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94574-1E72-4E80-AABC-B44B57A66E74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3663C-B18B-4EA2-8E67-06E177E69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017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95C53A-1FE1-4F7F-BE7D-9EB117E61AA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088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91A85-8371-45F8-B208-1E3B7BF510E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03130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68186-1BC0-4DDD-BA6F-D757324907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5077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CEDF4-39EF-48A4-A7CA-4BFB13930C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76215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8343D-1EC3-4603-9AF1-133E590140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6252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9358773-A819-40A6-8C23-5E39D03AE87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3171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D04FF72-17C3-45DF-913C-771DC8A9BC1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5200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2379" y="44065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2379" y="2906316"/>
            <a:ext cx="103632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5AEA485-EF01-4844-9A82-6D197E2187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464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31467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F5E07121-C52B-49A4-8795-562027240CD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3306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1" y="1534716"/>
            <a:ext cx="5387623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1" y="2175272"/>
            <a:ext cx="5387623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4780" y="1534716"/>
            <a:ext cx="5387621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4780" y="2175272"/>
            <a:ext cx="5387621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404A505-F390-4273-AE9B-762A41DD526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8924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339D626-05F5-4481-9DAE-956B43024F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6841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A65182D8-8729-4A1C-94C9-FFAFAE76F37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7626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2654"/>
            <a:ext cx="40103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6" y="272654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4704"/>
            <a:ext cx="401037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C8C4B4F-F6A4-4F89-845A-82FF0B5B7E7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603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A3408-27FE-4F0C-AC83-F455F4F5B04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9714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0423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90423" y="613172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90423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93E6E86-DCB1-4C90-9D25-3DD39ED1C9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967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D943832-D9AB-4FD3-B2FF-BCE0A04C352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9918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01467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DB76257-D9A5-4FBE-B984-640B444708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7768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30DB5-23E5-4F1B-9F32-61949D26506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861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E9F7D-3CA6-4962-B037-FC94B6EC22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632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2FC4F-674D-475E-9C91-6CC91C784B5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6982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C56F4-77D5-49F4-8142-0B208C0B7C2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2273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085DD-C09E-482B-8BB0-4011D179EB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8339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CB8AA-5047-412B-9C24-A2A4A46BA9B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0961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5CDA4-F49F-49BA-B9D2-6504DEAF235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2151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4342A11-CFE7-4BFD-89F1-E9A577782F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414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5C1E9D4-FD96-427B-B74D-D1246729C1C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70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microsoft.com/office/2007/relationships/media" Target="../media/media13.m4a"/><Relationship Id="rId7" Type="http://schemas.openxmlformats.org/officeDocument/2006/relationships/image" Target="../media/image5.png"/><Relationship Id="rId2" Type="http://schemas.openxmlformats.org/officeDocument/2006/relationships/tags" Target="../tags/tag1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wmf"/><Relationship Id="rId4" Type="http://schemas.openxmlformats.org/officeDocument/2006/relationships/audio" Target="../media/media13.m4a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.wmf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6.bin"/><Relationship Id="rId3" Type="http://schemas.microsoft.com/office/2007/relationships/media" Target="../media/media7.m4a"/><Relationship Id="rId7" Type="http://schemas.openxmlformats.org/officeDocument/2006/relationships/image" Target="../media/image3.png"/><Relationship Id="rId12" Type="http://schemas.openxmlformats.org/officeDocument/2006/relationships/oleObject" Target="../embeddings/oleObject5.bin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4.bin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3.bin"/><Relationship Id="rId4" Type="http://schemas.openxmlformats.org/officeDocument/2006/relationships/audio" Target="../media/media7.m4a"/><Relationship Id="rId9" Type="http://schemas.openxmlformats.org/officeDocument/2006/relationships/image" Target="../media/image4.png"/><Relationship Id="rId1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599179" y="123901"/>
            <a:ext cx="5569159" cy="3453451"/>
            <a:chOff x="75178" y="123900"/>
            <a:chExt cx="5569159" cy="3453451"/>
          </a:xfrm>
        </p:grpSpPr>
        <p:grpSp>
          <p:nvGrpSpPr>
            <p:cNvPr id="72706" name="Group 219"/>
            <p:cNvGrpSpPr>
              <a:grpSpLocks/>
            </p:cNvGrpSpPr>
            <p:nvPr/>
          </p:nvGrpSpPr>
          <p:grpSpPr bwMode="auto">
            <a:xfrm>
              <a:off x="75178" y="123900"/>
              <a:ext cx="3853828" cy="3453451"/>
              <a:chOff x="653" y="407"/>
              <a:chExt cx="2640" cy="1270"/>
            </a:xfrm>
          </p:grpSpPr>
          <p:sp>
            <p:nvSpPr>
              <p:cNvPr id="72877" name="Line 2"/>
              <p:cNvSpPr>
                <a:spLocks noChangeShapeType="1"/>
              </p:cNvSpPr>
              <p:nvPr/>
            </p:nvSpPr>
            <p:spPr bwMode="auto">
              <a:xfrm>
                <a:off x="1411" y="505"/>
                <a:ext cx="0" cy="86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878" name="Oval 3"/>
              <p:cNvSpPr>
                <a:spLocks noChangeArrowheads="1"/>
              </p:cNvSpPr>
              <p:nvPr/>
            </p:nvSpPr>
            <p:spPr bwMode="auto">
              <a:xfrm>
                <a:off x="653" y="587"/>
                <a:ext cx="192" cy="10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79" name="Oval 4"/>
              <p:cNvSpPr>
                <a:spLocks noChangeArrowheads="1"/>
              </p:cNvSpPr>
              <p:nvPr/>
            </p:nvSpPr>
            <p:spPr bwMode="auto">
              <a:xfrm>
                <a:off x="1315" y="412"/>
                <a:ext cx="192" cy="10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80" name="Oval 5"/>
              <p:cNvSpPr>
                <a:spLocks noChangeArrowheads="1"/>
              </p:cNvSpPr>
              <p:nvPr/>
            </p:nvSpPr>
            <p:spPr bwMode="auto">
              <a:xfrm>
                <a:off x="3072" y="407"/>
                <a:ext cx="192" cy="10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81" name="Oval 6"/>
              <p:cNvSpPr>
                <a:spLocks noChangeArrowheads="1"/>
              </p:cNvSpPr>
              <p:nvPr/>
            </p:nvSpPr>
            <p:spPr bwMode="auto">
              <a:xfrm>
                <a:off x="3101" y="1389"/>
                <a:ext cx="192" cy="10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82" name="Oval 7"/>
              <p:cNvSpPr>
                <a:spLocks noChangeArrowheads="1"/>
              </p:cNvSpPr>
              <p:nvPr/>
            </p:nvSpPr>
            <p:spPr bwMode="auto">
              <a:xfrm>
                <a:off x="2429" y="1575"/>
                <a:ext cx="192" cy="10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83" name="Oval 8"/>
              <p:cNvSpPr>
                <a:spLocks noChangeArrowheads="1"/>
              </p:cNvSpPr>
              <p:nvPr/>
            </p:nvSpPr>
            <p:spPr bwMode="auto">
              <a:xfrm>
                <a:off x="1872" y="1482"/>
                <a:ext cx="192" cy="10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84" name="Oval 9"/>
              <p:cNvSpPr>
                <a:spLocks noChangeArrowheads="1"/>
              </p:cNvSpPr>
              <p:nvPr/>
            </p:nvSpPr>
            <p:spPr bwMode="auto">
              <a:xfrm>
                <a:off x="1306" y="1405"/>
                <a:ext cx="192" cy="10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85" name="Oval 10"/>
              <p:cNvSpPr>
                <a:spLocks noChangeArrowheads="1"/>
              </p:cNvSpPr>
              <p:nvPr/>
            </p:nvSpPr>
            <p:spPr bwMode="auto">
              <a:xfrm>
                <a:off x="662" y="1569"/>
                <a:ext cx="192" cy="10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86" name="Oval 11"/>
              <p:cNvSpPr>
                <a:spLocks noChangeArrowheads="1"/>
              </p:cNvSpPr>
              <p:nvPr/>
            </p:nvSpPr>
            <p:spPr bwMode="auto">
              <a:xfrm>
                <a:off x="1267" y="1266"/>
                <a:ext cx="192" cy="10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87" name="Oval 12"/>
              <p:cNvSpPr>
                <a:spLocks noChangeArrowheads="1"/>
              </p:cNvSpPr>
              <p:nvPr/>
            </p:nvSpPr>
            <p:spPr bwMode="auto">
              <a:xfrm>
                <a:off x="998" y="983"/>
                <a:ext cx="192" cy="10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88" name="Oval 13"/>
              <p:cNvSpPr>
                <a:spLocks noChangeArrowheads="1"/>
              </p:cNvSpPr>
              <p:nvPr/>
            </p:nvSpPr>
            <p:spPr bwMode="auto">
              <a:xfrm>
                <a:off x="1546" y="1071"/>
                <a:ext cx="192" cy="10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89" name="Oval 14"/>
              <p:cNvSpPr>
                <a:spLocks noChangeArrowheads="1"/>
              </p:cNvSpPr>
              <p:nvPr/>
            </p:nvSpPr>
            <p:spPr bwMode="auto">
              <a:xfrm>
                <a:off x="2189" y="911"/>
                <a:ext cx="192" cy="10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90" name="Oval 15"/>
              <p:cNvSpPr>
                <a:spLocks noChangeArrowheads="1"/>
              </p:cNvSpPr>
              <p:nvPr/>
            </p:nvSpPr>
            <p:spPr bwMode="auto">
              <a:xfrm>
                <a:off x="2477" y="1184"/>
                <a:ext cx="192" cy="10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91" name="Oval 16"/>
              <p:cNvSpPr>
                <a:spLocks noChangeArrowheads="1"/>
              </p:cNvSpPr>
              <p:nvPr/>
            </p:nvSpPr>
            <p:spPr bwMode="auto">
              <a:xfrm>
                <a:off x="2755" y="988"/>
                <a:ext cx="192" cy="10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92" name="Oval 17"/>
              <p:cNvSpPr>
                <a:spLocks noChangeArrowheads="1"/>
              </p:cNvSpPr>
              <p:nvPr/>
            </p:nvSpPr>
            <p:spPr bwMode="auto">
              <a:xfrm>
                <a:off x="2150" y="772"/>
                <a:ext cx="192" cy="10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93" name="Oval 18"/>
              <p:cNvSpPr>
                <a:spLocks noChangeArrowheads="1"/>
              </p:cNvSpPr>
              <p:nvPr/>
            </p:nvSpPr>
            <p:spPr bwMode="auto">
              <a:xfrm>
                <a:off x="2438" y="561"/>
                <a:ext cx="192" cy="10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94" name="Oval 19"/>
              <p:cNvSpPr>
                <a:spLocks noChangeArrowheads="1"/>
              </p:cNvSpPr>
              <p:nvPr/>
            </p:nvSpPr>
            <p:spPr bwMode="auto">
              <a:xfrm>
                <a:off x="1862" y="495"/>
                <a:ext cx="192" cy="10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95" name="Oval 20"/>
              <p:cNvSpPr>
                <a:spLocks noChangeArrowheads="1"/>
              </p:cNvSpPr>
              <p:nvPr/>
            </p:nvSpPr>
            <p:spPr bwMode="auto">
              <a:xfrm>
                <a:off x="1603" y="695"/>
                <a:ext cx="192" cy="10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96" name="Line 21"/>
              <p:cNvSpPr>
                <a:spLocks noChangeShapeType="1"/>
              </p:cNvSpPr>
              <p:nvPr/>
            </p:nvSpPr>
            <p:spPr bwMode="auto">
              <a:xfrm>
                <a:off x="758" y="690"/>
                <a:ext cx="0" cy="86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897" name="Line 22"/>
              <p:cNvSpPr>
                <a:spLocks noChangeShapeType="1"/>
              </p:cNvSpPr>
              <p:nvPr/>
            </p:nvSpPr>
            <p:spPr bwMode="auto">
              <a:xfrm rot="-5400000">
                <a:off x="1661" y="814"/>
                <a:ext cx="0" cy="161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898" name="Line 23"/>
              <p:cNvSpPr>
                <a:spLocks noChangeShapeType="1"/>
              </p:cNvSpPr>
              <p:nvPr/>
            </p:nvSpPr>
            <p:spPr bwMode="auto">
              <a:xfrm rot="-5400000">
                <a:off x="2807" y="1256"/>
                <a:ext cx="165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899" name="Line 24"/>
              <p:cNvSpPr>
                <a:spLocks noChangeShapeType="1"/>
              </p:cNvSpPr>
              <p:nvPr/>
            </p:nvSpPr>
            <p:spPr bwMode="auto">
              <a:xfrm>
                <a:off x="3158" y="531"/>
                <a:ext cx="0" cy="86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900" name="Line 25"/>
              <p:cNvSpPr>
                <a:spLocks noChangeShapeType="1"/>
              </p:cNvSpPr>
              <p:nvPr/>
            </p:nvSpPr>
            <p:spPr bwMode="auto">
              <a:xfrm rot="-5400000">
                <a:off x="1613" y="-174"/>
                <a:ext cx="0" cy="161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901" name="Line 26"/>
              <p:cNvSpPr>
                <a:spLocks noChangeShapeType="1"/>
              </p:cNvSpPr>
              <p:nvPr/>
            </p:nvSpPr>
            <p:spPr bwMode="auto">
              <a:xfrm rot="-5400000">
                <a:off x="2304" y="-342"/>
                <a:ext cx="0" cy="16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902" name="Line 27"/>
              <p:cNvSpPr>
                <a:spLocks noChangeShapeType="1"/>
              </p:cNvSpPr>
              <p:nvPr/>
            </p:nvSpPr>
            <p:spPr bwMode="auto">
              <a:xfrm rot="-5400000">
                <a:off x="2826" y="248"/>
                <a:ext cx="165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903" name="Line 28"/>
              <p:cNvSpPr>
                <a:spLocks noChangeShapeType="1"/>
              </p:cNvSpPr>
              <p:nvPr/>
            </p:nvSpPr>
            <p:spPr bwMode="auto">
              <a:xfrm rot="-5400000">
                <a:off x="1040" y="238"/>
                <a:ext cx="165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904" name="Line 29"/>
              <p:cNvSpPr>
                <a:spLocks noChangeShapeType="1"/>
              </p:cNvSpPr>
              <p:nvPr/>
            </p:nvSpPr>
            <p:spPr bwMode="auto">
              <a:xfrm rot="-5400000">
                <a:off x="2324" y="644"/>
                <a:ext cx="0" cy="161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905" name="Line 30"/>
              <p:cNvSpPr>
                <a:spLocks noChangeShapeType="1"/>
              </p:cNvSpPr>
              <p:nvPr/>
            </p:nvSpPr>
            <p:spPr bwMode="auto">
              <a:xfrm>
                <a:off x="2544" y="690"/>
                <a:ext cx="0" cy="86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906" name="Line 31"/>
              <p:cNvSpPr>
                <a:spLocks noChangeShapeType="1"/>
              </p:cNvSpPr>
              <p:nvPr/>
            </p:nvSpPr>
            <p:spPr bwMode="auto">
              <a:xfrm rot="-5400000">
                <a:off x="1002" y="1251"/>
                <a:ext cx="165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907" name="AutoShape 32"/>
              <p:cNvSpPr>
                <a:spLocks noChangeArrowheads="1"/>
              </p:cNvSpPr>
              <p:nvPr/>
            </p:nvSpPr>
            <p:spPr bwMode="auto">
              <a:xfrm rot="2825512">
                <a:off x="1032" y="1144"/>
                <a:ext cx="41" cy="653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08" name="AutoShape 33"/>
              <p:cNvSpPr>
                <a:spLocks noChangeArrowheads="1"/>
              </p:cNvSpPr>
              <p:nvPr/>
            </p:nvSpPr>
            <p:spPr bwMode="auto">
              <a:xfrm rot="2825512">
                <a:off x="2251" y="1057"/>
                <a:ext cx="42" cy="652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09" name="AutoShape 34"/>
              <p:cNvSpPr>
                <a:spLocks noChangeArrowheads="1"/>
              </p:cNvSpPr>
              <p:nvPr/>
            </p:nvSpPr>
            <p:spPr bwMode="auto">
              <a:xfrm rot="2825512">
                <a:off x="1387" y="564"/>
                <a:ext cx="41" cy="652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10" name="AutoShape 35"/>
              <p:cNvSpPr>
                <a:spLocks noChangeArrowheads="1"/>
              </p:cNvSpPr>
              <p:nvPr/>
            </p:nvSpPr>
            <p:spPr bwMode="auto">
              <a:xfrm rot="2825512">
                <a:off x="1944" y="635"/>
                <a:ext cx="41" cy="653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11" name="AutoShape 36"/>
              <p:cNvSpPr>
                <a:spLocks noChangeArrowheads="1"/>
              </p:cNvSpPr>
              <p:nvPr/>
            </p:nvSpPr>
            <p:spPr bwMode="auto">
              <a:xfrm rot="7251160">
                <a:off x="1660" y="1132"/>
                <a:ext cx="22" cy="577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12" name="AutoShape 37"/>
              <p:cNvSpPr>
                <a:spLocks noChangeArrowheads="1"/>
              </p:cNvSpPr>
              <p:nvPr/>
            </p:nvSpPr>
            <p:spPr bwMode="auto">
              <a:xfrm rot="7251160">
                <a:off x="2869" y="1045"/>
                <a:ext cx="22" cy="578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13" name="AutoShape 38"/>
              <p:cNvSpPr>
                <a:spLocks noChangeArrowheads="1"/>
              </p:cNvSpPr>
              <p:nvPr/>
            </p:nvSpPr>
            <p:spPr bwMode="auto">
              <a:xfrm rot="7251160">
                <a:off x="2581" y="654"/>
                <a:ext cx="22" cy="578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14" name="AutoShape 39"/>
              <p:cNvSpPr>
                <a:spLocks noChangeArrowheads="1"/>
              </p:cNvSpPr>
              <p:nvPr/>
            </p:nvSpPr>
            <p:spPr bwMode="auto">
              <a:xfrm rot="7251160">
                <a:off x="1996" y="561"/>
                <a:ext cx="22" cy="577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15" name="AutoShape 40"/>
              <p:cNvSpPr>
                <a:spLocks noChangeArrowheads="1"/>
              </p:cNvSpPr>
              <p:nvPr/>
            </p:nvSpPr>
            <p:spPr bwMode="auto">
              <a:xfrm rot="-1724318">
                <a:off x="1190" y="1060"/>
                <a:ext cx="77" cy="227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16" name="AutoShape 41"/>
              <p:cNvSpPr>
                <a:spLocks noChangeArrowheads="1"/>
              </p:cNvSpPr>
              <p:nvPr/>
            </p:nvSpPr>
            <p:spPr bwMode="auto">
              <a:xfrm rot="-1724318">
                <a:off x="2390" y="968"/>
                <a:ext cx="77" cy="227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17" name="AutoShape 42"/>
              <p:cNvSpPr>
                <a:spLocks noChangeArrowheads="1"/>
              </p:cNvSpPr>
              <p:nvPr/>
            </p:nvSpPr>
            <p:spPr bwMode="auto">
              <a:xfrm rot="-1724318">
                <a:off x="2054" y="567"/>
                <a:ext cx="77" cy="227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18" name="AutoShape 43"/>
              <p:cNvSpPr>
                <a:spLocks noChangeArrowheads="1"/>
              </p:cNvSpPr>
              <p:nvPr/>
            </p:nvSpPr>
            <p:spPr bwMode="auto">
              <a:xfrm rot="-1724318">
                <a:off x="1507" y="495"/>
                <a:ext cx="77" cy="227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19" name="AutoShape 44"/>
              <p:cNvSpPr>
                <a:spLocks noChangeArrowheads="1"/>
              </p:cNvSpPr>
              <p:nvPr/>
            </p:nvSpPr>
            <p:spPr bwMode="auto">
              <a:xfrm rot="2559210">
                <a:off x="2381" y="587"/>
                <a:ext cx="77" cy="227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20" name="AutoShape 45"/>
              <p:cNvSpPr>
                <a:spLocks noChangeArrowheads="1"/>
              </p:cNvSpPr>
              <p:nvPr/>
            </p:nvSpPr>
            <p:spPr bwMode="auto">
              <a:xfrm rot="-8160623">
                <a:off x="2688" y="1040"/>
                <a:ext cx="77" cy="185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21" name="AutoShape 46"/>
              <p:cNvSpPr>
                <a:spLocks noChangeArrowheads="1"/>
              </p:cNvSpPr>
              <p:nvPr/>
            </p:nvSpPr>
            <p:spPr bwMode="auto">
              <a:xfrm rot="-8773060">
                <a:off x="1498" y="1143"/>
                <a:ext cx="67" cy="133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22" name="AutoShape 47"/>
              <p:cNvSpPr>
                <a:spLocks noChangeArrowheads="1"/>
              </p:cNvSpPr>
              <p:nvPr/>
            </p:nvSpPr>
            <p:spPr bwMode="auto">
              <a:xfrm rot="2032439">
                <a:off x="1766" y="587"/>
                <a:ext cx="68" cy="134"/>
              </a:xfrm>
              <a:prstGeom prst="triangle">
                <a:avLst>
                  <a:gd name="adj" fmla="val 50000"/>
                </a:avLst>
              </a:prstGeom>
              <a:solidFill>
                <a:srgbClr val="80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23" name="Line 48"/>
              <p:cNvSpPr>
                <a:spLocks noChangeShapeType="1"/>
              </p:cNvSpPr>
              <p:nvPr/>
            </p:nvSpPr>
            <p:spPr bwMode="auto">
              <a:xfrm flipV="1">
                <a:off x="806" y="1348"/>
                <a:ext cx="346" cy="165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 type="stealth" w="sm" len="lg"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924" name="Text Box 49"/>
              <p:cNvSpPr txBox="1">
                <a:spLocks noChangeArrowheads="1"/>
              </p:cNvSpPr>
              <p:nvPr/>
            </p:nvSpPr>
            <p:spPr bwMode="auto">
              <a:xfrm rot="19214485">
                <a:off x="716" y="1373"/>
                <a:ext cx="409" cy="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400" b="1">
                    <a:solidFill>
                      <a:srgbClr val="000066"/>
                    </a:solidFill>
                  </a:rPr>
                  <a:t>1,54 Å</a:t>
                </a:r>
              </a:p>
            </p:txBody>
          </p:sp>
        </p:grpSp>
        <p:sp>
          <p:nvSpPr>
            <p:cNvPr id="72707" name="Text Box 50"/>
            <p:cNvSpPr txBox="1">
              <a:spLocks noChangeArrowheads="1"/>
            </p:cNvSpPr>
            <p:nvPr/>
          </p:nvSpPr>
          <p:spPr bwMode="auto">
            <a:xfrm>
              <a:off x="3926662" y="1241295"/>
              <a:ext cx="1717675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000066"/>
                  </a:solidFill>
                  <a:latin typeface="Arial" charset="0"/>
                </a:rPr>
                <a:t>DIAMANTE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2679245" y="2660444"/>
            <a:ext cx="7930763" cy="4036746"/>
            <a:chOff x="1155244" y="2660444"/>
            <a:chExt cx="7930763" cy="4036746"/>
          </a:xfrm>
        </p:grpSpPr>
        <p:grpSp>
          <p:nvGrpSpPr>
            <p:cNvPr id="72714" name="Group 138"/>
            <p:cNvGrpSpPr>
              <a:grpSpLocks/>
            </p:cNvGrpSpPr>
            <p:nvPr/>
          </p:nvGrpSpPr>
          <p:grpSpPr bwMode="auto">
            <a:xfrm rot="653161">
              <a:off x="2496724" y="5765059"/>
              <a:ext cx="4234376" cy="828929"/>
              <a:chOff x="2676" y="4620"/>
              <a:chExt cx="3356" cy="1092"/>
            </a:xfrm>
          </p:grpSpPr>
          <p:sp>
            <p:nvSpPr>
              <p:cNvPr id="72765" name="AutoShape 139"/>
              <p:cNvSpPr>
                <a:spLocks noChangeArrowheads="1"/>
              </p:cNvSpPr>
              <p:nvPr/>
            </p:nvSpPr>
            <p:spPr bwMode="auto">
              <a:xfrm>
                <a:off x="2736" y="4992"/>
                <a:ext cx="1296" cy="336"/>
              </a:xfrm>
              <a:prstGeom prst="hexagon">
                <a:avLst>
                  <a:gd name="adj" fmla="val 96429"/>
                  <a:gd name="vf" fmla="val 115470"/>
                </a:avLst>
              </a:prstGeom>
              <a:solidFill>
                <a:srgbClr val="FFCC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66" name="AutoShape 140"/>
              <p:cNvSpPr>
                <a:spLocks noChangeArrowheads="1"/>
              </p:cNvSpPr>
              <p:nvPr/>
            </p:nvSpPr>
            <p:spPr bwMode="auto">
              <a:xfrm>
                <a:off x="2736" y="5328"/>
                <a:ext cx="1296" cy="336"/>
              </a:xfrm>
              <a:prstGeom prst="hexagon">
                <a:avLst>
                  <a:gd name="adj" fmla="val 96429"/>
                  <a:gd name="vf" fmla="val 115470"/>
                </a:avLst>
              </a:prstGeom>
              <a:solidFill>
                <a:srgbClr val="FFCC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67" name="AutoShape 141"/>
              <p:cNvSpPr>
                <a:spLocks noChangeArrowheads="1"/>
              </p:cNvSpPr>
              <p:nvPr/>
            </p:nvSpPr>
            <p:spPr bwMode="auto">
              <a:xfrm>
                <a:off x="3708" y="4824"/>
                <a:ext cx="1296" cy="336"/>
              </a:xfrm>
              <a:prstGeom prst="hexagon">
                <a:avLst>
                  <a:gd name="adj" fmla="val 96429"/>
                  <a:gd name="vf" fmla="val 115470"/>
                </a:avLst>
              </a:prstGeom>
              <a:solidFill>
                <a:srgbClr val="FFCC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68" name="AutoShape 142"/>
              <p:cNvSpPr>
                <a:spLocks noChangeArrowheads="1"/>
              </p:cNvSpPr>
              <p:nvPr/>
            </p:nvSpPr>
            <p:spPr bwMode="auto">
              <a:xfrm>
                <a:off x="3716" y="5160"/>
                <a:ext cx="1296" cy="336"/>
              </a:xfrm>
              <a:prstGeom prst="hexagon">
                <a:avLst>
                  <a:gd name="adj" fmla="val 96429"/>
                  <a:gd name="vf" fmla="val 115470"/>
                </a:avLst>
              </a:prstGeom>
              <a:solidFill>
                <a:srgbClr val="FFCC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69" name="AutoShape 143"/>
              <p:cNvSpPr>
                <a:spLocks noChangeArrowheads="1"/>
              </p:cNvSpPr>
              <p:nvPr/>
            </p:nvSpPr>
            <p:spPr bwMode="auto">
              <a:xfrm>
                <a:off x="4680" y="4656"/>
                <a:ext cx="1296" cy="336"/>
              </a:xfrm>
              <a:prstGeom prst="hexagon">
                <a:avLst>
                  <a:gd name="adj" fmla="val 96429"/>
                  <a:gd name="vf" fmla="val 115470"/>
                </a:avLst>
              </a:prstGeom>
              <a:solidFill>
                <a:srgbClr val="FFCC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70" name="AutoShape 144"/>
              <p:cNvSpPr>
                <a:spLocks noChangeArrowheads="1"/>
              </p:cNvSpPr>
              <p:nvPr/>
            </p:nvSpPr>
            <p:spPr bwMode="auto">
              <a:xfrm>
                <a:off x="4692" y="4992"/>
                <a:ext cx="1296" cy="336"/>
              </a:xfrm>
              <a:prstGeom prst="hexagon">
                <a:avLst>
                  <a:gd name="adj" fmla="val 96429"/>
                  <a:gd name="vf" fmla="val 115470"/>
                </a:avLst>
              </a:prstGeom>
              <a:solidFill>
                <a:srgbClr val="FFCC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71" name="Oval 145"/>
              <p:cNvSpPr>
                <a:spLocks noChangeArrowheads="1"/>
              </p:cNvSpPr>
              <p:nvPr/>
            </p:nvSpPr>
            <p:spPr bwMode="auto">
              <a:xfrm>
                <a:off x="3000" y="5288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72" name="Oval 146"/>
              <p:cNvSpPr>
                <a:spLocks noChangeArrowheads="1"/>
              </p:cNvSpPr>
              <p:nvPr/>
            </p:nvSpPr>
            <p:spPr bwMode="auto">
              <a:xfrm>
                <a:off x="2688" y="5112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73" name="Oval 147"/>
              <p:cNvSpPr>
                <a:spLocks noChangeArrowheads="1"/>
              </p:cNvSpPr>
              <p:nvPr/>
            </p:nvSpPr>
            <p:spPr bwMode="auto">
              <a:xfrm>
                <a:off x="2676" y="5456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74" name="Oval 148"/>
              <p:cNvSpPr>
                <a:spLocks noChangeArrowheads="1"/>
              </p:cNvSpPr>
              <p:nvPr/>
            </p:nvSpPr>
            <p:spPr bwMode="auto">
              <a:xfrm>
                <a:off x="3000" y="5616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75" name="Oval 149"/>
              <p:cNvSpPr>
                <a:spLocks noChangeArrowheads="1"/>
              </p:cNvSpPr>
              <p:nvPr/>
            </p:nvSpPr>
            <p:spPr bwMode="auto">
              <a:xfrm>
                <a:off x="3672" y="5616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76" name="Oval 150"/>
              <p:cNvSpPr>
                <a:spLocks noChangeArrowheads="1"/>
              </p:cNvSpPr>
              <p:nvPr/>
            </p:nvSpPr>
            <p:spPr bwMode="auto">
              <a:xfrm>
                <a:off x="3976" y="5456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77" name="Oval 151"/>
              <p:cNvSpPr>
                <a:spLocks noChangeArrowheads="1"/>
              </p:cNvSpPr>
              <p:nvPr/>
            </p:nvSpPr>
            <p:spPr bwMode="auto">
              <a:xfrm>
                <a:off x="3672" y="5288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78" name="Oval 152"/>
              <p:cNvSpPr>
                <a:spLocks noChangeArrowheads="1"/>
              </p:cNvSpPr>
              <p:nvPr/>
            </p:nvSpPr>
            <p:spPr bwMode="auto">
              <a:xfrm>
                <a:off x="3976" y="5112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79" name="Oval 153"/>
              <p:cNvSpPr>
                <a:spLocks noChangeArrowheads="1"/>
              </p:cNvSpPr>
              <p:nvPr/>
            </p:nvSpPr>
            <p:spPr bwMode="auto">
              <a:xfrm>
                <a:off x="3672" y="4948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80" name="Oval 154"/>
              <p:cNvSpPr>
                <a:spLocks noChangeArrowheads="1"/>
              </p:cNvSpPr>
              <p:nvPr/>
            </p:nvSpPr>
            <p:spPr bwMode="auto">
              <a:xfrm>
                <a:off x="3000" y="4948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81" name="Oval 155"/>
              <p:cNvSpPr>
                <a:spLocks noChangeArrowheads="1"/>
              </p:cNvSpPr>
              <p:nvPr/>
            </p:nvSpPr>
            <p:spPr bwMode="auto">
              <a:xfrm>
                <a:off x="3976" y="4780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82" name="Oval 156"/>
              <p:cNvSpPr>
                <a:spLocks noChangeArrowheads="1"/>
              </p:cNvSpPr>
              <p:nvPr/>
            </p:nvSpPr>
            <p:spPr bwMode="auto">
              <a:xfrm>
                <a:off x="4656" y="4780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83" name="Oval 157"/>
              <p:cNvSpPr>
                <a:spLocks noChangeArrowheads="1"/>
              </p:cNvSpPr>
              <p:nvPr/>
            </p:nvSpPr>
            <p:spPr bwMode="auto">
              <a:xfrm>
                <a:off x="4656" y="5112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84" name="Oval 158"/>
              <p:cNvSpPr>
                <a:spLocks noChangeArrowheads="1"/>
              </p:cNvSpPr>
              <p:nvPr/>
            </p:nvSpPr>
            <p:spPr bwMode="auto">
              <a:xfrm>
                <a:off x="4656" y="5456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85" name="Oval 159"/>
              <p:cNvSpPr>
                <a:spLocks noChangeArrowheads="1"/>
              </p:cNvSpPr>
              <p:nvPr/>
            </p:nvSpPr>
            <p:spPr bwMode="auto">
              <a:xfrm>
                <a:off x="4952" y="5284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86" name="Oval 160"/>
              <p:cNvSpPr>
                <a:spLocks noChangeArrowheads="1"/>
              </p:cNvSpPr>
              <p:nvPr/>
            </p:nvSpPr>
            <p:spPr bwMode="auto">
              <a:xfrm>
                <a:off x="4952" y="4940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87" name="Oval 161"/>
              <p:cNvSpPr>
                <a:spLocks noChangeArrowheads="1"/>
              </p:cNvSpPr>
              <p:nvPr/>
            </p:nvSpPr>
            <p:spPr bwMode="auto">
              <a:xfrm>
                <a:off x="4952" y="4620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88" name="Oval 162"/>
              <p:cNvSpPr>
                <a:spLocks noChangeArrowheads="1"/>
              </p:cNvSpPr>
              <p:nvPr/>
            </p:nvSpPr>
            <p:spPr bwMode="auto">
              <a:xfrm>
                <a:off x="5616" y="5284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89" name="Oval 163"/>
              <p:cNvSpPr>
                <a:spLocks noChangeArrowheads="1"/>
              </p:cNvSpPr>
              <p:nvPr/>
            </p:nvSpPr>
            <p:spPr bwMode="auto">
              <a:xfrm>
                <a:off x="5928" y="5112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90" name="Oval 164"/>
              <p:cNvSpPr>
                <a:spLocks noChangeArrowheads="1"/>
              </p:cNvSpPr>
              <p:nvPr/>
            </p:nvSpPr>
            <p:spPr bwMode="auto">
              <a:xfrm>
                <a:off x="5616" y="4940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91" name="Oval 165"/>
              <p:cNvSpPr>
                <a:spLocks noChangeArrowheads="1"/>
              </p:cNvSpPr>
              <p:nvPr/>
            </p:nvSpPr>
            <p:spPr bwMode="auto">
              <a:xfrm>
                <a:off x="5928" y="4780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92" name="Oval 166"/>
              <p:cNvSpPr>
                <a:spLocks noChangeArrowheads="1"/>
              </p:cNvSpPr>
              <p:nvPr/>
            </p:nvSpPr>
            <p:spPr bwMode="auto">
              <a:xfrm>
                <a:off x="5616" y="4620"/>
                <a:ext cx="104" cy="9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" name="Gruppo 1"/>
            <p:cNvGrpSpPr/>
            <p:nvPr/>
          </p:nvGrpSpPr>
          <p:grpSpPr>
            <a:xfrm>
              <a:off x="1155244" y="2660444"/>
              <a:ext cx="7930763" cy="4036746"/>
              <a:chOff x="176124" y="2495893"/>
              <a:chExt cx="7930763" cy="4036746"/>
            </a:xfrm>
          </p:grpSpPr>
          <p:grpSp>
            <p:nvGrpSpPr>
              <p:cNvPr id="72711" name="Group 51"/>
              <p:cNvGrpSpPr>
                <a:grpSpLocks/>
              </p:cNvGrpSpPr>
              <p:nvPr/>
            </p:nvGrpSpPr>
            <p:grpSpPr bwMode="auto">
              <a:xfrm rot="653161">
                <a:off x="3331761" y="2495893"/>
                <a:ext cx="4232777" cy="828929"/>
                <a:chOff x="2676" y="4620"/>
                <a:chExt cx="3356" cy="1092"/>
              </a:xfrm>
            </p:grpSpPr>
            <p:sp>
              <p:nvSpPr>
                <p:cNvPr id="72849" name="AutoShape 52"/>
                <p:cNvSpPr>
                  <a:spLocks noChangeArrowheads="1"/>
                </p:cNvSpPr>
                <p:nvPr/>
              </p:nvSpPr>
              <p:spPr bwMode="auto">
                <a:xfrm>
                  <a:off x="2736" y="4992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50" name="AutoShape 53"/>
                <p:cNvSpPr>
                  <a:spLocks noChangeArrowheads="1"/>
                </p:cNvSpPr>
                <p:nvPr/>
              </p:nvSpPr>
              <p:spPr bwMode="auto">
                <a:xfrm>
                  <a:off x="2736" y="5328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51" name="AutoShape 54"/>
                <p:cNvSpPr>
                  <a:spLocks noChangeArrowheads="1"/>
                </p:cNvSpPr>
                <p:nvPr/>
              </p:nvSpPr>
              <p:spPr bwMode="auto">
                <a:xfrm>
                  <a:off x="3708" y="4824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52" name="AutoShape 55"/>
                <p:cNvSpPr>
                  <a:spLocks noChangeArrowheads="1"/>
                </p:cNvSpPr>
                <p:nvPr/>
              </p:nvSpPr>
              <p:spPr bwMode="auto">
                <a:xfrm>
                  <a:off x="3716" y="5160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53" name="AutoShape 56"/>
                <p:cNvSpPr>
                  <a:spLocks noChangeArrowheads="1"/>
                </p:cNvSpPr>
                <p:nvPr/>
              </p:nvSpPr>
              <p:spPr bwMode="auto">
                <a:xfrm>
                  <a:off x="4680" y="4656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54" name="AutoShape 57"/>
                <p:cNvSpPr>
                  <a:spLocks noChangeArrowheads="1"/>
                </p:cNvSpPr>
                <p:nvPr/>
              </p:nvSpPr>
              <p:spPr bwMode="auto">
                <a:xfrm>
                  <a:off x="4692" y="4992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55" name="Oval 58"/>
                <p:cNvSpPr>
                  <a:spLocks noChangeArrowheads="1"/>
                </p:cNvSpPr>
                <p:nvPr/>
              </p:nvSpPr>
              <p:spPr bwMode="auto">
                <a:xfrm>
                  <a:off x="3000" y="5288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56" name="Oval 59"/>
                <p:cNvSpPr>
                  <a:spLocks noChangeArrowheads="1"/>
                </p:cNvSpPr>
                <p:nvPr/>
              </p:nvSpPr>
              <p:spPr bwMode="auto">
                <a:xfrm>
                  <a:off x="2688" y="5112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57" name="Oval 60"/>
                <p:cNvSpPr>
                  <a:spLocks noChangeArrowheads="1"/>
                </p:cNvSpPr>
                <p:nvPr/>
              </p:nvSpPr>
              <p:spPr bwMode="auto">
                <a:xfrm>
                  <a:off x="2676" y="5456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58" name="Oval 61"/>
                <p:cNvSpPr>
                  <a:spLocks noChangeArrowheads="1"/>
                </p:cNvSpPr>
                <p:nvPr/>
              </p:nvSpPr>
              <p:spPr bwMode="auto">
                <a:xfrm>
                  <a:off x="3000" y="5616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59" name="Oval 62"/>
                <p:cNvSpPr>
                  <a:spLocks noChangeArrowheads="1"/>
                </p:cNvSpPr>
                <p:nvPr/>
              </p:nvSpPr>
              <p:spPr bwMode="auto">
                <a:xfrm>
                  <a:off x="3672" y="5616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60" name="Oval 63"/>
                <p:cNvSpPr>
                  <a:spLocks noChangeArrowheads="1"/>
                </p:cNvSpPr>
                <p:nvPr/>
              </p:nvSpPr>
              <p:spPr bwMode="auto">
                <a:xfrm>
                  <a:off x="3976" y="5456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61" name="Oval 64"/>
                <p:cNvSpPr>
                  <a:spLocks noChangeArrowheads="1"/>
                </p:cNvSpPr>
                <p:nvPr/>
              </p:nvSpPr>
              <p:spPr bwMode="auto">
                <a:xfrm>
                  <a:off x="3672" y="5288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62" name="Oval 65"/>
                <p:cNvSpPr>
                  <a:spLocks noChangeArrowheads="1"/>
                </p:cNvSpPr>
                <p:nvPr/>
              </p:nvSpPr>
              <p:spPr bwMode="auto">
                <a:xfrm>
                  <a:off x="3976" y="5112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63" name="Oval 66"/>
                <p:cNvSpPr>
                  <a:spLocks noChangeArrowheads="1"/>
                </p:cNvSpPr>
                <p:nvPr/>
              </p:nvSpPr>
              <p:spPr bwMode="auto">
                <a:xfrm>
                  <a:off x="3672" y="4948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64" name="Oval 67"/>
                <p:cNvSpPr>
                  <a:spLocks noChangeArrowheads="1"/>
                </p:cNvSpPr>
                <p:nvPr/>
              </p:nvSpPr>
              <p:spPr bwMode="auto">
                <a:xfrm>
                  <a:off x="3000" y="4948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65" name="Oval 68"/>
                <p:cNvSpPr>
                  <a:spLocks noChangeArrowheads="1"/>
                </p:cNvSpPr>
                <p:nvPr/>
              </p:nvSpPr>
              <p:spPr bwMode="auto">
                <a:xfrm>
                  <a:off x="3976" y="478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66" name="Oval 69"/>
                <p:cNvSpPr>
                  <a:spLocks noChangeArrowheads="1"/>
                </p:cNvSpPr>
                <p:nvPr/>
              </p:nvSpPr>
              <p:spPr bwMode="auto">
                <a:xfrm>
                  <a:off x="4656" y="478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67" name="Oval 70"/>
                <p:cNvSpPr>
                  <a:spLocks noChangeArrowheads="1"/>
                </p:cNvSpPr>
                <p:nvPr/>
              </p:nvSpPr>
              <p:spPr bwMode="auto">
                <a:xfrm>
                  <a:off x="4656" y="5112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68" name="Oval 71"/>
                <p:cNvSpPr>
                  <a:spLocks noChangeArrowheads="1"/>
                </p:cNvSpPr>
                <p:nvPr/>
              </p:nvSpPr>
              <p:spPr bwMode="auto">
                <a:xfrm>
                  <a:off x="4656" y="5456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69" name="Oval 72"/>
                <p:cNvSpPr>
                  <a:spLocks noChangeArrowheads="1"/>
                </p:cNvSpPr>
                <p:nvPr/>
              </p:nvSpPr>
              <p:spPr bwMode="auto">
                <a:xfrm>
                  <a:off x="4952" y="5284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70" name="Oval 73"/>
                <p:cNvSpPr>
                  <a:spLocks noChangeArrowheads="1"/>
                </p:cNvSpPr>
                <p:nvPr/>
              </p:nvSpPr>
              <p:spPr bwMode="auto">
                <a:xfrm>
                  <a:off x="4952" y="494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71" name="Oval 74"/>
                <p:cNvSpPr>
                  <a:spLocks noChangeArrowheads="1"/>
                </p:cNvSpPr>
                <p:nvPr/>
              </p:nvSpPr>
              <p:spPr bwMode="auto">
                <a:xfrm>
                  <a:off x="4952" y="462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72" name="Oval 75"/>
                <p:cNvSpPr>
                  <a:spLocks noChangeArrowheads="1"/>
                </p:cNvSpPr>
                <p:nvPr/>
              </p:nvSpPr>
              <p:spPr bwMode="auto">
                <a:xfrm>
                  <a:off x="5616" y="5284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73" name="Oval 76"/>
                <p:cNvSpPr>
                  <a:spLocks noChangeArrowheads="1"/>
                </p:cNvSpPr>
                <p:nvPr/>
              </p:nvSpPr>
              <p:spPr bwMode="auto">
                <a:xfrm>
                  <a:off x="5928" y="5112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74" name="Oval 77"/>
                <p:cNvSpPr>
                  <a:spLocks noChangeArrowheads="1"/>
                </p:cNvSpPr>
                <p:nvPr/>
              </p:nvSpPr>
              <p:spPr bwMode="auto">
                <a:xfrm>
                  <a:off x="5616" y="494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75" name="Oval 78"/>
                <p:cNvSpPr>
                  <a:spLocks noChangeArrowheads="1"/>
                </p:cNvSpPr>
                <p:nvPr/>
              </p:nvSpPr>
              <p:spPr bwMode="auto">
                <a:xfrm>
                  <a:off x="5928" y="478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76" name="Oval 79"/>
                <p:cNvSpPr>
                  <a:spLocks noChangeArrowheads="1"/>
                </p:cNvSpPr>
                <p:nvPr/>
              </p:nvSpPr>
              <p:spPr bwMode="auto">
                <a:xfrm>
                  <a:off x="5616" y="462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2712" name="Group 80"/>
              <p:cNvGrpSpPr>
                <a:grpSpLocks/>
              </p:cNvGrpSpPr>
              <p:nvPr/>
            </p:nvGrpSpPr>
            <p:grpSpPr bwMode="auto">
              <a:xfrm rot="653161">
                <a:off x="2496724" y="3586212"/>
                <a:ext cx="4234376" cy="828929"/>
                <a:chOff x="2676" y="4620"/>
                <a:chExt cx="3356" cy="1092"/>
              </a:xfrm>
            </p:grpSpPr>
            <p:sp>
              <p:nvSpPr>
                <p:cNvPr id="72821" name="AutoShape 81"/>
                <p:cNvSpPr>
                  <a:spLocks noChangeArrowheads="1"/>
                </p:cNvSpPr>
                <p:nvPr/>
              </p:nvSpPr>
              <p:spPr bwMode="auto">
                <a:xfrm>
                  <a:off x="2736" y="4992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22" name="AutoShape 82"/>
                <p:cNvSpPr>
                  <a:spLocks noChangeArrowheads="1"/>
                </p:cNvSpPr>
                <p:nvPr/>
              </p:nvSpPr>
              <p:spPr bwMode="auto">
                <a:xfrm>
                  <a:off x="2736" y="5328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23" name="AutoShape 83"/>
                <p:cNvSpPr>
                  <a:spLocks noChangeArrowheads="1"/>
                </p:cNvSpPr>
                <p:nvPr/>
              </p:nvSpPr>
              <p:spPr bwMode="auto">
                <a:xfrm>
                  <a:off x="3708" y="4824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24" name="AutoShape 84"/>
                <p:cNvSpPr>
                  <a:spLocks noChangeArrowheads="1"/>
                </p:cNvSpPr>
                <p:nvPr/>
              </p:nvSpPr>
              <p:spPr bwMode="auto">
                <a:xfrm>
                  <a:off x="3716" y="5160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25" name="AutoShape 85"/>
                <p:cNvSpPr>
                  <a:spLocks noChangeArrowheads="1"/>
                </p:cNvSpPr>
                <p:nvPr/>
              </p:nvSpPr>
              <p:spPr bwMode="auto">
                <a:xfrm>
                  <a:off x="4680" y="4656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26" name="AutoShape 86"/>
                <p:cNvSpPr>
                  <a:spLocks noChangeArrowheads="1"/>
                </p:cNvSpPr>
                <p:nvPr/>
              </p:nvSpPr>
              <p:spPr bwMode="auto">
                <a:xfrm>
                  <a:off x="4692" y="4992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27" name="Oval 87"/>
                <p:cNvSpPr>
                  <a:spLocks noChangeArrowheads="1"/>
                </p:cNvSpPr>
                <p:nvPr/>
              </p:nvSpPr>
              <p:spPr bwMode="auto">
                <a:xfrm>
                  <a:off x="3000" y="5288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28" name="Oval 88"/>
                <p:cNvSpPr>
                  <a:spLocks noChangeArrowheads="1"/>
                </p:cNvSpPr>
                <p:nvPr/>
              </p:nvSpPr>
              <p:spPr bwMode="auto">
                <a:xfrm>
                  <a:off x="2688" y="5112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29" name="Oval 89"/>
                <p:cNvSpPr>
                  <a:spLocks noChangeArrowheads="1"/>
                </p:cNvSpPr>
                <p:nvPr/>
              </p:nvSpPr>
              <p:spPr bwMode="auto">
                <a:xfrm>
                  <a:off x="2676" y="5456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30" name="Oval 90"/>
                <p:cNvSpPr>
                  <a:spLocks noChangeArrowheads="1"/>
                </p:cNvSpPr>
                <p:nvPr/>
              </p:nvSpPr>
              <p:spPr bwMode="auto">
                <a:xfrm>
                  <a:off x="3000" y="5616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31" name="Oval 91"/>
                <p:cNvSpPr>
                  <a:spLocks noChangeArrowheads="1"/>
                </p:cNvSpPr>
                <p:nvPr/>
              </p:nvSpPr>
              <p:spPr bwMode="auto">
                <a:xfrm>
                  <a:off x="3672" y="5616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32" name="Oval 92"/>
                <p:cNvSpPr>
                  <a:spLocks noChangeArrowheads="1"/>
                </p:cNvSpPr>
                <p:nvPr/>
              </p:nvSpPr>
              <p:spPr bwMode="auto">
                <a:xfrm>
                  <a:off x="3976" y="5456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33" name="Oval 93"/>
                <p:cNvSpPr>
                  <a:spLocks noChangeArrowheads="1"/>
                </p:cNvSpPr>
                <p:nvPr/>
              </p:nvSpPr>
              <p:spPr bwMode="auto">
                <a:xfrm>
                  <a:off x="3672" y="5288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34" name="Oval 94"/>
                <p:cNvSpPr>
                  <a:spLocks noChangeArrowheads="1"/>
                </p:cNvSpPr>
                <p:nvPr/>
              </p:nvSpPr>
              <p:spPr bwMode="auto">
                <a:xfrm>
                  <a:off x="3976" y="5112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35" name="Oval 95"/>
                <p:cNvSpPr>
                  <a:spLocks noChangeArrowheads="1"/>
                </p:cNvSpPr>
                <p:nvPr/>
              </p:nvSpPr>
              <p:spPr bwMode="auto">
                <a:xfrm>
                  <a:off x="3672" y="4948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36" name="Oval 96"/>
                <p:cNvSpPr>
                  <a:spLocks noChangeArrowheads="1"/>
                </p:cNvSpPr>
                <p:nvPr/>
              </p:nvSpPr>
              <p:spPr bwMode="auto">
                <a:xfrm>
                  <a:off x="3000" y="4948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37" name="Oval 97"/>
                <p:cNvSpPr>
                  <a:spLocks noChangeArrowheads="1"/>
                </p:cNvSpPr>
                <p:nvPr/>
              </p:nvSpPr>
              <p:spPr bwMode="auto">
                <a:xfrm>
                  <a:off x="3976" y="478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38" name="Oval 98"/>
                <p:cNvSpPr>
                  <a:spLocks noChangeArrowheads="1"/>
                </p:cNvSpPr>
                <p:nvPr/>
              </p:nvSpPr>
              <p:spPr bwMode="auto">
                <a:xfrm>
                  <a:off x="4656" y="478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39" name="Oval 99"/>
                <p:cNvSpPr>
                  <a:spLocks noChangeArrowheads="1"/>
                </p:cNvSpPr>
                <p:nvPr/>
              </p:nvSpPr>
              <p:spPr bwMode="auto">
                <a:xfrm>
                  <a:off x="4656" y="5112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40" name="Oval 100"/>
                <p:cNvSpPr>
                  <a:spLocks noChangeArrowheads="1"/>
                </p:cNvSpPr>
                <p:nvPr/>
              </p:nvSpPr>
              <p:spPr bwMode="auto">
                <a:xfrm>
                  <a:off x="4656" y="5456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41" name="Oval 101"/>
                <p:cNvSpPr>
                  <a:spLocks noChangeArrowheads="1"/>
                </p:cNvSpPr>
                <p:nvPr/>
              </p:nvSpPr>
              <p:spPr bwMode="auto">
                <a:xfrm>
                  <a:off x="4952" y="5284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42" name="Oval 102"/>
                <p:cNvSpPr>
                  <a:spLocks noChangeArrowheads="1"/>
                </p:cNvSpPr>
                <p:nvPr/>
              </p:nvSpPr>
              <p:spPr bwMode="auto">
                <a:xfrm>
                  <a:off x="4952" y="494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43" name="Oval 103"/>
                <p:cNvSpPr>
                  <a:spLocks noChangeArrowheads="1"/>
                </p:cNvSpPr>
                <p:nvPr/>
              </p:nvSpPr>
              <p:spPr bwMode="auto">
                <a:xfrm>
                  <a:off x="4952" y="462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44" name="Oval 104"/>
                <p:cNvSpPr>
                  <a:spLocks noChangeArrowheads="1"/>
                </p:cNvSpPr>
                <p:nvPr/>
              </p:nvSpPr>
              <p:spPr bwMode="auto">
                <a:xfrm>
                  <a:off x="5616" y="5284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45" name="Oval 105"/>
                <p:cNvSpPr>
                  <a:spLocks noChangeArrowheads="1"/>
                </p:cNvSpPr>
                <p:nvPr/>
              </p:nvSpPr>
              <p:spPr bwMode="auto">
                <a:xfrm>
                  <a:off x="5928" y="5112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46" name="Oval 106"/>
                <p:cNvSpPr>
                  <a:spLocks noChangeArrowheads="1"/>
                </p:cNvSpPr>
                <p:nvPr/>
              </p:nvSpPr>
              <p:spPr bwMode="auto">
                <a:xfrm>
                  <a:off x="5616" y="494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47" name="Oval 107"/>
                <p:cNvSpPr>
                  <a:spLocks noChangeArrowheads="1"/>
                </p:cNvSpPr>
                <p:nvPr/>
              </p:nvSpPr>
              <p:spPr bwMode="auto">
                <a:xfrm>
                  <a:off x="5928" y="478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48" name="Oval 108"/>
                <p:cNvSpPr>
                  <a:spLocks noChangeArrowheads="1"/>
                </p:cNvSpPr>
                <p:nvPr/>
              </p:nvSpPr>
              <p:spPr bwMode="auto">
                <a:xfrm>
                  <a:off x="5616" y="462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2713" name="Group 109"/>
              <p:cNvGrpSpPr>
                <a:grpSpLocks/>
              </p:cNvGrpSpPr>
              <p:nvPr/>
            </p:nvGrpSpPr>
            <p:grpSpPr bwMode="auto">
              <a:xfrm rot="653161">
                <a:off x="3331761" y="4676531"/>
                <a:ext cx="4232777" cy="827138"/>
                <a:chOff x="2676" y="4620"/>
                <a:chExt cx="3356" cy="1092"/>
              </a:xfrm>
            </p:grpSpPr>
            <p:sp>
              <p:nvSpPr>
                <p:cNvPr id="72793" name="AutoShape 110"/>
                <p:cNvSpPr>
                  <a:spLocks noChangeArrowheads="1"/>
                </p:cNvSpPr>
                <p:nvPr/>
              </p:nvSpPr>
              <p:spPr bwMode="auto">
                <a:xfrm>
                  <a:off x="2736" y="4992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794" name="AutoShape 111"/>
                <p:cNvSpPr>
                  <a:spLocks noChangeArrowheads="1"/>
                </p:cNvSpPr>
                <p:nvPr/>
              </p:nvSpPr>
              <p:spPr bwMode="auto">
                <a:xfrm>
                  <a:off x="2736" y="5328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795" name="AutoShape 112"/>
                <p:cNvSpPr>
                  <a:spLocks noChangeArrowheads="1"/>
                </p:cNvSpPr>
                <p:nvPr/>
              </p:nvSpPr>
              <p:spPr bwMode="auto">
                <a:xfrm>
                  <a:off x="3708" y="4824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796" name="AutoShape 113"/>
                <p:cNvSpPr>
                  <a:spLocks noChangeArrowheads="1"/>
                </p:cNvSpPr>
                <p:nvPr/>
              </p:nvSpPr>
              <p:spPr bwMode="auto">
                <a:xfrm>
                  <a:off x="3716" y="5160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797" name="AutoShape 114"/>
                <p:cNvSpPr>
                  <a:spLocks noChangeArrowheads="1"/>
                </p:cNvSpPr>
                <p:nvPr/>
              </p:nvSpPr>
              <p:spPr bwMode="auto">
                <a:xfrm>
                  <a:off x="4680" y="4656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798" name="AutoShape 115"/>
                <p:cNvSpPr>
                  <a:spLocks noChangeArrowheads="1"/>
                </p:cNvSpPr>
                <p:nvPr/>
              </p:nvSpPr>
              <p:spPr bwMode="auto">
                <a:xfrm>
                  <a:off x="4692" y="4992"/>
                  <a:ext cx="1296" cy="336"/>
                </a:xfrm>
                <a:prstGeom prst="hexagon">
                  <a:avLst>
                    <a:gd name="adj" fmla="val 96429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799" name="Oval 116"/>
                <p:cNvSpPr>
                  <a:spLocks noChangeArrowheads="1"/>
                </p:cNvSpPr>
                <p:nvPr/>
              </p:nvSpPr>
              <p:spPr bwMode="auto">
                <a:xfrm>
                  <a:off x="3000" y="5288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00" name="Oval 117"/>
                <p:cNvSpPr>
                  <a:spLocks noChangeArrowheads="1"/>
                </p:cNvSpPr>
                <p:nvPr/>
              </p:nvSpPr>
              <p:spPr bwMode="auto">
                <a:xfrm>
                  <a:off x="2688" y="5112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01" name="Oval 118"/>
                <p:cNvSpPr>
                  <a:spLocks noChangeArrowheads="1"/>
                </p:cNvSpPr>
                <p:nvPr/>
              </p:nvSpPr>
              <p:spPr bwMode="auto">
                <a:xfrm>
                  <a:off x="2676" y="5456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02" name="Oval 119"/>
                <p:cNvSpPr>
                  <a:spLocks noChangeArrowheads="1"/>
                </p:cNvSpPr>
                <p:nvPr/>
              </p:nvSpPr>
              <p:spPr bwMode="auto">
                <a:xfrm>
                  <a:off x="3000" y="5616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03" name="Oval 120"/>
                <p:cNvSpPr>
                  <a:spLocks noChangeArrowheads="1"/>
                </p:cNvSpPr>
                <p:nvPr/>
              </p:nvSpPr>
              <p:spPr bwMode="auto">
                <a:xfrm>
                  <a:off x="3672" y="5616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04" name="Oval 121"/>
                <p:cNvSpPr>
                  <a:spLocks noChangeArrowheads="1"/>
                </p:cNvSpPr>
                <p:nvPr/>
              </p:nvSpPr>
              <p:spPr bwMode="auto">
                <a:xfrm>
                  <a:off x="3976" y="5456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05" name="Oval 122"/>
                <p:cNvSpPr>
                  <a:spLocks noChangeArrowheads="1"/>
                </p:cNvSpPr>
                <p:nvPr/>
              </p:nvSpPr>
              <p:spPr bwMode="auto">
                <a:xfrm>
                  <a:off x="3672" y="5288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06" name="Oval 123"/>
                <p:cNvSpPr>
                  <a:spLocks noChangeArrowheads="1"/>
                </p:cNvSpPr>
                <p:nvPr/>
              </p:nvSpPr>
              <p:spPr bwMode="auto">
                <a:xfrm>
                  <a:off x="3976" y="5112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07" name="Oval 124"/>
                <p:cNvSpPr>
                  <a:spLocks noChangeArrowheads="1"/>
                </p:cNvSpPr>
                <p:nvPr/>
              </p:nvSpPr>
              <p:spPr bwMode="auto">
                <a:xfrm>
                  <a:off x="3672" y="4948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08" name="Oval 125"/>
                <p:cNvSpPr>
                  <a:spLocks noChangeArrowheads="1"/>
                </p:cNvSpPr>
                <p:nvPr/>
              </p:nvSpPr>
              <p:spPr bwMode="auto">
                <a:xfrm>
                  <a:off x="3000" y="4948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09" name="Oval 126"/>
                <p:cNvSpPr>
                  <a:spLocks noChangeArrowheads="1"/>
                </p:cNvSpPr>
                <p:nvPr/>
              </p:nvSpPr>
              <p:spPr bwMode="auto">
                <a:xfrm>
                  <a:off x="3976" y="478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10" name="Oval 127"/>
                <p:cNvSpPr>
                  <a:spLocks noChangeArrowheads="1"/>
                </p:cNvSpPr>
                <p:nvPr/>
              </p:nvSpPr>
              <p:spPr bwMode="auto">
                <a:xfrm>
                  <a:off x="4656" y="478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11" name="Oval 128"/>
                <p:cNvSpPr>
                  <a:spLocks noChangeArrowheads="1"/>
                </p:cNvSpPr>
                <p:nvPr/>
              </p:nvSpPr>
              <p:spPr bwMode="auto">
                <a:xfrm>
                  <a:off x="4656" y="5112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12" name="Oval 129"/>
                <p:cNvSpPr>
                  <a:spLocks noChangeArrowheads="1"/>
                </p:cNvSpPr>
                <p:nvPr/>
              </p:nvSpPr>
              <p:spPr bwMode="auto">
                <a:xfrm>
                  <a:off x="4656" y="5456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13" name="Oval 130"/>
                <p:cNvSpPr>
                  <a:spLocks noChangeArrowheads="1"/>
                </p:cNvSpPr>
                <p:nvPr/>
              </p:nvSpPr>
              <p:spPr bwMode="auto">
                <a:xfrm>
                  <a:off x="4952" y="5284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14" name="Oval 131"/>
                <p:cNvSpPr>
                  <a:spLocks noChangeArrowheads="1"/>
                </p:cNvSpPr>
                <p:nvPr/>
              </p:nvSpPr>
              <p:spPr bwMode="auto">
                <a:xfrm>
                  <a:off x="4952" y="494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15" name="Oval 132"/>
                <p:cNvSpPr>
                  <a:spLocks noChangeArrowheads="1"/>
                </p:cNvSpPr>
                <p:nvPr/>
              </p:nvSpPr>
              <p:spPr bwMode="auto">
                <a:xfrm>
                  <a:off x="4952" y="462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16" name="Oval 133"/>
                <p:cNvSpPr>
                  <a:spLocks noChangeArrowheads="1"/>
                </p:cNvSpPr>
                <p:nvPr/>
              </p:nvSpPr>
              <p:spPr bwMode="auto">
                <a:xfrm>
                  <a:off x="5616" y="5284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17" name="Oval 134"/>
                <p:cNvSpPr>
                  <a:spLocks noChangeArrowheads="1"/>
                </p:cNvSpPr>
                <p:nvPr/>
              </p:nvSpPr>
              <p:spPr bwMode="auto">
                <a:xfrm>
                  <a:off x="5928" y="5112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18" name="Oval 135"/>
                <p:cNvSpPr>
                  <a:spLocks noChangeArrowheads="1"/>
                </p:cNvSpPr>
                <p:nvPr/>
              </p:nvSpPr>
              <p:spPr bwMode="auto">
                <a:xfrm>
                  <a:off x="5616" y="494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19" name="Oval 136"/>
                <p:cNvSpPr>
                  <a:spLocks noChangeArrowheads="1"/>
                </p:cNvSpPr>
                <p:nvPr/>
              </p:nvSpPr>
              <p:spPr bwMode="auto">
                <a:xfrm>
                  <a:off x="5928" y="478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20" name="Oval 137"/>
                <p:cNvSpPr>
                  <a:spLocks noChangeArrowheads="1"/>
                </p:cNvSpPr>
                <p:nvPr/>
              </p:nvSpPr>
              <p:spPr bwMode="auto">
                <a:xfrm>
                  <a:off x="5616" y="4620"/>
                  <a:ext cx="104" cy="96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2715" name="Group 167"/>
              <p:cNvGrpSpPr>
                <a:grpSpLocks/>
              </p:cNvGrpSpPr>
              <p:nvPr/>
            </p:nvGrpSpPr>
            <p:grpSpPr bwMode="auto">
              <a:xfrm>
                <a:off x="3710888" y="2649862"/>
                <a:ext cx="187164" cy="3772253"/>
                <a:chOff x="2496" y="3725"/>
                <a:chExt cx="147" cy="4916"/>
              </a:xfrm>
            </p:grpSpPr>
            <p:sp>
              <p:nvSpPr>
                <p:cNvPr id="72752" name="Line 168"/>
                <p:cNvSpPr>
                  <a:spLocks noChangeShapeType="1"/>
                </p:cNvSpPr>
                <p:nvPr/>
              </p:nvSpPr>
              <p:spPr bwMode="auto">
                <a:xfrm>
                  <a:off x="2496" y="4368"/>
                  <a:ext cx="0" cy="42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53" name="Line 169"/>
                <p:cNvSpPr>
                  <a:spLocks noChangeShapeType="1"/>
                </p:cNvSpPr>
                <p:nvPr/>
              </p:nvSpPr>
              <p:spPr bwMode="auto">
                <a:xfrm>
                  <a:off x="2575" y="4032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54" name="Line 170"/>
                <p:cNvSpPr>
                  <a:spLocks noChangeShapeType="1"/>
                </p:cNvSpPr>
                <p:nvPr/>
              </p:nvSpPr>
              <p:spPr bwMode="auto">
                <a:xfrm>
                  <a:off x="2575" y="4352"/>
                  <a:ext cx="0" cy="11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55" name="Line 171"/>
                <p:cNvSpPr>
                  <a:spLocks noChangeShapeType="1"/>
                </p:cNvSpPr>
                <p:nvPr/>
              </p:nvSpPr>
              <p:spPr bwMode="auto">
                <a:xfrm>
                  <a:off x="2575" y="5569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56" name="Line 172"/>
                <p:cNvSpPr>
                  <a:spLocks noChangeShapeType="1"/>
                </p:cNvSpPr>
                <p:nvPr/>
              </p:nvSpPr>
              <p:spPr bwMode="auto">
                <a:xfrm flipH="1">
                  <a:off x="2571" y="5883"/>
                  <a:ext cx="4" cy="8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57" name="Line 173"/>
                <p:cNvSpPr>
                  <a:spLocks noChangeShapeType="1"/>
                </p:cNvSpPr>
                <p:nvPr/>
              </p:nvSpPr>
              <p:spPr bwMode="auto">
                <a:xfrm>
                  <a:off x="2575" y="6889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58" name="Line 174"/>
                <p:cNvSpPr>
                  <a:spLocks noChangeShapeType="1"/>
                </p:cNvSpPr>
                <p:nvPr/>
              </p:nvSpPr>
              <p:spPr bwMode="auto">
                <a:xfrm>
                  <a:off x="2575" y="7218"/>
                  <a:ext cx="0" cy="11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59" name="Line 175"/>
                <p:cNvSpPr>
                  <a:spLocks noChangeShapeType="1"/>
                </p:cNvSpPr>
                <p:nvPr/>
              </p:nvSpPr>
              <p:spPr bwMode="auto">
                <a:xfrm flipH="1">
                  <a:off x="2628" y="3725"/>
                  <a:ext cx="7" cy="5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60" name="Line 176"/>
                <p:cNvSpPr>
                  <a:spLocks noChangeShapeType="1"/>
                </p:cNvSpPr>
                <p:nvPr/>
              </p:nvSpPr>
              <p:spPr bwMode="auto">
                <a:xfrm>
                  <a:off x="2627" y="4300"/>
                  <a:ext cx="0" cy="84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61" name="Line 177"/>
                <p:cNvSpPr>
                  <a:spLocks noChangeShapeType="1"/>
                </p:cNvSpPr>
                <p:nvPr/>
              </p:nvSpPr>
              <p:spPr bwMode="auto">
                <a:xfrm>
                  <a:off x="2635" y="5254"/>
                  <a:ext cx="8" cy="5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62" name="Line 178"/>
                <p:cNvSpPr>
                  <a:spLocks noChangeShapeType="1"/>
                </p:cNvSpPr>
                <p:nvPr/>
              </p:nvSpPr>
              <p:spPr bwMode="auto">
                <a:xfrm flipH="1">
                  <a:off x="2631" y="5816"/>
                  <a:ext cx="4" cy="62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63" name="Line 179"/>
                <p:cNvSpPr>
                  <a:spLocks noChangeShapeType="1"/>
                </p:cNvSpPr>
                <p:nvPr/>
              </p:nvSpPr>
              <p:spPr bwMode="auto">
                <a:xfrm>
                  <a:off x="2635" y="6559"/>
                  <a:ext cx="0" cy="5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64" name="Line 180"/>
                <p:cNvSpPr>
                  <a:spLocks noChangeShapeType="1"/>
                </p:cNvSpPr>
                <p:nvPr/>
              </p:nvSpPr>
              <p:spPr bwMode="auto">
                <a:xfrm>
                  <a:off x="2635" y="7195"/>
                  <a:ext cx="0" cy="78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2716" name="Group 181"/>
              <p:cNvGrpSpPr>
                <a:grpSpLocks/>
              </p:cNvGrpSpPr>
              <p:nvPr/>
            </p:nvGrpSpPr>
            <p:grpSpPr bwMode="auto">
              <a:xfrm>
                <a:off x="4966643" y="2664185"/>
                <a:ext cx="187164" cy="3772253"/>
                <a:chOff x="2496" y="3725"/>
                <a:chExt cx="147" cy="4916"/>
              </a:xfrm>
            </p:grpSpPr>
            <p:sp>
              <p:nvSpPr>
                <p:cNvPr id="72739" name="Line 182"/>
                <p:cNvSpPr>
                  <a:spLocks noChangeShapeType="1"/>
                </p:cNvSpPr>
                <p:nvPr/>
              </p:nvSpPr>
              <p:spPr bwMode="auto">
                <a:xfrm>
                  <a:off x="2496" y="4368"/>
                  <a:ext cx="0" cy="42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40" name="Line 183"/>
                <p:cNvSpPr>
                  <a:spLocks noChangeShapeType="1"/>
                </p:cNvSpPr>
                <p:nvPr/>
              </p:nvSpPr>
              <p:spPr bwMode="auto">
                <a:xfrm>
                  <a:off x="2575" y="4032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41" name="Line 184"/>
                <p:cNvSpPr>
                  <a:spLocks noChangeShapeType="1"/>
                </p:cNvSpPr>
                <p:nvPr/>
              </p:nvSpPr>
              <p:spPr bwMode="auto">
                <a:xfrm>
                  <a:off x="2575" y="4352"/>
                  <a:ext cx="0" cy="11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42" name="Line 185"/>
                <p:cNvSpPr>
                  <a:spLocks noChangeShapeType="1"/>
                </p:cNvSpPr>
                <p:nvPr/>
              </p:nvSpPr>
              <p:spPr bwMode="auto">
                <a:xfrm>
                  <a:off x="2575" y="5569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43" name="Line 186"/>
                <p:cNvSpPr>
                  <a:spLocks noChangeShapeType="1"/>
                </p:cNvSpPr>
                <p:nvPr/>
              </p:nvSpPr>
              <p:spPr bwMode="auto">
                <a:xfrm flipH="1">
                  <a:off x="2571" y="5883"/>
                  <a:ext cx="4" cy="8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44" name="Line 187"/>
                <p:cNvSpPr>
                  <a:spLocks noChangeShapeType="1"/>
                </p:cNvSpPr>
                <p:nvPr/>
              </p:nvSpPr>
              <p:spPr bwMode="auto">
                <a:xfrm>
                  <a:off x="2575" y="6889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45" name="Line 188"/>
                <p:cNvSpPr>
                  <a:spLocks noChangeShapeType="1"/>
                </p:cNvSpPr>
                <p:nvPr/>
              </p:nvSpPr>
              <p:spPr bwMode="auto">
                <a:xfrm>
                  <a:off x="2575" y="7218"/>
                  <a:ext cx="0" cy="11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46" name="Line 189"/>
                <p:cNvSpPr>
                  <a:spLocks noChangeShapeType="1"/>
                </p:cNvSpPr>
                <p:nvPr/>
              </p:nvSpPr>
              <p:spPr bwMode="auto">
                <a:xfrm flipH="1">
                  <a:off x="2628" y="3725"/>
                  <a:ext cx="7" cy="5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47" name="Line 190"/>
                <p:cNvSpPr>
                  <a:spLocks noChangeShapeType="1"/>
                </p:cNvSpPr>
                <p:nvPr/>
              </p:nvSpPr>
              <p:spPr bwMode="auto">
                <a:xfrm>
                  <a:off x="2627" y="4300"/>
                  <a:ext cx="0" cy="84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48" name="Line 191"/>
                <p:cNvSpPr>
                  <a:spLocks noChangeShapeType="1"/>
                </p:cNvSpPr>
                <p:nvPr/>
              </p:nvSpPr>
              <p:spPr bwMode="auto">
                <a:xfrm>
                  <a:off x="2635" y="5254"/>
                  <a:ext cx="8" cy="5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49" name="Line 192"/>
                <p:cNvSpPr>
                  <a:spLocks noChangeShapeType="1"/>
                </p:cNvSpPr>
                <p:nvPr/>
              </p:nvSpPr>
              <p:spPr bwMode="auto">
                <a:xfrm flipH="1">
                  <a:off x="2631" y="5816"/>
                  <a:ext cx="4" cy="62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50" name="Line 193"/>
                <p:cNvSpPr>
                  <a:spLocks noChangeShapeType="1"/>
                </p:cNvSpPr>
                <p:nvPr/>
              </p:nvSpPr>
              <p:spPr bwMode="auto">
                <a:xfrm>
                  <a:off x="2635" y="6559"/>
                  <a:ext cx="0" cy="5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51" name="Line 194"/>
                <p:cNvSpPr>
                  <a:spLocks noChangeShapeType="1"/>
                </p:cNvSpPr>
                <p:nvPr/>
              </p:nvSpPr>
              <p:spPr bwMode="auto">
                <a:xfrm>
                  <a:off x="2635" y="7195"/>
                  <a:ext cx="0" cy="78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72717" name="Group 195"/>
              <p:cNvGrpSpPr>
                <a:grpSpLocks/>
              </p:cNvGrpSpPr>
              <p:nvPr/>
            </p:nvGrpSpPr>
            <p:grpSpPr bwMode="auto">
              <a:xfrm>
                <a:off x="6239996" y="2664185"/>
                <a:ext cx="188763" cy="3772253"/>
                <a:chOff x="2496" y="3725"/>
                <a:chExt cx="147" cy="4916"/>
              </a:xfrm>
            </p:grpSpPr>
            <p:sp>
              <p:nvSpPr>
                <p:cNvPr id="72726" name="Line 196"/>
                <p:cNvSpPr>
                  <a:spLocks noChangeShapeType="1"/>
                </p:cNvSpPr>
                <p:nvPr/>
              </p:nvSpPr>
              <p:spPr bwMode="auto">
                <a:xfrm>
                  <a:off x="2496" y="4368"/>
                  <a:ext cx="0" cy="42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27" name="Line 197"/>
                <p:cNvSpPr>
                  <a:spLocks noChangeShapeType="1"/>
                </p:cNvSpPr>
                <p:nvPr/>
              </p:nvSpPr>
              <p:spPr bwMode="auto">
                <a:xfrm>
                  <a:off x="2575" y="4032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28" name="Line 198"/>
                <p:cNvSpPr>
                  <a:spLocks noChangeShapeType="1"/>
                </p:cNvSpPr>
                <p:nvPr/>
              </p:nvSpPr>
              <p:spPr bwMode="auto">
                <a:xfrm>
                  <a:off x="2575" y="4352"/>
                  <a:ext cx="0" cy="11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29" name="Line 199"/>
                <p:cNvSpPr>
                  <a:spLocks noChangeShapeType="1"/>
                </p:cNvSpPr>
                <p:nvPr/>
              </p:nvSpPr>
              <p:spPr bwMode="auto">
                <a:xfrm>
                  <a:off x="2575" y="5569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30" name="Line 200"/>
                <p:cNvSpPr>
                  <a:spLocks noChangeShapeType="1"/>
                </p:cNvSpPr>
                <p:nvPr/>
              </p:nvSpPr>
              <p:spPr bwMode="auto">
                <a:xfrm flipH="1">
                  <a:off x="2571" y="5883"/>
                  <a:ext cx="4" cy="8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31" name="Line 201"/>
                <p:cNvSpPr>
                  <a:spLocks noChangeShapeType="1"/>
                </p:cNvSpPr>
                <p:nvPr/>
              </p:nvSpPr>
              <p:spPr bwMode="auto">
                <a:xfrm>
                  <a:off x="2575" y="6889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32" name="Line 202"/>
                <p:cNvSpPr>
                  <a:spLocks noChangeShapeType="1"/>
                </p:cNvSpPr>
                <p:nvPr/>
              </p:nvSpPr>
              <p:spPr bwMode="auto">
                <a:xfrm>
                  <a:off x="2575" y="7218"/>
                  <a:ext cx="0" cy="11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33" name="Line 203"/>
                <p:cNvSpPr>
                  <a:spLocks noChangeShapeType="1"/>
                </p:cNvSpPr>
                <p:nvPr/>
              </p:nvSpPr>
              <p:spPr bwMode="auto">
                <a:xfrm flipH="1">
                  <a:off x="2628" y="3725"/>
                  <a:ext cx="7" cy="5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34" name="Line 204"/>
                <p:cNvSpPr>
                  <a:spLocks noChangeShapeType="1"/>
                </p:cNvSpPr>
                <p:nvPr/>
              </p:nvSpPr>
              <p:spPr bwMode="auto">
                <a:xfrm>
                  <a:off x="2627" y="4300"/>
                  <a:ext cx="0" cy="84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35" name="Line 205"/>
                <p:cNvSpPr>
                  <a:spLocks noChangeShapeType="1"/>
                </p:cNvSpPr>
                <p:nvPr/>
              </p:nvSpPr>
              <p:spPr bwMode="auto">
                <a:xfrm>
                  <a:off x="2635" y="5254"/>
                  <a:ext cx="8" cy="5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36" name="Line 206"/>
                <p:cNvSpPr>
                  <a:spLocks noChangeShapeType="1"/>
                </p:cNvSpPr>
                <p:nvPr/>
              </p:nvSpPr>
              <p:spPr bwMode="auto">
                <a:xfrm flipH="1">
                  <a:off x="2631" y="5816"/>
                  <a:ext cx="4" cy="62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37" name="Line 207"/>
                <p:cNvSpPr>
                  <a:spLocks noChangeShapeType="1"/>
                </p:cNvSpPr>
                <p:nvPr/>
              </p:nvSpPr>
              <p:spPr bwMode="auto">
                <a:xfrm>
                  <a:off x="2635" y="6559"/>
                  <a:ext cx="0" cy="5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738" name="Line 208"/>
                <p:cNvSpPr>
                  <a:spLocks noChangeShapeType="1"/>
                </p:cNvSpPr>
                <p:nvPr/>
              </p:nvSpPr>
              <p:spPr bwMode="auto">
                <a:xfrm>
                  <a:off x="2635" y="7195"/>
                  <a:ext cx="0" cy="78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72718" name="Line 209"/>
              <p:cNvSpPr>
                <a:spLocks noChangeShapeType="1"/>
              </p:cNvSpPr>
              <p:nvPr/>
            </p:nvSpPr>
            <p:spPr bwMode="auto">
              <a:xfrm>
                <a:off x="7071767" y="3420329"/>
                <a:ext cx="0" cy="737621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 type="stealth" w="sm" len="lg"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719" name="Text Box 210"/>
              <p:cNvSpPr txBox="1">
                <a:spLocks noChangeArrowheads="1"/>
              </p:cNvSpPr>
              <p:nvPr/>
            </p:nvSpPr>
            <p:spPr bwMode="auto">
              <a:xfrm rot="21598098">
                <a:off x="7183242" y="3593987"/>
                <a:ext cx="923645" cy="3924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dirty="0">
                    <a:solidFill>
                      <a:srgbClr val="000066"/>
                    </a:solidFill>
                    <a:latin typeface="Arial" charset="0"/>
                  </a:rPr>
                  <a:t>3,35 Å</a:t>
                </a:r>
              </a:p>
            </p:txBody>
          </p:sp>
          <p:sp>
            <p:nvSpPr>
              <p:cNvPr id="72720" name="Line 211"/>
              <p:cNvSpPr>
                <a:spLocks noChangeShapeType="1"/>
              </p:cNvSpPr>
              <p:nvPr/>
            </p:nvSpPr>
            <p:spPr bwMode="auto">
              <a:xfrm rot="5400000">
                <a:off x="2912643" y="3816973"/>
                <a:ext cx="0" cy="1228561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 type="stealth" w="sm" len="lg"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721" name="Text Box 212"/>
              <p:cNvSpPr txBox="1">
                <a:spLocks noChangeArrowheads="1"/>
              </p:cNvSpPr>
              <p:nvPr/>
            </p:nvSpPr>
            <p:spPr bwMode="auto">
              <a:xfrm rot="21598098">
                <a:off x="1790868" y="4454365"/>
                <a:ext cx="1002191" cy="3924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0066"/>
                    </a:solidFill>
                    <a:latin typeface="Arial" charset="0"/>
                  </a:rPr>
                  <a:t>1, 42 Å</a:t>
                </a:r>
              </a:p>
            </p:txBody>
          </p:sp>
          <p:sp>
            <p:nvSpPr>
              <p:cNvPr id="72722" name="Text Box 213"/>
              <p:cNvSpPr txBox="1">
                <a:spLocks noChangeArrowheads="1"/>
              </p:cNvSpPr>
              <p:nvPr/>
            </p:nvSpPr>
            <p:spPr bwMode="auto">
              <a:xfrm rot="21598098">
                <a:off x="3165222" y="2916825"/>
                <a:ext cx="311298" cy="3924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 dirty="0">
                    <a:solidFill>
                      <a:srgbClr val="000066"/>
                    </a:solidFill>
                    <a:latin typeface="Arial" charset="0"/>
                  </a:rPr>
                  <a:t>B</a:t>
                </a:r>
                <a:endParaRPr lang="it-IT" altLang="it-IT" sz="2200" dirty="0">
                  <a:solidFill>
                    <a:srgbClr val="000066"/>
                  </a:solidFill>
                  <a:latin typeface="Arial" charset="0"/>
                </a:endParaRPr>
              </a:p>
            </p:txBody>
          </p:sp>
          <p:sp>
            <p:nvSpPr>
              <p:cNvPr id="72723" name="Text Box 214"/>
              <p:cNvSpPr txBox="1">
                <a:spLocks noChangeArrowheads="1"/>
              </p:cNvSpPr>
              <p:nvPr/>
            </p:nvSpPr>
            <p:spPr bwMode="auto">
              <a:xfrm rot="21598098">
                <a:off x="2188755" y="3955124"/>
                <a:ext cx="311298" cy="3924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 dirty="0">
                    <a:solidFill>
                      <a:srgbClr val="000066"/>
                    </a:solidFill>
                    <a:latin typeface="Arial" charset="0"/>
                  </a:rPr>
                  <a:t>A</a:t>
                </a:r>
                <a:endParaRPr lang="it-IT" altLang="it-IT" sz="2200" dirty="0">
                  <a:solidFill>
                    <a:srgbClr val="000066"/>
                  </a:solidFill>
                  <a:latin typeface="Arial" charset="0"/>
                </a:endParaRPr>
              </a:p>
            </p:txBody>
          </p:sp>
          <p:sp>
            <p:nvSpPr>
              <p:cNvPr id="72724" name="Text Box 215"/>
              <p:cNvSpPr txBox="1">
                <a:spLocks noChangeArrowheads="1"/>
              </p:cNvSpPr>
              <p:nvPr/>
            </p:nvSpPr>
            <p:spPr bwMode="auto">
              <a:xfrm rot="21598098">
                <a:off x="2052330" y="5897381"/>
                <a:ext cx="311298" cy="3924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charset="0"/>
                  </a:rPr>
                  <a:t>A</a:t>
                </a:r>
                <a:endParaRPr lang="it-IT" altLang="it-IT" sz="2200">
                  <a:solidFill>
                    <a:srgbClr val="000066"/>
                  </a:solidFill>
                  <a:latin typeface="Arial" charset="0"/>
                </a:endParaRPr>
              </a:p>
            </p:txBody>
          </p:sp>
          <p:sp>
            <p:nvSpPr>
              <p:cNvPr id="72725" name="Text Box 216"/>
              <p:cNvSpPr txBox="1">
                <a:spLocks noChangeArrowheads="1"/>
              </p:cNvSpPr>
              <p:nvPr/>
            </p:nvSpPr>
            <p:spPr bwMode="auto">
              <a:xfrm rot="21598098">
                <a:off x="2727399" y="4846450"/>
                <a:ext cx="311298" cy="3924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Arial" charset="0"/>
                  </a:rPr>
                  <a:t>B</a:t>
                </a:r>
                <a:endParaRPr lang="it-IT" altLang="it-IT" sz="2200">
                  <a:solidFill>
                    <a:srgbClr val="000066"/>
                  </a:solidFill>
                  <a:latin typeface="Arial" charset="0"/>
                </a:endParaRPr>
              </a:p>
            </p:txBody>
          </p:sp>
          <p:sp>
            <p:nvSpPr>
              <p:cNvPr id="72709" name="Text Box 217"/>
              <p:cNvSpPr txBox="1">
                <a:spLocks noChangeArrowheads="1"/>
              </p:cNvSpPr>
              <p:nvPr/>
            </p:nvSpPr>
            <p:spPr bwMode="auto">
              <a:xfrm>
                <a:off x="176124" y="6113539"/>
                <a:ext cx="1444625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 dirty="0">
                    <a:solidFill>
                      <a:srgbClr val="000066"/>
                    </a:solidFill>
                    <a:latin typeface="Arial" charset="0"/>
                  </a:rPr>
                  <a:t>GRAFITE</a:t>
                </a:r>
              </a:p>
            </p:txBody>
          </p:sp>
        </p:grpSp>
      </p:grpSp>
      <p:sp>
        <p:nvSpPr>
          <p:cNvPr id="23770" name="Text Box 218"/>
          <p:cNvSpPr txBox="1">
            <a:spLocks noChangeArrowheads="1"/>
          </p:cNvSpPr>
          <p:nvPr/>
        </p:nvSpPr>
        <p:spPr bwMode="auto">
          <a:xfrm>
            <a:off x="5486400" y="0"/>
            <a:ext cx="33274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7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SOLIDI COVALENTI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51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39"/>
    </mc:Choice>
    <mc:Fallback xmlns="">
      <p:transition spd="slow" advTm="332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1844676" y="320676"/>
            <a:ext cx="8412163" cy="639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Rounded MT Bold"/>
              </a:rPr>
              <a:t>Convenzione dei segni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5318125" y="2103438"/>
            <a:ext cx="1646238" cy="1554162"/>
          </a:xfrm>
          <a:prstGeom prst="rect">
            <a:avLst/>
          </a:prstGeom>
          <a:noFill/>
          <a:ln w="889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6416675" y="2189164"/>
            <a:ext cx="3487738" cy="1000125"/>
            <a:chOff x="4892675" y="2189163"/>
            <a:chExt cx="3488452" cy="999665"/>
          </a:xfrm>
        </p:grpSpPr>
        <p:sp>
          <p:nvSpPr>
            <p:cNvPr id="20504" name="Text Box 6"/>
            <p:cNvSpPr txBox="1">
              <a:spLocks noChangeArrowheads="1"/>
            </p:cNvSpPr>
            <p:nvPr/>
          </p:nvSpPr>
          <p:spPr bwMode="auto">
            <a:xfrm>
              <a:off x="7342188" y="2189163"/>
              <a:ext cx="1038939" cy="517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FF6600"/>
                  </a:solidFill>
                  <a:latin typeface="Arial Narrow" pitchFamily="34" charset="0"/>
                </a:rPr>
                <a:t>Calore</a:t>
              </a:r>
            </a:p>
          </p:txBody>
        </p:sp>
        <p:sp>
          <p:nvSpPr>
            <p:cNvPr id="20505" name="Line 9"/>
            <p:cNvSpPr>
              <a:spLocks noChangeShapeType="1"/>
            </p:cNvSpPr>
            <p:nvPr/>
          </p:nvSpPr>
          <p:spPr bwMode="auto">
            <a:xfrm rot="5400000">
              <a:off x="5077619" y="2307431"/>
              <a:ext cx="547688" cy="91757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06" name="Line 10"/>
            <p:cNvSpPr>
              <a:spLocks noChangeShapeType="1"/>
            </p:cNvSpPr>
            <p:nvPr/>
          </p:nvSpPr>
          <p:spPr bwMode="auto">
            <a:xfrm>
              <a:off x="5775325" y="2498725"/>
              <a:ext cx="1509713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07" name="Text Box 17"/>
            <p:cNvSpPr txBox="1">
              <a:spLocks noChangeArrowheads="1"/>
            </p:cNvSpPr>
            <p:nvPr/>
          </p:nvSpPr>
          <p:spPr bwMode="auto">
            <a:xfrm>
              <a:off x="6111875" y="2671763"/>
              <a:ext cx="550022" cy="517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FF6600"/>
                  </a:solidFill>
                  <a:latin typeface="Arial Narrow" pitchFamily="34" charset="0"/>
                </a:rPr>
                <a:t>- Q</a:t>
              </a:r>
            </a:p>
          </p:txBody>
        </p:sp>
      </p:grp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2322513" y="2189164"/>
            <a:ext cx="3446462" cy="1000125"/>
            <a:chOff x="798513" y="2189163"/>
            <a:chExt cx="3446462" cy="999665"/>
          </a:xfrm>
        </p:grpSpPr>
        <p:sp>
          <p:nvSpPr>
            <p:cNvPr id="20500" name="Text Box 5"/>
            <p:cNvSpPr txBox="1">
              <a:spLocks noChangeArrowheads="1"/>
            </p:cNvSpPr>
            <p:nvPr/>
          </p:nvSpPr>
          <p:spPr bwMode="auto">
            <a:xfrm>
              <a:off x="798513" y="2189163"/>
              <a:ext cx="1038939" cy="517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FF6600"/>
                  </a:solidFill>
                  <a:latin typeface="Arial Narrow" pitchFamily="34" charset="0"/>
                </a:rPr>
                <a:t>Calore</a:t>
              </a:r>
            </a:p>
          </p:txBody>
        </p:sp>
        <p:sp>
          <p:nvSpPr>
            <p:cNvPr id="20501" name="Line 7"/>
            <p:cNvSpPr>
              <a:spLocks noChangeShapeType="1"/>
            </p:cNvSpPr>
            <p:nvPr/>
          </p:nvSpPr>
          <p:spPr bwMode="auto">
            <a:xfrm>
              <a:off x="1965325" y="2514600"/>
              <a:ext cx="1509713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02" name="Line 8"/>
            <p:cNvSpPr>
              <a:spLocks noChangeShapeType="1"/>
            </p:cNvSpPr>
            <p:nvPr/>
          </p:nvSpPr>
          <p:spPr bwMode="auto">
            <a:xfrm>
              <a:off x="3467100" y="2514600"/>
              <a:ext cx="777875" cy="50323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03" name="Text Box 18"/>
            <p:cNvSpPr txBox="1">
              <a:spLocks noChangeArrowheads="1"/>
            </p:cNvSpPr>
            <p:nvPr/>
          </p:nvSpPr>
          <p:spPr bwMode="auto">
            <a:xfrm>
              <a:off x="2527301" y="2671763"/>
              <a:ext cx="628570" cy="517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FF6600"/>
                  </a:solidFill>
                  <a:latin typeface="Arial Narrow" pitchFamily="34" charset="0"/>
                </a:rPr>
                <a:t>+ Q</a:t>
              </a:r>
            </a:p>
          </p:txBody>
        </p:sp>
      </p:grp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6381751" y="4754564"/>
            <a:ext cx="3540125" cy="1050925"/>
            <a:chOff x="4857750" y="4754563"/>
            <a:chExt cx="3539576" cy="1050464"/>
          </a:xfrm>
        </p:grpSpPr>
        <p:sp>
          <p:nvSpPr>
            <p:cNvPr id="20496" name="Text Box 12"/>
            <p:cNvSpPr txBox="1">
              <a:spLocks noChangeArrowheads="1"/>
            </p:cNvSpPr>
            <p:nvPr/>
          </p:nvSpPr>
          <p:spPr bwMode="auto">
            <a:xfrm>
              <a:off x="7324725" y="4754563"/>
              <a:ext cx="1072601" cy="517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FF33CC"/>
                  </a:solidFill>
                  <a:latin typeface="Arial Narrow" pitchFamily="34" charset="0"/>
                </a:rPr>
                <a:t>Lavoro</a:t>
              </a:r>
            </a:p>
          </p:txBody>
        </p:sp>
        <p:sp>
          <p:nvSpPr>
            <p:cNvPr id="20497" name="Line 15"/>
            <p:cNvSpPr>
              <a:spLocks noChangeShapeType="1"/>
            </p:cNvSpPr>
            <p:nvPr/>
          </p:nvSpPr>
          <p:spPr bwMode="auto">
            <a:xfrm rot="5400000">
              <a:off x="5041900" y="4819650"/>
              <a:ext cx="549275" cy="917575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8" name="Line 16"/>
            <p:cNvSpPr>
              <a:spLocks noChangeShapeType="1"/>
            </p:cNvSpPr>
            <p:nvPr/>
          </p:nvSpPr>
          <p:spPr bwMode="auto">
            <a:xfrm>
              <a:off x="5741988" y="5011738"/>
              <a:ext cx="1508125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9" name="Text Box 19"/>
            <p:cNvSpPr txBox="1">
              <a:spLocks noChangeArrowheads="1"/>
            </p:cNvSpPr>
            <p:nvPr/>
          </p:nvSpPr>
          <p:spPr bwMode="auto">
            <a:xfrm>
              <a:off x="6164263" y="5287963"/>
              <a:ext cx="575670" cy="517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FF33CC"/>
                  </a:solidFill>
                  <a:latin typeface="Arial Narrow" pitchFamily="34" charset="0"/>
                </a:rPr>
                <a:t>+ L</a:t>
              </a: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2306638" y="4754564"/>
            <a:ext cx="3427412" cy="1050925"/>
            <a:chOff x="782638" y="4754563"/>
            <a:chExt cx="3427412" cy="1050464"/>
          </a:xfrm>
        </p:grpSpPr>
        <p:sp>
          <p:nvSpPr>
            <p:cNvPr id="20492" name="Text Box 11"/>
            <p:cNvSpPr txBox="1">
              <a:spLocks noChangeArrowheads="1"/>
            </p:cNvSpPr>
            <p:nvPr/>
          </p:nvSpPr>
          <p:spPr bwMode="auto">
            <a:xfrm>
              <a:off x="782638" y="4754563"/>
              <a:ext cx="1072601" cy="517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FF33CC"/>
                  </a:solidFill>
                  <a:latin typeface="Arial Narrow" pitchFamily="34" charset="0"/>
                </a:rPr>
                <a:t>Lavoro</a:t>
              </a:r>
            </a:p>
          </p:txBody>
        </p:sp>
        <p:sp>
          <p:nvSpPr>
            <p:cNvPr id="20493" name="Line 13"/>
            <p:cNvSpPr>
              <a:spLocks noChangeShapeType="1"/>
            </p:cNvSpPr>
            <p:nvPr/>
          </p:nvSpPr>
          <p:spPr bwMode="auto">
            <a:xfrm>
              <a:off x="1931988" y="5027613"/>
              <a:ext cx="1508125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4" name="Line 14"/>
            <p:cNvSpPr>
              <a:spLocks noChangeShapeType="1"/>
            </p:cNvSpPr>
            <p:nvPr/>
          </p:nvSpPr>
          <p:spPr bwMode="auto">
            <a:xfrm>
              <a:off x="3432175" y="5027613"/>
              <a:ext cx="777875" cy="503237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5" name="Text Box 20"/>
            <p:cNvSpPr txBox="1">
              <a:spLocks noChangeArrowheads="1"/>
            </p:cNvSpPr>
            <p:nvPr/>
          </p:nvSpPr>
          <p:spPr bwMode="auto">
            <a:xfrm>
              <a:off x="2527301" y="5287963"/>
              <a:ext cx="497124" cy="517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FF33CC"/>
                  </a:solidFill>
                  <a:latin typeface="Arial Narrow" pitchFamily="34" charset="0"/>
                </a:rPr>
                <a:t>- L</a:t>
              </a:r>
            </a:p>
          </p:txBody>
        </p:sp>
      </p:grpSp>
      <p:sp>
        <p:nvSpPr>
          <p:cNvPr id="20488" name="Text Box 21"/>
          <p:cNvSpPr txBox="1">
            <a:spLocks noChangeArrowheads="1"/>
          </p:cNvSpPr>
          <p:nvPr/>
        </p:nvSpPr>
        <p:spPr bwMode="auto">
          <a:xfrm>
            <a:off x="5502276" y="3108326"/>
            <a:ext cx="12493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FFFF"/>
                </a:solidFill>
                <a:latin typeface="Arial Narrow" pitchFamily="34" charset="0"/>
              </a:rPr>
              <a:t>Sistema</a:t>
            </a:r>
            <a:endParaRPr lang="it-IT" altLang="it-IT" sz="3000">
              <a:solidFill>
                <a:srgbClr val="FF6600"/>
              </a:solidFill>
              <a:latin typeface="Arial Narrow" pitchFamily="34" charset="0"/>
            </a:endParaRPr>
          </a:p>
        </p:txBody>
      </p: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5318125" y="4560888"/>
            <a:ext cx="1646238" cy="1554162"/>
            <a:chOff x="3794125" y="4560888"/>
            <a:chExt cx="1646238" cy="1554162"/>
          </a:xfrm>
        </p:grpSpPr>
        <p:sp>
          <p:nvSpPr>
            <p:cNvPr id="20490" name="Rectangle 4"/>
            <p:cNvSpPr>
              <a:spLocks noChangeArrowheads="1"/>
            </p:cNvSpPr>
            <p:nvPr/>
          </p:nvSpPr>
          <p:spPr bwMode="auto">
            <a:xfrm>
              <a:off x="3794125" y="4560888"/>
              <a:ext cx="1646238" cy="1554162"/>
            </a:xfrm>
            <a:prstGeom prst="rect">
              <a:avLst/>
            </a:prstGeom>
            <a:noFill/>
            <a:ln w="8890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491" name="Text Box 22"/>
            <p:cNvSpPr txBox="1">
              <a:spLocks noChangeArrowheads="1"/>
            </p:cNvSpPr>
            <p:nvPr/>
          </p:nvSpPr>
          <p:spPr bwMode="auto">
            <a:xfrm>
              <a:off x="3978276" y="5586413"/>
              <a:ext cx="1248932" cy="517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FFFF"/>
                  </a:solidFill>
                  <a:latin typeface="Arial Narrow" pitchFamily="34" charset="0"/>
                </a:rPr>
                <a:t>Sistema</a:t>
              </a:r>
              <a:endParaRPr lang="it-IT" altLang="it-IT" sz="3000">
                <a:solidFill>
                  <a:srgbClr val="FF6600"/>
                </a:solidFill>
                <a:latin typeface="Arial Narrow" pitchFamily="34" charset="0"/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16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89"/>
    </mc:Choice>
    <mc:Fallback>
      <p:transition spd="slow" advTm="42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560832"/>
          </a:xfrm>
          <a:solidFill>
            <a:srgbClr val="92D050"/>
          </a:solidFill>
        </p:spPr>
        <p:txBody>
          <a:bodyPr/>
          <a:lstStyle/>
          <a:p>
            <a:r>
              <a:rPr lang="it-IT" sz="2400" dirty="0"/>
              <a:t>CONSERVAZIONE DELL’ENERGIA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09800" y="1234440"/>
            <a:ext cx="7772400" cy="4861560"/>
          </a:xfrm>
          <a:solidFill>
            <a:srgbClr val="92D050"/>
          </a:solidFill>
        </p:spPr>
        <p:txBody>
          <a:bodyPr/>
          <a:lstStyle/>
          <a:p>
            <a:r>
              <a:rPr lang="it-IT" sz="1800" dirty="0"/>
              <a:t>In meccanica: </a:t>
            </a:r>
            <a:r>
              <a:rPr lang="it-IT" sz="1800" dirty="0">
                <a:solidFill>
                  <a:srgbClr val="FF0000"/>
                </a:solidFill>
              </a:rPr>
              <a:t>E = U + T  = </a:t>
            </a:r>
            <a:r>
              <a:rPr lang="it-IT" sz="1800" dirty="0" err="1">
                <a:solidFill>
                  <a:srgbClr val="FF0000"/>
                </a:solidFill>
              </a:rPr>
              <a:t>cost</a:t>
            </a:r>
            <a:r>
              <a:rPr lang="it-IT" sz="1800" dirty="0">
                <a:solidFill>
                  <a:srgbClr val="FF0000"/>
                </a:solidFill>
              </a:rPr>
              <a:t>. </a:t>
            </a:r>
            <a:r>
              <a:rPr lang="it-IT" sz="1800" dirty="0"/>
              <a:t>in sistemi conservativi</a:t>
            </a:r>
          </a:p>
          <a:p>
            <a:pPr marL="0" indent="0">
              <a:buNone/>
            </a:pPr>
            <a:r>
              <a:rPr lang="it-IT" sz="1800" dirty="0"/>
              <a:t>Sia U che T dipendono dal sistema di riferimento (sono quantità relative)</a:t>
            </a:r>
          </a:p>
          <a:p>
            <a:pPr marL="0" indent="0">
              <a:buNone/>
            </a:pPr>
            <a:r>
              <a:rPr lang="it-IT" sz="1800" dirty="0"/>
              <a:t>Nella realtà esistono fenomeni dissipativi, attriti che non consentono di applicare la equazione di conservazione in modo rigoroso.</a:t>
            </a:r>
          </a:p>
          <a:p>
            <a:pPr marL="0" indent="0">
              <a:buNone/>
            </a:pPr>
            <a:r>
              <a:rPr lang="it-IT" sz="1800" dirty="0"/>
              <a:t>D’altra parte gli attriti producono CALORE.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/>
              <a:t>La quantità di calore si misura in calorie (</a:t>
            </a:r>
            <a:r>
              <a:rPr lang="it-IT" sz="1800" dirty="0" err="1"/>
              <a:t>cal</a:t>
            </a:r>
            <a:r>
              <a:rPr lang="it-IT" sz="1800" dirty="0"/>
              <a:t>) attraverso la variazione di Temperatura di una quantità nota di fluido. (Q=c </a:t>
            </a:r>
            <a:r>
              <a:rPr lang="it-IT" sz="1800" dirty="0">
                <a:latin typeface="Symbol" panose="05050102010706020507" pitchFamily="18" charset="2"/>
              </a:rPr>
              <a:t>D</a:t>
            </a:r>
            <a:r>
              <a:rPr lang="it-IT" sz="1800" dirty="0"/>
              <a:t>T)</a:t>
            </a:r>
          </a:p>
          <a:p>
            <a:pPr marL="0" indent="0">
              <a:buNone/>
            </a:pPr>
            <a:r>
              <a:rPr lang="it-IT" sz="1800" dirty="0"/>
              <a:t>La </a:t>
            </a:r>
            <a:r>
              <a:rPr lang="it-IT" sz="1800" dirty="0" err="1"/>
              <a:t>cal</a:t>
            </a:r>
            <a:r>
              <a:rPr lang="it-IT" sz="1800" dirty="0"/>
              <a:t> è definita come la quantità di calore necessaria a innalzare di 1 °C la temperatura di 1 g di H</a:t>
            </a:r>
            <a:r>
              <a:rPr lang="it-IT" sz="1800" baseline="-25000" dirty="0"/>
              <a:t>2</a:t>
            </a:r>
            <a:r>
              <a:rPr lang="it-IT" sz="1800" dirty="0"/>
              <a:t>O tra 14,5 e 15,5 °C.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/>
              <a:t>Il calore si può trasformare in lavoro meccanico mediante una macchina opportuna (es. macchina a vapore): può essere considerato una forma di Energia?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/>
              <a:t>Se si trova il modo di misurare la quantità di calore nelle stesse unità dell’energia, e si conoscono le leggi di conversione , si può generalizzare il principio di conservazione dell’energia includendo anche gli effetti dissipativi.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4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736"/>
    </mc:Choice>
    <mc:Fallback>
      <p:transition spd="slow" advTm="286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0"/>
          <p:cNvSpPr txBox="1">
            <a:spLocks noChangeArrowheads="1"/>
          </p:cNvSpPr>
          <p:nvPr/>
        </p:nvSpPr>
        <p:spPr bwMode="auto">
          <a:xfrm>
            <a:off x="1917065" y="1463675"/>
            <a:ext cx="2470150" cy="4254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99"/>
                </a:solidFill>
                <a:latin typeface="Arial" charset="0"/>
              </a:rPr>
              <a:t>Energia cinetica</a:t>
            </a:r>
          </a:p>
        </p:txBody>
      </p:sp>
      <p:sp>
        <p:nvSpPr>
          <p:cNvPr id="24579" name="WordArt 21"/>
          <p:cNvSpPr>
            <a:spLocks noChangeArrowheads="1" noChangeShapeType="1" noTextEdit="1"/>
          </p:cNvSpPr>
          <p:nvPr/>
        </p:nvSpPr>
        <p:spPr bwMode="auto">
          <a:xfrm>
            <a:off x="1859915" y="193676"/>
            <a:ext cx="6491288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i="1" kern="10">
                <a:ln w="2857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Forme diverse di energia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5104765" y="1227138"/>
            <a:ext cx="4389438" cy="1263650"/>
            <a:chOff x="3336925" y="1227138"/>
            <a:chExt cx="4389438" cy="1263546"/>
          </a:xfrm>
        </p:grpSpPr>
        <p:grpSp>
          <p:nvGrpSpPr>
            <p:cNvPr id="24596" name="Group 2"/>
            <p:cNvGrpSpPr>
              <a:grpSpLocks/>
            </p:cNvGrpSpPr>
            <p:nvPr/>
          </p:nvGrpSpPr>
          <p:grpSpPr bwMode="auto">
            <a:xfrm>
              <a:off x="4160838" y="1273175"/>
              <a:ext cx="2011362" cy="547688"/>
              <a:chOff x="2879" y="2797"/>
              <a:chExt cx="3839" cy="1605"/>
            </a:xfrm>
          </p:grpSpPr>
          <p:grpSp>
            <p:nvGrpSpPr>
              <p:cNvPr id="24607" name="Group 3"/>
              <p:cNvGrpSpPr>
                <a:grpSpLocks/>
              </p:cNvGrpSpPr>
              <p:nvPr/>
            </p:nvGrpSpPr>
            <p:grpSpPr bwMode="auto">
              <a:xfrm>
                <a:off x="2879" y="2797"/>
                <a:ext cx="3839" cy="1305"/>
                <a:chOff x="2879" y="2797"/>
                <a:chExt cx="3839" cy="1305"/>
              </a:xfrm>
            </p:grpSpPr>
            <p:sp>
              <p:nvSpPr>
                <p:cNvPr id="24615" name="Freeform 4"/>
                <p:cNvSpPr>
                  <a:spLocks/>
                </p:cNvSpPr>
                <p:nvPr/>
              </p:nvSpPr>
              <p:spPr bwMode="auto">
                <a:xfrm>
                  <a:off x="2879" y="2800"/>
                  <a:ext cx="3839" cy="1302"/>
                </a:xfrm>
                <a:custGeom>
                  <a:avLst/>
                  <a:gdLst>
                    <a:gd name="T0" fmla="*/ 17 w 3839"/>
                    <a:gd name="T1" fmla="*/ 1298 h 1302"/>
                    <a:gd name="T2" fmla="*/ 379 w 3839"/>
                    <a:gd name="T3" fmla="*/ 1298 h 1302"/>
                    <a:gd name="T4" fmla="*/ 386 w 3839"/>
                    <a:gd name="T5" fmla="*/ 1153 h 1302"/>
                    <a:gd name="T6" fmla="*/ 410 w 3839"/>
                    <a:gd name="T7" fmla="*/ 1061 h 1302"/>
                    <a:gd name="T8" fmla="*/ 449 w 3839"/>
                    <a:gd name="T9" fmla="*/ 996 h 1302"/>
                    <a:gd name="T10" fmla="*/ 498 w 3839"/>
                    <a:gd name="T11" fmla="*/ 932 h 1302"/>
                    <a:gd name="T12" fmla="*/ 557 w 3839"/>
                    <a:gd name="T13" fmla="*/ 887 h 1302"/>
                    <a:gd name="T14" fmla="*/ 626 w 3839"/>
                    <a:gd name="T15" fmla="*/ 854 h 1302"/>
                    <a:gd name="T16" fmla="*/ 707 w 3839"/>
                    <a:gd name="T17" fmla="*/ 842 h 1302"/>
                    <a:gd name="T18" fmla="*/ 777 w 3839"/>
                    <a:gd name="T19" fmla="*/ 842 h 1302"/>
                    <a:gd name="T20" fmla="*/ 845 w 3839"/>
                    <a:gd name="T21" fmla="*/ 857 h 1302"/>
                    <a:gd name="T22" fmla="*/ 903 w 3839"/>
                    <a:gd name="T23" fmla="*/ 887 h 1302"/>
                    <a:gd name="T24" fmla="*/ 948 w 3839"/>
                    <a:gd name="T25" fmla="*/ 927 h 1302"/>
                    <a:gd name="T26" fmla="*/ 989 w 3839"/>
                    <a:gd name="T27" fmla="*/ 979 h 1302"/>
                    <a:gd name="T28" fmla="*/ 1023 w 3839"/>
                    <a:gd name="T29" fmla="*/ 1029 h 1302"/>
                    <a:gd name="T30" fmla="*/ 1050 w 3839"/>
                    <a:gd name="T31" fmla="*/ 1099 h 1302"/>
                    <a:gd name="T32" fmla="*/ 1068 w 3839"/>
                    <a:gd name="T33" fmla="*/ 1165 h 1302"/>
                    <a:gd name="T34" fmla="*/ 1077 w 3839"/>
                    <a:gd name="T35" fmla="*/ 1232 h 1302"/>
                    <a:gd name="T36" fmla="*/ 1080 w 3839"/>
                    <a:gd name="T37" fmla="*/ 1302 h 1302"/>
                    <a:gd name="T38" fmla="*/ 2866 w 3839"/>
                    <a:gd name="T39" fmla="*/ 1298 h 1302"/>
                    <a:gd name="T40" fmla="*/ 2879 w 3839"/>
                    <a:gd name="T41" fmla="*/ 1165 h 1302"/>
                    <a:gd name="T42" fmla="*/ 2905 w 3839"/>
                    <a:gd name="T43" fmla="*/ 1079 h 1302"/>
                    <a:gd name="T44" fmla="*/ 2933 w 3839"/>
                    <a:gd name="T45" fmla="*/ 1020 h 1302"/>
                    <a:gd name="T46" fmla="*/ 2972 w 3839"/>
                    <a:gd name="T47" fmla="*/ 969 h 1302"/>
                    <a:gd name="T48" fmla="*/ 3016 w 3839"/>
                    <a:gd name="T49" fmla="*/ 926 h 1302"/>
                    <a:gd name="T50" fmla="*/ 3068 w 3839"/>
                    <a:gd name="T51" fmla="*/ 890 h 1302"/>
                    <a:gd name="T52" fmla="*/ 3128 w 3839"/>
                    <a:gd name="T53" fmla="*/ 869 h 1302"/>
                    <a:gd name="T54" fmla="*/ 3201 w 3839"/>
                    <a:gd name="T55" fmla="*/ 860 h 1302"/>
                    <a:gd name="T56" fmla="*/ 3273 w 3839"/>
                    <a:gd name="T57" fmla="*/ 863 h 1302"/>
                    <a:gd name="T58" fmla="*/ 3340 w 3839"/>
                    <a:gd name="T59" fmla="*/ 883 h 1302"/>
                    <a:gd name="T60" fmla="*/ 3390 w 3839"/>
                    <a:gd name="T61" fmla="*/ 912 h 1302"/>
                    <a:gd name="T62" fmla="*/ 3441 w 3839"/>
                    <a:gd name="T63" fmla="*/ 956 h 1302"/>
                    <a:gd name="T64" fmla="*/ 3477 w 3839"/>
                    <a:gd name="T65" fmla="*/ 999 h 1302"/>
                    <a:gd name="T66" fmla="*/ 3510 w 3839"/>
                    <a:gd name="T67" fmla="*/ 1053 h 1302"/>
                    <a:gd name="T68" fmla="*/ 3538 w 3839"/>
                    <a:gd name="T69" fmla="*/ 1130 h 1302"/>
                    <a:gd name="T70" fmla="*/ 3546 w 3839"/>
                    <a:gd name="T71" fmla="*/ 1213 h 1302"/>
                    <a:gd name="T72" fmla="*/ 3546 w 3839"/>
                    <a:gd name="T73" fmla="*/ 1298 h 1302"/>
                    <a:gd name="T74" fmla="*/ 3839 w 3839"/>
                    <a:gd name="T75" fmla="*/ 1298 h 1302"/>
                    <a:gd name="T76" fmla="*/ 3839 w 3839"/>
                    <a:gd name="T77" fmla="*/ 1175 h 1302"/>
                    <a:gd name="T78" fmla="*/ 3717 w 3839"/>
                    <a:gd name="T79" fmla="*/ 1175 h 1302"/>
                    <a:gd name="T80" fmla="*/ 3717 w 3839"/>
                    <a:gd name="T81" fmla="*/ 755 h 1302"/>
                    <a:gd name="T82" fmla="*/ 3752 w 3839"/>
                    <a:gd name="T83" fmla="*/ 684 h 1302"/>
                    <a:gd name="T84" fmla="*/ 3507 w 3839"/>
                    <a:gd name="T85" fmla="*/ 368 h 1302"/>
                    <a:gd name="T86" fmla="*/ 3426 w 3839"/>
                    <a:gd name="T87" fmla="*/ 414 h 1302"/>
                    <a:gd name="T88" fmla="*/ 3110 w 3839"/>
                    <a:gd name="T89" fmla="*/ 649 h 1302"/>
                    <a:gd name="T90" fmla="*/ 1210 w 3839"/>
                    <a:gd name="T91" fmla="*/ 648 h 1302"/>
                    <a:gd name="T92" fmla="*/ 1676 w 3839"/>
                    <a:gd name="T93" fmla="*/ 172 h 1302"/>
                    <a:gd name="T94" fmla="*/ 1674 w 3839"/>
                    <a:gd name="T95" fmla="*/ 0 h 1302"/>
                    <a:gd name="T96" fmla="*/ 1134 w 3839"/>
                    <a:gd name="T97" fmla="*/ 561 h 1302"/>
                    <a:gd name="T98" fmla="*/ 436 w 3839"/>
                    <a:gd name="T99" fmla="*/ 614 h 1302"/>
                    <a:gd name="T100" fmla="*/ 192 w 3839"/>
                    <a:gd name="T101" fmla="*/ 701 h 1302"/>
                    <a:gd name="T102" fmla="*/ 70 w 3839"/>
                    <a:gd name="T103" fmla="*/ 824 h 1302"/>
                    <a:gd name="T104" fmla="*/ 70 w 3839"/>
                    <a:gd name="T105" fmla="*/ 1123 h 1302"/>
                    <a:gd name="T106" fmla="*/ 0 w 3839"/>
                    <a:gd name="T107" fmla="*/ 1175 h 1302"/>
                    <a:gd name="T108" fmla="*/ 17 w 3839"/>
                    <a:gd name="T109" fmla="*/ 1298 h 130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3839" h="1302">
                      <a:moveTo>
                        <a:pt x="17" y="1298"/>
                      </a:moveTo>
                      <a:lnTo>
                        <a:pt x="379" y="1298"/>
                      </a:lnTo>
                      <a:lnTo>
                        <a:pt x="386" y="1153"/>
                      </a:lnTo>
                      <a:lnTo>
                        <a:pt x="410" y="1061"/>
                      </a:lnTo>
                      <a:lnTo>
                        <a:pt x="449" y="996"/>
                      </a:lnTo>
                      <a:lnTo>
                        <a:pt x="498" y="932"/>
                      </a:lnTo>
                      <a:lnTo>
                        <a:pt x="557" y="887"/>
                      </a:lnTo>
                      <a:lnTo>
                        <a:pt x="626" y="854"/>
                      </a:lnTo>
                      <a:lnTo>
                        <a:pt x="707" y="842"/>
                      </a:lnTo>
                      <a:lnTo>
                        <a:pt x="777" y="842"/>
                      </a:lnTo>
                      <a:lnTo>
                        <a:pt x="845" y="857"/>
                      </a:lnTo>
                      <a:lnTo>
                        <a:pt x="903" y="887"/>
                      </a:lnTo>
                      <a:lnTo>
                        <a:pt x="948" y="927"/>
                      </a:lnTo>
                      <a:lnTo>
                        <a:pt x="989" y="979"/>
                      </a:lnTo>
                      <a:lnTo>
                        <a:pt x="1023" y="1029"/>
                      </a:lnTo>
                      <a:lnTo>
                        <a:pt x="1050" y="1099"/>
                      </a:lnTo>
                      <a:lnTo>
                        <a:pt x="1068" y="1165"/>
                      </a:lnTo>
                      <a:lnTo>
                        <a:pt x="1077" y="1232"/>
                      </a:lnTo>
                      <a:lnTo>
                        <a:pt x="1080" y="1302"/>
                      </a:lnTo>
                      <a:lnTo>
                        <a:pt x="2866" y="1298"/>
                      </a:lnTo>
                      <a:lnTo>
                        <a:pt x="2879" y="1165"/>
                      </a:lnTo>
                      <a:lnTo>
                        <a:pt x="2905" y="1079"/>
                      </a:lnTo>
                      <a:lnTo>
                        <a:pt x="2933" y="1020"/>
                      </a:lnTo>
                      <a:lnTo>
                        <a:pt x="2972" y="969"/>
                      </a:lnTo>
                      <a:lnTo>
                        <a:pt x="3016" y="926"/>
                      </a:lnTo>
                      <a:lnTo>
                        <a:pt x="3068" y="890"/>
                      </a:lnTo>
                      <a:lnTo>
                        <a:pt x="3128" y="869"/>
                      </a:lnTo>
                      <a:lnTo>
                        <a:pt x="3201" y="860"/>
                      </a:lnTo>
                      <a:lnTo>
                        <a:pt x="3273" y="863"/>
                      </a:lnTo>
                      <a:lnTo>
                        <a:pt x="3340" y="883"/>
                      </a:lnTo>
                      <a:lnTo>
                        <a:pt x="3390" y="912"/>
                      </a:lnTo>
                      <a:lnTo>
                        <a:pt x="3441" y="956"/>
                      </a:lnTo>
                      <a:lnTo>
                        <a:pt x="3477" y="999"/>
                      </a:lnTo>
                      <a:lnTo>
                        <a:pt x="3510" y="1053"/>
                      </a:lnTo>
                      <a:lnTo>
                        <a:pt x="3538" y="1130"/>
                      </a:lnTo>
                      <a:lnTo>
                        <a:pt x="3546" y="1213"/>
                      </a:lnTo>
                      <a:lnTo>
                        <a:pt x="3546" y="1298"/>
                      </a:lnTo>
                      <a:lnTo>
                        <a:pt x="3839" y="1298"/>
                      </a:lnTo>
                      <a:lnTo>
                        <a:pt x="3839" y="1175"/>
                      </a:lnTo>
                      <a:lnTo>
                        <a:pt x="3717" y="1175"/>
                      </a:lnTo>
                      <a:lnTo>
                        <a:pt x="3717" y="755"/>
                      </a:lnTo>
                      <a:lnTo>
                        <a:pt x="3752" y="684"/>
                      </a:lnTo>
                      <a:lnTo>
                        <a:pt x="3507" y="368"/>
                      </a:lnTo>
                      <a:lnTo>
                        <a:pt x="3426" y="414"/>
                      </a:lnTo>
                      <a:lnTo>
                        <a:pt x="3110" y="649"/>
                      </a:lnTo>
                      <a:lnTo>
                        <a:pt x="1210" y="648"/>
                      </a:lnTo>
                      <a:lnTo>
                        <a:pt x="1676" y="172"/>
                      </a:lnTo>
                      <a:lnTo>
                        <a:pt x="1674" y="0"/>
                      </a:lnTo>
                      <a:lnTo>
                        <a:pt x="1134" y="561"/>
                      </a:lnTo>
                      <a:lnTo>
                        <a:pt x="436" y="614"/>
                      </a:lnTo>
                      <a:lnTo>
                        <a:pt x="192" y="701"/>
                      </a:lnTo>
                      <a:lnTo>
                        <a:pt x="70" y="824"/>
                      </a:lnTo>
                      <a:lnTo>
                        <a:pt x="70" y="1123"/>
                      </a:lnTo>
                      <a:lnTo>
                        <a:pt x="0" y="1175"/>
                      </a:lnTo>
                      <a:lnTo>
                        <a:pt x="17" y="1298"/>
                      </a:lnTo>
                      <a:close/>
                    </a:path>
                  </a:pathLst>
                </a:custGeom>
                <a:solidFill>
                  <a:srgbClr val="FF5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616" name="Freeform 5"/>
                <p:cNvSpPr>
                  <a:spLocks/>
                </p:cNvSpPr>
                <p:nvPr/>
              </p:nvSpPr>
              <p:spPr bwMode="auto">
                <a:xfrm>
                  <a:off x="4248" y="3256"/>
                  <a:ext cx="105" cy="201"/>
                </a:xfrm>
                <a:custGeom>
                  <a:avLst/>
                  <a:gdLst>
                    <a:gd name="T0" fmla="*/ 0 w 105"/>
                    <a:gd name="T1" fmla="*/ 0 h 201"/>
                    <a:gd name="T2" fmla="*/ 24 w 105"/>
                    <a:gd name="T3" fmla="*/ 27 h 201"/>
                    <a:gd name="T4" fmla="*/ 45 w 105"/>
                    <a:gd name="T5" fmla="*/ 48 h 201"/>
                    <a:gd name="T6" fmla="*/ 66 w 105"/>
                    <a:gd name="T7" fmla="*/ 78 h 201"/>
                    <a:gd name="T8" fmla="*/ 84 w 105"/>
                    <a:gd name="T9" fmla="*/ 114 h 201"/>
                    <a:gd name="T10" fmla="*/ 96 w 105"/>
                    <a:gd name="T11" fmla="*/ 153 h 201"/>
                    <a:gd name="T12" fmla="*/ 105 w 105"/>
                    <a:gd name="T13" fmla="*/ 201 h 20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5" h="201">
                      <a:moveTo>
                        <a:pt x="0" y="0"/>
                      </a:moveTo>
                      <a:lnTo>
                        <a:pt x="24" y="27"/>
                      </a:lnTo>
                      <a:lnTo>
                        <a:pt x="45" y="48"/>
                      </a:lnTo>
                      <a:lnTo>
                        <a:pt x="66" y="78"/>
                      </a:lnTo>
                      <a:lnTo>
                        <a:pt x="84" y="114"/>
                      </a:lnTo>
                      <a:lnTo>
                        <a:pt x="96" y="153"/>
                      </a:lnTo>
                      <a:lnTo>
                        <a:pt x="105" y="201"/>
                      </a:lnTo>
                    </a:path>
                  </a:pathLst>
                </a:custGeom>
                <a:solidFill>
                  <a:srgbClr val="FF5050"/>
                </a:solidFill>
                <a:ln w="1016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617" name="Freeform 6"/>
                <p:cNvSpPr>
                  <a:spLocks/>
                </p:cNvSpPr>
                <p:nvPr/>
              </p:nvSpPr>
              <p:spPr bwMode="auto">
                <a:xfrm>
                  <a:off x="4551" y="2797"/>
                  <a:ext cx="1770" cy="659"/>
                </a:xfrm>
                <a:custGeom>
                  <a:avLst/>
                  <a:gdLst>
                    <a:gd name="T0" fmla="*/ 0 w 1770"/>
                    <a:gd name="T1" fmla="*/ 0 h 659"/>
                    <a:gd name="T2" fmla="*/ 0 w 1770"/>
                    <a:gd name="T3" fmla="*/ 176 h 659"/>
                    <a:gd name="T4" fmla="*/ 634 w 1770"/>
                    <a:gd name="T5" fmla="*/ 176 h 659"/>
                    <a:gd name="T6" fmla="*/ 634 w 1770"/>
                    <a:gd name="T7" fmla="*/ 659 h 659"/>
                    <a:gd name="T8" fmla="*/ 706 w 1770"/>
                    <a:gd name="T9" fmla="*/ 659 h 659"/>
                    <a:gd name="T10" fmla="*/ 706 w 1770"/>
                    <a:gd name="T11" fmla="*/ 173 h 659"/>
                    <a:gd name="T12" fmla="*/ 1249 w 1770"/>
                    <a:gd name="T13" fmla="*/ 173 h 659"/>
                    <a:gd name="T14" fmla="*/ 1448 w 1770"/>
                    <a:gd name="T15" fmla="*/ 519 h 659"/>
                    <a:gd name="T16" fmla="*/ 1448 w 1770"/>
                    <a:gd name="T17" fmla="*/ 659 h 659"/>
                    <a:gd name="T18" fmla="*/ 1770 w 1770"/>
                    <a:gd name="T19" fmla="*/ 416 h 659"/>
                    <a:gd name="T20" fmla="*/ 1448 w 1770"/>
                    <a:gd name="T21" fmla="*/ 0 h 659"/>
                    <a:gd name="T22" fmla="*/ 0 w 1770"/>
                    <a:gd name="T23" fmla="*/ 0 h 65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70" h="659">
                      <a:moveTo>
                        <a:pt x="0" y="0"/>
                      </a:moveTo>
                      <a:lnTo>
                        <a:pt x="0" y="176"/>
                      </a:lnTo>
                      <a:lnTo>
                        <a:pt x="634" y="176"/>
                      </a:lnTo>
                      <a:lnTo>
                        <a:pt x="634" y="659"/>
                      </a:lnTo>
                      <a:lnTo>
                        <a:pt x="706" y="659"/>
                      </a:lnTo>
                      <a:lnTo>
                        <a:pt x="706" y="173"/>
                      </a:lnTo>
                      <a:lnTo>
                        <a:pt x="1249" y="173"/>
                      </a:lnTo>
                      <a:lnTo>
                        <a:pt x="1448" y="519"/>
                      </a:lnTo>
                      <a:lnTo>
                        <a:pt x="1448" y="659"/>
                      </a:lnTo>
                      <a:lnTo>
                        <a:pt x="1770" y="416"/>
                      </a:lnTo>
                      <a:lnTo>
                        <a:pt x="144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5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4608" name="Group 7"/>
              <p:cNvGrpSpPr>
                <a:grpSpLocks/>
              </p:cNvGrpSpPr>
              <p:nvPr/>
            </p:nvGrpSpPr>
            <p:grpSpPr bwMode="auto">
              <a:xfrm>
                <a:off x="3313" y="3697"/>
                <a:ext cx="3067" cy="705"/>
                <a:chOff x="3313" y="3697"/>
                <a:chExt cx="3067" cy="705"/>
              </a:xfrm>
            </p:grpSpPr>
            <p:grpSp>
              <p:nvGrpSpPr>
                <p:cNvPr id="24609" name="Group 8"/>
                <p:cNvGrpSpPr>
                  <a:grpSpLocks/>
                </p:cNvGrpSpPr>
                <p:nvPr/>
              </p:nvGrpSpPr>
              <p:grpSpPr bwMode="auto">
                <a:xfrm>
                  <a:off x="3313" y="3697"/>
                  <a:ext cx="581" cy="693"/>
                  <a:chOff x="3313" y="3697"/>
                  <a:chExt cx="581" cy="693"/>
                </a:xfrm>
              </p:grpSpPr>
              <p:sp>
                <p:nvSpPr>
                  <p:cNvPr id="24613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3313" y="3697"/>
                    <a:ext cx="581" cy="69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4614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3525" y="3948"/>
                    <a:ext cx="157" cy="190"/>
                  </a:xfrm>
                  <a:prstGeom prst="ellipse">
                    <a:avLst/>
                  </a:prstGeom>
                  <a:solidFill>
                    <a:srgbClr val="808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24610" name="Group 11"/>
                <p:cNvGrpSpPr>
                  <a:grpSpLocks/>
                </p:cNvGrpSpPr>
                <p:nvPr/>
              </p:nvGrpSpPr>
              <p:grpSpPr bwMode="auto">
                <a:xfrm>
                  <a:off x="5799" y="3709"/>
                  <a:ext cx="581" cy="693"/>
                  <a:chOff x="5799" y="3709"/>
                  <a:chExt cx="581" cy="693"/>
                </a:xfrm>
              </p:grpSpPr>
              <p:sp>
                <p:nvSpPr>
                  <p:cNvPr id="2461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5799" y="3709"/>
                    <a:ext cx="581" cy="69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4612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6011" y="3960"/>
                    <a:ext cx="157" cy="190"/>
                  </a:xfrm>
                  <a:prstGeom prst="ellipse">
                    <a:avLst/>
                  </a:prstGeom>
                  <a:solidFill>
                    <a:srgbClr val="808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  <p:sp>
          <p:nvSpPr>
            <p:cNvPr id="24597" name="Line 14"/>
            <p:cNvSpPr>
              <a:spLocks noChangeShapeType="1"/>
            </p:cNvSpPr>
            <p:nvPr/>
          </p:nvSpPr>
          <p:spPr bwMode="auto">
            <a:xfrm>
              <a:off x="5897563" y="1227138"/>
              <a:ext cx="639762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598" name="Line 15"/>
            <p:cNvSpPr>
              <a:spLocks noChangeShapeType="1"/>
            </p:cNvSpPr>
            <p:nvPr/>
          </p:nvSpPr>
          <p:spPr bwMode="auto">
            <a:xfrm>
              <a:off x="5973763" y="1341438"/>
              <a:ext cx="639762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599" name="Line 16"/>
            <p:cNvSpPr>
              <a:spLocks noChangeShapeType="1"/>
            </p:cNvSpPr>
            <p:nvPr/>
          </p:nvSpPr>
          <p:spPr bwMode="auto">
            <a:xfrm>
              <a:off x="6221413" y="1463675"/>
              <a:ext cx="639762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600" name="Line 17"/>
            <p:cNvSpPr>
              <a:spLocks noChangeShapeType="1"/>
            </p:cNvSpPr>
            <p:nvPr/>
          </p:nvSpPr>
          <p:spPr bwMode="auto">
            <a:xfrm>
              <a:off x="6240463" y="1646238"/>
              <a:ext cx="963612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601" name="Line 18"/>
            <p:cNvSpPr>
              <a:spLocks noChangeShapeType="1"/>
            </p:cNvSpPr>
            <p:nvPr/>
          </p:nvSpPr>
          <p:spPr bwMode="auto">
            <a:xfrm>
              <a:off x="6259513" y="1554163"/>
              <a:ext cx="963612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602" name="Line 19"/>
            <p:cNvSpPr>
              <a:spLocks noChangeShapeType="1"/>
            </p:cNvSpPr>
            <p:nvPr/>
          </p:nvSpPr>
          <p:spPr bwMode="auto">
            <a:xfrm>
              <a:off x="3336925" y="1828800"/>
              <a:ext cx="43894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603" name="Oval 22"/>
            <p:cNvSpPr>
              <a:spLocks noChangeArrowheads="1"/>
            </p:cNvSpPr>
            <p:nvPr/>
          </p:nvSpPr>
          <p:spPr bwMode="auto">
            <a:xfrm>
              <a:off x="5072063" y="2178050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4604" name="Line 23"/>
            <p:cNvSpPr>
              <a:spLocks noChangeShapeType="1"/>
            </p:cNvSpPr>
            <p:nvPr/>
          </p:nvSpPr>
          <p:spPr bwMode="auto">
            <a:xfrm flipH="1">
              <a:off x="3886200" y="2297113"/>
              <a:ext cx="1189038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605" name="Text Box 24"/>
            <p:cNvSpPr txBox="1">
              <a:spLocks noChangeArrowheads="1"/>
            </p:cNvSpPr>
            <p:nvPr/>
          </p:nvSpPr>
          <p:spPr bwMode="auto">
            <a:xfrm>
              <a:off x="4486275" y="1920875"/>
              <a:ext cx="282321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99"/>
                  </a:solidFill>
                  <a:latin typeface="Arial" charset="0"/>
                </a:rPr>
                <a:t>v</a:t>
              </a:r>
            </a:p>
          </p:txBody>
        </p:sp>
        <p:sp>
          <p:nvSpPr>
            <p:cNvPr id="24606" name="Text Box 25"/>
            <p:cNvSpPr txBox="1">
              <a:spLocks noChangeArrowheads="1"/>
            </p:cNvSpPr>
            <p:nvPr/>
          </p:nvSpPr>
          <p:spPr bwMode="auto">
            <a:xfrm>
              <a:off x="5715001" y="2035175"/>
              <a:ext cx="1689758" cy="455509"/>
            </a:xfrm>
            <a:prstGeom prst="rect">
              <a:avLst/>
            </a:prstGeom>
            <a:noFill/>
            <a:ln w="38100" cmpd="dbl">
              <a:solidFill>
                <a:srgbClr val="00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000099"/>
                  </a:solidFill>
                  <a:latin typeface="Arial" charset="0"/>
                </a:rPr>
                <a:t>E = ½ mv</a:t>
              </a:r>
              <a:r>
                <a:rPr lang="it-IT" altLang="it-IT" sz="2600" b="1" baseline="30000">
                  <a:solidFill>
                    <a:srgbClr val="000099"/>
                  </a:solidFill>
                  <a:latin typeface="Arial" charset="0"/>
                </a:rPr>
                <a:t>2</a:t>
              </a:r>
              <a:endParaRPr lang="it-IT" altLang="it-IT" sz="2600" b="1">
                <a:solidFill>
                  <a:srgbClr val="000099"/>
                </a:solidFill>
                <a:latin typeface="Arial" charset="0"/>
              </a:endParaRPr>
            </a:p>
          </p:txBody>
        </p:sp>
      </p:grpSp>
      <p:sp>
        <p:nvSpPr>
          <p:cNvPr id="24581" name="Text Box 26"/>
          <p:cNvSpPr txBox="1">
            <a:spLocks noChangeArrowheads="1"/>
          </p:cNvSpPr>
          <p:nvPr/>
        </p:nvSpPr>
        <p:spPr bwMode="auto">
          <a:xfrm>
            <a:off x="1917066" y="3122613"/>
            <a:ext cx="2930525" cy="4238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99"/>
                </a:solidFill>
                <a:latin typeface="Arial" charset="0"/>
              </a:rPr>
              <a:t>Energia potenziale:</a:t>
            </a:r>
          </a:p>
        </p:txBody>
      </p: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2391728" y="3932238"/>
            <a:ext cx="4648200" cy="2582862"/>
            <a:chOff x="623888" y="3932238"/>
            <a:chExt cx="4648400" cy="2582144"/>
          </a:xfrm>
        </p:grpSpPr>
        <p:sp>
          <p:nvSpPr>
            <p:cNvPr id="24589" name="Text Box 35"/>
            <p:cNvSpPr txBox="1">
              <a:spLocks noChangeArrowheads="1"/>
            </p:cNvSpPr>
            <p:nvPr/>
          </p:nvSpPr>
          <p:spPr bwMode="auto">
            <a:xfrm>
              <a:off x="3794126" y="4114800"/>
              <a:ext cx="1478162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u="sng">
                  <a:solidFill>
                    <a:srgbClr val="000099"/>
                  </a:solidFill>
                  <a:latin typeface="Arial" charset="0"/>
                </a:rPr>
                <a:t>di gravità</a:t>
              </a:r>
            </a:p>
          </p:txBody>
        </p:sp>
        <p:grpSp>
          <p:nvGrpSpPr>
            <p:cNvPr id="24590" name="Gruppo 2"/>
            <p:cNvGrpSpPr>
              <a:grpSpLocks/>
            </p:cNvGrpSpPr>
            <p:nvPr/>
          </p:nvGrpSpPr>
          <p:grpSpPr bwMode="auto">
            <a:xfrm>
              <a:off x="623888" y="3932238"/>
              <a:ext cx="3397250" cy="2582144"/>
              <a:chOff x="623888" y="3932238"/>
              <a:chExt cx="3397250" cy="2582144"/>
            </a:xfrm>
          </p:grpSpPr>
          <p:grpSp>
            <p:nvGrpSpPr>
              <p:cNvPr id="24591" name="Group 27"/>
              <p:cNvGrpSpPr>
                <a:grpSpLocks/>
              </p:cNvGrpSpPr>
              <p:nvPr/>
            </p:nvGrpSpPr>
            <p:grpSpPr bwMode="auto">
              <a:xfrm>
                <a:off x="623888" y="4308475"/>
                <a:ext cx="3397250" cy="2151063"/>
                <a:chOff x="655" y="3888"/>
                <a:chExt cx="3566" cy="2257"/>
              </a:xfrm>
            </p:grpSpPr>
            <p:sp>
              <p:nvSpPr>
                <p:cNvPr id="24594" name="Freeform 28"/>
                <p:cNvSpPr>
                  <a:spLocks/>
                </p:cNvSpPr>
                <p:nvPr/>
              </p:nvSpPr>
              <p:spPr bwMode="auto">
                <a:xfrm>
                  <a:off x="672" y="3888"/>
                  <a:ext cx="3549" cy="2219"/>
                </a:xfrm>
                <a:custGeom>
                  <a:avLst/>
                  <a:gdLst>
                    <a:gd name="T0" fmla="*/ 0 w 3549"/>
                    <a:gd name="T1" fmla="*/ 1700 h 2219"/>
                    <a:gd name="T2" fmla="*/ 309 w 3549"/>
                    <a:gd name="T3" fmla="*/ 1391 h 2219"/>
                    <a:gd name="T4" fmla="*/ 582 w 3549"/>
                    <a:gd name="T5" fmla="*/ 1227 h 2219"/>
                    <a:gd name="T6" fmla="*/ 709 w 3549"/>
                    <a:gd name="T7" fmla="*/ 791 h 2219"/>
                    <a:gd name="T8" fmla="*/ 1018 w 3549"/>
                    <a:gd name="T9" fmla="*/ 555 h 2219"/>
                    <a:gd name="T10" fmla="*/ 1419 w 3549"/>
                    <a:gd name="T11" fmla="*/ 64 h 2219"/>
                    <a:gd name="T12" fmla="*/ 1837 w 3549"/>
                    <a:gd name="T13" fmla="*/ 936 h 2219"/>
                    <a:gd name="T14" fmla="*/ 2200 w 3549"/>
                    <a:gd name="T15" fmla="*/ 1373 h 2219"/>
                    <a:gd name="T16" fmla="*/ 2528 w 3549"/>
                    <a:gd name="T17" fmla="*/ 1845 h 2219"/>
                    <a:gd name="T18" fmla="*/ 2873 w 3549"/>
                    <a:gd name="T19" fmla="*/ 2136 h 2219"/>
                    <a:gd name="T20" fmla="*/ 3237 w 3549"/>
                    <a:gd name="T21" fmla="*/ 2209 h 2219"/>
                    <a:gd name="T22" fmla="*/ 3549 w 3549"/>
                    <a:gd name="T23" fmla="*/ 2196 h 22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549" h="2219">
                      <a:moveTo>
                        <a:pt x="0" y="1700"/>
                      </a:moveTo>
                      <a:cubicBezTo>
                        <a:pt x="51" y="1649"/>
                        <a:pt x="212" y="1470"/>
                        <a:pt x="309" y="1391"/>
                      </a:cubicBezTo>
                      <a:cubicBezTo>
                        <a:pt x="406" y="1312"/>
                        <a:pt x="515" y="1327"/>
                        <a:pt x="582" y="1227"/>
                      </a:cubicBezTo>
                      <a:cubicBezTo>
                        <a:pt x="649" y="1127"/>
                        <a:pt x="636" y="903"/>
                        <a:pt x="709" y="791"/>
                      </a:cubicBezTo>
                      <a:cubicBezTo>
                        <a:pt x="782" y="679"/>
                        <a:pt x="900" y="676"/>
                        <a:pt x="1018" y="555"/>
                      </a:cubicBezTo>
                      <a:cubicBezTo>
                        <a:pt x="1136" y="434"/>
                        <a:pt x="1283" y="0"/>
                        <a:pt x="1419" y="64"/>
                      </a:cubicBezTo>
                      <a:cubicBezTo>
                        <a:pt x="1555" y="128"/>
                        <a:pt x="1707" y="718"/>
                        <a:pt x="1837" y="936"/>
                      </a:cubicBezTo>
                      <a:cubicBezTo>
                        <a:pt x="1967" y="1154"/>
                        <a:pt x="2085" y="1221"/>
                        <a:pt x="2200" y="1373"/>
                      </a:cubicBezTo>
                      <a:cubicBezTo>
                        <a:pt x="2315" y="1525"/>
                        <a:pt x="2416" y="1718"/>
                        <a:pt x="2528" y="1845"/>
                      </a:cubicBezTo>
                      <a:cubicBezTo>
                        <a:pt x="2640" y="1972"/>
                        <a:pt x="2755" y="2075"/>
                        <a:pt x="2873" y="2136"/>
                      </a:cubicBezTo>
                      <a:cubicBezTo>
                        <a:pt x="2991" y="2197"/>
                        <a:pt x="3124" y="2199"/>
                        <a:pt x="3237" y="2209"/>
                      </a:cubicBezTo>
                      <a:cubicBezTo>
                        <a:pt x="3350" y="2219"/>
                        <a:pt x="3484" y="2199"/>
                        <a:pt x="3549" y="2196"/>
                      </a:cubicBezTo>
                    </a:path>
                  </a:pathLst>
                </a:custGeom>
                <a:noFill/>
                <a:ln w="571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595" name="Freeform 29"/>
                <p:cNvSpPr>
                  <a:spLocks/>
                </p:cNvSpPr>
                <p:nvPr/>
              </p:nvSpPr>
              <p:spPr bwMode="auto">
                <a:xfrm>
                  <a:off x="655" y="3955"/>
                  <a:ext cx="3564" cy="2190"/>
                </a:xfrm>
                <a:custGeom>
                  <a:avLst/>
                  <a:gdLst>
                    <a:gd name="T0" fmla="*/ 0 w 3564"/>
                    <a:gd name="T1" fmla="*/ 1681 h 2190"/>
                    <a:gd name="T2" fmla="*/ 418 w 3564"/>
                    <a:gd name="T3" fmla="*/ 1263 h 2190"/>
                    <a:gd name="T4" fmla="*/ 654 w 3564"/>
                    <a:gd name="T5" fmla="*/ 1154 h 2190"/>
                    <a:gd name="T6" fmla="*/ 763 w 3564"/>
                    <a:gd name="T7" fmla="*/ 772 h 2190"/>
                    <a:gd name="T8" fmla="*/ 1054 w 3564"/>
                    <a:gd name="T9" fmla="*/ 500 h 2190"/>
                    <a:gd name="T10" fmla="*/ 1400 w 3564"/>
                    <a:gd name="T11" fmla="*/ 63 h 2190"/>
                    <a:gd name="T12" fmla="*/ 1808 w 3564"/>
                    <a:gd name="T13" fmla="*/ 881 h 2190"/>
                    <a:gd name="T14" fmla="*/ 2200 w 3564"/>
                    <a:gd name="T15" fmla="*/ 1300 h 2190"/>
                    <a:gd name="T16" fmla="*/ 2436 w 3564"/>
                    <a:gd name="T17" fmla="*/ 1718 h 2190"/>
                    <a:gd name="T18" fmla="*/ 2764 w 3564"/>
                    <a:gd name="T19" fmla="*/ 2027 h 2190"/>
                    <a:gd name="T20" fmla="*/ 3200 w 3564"/>
                    <a:gd name="T21" fmla="*/ 2172 h 2190"/>
                    <a:gd name="T22" fmla="*/ 3564 w 3564"/>
                    <a:gd name="T23" fmla="*/ 2136 h 219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564" h="2190">
                      <a:moveTo>
                        <a:pt x="0" y="1681"/>
                      </a:moveTo>
                      <a:cubicBezTo>
                        <a:pt x="70" y="1611"/>
                        <a:pt x="309" y="1351"/>
                        <a:pt x="418" y="1263"/>
                      </a:cubicBezTo>
                      <a:cubicBezTo>
                        <a:pt x="527" y="1175"/>
                        <a:pt x="597" y="1236"/>
                        <a:pt x="654" y="1154"/>
                      </a:cubicBezTo>
                      <a:cubicBezTo>
                        <a:pt x="711" y="1072"/>
                        <a:pt x="696" y="881"/>
                        <a:pt x="763" y="772"/>
                      </a:cubicBezTo>
                      <a:cubicBezTo>
                        <a:pt x="830" y="663"/>
                        <a:pt x="948" y="618"/>
                        <a:pt x="1054" y="500"/>
                      </a:cubicBezTo>
                      <a:cubicBezTo>
                        <a:pt x="1160" y="382"/>
                        <a:pt x="1274" y="0"/>
                        <a:pt x="1400" y="63"/>
                      </a:cubicBezTo>
                      <a:cubicBezTo>
                        <a:pt x="1526" y="126"/>
                        <a:pt x="1675" y="675"/>
                        <a:pt x="1808" y="881"/>
                      </a:cubicBezTo>
                      <a:cubicBezTo>
                        <a:pt x="1941" y="1087"/>
                        <a:pt x="2095" y="1161"/>
                        <a:pt x="2200" y="1300"/>
                      </a:cubicBezTo>
                      <a:cubicBezTo>
                        <a:pt x="2305" y="1439"/>
                        <a:pt x="2342" y="1597"/>
                        <a:pt x="2436" y="1718"/>
                      </a:cubicBezTo>
                      <a:cubicBezTo>
                        <a:pt x="2530" y="1839"/>
                        <a:pt x="2637" y="1951"/>
                        <a:pt x="2764" y="2027"/>
                      </a:cubicBezTo>
                      <a:cubicBezTo>
                        <a:pt x="2891" y="2103"/>
                        <a:pt x="3067" y="2154"/>
                        <a:pt x="3200" y="2172"/>
                      </a:cubicBezTo>
                      <a:cubicBezTo>
                        <a:pt x="3333" y="2190"/>
                        <a:pt x="3488" y="2143"/>
                        <a:pt x="3564" y="2136"/>
                      </a:cubicBezTo>
                    </a:path>
                  </a:pathLst>
                </a:custGeom>
                <a:noFill/>
                <a:ln w="114300" cmpd="sng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4592" name="Oval 33"/>
              <p:cNvSpPr>
                <a:spLocks noChangeArrowheads="1"/>
              </p:cNvSpPr>
              <p:nvPr/>
            </p:nvSpPr>
            <p:spPr bwMode="auto">
              <a:xfrm>
                <a:off x="1782763" y="3932238"/>
                <a:ext cx="457200" cy="457200"/>
              </a:xfrm>
              <a:prstGeom prst="ellipse">
                <a:avLst/>
              </a:prstGeom>
              <a:solidFill>
                <a:srgbClr val="996633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3" name="Text Box 36"/>
              <p:cNvSpPr txBox="1">
                <a:spLocks noChangeArrowheads="1"/>
              </p:cNvSpPr>
              <p:nvPr/>
            </p:nvSpPr>
            <p:spPr bwMode="auto">
              <a:xfrm>
                <a:off x="1093788" y="6089650"/>
                <a:ext cx="487506" cy="424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99"/>
                    </a:solidFill>
                    <a:latin typeface="Arial" charset="0"/>
                  </a:rPr>
                  <a:t>(a)</a:t>
                </a:r>
              </a:p>
            </p:txBody>
          </p:sp>
        </p:grp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6874828" y="4325938"/>
            <a:ext cx="3397250" cy="2189162"/>
            <a:chOff x="5106988" y="4325938"/>
            <a:chExt cx="3397250" cy="2188444"/>
          </a:xfrm>
        </p:grpSpPr>
        <p:grpSp>
          <p:nvGrpSpPr>
            <p:cNvPr id="24584" name="Group 30"/>
            <p:cNvGrpSpPr>
              <a:grpSpLocks/>
            </p:cNvGrpSpPr>
            <p:nvPr/>
          </p:nvGrpSpPr>
          <p:grpSpPr bwMode="auto">
            <a:xfrm>
              <a:off x="5106988" y="4325938"/>
              <a:ext cx="3397250" cy="2149475"/>
              <a:chOff x="655" y="3888"/>
              <a:chExt cx="3566" cy="2257"/>
            </a:xfrm>
          </p:grpSpPr>
          <p:sp>
            <p:nvSpPr>
              <p:cNvPr id="24587" name="Freeform 31"/>
              <p:cNvSpPr>
                <a:spLocks/>
              </p:cNvSpPr>
              <p:nvPr/>
            </p:nvSpPr>
            <p:spPr bwMode="auto">
              <a:xfrm>
                <a:off x="672" y="3888"/>
                <a:ext cx="3549" cy="2219"/>
              </a:xfrm>
              <a:custGeom>
                <a:avLst/>
                <a:gdLst>
                  <a:gd name="T0" fmla="*/ 0 w 3549"/>
                  <a:gd name="T1" fmla="*/ 1700 h 2219"/>
                  <a:gd name="T2" fmla="*/ 309 w 3549"/>
                  <a:gd name="T3" fmla="*/ 1391 h 2219"/>
                  <a:gd name="T4" fmla="*/ 582 w 3549"/>
                  <a:gd name="T5" fmla="*/ 1227 h 2219"/>
                  <a:gd name="T6" fmla="*/ 709 w 3549"/>
                  <a:gd name="T7" fmla="*/ 791 h 2219"/>
                  <a:gd name="T8" fmla="*/ 1018 w 3549"/>
                  <a:gd name="T9" fmla="*/ 555 h 2219"/>
                  <a:gd name="T10" fmla="*/ 1419 w 3549"/>
                  <a:gd name="T11" fmla="*/ 64 h 2219"/>
                  <a:gd name="T12" fmla="*/ 1837 w 3549"/>
                  <a:gd name="T13" fmla="*/ 936 h 2219"/>
                  <a:gd name="T14" fmla="*/ 2200 w 3549"/>
                  <a:gd name="T15" fmla="*/ 1373 h 2219"/>
                  <a:gd name="T16" fmla="*/ 2528 w 3549"/>
                  <a:gd name="T17" fmla="*/ 1845 h 2219"/>
                  <a:gd name="T18" fmla="*/ 2873 w 3549"/>
                  <a:gd name="T19" fmla="*/ 2136 h 2219"/>
                  <a:gd name="T20" fmla="*/ 3237 w 3549"/>
                  <a:gd name="T21" fmla="*/ 2209 h 2219"/>
                  <a:gd name="T22" fmla="*/ 3549 w 3549"/>
                  <a:gd name="T23" fmla="*/ 2196 h 22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49" h="2219">
                    <a:moveTo>
                      <a:pt x="0" y="1700"/>
                    </a:moveTo>
                    <a:cubicBezTo>
                      <a:pt x="51" y="1649"/>
                      <a:pt x="212" y="1470"/>
                      <a:pt x="309" y="1391"/>
                    </a:cubicBezTo>
                    <a:cubicBezTo>
                      <a:pt x="406" y="1312"/>
                      <a:pt x="515" y="1327"/>
                      <a:pt x="582" y="1227"/>
                    </a:cubicBezTo>
                    <a:cubicBezTo>
                      <a:pt x="649" y="1127"/>
                      <a:pt x="636" y="903"/>
                      <a:pt x="709" y="791"/>
                    </a:cubicBezTo>
                    <a:cubicBezTo>
                      <a:pt x="782" y="679"/>
                      <a:pt x="900" y="676"/>
                      <a:pt x="1018" y="555"/>
                    </a:cubicBezTo>
                    <a:cubicBezTo>
                      <a:pt x="1136" y="434"/>
                      <a:pt x="1283" y="0"/>
                      <a:pt x="1419" y="64"/>
                    </a:cubicBezTo>
                    <a:cubicBezTo>
                      <a:pt x="1555" y="128"/>
                      <a:pt x="1707" y="718"/>
                      <a:pt x="1837" y="936"/>
                    </a:cubicBezTo>
                    <a:cubicBezTo>
                      <a:pt x="1967" y="1154"/>
                      <a:pt x="2085" y="1221"/>
                      <a:pt x="2200" y="1373"/>
                    </a:cubicBezTo>
                    <a:cubicBezTo>
                      <a:pt x="2315" y="1525"/>
                      <a:pt x="2416" y="1718"/>
                      <a:pt x="2528" y="1845"/>
                    </a:cubicBezTo>
                    <a:cubicBezTo>
                      <a:pt x="2640" y="1972"/>
                      <a:pt x="2755" y="2075"/>
                      <a:pt x="2873" y="2136"/>
                    </a:cubicBezTo>
                    <a:cubicBezTo>
                      <a:pt x="2991" y="2197"/>
                      <a:pt x="3124" y="2199"/>
                      <a:pt x="3237" y="2209"/>
                    </a:cubicBezTo>
                    <a:cubicBezTo>
                      <a:pt x="3350" y="2219"/>
                      <a:pt x="3484" y="2199"/>
                      <a:pt x="3549" y="2196"/>
                    </a:cubicBezTo>
                  </a:path>
                </a:pathLst>
              </a:custGeom>
              <a:noFill/>
              <a:ln w="571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588" name="Freeform 32"/>
              <p:cNvSpPr>
                <a:spLocks/>
              </p:cNvSpPr>
              <p:nvPr/>
            </p:nvSpPr>
            <p:spPr bwMode="auto">
              <a:xfrm>
                <a:off x="655" y="3955"/>
                <a:ext cx="3564" cy="2190"/>
              </a:xfrm>
              <a:custGeom>
                <a:avLst/>
                <a:gdLst>
                  <a:gd name="T0" fmla="*/ 0 w 3564"/>
                  <a:gd name="T1" fmla="*/ 1681 h 2190"/>
                  <a:gd name="T2" fmla="*/ 418 w 3564"/>
                  <a:gd name="T3" fmla="*/ 1263 h 2190"/>
                  <a:gd name="T4" fmla="*/ 654 w 3564"/>
                  <a:gd name="T5" fmla="*/ 1154 h 2190"/>
                  <a:gd name="T6" fmla="*/ 763 w 3564"/>
                  <a:gd name="T7" fmla="*/ 772 h 2190"/>
                  <a:gd name="T8" fmla="*/ 1054 w 3564"/>
                  <a:gd name="T9" fmla="*/ 500 h 2190"/>
                  <a:gd name="T10" fmla="*/ 1400 w 3564"/>
                  <a:gd name="T11" fmla="*/ 63 h 2190"/>
                  <a:gd name="T12" fmla="*/ 1808 w 3564"/>
                  <a:gd name="T13" fmla="*/ 881 h 2190"/>
                  <a:gd name="T14" fmla="*/ 2200 w 3564"/>
                  <a:gd name="T15" fmla="*/ 1300 h 2190"/>
                  <a:gd name="T16" fmla="*/ 2436 w 3564"/>
                  <a:gd name="T17" fmla="*/ 1718 h 2190"/>
                  <a:gd name="T18" fmla="*/ 2764 w 3564"/>
                  <a:gd name="T19" fmla="*/ 2027 h 2190"/>
                  <a:gd name="T20" fmla="*/ 3200 w 3564"/>
                  <a:gd name="T21" fmla="*/ 2172 h 2190"/>
                  <a:gd name="T22" fmla="*/ 3564 w 3564"/>
                  <a:gd name="T23" fmla="*/ 2136 h 2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564" h="2190">
                    <a:moveTo>
                      <a:pt x="0" y="1681"/>
                    </a:moveTo>
                    <a:cubicBezTo>
                      <a:pt x="70" y="1611"/>
                      <a:pt x="309" y="1351"/>
                      <a:pt x="418" y="1263"/>
                    </a:cubicBezTo>
                    <a:cubicBezTo>
                      <a:pt x="527" y="1175"/>
                      <a:pt x="597" y="1236"/>
                      <a:pt x="654" y="1154"/>
                    </a:cubicBezTo>
                    <a:cubicBezTo>
                      <a:pt x="711" y="1072"/>
                      <a:pt x="696" y="881"/>
                      <a:pt x="763" y="772"/>
                    </a:cubicBezTo>
                    <a:cubicBezTo>
                      <a:pt x="830" y="663"/>
                      <a:pt x="948" y="618"/>
                      <a:pt x="1054" y="500"/>
                    </a:cubicBezTo>
                    <a:cubicBezTo>
                      <a:pt x="1160" y="382"/>
                      <a:pt x="1274" y="0"/>
                      <a:pt x="1400" y="63"/>
                    </a:cubicBezTo>
                    <a:cubicBezTo>
                      <a:pt x="1526" y="126"/>
                      <a:pt x="1675" y="675"/>
                      <a:pt x="1808" y="881"/>
                    </a:cubicBezTo>
                    <a:cubicBezTo>
                      <a:pt x="1941" y="1087"/>
                      <a:pt x="2095" y="1161"/>
                      <a:pt x="2200" y="1300"/>
                    </a:cubicBezTo>
                    <a:cubicBezTo>
                      <a:pt x="2305" y="1439"/>
                      <a:pt x="2342" y="1597"/>
                      <a:pt x="2436" y="1718"/>
                    </a:cubicBezTo>
                    <a:cubicBezTo>
                      <a:pt x="2530" y="1839"/>
                      <a:pt x="2637" y="1951"/>
                      <a:pt x="2764" y="2027"/>
                    </a:cubicBezTo>
                    <a:cubicBezTo>
                      <a:pt x="2891" y="2103"/>
                      <a:pt x="3067" y="2154"/>
                      <a:pt x="3200" y="2172"/>
                    </a:cubicBezTo>
                    <a:cubicBezTo>
                      <a:pt x="3333" y="2190"/>
                      <a:pt x="3488" y="2143"/>
                      <a:pt x="3564" y="2136"/>
                    </a:cubicBezTo>
                  </a:path>
                </a:pathLst>
              </a:custGeom>
              <a:noFill/>
              <a:ln w="114300" cmpd="sng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4585" name="Oval 34"/>
            <p:cNvSpPr>
              <a:spLocks noChangeArrowheads="1"/>
            </p:cNvSpPr>
            <p:nvPr/>
          </p:nvSpPr>
          <p:spPr bwMode="auto">
            <a:xfrm>
              <a:off x="7861300" y="5922963"/>
              <a:ext cx="457200" cy="457200"/>
            </a:xfrm>
            <a:prstGeom prst="ellipse">
              <a:avLst/>
            </a:prstGeom>
            <a:solidFill>
              <a:srgbClr val="996633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4586" name="Text Box 37"/>
            <p:cNvSpPr txBox="1">
              <a:spLocks noChangeArrowheads="1"/>
            </p:cNvSpPr>
            <p:nvPr/>
          </p:nvSpPr>
          <p:spPr bwMode="auto">
            <a:xfrm>
              <a:off x="6115050" y="6089650"/>
              <a:ext cx="503536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99"/>
                  </a:solidFill>
                  <a:latin typeface="Arial" charset="0"/>
                </a:rPr>
                <a:t>(b)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529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80"/>
    </mc:Choice>
    <mc:Fallback>
      <p:transition spd="slow" advTm="29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7"/>
          <p:cNvSpPr txBox="1">
            <a:spLocks noChangeArrowheads="1"/>
          </p:cNvSpPr>
          <p:nvPr/>
        </p:nvSpPr>
        <p:spPr bwMode="auto">
          <a:xfrm>
            <a:off x="1906906" y="274638"/>
            <a:ext cx="2930525" cy="4254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99"/>
                </a:solidFill>
                <a:latin typeface="Arial" charset="0"/>
              </a:rPr>
              <a:t>Energia potenziale:</a:t>
            </a:r>
          </a:p>
        </p:txBody>
      </p:sp>
      <p:sp>
        <p:nvSpPr>
          <p:cNvPr id="25603" name="Text Box 8"/>
          <p:cNvSpPr txBox="1">
            <a:spLocks noChangeArrowheads="1"/>
          </p:cNvSpPr>
          <p:nvPr/>
        </p:nvSpPr>
        <p:spPr bwMode="auto">
          <a:xfrm>
            <a:off x="5734369" y="777875"/>
            <a:ext cx="124142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 u="sng">
                <a:solidFill>
                  <a:srgbClr val="000099"/>
                </a:solidFill>
                <a:latin typeface="Arial" charset="0"/>
              </a:rPr>
              <a:t>elastica</a:t>
            </a:r>
          </a:p>
        </p:txBody>
      </p:sp>
      <p:sp>
        <p:nvSpPr>
          <p:cNvPr id="7190" name="Text Box 36"/>
          <p:cNvSpPr txBox="1">
            <a:spLocks noChangeArrowheads="1"/>
          </p:cNvSpPr>
          <p:nvPr/>
        </p:nvSpPr>
        <p:spPr bwMode="auto">
          <a:xfrm>
            <a:off x="5726430" y="3784600"/>
            <a:ext cx="12573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 u="sng">
                <a:solidFill>
                  <a:srgbClr val="000099"/>
                </a:solidFill>
                <a:latin typeface="Arial" charset="0"/>
              </a:rPr>
              <a:t>chimica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2078356" y="1828801"/>
            <a:ext cx="8094663" cy="1317625"/>
            <a:chOff x="320675" y="1828800"/>
            <a:chExt cx="8094342" cy="1316907"/>
          </a:xfrm>
        </p:grpSpPr>
        <p:grpSp>
          <p:nvGrpSpPr>
            <p:cNvPr id="25639" name="Group 2"/>
            <p:cNvGrpSpPr>
              <a:grpSpLocks/>
            </p:cNvGrpSpPr>
            <p:nvPr/>
          </p:nvGrpSpPr>
          <p:grpSpPr bwMode="auto">
            <a:xfrm>
              <a:off x="7806058" y="2056447"/>
              <a:ext cx="608959" cy="579481"/>
              <a:chOff x="3213" y="2207"/>
              <a:chExt cx="640" cy="609"/>
            </a:xfrm>
          </p:grpSpPr>
          <p:sp>
            <p:nvSpPr>
              <p:cNvPr id="25671" name="Text Box 3"/>
              <p:cNvSpPr txBox="1">
                <a:spLocks noChangeArrowheads="1"/>
              </p:cNvSpPr>
              <p:nvPr/>
            </p:nvSpPr>
            <p:spPr bwMode="auto">
              <a:xfrm rot="4787756" flipH="1">
                <a:off x="3368" y="2052"/>
                <a:ext cx="330" cy="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600" b="1">
                    <a:solidFill>
                      <a:srgbClr val="000000"/>
                    </a:solidFill>
                    <a:sym typeface="Symbol" pitchFamily="18" charset="2"/>
                  </a:rPr>
                  <a:t></a:t>
                </a:r>
                <a:endParaRPr lang="it-IT" altLang="it-IT" sz="3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5672" name="Rectangle 4"/>
              <p:cNvSpPr>
                <a:spLocks noChangeArrowheads="1"/>
              </p:cNvSpPr>
              <p:nvPr/>
            </p:nvSpPr>
            <p:spPr bwMode="auto">
              <a:xfrm>
                <a:off x="3504" y="2370"/>
                <a:ext cx="117" cy="4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graphicFrame>
          <p:nvGraphicFramePr>
            <p:cNvPr id="25640" name="Object 5"/>
            <p:cNvGraphicFramePr>
              <a:graphicFrameLocks noChangeAspect="1"/>
            </p:cNvGraphicFramePr>
            <p:nvPr/>
          </p:nvGraphicFramePr>
          <p:xfrm>
            <a:off x="815975" y="1839913"/>
            <a:ext cx="2422525" cy="617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" name="Immagine bitmap" r:id="rId6" imgW="1638169" imgH="619217" progId="Paint.Picture">
                    <p:embed/>
                  </p:oleObj>
                </mc:Choice>
                <mc:Fallback>
                  <p:oleObj name="Immagine bitmap" r:id="rId6" imgW="1638169" imgH="619217" progId="Paint.Picture">
                    <p:embed/>
                    <p:pic>
                      <p:nvPicPr>
                        <p:cNvPr id="2564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5975" y="1839913"/>
                          <a:ext cx="2422525" cy="6175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41" name="Text Box 6"/>
            <p:cNvSpPr txBox="1">
              <a:spLocks noChangeArrowheads="1"/>
            </p:cNvSpPr>
            <p:nvPr/>
          </p:nvSpPr>
          <p:spPr bwMode="auto">
            <a:xfrm rot="5400000">
              <a:off x="398182" y="1935264"/>
              <a:ext cx="530786" cy="60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600" b="1">
                  <a:solidFill>
                    <a:srgbClr val="000000"/>
                  </a:solidFill>
                  <a:sym typeface="Arial Special G1" pitchFamily="34" charset="2"/>
                </a:rPr>
                <a:t></a:t>
              </a:r>
              <a:endParaRPr lang="it-IT" altLang="it-IT" sz="3000" b="1">
                <a:solidFill>
                  <a:srgbClr val="000000"/>
                </a:solidFill>
              </a:endParaRPr>
            </a:p>
          </p:txBody>
        </p:sp>
        <p:graphicFrame>
          <p:nvGraphicFramePr>
            <p:cNvPr id="25642" name="Object 9"/>
            <p:cNvGraphicFramePr>
              <a:graphicFrameLocks noChangeAspect="1"/>
            </p:cNvGraphicFramePr>
            <p:nvPr/>
          </p:nvGraphicFramePr>
          <p:xfrm>
            <a:off x="5508625" y="1851025"/>
            <a:ext cx="1646238" cy="622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" name="Immagine bitmap" r:id="rId8" imgW="1800495" imgH="343082" progId="Paint.Picture">
                    <p:embed/>
                  </p:oleObj>
                </mc:Choice>
                <mc:Fallback>
                  <p:oleObj name="Immagine bitmap" r:id="rId8" imgW="1800495" imgH="343082" progId="Paint.Picture">
                    <p:embed/>
                    <p:pic>
                      <p:nvPicPr>
                        <p:cNvPr id="25642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08625" y="1851025"/>
                          <a:ext cx="1646238" cy="622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43" name="Rectangle 10"/>
            <p:cNvSpPr>
              <a:spLocks noChangeArrowheads="1"/>
            </p:cNvSpPr>
            <p:nvPr/>
          </p:nvSpPr>
          <p:spPr bwMode="auto">
            <a:xfrm>
              <a:off x="320675" y="1828800"/>
              <a:ext cx="273050" cy="822325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5644" name="Rectangle 11"/>
            <p:cNvSpPr>
              <a:spLocks noChangeArrowheads="1"/>
            </p:cNvSpPr>
            <p:nvPr/>
          </p:nvSpPr>
          <p:spPr bwMode="auto">
            <a:xfrm>
              <a:off x="3925888" y="1828800"/>
              <a:ext cx="274637" cy="822325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25645" name="Group 12"/>
            <p:cNvGrpSpPr>
              <a:grpSpLocks/>
            </p:cNvGrpSpPr>
            <p:nvPr/>
          </p:nvGrpSpPr>
          <p:grpSpPr bwMode="auto">
            <a:xfrm>
              <a:off x="3061020" y="2102485"/>
              <a:ext cx="608959" cy="579481"/>
              <a:chOff x="3213" y="2207"/>
              <a:chExt cx="640" cy="609"/>
            </a:xfrm>
          </p:grpSpPr>
          <p:sp>
            <p:nvSpPr>
              <p:cNvPr id="25669" name="Text Box 13"/>
              <p:cNvSpPr txBox="1">
                <a:spLocks noChangeArrowheads="1"/>
              </p:cNvSpPr>
              <p:nvPr/>
            </p:nvSpPr>
            <p:spPr bwMode="auto">
              <a:xfrm rot="4787756" flipH="1">
                <a:off x="3368" y="2052"/>
                <a:ext cx="330" cy="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600" b="1">
                    <a:solidFill>
                      <a:srgbClr val="000000"/>
                    </a:solidFill>
                    <a:sym typeface="Symbol" pitchFamily="18" charset="2"/>
                  </a:rPr>
                  <a:t></a:t>
                </a:r>
                <a:endParaRPr lang="it-IT" altLang="it-IT" sz="3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5670" name="Rectangle 14"/>
              <p:cNvSpPr>
                <a:spLocks noChangeArrowheads="1"/>
              </p:cNvSpPr>
              <p:nvPr/>
            </p:nvSpPr>
            <p:spPr bwMode="auto">
              <a:xfrm>
                <a:off x="3504" y="2370"/>
                <a:ext cx="117" cy="4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646" name="Line 15"/>
            <p:cNvSpPr>
              <a:spLocks noChangeShapeType="1"/>
            </p:cNvSpPr>
            <p:nvPr/>
          </p:nvSpPr>
          <p:spPr bwMode="auto">
            <a:xfrm>
              <a:off x="3382963" y="2239963"/>
              <a:ext cx="304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5647" name="Group 16"/>
            <p:cNvGrpSpPr>
              <a:grpSpLocks/>
            </p:cNvGrpSpPr>
            <p:nvPr/>
          </p:nvGrpSpPr>
          <p:grpSpPr bwMode="auto">
            <a:xfrm rot="-3363072">
              <a:off x="3291682" y="2199481"/>
              <a:ext cx="641350" cy="411163"/>
              <a:chOff x="3457" y="3327"/>
              <a:chExt cx="628" cy="312"/>
            </a:xfrm>
          </p:grpSpPr>
          <p:sp>
            <p:nvSpPr>
              <p:cNvPr id="25659" name="Freeform 17"/>
              <p:cNvSpPr>
                <a:spLocks/>
              </p:cNvSpPr>
              <p:nvPr/>
            </p:nvSpPr>
            <p:spPr bwMode="auto">
              <a:xfrm>
                <a:off x="3457" y="3327"/>
                <a:ext cx="628" cy="169"/>
              </a:xfrm>
              <a:custGeom>
                <a:avLst/>
                <a:gdLst>
                  <a:gd name="T0" fmla="*/ 16 w 1256"/>
                  <a:gd name="T1" fmla="*/ 32 h 338"/>
                  <a:gd name="T2" fmla="*/ 20 w 1256"/>
                  <a:gd name="T3" fmla="*/ 43 h 338"/>
                  <a:gd name="T4" fmla="*/ 31 w 1256"/>
                  <a:gd name="T5" fmla="*/ 51 h 338"/>
                  <a:gd name="T6" fmla="*/ 47 w 1256"/>
                  <a:gd name="T7" fmla="*/ 53 h 338"/>
                  <a:gd name="T8" fmla="*/ 61 w 1256"/>
                  <a:gd name="T9" fmla="*/ 48 h 338"/>
                  <a:gd name="T10" fmla="*/ 68 w 1256"/>
                  <a:gd name="T11" fmla="*/ 39 h 338"/>
                  <a:gd name="T12" fmla="*/ 68 w 1256"/>
                  <a:gd name="T13" fmla="*/ 27 h 338"/>
                  <a:gd name="T14" fmla="*/ 58 w 1256"/>
                  <a:gd name="T15" fmla="*/ 18 h 338"/>
                  <a:gd name="T16" fmla="*/ 44 w 1256"/>
                  <a:gd name="T17" fmla="*/ 14 h 338"/>
                  <a:gd name="T18" fmla="*/ 29 w 1256"/>
                  <a:gd name="T19" fmla="*/ 17 h 338"/>
                  <a:gd name="T20" fmla="*/ 19 w 1256"/>
                  <a:gd name="T21" fmla="*/ 25 h 338"/>
                  <a:gd name="T22" fmla="*/ 12 w 1256"/>
                  <a:gd name="T23" fmla="*/ 32 h 338"/>
                  <a:gd name="T24" fmla="*/ 1 w 1256"/>
                  <a:gd name="T25" fmla="*/ 27 h 338"/>
                  <a:gd name="T26" fmla="*/ 9 w 1256"/>
                  <a:gd name="T27" fmla="*/ 12 h 338"/>
                  <a:gd name="T28" fmla="*/ 24 w 1256"/>
                  <a:gd name="T29" fmla="*/ 3 h 338"/>
                  <a:gd name="T30" fmla="*/ 49 w 1256"/>
                  <a:gd name="T31" fmla="*/ 1 h 338"/>
                  <a:gd name="T32" fmla="*/ 67 w 1256"/>
                  <a:gd name="T33" fmla="*/ 7 h 338"/>
                  <a:gd name="T34" fmla="*/ 78 w 1256"/>
                  <a:gd name="T35" fmla="*/ 19 h 338"/>
                  <a:gd name="T36" fmla="*/ 88 w 1256"/>
                  <a:gd name="T37" fmla="*/ 32 h 338"/>
                  <a:gd name="T38" fmla="*/ 101 w 1256"/>
                  <a:gd name="T39" fmla="*/ 44 h 338"/>
                  <a:gd name="T40" fmla="*/ 115 w 1256"/>
                  <a:gd name="T41" fmla="*/ 48 h 338"/>
                  <a:gd name="T42" fmla="*/ 125 w 1256"/>
                  <a:gd name="T43" fmla="*/ 49 h 338"/>
                  <a:gd name="T44" fmla="*/ 139 w 1256"/>
                  <a:gd name="T45" fmla="*/ 51 h 338"/>
                  <a:gd name="T46" fmla="*/ 166 w 1256"/>
                  <a:gd name="T47" fmla="*/ 53 h 338"/>
                  <a:gd name="T48" fmla="*/ 202 w 1256"/>
                  <a:gd name="T49" fmla="*/ 55 h 338"/>
                  <a:gd name="T50" fmla="*/ 239 w 1256"/>
                  <a:gd name="T51" fmla="*/ 59 h 338"/>
                  <a:gd name="T52" fmla="*/ 273 w 1256"/>
                  <a:gd name="T53" fmla="*/ 65 h 338"/>
                  <a:gd name="T54" fmla="*/ 301 w 1256"/>
                  <a:gd name="T55" fmla="*/ 75 h 338"/>
                  <a:gd name="T56" fmla="*/ 312 w 1256"/>
                  <a:gd name="T57" fmla="*/ 85 h 338"/>
                  <a:gd name="T58" fmla="*/ 287 w 1256"/>
                  <a:gd name="T59" fmla="*/ 84 h 338"/>
                  <a:gd name="T60" fmla="*/ 246 w 1256"/>
                  <a:gd name="T61" fmla="*/ 81 h 338"/>
                  <a:gd name="T62" fmla="*/ 201 w 1256"/>
                  <a:gd name="T63" fmla="*/ 78 h 338"/>
                  <a:gd name="T64" fmla="*/ 164 w 1256"/>
                  <a:gd name="T65" fmla="*/ 76 h 338"/>
                  <a:gd name="T66" fmla="*/ 148 w 1256"/>
                  <a:gd name="T67" fmla="*/ 74 h 338"/>
                  <a:gd name="T68" fmla="*/ 146 w 1256"/>
                  <a:gd name="T69" fmla="*/ 70 h 338"/>
                  <a:gd name="T70" fmla="*/ 142 w 1256"/>
                  <a:gd name="T71" fmla="*/ 65 h 338"/>
                  <a:gd name="T72" fmla="*/ 137 w 1256"/>
                  <a:gd name="T73" fmla="*/ 64 h 338"/>
                  <a:gd name="T74" fmla="*/ 122 w 1256"/>
                  <a:gd name="T75" fmla="*/ 63 h 338"/>
                  <a:gd name="T76" fmla="*/ 108 w 1256"/>
                  <a:gd name="T77" fmla="*/ 63 h 338"/>
                  <a:gd name="T78" fmla="*/ 102 w 1256"/>
                  <a:gd name="T79" fmla="*/ 60 h 338"/>
                  <a:gd name="T80" fmla="*/ 94 w 1256"/>
                  <a:gd name="T81" fmla="*/ 54 h 338"/>
                  <a:gd name="T82" fmla="*/ 84 w 1256"/>
                  <a:gd name="T83" fmla="*/ 51 h 338"/>
                  <a:gd name="T84" fmla="*/ 74 w 1256"/>
                  <a:gd name="T85" fmla="*/ 56 h 338"/>
                  <a:gd name="T86" fmla="*/ 64 w 1256"/>
                  <a:gd name="T87" fmla="*/ 63 h 338"/>
                  <a:gd name="T88" fmla="*/ 45 w 1256"/>
                  <a:gd name="T89" fmla="*/ 66 h 338"/>
                  <a:gd name="T90" fmla="*/ 28 w 1256"/>
                  <a:gd name="T91" fmla="*/ 64 h 338"/>
                  <a:gd name="T92" fmla="*/ 16 w 1256"/>
                  <a:gd name="T93" fmla="*/ 59 h 338"/>
                  <a:gd name="T94" fmla="*/ 7 w 1256"/>
                  <a:gd name="T95" fmla="*/ 51 h 338"/>
                  <a:gd name="T96" fmla="*/ 2 w 1256"/>
                  <a:gd name="T97" fmla="*/ 42 h 338"/>
                  <a:gd name="T98" fmla="*/ 0 w 1256"/>
                  <a:gd name="T99" fmla="*/ 32 h 33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56" h="338">
                    <a:moveTo>
                      <a:pt x="15" y="127"/>
                    </a:moveTo>
                    <a:lnTo>
                      <a:pt x="46" y="128"/>
                    </a:lnTo>
                    <a:lnTo>
                      <a:pt x="63" y="128"/>
                    </a:lnTo>
                    <a:lnTo>
                      <a:pt x="64" y="143"/>
                    </a:lnTo>
                    <a:lnTo>
                      <a:pt x="69" y="158"/>
                    </a:lnTo>
                    <a:lnTo>
                      <a:pt x="79" y="170"/>
                    </a:lnTo>
                    <a:lnTo>
                      <a:pt x="91" y="183"/>
                    </a:lnTo>
                    <a:lnTo>
                      <a:pt x="106" y="193"/>
                    </a:lnTo>
                    <a:lnTo>
                      <a:pt x="124" y="201"/>
                    </a:lnTo>
                    <a:lnTo>
                      <a:pt x="143" y="207"/>
                    </a:lnTo>
                    <a:lnTo>
                      <a:pt x="165" y="211"/>
                    </a:lnTo>
                    <a:lnTo>
                      <a:pt x="187" y="211"/>
                    </a:lnTo>
                    <a:lnTo>
                      <a:pt x="207" y="207"/>
                    </a:lnTo>
                    <a:lnTo>
                      <a:pt x="225" y="200"/>
                    </a:lnTo>
                    <a:lnTo>
                      <a:pt x="241" y="192"/>
                    </a:lnTo>
                    <a:lnTo>
                      <a:pt x="255" y="181"/>
                    </a:lnTo>
                    <a:lnTo>
                      <a:pt x="265" y="168"/>
                    </a:lnTo>
                    <a:lnTo>
                      <a:pt x="272" y="154"/>
                    </a:lnTo>
                    <a:lnTo>
                      <a:pt x="276" y="138"/>
                    </a:lnTo>
                    <a:lnTo>
                      <a:pt x="274" y="122"/>
                    </a:lnTo>
                    <a:lnTo>
                      <a:pt x="269" y="108"/>
                    </a:lnTo>
                    <a:lnTo>
                      <a:pt x="260" y="94"/>
                    </a:lnTo>
                    <a:lnTo>
                      <a:pt x="247" y="82"/>
                    </a:lnTo>
                    <a:lnTo>
                      <a:pt x="232" y="71"/>
                    </a:lnTo>
                    <a:lnTo>
                      <a:pt x="215" y="63"/>
                    </a:lnTo>
                    <a:lnTo>
                      <a:pt x="195" y="57"/>
                    </a:lnTo>
                    <a:lnTo>
                      <a:pt x="173" y="55"/>
                    </a:lnTo>
                    <a:lnTo>
                      <a:pt x="151" y="55"/>
                    </a:lnTo>
                    <a:lnTo>
                      <a:pt x="132" y="59"/>
                    </a:lnTo>
                    <a:lnTo>
                      <a:pt x="113" y="66"/>
                    </a:lnTo>
                    <a:lnTo>
                      <a:pt x="97" y="74"/>
                    </a:lnTo>
                    <a:lnTo>
                      <a:pt x="83" y="85"/>
                    </a:lnTo>
                    <a:lnTo>
                      <a:pt x="73" y="98"/>
                    </a:lnTo>
                    <a:lnTo>
                      <a:pt x="66" y="112"/>
                    </a:lnTo>
                    <a:lnTo>
                      <a:pt x="63" y="128"/>
                    </a:lnTo>
                    <a:lnTo>
                      <a:pt x="46" y="128"/>
                    </a:lnTo>
                    <a:lnTo>
                      <a:pt x="15" y="127"/>
                    </a:lnTo>
                    <a:lnTo>
                      <a:pt x="0" y="127"/>
                    </a:lnTo>
                    <a:lnTo>
                      <a:pt x="3" y="106"/>
                    </a:lnTo>
                    <a:lnTo>
                      <a:pt x="10" y="85"/>
                    </a:lnTo>
                    <a:lnTo>
                      <a:pt x="19" y="66"/>
                    </a:lnTo>
                    <a:lnTo>
                      <a:pt x="33" y="48"/>
                    </a:lnTo>
                    <a:lnTo>
                      <a:pt x="50" y="32"/>
                    </a:lnTo>
                    <a:lnTo>
                      <a:pt x="71" y="20"/>
                    </a:lnTo>
                    <a:lnTo>
                      <a:pt x="94" y="9"/>
                    </a:lnTo>
                    <a:lnTo>
                      <a:pt x="121" y="3"/>
                    </a:lnTo>
                    <a:lnTo>
                      <a:pt x="160" y="0"/>
                    </a:lnTo>
                    <a:lnTo>
                      <a:pt x="194" y="1"/>
                    </a:lnTo>
                    <a:lnTo>
                      <a:pt x="221" y="6"/>
                    </a:lnTo>
                    <a:lnTo>
                      <a:pt x="246" y="15"/>
                    </a:lnTo>
                    <a:lnTo>
                      <a:pt x="265" y="26"/>
                    </a:lnTo>
                    <a:lnTo>
                      <a:pt x="283" y="40"/>
                    </a:lnTo>
                    <a:lnTo>
                      <a:pt x="298" y="56"/>
                    </a:lnTo>
                    <a:lnTo>
                      <a:pt x="311" y="74"/>
                    </a:lnTo>
                    <a:lnTo>
                      <a:pt x="324" y="92"/>
                    </a:lnTo>
                    <a:lnTo>
                      <a:pt x="337" y="110"/>
                    </a:lnTo>
                    <a:lnTo>
                      <a:pt x="351" y="128"/>
                    </a:lnTo>
                    <a:lnTo>
                      <a:pt x="365" y="145"/>
                    </a:lnTo>
                    <a:lnTo>
                      <a:pt x="382" y="160"/>
                    </a:lnTo>
                    <a:lnTo>
                      <a:pt x="401" y="173"/>
                    </a:lnTo>
                    <a:lnTo>
                      <a:pt x="425" y="183"/>
                    </a:lnTo>
                    <a:lnTo>
                      <a:pt x="453" y="190"/>
                    </a:lnTo>
                    <a:lnTo>
                      <a:pt x="460" y="191"/>
                    </a:lnTo>
                    <a:lnTo>
                      <a:pt x="470" y="192"/>
                    </a:lnTo>
                    <a:lnTo>
                      <a:pt x="483" y="195"/>
                    </a:lnTo>
                    <a:lnTo>
                      <a:pt x="498" y="196"/>
                    </a:lnTo>
                    <a:lnTo>
                      <a:pt x="514" y="198"/>
                    </a:lnTo>
                    <a:lnTo>
                      <a:pt x="533" y="199"/>
                    </a:lnTo>
                    <a:lnTo>
                      <a:pt x="553" y="201"/>
                    </a:lnTo>
                    <a:lnTo>
                      <a:pt x="576" y="203"/>
                    </a:lnTo>
                    <a:lnTo>
                      <a:pt x="619" y="206"/>
                    </a:lnTo>
                    <a:lnTo>
                      <a:pt x="664" y="209"/>
                    </a:lnTo>
                    <a:lnTo>
                      <a:pt x="711" y="212"/>
                    </a:lnTo>
                    <a:lnTo>
                      <a:pt x="759" y="215"/>
                    </a:lnTo>
                    <a:lnTo>
                      <a:pt x="808" y="219"/>
                    </a:lnTo>
                    <a:lnTo>
                      <a:pt x="857" y="223"/>
                    </a:lnTo>
                    <a:lnTo>
                      <a:pt x="907" y="228"/>
                    </a:lnTo>
                    <a:lnTo>
                      <a:pt x="956" y="234"/>
                    </a:lnTo>
                    <a:lnTo>
                      <a:pt x="1004" y="241"/>
                    </a:lnTo>
                    <a:lnTo>
                      <a:pt x="1049" y="249"/>
                    </a:lnTo>
                    <a:lnTo>
                      <a:pt x="1092" y="259"/>
                    </a:lnTo>
                    <a:lnTo>
                      <a:pt x="1133" y="270"/>
                    </a:lnTo>
                    <a:lnTo>
                      <a:pt x="1170" y="284"/>
                    </a:lnTo>
                    <a:lnTo>
                      <a:pt x="1203" y="299"/>
                    </a:lnTo>
                    <a:lnTo>
                      <a:pt x="1232" y="318"/>
                    </a:lnTo>
                    <a:lnTo>
                      <a:pt x="1256" y="338"/>
                    </a:lnTo>
                    <a:lnTo>
                      <a:pt x="1246" y="338"/>
                    </a:lnTo>
                    <a:lnTo>
                      <a:pt x="1223" y="337"/>
                    </a:lnTo>
                    <a:lnTo>
                      <a:pt x="1188" y="335"/>
                    </a:lnTo>
                    <a:lnTo>
                      <a:pt x="1145" y="333"/>
                    </a:lnTo>
                    <a:lnTo>
                      <a:pt x="1096" y="329"/>
                    </a:lnTo>
                    <a:lnTo>
                      <a:pt x="1041" y="326"/>
                    </a:lnTo>
                    <a:lnTo>
                      <a:pt x="982" y="322"/>
                    </a:lnTo>
                    <a:lnTo>
                      <a:pt x="921" y="319"/>
                    </a:lnTo>
                    <a:lnTo>
                      <a:pt x="861" y="315"/>
                    </a:lnTo>
                    <a:lnTo>
                      <a:pt x="802" y="311"/>
                    </a:lnTo>
                    <a:lnTo>
                      <a:pt x="748" y="307"/>
                    </a:lnTo>
                    <a:lnTo>
                      <a:pt x="698" y="304"/>
                    </a:lnTo>
                    <a:lnTo>
                      <a:pt x="656" y="302"/>
                    </a:lnTo>
                    <a:lnTo>
                      <a:pt x="624" y="299"/>
                    </a:lnTo>
                    <a:lnTo>
                      <a:pt x="602" y="297"/>
                    </a:lnTo>
                    <a:lnTo>
                      <a:pt x="592" y="296"/>
                    </a:lnTo>
                    <a:lnTo>
                      <a:pt x="589" y="292"/>
                    </a:lnTo>
                    <a:lnTo>
                      <a:pt x="584" y="287"/>
                    </a:lnTo>
                    <a:lnTo>
                      <a:pt x="581" y="280"/>
                    </a:lnTo>
                    <a:lnTo>
                      <a:pt x="577" y="273"/>
                    </a:lnTo>
                    <a:lnTo>
                      <a:pt x="573" y="266"/>
                    </a:lnTo>
                    <a:lnTo>
                      <a:pt x="567" y="259"/>
                    </a:lnTo>
                    <a:lnTo>
                      <a:pt x="562" y="256"/>
                    </a:lnTo>
                    <a:lnTo>
                      <a:pt x="556" y="253"/>
                    </a:lnTo>
                    <a:lnTo>
                      <a:pt x="545" y="253"/>
                    </a:lnTo>
                    <a:lnTo>
                      <a:pt x="529" y="253"/>
                    </a:lnTo>
                    <a:lnTo>
                      <a:pt x="508" y="252"/>
                    </a:lnTo>
                    <a:lnTo>
                      <a:pt x="488" y="252"/>
                    </a:lnTo>
                    <a:lnTo>
                      <a:pt x="466" y="252"/>
                    </a:lnTo>
                    <a:lnTo>
                      <a:pt x="446" y="251"/>
                    </a:lnTo>
                    <a:lnTo>
                      <a:pt x="431" y="250"/>
                    </a:lnTo>
                    <a:lnTo>
                      <a:pt x="422" y="249"/>
                    </a:lnTo>
                    <a:lnTo>
                      <a:pt x="415" y="245"/>
                    </a:lnTo>
                    <a:lnTo>
                      <a:pt x="406" y="238"/>
                    </a:lnTo>
                    <a:lnTo>
                      <a:pt x="397" y="230"/>
                    </a:lnTo>
                    <a:lnTo>
                      <a:pt x="386" y="222"/>
                    </a:lnTo>
                    <a:lnTo>
                      <a:pt x="375" y="214"/>
                    </a:lnTo>
                    <a:lnTo>
                      <a:pt x="362" y="208"/>
                    </a:lnTo>
                    <a:lnTo>
                      <a:pt x="348" y="204"/>
                    </a:lnTo>
                    <a:lnTo>
                      <a:pt x="334" y="204"/>
                    </a:lnTo>
                    <a:lnTo>
                      <a:pt x="317" y="207"/>
                    </a:lnTo>
                    <a:lnTo>
                      <a:pt x="304" y="214"/>
                    </a:lnTo>
                    <a:lnTo>
                      <a:pt x="293" y="222"/>
                    </a:lnTo>
                    <a:lnTo>
                      <a:pt x="283" y="232"/>
                    </a:lnTo>
                    <a:lnTo>
                      <a:pt x="271" y="242"/>
                    </a:lnTo>
                    <a:lnTo>
                      <a:pt x="255" y="251"/>
                    </a:lnTo>
                    <a:lnTo>
                      <a:pt x="233" y="258"/>
                    </a:lnTo>
                    <a:lnTo>
                      <a:pt x="203" y="262"/>
                    </a:lnTo>
                    <a:lnTo>
                      <a:pt x="178" y="264"/>
                    </a:lnTo>
                    <a:lnTo>
                      <a:pt x="154" y="262"/>
                    </a:lnTo>
                    <a:lnTo>
                      <a:pt x="132" y="260"/>
                    </a:lnTo>
                    <a:lnTo>
                      <a:pt x="112" y="256"/>
                    </a:lnTo>
                    <a:lnTo>
                      <a:pt x="94" y="250"/>
                    </a:lnTo>
                    <a:lnTo>
                      <a:pt x="76" y="243"/>
                    </a:lnTo>
                    <a:lnTo>
                      <a:pt x="61" y="235"/>
                    </a:lnTo>
                    <a:lnTo>
                      <a:pt x="49" y="226"/>
                    </a:lnTo>
                    <a:lnTo>
                      <a:pt x="36" y="215"/>
                    </a:lnTo>
                    <a:lnTo>
                      <a:pt x="27" y="204"/>
                    </a:lnTo>
                    <a:lnTo>
                      <a:pt x="18" y="191"/>
                    </a:lnTo>
                    <a:lnTo>
                      <a:pt x="12" y="180"/>
                    </a:lnTo>
                    <a:lnTo>
                      <a:pt x="6" y="166"/>
                    </a:lnTo>
                    <a:lnTo>
                      <a:pt x="3" y="153"/>
                    </a:lnTo>
                    <a:lnTo>
                      <a:pt x="0" y="139"/>
                    </a:lnTo>
                    <a:lnTo>
                      <a:pt x="0" y="127"/>
                    </a:lnTo>
                    <a:lnTo>
                      <a:pt x="15" y="1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60" name="Freeform 18"/>
              <p:cNvSpPr>
                <a:spLocks/>
              </p:cNvSpPr>
              <p:nvPr/>
            </p:nvSpPr>
            <p:spPr bwMode="auto">
              <a:xfrm>
                <a:off x="3809" y="3440"/>
                <a:ext cx="253" cy="49"/>
              </a:xfrm>
              <a:custGeom>
                <a:avLst/>
                <a:gdLst>
                  <a:gd name="T0" fmla="*/ 127 w 506"/>
                  <a:gd name="T1" fmla="*/ 24 h 99"/>
                  <a:gd name="T2" fmla="*/ 122 w 506"/>
                  <a:gd name="T3" fmla="*/ 21 h 99"/>
                  <a:gd name="T4" fmla="*/ 116 w 506"/>
                  <a:gd name="T5" fmla="*/ 17 h 99"/>
                  <a:gd name="T6" fmla="*/ 108 w 506"/>
                  <a:gd name="T7" fmla="*/ 14 h 99"/>
                  <a:gd name="T8" fmla="*/ 98 w 506"/>
                  <a:gd name="T9" fmla="*/ 12 h 99"/>
                  <a:gd name="T10" fmla="*/ 88 w 506"/>
                  <a:gd name="T11" fmla="*/ 10 h 99"/>
                  <a:gd name="T12" fmla="*/ 77 w 506"/>
                  <a:gd name="T13" fmla="*/ 8 h 99"/>
                  <a:gd name="T14" fmla="*/ 66 w 506"/>
                  <a:gd name="T15" fmla="*/ 6 h 99"/>
                  <a:gd name="T16" fmla="*/ 55 w 506"/>
                  <a:gd name="T17" fmla="*/ 4 h 99"/>
                  <a:gd name="T18" fmla="*/ 44 w 506"/>
                  <a:gd name="T19" fmla="*/ 3 h 99"/>
                  <a:gd name="T20" fmla="*/ 33 w 506"/>
                  <a:gd name="T21" fmla="*/ 2 h 99"/>
                  <a:gd name="T22" fmla="*/ 24 w 506"/>
                  <a:gd name="T23" fmla="*/ 1 h 99"/>
                  <a:gd name="T24" fmla="*/ 16 w 506"/>
                  <a:gd name="T25" fmla="*/ 1 h 99"/>
                  <a:gd name="T26" fmla="*/ 9 w 506"/>
                  <a:gd name="T27" fmla="*/ 0 h 99"/>
                  <a:gd name="T28" fmla="*/ 4 w 506"/>
                  <a:gd name="T29" fmla="*/ 0 h 99"/>
                  <a:gd name="T30" fmla="*/ 1 w 506"/>
                  <a:gd name="T31" fmla="*/ 0 h 99"/>
                  <a:gd name="T32" fmla="*/ 1 w 506"/>
                  <a:gd name="T33" fmla="*/ 0 h 99"/>
                  <a:gd name="T34" fmla="*/ 1 w 506"/>
                  <a:gd name="T35" fmla="*/ 3 h 99"/>
                  <a:gd name="T36" fmla="*/ 1 w 506"/>
                  <a:gd name="T37" fmla="*/ 8 h 99"/>
                  <a:gd name="T38" fmla="*/ 0 w 506"/>
                  <a:gd name="T39" fmla="*/ 13 h 99"/>
                  <a:gd name="T40" fmla="*/ 0 w 506"/>
                  <a:gd name="T41" fmla="*/ 16 h 99"/>
                  <a:gd name="T42" fmla="*/ 2 w 506"/>
                  <a:gd name="T43" fmla="*/ 16 h 99"/>
                  <a:gd name="T44" fmla="*/ 7 w 506"/>
                  <a:gd name="T45" fmla="*/ 17 h 99"/>
                  <a:gd name="T46" fmla="*/ 13 w 506"/>
                  <a:gd name="T47" fmla="*/ 17 h 99"/>
                  <a:gd name="T48" fmla="*/ 21 w 506"/>
                  <a:gd name="T49" fmla="*/ 17 h 99"/>
                  <a:gd name="T50" fmla="*/ 30 w 506"/>
                  <a:gd name="T51" fmla="*/ 18 h 99"/>
                  <a:gd name="T52" fmla="*/ 41 w 506"/>
                  <a:gd name="T53" fmla="*/ 19 h 99"/>
                  <a:gd name="T54" fmla="*/ 52 w 506"/>
                  <a:gd name="T55" fmla="*/ 20 h 99"/>
                  <a:gd name="T56" fmla="*/ 63 w 506"/>
                  <a:gd name="T57" fmla="*/ 20 h 99"/>
                  <a:gd name="T58" fmla="*/ 75 w 506"/>
                  <a:gd name="T59" fmla="*/ 21 h 99"/>
                  <a:gd name="T60" fmla="*/ 86 w 506"/>
                  <a:gd name="T61" fmla="*/ 22 h 99"/>
                  <a:gd name="T62" fmla="*/ 96 w 506"/>
                  <a:gd name="T63" fmla="*/ 23 h 99"/>
                  <a:gd name="T64" fmla="*/ 106 w 506"/>
                  <a:gd name="T65" fmla="*/ 23 h 99"/>
                  <a:gd name="T66" fmla="*/ 114 w 506"/>
                  <a:gd name="T67" fmla="*/ 24 h 99"/>
                  <a:gd name="T68" fmla="*/ 120 w 506"/>
                  <a:gd name="T69" fmla="*/ 24 h 99"/>
                  <a:gd name="T70" fmla="*/ 125 w 506"/>
                  <a:gd name="T71" fmla="*/ 24 h 99"/>
                  <a:gd name="T72" fmla="*/ 127 w 506"/>
                  <a:gd name="T73" fmla="*/ 24 h 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506" h="99">
                    <a:moveTo>
                      <a:pt x="506" y="99"/>
                    </a:moveTo>
                    <a:lnTo>
                      <a:pt x="487" y="85"/>
                    </a:lnTo>
                    <a:lnTo>
                      <a:pt x="461" y="71"/>
                    </a:lnTo>
                    <a:lnTo>
                      <a:pt x="429" y="59"/>
                    </a:lnTo>
                    <a:lnTo>
                      <a:pt x="392" y="49"/>
                    </a:lnTo>
                    <a:lnTo>
                      <a:pt x="350" y="40"/>
                    </a:lnTo>
                    <a:lnTo>
                      <a:pt x="307" y="32"/>
                    </a:lnTo>
                    <a:lnTo>
                      <a:pt x="262" y="25"/>
                    </a:lnTo>
                    <a:lnTo>
                      <a:pt x="217" y="19"/>
                    </a:lnTo>
                    <a:lnTo>
                      <a:pt x="173" y="15"/>
                    </a:lnTo>
                    <a:lnTo>
                      <a:pt x="132" y="10"/>
                    </a:lnTo>
                    <a:lnTo>
                      <a:pt x="93" y="6"/>
                    </a:lnTo>
                    <a:lnTo>
                      <a:pt x="61" y="4"/>
                    </a:lnTo>
                    <a:lnTo>
                      <a:pt x="35" y="2"/>
                    </a:lnTo>
                    <a:lnTo>
                      <a:pt x="15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3"/>
                    </a:lnTo>
                    <a:lnTo>
                      <a:pt x="1" y="34"/>
                    </a:lnTo>
                    <a:lnTo>
                      <a:pt x="0" y="54"/>
                    </a:lnTo>
                    <a:lnTo>
                      <a:pt x="0" y="65"/>
                    </a:lnTo>
                    <a:lnTo>
                      <a:pt x="8" y="66"/>
                    </a:lnTo>
                    <a:lnTo>
                      <a:pt x="26" y="68"/>
                    </a:lnTo>
                    <a:lnTo>
                      <a:pt x="51" y="69"/>
                    </a:lnTo>
                    <a:lnTo>
                      <a:pt x="83" y="71"/>
                    </a:lnTo>
                    <a:lnTo>
                      <a:pt x="120" y="73"/>
                    </a:lnTo>
                    <a:lnTo>
                      <a:pt x="161" y="77"/>
                    </a:lnTo>
                    <a:lnTo>
                      <a:pt x="205" y="80"/>
                    </a:lnTo>
                    <a:lnTo>
                      <a:pt x="251" y="82"/>
                    </a:lnTo>
                    <a:lnTo>
                      <a:pt x="297" y="86"/>
                    </a:lnTo>
                    <a:lnTo>
                      <a:pt x="341" y="89"/>
                    </a:lnTo>
                    <a:lnTo>
                      <a:pt x="383" y="92"/>
                    </a:lnTo>
                    <a:lnTo>
                      <a:pt x="421" y="94"/>
                    </a:lnTo>
                    <a:lnTo>
                      <a:pt x="453" y="96"/>
                    </a:lnTo>
                    <a:lnTo>
                      <a:pt x="479" y="97"/>
                    </a:lnTo>
                    <a:lnTo>
                      <a:pt x="497" y="99"/>
                    </a:lnTo>
                    <a:lnTo>
                      <a:pt x="506" y="9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61" name="Freeform 19"/>
              <p:cNvSpPr>
                <a:spLocks/>
              </p:cNvSpPr>
              <p:nvPr/>
            </p:nvSpPr>
            <p:spPr bwMode="auto">
              <a:xfrm>
                <a:off x="3740" y="3436"/>
                <a:ext cx="64" cy="36"/>
              </a:xfrm>
              <a:custGeom>
                <a:avLst/>
                <a:gdLst>
                  <a:gd name="T0" fmla="*/ 32 w 129"/>
                  <a:gd name="T1" fmla="*/ 2 h 72"/>
                  <a:gd name="T2" fmla="*/ 32 w 129"/>
                  <a:gd name="T3" fmla="*/ 5 h 72"/>
                  <a:gd name="T4" fmla="*/ 32 w 129"/>
                  <a:gd name="T5" fmla="*/ 10 h 72"/>
                  <a:gd name="T6" fmla="*/ 31 w 129"/>
                  <a:gd name="T7" fmla="*/ 16 h 72"/>
                  <a:gd name="T8" fmla="*/ 31 w 129"/>
                  <a:gd name="T9" fmla="*/ 18 h 72"/>
                  <a:gd name="T10" fmla="*/ 30 w 129"/>
                  <a:gd name="T11" fmla="*/ 18 h 72"/>
                  <a:gd name="T12" fmla="*/ 27 w 129"/>
                  <a:gd name="T13" fmla="*/ 18 h 72"/>
                  <a:gd name="T14" fmla="*/ 23 w 129"/>
                  <a:gd name="T15" fmla="*/ 18 h 72"/>
                  <a:gd name="T16" fmla="*/ 19 w 129"/>
                  <a:gd name="T17" fmla="*/ 18 h 72"/>
                  <a:gd name="T18" fmla="*/ 15 w 129"/>
                  <a:gd name="T19" fmla="*/ 18 h 72"/>
                  <a:gd name="T20" fmla="*/ 12 w 129"/>
                  <a:gd name="T21" fmla="*/ 17 h 72"/>
                  <a:gd name="T22" fmla="*/ 9 w 129"/>
                  <a:gd name="T23" fmla="*/ 17 h 72"/>
                  <a:gd name="T24" fmla="*/ 8 w 129"/>
                  <a:gd name="T25" fmla="*/ 17 h 72"/>
                  <a:gd name="T26" fmla="*/ 7 w 129"/>
                  <a:gd name="T27" fmla="*/ 16 h 72"/>
                  <a:gd name="T28" fmla="*/ 6 w 129"/>
                  <a:gd name="T29" fmla="*/ 15 h 72"/>
                  <a:gd name="T30" fmla="*/ 5 w 129"/>
                  <a:gd name="T31" fmla="*/ 14 h 72"/>
                  <a:gd name="T32" fmla="*/ 4 w 129"/>
                  <a:gd name="T33" fmla="*/ 12 h 72"/>
                  <a:gd name="T34" fmla="*/ 3 w 129"/>
                  <a:gd name="T35" fmla="*/ 10 h 72"/>
                  <a:gd name="T36" fmla="*/ 2 w 129"/>
                  <a:gd name="T37" fmla="*/ 8 h 72"/>
                  <a:gd name="T38" fmla="*/ 1 w 129"/>
                  <a:gd name="T39" fmla="*/ 7 h 72"/>
                  <a:gd name="T40" fmla="*/ 0 w 129"/>
                  <a:gd name="T41" fmla="*/ 6 h 72"/>
                  <a:gd name="T42" fmla="*/ 0 w 129"/>
                  <a:gd name="T43" fmla="*/ 5 h 72"/>
                  <a:gd name="T44" fmla="*/ 0 w 129"/>
                  <a:gd name="T45" fmla="*/ 4 h 72"/>
                  <a:gd name="T46" fmla="*/ 1 w 129"/>
                  <a:gd name="T47" fmla="*/ 2 h 72"/>
                  <a:gd name="T48" fmla="*/ 1 w 129"/>
                  <a:gd name="T49" fmla="*/ 0 h 72"/>
                  <a:gd name="T50" fmla="*/ 3 w 129"/>
                  <a:gd name="T51" fmla="*/ 0 h 72"/>
                  <a:gd name="T52" fmla="*/ 7 w 129"/>
                  <a:gd name="T53" fmla="*/ 0 h 72"/>
                  <a:gd name="T54" fmla="*/ 11 w 129"/>
                  <a:gd name="T55" fmla="*/ 1 h 72"/>
                  <a:gd name="T56" fmla="*/ 16 w 129"/>
                  <a:gd name="T57" fmla="*/ 1 h 72"/>
                  <a:gd name="T58" fmla="*/ 21 w 129"/>
                  <a:gd name="T59" fmla="*/ 1 h 72"/>
                  <a:gd name="T60" fmla="*/ 26 w 129"/>
                  <a:gd name="T61" fmla="*/ 1 h 72"/>
                  <a:gd name="T62" fmla="*/ 30 w 129"/>
                  <a:gd name="T63" fmla="*/ 1 h 72"/>
                  <a:gd name="T64" fmla="*/ 32 w 129"/>
                  <a:gd name="T65" fmla="*/ 2 h 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29" h="72">
                    <a:moveTo>
                      <a:pt x="129" y="5"/>
                    </a:moveTo>
                    <a:lnTo>
                      <a:pt x="128" y="19"/>
                    </a:lnTo>
                    <a:lnTo>
                      <a:pt x="128" y="40"/>
                    </a:lnTo>
                    <a:lnTo>
                      <a:pt x="127" y="61"/>
                    </a:lnTo>
                    <a:lnTo>
                      <a:pt x="127" y="72"/>
                    </a:lnTo>
                    <a:lnTo>
                      <a:pt x="120" y="72"/>
                    </a:lnTo>
                    <a:lnTo>
                      <a:pt x="108" y="71"/>
                    </a:lnTo>
                    <a:lnTo>
                      <a:pt x="93" y="71"/>
                    </a:lnTo>
                    <a:lnTo>
                      <a:pt x="78" y="70"/>
                    </a:lnTo>
                    <a:lnTo>
                      <a:pt x="62" y="69"/>
                    </a:lnTo>
                    <a:lnTo>
                      <a:pt x="49" y="67"/>
                    </a:lnTo>
                    <a:lnTo>
                      <a:pt x="39" y="67"/>
                    </a:lnTo>
                    <a:lnTo>
                      <a:pt x="35" y="66"/>
                    </a:lnTo>
                    <a:lnTo>
                      <a:pt x="31" y="64"/>
                    </a:lnTo>
                    <a:lnTo>
                      <a:pt x="26" y="59"/>
                    </a:lnTo>
                    <a:lnTo>
                      <a:pt x="23" y="54"/>
                    </a:lnTo>
                    <a:lnTo>
                      <a:pt x="18" y="47"/>
                    </a:lnTo>
                    <a:lnTo>
                      <a:pt x="14" y="39"/>
                    </a:lnTo>
                    <a:lnTo>
                      <a:pt x="9" y="32"/>
                    </a:lnTo>
                    <a:lnTo>
                      <a:pt x="5" y="27"/>
                    </a:lnTo>
                    <a:lnTo>
                      <a:pt x="0" y="24"/>
                    </a:lnTo>
                    <a:lnTo>
                      <a:pt x="1" y="19"/>
                    </a:lnTo>
                    <a:lnTo>
                      <a:pt x="2" y="13"/>
                    </a:lnTo>
                    <a:lnTo>
                      <a:pt x="5" y="6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9" y="0"/>
                    </a:lnTo>
                    <a:lnTo>
                      <a:pt x="47" y="1"/>
                    </a:lnTo>
                    <a:lnTo>
                      <a:pt x="67" y="2"/>
                    </a:lnTo>
                    <a:lnTo>
                      <a:pt x="86" y="3"/>
                    </a:lnTo>
                    <a:lnTo>
                      <a:pt x="105" y="3"/>
                    </a:lnTo>
                    <a:lnTo>
                      <a:pt x="120" y="4"/>
                    </a:lnTo>
                    <a:lnTo>
                      <a:pt x="12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62" name="Freeform 20"/>
              <p:cNvSpPr>
                <a:spLocks/>
              </p:cNvSpPr>
              <p:nvPr/>
            </p:nvSpPr>
            <p:spPr bwMode="auto">
              <a:xfrm>
                <a:off x="3465" y="3334"/>
                <a:ext cx="271" cy="118"/>
              </a:xfrm>
              <a:custGeom>
                <a:avLst/>
                <a:gdLst>
                  <a:gd name="T0" fmla="*/ 8 w 543"/>
                  <a:gd name="T1" fmla="*/ 32 h 237"/>
                  <a:gd name="T2" fmla="*/ 12 w 543"/>
                  <a:gd name="T3" fmla="*/ 41 h 237"/>
                  <a:gd name="T4" fmla="*/ 20 w 543"/>
                  <a:gd name="T5" fmla="*/ 47 h 237"/>
                  <a:gd name="T6" fmla="*/ 31 w 543"/>
                  <a:gd name="T7" fmla="*/ 51 h 237"/>
                  <a:gd name="T8" fmla="*/ 43 w 543"/>
                  <a:gd name="T9" fmla="*/ 52 h 237"/>
                  <a:gd name="T10" fmla="*/ 54 w 543"/>
                  <a:gd name="T11" fmla="*/ 49 h 237"/>
                  <a:gd name="T12" fmla="*/ 63 w 543"/>
                  <a:gd name="T13" fmla="*/ 43 h 237"/>
                  <a:gd name="T14" fmla="*/ 68 w 543"/>
                  <a:gd name="T15" fmla="*/ 36 h 237"/>
                  <a:gd name="T16" fmla="*/ 68 w 543"/>
                  <a:gd name="T17" fmla="*/ 26 h 237"/>
                  <a:gd name="T18" fmla="*/ 64 w 543"/>
                  <a:gd name="T19" fmla="*/ 18 h 237"/>
                  <a:gd name="T20" fmla="*/ 56 w 543"/>
                  <a:gd name="T21" fmla="*/ 12 h 237"/>
                  <a:gd name="T22" fmla="*/ 45 w 543"/>
                  <a:gd name="T23" fmla="*/ 8 h 237"/>
                  <a:gd name="T24" fmla="*/ 33 w 543"/>
                  <a:gd name="T25" fmla="*/ 7 h 237"/>
                  <a:gd name="T26" fmla="*/ 22 w 543"/>
                  <a:gd name="T27" fmla="*/ 10 h 237"/>
                  <a:gd name="T28" fmla="*/ 13 w 543"/>
                  <a:gd name="T29" fmla="*/ 16 h 237"/>
                  <a:gd name="T30" fmla="*/ 8 w 543"/>
                  <a:gd name="T31" fmla="*/ 23 h 237"/>
                  <a:gd name="T32" fmla="*/ 0 w 543"/>
                  <a:gd name="T33" fmla="*/ 28 h 237"/>
                  <a:gd name="T34" fmla="*/ 2 w 543"/>
                  <a:gd name="T35" fmla="*/ 19 h 237"/>
                  <a:gd name="T36" fmla="*/ 7 w 543"/>
                  <a:gd name="T37" fmla="*/ 10 h 237"/>
                  <a:gd name="T38" fmla="*/ 16 w 543"/>
                  <a:gd name="T39" fmla="*/ 4 h 237"/>
                  <a:gd name="T40" fmla="*/ 27 w 543"/>
                  <a:gd name="T41" fmla="*/ 0 h 237"/>
                  <a:gd name="T42" fmla="*/ 43 w 543"/>
                  <a:gd name="T43" fmla="*/ 0 h 237"/>
                  <a:gd name="T44" fmla="*/ 55 w 543"/>
                  <a:gd name="T45" fmla="*/ 3 h 237"/>
                  <a:gd name="T46" fmla="*/ 64 w 543"/>
                  <a:gd name="T47" fmla="*/ 10 h 237"/>
                  <a:gd name="T48" fmla="*/ 71 w 543"/>
                  <a:gd name="T49" fmla="*/ 18 h 237"/>
                  <a:gd name="T50" fmla="*/ 77 w 543"/>
                  <a:gd name="T51" fmla="*/ 27 h 237"/>
                  <a:gd name="T52" fmla="*/ 84 w 543"/>
                  <a:gd name="T53" fmla="*/ 35 h 237"/>
                  <a:gd name="T54" fmla="*/ 92 w 543"/>
                  <a:gd name="T55" fmla="*/ 42 h 237"/>
                  <a:gd name="T56" fmla="*/ 104 w 543"/>
                  <a:gd name="T57" fmla="*/ 46 h 237"/>
                  <a:gd name="T58" fmla="*/ 113 w 543"/>
                  <a:gd name="T59" fmla="*/ 48 h 237"/>
                  <a:gd name="T60" fmla="*/ 122 w 543"/>
                  <a:gd name="T61" fmla="*/ 49 h 237"/>
                  <a:gd name="T62" fmla="*/ 130 w 543"/>
                  <a:gd name="T63" fmla="*/ 50 h 237"/>
                  <a:gd name="T64" fmla="*/ 135 w 543"/>
                  <a:gd name="T65" fmla="*/ 50 h 237"/>
                  <a:gd name="T66" fmla="*/ 135 w 543"/>
                  <a:gd name="T67" fmla="*/ 53 h 237"/>
                  <a:gd name="T68" fmla="*/ 134 w 543"/>
                  <a:gd name="T69" fmla="*/ 56 h 237"/>
                  <a:gd name="T70" fmla="*/ 129 w 543"/>
                  <a:gd name="T71" fmla="*/ 56 h 237"/>
                  <a:gd name="T72" fmla="*/ 119 w 543"/>
                  <a:gd name="T73" fmla="*/ 56 h 237"/>
                  <a:gd name="T74" fmla="*/ 108 w 543"/>
                  <a:gd name="T75" fmla="*/ 55 h 237"/>
                  <a:gd name="T76" fmla="*/ 103 w 543"/>
                  <a:gd name="T77" fmla="*/ 55 h 237"/>
                  <a:gd name="T78" fmla="*/ 98 w 543"/>
                  <a:gd name="T79" fmla="*/ 52 h 237"/>
                  <a:gd name="T80" fmla="*/ 93 w 543"/>
                  <a:gd name="T81" fmla="*/ 48 h 237"/>
                  <a:gd name="T82" fmla="*/ 87 w 543"/>
                  <a:gd name="T83" fmla="*/ 45 h 237"/>
                  <a:gd name="T84" fmla="*/ 81 w 543"/>
                  <a:gd name="T85" fmla="*/ 44 h 237"/>
                  <a:gd name="T86" fmla="*/ 70 w 543"/>
                  <a:gd name="T87" fmla="*/ 46 h 237"/>
                  <a:gd name="T88" fmla="*/ 64 w 543"/>
                  <a:gd name="T89" fmla="*/ 51 h 237"/>
                  <a:gd name="T90" fmla="*/ 58 w 543"/>
                  <a:gd name="T91" fmla="*/ 56 h 237"/>
                  <a:gd name="T92" fmla="*/ 47 w 543"/>
                  <a:gd name="T93" fmla="*/ 59 h 237"/>
                  <a:gd name="T94" fmla="*/ 35 w 543"/>
                  <a:gd name="T95" fmla="*/ 59 h 237"/>
                  <a:gd name="T96" fmla="*/ 25 w 543"/>
                  <a:gd name="T97" fmla="*/ 57 h 237"/>
                  <a:gd name="T98" fmla="*/ 17 w 543"/>
                  <a:gd name="T99" fmla="*/ 55 h 237"/>
                  <a:gd name="T100" fmla="*/ 11 w 543"/>
                  <a:gd name="T101" fmla="*/ 51 h 237"/>
                  <a:gd name="T102" fmla="*/ 5 w 543"/>
                  <a:gd name="T103" fmla="*/ 46 h 237"/>
                  <a:gd name="T104" fmla="*/ 2 w 543"/>
                  <a:gd name="T105" fmla="*/ 40 h 237"/>
                  <a:gd name="T106" fmla="*/ 0 w 543"/>
                  <a:gd name="T107" fmla="*/ 34 h 237"/>
                  <a:gd name="T108" fmla="*/ 0 w 543"/>
                  <a:gd name="T109" fmla="*/ 28 h 23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543" h="237">
                    <a:moveTo>
                      <a:pt x="31" y="114"/>
                    </a:moveTo>
                    <a:lnTo>
                      <a:pt x="33" y="131"/>
                    </a:lnTo>
                    <a:lnTo>
                      <a:pt x="39" y="148"/>
                    </a:lnTo>
                    <a:lnTo>
                      <a:pt x="50" y="164"/>
                    </a:lnTo>
                    <a:lnTo>
                      <a:pt x="65" y="178"/>
                    </a:lnTo>
                    <a:lnTo>
                      <a:pt x="82" y="190"/>
                    </a:lnTo>
                    <a:lnTo>
                      <a:pt x="102" y="199"/>
                    </a:lnTo>
                    <a:lnTo>
                      <a:pt x="125" y="205"/>
                    </a:lnTo>
                    <a:lnTo>
                      <a:pt x="149" y="208"/>
                    </a:lnTo>
                    <a:lnTo>
                      <a:pt x="174" y="208"/>
                    </a:lnTo>
                    <a:lnTo>
                      <a:pt x="197" y="204"/>
                    </a:lnTo>
                    <a:lnTo>
                      <a:pt x="218" y="197"/>
                    </a:lnTo>
                    <a:lnTo>
                      <a:pt x="236" y="186"/>
                    </a:lnTo>
                    <a:lnTo>
                      <a:pt x="253" y="174"/>
                    </a:lnTo>
                    <a:lnTo>
                      <a:pt x="264" y="160"/>
                    </a:lnTo>
                    <a:lnTo>
                      <a:pt x="272" y="144"/>
                    </a:lnTo>
                    <a:lnTo>
                      <a:pt x="276" y="125"/>
                    </a:lnTo>
                    <a:lnTo>
                      <a:pt x="274" y="107"/>
                    </a:lnTo>
                    <a:lnTo>
                      <a:pt x="269" y="90"/>
                    </a:lnTo>
                    <a:lnTo>
                      <a:pt x="258" y="75"/>
                    </a:lnTo>
                    <a:lnTo>
                      <a:pt x="243" y="60"/>
                    </a:lnTo>
                    <a:lnTo>
                      <a:pt x="226" y="48"/>
                    </a:lnTo>
                    <a:lnTo>
                      <a:pt x="205" y="39"/>
                    </a:lnTo>
                    <a:lnTo>
                      <a:pt x="182" y="33"/>
                    </a:lnTo>
                    <a:lnTo>
                      <a:pt x="158" y="30"/>
                    </a:lnTo>
                    <a:lnTo>
                      <a:pt x="134" y="31"/>
                    </a:lnTo>
                    <a:lnTo>
                      <a:pt x="111" y="34"/>
                    </a:lnTo>
                    <a:lnTo>
                      <a:pt x="89" y="41"/>
                    </a:lnTo>
                    <a:lnTo>
                      <a:pt x="71" y="52"/>
                    </a:lnTo>
                    <a:lnTo>
                      <a:pt x="54" y="64"/>
                    </a:lnTo>
                    <a:lnTo>
                      <a:pt x="43" y="79"/>
                    </a:lnTo>
                    <a:lnTo>
                      <a:pt x="35" y="95"/>
                    </a:lnTo>
                    <a:lnTo>
                      <a:pt x="31" y="114"/>
                    </a:lnTo>
                    <a:lnTo>
                      <a:pt x="0" y="113"/>
                    </a:lnTo>
                    <a:lnTo>
                      <a:pt x="3" y="94"/>
                    </a:lnTo>
                    <a:lnTo>
                      <a:pt x="8" y="76"/>
                    </a:lnTo>
                    <a:lnTo>
                      <a:pt x="18" y="58"/>
                    </a:lnTo>
                    <a:lnTo>
                      <a:pt x="30" y="42"/>
                    </a:lnTo>
                    <a:lnTo>
                      <a:pt x="46" y="29"/>
                    </a:lnTo>
                    <a:lnTo>
                      <a:pt x="65" y="17"/>
                    </a:lnTo>
                    <a:lnTo>
                      <a:pt x="87" y="8"/>
                    </a:lnTo>
                    <a:lnTo>
                      <a:pt x="111" y="2"/>
                    </a:lnTo>
                    <a:lnTo>
                      <a:pt x="145" y="0"/>
                    </a:lnTo>
                    <a:lnTo>
                      <a:pt x="174" y="1"/>
                    </a:lnTo>
                    <a:lnTo>
                      <a:pt x="200" y="7"/>
                    </a:lnTo>
                    <a:lnTo>
                      <a:pt x="221" y="15"/>
                    </a:lnTo>
                    <a:lnTo>
                      <a:pt x="240" y="26"/>
                    </a:lnTo>
                    <a:lnTo>
                      <a:pt x="256" y="40"/>
                    </a:lnTo>
                    <a:lnTo>
                      <a:pt x="270" y="56"/>
                    </a:lnTo>
                    <a:lnTo>
                      <a:pt x="284" y="72"/>
                    </a:lnTo>
                    <a:lnTo>
                      <a:pt x="295" y="91"/>
                    </a:lnTo>
                    <a:lnTo>
                      <a:pt x="308" y="108"/>
                    </a:lnTo>
                    <a:lnTo>
                      <a:pt x="322" y="125"/>
                    </a:lnTo>
                    <a:lnTo>
                      <a:pt x="336" y="141"/>
                    </a:lnTo>
                    <a:lnTo>
                      <a:pt x="352" y="156"/>
                    </a:lnTo>
                    <a:lnTo>
                      <a:pt x="370" y="169"/>
                    </a:lnTo>
                    <a:lnTo>
                      <a:pt x="392" y="179"/>
                    </a:lnTo>
                    <a:lnTo>
                      <a:pt x="417" y="187"/>
                    </a:lnTo>
                    <a:lnTo>
                      <a:pt x="433" y="191"/>
                    </a:lnTo>
                    <a:lnTo>
                      <a:pt x="452" y="193"/>
                    </a:lnTo>
                    <a:lnTo>
                      <a:pt x="470" y="195"/>
                    </a:lnTo>
                    <a:lnTo>
                      <a:pt x="489" y="197"/>
                    </a:lnTo>
                    <a:lnTo>
                      <a:pt x="506" y="199"/>
                    </a:lnTo>
                    <a:lnTo>
                      <a:pt x="521" y="200"/>
                    </a:lnTo>
                    <a:lnTo>
                      <a:pt x="534" y="201"/>
                    </a:lnTo>
                    <a:lnTo>
                      <a:pt x="543" y="202"/>
                    </a:lnTo>
                    <a:lnTo>
                      <a:pt x="542" y="206"/>
                    </a:lnTo>
                    <a:lnTo>
                      <a:pt x="541" y="212"/>
                    </a:lnTo>
                    <a:lnTo>
                      <a:pt x="539" y="218"/>
                    </a:lnTo>
                    <a:lnTo>
                      <a:pt x="536" y="225"/>
                    </a:lnTo>
                    <a:lnTo>
                      <a:pt x="531" y="225"/>
                    </a:lnTo>
                    <a:lnTo>
                      <a:pt x="518" y="225"/>
                    </a:lnTo>
                    <a:lnTo>
                      <a:pt x="498" y="225"/>
                    </a:lnTo>
                    <a:lnTo>
                      <a:pt x="476" y="224"/>
                    </a:lnTo>
                    <a:lnTo>
                      <a:pt x="454" y="224"/>
                    </a:lnTo>
                    <a:lnTo>
                      <a:pt x="435" y="223"/>
                    </a:lnTo>
                    <a:lnTo>
                      <a:pt x="420" y="222"/>
                    </a:lnTo>
                    <a:lnTo>
                      <a:pt x="413" y="221"/>
                    </a:lnTo>
                    <a:lnTo>
                      <a:pt x="405" y="215"/>
                    </a:lnTo>
                    <a:lnTo>
                      <a:pt x="395" y="208"/>
                    </a:lnTo>
                    <a:lnTo>
                      <a:pt x="384" y="200"/>
                    </a:lnTo>
                    <a:lnTo>
                      <a:pt x="374" y="193"/>
                    </a:lnTo>
                    <a:lnTo>
                      <a:pt x="361" y="186"/>
                    </a:lnTo>
                    <a:lnTo>
                      <a:pt x="349" y="181"/>
                    </a:lnTo>
                    <a:lnTo>
                      <a:pt x="338" y="177"/>
                    </a:lnTo>
                    <a:lnTo>
                      <a:pt x="326" y="176"/>
                    </a:lnTo>
                    <a:lnTo>
                      <a:pt x="300" y="179"/>
                    </a:lnTo>
                    <a:lnTo>
                      <a:pt x="281" y="186"/>
                    </a:lnTo>
                    <a:lnTo>
                      <a:pt x="269" y="195"/>
                    </a:lnTo>
                    <a:lnTo>
                      <a:pt x="258" y="205"/>
                    </a:lnTo>
                    <a:lnTo>
                      <a:pt x="247" y="215"/>
                    </a:lnTo>
                    <a:lnTo>
                      <a:pt x="234" y="224"/>
                    </a:lnTo>
                    <a:lnTo>
                      <a:pt x="216" y="231"/>
                    </a:lnTo>
                    <a:lnTo>
                      <a:pt x="189" y="236"/>
                    </a:lnTo>
                    <a:lnTo>
                      <a:pt x="165" y="237"/>
                    </a:lnTo>
                    <a:lnTo>
                      <a:pt x="143" y="237"/>
                    </a:lnTo>
                    <a:lnTo>
                      <a:pt x="122" y="235"/>
                    </a:lnTo>
                    <a:lnTo>
                      <a:pt x="103" y="231"/>
                    </a:lnTo>
                    <a:lnTo>
                      <a:pt x="86" y="225"/>
                    </a:lnTo>
                    <a:lnTo>
                      <a:pt x="71" y="220"/>
                    </a:lnTo>
                    <a:lnTo>
                      <a:pt x="56" y="212"/>
                    </a:lnTo>
                    <a:lnTo>
                      <a:pt x="44" y="204"/>
                    </a:lnTo>
                    <a:lnTo>
                      <a:pt x="33" y="193"/>
                    </a:lnTo>
                    <a:lnTo>
                      <a:pt x="23" y="184"/>
                    </a:lnTo>
                    <a:lnTo>
                      <a:pt x="16" y="172"/>
                    </a:lnTo>
                    <a:lnTo>
                      <a:pt x="9" y="161"/>
                    </a:lnTo>
                    <a:lnTo>
                      <a:pt x="5" y="149"/>
                    </a:lnTo>
                    <a:lnTo>
                      <a:pt x="3" y="137"/>
                    </a:lnTo>
                    <a:lnTo>
                      <a:pt x="0" y="125"/>
                    </a:lnTo>
                    <a:lnTo>
                      <a:pt x="0" y="113"/>
                    </a:lnTo>
                    <a:lnTo>
                      <a:pt x="31" y="1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63" name="Freeform 21"/>
              <p:cNvSpPr>
                <a:spLocks/>
              </p:cNvSpPr>
              <p:nvPr/>
            </p:nvSpPr>
            <p:spPr bwMode="auto">
              <a:xfrm>
                <a:off x="3769" y="3445"/>
                <a:ext cx="15" cy="16"/>
              </a:xfrm>
              <a:custGeom>
                <a:avLst/>
                <a:gdLst>
                  <a:gd name="T0" fmla="*/ 2 w 31"/>
                  <a:gd name="T1" fmla="*/ 0 h 32"/>
                  <a:gd name="T2" fmla="*/ 4 w 31"/>
                  <a:gd name="T3" fmla="*/ 0 h 32"/>
                  <a:gd name="T4" fmla="*/ 5 w 31"/>
                  <a:gd name="T5" fmla="*/ 1 h 32"/>
                  <a:gd name="T6" fmla="*/ 6 w 31"/>
                  <a:gd name="T7" fmla="*/ 2 h 32"/>
                  <a:gd name="T8" fmla="*/ 7 w 31"/>
                  <a:gd name="T9" fmla="*/ 3 h 32"/>
                  <a:gd name="T10" fmla="*/ 7 w 31"/>
                  <a:gd name="T11" fmla="*/ 5 h 32"/>
                  <a:gd name="T12" fmla="*/ 7 w 31"/>
                  <a:gd name="T13" fmla="*/ 6 h 32"/>
                  <a:gd name="T14" fmla="*/ 6 w 31"/>
                  <a:gd name="T15" fmla="*/ 8 h 32"/>
                  <a:gd name="T16" fmla="*/ 4 w 31"/>
                  <a:gd name="T17" fmla="*/ 8 h 32"/>
                  <a:gd name="T18" fmla="*/ 3 w 31"/>
                  <a:gd name="T19" fmla="*/ 8 h 32"/>
                  <a:gd name="T20" fmla="*/ 1 w 31"/>
                  <a:gd name="T21" fmla="*/ 8 h 32"/>
                  <a:gd name="T22" fmla="*/ 0 w 31"/>
                  <a:gd name="T23" fmla="*/ 7 h 32"/>
                  <a:gd name="T24" fmla="*/ 0 w 31"/>
                  <a:gd name="T25" fmla="*/ 6 h 32"/>
                  <a:gd name="T26" fmla="*/ 0 w 31"/>
                  <a:gd name="T27" fmla="*/ 4 h 32"/>
                  <a:gd name="T28" fmla="*/ 0 w 31"/>
                  <a:gd name="T29" fmla="*/ 2 h 32"/>
                  <a:gd name="T30" fmla="*/ 1 w 31"/>
                  <a:gd name="T31" fmla="*/ 1 h 32"/>
                  <a:gd name="T32" fmla="*/ 2 w 31"/>
                  <a:gd name="T33" fmla="*/ 0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32">
                    <a:moveTo>
                      <a:pt x="11" y="0"/>
                    </a:moveTo>
                    <a:lnTo>
                      <a:pt x="17" y="0"/>
                    </a:lnTo>
                    <a:lnTo>
                      <a:pt x="23" y="2"/>
                    </a:lnTo>
                    <a:lnTo>
                      <a:pt x="27" y="6"/>
                    </a:lnTo>
                    <a:lnTo>
                      <a:pt x="31" y="11"/>
                    </a:lnTo>
                    <a:lnTo>
                      <a:pt x="31" y="18"/>
                    </a:lnTo>
                    <a:lnTo>
                      <a:pt x="29" y="24"/>
                    </a:lnTo>
                    <a:lnTo>
                      <a:pt x="25" y="29"/>
                    </a:lnTo>
                    <a:lnTo>
                      <a:pt x="19" y="32"/>
                    </a:lnTo>
                    <a:lnTo>
                      <a:pt x="12" y="32"/>
                    </a:lnTo>
                    <a:lnTo>
                      <a:pt x="6" y="30"/>
                    </a:lnTo>
                    <a:lnTo>
                      <a:pt x="2" y="26"/>
                    </a:lnTo>
                    <a:lnTo>
                      <a:pt x="0" y="21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5" y="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64" name="Freeform 22"/>
              <p:cNvSpPr>
                <a:spLocks/>
              </p:cNvSpPr>
              <p:nvPr/>
            </p:nvSpPr>
            <p:spPr bwMode="auto">
              <a:xfrm>
                <a:off x="3481" y="3360"/>
                <a:ext cx="590" cy="279"/>
              </a:xfrm>
              <a:custGeom>
                <a:avLst/>
                <a:gdLst>
                  <a:gd name="T0" fmla="*/ 16 w 1178"/>
                  <a:gd name="T1" fmla="*/ 114 h 558"/>
                  <a:gd name="T2" fmla="*/ 17 w 1178"/>
                  <a:gd name="T3" fmla="*/ 102 h 558"/>
                  <a:gd name="T4" fmla="*/ 27 w 1178"/>
                  <a:gd name="T5" fmla="*/ 92 h 558"/>
                  <a:gd name="T6" fmla="*/ 41 w 1178"/>
                  <a:gd name="T7" fmla="*/ 86 h 558"/>
                  <a:gd name="T8" fmla="*/ 56 w 1178"/>
                  <a:gd name="T9" fmla="*/ 87 h 558"/>
                  <a:gd name="T10" fmla="*/ 65 w 1178"/>
                  <a:gd name="T11" fmla="*/ 94 h 558"/>
                  <a:gd name="T12" fmla="*/ 67 w 1178"/>
                  <a:gd name="T13" fmla="*/ 105 h 558"/>
                  <a:gd name="T14" fmla="*/ 61 w 1178"/>
                  <a:gd name="T15" fmla="*/ 116 h 558"/>
                  <a:gd name="T16" fmla="*/ 48 w 1178"/>
                  <a:gd name="T17" fmla="*/ 124 h 558"/>
                  <a:gd name="T18" fmla="*/ 33 w 1178"/>
                  <a:gd name="T19" fmla="*/ 125 h 558"/>
                  <a:gd name="T20" fmla="*/ 21 w 1178"/>
                  <a:gd name="T21" fmla="*/ 120 h 558"/>
                  <a:gd name="T22" fmla="*/ 12 w 1178"/>
                  <a:gd name="T23" fmla="*/ 115 h 558"/>
                  <a:gd name="T24" fmla="*/ 3 w 1178"/>
                  <a:gd name="T25" fmla="*/ 123 h 558"/>
                  <a:gd name="T26" fmla="*/ 14 w 1178"/>
                  <a:gd name="T27" fmla="*/ 135 h 558"/>
                  <a:gd name="T28" fmla="*/ 32 w 1178"/>
                  <a:gd name="T29" fmla="*/ 140 h 558"/>
                  <a:gd name="T30" fmla="*/ 56 w 1178"/>
                  <a:gd name="T31" fmla="*/ 136 h 558"/>
                  <a:gd name="T32" fmla="*/ 72 w 1178"/>
                  <a:gd name="T33" fmla="*/ 125 h 558"/>
                  <a:gd name="T34" fmla="*/ 80 w 1178"/>
                  <a:gd name="T35" fmla="*/ 111 h 558"/>
                  <a:gd name="T36" fmla="*/ 86 w 1178"/>
                  <a:gd name="T37" fmla="*/ 95 h 558"/>
                  <a:gd name="T38" fmla="*/ 96 w 1178"/>
                  <a:gd name="T39" fmla="*/ 81 h 558"/>
                  <a:gd name="T40" fmla="*/ 109 w 1178"/>
                  <a:gd name="T41" fmla="*/ 73 h 558"/>
                  <a:gd name="T42" fmla="*/ 120 w 1178"/>
                  <a:gd name="T43" fmla="*/ 69 h 558"/>
                  <a:gd name="T44" fmla="*/ 136 w 1178"/>
                  <a:gd name="T45" fmla="*/ 63 h 558"/>
                  <a:gd name="T46" fmla="*/ 157 w 1178"/>
                  <a:gd name="T47" fmla="*/ 56 h 558"/>
                  <a:gd name="T48" fmla="*/ 180 w 1178"/>
                  <a:gd name="T49" fmla="*/ 47 h 558"/>
                  <a:gd name="T50" fmla="*/ 205 w 1178"/>
                  <a:gd name="T51" fmla="*/ 39 h 558"/>
                  <a:gd name="T52" fmla="*/ 229 w 1178"/>
                  <a:gd name="T53" fmla="*/ 30 h 558"/>
                  <a:gd name="T54" fmla="*/ 252 w 1178"/>
                  <a:gd name="T55" fmla="*/ 23 h 558"/>
                  <a:gd name="T56" fmla="*/ 271 w 1178"/>
                  <a:gd name="T57" fmla="*/ 16 h 558"/>
                  <a:gd name="T58" fmla="*/ 286 w 1178"/>
                  <a:gd name="T59" fmla="*/ 11 h 558"/>
                  <a:gd name="T60" fmla="*/ 294 w 1178"/>
                  <a:gd name="T61" fmla="*/ 8 h 558"/>
                  <a:gd name="T62" fmla="*/ 288 w 1178"/>
                  <a:gd name="T63" fmla="*/ 4 h 558"/>
                  <a:gd name="T64" fmla="*/ 271 w 1178"/>
                  <a:gd name="T65" fmla="*/ 1 h 558"/>
                  <a:gd name="T66" fmla="*/ 254 w 1178"/>
                  <a:gd name="T67" fmla="*/ 1 h 558"/>
                  <a:gd name="T68" fmla="*/ 242 w 1178"/>
                  <a:gd name="T69" fmla="*/ 4 h 558"/>
                  <a:gd name="T70" fmla="*/ 215 w 1178"/>
                  <a:gd name="T71" fmla="*/ 13 h 558"/>
                  <a:gd name="T72" fmla="*/ 183 w 1178"/>
                  <a:gd name="T73" fmla="*/ 23 h 558"/>
                  <a:gd name="T74" fmla="*/ 153 w 1178"/>
                  <a:gd name="T75" fmla="*/ 33 h 558"/>
                  <a:gd name="T76" fmla="*/ 136 w 1178"/>
                  <a:gd name="T77" fmla="*/ 39 h 558"/>
                  <a:gd name="T78" fmla="*/ 131 w 1178"/>
                  <a:gd name="T79" fmla="*/ 46 h 558"/>
                  <a:gd name="T80" fmla="*/ 125 w 1178"/>
                  <a:gd name="T81" fmla="*/ 53 h 558"/>
                  <a:gd name="T82" fmla="*/ 111 w 1178"/>
                  <a:gd name="T83" fmla="*/ 57 h 558"/>
                  <a:gd name="T84" fmla="*/ 98 w 1178"/>
                  <a:gd name="T85" fmla="*/ 61 h 558"/>
                  <a:gd name="T86" fmla="*/ 92 w 1178"/>
                  <a:gd name="T87" fmla="*/ 65 h 558"/>
                  <a:gd name="T88" fmla="*/ 86 w 1178"/>
                  <a:gd name="T89" fmla="*/ 73 h 558"/>
                  <a:gd name="T90" fmla="*/ 77 w 1178"/>
                  <a:gd name="T91" fmla="*/ 78 h 558"/>
                  <a:gd name="T92" fmla="*/ 66 w 1178"/>
                  <a:gd name="T93" fmla="*/ 76 h 558"/>
                  <a:gd name="T94" fmla="*/ 55 w 1178"/>
                  <a:gd name="T95" fmla="*/ 72 h 558"/>
                  <a:gd name="T96" fmla="*/ 30 w 1178"/>
                  <a:gd name="T97" fmla="*/ 75 h 558"/>
                  <a:gd name="T98" fmla="*/ 7 w 1178"/>
                  <a:gd name="T99" fmla="*/ 91 h 558"/>
                  <a:gd name="T100" fmla="*/ 0 w 1178"/>
                  <a:gd name="T101" fmla="*/ 111 h 55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178" h="558">
                    <a:moveTo>
                      <a:pt x="18" y="466"/>
                    </a:moveTo>
                    <a:lnTo>
                      <a:pt x="48" y="457"/>
                    </a:lnTo>
                    <a:lnTo>
                      <a:pt x="64" y="453"/>
                    </a:lnTo>
                    <a:lnTo>
                      <a:pt x="61" y="437"/>
                    </a:lnTo>
                    <a:lnTo>
                      <a:pt x="63" y="422"/>
                    </a:lnTo>
                    <a:lnTo>
                      <a:pt x="68" y="406"/>
                    </a:lnTo>
                    <a:lnTo>
                      <a:pt x="77" y="391"/>
                    </a:lnTo>
                    <a:lnTo>
                      <a:pt x="90" y="377"/>
                    </a:lnTo>
                    <a:lnTo>
                      <a:pt x="105" y="365"/>
                    </a:lnTo>
                    <a:lnTo>
                      <a:pt x="122" y="354"/>
                    </a:lnTo>
                    <a:lnTo>
                      <a:pt x="141" y="346"/>
                    </a:lnTo>
                    <a:lnTo>
                      <a:pt x="162" y="341"/>
                    </a:lnTo>
                    <a:lnTo>
                      <a:pt x="183" y="339"/>
                    </a:lnTo>
                    <a:lnTo>
                      <a:pt x="202" y="340"/>
                    </a:lnTo>
                    <a:lnTo>
                      <a:pt x="221" y="345"/>
                    </a:lnTo>
                    <a:lnTo>
                      <a:pt x="237" y="352"/>
                    </a:lnTo>
                    <a:lnTo>
                      <a:pt x="250" y="361"/>
                    </a:lnTo>
                    <a:lnTo>
                      <a:pt x="260" y="374"/>
                    </a:lnTo>
                    <a:lnTo>
                      <a:pt x="267" y="388"/>
                    </a:lnTo>
                    <a:lnTo>
                      <a:pt x="270" y="404"/>
                    </a:lnTo>
                    <a:lnTo>
                      <a:pt x="268" y="419"/>
                    </a:lnTo>
                    <a:lnTo>
                      <a:pt x="264" y="435"/>
                    </a:lnTo>
                    <a:lnTo>
                      <a:pt x="254" y="450"/>
                    </a:lnTo>
                    <a:lnTo>
                      <a:pt x="242" y="464"/>
                    </a:lnTo>
                    <a:lnTo>
                      <a:pt x="227" y="476"/>
                    </a:lnTo>
                    <a:lnTo>
                      <a:pt x="209" y="487"/>
                    </a:lnTo>
                    <a:lnTo>
                      <a:pt x="190" y="495"/>
                    </a:lnTo>
                    <a:lnTo>
                      <a:pt x="169" y="499"/>
                    </a:lnTo>
                    <a:lnTo>
                      <a:pt x="148" y="502"/>
                    </a:lnTo>
                    <a:lnTo>
                      <a:pt x="129" y="499"/>
                    </a:lnTo>
                    <a:lnTo>
                      <a:pt x="110" y="496"/>
                    </a:lnTo>
                    <a:lnTo>
                      <a:pt x="94" y="489"/>
                    </a:lnTo>
                    <a:lnTo>
                      <a:pt x="81" y="479"/>
                    </a:lnTo>
                    <a:lnTo>
                      <a:pt x="71" y="467"/>
                    </a:lnTo>
                    <a:lnTo>
                      <a:pt x="64" y="453"/>
                    </a:lnTo>
                    <a:lnTo>
                      <a:pt x="48" y="457"/>
                    </a:lnTo>
                    <a:lnTo>
                      <a:pt x="18" y="466"/>
                    </a:lnTo>
                    <a:lnTo>
                      <a:pt x="4" y="469"/>
                    </a:lnTo>
                    <a:lnTo>
                      <a:pt x="12" y="489"/>
                    </a:lnTo>
                    <a:lnTo>
                      <a:pt x="24" y="507"/>
                    </a:lnTo>
                    <a:lnTo>
                      <a:pt x="38" y="523"/>
                    </a:lnTo>
                    <a:lnTo>
                      <a:pt x="55" y="537"/>
                    </a:lnTo>
                    <a:lnTo>
                      <a:pt x="76" y="548"/>
                    </a:lnTo>
                    <a:lnTo>
                      <a:pt x="99" y="554"/>
                    </a:lnTo>
                    <a:lnTo>
                      <a:pt x="125" y="558"/>
                    </a:lnTo>
                    <a:lnTo>
                      <a:pt x="153" y="557"/>
                    </a:lnTo>
                    <a:lnTo>
                      <a:pt x="192" y="551"/>
                    </a:lnTo>
                    <a:lnTo>
                      <a:pt x="223" y="542"/>
                    </a:lnTo>
                    <a:lnTo>
                      <a:pt x="250" y="529"/>
                    </a:lnTo>
                    <a:lnTo>
                      <a:pt x="269" y="515"/>
                    </a:lnTo>
                    <a:lnTo>
                      <a:pt x="287" y="498"/>
                    </a:lnTo>
                    <a:lnTo>
                      <a:pt x="299" y="481"/>
                    </a:lnTo>
                    <a:lnTo>
                      <a:pt x="310" y="461"/>
                    </a:lnTo>
                    <a:lnTo>
                      <a:pt x="318" y="441"/>
                    </a:lnTo>
                    <a:lnTo>
                      <a:pt x="326" y="420"/>
                    </a:lnTo>
                    <a:lnTo>
                      <a:pt x="334" y="399"/>
                    </a:lnTo>
                    <a:lnTo>
                      <a:pt x="342" y="379"/>
                    </a:lnTo>
                    <a:lnTo>
                      <a:pt x="352" y="359"/>
                    </a:lnTo>
                    <a:lnTo>
                      <a:pt x="365" y="340"/>
                    </a:lnTo>
                    <a:lnTo>
                      <a:pt x="381" y="323"/>
                    </a:lnTo>
                    <a:lnTo>
                      <a:pt x="401" y="307"/>
                    </a:lnTo>
                    <a:lnTo>
                      <a:pt x="426" y="293"/>
                    </a:lnTo>
                    <a:lnTo>
                      <a:pt x="434" y="290"/>
                    </a:lnTo>
                    <a:lnTo>
                      <a:pt x="446" y="285"/>
                    </a:lnTo>
                    <a:lnTo>
                      <a:pt x="459" y="280"/>
                    </a:lnTo>
                    <a:lnTo>
                      <a:pt x="477" y="274"/>
                    </a:lnTo>
                    <a:lnTo>
                      <a:pt x="496" y="267"/>
                    </a:lnTo>
                    <a:lnTo>
                      <a:pt x="518" y="259"/>
                    </a:lnTo>
                    <a:lnTo>
                      <a:pt x="541" y="251"/>
                    </a:lnTo>
                    <a:lnTo>
                      <a:pt x="568" y="240"/>
                    </a:lnTo>
                    <a:lnTo>
                      <a:pt x="595" y="231"/>
                    </a:lnTo>
                    <a:lnTo>
                      <a:pt x="624" y="221"/>
                    </a:lnTo>
                    <a:lnTo>
                      <a:pt x="654" y="210"/>
                    </a:lnTo>
                    <a:lnTo>
                      <a:pt x="686" y="199"/>
                    </a:lnTo>
                    <a:lnTo>
                      <a:pt x="717" y="188"/>
                    </a:lnTo>
                    <a:lnTo>
                      <a:pt x="751" y="177"/>
                    </a:lnTo>
                    <a:lnTo>
                      <a:pt x="783" y="165"/>
                    </a:lnTo>
                    <a:lnTo>
                      <a:pt x="816" y="154"/>
                    </a:lnTo>
                    <a:lnTo>
                      <a:pt x="849" y="142"/>
                    </a:lnTo>
                    <a:lnTo>
                      <a:pt x="882" y="131"/>
                    </a:lnTo>
                    <a:lnTo>
                      <a:pt x="914" y="120"/>
                    </a:lnTo>
                    <a:lnTo>
                      <a:pt x="945" y="109"/>
                    </a:lnTo>
                    <a:lnTo>
                      <a:pt x="975" y="99"/>
                    </a:lnTo>
                    <a:lnTo>
                      <a:pt x="1004" y="89"/>
                    </a:lnTo>
                    <a:lnTo>
                      <a:pt x="1032" y="79"/>
                    </a:lnTo>
                    <a:lnTo>
                      <a:pt x="1058" y="70"/>
                    </a:lnTo>
                    <a:lnTo>
                      <a:pt x="1081" y="62"/>
                    </a:lnTo>
                    <a:lnTo>
                      <a:pt x="1103" y="55"/>
                    </a:lnTo>
                    <a:lnTo>
                      <a:pt x="1123" y="48"/>
                    </a:lnTo>
                    <a:lnTo>
                      <a:pt x="1140" y="42"/>
                    </a:lnTo>
                    <a:lnTo>
                      <a:pt x="1154" y="36"/>
                    </a:lnTo>
                    <a:lnTo>
                      <a:pt x="1166" y="33"/>
                    </a:lnTo>
                    <a:lnTo>
                      <a:pt x="1174" y="29"/>
                    </a:lnTo>
                    <a:lnTo>
                      <a:pt x="1178" y="28"/>
                    </a:lnTo>
                    <a:lnTo>
                      <a:pt x="1166" y="21"/>
                    </a:lnTo>
                    <a:lnTo>
                      <a:pt x="1148" y="16"/>
                    </a:lnTo>
                    <a:lnTo>
                      <a:pt x="1128" y="10"/>
                    </a:lnTo>
                    <a:lnTo>
                      <a:pt x="1104" y="5"/>
                    </a:lnTo>
                    <a:lnTo>
                      <a:pt x="1081" y="2"/>
                    </a:lnTo>
                    <a:lnTo>
                      <a:pt x="1057" y="1"/>
                    </a:lnTo>
                    <a:lnTo>
                      <a:pt x="1034" y="0"/>
                    </a:lnTo>
                    <a:lnTo>
                      <a:pt x="1013" y="1"/>
                    </a:lnTo>
                    <a:lnTo>
                      <a:pt x="1005" y="3"/>
                    </a:lnTo>
                    <a:lnTo>
                      <a:pt x="988" y="8"/>
                    </a:lnTo>
                    <a:lnTo>
                      <a:pt x="964" y="16"/>
                    </a:lnTo>
                    <a:lnTo>
                      <a:pt x="933" y="25"/>
                    </a:lnTo>
                    <a:lnTo>
                      <a:pt x="896" y="36"/>
                    </a:lnTo>
                    <a:lnTo>
                      <a:pt x="857" y="49"/>
                    </a:lnTo>
                    <a:lnTo>
                      <a:pt x="814" y="62"/>
                    </a:lnTo>
                    <a:lnTo>
                      <a:pt x="770" y="77"/>
                    </a:lnTo>
                    <a:lnTo>
                      <a:pt x="728" y="91"/>
                    </a:lnTo>
                    <a:lnTo>
                      <a:pt x="685" y="104"/>
                    </a:lnTo>
                    <a:lnTo>
                      <a:pt x="646" y="117"/>
                    </a:lnTo>
                    <a:lnTo>
                      <a:pt x="610" y="129"/>
                    </a:lnTo>
                    <a:lnTo>
                      <a:pt x="580" y="139"/>
                    </a:lnTo>
                    <a:lnTo>
                      <a:pt x="557" y="147"/>
                    </a:lnTo>
                    <a:lnTo>
                      <a:pt x="541" y="153"/>
                    </a:lnTo>
                    <a:lnTo>
                      <a:pt x="534" y="156"/>
                    </a:lnTo>
                    <a:lnTo>
                      <a:pt x="528" y="166"/>
                    </a:lnTo>
                    <a:lnTo>
                      <a:pt x="524" y="181"/>
                    </a:lnTo>
                    <a:lnTo>
                      <a:pt x="519" y="196"/>
                    </a:lnTo>
                    <a:lnTo>
                      <a:pt x="509" y="206"/>
                    </a:lnTo>
                    <a:lnTo>
                      <a:pt x="499" y="209"/>
                    </a:lnTo>
                    <a:lnTo>
                      <a:pt x="484" y="214"/>
                    </a:lnTo>
                    <a:lnTo>
                      <a:pt x="464" y="219"/>
                    </a:lnTo>
                    <a:lnTo>
                      <a:pt x="443" y="225"/>
                    </a:lnTo>
                    <a:lnTo>
                      <a:pt x="422" y="231"/>
                    </a:lnTo>
                    <a:lnTo>
                      <a:pt x="403" y="237"/>
                    </a:lnTo>
                    <a:lnTo>
                      <a:pt x="389" y="241"/>
                    </a:lnTo>
                    <a:lnTo>
                      <a:pt x="381" y="245"/>
                    </a:lnTo>
                    <a:lnTo>
                      <a:pt x="375" y="251"/>
                    </a:lnTo>
                    <a:lnTo>
                      <a:pt x="368" y="259"/>
                    </a:lnTo>
                    <a:lnTo>
                      <a:pt x="360" y="269"/>
                    </a:lnTo>
                    <a:lnTo>
                      <a:pt x="352" y="279"/>
                    </a:lnTo>
                    <a:lnTo>
                      <a:pt x="343" y="291"/>
                    </a:lnTo>
                    <a:lnTo>
                      <a:pt x="333" y="300"/>
                    </a:lnTo>
                    <a:lnTo>
                      <a:pt x="321" y="307"/>
                    </a:lnTo>
                    <a:lnTo>
                      <a:pt x="307" y="310"/>
                    </a:lnTo>
                    <a:lnTo>
                      <a:pt x="289" y="310"/>
                    </a:lnTo>
                    <a:lnTo>
                      <a:pt x="275" y="307"/>
                    </a:lnTo>
                    <a:lnTo>
                      <a:pt x="262" y="302"/>
                    </a:lnTo>
                    <a:lnTo>
                      <a:pt x="251" y="295"/>
                    </a:lnTo>
                    <a:lnTo>
                      <a:pt x="236" y="290"/>
                    </a:lnTo>
                    <a:lnTo>
                      <a:pt x="219" y="285"/>
                    </a:lnTo>
                    <a:lnTo>
                      <a:pt x="196" y="284"/>
                    </a:lnTo>
                    <a:lnTo>
                      <a:pt x="166" y="287"/>
                    </a:lnTo>
                    <a:lnTo>
                      <a:pt x="118" y="300"/>
                    </a:lnTo>
                    <a:lnTo>
                      <a:pt x="79" y="317"/>
                    </a:lnTo>
                    <a:lnTo>
                      <a:pt x="48" y="338"/>
                    </a:lnTo>
                    <a:lnTo>
                      <a:pt x="25" y="362"/>
                    </a:lnTo>
                    <a:lnTo>
                      <a:pt x="9" y="388"/>
                    </a:lnTo>
                    <a:lnTo>
                      <a:pt x="1" y="415"/>
                    </a:lnTo>
                    <a:lnTo>
                      <a:pt x="0" y="443"/>
                    </a:lnTo>
                    <a:lnTo>
                      <a:pt x="4" y="469"/>
                    </a:lnTo>
                    <a:lnTo>
                      <a:pt x="18" y="4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65" name="Freeform 23"/>
              <p:cNvSpPr>
                <a:spLocks/>
              </p:cNvSpPr>
              <p:nvPr/>
            </p:nvSpPr>
            <p:spPr bwMode="auto">
              <a:xfrm>
                <a:off x="3804" y="3366"/>
                <a:ext cx="247" cy="89"/>
              </a:xfrm>
              <a:custGeom>
                <a:avLst/>
                <a:gdLst>
                  <a:gd name="T0" fmla="*/ 95 w 494"/>
                  <a:gd name="T1" fmla="*/ 0 h 180"/>
                  <a:gd name="T2" fmla="*/ 97 w 494"/>
                  <a:gd name="T3" fmla="*/ 0 h 180"/>
                  <a:gd name="T4" fmla="*/ 101 w 494"/>
                  <a:gd name="T5" fmla="*/ 0 h 180"/>
                  <a:gd name="T6" fmla="*/ 106 w 494"/>
                  <a:gd name="T7" fmla="*/ 0 h 180"/>
                  <a:gd name="T8" fmla="*/ 111 w 494"/>
                  <a:gd name="T9" fmla="*/ 1 h 180"/>
                  <a:gd name="T10" fmla="*/ 115 w 494"/>
                  <a:gd name="T11" fmla="*/ 1 h 180"/>
                  <a:gd name="T12" fmla="*/ 119 w 494"/>
                  <a:gd name="T13" fmla="*/ 2 h 180"/>
                  <a:gd name="T14" fmla="*/ 122 w 494"/>
                  <a:gd name="T15" fmla="*/ 3 h 180"/>
                  <a:gd name="T16" fmla="*/ 124 w 494"/>
                  <a:gd name="T17" fmla="*/ 3 h 180"/>
                  <a:gd name="T18" fmla="*/ 122 w 494"/>
                  <a:gd name="T19" fmla="*/ 4 h 180"/>
                  <a:gd name="T20" fmla="*/ 117 w 494"/>
                  <a:gd name="T21" fmla="*/ 6 h 180"/>
                  <a:gd name="T22" fmla="*/ 111 w 494"/>
                  <a:gd name="T23" fmla="*/ 8 h 180"/>
                  <a:gd name="T24" fmla="*/ 103 w 494"/>
                  <a:gd name="T25" fmla="*/ 11 h 180"/>
                  <a:gd name="T26" fmla="*/ 95 w 494"/>
                  <a:gd name="T27" fmla="*/ 14 h 180"/>
                  <a:gd name="T28" fmla="*/ 85 w 494"/>
                  <a:gd name="T29" fmla="*/ 17 h 180"/>
                  <a:gd name="T30" fmla="*/ 74 w 494"/>
                  <a:gd name="T31" fmla="*/ 21 h 180"/>
                  <a:gd name="T32" fmla="*/ 64 w 494"/>
                  <a:gd name="T33" fmla="*/ 24 h 180"/>
                  <a:gd name="T34" fmla="*/ 53 w 494"/>
                  <a:gd name="T35" fmla="*/ 28 h 180"/>
                  <a:gd name="T36" fmla="*/ 43 w 494"/>
                  <a:gd name="T37" fmla="*/ 32 h 180"/>
                  <a:gd name="T38" fmla="*/ 33 w 494"/>
                  <a:gd name="T39" fmla="*/ 35 h 180"/>
                  <a:gd name="T40" fmla="*/ 25 w 494"/>
                  <a:gd name="T41" fmla="*/ 38 h 180"/>
                  <a:gd name="T42" fmla="*/ 17 w 494"/>
                  <a:gd name="T43" fmla="*/ 40 h 180"/>
                  <a:gd name="T44" fmla="*/ 12 w 494"/>
                  <a:gd name="T45" fmla="*/ 42 h 180"/>
                  <a:gd name="T46" fmla="*/ 8 w 494"/>
                  <a:gd name="T47" fmla="*/ 44 h 180"/>
                  <a:gd name="T48" fmla="*/ 6 w 494"/>
                  <a:gd name="T49" fmla="*/ 44 h 180"/>
                  <a:gd name="T50" fmla="*/ 5 w 494"/>
                  <a:gd name="T51" fmla="*/ 41 h 180"/>
                  <a:gd name="T52" fmla="*/ 3 w 494"/>
                  <a:gd name="T53" fmla="*/ 37 h 180"/>
                  <a:gd name="T54" fmla="*/ 1 w 494"/>
                  <a:gd name="T55" fmla="*/ 32 h 180"/>
                  <a:gd name="T56" fmla="*/ 0 w 494"/>
                  <a:gd name="T57" fmla="*/ 29 h 180"/>
                  <a:gd name="T58" fmla="*/ 2 w 494"/>
                  <a:gd name="T59" fmla="*/ 29 h 180"/>
                  <a:gd name="T60" fmla="*/ 5 w 494"/>
                  <a:gd name="T61" fmla="*/ 28 h 180"/>
                  <a:gd name="T62" fmla="*/ 10 w 494"/>
                  <a:gd name="T63" fmla="*/ 26 h 180"/>
                  <a:gd name="T64" fmla="*/ 16 w 494"/>
                  <a:gd name="T65" fmla="*/ 24 h 180"/>
                  <a:gd name="T66" fmla="*/ 23 w 494"/>
                  <a:gd name="T67" fmla="*/ 22 h 180"/>
                  <a:gd name="T68" fmla="*/ 31 w 494"/>
                  <a:gd name="T69" fmla="*/ 20 h 180"/>
                  <a:gd name="T70" fmla="*/ 39 w 494"/>
                  <a:gd name="T71" fmla="*/ 17 h 180"/>
                  <a:gd name="T72" fmla="*/ 47 w 494"/>
                  <a:gd name="T73" fmla="*/ 14 h 180"/>
                  <a:gd name="T74" fmla="*/ 56 w 494"/>
                  <a:gd name="T75" fmla="*/ 12 h 180"/>
                  <a:gd name="T76" fmla="*/ 64 w 494"/>
                  <a:gd name="T77" fmla="*/ 9 h 180"/>
                  <a:gd name="T78" fmla="*/ 71 w 494"/>
                  <a:gd name="T79" fmla="*/ 7 h 180"/>
                  <a:gd name="T80" fmla="*/ 78 w 494"/>
                  <a:gd name="T81" fmla="*/ 5 h 180"/>
                  <a:gd name="T82" fmla="*/ 84 w 494"/>
                  <a:gd name="T83" fmla="*/ 3 h 180"/>
                  <a:gd name="T84" fmla="*/ 89 w 494"/>
                  <a:gd name="T85" fmla="*/ 1 h 180"/>
                  <a:gd name="T86" fmla="*/ 93 w 494"/>
                  <a:gd name="T87" fmla="*/ 0 h 180"/>
                  <a:gd name="T88" fmla="*/ 95 w 494"/>
                  <a:gd name="T89" fmla="*/ 0 h 1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94" h="180">
                    <a:moveTo>
                      <a:pt x="377" y="0"/>
                    </a:moveTo>
                    <a:lnTo>
                      <a:pt x="388" y="0"/>
                    </a:lnTo>
                    <a:lnTo>
                      <a:pt x="404" y="0"/>
                    </a:lnTo>
                    <a:lnTo>
                      <a:pt x="421" y="2"/>
                    </a:lnTo>
                    <a:lnTo>
                      <a:pt x="441" y="5"/>
                    </a:lnTo>
                    <a:lnTo>
                      <a:pt x="458" y="7"/>
                    </a:lnTo>
                    <a:lnTo>
                      <a:pt x="474" y="10"/>
                    </a:lnTo>
                    <a:lnTo>
                      <a:pt x="487" y="13"/>
                    </a:lnTo>
                    <a:lnTo>
                      <a:pt x="494" y="15"/>
                    </a:lnTo>
                    <a:lnTo>
                      <a:pt x="485" y="18"/>
                    </a:lnTo>
                    <a:lnTo>
                      <a:pt x="468" y="25"/>
                    </a:lnTo>
                    <a:lnTo>
                      <a:pt x="442" y="33"/>
                    </a:lnTo>
                    <a:lnTo>
                      <a:pt x="412" y="45"/>
                    </a:lnTo>
                    <a:lnTo>
                      <a:pt x="377" y="58"/>
                    </a:lnTo>
                    <a:lnTo>
                      <a:pt x="337" y="70"/>
                    </a:lnTo>
                    <a:lnTo>
                      <a:pt x="296" y="85"/>
                    </a:lnTo>
                    <a:lnTo>
                      <a:pt x="253" y="100"/>
                    </a:lnTo>
                    <a:lnTo>
                      <a:pt x="212" y="114"/>
                    </a:lnTo>
                    <a:lnTo>
                      <a:pt x="170" y="129"/>
                    </a:lnTo>
                    <a:lnTo>
                      <a:pt x="132" y="142"/>
                    </a:lnTo>
                    <a:lnTo>
                      <a:pt x="98" y="154"/>
                    </a:lnTo>
                    <a:lnTo>
                      <a:pt x="68" y="164"/>
                    </a:lnTo>
                    <a:lnTo>
                      <a:pt x="45" y="172"/>
                    </a:lnTo>
                    <a:lnTo>
                      <a:pt x="29" y="177"/>
                    </a:lnTo>
                    <a:lnTo>
                      <a:pt x="22" y="180"/>
                    </a:lnTo>
                    <a:lnTo>
                      <a:pt x="17" y="167"/>
                    </a:lnTo>
                    <a:lnTo>
                      <a:pt x="10" y="149"/>
                    </a:lnTo>
                    <a:lnTo>
                      <a:pt x="4" y="131"/>
                    </a:lnTo>
                    <a:lnTo>
                      <a:pt x="0" y="120"/>
                    </a:lnTo>
                    <a:lnTo>
                      <a:pt x="7" y="118"/>
                    </a:lnTo>
                    <a:lnTo>
                      <a:pt x="19" y="113"/>
                    </a:lnTo>
                    <a:lnTo>
                      <a:pt x="39" y="107"/>
                    </a:lnTo>
                    <a:lnTo>
                      <a:pt x="62" y="99"/>
                    </a:lnTo>
                    <a:lnTo>
                      <a:pt x="90" y="91"/>
                    </a:lnTo>
                    <a:lnTo>
                      <a:pt x="121" y="81"/>
                    </a:lnTo>
                    <a:lnTo>
                      <a:pt x="153" y="70"/>
                    </a:lnTo>
                    <a:lnTo>
                      <a:pt x="186" y="59"/>
                    </a:lnTo>
                    <a:lnTo>
                      <a:pt x="221" y="48"/>
                    </a:lnTo>
                    <a:lnTo>
                      <a:pt x="253" y="38"/>
                    </a:lnTo>
                    <a:lnTo>
                      <a:pt x="284" y="28"/>
                    </a:lnTo>
                    <a:lnTo>
                      <a:pt x="312" y="20"/>
                    </a:lnTo>
                    <a:lnTo>
                      <a:pt x="336" y="12"/>
                    </a:lnTo>
                    <a:lnTo>
                      <a:pt x="356" y="6"/>
                    </a:lnTo>
                    <a:lnTo>
                      <a:pt x="370" y="1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66" name="Freeform 24"/>
              <p:cNvSpPr>
                <a:spLocks/>
              </p:cNvSpPr>
              <p:nvPr/>
            </p:nvSpPr>
            <p:spPr bwMode="auto">
              <a:xfrm>
                <a:off x="3747" y="3429"/>
                <a:ext cx="60" cy="45"/>
              </a:xfrm>
              <a:custGeom>
                <a:avLst/>
                <a:gdLst>
                  <a:gd name="T0" fmla="*/ 30 w 120"/>
                  <a:gd name="T1" fmla="*/ 14 h 89"/>
                  <a:gd name="T2" fmla="*/ 29 w 120"/>
                  <a:gd name="T3" fmla="*/ 12 h 89"/>
                  <a:gd name="T4" fmla="*/ 28 w 120"/>
                  <a:gd name="T5" fmla="*/ 7 h 89"/>
                  <a:gd name="T6" fmla="*/ 26 w 120"/>
                  <a:gd name="T7" fmla="*/ 3 h 89"/>
                  <a:gd name="T8" fmla="*/ 25 w 120"/>
                  <a:gd name="T9" fmla="*/ 0 h 89"/>
                  <a:gd name="T10" fmla="*/ 24 w 120"/>
                  <a:gd name="T11" fmla="*/ 1 h 89"/>
                  <a:gd name="T12" fmla="*/ 21 w 120"/>
                  <a:gd name="T13" fmla="*/ 2 h 89"/>
                  <a:gd name="T14" fmla="*/ 18 w 120"/>
                  <a:gd name="T15" fmla="*/ 3 h 89"/>
                  <a:gd name="T16" fmla="*/ 14 w 120"/>
                  <a:gd name="T17" fmla="*/ 4 h 89"/>
                  <a:gd name="T18" fmla="*/ 10 w 120"/>
                  <a:gd name="T19" fmla="*/ 5 h 89"/>
                  <a:gd name="T20" fmla="*/ 8 w 120"/>
                  <a:gd name="T21" fmla="*/ 6 h 89"/>
                  <a:gd name="T22" fmla="*/ 5 w 120"/>
                  <a:gd name="T23" fmla="*/ 7 h 89"/>
                  <a:gd name="T24" fmla="*/ 4 w 120"/>
                  <a:gd name="T25" fmla="*/ 7 h 89"/>
                  <a:gd name="T26" fmla="*/ 3 w 120"/>
                  <a:gd name="T27" fmla="*/ 8 h 89"/>
                  <a:gd name="T28" fmla="*/ 2 w 120"/>
                  <a:gd name="T29" fmla="*/ 12 h 89"/>
                  <a:gd name="T30" fmla="*/ 1 w 120"/>
                  <a:gd name="T31" fmla="*/ 15 h 89"/>
                  <a:gd name="T32" fmla="*/ 0 w 120"/>
                  <a:gd name="T33" fmla="*/ 17 h 89"/>
                  <a:gd name="T34" fmla="*/ 1 w 120"/>
                  <a:gd name="T35" fmla="*/ 18 h 89"/>
                  <a:gd name="T36" fmla="*/ 2 w 120"/>
                  <a:gd name="T37" fmla="*/ 20 h 89"/>
                  <a:gd name="T38" fmla="*/ 4 w 120"/>
                  <a:gd name="T39" fmla="*/ 21 h 89"/>
                  <a:gd name="T40" fmla="*/ 6 w 120"/>
                  <a:gd name="T41" fmla="*/ 23 h 89"/>
                  <a:gd name="T42" fmla="*/ 8 w 120"/>
                  <a:gd name="T43" fmla="*/ 22 h 89"/>
                  <a:gd name="T44" fmla="*/ 10 w 120"/>
                  <a:gd name="T45" fmla="*/ 21 h 89"/>
                  <a:gd name="T46" fmla="*/ 14 w 120"/>
                  <a:gd name="T47" fmla="*/ 20 h 89"/>
                  <a:gd name="T48" fmla="*/ 18 w 120"/>
                  <a:gd name="T49" fmla="*/ 19 h 89"/>
                  <a:gd name="T50" fmla="*/ 22 w 120"/>
                  <a:gd name="T51" fmla="*/ 18 h 89"/>
                  <a:gd name="T52" fmla="*/ 25 w 120"/>
                  <a:gd name="T53" fmla="*/ 16 h 89"/>
                  <a:gd name="T54" fmla="*/ 28 w 120"/>
                  <a:gd name="T55" fmla="*/ 15 h 89"/>
                  <a:gd name="T56" fmla="*/ 30 w 120"/>
                  <a:gd name="T57" fmla="*/ 14 h 8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20" h="89">
                    <a:moveTo>
                      <a:pt x="120" y="56"/>
                    </a:moveTo>
                    <a:lnTo>
                      <a:pt x="115" y="45"/>
                    </a:lnTo>
                    <a:lnTo>
                      <a:pt x="109" y="27"/>
                    </a:lnTo>
                    <a:lnTo>
                      <a:pt x="104" y="10"/>
                    </a:lnTo>
                    <a:lnTo>
                      <a:pt x="100" y="0"/>
                    </a:lnTo>
                    <a:lnTo>
                      <a:pt x="93" y="2"/>
                    </a:lnTo>
                    <a:lnTo>
                      <a:pt x="83" y="6"/>
                    </a:lnTo>
                    <a:lnTo>
                      <a:pt x="69" y="9"/>
                    </a:lnTo>
                    <a:lnTo>
                      <a:pt x="55" y="14"/>
                    </a:lnTo>
                    <a:lnTo>
                      <a:pt x="40" y="18"/>
                    </a:lnTo>
                    <a:lnTo>
                      <a:pt x="29" y="22"/>
                    </a:lnTo>
                    <a:lnTo>
                      <a:pt x="20" y="25"/>
                    </a:lnTo>
                    <a:lnTo>
                      <a:pt x="15" y="26"/>
                    </a:lnTo>
                    <a:lnTo>
                      <a:pt x="11" y="32"/>
                    </a:lnTo>
                    <a:lnTo>
                      <a:pt x="7" y="45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2" y="72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89"/>
                    </a:lnTo>
                    <a:lnTo>
                      <a:pt x="29" y="86"/>
                    </a:lnTo>
                    <a:lnTo>
                      <a:pt x="40" y="83"/>
                    </a:lnTo>
                    <a:lnTo>
                      <a:pt x="54" y="78"/>
                    </a:lnTo>
                    <a:lnTo>
                      <a:pt x="70" y="74"/>
                    </a:lnTo>
                    <a:lnTo>
                      <a:pt x="85" y="69"/>
                    </a:lnTo>
                    <a:lnTo>
                      <a:pt x="100" y="63"/>
                    </a:lnTo>
                    <a:lnTo>
                      <a:pt x="112" y="60"/>
                    </a:lnTo>
                    <a:lnTo>
                      <a:pt x="120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67" name="Freeform 25"/>
              <p:cNvSpPr>
                <a:spLocks/>
              </p:cNvSpPr>
              <p:nvPr/>
            </p:nvSpPr>
            <p:spPr bwMode="auto">
              <a:xfrm>
                <a:off x="3488" y="3469"/>
                <a:ext cx="262" cy="164"/>
              </a:xfrm>
              <a:custGeom>
                <a:avLst/>
                <a:gdLst>
                  <a:gd name="T0" fmla="*/ 8 w 523"/>
                  <a:gd name="T1" fmla="*/ 56 h 327"/>
                  <a:gd name="T2" fmla="*/ 10 w 523"/>
                  <a:gd name="T3" fmla="*/ 47 h 327"/>
                  <a:gd name="T4" fmla="*/ 16 w 523"/>
                  <a:gd name="T5" fmla="*/ 39 h 327"/>
                  <a:gd name="T6" fmla="*/ 26 w 523"/>
                  <a:gd name="T7" fmla="*/ 32 h 327"/>
                  <a:gd name="T8" fmla="*/ 37 w 523"/>
                  <a:gd name="T9" fmla="*/ 28 h 327"/>
                  <a:gd name="T10" fmla="*/ 49 w 523"/>
                  <a:gd name="T11" fmla="*/ 28 h 327"/>
                  <a:gd name="T12" fmla="*/ 59 w 523"/>
                  <a:gd name="T13" fmla="*/ 31 h 327"/>
                  <a:gd name="T14" fmla="*/ 65 w 523"/>
                  <a:gd name="T15" fmla="*/ 38 h 327"/>
                  <a:gd name="T16" fmla="*/ 68 w 523"/>
                  <a:gd name="T17" fmla="*/ 46 h 327"/>
                  <a:gd name="T18" fmla="*/ 66 w 523"/>
                  <a:gd name="T19" fmla="*/ 55 h 327"/>
                  <a:gd name="T20" fmla="*/ 60 w 523"/>
                  <a:gd name="T21" fmla="*/ 63 h 327"/>
                  <a:gd name="T22" fmla="*/ 51 w 523"/>
                  <a:gd name="T23" fmla="*/ 70 h 327"/>
                  <a:gd name="T24" fmla="*/ 39 w 523"/>
                  <a:gd name="T25" fmla="*/ 74 h 327"/>
                  <a:gd name="T26" fmla="*/ 28 w 523"/>
                  <a:gd name="T27" fmla="*/ 74 h 327"/>
                  <a:gd name="T28" fmla="*/ 18 w 523"/>
                  <a:gd name="T29" fmla="*/ 70 h 327"/>
                  <a:gd name="T30" fmla="*/ 11 w 523"/>
                  <a:gd name="T31" fmla="*/ 64 h 327"/>
                  <a:gd name="T32" fmla="*/ 1 w 523"/>
                  <a:gd name="T33" fmla="*/ 62 h 327"/>
                  <a:gd name="T34" fmla="*/ 6 w 523"/>
                  <a:gd name="T35" fmla="*/ 71 h 327"/>
                  <a:gd name="T36" fmla="*/ 13 w 523"/>
                  <a:gd name="T37" fmla="*/ 77 h 327"/>
                  <a:gd name="T38" fmla="*/ 23 w 523"/>
                  <a:gd name="T39" fmla="*/ 81 h 327"/>
                  <a:gd name="T40" fmla="*/ 35 w 523"/>
                  <a:gd name="T41" fmla="*/ 82 h 327"/>
                  <a:gd name="T42" fmla="*/ 51 w 523"/>
                  <a:gd name="T43" fmla="*/ 78 h 327"/>
                  <a:gd name="T44" fmla="*/ 61 w 523"/>
                  <a:gd name="T45" fmla="*/ 72 h 327"/>
                  <a:gd name="T46" fmla="*/ 68 w 523"/>
                  <a:gd name="T47" fmla="*/ 63 h 327"/>
                  <a:gd name="T48" fmla="*/ 73 w 523"/>
                  <a:gd name="T49" fmla="*/ 54 h 327"/>
                  <a:gd name="T50" fmla="*/ 76 w 523"/>
                  <a:gd name="T51" fmla="*/ 44 h 327"/>
                  <a:gd name="T52" fmla="*/ 81 w 523"/>
                  <a:gd name="T53" fmla="*/ 34 h 327"/>
                  <a:gd name="T54" fmla="*/ 88 w 523"/>
                  <a:gd name="T55" fmla="*/ 25 h 327"/>
                  <a:gd name="T56" fmla="*/ 98 w 523"/>
                  <a:gd name="T57" fmla="*/ 18 h 327"/>
                  <a:gd name="T58" fmla="*/ 106 w 523"/>
                  <a:gd name="T59" fmla="*/ 14 h 327"/>
                  <a:gd name="T60" fmla="*/ 116 w 523"/>
                  <a:gd name="T61" fmla="*/ 10 h 327"/>
                  <a:gd name="T62" fmla="*/ 125 w 523"/>
                  <a:gd name="T63" fmla="*/ 6 h 327"/>
                  <a:gd name="T64" fmla="*/ 131 w 523"/>
                  <a:gd name="T65" fmla="*/ 4 h 327"/>
                  <a:gd name="T66" fmla="*/ 128 w 523"/>
                  <a:gd name="T67" fmla="*/ 2 h 327"/>
                  <a:gd name="T68" fmla="*/ 126 w 523"/>
                  <a:gd name="T69" fmla="*/ 0 h 327"/>
                  <a:gd name="T70" fmla="*/ 122 w 523"/>
                  <a:gd name="T71" fmla="*/ 2 h 327"/>
                  <a:gd name="T72" fmla="*/ 111 w 523"/>
                  <a:gd name="T73" fmla="*/ 5 h 327"/>
                  <a:gd name="T74" fmla="*/ 100 w 523"/>
                  <a:gd name="T75" fmla="*/ 8 h 327"/>
                  <a:gd name="T76" fmla="*/ 94 w 523"/>
                  <a:gd name="T77" fmla="*/ 10 h 327"/>
                  <a:gd name="T78" fmla="*/ 91 w 523"/>
                  <a:gd name="T79" fmla="*/ 15 h 327"/>
                  <a:gd name="T80" fmla="*/ 87 w 523"/>
                  <a:gd name="T81" fmla="*/ 19 h 327"/>
                  <a:gd name="T82" fmla="*/ 81 w 523"/>
                  <a:gd name="T83" fmla="*/ 24 h 327"/>
                  <a:gd name="T84" fmla="*/ 76 w 523"/>
                  <a:gd name="T85" fmla="*/ 26 h 327"/>
                  <a:gd name="T86" fmla="*/ 65 w 523"/>
                  <a:gd name="T87" fmla="*/ 27 h 327"/>
                  <a:gd name="T88" fmla="*/ 58 w 523"/>
                  <a:gd name="T89" fmla="*/ 24 h 327"/>
                  <a:gd name="T90" fmla="*/ 51 w 523"/>
                  <a:gd name="T91" fmla="*/ 21 h 327"/>
                  <a:gd name="T92" fmla="*/ 39 w 523"/>
                  <a:gd name="T93" fmla="*/ 21 h 327"/>
                  <a:gd name="T94" fmla="*/ 19 w 523"/>
                  <a:gd name="T95" fmla="*/ 27 h 327"/>
                  <a:gd name="T96" fmla="*/ 6 w 523"/>
                  <a:gd name="T97" fmla="*/ 38 h 327"/>
                  <a:gd name="T98" fmla="*/ 1 w 523"/>
                  <a:gd name="T99" fmla="*/ 50 h 327"/>
                  <a:gd name="T100" fmla="*/ 1 w 523"/>
                  <a:gd name="T101" fmla="*/ 62 h 32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523" h="327">
                    <a:moveTo>
                      <a:pt x="34" y="239"/>
                    </a:moveTo>
                    <a:lnTo>
                      <a:pt x="31" y="221"/>
                    </a:lnTo>
                    <a:lnTo>
                      <a:pt x="33" y="203"/>
                    </a:lnTo>
                    <a:lnTo>
                      <a:pt x="39" y="186"/>
                    </a:lnTo>
                    <a:lnTo>
                      <a:pt x="50" y="168"/>
                    </a:lnTo>
                    <a:lnTo>
                      <a:pt x="64" y="153"/>
                    </a:lnTo>
                    <a:lnTo>
                      <a:pt x="81" y="138"/>
                    </a:lnTo>
                    <a:lnTo>
                      <a:pt x="101" y="127"/>
                    </a:lnTo>
                    <a:lnTo>
                      <a:pt x="124" y="118"/>
                    </a:lnTo>
                    <a:lnTo>
                      <a:pt x="148" y="112"/>
                    </a:lnTo>
                    <a:lnTo>
                      <a:pt x="171" y="110"/>
                    </a:lnTo>
                    <a:lnTo>
                      <a:pt x="194" y="111"/>
                    </a:lnTo>
                    <a:lnTo>
                      <a:pt x="215" y="115"/>
                    </a:lnTo>
                    <a:lnTo>
                      <a:pt x="233" y="123"/>
                    </a:lnTo>
                    <a:lnTo>
                      <a:pt x="248" y="135"/>
                    </a:lnTo>
                    <a:lnTo>
                      <a:pt x="260" y="149"/>
                    </a:lnTo>
                    <a:lnTo>
                      <a:pt x="268" y="165"/>
                    </a:lnTo>
                    <a:lnTo>
                      <a:pt x="271" y="183"/>
                    </a:lnTo>
                    <a:lnTo>
                      <a:pt x="269" y="201"/>
                    </a:lnTo>
                    <a:lnTo>
                      <a:pt x="263" y="219"/>
                    </a:lnTo>
                    <a:lnTo>
                      <a:pt x="253" y="236"/>
                    </a:lnTo>
                    <a:lnTo>
                      <a:pt x="239" y="251"/>
                    </a:lnTo>
                    <a:lnTo>
                      <a:pt x="222" y="266"/>
                    </a:lnTo>
                    <a:lnTo>
                      <a:pt x="202" y="278"/>
                    </a:lnTo>
                    <a:lnTo>
                      <a:pt x="179" y="287"/>
                    </a:lnTo>
                    <a:lnTo>
                      <a:pt x="155" y="293"/>
                    </a:lnTo>
                    <a:lnTo>
                      <a:pt x="132" y="295"/>
                    </a:lnTo>
                    <a:lnTo>
                      <a:pt x="109" y="293"/>
                    </a:lnTo>
                    <a:lnTo>
                      <a:pt x="88" y="288"/>
                    </a:lnTo>
                    <a:lnTo>
                      <a:pt x="70" y="280"/>
                    </a:lnTo>
                    <a:lnTo>
                      <a:pt x="54" y="269"/>
                    </a:lnTo>
                    <a:lnTo>
                      <a:pt x="42" y="255"/>
                    </a:lnTo>
                    <a:lnTo>
                      <a:pt x="34" y="239"/>
                    </a:lnTo>
                    <a:lnTo>
                      <a:pt x="4" y="248"/>
                    </a:lnTo>
                    <a:lnTo>
                      <a:pt x="12" y="265"/>
                    </a:lnTo>
                    <a:lnTo>
                      <a:pt x="23" y="281"/>
                    </a:lnTo>
                    <a:lnTo>
                      <a:pt x="35" y="296"/>
                    </a:lnTo>
                    <a:lnTo>
                      <a:pt x="51" y="308"/>
                    </a:lnTo>
                    <a:lnTo>
                      <a:pt x="71" y="318"/>
                    </a:lnTo>
                    <a:lnTo>
                      <a:pt x="92" y="324"/>
                    </a:lnTo>
                    <a:lnTo>
                      <a:pt x="115" y="327"/>
                    </a:lnTo>
                    <a:lnTo>
                      <a:pt x="140" y="326"/>
                    </a:lnTo>
                    <a:lnTo>
                      <a:pt x="173" y="320"/>
                    </a:lnTo>
                    <a:lnTo>
                      <a:pt x="201" y="311"/>
                    </a:lnTo>
                    <a:lnTo>
                      <a:pt x="224" y="300"/>
                    </a:lnTo>
                    <a:lnTo>
                      <a:pt x="243" y="286"/>
                    </a:lnTo>
                    <a:lnTo>
                      <a:pt x="258" y="270"/>
                    </a:lnTo>
                    <a:lnTo>
                      <a:pt x="270" y="252"/>
                    </a:lnTo>
                    <a:lnTo>
                      <a:pt x="279" y="234"/>
                    </a:lnTo>
                    <a:lnTo>
                      <a:pt x="289" y="214"/>
                    </a:lnTo>
                    <a:lnTo>
                      <a:pt x="296" y="194"/>
                    </a:lnTo>
                    <a:lnTo>
                      <a:pt x="304" y="174"/>
                    </a:lnTo>
                    <a:lnTo>
                      <a:pt x="312" y="153"/>
                    </a:lnTo>
                    <a:lnTo>
                      <a:pt x="322" y="134"/>
                    </a:lnTo>
                    <a:lnTo>
                      <a:pt x="334" y="115"/>
                    </a:lnTo>
                    <a:lnTo>
                      <a:pt x="349" y="98"/>
                    </a:lnTo>
                    <a:lnTo>
                      <a:pt x="366" y="83"/>
                    </a:lnTo>
                    <a:lnTo>
                      <a:pt x="389" y="69"/>
                    </a:lnTo>
                    <a:lnTo>
                      <a:pt x="405" y="61"/>
                    </a:lnTo>
                    <a:lnTo>
                      <a:pt x="422" y="53"/>
                    </a:lnTo>
                    <a:lnTo>
                      <a:pt x="443" y="46"/>
                    </a:lnTo>
                    <a:lnTo>
                      <a:pt x="463" y="38"/>
                    </a:lnTo>
                    <a:lnTo>
                      <a:pt x="482" y="30"/>
                    </a:lnTo>
                    <a:lnTo>
                      <a:pt x="499" y="24"/>
                    </a:lnTo>
                    <a:lnTo>
                      <a:pt x="513" y="19"/>
                    </a:lnTo>
                    <a:lnTo>
                      <a:pt x="523" y="15"/>
                    </a:lnTo>
                    <a:lnTo>
                      <a:pt x="517" y="12"/>
                    </a:lnTo>
                    <a:lnTo>
                      <a:pt x="512" y="7"/>
                    </a:lnTo>
                    <a:lnTo>
                      <a:pt x="509" y="4"/>
                    </a:lnTo>
                    <a:lnTo>
                      <a:pt x="504" y="0"/>
                    </a:lnTo>
                    <a:lnTo>
                      <a:pt x="498" y="1"/>
                    </a:lnTo>
                    <a:lnTo>
                      <a:pt x="485" y="5"/>
                    </a:lnTo>
                    <a:lnTo>
                      <a:pt x="465" y="11"/>
                    </a:lnTo>
                    <a:lnTo>
                      <a:pt x="442" y="18"/>
                    </a:lnTo>
                    <a:lnTo>
                      <a:pt x="419" y="24"/>
                    </a:lnTo>
                    <a:lnTo>
                      <a:pt x="398" y="30"/>
                    </a:lnTo>
                    <a:lnTo>
                      <a:pt x="382" y="36"/>
                    </a:lnTo>
                    <a:lnTo>
                      <a:pt x="375" y="39"/>
                    </a:lnTo>
                    <a:lnTo>
                      <a:pt x="369" y="48"/>
                    </a:lnTo>
                    <a:lnTo>
                      <a:pt x="362" y="57"/>
                    </a:lnTo>
                    <a:lnTo>
                      <a:pt x="353" y="66"/>
                    </a:lnTo>
                    <a:lnTo>
                      <a:pt x="345" y="76"/>
                    </a:lnTo>
                    <a:lnTo>
                      <a:pt x="335" y="86"/>
                    </a:lnTo>
                    <a:lnTo>
                      <a:pt x="324" y="94"/>
                    </a:lnTo>
                    <a:lnTo>
                      <a:pt x="314" y="99"/>
                    </a:lnTo>
                    <a:lnTo>
                      <a:pt x="304" y="103"/>
                    </a:lnTo>
                    <a:lnTo>
                      <a:pt x="277" y="106"/>
                    </a:lnTo>
                    <a:lnTo>
                      <a:pt x="258" y="105"/>
                    </a:lnTo>
                    <a:lnTo>
                      <a:pt x="243" y="99"/>
                    </a:lnTo>
                    <a:lnTo>
                      <a:pt x="230" y="94"/>
                    </a:lnTo>
                    <a:lnTo>
                      <a:pt x="217" y="87"/>
                    </a:lnTo>
                    <a:lnTo>
                      <a:pt x="202" y="81"/>
                    </a:lnTo>
                    <a:lnTo>
                      <a:pt x="183" y="79"/>
                    </a:lnTo>
                    <a:lnTo>
                      <a:pt x="156" y="81"/>
                    </a:lnTo>
                    <a:lnTo>
                      <a:pt x="111" y="91"/>
                    </a:lnTo>
                    <a:lnTo>
                      <a:pt x="74" y="107"/>
                    </a:lnTo>
                    <a:lnTo>
                      <a:pt x="44" y="127"/>
                    </a:lnTo>
                    <a:lnTo>
                      <a:pt x="24" y="149"/>
                    </a:lnTo>
                    <a:lnTo>
                      <a:pt x="9" y="173"/>
                    </a:lnTo>
                    <a:lnTo>
                      <a:pt x="2" y="198"/>
                    </a:lnTo>
                    <a:lnTo>
                      <a:pt x="0" y="224"/>
                    </a:lnTo>
                    <a:lnTo>
                      <a:pt x="4" y="248"/>
                    </a:lnTo>
                    <a:lnTo>
                      <a:pt x="34" y="2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68" name="Freeform 26"/>
              <p:cNvSpPr>
                <a:spLocks/>
              </p:cNvSpPr>
              <p:nvPr/>
            </p:nvSpPr>
            <p:spPr bwMode="auto">
              <a:xfrm>
                <a:off x="3768" y="3445"/>
                <a:ext cx="16" cy="16"/>
              </a:xfrm>
              <a:custGeom>
                <a:avLst/>
                <a:gdLst>
                  <a:gd name="T0" fmla="*/ 4 w 33"/>
                  <a:gd name="T1" fmla="*/ 8 h 32"/>
                  <a:gd name="T2" fmla="*/ 5 w 33"/>
                  <a:gd name="T3" fmla="*/ 8 h 32"/>
                  <a:gd name="T4" fmla="*/ 7 w 33"/>
                  <a:gd name="T5" fmla="*/ 7 h 32"/>
                  <a:gd name="T6" fmla="*/ 7 w 33"/>
                  <a:gd name="T7" fmla="*/ 6 h 32"/>
                  <a:gd name="T8" fmla="*/ 8 w 33"/>
                  <a:gd name="T9" fmla="*/ 4 h 32"/>
                  <a:gd name="T10" fmla="*/ 7 w 33"/>
                  <a:gd name="T11" fmla="*/ 3 h 32"/>
                  <a:gd name="T12" fmla="*/ 7 w 33"/>
                  <a:gd name="T13" fmla="*/ 2 h 32"/>
                  <a:gd name="T14" fmla="*/ 5 w 33"/>
                  <a:gd name="T15" fmla="*/ 1 h 32"/>
                  <a:gd name="T16" fmla="*/ 4 w 33"/>
                  <a:gd name="T17" fmla="*/ 0 h 32"/>
                  <a:gd name="T18" fmla="*/ 2 w 33"/>
                  <a:gd name="T19" fmla="*/ 1 h 32"/>
                  <a:gd name="T20" fmla="*/ 1 w 33"/>
                  <a:gd name="T21" fmla="*/ 2 h 32"/>
                  <a:gd name="T22" fmla="*/ 0 w 33"/>
                  <a:gd name="T23" fmla="*/ 3 h 32"/>
                  <a:gd name="T24" fmla="*/ 0 w 33"/>
                  <a:gd name="T25" fmla="*/ 4 h 32"/>
                  <a:gd name="T26" fmla="*/ 0 w 33"/>
                  <a:gd name="T27" fmla="*/ 6 h 32"/>
                  <a:gd name="T28" fmla="*/ 1 w 33"/>
                  <a:gd name="T29" fmla="*/ 7 h 32"/>
                  <a:gd name="T30" fmla="*/ 2 w 33"/>
                  <a:gd name="T31" fmla="*/ 8 h 32"/>
                  <a:gd name="T32" fmla="*/ 4 w 33"/>
                  <a:gd name="T33" fmla="*/ 8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17" y="32"/>
                    </a:moveTo>
                    <a:lnTo>
                      <a:pt x="23" y="31"/>
                    </a:lnTo>
                    <a:lnTo>
                      <a:pt x="28" y="28"/>
                    </a:lnTo>
                    <a:lnTo>
                      <a:pt x="31" y="23"/>
                    </a:lnTo>
                    <a:lnTo>
                      <a:pt x="33" y="16"/>
                    </a:lnTo>
                    <a:lnTo>
                      <a:pt x="31" y="9"/>
                    </a:lnTo>
                    <a:lnTo>
                      <a:pt x="28" y="5"/>
                    </a:lnTo>
                    <a:lnTo>
                      <a:pt x="23" y="1"/>
                    </a:lnTo>
                    <a:lnTo>
                      <a:pt x="17" y="0"/>
                    </a:lnTo>
                    <a:lnTo>
                      <a:pt x="10" y="1"/>
                    </a:lnTo>
                    <a:lnTo>
                      <a:pt x="5" y="5"/>
                    </a:lnTo>
                    <a:lnTo>
                      <a:pt x="2" y="9"/>
                    </a:lnTo>
                    <a:lnTo>
                      <a:pt x="0" y="16"/>
                    </a:lnTo>
                    <a:lnTo>
                      <a:pt x="2" y="23"/>
                    </a:lnTo>
                    <a:lnTo>
                      <a:pt x="5" y="28"/>
                    </a:lnTo>
                    <a:lnTo>
                      <a:pt x="10" y="31"/>
                    </a:lnTo>
                    <a:lnTo>
                      <a:pt x="17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5648" name="Line 27"/>
            <p:cNvSpPr>
              <a:spLocks noChangeShapeType="1"/>
            </p:cNvSpPr>
            <p:nvPr/>
          </p:nvSpPr>
          <p:spPr bwMode="auto">
            <a:xfrm>
              <a:off x="3665538" y="2239963"/>
              <a:ext cx="304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49" name="Text Box 28"/>
            <p:cNvSpPr txBox="1">
              <a:spLocks noChangeArrowheads="1"/>
            </p:cNvSpPr>
            <p:nvPr/>
          </p:nvSpPr>
          <p:spPr bwMode="auto">
            <a:xfrm rot="5400000">
              <a:off x="5153538" y="1935263"/>
              <a:ext cx="530786" cy="60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600" b="1">
                  <a:solidFill>
                    <a:srgbClr val="000000"/>
                  </a:solidFill>
                  <a:sym typeface="Arial Special G1" pitchFamily="34" charset="2"/>
                </a:rPr>
                <a:t></a:t>
              </a:r>
              <a:endParaRPr lang="it-IT" altLang="it-IT" sz="3000" b="1">
                <a:solidFill>
                  <a:srgbClr val="000000"/>
                </a:solidFill>
              </a:endParaRPr>
            </a:p>
          </p:txBody>
        </p:sp>
        <p:sp>
          <p:nvSpPr>
            <p:cNvPr id="25650" name="Rectangle 29"/>
            <p:cNvSpPr>
              <a:spLocks noChangeArrowheads="1"/>
            </p:cNvSpPr>
            <p:nvPr/>
          </p:nvSpPr>
          <p:spPr bwMode="auto">
            <a:xfrm>
              <a:off x="5075238" y="1828800"/>
              <a:ext cx="274637" cy="822325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5651" name="Rectangle 30"/>
            <p:cNvSpPr>
              <a:spLocks noChangeArrowheads="1"/>
            </p:cNvSpPr>
            <p:nvPr/>
          </p:nvSpPr>
          <p:spPr bwMode="auto">
            <a:xfrm>
              <a:off x="8047038" y="1828800"/>
              <a:ext cx="274637" cy="822325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5652" name="Line 31"/>
            <p:cNvSpPr>
              <a:spLocks noChangeShapeType="1"/>
            </p:cNvSpPr>
            <p:nvPr/>
          </p:nvSpPr>
          <p:spPr bwMode="auto">
            <a:xfrm>
              <a:off x="7178675" y="2011363"/>
              <a:ext cx="457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53" name="Line 32"/>
            <p:cNvSpPr>
              <a:spLocks noChangeShapeType="1"/>
            </p:cNvSpPr>
            <p:nvPr/>
          </p:nvSpPr>
          <p:spPr bwMode="auto">
            <a:xfrm>
              <a:off x="7292975" y="2103438"/>
              <a:ext cx="457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54" name="Line 33"/>
            <p:cNvSpPr>
              <a:spLocks noChangeShapeType="1"/>
            </p:cNvSpPr>
            <p:nvPr/>
          </p:nvSpPr>
          <p:spPr bwMode="auto">
            <a:xfrm>
              <a:off x="7350125" y="2193925"/>
              <a:ext cx="457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55" name="Line 34"/>
            <p:cNvSpPr>
              <a:spLocks noChangeShapeType="1"/>
            </p:cNvSpPr>
            <p:nvPr/>
          </p:nvSpPr>
          <p:spPr bwMode="auto">
            <a:xfrm>
              <a:off x="7235825" y="2286000"/>
              <a:ext cx="457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56" name="Line 35"/>
            <p:cNvSpPr>
              <a:spLocks noChangeShapeType="1"/>
            </p:cNvSpPr>
            <p:nvPr/>
          </p:nvSpPr>
          <p:spPr bwMode="auto">
            <a:xfrm>
              <a:off x="7086600" y="2365375"/>
              <a:ext cx="457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657" name="Text Box 67"/>
            <p:cNvSpPr txBox="1">
              <a:spLocks noChangeArrowheads="1"/>
            </p:cNvSpPr>
            <p:nvPr/>
          </p:nvSpPr>
          <p:spPr bwMode="auto">
            <a:xfrm>
              <a:off x="1554163" y="2720975"/>
              <a:ext cx="487506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99"/>
                  </a:solidFill>
                  <a:latin typeface="Arial" charset="0"/>
                </a:rPr>
                <a:t>(a)</a:t>
              </a:r>
            </a:p>
          </p:txBody>
        </p:sp>
        <p:sp>
          <p:nvSpPr>
            <p:cNvPr id="25658" name="Text Box 68"/>
            <p:cNvSpPr txBox="1">
              <a:spLocks noChangeArrowheads="1"/>
            </p:cNvSpPr>
            <p:nvPr/>
          </p:nvSpPr>
          <p:spPr bwMode="auto">
            <a:xfrm>
              <a:off x="6651625" y="2720975"/>
              <a:ext cx="503536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99"/>
                  </a:solidFill>
                  <a:latin typeface="Arial" charset="0"/>
                </a:rPr>
                <a:t>(b)</a:t>
              </a: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3037206" y="3886201"/>
            <a:ext cx="7178675" cy="2551113"/>
            <a:chOff x="1279525" y="3886200"/>
            <a:chExt cx="7178675" cy="2550395"/>
          </a:xfrm>
        </p:grpSpPr>
        <p:grpSp>
          <p:nvGrpSpPr>
            <p:cNvPr id="25607" name="Group 37"/>
            <p:cNvGrpSpPr>
              <a:grpSpLocks/>
            </p:cNvGrpSpPr>
            <p:nvPr/>
          </p:nvGrpSpPr>
          <p:grpSpPr bwMode="auto">
            <a:xfrm>
              <a:off x="1279525" y="4264025"/>
              <a:ext cx="2103438" cy="1338263"/>
              <a:chOff x="1344" y="4800"/>
              <a:chExt cx="2208" cy="1405"/>
            </a:xfrm>
          </p:grpSpPr>
          <p:pic>
            <p:nvPicPr>
              <p:cNvPr id="25637" name="Picture 38" descr="BOMBA1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4800"/>
                <a:ext cx="2208" cy="1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38" name="Text Box 39"/>
              <p:cNvSpPr txBox="1">
                <a:spLocks noChangeArrowheads="1"/>
              </p:cNvSpPr>
              <p:nvPr/>
            </p:nvSpPr>
            <p:spPr bwMode="auto">
              <a:xfrm>
                <a:off x="1488" y="5485"/>
                <a:ext cx="744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66"/>
                    </a:solidFill>
                    <a:latin typeface="Arial" charset="0"/>
                  </a:rPr>
                  <a:t>TNT</a:t>
                </a:r>
              </a:p>
            </p:txBody>
          </p:sp>
        </p:grpSp>
        <p:grpSp>
          <p:nvGrpSpPr>
            <p:cNvPr id="25608" name="Group 40"/>
            <p:cNvGrpSpPr>
              <a:grpSpLocks/>
            </p:cNvGrpSpPr>
            <p:nvPr/>
          </p:nvGrpSpPr>
          <p:grpSpPr bwMode="auto">
            <a:xfrm rot="-294137">
              <a:off x="5165725" y="3886200"/>
              <a:ext cx="3292475" cy="2093913"/>
              <a:chOff x="7189" y="4346"/>
              <a:chExt cx="1265" cy="1287"/>
            </a:xfrm>
          </p:grpSpPr>
          <p:sp>
            <p:nvSpPr>
              <p:cNvPr id="25611" name="Freeform 41"/>
              <p:cNvSpPr>
                <a:spLocks/>
              </p:cNvSpPr>
              <p:nvPr/>
            </p:nvSpPr>
            <p:spPr bwMode="auto">
              <a:xfrm>
                <a:off x="7299" y="4515"/>
                <a:ext cx="931" cy="957"/>
              </a:xfrm>
              <a:custGeom>
                <a:avLst/>
                <a:gdLst>
                  <a:gd name="T0" fmla="*/ 590 w 931"/>
                  <a:gd name="T1" fmla="*/ 52 h 957"/>
                  <a:gd name="T2" fmla="*/ 627 w 931"/>
                  <a:gd name="T3" fmla="*/ 57 h 957"/>
                  <a:gd name="T4" fmla="*/ 701 w 931"/>
                  <a:gd name="T5" fmla="*/ 83 h 957"/>
                  <a:gd name="T6" fmla="*/ 743 w 931"/>
                  <a:gd name="T7" fmla="*/ 103 h 957"/>
                  <a:gd name="T8" fmla="*/ 790 w 931"/>
                  <a:gd name="T9" fmla="*/ 115 h 957"/>
                  <a:gd name="T10" fmla="*/ 869 w 931"/>
                  <a:gd name="T11" fmla="*/ 149 h 957"/>
                  <a:gd name="T12" fmla="*/ 889 w 931"/>
                  <a:gd name="T13" fmla="*/ 244 h 957"/>
                  <a:gd name="T14" fmla="*/ 925 w 931"/>
                  <a:gd name="T15" fmla="*/ 296 h 957"/>
                  <a:gd name="T16" fmla="*/ 931 w 931"/>
                  <a:gd name="T17" fmla="*/ 384 h 957"/>
                  <a:gd name="T18" fmla="*/ 660 w 931"/>
                  <a:gd name="T19" fmla="*/ 470 h 957"/>
                  <a:gd name="T20" fmla="*/ 703 w 931"/>
                  <a:gd name="T21" fmla="*/ 504 h 957"/>
                  <a:gd name="T22" fmla="*/ 680 w 931"/>
                  <a:gd name="T23" fmla="*/ 527 h 957"/>
                  <a:gd name="T24" fmla="*/ 655 w 931"/>
                  <a:gd name="T25" fmla="*/ 547 h 957"/>
                  <a:gd name="T26" fmla="*/ 621 w 931"/>
                  <a:gd name="T27" fmla="*/ 573 h 957"/>
                  <a:gd name="T28" fmla="*/ 641 w 931"/>
                  <a:gd name="T29" fmla="*/ 607 h 957"/>
                  <a:gd name="T30" fmla="*/ 624 w 931"/>
                  <a:gd name="T31" fmla="*/ 596 h 957"/>
                  <a:gd name="T32" fmla="*/ 585 w 931"/>
                  <a:gd name="T33" fmla="*/ 610 h 957"/>
                  <a:gd name="T34" fmla="*/ 557 w 931"/>
                  <a:gd name="T35" fmla="*/ 656 h 957"/>
                  <a:gd name="T36" fmla="*/ 506 w 931"/>
                  <a:gd name="T37" fmla="*/ 957 h 957"/>
                  <a:gd name="T38" fmla="*/ 461 w 931"/>
                  <a:gd name="T39" fmla="*/ 900 h 957"/>
                  <a:gd name="T40" fmla="*/ 425 w 931"/>
                  <a:gd name="T41" fmla="*/ 894 h 957"/>
                  <a:gd name="T42" fmla="*/ 343 w 931"/>
                  <a:gd name="T43" fmla="*/ 880 h 957"/>
                  <a:gd name="T44" fmla="*/ 304 w 931"/>
                  <a:gd name="T45" fmla="*/ 854 h 957"/>
                  <a:gd name="T46" fmla="*/ 227 w 931"/>
                  <a:gd name="T47" fmla="*/ 874 h 957"/>
                  <a:gd name="T48" fmla="*/ 152 w 931"/>
                  <a:gd name="T49" fmla="*/ 820 h 957"/>
                  <a:gd name="T50" fmla="*/ 180 w 931"/>
                  <a:gd name="T51" fmla="*/ 696 h 957"/>
                  <a:gd name="T52" fmla="*/ 154 w 931"/>
                  <a:gd name="T53" fmla="*/ 642 h 957"/>
                  <a:gd name="T54" fmla="*/ 126 w 931"/>
                  <a:gd name="T55" fmla="*/ 559 h 957"/>
                  <a:gd name="T56" fmla="*/ 0 w 931"/>
                  <a:gd name="T57" fmla="*/ 447 h 957"/>
                  <a:gd name="T58" fmla="*/ 93 w 931"/>
                  <a:gd name="T59" fmla="*/ 399 h 957"/>
                  <a:gd name="T60" fmla="*/ 149 w 931"/>
                  <a:gd name="T61" fmla="*/ 301 h 957"/>
                  <a:gd name="T62" fmla="*/ 126 w 931"/>
                  <a:gd name="T63" fmla="*/ 137 h 957"/>
                  <a:gd name="T64" fmla="*/ 216 w 931"/>
                  <a:gd name="T65" fmla="*/ 89 h 957"/>
                  <a:gd name="T66" fmla="*/ 313 w 931"/>
                  <a:gd name="T67" fmla="*/ 112 h 957"/>
                  <a:gd name="T68" fmla="*/ 332 w 931"/>
                  <a:gd name="T69" fmla="*/ 37 h 957"/>
                  <a:gd name="T70" fmla="*/ 422 w 931"/>
                  <a:gd name="T71" fmla="*/ 15 h 957"/>
                  <a:gd name="T72" fmla="*/ 495 w 931"/>
                  <a:gd name="T73" fmla="*/ 0 h 95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931" h="957">
                    <a:moveTo>
                      <a:pt x="545" y="218"/>
                    </a:moveTo>
                    <a:lnTo>
                      <a:pt x="590" y="52"/>
                    </a:lnTo>
                    <a:lnTo>
                      <a:pt x="562" y="296"/>
                    </a:lnTo>
                    <a:lnTo>
                      <a:pt x="627" y="57"/>
                    </a:lnTo>
                    <a:lnTo>
                      <a:pt x="604" y="256"/>
                    </a:lnTo>
                    <a:lnTo>
                      <a:pt x="701" y="83"/>
                    </a:lnTo>
                    <a:lnTo>
                      <a:pt x="624" y="307"/>
                    </a:lnTo>
                    <a:lnTo>
                      <a:pt x="743" y="103"/>
                    </a:lnTo>
                    <a:lnTo>
                      <a:pt x="646" y="336"/>
                    </a:lnTo>
                    <a:lnTo>
                      <a:pt x="790" y="115"/>
                    </a:lnTo>
                    <a:lnTo>
                      <a:pt x="655" y="350"/>
                    </a:lnTo>
                    <a:lnTo>
                      <a:pt x="869" y="149"/>
                    </a:lnTo>
                    <a:lnTo>
                      <a:pt x="666" y="364"/>
                    </a:lnTo>
                    <a:lnTo>
                      <a:pt x="889" y="244"/>
                    </a:lnTo>
                    <a:lnTo>
                      <a:pt x="688" y="387"/>
                    </a:lnTo>
                    <a:lnTo>
                      <a:pt x="925" y="296"/>
                    </a:lnTo>
                    <a:lnTo>
                      <a:pt x="715" y="413"/>
                    </a:lnTo>
                    <a:lnTo>
                      <a:pt x="931" y="384"/>
                    </a:lnTo>
                    <a:lnTo>
                      <a:pt x="677" y="444"/>
                    </a:lnTo>
                    <a:lnTo>
                      <a:pt x="660" y="470"/>
                    </a:lnTo>
                    <a:lnTo>
                      <a:pt x="925" y="527"/>
                    </a:lnTo>
                    <a:lnTo>
                      <a:pt x="703" y="504"/>
                    </a:lnTo>
                    <a:lnTo>
                      <a:pt x="900" y="559"/>
                    </a:lnTo>
                    <a:lnTo>
                      <a:pt x="680" y="527"/>
                    </a:lnTo>
                    <a:lnTo>
                      <a:pt x="889" y="642"/>
                    </a:lnTo>
                    <a:lnTo>
                      <a:pt x="655" y="547"/>
                    </a:lnTo>
                    <a:lnTo>
                      <a:pt x="852" y="685"/>
                    </a:lnTo>
                    <a:lnTo>
                      <a:pt x="621" y="573"/>
                    </a:lnTo>
                    <a:lnTo>
                      <a:pt x="872" y="774"/>
                    </a:lnTo>
                    <a:lnTo>
                      <a:pt x="641" y="607"/>
                    </a:lnTo>
                    <a:lnTo>
                      <a:pt x="816" y="843"/>
                    </a:lnTo>
                    <a:lnTo>
                      <a:pt x="624" y="596"/>
                    </a:lnTo>
                    <a:lnTo>
                      <a:pt x="720" y="808"/>
                    </a:lnTo>
                    <a:lnTo>
                      <a:pt x="585" y="610"/>
                    </a:lnTo>
                    <a:lnTo>
                      <a:pt x="618" y="866"/>
                    </a:lnTo>
                    <a:lnTo>
                      <a:pt x="557" y="656"/>
                    </a:lnTo>
                    <a:lnTo>
                      <a:pt x="526" y="768"/>
                    </a:lnTo>
                    <a:lnTo>
                      <a:pt x="506" y="957"/>
                    </a:lnTo>
                    <a:lnTo>
                      <a:pt x="506" y="682"/>
                    </a:lnTo>
                    <a:lnTo>
                      <a:pt x="461" y="900"/>
                    </a:lnTo>
                    <a:lnTo>
                      <a:pt x="484" y="662"/>
                    </a:lnTo>
                    <a:lnTo>
                      <a:pt x="425" y="894"/>
                    </a:lnTo>
                    <a:lnTo>
                      <a:pt x="453" y="664"/>
                    </a:lnTo>
                    <a:lnTo>
                      <a:pt x="343" y="880"/>
                    </a:lnTo>
                    <a:lnTo>
                      <a:pt x="414" y="664"/>
                    </a:lnTo>
                    <a:lnTo>
                      <a:pt x="304" y="854"/>
                    </a:lnTo>
                    <a:lnTo>
                      <a:pt x="385" y="644"/>
                    </a:lnTo>
                    <a:lnTo>
                      <a:pt x="227" y="874"/>
                    </a:lnTo>
                    <a:lnTo>
                      <a:pt x="352" y="647"/>
                    </a:lnTo>
                    <a:lnTo>
                      <a:pt x="152" y="820"/>
                    </a:lnTo>
                    <a:lnTo>
                      <a:pt x="374" y="599"/>
                    </a:lnTo>
                    <a:lnTo>
                      <a:pt x="180" y="696"/>
                    </a:lnTo>
                    <a:lnTo>
                      <a:pt x="385" y="550"/>
                    </a:lnTo>
                    <a:lnTo>
                      <a:pt x="154" y="642"/>
                    </a:lnTo>
                    <a:lnTo>
                      <a:pt x="360" y="522"/>
                    </a:lnTo>
                    <a:lnTo>
                      <a:pt x="126" y="559"/>
                    </a:lnTo>
                    <a:lnTo>
                      <a:pt x="383" y="496"/>
                    </a:lnTo>
                    <a:lnTo>
                      <a:pt x="0" y="447"/>
                    </a:lnTo>
                    <a:lnTo>
                      <a:pt x="338" y="459"/>
                    </a:lnTo>
                    <a:lnTo>
                      <a:pt x="93" y="399"/>
                    </a:lnTo>
                    <a:lnTo>
                      <a:pt x="414" y="444"/>
                    </a:lnTo>
                    <a:lnTo>
                      <a:pt x="149" y="301"/>
                    </a:lnTo>
                    <a:lnTo>
                      <a:pt x="433" y="421"/>
                    </a:lnTo>
                    <a:lnTo>
                      <a:pt x="126" y="137"/>
                    </a:lnTo>
                    <a:lnTo>
                      <a:pt x="408" y="376"/>
                    </a:lnTo>
                    <a:lnTo>
                      <a:pt x="216" y="89"/>
                    </a:lnTo>
                    <a:lnTo>
                      <a:pt x="399" y="341"/>
                    </a:lnTo>
                    <a:lnTo>
                      <a:pt x="313" y="112"/>
                    </a:lnTo>
                    <a:lnTo>
                      <a:pt x="433" y="336"/>
                    </a:lnTo>
                    <a:lnTo>
                      <a:pt x="332" y="37"/>
                    </a:lnTo>
                    <a:lnTo>
                      <a:pt x="467" y="321"/>
                    </a:lnTo>
                    <a:lnTo>
                      <a:pt x="422" y="15"/>
                    </a:lnTo>
                    <a:lnTo>
                      <a:pt x="495" y="319"/>
                    </a:lnTo>
                    <a:lnTo>
                      <a:pt x="495" y="0"/>
                    </a:lnTo>
                    <a:lnTo>
                      <a:pt x="545" y="218"/>
                    </a:lnTo>
                    <a:close/>
                  </a:path>
                </a:pathLst>
              </a:custGeom>
              <a:solidFill>
                <a:srgbClr val="FFC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5612" name="Group 42"/>
              <p:cNvGrpSpPr>
                <a:grpSpLocks/>
              </p:cNvGrpSpPr>
              <p:nvPr/>
            </p:nvGrpSpPr>
            <p:grpSpPr bwMode="auto">
              <a:xfrm>
                <a:off x="7189" y="4346"/>
                <a:ext cx="1265" cy="1287"/>
                <a:chOff x="7189" y="4346"/>
                <a:chExt cx="1265" cy="1287"/>
              </a:xfrm>
            </p:grpSpPr>
            <p:grpSp>
              <p:nvGrpSpPr>
                <p:cNvPr id="25617" name="Group 43"/>
                <p:cNvGrpSpPr>
                  <a:grpSpLocks/>
                </p:cNvGrpSpPr>
                <p:nvPr/>
              </p:nvGrpSpPr>
              <p:grpSpPr bwMode="auto">
                <a:xfrm>
                  <a:off x="7222" y="4372"/>
                  <a:ext cx="588" cy="1222"/>
                  <a:chOff x="7222" y="4372"/>
                  <a:chExt cx="588" cy="1222"/>
                </a:xfrm>
              </p:grpSpPr>
              <p:sp>
                <p:nvSpPr>
                  <p:cNvPr id="25633" name="Freeform 44"/>
                  <p:cNvSpPr>
                    <a:spLocks/>
                  </p:cNvSpPr>
                  <p:nvPr/>
                </p:nvSpPr>
                <p:spPr bwMode="auto">
                  <a:xfrm>
                    <a:off x="7227" y="4764"/>
                    <a:ext cx="582" cy="211"/>
                  </a:xfrm>
                  <a:custGeom>
                    <a:avLst/>
                    <a:gdLst>
                      <a:gd name="T0" fmla="*/ 582 w 582"/>
                      <a:gd name="T1" fmla="*/ 211 h 211"/>
                      <a:gd name="T2" fmla="*/ 43 w 582"/>
                      <a:gd name="T3" fmla="*/ 0 h 211"/>
                      <a:gd name="T4" fmla="*/ 283 w 582"/>
                      <a:gd name="T5" fmla="*/ 110 h 211"/>
                      <a:gd name="T6" fmla="*/ 0 w 582"/>
                      <a:gd name="T7" fmla="*/ 64 h 211"/>
                      <a:gd name="T8" fmla="*/ 582 w 582"/>
                      <a:gd name="T9" fmla="*/ 211 h 2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82" h="211">
                        <a:moveTo>
                          <a:pt x="582" y="211"/>
                        </a:moveTo>
                        <a:lnTo>
                          <a:pt x="43" y="0"/>
                        </a:lnTo>
                        <a:lnTo>
                          <a:pt x="283" y="110"/>
                        </a:lnTo>
                        <a:lnTo>
                          <a:pt x="0" y="64"/>
                        </a:lnTo>
                        <a:lnTo>
                          <a:pt x="582" y="211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5634" name="Freeform 45"/>
                  <p:cNvSpPr>
                    <a:spLocks/>
                  </p:cNvSpPr>
                  <p:nvPr/>
                </p:nvSpPr>
                <p:spPr bwMode="auto">
                  <a:xfrm>
                    <a:off x="7222" y="4992"/>
                    <a:ext cx="581" cy="210"/>
                  </a:xfrm>
                  <a:custGeom>
                    <a:avLst/>
                    <a:gdLst>
                      <a:gd name="T0" fmla="*/ 581 w 581"/>
                      <a:gd name="T1" fmla="*/ 0 h 210"/>
                      <a:gd name="T2" fmla="*/ 43 w 581"/>
                      <a:gd name="T3" fmla="*/ 210 h 210"/>
                      <a:gd name="T4" fmla="*/ 282 w 581"/>
                      <a:gd name="T5" fmla="*/ 101 h 210"/>
                      <a:gd name="T6" fmla="*/ 0 w 581"/>
                      <a:gd name="T7" fmla="*/ 147 h 210"/>
                      <a:gd name="T8" fmla="*/ 581 w 581"/>
                      <a:gd name="T9" fmla="*/ 0 h 2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581" h="210">
                        <a:moveTo>
                          <a:pt x="581" y="0"/>
                        </a:moveTo>
                        <a:lnTo>
                          <a:pt x="43" y="210"/>
                        </a:lnTo>
                        <a:lnTo>
                          <a:pt x="282" y="101"/>
                        </a:lnTo>
                        <a:lnTo>
                          <a:pt x="0" y="147"/>
                        </a:lnTo>
                        <a:lnTo>
                          <a:pt x="581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5635" name="Freeform 46"/>
                  <p:cNvSpPr>
                    <a:spLocks/>
                  </p:cNvSpPr>
                  <p:nvPr/>
                </p:nvSpPr>
                <p:spPr bwMode="auto">
                  <a:xfrm>
                    <a:off x="7603" y="5001"/>
                    <a:ext cx="207" cy="593"/>
                  </a:xfrm>
                  <a:custGeom>
                    <a:avLst/>
                    <a:gdLst>
                      <a:gd name="T0" fmla="*/ 207 w 207"/>
                      <a:gd name="T1" fmla="*/ 0 h 593"/>
                      <a:gd name="T2" fmla="*/ 0 w 207"/>
                      <a:gd name="T3" fmla="*/ 549 h 593"/>
                      <a:gd name="T4" fmla="*/ 108 w 207"/>
                      <a:gd name="T5" fmla="*/ 305 h 593"/>
                      <a:gd name="T6" fmla="*/ 63 w 207"/>
                      <a:gd name="T7" fmla="*/ 593 h 593"/>
                      <a:gd name="T8" fmla="*/ 207 w 207"/>
                      <a:gd name="T9" fmla="*/ 0 h 5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07" h="593">
                        <a:moveTo>
                          <a:pt x="207" y="0"/>
                        </a:moveTo>
                        <a:lnTo>
                          <a:pt x="0" y="549"/>
                        </a:lnTo>
                        <a:lnTo>
                          <a:pt x="108" y="305"/>
                        </a:lnTo>
                        <a:lnTo>
                          <a:pt x="63" y="593"/>
                        </a:lnTo>
                        <a:lnTo>
                          <a:pt x="207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5636" name="Freeform 47"/>
                  <p:cNvSpPr>
                    <a:spLocks/>
                  </p:cNvSpPr>
                  <p:nvPr/>
                </p:nvSpPr>
                <p:spPr bwMode="auto">
                  <a:xfrm>
                    <a:off x="7603" y="4372"/>
                    <a:ext cx="207" cy="593"/>
                  </a:xfrm>
                  <a:custGeom>
                    <a:avLst/>
                    <a:gdLst>
                      <a:gd name="T0" fmla="*/ 207 w 207"/>
                      <a:gd name="T1" fmla="*/ 593 h 593"/>
                      <a:gd name="T2" fmla="*/ 0 w 207"/>
                      <a:gd name="T3" fmla="*/ 44 h 593"/>
                      <a:gd name="T4" fmla="*/ 108 w 207"/>
                      <a:gd name="T5" fmla="*/ 288 h 593"/>
                      <a:gd name="T6" fmla="*/ 63 w 207"/>
                      <a:gd name="T7" fmla="*/ 0 h 593"/>
                      <a:gd name="T8" fmla="*/ 207 w 207"/>
                      <a:gd name="T9" fmla="*/ 593 h 5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07" h="593">
                        <a:moveTo>
                          <a:pt x="207" y="593"/>
                        </a:moveTo>
                        <a:lnTo>
                          <a:pt x="0" y="44"/>
                        </a:lnTo>
                        <a:lnTo>
                          <a:pt x="108" y="288"/>
                        </a:lnTo>
                        <a:lnTo>
                          <a:pt x="63" y="0"/>
                        </a:lnTo>
                        <a:lnTo>
                          <a:pt x="207" y="593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25618" name="Group 48"/>
                <p:cNvGrpSpPr>
                  <a:grpSpLocks/>
                </p:cNvGrpSpPr>
                <p:nvPr/>
              </p:nvGrpSpPr>
              <p:grpSpPr bwMode="auto">
                <a:xfrm>
                  <a:off x="7189" y="4346"/>
                  <a:ext cx="1265" cy="1287"/>
                  <a:chOff x="7189" y="4346"/>
                  <a:chExt cx="1265" cy="1287"/>
                </a:xfrm>
              </p:grpSpPr>
              <p:grpSp>
                <p:nvGrpSpPr>
                  <p:cNvPr id="2561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7363" y="5012"/>
                    <a:ext cx="917" cy="468"/>
                    <a:chOff x="7363" y="5012"/>
                    <a:chExt cx="917" cy="468"/>
                  </a:xfrm>
                </p:grpSpPr>
                <p:sp>
                  <p:nvSpPr>
                    <p:cNvPr id="25631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7855" y="5012"/>
                      <a:ext cx="425" cy="468"/>
                    </a:xfrm>
                    <a:custGeom>
                      <a:avLst/>
                      <a:gdLst>
                        <a:gd name="T0" fmla="*/ 0 w 425"/>
                        <a:gd name="T1" fmla="*/ 0 h 468"/>
                        <a:gd name="T2" fmla="*/ 275 w 425"/>
                        <a:gd name="T3" fmla="*/ 468 h 468"/>
                        <a:gd name="T4" fmla="*/ 144 w 425"/>
                        <a:gd name="T5" fmla="*/ 204 h 468"/>
                        <a:gd name="T6" fmla="*/ 400 w 425"/>
                        <a:gd name="T7" fmla="*/ 468 h 468"/>
                        <a:gd name="T8" fmla="*/ 186 w 425"/>
                        <a:gd name="T9" fmla="*/ 175 h 468"/>
                        <a:gd name="T10" fmla="*/ 425 w 425"/>
                        <a:gd name="T11" fmla="*/ 312 h 468"/>
                        <a:gd name="T12" fmla="*/ 0 w 425"/>
                        <a:gd name="T13" fmla="*/ 0 h 46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25" h="468">
                          <a:moveTo>
                            <a:pt x="0" y="0"/>
                          </a:moveTo>
                          <a:lnTo>
                            <a:pt x="275" y="468"/>
                          </a:lnTo>
                          <a:lnTo>
                            <a:pt x="144" y="204"/>
                          </a:lnTo>
                          <a:lnTo>
                            <a:pt x="400" y="468"/>
                          </a:lnTo>
                          <a:lnTo>
                            <a:pt x="186" y="175"/>
                          </a:lnTo>
                          <a:lnTo>
                            <a:pt x="425" y="31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5632" name="Freeform 51"/>
                    <p:cNvSpPr>
                      <a:spLocks/>
                    </p:cNvSpPr>
                    <p:nvPr/>
                  </p:nvSpPr>
                  <p:spPr bwMode="auto">
                    <a:xfrm>
                      <a:off x="7363" y="5012"/>
                      <a:ext cx="425" cy="468"/>
                    </a:xfrm>
                    <a:custGeom>
                      <a:avLst/>
                      <a:gdLst>
                        <a:gd name="T0" fmla="*/ 425 w 425"/>
                        <a:gd name="T1" fmla="*/ 0 h 468"/>
                        <a:gd name="T2" fmla="*/ 149 w 425"/>
                        <a:gd name="T3" fmla="*/ 468 h 468"/>
                        <a:gd name="T4" fmla="*/ 281 w 425"/>
                        <a:gd name="T5" fmla="*/ 204 h 468"/>
                        <a:gd name="T6" fmla="*/ 25 w 425"/>
                        <a:gd name="T7" fmla="*/ 468 h 468"/>
                        <a:gd name="T8" fmla="*/ 239 w 425"/>
                        <a:gd name="T9" fmla="*/ 175 h 468"/>
                        <a:gd name="T10" fmla="*/ 0 w 425"/>
                        <a:gd name="T11" fmla="*/ 312 h 468"/>
                        <a:gd name="T12" fmla="*/ 425 w 425"/>
                        <a:gd name="T13" fmla="*/ 0 h 46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25" h="468">
                          <a:moveTo>
                            <a:pt x="425" y="0"/>
                          </a:moveTo>
                          <a:lnTo>
                            <a:pt x="149" y="468"/>
                          </a:lnTo>
                          <a:lnTo>
                            <a:pt x="281" y="204"/>
                          </a:lnTo>
                          <a:lnTo>
                            <a:pt x="25" y="468"/>
                          </a:lnTo>
                          <a:lnTo>
                            <a:pt x="239" y="175"/>
                          </a:lnTo>
                          <a:lnTo>
                            <a:pt x="0" y="312"/>
                          </a:lnTo>
                          <a:lnTo>
                            <a:pt x="42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25620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7189" y="4346"/>
                    <a:ext cx="1265" cy="1287"/>
                    <a:chOff x="7189" y="4346"/>
                    <a:chExt cx="1265" cy="1287"/>
                  </a:xfrm>
                </p:grpSpPr>
                <p:sp>
                  <p:nvSpPr>
                    <p:cNvPr id="25621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7846" y="4773"/>
                      <a:ext cx="582" cy="210"/>
                    </a:xfrm>
                    <a:custGeom>
                      <a:avLst/>
                      <a:gdLst>
                        <a:gd name="T0" fmla="*/ 0 w 582"/>
                        <a:gd name="T1" fmla="*/ 210 h 210"/>
                        <a:gd name="T2" fmla="*/ 539 w 582"/>
                        <a:gd name="T3" fmla="*/ 0 h 210"/>
                        <a:gd name="T4" fmla="*/ 299 w 582"/>
                        <a:gd name="T5" fmla="*/ 109 h 210"/>
                        <a:gd name="T6" fmla="*/ 582 w 582"/>
                        <a:gd name="T7" fmla="*/ 63 h 210"/>
                        <a:gd name="T8" fmla="*/ 0 w 582"/>
                        <a:gd name="T9" fmla="*/ 210 h 21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82" h="210">
                          <a:moveTo>
                            <a:pt x="0" y="210"/>
                          </a:moveTo>
                          <a:lnTo>
                            <a:pt x="539" y="0"/>
                          </a:lnTo>
                          <a:lnTo>
                            <a:pt x="299" y="109"/>
                          </a:lnTo>
                          <a:lnTo>
                            <a:pt x="582" y="63"/>
                          </a:lnTo>
                          <a:lnTo>
                            <a:pt x="0" y="21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5622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7852" y="5000"/>
                      <a:ext cx="581" cy="211"/>
                    </a:xfrm>
                    <a:custGeom>
                      <a:avLst/>
                      <a:gdLst>
                        <a:gd name="T0" fmla="*/ 0 w 581"/>
                        <a:gd name="T1" fmla="*/ 0 h 211"/>
                        <a:gd name="T2" fmla="*/ 538 w 581"/>
                        <a:gd name="T3" fmla="*/ 211 h 211"/>
                        <a:gd name="T4" fmla="*/ 299 w 581"/>
                        <a:gd name="T5" fmla="*/ 101 h 211"/>
                        <a:gd name="T6" fmla="*/ 581 w 581"/>
                        <a:gd name="T7" fmla="*/ 147 h 211"/>
                        <a:gd name="T8" fmla="*/ 0 w 581"/>
                        <a:gd name="T9" fmla="*/ 0 h 21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81" h="211">
                          <a:moveTo>
                            <a:pt x="0" y="0"/>
                          </a:moveTo>
                          <a:lnTo>
                            <a:pt x="538" y="211"/>
                          </a:lnTo>
                          <a:lnTo>
                            <a:pt x="299" y="101"/>
                          </a:lnTo>
                          <a:lnTo>
                            <a:pt x="581" y="14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5623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7845" y="5010"/>
                      <a:ext cx="207" cy="593"/>
                    </a:xfrm>
                    <a:custGeom>
                      <a:avLst/>
                      <a:gdLst>
                        <a:gd name="T0" fmla="*/ 0 w 207"/>
                        <a:gd name="T1" fmla="*/ 0 h 593"/>
                        <a:gd name="T2" fmla="*/ 207 w 207"/>
                        <a:gd name="T3" fmla="*/ 549 h 593"/>
                        <a:gd name="T4" fmla="*/ 99 w 207"/>
                        <a:gd name="T5" fmla="*/ 305 h 593"/>
                        <a:gd name="T6" fmla="*/ 144 w 207"/>
                        <a:gd name="T7" fmla="*/ 593 h 593"/>
                        <a:gd name="T8" fmla="*/ 0 w 207"/>
                        <a:gd name="T9" fmla="*/ 0 h 5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07" h="593">
                          <a:moveTo>
                            <a:pt x="0" y="0"/>
                          </a:moveTo>
                          <a:lnTo>
                            <a:pt x="207" y="549"/>
                          </a:lnTo>
                          <a:lnTo>
                            <a:pt x="99" y="305"/>
                          </a:lnTo>
                          <a:lnTo>
                            <a:pt x="144" y="59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5624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7845" y="4381"/>
                      <a:ext cx="207" cy="593"/>
                    </a:xfrm>
                    <a:custGeom>
                      <a:avLst/>
                      <a:gdLst>
                        <a:gd name="T0" fmla="*/ 0 w 207"/>
                        <a:gd name="T1" fmla="*/ 593 h 593"/>
                        <a:gd name="T2" fmla="*/ 207 w 207"/>
                        <a:gd name="T3" fmla="*/ 44 h 593"/>
                        <a:gd name="T4" fmla="*/ 99 w 207"/>
                        <a:gd name="T5" fmla="*/ 288 h 593"/>
                        <a:gd name="T6" fmla="*/ 144 w 207"/>
                        <a:gd name="T7" fmla="*/ 0 h 593"/>
                        <a:gd name="T8" fmla="*/ 0 w 207"/>
                        <a:gd name="T9" fmla="*/ 593 h 5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07" h="593">
                          <a:moveTo>
                            <a:pt x="0" y="593"/>
                          </a:moveTo>
                          <a:lnTo>
                            <a:pt x="207" y="44"/>
                          </a:lnTo>
                          <a:lnTo>
                            <a:pt x="99" y="288"/>
                          </a:lnTo>
                          <a:lnTo>
                            <a:pt x="144" y="0"/>
                          </a:lnTo>
                          <a:lnTo>
                            <a:pt x="0" y="59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5625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7855" y="4507"/>
                      <a:ext cx="425" cy="468"/>
                    </a:xfrm>
                    <a:custGeom>
                      <a:avLst/>
                      <a:gdLst>
                        <a:gd name="T0" fmla="*/ 0 w 425"/>
                        <a:gd name="T1" fmla="*/ 468 h 468"/>
                        <a:gd name="T2" fmla="*/ 275 w 425"/>
                        <a:gd name="T3" fmla="*/ 0 h 468"/>
                        <a:gd name="T4" fmla="*/ 144 w 425"/>
                        <a:gd name="T5" fmla="*/ 264 h 468"/>
                        <a:gd name="T6" fmla="*/ 400 w 425"/>
                        <a:gd name="T7" fmla="*/ 0 h 468"/>
                        <a:gd name="T8" fmla="*/ 186 w 425"/>
                        <a:gd name="T9" fmla="*/ 292 h 468"/>
                        <a:gd name="T10" fmla="*/ 425 w 425"/>
                        <a:gd name="T11" fmla="*/ 155 h 468"/>
                        <a:gd name="T12" fmla="*/ 0 w 425"/>
                        <a:gd name="T13" fmla="*/ 468 h 46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25" h="468">
                          <a:moveTo>
                            <a:pt x="0" y="468"/>
                          </a:moveTo>
                          <a:lnTo>
                            <a:pt x="275" y="0"/>
                          </a:lnTo>
                          <a:lnTo>
                            <a:pt x="144" y="264"/>
                          </a:lnTo>
                          <a:lnTo>
                            <a:pt x="400" y="0"/>
                          </a:lnTo>
                          <a:lnTo>
                            <a:pt x="186" y="292"/>
                          </a:lnTo>
                          <a:lnTo>
                            <a:pt x="425" y="155"/>
                          </a:lnTo>
                          <a:lnTo>
                            <a:pt x="0" y="468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5626" name="Freeform 58"/>
                    <p:cNvSpPr>
                      <a:spLocks/>
                    </p:cNvSpPr>
                    <p:nvPr/>
                  </p:nvSpPr>
                  <p:spPr bwMode="auto">
                    <a:xfrm>
                      <a:off x="7855" y="4915"/>
                      <a:ext cx="599" cy="143"/>
                    </a:xfrm>
                    <a:custGeom>
                      <a:avLst/>
                      <a:gdLst>
                        <a:gd name="T0" fmla="*/ 0 w 599"/>
                        <a:gd name="T1" fmla="*/ 70 h 143"/>
                        <a:gd name="T2" fmla="*/ 492 w 599"/>
                        <a:gd name="T3" fmla="*/ 0 h 143"/>
                        <a:gd name="T4" fmla="*/ 264 w 599"/>
                        <a:gd name="T5" fmla="*/ 50 h 143"/>
                        <a:gd name="T6" fmla="*/ 599 w 599"/>
                        <a:gd name="T7" fmla="*/ 96 h 143"/>
                        <a:gd name="T8" fmla="*/ 273 w 599"/>
                        <a:gd name="T9" fmla="*/ 93 h 143"/>
                        <a:gd name="T10" fmla="*/ 504 w 599"/>
                        <a:gd name="T11" fmla="*/ 143 h 143"/>
                        <a:gd name="T12" fmla="*/ 0 w 599"/>
                        <a:gd name="T13" fmla="*/ 70 h 143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599" h="143">
                          <a:moveTo>
                            <a:pt x="0" y="70"/>
                          </a:moveTo>
                          <a:lnTo>
                            <a:pt x="492" y="0"/>
                          </a:lnTo>
                          <a:lnTo>
                            <a:pt x="264" y="50"/>
                          </a:lnTo>
                          <a:lnTo>
                            <a:pt x="599" y="96"/>
                          </a:lnTo>
                          <a:lnTo>
                            <a:pt x="273" y="93"/>
                          </a:lnTo>
                          <a:lnTo>
                            <a:pt x="504" y="143"/>
                          </a:lnTo>
                          <a:lnTo>
                            <a:pt x="0" y="7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5627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7363" y="4507"/>
                      <a:ext cx="425" cy="468"/>
                    </a:xfrm>
                    <a:custGeom>
                      <a:avLst/>
                      <a:gdLst>
                        <a:gd name="T0" fmla="*/ 425 w 425"/>
                        <a:gd name="T1" fmla="*/ 468 h 468"/>
                        <a:gd name="T2" fmla="*/ 149 w 425"/>
                        <a:gd name="T3" fmla="*/ 0 h 468"/>
                        <a:gd name="T4" fmla="*/ 281 w 425"/>
                        <a:gd name="T5" fmla="*/ 264 h 468"/>
                        <a:gd name="T6" fmla="*/ 25 w 425"/>
                        <a:gd name="T7" fmla="*/ 0 h 468"/>
                        <a:gd name="T8" fmla="*/ 239 w 425"/>
                        <a:gd name="T9" fmla="*/ 292 h 468"/>
                        <a:gd name="T10" fmla="*/ 0 w 425"/>
                        <a:gd name="T11" fmla="*/ 155 h 468"/>
                        <a:gd name="T12" fmla="*/ 425 w 425"/>
                        <a:gd name="T13" fmla="*/ 468 h 46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425" h="468">
                          <a:moveTo>
                            <a:pt x="425" y="468"/>
                          </a:moveTo>
                          <a:lnTo>
                            <a:pt x="149" y="0"/>
                          </a:lnTo>
                          <a:lnTo>
                            <a:pt x="281" y="264"/>
                          </a:lnTo>
                          <a:lnTo>
                            <a:pt x="25" y="0"/>
                          </a:lnTo>
                          <a:lnTo>
                            <a:pt x="239" y="292"/>
                          </a:lnTo>
                          <a:lnTo>
                            <a:pt x="0" y="155"/>
                          </a:lnTo>
                          <a:lnTo>
                            <a:pt x="425" y="468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5628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7189" y="4915"/>
                      <a:ext cx="599" cy="143"/>
                    </a:xfrm>
                    <a:custGeom>
                      <a:avLst/>
                      <a:gdLst>
                        <a:gd name="T0" fmla="*/ 599 w 599"/>
                        <a:gd name="T1" fmla="*/ 70 h 143"/>
                        <a:gd name="T2" fmla="*/ 106 w 599"/>
                        <a:gd name="T3" fmla="*/ 0 h 143"/>
                        <a:gd name="T4" fmla="*/ 335 w 599"/>
                        <a:gd name="T5" fmla="*/ 50 h 143"/>
                        <a:gd name="T6" fmla="*/ 0 w 599"/>
                        <a:gd name="T7" fmla="*/ 96 h 143"/>
                        <a:gd name="T8" fmla="*/ 326 w 599"/>
                        <a:gd name="T9" fmla="*/ 93 h 143"/>
                        <a:gd name="T10" fmla="*/ 95 w 599"/>
                        <a:gd name="T11" fmla="*/ 143 h 143"/>
                        <a:gd name="T12" fmla="*/ 599 w 599"/>
                        <a:gd name="T13" fmla="*/ 70 h 143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599" h="143">
                          <a:moveTo>
                            <a:pt x="599" y="70"/>
                          </a:moveTo>
                          <a:lnTo>
                            <a:pt x="106" y="0"/>
                          </a:lnTo>
                          <a:lnTo>
                            <a:pt x="335" y="50"/>
                          </a:lnTo>
                          <a:lnTo>
                            <a:pt x="0" y="96"/>
                          </a:lnTo>
                          <a:lnTo>
                            <a:pt x="326" y="93"/>
                          </a:lnTo>
                          <a:lnTo>
                            <a:pt x="95" y="143"/>
                          </a:lnTo>
                          <a:lnTo>
                            <a:pt x="599" y="7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5629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7759" y="4346"/>
                      <a:ext cx="140" cy="611"/>
                    </a:xfrm>
                    <a:custGeom>
                      <a:avLst/>
                      <a:gdLst>
                        <a:gd name="T0" fmla="*/ 69 w 140"/>
                        <a:gd name="T1" fmla="*/ 611 h 611"/>
                        <a:gd name="T2" fmla="*/ 0 w 140"/>
                        <a:gd name="T3" fmla="*/ 108 h 611"/>
                        <a:gd name="T4" fmla="*/ 49 w 140"/>
                        <a:gd name="T5" fmla="*/ 341 h 611"/>
                        <a:gd name="T6" fmla="*/ 94 w 140"/>
                        <a:gd name="T7" fmla="*/ 0 h 611"/>
                        <a:gd name="T8" fmla="*/ 91 w 140"/>
                        <a:gd name="T9" fmla="*/ 332 h 611"/>
                        <a:gd name="T10" fmla="*/ 140 w 140"/>
                        <a:gd name="T11" fmla="*/ 97 h 611"/>
                        <a:gd name="T12" fmla="*/ 69 w 140"/>
                        <a:gd name="T13" fmla="*/ 611 h 61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140" h="611">
                          <a:moveTo>
                            <a:pt x="69" y="611"/>
                          </a:moveTo>
                          <a:lnTo>
                            <a:pt x="0" y="108"/>
                          </a:lnTo>
                          <a:lnTo>
                            <a:pt x="49" y="341"/>
                          </a:lnTo>
                          <a:lnTo>
                            <a:pt x="94" y="0"/>
                          </a:lnTo>
                          <a:lnTo>
                            <a:pt x="91" y="332"/>
                          </a:lnTo>
                          <a:lnTo>
                            <a:pt x="140" y="97"/>
                          </a:lnTo>
                          <a:lnTo>
                            <a:pt x="69" y="611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5630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7756" y="5022"/>
                      <a:ext cx="140" cy="611"/>
                    </a:xfrm>
                    <a:custGeom>
                      <a:avLst/>
                      <a:gdLst>
                        <a:gd name="T0" fmla="*/ 69 w 140"/>
                        <a:gd name="T1" fmla="*/ 0 h 611"/>
                        <a:gd name="T2" fmla="*/ 0 w 140"/>
                        <a:gd name="T3" fmla="*/ 503 h 611"/>
                        <a:gd name="T4" fmla="*/ 49 w 140"/>
                        <a:gd name="T5" fmla="*/ 270 h 611"/>
                        <a:gd name="T6" fmla="*/ 94 w 140"/>
                        <a:gd name="T7" fmla="*/ 611 h 611"/>
                        <a:gd name="T8" fmla="*/ 91 w 140"/>
                        <a:gd name="T9" fmla="*/ 279 h 611"/>
                        <a:gd name="T10" fmla="*/ 140 w 140"/>
                        <a:gd name="T11" fmla="*/ 514 h 611"/>
                        <a:gd name="T12" fmla="*/ 69 w 140"/>
                        <a:gd name="T13" fmla="*/ 0 h 61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140" h="611">
                          <a:moveTo>
                            <a:pt x="69" y="0"/>
                          </a:moveTo>
                          <a:lnTo>
                            <a:pt x="0" y="503"/>
                          </a:lnTo>
                          <a:lnTo>
                            <a:pt x="49" y="270"/>
                          </a:lnTo>
                          <a:lnTo>
                            <a:pt x="94" y="611"/>
                          </a:lnTo>
                          <a:lnTo>
                            <a:pt x="91" y="279"/>
                          </a:lnTo>
                          <a:lnTo>
                            <a:pt x="140" y="514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</p:grpSp>
          <p:grpSp>
            <p:nvGrpSpPr>
              <p:cNvPr id="25613" name="Group 63"/>
              <p:cNvGrpSpPr>
                <a:grpSpLocks/>
              </p:cNvGrpSpPr>
              <p:nvPr/>
            </p:nvGrpSpPr>
            <p:grpSpPr bwMode="auto">
              <a:xfrm>
                <a:off x="7319" y="4512"/>
                <a:ext cx="1031" cy="969"/>
                <a:chOff x="7319" y="4512"/>
                <a:chExt cx="1031" cy="969"/>
              </a:xfrm>
            </p:grpSpPr>
            <p:sp>
              <p:nvSpPr>
                <p:cNvPr id="25614" name="Freeform 64"/>
                <p:cNvSpPr>
                  <a:spLocks/>
                </p:cNvSpPr>
                <p:nvPr/>
              </p:nvSpPr>
              <p:spPr bwMode="auto">
                <a:xfrm>
                  <a:off x="7490" y="4661"/>
                  <a:ext cx="695" cy="725"/>
                </a:xfrm>
                <a:custGeom>
                  <a:avLst/>
                  <a:gdLst>
                    <a:gd name="T0" fmla="*/ 335 w 695"/>
                    <a:gd name="T1" fmla="*/ 0 h 725"/>
                    <a:gd name="T2" fmla="*/ 321 w 695"/>
                    <a:gd name="T3" fmla="*/ 293 h 725"/>
                    <a:gd name="T4" fmla="*/ 231 w 695"/>
                    <a:gd name="T5" fmla="*/ 40 h 725"/>
                    <a:gd name="T6" fmla="*/ 293 w 695"/>
                    <a:gd name="T7" fmla="*/ 298 h 725"/>
                    <a:gd name="T8" fmla="*/ 92 w 695"/>
                    <a:gd name="T9" fmla="*/ 83 h 725"/>
                    <a:gd name="T10" fmla="*/ 276 w 695"/>
                    <a:gd name="T11" fmla="*/ 298 h 725"/>
                    <a:gd name="T12" fmla="*/ 34 w 695"/>
                    <a:gd name="T13" fmla="*/ 224 h 725"/>
                    <a:gd name="T14" fmla="*/ 267 w 695"/>
                    <a:gd name="T15" fmla="*/ 316 h 725"/>
                    <a:gd name="T16" fmla="*/ 0 w 695"/>
                    <a:gd name="T17" fmla="*/ 330 h 725"/>
                    <a:gd name="T18" fmla="*/ 290 w 695"/>
                    <a:gd name="T19" fmla="*/ 338 h 725"/>
                    <a:gd name="T20" fmla="*/ 31 w 695"/>
                    <a:gd name="T21" fmla="*/ 421 h 725"/>
                    <a:gd name="T22" fmla="*/ 273 w 695"/>
                    <a:gd name="T23" fmla="*/ 356 h 725"/>
                    <a:gd name="T24" fmla="*/ 90 w 695"/>
                    <a:gd name="T25" fmla="*/ 594 h 725"/>
                    <a:gd name="T26" fmla="*/ 293 w 695"/>
                    <a:gd name="T27" fmla="*/ 373 h 725"/>
                    <a:gd name="T28" fmla="*/ 228 w 695"/>
                    <a:gd name="T29" fmla="*/ 622 h 725"/>
                    <a:gd name="T30" fmla="*/ 318 w 695"/>
                    <a:gd name="T31" fmla="*/ 376 h 725"/>
                    <a:gd name="T32" fmla="*/ 335 w 695"/>
                    <a:gd name="T33" fmla="*/ 725 h 725"/>
                    <a:gd name="T34" fmla="*/ 338 w 695"/>
                    <a:gd name="T35" fmla="*/ 361 h 725"/>
                    <a:gd name="T36" fmla="*/ 447 w 695"/>
                    <a:gd name="T37" fmla="*/ 640 h 725"/>
                    <a:gd name="T38" fmla="*/ 352 w 695"/>
                    <a:gd name="T39" fmla="*/ 361 h 725"/>
                    <a:gd name="T40" fmla="*/ 577 w 695"/>
                    <a:gd name="T41" fmla="*/ 600 h 725"/>
                    <a:gd name="T42" fmla="*/ 385 w 695"/>
                    <a:gd name="T43" fmla="*/ 356 h 725"/>
                    <a:gd name="T44" fmla="*/ 644 w 695"/>
                    <a:gd name="T45" fmla="*/ 433 h 725"/>
                    <a:gd name="T46" fmla="*/ 377 w 695"/>
                    <a:gd name="T47" fmla="*/ 333 h 725"/>
                    <a:gd name="T48" fmla="*/ 695 w 695"/>
                    <a:gd name="T49" fmla="*/ 330 h 725"/>
                    <a:gd name="T50" fmla="*/ 374 w 695"/>
                    <a:gd name="T51" fmla="*/ 318 h 725"/>
                    <a:gd name="T52" fmla="*/ 630 w 695"/>
                    <a:gd name="T53" fmla="*/ 233 h 725"/>
                    <a:gd name="T54" fmla="*/ 382 w 695"/>
                    <a:gd name="T55" fmla="*/ 304 h 725"/>
                    <a:gd name="T56" fmla="*/ 549 w 695"/>
                    <a:gd name="T57" fmla="*/ 106 h 725"/>
                    <a:gd name="T58" fmla="*/ 360 w 695"/>
                    <a:gd name="T59" fmla="*/ 304 h 725"/>
                    <a:gd name="T60" fmla="*/ 444 w 695"/>
                    <a:gd name="T61" fmla="*/ 23 h 725"/>
                    <a:gd name="T62" fmla="*/ 346 w 695"/>
                    <a:gd name="T63" fmla="*/ 287 h 725"/>
                    <a:gd name="T64" fmla="*/ 335 w 695"/>
                    <a:gd name="T65" fmla="*/ 0 h 72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695" h="725">
                      <a:moveTo>
                        <a:pt x="335" y="0"/>
                      </a:moveTo>
                      <a:lnTo>
                        <a:pt x="321" y="293"/>
                      </a:lnTo>
                      <a:lnTo>
                        <a:pt x="231" y="40"/>
                      </a:lnTo>
                      <a:lnTo>
                        <a:pt x="293" y="298"/>
                      </a:lnTo>
                      <a:lnTo>
                        <a:pt x="92" y="83"/>
                      </a:lnTo>
                      <a:lnTo>
                        <a:pt x="276" y="298"/>
                      </a:lnTo>
                      <a:lnTo>
                        <a:pt x="34" y="224"/>
                      </a:lnTo>
                      <a:lnTo>
                        <a:pt x="267" y="316"/>
                      </a:lnTo>
                      <a:lnTo>
                        <a:pt x="0" y="330"/>
                      </a:lnTo>
                      <a:lnTo>
                        <a:pt x="290" y="338"/>
                      </a:lnTo>
                      <a:lnTo>
                        <a:pt x="31" y="421"/>
                      </a:lnTo>
                      <a:lnTo>
                        <a:pt x="273" y="356"/>
                      </a:lnTo>
                      <a:lnTo>
                        <a:pt x="90" y="594"/>
                      </a:lnTo>
                      <a:lnTo>
                        <a:pt x="293" y="373"/>
                      </a:lnTo>
                      <a:lnTo>
                        <a:pt x="228" y="622"/>
                      </a:lnTo>
                      <a:lnTo>
                        <a:pt x="318" y="376"/>
                      </a:lnTo>
                      <a:lnTo>
                        <a:pt x="335" y="725"/>
                      </a:lnTo>
                      <a:lnTo>
                        <a:pt x="338" y="361"/>
                      </a:lnTo>
                      <a:lnTo>
                        <a:pt x="447" y="640"/>
                      </a:lnTo>
                      <a:lnTo>
                        <a:pt x="352" y="361"/>
                      </a:lnTo>
                      <a:lnTo>
                        <a:pt x="577" y="600"/>
                      </a:lnTo>
                      <a:lnTo>
                        <a:pt x="385" y="356"/>
                      </a:lnTo>
                      <a:lnTo>
                        <a:pt x="644" y="433"/>
                      </a:lnTo>
                      <a:lnTo>
                        <a:pt x="377" y="333"/>
                      </a:lnTo>
                      <a:lnTo>
                        <a:pt x="695" y="330"/>
                      </a:lnTo>
                      <a:lnTo>
                        <a:pt x="374" y="318"/>
                      </a:lnTo>
                      <a:lnTo>
                        <a:pt x="630" y="233"/>
                      </a:lnTo>
                      <a:lnTo>
                        <a:pt x="382" y="304"/>
                      </a:lnTo>
                      <a:lnTo>
                        <a:pt x="549" y="106"/>
                      </a:lnTo>
                      <a:lnTo>
                        <a:pt x="360" y="304"/>
                      </a:lnTo>
                      <a:lnTo>
                        <a:pt x="444" y="23"/>
                      </a:lnTo>
                      <a:lnTo>
                        <a:pt x="346" y="287"/>
                      </a:lnTo>
                      <a:lnTo>
                        <a:pt x="335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615" name="Freeform 65"/>
                <p:cNvSpPr>
                  <a:spLocks/>
                </p:cNvSpPr>
                <p:nvPr/>
              </p:nvSpPr>
              <p:spPr bwMode="auto">
                <a:xfrm>
                  <a:off x="7319" y="4512"/>
                  <a:ext cx="1031" cy="969"/>
                </a:xfrm>
                <a:custGeom>
                  <a:avLst/>
                  <a:gdLst>
                    <a:gd name="T0" fmla="*/ 730 w 1031"/>
                    <a:gd name="T1" fmla="*/ 32 h 969"/>
                    <a:gd name="T2" fmla="*/ 531 w 1031"/>
                    <a:gd name="T3" fmla="*/ 427 h 969"/>
                    <a:gd name="T4" fmla="*/ 601 w 1031"/>
                    <a:gd name="T5" fmla="*/ 0 h 969"/>
                    <a:gd name="T6" fmla="*/ 509 w 1031"/>
                    <a:gd name="T7" fmla="*/ 413 h 969"/>
                    <a:gd name="T8" fmla="*/ 424 w 1031"/>
                    <a:gd name="T9" fmla="*/ 12 h 969"/>
                    <a:gd name="T10" fmla="*/ 472 w 1031"/>
                    <a:gd name="T11" fmla="*/ 424 h 969"/>
                    <a:gd name="T12" fmla="*/ 287 w 1031"/>
                    <a:gd name="T13" fmla="*/ 32 h 969"/>
                    <a:gd name="T14" fmla="*/ 441 w 1031"/>
                    <a:gd name="T15" fmla="*/ 430 h 969"/>
                    <a:gd name="T16" fmla="*/ 67 w 1031"/>
                    <a:gd name="T17" fmla="*/ 226 h 969"/>
                    <a:gd name="T18" fmla="*/ 433 w 1031"/>
                    <a:gd name="T19" fmla="*/ 450 h 969"/>
                    <a:gd name="T20" fmla="*/ 19 w 1031"/>
                    <a:gd name="T21" fmla="*/ 370 h 969"/>
                    <a:gd name="T22" fmla="*/ 436 w 1031"/>
                    <a:gd name="T23" fmla="*/ 473 h 969"/>
                    <a:gd name="T24" fmla="*/ 0 w 1031"/>
                    <a:gd name="T25" fmla="*/ 565 h 969"/>
                    <a:gd name="T26" fmla="*/ 438 w 1031"/>
                    <a:gd name="T27" fmla="*/ 499 h 969"/>
                    <a:gd name="T28" fmla="*/ 73 w 1031"/>
                    <a:gd name="T29" fmla="*/ 699 h 969"/>
                    <a:gd name="T30" fmla="*/ 447 w 1031"/>
                    <a:gd name="T31" fmla="*/ 522 h 969"/>
                    <a:gd name="T32" fmla="*/ 270 w 1031"/>
                    <a:gd name="T33" fmla="*/ 937 h 969"/>
                    <a:gd name="T34" fmla="*/ 480 w 1031"/>
                    <a:gd name="T35" fmla="*/ 527 h 969"/>
                    <a:gd name="T36" fmla="*/ 408 w 1031"/>
                    <a:gd name="T37" fmla="*/ 963 h 969"/>
                    <a:gd name="T38" fmla="*/ 500 w 1031"/>
                    <a:gd name="T39" fmla="*/ 522 h 969"/>
                    <a:gd name="T40" fmla="*/ 593 w 1031"/>
                    <a:gd name="T41" fmla="*/ 937 h 969"/>
                    <a:gd name="T42" fmla="*/ 520 w 1031"/>
                    <a:gd name="T43" fmla="*/ 507 h 969"/>
                    <a:gd name="T44" fmla="*/ 739 w 1031"/>
                    <a:gd name="T45" fmla="*/ 969 h 969"/>
                    <a:gd name="T46" fmla="*/ 539 w 1031"/>
                    <a:gd name="T47" fmla="*/ 505 h 969"/>
                    <a:gd name="T48" fmla="*/ 981 w 1031"/>
                    <a:gd name="T49" fmla="*/ 757 h 969"/>
                    <a:gd name="T50" fmla="*/ 551 w 1031"/>
                    <a:gd name="T51" fmla="*/ 490 h 969"/>
                    <a:gd name="T52" fmla="*/ 1023 w 1031"/>
                    <a:gd name="T53" fmla="*/ 579 h 969"/>
                    <a:gd name="T54" fmla="*/ 570 w 1031"/>
                    <a:gd name="T55" fmla="*/ 473 h 969"/>
                    <a:gd name="T56" fmla="*/ 1031 w 1031"/>
                    <a:gd name="T57" fmla="*/ 384 h 969"/>
                    <a:gd name="T58" fmla="*/ 562 w 1031"/>
                    <a:gd name="T59" fmla="*/ 456 h 969"/>
                    <a:gd name="T60" fmla="*/ 1000 w 1031"/>
                    <a:gd name="T61" fmla="*/ 226 h 969"/>
                    <a:gd name="T62" fmla="*/ 567 w 1031"/>
                    <a:gd name="T63" fmla="*/ 433 h 969"/>
                    <a:gd name="T64" fmla="*/ 730 w 1031"/>
                    <a:gd name="T65" fmla="*/ 32 h 96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31" h="969">
                      <a:moveTo>
                        <a:pt x="730" y="32"/>
                      </a:moveTo>
                      <a:lnTo>
                        <a:pt x="531" y="427"/>
                      </a:lnTo>
                      <a:lnTo>
                        <a:pt x="601" y="0"/>
                      </a:lnTo>
                      <a:lnTo>
                        <a:pt x="509" y="413"/>
                      </a:lnTo>
                      <a:lnTo>
                        <a:pt x="424" y="12"/>
                      </a:lnTo>
                      <a:lnTo>
                        <a:pt x="472" y="424"/>
                      </a:lnTo>
                      <a:lnTo>
                        <a:pt x="287" y="32"/>
                      </a:lnTo>
                      <a:lnTo>
                        <a:pt x="441" y="430"/>
                      </a:lnTo>
                      <a:lnTo>
                        <a:pt x="67" y="226"/>
                      </a:lnTo>
                      <a:lnTo>
                        <a:pt x="433" y="450"/>
                      </a:lnTo>
                      <a:lnTo>
                        <a:pt x="19" y="370"/>
                      </a:lnTo>
                      <a:lnTo>
                        <a:pt x="436" y="473"/>
                      </a:lnTo>
                      <a:lnTo>
                        <a:pt x="0" y="565"/>
                      </a:lnTo>
                      <a:lnTo>
                        <a:pt x="438" y="499"/>
                      </a:lnTo>
                      <a:lnTo>
                        <a:pt x="73" y="699"/>
                      </a:lnTo>
                      <a:lnTo>
                        <a:pt x="447" y="522"/>
                      </a:lnTo>
                      <a:lnTo>
                        <a:pt x="270" y="937"/>
                      </a:lnTo>
                      <a:lnTo>
                        <a:pt x="480" y="527"/>
                      </a:lnTo>
                      <a:lnTo>
                        <a:pt x="408" y="963"/>
                      </a:lnTo>
                      <a:lnTo>
                        <a:pt x="500" y="522"/>
                      </a:lnTo>
                      <a:lnTo>
                        <a:pt x="593" y="937"/>
                      </a:lnTo>
                      <a:lnTo>
                        <a:pt x="520" y="507"/>
                      </a:lnTo>
                      <a:lnTo>
                        <a:pt x="739" y="969"/>
                      </a:lnTo>
                      <a:lnTo>
                        <a:pt x="539" y="505"/>
                      </a:lnTo>
                      <a:lnTo>
                        <a:pt x="981" y="757"/>
                      </a:lnTo>
                      <a:lnTo>
                        <a:pt x="551" y="490"/>
                      </a:lnTo>
                      <a:lnTo>
                        <a:pt x="1023" y="579"/>
                      </a:lnTo>
                      <a:lnTo>
                        <a:pt x="570" y="473"/>
                      </a:lnTo>
                      <a:lnTo>
                        <a:pt x="1031" y="384"/>
                      </a:lnTo>
                      <a:lnTo>
                        <a:pt x="562" y="456"/>
                      </a:lnTo>
                      <a:lnTo>
                        <a:pt x="1000" y="226"/>
                      </a:lnTo>
                      <a:lnTo>
                        <a:pt x="567" y="433"/>
                      </a:lnTo>
                      <a:lnTo>
                        <a:pt x="730" y="32"/>
                      </a:lnTo>
                      <a:close/>
                    </a:path>
                  </a:pathLst>
                </a:custGeom>
                <a:solidFill>
                  <a:srgbClr val="FF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616" name="Freeform 66"/>
                <p:cNvSpPr>
                  <a:spLocks/>
                </p:cNvSpPr>
                <p:nvPr/>
              </p:nvSpPr>
              <p:spPr bwMode="auto">
                <a:xfrm>
                  <a:off x="7623" y="4778"/>
                  <a:ext cx="428" cy="450"/>
                </a:xfrm>
                <a:custGeom>
                  <a:avLst/>
                  <a:gdLst>
                    <a:gd name="T0" fmla="*/ 206 w 428"/>
                    <a:gd name="T1" fmla="*/ 0 h 450"/>
                    <a:gd name="T2" fmla="*/ 197 w 428"/>
                    <a:gd name="T3" fmla="*/ 181 h 450"/>
                    <a:gd name="T4" fmla="*/ 142 w 428"/>
                    <a:gd name="T5" fmla="*/ 25 h 450"/>
                    <a:gd name="T6" fmla="*/ 180 w 428"/>
                    <a:gd name="T7" fmla="*/ 185 h 450"/>
                    <a:gd name="T8" fmla="*/ 57 w 428"/>
                    <a:gd name="T9" fmla="*/ 51 h 450"/>
                    <a:gd name="T10" fmla="*/ 170 w 428"/>
                    <a:gd name="T11" fmla="*/ 185 h 450"/>
                    <a:gd name="T12" fmla="*/ 20 w 428"/>
                    <a:gd name="T13" fmla="*/ 139 h 450"/>
                    <a:gd name="T14" fmla="*/ 164 w 428"/>
                    <a:gd name="T15" fmla="*/ 196 h 450"/>
                    <a:gd name="T16" fmla="*/ 0 w 428"/>
                    <a:gd name="T17" fmla="*/ 205 h 450"/>
                    <a:gd name="T18" fmla="*/ 178 w 428"/>
                    <a:gd name="T19" fmla="*/ 210 h 450"/>
                    <a:gd name="T20" fmla="*/ 18 w 428"/>
                    <a:gd name="T21" fmla="*/ 261 h 450"/>
                    <a:gd name="T22" fmla="*/ 168 w 428"/>
                    <a:gd name="T23" fmla="*/ 220 h 450"/>
                    <a:gd name="T24" fmla="*/ 55 w 428"/>
                    <a:gd name="T25" fmla="*/ 369 h 450"/>
                    <a:gd name="T26" fmla="*/ 180 w 428"/>
                    <a:gd name="T27" fmla="*/ 232 h 450"/>
                    <a:gd name="T28" fmla="*/ 140 w 428"/>
                    <a:gd name="T29" fmla="*/ 386 h 450"/>
                    <a:gd name="T30" fmla="*/ 196 w 428"/>
                    <a:gd name="T31" fmla="*/ 233 h 450"/>
                    <a:gd name="T32" fmla="*/ 206 w 428"/>
                    <a:gd name="T33" fmla="*/ 450 h 450"/>
                    <a:gd name="T34" fmla="*/ 208 w 428"/>
                    <a:gd name="T35" fmla="*/ 224 h 450"/>
                    <a:gd name="T36" fmla="*/ 276 w 428"/>
                    <a:gd name="T37" fmla="*/ 398 h 450"/>
                    <a:gd name="T38" fmla="*/ 217 w 428"/>
                    <a:gd name="T39" fmla="*/ 224 h 450"/>
                    <a:gd name="T40" fmla="*/ 356 w 428"/>
                    <a:gd name="T41" fmla="*/ 373 h 450"/>
                    <a:gd name="T42" fmla="*/ 237 w 428"/>
                    <a:gd name="T43" fmla="*/ 220 h 450"/>
                    <a:gd name="T44" fmla="*/ 397 w 428"/>
                    <a:gd name="T45" fmla="*/ 269 h 450"/>
                    <a:gd name="T46" fmla="*/ 232 w 428"/>
                    <a:gd name="T47" fmla="*/ 206 h 450"/>
                    <a:gd name="T48" fmla="*/ 428 w 428"/>
                    <a:gd name="T49" fmla="*/ 205 h 450"/>
                    <a:gd name="T50" fmla="*/ 231 w 428"/>
                    <a:gd name="T51" fmla="*/ 198 h 450"/>
                    <a:gd name="T52" fmla="*/ 389 w 428"/>
                    <a:gd name="T53" fmla="*/ 144 h 450"/>
                    <a:gd name="T54" fmla="*/ 235 w 428"/>
                    <a:gd name="T55" fmla="*/ 189 h 450"/>
                    <a:gd name="T56" fmla="*/ 338 w 428"/>
                    <a:gd name="T57" fmla="*/ 65 h 450"/>
                    <a:gd name="T58" fmla="*/ 221 w 428"/>
                    <a:gd name="T59" fmla="*/ 189 h 450"/>
                    <a:gd name="T60" fmla="*/ 274 w 428"/>
                    <a:gd name="T61" fmla="*/ 14 h 450"/>
                    <a:gd name="T62" fmla="*/ 213 w 428"/>
                    <a:gd name="T63" fmla="*/ 179 h 450"/>
                    <a:gd name="T64" fmla="*/ 206 w 428"/>
                    <a:gd name="T65" fmla="*/ 0 h 4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428" h="450">
                      <a:moveTo>
                        <a:pt x="206" y="0"/>
                      </a:moveTo>
                      <a:lnTo>
                        <a:pt x="197" y="181"/>
                      </a:lnTo>
                      <a:lnTo>
                        <a:pt x="142" y="25"/>
                      </a:lnTo>
                      <a:lnTo>
                        <a:pt x="180" y="185"/>
                      </a:lnTo>
                      <a:lnTo>
                        <a:pt x="57" y="51"/>
                      </a:lnTo>
                      <a:lnTo>
                        <a:pt x="170" y="185"/>
                      </a:lnTo>
                      <a:lnTo>
                        <a:pt x="20" y="139"/>
                      </a:lnTo>
                      <a:lnTo>
                        <a:pt x="164" y="196"/>
                      </a:lnTo>
                      <a:lnTo>
                        <a:pt x="0" y="205"/>
                      </a:lnTo>
                      <a:lnTo>
                        <a:pt x="178" y="210"/>
                      </a:lnTo>
                      <a:lnTo>
                        <a:pt x="18" y="261"/>
                      </a:lnTo>
                      <a:lnTo>
                        <a:pt x="168" y="220"/>
                      </a:lnTo>
                      <a:lnTo>
                        <a:pt x="55" y="369"/>
                      </a:lnTo>
                      <a:lnTo>
                        <a:pt x="180" y="232"/>
                      </a:lnTo>
                      <a:lnTo>
                        <a:pt x="140" y="386"/>
                      </a:lnTo>
                      <a:lnTo>
                        <a:pt x="196" y="233"/>
                      </a:lnTo>
                      <a:lnTo>
                        <a:pt x="206" y="450"/>
                      </a:lnTo>
                      <a:lnTo>
                        <a:pt x="208" y="224"/>
                      </a:lnTo>
                      <a:lnTo>
                        <a:pt x="276" y="398"/>
                      </a:lnTo>
                      <a:lnTo>
                        <a:pt x="217" y="224"/>
                      </a:lnTo>
                      <a:lnTo>
                        <a:pt x="356" y="373"/>
                      </a:lnTo>
                      <a:lnTo>
                        <a:pt x="237" y="220"/>
                      </a:lnTo>
                      <a:lnTo>
                        <a:pt x="397" y="269"/>
                      </a:lnTo>
                      <a:lnTo>
                        <a:pt x="232" y="206"/>
                      </a:lnTo>
                      <a:lnTo>
                        <a:pt x="428" y="205"/>
                      </a:lnTo>
                      <a:lnTo>
                        <a:pt x="231" y="198"/>
                      </a:lnTo>
                      <a:lnTo>
                        <a:pt x="389" y="144"/>
                      </a:lnTo>
                      <a:lnTo>
                        <a:pt x="235" y="189"/>
                      </a:lnTo>
                      <a:lnTo>
                        <a:pt x="338" y="65"/>
                      </a:lnTo>
                      <a:lnTo>
                        <a:pt x="221" y="189"/>
                      </a:lnTo>
                      <a:lnTo>
                        <a:pt x="274" y="14"/>
                      </a:lnTo>
                      <a:lnTo>
                        <a:pt x="213" y="179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25609" name="Text Box 69"/>
            <p:cNvSpPr txBox="1">
              <a:spLocks noChangeArrowheads="1"/>
            </p:cNvSpPr>
            <p:nvPr/>
          </p:nvSpPr>
          <p:spPr bwMode="auto">
            <a:xfrm>
              <a:off x="1463674" y="6011863"/>
              <a:ext cx="487506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99"/>
                  </a:solidFill>
                  <a:latin typeface="Arial" charset="0"/>
                </a:rPr>
                <a:t>(a)</a:t>
              </a:r>
            </a:p>
          </p:txBody>
        </p:sp>
        <p:sp>
          <p:nvSpPr>
            <p:cNvPr id="25610" name="Text Box 70"/>
            <p:cNvSpPr txBox="1">
              <a:spLocks noChangeArrowheads="1"/>
            </p:cNvSpPr>
            <p:nvPr/>
          </p:nvSpPr>
          <p:spPr bwMode="auto">
            <a:xfrm>
              <a:off x="6561139" y="6011863"/>
              <a:ext cx="503536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99"/>
                  </a:solidFill>
                  <a:latin typeface="Arial" charset="0"/>
                </a:rPr>
                <a:t>(b)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9826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52"/>
    </mc:Choice>
    <mc:Fallback>
      <p:transition spd="slow" advTm="5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1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726883" y="153988"/>
            <a:ext cx="6680200" cy="5461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i="1">
                <a:solidFill>
                  <a:srgbClr val="3333CC"/>
                </a:solidFill>
                <a:latin typeface="Allegro BT" pitchFamily="82" charset="0"/>
              </a:rPr>
              <a:t>Primo Principio della Termodinamica</a:t>
            </a:r>
            <a:endParaRPr lang="it-IT" altLang="it-IT" i="1">
              <a:solidFill>
                <a:srgbClr val="FFCC00"/>
              </a:solidFill>
              <a:latin typeface="Allegro BT" pitchFamily="82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456426" y="693738"/>
            <a:ext cx="8789580" cy="529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u="sng" dirty="0">
                <a:solidFill>
                  <a:srgbClr val="CC0000"/>
                </a:solidFill>
                <a:latin typeface="Comic Sans MS" pitchFamily="66" charset="0"/>
              </a:rPr>
              <a:t>I° ENUNCIATO</a:t>
            </a:r>
            <a:r>
              <a:rPr lang="it-IT" altLang="it-IT" sz="2200" u="sng" dirty="0">
                <a:solidFill>
                  <a:srgbClr val="CC0000"/>
                </a:solidFill>
                <a:latin typeface="Comic Sans MS" pitchFamily="66" charset="0"/>
              </a:rPr>
              <a:t>:</a:t>
            </a: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u="sng" dirty="0">
                <a:solidFill>
                  <a:srgbClr val="CC0000"/>
                </a:solidFill>
                <a:latin typeface="Comic Sans MS" pitchFamily="66" charset="0"/>
              </a:rPr>
              <a:t>L'Energia NON si crea NE' si distrugge, ma si </a:t>
            </a:r>
            <a:r>
              <a:rPr lang="it-IT" altLang="it-IT" sz="2200" u="sng" dirty="0">
                <a:solidFill>
                  <a:srgbClr val="CC0000"/>
                </a:solidFill>
                <a:latin typeface="Comic Sans MS" pitchFamily="66" charset="0"/>
              </a:rPr>
              <a:t>TRASFORMA</a:t>
            </a: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200" u="sng" dirty="0">
              <a:solidFill>
                <a:srgbClr val="CC0000"/>
              </a:solidFill>
              <a:latin typeface="Comic Sans MS" pitchFamily="66" charset="0"/>
            </a:endParaRP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u="sng" dirty="0">
                <a:solidFill>
                  <a:srgbClr val="CC0000"/>
                </a:solidFill>
                <a:latin typeface="Comic Sans MS" pitchFamily="66" charset="0"/>
              </a:rPr>
              <a:t>«IL CALORE PRODOTTO IN UN PROCESSO IRREVERSIBILE E’ </a:t>
            </a: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u="sng" dirty="0">
                <a:solidFill>
                  <a:srgbClr val="CC0000"/>
                </a:solidFill>
                <a:latin typeface="Comic Sans MS" pitchFamily="66" charset="0"/>
              </a:rPr>
              <a:t>ESATTAMENTE PROPORZIONALE ALLA DIMINUZIONE DI</a:t>
            </a: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u="sng" dirty="0">
                <a:solidFill>
                  <a:srgbClr val="CC0000"/>
                </a:solidFill>
                <a:latin typeface="Comic Sans MS" pitchFamily="66" charset="0"/>
              </a:rPr>
              <a:t>ENERGIA MECCANICA DELL’AMBIENTE»</a:t>
            </a:r>
            <a:endParaRPr lang="it-IT" altLang="it-IT" sz="2200" u="sng" dirty="0">
              <a:solidFill>
                <a:srgbClr val="CC0000"/>
              </a:solidFill>
              <a:latin typeface="Comic Sans MS" pitchFamily="66" charset="0"/>
            </a:endParaRP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dirty="0">
                <a:solidFill>
                  <a:srgbClr val="000000"/>
                </a:solidFill>
                <a:latin typeface="Comic Sans MS" pitchFamily="66" charset="0"/>
              </a:rPr>
              <a:t>Q = </a:t>
            </a:r>
            <a:r>
              <a:rPr lang="it-IT" altLang="it-IT" dirty="0" err="1">
                <a:solidFill>
                  <a:srgbClr val="000000"/>
                </a:solidFill>
                <a:latin typeface="Comic Sans MS" pitchFamily="66" charset="0"/>
              </a:rPr>
              <a:t>cost</a:t>
            </a:r>
            <a:r>
              <a:rPr lang="it-IT" altLang="it-IT" dirty="0">
                <a:solidFill>
                  <a:srgbClr val="000000"/>
                </a:solidFill>
                <a:latin typeface="Comic Sans MS" pitchFamily="66" charset="0"/>
              </a:rPr>
              <a:t>. </a:t>
            </a:r>
            <a:r>
              <a:rPr lang="it-IT" altLang="it-IT" dirty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it-IT" altLang="it-IT" dirty="0">
                <a:solidFill>
                  <a:srgbClr val="000000"/>
                </a:solidFill>
                <a:latin typeface="Comic Sans MS" pitchFamily="66" charset="0"/>
              </a:rPr>
              <a:t>E</a:t>
            </a: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u="sng" dirty="0">
                <a:solidFill>
                  <a:srgbClr val="CC0000"/>
                </a:solidFill>
                <a:latin typeface="Comic Sans MS" pitchFamily="66" charset="0"/>
              </a:rPr>
              <a:t>«SE UN SISTEMA E’ SOGGETTO AD UNA TRASFORMAZIONE </a:t>
            </a: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u="sng" dirty="0">
                <a:solidFill>
                  <a:srgbClr val="CC0000"/>
                </a:solidFill>
                <a:latin typeface="Comic Sans MS" pitchFamily="66" charset="0"/>
              </a:rPr>
              <a:t>CICLICA, IL CUI RISULTATO E’ LA CONVERSIONE DI CALORE</a:t>
            </a: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u="sng" dirty="0">
                <a:solidFill>
                  <a:srgbClr val="CC0000"/>
                </a:solidFill>
                <a:latin typeface="Comic Sans MS" pitchFamily="66" charset="0"/>
              </a:rPr>
              <a:t>IN LAVORO, E SI USANO LE STESSE UNITA’ DI MISURA PER</a:t>
            </a: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u="sng" dirty="0">
                <a:solidFill>
                  <a:srgbClr val="CC0000"/>
                </a:solidFill>
                <a:latin typeface="Comic Sans MS" pitchFamily="66" charset="0"/>
              </a:rPr>
              <a:t>Q ED L:</a:t>
            </a:r>
            <a:r>
              <a:rPr lang="it-IT" altLang="it-IT" sz="2200" dirty="0">
                <a:solidFill>
                  <a:srgbClr val="CC0000"/>
                </a:solidFill>
                <a:latin typeface="Comic Sans MS" pitchFamily="66" charset="0"/>
              </a:rPr>
              <a:t>     </a:t>
            </a:r>
            <a:r>
              <a:rPr lang="it-IT" altLang="it-IT" b="1" dirty="0">
                <a:solidFill>
                  <a:srgbClr val="000000"/>
                </a:solidFill>
                <a:latin typeface="Comic Sans MS" pitchFamily="66" charset="0"/>
              </a:rPr>
              <a:t>Q = L </a:t>
            </a:r>
            <a:r>
              <a:rPr lang="it-IT" altLang="it-IT" sz="2200" dirty="0">
                <a:solidFill>
                  <a:srgbClr val="CC0000"/>
                </a:solidFill>
                <a:latin typeface="Comic Sans MS" pitchFamily="66" charset="0"/>
              </a:rPr>
              <a:t>»</a:t>
            </a:r>
            <a:endParaRPr lang="it-IT" altLang="it-IT" sz="2200" dirty="0">
              <a:solidFill>
                <a:srgbClr val="CC0000"/>
              </a:solidFill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3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691"/>
    </mc:Choice>
    <mc:Fallback>
      <p:transition spd="slow" advTm="276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946400" y="6286501"/>
            <a:ext cx="184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418013" y="6229351"/>
            <a:ext cx="25781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6666FF"/>
                </a:solidFill>
                <a:latin typeface="Comic Sans MS" pitchFamily="66" charset="0"/>
                <a:cs typeface="Times New Roman"/>
              </a:rPr>
              <a:t>Isolante termico</a:t>
            </a:r>
          </a:p>
        </p:txBody>
      </p:sp>
      <p:pic>
        <p:nvPicPr>
          <p:cNvPr id="22532" name="Picture 2" descr="E:\Documents and Settings\stefania\Desktop\p224_ISBN88-08-09101-5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2"/>
          <a:stretch>
            <a:fillRect/>
          </a:stretch>
        </p:blipFill>
        <p:spPr bwMode="auto">
          <a:xfrm>
            <a:off x="4021139" y="457201"/>
            <a:ext cx="41179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13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63"/>
    </mc:Choice>
    <mc:Fallback>
      <p:transition spd="slow" advTm="77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655763" y="153988"/>
            <a:ext cx="6680200" cy="5461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i="1">
                <a:solidFill>
                  <a:srgbClr val="3333CC"/>
                </a:solidFill>
                <a:latin typeface="Allegro BT" pitchFamily="82" charset="0"/>
              </a:rPr>
              <a:t>Primo Principio della Termodinamica</a:t>
            </a:r>
            <a:endParaRPr lang="it-IT" altLang="it-IT" i="1">
              <a:solidFill>
                <a:srgbClr val="FFCC00"/>
              </a:solidFill>
              <a:latin typeface="Allegro BT" pitchFamily="82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763713" y="693738"/>
            <a:ext cx="80327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u="sng">
                <a:solidFill>
                  <a:srgbClr val="CC0000"/>
                </a:solidFill>
                <a:latin typeface="Comic Sans MS" pitchFamily="66" charset="0"/>
              </a:rPr>
              <a:t>I° ENUNCIATO</a:t>
            </a:r>
            <a:r>
              <a:rPr lang="it-IT" altLang="it-IT" sz="2200" u="sng">
                <a:solidFill>
                  <a:srgbClr val="CC0000"/>
                </a:solidFill>
                <a:latin typeface="Comic Sans MS" pitchFamily="66" charset="0"/>
              </a:rPr>
              <a:t>:</a:t>
            </a: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u="sng">
                <a:solidFill>
                  <a:srgbClr val="CC0000"/>
                </a:solidFill>
                <a:latin typeface="Comic Sans MS" pitchFamily="66" charset="0"/>
              </a:rPr>
              <a:t>L'Energia NON si crea NE' si distrugge, ma si TRASFORMA</a:t>
            </a:r>
            <a:endParaRPr lang="it-IT" altLang="it-IT" sz="2200">
              <a:solidFill>
                <a:srgbClr val="CC0000"/>
              </a:solidFill>
              <a:latin typeface="Comic Sans MS" pitchFamily="66" charset="0"/>
            </a:endParaRP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711325" y="1747839"/>
            <a:ext cx="4038600" cy="4530725"/>
            <a:chOff x="187326" y="1747838"/>
            <a:chExt cx="4038599" cy="4530270"/>
          </a:xfrm>
        </p:grpSpPr>
        <p:sp>
          <p:nvSpPr>
            <p:cNvPr id="23626" name="Line 4"/>
            <p:cNvSpPr>
              <a:spLocks noChangeShapeType="1"/>
            </p:cNvSpPr>
            <p:nvPr/>
          </p:nvSpPr>
          <p:spPr bwMode="auto">
            <a:xfrm>
              <a:off x="3986213" y="1908175"/>
              <a:ext cx="1587" cy="1600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27" name="Rectangle 5" descr="Linee orizzontali tratteggiate"/>
            <p:cNvSpPr>
              <a:spLocks noChangeArrowheads="1"/>
            </p:cNvSpPr>
            <p:nvPr/>
          </p:nvSpPr>
          <p:spPr bwMode="auto">
            <a:xfrm>
              <a:off x="622301" y="3324225"/>
              <a:ext cx="2103439" cy="1563688"/>
            </a:xfrm>
            <a:prstGeom prst="rect">
              <a:avLst/>
            </a:prstGeom>
            <a:pattFill prst="dashHorz">
              <a:fgClr>
                <a:srgbClr val="000099"/>
              </a:fgClr>
              <a:bgClr>
                <a:srgbClr val="FFFF99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23628" name="Group 6"/>
            <p:cNvGrpSpPr>
              <a:grpSpLocks/>
            </p:cNvGrpSpPr>
            <p:nvPr/>
          </p:nvGrpSpPr>
          <p:grpSpPr bwMode="auto">
            <a:xfrm>
              <a:off x="549276" y="2528889"/>
              <a:ext cx="2239963" cy="2384425"/>
              <a:chOff x="1262" y="3612"/>
              <a:chExt cx="998" cy="1079"/>
            </a:xfrm>
          </p:grpSpPr>
          <p:sp>
            <p:nvSpPr>
              <p:cNvPr id="23694" name="Line 7"/>
              <p:cNvSpPr>
                <a:spLocks noChangeShapeType="1"/>
              </p:cNvSpPr>
              <p:nvPr/>
            </p:nvSpPr>
            <p:spPr bwMode="auto">
              <a:xfrm>
                <a:off x="1275" y="3612"/>
                <a:ext cx="0" cy="10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95" name="Line 8"/>
              <p:cNvSpPr>
                <a:spLocks noChangeShapeType="1"/>
              </p:cNvSpPr>
              <p:nvPr/>
            </p:nvSpPr>
            <p:spPr bwMode="auto">
              <a:xfrm>
                <a:off x="2247" y="3612"/>
                <a:ext cx="0" cy="10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96" name="Line 9"/>
              <p:cNvSpPr>
                <a:spLocks noChangeShapeType="1"/>
              </p:cNvSpPr>
              <p:nvPr/>
            </p:nvSpPr>
            <p:spPr bwMode="auto">
              <a:xfrm rot="5400000">
                <a:off x="1761" y="4178"/>
                <a:ext cx="0" cy="9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97" name="Freeform 10"/>
              <p:cNvSpPr>
                <a:spLocks/>
              </p:cNvSpPr>
              <p:nvPr/>
            </p:nvSpPr>
            <p:spPr bwMode="auto">
              <a:xfrm>
                <a:off x="1285" y="3939"/>
                <a:ext cx="949" cy="45"/>
              </a:xfrm>
              <a:custGeom>
                <a:avLst/>
                <a:gdLst>
                  <a:gd name="T0" fmla="*/ 0 w 594"/>
                  <a:gd name="T1" fmla="*/ 62 h 26"/>
                  <a:gd name="T2" fmla="*/ 99 w 594"/>
                  <a:gd name="T3" fmla="*/ 73 h 26"/>
                  <a:gd name="T4" fmla="*/ 227 w 594"/>
                  <a:gd name="T5" fmla="*/ 24 h 26"/>
                  <a:gd name="T6" fmla="*/ 460 w 594"/>
                  <a:gd name="T7" fmla="*/ 78 h 26"/>
                  <a:gd name="T8" fmla="*/ 633 w 594"/>
                  <a:gd name="T9" fmla="*/ 33 h 26"/>
                  <a:gd name="T10" fmla="*/ 824 w 594"/>
                  <a:gd name="T11" fmla="*/ 69 h 26"/>
                  <a:gd name="T12" fmla="*/ 1038 w 594"/>
                  <a:gd name="T13" fmla="*/ 0 h 26"/>
                  <a:gd name="T14" fmla="*/ 1195 w 594"/>
                  <a:gd name="T15" fmla="*/ 78 h 26"/>
                  <a:gd name="T16" fmla="*/ 1376 w 594"/>
                  <a:gd name="T17" fmla="*/ 17 h 26"/>
                  <a:gd name="T18" fmla="*/ 1516 w 594"/>
                  <a:gd name="T19" fmla="*/ 73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94" h="26">
                    <a:moveTo>
                      <a:pt x="0" y="21"/>
                    </a:moveTo>
                    <a:lnTo>
                      <a:pt x="39" y="24"/>
                    </a:lnTo>
                    <a:lnTo>
                      <a:pt x="89" y="8"/>
                    </a:lnTo>
                    <a:lnTo>
                      <a:pt x="180" y="26"/>
                    </a:lnTo>
                    <a:lnTo>
                      <a:pt x="248" y="11"/>
                    </a:lnTo>
                    <a:lnTo>
                      <a:pt x="323" y="23"/>
                    </a:lnTo>
                    <a:lnTo>
                      <a:pt x="407" y="0"/>
                    </a:lnTo>
                    <a:lnTo>
                      <a:pt x="468" y="26"/>
                    </a:lnTo>
                    <a:lnTo>
                      <a:pt x="539" y="6"/>
                    </a:lnTo>
                    <a:lnTo>
                      <a:pt x="594" y="2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629" name="AutoShape 11"/>
            <p:cNvSpPr>
              <a:spLocks/>
            </p:cNvSpPr>
            <p:nvPr/>
          </p:nvSpPr>
          <p:spPr bwMode="auto">
            <a:xfrm rot="5400000">
              <a:off x="1528763" y="3736975"/>
              <a:ext cx="280988" cy="2789237"/>
            </a:xfrm>
            <a:prstGeom prst="rightBrace">
              <a:avLst>
                <a:gd name="adj1" fmla="val 66315"/>
                <a:gd name="adj2" fmla="val 48153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3630" name="Line 12"/>
            <p:cNvSpPr>
              <a:spLocks noChangeShapeType="1"/>
            </p:cNvSpPr>
            <p:nvPr/>
          </p:nvSpPr>
          <p:spPr bwMode="auto">
            <a:xfrm flipH="1" flipV="1">
              <a:off x="274639" y="2538414"/>
              <a:ext cx="0" cy="24796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31" name="Line 13"/>
            <p:cNvSpPr>
              <a:spLocks noChangeShapeType="1"/>
            </p:cNvSpPr>
            <p:nvPr/>
          </p:nvSpPr>
          <p:spPr bwMode="auto">
            <a:xfrm flipH="1" flipV="1">
              <a:off x="3063875" y="2538413"/>
              <a:ext cx="0" cy="24876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32" name="Line 14"/>
            <p:cNvSpPr>
              <a:spLocks noChangeShapeType="1"/>
            </p:cNvSpPr>
            <p:nvPr/>
          </p:nvSpPr>
          <p:spPr bwMode="auto">
            <a:xfrm>
              <a:off x="287338" y="2528888"/>
              <a:ext cx="2968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33" name="Line 15"/>
            <p:cNvSpPr>
              <a:spLocks noChangeShapeType="1"/>
            </p:cNvSpPr>
            <p:nvPr/>
          </p:nvSpPr>
          <p:spPr bwMode="auto">
            <a:xfrm>
              <a:off x="2755902" y="2520950"/>
              <a:ext cx="307975" cy="79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34" name="Line 16"/>
            <p:cNvSpPr>
              <a:spLocks noChangeShapeType="1"/>
            </p:cNvSpPr>
            <p:nvPr/>
          </p:nvSpPr>
          <p:spPr bwMode="auto">
            <a:xfrm>
              <a:off x="1692275" y="2014538"/>
              <a:ext cx="0" cy="26955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35" name="AutoShape 17"/>
            <p:cNvSpPr>
              <a:spLocks noChangeArrowheads="1"/>
            </p:cNvSpPr>
            <p:nvPr/>
          </p:nvSpPr>
          <p:spPr bwMode="auto">
            <a:xfrm>
              <a:off x="1492251" y="2100264"/>
              <a:ext cx="411163" cy="385762"/>
            </a:xfrm>
            <a:prstGeom prst="roundRect">
              <a:avLst>
                <a:gd name="adj" fmla="val 19444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3636" name="Line 18"/>
            <p:cNvSpPr>
              <a:spLocks noChangeShapeType="1"/>
            </p:cNvSpPr>
            <p:nvPr/>
          </p:nvSpPr>
          <p:spPr bwMode="auto">
            <a:xfrm flipV="1">
              <a:off x="1489076" y="2168526"/>
              <a:ext cx="422275" cy="523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37" name="Line 19"/>
            <p:cNvSpPr>
              <a:spLocks noChangeShapeType="1"/>
            </p:cNvSpPr>
            <p:nvPr/>
          </p:nvSpPr>
          <p:spPr bwMode="auto">
            <a:xfrm flipV="1">
              <a:off x="1508126" y="2220914"/>
              <a:ext cx="384175" cy="50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38" name="Line 20"/>
            <p:cNvSpPr>
              <a:spLocks noChangeShapeType="1"/>
            </p:cNvSpPr>
            <p:nvPr/>
          </p:nvSpPr>
          <p:spPr bwMode="auto">
            <a:xfrm flipV="1">
              <a:off x="1490663" y="2198689"/>
              <a:ext cx="411163" cy="555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39" name="Line 21"/>
            <p:cNvSpPr>
              <a:spLocks noChangeShapeType="1"/>
            </p:cNvSpPr>
            <p:nvPr/>
          </p:nvSpPr>
          <p:spPr bwMode="auto">
            <a:xfrm flipV="1">
              <a:off x="1500189" y="2251075"/>
              <a:ext cx="403225" cy="460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40" name="Line 22"/>
            <p:cNvSpPr>
              <a:spLocks noChangeShapeType="1"/>
            </p:cNvSpPr>
            <p:nvPr/>
          </p:nvSpPr>
          <p:spPr bwMode="auto">
            <a:xfrm flipV="1">
              <a:off x="1500189" y="2281238"/>
              <a:ext cx="398463" cy="381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41" name="Line 23"/>
            <p:cNvSpPr>
              <a:spLocks noChangeShapeType="1"/>
            </p:cNvSpPr>
            <p:nvPr/>
          </p:nvSpPr>
          <p:spPr bwMode="auto">
            <a:xfrm flipV="1">
              <a:off x="1504951" y="2347913"/>
              <a:ext cx="398463" cy="206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42" name="Line 24"/>
            <p:cNvSpPr>
              <a:spLocks noChangeShapeType="1"/>
            </p:cNvSpPr>
            <p:nvPr/>
          </p:nvSpPr>
          <p:spPr bwMode="auto">
            <a:xfrm flipV="1">
              <a:off x="1495425" y="2319338"/>
              <a:ext cx="388939" cy="206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43" name="Line 25"/>
            <p:cNvSpPr>
              <a:spLocks noChangeShapeType="1"/>
            </p:cNvSpPr>
            <p:nvPr/>
          </p:nvSpPr>
          <p:spPr bwMode="auto">
            <a:xfrm flipV="1">
              <a:off x="1504951" y="2376488"/>
              <a:ext cx="390525" cy="285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44" name="Line 26"/>
            <p:cNvSpPr>
              <a:spLocks noChangeShapeType="1"/>
            </p:cNvSpPr>
            <p:nvPr/>
          </p:nvSpPr>
          <p:spPr bwMode="auto">
            <a:xfrm flipV="1">
              <a:off x="1501777" y="1747838"/>
              <a:ext cx="2252663" cy="6397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3645" name="Group 27"/>
            <p:cNvGrpSpPr>
              <a:grpSpLocks/>
            </p:cNvGrpSpPr>
            <p:nvPr/>
          </p:nvGrpSpPr>
          <p:grpSpPr bwMode="auto">
            <a:xfrm>
              <a:off x="3565526" y="1757364"/>
              <a:ext cx="412751" cy="374650"/>
              <a:chOff x="3792" y="2064"/>
              <a:chExt cx="432" cy="420"/>
            </a:xfrm>
          </p:grpSpPr>
          <p:sp>
            <p:nvSpPr>
              <p:cNvPr id="23689" name="Oval 28"/>
              <p:cNvSpPr>
                <a:spLocks noChangeArrowheads="1"/>
              </p:cNvSpPr>
              <p:nvPr/>
            </p:nvSpPr>
            <p:spPr bwMode="auto">
              <a:xfrm>
                <a:off x="3792" y="2064"/>
                <a:ext cx="432" cy="42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90" name="Oval 29" descr="Diagonali larghe verso l'alto"/>
              <p:cNvSpPr>
                <a:spLocks noChangeArrowheads="1"/>
              </p:cNvSpPr>
              <p:nvPr/>
            </p:nvSpPr>
            <p:spPr bwMode="auto">
              <a:xfrm>
                <a:off x="3960" y="2220"/>
                <a:ext cx="96" cy="96"/>
              </a:xfrm>
              <a:prstGeom prst="ellipse">
                <a:avLst/>
              </a:prstGeom>
              <a:pattFill prst="wdUpDiag">
                <a:fgClr>
                  <a:schemeClr val="accent2"/>
                </a:fgClr>
                <a:bgClr>
                  <a:schemeClr val="bg1"/>
                </a:bgClr>
              </a:patt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91" name="Line 30"/>
              <p:cNvSpPr>
                <a:spLocks noChangeShapeType="1"/>
              </p:cNvSpPr>
              <p:nvPr/>
            </p:nvSpPr>
            <p:spPr bwMode="auto">
              <a:xfrm flipV="1">
                <a:off x="3840" y="2296"/>
                <a:ext cx="136" cy="10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92" name="Line 31"/>
              <p:cNvSpPr>
                <a:spLocks noChangeShapeType="1"/>
              </p:cNvSpPr>
              <p:nvPr/>
            </p:nvSpPr>
            <p:spPr bwMode="auto">
              <a:xfrm>
                <a:off x="4040" y="2292"/>
                <a:ext cx="15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93" name="Line 32"/>
              <p:cNvSpPr>
                <a:spLocks noChangeShapeType="1"/>
              </p:cNvSpPr>
              <p:nvPr/>
            </p:nvSpPr>
            <p:spPr bwMode="auto">
              <a:xfrm flipV="1">
                <a:off x="4004" y="2064"/>
                <a:ext cx="0" cy="1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646" name="AutoShape 33"/>
            <p:cNvSpPr>
              <a:spLocks noChangeArrowheads="1"/>
            </p:cNvSpPr>
            <p:nvPr/>
          </p:nvSpPr>
          <p:spPr bwMode="auto">
            <a:xfrm>
              <a:off x="3763963" y="2657475"/>
              <a:ext cx="457200" cy="171450"/>
            </a:xfrm>
            <a:prstGeom prst="roundRect">
              <a:avLst>
                <a:gd name="adj" fmla="val 29167"/>
              </a:avLst>
            </a:prstGeom>
            <a:gradFill rotWithShape="0">
              <a:gsLst>
                <a:gs pos="0">
                  <a:srgbClr val="660033"/>
                </a:gs>
                <a:gs pos="50000">
                  <a:srgbClr val="EAEAEA"/>
                </a:gs>
                <a:gs pos="100000">
                  <a:srgbClr val="660033"/>
                </a:gs>
              </a:gsLst>
              <a:lin ang="0" scaled="1"/>
            </a:gradFill>
            <a:ln w="38100">
              <a:solidFill>
                <a:srgbClr val="6600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3647" name="AutoShape 34"/>
            <p:cNvSpPr>
              <a:spLocks noChangeArrowheads="1"/>
            </p:cNvSpPr>
            <p:nvPr/>
          </p:nvSpPr>
          <p:spPr bwMode="auto">
            <a:xfrm>
              <a:off x="3768725" y="3001963"/>
              <a:ext cx="457200" cy="171450"/>
            </a:xfrm>
            <a:prstGeom prst="roundRect">
              <a:avLst>
                <a:gd name="adj" fmla="val 29167"/>
              </a:avLst>
            </a:prstGeom>
            <a:gradFill rotWithShape="0">
              <a:gsLst>
                <a:gs pos="0">
                  <a:srgbClr val="660033"/>
                </a:gs>
                <a:gs pos="50000">
                  <a:srgbClr val="EAEAEA"/>
                </a:gs>
                <a:gs pos="100000">
                  <a:srgbClr val="660033"/>
                </a:gs>
              </a:gsLst>
              <a:lin ang="0" scaled="1"/>
            </a:gradFill>
            <a:ln w="38100">
              <a:solidFill>
                <a:srgbClr val="6600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3648" name="AutoShape 35"/>
            <p:cNvSpPr>
              <a:spLocks noChangeArrowheads="1"/>
            </p:cNvSpPr>
            <p:nvPr/>
          </p:nvSpPr>
          <p:spPr bwMode="auto">
            <a:xfrm>
              <a:off x="3763963" y="3346450"/>
              <a:ext cx="457200" cy="171450"/>
            </a:xfrm>
            <a:prstGeom prst="roundRect">
              <a:avLst>
                <a:gd name="adj" fmla="val 29167"/>
              </a:avLst>
            </a:prstGeom>
            <a:gradFill rotWithShape="0">
              <a:gsLst>
                <a:gs pos="0">
                  <a:srgbClr val="660033"/>
                </a:gs>
                <a:gs pos="50000">
                  <a:srgbClr val="EAEAEA"/>
                </a:gs>
                <a:gs pos="100000">
                  <a:srgbClr val="660033"/>
                </a:gs>
              </a:gsLst>
              <a:lin ang="0" scaled="1"/>
            </a:gradFill>
            <a:ln w="38100">
              <a:solidFill>
                <a:srgbClr val="6600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3649" name="Line 36"/>
            <p:cNvSpPr>
              <a:spLocks noChangeShapeType="1"/>
            </p:cNvSpPr>
            <p:nvPr/>
          </p:nvSpPr>
          <p:spPr bwMode="auto">
            <a:xfrm>
              <a:off x="1389063" y="3600450"/>
              <a:ext cx="6397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50" name="Line 37"/>
            <p:cNvSpPr>
              <a:spLocks noChangeShapeType="1"/>
            </p:cNvSpPr>
            <p:nvPr/>
          </p:nvSpPr>
          <p:spPr bwMode="auto">
            <a:xfrm>
              <a:off x="1389063" y="4254500"/>
              <a:ext cx="6397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51" name="AutoShape 38"/>
            <p:cNvSpPr>
              <a:spLocks noChangeArrowheads="1"/>
            </p:cNvSpPr>
            <p:nvPr/>
          </p:nvSpPr>
          <p:spPr bwMode="auto">
            <a:xfrm>
              <a:off x="1417639" y="2657476"/>
              <a:ext cx="593725" cy="428625"/>
            </a:xfrm>
            <a:prstGeom prst="curvedLeftArrow">
              <a:avLst>
                <a:gd name="adj1" fmla="val 19963"/>
                <a:gd name="adj2" fmla="val 39963"/>
                <a:gd name="adj3" fmla="val 4617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3652" name="Line 39"/>
            <p:cNvSpPr>
              <a:spLocks noChangeShapeType="1"/>
            </p:cNvSpPr>
            <p:nvPr/>
          </p:nvSpPr>
          <p:spPr bwMode="auto">
            <a:xfrm>
              <a:off x="1692275" y="2614613"/>
              <a:ext cx="0" cy="2571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3653" name="Group 51"/>
            <p:cNvGrpSpPr>
              <a:grpSpLocks/>
            </p:cNvGrpSpPr>
            <p:nvPr/>
          </p:nvGrpSpPr>
          <p:grpSpPr bwMode="auto">
            <a:xfrm>
              <a:off x="2511425" y="2279651"/>
              <a:ext cx="95251" cy="2460625"/>
              <a:chOff x="2496" y="2768"/>
              <a:chExt cx="100" cy="2756"/>
            </a:xfrm>
          </p:grpSpPr>
          <p:sp>
            <p:nvSpPr>
              <p:cNvPr id="23661" name="AutoShape 52"/>
              <p:cNvSpPr>
                <a:spLocks noChangeArrowheads="1"/>
              </p:cNvSpPr>
              <p:nvPr/>
            </p:nvSpPr>
            <p:spPr bwMode="auto">
              <a:xfrm>
                <a:off x="2496" y="2832"/>
                <a:ext cx="96" cy="2496"/>
              </a:xfrm>
              <a:prstGeom prst="roundRect">
                <a:avLst>
                  <a:gd name="adj" fmla="val 50000"/>
                </a:avLst>
              </a:prstGeom>
              <a:solidFill>
                <a:srgbClr val="EAEAEA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62" name="Oval 53"/>
              <p:cNvSpPr>
                <a:spLocks noChangeArrowheads="1"/>
              </p:cNvSpPr>
              <p:nvPr/>
            </p:nvSpPr>
            <p:spPr bwMode="auto">
              <a:xfrm>
                <a:off x="2504" y="2768"/>
                <a:ext cx="80" cy="72"/>
              </a:xfrm>
              <a:prstGeom prst="ellipse">
                <a:avLst/>
              </a:prstGeom>
              <a:solidFill>
                <a:srgbClr val="EAEAEA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63" name="AutoShape 54"/>
              <p:cNvSpPr>
                <a:spLocks noChangeArrowheads="1"/>
              </p:cNvSpPr>
              <p:nvPr/>
            </p:nvSpPr>
            <p:spPr bwMode="auto">
              <a:xfrm rot="-5400000">
                <a:off x="2424" y="5368"/>
                <a:ext cx="240" cy="72"/>
              </a:xfrm>
              <a:prstGeom prst="flowChartOnlineStorag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64" name="Line 55"/>
              <p:cNvSpPr>
                <a:spLocks noChangeShapeType="1"/>
              </p:cNvSpPr>
              <p:nvPr/>
            </p:nvSpPr>
            <p:spPr bwMode="auto">
              <a:xfrm flipV="1">
                <a:off x="2544" y="2832"/>
                <a:ext cx="0" cy="24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65" name="Line 56"/>
              <p:cNvSpPr>
                <a:spLocks noChangeShapeType="1"/>
              </p:cNvSpPr>
              <p:nvPr/>
            </p:nvSpPr>
            <p:spPr bwMode="auto">
              <a:xfrm>
                <a:off x="2496" y="292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66" name="Line 57"/>
              <p:cNvSpPr>
                <a:spLocks noChangeShapeType="1"/>
              </p:cNvSpPr>
              <p:nvPr/>
            </p:nvSpPr>
            <p:spPr bwMode="auto">
              <a:xfrm>
                <a:off x="2496" y="3051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67" name="Line 58"/>
              <p:cNvSpPr>
                <a:spLocks noChangeShapeType="1"/>
              </p:cNvSpPr>
              <p:nvPr/>
            </p:nvSpPr>
            <p:spPr bwMode="auto">
              <a:xfrm>
                <a:off x="2496" y="3174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68" name="Line 59"/>
              <p:cNvSpPr>
                <a:spLocks noChangeShapeType="1"/>
              </p:cNvSpPr>
              <p:nvPr/>
            </p:nvSpPr>
            <p:spPr bwMode="auto">
              <a:xfrm>
                <a:off x="2496" y="329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69" name="Line 60"/>
              <p:cNvSpPr>
                <a:spLocks noChangeShapeType="1"/>
              </p:cNvSpPr>
              <p:nvPr/>
            </p:nvSpPr>
            <p:spPr bwMode="auto">
              <a:xfrm>
                <a:off x="2548" y="329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70" name="Line 61"/>
              <p:cNvSpPr>
                <a:spLocks noChangeShapeType="1"/>
              </p:cNvSpPr>
              <p:nvPr/>
            </p:nvSpPr>
            <p:spPr bwMode="auto">
              <a:xfrm>
                <a:off x="2496" y="3421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71" name="Line 62"/>
              <p:cNvSpPr>
                <a:spLocks noChangeShapeType="1"/>
              </p:cNvSpPr>
              <p:nvPr/>
            </p:nvSpPr>
            <p:spPr bwMode="auto">
              <a:xfrm>
                <a:off x="2496" y="3544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72" name="Line 63"/>
              <p:cNvSpPr>
                <a:spLocks noChangeShapeType="1"/>
              </p:cNvSpPr>
              <p:nvPr/>
            </p:nvSpPr>
            <p:spPr bwMode="auto">
              <a:xfrm>
                <a:off x="2496" y="366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73" name="Line 64"/>
              <p:cNvSpPr>
                <a:spLocks noChangeShapeType="1"/>
              </p:cNvSpPr>
              <p:nvPr/>
            </p:nvSpPr>
            <p:spPr bwMode="auto">
              <a:xfrm>
                <a:off x="2496" y="3791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74" name="Line 65"/>
              <p:cNvSpPr>
                <a:spLocks noChangeShapeType="1"/>
              </p:cNvSpPr>
              <p:nvPr/>
            </p:nvSpPr>
            <p:spPr bwMode="auto">
              <a:xfrm>
                <a:off x="2496" y="3914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75" name="Line 66"/>
              <p:cNvSpPr>
                <a:spLocks noChangeShapeType="1"/>
              </p:cNvSpPr>
              <p:nvPr/>
            </p:nvSpPr>
            <p:spPr bwMode="auto">
              <a:xfrm>
                <a:off x="2544" y="3914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76" name="Line 67"/>
              <p:cNvSpPr>
                <a:spLocks noChangeShapeType="1"/>
              </p:cNvSpPr>
              <p:nvPr/>
            </p:nvSpPr>
            <p:spPr bwMode="auto">
              <a:xfrm>
                <a:off x="2496" y="403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77" name="Line 68"/>
              <p:cNvSpPr>
                <a:spLocks noChangeShapeType="1"/>
              </p:cNvSpPr>
              <p:nvPr/>
            </p:nvSpPr>
            <p:spPr bwMode="auto">
              <a:xfrm>
                <a:off x="2496" y="4161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78" name="Line 69"/>
              <p:cNvSpPr>
                <a:spLocks noChangeShapeType="1"/>
              </p:cNvSpPr>
              <p:nvPr/>
            </p:nvSpPr>
            <p:spPr bwMode="auto">
              <a:xfrm>
                <a:off x="2496" y="4285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79" name="Line 70"/>
              <p:cNvSpPr>
                <a:spLocks noChangeShapeType="1"/>
              </p:cNvSpPr>
              <p:nvPr/>
            </p:nvSpPr>
            <p:spPr bwMode="auto">
              <a:xfrm>
                <a:off x="2496" y="440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80" name="Line 71"/>
              <p:cNvSpPr>
                <a:spLocks noChangeShapeType="1"/>
              </p:cNvSpPr>
              <p:nvPr/>
            </p:nvSpPr>
            <p:spPr bwMode="auto">
              <a:xfrm>
                <a:off x="2496" y="4655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81" name="Line 72"/>
              <p:cNvSpPr>
                <a:spLocks noChangeShapeType="1"/>
              </p:cNvSpPr>
              <p:nvPr/>
            </p:nvSpPr>
            <p:spPr bwMode="auto">
              <a:xfrm>
                <a:off x="2496" y="4531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82" name="Line 73"/>
              <p:cNvSpPr>
                <a:spLocks noChangeShapeType="1"/>
              </p:cNvSpPr>
              <p:nvPr/>
            </p:nvSpPr>
            <p:spPr bwMode="auto">
              <a:xfrm>
                <a:off x="2496" y="477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83" name="Line 74"/>
              <p:cNvSpPr>
                <a:spLocks noChangeShapeType="1"/>
              </p:cNvSpPr>
              <p:nvPr/>
            </p:nvSpPr>
            <p:spPr bwMode="auto">
              <a:xfrm>
                <a:off x="2496" y="4901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84" name="Line 75"/>
              <p:cNvSpPr>
                <a:spLocks noChangeShapeType="1"/>
              </p:cNvSpPr>
              <p:nvPr/>
            </p:nvSpPr>
            <p:spPr bwMode="auto">
              <a:xfrm>
                <a:off x="2496" y="5025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85" name="Line 76"/>
              <p:cNvSpPr>
                <a:spLocks noChangeShapeType="1"/>
              </p:cNvSpPr>
              <p:nvPr/>
            </p:nvSpPr>
            <p:spPr bwMode="auto">
              <a:xfrm>
                <a:off x="2496" y="514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86" name="Line 77"/>
              <p:cNvSpPr>
                <a:spLocks noChangeShapeType="1"/>
              </p:cNvSpPr>
              <p:nvPr/>
            </p:nvSpPr>
            <p:spPr bwMode="auto">
              <a:xfrm>
                <a:off x="2496" y="5272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87" name="Line 78"/>
              <p:cNvSpPr>
                <a:spLocks noChangeShapeType="1"/>
              </p:cNvSpPr>
              <p:nvPr/>
            </p:nvSpPr>
            <p:spPr bwMode="auto">
              <a:xfrm>
                <a:off x="2548" y="5272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88" name="Line 79"/>
              <p:cNvSpPr>
                <a:spLocks noChangeShapeType="1"/>
              </p:cNvSpPr>
              <p:nvPr/>
            </p:nvSpPr>
            <p:spPr bwMode="auto">
              <a:xfrm>
                <a:off x="2548" y="4531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654" name="Rectangle 109" descr="Diagonali larghe verso l'alto"/>
            <p:cNvSpPr>
              <a:spLocks noChangeArrowheads="1"/>
            </p:cNvSpPr>
            <p:nvPr/>
          </p:nvSpPr>
          <p:spPr bwMode="auto">
            <a:xfrm>
              <a:off x="2035176" y="3455989"/>
              <a:ext cx="365125" cy="300037"/>
            </a:xfrm>
            <a:prstGeom prst="rect">
              <a:avLst/>
            </a:prstGeom>
            <a:pattFill prst="wdUpDiag">
              <a:fgClr>
                <a:srgbClr val="FF6600"/>
              </a:fgClr>
              <a:bgClr>
                <a:schemeClr val="bg1"/>
              </a:bgClr>
            </a:pattFill>
            <a:ln w="1905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3655" name="Rectangle 110" descr="Diagonali larghe verso l'alto"/>
            <p:cNvSpPr>
              <a:spLocks noChangeArrowheads="1"/>
            </p:cNvSpPr>
            <p:nvPr/>
          </p:nvSpPr>
          <p:spPr bwMode="auto">
            <a:xfrm>
              <a:off x="2035176" y="4110039"/>
              <a:ext cx="365125" cy="300037"/>
            </a:xfrm>
            <a:prstGeom prst="rect">
              <a:avLst/>
            </a:prstGeom>
            <a:pattFill prst="wdUpDiag">
              <a:fgClr>
                <a:srgbClr val="FF6600"/>
              </a:fgClr>
              <a:bgClr>
                <a:schemeClr val="bg1"/>
              </a:bgClr>
            </a:pattFill>
            <a:ln w="1905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3656" name="Rectangle 111" descr="Diagonali larghe verso l'alto"/>
            <p:cNvSpPr>
              <a:spLocks noChangeArrowheads="1"/>
            </p:cNvSpPr>
            <p:nvPr/>
          </p:nvSpPr>
          <p:spPr bwMode="auto">
            <a:xfrm>
              <a:off x="1017588" y="4110039"/>
              <a:ext cx="365125" cy="300037"/>
            </a:xfrm>
            <a:prstGeom prst="rect">
              <a:avLst/>
            </a:prstGeom>
            <a:pattFill prst="wdUpDiag">
              <a:fgClr>
                <a:srgbClr val="FF6600"/>
              </a:fgClr>
              <a:bgClr>
                <a:schemeClr val="bg1"/>
              </a:bgClr>
            </a:pattFill>
            <a:ln w="1905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3657" name="Rectangle 112" descr="Diagonali larghe verso l'alto"/>
            <p:cNvSpPr>
              <a:spLocks noChangeArrowheads="1"/>
            </p:cNvSpPr>
            <p:nvPr/>
          </p:nvSpPr>
          <p:spPr bwMode="auto">
            <a:xfrm>
              <a:off x="1017588" y="3455989"/>
              <a:ext cx="365125" cy="300037"/>
            </a:xfrm>
            <a:prstGeom prst="rect">
              <a:avLst/>
            </a:prstGeom>
            <a:pattFill prst="wdUpDiag">
              <a:fgClr>
                <a:srgbClr val="FF6600"/>
              </a:fgClr>
              <a:bgClr>
                <a:schemeClr val="bg1"/>
              </a:bgClr>
            </a:pattFill>
            <a:ln w="1905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3658" name="Line 139"/>
            <p:cNvSpPr>
              <a:spLocks noChangeShapeType="1"/>
            </p:cNvSpPr>
            <p:nvPr/>
          </p:nvSpPr>
          <p:spPr bwMode="auto">
            <a:xfrm>
              <a:off x="3279775" y="3311526"/>
              <a:ext cx="0" cy="16335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659" name="Text Box 140"/>
            <p:cNvSpPr txBox="1">
              <a:spLocks noChangeArrowheads="1"/>
            </p:cNvSpPr>
            <p:nvPr/>
          </p:nvSpPr>
          <p:spPr bwMode="auto">
            <a:xfrm>
              <a:off x="3295773" y="3943351"/>
              <a:ext cx="271222" cy="392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CC0000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23660" name="Text Box 141"/>
            <p:cNvSpPr txBox="1">
              <a:spLocks noChangeArrowheads="1"/>
            </p:cNvSpPr>
            <p:nvPr/>
          </p:nvSpPr>
          <p:spPr bwMode="auto">
            <a:xfrm>
              <a:off x="187326" y="5208588"/>
              <a:ext cx="3823477" cy="1069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99"/>
                  </a:solidFill>
                  <a:latin typeface="Comic Sans MS" pitchFamily="66" charset="0"/>
                </a:rPr>
                <a:t>Esperienza di Joule: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99"/>
                  </a:solidFill>
                  <a:latin typeface="Comic Sans MS" pitchFamily="66" charset="0"/>
                </a:rPr>
                <a:t>equivalente meccanico della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99"/>
                  </a:solidFill>
                  <a:latin typeface="Comic Sans MS" pitchFamily="66" charset="0"/>
                </a:rPr>
                <a:t>caloria</a:t>
              </a: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6411914" y="1817689"/>
            <a:ext cx="4027487" cy="4283075"/>
            <a:chOff x="4887914" y="1817688"/>
            <a:chExt cx="4027487" cy="4283790"/>
          </a:xfrm>
        </p:grpSpPr>
        <p:sp>
          <p:nvSpPr>
            <p:cNvPr id="23559" name="Rectangle 40" descr="Linee orizzontali tratteggiate"/>
            <p:cNvSpPr>
              <a:spLocks noChangeArrowheads="1"/>
            </p:cNvSpPr>
            <p:nvPr/>
          </p:nvSpPr>
          <p:spPr bwMode="auto">
            <a:xfrm>
              <a:off x="5324475" y="3324225"/>
              <a:ext cx="2103439" cy="1563688"/>
            </a:xfrm>
            <a:prstGeom prst="rect">
              <a:avLst/>
            </a:prstGeom>
            <a:pattFill prst="dashHorz">
              <a:fgClr>
                <a:srgbClr val="000099"/>
              </a:fgClr>
              <a:bgClr>
                <a:srgbClr val="FFFF99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23560" name="Group 41"/>
            <p:cNvGrpSpPr>
              <a:grpSpLocks/>
            </p:cNvGrpSpPr>
            <p:nvPr/>
          </p:nvGrpSpPr>
          <p:grpSpPr bwMode="auto">
            <a:xfrm>
              <a:off x="5249863" y="2528889"/>
              <a:ext cx="2239963" cy="2384425"/>
              <a:chOff x="1262" y="3612"/>
              <a:chExt cx="998" cy="1079"/>
            </a:xfrm>
          </p:grpSpPr>
          <p:sp>
            <p:nvSpPr>
              <p:cNvPr id="23622" name="Line 42"/>
              <p:cNvSpPr>
                <a:spLocks noChangeShapeType="1"/>
              </p:cNvSpPr>
              <p:nvPr/>
            </p:nvSpPr>
            <p:spPr bwMode="auto">
              <a:xfrm>
                <a:off x="1275" y="3612"/>
                <a:ext cx="0" cy="10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23" name="Line 43"/>
              <p:cNvSpPr>
                <a:spLocks noChangeShapeType="1"/>
              </p:cNvSpPr>
              <p:nvPr/>
            </p:nvSpPr>
            <p:spPr bwMode="auto">
              <a:xfrm>
                <a:off x="2247" y="3612"/>
                <a:ext cx="0" cy="10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24" name="Line 44"/>
              <p:cNvSpPr>
                <a:spLocks noChangeShapeType="1"/>
              </p:cNvSpPr>
              <p:nvPr/>
            </p:nvSpPr>
            <p:spPr bwMode="auto">
              <a:xfrm rot="5400000">
                <a:off x="1761" y="4178"/>
                <a:ext cx="0" cy="9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25" name="Freeform 45"/>
              <p:cNvSpPr>
                <a:spLocks/>
              </p:cNvSpPr>
              <p:nvPr/>
            </p:nvSpPr>
            <p:spPr bwMode="auto">
              <a:xfrm>
                <a:off x="1285" y="3939"/>
                <a:ext cx="949" cy="45"/>
              </a:xfrm>
              <a:custGeom>
                <a:avLst/>
                <a:gdLst>
                  <a:gd name="T0" fmla="*/ 0 w 594"/>
                  <a:gd name="T1" fmla="*/ 62 h 26"/>
                  <a:gd name="T2" fmla="*/ 99 w 594"/>
                  <a:gd name="T3" fmla="*/ 73 h 26"/>
                  <a:gd name="T4" fmla="*/ 227 w 594"/>
                  <a:gd name="T5" fmla="*/ 24 h 26"/>
                  <a:gd name="T6" fmla="*/ 460 w 594"/>
                  <a:gd name="T7" fmla="*/ 78 h 26"/>
                  <a:gd name="T8" fmla="*/ 633 w 594"/>
                  <a:gd name="T9" fmla="*/ 33 h 26"/>
                  <a:gd name="T10" fmla="*/ 824 w 594"/>
                  <a:gd name="T11" fmla="*/ 69 h 26"/>
                  <a:gd name="T12" fmla="*/ 1038 w 594"/>
                  <a:gd name="T13" fmla="*/ 0 h 26"/>
                  <a:gd name="T14" fmla="*/ 1195 w 594"/>
                  <a:gd name="T15" fmla="*/ 78 h 26"/>
                  <a:gd name="T16" fmla="*/ 1376 w 594"/>
                  <a:gd name="T17" fmla="*/ 17 h 26"/>
                  <a:gd name="T18" fmla="*/ 1516 w 594"/>
                  <a:gd name="T19" fmla="*/ 73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94" h="26">
                    <a:moveTo>
                      <a:pt x="0" y="21"/>
                    </a:moveTo>
                    <a:lnTo>
                      <a:pt x="39" y="24"/>
                    </a:lnTo>
                    <a:lnTo>
                      <a:pt x="89" y="8"/>
                    </a:lnTo>
                    <a:lnTo>
                      <a:pt x="180" y="26"/>
                    </a:lnTo>
                    <a:lnTo>
                      <a:pt x="248" y="11"/>
                    </a:lnTo>
                    <a:lnTo>
                      <a:pt x="323" y="23"/>
                    </a:lnTo>
                    <a:lnTo>
                      <a:pt x="407" y="0"/>
                    </a:lnTo>
                    <a:lnTo>
                      <a:pt x="468" y="26"/>
                    </a:lnTo>
                    <a:lnTo>
                      <a:pt x="539" y="6"/>
                    </a:lnTo>
                    <a:lnTo>
                      <a:pt x="594" y="2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561" name="AutoShape 46"/>
            <p:cNvSpPr>
              <a:spLocks/>
            </p:cNvSpPr>
            <p:nvPr/>
          </p:nvSpPr>
          <p:spPr bwMode="auto">
            <a:xfrm rot="5400000">
              <a:off x="6229351" y="3736975"/>
              <a:ext cx="280988" cy="2789239"/>
            </a:xfrm>
            <a:prstGeom prst="rightBrace">
              <a:avLst>
                <a:gd name="adj1" fmla="val 66315"/>
                <a:gd name="adj2" fmla="val 48153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3562" name="Line 47"/>
            <p:cNvSpPr>
              <a:spLocks noChangeShapeType="1"/>
            </p:cNvSpPr>
            <p:nvPr/>
          </p:nvSpPr>
          <p:spPr bwMode="auto">
            <a:xfrm flipH="1" flipV="1">
              <a:off x="4975225" y="2538414"/>
              <a:ext cx="0" cy="24796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63" name="Line 48"/>
            <p:cNvSpPr>
              <a:spLocks noChangeShapeType="1"/>
            </p:cNvSpPr>
            <p:nvPr/>
          </p:nvSpPr>
          <p:spPr bwMode="auto">
            <a:xfrm flipH="1" flipV="1">
              <a:off x="7764463" y="2538413"/>
              <a:ext cx="0" cy="24876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64" name="Line 49"/>
            <p:cNvSpPr>
              <a:spLocks noChangeShapeType="1"/>
            </p:cNvSpPr>
            <p:nvPr/>
          </p:nvSpPr>
          <p:spPr bwMode="auto">
            <a:xfrm>
              <a:off x="4987925" y="2528888"/>
              <a:ext cx="2984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65" name="Line 50"/>
            <p:cNvSpPr>
              <a:spLocks noChangeShapeType="1"/>
            </p:cNvSpPr>
            <p:nvPr/>
          </p:nvSpPr>
          <p:spPr bwMode="auto">
            <a:xfrm>
              <a:off x="7456490" y="2520950"/>
              <a:ext cx="307975" cy="79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3566" name="Group 80"/>
            <p:cNvGrpSpPr>
              <a:grpSpLocks/>
            </p:cNvGrpSpPr>
            <p:nvPr/>
          </p:nvGrpSpPr>
          <p:grpSpPr bwMode="auto">
            <a:xfrm>
              <a:off x="5516563" y="2279651"/>
              <a:ext cx="95251" cy="2460625"/>
              <a:chOff x="2496" y="2768"/>
              <a:chExt cx="100" cy="2756"/>
            </a:xfrm>
          </p:grpSpPr>
          <p:sp>
            <p:nvSpPr>
              <p:cNvPr id="23594" name="AutoShape 81"/>
              <p:cNvSpPr>
                <a:spLocks noChangeArrowheads="1"/>
              </p:cNvSpPr>
              <p:nvPr/>
            </p:nvSpPr>
            <p:spPr bwMode="auto">
              <a:xfrm>
                <a:off x="2496" y="2832"/>
                <a:ext cx="96" cy="2496"/>
              </a:xfrm>
              <a:prstGeom prst="roundRect">
                <a:avLst>
                  <a:gd name="adj" fmla="val 50000"/>
                </a:avLst>
              </a:prstGeom>
              <a:solidFill>
                <a:srgbClr val="EAEAEA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95" name="Oval 82"/>
              <p:cNvSpPr>
                <a:spLocks noChangeArrowheads="1"/>
              </p:cNvSpPr>
              <p:nvPr/>
            </p:nvSpPr>
            <p:spPr bwMode="auto">
              <a:xfrm>
                <a:off x="2504" y="2768"/>
                <a:ext cx="80" cy="72"/>
              </a:xfrm>
              <a:prstGeom prst="ellipse">
                <a:avLst/>
              </a:prstGeom>
              <a:solidFill>
                <a:srgbClr val="EAEAEA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96" name="AutoShape 83"/>
              <p:cNvSpPr>
                <a:spLocks noChangeArrowheads="1"/>
              </p:cNvSpPr>
              <p:nvPr/>
            </p:nvSpPr>
            <p:spPr bwMode="auto">
              <a:xfrm rot="-5400000">
                <a:off x="2424" y="5368"/>
                <a:ext cx="240" cy="72"/>
              </a:xfrm>
              <a:prstGeom prst="flowChartOnlineStorag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97" name="Line 84"/>
              <p:cNvSpPr>
                <a:spLocks noChangeShapeType="1"/>
              </p:cNvSpPr>
              <p:nvPr/>
            </p:nvSpPr>
            <p:spPr bwMode="auto">
              <a:xfrm flipV="1">
                <a:off x="2544" y="2832"/>
                <a:ext cx="0" cy="24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598" name="Line 85"/>
              <p:cNvSpPr>
                <a:spLocks noChangeShapeType="1"/>
              </p:cNvSpPr>
              <p:nvPr/>
            </p:nvSpPr>
            <p:spPr bwMode="auto">
              <a:xfrm>
                <a:off x="2496" y="292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599" name="Line 86"/>
              <p:cNvSpPr>
                <a:spLocks noChangeShapeType="1"/>
              </p:cNvSpPr>
              <p:nvPr/>
            </p:nvSpPr>
            <p:spPr bwMode="auto">
              <a:xfrm>
                <a:off x="2496" y="3051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00" name="Line 87"/>
              <p:cNvSpPr>
                <a:spLocks noChangeShapeType="1"/>
              </p:cNvSpPr>
              <p:nvPr/>
            </p:nvSpPr>
            <p:spPr bwMode="auto">
              <a:xfrm>
                <a:off x="2496" y="3174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01" name="Line 88"/>
              <p:cNvSpPr>
                <a:spLocks noChangeShapeType="1"/>
              </p:cNvSpPr>
              <p:nvPr/>
            </p:nvSpPr>
            <p:spPr bwMode="auto">
              <a:xfrm>
                <a:off x="2496" y="329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02" name="Line 89"/>
              <p:cNvSpPr>
                <a:spLocks noChangeShapeType="1"/>
              </p:cNvSpPr>
              <p:nvPr/>
            </p:nvSpPr>
            <p:spPr bwMode="auto">
              <a:xfrm>
                <a:off x="2548" y="329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03" name="Line 90"/>
              <p:cNvSpPr>
                <a:spLocks noChangeShapeType="1"/>
              </p:cNvSpPr>
              <p:nvPr/>
            </p:nvSpPr>
            <p:spPr bwMode="auto">
              <a:xfrm>
                <a:off x="2496" y="3421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04" name="Line 91"/>
              <p:cNvSpPr>
                <a:spLocks noChangeShapeType="1"/>
              </p:cNvSpPr>
              <p:nvPr/>
            </p:nvSpPr>
            <p:spPr bwMode="auto">
              <a:xfrm>
                <a:off x="2496" y="3544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05" name="Line 92"/>
              <p:cNvSpPr>
                <a:spLocks noChangeShapeType="1"/>
              </p:cNvSpPr>
              <p:nvPr/>
            </p:nvSpPr>
            <p:spPr bwMode="auto">
              <a:xfrm>
                <a:off x="2496" y="366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06" name="Line 93"/>
              <p:cNvSpPr>
                <a:spLocks noChangeShapeType="1"/>
              </p:cNvSpPr>
              <p:nvPr/>
            </p:nvSpPr>
            <p:spPr bwMode="auto">
              <a:xfrm>
                <a:off x="2496" y="3791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07" name="Line 94"/>
              <p:cNvSpPr>
                <a:spLocks noChangeShapeType="1"/>
              </p:cNvSpPr>
              <p:nvPr/>
            </p:nvSpPr>
            <p:spPr bwMode="auto">
              <a:xfrm>
                <a:off x="2496" y="3914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08" name="Line 95"/>
              <p:cNvSpPr>
                <a:spLocks noChangeShapeType="1"/>
              </p:cNvSpPr>
              <p:nvPr/>
            </p:nvSpPr>
            <p:spPr bwMode="auto">
              <a:xfrm>
                <a:off x="2544" y="3914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09" name="Line 96"/>
              <p:cNvSpPr>
                <a:spLocks noChangeShapeType="1"/>
              </p:cNvSpPr>
              <p:nvPr/>
            </p:nvSpPr>
            <p:spPr bwMode="auto">
              <a:xfrm>
                <a:off x="2496" y="403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10" name="Line 97"/>
              <p:cNvSpPr>
                <a:spLocks noChangeShapeType="1"/>
              </p:cNvSpPr>
              <p:nvPr/>
            </p:nvSpPr>
            <p:spPr bwMode="auto">
              <a:xfrm>
                <a:off x="2496" y="4161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11" name="Line 98"/>
              <p:cNvSpPr>
                <a:spLocks noChangeShapeType="1"/>
              </p:cNvSpPr>
              <p:nvPr/>
            </p:nvSpPr>
            <p:spPr bwMode="auto">
              <a:xfrm>
                <a:off x="2496" y="4285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12" name="Line 99"/>
              <p:cNvSpPr>
                <a:spLocks noChangeShapeType="1"/>
              </p:cNvSpPr>
              <p:nvPr/>
            </p:nvSpPr>
            <p:spPr bwMode="auto">
              <a:xfrm>
                <a:off x="2496" y="440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13" name="Line 100"/>
              <p:cNvSpPr>
                <a:spLocks noChangeShapeType="1"/>
              </p:cNvSpPr>
              <p:nvPr/>
            </p:nvSpPr>
            <p:spPr bwMode="auto">
              <a:xfrm>
                <a:off x="2496" y="4655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14" name="Line 101"/>
              <p:cNvSpPr>
                <a:spLocks noChangeShapeType="1"/>
              </p:cNvSpPr>
              <p:nvPr/>
            </p:nvSpPr>
            <p:spPr bwMode="auto">
              <a:xfrm>
                <a:off x="2496" y="4531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15" name="Line 102"/>
              <p:cNvSpPr>
                <a:spLocks noChangeShapeType="1"/>
              </p:cNvSpPr>
              <p:nvPr/>
            </p:nvSpPr>
            <p:spPr bwMode="auto">
              <a:xfrm>
                <a:off x="2496" y="477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16" name="Line 103"/>
              <p:cNvSpPr>
                <a:spLocks noChangeShapeType="1"/>
              </p:cNvSpPr>
              <p:nvPr/>
            </p:nvSpPr>
            <p:spPr bwMode="auto">
              <a:xfrm>
                <a:off x="2496" y="4901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17" name="Line 104"/>
              <p:cNvSpPr>
                <a:spLocks noChangeShapeType="1"/>
              </p:cNvSpPr>
              <p:nvPr/>
            </p:nvSpPr>
            <p:spPr bwMode="auto">
              <a:xfrm>
                <a:off x="2496" y="5025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18" name="Line 105"/>
              <p:cNvSpPr>
                <a:spLocks noChangeShapeType="1"/>
              </p:cNvSpPr>
              <p:nvPr/>
            </p:nvSpPr>
            <p:spPr bwMode="auto">
              <a:xfrm>
                <a:off x="2496" y="514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19" name="Line 106"/>
              <p:cNvSpPr>
                <a:spLocks noChangeShapeType="1"/>
              </p:cNvSpPr>
              <p:nvPr/>
            </p:nvSpPr>
            <p:spPr bwMode="auto">
              <a:xfrm>
                <a:off x="2496" y="5272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20" name="Line 107"/>
              <p:cNvSpPr>
                <a:spLocks noChangeShapeType="1"/>
              </p:cNvSpPr>
              <p:nvPr/>
            </p:nvSpPr>
            <p:spPr bwMode="auto">
              <a:xfrm>
                <a:off x="2548" y="5272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21" name="Line 108"/>
              <p:cNvSpPr>
                <a:spLocks noChangeShapeType="1"/>
              </p:cNvSpPr>
              <p:nvPr/>
            </p:nvSpPr>
            <p:spPr bwMode="auto">
              <a:xfrm>
                <a:off x="2548" y="4531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567" name="AutoShape 113"/>
            <p:cNvSpPr>
              <a:spLocks noChangeArrowheads="1"/>
            </p:cNvSpPr>
            <p:nvPr/>
          </p:nvSpPr>
          <p:spPr bwMode="auto">
            <a:xfrm>
              <a:off x="7902577" y="4205289"/>
              <a:ext cx="885825" cy="917575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23568" name="Group 114"/>
            <p:cNvGrpSpPr>
              <a:grpSpLocks/>
            </p:cNvGrpSpPr>
            <p:nvPr/>
          </p:nvGrpSpPr>
          <p:grpSpPr bwMode="auto">
            <a:xfrm>
              <a:off x="8021638" y="3997325"/>
              <a:ext cx="169863" cy="207963"/>
              <a:chOff x="4512" y="2128"/>
              <a:chExt cx="240" cy="296"/>
            </a:xfrm>
          </p:grpSpPr>
          <p:sp>
            <p:nvSpPr>
              <p:cNvPr id="23592" name="Rectangle 115"/>
              <p:cNvSpPr>
                <a:spLocks noChangeArrowheads="1"/>
              </p:cNvSpPr>
              <p:nvPr/>
            </p:nvSpPr>
            <p:spPr bwMode="auto">
              <a:xfrm>
                <a:off x="4552" y="2208"/>
                <a:ext cx="160" cy="216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93" name="AutoShape 116"/>
              <p:cNvSpPr>
                <a:spLocks noChangeArrowheads="1"/>
              </p:cNvSpPr>
              <p:nvPr/>
            </p:nvSpPr>
            <p:spPr bwMode="auto">
              <a:xfrm>
                <a:off x="4512" y="2128"/>
                <a:ext cx="240" cy="80"/>
              </a:xfrm>
              <a:prstGeom prst="roundRect">
                <a:avLst>
                  <a:gd name="adj" fmla="val 16667"/>
                </a:avLst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3569" name="Group 117"/>
            <p:cNvGrpSpPr>
              <a:grpSpLocks/>
            </p:cNvGrpSpPr>
            <p:nvPr/>
          </p:nvGrpSpPr>
          <p:grpSpPr bwMode="auto">
            <a:xfrm>
              <a:off x="8499477" y="3997325"/>
              <a:ext cx="169863" cy="207963"/>
              <a:chOff x="4512" y="2128"/>
              <a:chExt cx="240" cy="296"/>
            </a:xfrm>
          </p:grpSpPr>
          <p:sp>
            <p:nvSpPr>
              <p:cNvPr id="23590" name="Rectangle 118"/>
              <p:cNvSpPr>
                <a:spLocks noChangeArrowheads="1"/>
              </p:cNvSpPr>
              <p:nvPr/>
            </p:nvSpPr>
            <p:spPr bwMode="auto">
              <a:xfrm>
                <a:off x="4552" y="2208"/>
                <a:ext cx="160" cy="216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91" name="AutoShape 119"/>
              <p:cNvSpPr>
                <a:spLocks noChangeArrowheads="1"/>
              </p:cNvSpPr>
              <p:nvPr/>
            </p:nvSpPr>
            <p:spPr bwMode="auto">
              <a:xfrm>
                <a:off x="4512" y="2128"/>
                <a:ext cx="240" cy="80"/>
              </a:xfrm>
              <a:prstGeom prst="roundRect">
                <a:avLst>
                  <a:gd name="adj" fmla="val 16667"/>
                </a:avLst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3570" name="Group 120"/>
            <p:cNvGrpSpPr>
              <a:grpSpLocks/>
            </p:cNvGrpSpPr>
            <p:nvPr/>
          </p:nvGrpSpPr>
          <p:grpSpPr bwMode="auto">
            <a:xfrm>
              <a:off x="6759575" y="3708401"/>
              <a:ext cx="273051" cy="687388"/>
              <a:chOff x="6768" y="2832"/>
              <a:chExt cx="231" cy="675"/>
            </a:xfrm>
          </p:grpSpPr>
          <p:grpSp>
            <p:nvGrpSpPr>
              <p:cNvPr id="23583" name="Group 121"/>
              <p:cNvGrpSpPr>
                <a:grpSpLocks/>
              </p:cNvGrpSpPr>
              <p:nvPr/>
            </p:nvGrpSpPr>
            <p:grpSpPr bwMode="auto">
              <a:xfrm>
                <a:off x="6768" y="2832"/>
                <a:ext cx="92" cy="672"/>
                <a:chOff x="6916" y="2568"/>
                <a:chExt cx="73" cy="898"/>
              </a:xfrm>
            </p:grpSpPr>
            <p:sp>
              <p:nvSpPr>
                <p:cNvPr id="23588" name="Freeform 122"/>
                <p:cNvSpPr>
                  <a:spLocks/>
                </p:cNvSpPr>
                <p:nvPr/>
              </p:nvSpPr>
              <p:spPr bwMode="auto">
                <a:xfrm>
                  <a:off x="6926" y="3015"/>
                  <a:ext cx="63" cy="451"/>
                </a:xfrm>
                <a:custGeom>
                  <a:avLst/>
                  <a:gdLst>
                    <a:gd name="T0" fmla="*/ 2 w 101"/>
                    <a:gd name="T1" fmla="*/ 0 h 576"/>
                    <a:gd name="T2" fmla="*/ 36 w 101"/>
                    <a:gd name="T3" fmla="*/ 32 h 576"/>
                    <a:gd name="T4" fmla="*/ 4 w 101"/>
                    <a:gd name="T5" fmla="*/ 85 h 576"/>
                    <a:gd name="T6" fmla="*/ 37 w 101"/>
                    <a:gd name="T7" fmla="*/ 129 h 576"/>
                    <a:gd name="T8" fmla="*/ 2 w 101"/>
                    <a:gd name="T9" fmla="*/ 177 h 576"/>
                    <a:gd name="T10" fmla="*/ 39 w 101"/>
                    <a:gd name="T11" fmla="*/ 215 h 576"/>
                    <a:gd name="T12" fmla="*/ 0 w 101"/>
                    <a:gd name="T13" fmla="*/ 262 h 576"/>
                    <a:gd name="T14" fmla="*/ 37 w 101"/>
                    <a:gd name="T15" fmla="*/ 309 h 576"/>
                    <a:gd name="T16" fmla="*/ 2 w 101"/>
                    <a:gd name="T17" fmla="*/ 353 h 5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1" h="576">
                      <a:moveTo>
                        <a:pt x="5" y="0"/>
                      </a:moveTo>
                      <a:lnTo>
                        <a:pt x="91" y="53"/>
                      </a:lnTo>
                      <a:lnTo>
                        <a:pt x="10" y="139"/>
                      </a:lnTo>
                      <a:lnTo>
                        <a:pt x="96" y="211"/>
                      </a:lnTo>
                      <a:lnTo>
                        <a:pt x="5" y="288"/>
                      </a:lnTo>
                      <a:lnTo>
                        <a:pt x="101" y="350"/>
                      </a:lnTo>
                      <a:lnTo>
                        <a:pt x="0" y="427"/>
                      </a:lnTo>
                      <a:lnTo>
                        <a:pt x="96" y="504"/>
                      </a:lnTo>
                      <a:lnTo>
                        <a:pt x="6" y="576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589" name="Freeform 123"/>
                <p:cNvSpPr>
                  <a:spLocks/>
                </p:cNvSpPr>
                <p:nvPr/>
              </p:nvSpPr>
              <p:spPr bwMode="auto">
                <a:xfrm>
                  <a:off x="6916" y="2568"/>
                  <a:ext cx="63" cy="451"/>
                </a:xfrm>
                <a:custGeom>
                  <a:avLst/>
                  <a:gdLst>
                    <a:gd name="T0" fmla="*/ 2 w 101"/>
                    <a:gd name="T1" fmla="*/ 0 h 576"/>
                    <a:gd name="T2" fmla="*/ 36 w 101"/>
                    <a:gd name="T3" fmla="*/ 32 h 576"/>
                    <a:gd name="T4" fmla="*/ 4 w 101"/>
                    <a:gd name="T5" fmla="*/ 85 h 576"/>
                    <a:gd name="T6" fmla="*/ 37 w 101"/>
                    <a:gd name="T7" fmla="*/ 129 h 576"/>
                    <a:gd name="T8" fmla="*/ 2 w 101"/>
                    <a:gd name="T9" fmla="*/ 177 h 576"/>
                    <a:gd name="T10" fmla="*/ 39 w 101"/>
                    <a:gd name="T11" fmla="*/ 215 h 576"/>
                    <a:gd name="T12" fmla="*/ 0 w 101"/>
                    <a:gd name="T13" fmla="*/ 262 h 576"/>
                    <a:gd name="T14" fmla="*/ 37 w 101"/>
                    <a:gd name="T15" fmla="*/ 309 h 576"/>
                    <a:gd name="T16" fmla="*/ 2 w 101"/>
                    <a:gd name="T17" fmla="*/ 353 h 5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1" h="576">
                      <a:moveTo>
                        <a:pt x="5" y="0"/>
                      </a:moveTo>
                      <a:lnTo>
                        <a:pt x="91" y="53"/>
                      </a:lnTo>
                      <a:lnTo>
                        <a:pt x="10" y="139"/>
                      </a:lnTo>
                      <a:lnTo>
                        <a:pt x="96" y="211"/>
                      </a:lnTo>
                      <a:lnTo>
                        <a:pt x="5" y="288"/>
                      </a:lnTo>
                      <a:lnTo>
                        <a:pt x="101" y="350"/>
                      </a:lnTo>
                      <a:lnTo>
                        <a:pt x="0" y="427"/>
                      </a:lnTo>
                      <a:lnTo>
                        <a:pt x="96" y="504"/>
                      </a:lnTo>
                      <a:lnTo>
                        <a:pt x="6" y="576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3584" name="Group 124"/>
              <p:cNvGrpSpPr>
                <a:grpSpLocks/>
              </p:cNvGrpSpPr>
              <p:nvPr/>
            </p:nvGrpSpPr>
            <p:grpSpPr bwMode="auto">
              <a:xfrm>
                <a:off x="6907" y="2834"/>
                <a:ext cx="92" cy="672"/>
                <a:chOff x="6916" y="2568"/>
                <a:chExt cx="73" cy="898"/>
              </a:xfrm>
            </p:grpSpPr>
            <p:sp>
              <p:nvSpPr>
                <p:cNvPr id="23586" name="Freeform 125"/>
                <p:cNvSpPr>
                  <a:spLocks/>
                </p:cNvSpPr>
                <p:nvPr/>
              </p:nvSpPr>
              <p:spPr bwMode="auto">
                <a:xfrm>
                  <a:off x="6926" y="3015"/>
                  <a:ext cx="63" cy="451"/>
                </a:xfrm>
                <a:custGeom>
                  <a:avLst/>
                  <a:gdLst>
                    <a:gd name="T0" fmla="*/ 2 w 101"/>
                    <a:gd name="T1" fmla="*/ 0 h 576"/>
                    <a:gd name="T2" fmla="*/ 36 w 101"/>
                    <a:gd name="T3" fmla="*/ 32 h 576"/>
                    <a:gd name="T4" fmla="*/ 4 w 101"/>
                    <a:gd name="T5" fmla="*/ 85 h 576"/>
                    <a:gd name="T6" fmla="*/ 37 w 101"/>
                    <a:gd name="T7" fmla="*/ 129 h 576"/>
                    <a:gd name="T8" fmla="*/ 2 w 101"/>
                    <a:gd name="T9" fmla="*/ 177 h 576"/>
                    <a:gd name="T10" fmla="*/ 39 w 101"/>
                    <a:gd name="T11" fmla="*/ 215 h 576"/>
                    <a:gd name="T12" fmla="*/ 0 w 101"/>
                    <a:gd name="T13" fmla="*/ 262 h 576"/>
                    <a:gd name="T14" fmla="*/ 37 w 101"/>
                    <a:gd name="T15" fmla="*/ 309 h 576"/>
                    <a:gd name="T16" fmla="*/ 2 w 101"/>
                    <a:gd name="T17" fmla="*/ 353 h 5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1" h="576">
                      <a:moveTo>
                        <a:pt x="5" y="0"/>
                      </a:moveTo>
                      <a:lnTo>
                        <a:pt x="91" y="53"/>
                      </a:lnTo>
                      <a:lnTo>
                        <a:pt x="10" y="139"/>
                      </a:lnTo>
                      <a:lnTo>
                        <a:pt x="96" y="211"/>
                      </a:lnTo>
                      <a:lnTo>
                        <a:pt x="5" y="288"/>
                      </a:lnTo>
                      <a:lnTo>
                        <a:pt x="101" y="350"/>
                      </a:lnTo>
                      <a:lnTo>
                        <a:pt x="0" y="427"/>
                      </a:lnTo>
                      <a:lnTo>
                        <a:pt x="96" y="504"/>
                      </a:lnTo>
                      <a:lnTo>
                        <a:pt x="6" y="576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587" name="Freeform 126"/>
                <p:cNvSpPr>
                  <a:spLocks/>
                </p:cNvSpPr>
                <p:nvPr/>
              </p:nvSpPr>
              <p:spPr bwMode="auto">
                <a:xfrm>
                  <a:off x="6916" y="2568"/>
                  <a:ext cx="63" cy="451"/>
                </a:xfrm>
                <a:custGeom>
                  <a:avLst/>
                  <a:gdLst>
                    <a:gd name="T0" fmla="*/ 2 w 101"/>
                    <a:gd name="T1" fmla="*/ 0 h 576"/>
                    <a:gd name="T2" fmla="*/ 36 w 101"/>
                    <a:gd name="T3" fmla="*/ 32 h 576"/>
                    <a:gd name="T4" fmla="*/ 4 w 101"/>
                    <a:gd name="T5" fmla="*/ 85 h 576"/>
                    <a:gd name="T6" fmla="*/ 37 w 101"/>
                    <a:gd name="T7" fmla="*/ 129 h 576"/>
                    <a:gd name="T8" fmla="*/ 2 w 101"/>
                    <a:gd name="T9" fmla="*/ 177 h 576"/>
                    <a:gd name="T10" fmla="*/ 39 w 101"/>
                    <a:gd name="T11" fmla="*/ 215 h 576"/>
                    <a:gd name="T12" fmla="*/ 0 w 101"/>
                    <a:gd name="T13" fmla="*/ 262 h 576"/>
                    <a:gd name="T14" fmla="*/ 37 w 101"/>
                    <a:gd name="T15" fmla="*/ 309 h 576"/>
                    <a:gd name="T16" fmla="*/ 2 w 101"/>
                    <a:gd name="T17" fmla="*/ 353 h 5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1" h="576">
                      <a:moveTo>
                        <a:pt x="5" y="0"/>
                      </a:moveTo>
                      <a:lnTo>
                        <a:pt x="91" y="53"/>
                      </a:lnTo>
                      <a:lnTo>
                        <a:pt x="10" y="139"/>
                      </a:lnTo>
                      <a:lnTo>
                        <a:pt x="96" y="211"/>
                      </a:lnTo>
                      <a:lnTo>
                        <a:pt x="5" y="288"/>
                      </a:lnTo>
                      <a:lnTo>
                        <a:pt x="101" y="350"/>
                      </a:lnTo>
                      <a:lnTo>
                        <a:pt x="0" y="427"/>
                      </a:lnTo>
                      <a:lnTo>
                        <a:pt x="96" y="504"/>
                      </a:lnTo>
                      <a:lnTo>
                        <a:pt x="6" y="576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3585" name="Line 127"/>
              <p:cNvSpPr>
                <a:spLocks noChangeShapeType="1"/>
              </p:cNvSpPr>
              <p:nvPr/>
            </p:nvSpPr>
            <p:spPr bwMode="auto">
              <a:xfrm>
                <a:off x="6786" y="3507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571" name="Line 128"/>
            <p:cNvSpPr>
              <a:spLocks noChangeShapeType="1"/>
            </p:cNvSpPr>
            <p:nvPr/>
          </p:nvSpPr>
          <p:spPr bwMode="auto">
            <a:xfrm flipV="1">
              <a:off x="6770688" y="2341563"/>
              <a:ext cx="0" cy="1371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72" name="Line 129"/>
            <p:cNvSpPr>
              <a:spLocks noChangeShapeType="1"/>
            </p:cNvSpPr>
            <p:nvPr/>
          </p:nvSpPr>
          <p:spPr bwMode="auto">
            <a:xfrm flipV="1">
              <a:off x="6942139" y="2341563"/>
              <a:ext cx="0" cy="1371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73" name="Freeform 130"/>
            <p:cNvSpPr>
              <a:spLocks/>
            </p:cNvSpPr>
            <p:nvPr/>
          </p:nvSpPr>
          <p:spPr bwMode="auto">
            <a:xfrm>
              <a:off x="6899276" y="2012950"/>
              <a:ext cx="1152525" cy="2038350"/>
            </a:xfrm>
            <a:custGeom>
              <a:avLst/>
              <a:gdLst>
                <a:gd name="T0" fmla="*/ 1085986208 w 1210"/>
                <a:gd name="T1" fmla="*/ 1821512811 h 2281"/>
                <a:gd name="T2" fmla="*/ 955341308 w 1210"/>
                <a:gd name="T3" fmla="*/ 1744850834 h 2281"/>
                <a:gd name="T4" fmla="*/ 998889608 w 1210"/>
                <a:gd name="T5" fmla="*/ 1629858762 h 2281"/>
                <a:gd name="T6" fmla="*/ 1085986208 w 1210"/>
                <a:gd name="T7" fmla="*/ 1591527774 h 2281"/>
                <a:gd name="T8" fmla="*/ 971671920 w 1210"/>
                <a:gd name="T9" fmla="*/ 1457370207 h 2281"/>
                <a:gd name="T10" fmla="*/ 1053324983 w 1210"/>
                <a:gd name="T11" fmla="*/ 1308837850 h 2281"/>
                <a:gd name="T12" fmla="*/ 933567158 w 1210"/>
                <a:gd name="T13" fmla="*/ 1179471881 h 2281"/>
                <a:gd name="T14" fmla="*/ 1042437908 w 1210"/>
                <a:gd name="T15" fmla="*/ 1054896615 h 2281"/>
                <a:gd name="T16" fmla="*/ 955341308 w 1210"/>
                <a:gd name="T17" fmla="*/ 901572660 h 2281"/>
                <a:gd name="T18" fmla="*/ 933567158 w 1210"/>
                <a:gd name="T19" fmla="*/ 911155854 h 2281"/>
                <a:gd name="T20" fmla="*/ 1042437908 w 1210"/>
                <a:gd name="T21" fmla="*/ 824911577 h 2281"/>
                <a:gd name="T22" fmla="*/ 955341308 w 1210"/>
                <a:gd name="T23" fmla="*/ 671587623 h 2281"/>
                <a:gd name="T24" fmla="*/ 1042437908 w 1210"/>
                <a:gd name="T25" fmla="*/ 556595551 h 2281"/>
                <a:gd name="T26" fmla="*/ 955341308 w 1210"/>
                <a:gd name="T27" fmla="*/ 518264562 h 2281"/>
                <a:gd name="T28" fmla="*/ 1085986208 w 1210"/>
                <a:gd name="T29" fmla="*/ 441603479 h 2281"/>
                <a:gd name="T30" fmla="*/ 1026107295 w 1210"/>
                <a:gd name="T31" fmla="*/ 422437984 h 2281"/>
                <a:gd name="T32" fmla="*/ 944454233 w 1210"/>
                <a:gd name="T33" fmla="*/ 360149904 h 2281"/>
                <a:gd name="T34" fmla="*/ 873688245 w 1210"/>
                <a:gd name="T35" fmla="*/ 364941501 h 2281"/>
                <a:gd name="T36" fmla="*/ 868244708 w 1210"/>
                <a:gd name="T37" fmla="*/ 302653422 h 2281"/>
                <a:gd name="T38" fmla="*/ 764817495 w 1210"/>
                <a:gd name="T39" fmla="*/ 340984410 h 2281"/>
                <a:gd name="T40" fmla="*/ 688607970 w 1210"/>
                <a:gd name="T41" fmla="*/ 278697224 h 2281"/>
                <a:gd name="T42" fmla="*/ 579737220 w 1210"/>
                <a:gd name="T43" fmla="*/ 331402110 h 2281"/>
                <a:gd name="T44" fmla="*/ 547075995 w 1210"/>
                <a:gd name="T45" fmla="*/ 235574638 h 2281"/>
                <a:gd name="T46" fmla="*/ 449092320 w 1210"/>
                <a:gd name="T47" fmla="*/ 230783935 h 2281"/>
                <a:gd name="T48" fmla="*/ 427318170 w 1210"/>
                <a:gd name="T49" fmla="*/ 134956464 h 2281"/>
                <a:gd name="T50" fmla="*/ 280342658 w 1210"/>
                <a:gd name="T51" fmla="*/ 125374163 h 2281"/>
                <a:gd name="T52" fmla="*/ 231350820 w 1210"/>
                <a:gd name="T53" fmla="*/ 48712186 h 2281"/>
                <a:gd name="T54" fmla="*/ 187802520 w 1210"/>
                <a:gd name="T55" fmla="*/ 798897 h 2281"/>
                <a:gd name="T56" fmla="*/ 111592995 w 1210"/>
                <a:gd name="T57" fmla="*/ 43920589 h 2281"/>
                <a:gd name="T58" fmla="*/ 111592995 w 1210"/>
                <a:gd name="T59" fmla="*/ 96625475 h 2281"/>
                <a:gd name="T60" fmla="*/ 73488233 w 1210"/>
                <a:gd name="T61" fmla="*/ 125374163 h 2281"/>
                <a:gd name="T62" fmla="*/ 73488233 w 1210"/>
                <a:gd name="T63" fmla="*/ 173287452 h 2281"/>
                <a:gd name="T64" fmla="*/ 2722245 w 1210"/>
                <a:gd name="T65" fmla="*/ 221200741 h 2281"/>
                <a:gd name="T66" fmla="*/ 57157620 w 1210"/>
                <a:gd name="T67" fmla="*/ 297862718 h 228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210" h="2281">
                  <a:moveTo>
                    <a:pt x="1197" y="2281"/>
                  </a:moveTo>
                  <a:cubicBezTo>
                    <a:pt x="1133" y="2253"/>
                    <a:pt x="1069" y="2225"/>
                    <a:pt x="1053" y="2185"/>
                  </a:cubicBezTo>
                  <a:cubicBezTo>
                    <a:pt x="1037" y="2145"/>
                    <a:pt x="1077" y="2073"/>
                    <a:pt x="1101" y="2041"/>
                  </a:cubicBezTo>
                  <a:cubicBezTo>
                    <a:pt x="1125" y="2009"/>
                    <a:pt x="1202" y="2029"/>
                    <a:pt x="1197" y="1993"/>
                  </a:cubicBezTo>
                  <a:cubicBezTo>
                    <a:pt x="1192" y="1957"/>
                    <a:pt x="1077" y="1884"/>
                    <a:pt x="1071" y="1825"/>
                  </a:cubicBezTo>
                  <a:cubicBezTo>
                    <a:pt x="1065" y="1766"/>
                    <a:pt x="1168" y="1697"/>
                    <a:pt x="1161" y="1639"/>
                  </a:cubicBezTo>
                  <a:cubicBezTo>
                    <a:pt x="1154" y="1581"/>
                    <a:pt x="1031" y="1530"/>
                    <a:pt x="1029" y="1477"/>
                  </a:cubicBezTo>
                  <a:cubicBezTo>
                    <a:pt x="1027" y="1424"/>
                    <a:pt x="1145" y="1379"/>
                    <a:pt x="1149" y="1321"/>
                  </a:cubicBezTo>
                  <a:cubicBezTo>
                    <a:pt x="1153" y="1263"/>
                    <a:pt x="1073" y="1159"/>
                    <a:pt x="1053" y="1129"/>
                  </a:cubicBezTo>
                  <a:cubicBezTo>
                    <a:pt x="1033" y="1099"/>
                    <a:pt x="1013" y="1157"/>
                    <a:pt x="1029" y="1141"/>
                  </a:cubicBezTo>
                  <a:cubicBezTo>
                    <a:pt x="1045" y="1125"/>
                    <a:pt x="1145" y="1083"/>
                    <a:pt x="1149" y="1033"/>
                  </a:cubicBezTo>
                  <a:cubicBezTo>
                    <a:pt x="1153" y="983"/>
                    <a:pt x="1053" y="897"/>
                    <a:pt x="1053" y="841"/>
                  </a:cubicBezTo>
                  <a:cubicBezTo>
                    <a:pt x="1053" y="785"/>
                    <a:pt x="1149" y="729"/>
                    <a:pt x="1149" y="697"/>
                  </a:cubicBezTo>
                  <a:cubicBezTo>
                    <a:pt x="1149" y="665"/>
                    <a:pt x="1045" y="673"/>
                    <a:pt x="1053" y="649"/>
                  </a:cubicBezTo>
                  <a:cubicBezTo>
                    <a:pt x="1061" y="625"/>
                    <a:pt x="1184" y="573"/>
                    <a:pt x="1197" y="553"/>
                  </a:cubicBezTo>
                  <a:cubicBezTo>
                    <a:pt x="1210" y="533"/>
                    <a:pt x="1157" y="546"/>
                    <a:pt x="1131" y="529"/>
                  </a:cubicBezTo>
                  <a:cubicBezTo>
                    <a:pt x="1105" y="512"/>
                    <a:pt x="1069" y="463"/>
                    <a:pt x="1041" y="451"/>
                  </a:cubicBezTo>
                  <a:cubicBezTo>
                    <a:pt x="1013" y="439"/>
                    <a:pt x="977" y="469"/>
                    <a:pt x="963" y="457"/>
                  </a:cubicBezTo>
                  <a:cubicBezTo>
                    <a:pt x="949" y="445"/>
                    <a:pt x="977" y="384"/>
                    <a:pt x="957" y="379"/>
                  </a:cubicBezTo>
                  <a:cubicBezTo>
                    <a:pt x="937" y="374"/>
                    <a:pt x="876" y="432"/>
                    <a:pt x="843" y="427"/>
                  </a:cubicBezTo>
                  <a:cubicBezTo>
                    <a:pt x="810" y="422"/>
                    <a:pt x="793" y="351"/>
                    <a:pt x="759" y="349"/>
                  </a:cubicBezTo>
                  <a:cubicBezTo>
                    <a:pt x="725" y="347"/>
                    <a:pt x="665" y="424"/>
                    <a:pt x="639" y="415"/>
                  </a:cubicBezTo>
                  <a:cubicBezTo>
                    <a:pt x="613" y="406"/>
                    <a:pt x="627" y="316"/>
                    <a:pt x="603" y="295"/>
                  </a:cubicBezTo>
                  <a:cubicBezTo>
                    <a:pt x="579" y="274"/>
                    <a:pt x="517" y="310"/>
                    <a:pt x="495" y="289"/>
                  </a:cubicBezTo>
                  <a:cubicBezTo>
                    <a:pt x="473" y="268"/>
                    <a:pt x="502" y="191"/>
                    <a:pt x="471" y="169"/>
                  </a:cubicBezTo>
                  <a:cubicBezTo>
                    <a:pt x="440" y="147"/>
                    <a:pt x="345" y="175"/>
                    <a:pt x="309" y="157"/>
                  </a:cubicBezTo>
                  <a:cubicBezTo>
                    <a:pt x="273" y="139"/>
                    <a:pt x="272" y="87"/>
                    <a:pt x="255" y="61"/>
                  </a:cubicBezTo>
                  <a:cubicBezTo>
                    <a:pt x="238" y="35"/>
                    <a:pt x="229" y="2"/>
                    <a:pt x="207" y="1"/>
                  </a:cubicBezTo>
                  <a:cubicBezTo>
                    <a:pt x="185" y="0"/>
                    <a:pt x="137" y="35"/>
                    <a:pt x="123" y="55"/>
                  </a:cubicBezTo>
                  <a:cubicBezTo>
                    <a:pt x="109" y="75"/>
                    <a:pt x="130" y="104"/>
                    <a:pt x="123" y="121"/>
                  </a:cubicBezTo>
                  <a:cubicBezTo>
                    <a:pt x="116" y="138"/>
                    <a:pt x="88" y="141"/>
                    <a:pt x="81" y="157"/>
                  </a:cubicBezTo>
                  <a:cubicBezTo>
                    <a:pt x="74" y="173"/>
                    <a:pt x="94" y="197"/>
                    <a:pt x="81" y="217"/>
                  </a:cubicBezTo>
                  <a:cubicBezTo>
                    <a:pt x="68" y="237"/>
                    <a:pt x="6" y="251"/>
                    <a:pt x="3" y="277"/>
                  </a:cubicBezTo>
                  <a:cubicBezTo>
                    <a:pt x="0" y="303"/>
                    <a:pt x="51" y="353"/>
                    <a:pt x="63" y="373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74" name="Freeform 131"/>
            <p:cNvSpPr>
              <a:spLocks/>
            </p:cNvSpPr>
            <p:nvPr/>
          </p:nvSpPr>
          <p:spPr bwMode="auto">
            <a:xfrm>
              <a:off x="6713538" y="1817688"/>
              <a:ext cx="2201863" cy="2259012"/>
            </a:xfrm>
            <a:custGeom>
              <a:avLst/>
              <a:gdLst>
                <a:gd name="T0" fmla="*/ 1844826915 w 2312"/>
                <a:gd name="T1" fmla="*/ 2016252555 h 2531"/>
                <a:gd name="T2" fmla="*/ 1969992160 w 2312"/>
                <a:gd name="T3" fmla="*/ 1863301109 h 2531"/>
                <a:gd name="T4" fmla="*/ 2073390199 w 2312"/>
                <a:gd name="T5" fmla="*/ 1791604477 h 2531"/>
                <a:gd name="T6" fmla="*/ 1969992160 w 2312"/>
                <a:gd name="T7" fmla="*/ 1600415839 h 2531"/>
                <a:gd name="T8" fmla="*/ 2089715603 w 2312"/>
                <a:gd name="T9" fmla="*/ 1457023468 h 2531"/>
                <a:gd name="T10" fmla="*/ 2002643921 w 2312"/>
                <a:gd name="T11" fmla="*/ 1380547299 h 2531"/>
                <a:gd name="T12" fmla="*/ 2067947445 w 2312"/>
                <a:gd name="T13" fmla="*/ 1198917736 h 2531"/>
                <a:gd name="T14" fmla="*/ 2002643921 w 2312"/>
                <a:gd name="T15" fmla="*/ 1074644408 h 2531"/>
                <a:gd name="T16" fmla="*/ 2089715603 w 2312"/>
                <a:gd name="T17" fmla="*/ 998168238 h 2531"/>
                <a:gd name="T18" fmla="*/ 1959108557 w 2312"/>
                <a:gd name="T19" fmla="*/ 883454877 h 2531"/>
                <a:gd name="T20" fmla="*/ 2062505643 w 2312"/>
                <a:gd name="T21" fmla="*/ 706604852 h 2531"/>
                <a:gd name="T22" fmla="*/ 1991760318 w 2312"/>
                <a:gd name="T23" fmla="*/ 725723894 h 2531"/>
                <a:gd name="T24" fmla="*/ 1926456795 w 2312"/>
                <a:gd name="T25" fmla="*/ 649247725 h 2531"/>
                <a:gd name="T26" fmla="*/ 2018970278 w 2312"/>
                <a:gd name="T27" fmla="*/ 529753933 h 2531"/>
                <a:gd name="T28" fmla="*/ 1872036875 w 2312"/>
                <a:gd name="T29" fmla="*/ 501075816 h 2531"/>
                <a:gd name="T30" fmla="*/ 1910130438 w 2312"/>
                <a:gd name="T31" fmla="*/ 367243413 h 2531"/>
                <a:gd name="T32" fmla="*/ 1746871630 w 2312"/>
                <a:gd name="T33" fmla="*/ 400701067 h 2531"/>
                <a:gd name="T34" fmla="*/ 1654358146 w 2312"/>
                <a:gd name="T35" fmla="*/ 305106748 h 2531"/>
                <a:gd name="T36" fmla="*/ 1485657536 w 2312"/>
                <a:gd name="T37" fmla="*/ 338564403 h 2531"/>
                <a:gd name="T38" fmla="*/ 1431237616 w 2312"/>
                <a:gd name="T39" fmla="*/ 228630579 h 2531"/>
                <a:gd name="T40" fmla="*/ 1257094252 w 2312"/>
                <a:gd name="T41" fmla="*/ 290767244 h 2531"/>
                <a:gd name="T42" fmla="*/ 1180907126 w 2312"/>
                <a:gd name="T43" fmla="*/ 185612957 h 2531"/>
                <a:gd name="T44" fmla="*/ 984996556 w 2312"/>
                <a:gd name="T45" fmla="*/ 238190547 h 2531"/>
                <a:gd name="T46" fmla="*/ 865273113 w 2312"/>
                <a:gd name="T47" fmla="*/ 128256723 h 2531"/>
                <a:gd name="T48" fmla="*/ 712897907 w 2312"/>
                <a:gd name="T49" fmla="*/ 176053882 h 2531"/>
                <a:gd name="T50" fmla="*/ 609500821 w 2312"/>
                <a:gd name="T51" fmla="*/ 99577713 h 2531"/>
                <a:gd name="T52" fmla="*/ 500660980 w 2312"/>
                <a:gd name="T53" fmla="*/ 152155303 h 2531"/>
                <a:gd name="T54" fmla="*/ 321075815 w 2312"/>
                <a:gd name="T55" fmla="*/ 13542469 h 2531"/>
                <a:gd name="T56" fmla="*/ 234005086 w 2312"/>
                <a:gd name="T57" fmla="*/ 70899596 h 2531"/>
                <a:gd name="T58" fmla="*/ 141491602 w 2312"/>
                <a:gd name="T59" fmla="*/ 66120058 h 2531"/>
                <a:gd name="T60" fmla="*/ 130607047 w 2312"/>
                <a:gd name="T61" fmla="*/ 152155303 h 2531"/>
                <a:gd name="T62" fmla="*/ 10883603 w 2312"/>
                <a:gd name="T63" fmla="*/ 176053882 h 2531"/>
                <a:gd name="T64" fmla="*/ 65303523 w 2312"/>
                <a:gd name="T65" fmla="*/ 281208169 h 2531"/>
                <a:gd name="T66" fmla="*/ 5441802 w 2312"/>
                <a:gd name="T67" fmla="*/ 367243413 h 2531"/>
                <a:gd name="T68" fmla="*/ 48978119 w 2312"/>
                <a:gd name="T69" fmla="*/ 472397699 h 253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312" h="2531">
                  <a:moveTo>
                    <a:pt x="2034" y="2531"/>
                  </a:moveTo>
                  <a:cubicBezTo>
                    <a:pt x="2056" y="2500"/>
                    <a:pt x="2130" y="2386"/>
                    <a:pt x="2172" y="2339"/>
                  </a:cubicBezTo>
                  <a:cubicBezTo>
                    <a:pt x="2214" y="2292"/>
                    <a:pt x="2286" y="2304"/>
                    <a:pt x="2286" y="2249"/>
                  </a:cubicBezTo>
                  <a:cubicBezTo>
                    <a:pt x="2286" y="2194"/>
                    <a:pt x="2169" y="2079"/>
                    <a:pt x="2172" y="2009"/>
                  </a:cubicBezTo>
                  <a:cubicBezTo>
                    <a:pt x="2175" y="1939"/>
                    <a:pt x="2298" y="1875"/>
                    <a:pt x="2304" y="1829"/>
                  </a:cubicBezTo>
                  <a:cubicBezTo>
                    <a:pt x="2310" y="1783"/>
                    <a:pt x="2212" y="1787"/>
                    <a:pt x="2208" y="1733"/>
                  </a:cubicBezTo>
                  <a:cubicBezTo>
                    <a:pt x="2204" y="1679"/>
                    <a:pt x="2280" y="1569"/>
                    <a:pt x="2280" y="1505"/>
                  </a:cubicBezTo>
                  <a:cubicBezTo>
                    <a:pt x="2280" y="1441"/>
                    <a:pt x="2204" y="1391"/>
                    <a:pt x="2208" y="1349"/>
                  </a:cubicBezTo>
                  <a:cubicBezTo>
                    <a:pt x="2212" y="1307"/>
                    <a:pt x="2312" y="1293"/>
                    <a:pt x="2304" y="1253"/>
                  </a:cubicBezTo>
                  <a:cubicBezTo>
                    <a:pt x="2296" y="1213"/>
                    <a:pt x="2165" y="1170"/>
                    <a:pt x="2160" y="1109"/>
                  </a:cubicBezTo>
                  <a:cubicBezTo>
                    <a:pt x="2155" y="1048"/>
                    <a:pt x="2268" y="920"/>
                    <a:pt x="2274" y="887"/>
                  </a:cubicBezTo>
                  <a:cubicBezTo>
                    <a:pt x="2280" y="854"/>
                    <a:pt x="2221" y="923"/>
                    <a:pt x="2196" y="911"/>
                  </a:cubicBezTo>
                  <a:cubicBezTo>
                    <a:pt x="2171" y="899"/>
                    <a:pt x="2119" y="856"/>
                    <a:pt x="2124" y="815"/>
                  </a:cubicBezTo>
                  <a:cubicBezTo>
                    <a:pt x="2129" y="774"/>
                    <a:pt x="2236" y="696"/>
                    <a:pt x="2226" y="665"/>
                  </a:cubicBezTo>
                  <a:cubicBezTo>
                    <a:pt x="2216" y="634"/>
                    <a:pt x="2084" y="663"/>
                    <a:pt x="2064" y="629"/>
                  </a:cubicBezTo>
                  <a:cubicBezTo>
                    <a:pt x="2044" y="595"/>
                    <a:pt x="2129" y="482"/>
                    <a:pt x="2106" y="461"/>
                  </a:cubicBezTo>
                  <a:cubicBezTo>
                    <a:pt x="2083" y="440"/>
                    <a:pt x="1973" y="516"/>
                    <a:pt x="1926" y="503"/>
                  </a:cubicBezTo>
                  <a:cubicBezTo>
                    <a:pt x="1879" y="490"/>
                    <a:pt x="1872" y="396"/>
                    <a:pt x="1824" y="383"/>
                  </a:cubicBezTo>
                  <a:cubicBezTo>
                    <a:pt x="1776" y="370"/>
                    <a:pt x="1679" y="441"/>
                    <a:pt x="1638" y="425"/>
                  </a:cubicBezTo>
                  <a:cubicBezTo>
                    <a:pt x="1597" y="409"/>
                    <a:pt x="1620" y="297"/>
                    <a:pt x="1578" y="287"/>
                  </a:cubicBezTo>
                  <a:cubicBezTo>
                    <a:pt x="1536" y="277"/>
                    <a:pt x="1432" y="374"/>
                    <a:pt x="1386" y="365"/>
                  </a:cubicBezTo>
                  <a:cubicBezTo>
                    <a:pt x="1340" y="356"/>
                    <a:pt x="1352" y="244"/>
                    <a:pt x="1302" y="233"/>
                  </a:cubicBezTo>
                  <a:cubicBezTo>
                    <a:pt x="1252" y="222"/>
                    <a:pt x="1144" y="311"/>
                    <a:pt x="1086" y="299"/>
                  </a:cubicBezTo>
                  <a:cubicBezTo>
                    <a:pt x="1028" y="287"/>
                    <a:pt x="1004" y="174"/>
                    <a:pt x="954" y="161"/>
                  </a:cubicBezTo>
                  <a:cubicBezTo>
                    <a:pt x="904" y="148"/>
                    <a:pt x="833" y="227"/>
                    <a:pt x="786" y="221"/>
                  </a:cubicBezTo>
                  <a:cubicBezTo>
                    <a:pt x="739" y="215"/>
                    <a:pt x="711" y="130"/>
                    <a:pt x="672" y="125"/>
                  </a:cubicBezTo>
                  <a:cubicBezTo>
                    <a:pt x="633" y="120"/>
                    <a:pt x="605" y="209"/>
                    <a:pt x="552" y="191"/>
                  </a:cubicBezTo>
                  <a:cubicBezTo>
                    <a:pt x="499" y="173"/>
                    <a:pt x="403" y="34"/>
                    <a:pt x="354" y="17"/>
                  </a:cubicBezTo>
                  <a:cubicBezTo>
                    <a:pt x="305" y="0"/>
                    <a:pt x="291" y="78"/>
                    <a:pt x="258" y="89"/>
                  </a:cubicBezTo>
                  <a:cubicBezTo>
                    <a:pt x="225" y="100"/>
                    <a:pt x="175" y="66"/>
                    <a:pt x="156" y="83"/>
                  </a:cubicBezTo>
                  <a:cubicBezTo>
                    <a:pt x="137" y="100"/>
                    <a:pt x="168" y="168"/>
                    <a:pt x="144" y="191"/>
                  </a:cubicBezTo>
                  <a:cubicBezTo>
                    <a:pt x="120" y="214"/>
                    <a:pt x="24" y="194"/>
                    <a:pt x="12" y="221"/>
                  </a:cubicBezTo>
                  <a:cubicBezTo>
                    <a:pt x="0" y="248"/>
                    <a:pt x="73" y="313"/>
                    <a:pt x="72" y="353"/>
                  </a:cubicBezTo>
                  <a:cubicBezTo>
                    <a:pt x="71" y="393"/>
                    <a:pt x="9" y="421"/>
                    <a:pt x="6" y="461"/>
                  </a:cubicBezTo>
                  <a:cubicBezTo>
                    <a:pt x="3" y="501"/>
                    <a:pt x="44" y="565"/>
                    <a:pt x="54" y="593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75" name="Line 132"/>
            <p:cNvSpPr>
              <a:spLocks noChangeShapeType="1"/>
            </p:cNvSpPr>
            <p:nvPr/>
          </p:nvSpPr>
          <p:spPr bwMode="auto">
            <a:xfrm>
              <a:off x="7902575" y="3022600"/>
              <a:ext cx="914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76" name="Oval 133"/>
            <p:cNvSpPr>
              <a:spLocks noChangeArrowheads="1"/>
            </p:cNvSpPr>
            <p:nvPr/>
          </p:nvSpPr>
          <p:spPr bwMode="auto">
            <a:xfrm>
              <a:off x="8085139" y="2867026"/>
              <a:ext cx="319087" cy="30003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3577" name="Line 134"/>
            <p:cNvSpPr>
              <a:spLocks noChangeShapeType="1"/>
            </p:cNvSpPr>
            <p:nvPr/>
          </p:nvSpPr>
          <p:spPr bwMode="auto">
            <a:xfrm flipV="1">
              <a:off x="8245475" y="2919413"/>
              <a:ext cx="0" cy="171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78" name="Oval 135"/>
            <p:cNvSpPr>
              <a:spLocks noChangeArrowheads="1"/>
            </p:cNvSpPr>
            <p:nvPr/>
          </p:nvSpPr>
          <p:spPr bwMode="auto">
            <a:xfrm>
              <a:off x="7753351" y="1928814"/>
              <a:ext cx="320675" cy="3000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3579" name="Line 136"/>
            <p:cNvSpPr>
              <a:spLocks noChangeShapeType="1"/>
            </p:cNvSpPr>
            <p:nvPr/>
          </p:nvSpPr>
          <p:spPr bwMode="auto">
            <a:xfrm flipV="1">
              <a:off x="7850189" y="1993900"/>
              <a:ext cx="114300" cy="1333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80" name="AutoShape 137"/>
            <p:cNvSpPr>
              <a:spLocks noChangeArrowheads="1"/>
            </p:cNvSpPr>
            <p:nvPr/>
          </p:nvSpPr>
          <p:spPr bwMode="auto">
            <a:xfrm rot="4299343">
              <a:off x="8143083" y="4333082"/>
              <a:ext cx="385762" cy="593725"/>
            </a:xfrm>
            <a:prstGeom prst="lightningBol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3581" name="Line 138"/>
            <p:cNvSpPr>
              <a:spLocks noChangeShapeType="1"/>
            </p:cNvSpPr>
            <p:nvPr/>
          </p:nvSpPr>
          <p:spPr bwMode="auto">
            <a:xfrm rot="20679313" flipH="1">
              <a:off x="8035926" y="4945063"/>
              <a:ext cx="52388" cy="3651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582" name="Text Box 142"/>
            <p:cNvSpPr txBox="1">
              <a:spLocks noChangeArrowheads="1"/>
            </p:cNvSpPr>
            <p:nvPr/>
          </p:nvSpPr>
          <p:spPr bwMode="auto">
            <a:xfrm>
              <a:off x="4887914" y="5370513"/>
              <a:ext cx="3033197" cy="730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99"/>
                  </a:solidFill>
                  <a:latin typeface="Comic Sans MS" pitchFamily="66" charset="0"/>
                </a:rPr>
                <a:t>Equivalente elettrico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99"/>
                  </a:solidFill>
                  <a:latin typeface="Comic Sans MS" pitchFamily="66" charset="0"/>
                </a:rPr>
                <a:t>della caloria</a:t>
              </a:r>
            </a:p>
          </p:txBody>
        </p:sp>
      </p:grpSp>
      <p:sp>
        <p:nvSpPr>
          <p:cNvPr id="12351" name="Text Box 143"/>
          <p:cNvSpPr txBox="1">
            <a:spLocks noChangeArrowheads="1"/>
          </p:cNvSpPr>
          <p:nvPr/>
        </p:nvSpPr>
        <p:spPr bwMode="auto">
          <a:xfrm>
            <a:off x="4587876" y="6205539"/>
            <a:ext cx="2417763" cy="407987"/>
          </a:xfrm>
          <a:prstGeom prst="rect">
            <a:avLst/>
          </a:prstGeom>
          <a:noFill/>
          <a:ln w="38100" cmpd="dbl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CC0000"/>
                </a:solidFill>
                <a:latin typeface="Comic Sans MS" pitchFamily="66" charset="0"/>
              </a:rPr>
              <a:t>1 cal = 4,184 J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53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813"/>
    </mc:Choice>
    <mc:Fallback>
      <p:transition spd="slow" advTm="106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3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Oval 2"/>
          <p:cNvSpPr>
            <a:spLocks noChangeArrowheads="1"/>
          </p:cNvSpPr>
          <p:nvPr/>
        </p:nvSpPr>
        <p:spPr bwMode="auto">
          <a:xfrm>
            <a:off x="1935164" y="728663"/>
            <a:ext cx="1189037" cy="10715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4755" name="Oval 3"/>
          <p:cNvSpPr>
            <a:spLocks noChangeArrowheads="1"/>
          </p:cNvSpPr>
          <p:nvPr/>
        </p:nvSpPr>
        <p:spPr bwMode="auto">
          <a:xfrm>
            <a:off x="3278189" y="728663"/>
            <a:ext cx="1189037" cy="10715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4756" name="Oval 4"/>
          <p:cNvSpPr>
            <a:spLocks noChangeArrowheads="1"/>
          </p:cNvSpPr>
          <p:nvPr/>
        </p:nvSpPr>
        <p:spPr bwMode="auto">
          <a:xfrm>
            <a:off x="1935164" y="2014538"/>
            <a:ext cx="1189037" cy="10715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4757" name="Oval 5"/>
          <p:cNvSpPr>
            <a:spLocks noChangeArrowheads="1"/>
          </p:cNvSpPr>
          <p:nvPr/>
        </p:nvSpPr>
        <p:spPr bwMode="auto">
          <a:xfrm>
            <a:off x="3278189" y="1998663"/>
            <a:ext cx="1189037" cy="10715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4758" name="Oval 6"/>
          <p:cNvSpPr>
            <a:spLocks noChangeArrowheads="1"/>
          </p:cNvSpPr>
          <p:nvPr/>
        </p:nvSpPr>
        <p:spPr bwMode="auto">
          <a:xfrm>
            <a:off x="2146300" y="3600451"/>
            <a:ext cx="1189038" cy="107156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4759" name="Oval 7"/>
          <p:cNvSpPr>
            <a:spLocks noChangeArrowheads="1"/>
          </p:cNvSpPr>
          <p:nvPr/>
        </p:nvSpPr>
        <p:spPr bwMode="auto">
          <a:xfrm>
            <a:off x="3335339" y="3600451"/>
            <a:ext cx="1189037" cy="107156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4760" name="Oval 8"/>
          <p:cNvSpPr>
            <a:spLocks noChangeArrowheads="1"/>
          </p:cNvSpPr>
          <p:nvPr/>
        </p:nvSpPr>
        <p:spPr bwMode="auto">
          <a:xfrm>
            <a:off x="2146300" y="4667251"/>
            <a:ext cx="1189038" cy="107156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4761" name="Oval 9"/>
          <p:cNvSpPr>
            <a:spLocks noChangeArrowheads="1"/>
          </p:cNvSpPr>
          <p:nvPr/>
        </p:nvSpPr>
        <p:spPr bwMode="auto">
          <a:xfrm>
            <a:off x="3335339" y="4667251"/>
            <a:ext cx="1189037" cy="107156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4762" name="Oval 10"/>
          <p:cNvSpPr>
            <a:spLocks noChangeArrowheads="1"/>
          </p:cNvSpPr>
          <p:nvPr/>
        </p:nvSpPr>
        <p:spPr bwMode="auto">
          <a:xfrm>
            <a:off x="3095626" y="4441826"/>
            <a:ext cx="485775" cy="4603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4763" name="Oval 11"/>
          <p:cNvSpPr>
            <a:spLocks noChangeArrowheads="1"/>
          </p:cNvSpPr>
          <p:nvPr/>
        </p:nvSpPr>
        <p:spPr bwMode="auto">
          <a:xfrm>
            <a:off x="2820988" y="1554163"/>
            <a:ext cx="760412" cy="728662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 anchor="ctr"/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74764" name="Line 12"/>
          <p:cNvSpPr>
            <a:spLocks noChangeShapeType="1"/>
          </p:cNvSpPr>
          <p:nvPr/>
        </p:nvSpPr>
        <p:spPr bwMode="auto">
          <a:xfrm flipV="1">
            <a:off x="3216275" y="1693864"/>
            <a:ext cx="268288" cy="230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diamond" w="sm" len="sm"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765" name="Line 13"/>
          <p:cNvSpPr>
            <a:spLocks noChangeShapeType="1"/>
          </p:cNvSpPr>
          <p:nvPr/>
        </p:nvSpPr>
        <p:spPr bwMode="auto">
          <a:xfrm flipV="1">
            <a:off x="3495675" y="1296989"/>
            <a:ext cx="393700" cy="369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sm" len="lg"/>
            <a:tailEnd type="diamond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766" name="Text Box 14"/>
          <p:cNvSpPr txBox="1">
            <a:spLocks noChangeArrowheads="1"/>
          </p:cNvSpPr>
          <p:nvPr/>
        </p:nvSpPr>
        <p:spPr bwMode="auto">
          <a:xfrm>
            <a:off x="3032126" y="1671638"/>
            <a:ext cx="205499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r</a:t>
            </a:r>
            <a:endParaRPr lang="it-IT" altLang="it-IT" sz="14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74767" name="Text Box 15"/>
          <p:cNvSpPr txBox="1">
            <a:spLocks noChangeArrowheads="1"/>
          </p:cNvSpPr>
          <p:nvPr/>
        </p:nvSpPr>
        <p:spPr bwMode="auto">
          <a:xfrm>
            <a:off x="3713163" y="1362075"/>
            <a:ext cx="32091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R</a:t>
            </a:r>
            <a:endParaRPr lang="it-IT" altLang="it-IT" sz="14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74768" name="Line 16"/>
          <p:cNvSpPr>
            <a:spLocks noChangeShapeType="1"/>
          </p:cNvSpPr>
          <p:nvPr/>
        </p:nvSpPr>
        <p:spPr bwMode="auto">
          <a:xfrm flipV="1">
            <a:off x="3335338" y="4505326"/>
            <a:ext cx="177800" cy="155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diamond" w="sm" len="sm"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769" name="Line 17"/>
          <p:cNvSpPr>
            <a:spLocks noChangeShapeType="1"/>
          </p:cNvSpPr>
          <p:nvPr/>
        </p:nvSpPr>
        <p:spPr bwMode="auto">
          <a:xfrm flipV="1">
            <a:off x="3513138" y="4137025"/>
            <a:ext cx="393700" cy="368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sm" len="lg"/>
            <a:tailEnd type="diamond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770" name="Text Box 18"/>
          <p:cNvSpPr txBox="1">
            <a:spLocks noChangeArrowheads="1"/>
          </p:cNvSpPr>
          <p:nvPr/>
        </p:nvSpPr>
        <p:spPr bwMode="auto">
          <a:xfrm>
            <a:off x="3175001" y="4424363"/>
            <a:ext cx="205499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r</a:t>
            </a:r>
            <a:endParaRPr lang="it-IT" altLang="it-IT" sz="14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74771" name="Text Box 19"/>
          <p:cNvSpPr txBox="1">
            <a:spLocks noChangeArrowheads="1"/>
          </p:cNvSpPr>
          <p:nvPr/>
        </p:nvSpPr>
        <p:spPr bwMode="auto">
          <a:xfrm>
            <a:off x="3856038" y="4114800"/>
            <a:ext cx="32091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R</a:t>
            </a:r>
            <a:endParaRPr lang="it-IT" altLang="it-IT" sz="1400">
              <a:solidFill>
                <a:srgbClr val="000099"/>
              </a:solidFill>
              <a:latin typeface="Arial" charset="0"/>
            </a:endParaRPr>
          </a:p>
        </p:txBody>
      </p:sp>
      <p:grpSp>
        <p:nvGrpSpPr>
          <p:cNvPr id="74772" name="Group 20"/>
          <p:cNvGrpSpPr>
            <a:grpSpLocks/>
          </p:cNvGrpSpPr>
          <p:nvPr/>
        </p:nvGrpSpPr>
        <p:grpSpPr bwMode="auto">
          <a:xfrm>
            <a:off x="7650164" y="728664"/>
            <a:ext cx="2143125" cy="2319337"/>
            <a:chOff x="6288" y="1164"/>
            <a:chExt cx="2250" cy="2598"/>
          </a:xfrm>
        </p:grpSpPr>
        <p:grpSp>
          <p:nvGrpSpPr>
            <p:cNvPr id="74828" name="Group 21"/>
            <p:cNvGrpSpPr>
              <a:grpSpLocks/>
            </p:cNvGrpSpPr>
            <p:nvPr/>
          </p:nvGrpSpPr>
          <p:grpSpPr bwMode="auto">
            <a:xfrm>
              <a:off x="6324" y="1194"/>
              <a:ext cx="2172" cy="2526"/>
              <a:chOff x="6324" y="1194"/>
              <a:chExt cx="2172" cy="2526"/>
            </a:xfrm>
          </p:grpSpPr>
          <p:sp>
            <p:nvSpPr>
              <p:cNvPr id="74838" name="AutoShape 22"/>
              <p:cNvSpPr>
                <a:spLocks noChangeArrowheads="1"/>
              </p:cNvSpPr>
              <p:nvPr/>
            </p:nvSpPr>
            <p:spPr bwMode="auto">
              <a:xfrm>
                <a:off x="6336" y="1200"/>
                <a:ext cx="2160" cy="672"/>
              </a:xfrm>
              <a:prstGeom prst="parallelogram">
                <a:avLst>
                  <a:gd name="adj" fmla="val 92411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4839" name="AutoShape 23"/>
              <p:cNvSpPr>
                <a:spLocks noChangeArrowheads="1"/>
              </p:cNvSpPr>
              <p:nvPr/>
            </p:nvSpPr>
            <p:spPr bwMode="auto">
              <a:xfrm>
                <a:off x="6336" y="2124"/>
                <a:ext cx="2160" cy="672"/>
              </a:xfrm>
              <a:prstGeom prst="parallelogram">
                <a:avLst>
                  <a:gd name="adj" fmla="val 92411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4840" name="AutoShape 24"/>
              <p:cNvSpPr>
                <a:spLocks noChangeArrowheads="1"/>
              </p:cNvSpPr>
              <p:nvPr/>
            </p:nvSpPr>
            <p:spPr bwMode="auto">
              <a:xfrm>
                <a:off x="6324" y="3048"/>
                <a:ext cx="2160" cy="672"/>
              </a:xfrm>
              <a:prstGeom prst="parallelogram">
                <a:avLst>
                  <a:gd name="adj" fmla="val 92411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4841" name="Line 25"/>
              <p:cNvSpPr>
                <a:spLocks noChangeShapeType="1"/>
              </p:cNvSpPr>
              <p:nvPr/>
            </p:nvSpPr>
            <p:spPr bwMode="auto">
              <a:xfrm>
                <a:off x="6336" y="1872"/>
                <a:ext cx="0" cy="18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842" name="Line 26"/>
              <p:cNvSpPr>
                <a:spLocks noChangeShapeType="1"/>
              </p:cNvSpPr>
              <p:nvPr/>
            </p:nvSpPr>
            <p:spPr bwMode="auto">
              <a:xfrm>
                <a:off x="7884" y="1872"/>
                <a:ext cx="0" cy="18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843" name="Line 27"/>
              <p:cNvSpPr>
                <a:spLocks noChangeShapeType="1"/>
              </p:cNvSpPr>
              <p:nvPr/>
            </p:nvSpPr>
            <p:spPr bwMode="auto">
              <a:xfrm>
                <a:off x="8490" y="1200"/>
                <a:ext cx="0" cy="18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844" name="Line 28"/>
              <p:cNvSpPr>
                <a:spLocks noChangeShapeType="1"/>
              </p:cNvSpPr>
              <p:nvPr/>
            </p:nvSpPr>
            <p:spPr bwMode="auto">
              <a:xfrm>
                <a:off x="6960" y="1206"/>
                <a:ext cx="0" cy="18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845" name="Line 29"/>
              <p:cNvSpPr>
                <a:spLocks noChangeShapeType="1"/>
              </p:cNvSpPr>
              <p:nvPr/>
            </p:nvSpPr>
            <p:spPr bwMode="auto">
              <a:xfrm>
                <a:off x="6624" y="1560"/>
                <a:ext cx="15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846" name="Line 30"/>
              <p:cNvSpPr>
                <a:spLocks noChangeShapeType="1"/>
              </p:cNvSpPr>
              <p:nvPr/>
            </p:nvSpPr>
            <p:spPr bwMode="auto">
              <a:xfrm>
                <a:off x="6630" y="2472"/>
                <a:ext cx="15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847" name="Line 31"/>
              <p:cNvSpPr>
                <a:spLocks noChangeShapeType="1"/>
              </p:cNvSpPr>
              <p:nvPr/>
            </p:nvSpPr>
            <p:spPr bwMode="auto">
              <a:xfrm>
                <a:off x="6624" y="3408"/>
                <a:ext cx="15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848" name="Line 32"/>
              <p:cNvSpPr>
                <a:spLocks noChangeShapeType="1"/>
              </p:cNvSpPr>
              <p:nvPr/>
            </p:nvSpPr>
            <p:spPr bwMode="auto">
              <a:xfrm>
                <a:off x="6630" y="1554"/>
                <a:ext cx="0" cy="18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849" name="Line 33"/>
              <p:cNvSpPr>
                <a:spLocks noChangeShapeType="1"/>
              </p:cNvSpPr>
              <p:nvPr/>
            </p:nvSpPr>
            <p:spPr bwMode="auto">
              <a:xfrm>
                <a:off x="8163" y="1566"/>
                <a:ext cx="0" cy="183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850" name="Line 34"/>
              <p:cNvSpPr>
                <a:spLocks noChangeShapeType="1"/>
              </p:cNvSpPr>
              <p:nvPr/>
            </p:nvSpPr>
            <p:spPr bwMode="auto">
              <a:xfrm flipH="1">
                <a:off x="7353" y="1560"/>
                <a:ext cx="3" cy="18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851" name="Line 35"/>
              <p:cNvSpPr>
                <a:spLocks noChangeShapeType="1"/>
              </p:cNvSpPr>
              <p:nvPr/>
            </p:nvSpPr>
            <p:spPr bwMode="auto">
              <a:xfrm>
                <a:off x="7692" y="1200"/>
                <a:ext cx="0" cy="18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852" name="Line 36"/>
              <p:cNvSpPr>
                <a:spLocks noChangeShapeType="1"/>
              </p:cNvSpPr>
              <p:nvPr/>
            </p:nvSpPr>
            <p:spPr bwMode="auto">
              <a:xfrm>
                <a:off x="7083" y="1872"/>
                <a:ext cx="0" cy="18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853" name="Line 37"/>
              <p:cNvSpPr>
                <a:spLocks noChangeShapeType="1"/>
              </p:cNvSpPr>
              <p:nvPr/>
            </p:nvSpPr>
            <p:spPr bwMode="auto">
              <a:xfrm flipV="1">
                <a:off x="7086" y="1194"/>
                <a:ext cx="612" cy="6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4854" name="Line 38"/>
              <p:cNvSpPr>
                <a:spLocks noChangeShapeType="1"/>
              </p:cNvSpPr>
              <p:nvPr/>
            </p:nvSpPr>
            <p:spPr bwMode="auto">
              <a:xfrm flipV="1">
                <a:off x="7083" y="3048"/>
                <a:ext cx="612" cy="6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74829" name="Oval 39"/>
            <p:cNvSpPr>
              <a:spLocks noChangeArrowheads="1"/>
            </p:cNvSpPr>
            <p:nvPr/>
          </p:nvSpPr>
          <p:spPr bwMode="auto">
            <a:xfrm>
              <a:off x="6300" y="3666"/>
              <a:ext cx="96" cy="96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30" name="Oval 40"/>
            <p:cNvSpPr>
              <a:spLocks noChangeArrowheads="1"/>
            </p:cNvSpPr>
            <p:nvPr/>
          </p:nvSpPr>
          <p:spPr bwMode="auto">
            <a:xfrm>
              <a:off x="6912" y="3000"/>
              <a:ext cx="96" cy="96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31" name="Oval 41"/>
            <p:cNvSpPr>
              <a:spLocks noChangeArrowheads="1"/>
            </p:cNvSpPr>
            <p:nvPr/>
          </p:nvSpPr>
          <p:spPr bwMode="auto">
            <a:xfrm>
              <a:off x="8442" y="3000"/>
              <a:ext cx="96" cy="96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32" name="Oval 42"/>
            <p:cNvSpPr>
              <a:spLocks noChangeArrowheads="1"/>
            </p:cNvSpPr>
            <p:nvPr/>
          </p:nvSpPr>
          <p:spPr bwMode="auto">
            <a:xfrm>
              <a:off x="7818" y="3660"/>
              <a:ext cx="96" cy="96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33" name="Oval 43"/>
            <p:cNvSpPr>
              <a:spLocks noChangeArrowheads="1"/>
            </p:cNvSpPr>
            <p:nvPr/>
          </p:nvSpPr>
          <p:spPr bwMode="auto">
            <a:xfrm>
              <a:off x="7302" y="2412"/>
              <a:ext cx="96" cy="96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34" name="Oval 44"/>
            <p:cNvSpPr>
              <a:spLocks noChangeArrowheads="1"/>
            </p:cNvSpPr>
            <p:nvPr/>
          </p:nvSpPr>
          <p:spPr bwMode="auto">
            <a:xfrm>
              <a:off x="6288" y="1818"/>
              <a:ext cx="96" cy="96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35" name="Oval 45"/>
            <p:cNvSpPr>
              <a:spLocks noChangeArrowheads="1"/>
            </p:cNvSpPr>
            <p:nvPr/>
          </p:nvSpPr>
          <p:spPr bwMode="auto">
            <a:xfrm>
              <a:off x="7836" y="1818"/>
              <a:ext cx="96" cy="96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36" name="Oval 46"/>
            <p:cNvSpPr>
              <a:spLocks noChangeArrowheads="1"/>
            </p:cNvSpPr>
            <p:nvPr/>
          </p:nvSpPr>
          <p:spPr bwMode="auto">
            <a:xfrm>
              <a:off x="6912" y="1164"/>
              <a:ext cx="96" cy="96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37" name="Oval 47"/>
            <p:cNvSpPr>
              <a:spLocks noChangeArrowheads="1"/>
            </p:cNvSpPr>
            <p:nvPr/>
          </p:nvSpPr>
          <p:spPr bwMode="auto">
            <a:xfrm>
              <a:off x="8442" y="1164"/>
              <a:ext cx="96" cy="96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4773" name="Group 48"/>
          <p:cNvGrpSpPr>
            <a:grpSpLocks/>
          </p:cNvGrpSpPr>
          <p:nvPr/>
        </p:nvGrpSpPr>
        <p:grpSpPr bwMode="auto">
          <a:xfrm>
            <a:off x="8159751" y="3767139"/>
            <a:ext cx="2143125" cy="2319337"/>
            <a:chOff x="6288" y="3930"/>
            <a:chExt cx="2250" cy="2598"/>
          </a:xfrm>
        </p:grpSpPr>
        <p:sp>
          <p:nvSpPr>
            <p:cNvPr id="74795" name="Line 49"/>
            <p:cNvSpPr>
              <a:spLocks noChangeShapeType="1"/>
            </p:cNvSpPr>
            <p:nvPr/>
          </p:nvSpPr>
          <p:spPr bwMode="auto">
            <a:xfrm flipV="1">
              <a:off x="7086" y="4878"/>
              <a:ext cx="612" cy="6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96" name="AutoShape 50"/>
            <p:cNvSpPr>
              <a:spLocks noChangeArrowheads="1"/>
            </p:cNvSpPr>
            <p:nvPr/>
          </p:nvSpPr>
          <p:spPr bwMode="auto">
            <a:xfrm>
              <a:off x="6336" y="3966"/>
              <a:ext cx="2160" cy="672"/>
            </a:xfrm>
            <a:prstGeom prst="parallelogram">
              <a:avLst>
                <a:gd name="adj" fmla="val 92411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797" name="AutoShape 51"/>
            <p:cNvSpPr>
              <a:spLocks noChangeArrowheads="1"/>
            </p:cNvSpPr>
            <p:nvPr/>
          </p:nvSpPr>
          <p:spPr bwMode="auto">
            <a:xfrm>
              <a:off x="6336" y="4890"/>
              <a:ext cx="2160" cy="672"/>
            </a:xfrm>
            <a:prstGeom prst="parallelogram">
              <a:avLst>
                <a:gd name="adj" fmla="val 92411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798" name="AutoShape 52"/>
            <p:cNvSpPr>
              <a:spLocks noChangeArrowheads="1"/>
            </p:cNvSpPr>
            <p:nvPr/>
          </p:nvSpPr>
          <p:spPr bwMode="auto">
            <a:xfrm>
              <a:off x="6324" y="5814"/>
              <a:ext cx="2160" cy="672"/>
            </a:xfrm>
            <a:prstGeom prst="parallelogram">
              <a:avLst>
                <a:gd name="adj" fmla="val 92411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799" name="Line 53"/>
            <p:cNvSpPr>
              <a:spLocks noChangeShapeType="1"/>
            </p:cNvSpPr>
            <p:nvPr/>
          </p:nvSpPr>
          <p:spPr bwMode="auto">
            <a:xfrm>
              <a:off x="6336" y="4638"/>
              <a:ext cx="0" cy="18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800" name="Line 54"/>
            <p:cNvSpPr>
              <a:spLocks noChangeShapeType="1"/>
            </p:cNvSpPr>
            <p:nvPr/>
          </p:nvSpPr>
          <p:spPr bwMode="auto">
            <a:xfrm>
              <a:off x="7884" y="4638"/>
              <a:ext cx="0" cy="18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801" name="Line 55"/>
            <p:cNvSpPr>
              <a:spLocks noChangeShapeType="1"/>
            </p:cNvSpPr>
            <p:nvPr/>
          </p:nvSpPr>
          <p:spPr bwMode="auto">
            <a:xfrm>
              <a:off x="8490" y="396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802" name="Line 56"/>
            <p:cNvSpPr>
              <a:spLocks noChangeShapeType="1"/>
            </p:cNvSpPr>
            <p:nvPr/>
          </p:nvSpPr>
          <p:spPr bwMode="auto">
            <a:xfrm>
              <a:off x="6960" y="3972"/>
              <a:ext cx="0" cy="18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803" name="Line 57"/>
            <p:cNvSpPr>
              <a:spLocks noChangeShapeType="1"/>
            </p:cNvSpPr>
            <p:nvPr/>
          </p:nvSpPr>
          <p:spPr bwMode="auto">
            <a:xfrm>
              <a:off x="6624" y="4326"/>
              <a:ext cx="15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804" name="Line 58"/>
            <p:cNvSpPr>
              <a:spLocks noChangeShapeType="1"/>
            </p:cNvSpPr>
            <p:nvPr/>
          </p:nvSpPr>
          <p:spPr bwMode="auto">
            <a:xfrm>
              <a:off x="6630" y="5238"/>
              <a:ext cx="15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805" name="Line 59"/>
            <p:cNvSpPr>
              <a:spLocks noChangeShapeType="1"/>
            </p:cNvSpPr>
            <p:nvPr/>
          </p:nvSpPr>
          <p:spPr bwMode="auto">
            <a:xfrm>
              <a:off x="6624" y="6174"/>
              <a:ext cx="15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806" name="Line 60"/>
            <p:cNvSpPr>
              <a:spLocks noChangeShapeType="1"/>
            </p:cNvSpPr>
            <p:nvPr/>
          </p:nvSpPr>
          <p:spPr bwMode="auto">
            <a:xfrm>
              <a:off x="6630" y="4320"/>
              <a:ext cx="0" cy="18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807" name="Line 61"/>
            <p:cNvSpPr>
              <a:spLocks noChangeShapeType="1"/>
            </p:cNvSpPr>
            <p:nvPr/>
          </p:nvSpPr>
          <p:spPr bwMode="auto">
            <a:xfrm>
              <a:off x="8163" y="4332"/>
              <a:ext cx="0" cy="18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808" name="Line 62"/>
            <p:cNvSpPr>
              <a:spLocks noChangeShapeType="1"/>
            </p:cNvSpPr>
            <p:nvPr/>
          </p:nvSpPr>
          <p:spPr bwMode="auto">
            <a:xfrm flipH="1">
              <a:off x="7353" y="4326"/>
              <a:ext cx="3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809" name="Line 63"/>
            <p:cNvSpPr>
              <a:spLocks noChangeShapeType="1"/>
            </p:cNvSpPr>
            <p:nvPr/>
          </p:nvSpPr>
          <p:spPr bwMode="auto">
            <a:xfrm>
              <a:off x="7692" y="3966"/>
              <a:ext cx="0" cy="18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810" name="Line 64"/>
            <p:cNvSpPr>
              <a:spLocks noChangeShapeType="1"/>
            </p:cNvSpPr>
            <p:nvPr/>
          </p:nvSpPr>
          <p:spPr bwMode="auto">
            <a:xfrm>
              <a:off x="7083" y="4638"/>
              <a:ext cx="0" cy="18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811" name="Line 65"/>
            <p:cNvSpPr>
              <a:spLocks noChangeShapeType="1"/>
            </p:cNvSpPr>
            <p:nvPr/>
          </p:nvSpPr>
          <p:spPr bwMode="auto">
            <a:xfrm flipV="1">
              <a:off x="7086" y="3960"/>
              <a:ext cx="612" cy="6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812" name="Line 66"/>
            <p:cNvSpPr>
              <a:spLocks noChangeShapeType="1"/>
            </p:cNvSpPr>
            <p:nvPr/>
          </p:nvSpPr>
          <p:spPr bwMode="auto">
            <a:xfrm flipV="1">
              <a:off x="7083" y="5814"/>
              <a:ext cx="612" cy="6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813" name="Oval 67"/>
            <p:cNvSpPr>
              <a:spLocks noChangeArrowheads="1"/>
            </p:cNvSpPr>
            <p:nvPr/>
          </p:nvSpPr>
          <p:spPr bwMode="auto">
            <a:xfrm>
              <a:off x="6300" y="6432"/>
              <a:ext cx="96" cy="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14" name="Oval 68"/>
            <p:cNvSpPr>
              <a:spLocks noChangeArrowheads="1"/>
            </p:cNvSpPr>
            <p:nvPr/>
          </p:nvSpPr>
          <p:spPr bwMode="auto">
            <a:xfrm>
              <a:off x="6912" y="5766"/>
              <a:ext cx="96" cy="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15" name="Oval 69"/>
            <p:cNvSpPr>
              <a:spLocks noChangeArrowheads="1"/>
            </p:cNvSpPr>
            <p:nvPr/>
          </p:nvSpPr>
          <p:spPr bwMode="auto">
            <a:xfrm>
              <a:off x="8442" y="5766"/>
              <a:ext cx="96" cy="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16" name="Oval 70"/>
            <p:cNvSpPr>
              <a:spLocks noChangeArrowheads="1"/>
            </p:cNvSpPr>
            <p:nvPr/>
          </p:nvSpPr>
          <p:spPr bwMode="auto">
            <a:xfrm>
              <a:off x="7818" y="6426"/>
              <a:ext cx="96" cy="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17" name="Oval 71"/>
            <p:cNvSpPr>
              <a:spLocks noChangeArrowheads="1"/>
            </p:cNvSpPr>
            <p:nvPr/>
          </p:nvSpPr>
          <p:spPr bwMode="auto">
            <a:xfrm>
              <a:off x="7302" y="5178"/>
              <a:ext cx="96" cy="96"/>
            </a:xfrm>
            <a:prstGeom prst="ellipse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18" name="Oval 72"/>
            <p:cNvSpPr>
              <a:spLocks noChangeArrowheads="1"/>
            </p:cNvSpPr>
            <p:nvPr/>
          </p:nvSpPr>
          <p:spPr bwMode="auto">
            <a:xfrm>
              <a:off x="6288" y="4584"/>
              <a:ext cx="96" cy="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19" name="Oval 73"/>
            <p:cNvSpPr>
              <a:spLocks noChangeArrowheads="1"/>
            </p:cNvSpPr>
            <p:nvPr/>
          </p:nvSpPr>
          <p:spPr bwMode="auto">
            <a:xfrm>
              <a:off x="7836" y="4584"/>
              <a:ext cx="96" cy="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20" name="Oval 74"/>
            <p:cNvSpPr>
              <a:spLocks noChangeArrowheads="1"/>
            </p:cNvSpPr>
            <p:nvPr/>
          </p:nvSpPr>
          <p:spPr bwMode="auto">
            <a:xfrm>
              <a:off x="6912" y="3930"/>
              <a:ext cx="96" cy="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21" name="Oval 75"/>
            <p:cNvSpPr>
              <a:spLocks noChangeArrowheads="1"/>
            </p:cNvSpPr>
            <p:nvPr/>
          </p:nvSpPr>
          <p:spPr bwMode="auto">
            <a:xfrm>
              <a:off x="8442" y="3930"/>
              <a:ext cx="96" cy="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22" name="Oval 76"/>
            <p:cNvSpPr>
              <a:spLocks noChangeArrowheads="1"/>
            </p:cNvSpPr>
            <p:nvPr/>
          </p:nvSpPr>
          <p:spPr bwMode="auto">
            <a:xfrm>
              <a:off x="7314" y="4278"/>
              <a:ext cx="96" cy="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23" name="Oval 77"/>
            <p:cNvSpPr>
              <a:spLocks noChangeArrowheads="1"/>
            </p:cNvSpPr>
            <p:nvPr/>
          </p:nvSpPr>
          <p:spPr bwMode="auto">
            <a:xfrm>
              <a:off x="8112" y="5184"/>
              <a:ext cx="96" cy="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24" name="Oval 78"/>
            <p:cNvSpPr>
              <a:spLocks noChangeArrowheads="1"/>
            </p:cNvSpPr>
            <p:nvPr/>
          </p:nvSpPr>
          <p:spPr bwMode="auto">
            <a:xfrm>
              <a:off x="6582" y="5202"/>
              <a:ext cx="96" cy="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25" name="Oval 79"/>
            <p:cNvSpPr>
              <a:spLocks noChangeArrowheads="1"/>
            </p:cNvSpPr>
            <p:nvPr/>
          </p:nvSpPr>
          <p:spPr bwMode="auto">
            <a:xfrm>
              <a:off x="7314" y="6114"/>
              <a:ext cx="96" cy="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26" name="Oval 80"/>
            <p:cNvSpPr>
              <a:spLocks noChangeArrowheads="1"/>
            </p:cNvSpPr>
            <p:nvPr/>
          </p:nvSpPr>
          <p:spPr bwMode="auto">
            <a:xfrm>
              <a:off x="7038" y="5508"/>
              <a:ext cx="96" cy="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4827" name="Oval 81"/>
            <p:cNvSpPr>
              <a:spLocks noChangeArrowheads="1"/>
            </p:cNvSpPr>
            <p:nvPr/>
          </p:nvSpPr>
          <p:spPr bwMode="auto">
            <a:xfrm>
              <a:off x="7644" y="4848"/>
              <a:ext cx="96" cy="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74774" name="Text Box 82"/>
          <p:cNvSpPr txBox="1">
            <a:spLocks noChangeArrowheads="1"/>
          </p:cNvSpPr>
          <p:nvPr/>
        </p:nvSpPr>
        <p:spPr bwMode="auto">
          <a:xfrm>
            <a:off x="5641975" y="1114425"/>
            <a:ext cx="1407752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R : r </a:t>
            </a:r>
            <a:r>
              <a:rPr lang="it-IT" altLang="it-IT" sz="2300" u="sng">
                <a:solidFill>
                  <a:srgbClr val="000099"/>
                </a:solidFill>
                <a:latin typeface="Arial" charset="0"/>
              </a:rPr>
              <a:t>&lt;</a:t>
            </a: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 1,5</a:t>
            </a:r>
            <a:endParaRPr lang="it-IT" altLang="it-IT" sz="14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74775" name="Text Box 83"/>
          <p:cNvSpPr txBox="1">
            <a:spLocks noChangeArrowheads="1"/>
          </p:cNvSpPr>
          <p:nvPr/>
        </p:nvSpPr>
        <p:spPr bwMode="auto">
          <a:xfrm>
            <a:off x="5181600" y="1714500"/>
            <a:ext cx="2297418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Reticolo cubico</a:t>
            </a:r>
            <a:endParaRPr lang="it-IT" altLang="it-IT" sz="14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74776" name="Text Box 84"/>
          <p:cNvSpPr txBox="1">
            <a:spLocks noChangeArrowheads="1"/>
          </p:cNvSpPr>
          <p:nvPr/>
        </p:nvSpPr>
        <p:spPr bwMode="auto">
          <a:xfrm>
            <a:off x="4770438" y="2073275"/>
            <a:ext cx="1827738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Es.    Cs    Cl</a:t>
            </a:r>
            <a:endParaRPr lang="it-IT" altLang="it-IT" sz="14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74777" name="Text Box 85"/>
          <p:cNvSpPr txBox="1">
            <a:spLocks noChangeArrowheads="1"/>
          </p:cNvSpPr>
          <p:nvPr/>
        </p:nvSpPr>
        <p:spPr bwMode="auto">
          <a:xfrm>
            <a:off x="4816476" y="2614613"/>
            <a:ext cx="958911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1,69 Å</a:t>
            </a:r>
          </a:p>
        </p:txBody>
      </p:sp>
      <p:sp>
        <p:nvSpPr>
          <p:cNvPr id="74778" name="Text Box 86"/>
          <p:cNvSpPr txBox="1">
            <a:spLocks noChangeArrowheads="1"/>
          </p:cNvSpPr>
          <p:nvPr/>
        </p:nvSpPr>
        <p:spPr bwMode="auto">
          <a:xfrm>
            <a:off x="6416676" y="2614613"/>
            <a:ext cx="958911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1,80 Å</a:t>
            </a:r>
            <a:endParaRPr lang="it-IT" altLang="it-IT" sz="14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74779" name="Line 87"/>
          <p:cNvSpPr>
            <a:spLocks noChangeShapeType="1"/>
          </p:cNvSpPr>
          <p:nvPr/>
        </p:nvSpPr>
        <p:spPr bwMode="auto">
          <a:xfrm flipV="1">
            <a:off x="5456238" y="2459038"/>
            <a:ext cx="182562" cy="17145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780" name="Line 88"/>
          <p:cNvSpPr>
            <a:spLocks noChangeShapeType="1"/>
          </p:cNvSpPr>
          <p:nvPr/>
        </p:nvSpPr>
        <p:spPr bwMode="auto">
          <a:xfrm flipH="1" flipV="1">
            <a:off x="6461126" y="2459038"/>
            <a:ext cx="92075" cy="21431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781" name="Line 89"/>
          <p:cNvSpPr>
            <a:spLocks noChangeShapeType="1"/>
          </p:cNvSpPr>
          <p:nvPr/>
        </p:nvSpPr>
        <p:spPr bwMode="auto">
          <a:xfrm>
            <a:off x="7707313" y="3065464"/>
            <a:ext cx="0" cy="128587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782" name="Line 90"/>
          <p:cNvSpPr>
            <a:spLocks noChangeShapeType="1"/>
          </p:cNvSpPr>
          <p:nvPr/>
        </p:nvSpPr>
        <p:spPr bwMode="auto">
          <a:xfrm>
            <a:off x="9159875" y="3065464"/>
            <a:ext cx="0" cy="128587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783" name="Text Box 91"/>
          <p:cNvSpPr txBox="1">
            <a:spLocks noChangeArrowheads="1"/>
          </p:cNvSpPr>
          <p:nvPr/>
        </p:nvSpPr>
        <p:spPr bwMode="auto">
          <a:xfrm>
            <a:off x="8278813" y="2984500"/>
            <a:ext cx="356182" cy="37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000099"/>
                </a:solidFill>
                <a:latin typeface="Arial" charset="0"/>
              </a:rPr>
              <a:t>a</a:t>
            </a:r>
            <a:r>
              <a:rPr lang="it-IT" altLang="it-IT" sz="2100" baseline="-25000">
                <a:solidFill>
                  <a:srgbClr val="000099"/>
                </a:solidFill>
                <a:latin typeface="Arial" charset="0"/>
              </a:rPr>
              <a:t>0</a:t>
            </a:r>
            <a:endParaRPr lang="it-IT" altLang="it-IT" sz="14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74784" name="Line 92"/>
          <p:cNvSpPr>
            <a:spLocks noChangeShapeType="1"/>
          </p:cNvSpPr>
          <p:nvPr/>
        </p:nvSpPr>
        <p:spPr bwMode="auto">
          <a:xfrm flipH="1" flipV="1">
            <a:off x="7742239" y="3176588"/>
            <a:ext cx="433387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785" name="Line 93"/>
          <p:cNvSpPr>
            <a:spLocks noChangeShapeType="1"/>
          </p:cNvSpPr>
          <p:nvPr/>
        </p:nvSpPr>
        <p:spPr bwMode="auto">
          <a:xfrm flipV="1">
            <a:off x="8718551" y="3176588"/>
            <a:ext cx="417513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786" name="Text Box 94"/>
          <p:cNvSpPr txBox="1">
            <a:spLocks noChangeArrowheads="1"/>
          </p:cNvSpPr>
          <p:nvPr/>
        </p:nvSpPr>
        <p:spPr bwMode="auto">
          <a:xfrm>
            <a:off x="5757863" y="3943350"/>
            <a:ext cx="225894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R : r  =  1,5  </a:t>
            </a:r>
            <a:r>
              <a:rPr lang="it-IT" altLang="it-IT" sz="2300">
                <a:solidFill>
                  <a:srgbClr val="000099"/>
                </a:solidFill>
                <a:latin typeface="Arial" charset="0"/>
                <a:sym typeface="Times New Roman Special G2" pitchFamily="18" charset="2"/>
              </a:rPr>
              <a:t></a:t>
            </a: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  2</a:t>
            </a:r>
          </a:p>
        </p:txBody>
      </p:sp>
      <p:sp>
        <p:nvSpPr>
          <p:cNvPr id="74787" name="Text Box 95"/>
          <p:cNvSpPr txBox="1">
            <a:spLocks noChangeArrowheads="1"/>
          </p:cNvSpPr>
          <p:nvPr/>
        </p:nvSpPr>
        <p:spPr bwMode="auto">
          <a:xfrm>
            <a:off x="5226300" y="4286251"/>
            <a:ext cx="2542677" cy="76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Reticolo cubico 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facce centrate</a:t>
            </a:r>
            <a:endParaRPr lang="it-IT" altLang="it-IT" sz="14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74788" name="Text Box 96"/>
          <p:cNvSpPr txBox="1">
            <a:spLocks noChangeArrowheads="1"/>
          </p:cNvSpPr>
          <p:nvPr/>
        </p:nvSpPr>
        <p:spPr bwMode="auto">
          <a:xfrm>
            <a:off x="5113338" y="5086350"/>
            <a:ext cx="1843768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Es.    Na    Cl</a:t>
            </a:r>
            <a:endParaRPr lang="it-IT" altLang="it-IT" sz="14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74789" name="Text Box 97"/>
          <p:cNvSpPr txBox="1">
            <a:spLocks noChangeArrowheads="1"/>
          </p:cNvSpPr>
          <p:nvPr/>
        </p:nvSpPr>
        <p:spPr bwMode="auto">
          <a:xfrm>
            <a:off x="5159376" y="5627688"/>
            <a:ext cx="958911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0,95 Å</a:t>
            </a:r>
          </a:p>
        </p:txBody>
      </p:sp>
      <p:sp>
        <p:nvSpPr>
          <p:cNvPr id="74790" name="Text Box 98"/>
          <p:cNvSpPr txBox="1">
            <a:spLocks noChangeArrowheads="1"/>
          </p:cNvSpPr>
          <p:nvPr/>
        </p:nvSpPr>
        <p:spPr bwMode="auto">
          <a:xfrm>
            <a:off x="6759576" y="5627688"/>
            <a:ext cx="958911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1,80 Å</a:t>
            </a:r>
            <a:endParaRPr lang="it-IT" altLang="it-IT" sz="14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74791" name="Line 99"/>
          <p:cNvSpPr>
            <a:spLocks noChangeShapeType="1"/>
          </p:cNvSpPr>
          <p:nvPr/>
        </p:nvSpPr>
        <p:spPr bwMode="auto">
          <a:xfrm flipV="1">
            <a:off x="5799138" y="5472113"/>
            <a:ext cx="182562" cy="17145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792" name="Line 100"/>
          <p:cNvSpPr>
            <a:spLocks noChangeShapeType="1"/>
          </p:cNvSpPr>
          <p:nvPr/>
        </p:nvSpPr>
        <p:spPr bwMode="auto">
          <a:xfrm flipH="1" flipV="1">
            <a:off x="6804026" y="5472113"/>
            <a:ext cx="92075" cy="214312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793" name="Text Box 101"/>
          <p:cNvSpPr txBox="1">
            <a:spLocks noChangeArrowheads="1"/>
          </p:cNvSpPr>
          <p:nvPr/>
        </p:nvSpPr>
        <p:spPr bwMode="auto">
          <a:xfrm>
            <a:off x="2722564" y="6286501"/>
            <a:ext cx="6623923" cy="42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 dirty="0">
                <a:solidFill>
                  <a:srgbClr val="000099"/>
                </a:solidFill>
                <a:latin typeface="Arial" charset="0"/>
              </a:rPr>
              <a:t>Se R:r &gt; 2, si ha il reticolo della Blenda (</a:t>
            </a:r>
            <a:r>
              <a:rPr lang="it-IT" altLang="it-IT" sz="2400" b="1" dirty="0" err="1">
                <a:solidFill>
                  <a:srgbClr val="000099"/>
                </a:solidFill>
                <a:latin typeface="Arial" charset="0"/>
              </a:rPr>
              <a:t>ZnS</a:t>
            </a:r>
            <a:r>
              <a:rPr lang="it-IT" altLang="it-IT" sz="2400" b="1" dirty="0">
                <a:solidFill>
                  <a:srgbClr val="000099"/>
                </a:solidFill>
                <a:latin typeface="Arial" charset="0"/>
              </a:rPr>
              <a:t>)</a:t>
            </a:r>
          </a:p>
        </p:txBody>
      </p:sp>
      <p:sp>
        <p:nvSpPr>
          <p:cNvPr id="25702" name="Text Box 102"/>
          <p:cNvSpPr txBox="1">
            <a:spLocks noChangeArrowheads="1"/>
          </p:cNvSpPr>
          <p:nvPr/>
        </p:nvSpPr>
        <p:spPr bwMode="auto">
          <a:xfrm>
            <a:off x="3956051" y="85725"/>
            <a:ext cx="4158505" cy="48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8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Principali Reticoli Ionici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0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83"/>
    </mc:Choice>
    <mc:Fallback xmlns="">
      <p:transition spd="slow" advTm="92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Oval 2"/>
          <p:cNvSpPr>
            <a:spLocks noChangeArrowheads="1"/>
          </p:cNvSpPr>
          <p:nvPr/>
        </p:nvSpPr>
        <p:spPr bwMode="auto">
          <a:xfrm>
            <a:off x="2046289" y="822326"/>
            <a:ext cx="522287" cy="549275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31" name="Oval 3"/>
          <p:cNvSpPr>
            <a:spLocks noChangeArrowheads="1"/>
          </p:cNvSpPr>
          <p:nvPr/>
        </p:nvSpPr>
        <p:spPr bwMode="auto">
          <a:xfrm>
            <a:off x="2001839" y="1744664"/>
            <a:ext cx="611187" cy="644525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32" name="Oval 4"/>
          <p:cNvSpPr>
            <a:spLocks noChangeArrowheads="1"/>
          </p:cNvSpPr>
          <p:nvPr/>
        </p:nvSpPr>
        <p:spPr bwMode="auto">
          <a:xfrm>
            <a:off x="1957389" y="2763838"/>
            <a:ext cx="700087" cy="72866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33" name="Oval 5"/>
          <p:cNvSpPr>
            <a:spLocks noChangeArrowheads="1"/>
          </p:cNvSpPr>
          <p:nvPr/>
        </p:nvSpPr>
        <p:spPr bwMode="auto">
          <a:xfrm>
            <a:off x="1851025" y="3865564"/>
            <a:ext cx="914400" cy="955675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34" name="Oval 6"/>
          <p:cNvSpPr>
            <a:spLocks noChangeArrowheads="1"/>
          </p:cNvSpPr>
          <p:nvPr/>
        </p:nvSpPr>
        <p:spPr bwMode="auto">
          <a:xfrm>
            <a:off x="1741489" y="5194301"/>
            <a:ext cx="1131887" cy="1160463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35" name="Oval 7"/>
          <p:cNvSpPr>
            <a:spLocks noChangeArrowheads="1"/>
          </p:cNvSpPr>
          <p:nvPr/>
        </p:nvSpPr>
        <p:spPr bwMode="auto">
          <a:xfrm>
            <a:off x="3543301" y="879476"/>
            <a:ext cx="430213" cy="436563"/>
          </a:xfrm>
          <a:prstGeom prst="ellipse">
            <a:avLst/>
          </a:prstGeom>
          <a:solidFill>
            <a:srgbClr val="FF99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36" name="Oval 8"/>
          <p:cNvSpPr>
            <a:spLocks noChangeArrowheads="1"/>
          </p:cNvSpPr>
          <p:nvPr/>
        </p:nvSpPr>
        <p:spPr bwMode="auto">
          <a:xfrm>
            <a:off x="3506789" y="1811339"/>
            <a:ext cx="503237" cy="511175"/>
          </a:xfrm>
          <a:prstGeom prst="ellipse">
            <a:avLst/>
          </a:prstGeom>
          <a:solidFill>
            <a:srgbClr val="FF99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37" name="Oval 9"/>
          <p:cNvSpPr>
            <a:spLocks noChangeArrowheads="1"/>
          </p:cNvSpPr>
          <p:nvPr/>
        </p:nvSpPr>
        <p:spPr bwMode="auto">
          <a:xfrm>
            <a:off x="3470276" y="2840038"/>
            <a:ext cx="576263" cy="577850"/>
          </a:xfrm>
          <a:prstGeom prst="ellipse">
            <a:avLst/>
          </a:prstGeom>
          <a:solidFill>
            <a:srgbClr val="FF99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3382964" y="3963989"/>
            <a:ext cx="752475" cy="757237"/>
          </a:xfrm>
          <a:prstGeom prst="ellipse">
            <a:avLst/>
          </a:prstGeom>
          <a:solidFill>
            <a:srgbClr val="FF99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39" name="Oval 11"/>
          <p:cNvSpPr>
            <a:spLocks noChangeArrowheads="1"/>
          </p:cNvSpPr>
          <p:nvPr/>
        </p:nvSpPr>
        <p:spPr bwMode="auto">
          <a:xfrm>
            <a:off x="3292476" y="5314950"/>
            <a:ext cx="931863" cy="920750"/>
          </a:xfrm>
          <a:prstGeom prst="ellipse">
            <a:avLst/>
          </a:prstGeom>
          <a:solidFill>
            <a:srgbClr val="FF99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40" name="Oval 12"/>
          <p:cNvSpPr>
            <a:spLocks noChangeArrowheads="1"/>
          </p:cNvSpPr>
          <p:nvPr/>
        </p:nvSpPr>
        <p:spPr bwMode="auto">
          <a:xfrm>
            <a:off x="4986338" y="933451"/>
            <a:ext cx="336550" cy="327025"/>
          </a:xfrm>
          <a:prstGeom prst="ellipse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41" name="Oval 13"/>
          <p:cNvSpPr>
            <a:spLocks noChangeArrowheads="1"/>
          </p:cNvSpPr>
          <p:nvPr/>
        </p:nvSpPr>
        <p:spPr bwMode="auto">
          <a:xfrm>
            <a:off x="4957763" y="1874839"/>
            <a:ext cx="393700" cy="384175"/>
          </a:xfrm>
          <a:prstGeom prst="ellipse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42" name="Oval 14"/>
          <p:cNvSpPr>
            <a:spLocks noChangeArrowheads="1"/>
          </p:cNvSpPr>
          <p:nvPr/>
        </p:nvSpPr>
        <p:spPr bwMode="auto">
          <a:xfrm>
            <a:off x="4929188" y="2911475"/>
            <a:ext cx="450850" cy="433388"/>
          </a:xfrm>
          <a:prstGeom prst="ellipse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43" name="Oval 15"/>
          <p:cNvSpPr>
            <a:spLocks noChangeArrowheads="1"/>
          </p:cNvSpPr>
          <p:nvPr/>
        </p:nvSpPr>
        <p:spPr bwMode="auto">
          <a:xfrm>
            <a:off x="4860926" y="4059239"/>
            <a:ext cx="588963" cy="568325"/>
          </a:xfrm>
          <a:prstGeom prst="ellipse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44" name="Oval 16"/>
          <p:cNvSpPr>
            <a:spLocks noChangeArrowheads="1"/>
          </p:cNvSpPr>
          <p:nvPr/>
        </p:nvSpPr>
        <p:spPr bwMode="auto">
          <a:xfrm>
            <a:off x="4789488" y="5429250"/>
            <a:ext cx="730250" cy="692150"/>
          </a:xfrm>
          <a:prstGeom prst="ellipse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45" name="Oval 17"/>
          <p:cNvSpPr>
            <a:spLocks noChangeArrowheads="1"/>
          </p:cNvSpPr>
          <p:nvPr/>
        </p:nvSpPr>
        <p:spPr bwMode="auto">
          <a:xfrm>
            <a:off x="6354764" y="946150"/>
            <a:ext cx="293687" cy="300038"/>
          </a:xfrm>
          <a:prstGeom prst="ellipse">
            <a:avLst/>
          </a:prstGeom>
          <a:solidFill>
            <a:srgbClr val="FF33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46" name="Oval 18"/>
          <p:cNvSpPr>
            <a:spLocks noChangeArrowheads="1"/>
          </p:cNvSpPr>
          <p:nvPr/>
        </p:nvSpPr>
        <p:spPr bwMode="auto">
          <a:xfrm>
            <a:off x="6329364" y="1890714"/>
            <a:ext cx="344487" cy="352425"/>
          </a:xfrm>
          <a:prstGeom prst="ellipse">
            <a:avLst/>
          </a:prstGeom>
          <a:solidFill>
            <a:srgbClr val="FF33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47" name="Oval 19"/>
          <p:cNvSpPr>
            <a:spLocks noChangeArrowheads="1"/>
          </p:cNvSpPr>
          <p:nvPr/>
        </p:nvSpPr>
        <p:spPr bwMode="auto">
          <a:xfrm>
            <a:off x="6303964" y="2928938"/>
            <a:ext cx="395287" cy="398462"/>
          </a:xfrm>
          <a:prstGeom prst="ellipse">
            <a:avLst/>
          </a:prstGeom>
          <a:solidFill>
            <a:srgbClr val="FF33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48" name="Oval 20"/>
          <p:cNvSpPr>
            <a:spLocks noChangeArrowheads="1"/>
          </p:cNvSpPr>
          <p:nvPr/>
        </p:nvSpPr>
        <p:spPr bwMode="auto">
          <a:xfrm>
            <a:off x="6245225" y="4083050"/>
            <a:ext cx="514350" cy="520700"/>
          </a:xfrm>
          <a:prstGeom prst="ellipse">
            <a:avLst/>
          </a:prstGeom>
          <a:solidFill>
            <a:srgbClr val="FF33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49" name="Oval 21"/>
          <p:cNvSpPr>
            <a:spLocks noChangeArrowheads="1"/>
          </p:cNvSpPr>
          <p:nvPr/>
        </p:nvSpPr>
        <p:spPr bwMode="auto">
          <a:xfrm>
            <a:off x="6183314" y="5457825"/>
            <a:ext cx="636587" cy="635000"/>
          </a:xfrm>
          <a:prstGeom prst="ellipse">
            <a:avLst/>
          </a:prstGeom>
          <a:solidFill>
            <a:srgbClr val="FF33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50" name="Oval 22"/>
          <p:cNvSpPr>
            <a:spLocks noChangeArrowheads="1"/>
          </p:cNvSpPr>
          <p:nvPr/>
        </p:nvSpPr>
        <p:spPr bwMode="auto">
          <a:xfrm>
            <a:off x="7618413" y="979488"/>
            <a:ext cx="220662" cy="234950"/>
          </a:xfrm>
          <a:prstGeom prst="ellipse">
            <a:avLst/>
          </a:prstGeom>
          <a:solidFill>
            <a:srgbClr val="A50021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51" name="Oval 23"/>
          <p:cNvSpPr>
            <a:spLocks noChangeArrowheads="1"/>
          </p:cNvSpPr>
          <p:nvPr/>
        </p:nvSpPr>
        <p:spPr bwMode="auto">
          <a:xfrm>
            <a:off x="7599363" y="1928814"/>
            <a:ext cx="258762" cy="276225"/>
          </a:xfrm>
          <a:prstGeom prst="ellipse">
            <a:avLst/>
          </a:prstGeom>
          <a:solidFill>
            <a:srgbClr val="A50021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52" name="Oval 24"/>
          <p:cNvSpPr>
            <a:spLocks noChangeArrowheads="1"/>
          </p:cNvSpPr>
          <p:nvPr/>
        </p:nvSpPr>
        <p:spPr bwMode="auto">
          <a:xfrm>
            <a:off x="7580313" y="2971800"/>
            <a:ext cx="296862" cy="312738"/>
          </a:xfrm>
          <a:prstGeom prst="ellipse">
            <a:avLst/>
          </a:prstGeom>
          <a:solidFill>
            <a:srgbClr val="A50021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53" name="Oval 25"/>
          <p:cNvSpPr>
            <a:spLocks noChangeArrowheads="1"/>
          </p:cNvSpPr>
          <p:nvPr/>
        </p:nvSpPr>
        <p:spPr bwMode="auto">
          <a:xfrm>
            <a:off x="7535863" y="4138614"/>
            <a:ext cx="385762" cy="407987"/>
          </a:xfrm>
          <a:prstGeom prst="ellipse">
            <a:avLst/>
          </a:prstGeom>
          <a:solidFill>
            <a:srgbClr val="A50021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54" name="Oval 26"/>
          <p:cNvSpPr>
            <a:spLocks noChangeArrowheads="1"/>
          </p:cNvSpPr>
          <p:nvPr/>
        </p:nvSpPr>
        <p:spPr bwMode="auto">
          <a:xfrm>
            <a:off x="7489825" y="5526089"/>
            <a:ext cx="477838" cy="496887"/>
          </a:xfrm>
          <a:prstGeom prst="ellipse">
            <a:avLst/>
          </a:prstGeom>
          <a:solidFill>
            <a:srgbClr val="A50021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55" name="Oval 27" descr="20%"/>
          <p:cNvSpPr>
            <a:spLocks noChangeArrowheads="1"/>
          </p:cNvSpPr>
          <p:nvPr/>
        </p:nvSpPr>
        <p:spPr bwMode="auto">
          <a:xfrm>
            <a:off x="8448676" y="1706563"/>
            <a:ext cx="765175" cy="819150"/>
          </a:xfrm>
          <a:prstGeom prst="ellipse">
            <a:avLst/>
          </a:prstGeom>
          <a:pattFill prst="pct20">
            <a:fgClr>
              <a:srgbClr val="A5002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56" name="Oval 28" descr="20%"/>
          <p:cNvSpPr>
            <a:spLocks noChangeArrowheads="1"/>
          </p:cNvSpPr>
          <p:nvPr/>
        </p:nvSpPr>
        <p:spPr bwMode="auto">
          <a:xfrm>
            <a:off x="8355013" y="2808288"/>
            <a:ext cx="919162" cy="895350"/>
          </a:xfrm>
          <a:prstGeom prst="ellipse">
            <a:avLst/>
          </a:prstGeom>
          <a:pattFill prst="pct20">
            <a:fgClr>
              <a:srgbClr val="A5002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57" name="Oval 29" descr="20%"/>
          <p:cNvSpPr>
            <a:spLocks noChangeArrowheads="1"/>
          </p:cNvSpPr>
          <p:nvPr/>
        </p:nvSpPr>
        <p:spPr bwMode="auto">
          <a:xfrm>
            <a:off x="8316913" y="4137025"/>
            <a:ext cx="1060450" cy="1074738"/>
          </a:xfrm>
          <a:prstGeom prst="ellipse">
            <a:avLst/>
          </a:prstGeom>
          <a:pattFill prst="pct20">
            <a:fgClr>
              <a:srgbClr val="A5002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58" name="Oval 30"/>
          <p:cNvSpPr>
            <a:spLocks noChangeArrowheads="1"/>
          </p:cNvSpPr>
          <p:nvPr/>
        </p:nvSpPr>
        <p:spPr bwMode="auto">
          <a:xfrm>
            <a:off x="8756651" y="5440363"/>
            <a:ext cx="1389063" cy="1382712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59" name="Oval 31"/>
          <p:cNvSpPr>
            <a:spLocks noChangeArrowheads="1"/>
          </p:cNvSpPr>
          <p:nvPr/>
        </p:nvSpPr>
        <p:spPr bwMode="auto">
          <a:xfrm>
            <a:off x="9699626" y="1706563"/>
            <a:ext cx="766763" cy="81915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60" name="Oval 32"/>
          <p:cNvSpPr>
            <a:spLocks noChangeArrowheads="1"/>
          </p:cNvSpPr>
          <p:nvPr/>
        </p:nvSpPr>
        <p:spPr bwMode="auto">
          <a:xfrm>
            <a:off x="9605963" y="2808288"/>
            <a:ext cx="920750" cy="89535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73761" name="Oval 33"/>
          <p:cNvSpPr>
            <a:spLocks noChangeArrowheads="1"/>
          </p:cNvSpPr>
          <p:nvPr/>
        </p:nvSpPr>
        <p:spPr bwMode="auto">
          <a:xfrm>
            <a:off x="9567864" y="4137025"/>
            <a:ext cx="1062037" cy="1074738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4610" name="Text Box 34"/>
          <p:cNvSpPr txBox="1">
            <a:spLocks noChangeArrowheads="1"/>
          </p:cNvSpPr>
          <p:nvPr/>
        </p:nvSpPr>
        <p:spPr bwMode="auto">
          <a:xfrm>
            <a:off x="4876801" y="123825"/>
            <a:ext cx="2826409" cy="48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RAGGI IONICI</a:t>
            </a:r>
          </a:p>
        </p:txBody>
      </p:sp>
      <p:sp>
        <p:nvSpPr>
          <p:cNvPr id="24611" name="Text Box 35"/>
          <p:cNvSpPr txBox="1">
            <a:spLocks noChangeArrowheads="1"/>
          </p:cNvSpPr>
          <p:nvPr/>
        </p:nvSpPr>
        <p:spPr bwMode="auto">
          <a:xfrm>
            <a:off x="2046288" y="1360488"/>
            <a:ext cx="452362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Li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12" name="Text Box 36"/>
          <p:cNvSpPr txBox="1">
            <a:spLocks noChangeArrowheads="1"/>
          </p:cNvSpPr>
          <p:nvPr/>
        </p:nvSpPr>
        <p:spPr bwMode="auto">
          <a:xfrm>
            <a:off x="3494088" y="1360488"/>
            <a:ext cx="692812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Be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2+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13" name="Text Box 37"/>
          <p:cNvSpPr txBox="1">
            <a:spLocks noChangeArrowheads="1"/>
          </p:cNvSpPr>
          <p:nvPr/>
        </p:nvSpPr>
        <p:spPr bwMode="auto">
          <a:xfrm>
            <a:off x="4892675" y="1360488"/>
            <a:ext cx="52930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B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3+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14" name="Text Box 38"/>
          <p:cNvSpPr txBox="1">
            <a:spLocks noChangeArrowheads="1"/>
          </p:cNvSpPr>
          <p:nvPr/>
        </p:nvSpPr>
        <p:spPr bwMode="auto">
          <a:xfrm>
            <a:off x="6276975" y="1360488"/>
            <a:ext cx="54533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C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4+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15" name="Text Box 39"/>
          <p:cNvSpPr txBox="1">
            <a:spLocks noChangeArrowheads="1"/>
          </p:cNvSpPr>
          <p:nvPr/>
        </p:nvSpPr>
        <p:spPr bwMode="auto">
          <a:xfrm>
            <a:off x="7445375" y="1360488"/>
            <a:ext cx="54533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N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5+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16" name="Text Box 40"/>
          <p:cNvSpPr txBox="1">
            <a:spLocks noChangeArrowheads="1"/>
          </p:cNvSpPr>
          <p:nvPr/>
        </p:nvSpPr>
        <p:spPr bwMode="auto">
          <a:xfrm>
            <a:off x="2046288" y="2360613"/>
            <a:ext cx="599838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Na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17" name="Text Box 41"/>
          <p:cNvSpPr txBox="1">
            <a:spLocks noChangeArrowheads="1"/>
          </p:cNvSpPr>
          <p:nvPr/>
        </p:nvSpPr>
        <p:spPr bwMode="auto">
          <a:xfrm>
            <a:off x="3494088" y="2360613"/>
            <a:ext cx="740902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Mg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2+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4892676" y="2360613"/>
            <a:ext cx="595029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Al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3+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19" name="Text Box 43"/>
          <p:cNvSpPr txBox="1">
            <a:spLocks noChangeArrowheads="1"/>
          </p:cNvSpPr>
          <p:nvPr/>
        </p:nvSpPr>
        <p:spPr bwMode="auto">
          <a:xfrm>
            <a:off x="6253164" y="2360613"/>
            <a:ext cx="595029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Si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4+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7486650" y="2360613"/>
            <a:ext cx="52930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P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5+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2073275" y="3503613"/>
            <a:ext cx="420302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K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3521075" y="3503613"/>
            <a:ext cx="708842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Ca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2+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4838700" y="3503613"/>
            <a:ext cx="676782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Sc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3+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6262689" y="3503614"/>
            <a:ext cx="56832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Ti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4+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25" name="Text Box 49"/>
          <p:cNvSpPr txBox="1">
            <a:spLocks noChangeArrowheads="1"/>
          </p:cNvSpPr>
          <p:nvPr/>
        </p:nvSpPr>
        <p:spPr bwMode="auto">
          <a:xfrm>
            <a:off x="7472363" y="3503613"/>
            <a:ext cx="52930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V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5+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26" name="Text Box 50"/>
          <p:cNvSpPr txBox="1">
            <a:spLocks noChangeArrowheads="1"/>
          </p:cNvSpPr>
          <p:nvPr/>
        </p:nvSpPr>
        <p:spPr bwMode="auto">
          <a:xfrm>
            <a:off x="2100263" y="4818063"/>
            <a:ext cx="599838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Rb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27" name="Text Box 51"/>
          <p:cNvSpPr txBox="1">
            <a:spLocks noChangeArrowheads="1"/>
          </p:cNvSpPr>
          <p:nvPr/>
        </p:nvSpPr>
        <p:spPr bwMode="auto">
          <a:xfrm>
            <a:off x="3548064" y="4818063"/>
            <a:ext cx="627089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Sr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2+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28" name="Text Box 52"/>
          <p:cNvSpPr txBox="1">
            <a:spLocks noChangeArrowheads="1"/>
          </p:cNvSpPr>
          <p:nvPr/>
        </p:nvSpPr>
        <p:spPr bwMode="auto">
          <a:xfrm>
            <a:off x="4865688" y="4818063"/>
            <a:ext cx="52930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Y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3+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29" name="Text Box 53"/>
          <p:cNvSpPr txBox="1">
            <a:spLocks noChangeArrowheads="1"/>
          </p:cNvSpPr>
          <p:nvPr/>
        </p:nvSpPr>
        <p:spPr bwMode="auto">
          <a:xfrm>
            <a:off x="6245225" y="4818063"/>
            <a:ext cx="60945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Zr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4+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30" name="Text Box 54"/>
          <p:cNvSpPr txBox="1">
            <a:spLocks noChangeArrowheads="1"/>
          </p:cNvSpPr>
          <p:nvPr/>
        </p:nvSpPr>
        <p:spPr bwMode="auto">
          <a:xfrm>
            <a:off x="7500938" y="4818063"/>
            <a:ext cx="708842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Nb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5+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31" name="Text Box 55"/>
          <p:cNvSpPr txBox="1">
            <a:spLocks noChangeArrowheads="1"/>
          </p:cNvSpPr>
          <p:nvPr/>
        </p:nvSpPr>
        <p:spPr bwMode="auto">
          <a:xfrm>
            <a:off x="2100263" y="6361113"/>
            <a:ext cx="583808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Cs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3548063" y="6361113"/>
            <a:ext cx="692812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Ba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2+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33" name="Text Box 57"/>
          <p:cNvSpPr txBox="1">
            <a:spLocks noChangeArrowheads="1"/>
          </p:cNvSpPr>
          <p:nvPr/>
        </p:nvSpPr>
        <p:spPr bwMode="auto">
          <a:xfrm>
            <a:off x="4865689" y="6361113"/>
            <a:ext cx="659149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La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3+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34" name="Text Box 58"/>
          <p:cNvSpPr txBox="1">
            <a:spLocks noChangeArrowheads="1"/>
          </p:cNvSpPr>
          <p:nvPr/>
        </p:nvSpPr>
        <p:spPr bwMode="auto">
          <a:xfrm>
            <a:off x="6205538" y="6361113"/>
            <a:ext cx="692812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Pb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4+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35" name="Text Box 59"/>
          <p:cNvSpPr txBox="1">
            <a:spLocks noChangeArrowheads="1"/>
          </p:cNvSpPr>
          <p:nvPr/>
        </p:nvSpPr>
        <p:spPr bwMode="auto">
          <a:xfrm>
            <a:off x="7500939" y="6361113"/>
            <a:ext cx="595029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Bi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5+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36" name="Text Box 60"/>
          <p:cNvSpPr txBox="1">
            <a:spLocks noChangeArrowheads="1"/>
          </p:cNvSpPr>
          <p:nvPr/>
        </p:nvSpPr>
        <p:spPr bwMode="auto">
          <a:xfrm>
            <a:off x="8621713" y="2446338"/>
            <a:ext cx="511672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O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2-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37" name="Text Box 61"/>
          <p:cNvSpPr txBox="1">
            <a:spLocks noChangeArrowheads="1"/>
          </p:cNvSpPr>
          <p:nvPr/>
        </p:nvSpPr>
        <p:spPr bwMode="auto">
          <a:xfrm>
            <a:off x="9796463" y="2462213"/>
            <a:ext cx="287252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F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38" name="Text Box 62"/>
          <p:cNvSpPr txBox="1">
            <a:spLocks noChangeArrowheads="1"/>
          </p:cNvSpPr>
          <p:nvPr/>
        </p:nvSpPr>
        <p:spPr bwMode="auto">
          <a:xfrm>
            <a:off x="8664575" y="3703638"/>
            <a:ext cx="479612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S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2-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39" name="Text Box 63"/>
          <p:cNvSpPr txBox="1">
            <a:spLocks noChangeArrowheads="1"/>
          </p:cNvSpPr>
          <p:nvPr/>
        </p:nvSpPr>
        <p:spPr bwMode="auto">
          <a:xfrm>
            <a:off x="8664576" y="5121275"/>
            <a:ext cx="643119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Se</a:t>
            </a:r>
            <a:r>
              <a:rPr lang="it-IT" altLang="it-IT" sz="2300" baseline="30000">
                <a:solidFill>
                  <a:srgbClr val="000099"/>
                </a:solidFill>
                <a:latin typeface="Arial" charset="0"/>
              </a:rPr>
              <a:t>2-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640" name="Text Box 64"/>
          <p:cNvSpPr txBox="1">
            <a:spLocks noChangeArrowheads="1"/>
          </p:cNvSpPr>
          <p:nvPr/>
        </p:nvSpPr>
        <p:spPr bwMode="auto">
          <a:xfrm>
            <a:off x="10101264" y="6308725"/>
            <a:ext cx="189469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I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73793" name="Group 65"/>
          <p:cNvGrpSpPr>
            <a:grpSpLocks/>
          </p:cNvGrpSpPr>
          <p:nvPr/>
        </p:nvGrpSpPr>
        <p:grpSpPr bwMode="auto">
          <a:xfrm>
            <a:off x="9840913" y="3749676"/>
            <a:ext cx="438150" cy="407363"/>
            <a:chOff x="9168" y="3936"/>
            <a:chExt cx="483" cy="428"/>
          </a:xfrm>
        </p:grpSpPr>
        <p:sp>
          <p:nvSpPr>
            <p:cNvPr id="24642" name="Text Box 66"/>
            <p:cNvSpPr txBox="1">
              <a:spLocks noChangeArrowheads="1"/>
            </p:cNvSpPr>
            <p:nvPr/>
          </p:nvSpPr>
          <p:spPr bwMode="auto">
            <a:xfrm>
              <a:off x="9168" y="3936"/>
              <a:ext cx="426" cy="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667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334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001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668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240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812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384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95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>
                  <a:solidFill>
                    <a:srgbClr val="000099"/>
                  </a:solidFill>
                  <a:latin typeface="Arial" charset="0"/>
                </a:rPr>
                <a:t>Cl</a:t>
              </a:r>
              <a:endParaRPr lang="it-IT" altLang="it-IT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3799" name="Line 67"/>
            <p:cNvSpPr>
              <a:spLocks noChangeShapeType="1"/>
            </p:cNvSpPr>
            <p:nvPr/>
          </p:nvSpPr>
          <p:spPr bwMode="auto">
            <a:xfrm>
              <a:off x="9555" y="4065"/>
              <a:ext cx="96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4644" name="Text Box 68"/>
          <p:cNvSpPr txBox="1">
            <a:spLocks noChangeArrowheads="1"/>
          </p:cNvSpPr>
          <p:nvPr/>
        </p:nvSpPr>
        <p:spPr bwMode="auto">
          <a:xfrm>
            <a:off x="9840913" y="5165725"/>
            <a:ext cx="402668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67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334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8001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668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5240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812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384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95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Br</a:t>
            </a:r>
            <a:endParaRPr lang="it-IT" altLang="it-IT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73795" name="Line 69"/>
          <p:cNvSpPr>
            <a:spLocks noChangeShapeType="1"/>
          </p:cNvSpPr>
          <p:nvPr/>
        </p:nvSpPr>
        <p:spPr bwMode="auto">
          <a:xfrm>
            <a:off x="10229851" y="5286375"/>
            <a:ext cx="87313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796" name="Line 70"/>
          <p:cNvSpPr>
            <a:spLocks noChangeShapeType="1"/>
          </p:cNvSpPr>
          <p:nvPr/>
        </p:nvSpPr>
        <p:spPr bwMode="auto">
          <a:xfrm>
            <a:off x="10244138" y="6421438"/>
            <a:ext cx="87312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797" name="Line 71"/>
          <p:cNvSpPr>
            <a:spLocks noChangeShapeType="1"/>
          </p:cNvSpPr>
          <p:nvPr/>
        </p:nvSpPr>
        <p:spPr bwMode="auto">
          <a:xfrm>
            <a:off x="10059989" y="2574925"/>
            <a:ext cx="85725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38"/>
    </mc:Choice>
    <mc:Fallback xmlns="">
      <p:transition spd="slow" advTm="79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/>
          <p:cNvSpPr>
            <a:spLocks noChangeArrowheads="1" noChangeShapeType="1" noTextEdit="1"/>
          </p:cNvSpPr>
          <p:nvPr/>
        </p:nvSpPr>
        <p:spPr bwMode="auto">
          <a:xfrm>
            <a:off x="2050733" y="125413"/>
            <a:ext cx="4506912" cy="474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Sistemi</a:t>
            </a:r>
          </a:p>
        </p:txBody>
      </p:sp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1849120" y="728664"/>
            <a:ext cx="882015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000099"/>
                </a:solidFill>
                <a:latin typeface="Arial" charset="0"/>
              </a:rPr>
              <a:t>Sistema:</a:t>
            </a:r>
            <a:r>
              <a:rPr lang="it-IT" altLang="it-IT" sz="2300" dirty="0">
                <a:solidFill>
                  <a:srgbClr val="000099"/>
                </a:solidFill>
                <a:latin typeface="Arial" charset="0"/>
              </a:rPr>
              <a:t> parte di Universo, che costituisce l'oggetto della indagine</a:t>
            </a:r>
          </a:p>
        </p:txBody>
      </p:sp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1849120" y="1157289"/>
            <a:ext cx="490855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Ambiente:</a:t>
            </a: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 tutto il resto dell'Universo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941195" y="1693864"/>
            <a:ext cx="3062288" cy="1863725"/>
            <a:chOff x="92075" y="1693863"/>
            <a:chExt cx="3062288" cy="1863725"/>
          </a:xfrm>
        </p:grpSpPr>
        <p:sp>
          <p:nvSpPr>
            <p:cNvPr id="14387" name="Rectangle 6" descr="Linee orizzontali tratteggiate"/>
            <p:cNvSpPr>
              <a:spLocks noChangeArrowheads="1"/>
            </p:cNvSpPr>
            <p:nvPr/>
          </p:nvSpPr>
          <p:spPr bwMode="auto">
            <a:xfrm>
              <a:off x="1736725" y="2657475"/>
              <a:ext cx="1327150" cy="857250"/>
            </a:xfrm>
            <a:prstGeom prst="rect">
              <a:avLst/>
            </a:prstGeom>
            <a:pattFill prst="dashHorz">
              <a:fgClr>
                <a:schemeClr val="accent2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88" name="Text Box 10"/>
            <p:cNvSpPr txBox="1">
              <a:spLocks noChangeArrowheads="1"/>
            </p:cNvSpPr>
            <p:nvPr/>
          </p:nvSpPr>
          <p:spPr bwMode="auto">
            <a:xfrm>
              <a:off x="92075" y="1693863"/>
              <a:ext cx="1335616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99"/>
                  </a:solidFill>
                  <a:latin typeface="Arial" charset="0"/>
                </a:rPr>
                <a:t>Esempio</a:t>
              </a:r>
              <a:endParaRPr lang="it-IT" altLang="it-IT" sz="2300">
                <a:solidFill>
                  <a:srgbClr val="000099"/>
                </a:solidFill>
                <a:latin typeface="Arial" charset="0"/>
              </a:endParaRPr>
            </a:p>
          </p:txBody>
        </p:sp>
        <p:grpSp>
          <p:nvGrpSpPr>
            <p:cNvPr id="14389" name="Group 11"/>
            <p:cNvGrpSpPr>
              <a:grpSpLocks/>
            </p:cNvGrpSpPr>
            <p:nvPr/>
          </p:nvGrpSpPr>
          <p:grpSpPr bwMode="auto">
            <a:xfrm>
              <a:off x="1646238" y="2100263"/>
              <a:ext cx="1508125" cy="1457325"/>
              <a:chOff x="1262" y="3612"/>
              <a:chExt cx="998" cy="1079"/>
            </a:xfrm>
          </p:grpSpPr>
          <p:sp>
            <p:nvSpPr>
              <p:cNvPr id="14392" name="Line 12"/>
              <p:cNvSpPr>
                <a:spLocks noChangeShapeType="1"/>
              </p:cNvSpPr>
              <p:nvPr/>
            </p:nvSpPr>
            <p:spPr bwMode="auto">
              <a:xfrm>
                <a:off x="1275" y="3612"/>
                <a:ext cx="0" cy="10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93" name="Line 13"/>
              <p:cNvSpPr>
                <a:spLocks noChangeShapeType="1"/>
              </p:cNvSpPr>
              <p:nvPr/>
            </p:nvSpPr>
            <p:spPr bwMode="auto">
              <a:xfrm>
                <a:off x="2247" y="3612"/>
                <a:ext cx="0" cy="10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94" name="Line 14"/>
              <p:cNvSpPr>
                <a:spLocks noChangeShapeType="1"/>
              </p:cNvSpPr>
              <p:nvPr/>
            </p:nvSpPr>
            <p:spPr bwMode="auto">
              <a:xfrm rot="5400000">
                <a:off x="1761" y="4178"/>
                <a:ext cx="0" cy="9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95" name="Freeform 15"/>
              <p:cNvSpPr>
                <a:spLocks/>
              </p:cNvSpPr>
              <p:nvPr/>
            </p:nvSpPr>
            <p:spPr bwMode="auto">
              <a:xfrm>
                <a:off x="1285" y="3939"/>
                <a:ext cx="949" cy="45"/>
              </a:xfrm>
              <a:custGeom>
                <a:avLst/>
                <a:gdLst>
                  <a:gd name="T0" fmla="*/ 0 w 594"/>
                  <a:gd name="T1" fmla="*/ 62 h 26"/>
                  <a:gd name="T2" fmla="*/ 99 w 594"/>
                  <a:gd name="T3" fmla="*/ 73 h 26"/>
                  <a:gd name="T4" fmla="*/ 227 w 594"/>
                  <a:gd name="T5" fmla="*/ 24 h 26"/>
                  <a:gd name="T6" fmla="*/ 460 w 594"/>
                  <a:gd name="T7" fmla="*/ 78 h 26"/>
                  <a:gd name="T8" fmla="*/ 633 w 594"/>
                  <a:gd name="T9" fmla="*/ 33 h 26"/>
                  <a:gd name="T10" fmla="*/ 824 w 594"/>
                  <a:gd name="T11" fmla="*/ 69 h 26"/>
                  <a:gd name="T12" fmla="*/ 1038 w 594"/>
                  <a:gd name="T13" fmla="*/ 0 h 26"/>
                  <a:gd name="T14" fmla="*/ 1195 w 594"/>
                  <a:gd name="T15" fmla="*/ 78 h 26"/>
                  <a:gd name="T16" fmla="*/ 1376 w 594"/>
                  <a:gd name="T17" fmla="*/ 17 h 26"/>
                  <a:gd name="T18" fmla="*/ 1516 w 594"/>
                  <a:gd name="T19" fmla="*/ 73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94" h="26">
                    <a:moveTo>
                      <a:pt x="0" y="21"/>
                    </a:moveTo>
                    <a:lnTo>
                      <a:pt x="39" y="24"/>
                    </a:lnTo>
                    <a:lnTo>
                      <a:pt x="89" y="8"/>
                    </a:lnTo>
                    <a:lnTo>
                      <a:pt x="180" y="26"/>
                    </a:lnTo>
                    <a:lnTo>
                      <a:pt x="248" y="11"/>
                    </a:lnTo>
                    <a:lnTo>
                      <a:pt x="323" y="23"/>
                    </a:lnTo>
                    <a:lnTo>
                      <a:pt x="407" y="0"/>
                    </a:lnTo>
                    <a:lnTo>
                      <a:pt x="468" y="26"/>
                    </a:lnTo>
                    <a:lnTo>
                      <a:pt x="539" y="6"/>
                    </a:lnTo>
                    <a:lnTo>
                      <a:pt x="594" y="2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90" name="Text Box 16"/>
            <p:cNvSpPr txBox="1">
              <a:spLocks noChangeArrowheads="1"/>
            </p:cNvSpPr>
            <p:nvPr/>
          </p:nvSpPr>
          <p:spPr bwMode="auto">
            <a:xfrm>
              <a:off x="1874838" y="2811463"/>
              <a:ext cx="1043869" cy="346245"/>
            </a:xfrm>
            <a:prstGeom prst="rect">
              <a:avLst/>
            </a:prstGeom>
            <a:noFill/>
            <a:ln w="38100" cmpd="dbl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0000"/>
                  </a:solidFill>
                  <a:latin typeface="Arial" charset="0"/>
                </a:rPr>
                <a:t>Sistema</a:t>
              </a:r>
              <a:endParaRPr lang="it-IT" altLang="it-IT" sz="1900">
                <a:solidFill>
                  <a:srgbClr val="CC0000"/>
                </a:solidFill>
                <a:latin typeface="Arial" charset="0"/>
              </a:endParaRPr>
            </a:p>
          </p:txBody>
        </p:sp>
        <p:sp>
          <p:nvSpPr>
            <p:cNvPr id="14391" name="Text Box 17"/>
            <p:cNvSpPr txBox="1">
              <a:spLocks noChangeArrowheads="1"/>
            </p:cNvSpPr>
            <p:nvPr/>
          </p:nvSpPr>
          <p:spPr bwMode="auto">
            <a:xfrm>
              <a:off x="320675" y="2846388"/>
              <a:ext cx="1220200" cy="346245"/>
            </a:xfrm>
            <a:prstGeom prst="rect">
              <a:avLst/>
            </a:prstGeom>
            <a:noFill/>
            <a:ln w="38100" cmpd="dbl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0000"/>
                  </a:solidFill>
                  <a:latin typeface="Arial" charset="0"/>
                </a:rPr>
                <a:t>Ambiente</a:t>
              </a:r>
              <a:endParaRPr lang="it-IT" altLang="it-IT" sz="1900">
                <a:solidFill>
                  <a:srgbClr val="CC0000"/>
                </a:solidFill>
                <a:latin typeface="Arial" charset="0"/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7427595" y="1500188"/>
            <a:ext cx="2763838" cy="2201862"/>
            <a:chOff x="5578475" y="1500188"/>
            <a:chExt cx="2763250" cy="2201862"/>
          </a:xfrm>
        </p:grpSpPr>
        <p:sp>
          <p:nvSpPr>
            <p:cNvPr id="14353" name="Rectangle 2" descr="Linee orizzontali tratteggiate"/>
            <p:cNvSpPr>
              <a:spLocks noChangeArrowheads="1"/>
            </p:cNvSpPr>
            <p:nvPr/>
          </p:nvSpPr>
          <p:spPr bwMode="auto">
            <a:xfrm>
              <a:off x="5846763" y="2544763"/>
              <a:ext cx="782637" cy="911225"/>
            </a:xfrm>
            <a:prstGeom prst="rect">
              <a:avLst/>
            </a:prstGeom>
            <a:pattFill prst="dashHorz">
              <a:fgClr>
                <a:srgbClr val="000099"/>
              </a:fgClr>
              <a:bgClr>
                <a:srgbClr val="FFFF99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54" name="AutoShape 3"/>
            <p:cNvSpPr>
              <a:spLocks noChangeArrowheads="1"/>
            </p:cNvSpPr>
            <p:nvPr/>
          </p:nvSpPr>
          <p:spPr bwMode="auto">
            <a:xfrm rot="9258276">
              <a:off x="6040438" y="3289300"/>
              <a:ext cx="188912" cy="112713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55" name="AutoShape 4"/>
            <p:cNvSpPr>
              <a:spLocks noChangeArrowheads="1"/>
            </p:cNvSpPr>
            <p:nvPr/>
          </p:nvSpPr>
          <p:spPr bwMode="auto">
            <a:xfrm rot="-4105679">
              <a:off x="6149182" y="2917031"/>
              <a:ext cx="177800" cy="119063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56" name="AutoShape 5"/>
            <p:cNvSpPr>
              <a:spLocks noChangeArrowheads="1"/>
            </p:cNvSpPr>
            <p:nvPr/>
          </p:nvSpPr>
          <p:spPr bwMode="auto">
            <a:xfrm>
              <a:off x="6007100" y="3086100"/>
              <a:ext cx="187325" cy="112713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14357" name="Group 18"/>
            <p:cNvGrpSpPr>
              <a:grpSpLocks/>
            </p:cNvGrpSpPr>
            <p:nvPr/>
          </p:nvGrpSpPr>
          <p:grpSpPr bwMode="auto">
            <a:xfrm>
              <a:off x="5807075" y="2025650"/>
              <a:ext cx="868363" cy="1457325"/>
              <a:chOff x="1262" y="3612"/>
              <a:chExt cx="998" cy="1079"/>
            </a:xfrm>
          </p:grpSpPr>
          <p:sp>
            <p:nvSpPr>
              <p:cNvPr id="14383" name="Line 19"/>
              <p:cNvSpPr>
                <a:spLocks noChangeShapeType="1"/>
              </p:cNvSpPr>
              <p:nvPr/>
            </p:nvSpPr>
            <p:spPr bwMode="auto">
              <a:xfrm>
                <a:off x="1275" y="3612"/>
                <a:ext cx="0" cy="10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84" name="Line 20"/>
              <p:cNvSpPr>
                <a:spLocks noChangeShapeType="1"/>
              </p:cNvSpPr>
              <p:nvPr/>
            </p:nvSpPr>
            <p:spPr bwMode="auto">
              <a:xfrm>
                <a:off x="2247" y="3612"/>
                <a:ext cx="0" cy="10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85" name="Line 21"/>
              <p:cNvSpPr>
                <a:spLocks noChangeShapeType="1"/>
              </p:cNvSpPr>
              <p:nvPr/>
            </p:nvSpPr>
            <p:spPr bwMode="auto">
              <a:xfrm rot="5400000">
                <a:off x="1761" y="4178"/>
                <a:ext cx="0" cy="9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86" name="Freeform 22"/>
              <p:cNvSpPr>
                <a:spLocks/>
              </p:cNvSpPr>
              <p:nvPr/>
            </p:nvSpPr>
            <p:spPr bwMode="auto">
              <a:xfrm>
                <a:off x="1285" y="3939"/>
                <a:ext cx="949" cy="45"/>
              </a:xfrm>
              <a:custGeom>
                <a:avLst/>
                <a:gdLst>
                  <a:gd name="T0" fmla="*/ 0 w 594"/>
                  <a:gd name="T1" fmla="*/ 62 h 26"/>
                  <a:gd name="T2" fmla="*/ 99 w 594"/>
                  <a:gd name="T3" fmla="*/ 73 h 26"/>
                  <a:gd name="T4" fmla="*/ 227 w 594"/>
                  <a:gd name="T5" fmla="*/ 24 h 26"/>
                  <a:gd name="T6" fmla="*/ 460 w 594"/>
                  <a:gd name="T7" fmla="*/ 78 h 26"/>
                  <a:gd name="T8" fmla="*/ 633 w 594"/>
                  <a:gd name="T9" fmla="*/ 33 h 26"/>
                  <a:gd name="T10" fmla="*/ 824 w 594"/>
                  <a:gd name="T11" fmla="*/ 69 h 26"/>
                  <a:gd name="T12" fmla="*/ 1038 w 594"/>
                  <a:gd name="T13" fmla="*/ 0 h 26"/>
                  <a:gd name="T14" fmla="*/ 1195 w 594"/>
                  <a:gd name="T15" fmla="*/ 78 h 26"/>
                  <a:gd name="T16" fmla="*/ 1376 w 594"/>
                  <a:gd name="T17" fmla="*/ 17 h 26"/>
                  <a:gd name="T18" fmla="*/ 1516 w 594"/>
                  <a:gd name="T19" fmla="*/ 73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94" h="26">
                    <a:moveTo>
                      <a:pt x="0" y="21"/>
                    </a:moveTo>
                    <a:lnTo>
                      <a:pt x="39" y="24"/>
                    </a:lnTo>
                    <a:lnTo>
                      <a:pt x="89" y="8"/>
                    </a:lnTo>
                    <a:lnTo>
                      <a:pt x="180" y="26"/>
                    </a:lnTo>
                    <a:lnTo>
                      <a:pt x="248" y="11"/>
                    </a:lnTo>
                    <a:lnTo>
                      <a:pt x="323" y="23"/>
                    </a:lnTo>
                    <a:lnTo>
                      <a:pt x="407" y="0"/>
                    </a:lnTo>
                    <a:lnTo>
                      <a:pt x="468" y="26"/>
                    </a:lnTo>
                    <a:lnTo>
                      <a:pt x="539" y="6"/>
                    </a:lnTo>
                    <a:lnTo>
                      <a:pt x="594" y="2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58" name="AutoShape 23"/>
            <p:cNvSpPr>
              <a:spLocks/>
            </p:cNvSpPr>
            <p:nvPr/>
          </p:nvSpPr>
          <p:spPr bwMode="auto">
            <a:xfrm rot="5400000">
              <a:off x="6155532" y="2953543"/>
              <a:ext cx="171450" cy="1325563"/>
            </a:xfrm>
            <a:prstGeom prst="rightBrace">
              <a:avLst>
                <a:gd name="adj1" fmla="val 51651"/>
                <a:gd name="adj2" fmla="val 48153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59" name="Line 24"/>
            <p:cNvSpPr>
              <a:spLocks noChangeShapeType="1"/>
            </p:cNvSpPr>
            <p:nvPr/>
          </p:nvSpPr>
          <p:spPr bwMode="auto">
            <a:xfrm flipH="1" flipV="1">
              <a:off x="5578475" y="2030413"/>
              <a:ext cx="0" cy="15160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60" name="Line 25"/>
            <p:cNvSpPr>
              <a:spLocks noChangeShapeType="1"/>
            </p:cNvSpPr>
            <p:nvPr/>
          </p:nvSpPr>
          <p:spPr bwMode="auto">
            <a:xfrm flipH="1" flipV="1">
              <a:off x="6904038" y="2030413"/>
              <a:ext cx="0" cy="1522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61" name="Line 26"/>
            <p:cNvSpPr>
              <a:spLocks noChangeShapeType="1"/>
            </p:cNvSpPr>
            <p:nvPr/>
          </p:nvSpPr>
          <p:spPr bwMode="auto">
            <a:xfrm>
              <a:off x="5583238" y="2025650"/>
              <a:ext cx="2286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62" name="Line 27"/>
            <p:cNvSpPr>
              <a:spLocks noChangeShapeType="1"/>
            </p:cNvSpPr>
            <p:nvPr/>
          </p:nvSpPr>
          <p:spPr bwMode="auto">
            <a:xfrm>
              <a:off x="6675438" y="2025650"/>
              <a:ext cx="2286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63" name="AutoShape 28"/>
            <p:cNvSpPr>
              <a:spLocks noChangeArrowheads="1"/>
            </p:cNvSpPr>
            <p:nvPr/>
          </p:nvSpPr>
          <p:spPr bwMode="auto">
            <a:xfrm rot="-2386617">
              <a:off x="5989638" y="3171825"/>
              <a:ext cx="188912" cy="112713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 anchor="ctr"/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9933"/>
                </a:solidFill>
              </a:endParaRPr>
            </a:p>
          </p:txBody>
        </p:sp>
        <p:sp>
          <p:nvSpPr>
            <p:cNvPr id="14364" name="AutoShape 29"/>
            <p:cNvSpPr>
              <a:spLocks noChangeArrowheads="1"/>
            </p:cNvSpPr>
            <p:nvPr/>
          </p:nvSpPr>
          <p:spPr bwMode="auto">
            <a:xfrm>
              <a:off x="5903913" y="3295650"/>
              <a:ext cx="188912" cy="112713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65" name="AutoShape 30"/>
            <p:cNvSpPr>
              <a:spLocks noChangeArrowheads="1"/>
            </p:cNvSpPr>
            <p:nvPr/>
          </p:nvSpPr>
          <p:spPr bwMode="auto">
            <a:xfrm rot="2680866">
              <a:off x="6400800" y="3252788"/>
              <a:ext cx="188913" cy="112712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66" name="AutoShape 31"/>
            <p:cNvSpPr>
              <a:spLocks noChangeArrowheads="1"/>
            </p:cNvSpPr>
            <p:nvPr/>
          </p:nvSpPr>
          <p:spPr bwMode="auto">
            <a:xfrm rot="2680866">
              <a:off x="6069013" y="3016250"/>
              <a:ext cx="188912" cy="112713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67" name="AutoShape 32"/>
            <p:cNvSpPr>
              <a:spLocks noChangeArrowheads="1"/>
            </p:cNvSpPr>
            <p:nvPr/>
          </p:nvSpPr>
          <p:spPr bwMode="auto">
            <a:xfrm rot="9970378">
              <a:off x="6132513" y="3268663"/>
              <a:ext cx="188912" cy="112712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68" name="AutoShape 33"/>
            <p:cNvSpPr>
              <a:spLocks noChangeArrowheads="1"/>
            </p:cNvSpPr>
            <p:nvPr/>
          </p:nvSpPr>
          <p:spPr bwMode="auto">
            <a:xfrm rot="9258276">
              <a:off x="6218238" y="3117850"/>
              <a:ext cx="188912" cy="112713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69" name="AutoShape 34"/>
            <p:cNvSpPr>
              <a:spLocks noChangeArrowheads="1"/>
            </p:cNvSpPr>
            <p:nvPr/>
          </p:nvSpPr>
          <p:spPr bwMode="auto">
            <a:xfrm rot="9258276">
              <a:off x="6343650" y="2968625"/>
              <a:ext cx="188913" cy="112713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70" name="AutoShape 35"/>
            <p:cNvSpPr>
              <a:spLocks noChangeArrowheads="1"/>
            </p:cNvSpPr>
            <p:nvPr/>
          </p:nvSpPr>
          <p:spPr bwMode="auto">
            <a:xfrm rot="-4105679">
              <a:off x="5869782" y="3071019"/>
              <a:ext cx="176212" cy="120650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71" name="AutoShape 36"/>
            <p:cNvSpPr>
              <a:spLocks noChangeArrowheads="1"/>
            </p:cNvSpPr>
            <p:nvPr/>
          </p:nvSpPr>
          <p:spPr bwMode="auto">
            <a:xfrm rot="9258276">
              <a:off x="6275388" y="3300413"/>
              <a:ext cx="188912" cy="112712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72" name="AutoShape 37"/>
            <p:cNvSpPr>
              <a:spLocks noChangeArrowheads="1"/>
            </p:cNvSpPr>
            <p:nvPr/>
          </p:nvSpPr>
          <p:spPr bwMode="auto">
            <a:xfrm rot="2173927">
              <a:off x="6383338" y="3113088"/>
              <a:ext cx="188912" cy="112712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73" name="AutoShape 38"/>
            <p:cNvSpPr>
              <a:spLocks noChangeArrowheads="1"/>
            </p:cNvSpPr>
            <p:nvPr/>
          </p:nvSpPr>
          <p:spPr bwMode="auto">
            <a:xfrm rot="2173927">
              <a:off x="6218238" y="3187700"/>
              <a:ext cx="188912" cy="112713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74" name="AutoShape 39"/>
            <p:cNvSpPr>
              <a:spLocks noChangeArrowheads="1"/>
            </p:cNvSpPr>
            <p:nvPr/>
          </p:nvSpPr>
          <p:spPr bwMode="auto">
            <a:xfrm rot="2173927">
              <a:off x="6264275" y="2871788"/>
              <a:ext cx="187325" cy="112712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75" name="AutoShape 40"/>
            <p:cNvSpPr>
              <a:spLocks noChangeArrowheads="1"/>
            </p:cNvSpPr>
            <p:nvPr/>
          </p:nvSpPr>
          <p:spPr bwMode="auto">
            <a:xfrm rot="2173927">
              <a:off x="5851525" y="2946400"/>
              <a:ext cx="188913" cy="112713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76" name="AutoShape 41"/>
            <p:cNvSpPr>
              <a:spLocks noChangeArrowheads="1"/>
            </p:cNvSpPr>
            <p:nvPr/>
          </p:nvSpPr>
          <p:spPr bwMode="auto">
            <a:xfrm>
              <a:off x="5972175" y="2909888"/>
              <a:ext cx="188913" cy="112712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77" name="AutoShape 42"/>
            <p:cNvSpPr>
              <a:spLocks noChangeArrowheads="1"/>
            </p:cNvSpPr>
            <p:nvPr/>
          </p:nvSpPr>
          <p:spPr bwMode="auto">
            <a:xfrm>
              <a:off x="6446838" y="3038475"/>
              <a:ext cx="188912" cy="112713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78" name="AutoShape 43"/>
            <p:cNvSpPr>
              <a:spLocks noChangeArrowheads="1"/>
            </p:cNvSpPr>
            <p:nvPr/>
          </p:nvSpPr>
          <p:spPr bwMode="auto">
            <a:xfrm>
              <a:off x="6165850" y="3011488"/>
              <a:ext cx="188913" cy="112712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79" name="AutoShape 44"/>
            <p:cNvSpPr>
              <a:spLocks noChangeArrowheads="1"/>
            </p:cNvSpPr>
            <p:nvPr/>
          </p:nvSpPr>
          <p:spPr bwMode="auto">
            <a:xfrm rot="-4105679">
              <a:off x="5852319" y="3210719"/>
              <a:ext cx="176212" cy="120650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80" name="AutoShape 45"/>
            <p:cNvSpPr>
              <a:spLocks noChangeArrowheads="1"/>
            </p:cNvSpPr>
            <p:nvPr/>
          </p:nvSpPr>
          <p:spPr bwMode="auto">
            <a:xfrm rot="10800000" flipV="1">
              <a:off x="6172200" y="1500188"/>
              <a:ext cx="1371600" cy="985837"/>
            </a:xfrm>
            <a:custGeom>
              <a:avLst/>
              <a:gdLst>
                <a:gd name="T0" fmla="*/ 48302355 w 21600"/>
                <a:gd name="T1" fmla="*/ 133316 h 21600"/>
                <a:gd name="T2" fmla="*/ 5879021 w 21600"/>
                <a:gd name="T3" fmla="*/ 22024238 h 21600"/>
                <a:gd name="T4" fmla="*/ 47020099 w 21600"/>
                <a:gd name="T5" fmla="*/ 6163809 h 21600"/>
                <a:gd name="T6" fmla="*/ 96955483 w 21600"/>
                <a:gd name="T7" fmla="*/ 27935973 h 21600"/>
                <a:gd name="T8" fmla="*/ 77270039 w 21600"/>
                <a:gd name="T9" fmla="*/ 34753858 h 21600"/>
                <a:gd name="T10" fmla="*/ 64072453 w 21600"/>
                <a:gd name="T11" fmla="*/ 245864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539" y="12325"/>
                  </a:moveTo>
                  <a:cubicBezTo>
                    <a:pt x="18638" y="11823"/>
                    <a:pt x="18688" y="11312"/>
                    <a:pt x="18688" y="10800"/>
                  </a:cubicBezTo>
                  <a:cubicBezTo>
                    <a:pt x="18688" y="6443"/>
                    <a:pt x="15156" y="2912"/>
                    <a:pt x="10800" y="2912"/>
                  </a:cubicBezTo>
                  <a:cubicBezTo>
                    <a:pt x="6518" y="2911"/>
                    <a:pt x="3018" y="6327"/>
                    <a:pt x="2914" y="10608"/>
                  </a:cubicBezTo>
                  <a:lnTo>
                    <a:pt x="3" y="10537"/>
                  </a:lnTo>
                  <a:cubicBezTo>
                    <a:pt x="145" y="4677"/>
                    <a:pt x="4937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501"/>
                    <a:pt x="21531" y="12200"/>
                    <a:pt x="21396" y="12889"/>
                  </a:cubicBezTo>
                  <a:lnTo>
                    <a:pt x="24045" y="13411"/>
                  </a:lnTo>
                  <a:lnTo>
                    <a:pt x="19163" y="16684"/>
                  </a:lnTo>
                  <a:lnTo>
                    <a:pt x="15890" y="11803"/>
                  </a:lnTo>
                  <a:lnTo>
                    <a:pt x="18539" y="12325"/>
                  </a:lnTo>
                  <a:close/>
                </a:path>
              </a:pathLst>
            </a:cu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81" name="Text Box 46"/>
            <p:cNvSpPr txBox="1">
              <a:spLocks noChangeArrowheads="1"/>
            </p:cNvSpPr>
            <p:nvPr/>
          </p:nvSpPr>
          <p:spPr bwMode="auto">
            <a:xfrm>
              <a:off x="7235825" y="2100263"/>
              <a:ext cx="1043869" cy="346245"/>
            </a:xfrm>
            <a:prstGeom prst="rect">
              <a:avLst/>
            </a:prstGeom>
            <a:noFill/>
            <a:ln w="38100" cmpd="dbl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0000"/>
                  </a:solidFill>
                  <a:latin typeface="Arial" charset="0"/>
                </a:rPr>
                <a:t>Sistema</a:t>
              </a:r>
              <a:endParaRPr lang="it-IT" altLang="it-IT" sz="1900">
                <a:solidFill>
                  <a:srgbClr val="CC0000"/>
                </a:solidFill>
                <a:latin typeface="Arial" charset="0"/>
              </a:endParaRPr>
            </a:p>
          </p:txBody>
        </p:sp>
        <p:sp>
          <p:nvSpPr>
            <p:cNvPr id="14382" name="Text Box 47"/>
            <p:cNvSpPr txBox="1">
              <a:spLocks noChangeArrowheads="1"/>
            </p:cNvSpPr>
            <p:nvPr/>
          </p:nvSpPr>
          <p:spPr bwMode="auto">
            <a:xfrm>
              <a:off x="7121525" y="2813050"/>
              <a:ext cx="1220200" cy="346245"/>
            </a:xfrm>
            <a:prstGeom prst="rect">
              <a:avLst/>
            </a:prstGeom>
            <a:noFill/>
            <a:ln w="38100" cmpd="dbl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0000"/>
                  </a:solidFill>
                  <a:latin typeface="Arial" charset="0"/>
                </a:rPr>
                <a:t>Ambiente</a:t>
              </a:r>
              <a:endParaRPr lang="it-IT" altLang="it-IT" sz="1900">
                <a:solidFill>
                  <a:srgbClr val="CC0000"/>
                </a:solidFill>
                <a:latin typeface="Arial" charset="0"/>
              </a:endParaRPr>
            </a:p>
          </p:txBody>
        </p:sp>
      </p:grpSp>
      <p:sp>
        <p:nvSpPr>
          <p:cNvPr id="3120" name="Text Box 48"/>
          <p:cNvSpPr txBox="1">
            <a:spLocks noChangeArrowheads="1"/>
          </p:cNvSpPr>
          <p:nvPr/>
        </p:nvSpPr>
        <p:spPr bwMode="auto">
          <a:xfrm>
            <a:off x="1952308" y="3890963"/>
            <a:ext cx="82089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2500313" indent="-2500313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Sistema isolato:</a:t>
            </a: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	Non può scambiare né materia né energia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	con l'ambiente</a:t>
            </a: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2074545" y="4872039"/>
            <a:ext cx="8237538" cy="1857375"/>
            <a:chOff x="225425" y="4872038"/>
            <a:chExt cx="8237735" cy="1857375"/>
          </a:xfrm>
        </p:grpSpPr>
        <p:sp>
          <p:nvSpPr>
            <p:cNvPr id="14345" name="Text Box 49"/>
            <p:cNvSpPr txBox="1">
              <a:spLocks noChangeArrowheads="1"/>
            </p:cNvSpPr>
            <p:nvPr/>
          </p:nvSpPr>
          <p:spPr bwMode="auto">
            <a:xfrm>
              <a:off x="225425" y="4960938"/>
              <a:ext cx="1335616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99"/>
                  </a:solidFill>
                  <a:latin typeface="Arial" charset="0"/>
                </a:rPr>
                <a:t>Esempio</a:t>
              </a:r>
              <a:endParaRPr lang="it-IT" altLang="it-IT" sz="230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14346" name="AutoShape 50"/>
            <p:cNvSpPr>
              <a:spLocks noChangeArrowheads="1"/>
            </p:cNvSpPr>
            <p:nvPr/>
          </p:nvSpPr>
          <p:spPr bwMode="auto">
            <a:xfrm>
              <a:off x="2868613" y="5008563"/>
              <a:ext cx="1143000" cy="1585912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47" name="AutoShape 51"/>
            <p:cNvSpPr>
              <a:spLocks noChangeArrowheads="1"/>
            </p:cNvSpPr>
            <p:nvPr/>
          </p:nvSpPr>
          <p:spPr bwMode="auto">
            <a:xfrm>
              <a:off x="2724150" y="4872038"/>
              <a:ext cx="1431925" cy="1857375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3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48" name="Text Box 52"/>
            <p:cNvSpPr txBox="1">
              <a:spLocks noChangeArrowheads="1"/>
            </p:cNvSpPr>
            <p:nvPr/>
          </p:nvSpPr>
          <p:spPr bwMode="auto">
            <a:xfrm>
              <a:off x="2911476" y="5668963"/>
              <a:ext cx="1043869" cy="346245"/>
            </a:xfrm>
            <a:prstGeom prst="rect">
              <a:avLst/>
            </a:prstGeom>
            <a:noFill/>
            <a:ln w="38100" cmpd="dbl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CC0000"/>
                  </a:solidFill>
                  <a:latin typeface="Arial" charset="0"/>
                </a:rPr>
                <a:t>Sistema</a:t>
              </a:r>
              <a:endParaRPr lang="it-IT" altLang="it-IT" sz="1900">
                <a:solidFill>
                  <a:srgbClr val="CC0000"/>
                </a:solidFill>
                <a:latin typeface="Arial" charset="0"/>
              </a:endParaRPr>
            </a:p>
          </p:txBody>
        </p:sp>
        <p:sp>
          <p:nvSpPr>
            <p:cNvPr id="14349" name="AutoShape 53"/>
            <p:cNvSpPr>
              <a:spLocks noChangeArrowheads="1"/>
            </p:cNvSpPr>
            <p:nvPr/>
          </p:nvSpPr>
          <p:spPr bwMode="auto">
            <a:xfrm rot="-1201329">
              <a:off x="4111625" y="5208588"/>
              <a:ext cx="1050925" cy="85725"/>
            </a:xfrm>
            <a:prstGeom prst="leftArrow">
              <a:avLst>
                <a:gd name="adj1" fmla="val 50000"/>
                <a:gd name="adj2" fmla="val 306481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50" name="AutoShape 54"/>
            <p:cNvSpPr>
              <a:spLocks noChangeArrowheads="1"/>
            </p:cNvSpPr>
            <p:nvPr/>
          </p:nvSpPr>
          <p:spPr bwMode="auto">
            <a:xfrm rot="595939">
              <a:off x="4056063" y="5913438"/>
              <a:ext cx="1050925" cy="85725"/>
            </a:xfrm>
            <a:prstGeom prst="leftArrow">
              <a:avLst>
                <a:gd name="adj1" fmla="val 50000"/>
                <a:gd name="adj2" fmla="val 306481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51" name="Text Box 55"/>
            <p:cNvSpPr txBox="1">
              <a:spLocks noChangeArrowheads="1"/>
            </p:cNvSpPr>
            <p:nvPr/>
          </p:nvSpPr>
          <p:spPr bwMode="auto">
            <a:xfrm>
              <a:off x="5165725" y="4886325"/>
              <a:ext cx="3297435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2500313" indent="-2500313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8000"/>
                  </a:solidFill>
                  <a:latin typeface="Arial" charset="0"/>
                </a:rPr>
                <a:t>Vaso di Dewar isolante</a:t>
              </a:r>
              <a:endParaRPr lang="it-IT" altLang="it-IT" sz="230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14352" name="Text Box 56"/>
            <p:cNvSpPr txBox="1">
              <a:spLocks noChangeArrowheads="1"/>
            </p:cNvSpPr>
            <p:nvPr/>
          </p:nvSpPr>
          <p:spPr bwMode="auto">
            <a:xfrm>
              <a:off x="5127625" y="5851525"/>
              <a:ext cx="930313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marL="2500313" indent="-2500313"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99"/>
                  </a:solidFill>
                  <a:latin typeface="Arial" charset="0"/>
                </a:rPr>
                <a:t>Vuoto</a:t>
              </a:r>
              <a:endParaRPr lang="it-IT" altLang="it-IT" sz="2300">
                <a:solidFill>
                  <a:srgbClr val="000099"/>
                </a:solidFill>
                <a:latin typeface="Arial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5487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990"/>
    </mc:Choice>
    <mc:Fallback>
      <p:transition spd="slow" advTm="135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1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635760" y="52388"/>
            <a:ext cx="85042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2500313" indent="-2500313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Sistema chiuso:</a:t>
            </a: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	Non può scambiare materia, ma solo energia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	con l'ambiente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681798" y="600075"/>
            <a:ext cx="1155700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Esempi</a:t>
            </a:r>
            <a:endParaRPr lang="it-IT" altLang="it-IT" sz="2300">
              <a:solidFill>
                <a:srgbClr val="000099"/>
              </a:solidFill>
              <a:latin typeface="Arial" charset="0"/>
            </a:endParaRPr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3261361" y="814388"/>
            <a:ext cx="1235075" cy="1751012"/>
            <a:chOff x="1824" y="1920"/>
            <a:chExt cx="1296" cy="1960"/>
          </a:xfrm>
        </p:grpSpPr>
        <p:sp>
          <p:nvSpPr>
            <p:cNvPr id="15446" name="Rectangle 5"/>
            <p:cNvSpPr>
              <a:spLocks noChangeArrowheads="1"/>
            </p:cNvSpPr>
            <p:nvPr/>
          </p:nvSpPr>
          <p:spPr bwMode="auto">
            <a:xfrm>
              <a:off x="1832" y="3176"/>
              <a:ext cx="1272" cy="68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447" name="Line 6"/>
            <p:cNvSpPr>
              <a:spLocks noChangeShapeType="1"/>
            </p:cNvSpPr>
            <p:nvPr/>
          </p:nvSpPr>
          <p:spPr bwMode="auto">
            <a:xfrm>
              <a:off x="1825" y="2392"/>
              <a:ext cx="0" cy="14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448" name="Line 7"/>
            <p:cNvSpPr>
              <a:spLocks noChangeShapeType="1"/>
            </p:cNvSpPr>
            <p:nvPr/>
          </p:nvSpPr>
          <p:spPr bwMode="auto">
            <a:xfrm>
              <a:off x="3119" y="2392"/>
              <a:ext cx="0" cy="14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449" name="Line 8"/>
            <p:cNvSpPr>
              <a:spLocks noChangeShapeType="1"/>
            </p:cNvSpPr>
            <p:nvPr/>
          </p:nvSpPr>
          <p:spPr bwMode="auto">
            <a:xfrm rot="5400000">
              <a:off x="2472" y="3221"/>
              <a:ext cx="0" cy="12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450" name="Rectangle 9" descr="Diagonali larghe verso il basso"/>
            <p:cNvSpPr>
              <a:spLocks noChangeArrowheads="1"/>
            </p:cNvSpPr>
            <p:nvPr/>
          </p:nvSpPr>
          <p:spPr bwMode="auto">
            <a:xfrm>
              <a:off x="1824" y="3024"/>
              <a:ext cx="1296" cy="144"/>
            </a:xfrm>
            <a:prstGeom prst="rect">
              <a:avLst/>
            </a:prstGeom>
            <a:pattFill prst="wdDnDiag">
              <a:fgClr>
                <a:srgbClr val="000099"/>
              </a:fgClr>
              <a:bgClr>
                <a:schemeClr val="bg1"/>
              </a:bgClr>
            </a:pattFill>
            <a:ln w="2857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15451" name="Group 10"/>
            <p:cNvGrpSpPr>
              <a:grpSpLocks/>
            </p:cNvGrpSpPr>
            <p:nvPr/>
          </p:nvGrpSpPr>
          <p:grpSpPr bwMode="auto">
            <a:xfrm>
              <a:off x="2064" y="1920"/>
              <a:ext cx="816" cy="1104"/>
              <a:chOff x="2928" y="1920"/>
              <a:chExt cx="864" cy="1392"/>
            </a:xfrm>
          </p:grpSpPr>
          <p:sp>
            <p:nvSpPr>
              <p:cNvPr id="15452" name="Line 11"/>
              <p:cNvSpPr>
                <a:spLocks noChangeShapeType="1"/>
              </p:cNvSpPr>
              <p:nvPr/>
            </p:nvSpPr>
            <p:spPr bwMode="auto">
              <a:xfrm flipV="1">
                <a:off x="3360" y="2160"/>
                <a:ext cx="0" cy="1152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453" name="AutoShape 12"/>
              <p:cNvSpPr>
                <a:spLocks/>
              </p:cNvSpPr>
              <p:nvPr/>
            </p:nvSpPr>
            <p:spPr bwMode="auto">
              <a:xfrm rot="-5400000">
                <a:off x="3240" y="1608"/>
                <a:ext cx="240" cy="864"/>
              </a:xfrm>
              <a:prstGeom prst="leftBracket">
                <a:avLst>
                  <a:gd name="adj" fmla="val 0"/>
                </a:avLst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816736" y="1500188"/>
            <a:ext cx="10906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Pistone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Mobile</a:t>
            </a:r>
          </a:p>
        </p:txBody>
      </p:sp>
      <p:sp>
        <p:nvSpPr>
          <p:cNvPr id="4110" name="Freeform 14"/>
          <p:cNvSpPr>
            <a:spLocks/>
          </p:cNvSpPr>
          <p:nvPr/>
        </p:nvSpPr>
        <p:spPr bwMode="auto">
          <a:xfrm>
            <a:off x="2681923" y="1333501"/>
            <a:ext cx="908050" cy="303213"/>
          </a:xfrm>
          <a:custGeom>
            <a:avLst/>
            <a:gdLst>
              <a:gd name="T0" fmla="*/ 0 w 952"/>
              <a:gd name="T1" fmla="*/ 239203752 h 339"/>
              <a:gd name="T2" fmla="*/ 232909358 w 952"/>
              <a:gd name="T3" fmla="*/ 66400964 h 339"/>
              <a:gd name="T4" fmla="*/ 524044626 w 952"/>
              <a:gd name="T5" fmla="*/ 2399765 h 339"/>
              <a:gd name="T6" fmla="*/ 749675269 w 952"/>
              <a:gd name="T7" fmla="*/ 53600724 h 339"/>
              <a:gd name="T8" fmla="*/ 866129948 w 952"/>
              <a:gd name="T9" fmla="*/ 271203904 h 3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2" h="339">
                <a:moveTo>
                  <a:pt x="0" y="299"/>
                </a:moveTo>
                <a:cubicBezTo>
                  <a:pt x="44" y="263"/>
                  <a:pt x="160" y="132"/>
                  <a:pt x="256" y="83"/>
                </a:cubicBezTo>
                <a:cubicBezTo>
                  <a:pt x="352" y="34"/>
                  <a:pt x="481" y="6"/>
                  <a:pt x="576" y="3"/>
                </a:cubicBezTo>
                <a:cubicBezTo>
                  <a:pt x="671" y="0"/>
                  <a:pt x="761" y="11"/>
                  <a:pt x="824" y="67"/>
                </a:cubicBezTo>
                <a:cubicBezTo>
                  <a:pt x="887" y="123"/>
                  <a:pt x="925" y="282"/>
                  <a:pt x="952" y="339"/>
                </a:cubicBezTo>
              </a:path>
            </a:pathLst>
          </a:custGeom>
          <a:noFill/>
          <a:ln w="28575" cmpd="sng">
            <a:solidFill>
              <a:srgbClr val="0000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079" name="Gruppo 1"/>
          <p:cNvGrpSpPr>
            <a:grpSpLocks/>
          </p:cNvGrpSpPr>
          <p:nvPr/>
        </p:nvGrpSpPr>
        <p:grpSpPr bwMode="auto">
          <a:xfrm>
            <a:off x="5547360" y="728664"/>
            <a:ext cx="1900238" cy="1851025"/>
            <a:chOff x="3911600" y="728663"/>
            <a:chExt cx="1900238" cy="1851025"/>
          </a:xfrm>
        </p:grpSpPr>
        <p:sp>
          <p:nvSpPr>
            <p:cNvPr id="15432" name="AutoShape 15"/>
            <p:cNvSpPr>
              <a:spLocks noChangeArrowheads="1"/>
            </p:cNvSpPr>
            <p:nvPr/>
          </p:nvSpPr>
          <p:spPr bwMode="auto">
            <a:xfrm>
              <a:off x="3911600" y="1414463"/>
              <a:ext cx="1189038" cy="1165225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15433" name="Group 16"/>
            <p:cNvGrpSpPr>
              <a:grpSpLocks/>
            </p:cNvGrpSpPr>
            <p:nvPr/>
          </p:nvGrpSpPr>
          <p:grpSpPr bwMode="auto">
            <a:xfrm>
              <a:off x="4071938" y="1150938"/>
              <a:ext cx="228600" cy="263525"/>
              <a:chOff x="4512" y="2128"/>
              <a:chExt cx="240" cy="296"/>
            </a:xfrm>
          </p:grpSpPr>
          <p:sp>
            <p:nvSpPr>
              <p:cNvPr id="15444" name="Rectangle 17"/>
              <p:cNvSpPr>
                <a:spLocks noChangeArrowheads="1"/>
              </p:cNvSpPr>
              <p:nvPr/>
            </p:nvSpPr>
            <p:spPr bwMode="auto">
              <a:xfrm>
                <a:off x="4552" y="2208"/>
                <a:ext cx="160" cy="216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45" name="AutoShape 18"/>
              <p:cNvSpPr>
                <a:spLocks noChangeArrowheads="1"/>
              </p:cNvSpPr>
              <p:nvPr/>
            </p:nvSpPr>
            <p:spPr bwMode="auto">
              <a:xfrm>
                <a:off x="4512" y="2128"/>
                <a:ext cx="240" cy="80"/>
              </a:xfrm>
              <a:prstGeom prst="roundRect">
                <a:avLst>
                  <a:gd name="adj" fmla="val 16667"/>
                </a:avLst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434" name="Group 19"/>
            <p:cNvGrpSpPr>
              <a:grpSpLocks/>
            </p:cNvGrpSpPr>
            <p:nvPr/>
          </p:nvGrpSpPr>
          <p:grpSpPr bwMode="auto">
            <a:xfrm>
              <a:off x="4711700" y="1150938"/>
              <a:ext cx="228600" cy="263525"/>
              <a:chOff x="4512" y="2128"/>
              <a:chExt cx="240" cy="296"/>
            </a:xfrm>
          </p:grpSpPr>
          <p:sp>
            <p:nvSpPr>
              <p:cNvPr id="15442" name="Rectangle 20"/>
              <p:cNvSpPr>
                <a:spLocks noChangeArrowheads="1"/>
              </p:cNvSpPr>
              <p:nvPr/>
            </p:nvSpPr>
            <p:spPr bwMode="auto">
              <a:xfrm>
                <a:off x="4552" y="2208"/>
                <a:ext cx="160" cy="216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43" name="AutoShape 21"/>
              <p:cNvSpPr>
                <a:spLocks noChangeArrowheads="1"/>
              </p:cNvSpPr>
              <p:nvPr/>
            </p:nvSpPr>
            <p:spPr bwMode="auto">
              <a:xfrm>
                <a:off x="4512" y="2128"/>
                <a:ext cx="240" cy="80"/>
              </a:xfrm>
              <a:prstGeom prst="roundRect">
                <a:avLst>
                  <a:gd name="adj" fmla="val 16667"/>
                </a:avLst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435" name="Text Box 22"/>
            <p:cNvSpPr txBox="1">
              <a:spLocks noChangeArrowheads="1"/>
            </p:cNvSpPr>
            <p:nvPr/>
          </p:nvSpPr>
          <p:spPr bwMode="auto">
            <a:xfrm>
              <a:off x="4238012" y="1971675"/>
              <a:ext cx="587013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99"/>
                  </a:solidFill>
                  <a:latin typeface="Arial" charset="0"/>
                </a:rPr>
                <a:t>Pila</a:t>
              </a:r>
            </a:p>
          </p:txBody>
        </p:sp>
        <p:sp>
          <p:nvSpPr>
            <p:cNvPr id="15436" name="Text Box 23"/>
            <p:cNvSpPr txBox="1">
              <a:spLocks noChangeArrowheads="1"/>
            </p:cNvSpPr>
            <p:nvPr/>
          </p:nvSpPr>
          <p:spPr bwMode="auto">
            <a:xfrm>
              <a:off x="4071295" y="1393825"/>
              <a:ext cx="264810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99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15437" name="Text Box 24"/>
            <p:cNvSpPr txBox="1">
              <a:spLocks noChangeArrowheads="1"/>
            </p:cNvSpPr>
            <p:nvPr/>
          </p:nvSpPr>
          <p:spPr bwMode="auto">
            <a:xfrm>
              <a:off x="4707128" y="1382713"/>
              <a:ext cx="256795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99"/>
                  </a:solidFill>
                  <a:latin typeface="Arial" charset="0"/>
                </a:rPr>
                <a:t>–</a:t>
              </a:r>
            </a:p>
          </p:txBody>
        </p:sp>
        <p:sp>
          <p:nvSpPr>
            <p:cNvPr id="15438" name="Freeform 25"/>
            <p:cNvSpPr>
              <a:spLocks/>
            </p:cNvSpPr>
            <p:nvPr/>
          </p:nvSpPr>
          <p:spPr bwMode="auto">
            <a:xfrm>
              <a:off x="4202113" y="728663"/>
              <a:ext cx="969962" cy="600075"/>
            </a:xfrm>
            <a:custGeom>
              <a:avLst/>
              <a:gdLst>
                <a:gd name="T0" fmla="*/ 0 w 1019"/>
                <a:gd name="T1" fmla="*/ 535848223 h 672"/>
                <a:gd name="T2" fmla="*/ 123225153 w 1019"/>
                <a:gd name="T3" fmla="*/ 401885944 h 672"/>
                <a:gd name="T4" fmla="*/ 260947382 w 1019"/>
                <a:gd name="T5" fmla="*/ 421024050 h 672"/>
                <a:gd name="T6" fmla="*/ 333432766 w 1019"/>
                <a:gd name="T7" fmla="*/ 312578353 h 672"/>
                <a:gd name="T8" fmla="*/ 434913256 w 1019"/>
                <a:gd name="T9" fmla="*/ 280682402 h 672"/>
                <a:gd name="T10" fmla="*/ 536392794 w 1019"/>
                <a:gd name="T11" fmla="*/ 287061771 h 672"/>
                <a:gd name="T12" fmla="*/ 616126716 w 1019"/>
                <a:gd name="T13" fmla="*/ 204132656 h 672"/>
                <a:gd name="T14" fmla="*/ 666866485 w 1019"/>
                <a:gd name="T15" fmla="*/ 114825066 h 672"/>
                <a:gd name="T16" fmla="*/ 739351869 w 1019"/>
                <a:gd name="T17" fmla="*/ 114825066 h 672"/>
                <a:gd name="T18" fmla="*/ 855328483 w 1019"/>
                <a:gd name="T19" fmla="*/ 121203541 h 672"/>
                <a:gd name="T20" fmla="*/ 913316790 w 1019"/>
                <a:gd name="T21" fmla="*/ 76549746 h 672"/>
                <a:gd name="T22" fmla="*/ 913316790 w 1019"/>
                <a:gd name="T23" fmla="*/ 0 h 6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19" h="672">
                  <a:moveTo>
                    <a:pt x="0" y="672"/>
                  </a:moveTo>
                  <a:cubicBezTo>
                    <a:pt x="23" y="644"/>
                    <a:pt x="88" y="528"/>
                    <a:pt x="136" y="504"/>
                  </a:cubicBezTo>
                  <a:cubicBezTo>
                    <a:pt x="184" y="480"/>
                    <a:pt x="249" y="547"/>
                    <a:pt x="288" y="528"/>
                  </a:cubicBezTo>
                  <a:cubicBezTo>
                    <a:pt x="327" y="509"/>
                    <a:pt x="336" y="421"/>
                    <a:pt x="368" y="392"/>
                  </a:cubicBezTo>
                  <a:cubicBezTo>
                    <a:pt x="400" y="363"/>
                    <a:pt x="443" y="357"/>
                    <a:pt x="480" y="352"/>
                  </a:cubicBezTo>
                  <a:cubicBezTo>
                    <a:pt x="517" y="347"/>
                    <a:pt x="559" y="376"/>
                    <a:pt x="592" y="360"/>
                  </a:cubicBezTo>
                  <a:cubicBezTo>
                    <a:pt x="625" y="344"/>
                    <a:pt x="656" y="292"/>
                    <a:pt x="680" y="256"/>
                  </a:cubicBezTo>
                  <a:cubicBezTo>
                    <a:pt x="704" y="220"/>
                    <a:pt x="713" y="163"/>
                    <a:pt x="736" y="144"/>
                  </a:cubicBezTo>
                  <a:cubicBezTo>
                    <a:pt x="759" y="125"/>
                    <a:pt x="781" y="143"/>
                    <a:pt x="816" y="144"/>
                  </a:cubicBezTo>
                  <a:cubicBezTo>
                    <a:pt x="851" y="145"/>
                    <a:pt x="912" y="160"/>
                    <a:pt x="944" y="152"/>
                  </a:cubicBezTo>
                  <a:cubicBezTo>
                    <a:pt x="976" y="144"/>
                    <a:pt x="997" y="121"/>
                    <a:pt x="1008" y="96"/>
                  </a:cubicBezTo>
                  <a:cubicBezTo>
                    <a:pt x="1019" y="71"/>
                    <a:pt x="1016" y="40"/>
                    <a:pt x="1008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439" name="Freeform 26"/>
            <p:cNvSpPr>
              <a:spLocks/>
            </p:cNvSpPr>
            <p:nvPr/>
          </p:nvSpPr>
          <p:spPr bwMode="auto">
            <a:xfrm>
              <a:off x="4841875" y="728663"/>
              <a:ext cx="969963" cy="600075"/>
            </a:xfrm>
            <a:custGeom>
              <a:avLst/>
              <a:gdLst>
                <a:gd name="T0" fmla="*/ 0 w 1019"/>
                <a:gd name="T1" fmla="*/ 535848223 h 672"/>
                <a:gd name="T2" fmla="*/ 123225280 w 1019"/>
                <a:gd name="T3" fmla="*/ 401885944 h 672"/>
                <a:gd name="T4" fmla="*/ 260948603 w 1019"/>
                <a:gd name="T5" fmla="*/ 421024050 h 672"/>
                <a:gd name="T6" fmla="*/ 333434062 w 1019"/>
                <a:gd name="T7" fmla="*/ 312578353 h 672"/>
                <a:gd name="T8" fmla="*/ 434913704 w 1019"/>
                <a:gd name="T9" fmla="*/ 280682402 h 672"/>
                <a:gd name="T10" fmla="*/ 536393347 w 1019"/>
                <a:gd name="T11" fmla="*/ 287061771 h 672"/>
                <a:gd name="T12" fmla="*/ 616128303 w 1019"/>
                <a:gd name="T13" fmla="*/ 204132656 h 672"/>
                <a:gd name="T14" fmla="*/ 666868124 w 1019"/>
                <a:gd name="T15" fmla="*/ 114825066 h 672"/>
                <a:gd name="T16" fmla="*/ 739353583 w 1019"/>
                <a:gd name="T17" fmla="*/ 114825066 h 672"/>
                <a:gd name="T18" fmla="*/ 855330317 w 1019"/>
                <a:gd name="T19" fmla="*/ 121203541 h 672"/>
                <a:gd name="T20" fmla="*/ 913318684 w 1019"/>
                <a:gd name="T21" fmla="*/ 76549746 h 672"/>
                <a:gd name="T22" fmla="*/ 913318684 w 1019"/>
                <a:gd name="T23" fmla="*/ 0 h 6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19" h="672">
                  <a:moveTo>
                    <a:pt x="0" y="672"/>
                  </a:moveTo>
                  <a:cubicBezTo>
                    <a:pt x="23" y="644"/>
                    <a:pt x="88" y="528"/>
                    <a:pt x="136" y="504"/>
                  </a:cubicBezTo>
                  <a:cubicBezTo>
                    <a:pt x="184" y="480"/>
                    <a:pt x="249" y="547"/>
                    <a:pt x="288" y="528"/>
                  </a:cubicBezTo>
                  <a:cubicBezTo>
                    <a:pt x="327" y="509"/>
                    <a:pt x="336" y="421"/>
                    <a:pt x="368" y="392"/>
                  </a:cubicBezTo>
                  <a:cubicBezTo>
                    <a:pt x="400" y="363"/>
                    <a:pt x="443" y="357"/>
                    <a:pt x="480" y="352"/>
                  </a:cubicBezTo>
                  <a:cubicBezTo>
                    <a:pt x="517" y="347"/>
                    <a:pt x="559" y="376"/>
                    <a:pt x="592" y="360"/>
                  </a:cubicBezTo>
                  <a:cubicBezTo>
                    <a:pt x="625" y="344"/>
                    <a:pt x="656" y="292"/>
                    <a:pt x="680" y="256"/>
                  </a:cubicBezTo>
                  <a:cubicBezTo>
                    <a:pt x="704" y="220"/>
                    <a:pt x="713" y="163"/>
                    <a:pt x="736" y="144"/>
                  </a:cubicBezTo>
                  <a:cubicBezTo>
                    <a:pt x="759" y="125"/>
                    <a:pt x="781" y="143"/>
                    <a:pt x="816" y="144"/>
                  </a:cubicBezTo>
                  <a:cubicBezTo>
                    <a:pt x="851" y="145"/>
                    <a:pt x="912" y="160"/>
                    <a:pt x="944" y="152"/>
                  </a:cubicBezTo>
                  <a:cubicBezTo>
                    <a:pt x="976" y="144"/>
                    <a:pt x="997" y="121"/>
                    <a:pt x="1008" y="96"/>
                  </a:cubicBezTo>
                  <a:cubicBezTo>
                    <a:pt x="1019" y="71"/>
                    <a:pt x="1016" y="40"/>
                    <a:pt x="1008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440" name="Oval 27"/>
            <p:cNvSpPr>
              <a:spLocks noChangeArrowheads="1"/>
            </p:cNvSpPr>
            <p:nvPr/>
          </p:nvSpPr>
          <p:spPr bwMode="auto">
            <a:xfrm>
              <a:off x="4156075" y="1293813"/>
              <a:ext cx="68263" cy="777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5441" name="Oval 28"/>
            <p:cNvSpPr>
              <a:spLocks noChangeArrowheads="1"/>
            </p:cNvSpPr>
            <p:nvPr/>
          </p:nvSpPr>
          <p:spPr bwMode="auto">
            <a:xfrm>
              <a:off x="4803775" y="1285875"/>
              <a:ext cx="68263" cy="793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7696835" y="1028701"/>
            <a:ext cx="2882900" cy="1585913"/>
            <a:chOff x="6061075" y="1028700"/>
            <a:chExt cx="2883086" cy="1585913"/>
          </a:xfrm>
        </p:grpSpPr>
        <p:pic>
          <p:nvPicPr>
            <p:cNvPr id="15427" name="Picture 29" descr="CANDELA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75" y="1328738"/>
              <a:ext cx="549275" cy="124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428" name="Gruppo 2"/>
            <p:cNvGrpSpPr>
              <a:grpSpLocks/>
            </p:cNvGrpSpPr>
            <p:nvPr/>
          </p:nvGrpSpPr>
          <p:grpSpPr bwMode="auto">
            <a:xfrm>
              <a:off x="6061075" y="1028700"/>
              <a:ext cx="2883086" cy="1585913"/>
              <a:chOff x="6061075" y="1028700"/>
              <a:chExt cx="2883086" cy="1585913"/>
            </a:xfrm>
          </p:grpSpPr>
          <p:sp>
            <p:nvSpPr>
              <p:cNvPr id="15429" name="Oval 30"/>
              <p:cNvSpPr>
                <a:spLocks noChangeArrowheads="1"/>
              </p:cNvSpPr>
              <p:nvPr/>
            </p:nvSpPr>
            <p:spPr bwMode="auto">
              <a:xfrm>
                <a:off x="6061075" y="1200150"/>
                <a:ext cx="1371600" cy="141446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30" name="Line 31"/>
              <p:cNvSpPr>
                <a:spLocks noChangeShapeType="1"/>
              </p:cNvSpPr>
              <p:nvPr/>
            </p:nvSpPr>
            <p:spPr bwMode="auto">
              <a:xfrm flipV="1">
                <a:off x="6932613" y="1414463"/>
                <a:ext cx="960437" cy="1714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431" name="Text Box 32"/>
              <p:cNvSpPr txBox="1">
                <a:spLocks noChangeArrowheads="1"/>
              </p:cNvSpPr>
              <p:nvPr/>
            </p:nvSpPr>
            <p:spPr bwMode="auto">
              <a:xfrm>
                <a:off x="7953191" y="1028700"/>
                <a:ext cx="990970" cy="761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FF0000"/>
                    </a:solidFill>
                    <a:latin typeface="Arial" charset="0"/>
                  </a:rPr>
                  <a:t>Luce e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FF0000"/>
                    </a:solidFill>
                    <a:latin typeface="Arial" charset="0"/>
                  </a:rPr>
                  <a:t>Calore</a:t>
                </a:r>
              </a:p>
            </p:txBody>
          </p:sp>
        </p:grpSp>
      </p:grpSp>
      <p:sp>
        <p:nvSpPr>
          <p:cNvPr id="3082" name="Text Box 33"/>
          <p:cNvSpPr txBox="1">
            <a:spLocks noChangeArrowheads="1"/>
          </p:cNvSpPr>
          <p:nvPr/>
        </p:nvSpPr>
        <p:spPr bwMode="auto">
          <a:xfrm>
            <a:off x="1673861" y="2957513"/>
            <a:ext cx="80375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2500313" indent="-2500313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Sistema aperto:</a:t>
            </a: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	Può scambiare con l'ambiente materia 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	energia</a:t>
            </a:r>
          </a:p>
        </p:txBody>
      </p:sp>
      <p:grpSp>
        <p:nvGrpSpPr>
          <p:cNvPr id="3083" name="Gruppo 3"/>
          <p:cNvGrpSpPr>
            <a:grpSpLocks/>
          </p:cNvGrpSpPr>
          <p:nvPr/>
        </p:nvGrpSpPr>
        <p:grpSpPr bwMode="auto">
          <a:xfrm>
            <a:off x="3745549" y="3333750"/>
            <a:ext cx="4225925" cy="2495550"/>
            <a:chOff x="2109680" y="3333750"/>
            <a:chExt cx="4225507" cy="2495550"/>
          </a:xfrm>
        </p:grpSpPr>
        <p:grpSp>
          <p:nvGrpSpPr>
            <p:cNvPr id="15373" name="Group 34"/>
            <p:cNvGrpSpPr>
              <a:grpSpLocks/>
            </p:cNvGrpSpPr>
            <p:nvPr/>
          </p:nvGrpSpPr>
          <p:grpSpPr bwMode="auto">
            <a:xfrm>
              <a:off x="3871913" y="3729038"/>
              <a:ext cx="684212" cy="941387"/>
              <a:chOff x="2132" y="4992"/>
              <a:chExt cx="719" cy="1054"/>
            </a:xfrm>
          </p:grpSpPr>
          <p:grpSp>
            <p:nvGrpSpPr>
              <p:cNvPr id="15393" name="Group 35"/>
              <p:cNvGrpSpPr>
                <a:grpSpLocks/>
              </p:cNvGrpSpPr>
              <p:nvPr/>
            </p:nvGrpSpPr>
            <p:grpSpPr bwMode="auto">
              <a:xfrm>
                <a:off x="2132" y="4992"/>
                <a:ext cx="719" cy="1054"/>
                <a:chOff x="4176" y="4944"/>
                <a:chExt cx="527" cy="766"/>
              </a:xfrm>
            </p:grpSpPr>
            <p:sp>
              <p:nvSpPr>
                <p:cNvPr id="15406" name="Freeform 36"/>
                <p:cNvSpPr>
                  <a:spLocks/>
                </p:cNvSpPr>
                <p:nvPr/>
              </p:nvSpPr>
              <p:spPr bwMode="auto">
                <a:xfrm>
                  <a:off x="4176" y="4973"/>
                  <a:ext cx="527" cy="737"/>
                </a:xfrm>
                <a:custGeom>
                  <a:avLst/>
                  <a:gdLst>
                    <a:gd name="T0" fmla="*/ 61 w 1630"/>
                    <a:gd name="T1" fmla="*/ 0 h 2120"/>
                    <a:gd name="T2" fmla="*/ 61 w 1630"/>
                    <a:gd name="T3" fmla="*/ 58 h 2120"/>
                    <a:gd name="T4" fmla="*/ 16 w 1630"/>
                    <a:gd name="T5" fmla="*/ 164 h 2120"/>
                    <a:gd name="T6" fmla="*/ 7 w 1630"/>
                    <a:gd name="T7" fmla="*/ 189 h 2120"/>
                    <a:gd name="T8" fmla="*/ 4 w 1630"/>
                    <a:gd name="T9" fmla="*/ 201 h 2120"/>
                    <a:gd name="T10" fmla="*/ 0 w 1630"/>
                    <a:gd name="T11" fmla="*/ 214 h 2120"/>
                    <a:gd name="T12" fmla="*/ 0 w 1630"/>
                    <a:gd name="T13" fmla="*/ 218 h 2120"/>
                    <a:gd name="T14" fmla="*/ 1 w 1630"/>
                    <a:gd name="T15" fmla="*/ 221 h 2120"/>
                    <a:gd name="T16" fmla="*/ 2 w 1630"/>
                    <a:gd name="T17" fmla="*/ 225 h 2120"/>
                    <a:gd name="T18" fmla="*/ 3 w 1630"/>
                    <a:gd name="T19" fmla="*/ 227 h 2120"/>
                    <a:gd name="T20" fmla="*/ 7 w 1630"/>
                    <a:gd name="T21" fmla="*/ 232 h 2120"/>
                    <a:gd name="T22" fmla="*/ 12 w 1630"/>
                    <a:gd name="T23" fmla="*/ 237 h 2120"/>
                    <a:gd name="T24" fmla="*/ 16 w 1630"/>
                    <a:gd name="T25" fmla="*/ 240 h 2120"/>
                    <a:gd name="T26" fmla="*/ 21 w 1630"/>
                    <a:gd name="T27" fmla="*/ 243 h 2120"/>
                    <a:gd name="T28" fmla="*/ 27 w 1630"/>
                    <a:gd name="T29" fmla="*/ 246 h 2120"/>
                    <a:gd name="T30" fmla="*/ 33 w 1630"/>
                    <a:gd name="T31" fmla="*/ 248 h 2120"/>
                    <a:gd name="T32" fmla="*/ 39 w 1630"/>
                    <a:gd name="T33" fmla="*/ 250 h 2120"/>
                    <a:gd name="T34" fmla="*/ 45 w 1630"/>
                    <a:gd name="T35" fmla="*/ 252 h 2120"/>
                    <a:gd name="T36" fmla="*/ 51 w 1630"/>
                    <a:gd name="T37" fmla="*/ 253 h 2120"/>
                    <a:gd name="T38" fmla="*/ 58 w 1630"/>
                    <a:gd name="T39" fmla="*/ 254 h 2120"/>
                    <a:gd name="T40" fmla="*/ 66 w 1630"/>
                    <a:gd name="T41" fmla="*/ 256 h 2120"/>
                    <a:gd name="T42" fmla="*/ 71 w 1630"/>
                    <a:gd name="T43" fmla="*/ 256 h 2120"/>
                    <a:gd name="T44" fmla="*/ 78 w 1630"/>
                    <a:gd name="T45" fmla="*/ 256 h 2120"/>
                    <a:gd name="T46" fmla="*/ 92 w 1630"/>
                    <a:gd name="T47" fmla="*/ 256 h 2120"/>
                    <a:gd name="T48" fmla="*/ 99 w 1630"/>
                    <a:gd name="T49" fmla="*/ 256 h 2120"/>
                    <a:gd name="T50" fmla="*/ 105 w 1630"/>
                    <a:gd name="T51" fmla="*/ 256 h 2120"/>
                    <a:gd name="T52" fmla="*/ 112 w 1630"/>
                    <a:gd name="T53" fmla="*/ 254 h 2120"/>
                    <a:gd name="T54" fmla="*/ 118 w 1630"/>
                    <a:gd name="T55" fmla="*/ 253 h 2120"/>
                    <a:gd name="T56" fmla="*/ 124 w 1630"/>
                    <a:gd name="T57" fmla="*/ 252 h 2120"/>
                    <a:gd name="T58" fmla="*/ 130 w 1630"/>
                    <a:gd name="T59" fmla="*/ 251 h 2120"/>
                    <a:gd name="T60" fmla="*/ 136 w 1630"/>
                    <a:gd name="T61" fmla="*/ 249 h 2120"/>
                    <a:gd name="T62" fmla="*/ 142 w 1630"/>
                    <a:gd name="T63" fmla="*/ 246 h 2120"/>
                    <a:gd name="T64" fmla="*/ 148 w 1630"/>
                    <a:gd name="T65" fmla="*/ 243 h 2120"/>
                    <a:gd name="T66" fmla="*/ 154 w 1630"/>
                    <a:gd name="T67" fmla="*/ 240 h 2120"/>
                    <a:gd name="T68" fmla="*/ 158 w 1630"/>
                    <a:gd name="T69" fmla="*/ 237 h 2120"/>
                    <a:gd name="T70" fmla="*/ 161 w 1630"/>
                    <a:gd name="T71" fmla="*/ 234 h 2120"/>
                    <a:gd name="T72" fmla="*/ 165 w 1630"/>
                    <a:gd name="T73" fmla="*/ 230 h 2120"/>
                    <a:gd name="T74" fmla="*/ 167 w 1630"/>
                    <a:gd name="T75" fmla="*/ 227 h 2120"/>
                    <a:gd name="T76" fmla="*/ 169 w 1630"/>
                    <a:gd name="T77" fmla="*/ 225 h 2120"/>
                    <a:gd name="T78" fmla="*/ 170 w 1630"/>
                    <a:gd name="T79" fmla="*/ 222 h 2120"/>
                    <a:gd name="T80" fmla="*/ 170 w 1630"/>
                    <a:gd name="T81" fmla="*/ 219 h 2120"/>
                    <a:gd name="T82" fmla="*/ 170 w 1630"/>
                    <a:gd name="T83" fmla="*/ 216 h 2120"/>
                    <a:gd name="T84" fmla="*/ 169 w 1630"/>
                    <a:gd name="T85" fmla="*/ 206 h 2120"/>
                    <a:gd name="T86" fmla="*/ 166 w 1630"/>
                    <a:gd name="T87" fmla="*/ 195 h 2120"/>
                    <a:gd name="T88" fmla="*/ 162 w 1630"/>
                    <a:gd name="T89" fmla="*/ 183 h 2120"/>
                    <a:gd name="T90" fmla="*/ 153 w 1630"/>
                    <a:gd name="T91" fmla="*/ 160 h 2120"/>
                    <a:gd name="T92" fmla="*/ 110 w 1630"/>
                    <a:gd name="T93" fmla="*/ 58 h 2120"/>
                    <a:gd name="T94" fmla="*/ 110 w 1630"/>
                    <a:gd name="T95" fmla="*/ 0 h 2120"/>
                    <a:gd name="T96" fmla="*/ 61 w 1630"/>
                    <a:gd name="T97" fmla="*/ 0 h 212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1630" h="2120">
                      <a:moveTo>
                        <a:pt x="584" y="2"/>
                      </a:moveTo>
                      <a:lnTo>
                        <a:pt x="584" y="477"/>
                      </a:lnTo>
                      <a:lnTo>
                        <a:pt x="148" y="1357"/>
                      </a:lnTo>
                      <a:lnTo>
                        <a:pt x="68" y="1561"/>
                      </a:lnTo>
                      <a:lnTo>
                        <a:pt x="33" y="1663"/>
                      </a:lnTo>
                      <a:lnTo>
                        <a:pt x="2" y="1773"/>
                      </a:lnTo>
                      <a:lnTo>
                        <a:pt x="0" y="1800"/>
                      </a:lnTo>
                      <a:lnTo>
                        <a:pt x="5" y="1828"/>
                      </a:lnTo>
                      <a:lnTo>
                        <a:pt x="14" y="1857"/>
                      </a:lnTo>
                      <a:lnTo>
                        <a:pt x="31" y="1882"/>
                      </a:lnTo>
                      <a:lnTo>
                        <a:pt x="67" y="1922"/>
                      </a:lnTo>
                      <a:lnTo>
                        <a:pt x="114" y="1960"/>
                      </a:lnTo>
                      <a:lnTo>
                        <a:pt x="159" y="1987"/>
                      </a:lnTo>
                      <a:lnTo>
                        <a:pt x="205" y="2012"/>
                      </a:lnTo>
                      <a:lnTo>
                        <a:pt x="256" y="2034"/>
                      </a:lnTo>
                      <a:lnTo>
                        <a:pt x="318" y="2053"/>
                      </a:lnTo>
                      <a:lnTo>
                        <a:pt x="372" y="2070"/>
                      </a:lnTo>
                      <a:lnTo>
                        <a:pt x="426" y="2083"/>
                      </a:lnTo>
                      <a:lnTo>
                        <a:pt x="491" y="2097"/>
                      </a:lnTo>
                      <a:lnTo>
                        <a:pt x="557" y="2106"/>
                      </a:lnTo>
                      <a:lnTo>
                        <a:pt x="627" y="2114"/>
                      </a:lnTo>
                      <a:lnTo>
                        <a:pt x="676" y="2117"/>
                      </a:lnTo>
                      <a:lnTo>
                        <a:pt x="741" y="2120"/>
                      </a:lnTo>
                      <a:lnTo>
                        <a:pt x="885" y="2120"/>
                      </a:lnTo>
                      <a:lnTo>
                        <a:pt x="949" y="2117"/>
                      </a:lnTo>
                      <a:lnTo>
                        <a:pt x="1009" y="2113"/>
                      </a:lnTo>
                      <a:lnTo>
                        <a:pt x="1073" y="2104"/>
                      </a:lnTo>
                      <a:lnTo>
                        <a:pt x="1133" y="2097"/>
                      </a:lnTo>
                      <a:lnTo>
                        <a:pt x="1186" y="2087"/>
                      </a:lnTo>
                      <a:lnTo>
                        <a:pt x="1239" y="2073"/>
                      </a:lnTo>
                      <a:lnTo>
                        <a:pt x="1303" y="2057"/>
                      </a:lnTo>
                      <a:lnTo>
                        <a:pt x="1359" y="2037"/>
                      </a:lnTo>
                      <a:lnTo>
                        <a:pt x="1413" y="2015"/>
                      </a:lnTo>
                      <a:lnTo>
                        <a:pt x="1469" y="1988"/>
                      </a:lnTo>
                      <a:lnTo>
                        <a:pt x="1508" y="1964"/>
                      </a:lnTo>
                      <a:lnTo>
                        <a:pt x="1544" y="1939"/>
                      </a:lnTo>
                      <a:lnTo>
                        <a:pt x="1580" y="1906"/>
                      </a:lnTo>
                      <a:lnTo>
                        <a:pt x="1603" y="1879"/>
                      </a:lnTo>
                      <a:lnTo>
                        <a:pt x="1616" y="1858"/>
                      </a:lnTo>
                      <a:lnTo>
                        <a:pt x="1625" y="1838"/>
                      </a:lnTo>
                      <a:lnTo>
                        <a:pt x="1629" y="1813"/>
                      </a:lnTo>
                      <a:lnTo>
                        <a:pt x="1630" y="1785"/>
                      </a:lnTo>
                      <a:lnTo>
                        <a:pt x="1615" y="1708"/>
                      </a:lnTo>
                      <a:lnTo>
                        <a:pt x="1590" y="1617"/>
                      </a:lnTo>
                      <a:lnTo>
                        <a:pt x="1551" y="1512"/>
                      </a:lnTo>
                      <a:lnTo>
                        <a:pt x="1466" y="1327"/>
                      </a:lnTo>
                      <a:lnTo>
                        <a:pt x="1051" y="477"/>
                      </a:lnTo>
                      <a:lnTo>
                        <a:pt x="1051" y="0"/>
                      </a:lnTo>
                      <a:lnTo>
                        <a:pt x="584" y="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15407" name="Group 37"/>
                <p:cNvGrpSpPr>
                  <a:grpSpLocks/>
                </p:cNvGrpSpPr>
                <p:nvPr/>
              </p:nvGrpSpPr>
              <p:grpSpPr bwMode="auto">
                <a:xfrm>
                  <a:off x="4201" y="5004"/>
                  <a:ext cx="483" cy="545"/>
                  <a:chOff x="3784" y="4790"/>
                  <a:chExt cx="746" cy="785"/>
                </a:xfrm>
              </p:grpSpPr>
              <p:grpSp>
                <p:nvGrpSpPr>
                  <p:cNvPr id="15417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3784" y="4963"/>
                    <a:ext cx="325" cy="593"/>
                    <a:chOff x="3784" y="4963"/>
                    <a:chExt cx="325" cy="593"/>
                  </a:xfrm>
                </p:grpSpPr>
                <p:sp>
                  <p:nvSpPr>
                    <p:cNvPr id="15425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3990" y="4963"/>
                      <a:ext cx="119" cy="300"/>
                    </a:xfrm>
                    <a:custGeom>
                      <a:avLst/>
                      <a:gdLst>
                        <a:gd name="T0" fmla="*/ 0 w 238"/>
                        <a:gd name="T1" fmla="*/ 150 h 600"/>
                        <a:gd name="T2" fmla="*/ 15 w 238"/>
                        <a:gd name="T3" fmla="*/ 103 h 600"/>
                        <a:gd name="T4" fmla="*/ 26 w 238"/>
                        <a:gd name="T5" fmla="*/ 73 h 600"/>
                        <a:gd name="T6" fmla="*/ 36 w 238"/>
                        <a:gd name="T7" fmla="*/ 44 h 600"/>
                        <a:gd name="T8" fmla="*/ 40 w 238"/>
                        <a:gd name="T9" fmla="*/ 36 h 600"/>
                        <a:gd name="T10" fmla="*/ 44 w 238"/>
                        <a:gd name="T11" fmla="*/ 29 h 600"/>
                        <a:gd name="T12" fmla="*/ 45 w 238"/>
                        <a:gd name="T13" fmla="*/ 22 h 600"/>
                        <a:gd name="T14" fmla="*/ 46 w 238"/>
                        <a:gd name="T15" fmla="*/ 14 h 600"/>
                        <a:gd name="T16" fmla="*/ 49 w 238"/>
                        <a:gd name="T17" fmla="*/ 7 h 600"/>
                        <a:gd name="T18" fmla="*/ 53 w 238"/>
                        <a:gd name="T19" fmla="*/ 0 h 600"/>
                        <a:gd name="T20" fmla="*/ 55 w 238"/>
                        <a:gd name="T21" fmla="*/ 7 h 600"/>
                        <a:gd name="T22" fmla="*/ 54 w 238"/>
                        <a:gd name="T23" fmla="*/ 11 h 600"/>
                        <a:gd name="T24" fmla="*/ 59 w 238"/>
                        <a:gd name="T25" fmla="*/ 4 h 600"/>
                        <a:gd name="T26" fmla="*/ 58 w 238"/>
                        <a:gd name="T27" fmla="*/ 11 h 600"/>
                        <a:gd name="T28" fmla="*/ 51 w 238"/>
                        <a:gd name="T29" fmla="*/ 23 h 600"/>
                        <a:gd name="T30" fmla="*/ 60 w 238"/>
                        <a:gd name="T31" fmla="*/ 17 h 600"/>
                        <a:gd name="T32" fmla="*/ 59 w 238"/>
                        <a:gd name="T33" fmla="*/ 24 h 600"/>
                        <a:gd name="T34" fmla="*/ 56 w 238"/>
                        <a:gd name="T35" fmla="*/ 31 h 600"/>
                        <a:gd name="T36" fmla="*/ 52 w 238"/>
                        <a:gd name="T37" fmla="*/ 40 h 600"/>
                        <a:gd name="T38" fmla="*/ 47 w 238"/>
                        <a:gd name="T39" fmla="*/ 48 h 600"/>
                        <a:gd name="T40" fmla="*/ 41 w 238"/>
                        <a:gd name="T41" fmla="*/ 63 h 600"/>
                        <a:gd name="T42" fmla="*/ 34 w 238"/>
                        <a:gd name="T43" fmla="*/ 83 h 600"/>
                        <a:gd name="T44" fmla="*/ 29 w 238"/>
                        <a:gd name="T45" fmla="*/ 100 h 600"/>
                        <a:gd name="T46" fmla="*/ 20 w 238"/>
                        <a:gd name="T47" fmla="*/ 122 h 600"/>
                        <a:gd name="T48" fmla="*/ 9 w 238"/>
                        <a:gd name="T49" fmla="*/ 146 h 600"/>
                        <a:gd name="T50" fmla="*/ 0 w 238"/>
                        <a:gd name="T51" fmla="*/ 150 h 60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0" t="0" r="r" b="b"/>
                      <a:pathLst>
                        <a:path w="238" h="600">
                          <a:moveTo>
                            <a:pt x="0" y="600"/>
                          </a:moveTo>
                          <a:lnTo>
                            <a:pt x="58" y="411"/>
                          </a:lnTo>
                          <a:lnTo>
                            <a:pt x="101" y="289"/>
                          </a:lnTo>
                          <a:lnTo>
                            <a:pt x="144" y="173"/>
                          </a:lnTo>
                          <a:lnTo>
                            <a:pt x="160" y="141"/>
                          </a:lnTo>
                          <a:lnTo>
                            <a:pt x="176" y="114"/>
                          </a:lnTo>
                          <a:lnTo>
                            <a:pt x="179" y="86"/>
                          </a:lnTo>
                          <a:lnTo>
                            <a:pt x="183" y="56"/>
                          </a:lnTo>
                          <a:lnTo>
                            <a:pt x="194" y="26"/>
                          </a:lnTo>
                          <a:lnTo>
                            <a:pt x="212" y="0"/>
                          </a:lnTo>
                          <a:lnTo>
                            <a:pt x="217" y="26"/>
                          </a:lnTo>
                          <a:lnTo>
                            <a:pt x="215" y="43"/>
                          </a:lnTo>
                          <a:lnTo>
                            <a:pt x="235" y="15"/>
                          </a:lnTo>
                          <a:lnTo>
                            <a:pt x="230" y="43"/>
                          </a:lnTo>
                          <a:lnTo>
                            <a:pt x="201" y="91"/>
                          </a:lnTo>
                          <a:lnTo>
                            <a:pt x="238" y="66"/>
                          </a:lnTo>
                          <a:lnTo>
                            <a:pt x="234" y="95"/>
                          </a:lnTo>
                          <a:lnTo>
                            <a:pt x="224" y="124"/>
                          </a:lnTo>
                          <a:lnTo>
                            <a:pt x="205" y="157"/>
                          </a:lnTo>
                          <a:lnTo>
                            <a:pt x="186" y="189"/>
                          </a:lnTo>
                          <a:lnTo>
                            <a:pt x="164" y="249"/>
                          </a:lnTo>
                          <a:lnTo>
                            <a:pt x="134" y="332"/>
                          </a:lnTo>
                          <a:lnTo>
                            <a:pt x="115" y="398"/>
                          </a:lnTo>
                          <a:lnTo>
                            <a:pt x="77" y="485"/>
                          </a:lnTo>
                          <a:lnTo>
                            <a:pt x="36" y="582"/>
                          </a:lnTo>
                          <a:lnTo>
                            <a:pt x="0" y="600"/>
                          </a:lnTo>
                          <a:close/>
                        </a:path>
                      </a:pathLst>
                    </a:custGeom>
                    <a:noFill/>
                    <a:ln w="9525" cmpd="sng">
                      <a:solidFill>
                        <a:srgbClr val="0000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5426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3784" y="4966"/>
                      <a:ext cx="289" cy="590"/>
                    </a:xfrm>
                    <a:custGeom>
                      <a:avLst/>
                      <a:gdLst>
                        <a:gd name="T0" fmla="*/ 144 w 577"/>
                        <a:gd name="T1" fmla="*/ 0 h 1181"/>
                        <a:gd name="T2" fmla="*/ 58 w 577"/>
                        <a:gd name="T3" fmla="*/ 192 h 1181"/>
                        <a:gd name="T4" fmla="*/ 45 w 577"/>
                        <a:gd name="T5" fmla="*/ 221 h 1181"/>
                        <a:gd name="T6" fmla="*/ 42 w 577"/>
                        <a:gd name="T7" fmla="*/ 226 h 1181"/>
                        <a:gd name="T8" fmla="*/ 39 w 577"/>
                        <a:gd name="T9" fmla="*/ 231 h 1181"/>
                        <a:gd name="T10" fmla="*/ 37 w 577"/>
                        <a:gd name="T11" fmla="*/ 236 h 1181"/>
                        <a:gd name="T12" fmla="*/ 36 w 577"/>
                        <a:gd name="T13" fmla="*/ 243 h 1181"/>
                        <a:gd name="T14" fmla="*/ 36 w 577"/>
                        <a:gd name="T15" fmla="*/ 250 h 1181"/>
                        <a:gd name="T16" fmla="*/ 31 w 577"/>
                        <a:gd name="T17" fmla="*/ 259 h 1181"/>
                        <a:gd name="T18" fmla="*/ 25 w 577"/>
                        <a:gd name="T19" fmla="*/ 265 h 1181"/>
                        <a:gd name="T20" fmla="*/ 19 w 577"/>
                        <a:gd name="T21" fmla="*/ 268 h 1181"/>
                        <a:gd name="T22" fmla="*/ 17 w 577"/>
                        <a:gd name="T23" fmla="*/ 270 h 1181"/>
                        <a:gd name="T24" fmla="*/ 14 w 577"/>
                        <a:gd name="T25" fmla="*/ 274 h 1181"/>
                        <a:gd name="T26" fmla="*/ 9 w 577"/>
                        <a:gd name="T27" fmla="*/ 276 h 1181"/>
                        <a:gd name="T28" fmla="*/ 4 w 577"/>
                        <a:gd name="T29" fmla="*/ 284 h 1181"/>
                        <a:gd name="T30" fmla="*/ 0 w 577"/>
                        <a:gd name="T31" fmla="*/ 295 h 1181"/>
                        <a:gd name="T32" fmla="*/ 5 w 577"/>
                        <a:gd name="T33" fmla="*/ 291 h 1181"/>
                        <a:gd name="T34" fmla="*/ 9 w 577"/>
                        <a:gd name="T35" fmla="*/ 289 h 1181"/>
                        <a:gd name="T36" fmla="*/ 18 w 577"/>
                        <a:gd name="T37" fmla="*/ 287 h 1181"/>
                        <a:gd name="T38" fmla="*/ 26 w 577"/>
                        <a:gd name="T39" fmla="*/ 287 h 1181"/>
                        <a:gd name="T40" fmla="*/ 32 w 577"/>
                        <a:gd name="T41" fmla="*/ 288 h 1181"/>
                        <a:gd name="T42" fmla="*/ 30 w 577"/>
                        <a:gd name="T43" fmla="*/ 286 h 1181"/>
                        <a:gd name="T44" fmla="*/ 28 w 577"/>
                        <a:gd name="T45" fmla="*/ 283 h 1181"/>
                        <a:gd name="T46" fmla="*/ 28 w 577"/>
                        <a:gd name="T47" fmla="*/ 279 h 1181"/>
                        <a:gd name="T48" fmla="*/ 34 w 577"/>
                        <a:gd name="T49" fmla="*/ 276 h 1181"/>
                        <a:gd name="T50" fmla="*/ 40 w 577"/>
                        <a:gd name="T51" fmla="*/ 271 h 1181"/>
                        <a:gd name="T52" fmla="*/ 48 w 577"/>
                        <a:gd name="T53" fmla="*/ 263 h 1181"/>
                        <a:gd name="T54" fmla="*/ 54 w 577"/>
                        <a:gd name="T55" fmla="*/ 254 h 1181"/>
                        <a:gd name="T56" fmla="*/ 58 w 577"/>
                        <a:gd name="T57" fmla="*/ 247 h 1181"/>
                        <a:gd name="T58" fmla="*/ 63 w 577"/>
                        <a:gd name="T59" fmla="*/ 240 h 1181"/>
                        <a:gd name="T60" fmla="*/ 66 w 577"/>
                        <a:gd name="T61" fmla="*/ 231 h 1181"/>
                        <a:gd name="T62" fmla="*/ 68 w 577"/>
                        <a:gd name="T63" fmla="*/ 220 h 1181"/>
                        <a:gd name="T64" fmla="*/ 73 w 577"/>
                        <a:gd name="T65" fmla="*/ 208 h 1181"/>
                        <a:gd name="T66" fmla="*/ 79 w 577"/>
                        <a:gd name="T67" fmla="*/ 192 h 1181"/>
                        <a:gd name="T68" fmla="*/ 143 w 577"/>
                        <a:gd name="T69" fmla="*/ 18 h 1181"/>
                        <a:gd name="T70" fmla="*/ 145 w 577"/>
                        <a:gd name="T71" fmla="*/ 10 h 1181"/>
                        <a:gd name="T72" fmla="*/ 144 w 577"/>
                        <a:gd name="T73" fmla="*/ 0 h 1181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</a:gdLst>
                      <a:ahLst/>
                      <a:cxnLst>
                        <a:cxn ang="T74">
                          <a:pos x="T0" y="T1"/>
                        </a:cxn>
                        <a:cxn ang="T75">
                          <a:pos x="T2" y="T3"/>
                        </a:cxn>
                        <a:cxn ang="T76">
                          <a:pos x="T4" y="T5"/>
                        </a:cxn>
                        <a:cxn ang="T77">
                          <a:pos x="T6" y="T7"/>
                        </a:cxn>
                        <a:cxn ang="T78">
                          <a:pos x="T8" y="T9"/>
                        </a:cxn>
                        <a:cxn ang="T79">
                          <a:pos x="T10" y="T11"/>
                        </a:cxn>
                        <a:cxn ang="T80">
                          <a:pos x="T12" y="T13"/>
                        </a:cxn>
                        <a:cxn ang="T81">
                          <a:pos x="T14" y="T15"/>
                        </a:cxn>
                        <a:cxn ang="T82">
                          <a:pos x="T16" y="T17"/>
                        </a:cxn>
                        <a:cxn ang="T83">
                          <a:pos x="T18" y="T19"/>
                        </a:cxn>
                        <a:cxn ang="T84">
                          <a:pos x="T20" y="T21"/>
                        </a:cxn>
                        <a:cxn ang="T85">
                          <a:pos x="T22" y="T23"/>
                        </a:cxn>
                        <a:cxn ang="T86">
                          <a:pos x="T24" y="T25"/>
                        </a:cxn>
                        <a:cxn ang="T87">
                          <a:pos x="T26" y="T27"/>
                        </a:cxn>
                        <a:cxn ang="T88">
                          <a:pos x="T28" y="T29"/>
                        </a:cxn>
                        <a:cxn ang="T89">
                          <a:pos x="T30" y="T31"/>
                        </a:cxn>
                        <a:cxn ang="T90">
                          <a:pos x="T32" y="T33"/>
                        </a:cxn>
                        <a:cxn ang="T91">
                          <a:pos x="T34" y="T35"/>
                        </a:cxn>
                        <a:cxn ang="T92">
                          <a:pos x="T36" y="T37"/>
                        </a:cxn>
                        <a:cxn ang="T93">
                          <a:pos x="T38" y="T39"/>
                        </a:cxn>
                        <a:cxn ang="T94">
                          <a:pos x="T40" y="T41"/>
                        </a:cxn>
                        <a:cxn ang="T95">
                          <a:pos x="T42" y="T43"/>
                        </a:cxn>
                        <a:cxn ang="T96">
                          <a:pos x="T44" y="T45"/>
                        </a:cxn>
                        <a:cxn ang="T97">
                          <a:pos x="T46" y="T47"/>
                        </a:cxn>
                        <a:cxn ang="T98">
                          <a:pos x="T48" y="T49"/>
                        </a:cxn>
                        <a:cxn ang="T99">
                          <a:pos x="T50" y="T51"/>
                        </a:cxn>
                        <a:cxn ang="T100">
                          <a:pos x="T52" y="T53"/>
                        </a:cxn>
                        <a:cxn ang="T101">
                          <a:pos x="T54" y="T55"/>
                        </a:cxn>
                        <a:cxn ang="T102">
                          <a:pos x="T56" y="T57"/>
                        </a:cxn>
                        <a:cxn ang="T103">
                          <a:pos x="T58" y="T59"/>
                        </a:cxn>
                        <a:cxn ang="T104">
                          <a:pos x="T60" y="T61"/>
                        </a:cxn>
                        <a:cxn ang="T105">
                          <a:pos x="T62" y="T63"/>
                        </a:cxn>
                        <a:cxn ang="T106">
                          <a:pos x="T64" y="T65"/>
                        </a:cxn>
                        <a:cxn ang="T107">
                          <a:pos x="T66" y="T67"/>
                        </a:cxn>
                        <a:cxn ang="T108">
                          <a:pos x="T68" y="T69"/>
                        </a:cxn>
                        <a:cxn ang="T109">
                          <a:pos x="T70" y="T71"/>
                        </a:cxn>
                        <a:cxn ang="T110">
                          <a:pos x="T72" y="T73"/>
                        </a:cxn>
                      </a:cxnLst>
                      <a:rect l="0" t="0" r="r" b="b"/>
                      <a:pathLst>
                        <a:path w="577" h="1181">
                          <a:moveTo>
                            <a:pt x="574" y="0"/>
                          </a:moveTo>
                          <a:lnTo>
                            <a:pt x="230" y="770"/>
                          </a:lnTo>
                          <a:lnTo>
                            <a:pt x="179" y="887"/>
                          </a:lnTo>
                          <a:lnTo>
                            <a:pt x="166" y="907"/>
                          </a:lnTo>
                          <a:lnTo>
                            <a:pt x="154" y="927"/>
                          </a:lnTo>
                          <a:lnTo>
                            <a:pt x="147" y="947"/>
                          </a:lnTo>
                          <a:lnTo>
                            <a:pt x="144" y="972"/>
                          </a:lnTo>
                          <a:lnTo>
                            <a:pt x="144" y="1002"/>
                          </a:lnTo>
                          <a:lnTo>
                            <a:pt x="122" y="1038"/>
                          </a:lnTo>
                          <a:lnTo>
                            <a:pt x="98" y="1063"/>
                          </a:lnTo>
                          <a:lnTo>
                            <a:pt x="76" y="1075"/>
                          </a:lnTo>
                          <a:lnTo>
                            <a:pt x="65" y="1081"/>
                          </a:lnTo>
                          <a:lnTo>
                            <a:pt x="56" y="1099"/>
                          </a:lnTo>
                          <a:lnTo>
                            <a:pt x="33" y="1106"/>
                          </a:lnTo>
                          <a:lnTo>
                            <a:pt x="14" y="1138"/>
                          </a:lnTo>
                          <a:lnTo>
                            <a:pt x="0" y="1181"/>
                          </a:lnTo>
                          <a:lnTo>
                            <a:pt x="17" y="1165"/>
                          </a:lnTo>
                          <a:lnTo>
                            <a:pt x="34" y="1159"/>
                          </a:lnTo>
                          <a:lnTo>
                            <a:pt x="71" y="1151"/>
                          </a:lnTo>
                          <a:lnTo>
                            <a:pt x="102" y="1151"/>
                          </a:lnTo>
                          <a:lnTo>
                            <a:pt x="125" y="1154"/>
                          </a:lnTo>
                          <a:lnTo>
                            <a:pt x="118" y="1144"/>
                          </a:lnTo>
                          <a:lnTo>
                            <a:pt x="111" y="1134"/>
                          </a:lnTo>
                          <a:lnTo>
                            <a:pt x="111" y="1116"/>
                          </a:lnTo>
                          <a:lnTo>
                            <a:pt x="134" y="1105"/>
                          </a:lnTo>
                          <a:lnTo>
                            <a:pt x="159" y="1086"/>
                          </a:lnTo>
                          <a:lnTo>
                            <a:pt x="190" y="1052"/>
                          </a:lnTo>
                          <a:lnTo>
                            <a:pt x="216" y="1019"/>
                          </a:lnTo>
                          <a:lnTo>
                            <a:pt x="232" y="990"/>
                          </a:lnTo>
                          <a:lnTo>
                            <a:pt x="249" y="960"/>
                          </a:lnTo>
                          <a:lnTo>
                            <a:pt x="262" y="927"/>
                          </a:lnTo>
                          <a:lnTo>
                            <a:pt x="272" y="882"/>
                          </a:lnTo>
                          <a:lnTo>
                            <a:pt x="290" y="835"/>
                          </a:lnTo>
                          <a:lnTo>
                            <a:pt x="313" y="770"/>
                          </a:lnTo>
                          <a:lnTo>
                            <a:pt x="571" y="75"/>
                          </a:lnTo>
                          <a:lnTo>
                            <a:pt x="577" y="42"/>
                          </a:lnTo>
                          <a:lnTo>
                            <a:pt x="574" y="0"/>
                          </a:lnTo>
                          <a:close/>
                        </a:path>
                      </a:pathLst>
                    </a:custGeom>
                    <a:noFill/>
                    <a:ln w="9525" cmpd="sng">
                      <a:solidFill>
                        <a:srgbClr val="0000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15418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4173" y="4790"/>
                    <a:ext cx="357" cy="785"/>
                    <a:chOff x="4173" y="4790"/>
                    <a:chExt cx="357" cy="785"/>
                  </a:xfrm>
                </p:grpSpPr>
                <p:sp>
                  <p:nvSpPr>
                    <p:cNvPr id="15419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4173" y="4796"/>
                      <a:ext cx="65" cy="241"/>
                    </a:xfrm>
                    <a:custGeom>
                      <a:avLst/>
                      <a:gdLst>
                        <a:gd name="T0" fmla="*/ 0 w 130"/>
                        <a:gd name="T1" fmla="*/ 90 h 483"/>
                        <a:gd name="T2" fmla="*/ 8 w 130"/>
                        <a:gd name="T3" fmla="*/ 1 h 483"/>
                        <a:gd name="T4" fmla="*/ 10 w 130"/>
                        <a:gd name="T5" fmla="*/ 0 h 483"/>
                        <a:gd name="T6" fmla="*/ 13 w 130"/>
                        <a:gd name="T7" fmla="*/ 0 h 483"/>
                        <a:gd name="T8" fmla="*/ 15 w 130"/>
                        <a:gd name="T9" fmla="*/ 5 h 483"/>
                        <a:gd name="T10" fmla="*/ 16 w 130"/>
                        <a:gd name="T11" fmla="*/ 11 h 483"/>
                        <a:gd name="T12" fmla="*/ 17 w 130"/>
                        <a:gd name="T13" fmla="*/ 24 h 483"/>
                        <a:gd name="T14" fmla="*/ 19 w 130"/>
                        <a:gd name="T15" fmla="*/ 26 h 483"/>
                        <a:gd name="T16" fmla="*/ 21 w 130"/>
                        <a:gd name="T17" fmla="*/ 30 h 483"/>
                        <a:gd name="T18" fmla="*/ 22 w 130"/>
                        <a:gd name="T19" fmla="*/ 38 h 483"/>
                        <a:gd name="T20" fmla="*/ 23 w 130"/>
                        <a:gd name="T21" fmla="*/ 48 h 483"/>
                        <a:gd name="T22" fmla="*/ 24 w 130"/>
                        <a:gd name="T23" fmla="*/ 70 h 483"/>
                        <a:gd name="T24" fmla="*/ 24 w 130"/>
                        <a:gd name="T25" fmla="*/ 88 h 483"/>
                        <a:gd name="T26" fmla="*/ 27 w 130"/>
                        <a:gd name="T27" fmla="*/ 99 h 483"/>
                        <a:gd name="T28" fmla="*/ 33 w 130"/>
                        <a:gd name="T29" fmla="*/ 120 h 483"/>
                        <a:gd name="T30" fmla="*/ 25 w 130"/>
                        <a:gd name="T31" fmla="*/ 109 h 483"/>
                        <a:gd name="T32" fmla="*/ 20 w 130"/>
                        <a:gd name="T33" fmla="*/ 101 h 483"/>
                        <a:gd name="T34" fmla="*/ 15 w 130"/>
                        <a:gd name="T35" fmla="*/ 92 h 483"/>
                        <a:gd name="T36" fmla="*/ 7 w 130"/>
                        <a:gd name="T37" fmla="*/ 92 h 483"/>
                        <a:gd name="T38" fmla="*/ 9 w 130"/>
                        <a:gd name="T39" fmla="*/ 89 h 483"/>
                        <a:gd name="T40" fmla="*/ 12 w 130"/>
                        <a:gd name="T41" fmla="*/ 88 h 483"/>
                        <a:gd name="T42" fmla="*/ 12 w 130"/>
                        <a:gd name="T43" fmla="*/ 64 h 483"/>
                        <a:gd name="T44" fmla="*/ 9 w 130"/>
                        <a:gd name="T45" fmla="*/ 45 h 483"/>
                        <a:gd name="T46" fmla="*/ 9 w 130"/>
                        <a:gd name="T47" fmla="*/ 60 h 483"/>
                        <a:gd name="T48" fmla="*/ 6 w 130"/>
                        <a:gd name="T49" fmla="*/ 78 h 483"/>
                        <a:gd name="T50" fmla="*/ 5 w 130"/>
                        <a:gd name="T51" fmla="*/ 85 h 483"/>
                        <a:gd name="T52" fmla="*/ 3 w 130"/>
                        <a:gd name="T53" fmla="*/ 88 h 483"/>
                        <a:gd name="T54" fmla="*/ 0 w 130"/>
                        <a:gd name="T55" fmla="*/ 90 h 483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</a:gdLst>
                      <a:ahLst/>
                      <a:cxnLst>
                        <a:cxn ang="T56">
                          <a:pos x="T0" y="T1"/>
                        </a:cxn>
                        <a:cxn ang="T57">
                          <a:pos x="T2" y="T3"/>
                        </a:cxn>
                        <a:cxn ang="T58">
                          <a:pos x="T4" y="T5"/>
                        </a:cxn>
                        <a:cxn ang="T59">
                          <a:pos x="T6" y="T7"/>
                        </a:cxn>
                        <a:cxn ang="T60">
                          <a:pos x="T8" y="T9"/>
                        </a:cxn>
                        <a:cxn ang="T61">
                          <a:pos x="T10" y="T11"/>
                        </a:cxn>
                        <a:cxn ang="T62">
                          <a:pos x="T12" y="T13"/>
                        </a:cxn>
                        <a:cxn ang="T63">
                          <a:pos x="T14" y="T15"/>
                        </a:cxn>
                        <a:cxn ang="T64">
                          <a:pos x="T16" y="T17"/>
                        </a:cxn>
                        <a:cxn ang="T65">
                          <a:pos x="T18" y="T19"/>
                        </a:cxn>
                        <a:cxn ang="T66">
                          <a:pos x="T20" y="T21"/>
                        </a:cxn>
                        <a:cxn ang="T67">
                          <a:pos x="T22" y="T23"/>
                        </a:cxn>
                        <a:cxn ang="T68">
                          <a:pos x="T24" y="T25"/>
                        </a:cxn>
                        <a:cxn ang="T69">
                          <a:pos x="T26" y="T27"/>
                        </a:cxn>
                        <a:cxn ang="T70">
                          <a:pos x="T28" y="T29"/>
                        </a:cxn>
                        <a:cxn ang="T71">
                          <a:pos x="T30" y="T31"/>
                        </a:cxn>
                        <a:cxn ang="T72">
                          <a:pos x="T32" y="T33"/>
                        </a:cxn>
                        <a:cxn ang="T73">
                          <a:pos x="T34" y="T35"/>
                        </a:cxn>
                        <a:cxn ang="T74">
                          <a:pos x="T36" y="T37"/>
                        </a:cxn>
                        <a:cxn ang="T75">
                          <a:pos x="T38" y="T39"/>
                        </a:cxn>
                        <a:cxn ang="T76">
                          <a:pos x="T40" y="T41"/>
                        </a:cxn>
                        <a:cxn ang="T77">
                          <a:pos x="T42" y="T43"/>
                        </a:cxn>
                        <a:cxn ang="T78">
                          <a:pos x="T44" y="T45"/>
                        </a:cxn>
                        <a:cxn ang="T79">
                          <a:pos x="T46" y="T47"/>
                        </a:cxn>
                        <a:cxn ang="T80">
                          <a:pos x="T48" y="T49"/>
                        </a:cxn>
                        <a:cxn ang="T81">
                          <a:pos x="T50" y="T51"/>
                        </a:cxn>
                        <a:cxn ang="T82">
                          <a:pos x="T52" y="T53"/>
                        </a:cxn>
                        <a:cxn ang="T83">
                          <a:pos x="T54" y="T55"/>
                        </a:cxn>
                      </a:cxnLst>
                      <a:rect l="0" t="0" r="r" b="b"/>
                      <a:pathLst>
                        <a:path w="130" h="483">
                          <a:moveTo>
                            <a:pt x="0" y="363"/>
                          </a:moveTo>
                          <a:lnTo>
                            <a:pt x="31" y="7"/>
                          </a:lnTo>
                          <a:lnTo>
                            <a:pt x="39" y="0"/>
                          </a:lnTo>
                          <a:lnTo>
                            <a:pt x="52" y="3"/>
                          </a:lnTo>
                          <a:lnTo>
                            <a:pt x="58" y="21"/>
                          </a:lnTo>
                          <a:lnTo>
                            <a:pt x="62" y="44"/>
                          </a:lnTo>
                          <a:lnTo>
                            <a:pt x="68" y="97"/>
                          </a:lnTo>
                          <a:lnTo>
                            <a:pt x="75" y="107"/>
                          </a:lnTo>
                          <a:lnTo>
                            <a:pt x="82" y="123"/>
                          </a:lnTo>
                          <a:lnTo>
                            <a:pt x="86" y="155"/>
                          </a:lnTo>
                          <a:lnTo>
                            <a:pt x="89" y="195"/>
                          </a:lnTo>
                          <a:lnTo>
                            <a:pt x="95" y="282"/>
                          </a:lnTo>
                          <a:lnTo>
                            <a:pt x="94" y="355"/>
                          </a:lnTo>
                          <a:lnTo>
                            <a:pt x="107" y="399"/>
                          </a:lnTo>
                          <a:lnTo>
                            <a:pt x="130" y="483"/>
                          </a:lnTo>
                          <a:lnTo>
                            <a:pt x="99" y="436"/>
                          </a:lnTo>
                          <a:lnTo>
                            <a:pt x="79" y="404"/>
                          </a:lnTo>
                          <a:lnTo>
                            <a:pt x="58" y="369"/>
                          </a:lnTo>
                          <a:lnTo>
                            <a:pt x="28" y="369"/>
                          </a:lnTo>
                          <a:lnTo>
                            <a:pt x="35" y="357"/>
                          </a:lnTo>
                          <a:lnTo>
                            <a:pt x="46" y="352"/>
                          </a:lnTo>
                          <a:lnTo>
                            <a:pt x="45" y="257"/>
                          </a:lnTo>
                          <a:lnTo>
                            <a:pt x="36" y="182"/>
                          </a:lnTo>
                          <a:lnTo>
                            <a:pt x="33" y="242"/>
                          </a:lnTo>
                          <a:lnTo>
                            <a:pt x="24" y="312"/>
                          </a:lnTo>
                          <a:lnTo>
                            <a:pt x="20" y="343"/>
                          </a:lnTo>
                          <a:lnTo>
                            <a:pt x="11" y="355"/>
                          </a:lnTo>
                          <a:lnTo>
                            <a:pt x="0" y="363"/>
                          </a:lnTo>
                          <a:close/>
                        </a:path>
                      </a:pathLst>
                    </a:custGeom>
                    <a:noFill/>
                    <a:ln w="9525" cmpd="sng">
                      <a:solidFill>
                        <a:srgbClr val="0000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grpSp>
                  <p:nvGrpSpPr>
                    <p:cNvPr id="15420" name="Group 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42" y="4790"/>
                      <a:ext cx="288" cy="785"/>
                      <a:chOff x="4242" y="4790"/>
                      <a:chExt cx="288" cy="785"/>
                    </a:xfrm>
                  </p:grpSpPr>
                  <p:sp>
                    <p:nvSpPr>
                      <p:cNvPr id="15421" name="Freeform 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58" y="4790"/>
                        <a:ext cx="272" cy="785"/>
                      </a:xfrm>
                      <a:custGeom>
                        <a:avLst/>
                        <a:gdLst>
                          <a:gd name="T0" fmla="*/ 0 w 544"/>
                          <a:gd name="T1" fmla="*/ 0 h 1571"/>
                          <a:gd name="T2" fmla="*/ 0 w 544"/>
                          <a:gd name="T3" fmla="*/ 99 h 1571"/>
                          <a:gd name="T4" fmla="*/ 136 w 544"/>
                          <a:gd name="T5" fmla="*/ 392 h 1571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544" h="1571">
                            <a:moveTo>
                              <a:pt x="0" y="0"/>
                            </a:moveTo>
                            <a:lnTo>
                              <a:pt x="0" y="396"/>
                            </a:lnTo>
                            <a:lnTo>
                              <a:pt x="544" y="1571"/>
                            </a:lnTo>
                          </a:path>
                        </a:pathLst>
                      </a:custGeom>
                      <a:noFill/>
                      <a:ln w="9525" cmpd="sng">
                        <a:solidFill>
                          <a:srgbClr val="000099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2400">
                          <a:solidFill>
                            <a:srgbClr val="000000"/>
                          </a:solidFill>
                          <a:latin typeface="Times New Roman" pitchFamily="18" charset="0"/>
                        </a:endParaRPr>
                      </a:p>
                    </p:txBody>
                  </p:sp>
                  <p:grpSp>
                    <p:nvGrpSpPr>
                      <p:cNvPr id="15422" name="Group 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242" y="4794"/>
                        <a:ext cx="240" cy="745"/>
                        <a:chOff x="4242" y="4794"/>
                        <a:chExt cx="240" cy="745"/>
                      </a:xfrm>
                    </p:grpSpPr>
                    <p:sp>
                      <p:nvSpPr>
                        <p:cNvPr id="15423" name="Freeform 4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242" y="4794"/>
                          <a:ext cx="131" cy="505"/>
                        </a:xfrm>
                        <a:custGeom>
                          <a:avLst/>
                          <a:gdLst>
                            <a:gd name="T0" fmla="*/ 0 w 262"/>
                            <a:gd name="T1" fmla="*/ 0 h 1011"/>
                            <a:gd name="T2" fmla="*/ 0 w 262"/>
                            <a:gd name="T3" fmla="*/ 93 h 1011"/>
                            <a:gd name="T4" fmla="*/ 1 w 262"/>
                            <a:gd name="T5" fmla="*/ 105 h 1011"/>
                            <a:gd name="T6" fmla="*/ 4 w 262"/>
                            <a:gd name="T7" fmla="*/ 116 h 1011"/>
                            <a:gd name="T8" fmla="*/ 8 w 262"/>
                            <a:gd name="T9" fmla="*/ 124 h 1011"/>
                            <a:gd name="T10" fmla="*/ 66 w 262"/>
                            <a:gd name="T11" fmla="*/ 252 h 1011"/>
                            <a:gd name="T12" fmla="*/ 0 60000 65536"/>
                            <a:gd name="T13" fmla="*/ 0 60000 65536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</a:gdLst>
                          <a:ahLst/>
                          <a:cxnLst>
                            <a:cxn ang="T12">
                              <a:pos x="T0" y="T1"/>
                            </a:cxn>
                            <a:cxn ang="T13">
                              <a:pos x="T2" y="T3"/>
                            </a:cxn>
                            <a:cxn ang="T14">
                              <a:pos x="T4" y="T5"/>
                            </a:cxn>
                            <a:cxn ang="T15">
                              <a:pos x="T6" y="T7"/>
                            </a:cxn>
                            <a:cxn ang="T16">
                              <a:pos x="T8" y="T9"/>
                            </a:cxn>
                            <a:cxn ang="T17">
                              <a:pos x="T10" y="T11"/>
                            </a:cxn>
                          </a:cxnLst>
                          <a:rect l="0" t="0" r="r" b="b"/>
                          <a:pathLst>
                            <a:path w="262" h="1011">
                              <a:moveTo>
                                <a:pt x="0" y="0"/>
                              </a:moveTo>
                              <a:lnTo>
                                <a:pt x="0" y="373"/>
                              </a:lnTo>
                              <a:lnTo>
                                <a:pt x="3" y="421"/>
                              </a:lnTo>
                              <a:lnTo>
                                <a:pt x="13" y="464"/>
                              </a:lnTo>
                              <a:lnTo>
                                <a:pt x="30" y="499"/>
                              </a:lnTo>
                              <a:lnTo>
                                <a:pt x="262" y="1011"/>
                              </a:lnTo>
                            </a:path>
                          </a:pathLst>
                        </a:custGeom>
                        <a:noFill/>
                        <a:ln w="9525" cmpd="sng">
                          <a:solidFill>
                            <a:srgbClr val="000099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 sz="2400">
                            <a:solidFill>
                              <a:srgbClr val="000000"/>
                            </a:solidFill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5424" name="Line 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80" y="5317"/>
                          <a:ext cx="102" cy="2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99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 sz="2400">
                            <a:solidFill>
                              <a:srgbClr val="000000"/>
                            </a:solidFill>
                            <a:latin typeface="Times New Roman" pitchFamily="18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5408" name="Group 48"/>
                <p:cNvGrpSpPr>
                  <a:grpSpLocks/>
                </p:cNvGrpSpPr>
                <p:nvPr/>
              </p:nvGrpSpPr>
              <p:grpSpPr bwMode="auto">
                <a:xfrm>
                  <a:off x="4186" y="5587"/>
                  <a:ext cx="482" cy="113"/>
                  <a:chOff x="3761" y="5630"/>
                  <a:chExt cx="744" cy="162"/>
                </a:xfrm>
              </p:grpSpPr>
              <p:sp>
                <p:nvSpPr>
                  <p:cNvPr id="15415" name="Arc 49"/>
                  <p:cNvSpPr>
                    <a:spLocks/>
                  </p:cNvSpPr>
                  <p:nvPr/>
                </p:nvSpPr>
                <p:spPr bwMode="auto">
                  <a:xfrm>
                    <a:off x="3806" y="5670"/>
                    <a:ext cx="699" cy="122"/>
                  </a:xfrm>
                  <a:custGeom>
                    <a:avLst/>
                    <a:gdLst>
                      <a:gd name="T0" fmla="*/ 12 w 41379"/>
                      <a:gd name="T1" fmla="*/ 0 h 21600"/>
                      <a:gd name="T2" fmla="*/ 0 w 41379"/>
                      <a:gd name="T3" fmla="*/ 0 h 21600"/>
                      <a:gd name="T4" fmla="*/ 6 w 4137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1379" h="21600" fill="none" extrusionOk="0">
                        <a:moveTo>
                          <a:pt x="41378" y="5133"/>
                        </a:moveTo>
                        <a:cubicBezTo>
                          <a:pt x="39013" y="14800"/>
                          <a:pt x="30349" y="21599"/>
                          <a:pt x="20398" y="21600"/>
                        </a:cubicBezTo>
                        <a:cubicBezTo>
                          <a:pt x="11207" y="21600"/>
                          <a:pt x="3023" y="15784"/>
                          <a:pt x="-1" y="7105"/>
                        </a:cubicBezTo>
                      </a:path>
                      <a:path w="41379" h="21600" stroke="0" extrusionOk="0">
                        <a:moveTo>
                          <a:pt x="41378" y="5133"/>
                        </a:moveTo>
                        <a:cubicBezTo>
                          <a:pt x="39013" y="14800"/>
                          <a:pt x="30349" y="21599"/>
                          <a:pt x="20398" y="21600"/>
                        </a:cubicBezTo>
                        <a:cubicBezTo>
                          <a:pt x="11207" y="21600"/>
                          <a:pt x="3023" y="15784"/>
                          <a:pt x="-1" y="7105"/>
                        </a:cubicBezTo>
                        <a:lnTo>
                          <a:pt x="20398" y="0"/>
                        </a:lnTo>
                        <a:lnTo>
                          <a:pt x="41378" y="513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5416" name="Freeform 50"/>
                  <p:cNvSpPr>
                    <a:spLocks/>
                  </p:cNvSpPr>
                  <p:nvPr/>
                </p:nvSpPr>
                <p:spPr bwMode="auto">
                  <a:xfrm>
                    <a:off x="3761" y="5630"/>
                    <a:ext cx="710" cy="143"/>
                  </a:xfrm>
                  <a:custGeom>
                    <a:avLst/>
                    <a:gdLst>
                      <a:gd name="T0" fmla="*/ 5 w 1420"/>
                      <a:gd name="T1" fmla="*/ 5 h 286"/>
                      <a:gd name="T2" fmla="*/ 12 w 1420"/>
                      <a:gd name="T3" fmla="*/ 9 h 286"/>
                      <a:gd name="T4" fmla="*/ 21 w 1420"/>
                      <a:gd name="T5" fmla="*/ 11 h 286"/>
                      <a:gd name="T6" fmla="*/ 28 w 1420"/>
                      <a:gd name="T7" fmla="*/ 9 h 286"/>
                      <a:gd name="T8" fmla="*/ 37 w 1420"/>
                      <a:gd name="T9" fmla="*/ 20 h 286"/>
                      <a:gd name="T10" fmla="*/ 52 w 1420"/>
                      <a:gd name="T11" fmla="*/ 34 h 286"/>
                      <a:gd name="T12" fmla="*/ 63 w 1420"/>
                      <a:gd name="T13" fmla="*/ 41 h 286"/>
                      <a:gd name="T14" fmla="*/ 78 w 1420"/>
                      <a:gd name="T15" fmla="*/ 47 h 286"/>
                      <a:gd name="T16" fmla="*/ 94 w 1420"/>
                      <a:gd name="T17" fmla="*/ 52 h 286"/>
                      <a:gd name="T18" fmla="*/ 108 w 1420"/>
                      <a:gd name="T19" fmla="*/ 56 h 286"/>
                      <a:gd name="T20" fmla="*/ 124 w 1420"/>
                      <a:gd name="T21" fmla="*/ 59 h 286"/>
                      <a:gd name="T22" fmla="*/ 139 w 1420"/>
                      <a:gd name="T23" fmla="*/ 62 h 286"/>
                      <a:gd name="T24" fmla="*/ 154 w 1420"/>
                      <a:gd name="T25" fmla="*/ 64 h 286"/>
                      <a:gd name="T26" fmla="*/ 171 w 1420"/>
                      <a:gd name="T27" fmla="*/ 66 h 286"/>
                      <a:gd name="T28" fmla="*/ 217 w 1420"/>
                      <a:gd name="T29" fmla="*/ 67 h 286"/>
                      <a:gd name="T30" fmla="*/ 240 w 1420"/>
                      <a:gd name="T31" fmla="*/ 65 h 286"/>
                      <a:gd name="T32" fmla="*/ 257 w 1420"/>
                      <a:gd name="T33" fmla="*/ 63 h 286"/>
                      <a:gd name="T34" fmla="*/ 279 w 1420"/>
                      <a:gd name="T35" fmla="*/ 59 h 286"/>
                      <a:gd name="T36" fmla="*/ 292 w 1420"/>
                      <a:gd name="T37" fmla="*/ 55 h 286"/>
                      <a:gd name="T38" fmla="*/ 307 w 1420"/>
                      <a:gd name="T39" fmla="*/ 47 h 286"/>
                      <a:gd name="T40" fmla="*/ 316 w 1420"/>
                      <a:gd name="T41" fmla="*/ 45 h 286"/>
                      <a:gd name="T42" fmla="*/ 321 w 1420"/>
                      <a:gd name="T43" fmla="*/ 46 h 286"/>
                      <a:gd name="T44" fmla="*/ 329 w 1420"/>
                      <a:gd name="T45" fmla="*/ 46 h 286"/>
                      <a:gd name="T46" fmla="*/ 344 w 1420"/>
                      <a:gd name="T47" fmla="*/ 36 h 286"/>
                      <a:gd name="T48" fmla="*/ 354 w 1420"/>
                      <a:gd name="T49" fmla="*/ 31 h 286"/>
                      <a:gd name="T50" fmla="*/ 350 w 1420"/>
                      <a:gd name="T51" fmla="*/ 38 h 286"/>
                      <a:gd name="T52" fmla="*/ 345 w 1420"/>
                      <a:gd name="T53" fmla="*/ 42 h 286"/>
                      <a:gd name="T54" fmla="*/ 337 w 1420"/>
                      <a:gd name="T55" fmla="*/ 45 h 286"/>
                      <a:gd name="T56" fmla="*/ 329 w 1420"/>
                      <a:gd name="T57" fmla="*/ 50 h 286"/>
                      <a:gd name="T58" fmla="*/ 318 w 1420"/>
                      <a:gd name="T59" fmla="*/ 54 h 286"/>
                      <a:gd name="T60" fmla="*/ 306 w 1420"/>
                      <a:gd name="T61" fmla="*/ 60 h 286"/>
                      <a:gd name="T62" fmla="*/ 293 w 1420"/>
                      <a:gd name="T63" fmla="*/ 63 h 286"/>
                      <a:gd name="T64" fmla="*/ 279 w 1420"/>
                      <a:gd name="T65" fmla="*/ 66 h 286"/>
                      <a:gd name="T66" fmla="*/ 265 w 1420"/>
                      <a:gd name="T67" fmla="*/ 68 h 286"/>
                      <a:gd name="T68" fmla="*/ 248 w 1420"/>
                      <a:gd name="T69" fmla="*/ 70 h 286"/>
                      <a:gd name="T70" fmla="*/ 225 w 1420"/>
                      <a:gd name="T71" fmla="*/ 71 h 286"/>
                      <a:gd name="T72" fmla="*/ 200 w 1420"/>
                      <a:gd name="T73" fmla="*/ 72 h 286"/>
                      <a:gd name="T74" fmla="*/ 176 w 1420"/>
                      <a:gd name="T75" fmla="*/ 70 h 286"/>
                      <a:gd name="T76" fmla="*/ 156 w 1420"/>
                      <a:gd name="T77" fmla="*/ 69 h 286"/>
                      <a:gd name="T78" fmla="*/ 137 w 1420"/>
                      <a:gd name="T79" fmla="*/ 68 h 286"/>
                      <a:gd name="T80" fmla="*/ 121 w 1420"/>
                      <a:gd name="T81" fmla="*/ 66 h 286"/>
                      <a:gd name="T82" fmla="*/ 107 w 1420"/>
                      <a:gd name="T83" fmla="*/ 63 h 286"/>
                      <a:gd name="T84" fmla="*/ 92 w 1420"/>
                      <a:gd name="T85" fmla="*/ 60 h 286"/>
                      <a:gd name="T86" fmla="*/ 80 w 1420"/>
                      <a:gd name="T87" fmla="*/ 56 h 286"/>
                      <a:gd name="T88" fmla="*/ 65 w 1420"/>
                      <a:gd name="T89" fmla="*/ 51 h 286"/>
                      <a:gd name="T90" fmla="*/ 52 w 1420"/>
                      <a:gd name="T91" fmla="*/ 46 h 286"/>
                      <a:gd name="T92" fmla="*/ 40 w 1420"/>
                      <a:gd name="T93" fmla="*/ 40 h 286"/>
                      <a:gd name="T94" fmla="*/ 28 w 1420"/>
                      <a:gd name="T95" fmla="*/ 29 h 286"/>
                      <a:gd name="T96" fmla="*/ 14 w 1420"/>
                      <a:gd name="T97" fmla="*/ 18 h 286"/>
                      <a:gd name="T98" fmla="*/ 5 w 1420"/>
                      <a:gd name="T99" fmla="*/ 9 h 286"/>
                      <a:gd name="T100" fmla="*/ 0 w 1420"/>
                      <a:gd name="T101" fmla="*/ 0 h 28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0" t="0" r="r" b="b"/>
                    <a:pathLst>
                      <a:path w="1420" h="286">
                        <a:moveTo>
                          <a:pt x="0" y="0"/>
                        </a:moveTo>
                        <a:lnTo>
                          <a:pt x="20" y="17"/>
                        </a:lnTo>
                        <a:lnTo>
                          <a:pt x="37" y="29"/>
                        </a:lnTo>
                        <a:lnTo>
                          <a:pt x="48" y="36"/>
                        </a:lnTo>
                        <a:lnTo>
                          <a:pt x="64" y="42"/>
                        </a:lnTo>
                        <a:lnTo>
                          <a:pt x="82" y="43"/>
                        </a:lnTo>
                        <a:lnTo>
                          <a:pt x="98" y="40"/>
                        </a:lnTo>
                        <a:lnTo>
                          <a:pt x="109" y="33"/>
                        </a:lnTo>
                        <a:lnTo>
                          <a:pt x="125" y="53"/>
                        </a:lnTo>
                        <a:lnTo>
                          <a:pt x="148" y="77"/>
                        </a:lnTo>
                        <a:lnTo>
                          <a:pt x="177" y="108"/>
                        </a:lnTo>
                        <a:lnTo>
                          <a:pt x="205" y="133"/>
                        </a:lnTo>
                        <a:lnTo>
                          <a:pt x="225" y="146"/>
                        </a:lnTo>
                        <a:lnTo>
                          <a:pt x="252" y="161"/>
                        </a:lnTo>
                        <a:lnTo>
                          <a:pt x="283" y="175"/>
                        </a:lnTo>
                        <a:lnTo>
                          <a:pt x="311" y="187"/>
                        </a:lnTo>
                        <a:lnTo>
                          <a:pt x="351" y="202"/>
                        </a:lnTo>
                        <a:lnTo>
                          <a:pt x="374" y="208"/>
                        </a:lnTo>
                        <a:lnTo>
                          <a:pt x="403" y="216"/>
                        </a:lnTo>
                        <a:lnTo>
                          <a:pt x="429" y="221"/>
                        </a:lnTo>
                        <a:lnTo>
                          <a:pt x="461" y="227"/>
                        </a:lnTo>
                        <a:lnTo>
                          <a:pt x="495" y="234"/>
                        </a:lnTo>
                        <a:lnTo>
                          <a:pt x="524" y="239"/>
                        </a:lnTo>
                        <a:lnTo>
                          <a:pt x="553" y="245"/>
                        </a:lnTo>
                        <a:lnTo>
                          <a:pt x="582" y="250"/>
                        </a:lnTo>
                        <a:lnTo>
                          <a:pt x="614" y="256"/>
                        </a:lnTo>
                        <a:lnTo>
                          <a:pt x="641" y="260"/>
                        </a:lnTo>
                        <a:lnTo>
                          <a:pt x="682" y="263"/>
                        </a:lnTo>
                        <a:lnTo>
                          <a:pt x="731" y="267"/>
                        </a:lnTo>
                        <a:lnTo>
                          <a:pt x="868" y="267"/>
                        </a:lnTo>
                        <a:lnTo>
                          <a:pt x="916" y="263"/>
                        </a:lnTo>
                        <a:lnTo>
                          <a:pt x="957" y="260"/>
                        </a:lnTo>
                        <a:lnTo>
                          <a:pt x="992" y="258"/>
                        </a:lnTo>
                        <a:lnTo>
                          <a:pt x="1028" y="252"/>
                        </a:lnTo>
                        <a:lnTo>
                          <a:pt x="1067" y="243"/>
                        </a:lnTo>
                        <a:lnTo>
                          <a:pt x="1113" y="234"/>
                        </a:lnTo>
                        <a:lnTo>
                          <a:pt x="1142" y="227"/>
                        </a:lnTo>
                        <a:lnTo>
                          <a:pt x="1168" y="219"/>
                        </a:lnTo>
                        <a:lnTo>
                          <a:pt x="1197" y="206"/>
                        </a:lnTo>
                        <a:lnTo>
                          <a:pt x="1227" y="186"/>
                        </a:lnTo>
                        <a:lnTo>
                          <a:pt x="1250" y="172"/>
                        </a:lnTo>
                        <a:lnTo>
                          <a:pt x="1261" y="178"/>
                        </a:lnTo>
                        <a:lnTo>
                          <a:pt x="1270" y="187"/>
                        </a:lnTo>
                        <a:lnTo>
                          <a:pt x="1283" y="182"/>
                        </a:lnTo>
                        <a:lnTo>
                          <a:pt x="1296" y="178"/>
                        </a:lnTo>
                        <a:lnTo>
                          <a:pt x="1315" y="181"/>
                        </a:lnTo>
                        <a:lnTo>
                          <a:pt x="1331" y="177"/>
                        </a:lnTo>
                        <a:lnTo>
                          <a:pt x="1375" y="143"/>
                        </a:lnTo>
                        <a:lnTo>
                          <a:pt x="1420" y="107"/>
                        </a:lnTo>
                        <a:lnTo>
                          <a:pt x="1413" y="124"/>
                        </a:lnTo>
                        <a:lnTo>
                          <a:pt x="1407" y="138"/>
                        </a:lnTo>
                        <a:lnTo>
                          <a:pt x="1400" y="150"/>
                        </a:lnTo>
                        <a:lnTo>
                          <a:pt x="1392" y="158"/>
                        </a:lnTo>
                        <a:lnTo>
                          <a:pt x="1377" y="167"/>
                        </a:lnTo>
                        <a:lnTo>
                          <a:pt x="1362" y="172"/>
                        </a:lnTo>
                        <a:lnTo>
                          <a:pt x="1347" y="179"/>
                        </a:lnTo>
                        <a:lnTo>
                          <a:pt x="1328" y="190"/>
                        </a:lnTo>
                        <a:lnTo>
                          <a:pt x="1316" y="199"/>
                        </a:lnTo>
                        <a:lnTo>
                          <a:pt x="1296" y="208"/>
                        </a:lnTo>
                        <a:lnTo>
                          <a:pt x="1271" y="216"/>
                        </a:lnTo>
                        <a:lnTo>
                          <a:pt x="1245" y="227"/>
                        </a:lnTo>
                        <a:lnTo>
                          <a:pt x="1222" y="237"/>
                        </a:lnTo>
                        <a:lnTo>
                          <a:pt x="1197" y="245"/>
                        </a:lnTo>
                        <a:lnTo>
                          <a:pt x="1171" y="252"/>
                        </a:lnTo>
                        <a:lnTo>
                          <a:pt x="1141" y="259"/>
                        </a:lnTo>
                        <a:lnTo>
                          <a:pt x="1114" y="264"/>
                        </a:lnTo>
                        <a:lnTo>
                          <a:pt x="1089" y="267"/>
                        </a:lnTo>
                        <a:lnTo>
                          <a:pt x="1057" y="270"/>
                        </a:lnTo>
                        <a:lnTo>
                          <a:pt x="1031" y="272"/>
                        </a:lnTo>
                        <a:lnTo>
                          <a:pt x="992" y="277"/>
                        </a:lnTo>
                        <a:lnTo>
                          <a:pt x="950" y="280"/>
                        </a:lnTo>
                        <a:lnTo>
                          <a:pt x="900" y="281"/>
                        </a:lnTo>
                        <a:lnTo>
                          <a:pt x="854" y="283"/>
                        </a:lnTo>
                        <a:lnTo>
                          <a:pt x="800" y="286"/>
                        </a:lnTo>
                        <a:lnTo>
                          <a:pt x="751" y="283"/>
                        </a:lnTo>
                        <a:lnTo>
                          <a:pt x="704" y="280"/>
                        </a:lnTo>
                        <a:lnTo>
                          <a:pt x="646" y="277"/>
                        </a:lnTo>
                        <a:lnTo>
                          <a:pt x="621" y="273"/>
                        </a:lnTo>
                        <a:lnTo>
                          <a:pt x="585" y="271"/>
                        </a:lnTo>
                        <a:lnTo>
                          <a:pt x="545" y="269"/>
                        </a:lnTo>
                        <a:lnTo>
                          <a:pt x="512" y="266"/>
                        </a:lnTo>
                        <a:lnTo>
                          <a:pt x="483" y="262"/>
                        </a:lnTo>
                        <a:lnTo>
                          <a:pt x="458" y="258"/>
                        </a:lnTo>
                        <a:lnTo>
                          <a:pt x="426" y="252"/>
                        </a:lnTo>
                        <a:lnTo>
                          <a:pt x="399" y="247"/>
                        </a:lnTo>
                        <a:lnTo>
                          <a:pt x="367" y="239"/>
                        </a:lnTo>
                        <a:lnTo>
                          <a:pt x="341" y="231"/>
                        </a:lnTo>
                        <a:lnTo>
                          <a:pt x="317" y="224"/>
                        </a:lnTo>
                        <a:lnTo>
                          <a:pt x="283" y="214"/>
                        </a:lnTo>
                        <a:lnTo>
                          <a:pt x="257" y="203"/>
                        </a:lnTo>
                        <a:lnTo>
                          <a:pt x="232" y="194"/>
                        </a:lnTo>
                        <a:lnTo>
                          <a:pt x="205" y="183"/>
                        </a:lnTo>
                        <a:lnTo>
                          <a:pt x="180" y="172"/>
                        </a:lnTo>
                        <a:lnTo>
                          <a:pt x="160" y="157"/>
                        </a:lnTo>
                        <a:lnTo>
                          <a:pt x="142" y="141"/>
                        </a:lnTo>
                        <a:lnTo>
                          <a:pt x="110" y="114"/>
                        </a:lnTo>
                        <a:lnTo>
                          <a:pt x="84" y="92"/>
                        </a:lnTo>
                        <a:lnTo>
                          <a:pt x="56" y="71"/>
                        </a:lnTo>
                        <a:lnTo>
                          <a:pt x="37" y="57"/>
                        </a:lnTo>
                        <a:lnTo>
                          <a:pt x="19" y="34"/>
                        </a:lnTo>
                        <a:lnTo>
                          <a:pt x="8" y="1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 cmpd="sng">
                    <a:solidFill>
                      <a:srgbClr val="0000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5409" name="Group 51"/>
                <p:cNvGrpSpPr>
                  <a:grpSpLocks/>
                </p:cNvGrpSpPr>
                <p:nvPr/>
              </p:nvGrpSpPr>
              <p:grpSpPr bwMode="auto">
                <a:xfrm>
                  <a:off x="4359" y="4944"/>
                  <a:ext cx="162" cy="67"/>
                  <a:chOff x="4359" y="4944"/>
                  <a:chExt cx="162" cy="67"/>
                </a:xfrm>
              </p:grpSpPr>
              <p:sp>
                <p:nvSpPr>
                  <p:cNvPr id="15413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4359" y="4952"/>
                    <a:ext cx="162" cy="59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414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4359" y="4944"/>
                    <a:ext cx="162" cy="60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5410" name="Oval 54"/>
                <p:cNvSpPr>
                  <a:spLocks noChangeArrowheads="1"/>
                </p:cNvSpPr>
                <p:nvPr/>
              </p:nvSpPr>
              <p:spPr bwMode="auto">
                <a:xfrm>
                  <a:off x="4385" y="4957"/>
                  <a:ext cx="112" cy="3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11" name="Arc 55"/>
                <p:cNvSpPr>
                  <a:spLocks/>
                </p:cNvSpPr>
                <p:nvPr/>
              </p:nvSpPr>
              <p:spPr bwMode="auto">
                <a:xfrm>
                  <a:off x="4272" y="5328"/>
                  <a:ext cx="336" cy="85"/>
                </a:xfrm>
                <a:custGeom>
                  <a:avLst/>
                  <a:gdLst>
                    <a:gd name="T0" fmla="*/ 3 w 41379"/>
                    <a:gd name="T1" fmla="*/ 0 h 21600"/>
                    <a:gd name="T2" fmla="*/ 0 w 41379"/>
                    <a:gd name="T3" fmla="*/ 0 h 21600"/>
                    <a:gd name="T4" fmla="*/ 1 w 4137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1379" h="21600" fill="none" extrusionOk="0">
                      <a:moveTo>
                        <a:pt x="41378" y="5133"/>
                      </a:moveTo>
                      <a:cubicBezTo>
                        <a:pt x="39013" y="14800"/>
                        <a:pt x="30349" y="21599"/>
                        <a:pt x="20398" y="21600"/>
                      </a:cubicBezTo>
                      <a:cubicBezTo>
                        <a:pt x="11207" y="21600"/>
                        <a:pt x="3023" y="15784"/>
                        <a:pt x="-1" y="7105"/>
                      </a:cubicBezTo>
                    </a:path>
                    <a:path w="41379" h="21600" stroke="0" extrusionOk="0">
                      <a:moveTo>
                        <a:pt x="41378" y="5133"/>
                      </a:moveTo>
                      <a:cubicBezTo>
                        <a:pt x="39013" y="14800"/>
                        <a:pt x="30349" y="21599"/>
                        <a:pt x="20398" y="21600"/>
                      </a:cubicBezTo>
                      <a:cubicBezTo>
                        <a:pt x="11207" y="21600"/>
                        <a:pt x="3023" y="15784"/>
                        <a:pt x="-1" y="7105"/>
                      </a:cubicBezTo>
                      <a:lnTo>
                        <a:pt x="20398" y="0"/>
                      </a:lnTo>
                      <a:lnTo>
                        <a:pt x="41378" y="5133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CC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412" name="Arc 56"/>
                <p:cNvSpPr>
                  <a:spLocks/>
                </p:cNvSpPr>
                <p:nvPr/>
              </p:nvSpPr>
              <p:spPr bwMode="auto">
                <a:xfrm flipV="1">
                  <a:off x="4268" y="5300"/>
                  <a:ext cx="336" cy="85"/>
                </a:xfrm>
                <a:custGeom>
                  <a:avLst/>
                  <a:gdLst>
                    <a:gd name="T0" fmla="*/ 3 w 41379"/>
                    <a:gd name="T1" fmla="*/ 0 h 21600"/>
                    <a:gd name="T2" fmla="*/ 0 w 41379"/>
                    <a:gd name="T3" fmla="*/ 0 h 21600"/>
                    <a:gd name="T4" fmla="*/ 1 w 4137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1379" h="21600" fill="none" extrusionOk="0">
                      <a:moveTo>
                        <a:pt x="41378" y="5133"/>
                      </a:moveTo>
                      <a:cubicBezTo>
                        <a:pt x="39013" y="14800"/>
                        <a:pt x="30349" y="21599"/>
                        <a:pt x="20398" y="21600"/>
                      </a:cubicBezTo>
                      <a:cubicBezTo>
                        <a:pt x="11207" y="21600"/>
                        <a:pt x="3023" y="15784"/>
                        <a:pt x="-1" y="7105"/>
                      </a:cubicBezTo>
                    </a:path>
                    <a:path w="41379" h="21600" stroke="0" extrusionOk="0">
                      <a:moveTo>
                        <a:pt x="41378" y="5133"/>
                      </a:moveTo>
                      <a:cubicBezTo>
                        <a:pt x="39013" y="14800"/>
                        <a:pt x="30349" y="21599"/>
                        <a:pt x="20398" y="21600"/>
                      </a:cubicBezTo>
                      <a:cubicBezTo>
                        <a:pt x="11207" y="21600"/>
                        <a:pt x="3023" y="15784"/>
                        <a:pt x="-1" y="7105"/>
                      </a:cubicBezTo>
                      <a:lnTo>
                        <a:pt x="20398" y="0"/>
                      </a:lnTo>
                      <a:lnTo>
                        <a:pt x="41378" y="5133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CC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5394" name="Oval 57"/>
              <p:cNvSpPr>
                <a:spLocks noChangeArrowheads="1"/>
              </p:cNvSpPr>
              <p:nvPr/>
            </p:nvSpPr>
            <p:spPr bwMode="auto">
              <a:xfrm>
                <a:off x="2344" y="5664"/>
                <a:ext cx="96" cy="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95" name="Oval 58"/>
              <p:cNvSpPr>
                <a:spLocks noChangeArrowheads="1"/>
              </p:cNvSpPr>
              <p:nvPr/>
            </p:nvSpPr>
            <p:spPr bwMode="auto">
              <a:xfrm>
                <a:off x="2496" y="5660"/>
                <a:ext cx="96" cy="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96" name="Oval 59"/>
              <p:cNvSpPr>
                <a:spLocks noChangeArrowheads="1"/>
              </p:cNvSpPr>
              <p:nvPr/>
            </p:nvSpPr>
            <p:spPr bwMode="auto">
              <a:xfrm>
                <a:off x="2644" y="5632"/>
                <a:ext cx="96" cy="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97" name="Oval 60"/>
              <p:cNvSpPr>
                <a:spLocks noChangeArrowheads="1"/>
              </p:cNvSpPr>
              <p:nvPr/>
            </p:nvSpPr>
            <p:spPr bwMode="auto">
              <a:xfrm>
                <a:off x="2692" y="5768"/>
                <a:ext cx="96" cy="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98" name="Oval 61"/>
              <p:cNvSpPr>
                <a:spLocks noChangeArrowheads="1"/>
              </p:cNvSpPr>
              <p:nvPr/>
            </p:nvSpPr>
            <p:spPr bwMode="auto">
              <a:xfrm>
                <a:off x="2240" y="5872"/>
                <a:ext cx="96" cy="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99" name="Oval 62"/>
              <p:cNvSpPr>
                <a:spLocks noChangeArrowheads="1"/>
              </p:cNvSpPr>
              <p:nvPr/>
            </p:nvSpPr>
            <p:spPr bwMode="auto">
              <a:xfrm>
                <a:off x="2668" y="5868"/>
                <a:ext cx="96" cy="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00" name="Oval 63"/>
              <p:cNvSpPr>
                <a:spLocks noChangeArrowheads="1"/>
              </p:cNvSpPr>
              <p:nvPr/>
            </p:nvSpPr>
            <p:spPr bwMode="auto">
              <a:xfrm>
                <a:off x="2572" y="5752"/>
                <a:ext cx="96" cy="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01" name="Oval 64"/>
              <p:cNvSpPr>
                <a:spLocks noChangeArrowheads="1"/>
              </p:cNvSpPr>
              <p:nvPr/>
            </p:nvSpPr>
            <p:spPr bwMode="auto">
              <a:xfrm>
                <a:off x="2232" y="5608"/>
                <a:ext cx="96" cy="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02" name="Oval 65"/>
              <p:cNvSpPr>
                <a:spLocks noChangeArrowheads="1"/>
              </p:cNvSpPr>
              <p:nvPr/>
            </p:nvSpPr>
            <p:spPr bwMode="auto">
              <a:xfrm>
                <a:off x="2204" y="5752"/>
                <a:ext cx="96" cy="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03" name="Oval 66"/>
              <p:cNvSpPr>
                <a:spLocks noChangeArrowheads="1"/>
              </p:cNvSpPr>
              <p:nvPr/>
            </p:nvSpPr>
            <p:spPr bwMode="auto">
              <a:xfrm>
                <a:off x="2432" y="5768"/>
                <a:ext cx="96" cy="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04" name="Oval 67"/>
              <p:cNvSpPr>
                <a:spLocks noChangeArrowheads="1"/>
              </p:cNvSpPr>
              <p:nvPr/>
            </p:nvSpPr>
            <p:spPr bwMode="auto">
              <a:xfrm>
                <a:off x="2360" y="5868"/>
                <a:ext cx="96" cy="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05" name="Oval 68"/>
              <p:cNvSpPr>
                <a:spLocks noChangeArrowheads="1"/>
              </p:cNvSpPr>
              <p:nvPr/>
            </p:nvSpPr>
            <p:spPr bwMode="auto">
              <a:xfrm>
                <a:off x="2528" y="5892"/>
                <a:ext cx="96" cy="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374" name="Line 69"/>
            <p:cNvSpPr>
              <a:spLocks noChangeShapeType="1"/>
            </p:cNvSpPr>
            <p:nvPr/>
          </p:nvSpPr>
          <p:spPr bwMode="auto">
            <a:xfrm>
              <a:off x="3529013" y="4714875"/>
              <a:ext cx="13716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5" name="Freeform 70"/>
            <p:cNvSpPr>
              <a:spLocks/>
            </p:cNvSpPr>
            <p:nvPr/>
          </p:nvSpPr>
          <p:spPr bwMode="auto">
            <a:xfrm>
              <a:off x="3101975" y="4208463"/>
              <a:ext cx="996950" cy="257175"/>
            </a:xfrm>
            <a:custGeom>
              <a:avLst/>
              <a:gdLst>
                <a:gd name="T0" fmla="*/ 0 w 1046"/>
                <a:gd name="T1" fmla="*/ 230449410 h 287"/>
                <a:gd name="T2" fmla="*/ 159880852 w 1046"/>
                <a:gd name="T3" fmla="*/ 89128611 h 287"/>
                <a:gd name="T4" fmla="*/ 410602340 w 1046"/>
                <a:gd name="T5" fmla="*/ 7226886 h 287"/>
                <a:gd name="T6" fmla="*/ 677676286 w 1046"/>
                <a:gd name="T7" fmla="*/ 45769085 h 287"/>
                <a:gd name="T8" fmla="*/ 950200098 w 1046"/>
                <a:gd name="T9" fmla="*/ 228843634 h 2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6" h="287">
                  <a:moveTo>
                    <a:pt x="0" y="287"/>
                  </a:moveTo>
                  <a:cubicBezTo>
                    <a:pt x="29" y="258"/>
                    <a:pt x="101" y="157"/>
                    <a:pt x="176" y="111"/>
                  </a:cubicBezTo>
                  <a:cubicBezTo>
                    <a:pt x="251" y="65"/>
                    <a:pt x="357" y="18"/>
                    <a:pt x="452" y="9"/>
                  </a:cubicBezTo>
                  <a:cubicBezTo>
                    <a:pt x="547" y="0"/>
                    <a:pt x="647" y="11"/>
                    <a:pt x="746" y="57"/>
                  </a:cubicBezTo>
                  <a:cubicBezTo>
                    <a:pt x="845" y="103"/>
                    <a:pt x="984" y="237"/>
                    <a:pt x="1046" y="285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6" name="Freeform 71"/>
            <p:cNvSpPr>
              <a:spLocks/>
            </p:cNvSpPr>
            <p:nvPr/>
          </p:nvSpPr>
          <p:spPr bwMode="auto">
            <a:xfrm>
              <a:off x="4327525" y="4276725"/>
              <a:ext cx="776288" cy="196850"/>
            </a:xfrm>
            <a:custGeom>
              <a:avLst/>
              <a:gdLst>
                <a:gd name="T0" fmla="*/ 738508651 w 816"/>
                <a:gd name="T1" fmla="*/ 108883998 h 220"/>
                <a:gd name="T2" fmla="*/ 581032541 w 816"/>
                <a:gd name="T3" fmla="*/ 51239160 h 220"/>
                <a:gd name="T4" fmla="*/ 374684536 w 816"/>
                <a:gd name="T5" fmla="*/ 12809566 h 220"/>
                <a:gd name="T6" fmla="*/ 184627163 w 816"/>
                <a:gd name="T7" fmla="*/ 27220776 h 220"/>
                <a:gd name="T8" fmla="*/ 0 w 816"/>
                <a:gd name="T9" fmla="*/ 176136011 h 2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6" h="220">
                  <a:moveTo>
                    <a:pt x="816" y="136"/>
                  </a:moveTo>
                  <a:cubicBezTo>
                    <a:pt x="787" y="124"/>
                    <a:pt x="709" y="84"/>
                    <a:pt x="642" y="64"/>
                  </a:cubicBezTo>
                  <a:cubicBezTo>
                    <a:pt x="575" y="44"/>
                    <a:pt x="487" y="21"/>
                    <a:pt x="414" y="16"/>
                  </a:cubicBezTo>
                  <a:cubicBezTo>
                    <a:pt x="341" y="11"/>
                    <a:pt x="273" y="0"/>
                    <a:pt x="204" y="34"/>
                  </a:cubicBezTo>
                  <a:cubicBezTo>
                    <a:pt x="135" y="68"/>
                    <a:pt x="42" y="181"/>
                    <a:pt x="0" y="220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7" name="Freeform 72"/>
            <p:cNvSpPr>
              <a:spLocks/>
            </p:cNvSpPr>
            <p:nvPr/>
          </p:nvSpPr>
          <p:spPr bwMode="auto">
            <a:xfrm>
              <a:off x="4202113" y="3471863"/>
              <a:ext cx="673100" cy="566737"/>
            </a:xfrm>
            <a:custGeom>
              <a:avLst/>
              <a:gdLst>
                <a:gd name="T0" fmla="*/ 0 w 708"/>
                <a:gd name="T1" fmla="*/ 505812326 h 635"/>
                <a:gd name="T2" fmla="*/ 37961699 w 708"/>
                <a:gd name="T3" fmla="*/ 142582997 h 635"/>
                <a:gd name="T4" fmla="*/ 140999239 w 708"/>
                <a:gd name="T5" fmla="*/ 23099665 h 635"/>
                <a:gd name="T6" fmla="*/ 325383005 w 708"/>
                <a:gd name="T7" fmla="*/ 3982331 h 635"/>
                <a:gd name="T8" fmla="*/ 547728470 w 708"/>
                <a:gd name="T9" fmla="*/ 13540998 h 635"/>
                <a:gd name="T10" fmla="*/ 639920353 w 708"/>
                <a:gd name="T11" fmla="*/ 18320331 h 6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08" h="635">
                  <a:moveTo>
                    <a:pt x="0" y="635"/>
                  </a:moveTo>
                  <a:cubicBezTo>
                    <a:pt x="7" y="559"/>
                    <a:pt x="16" y="280"/>
                    <a:pt x="42" y="179"/>
                  </a:cubicBezTo>
                  <a:cubicBezTo>
                    <a:pt x="68" y="78"/>
                    <a:pt x="103" y="58"/>
                    <a:pt x="156" y="29"/>
                  </a:cubicBezTo>
                  <a:cubicBezTo>
                    <a:pt x="209" y="0"/>
                    <a:pt x="285" y="7"/>
                    <a:pt x="360" y="5"/>
                  </a:cubicBezTo>
                  <a:cubicBezTo>
                    <a:pt x="435" y="3"/>
                    <a:pt x="548" y="14"/>
                    <a:pt x="606" y="17"/>
                  </a:cubicBezTo>
                  <a:cubicBezTo>
                    <a:pt x="664" y="20"/>
                    <a:pt x="687" y="22"/>
                    <a:pt x="708" y="23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8" name="AutoShape 73"/>
            <p:cNvSpPr>
              <a:spLocks noChangeArrowheads="1"/>
            </p:cNvSpPr>
            <p:nvPr/>
          </p:nvSpPr>
          <p:spPr bwMode="auto">
            <a:xfrm flipV="1">
              <a:off x="3344863" y="5748338"/>
              <a:ext cx="777875" cy="22225"/>
            </a:xfrm>
            <a:prstGeom prst="doubleWave">
              <a:avLst>
                <a:gd name="adj1" fmla="val 10319"/>
                <a:gd name="adj2" fmla="val 2083"/>
              </a:avLst>
            </a:prstGeom>
            <a:solidFill>
              <a:srgbClr val="CC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15379" name="Group 74"/>
            <p:cNvGrpSpPr>
              <a:grpSpLocks/>
            </p:cNvGrpSpPr>
            <p:nvPr/>
          </p:nvGrpSpPr>
          <p:grpSpPr bwMode="auto">
            <a:xfrm>
              <a:off x="4030663" y="5078413"/>
              <a:ext cx="368300" cy="750887"/>
              <a:chOff x="2370" y="6503"/>
              <a:chExt cx="388" cy="841"/>
            </a:xfrm>
          </p:grpSpPr>
          <p:sp>
            <p:nvSpPr>
              <p:cNvPr id="15390" name="Rectangle 75"/>
              <p:cNvSpPr>
                <a:spLocks noChangeArrowheads="1"/>
              </p:cNvSpPr>
              <p:nvPr/>
            </p:nvSpPr>
            <p:spPr bwMode="auto">
              <a:xfrm>
                <a:off x="2531" y="6503"/>
                <a:ext cx="66" cy="798"/>
              </a:xfrm>
              <a:prstGeom prst="rect">
                <a:avLst/>
              </a:prstGeom>
              <a:solidFill>
                <a:srgbClr val="CC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91" name="AutoShape 76"/>
              <p:cNvSpPr>
                <a:spLocks noChangeArrowheads="1"/>
              </p:cNvSpPr>
              <p:nvPr/>
            </p:nvSpPr>
            <p:spPr bwMode="auto">
              <a:xfrm flipV="1">
                <a:off x="2372" y="7223"/>
                <a:ext cx="384" cy="96"/>
              </a:xfrm>
              <a:custGeom>
                <a:avLst/>
                <a:gdLst>
                  <a:gd name="T0" fmla="*/ 6 w 21600"/>
                  <a:gd name="T1" fmla="*/ 0 h 21600"/>
                  <a:gd name="T2" fmla="*/ 3 w 21600"/>
                  <a:gd name="T3" fmla="*/ 0 h 21600"/>
                  <a:gd name="T4" fmla="*/ 1 w 21600"/>
                  <a:gd name="T5" fmla="*/ 0 h 21600"/>
                  <a:gd name="T6" fmla="*/ 3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66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92" name="Rectangle 77"/>
              <p:cNvSpPr>
                <a:spLocks noChangeArrowheads="1"/>
              </p:cNvSpPr>
              <p:nvPr/>
            </p:nvSpPr>
            <p:spPr bwMode="auto">
              <a:xfrm>
                <a:off x="2370" y="7319"/>
                <a:ext cx="388" cy="2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380" name="Group 78"/>
            <p:cNvGrpSpPr>
              <a:grpSpLocks/>
            </p:cNvGrpSpPr>
            <p:nvPr/>
          </p:nvGrpSpPr>
          <p:grpSpPr bwMode="auto">
            <a:xfrm>
              <a:off x="3963988" y="4714875"/>
              <a:ext cx="501650" cy="339725"/>
              <a:chOff x="4089" y="6192"/>
              <a:chExt cx="597" cy="266"/>
            </a:xfrm>
          </p:grpSpPr>
          <p:sp>
            <p:nvSpPr>
              <p:cNvPr id="15384" name="Freeform 79"/>
              <p:cNvSpPr>
                <a:spLocks/>
              </p:cNvSpPr>
              <p:nvPr/>
            </p:nvSpPr>
            <p:spPr bwMode="auto">
              <a:xfrm>
                <a:off x="4089" y="6192"/>
                <a:ext cx="597" cy="266"/>
              </a:xfrm>
              <a:custGeom>
                <a:avLst/>
                <a:gdLst>
                  <a:gd name="T0" fmla="*/ 27 w 1194"/>
                  <a:gd name="T1" fmla="*/ 100 h 533"/>
                  <a:gd name="T2" fmla="*/ 17 w 1194"/>
                  <a:gd name="T3" fmla="*/ 76 h 533"/>
                  <a:gd name="T4" fmla="*/ 11 w 1194"/>
                  <a:gd name="T5" fmla="*/ 62 h 533"/>
                  <a:gd name="T6" fmla="*/ 0 w 1194"/>
                  <a:gd name="T7" fmla="*/ 44 h 533"/>
                  <a:gd name="T8" fmla="*/ 12 w 1194"/>
                  <a:gd name="T9" fmla="*/ 21 h 533"/>
                  <a:gd name="T10" fmla="*/ 18 w 1194"/>
                  <a:gd name="T11" fmla="*/ 43 h 533"/>
                  <a:gd name="T12" fmla="*/ 36 w 1194"/>
                  <a:gd name="T13" fmla="*/ 38 h 533"/>
                  <a:gd name="T14" fmla="*/ 55 w 1194"/>
                  <a:gd name="T15" fmla="*/ 22 h 533"/>
                  <a:gd name="T16" fmla="*/ 52 w 1194"/>
                  <a:gd name="T17" fmla="*/ 34 h 533"/>
                  <a:gd name="T18" fmla="*/ 58 w 1194"/>
                  <a:gd name="T19" fmla="*/ 48 h 533"/>
                  <a:gd name="T20" fmla="*/ 81 w 1194"/>
                  <a:gd name="T21" fmla="*/ 59 h 533"/>
                  <a:gd name="T22" fmla="*/ 91 w 1194"/>
                  <a:gd name="T23" fmla="*/ 60 h 533"/>
                  <a:gd name="T24" fmla="*/ 99 w 1194"/>
                  <a:gd name="T25" fmla="*/ 51 h 533"/>
                  <a:gd name="T26" fmla="*/ 93 w 1194"/>
                  <a:gd name="T27" fmla="*/ 36 h 533"/>
                  <a:gd name="T28" fmla="*/ 117 w 1194"/>
                  <a:gd name="T29" fmla="*/ 9 h 533"/>
                  <a:gd name="T30" fmla="*/ 129 w 1194"/>
                  <a:gd name="T31" fmla="*/ 4 h 533"/>
                  <a:gd name="T32" fmla="*/ 120 w 1194"/>
                  <a:gd name="T33" fmla="*/ 15 h 533"/>
                  <a:gd name="T34" fmla="*/ 123 w 1194"/>
                  <a:gd name="T35" fmla="*/ 28 h 533"/>
                  <a:gd name="T36" fmla="*/ 133 w 1194"/>
                  <a:gd name="T37" fmla="*/ 47 h 533"/>
                  <a:gd name="T38" fmla="*/ 125 w 1194"/>
                  <a:gd name="T39" fmla="*/ 67 h 533"/>
                  <a:gd name="T40" fmla="*/ 138 w 1194"/>
                  <a:gd name="T41" fmla="*/ 79 h 533"/>
                  <a:gd name="T42" fmla="*/ 140 w 1194"/>
                  <a:gd name="T43" fmla="*/ 71 h 533"/>
                  <a:gd name="T44" fmla="*/ 154 w 1194"/>
                  <a:gd name="T45" fmla="*/ 59 h 533"/>
                  <a:gd name="T46" fmla="*/ 157 w 1194"/>
                  <a:gd name="T47" fmla="*/ 40 h 533"/>
                  <a:gd name="T48" fmla="*/ 172 w 1194"/>
                  <a:gd name="T49" fmla="*/ 49 h 533"/>
                  <a:gd name="T50" fmla="*/ 181 w 1194"/>
                  <a:gd name="T51" fmla="*/ 65 h 533"/>
                  <a:gd name="T52" fmla="*/ 201 w 1194"/>
                  <a:gd name="T53" fmla="*/ 44 h 533"/>
                  <a:gd name="T54" fmla="*/ 210 w 1194"/>
                  <a:gd name="T55" fmla="*/ 37 h 533"/>
                  <a:gd name="T56" fmla="*/ 213 w 1194"/>
                  <a:gd name="T57" fmla="*/ 74 h 533"/>
                  <a:gd name="T58" fmla="*/ 227 w 1194"/>
                  <a:gd name="T59" fmla="*/ 57 h 533"/>
                  <a:gd name="T60" fmla="*/ 238 w 1194"/>
                  <a:gd name="T61" fmla="*/ 44 h 533"/>
                  <a:gd name="T62" fmla="*/ 234 w 1194"/>
                  <a:gd name="T63" fmla="*/ 22 h 533"/>
                  <a:gd name="T64" fmla="*/ 249 w 1194"/>
                  <a:gd name="T65" fmla="*/ 32 h 533"/>
                  <a:gd name="T66" fmla="*/ 245 w 1194"/>
                  <a:gd name="T67" fmla="*/ 62 h 533"/>
                  <a:gd name="T68" fmla="*/ 263 w 1194"/>
                  <a:gd name="T69" fmla="*/ 38 h 533"/>
                  <a:gd name="T70" fmla="*/ 266 w 1194"/>
                  <a:gd name="T71" fmla="*/ 30 h 533"/>
                  <a:gd name="T72" fmla="*/ 270 w 1194"/>
                  <a:gd name="T73" fmla="*/ 40 h 533"/>
                  <a:gd name="T74" fmla="*/ 290 w 1194"/>
                  <a:gd name="T75" fmla="*/ 15 h 533"/>
                  <a:gd name="T76" fmla="*/ 299 w 1194"/>
                  <a:gd name="T77" fmla="*/ 7 h 533"/>
                  <a:gd name="T78" fmla="*/ 292 w 1194"/>
                  <a:gd name="T79" fmla="*/ 27 h 533"/>
                  <a:gd name="T80" fmla="*/ 286 w 1194"/>
                  <a:gd name="T81" fmla="*/ 67 h 533"/>
                  <a:gd name="T82" fmla="*/ 260 w 1194"/>
                  <a:gd name="T83" fmla="*/ 93 h 533"/>
                  <a:gd name="T84" fmla="*/ 238 w 1194"/>
                  <a:gd name="T85" fmla="*/ 120 h 533"/>
                  <a:gd name="T86" fmla="*/ 205 w 1194"/>
                  <a:gd name="T87" fmla="*/ 123 h 533"/>
                  <a:gd name="T88" fmla="*/ 185 w 1194"/>
                  <a:gd name="T89" fmla="*/ 130 h 533"/>
                  <a:gd name="T90" fmla="*/ 168 w 1194"/>
                  <a:gd name="T91" fmla="*/ 126 h 533"/>
                  <a:gd name="T92" fmla="*/ 157 w 1194"/>
                  <a:gd name="T93" fmla="*/ 120 h 533"/>
                  <a:gd name="T94" fmla="*/ 139 w 1194"/>
                  <a:gd name="T95" fmla="*/ 131 h 533"/>
                  <a:gd name="T96" fmla="*/ 115 w 1194"/>
                  <a:gd name="T97" fmla="*/ 130 h 533"/>
                  <a:gd name="T98" fmla="*/ 93 w 1194"/>
                  <a:gd name="T99" fmla="*/ 115 h 533"/>
                  <a:gd name="T100" fmla="*/ 77 w 1194"/>
                  <a:gd name="T101" fmla="*/ 118 h 533"/>
                  <a:gd name="T102" fmla="*/ 60 w 1194"/>
                  <a:gd name="T103" fmla="*/ 117 h 533"/>
                  <a:gd name="T104" fmla="*/ 46 w 1194"/>
                  <a:gd name="T105" fmla="*/ 104 h 53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194" h="533">
                    <a:moveTo>
                      <a:pt x="182" y="419"/>
                    </a:moveTo>
                    <a:lnTo>
                      <a:pt x="164" y="419"/>
                    </a:lnTo>
                    <a:lnTo>
                      <a:pt x="144" y="416"/>
                    </a:lnTo>
                    <a:lnTo>
                      <a:pt x="125" y="411"/>
                    </a:lnTo>
                    <a:lnTo>
                      <a:pt x="106" y="400"/>
                    </a:lnTo>
                    <a:lnTo>
                      <a:pt x="90" y="388"/>
                    </a:lnTo>
                    <a:lnTo>
                      <a:pt x="76" y="372"/>
                    </a:lnTo>
                    <a:lnTo>
                      <a:pt x="69" y="352"/>
                    </a:lnTo>
                    <a:lnTo>
                      <a:pt x="67" y="329"/>
                    </a:lnTo>
                    <a:lnTo>
                      <a:pt x="68" y="307"/>
                    </a:lnTo>
                    <a:lnTo>
                      <a:pt x="67" y="290"/>
                    </a:lnTo>
                    <a:lnTo>
                      <a:pt x="64" y="277"/>
                    </a:lnTo>
                    <a:lnTo>
                      <a:pt x="59" y="266"/>
                    </a:lnTo>
                    <a:lnTo>
                      <a:pt x="53" y="257"/>
                    </a:lnTo>
                    <a:lnTo>
                      <a:pt x="44" y="249"/>
                    </a:lnTo>
                    <a:lnTo>
                      <a:pt x="34" y="239"/>
                    </a:lnTo>
                    <a:lnTo>
                      <a:pt x="22" y="229"/>
                    </a:lnTo>
                    <a:lnTo>
                      <a:pt x="11" y="215"/>
                    </a:lnTo>
                    <a:lnTo>
                      <a:pt x="4" y="199"/>
                    </a:lnTo>
                    <a:lnTo>
                      <a:pt x="0" y="179"/>
                    </a:lnTo>
                    <a:lnTo>
                      <a:pt x="2" y="159"/>
                    </a:lnTo>
                    <a:lnTo>
                      <a:pt x="6" y="138"/>
                    </a:lnTo>
                    <a:lnTo>
                      <a:pt x="15" y="119"/>
                    </a:lnTo>
                    <a:lnTo>
                      <a:pt x="29" y="100"/>
                    </a:lnTo>
                    <a:lnTo>
                      <a:pt x="48" y="85"/>
                    </a:lnTo>
                    <a:lnTo>
                      <a:pt x="44" y="102"/>
                    </a:lnTo>
                    <a:lnTo>
                      <a:pt x="44" y="122"/>
                    </a:lnTo>
                    <a:lnTo>
                      <a:pt x="49" y="140"/>
                    </a:lnTo>
                    <a:lnTo>
                      <a:pt x="57" y="159"/>
                    </a:lnTo>
                    <a:lnTo>
                      <a:pt x="69" y="174"/>
                    </a:lnTo>
                    <a:lnTo>
                      <a:pt x="87" y="185"/>
                    </a:lnTo>
                    <a:lnTo>
                      <a:pt x="110" y="193"/>
                    </a:lnTo>
                    <a:lnTo>
                      <a:pt x="137" y="194"/>
                    </a:lnTo>
                    <a:lnTo>
                      <a:pt x="139" y="173"/>
                    </a:lnTo>
                    <a:lnTo>
                      <a:pt x="143" y="153"/>
                    </a:lnTo>
                    <a:lnTo>
                      <a:pt x="151" y="135"/>
                    </a:lnTo>
                    <a:lnTo>
                      <a:pt x="163" y="119"/>
                    </a:lnTo>
                    <a:lnTo>
                      <a:pt x="178" y="106"/>
                    </a:lnTo>
                    <a:lnTo>
                      <a:pt x="196" y="95"/>
                    </a:lnTo>
                    <a:lnTo>
                      <a:pt x="219" y="89"/>
                    </a:lnTo>
                    <a:lnTo>
                      <a:pt x="247" y="85"/>
                    </a:lnTo>
                    <a:lnTo>
                      <a:pt x="229" y="98"/>
                    </a:lnTo>
                    <a:lnTo>
                      <a:pt x="217" y="112"/>
                    </a:lnTo>
                    <a:lnTo>
                      <a:pt x="211" y="125"/>
                    </a:lnTo>
                    <a:lnTo>
                      <a:pt x="208" y="138"/>
                    </a:lnTo>
                    <a:lnTo>
                      <a:pt x="209" y="151"/>
                    </a:lnTo>
                    <a:lnTo>
                      <a:pt x="211" y="163"/>
                    </a:lnTo>
                    <a:lnTo>
                      <a:pt x="216" y="175"/>
                    </a:lnTo>
                    <a:lnTo>
                      <a:pt x="221" y="184"/>
                    </a:lnTo>
                    <a:lnTo>
                      <a:pt x="231" y="193"/>
                    </a:lnTo>
                    <a:lnTo>
                      <a:pt x="246" y="200"/>
                    </a:lnTo>
                    <a:lnTo>
                      <a:pt x="265" y="208"/>
                    </a:lnTo>
                    <a:lnTo>
                      <a:pt x="286" y="216"/>
                    </a:lnTo>
                    <a:lnTo>
                      <a:pt x="305" y="226"/>
                    </a:lnTo>
                    <a:lnTo>
                      <a:pt x="323" y="238"/>
                    </a:lnTo>
                    <a:lnTo>
                      <a:pt x="336" y="254"/>
                    </a:lnTo>
                    <a:lnTo>
                      <a:pt x="342" y="274"/>
                    </a:lnTo>
                    <a:lnTo>
                      <a:pt x="349" y="259"/>
                    </a:lnTo>
                    <a:lnTo>
                      <a:pt x="356" y="249"/>
                    </a:lnTo>
                    <a:lnTo>
                      <a:pt x="363" y="240"/>
                    </a:lnTo>
                    <a:lnTo>
                      <a:pt x="370" y="234"/>
                    </a:lnTo>
                    <a:lnTo>
                      <a:pt x="376" y="228"/>
                    </a:lnTo>
                    <a:lnTo>
                      <a:pt x="383" y="222"/>
                    </a:lnTo>
                    <a:lnTo>
                      <a:pt x="389" y="214"/>
                    </a:lnTo>
                    <a:lnTo>
                      <a:pt x="396" y="205"/>
                    </a:lnTo>
                    <a:lnTo>
                      <a:pt x="400" y="194"/>
                    </a:lnTo>
                    <a:lnTo>
                      <a:pt x="395" y="184"/>
                    </a:lnTo>
                    <a:lnTo>
                      <a:pt x="386" y="174"/>
                    </a:lnTo>
                    <a:lnTo>
                      <a:pt x="378" y="161"/>
                    </a:lnTo>
                    <a:lnTo>
                      <a:pt x="372" y="146"/>
                    </a:lnTo>
                    <a:lnTo>
                      <a:pt x="374" y="129"/>
                    </a:lnTo>
                    <a:lnTo>
                      <a:pt x="386" y="107"/>
                    </a:lnTo>
                    <a:lnTo>
                      <a:pt x="411" y="79"/>
                    </a:lnTo>
                    <a:lnTo>
                      <a:pt x="441" y="54"/>
                    </a:lnTo>
                    <a:lnTo>
                      <a:pt x="465" y="37"/>
                    </a:lnTo>
                    <a:lnTo>
                      <a:pt x="484" y="25"/>
                    </a:lnTo>
                    <a:lnTo>
                      <a:pt x="498" y="20"/>
                    </a:lnTo>
                    <a:lnTo>
                      <a:pt x="507" y="17"/>
                    </a:lnTo>
                    <a:lnTo>
                      <a:pt x="513" y="17"/>
                    </a:lnTo>
                    <a:lnTo>
                      <a:pt x="515" y="18"/>
                    </a:lnTo>
                    <a:lnTo>
                      <a:pt x="516" y="20"/>
                    </a:lnTo>
                    <a:lnTo>
                      <a:pt x="503" y="28"/>
                    </a:lnTo>
                    <a:lnTo>
                      <a:pt x="493" y="38"/>
                    </a:lnTo>
                    <a:lnTo>
                      <a:pt x="484" y="48"/>
                    </a:lnTo>
                    <a:lnTo>
                      <a:pt x="477" y="60"/>
                    </a:lnTo>
                    <a:lnTo>
                      <a:pt x="472" y="71"/>
                    </a:lnTo>
                    <a:lnTo>
                      <a:pt x="471" y="84"/>
                    </a:lnTo>
                    <a:lnTo>
                      <a:pt x="475" y="94"/>
                    </a:lnTo>
                    <a:lnTo>
                      <a:pt x="481" y="105"/>
                    </a:lnTo>
                    <a:lnTo>
                      <a:pt x="492" y="115"/>
                    </a:lnTo>
                    <a:lnTo>
                      <a:pt x="503" y="127"/>
                    </a:lnTo>
                    <a:lnTo>
                      <a:pt x="514" y="140"/>
                    </a:lnTo>
                    <a:lnTo>
                      <a:pt x="523" y="155"/>
                    </a:lnTo>
                    <a:lnTo>
                      <a:pt x="530" y="171"/>
                    </a:lnTo>
                    <a:lnTo>
                      <a:pt x="531" y="189"/>
                    </a:lnTo>
                    <a:lnTo>
                      <a:pt x="528" y="206"/>
                    </a:lnTo>
                    <a:lnTo>
                      <a:pt x="516" y="224"/>
                    </a:lnTo>
                    <a:lnTo>
                      <a:pt x="504" y="242"/>
                    </a:lnTo>
                    <a:lnTo>
                      <a:pt x="499" y="257"/>
                    </a:lnTo>
                    <a:lnTo>
                      <a:pt x="499" y="269"/>
                    </a:lnTo>
                    <a:lnTo>
                      <a:pt x="502" y="281"/>
                    </a:lnTo>
                    <a:lnTo>
                      <a:pt x="510" y="291"/>
                    </a:lnTo>
                    <a:lnTo>
                      <a:pt x="522" y="300"/>
                    </a:lnTo>
                    <a:lnTo>
                      <a:pt x="536" y="309"/>
                    </a:lnTo>
                    <a:lnTo>
                      <a:pt x="552" y="319"/>
                    </a:lnTo>
                    <a:lnTo>
                      <a:pt x="547" y="308"/>
                    </a:lnTo>
                    <a:lnTo>
                      <a:pt x="546" y="301"/>
                    </a:lnTo>
                    <a:lnTo>
                      <a:pt x="547" y="295"/>
                    </a:lnTo>
                    <a:lnTo>
                      <a:pt x="552" y="290"/>
                    </a:lnTo>
                    <a:lnTo>
                      <a:pt x="557" y="284"/>
                    </a:lnTo>
                    <a:lnTo>
                      <a:pt x="567" y="280"/>
                    </a:lnTo>
                    <a:lnTo>
                      <a:pt x="578" y="273"/>
                    </a:lnTo>
                    <a:lnTo>
                      <a:pt x="592" y="265"/>
                    </a:lnTo>
                    <a:lnTo>
                      <a:pt x="606" y="253"/>
                    </a:lnTo>
                    <a:lnTo>
                      <a:pt x="616" y="239"/>
                    </a:lnTo>
                    <a:lnTo>
                      <a:pt x="624" y="223"/>
                    </a:lnTo>
                    <a:lnTo>
                      <a:pt x="629" y="207"/>
                    </a:lnTo>
                    <a:lnTo>
                      <a:pt x="631" y="191"/>
                    </a:lnTo>
                    <a:lnTo>
                      <a:pt x="631" y="175"/>
                    </a:lnTo>
                    <a:lnTo>
                      <a:pt x="628" y="161"/>
                    </a:lnTo>
                    <a:lnTo>
                      <a:pt x="622" y="150"/>
                    </a:lnTo>
                    <a:lnTo>
                      <a:pt x="640" y="158"/>
                    </a:lnTo>
                    <a:lnTo>
                      <a:pt x="658" y="168"/>
                    </a:lnTo>
                    <a:lnTo>
                      <a:pt x="673" y="182"/>
                    </a:lnTo>
                    <a:lnTo>
                      <a:pt x="686" y="198"/>
                    </a:lnTo>
                    <a:lnTo>
                      <a:pt x="697" y="215"/>
                    </a:lnTo>
                    <a:lnTo>
                      <a:pt x="704" y="234"/>
                    </a:lnTo>
                    <a:lnTo>
                      <a:pt x="706" y="252"/>
                    </a:lnTo>
                    <a:lnTo>
                      <a:pt x="705" y="269"/>
                    </a:lnTo>
                    <a:lnTo>
                      <a:pt x="723" y="260"/>
                    </a:lnTo>
                    <a:lnTo>
                      <a:pt x="745" y="250"/>
                    </a:lnTo>
                    <a:lnTo>
                      <a:pt x="766" y="238"/>
                    </a:lnTo>
                    <a:lnTo>
                      <a:pt x="784" y="222"/>
                    </a:lnTo>
                    <a:lnTo>
                      <a:pt x="797" y="202"/>
                    </a:lnTo>
                    <a:lnTo>
                      <a:pt x="801" y="177"/>
                    </a:lnTo>
                    <a:lnTo>
                      <a:pt x="797" y="145"/>
                    </a:lnTo>
                    <a:lnTo>
                      <a:pt x="780" y="105"/>
                    </a:lnTo>
                    <a:lnTo>
                      <a:pt x="800" y="115"/>
                    </a:lnTo>
                    <a:lnTo>
                      <a:pt x="821" y="130"/>
                    </a:lnTo>
                    <a:lnTo>
                      <a:pt x="839" y="150"/>
                    </a:lnTo>
                    <a:lnTo>
                      <a:pt x="854" y="174"/>
                    </a:lnTo>
                    <a:lnTo>
                      <a:pt x="865" y="201"/>
                    </a:lnTo>
                    <a:lnTo>
                      <a:pt x="868" y="231"/>
                    </a:lnTo>
                    <a:lnTo>
                      <a:pt x="864" y="265"/>
                    </a:lnTo>
                    <a:lnTo>
                      <a:pt x="850" y="299"/>
                    </a:lnTo>
                    <a:lnTo>
                      <a:pt x="864" y="282"/>
                    </a:lnTo>
                    <a:lnTo>
                      <a:pt x="876" y="266"/>
                    </a:lnTo>
                    <a:lnTo>
                      <a:pt x="887" y="253"/>
                    </a:lnTo>
                    <a:lnTo>
                      <a:pt x="896" y="240"/>
                    </a:lnTo>
                    <a:lnTo>
                      <a:pt x="905" y="230"/>
                    </a:lnTo>
                    <a:lnTo>
                      <a:pt x="914" y="221"/>
                    </a:lnTo>
                    <a:lnTo>
                      <a:pt x="925" y="213"/>
                    </a:lnTo>
                    <a:lnTo>
                      <a:pt x="935" y="205"/>
                    </a:lnTo>
                    <a:lnTo>
                      <a:pt x="945" y="194"/>
                    </a:lnTo>
                    <a:lnTo>
                      <a:pt x="952" y="178"/>
                    </a:lnTo>
                    <a:lnTo>
                      <a:pt x="957" y="159"/>
                    </a:lnTo>
                    <a:lnTo>
                      <a:pt x="957" y="139"/>
                    </a:lnTo>
                    <a:lnTo>
                      <a:pt x="954" y="120"/>
                    </a:lnTo>
                    <a:lnTo>
                      <a:pt x="948" y="102"/>
                    </a:lnTo>
                    <a:lnTo>
                      <a:pt x="936" y="91"/>
                    </a:lnTo>
                    <a:lnTo>
                      <a:pt x="920" y="85"/>
                    </a:lnTo>
                    <a:lnTo>
                      <a:pt x="942" y="86"/>
                    </a:lnTo>
                    <a:lnTo>
                      <a:pt x="963" y="94"/>
                    </a:lnTo>
                    <a:lnTo>
                      <a:pt x="982" y="108"/>
                    </a:lnTo>
                    <a:lnTo>
                      <a:pt x="996" y="128"/>
                    </a:lnTo>
                    <a:lnTo>
                      <a:pt x="1004" y="153"/>
                    </a:lnTo>
                    <a:lnTo>
                      <a:pt x="1002" y="183"/>
                    </a:lnTo>
                    <a:lnTo>
                      <a:pt x="988" y="216"/>
                    </a:lnTo>
                    <a:lnTo>
                      <a:pt x="960" y="254"/>
                    </a:lnTo>
                    <a:lnTo>
                      <a:pt x="979" y="251"/>
                    </a:lnTo>
                    <a:lnTo>
                      <a:pt x="998" y="239"/>
                    </a:lnTo>
                    <a:lnTo>
                      <a:pt x="1018" y="222"/>
                    </a:lnTo>
                    <a:lnTo>
                      <a:pt x="1034" y="201"/>
                    </a:lnTo>
                    <a:lnTo>
                      <a:pt x="1045" y="177"/>
                    </a:lnTo>
                    <a:lnTo>
                      <a:pt x="1050" y="152"/>
                    </a:lnTo>
                    <a:lnTo>
                      <a:pt x="1045" y="125"/>
                    </a:lnTo>
                    <a:lnTo>
                      <a:pt x="1029" y="100"/>
                    </a:lnTo>
                    <a:lnTo>
                      <a:pt x="1042" y="106"/>
                    </a:lnTo>
                    <a:lnTo>
                      <a:pt x="1052" y="113"/>
                    </a:lnTo>
                    <a:lnTo>
                      <a:pt x="1062" y="123"/>
                    </a:lnTo>
                    <a:lnTo>
                      <a:pt x="1068" y="133"/>
                    </a:lnTo>
                    <a:lnTo>
                      <a:pt x="1073" y="144"/>
                    </a:lnTo>
                    <a:lnTo>
                      <a:pt x="1076" y="152"/>
                    </a:lnTo>
                    <a:lnTo>
                      <a:pt x="1079" y="158"/>
                    </a:lnTo>
                    <a:lnTo>
                      <a:pt x="1080" y="160"/>
                    </a:lnTo>
                    <a:lnTo>
                      <a:pt x="1089" y="136"/>
                    </a:lnTo>
                    <a:lnTo>
                      <a:pt x="1104" y="114"/>
                    </a:lnTo>
                    <a:lnTo>
                      <a:pt x="1124" y="95"/>
                    </a:lnTo>
                    <a:lnTo>
                      <a:pt x="1143" y="78"/>
                    </a:lnTo>
                    <a:lnTo>
                      <a:pt x="1160" y="61"/>
                    </a:lnTo>
                    <a:lnTo>
                      <a:pt x="1174" y="43"/>
                    </a:lnTo>
                    <a:lnTo>
                      <a:pt x="1182" y="23"/>
                    </a:lnTo>
                    <a:lnTo>
                      <a:pt x="1180" y="0"/>
                    </a:lnTo>
                    <a:lnTo>
                      <a:pt x="1188" y="16"/>
                    </a:lnTo>
                    <a:lnTo>
                      <a:pt x="1193" y="30"/>
                    </a:lnTo>
                    <a:lnTo>
                      <a:pt x="1194" y="43"/>
                    </a:lnTo>
                    <a:lnTo>
                      <a:pt x="1193" y="56"/>
                    </a:lnTo>
                    <a:lnTo>
                      <a:pt x="1188" y="71"/>
                    </a:lnTo>
                    <a:lnTo>
                      <a:pt x="1179" y="89"/>
                    </a:lnTo>
                    <a:lnTo>
                      <a:pt x="1166" y="109"/>
                    </a:lnTo>
                    <a:lnTo>
                      <a:pt x="1150" y="135"/>
                    </a:lnTo>
                    <a:lnTo>
                      <a:pt x="1142" y="160"/>
                    </a:lnTo>
                    <a:lnTo>
                      <a:pt x="1140" y="193"/>
                    </a:lnTo>
                    <a:lnTo>
                      <a:pt x="1142" y="231"/>
                    </a:lnTo>
                    <a:lnTo>
                      <a:pt x="1142" y="269"/>
                    </a:lnTo>
                    <a:lnTo>
                      <a:pt x="1135" y="304"/>
                    </a:lnTo>
                    <a:lnTo>
                      <a:pt x="1119" y="331"/>
                    </a:lnTo>
                    <a:lnTo>
                      <a:pt x="1089" y="349"/>
                    </a:lnTo>
                    <a:lnTo>
                      <a:pt x="1040" y="350"/>
                    </a:lnTo>
                    <a:lnTo>
                      <a:pt x="1037" y="375"/>
                    </a:lnTo>
                    <a:lnTo>
                      <a:pt x="1032" y="403"/>
                    </a:lnTo>
                    <a:lnTo>
                      <a:pt x="1021" y="430"/>
                    </a:lnTo>
                    <a:lnTo>
                      <a:pt x="1006" y="453"/>
                    </a:lnTo>
                    <a:lnTo>
                      <a:pt x="983" y="472"/>
                    </a:lnTo>
                    <a:lnTo>
                      <a:pt x="952" y="482"/>
                    </a:lnTo>
                    <a:lnTo>
                      <a:pt x="912" y="481"/>
                    </a:lnTo>
                    <a:lnTo>
                      <a:pt x="860" y="468"/>
                    </a:lnTo>
                    <a:lnTo>
                      <a:pt x="849" y="477"/>
                    </a:lnTo>
                    <a:lnTo>
                      <a:pt x="835" y="487"/>
                    </a:lnTo>
                    <a:lnTo>
                      <a:pt x="820" y="495"/>
                    </a:lnTo>
                    <a:lnTo>
                      <a:pt x="805" y="502"/>
                    </a:lnTo>
                    <a:lnTo>
                      <a:pt x="789" y="509"/>
                    </a:lnTo>
                    <a:lnTo>
                      <a:pt x="773" y="513"/>
                    </a:lnTo>
                    <a:lnTo>
                      <a:pt x="757" y="518"/>
                    </a:lnTo>
                    <a:lnTo>
                      <a:pt x="740" y="520"/>
                    </a:lnTo>
                    <a:lnTo>
                      <a:pt x="724" y="521"/>
                    </a:lnTo>
                    <a:lnTo>
                      <a:pt x="709" y="520"/>
                    </a:lnTo>
                    <a:lnTo>
                      <a:pt x="694" y="517"/>
                    </a:lnTo>
                    <a:lnTo>
                      <a:pt x="682" y="511"/>
                    </a:lnTo>
                    <a:lnTo>
                      <a:pt x="670" y="504"/>
                    </a:lnTo>
                    <a:lnTo>
                      <a:pt x="660" y="492"/>
                    </a:lnTo>
                    <a:lnTo>
                      <a:pt x="652" y="480"/>
                    </a:lnTo>
                    <a:lnTo>
                      <a:pt x="646" y="464"/>
                    </a:lnTo>
                    <a:lnTo>
                      <a:pt x="638" y="473"/>
                    </a:lnTo>
                    <a:lnTo>
                      <a:pt x="628" y="483"/>
                    </a:lnTo>
                    <a:lnTo>
                      <a:pt x="615" y="494"/>
                    </a:lnTo>
                    <a:lnTo>
                      <a:pt x="601" y="503"/>
                    </a:lnTo>
                    <a:lnTo>
                      <a:pt x="586" y="511"/>
                    </a:lnTo>
                    <a:lnTo>
                      <a:pt x="570" y="519"/>
                    </a:lnTo>
                    <a:lnTo>
                      <a:pt x="553" y="526"/>
                    </a:lnTo>
                    <a:lnTo>
                      <a:pt x="534" y="530"/>
                    </a:lnTo>
                    <a:lnTo>
                      <a:pt x="516" y="533"/>
                    </a:lnTo>
                    <a:lnTo>
                      <a:pt x="496" y="533"/>
                    </a:lnTo>
                    <a:lnTo>
                      <a:pt x="477" y="529"/>
                    </a:lnTo>
                    <a:lnTo>
                      <a:pt x="457" y="523"/>
                    </a:lnTo>
                    <a:lnTo>
                      <a:pt x="438" y="513"/>
                    </a:lnTo>
                    <a:lnTo>
                      <a:pt x="418" y="499"/>
                    </a:lnTo>
                    <a:lnTo>
                      <a:pt x="400" y="482"/>
                    </a:lnTo>
                    <a:lnTo>
                      <a:pt x="381" y="459"/>
                    </a:lnTo>
                    <a:lnTo>
                      <a:pt x="371" y="461"/>
                    </a:lnTo>
                    <a:lnTo>
                      <a:pt x="359" y="464"/>
                    </a:lnTo>
                    <a:lnTo>
                      <a:pt x="347" y="466"/>
                    </a:lnTo>
                    <a:lnTo>
                      <a:pt x="334" y="469"/>
                    </a:lnTo>
                    <a:lnTo>
                      <a:pt x="320" y="472"/>
                    </a:lnTo>
                    <a:lnTo>
                      <a:pt x="307" y="474"/>
                    </a:lnTo>
                    <a:lnTo>
                      <a:pt x="293" y="475"/>
                    </a:lnTo>
                    <a:lnTo>
                      <a:pt x="279" y="475"/>
                    </a:lnTo>
                    <a:lnTo>
                      <a:pt x="264" y="475"/>
                    </a:lnTo>
                    <a:lnTo>
                      <a:pt x="250" y="473"/>
                    </a:lnTo>
                    <a:lnTo>
                      <a:pt x="237" y="469"/>
                    </a:lnTo>
                    <a:lnTo>
                      <a:pt x="225" y="464"/>
                    </a:lnTo>
                    <a:lnTo>
                      <a:pt x="212" y="457"/>
                    </a:lnTo>
                    <a:lnTo>
                      <a:pt x="202" y="446"/>
                    </a:lnTo>
                    <a:lnTo>
                      <a:pt x="191" y="434"/>
                    </a:lnTo>
                    <a:lnTo>
                      <a:pt x="182" y="419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85" name="Freeform 80"/>
              <p:cNvSpPr>
                <a:spLocks/>
              </p:cNvSpPr>
              <p:nvPr/>
            </p:nvSpPr>
            <p:spPr bwMode="auto">
              <a:xfrm>
                <a:off x="4319" y="6369"/>
                <a:ext cx="71" cy="82"/>
              </a:xfrm>
              <a:custGeom>
                <a:avLst/>
                <a:gdLst>
                  <a:gd name="T0" fmla="*/ 14 w 142"/>
                  <a:gd name="T1" fmla="*/ 41 h 164"/>
                  <a:gd name="T2" fmla="*/ 6 w 142"/>
                  <a:gd name="T3" fmla="*/ 37 h 164"/>
                  <a:gd name="T4" fmla="*/ 2 w 142"/>
                  <a:gd name="T5" fmla="*/ 33 h 164"/>
                  <a:gd name="T6" fmla="*/ 0 w 142"/>
                  <a:gd name="T7" fmla="*/ 28 h 164"/>
                  <a:gd name="T8" fmla="*/ 1 w 142"/>
                  <a:gd name="T9" fmla="*/ 23 h 164"/>
                  <a:gd name="T10" fmla="*/ 2 w 142"/>
                  <a:gd name="T11" fmla="*/ 18 h 164"/>
                  <a:gd name="T12" fmla="*/ 4 w 142"/>
                  <a:gd name="T13" fmla="*/ 12 h 164"/>
                  <a:gd name="T14" fmla="*/ 6 w 142"/>
                  <a:gd name="T15" fmla="*/ 7 h 164"/>
                  <a:gd name="T16" fmla="*/ 7 w 142"/>
                  <a:gd name="T17" fmla="*/ 0 h 164"/>
                  <a:gd name="T18" fmla="*/ 9 w 142"/>
                  <a:gd name="T19" fmla="*/ 2 h 164"/>
                  <a:gd name="T20" fmla="*/ 11 w 142"/>
                  <a:gd name="T21" fmla="*/ 5 h 164"/>
                  <a:gd name="T22" fmla="*/ 14 w 142"/>
                  <a:gd name="T23" fmla="*/ 8 h 164"/>
                  <a:gd name="T24" fmla="*/ 15 w 142"/>
                  <a:gd name="T25" fmla="*/ 12 h 164"/>
                  <a:gd name="T26" fmla="*/ 16 w 142"/>
                  <a:gd name="T27" fmla="*/ 16 h 164"/>
                  <a:gd name="T28" fmla="*/ 17 w 142"/>
                  <a:gd name="T29" fmla="*/ 20 h 164"/>
                  <a:gd name="T30" fmla="*/ 18 w 142"/>
                  <a:gd name="T31" fmla="*/ 24 h 164"/>
                  <a:gd name="T32" fmla="*/ 18 w 142"/>
                  <a:gd name="T33" fmla="*/ 28 h 164"/>
                  <a:gd name="T34" fmla="*/ 19 w 142"/>
                  <a:gd name="T35" fmla="*/ 26 h 164"/>
                  <a:gd name="T36" fmla="*/ 22 w 142"/>
                  <a:gd name="T37" fmla="*/ 24 h 164"/>
                  <a:gd name="T38" fmla="*/ 25 w 142"/>
                  <a:gd name="T39" fmla="*/ 21 h 164"/>
                  <a:gd name="T40" fmla="*/ 28 w 142"/>
                  <a:gd name="T41" fmla="*/ 18 h 164"/>
                  <a:gd name="T42" fmla="*/ 31 w 142"/>
                  <a:gd name="T43" fmla="*/ 16 h 164"/>
                  <a:gd name="T44" fmla="*/ 33 w 142"/>
                  <a:gd name="T45" fmla="*/ 13 h 164"/>
                  <a:gd name="T46" fmla="*/ 35 w 142"/>
                  <a:gd name="T47" fmla="*/ 9 h 164"/>
                  <a:gd name="T48" fmla="*/ 36 w 142"/>
                  <a:gd name="T49" fmla="*/ 6 h 164"/>
                  <a:gd name="T50" fmla="*/ 36 w 142"/>
                  <a:gd name="T51" fmla="*/ 11 h 164"/>
                  <a:gd name="T52" fmla="*/ 35 w 142"/>
                  <a:gd name="T53" fmla="*/ 15 h 164"/>
                  <a:gd name="T54" fmla="*/ 34 w 142"/>
                  <a:gd name="T55" fmla="*/ 20 h 164"/>
                  <a:gd name="T56" fmla="*/ 33 w 142"/>
                  <a:gd name="T57" fmla="*/ 24 h 164"/>
                  <a:gd name="T58" fmla="*/ 29 w 142"/>
                  <a:gd name="T59" fmla="*/ 29 h 164"/>
                  <a:gd name="T60" fmla="*/ 26 w 142"/>
                  <a:gd name="T61" fmla="*/ 33 h 164"/>
                  <a:gd name="T62" fmla="*/ 20 w 142"/>
                  <a:gd name="T63" fmla="*/ 37 h 164"/>
                  <a:gd name="T64" fmla="*/ 14 w 142"/>
                  <a:gd name="T65" fmla="*/ 41 h 1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2" h="164">
                    <a:moveTo>
                      <a:pt x="56" y="164"/>
                    </a:moveTo>
                    <a:lnTo>
                      <a:pt x="24" y="148"/>
                    </a:lnTo>
                    <a:lnTo>
                      <a:pt x="7" y="130"/>
                    </a:lnTo>
                    <a:lnTo>
                      <a:pt x="0" y="111"/>
                    </a:lnTo>
                    <a:lnTo>
                      <a:pt x="1" y="91"/>
                    </a:lnTo>
                    <a:lnTo>
                      <a:pt x="8" y="69"/>
                    </a:lnTo>
                    <a:lnTo>
                      <a:pt x="16" y="48"/>
                    </a:lnTo>
                    <a:lnTo>
                      <a:pt x="23" y="25"/>
                    </a:lnTo>
                    <a:lnTo>
                      <a:pt x="26" y="0"/>
                    </a:lnTo>
                    <a:lnTo>
                      <a:pt x="35" y="8"/>
                    </a:lnTo>
                    <a:lnTo>
                      <a:pt x="44" y="20"/>
                    </a:lnTo>
                    <a:lnTo>
                      <a:pt x="53" y="31"/>
                    </a:lnTo>
                    <a:lnTo>
                      <a:pt x="59" y="45"/>
                    </a:lnTo>
                    <a:lnTo>
                      <a:pt x="64" y="61"/>
                    </a:lnTo>
                    <a:lnTo>
                      <a:pt x="68" y="77"/>
                    </a:lnTo>
                    <a:lnTo>
                      <a:pt x="70" y="95"/>
                    </a:lnTo>
                    <a:lnTo>
                      <a:pt x="69" y="112"/>
                    </a:lnTo>
                    <a:lnTo>
                      <a:pt x="76" y="103"/>
                    </a:lnTo>
                    <a:lnTo>
                      <a:pt x="85" y="94"/>
                    </a:lnTo>
                    <a:lnTo>
                      <a:pt x="97" y="83"/>
                    </a:lnTo>
                    <a:lnTo>
                      <a:pt x="110" y="72"/>
                    </a:lnTo>
                    <a:lnTo>
                      <a:pt x="122" y="61"/>
                    </a:lnTo>
                    <a:lnTo>
                      <a:pt x="132" y="49"/>
                    </a:lnTo>
                    <a:lnTo>
                      <a:pt x="139" y="36"/>
                    </a:lnTo>
                    <a:lnTo>
                      <a:pt x="141" y="22"/>
                    </a:lnTo>
                    <a:lnTo>
                      <a:pt x="142" y="41"/>
                    </a:lnTo>
                    <a:lnTo>
                      <a:pt x="140" y="59"/>
                    </a:lnTo>
                    <a:lnTo>
                      <a:pt x="135" y="77"/>
                    </a:lnTo>
                    <a:lnTo>
                      <a:pt x="129" y="95"/>
                    </a:lnTo>
                    <a:lnTo>
                      <a:pt x="116" y="113"/>
                    </a:lnTo>
                    <a:lnTo>
                      <a:pt x="101" y="130"/>
                    </a:lnTo>
                    <a:lnTo>
                      <a:pt x="80" y="148"/>
                    </a:lnTo>
                    <a:lnTo>
                      <a:pt x="56" y="164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86" name="Freeform 81"/>
              <p:cNvSpPr>
                <a:spLocks/>
              </p:cNvSpPr>
              <p:nvPr/>
            </p:nvSpPr>
            <p:spPr bwMode="auto">
              <a:xfrm>
                <a:off x="4221" y="6344"/>
                <a:ext cx="54" cy="72"/>
              </a:xfrm>
              <a:custGeom>
                <a:avLst/>
                <a:gdLst>
                  <a:gd name="T0" fmla="*/ 27 w 108"/>
                  <a:gd name="T1" fmla="*/ 34 h 145"/>
                  <a:gd name="T2" fmla="*/ 24 w 108"/>
                  <a:gd name="T3" fmla="*/ 35 h 145"/>
                  <a:gd name="T4" fmla="*/ 20 w 108"/>
                  <a:gd name="T5" fmla="*/ 36 h 145"/>
                  <a:gd name="T6" fmla="*/ 16 w 108"/>
                  <a:gd name="T7" fmla="*/ 36 h 145"/>
                  <a:gd name="T8" fmla="*/ 13 w 108"/>
                  <a:gd name="T9" fmla="*/ 36 h 145"/>
                  <a:gd name="T10" fmla="*/ 9 w 108"/>
                  <a:gd name="T11" fmla="*/ 35 h 145"/>
                  <a:gd name="T12" fmla="*/ 6 w 108"/>
                  <a:gd name="T13" fmla="*/ 33 h 145"/>
                  <a:gd name="T14" fmla="*/ 3 w 108"/>
                  <a:gd name="T15" fmla="*/ 29 h 145"/>
                  <a:gd name="T16" fmla="*/ 1 w 108"/>
                  <a:gd name="T17" fmla="*/ 25 h 145"/>
                  <a:gd name="T18" fmla="*/ 0 w 108"/>
                  <a:gd name="T19" fmla="*/ 19 h 145"/>
                  <a:gd name="T20" fmla="*/ 0 w 108"/>
                  <a:gd name="T21" fmla="*/ 15 h 145"/>
                  <a:gd name="T22" fmla="*/ 1 w 108"/>
                  <a:gd name="T23" fmla="*/ 12 h 145"/>
                  <a:gd name="T24" fmla="*/ 2 w 108"/>
                  <a:gd name="T25" fmla="*/ 9 h 145"/>
                  <a:gd name="T26" fmla="*/ 3 w 108"/>
                  <a:gd name="T27" fmla="*/ 6 h 145"/>
                  <a:gd name="T28" fmla="*/ 3 w 108"/>
                  <a:gd name="T29" fmla="*/ 4 h 145"/>
                  <a:gd name="T30" fmla="*/ 3 w 108"/>
                  <a:gd name="T31" fmla="*/ 2 h 145"/>
                  <a:gd name="T32" fmla="*/ 1 w 108"/>
                  <a:gd name="T33" fmla="*/ 0 h 145"/>
                  <a:gd name="T34" fmla="*/ 4 w 108"/>
                  <a:gd name="T35" fmla="*/ 1 h 145"/>
                  <a:gd name="T36" fmla="*/ 5 w 108"/>
                  <a:gd name="T37" fmla="*/ 3 h 145"/>
                  <a:gd name="T38" fmla="*/ 7 w 108"/>
                  <a:gd name="T39" fmla="*/ 5 h 145"/>
                  <a:gd name="T40" fmla="*/ 9 w 108"/>
                  <a:gd name="T41" fmla="*/ 7 h 145"/>
                  <a:gd name="T42" fmla="*/ 10 w 108"/>
                  <a:gd name="T43" fmla="*/ 10 h 145"/>
                  <a:gd name="T44" fmla="*/ 10 w 108"/>
                  <a:gd name="T45" fmla="*/ 13 h 145"/>
                  <a:gd name="T46" fmla="*/ 11 w 108"/>
                  <a:gd name="T47" fmla="*/ 16 h 145"/>
                  <a:gd name="T48" fmla="*/ 11 w 108"/>
                  <a:gd name="T49" fmla="*/ 20 h 145"/>
                  <a:gd name="T50" fmla="*/ 11 w 108"/>
                  <a:gd name="T51" fmla="*/ 23 h 145"/>
                  <a:gd name="T52" fmla="*/ 13 w 108"/>
                  <a:gd name="T53" fmla="*/ 25 h 145"/>
                  <a:gd name="T54" fmla="*/ 15 w 108"/>
                  <a:gd name="T55" fmla="*/ 26 h 145"/>
                  <a:gd name="T56" fmla="*/ 17 w 108"/>
                  <a:gd name="T57" fmla="*/ 27 h 145"/>
                  <a:gd name="T58" fmla="*/ 20 w 108"/>
                  <a:gd name="T59" fmla="*/ 29 h 145"/>
                  <a:gd name="T60" fmla="*/ 23 w 108"/>
                  <a:gd name="T61" fmla="*/ 30 h 145"/>
                  <a:gd name="T62" fmla="*/ 25 w 108"/>
                  <a:gd name="T63" fmla="*/ 32 h 145"/>
                  <a:gd name="T64" fmla="*/ 27 w 108"/>
                  <a:gd name="T65" fmla="*/ 34 h 14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08" h="145">
                    <a:moveTo>
                      <a:pt x="108" y="138"/>
                    </a:moveTo>
                    <a:lnTo>
                      <a:pt x="94" y="140"/>
                    </a:lnTo>
                    <a:lnTo>
                      <a:pt x="79" y="144"/>
                    </a:lnTo>
                    <a:lnTo>
                      <a:pt x="64" y="145"/>
                    </a:lnTo>
                    <a:lnTo>
                      <a:pt x="49" y="144"/>
                    </a:lnTo>
                    <a:lnTo>
                      <a:pt x="34" y="140"/>
                    </a:lnTo>
                    <a:lnTo>
                      <a:pt x="22" y="132"/>
                    </a:lnTo>
                    <a:lnTo>
                      <a:pt x="10" y="119"/>
                    </a:lnTo>
                    <a:lnTo>
                      <a:pt x="3" y="100"/>
                    </a:lnTo>
                    <a:lnTo>
                      <a:pt x="0" y="79"/>
                    </a:lnTo>
                    <a:lnTo>
                      <a:pt x="0" y="63"/>
                    </a:lnTo>
                    <a:lnTo>
                      <a:pt x="2" y="49"/>
                    </a:lnTo>
                    <a:lnTo>
                      <a:pt x="6" y="38"/>
                    </a:lnTo>
                    <a:lnTo>
                      <a:pt x="9" y="27"/>
                    </a:lnTo>
                    <a:lnTo>
                      <a:pt x="10" y="18"/>
                    </a:lnTo>
                    <a:lnTo>
                      <a:pt x="9" y="9"/>
                    </a:lnTo>
                    <a:lnTo>
                      <a:pt x="3" y="0"/>
                    </a:lnTo>
                    <a:lnTo>
                      <a:pt x="13" y="5"/>
                    </a:lnTo>
                    <a:lnTo>
                      <a:pt x="20" y="12"/>
                    </a:lnTo>
                    <a:lnTo>
                      <a:pt x="28" y="20"/>
                    </a:lnTo>
                    <a:lnTo>
                      <a:pt x="33" y="31"/>
                    </a:lnTo>
                    <a:lnTo>
                      <a:pt x="38" y="41"/>
                    </a:lnTo>
                    <a:lnTo>
                      <a:pt x="40" y="54"/>
                    </a:lnTo>
                    <a:lnTo>
                      <a:pt x="43" y="66"/>
                    </a:lnTo>
                    <a:lnTo>
                      <a:pt x="43" y="80"/>
                    </a:lnTo>
                    <a:lnTo>
                      <a:pt x="44" y="92"/>
                    </a:lnTo>
                    <a:lnTo>
                      <a:pt x="49" y="101"/>
                    </a:lnTo>
                    <a:lnTo>
                      <a:pt x="58" y="107"/>
                    </a:lnTo>
                    <a:lnTo>
                      <a:pt x="68" y="111"/>
                    </a:lnTo>
                    <a:lnTo>
                      <a:pt x="78" y="116"/>
                    </a:lnTo>
                    <a:lnTo>
                      <a:pt x="90" y="122"/>
                    </a:lnTo>
                    <a:lnTo>
                      <a:pt x="100" y="129"/>
                    </a:lnTo>
                    <a:lnTo>
                      <a:pt x="108" y="138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87" name="Freeform 82"/>
              <p:cNvSpPr>
                <a:spLocks/>
              </p:cNvSpPr>
              <p:nvPr/>
            </p:nvSpPr>
            <p:spPr bwMode="auto">
              <a:xfrm>
                <a:off x="4430" y="6361"/>
                <a:ext cx="60" cy="73"/>
              </a:xfrm>
              <a:custGeom>
                <a:avLst/>
                <a:gdLst>
                  <a:gd name="T0" fmla="*/ 0 w 120"/>
                  <a:gd name="T1" fmla="*/ 34 h 147"/>
                  <a:gd name="T2" fmla="*/ 3 w 120"/>
                  <a:gd name="T3" fmla="*/ 36 h 147"/>
                  <a:gd name="T4" fmla="*/ 6 w 120"/>
                  <a:gd name="T5" fmla="*/ 36 h 147"/>
                  <a:gd name="T6" fmla="*/ 10 w 120"/>
                  <a:gd name="T7" fmla="*/ 36 h 147"/>
                  <a:gd name="T8" fmla="*/ 14 w 120"/>
                  <a:gd name="T9" fmla="*/ 36 h 147"/>
                  <a:gd name="T10" fmla="*/ 18 w 120"/>
                  <a:gd name="T11" fmla="*/ 34 h 147"/>
                  <a:gd name="T12" fmla="*/ 22 w 120"/>
                  <a:gd name="T13" fmla="*/ 32 h 147"/>
                  <a:gd name="T14" fmla="*/ 25 w 120"/>
                  <a:gd name="T15" fmla="*/ 28 h 147"/>
                  <a:gd name="T16" fmla="*/ 26 w 120"/>
                  <a:gd name="T17" fmla="*/ 23 h 147"/>
                  <a:gd name="T18" fmla="*/ 27 w 120"/>
                  <a:gd name="T19" fmla="*/ 13 h 147"/>
                  <a:gd name="T20" fmla="*/ 27 w 120"/>
                  <a:gd name="T21" fmla="*/ 7 h 147"/>
                  <a:gd name="T22" fmla="*/ 28 w 120"/>
                  <a:gd name="T23" fmla="*/ 3 h 147"/>
                  <a:gd name="T24" fmla="*/ 30 w 120"/>
                  <a:gd name="T25" fmla="*/ 0 h 147"/>
                  <a:gd name="T26" fmla="*/ 27 w 120"/>
                  <a:gd name="T27" fmla="*/ 1 h 147"/>
                  <a:gd name="T28" fmla="*/ 24 w 120"/>
                  <a:gd name="T29" fmla="*/ 2 h 147"/>
                  <a:gd name="T30" fmla="*/ 21 w 120"/>
                  <a:gd name="T31" fmla="*/ 4 h 147"/>
                  <a:gd name="T32" fmla="*/ 18 w 120"/>
                  <a:gd name="T33" fmla="*/ 7 h 147"/>
                  <a:gd name="T34" fmla="*/ 16 w 120"/>
                  <a:gd name="T35" fmla="*/ 10 h 147"/>
                  <a:gd name="T36" fmla="*/ 14 w 120"/>
                  <a:gd name="T37" fmla="*/ 14 h 147"/>
                  <a:gd name="T38" fmla="*/ 13 w 120"/>
                  <a:gd name="T39" fmla="*/ 17 h 147"/>
                  <a:gd name="T40" fmla="*/ 12 w 120"/>
                  <a:gd name="T41" fmla="*/ 22 h 147"/>
                  <a:gd name="T42" fmla="*/ 10 w 120"/>
                  <a:gd name="T43" fmla="*/ 25 h 147"/>
                  <a:gd name="T44" fmla="*/ 10 w 120"/>
                  <a:gd name="T45" fmla="*/ 28 h 147"/>
                  <a:gd name="T46" fmla="*/ 9 w 120"/>
                  <a:gd name="T47" fmla="*/ 30 h 147"/>
                  <a:gd name="T48" fmla="*/ 8 w 120"/>
                  <a:gd name="T49" fmla="*/ 32 h 147"/>
                  <a:gd name="T50" fmla="*/ 6 w 120"/>
                  <a:gd name="T51" fmla="*/ 33 h 147"/>
                  <a:gd name="T52" fmla="*/ 5 w 120"/>
                  <a:gd name="T53" fmla="*/ 34 h 147"/>
                  <a:gd name="T54" fmla="*/ 3 w 120"/>
                  <a:gd name="T55" fmla="*/ 34 h 147"/>
                  <a:gd name="T56" fmla="*/ 0 w 120"/>
                  <a:gd name="T57" fmla="*/ 34 h 14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20" h="147">
                    <a:moveTo>
                      <a:pt x="0" y="138"/>
                    </a:moveTo>
                    <a:lnTo>
                      <a:pt x="10" y="144"/>
                    </a:lnTo>
                    <a:lnTo>
                      <a:pt x="24" y="147"/>
                    </a:lnTo>
                    <a:lnTo>
                      <a:pt x="40" y="147"/>
                    </a:lnTo>
                    <a:lnTo>
                      <a:pt x="56" y="144"/>
                    </a:lnTo>
                    <a:lnTo>
                      <a:pt x="72" y="138"/>
                    </a:lnTo>
                    <a:lnTo>
                      <a:pt x="86" y="128"/>
                    </a:lnTo>
                    <a:lnTo>
                      <a:pt x="97" y="113"/>
                    </a:lnTo>
                    <a:lnTo>
                      <a:pt x="102" y="92"/>
                    </a:lnTo>
                    <a:lnTo>
                      <a:pt x="106" y="53"/>
                    </a:lnTo>
                    <a:lnTo>
                      <a:pt x="107" y="28"/>
                    </a:lnTo>
                    <a:lnTo>
                      <a:pt x="110" y="12"/>
                    </a:lnTo>
                    <a:lnTo>
                      <a:pt x="120" y="0"/>
                    </a:lnTo>
                    <a:lnTo>
                      <a:pt x="106" y="4"/>
                    </a:lnTo>
                    <a:lnTo>
                      <a:pt x="93" y="10"/>
                    </a:lnTo>
                    <a:lnTo>
                      <a:pt x="83" y="19"/>
                    </a:lnTo>
                    <a:lnTo>
                      <a:pt x="72" y="30"/>
                    </a:lnTo>
                    <a:lnTo>
                      <a:pt x="64" y="42"/>
                    </a:lnTo>
                    <a:lnTo>
                      <a:pt x="56" y="56"/>
                    </a:lnTo>
                    <a:lnTo>
                      <a:pt x="51" y="71"/>
                    </a:lnTo>
                    <a:lnTo>
                      <a:pt x="45" y="88"/>
                    </a:lnTo>
                    <a:lnTo>
                      <a:pt x="40" y="102"/>
                    </a:lnTo>
                    <a:lnTo>
                      <a:pt x="37" y="114"/>
                    </a:lnTo>
                    <a:lnTo>
                      <a:pt x="33" y="122"/>
                    </a:lnTo>
                    <a:lnTo>
                      <a:pt x="29" y="128"/>
                    </a:lnTo>
                    <a:lnTo>
                      <a:pt x="24" y="132"/>
                    </a:lnTo>
                    <a:lnTo>
                      <a:pt x="18" y="136"/>
                    </a:lnTo>
                    <a:lnTo>
                      <a:pt x="10" y="137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88" name="Freeform 83"/>
              <p:cNvSpPr>
                <a:spLocks/>
              </p:cNvSpPr>
              <p:nvPr/>
            </p:nvSpPr>
            <p:spPr bwMode="auto">
              <a:xfrm>
                <a:off x="4524" y="6357"/>
                <a:ext cx="54" cy="62"/>
              </a:xfrm>
              <a:custGeom>
                <a:avLst/>
                <a:gdLst>
                  <a:gd name="T0" fmla="*/ 0 w 108"/>
                  <a:gd name="T1" fmla="*/ 31 h 125"/>
                  <a:gd name="T2" fmla="*/ 3 w 108"/>
                  <a:gd name="T3" fmla="*/ 31 h 125"/>
                  <a:gd name="T4" fmla="*/ 6 w 108"/>
                  <a:gd name="T5" fmla="*/ 31 h 125"/>
                  <a:gd name="T6" fmla="*/ 9 w 108"/>
                  <a:gd name="T7" fmla="*/ 30 h 125"/>
                  <a:gd name="T8" fmla="*/ 12 w 108"/>
                  <a:gd name="T9" fmla="*/ 29 h 125"/>
                  <a:gd name="T10" fmla="*/ 15 w 108"/>
                  <a:gd name="T11" fmla="*/ 27 h 125"/>
                  <a:gd name="T12" fmla="*/ 17 w 108"/>
                  <a:gd name="T13" fmla="*/ 25 h 125"/>
                  <a:gd name="T14" fmla="*/ 18 w 108"/>
                  <a:gd name="T15" fmla="*/ 22 h 125"/>
                  <a:gd name="T16" fmla="*/ 19 w 108"/>
                  <a:gd name="T17" fmla="*/ 19 h 125"/>
                  <a:gd name="T18" fmla="*/ 20 w 108"/>
                  <a:gd name="T19" fmla="*/ 12 h 125"/>
                  <a:gd name="T20" fmla="*/ 22 w 108"/>
                  <a:gd name="T21" fmla="*/ 6 h 125"/>
                  <a:gd name="T22" fmla="*/ 24 w 108"/>
                  <a:gd name="T23" fmla="*/ 2 h 125"/>
                  <a:gd name="T24" fmla="*/ 27 w 108"/>
                  <a:gd name="T25" fmla="*/ 0 h 125"/>
                  <a:gd name="T26" fmla="*/ 24 w 108"/>
                  <a:gd name="T27" fmla="*/ 0 h 125"/>
                  <a:gd name="T28" fmla="*/ 21 w 108"/>
                  <a:gd name="T29" fmla="*/ 1 h 125"/>
                  <a:gd name="T30" fmla="*/ 17 w 108"/>
                  <a:gd name="T31" fmla="*/ 2 h 125"/>
                  <a:gd name="T32" fmla="*/ 13 w 108"/>
                  <a:gd name="T33" fmla="*/ 4 h 125"/>
                  <a:gd name="T34" fmla="*/ 9 w 108"/>
                  <a:gd name="T35" fmla="*/ 7 h 125"/>
                  <a:gd name="T36" fmla="*/ 6 w 108"/>
                  <a:gd name="T37" fmla="*/ 10 h 125"/>
                  <a:gd name="T38" fmla="*/ 4 w 108"/>
                  <a:gd name="T39" fmla="*/ 13 h 125"/>
                  <a:gd name="T40" fmla="*/ 2 w 108"/>
                  <a:gd name="T41" fmla="*/ 17 h 125"/>
                  <a:gd name="T42" fmla="*/ 2 w 108"/>
                  <a:gd name="T43" fmla="*/ 22 h 125"/>
                  <a:gd name="T44" fmla="*/ 2 w 108"/>
                  <a:gd name="T45" fmla="*/ 26 h 125"/>
                  <a:gd name="T46" fmla="*/ 1 w 108"/>
                  <a:gd name="T47" fmla="*/ 28 h 125"/>
                  <a:gd name="T48" fmla="*/ 0 w 108"/>
                  <a:gd name="T49" fmla="*/ 31 h 12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8" h="125">
                    <a:moveTo>
                      <a:pt x="0" y="125"/>
                    </a:moveTo>
                    <a:lnTo>
                      <a:pt x="11" y="125"/>
                    </a:lnTo>
                    <a:lnTo>
                      <a:pt x="22" y="124"/>
                    </a:lnTo>
                    <a:lnTo>
                      <a:pt x="34" y="122"/>
                    </a:lnTo>
                    <a:lnTo>
                      <a:pt x="45" y="117"/>
                    </a:lnTo>
                    <a:lnTo>
                      <a:pt x="57" y="110"/>
                    </a:lnTo>
                    <a:lnTo>
                      <a:pt x="66" y="102"/>
                    </a:lnTo>
                    <a:lnTo>
                      <a:pt x="72" y="91"/>
                    </a:lnTo>
                    <a:lnTo>
                      <a:pt x="75" y="77"/>
                    </a:lnTo>
                    <a:lnTo>
                      <a:pt x="79" y="50"/>
                    </a:lnTo>
                    <a:lnTo>
                      <a:pt x="87" y="25"/>
                    </a:lnTo>
                    <a:lnTo>
                      <a:pt x="96" y="8"/>
                    </a:lnTo>
                    <a:lnTo>
                      <a:pt x="108" y="0"/>
                    </a:lnTo>
                    <a:lnTo>
                      <a:pt x="96" y="1"/>
                    </a:lnTo>
                    <a:lnTo>
                      <a:pt x="81" y="5"/>
                    </a:lnTo>
                    <a:lnTo>
                      <a:pt x="66" y="10"/>
                    </a:lnTo>
                    <a:lnTo>
                      <a:pt x="50" y="18"/>
                    </a:lnTo>
                    <a:lnTo>
                      <a:pt x="35" y="29"/>
                    </a:lnTo>
                    <a:lnTo>
                      <a:pt x="22" y="41"/>
                    </a:lnTo>
                    <a:lnTo>
                      <a:pt x="13" y="54"/>
                    </a:lnTo>
                    <a:lnTo>
                      <a:pt x="7" y="68"/>
                    </a:lnTo>
                    <a:lnTo>
                      <a:pt x="5" y="90"/>
                    </a:lnTo>
                    <a:lnTo>
                      <a:pt x="5" y="105"/>
                    </a:lnTo>
                    <a:lnTo>
                      <a:pt x="4" y="11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89" name="Freeform 84"/>
              <p:cNvSpPr>
                <a:spLocks/>
              </p:cNvSpPr>
              <p:nvPr/>
            </p:nvSpPr>
            <p:spPr bwMode="auto">
              <a:xfrm>
                <a:off x="4146" y="6334"/>
                <a:ext cx="31" cy="56"/>
              </a:xfrm>
              <a:custGeom>
                <a:avLst/>
                <a:gdLst>
                  <a:gd name="T0" fmla="*/ 16 w 62"/>
                  <a:gd name="T1" fmla="*/ 28 h 113"/>
                  <a:gd name="T2" fmla="*/ 14 w 62"/>
                  <a:gd name="T3" fmla="*/ 27 h 113"/>
                  <a:gd name="T4" fmla="*/ 11 w 62"/>
                  <a:gd name="T5" fmla="*/ 26 h 113"/>
                  <a:gd name="T6" fmla="*/ 9 w 62"/>
                  <a:gd name="T7" fmla="*/ 25 h 113"/>
                  <a:gd name="T8" fmla="*/ 7 w 62"/>
                  <a:gd name="T9" fmla="*/ 23 h 113"/>
                  <a:gd name="T10" fmla="*/ 5 w 62"/>
                  <a:gd name="T11" fmla="*/ 20 h 113"/>
                  <a:gd name="T12" fmla="*/ 3 w 62"/>
                  <a:gd name="T13" fmla="*/ 15 h 113"/>
                  <a:gd name="T14" fmla="*/ 2 w 62"/>
                  <a:gd name="T15" fmla="*/ 9 h 113"/>
                  <a:gd name="T16" fmla="*/ 0 w 62"/>
                  <a:gd name="T17" fmla="*/ 0 h 113"/>
                  <a:gd name="T18" fmla="*/ 4 w 62"/>
                  <a:gd name="T19" fmla="*/ 2 h 113"/>
                  <a:gd name="T20" fmla="*/ 7 w 62"/>
                  <a:gd name="T21" fmla="*/ 4 h 113"/>
                  <a:gd name="T22" fmla="*/ 9 w 62"/>
                  <a:gd name="T23" fmla="*/ 6 h 113"/>
                  <a:gd name="T24" fmla="*/ 11 w 62"/>
                  <a:gd name="T25" fmla="*/ 8 h 113"/>
                  <a:gd name="T26" fmla="*/ 13 w 62"/>
                  <a:gd name="T27" fmla="*/ 11 h 113"/>
                  <a:gd name="T28" fmla="*/ 14 w 62"/>
                  <a:gd name="T29" fmla="*/ 15 h 113"/>
                  <a:gd name="T30" fmla="*/ 15 w 62"/>
                  <a:gd name="T31" fmla="*/ 21 h 113"/>
                  <a:gd name="T32" fmla="*/ 16 w 62"/>
                  <a:gd name="T33" fmla="*/ 28 h 1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113">
                    <a:moveTo>
                      <a:pt x="62" y="113"/>
                    </a:moveTo>
                    <a:lnTo>
                      <a:pt x="53" y="109"/>
                    </a:lnTo>
                    <a:lnTo>
                      <a:pt x="44" y="106"/>
                    </a:lnTo>
                    <a:lnTo>
                      <a:pt x="35" y="101"/>
                    </a:lnTo>
                    <a:lnTo>
                      <a:pt x="27" y="95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5" y="37"/>
                    </a:lnTo>
                    <a:lnTo>
                      <a:pt x="0" y="0"/>
                    </a:lnTo>
                    <a:lnTo>
                      <a:pt x="13" y="8"/>
                    </a:lnTo>
                    <a:lnTo>
                      <a:pt x="25" y="16"/>
                    </a:lnTo>
                    <a:lnTo>
                      <a:pt x="34" y="24"/>
                    </a:lnTo>
                    <a:lnTo>
                      <a:pt x="42" y="34"/>
                    </a:lnTo>
                    <a:lnTo>
                      <a:pt x="49" y="46"/>
                    </a:lnTo>
                    <a:lnTo>
                      <a:pt x="54" y="63"/>
                    </a:lnTo>
                    <a:lnTo>
                      <a:pt x="59" y="84"/>
                    </a:lnTo>
                    <a:lnTo>
                      <a:pt x="62" y="113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5381" name="Text Box 85"/>
            <p:cNvSpPr txBox="1">
              <a:spLocks noChangeArrowheads="1"/>
            </p:cNvSpPr>
            <p:nvPr/>
          </p:nvSpPr>
          <p:spPr bwMode="auto">
            <a:xfrm>
              <a:off x="4983275" y="3333750"/>
              <a:ext cx="1034828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99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FF"/>
                  </a:solidFill>
                  <a:latin typeface="Arial" charset="0"/>
                </a:rPr>
                <a:t>Vapore</a:t>
              </a:r>
            </a:p>
          </p:txBody>
        </p:sp>
        <p:sp>
          <p:nvSpPr>
            <p:cNvPr id="15382" name="Text Box 86"/>
            <p:cNvSpPr txBox="1">
              <a:spLocks noChangeArrowheads="1"/>
            </p:cNvSpPr>
            <p:nvPr/>
          </p:nvSpPr>
          <p:spPr bwMode="auto">
            <a:xfrm>
              <a:off x="5163077" y="4243388"/>
              <a:ext cx="1172110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99"/>
                  </a:solidFill>
                  <a:latin typeface="Arial" charset="0"/>
                </a:rPr>
                <a:t>Sistema</a:t>
              </a:r>
            </a:p>
          </p:txBody>
        </p:sp>
        <p:sp>
          <p:nvSpPr>
            <p:cNvPr id="15383" name="Text Box 87"/>
            <p:cNvSpPr txBox="1">
              <a:spLocks noChangeArrowheads="1"/>
            </p:cNvSpPr>
            <p:nvPr/>
          </p:nvSpPr>
          <p:spPr bwMode="auto">
            <a:xfrm>
              <a:off x="2109680" y="4275138"/>
              <a:ext cx="974940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0000"/>
                  </a:solidFill>
                  <a:latin typeface="Arial" charset="0"/>
                </a:rPr>
                <a:t>Calore</a:t>
              </a:r>
            </a:p>
          </p:txBody>
        </p:sp>
      </p:grpSp>
      <p:sp>
        <p:nvSpPr>
          <p:cNvPr id="3084" name="Text Box 88"/>
          <p:cNvSpPr txBox="1">
            <a:spLocks noChangeArrowheads="1"/>
          </p:cNvSpPr>
          <p:nvPr/>
        </p:nvSpPr>
        <p:spPr bwMode="auto">
          <a:xfrm>
            <a:off x="1673861" y="5872164"/>
            <a:ext cx="728821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2500313" indent="-2500313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Sistema omogeneo:</a:t>
            </a: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	costituito da </a:t>
            </a:r>
            <a:r>
              <a:rPr lang="it-IT" altLang="it-IT" sz="2300" u="sng">
                <a:solidFill>
                  <a:srgbClr val="000099"/>
                </a:solidFill>
                <a:latin typeface="Arial" charset="0"/>
              </a:rPr>
              <a:t>UNA SOLA FASE</a:t>
            </a:r>
            <a:endParaRPr lang="it-IT" altLang="it-IT" sz="23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3085" name="Text Box 89"/>
          <p:cNvSpPr txBox="1">
            <a:spLocks noChangeArrowheads="1"/>
          </p:cNvSpPr>
          <p:nvPr/>
        </p:nvSpPr>
        <p:spPr bwMode="auto">
          <a:xfrm>
            <a:off x="1673860" y="6375400"/>
            <a:ext cx="6261100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marL="2500313" indent="-2500313"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Sistema eterogeneo:</a:t>
            </a: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	costituito da </a:t>
            </a:r>
            <a:r>
              <a:rPr lang="it-IT" altLang="it-IT" sz="2300" u="sng">
                <a:solidFill>
                  <a:srgbClr val="000099"/>
                </a:solidFill>
                <a:latin typeface="Arial" charset="0"/>
              </a:rPr>
              <a:t>PIU' FASI</a:t>
            </a:r>
            <a:endParaRPr lang="it-IT" altLang="it-IT" sz="2300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485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147"/>
    </mc:Choice>
    <mc:Fallback>
      <p:transition spd="slow" advTm="136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9" grpId="0"/>
      <p:bldP spid="4109" grpId="0"/>
      <p:bldP spid="4110" grpId="0" animBg="1"/>
      <p:bldP spid="3082" grpId="0"/>
      <p:bldP spid="3084" grpId="0"/>
      <p:bldP spid="30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/>
          <p:cNvSpPr>
            <a:spLocks noChangeArrowheads="1" noChangeShapeType="1" noTextEdit="1"/>
          </p:cNvSpPr>
          <p:nvPr/>
        </p:nvSpPr>
        <p:spPr bwMode="auto">
          <a:xfrm>
            <a:off x="2196783" y="139701"/>
            <a:ext cx="8012112" cy="639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Proprietà dei sistemi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755459" y="996950"/>
            <a:ext cx="84867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tabLst>
                <a:tab pos="2000250" algn="l"/>
                <a:tab pos="33893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tabLst>
                <a:tab pos="2000250" algn="l"/>
                <a:tab pos="33893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tabLst>
                <a:tab pos="2000250" algn="l"/>
                <a:tab pos="33893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CCFFFF"/>
                </a:solidFill>
                <a:latin typeface="Comic Sans MS" pitchFamily="66" charset="0"/>
              </a:rPr>
              <a:t>	il loro valore </a:t>
            </a:r>
            <a:r>
              <a:rPr lang="it-IT" altLang="it-IT" sz="2300" u="sng" dirty="0">
                <a:solidFill>
                  <a:srgbClr val="CCFFFF"/>
                </a:solidFill>
                <a:latin typeface="Comic Sans MS" pitchFamily="66" charset="0"/>
              </a:rPr>
              <a:t>NON DIPENDE DALLA MASSA</a:t>
            </a:r>
            <a:r>
              <a:rPr lang="it-IT" altLang="it-IT" sz="2300" dirty="0">
                <a:solidFill>
                  <a:srgbClr val="CCFFFF"/>
                </a:solidFill>
                <a:latin typeface="Comic Sans MS" pitchFamily="66" charset="0"/>
              </a:rPr>
              <a:t> 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CCFFFF"/>
                </a:solidFill>
                <a:latin typeface="Comic Sans MS" pitchFamily="66" charset="0"/>
              </a:rPr>
              <a:t>	del sistema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CCFFFF"/>
                </a:solidFill>
                <a:latin typeface="Comic Sans MS" pitchFamily="66" charset="0"/>
              </a:rPr>
              <a:t>	</a:t>
            </a:r>
            <a:r>
              <a:rPr lang="it-IT" altLang="it-IT" sz="2300" b="1" u="sng" dirty="0">
                <a:solidFill>
                  <a:srgbClr val="CCFFFF"/>
                </a:solidFill>
                <a:latin typeface="Comic Sans MS" pitchFamily="66" charset="0"/>
              </a:rPr>
              <a:t>Esempio</a:t>
            </a:r>
            <a:r>
              <a:rPr lang="it-IT" altLang="it-IT" sz="2300" dirty="0">
                <a:solidFill>
                  <a:srgbClr val="CCFFFF"/>
                </a:solidFill>
                <a:latin typeface="Comic Sans MS" pitchFamily="66" charset="0"/>
              </a:rPr>
              <a:t>:	TEMPERATURA, PRESSIONE,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CCFFFF"/>
                </a:solidFill>
                <a:latin typeface="Comic Sans MS" pitchFamily="66" charset="0"/>
              </a:rPr>
              <a:t>	DENSITA', ecc.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755458" y="2965451"/>
            <a:ext cx="9167812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tabLst>
                <a:tab pos="2000250" algn="l"/>
                <a:tab pos="33893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tabLst>
                <a:tab pos="2000250" algn="l"/>
                <a:tab pos="33893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tabLst>
                <a:tab pos="2000250" algn="l"/>
                <a:tab pos="33893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CCFFFF"/>
                </a:solidFill>
                <a:latin typeface="Comic Sans MS" pitchFamily="66" charset="0"/>
              </a:rPr>
              <a:t>                    il loro valore </a:t>
            </a:r>
            <a:r>
              <a:rPr lang="it-IT" altLang="it-IT" sz="2300" u="sng" dirty="0">
                <a:solidFill>
                  <a:srgbClr val="CCFFFF"/>
                </a:solidFill>
                <a:latin typeface="Comic Sans MS" pitchFamily="66" charset="0"/>
              </a:rPr>
              <a:t>DIPENDE DALLA MASSA</a:t>
            </a:r>
            <a:r>
              <a:rPr lang="it-IT" altLang="it-IT" sz="2300" dirty="0">
                <a:solidFill>
                  <a:srgbClr val="CCFFFF"/>
                </a:solidFill>
                <a:latin typeface="Comic Sans MS" pitchFamily="66" charset="0"/>
              </a:rPr>
              <a:t> del sistema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CCFFFF"/>
                </a:solidFill>
                <a:latin typeface="Comic Sans MS" pitchFamily="66" charset="0"/>
              </a:rPr>
              <a:t>	</a:t>
            </a:r>
            <a:r>
              <a:rPr lang="it-IT" altLang="it-IT" sz="2300" b="1" u="sng" dirty="0">
                <a:solidFill>
                  <a:srgbClr val="CCFFFF"/>
                </a:solidFill>
                <a:latin typeface="Comic Sans MS" pitchFamily="66" charset="0"/>
              </a:rPr>
              <a:t>Esempio</a:t>
            </a:r>
            <a:r>
              <a:rPr lang="it-IT" altLang="it-IT" sz="2300" dirty="0">
                <a:solidFill>
                  <a:srgbClr val="CCFFFF"/>
                </a:solidFill>
                <a:latin typeface="Comic Sans MS" pitchFamily="66" charset="0"/>
              </a:rPr>
              <a:t>:	MASSA, VOLUME, PESO, ecc.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653858" y="4211638"/>
            <a:ext cx="9055100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tabLst>
                <a:tab pos="2000250" algn="l"/>
                <a:tab pos="33893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tabLst>
                <a:tab pos="2000250" algn="l"/>
                <a:tab pos="33893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tabLst>
                <a:tab pos="2000250" algn="l"/>
                <a:tab pos="33893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66FFCC"/>
                </a:solidFill>
                <a:latin typeface="Comic Sans MS" pitchFamily="66" charset="0"/>
              </a:rPr>
              <a:t>Variabili di stato: </a:t>
            </a:r>
            <a:r>
              <a:rPr lang="it-IT" altLang="it-IT" sz="2200">
                <a:solidFill>
                  <a:srgbClr val="CCFFFF"/>
                </a:solidFill>
                <a:latin typeface="Comic Sans MS" pitchFamily="66" charset="0"/>
              </a:rPr>
              <a:t>lo stato di un sistema è definito quando si </a:t>
            </a: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CCFFFF"/>
                </a:solidFill>
                <a:latin typeface="Comic Sans MS" pitchFamily="66" charset="0"/>
              </a:rPr>
              <a:t>possono assegnare valori definiti a tutte le proprietà fisicamente </a:t>
            </a: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CCFFFF"/>
                </a:solidFill>
                <a:latin typeface="Comic Sans MS" pitchFamily="66" charset="0"/>
              </a:rPr>
              <a:t>misurabili del sistema (variabili), ad es. P, t, V, ecc. . Quelle variabili </a:t>
            </a: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CCFFFF"/>
                </a:solidFill>
                <a:latin typeface="Comic Sans MS" pitchFamily="66" charset="0"/>
              </a:rPr>
              <a:t>il cui valore dipende solo dallo stato del sistema, ma non dal </a:t>
            </a: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CCFFFF"/>
                </a:solidFill>
                <a:latin typeface="Comic Sans MS" pitchFamily="66" charset="0"/>
              </a:rPr>
              <a:t>particolare modo in cui si è giunti a tale stato, si dicono variabili </a:t>
            </a: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CCFFFF"/>
                </a:solidFill>
                <a:latin typeface="Comic Sans MS" pitchFamily="66" charset="0"/>
              </a:rPr>
              <a:t>(o funzioni) di stato.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45920" y="996950"/>
            <a:ext cx="21272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tabLst>
                <a:tab pos="2000250" algn="l"/>
                <a:tab pos="33893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tabLst>
                <a:tab pos="2000250" algn="l"/>
                <a:tab pos="33893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tabLst>
                <a:tab pos="2000250" algn="l"/>
                <a:tab pos="33893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66FFCC"/>
                </a:solidFill>
                <a:latin typeface="Comic Sans MS" pitchFamily="66" charset="0"/>
              </a:rPr>
              <a:t>Intensive:</a:t>
            </a:r>
            <a:r>
              <a:rPr lang="it-IT" altLang="it-IT" sz="2300">
                <a:solidFill>
                  <a:srgbClr val="CCFFFF"/>
                </a:solidFill>
                <a:latin typeface="Comic Sans MS" pitchFamily="66" charset="0"/>
              </a:rPr>
              <a:t> 	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45920" y="2924176"/>
            <a:ext cx="212725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tabLst>
                <a:tab pos="2000250" algn="l"/>
                <a:tab pos="33893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tabLst>
                <a:tab pos="2000250" algn="l"/>
                <a:tab pos="33893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tabLst>
                <a:tab pos="2000250" algn="l"/>
                <a:tab pos="33893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3389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66FFCC"/>
                </a:solidFill>
                <a:latin typeface="Comic Sans MS" pitchFamily="66" charset="0"/>
              </a:rPr>
              <a:t>Estensive:</a:t>
            </a:r>
            <a:r>
              <a:rPr lang="it-IT" altLang="it-IT" sz="2300">
                <a:solidFill>
                  <a:srgbClr val="CCFFFF"/>
                </a:solidFill>
                <a:latin typeface="Comic Sans MS" pitchFamily="66" charset="0"/>
              </a:rPr>
              <a:t> 	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645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603"/>
    </mc:Choice>
    <mc:Fallback>
      <p:transition spd="slow" advTm="148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9" grpId="0"/>
      <p:bldP spid="4100" grpId="0"/>
      <p:bldP spid="4101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8"/>
          <p:cNvSpPr txBox="1">
            <a:spLocks noChangeArrowheads="1"/>
          </p:cNvSpPr>
          <p:nvPr/>
        </p:nvSpPr>
        <p:spPr bwMode="auto">
          <a:xfrm>
            <a:off x="2840038" y="50801"/>
            <a:ext cx="6278562" cy="498475"/>
          </a:xfrm>
          <a:prstGeom prst="rect">
            <a:avLst/>
          </a:prstGeom>
          <a:noFill/>
          <a:ln>
            <a:noFill/>
          </a:ln>
          <a:effectLst>
            <a:outerShdw dist="144802" dir="13072499" algn="ctr" rotWithShape="0">
              <a:srgbClr val="66FF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 b="1">
                <a:solidFill>
                  <a:srgbClr val="CC0099"/>
                </a:solidFill>
                <a:latin typeface="Comic Sans MS" pitchFamily="66" charset="0"/>
              </a:rPr>
              <a:t>Processi reversibili ed irreversibili</a:t>
            </a:r>
          </a:p>
        </p:txBody>
      </p:sp>
      <p:grpSp>
        <p:nvGrpSpPr>
          <p:cNvPr id="39" name="Gruppo 38"/>
          <p:cNvGrpSpPr>
            <a:grpSpLocks/>
          </p:cNvGrpSpPr>
          <p:nvPr/>
        </p:nvGrpSpPr>
        <p:grpSpPr bwMode="auto">
          <a:xfrm>
            <a:off x="2284414" y="1055689"/>
            <a:ext cx="2790825" cy="4111625"/>
            <a:chOff x="52388" y="654050"/>
            <a:chExt cx="2791290" cy="4112333"/>
          </a:xfrm>
        </p:grpSpPr>
        <p:graphicFrame>
          <p:nvGraphicFramePr>
            <p:cNvPr id="17585" name="Object 35"/>
            <p:cNvGraphicFramePr>
              <a:graphicFrameLocks noChangeAspect="1"/>
            </p:cNvGraphicFramePr>
            <p:nvPr/>
          </p:nvGraphicFramePr>
          <p:xfrm>
            <a:off x="1627188" y="1011238"/>
            <a:ext cx="279400" cy="958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0" name="Immagine bitmap" r:id="rId6" imgW="343082" imgH="1800495" progId="Paint.Picture">
                    <p:embed/>
                  </p:oleObj>
                </mc:Choice>
                <mc:Fallback>
                  <p:oleObj name="Immagine bitmap" r:id="rId6" imgW="343082" imgH="1800495" progId="Paint.Picture">
                    <p:embed/>
                    <p:pic>
                      <p:nvPicPr>
                        <p:cNvPr id="17585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7188" y="1011238"/>
                          <a:ext cx="279400" cy="958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586" name="Text Box 410"/>
            <p:cNvSpPr txBox="1">
              <a:spLocks noChangeArrowheads="1"/>
            </p:cNvSpPr>
            <p:nvPr/>
          </p:nvSpPr>
          <p:spPr bwMode="auto">
            <a:xfrm rot="10800000">
              <a:off x="1630207" y="745464"/>
              <a:ext cx="276536" cy="390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0000"/>
                  </a:solidFill>
                  <a:latin typeface="Arial" charset="0"/>
                  <a:sym typeface="Arial Special G1" pitchFamily="34" charset="2"/>
                </a:rPr>
                <a:t>?</a:t>
              </a:r>
              <a:endParaRPr lang="it-IT" altLang="it-IT" sz="2800" b="1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7587" name="Group 2"/>
            <p:cNvGrpSpPr>
              <a:grpSpLocks/>
            </p:cNvGrpSpPr>
            <p:nvPr/>
          </p:nvGrpSpPr>
          <p:grpSpPr bwMode="auto">
            <a:xfrm>
              <a:off x="1466850" y="2173288"/>
              <a:ext cx="582613" cy="696912"/>
              <a:chOff x="2448" y="1920"/>
              <a:chExt cx="864" cy="912"/>
            </a:xfrm>
          </p:grpSpPr>
          <p:sp>
            <p:nvSpPr>
              <p:cNvPr id="17619" name="Oval 3"/>
              <p:cNvSpPr>
                <a:spLocks noChangeArrowheads="1"/>
              </p:cNvSpPr>
              <p:nvPr/>
            </p:nvSpPr>
            <p:spPr bwMode="auto">
              <a:xfrm>
                <a:off x="2448" y="2400"/>
                <a:ext cx="864" cy="43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620" name="AutoShape 4"/>
              <p:cNvSpPr>
                <a:spLocks noChangeArrowheads="1"/>
              </p:cNvSpPr>
              <p:nvPr/>
            </p:nvSpPr>
            <p:spPr bwMode="auto">
              <a:xfrm>
                <a:off x="2448" y="1920"/>
                <a:ext cx="864" cy="67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588" name="Group 5"/>
            <p:cNvGrpSpPr>
              <a:grpSpLocks/>
            </p:cNvGrpSpPr>
            <p:nvPr/>
          </p:nvGrpSpPr>
          <p:grpSpPr bwMode="auto">
            <a:xfrm>
              <a:off x="274638" y="1036638"/>
              <a:ext cx="457200" cy="1662112"/>
              <a:chOff x="642" y="1191"/>
              <a:chExt cx="528" cy="1833"/>
            </a:xfrm>
          </p:grpSpPr>
          <p:graphicFrame>
            <p:nvGraphicFramePr>
              <p:cNvPr id="17617" name="Object 6"/>
              <p:cNvGraphicFramePr>
                <a:graphicFrameLocks noChangeAspect="1"/>
              </p:cNvGraphicFramePr>
              <p:nvPr/>
            </p:nvGraphicFramePr>
            <p:xfrm flipH="1">
              <a:off x="642" y="1284"/>
              <a:ext cx="528" cy="17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1" name="Immagine bitmap" r:id="rId8" imgW="476308" imgH="1962202" progId="Paint.Picture">
                      <p:embed/>
                    </p:oleObj>
                  </mc:Choice>
                  <mc:Fallback>
                    <p:oleObj name="Immagine bitmap" r:id="rId8" imgW="476308" imgH="1962202" progId="Paint.Picture">
                      <p:embed/>
                      <p:pic>
                        <p:nvPicPr>
                          <p:cNvPr id="17617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>
                            <a:off x="642" y="1284"/>
                            <a:ext cx="528" cy="17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618" name="Freeform 7"/>
              <p:cNvSpPr>
                <a:spLocks/>
              </p:cNvSpPr>
              <p:nvPr/>
            </p:nvSpPr>
            <p:spPr bwMode="auto">
              <a:xfrm>
                <a:off x="743" y="1191"/>
                <a:ext cx="84" cy="153"/>
              </a:xfrm>
              <a:custGeom>
                <a:avLst/>
                <a:gdLst>
                  <a:gd name="T0" fmla="*/ 73 w 84"/>
                  <a:gd name="T1" fmla="*/ 153 h 153"/>
                  <a:gd name="T2" fmla="*/ 2 w 84"/>
                  <a:gd name="T3" fmla="*/ 91 h 153"/>
                  <a:gd name="T4" fmla="*/ 84 w 84"/>
                  <a:gd name="T5" fmla="*/ 0 h 1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4" h="153">
                    <a:moveTo>
                      <a:pt x="73" y="153"/>
                    </a:moveTo>
                    <a:cubicBezTo>
                      <a:pt x="61" y="143"/>
                      <a:pt x="0" y="116"/>
                      <a:pt x="2" y="91"/>
                    </a:cubicBezTo>
                    <a:cubicBezTo>
                      <a:pt x="4" y="66"/>
                      <a:pt x="67" y="19"/>
                      <a:pt x="84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589" name="Text Box 8"/>
            <p:cNvSpPr txBox="1">
              <a:spLocks noChangeArrowheads="1"/>
            </p:cNvSpPr>
            <p:nvPr/>
          </p:nvSpPr>
          <p:spPr bwMode="auto">
            <a:xfrm rot="10800000">
              <a:off x="284008" y="750227"/>
              <a:ext cx="276536" cy="390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0000"/>
                  </a:solidFill>
                  <a:latin typeface="Arial" charset="0"/>
                  <a:sym typeface="Arial Special G1" pitchFamily="34" charset="2"/>
                </a:rPr>
                <a:t>?</a:t>
              </a:r>
              <a:endParaRPr lang="it-IT" altLang="it-IT" sz="28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590" name="Rectangle 19"/>
            <p:cNvSpPr>
              <a:spLocks noChangeArrowheads="1"/>
            </p:cNvSpPr>
            <p:nvPr/>
          </p:nvSpPr>
          <p:spPr bwMode="auto">
            <a:xfrm rot="5400000">
              <a:off x="296069" y="410369"/>
              <a:ext cx="260350" cy="747712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17591" name="Group 20"/>
            <p:cNvGrpSpPr>
              <a:grpSpLocks/>
            </p:cNvGrpSpPr>
            <p:nvPr/>
          </p:nvGrpSpPr>
          <p:grpSpPr bwMode="auto">
            <a:xfrm rot="-4818752">
              <a:off x="243559" y="2301111"/>
              <a:ext cx="575199" cy="420613"/>
              <a:chOff x="3222" y="2175"/>
              <a:chExt cx="637" cy="485"/>
            </a:xfrm>
          </p:grpSpPr>
          <p:sp>
            <p:nvSpPr>
              <p:cNvPr id="17615" name="Text Box 21"/>
              <p:cNvSpPr txBox="1">
                <a:spLocks noChangeArrowheads="1"/>
              </p:cNvSpPr>
              <p:nvPr/>
            </p:nvSpPr>
            <p:spPr bwMode="auto">
              <a:xfrm rot="4787756" flipH="1">
                <a:off x="3370" y="2053"/>
                <a:ext cx="341" cy="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3400" b="1">
                    <a:solidFill>
                      <a:srgbClr val="000000"/>
                    </a:solidFill>
                    <a:sym typeface="Symbol" pitchFamily="18" charset="2"/>
                  </a:rPr>
                  <a:t></a:t>
                </a:r>
                <a:endParaRPr lang="it-IT" altLang="it-IT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616" name="Rectangle 22"/>
              <p:cNvSpPr>
                <a:spLocks noChangeArrowheads="1"/>
              </p:cNvSpPr>
              <p:nvPr/>
            </p:nvSpPr>
            <p:spPr bwMode="auto">
              <a:xfrm>
                <a:off x="3517" y="2175"/>
                <a:ext cx="115" cy="4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592" name="Group 23"/>
            <p:cNvGrpSpPr>
              <a:grpSpLocks/>
            </p:cNvGrpSpPr>
            <p:nvPr/>
          </p:nvGrpSpPr>
          <p:grpSpPr bwMode="auto">
            <a:xfrm>
              <a:off x="217488" y="2743200"/>
              <a:ext cx="582612" cy="696913"/>
              <a:chOff x="2448" y="1920"/>
              <a:chExt cx="864" cy="912"/>
            </a:xfrm>
          </p:grpSpPr>
          <p:sp>
            <p:nvSpPr>
              <p:cNvPr id="17613" name="Oval 24"/>
              <p:cNvSpPr>
                <a:spLocks noChangeArrowheads="1"/>
              </p:cNvSpPr>
              <p:nvPr/>
            </p:nvSpPr>
            <p:spPr bwMode="auto">
              <a:xfrm>
                <a:off x="2448" y="2400"/>
                <a:ext cx="864" cy="43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614" name="AutoShape 25"/>
              <p:cNvSpPr>
                <a:spLocks noChangeArrowheads="1"/>
              </p:cNvSpPr>
              <p:nvPr/>
            </p:nvSpPr>
            <p:spPr bwMode="auto">
              <a:xfrm>
                <a:off x="2448" y="1920"/>
                <a:ext cx="864" cy="67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593" name="Line 26"/>
            <p:cNvSpPr>
              <a:spLocks noChangeShapeType="1"/>
            </p:cNvSpPr>
            <p:nvPr/>
          </p:nvSpPr>
          <p:spPr bwMode="auto">
            <a:xfrm flipV="1">
              <a:off x="841375" y="1087438"/>
              <a:ext cx="0" cy="741362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594" name="Line 27"/>
            <p:cNvSpPr>
              <a:spLocks noChangeShapeType="1"/>
            </p:cNvSpPr>
            <p:nvPr/>
          </p:nvSpPr>
          <p:spPr bwMode="auto">
            <a:xfrm>
              <a:off x="849313" y="2178050"/>
              <a:ext cx="0" cy="73818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595" name="Text Box 28"/>
            <p:cNvSpPr txBox="1">
              <a:spLocks noChangeArrowheads="1"/>
            </p:cNvSpPr>
            <p:nvPr/>
          </p:nvSpPr>
          <p:spPr bwMode="auto">
            <a:xfrm>
              <a:off x="841375" y="3098800"/>
              <a:ext cx="674081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0000FF"/>
                  </a:solidFill>
                  <a:latin typeface="Comic Sans MS" pitchFamily="66" charset="0"/>
                </a:rPr>
                <a:t>1 kg</a:t>
              </a:r>
            </a:p>
          </p:txBody>
        </p:sp>
        <p:grpSp>
          <p:nvGrpSpPr>
            <p:cNvPr id="17596" name="Group 29"/>
            <p:cNvGrpSpPr>
              <a:grpSpLocks/>
            </p:cNvGrpSpPr>
            <p:nvPr/>
          </p:nvGrpSpPr>
          <p:grpSpPr bwMode="auto">
            <a:xfrm>
              <a:off x="468313" y="2960688"/>
              <a:ext cx="123825" cy="271462"/>
              <a:chOff x="5432" y="4512"/>
              <a:chExt cx="144" cy="300"/>
            </a:xfrm>
          </p:grpSpPr>
          <p:sp>
            <p:nvSpPr>
              <p:cNvPr id="17611" name="Rectangle 30"/>
              <p:cNvSpPr>
                <a:spLocks noChangeArrowheads="1"/>
              </p:cNvSpPr>
              <p:nvPr/>
            </p:nvSpPr>
            <p:spPr bwMode="auto">
              <a:xfrm>
                <a:off x="5432" y="4572"/>
                <a:ext cx="144" cy="240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612" name="Oval 31"/>
              <p:cNvSpPr>
                <a:spLocks noChangeArrowheads="1"/>
              </p:cNvSpPr>
              <p:nvPr/>
            </p:nvSpPr>
            <p:spPr bwMode="auto">
              <a:xfrm>
                <a:off x="5472" y="4512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597" name="Text Box 32"/>
            <p:cNvSpPr txBox="1">
              <a:spLocks noChangeArrowheads="1"/>
            </p:cNvSpPr>
            <p:nvPr/>
          </p:nvSpPr>
          <p:spPr bwMode="auto">
            <a:xfrm>
              <a:off x="92589" y="1614488"/>
              <a:ext cx="356687" cy="497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0000FF"/>
                  </a:solidFill>
                  <a:latin typeface="Comic Sans MS" pitchFamily="66" charset="0"/>
                </a:rPr>
                <a:t>l</a:t>
              </a:r>
              <a:r>
                <a:rPr lang="it-IT" altLang="it-IT" sz="2900" b="1" baseline="-25000">
                  <a:solidFill>
                    <a:srgbClr val="0000FF"/>
                  </a:solidFill>
                  <a:latin typeface="Comic Sans MS" pitchFamily="66" charset="0"/>
                </a:rPr>
                <a:t>1</a:t>
              </a:r>
              <a:endParaRPr lang="it-IT" altLang="it-IT" sz="2900" b="1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sp>
          <p:nvSpPr>
            <p:cNvPr id="17598" name="AutoShape 33"/>
            <p:cNvSpPr>
              <a:spLocks noChangeArrowheads="1"/>
            </p:cNvSpPr>
            <p:nvPr/>
          </p:nvSpPr>
          <p:spPr bwMode="auto">
            <a:xfrm>
              <a:off x="890588" y="1828800"/>
              <a:ext cx="623887" cy="277813"/>
            </a:xfrm>
            <a:prstGeom prst="rightArrow">
              <a:avLst>
                <a:gd name="adj1" fmla="val 32028"/>
                <a:gd name="adj2" fmla="val 61133"/>
              </a:avLst>
            </a:prstGeom>
            <a:solidFill>
              <a:srgbClr val="FF3300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599" name="Rectangle 34"/>
            <p:cNvSpPr>
              <a:spLocks noChangeArrowheads="1"/>
            </p:cNvSpPr>
            <p:nvPr/>
          </p:nvSpPr>
          <p:spPr bwMode="auto">
            <a:xfrm rot="5400000">
              <a:off x="1633538" y="409575"/>
              <a:ext cx="260350" cy="749300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17600" name="Group 37"/>
            <p:cNvGrpSpPr>
              <a:grpSpLocks/>
            </p:cNvGrpSpPr>
            <p:nvPr/>
          </p:nvGrpSpPr>
          <p:grpSpPr bwMode="auto">
            <a:xfrm rot="-4818752">
              <a:off x="1489766" y="1729245"/>
              <a:ext cx="574839" cy="420612"/>
              <a:chOff x="3222" y="2174"/>
              <a:chExt cx="632" cy="486"/>
            </a:xfrm>
          </p:grpSpPr>
          <p:sp>
            <p:nvSpPr>
              <p:cNvPr id="17609" name="Text Box 38"/>
              <p:cNvSpPr txBox="1">
                <a:spLocks noChangeArrowheads="1"/>
              </p:cNvSpPr>
              <p:nvPr/>
            </p:nvSpPr>
            <p:spPr bwMode="auto">
              <a:xfrm rot="4787756" flipH="1">
                <a:off x="3367" y="2055"/>
                <a:ext cx="342" cy="6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3400" b="1">
                    <a:solidFill>
                      <a:srgbClr val="000000"/>
                    </a:solidFill>
                    <a:sym typeface="Symbol" pitchFamily="18" charset="2"/>
                  </a:rPr>
                  <a:t></a:t>
                </a:r>
                <a:endParaRPr lang="it-IT" altLang="it-IT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610" name="Rectangle 39"/>
              <p:cNvSpPr>
                <a:spLocks noChangeArrowheads="1"/>
              </p:cNvSpPr>
              <p:nvPr/>
            </p:nvSpPr>
            <p:spPr bwMode="auto">
              <a:xfrm>
                <a:off x="3516" y="2174"/>
                <a:ext cx="114" cy="4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601" name="Line 40"/>
            <p:cNvSpPr>
              <a:spLocks noChangeShapeType="1"/>
            </p:cNvSpPr>
            <p:nvPr/>
          </p:nvSpPr>
          <p:spPr bwMode="auto">
            <a:xfrm flipH="1" flipV="1">
              <a:off x="2179638" y="958850"/>
              <a:ext cx="0" cy="47625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602" name="Line 41"/>
            <p:cNvSpPr>
              <a:spLocks noChangeShapeType="1"/>
            </p:cNvSpPr>
            <p:nvPr/>
          </p:nvSpPr>
          <p:spPr bwMode="auto">
            <a:xfrm>
              <a:off x="2187575" y="1784350"/>
              <a:ext cx="1588" cy="51911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603" name="Text Box 42"/>
            <p:cNvSpPr txBox="1">
              <a:spLocks noChangeArrowheads="1"/>
            </p:cNvSpPr>
            <p:nvPr/>
          </p:nvSpPr>
          <p:spPr bwMode="auto">
            <a:xfrm>
              <a:off x="1889125" y="1303338"/>
              <a:ext cx="356687" cy="497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0000FF"/>
                  </a:solidFill>
                  <a:latin typeface="Comic Sans MS" pitchFamily="66" charset="0"/>
                </a:rPr>
                <a:t>l</a:t>
              </a:r>
              <a:r>
                <a:rPr lang="it-IT" altLang="it-IT" sz="2900" b="1" baseline="-25000">
                  <a:solidFill>
                    <a:srgbClr val="0000FF"/>
                  </a:solidFill>
                  <a:latin typeface="Comic Sans MS" pitchFamily="66" charset="0"/>
                </a:rPr>
                <a:t>2</a:t>
              </a:r>
              <a:endParaRPr lang="it-IT" altLang="it-IT" sz="2900" b="1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sp>
          <p:nvSpPr>
            <p:cNvPr id="17604" name="Text Box 43"/>
            <p:cNvSpPr txBox="1">
              <a:spLocks noChangeArrowheads="1"/>
            </p:cNvSpPr>
            <p:nvPr/>
          </p:nvSpPr>
          <p:spPr bwMode="auto">
            <a:xfrm>
              <a:off x="2097088" y="2570163"/>
              <a:ext cx="674081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0000FF"/>
                  </a:solidFill>
                  <a:latin typeface="Comic Sans MS" pitchFamily="66" charset="0"/>
                </a:rPr>
                <a:t>0 kg</a:t>
              </a:r>
            </a:p>
          </p:txBody>
        </p:sp>
        <p:sp>
          <p:nvSpPr>
            <p:cNvPr id="17605" name="Text Box 204"/>
            <p:cNvSpPr txBox="1">
              <a:spLocks noChangeArrowheads="1"/>
            </p:cNvSpPr>
            <p:nvPr/>
          </p:nvSpPr>
          <p:spPr bwMode="auto">
            <a:xfrm>
              <a:off x="304800" y="3702050"/>
              <a:ext cx="467294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Comic Sans MS" pitchFamily="66" charset="0"/>
                </a:rPr>
                <a:t>(1)</a:t>
              </a:r>
            </a:p>
          </p:txBody>
        </p:sp>
        <p:sp>
          <p:nvSpPr>
            <p:cNvPr id="17606" name="Text Box 205"/>
            <p:cNvSpPr txBox="1">
              <a:spLocks noChangeArrowheads="1"/>
            </p:cNvSpPr>
            <p:nvPr/>
          </p:nvSpPr>
          <p:spPr bwMode="auto">
            <a:xfrm>
              <a:off x="2008187" y="3702050"/>
              <a:ext cx="467294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Comic Sans MS" pitchFamily="66" charset="0"/>
                </a:rPr>
                <a:t>(2)</a:t>
              </a:r>
            </a:p>
          </p:txBody>
        </p:sp>
        <p:sp>
          <p:nvSpPr>
            <p:cNvPr id="17607" name="AutoShape 216"/>
            <p:cNvSpPr>
              <a:spLocks/>
            </p:cNvSpPr>
            <p:nvPr/>
          </p:nvSpPr>
          <p:spPr bwMode="auto">
            <a:xfrm rot="-5400000">
              <a:off x="1289844" y="2893219"/>
              <a:ext cx="392113" cy="2619375"/>
            </a:xfrm>
            <a:prstGeom prst="leftBrace">
              <a:avLst>
                <a:gd name="adj1" fmla="val 47132"/>
                <a:gd name="adj2" fmla="val 50569"/>
              </a:avLst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608" name="Text Box 218"/>
            <p:cNvSpPr txBox="1">
              <a:spLocks noChangeArrowheads="1"/>
            </p:cNvSpPr>
            <p:nvPr/>
          </p:nvSpPr>
          <p:spPr bwMode="auto">
            <a:xfrm>
              <a:off x="88900" y="4406900"/>
              <a:ext cx="2754778" cy="359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>
                  <a:solidFill>
                    <a:srgbClr val="A50021"/>
                  </a:solidFill>
                  <a:latin typeface="Comic Sans MS" pitchFamily="66" charset="0"/>
                </a:rPr>
                <a:t>Processo irreversibile</a:t>
              </a:r>
            </a:p>
          </p:txBody>
        </p:sp>
      </p:grpSp>
      <p:grpSp>
        <p:nvGrpSpPr>
          <p:cNvPr id="212" name="Gruppo 211"/>
          <p:cNvGrpSpPr>
            <a:grpSpLocks/>
          </p:cNvGrpSpPr>
          <p:nvPr/>
        </p:nvGrpSpPr>
        <p:grpSpPr bwMode="auto">
          <a:xfrm>
            <a:off x="6219825" y="1049338"/>
            <a:ext cx="3962400" cy="4164012"/>
            <a:chOff x="2934591" y="603250"/>
            <a:chExt cx="3961982" cy="4163133"/>
          </a:xfrm>
        </p:grpSpPr>
        <p:sp>
          <p:nvSpPr>
            <p:cNvPr id="17413" name="Text Box 414"/>
            <p:cNvSpPr txBox="1">
              <a:spLocks noChangeArrowheads="1"/>
            </p:cNvSpPr>
            <p:nvPr/>
          </p:nvSpPr>
          <p:spPr bwMode="auto">
            <a:xfrm rot="10800000">
              <a:off x="6221257" y="707364"/>
              <a:ext cx="276536" cy="390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0000"/>
                  </a:solidFill>
                  <a:latin typeface="Arial" charset="0"/>
                  <a:sym typeface="Arial Special G1" pitchFamily="34" charset="2"/>
                </a:rPr>
                <a:t>?</a:t>
              </a:r>
              <a:endParaRPr lang="it-IT" altLang="it-IT" sz="28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14" name="Text Box 413"/>
            <p:cNvSpPr txBox="1">
              <a:spLocks noChangeArrowheads="1"/>
            </p:cNvSpPr>
            <p:nvPr/>
          </p:nvSpPr>
          <p:spPr bwMode="auto">
            <a:xfrm rot="10800000">
              <a:off x="5202083" y="707364"/>
              <a:ext cx="276536" cy="390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0000"/>
                  </a:solidFill>
                  <a:latin typeface="Arial" charset="0"/>
                  <a:sym typeface="Arial Special G1" pitchFamily="34" charset="2"/>
                </a:rPr>
                <a:t>?</a:t>
              </a:r>
              <a:endParaRPr lang="it-IT" altLang="it-IT" sz="28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15" name="Text Box 411"/>
            <p:cNvSpPr txBox="1">
              <a:spLocks noChangeArrowheads="1"/>
            </p:cNvSpPr>
            <p:nvPr/>
          </p:nvSpPr>
          <p:spPr bwMode="auto">
            <a:xfrm rot="10800000">
              <a:off x="4201957" y="697839"/>
              <a:ext cx="276536" cy="390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0000"/>
                  </a:solidFill>
                  <a:latin typeface="Arial" charset="0"/>
                  <a:sym typeface="Arial Special G1" pitchFamily="34" charset="2"/>
                </a:rPr>
                <a:t>?</a:t>
              </a:r>
              <a:endParaRPr lang="it-IT" altLang="it-IT" sz="28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16" name="Text Box 412"/>
            <p:cNvSpPr txBox="1">
              <a:spLocks noChangeArrowheads="1"/>
            </p:cNvSpPr>
            <p:nvPr/>
          </p:nvSpPr>
          <p:spPr bwMode="auto">
            <a:xfrm rot="10800000">
              <a:off x="3217707" y="712127"/>
              <a:ext cx="276536" cy="390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0000"/>
                  </a:solidFill>
                  <a:latin typeface="Arial" charset="0"/>
                  <a:sym typeface="Arial Special G1" pitchFamily="34" charset="2"/>
                </a:rPr>
                <a:t>?</a:t>
              </a:r>
              <a:endParaRPr lang="it-IT" altLang="it-IT" sz="2800" b="1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7417" name="Group 44"/>
            <p:cNvGrpSpPr>
              <a:grpSpLocks/>
            </p:cNvGrpSpPr>
            <p:nvPr/>
          </p:nvGrpSpPr>
          <p:grpSpPr bwMode="auto">
            <a:xfrm>
              <a:off x="3115252" y="989013"/>
              <a:ext cx="457200" cy="1670490"/>
              <a:chOff x="562" y="1191"/>
              <a:chExt cx="528" cy="1844"/>
            </a:xfrm>
          </p:grpSpPr>
          <p:graphicFrame>
            <p:nvGraphicFramePr>
              <p:cNvPr id="17583" name="Object 45"/>
              <p:cNvGraphicFramePr>
                <a:graphicFrameLocks noChangeAspect="1"/>
              </p:cNvGraphicFramePr>
              <p:nvPr/>
            </p:nvGraphicFramePr>
            <p:xfrm flipH="1">
              <a:off x="562" y="1295"/>
              <a:ext cx="528" cy="17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2" name="Immagine bitmap" r:id="rId10" imgW="476308" imgH="1962202" progId="Paint.Picture">
                      <p:embed/>
                    </p:oleObj>
                  </mc:Choice>
                  <mc:Fallback>
                    <p:oleObj name="Immagine bitmap" r:id="rId10" imgW="476308" imgH="1962202" progId="Paint.Picture">
                      <p:embed/>
                      <p:pic>
                        <p:nvPicPr>
                          <p:cNvPr id="17583" name="Object 4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>
                            <a:off x="562" y="1295"/>
                            <a:ext cx="528" cy="17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584" name="Freeform 46"/>
              <p:cNvSpPr>
                <a:spLocks/>
              </p:cNvSpPr>
              <p:nvPr/>
            </p:nvSpPr>
            <p:spPr bwMode="auto">
              <a:xfrm>
                <a:off x="743" y="1191"/>
                <a:ext cx="84" cy="153"/>
              </a:xfrm>
              <a:custGeom>
                <a:avLst/>
                <a:gdLst>
                  <a:gd name="T0" fmla="*/ 73 w 84"/>
                  <a:gd name="T1" fmla="*/ 153 h 153"/>
                  <a:gd name="T2" fmla="*/ 2 w 84"/>
                  <a:gd name="T3" fmla="*/ 91 h 153"/>
                  <a:gd name="T4" fmla="*/ 84 w 84"/>
                  <a:gd name="T5" fmla="*/ 0 h 1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4" h="153">
                    <a:moveTo>
                      <a:pt x="73" y="153"/>
                    </a:moveTo>
                    <a:cubicBezTo>
                      <a:pt x="61" y="143"/>
                      <a:pt x="0" y="116"/>
                      <a:pt x="2" y="91"/>
                    </a:cubicBezTo>
                    <a:cubicBezTo>
                      <a:pt x="4" y="66"/>
                      <a:pt x="67" y="19"/>
                      <a:pt x="84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418" name="Rectangle 48"/>
            <p:cNvSpPr>
              <a:spLocks noChangeArrowheads="1"/>
            </p:cNvSpPr>
            <p:nvPr/>
          </p:nvSpPr>
          <p:spPr bwMode="auto">
            <a:xfrm rot="5400000">
              <a:off x="3204369" y="359569"/>
              <a:ext cx="261938" cy="749300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17419" name="Group 49"/>
            <p:cNvGrpSpPr>
              <a:grpSpLocks/>
            </p:cNvGrpSpPr>
            <p:nvPr/>
          </p:nvGrpSpPr>
          <p:grpSpPr bwMode="auto">
            <a:xfrm rot="-4818752">
              <a:off x="3151144" y="2250091"/>
              <a:ext cx="574839" cy="420612"/>
              <a:chOff x="3221" y="2175"/>
              <a:chExt cx="632" cy="486"/>
            </a:xfrm>
          </p:grpSpPr>
          <p:sp>
            <p:nvSpPr>
              <p:cNvPr id="17581" name="Text Box 50"/>
              <p:cNvSpPr txBox="1">
                <a:spLocks noChangeArrowheads="1"/>
              </p:cNvSpPr>
              <p:nvPr/>
            </p:nvSpPr>
            <p:spPr bwMode="auto">
              <a:xfrm rot="4787756" flipH="1">
                <a:off x="3366" y="2055"/>
                <a:ext cx="342" cy="6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3400" b="1">
                    <a:solidFill>
                      <a:srgbClr val="000000"/>
                    </a:solidFill>
                    <a:sym typeface="Symbol" pitchFamily="18" charset="2"/>
                  </a:rPr>
                  <a:t></a:t>
                </a:r>
                <a:endParaRPr lang="it-IT" altLang="it-IT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582" name="Rectangle 51"/>
              <p:cNvSpPr>
                <a:spLocks noChangeArrowheads="1"/>
              </p:cNvSpPr>
              <p:nvPr/>
            </p:nvSpPr>
            <p:spPr bwMode="auto">
              <a:xfrm>
                <a:off x="3515" y="2175"/>
                <a:ext cx="114" cy="4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20" name="Group 52"/>
            <p:cNvGrpSpPr>
              <a:grpSpLocks/>
            </p:cNvGrpSpPr>
            <p:nvPr/>
          </p:nvGrpSpPr>
          <p:grpSpPr bwMode="auto">
            <a:xfrm>
              <a:off x="3127375" y="2693988"/>
              <a:ext cx="582613" cy="696912"/>
              <a:chOff x="2448" y="1920"/>
              <a:chExt cx="864" cy="912"/>
            </a:xfrm>
          </p:grpSpPr>
          <p:sp>
            <p:nvSpPr>
              <p:cNvPr id="17579" name="Oval 53"/>
              <p:cNvSpPr>
                <a:spLocks noChangeArrowheads="1"/>
              </p:cNvSpPr>
              <p:nvPr/>
            </p:nvSpPr>
            <p:spPr bwMode="auto">
              <a:xfrm>
                <a:off x="2448" y="2400"/>
                <a:ext cx="864" cy="43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80" name="AutoShape 54"/>
              <p:cNvSpPr>
                <a:spLocks noChangeArrowheads="1"/>
              </p:cNvSpPr>
              <p:nvPr/>
            </p:nvSpPr>
            <p:spPr bwMode="auto">
              <a:xfrm>
                <a:off x="2448" y="1920"/>
                <a:ext cx="864" cy="67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21" name="Line 55"/>
            <p:cNvSpPr>
              <a:spLocks noChangeShapeType="1"/>
            </p:cNvSpPr>
            <p:nvPr/>
          </p:nvSpPr>
          <p:spPr bwMode="auto">
            <a:xfrm flipH="1" flipV="1">
              <a:off x="3541713" y="990600"/>
              <a:ext cx="0" cy="58261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22" name="Line 56"/>
            <p:cNvSpPr>
              <a:spLocks noChangeShapeType="1"/>
            </p:cNvSpPr>
            <p:nvPr/>
          </p:nvSpPr>
          <p:spPr bwMode="auto">
            <a:xfrm flipH="1">
              <a:off x="3541713" y="1912938"/>
              <a:ext cx="0" cy="536575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23" name="Text Box 57"/>
            <p:cNvSpPr txBox="1">
              <a:spLocks noChangeArrowheads="1"/>
            </p:cNvSpPr>
            <p:nvPr/>
          </p:nvSpPr>
          <p:spPr bwMode="auto">
            <a:xfrm>
              <a:off x="2934591" y="1464612"/>
              <a:ext cx="356687" cy="497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0000FF"/>
                  </a:solidFill>
                  <a:latin typeface="Comic Sans MS" pitchFamily="66" charset="0"/>
                </a:rPr>
                <a:t>l</a:t>
              </a:r>
              <a:r>
                <a:rPr lang="it-IT" altLang="it-IT" sz="2900" b="1" baseline="-25000">
                  <a:solidFill>
                    <a:srgbClr val="0000FF"/>
                  </a:solidFill>
                  <a:latin typeface="Comic Sans MS" pitchFamily="66" charset="0"/>
                </a:rPr>
                <a:t>1</a:t>
              </a:r>
              <a:endParaRPr lang="it-IT" altLang="it-IT" sz="2900" b="1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grpSp>
          <p:nvGrpSpPr>
            <p:cNvPr id="17424" name="Group 58"/>
            <p:cNvGrpSpPr>
              <a:grpSpLocks/>
            </p:cNvGrpSpPr>
            <p:nvPr/>
          </p:nvGrpSpPr>
          <p:grpSpPr bwMode="auto">
            <a:xfrm>
              <a:off x="4103977" y="989013"/>
              <a:ext cx="457200" cy="1448596"/>
              <a:chOff x="525" y="1191"/>
              <a:chExt cx="528" cy="1832"/>
            </a:xfrm>
          </p:grpSpPr>
          <p:graphicFrame>
            <p:nvGraphicFramePr>
              <p:cNvPr id="17577" name="Object 59"/>
              <p:cNvGraphicFramePr>
                <a:graphicFrameLocks noChangeAspect="1"/>
              </p:cNvGraphicFramePr>
              <p:nvPr/>
            </p:nvGraphicFramePr>
            <p:xfrm flipH="1">
              <a:off x="525" y="1283"/>
              <a:ext cx="528" cy="17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3" name="Immagine bitmap" r:id="rId11" imgW="476308" imgH="1962202" progId="Paint.Picture">
                      <p:embed/>
                    </p:oleObj>
                  </mc:Choice>
                  <mc:Fallback>
                    <p:oleObj name="Immagine bitmap" r:id="rId11" imgW="476308" imgH="1962202" progId="Paint.Picture">
                      <p:embed/>
                      <p:pic>
                        <p:nvPicPr>
                          <p:cNvPr id="17577" name="Object 5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>
                            <a:off x="525" y="1283"/>
                            <a:ext cx="528" cy="17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578" name="Freeform 60"/>
              <p:cNvSpPr>
                <a:spLocks/>
              </p:cNvSpPr>
              <p:nvPr/>
            </p:nvSpPr>
            <p:spPr bwMode="auto">
              <a:xfrm>
                <a:off x="743" y="1191"/>
                <a:ext cx="84" cy="153"/>
              </a:xfrm>
              <a:custGeom>
                <a:avLst/>
                <a:gdLst>
                  <a:gd name="T0" fmla="*/ 73 w 84"/>
                  <a:gd name="T1" fmla="*/ 153 h 153"/>
                  <a:gd name="T2" fmla="*/ 2 w 84"/>
                  <a:gd name="T3" fmla="*/ 91 h 153"/>
                  <a:gd name="T4" fmla="*/ 84 w 84"/>
                  <a:gd name="T5" fmla="*/ 0 h 1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4" h="153">
                    <a:moveTo>
                      <a:pt x="73" y="153"/>
                    </a:moveTo>
                    <a:cubicBezTo>
                      <a:pt x="61" y="143"/>
                      <a:pt x="0" y="116"/>
                      <a:pt x="2" y="91"/>
                    </a:cubicBezTo>
                    <a:cubicBezTo>
                      <a:pt x="4" y="66"/>
                      <a:pt x="67" y="19"/>
                      <a:pt x="84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425" name="Rectangle 62"/>
            <p:cNvSpPr>
              <a:spLocks noChangeArrowheads="1"/>
            </p:cNvSpPr>
            <p:nvPr/>
          </p:nvSpPr>
          <p:spPr bwMode="auto">
            <a:xfrm rot="5400000">
              <a:off x="4224338" y="360362"/>
              <a:ext cx="261938" cy="747713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17426" name="Group 63"/>
            <p:cNvGrpSpPr>
              <a:grpSpLocks/>
            </p:cNvGrpSpPr>
            <p:nvPr/>
          </p:nvGrpSpPr>
          <p:grpSpPr bwMode="auto">
            <a:xfrm rot="-4818752">
              <a:off x="4172259" y="1952448"/>
              <a:ext cx="574689" cy="420836"/>
              <a:chOff x="3225" y="2177"/>
              <a:chExt cx="634" cy="485"/>
            </a:xfrm>
          </p:grpSpPr>
          <p:sp>
            <p:nvSpPr>
              <p:cNvPr id="17575" name="Text Box 64"/>
              <p:cNvSpPr txBox="1">
                <a:spLocks noChangeArrowheads="1"/>
              </p:cNvSpPr>
              <p:nvPr/>
            </p:nvSpPr>
            <p:spPr bwMode="auto">
              <a:xfrm rot="4787756" flipH="1">
                <a:off x="3371" y="2056"/>
                <a:ext cx="341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3400" b="1">
                    <a:solidFill>
                      <a:srgbClr val="000000"/>
                    </a:solidFill>
                    <a:sym typeface="Symbol" pitchFamily="18" charset="2"/>
                  </a:rPr>
                  <a:t></a:t>
                </a:r>
                <a:endParaRPr lang="it-IT" altLang="it-IT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576" name="Rectangle 65"/>
              <p:cNvSpPr>
                <a:spLocks noChangeArrowheads="1"/>
              </p:cNvSpPr>
              <p:nvPr/>
            </p:nvSpPr>
            <p:spPr bwMode="auto">
              <a:xfrm>
                <a:off x="3517" y="2177"/>
                <a:ext cx="114" cy="4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27" name="Group 66"/>
            <p:cNvGrpSpPr>
              <a:grpSpLocks/>
            </p:cNvGrpSpPr>
            <p:nvPr/>
          </p:nvGrpSpPr>
          <p:grpSpPr bwMode="auto">
            <a:xfrm>
              <a:off x="4148138" y="2393950"/>
              <a:ext cx="581025" cy="698500"/>
              <a:chOff x="2448" y="1920"/>
              <a:chExt cx="864" cy="912"/>
            </a:xfrm>
          </p:grpSpPr>
          <p:sp>
            <p:nvSpPr>
              <p:cNvPr id="17573" name="Oval 67"/>
              <p:cNvSpPr>
                <a:spLocks noChangeArrowheads="1"/>
              </p:cNvSpPr>
              <p:nvPr/>
            </p:nvSpPr>
            <p:spPr bwMode="auto">
              <a:xfrm>
                <a:off x="2448" y="2400"/>
                <a:ext cx="864" cy="43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74" name="AutoShape 68"/>
              <p:cNvSpPr>
                <a:spLocks noChangeArrowheads="1"/>
              </p:cNvSpPr>
              <p:nvPr/>
            </p:nvSpPr>
            <p:spPr bwMode="auto">
              <a:xfrm>
                <a:off x="2448" y="1920"/>
                <a:ext cx="864" cy="67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28" name="Group 69"/>
            <p:cNvGrpSpPr>
              <a:grpSpLocks/>
            </p:cNvGrpSpPr>
            <p:nvPr/>
          </p:nvGrpSpPr>
          <p:grpSpPr bwMode="auto">
            <a:xfrm>
              <a:off x="5160674" y="989013"/>
              <a:ext cx="457200" cy="1010492"/>
              <a:chOff x="583" y="1191"/>
              <a:chExt cx="528" cy="1852"/>
            </a:xfrm>
          </p:grpSpPr>
          <p:graphicFrame>
            <p:nvGraphicFramePr>
              <p:cNvPr id="17571" name="Object 70"/>
              <p:cNvGraphicFramePr>
                <a:graphicFrameLocks noChangeAspect="1"/>
              </p:cNvGraphicFramePr>
              <p:nvPr/>
            </p:nvGraphicFramePr>
            <p:xfrm flipH="1">
              <a:off x="583" y="1303"/>
              <a:ext cx="528" cy="17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4" name="Immagine bitmap" r:id="rId12" imgW="476308" imgH="1962202" progId="Paint.Picture">
                      <p:embed/>
                    </p:oleObj>
                  </mc:Choice>
                  <mc:Fallback>
                    <p:oleObj name="Immagine bitmap" r:id="rId12" imgW="476308" imgH="1962202" progId="Paint.Picture">
                      <p:embed/>
                      <p:pic>
                        <p:nvPicPr>
                          <p:cNvPr id="17571" name="Object 7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>
                            <a:off x="583" y="1303"/>
                            <a:ext cx="528" cy="17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572" name="Freeform 71"/>
              <p:cNvSpPr>
                <a:spLocks/>
              </p:cNvSpPr>
              <p:nvPr/>
            </p:nvSpPr>
            <p:spPr bwMode="auto">
              <a:xfrm>
                <a:off x="743" y="1191"/>
                <a:ext cx="84" cy="153"/>
              </a:xfrm>
              <a:custGeom>
                <a:avLst/>
                <a:gdLst>
                  <a:gd name="T0" fmla="*/ 73 w 84"/>
                  <a:gd name="T1" fmla="*/ 153 h 153"/>
                  <a:gd name="T2" fmla="*/ 2 w 84"/>
                  <a:gd name="T3" fmla="*/ 91 h 153"/>
                  <a:gd name="T4" fmla="*/ 84 w 84"/>
                  <a:gd name="T5" fmla="*/ 0 h 1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4" h="153">
                    <a:moveTo>
                      <a:pt x="73" y="153"/>
                    </a:moveTo>
                    <a:cubicBezTo>
                      <a:pt x="61" y="143"/>
                      <a:pt x="0" y="116"/>
                      <a:pt x="2" y="91"/>
                    </a:cubicBezTo>
                    <a:cubicBezTo>
                      <a:pt x="4" y="66"/>
                      <a:pt x="67" y="19"/>
                      <a:pt x="84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429" name="Rectangle 73"/>
            <p:cNvSpPr>
              <a:spLocks noChangeArrowheads="1"/>
            </p:cNvSpPr>
            <p:nvPr/>
          </p:nvSpPr>
          <p:spPr bwMode="auto">
            <a:xfrm rot="5400000">
              <a:off x="5230813" y="360362"/>
              <a:ext cx="261938" cy="747713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17430" name="Group 74"/>
            <p:cNvGrpSpPr>
              <a:grpSpLocks/>
            </p:cNvGrpSpPr>
            <p:nvPr/>
          </p:nvGrpSpPr>
          <p:grpSpPr bwMode="auto">
            <a:xfrm rot="-4818752">
              <a:off x="5170630" y="1688224"/>
              <a:ext cx="574719" cy="420836"/>
              <a:chOff x="3222" y="2177"/>
              <a:chExt cx="635" cy="485"/>
            </a:xfrm>
          </p:grpSpPr>
          <p:sp>
            <p:nvSpPr>
              <p:cNvPr id="17569" name="Text Box 75"/>
              <p:cNvSpPr txBox="1">
                <a:spLocks noChangeArrowheads="1"/>
              </p:cNvSpPr>
              <p:nvPr/>
            </p:nvSpPr>
            <p:spPr bwMode="auto">
              <a:xfrm rot="4787756" flipH="1">
                <a:off x="3369" y="2055"/>
                <a:ext cx="341" cy="6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3400" b="1">
                    <a:solidFill>
                      <a:srgbClr val="000000"/>
                    </a:solidFill>
                    <a:sym typeface="Symbol" pitchFamily="18" charset="2"/>
                  </a:rPr>
                  <a:t></a:t>
                </a:r>
                <a:endParaRPr lang="it-IT" altLang="it-IT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570" name="Rectangle 76"/>
              <p:cNvSpPr>
                <a:spLocks noChangeArrowheads="1"/>
              </p:cNvSpPr>
              <p:nvPr/>
            </p:nvSpPr>
            <p:spPr bwMode="auto">
              <a:xfrm>
                <a:off x="3516" y="2177"/>
                <a:ext cx="114" cy="4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31" name="Group 77"/>
            <p:cNvGrpSpPr>
              <a:grpSpLocks/>
            </p:cNvGrpSpPr>
            <p:nvPr/>
          </p:nvGrpSpPr>
          <p:grpSpPr bwMode="auto">
            <a:xfrm>
              <a:off x="5154613" y="2132013"/>
              <a:ext cx="581025" cy="695325"/>
              <a:chOff x="2448" y="1920"/>
              <a:chExt cx="864" cy="912"/>
            </a:xfrm>
          </p:grpSpPr>
          <p:sp>
            <p:nvSpPr>
              <p:cNvPr id="17567" name="Oval 78"/>
              <p:cNvSpPr>
                <a:spLocks noChangeArrowheads="1"/>
              </p:cNvSpPr>
              <p:nvPr/>
            </p:nvSpPr>
            <p:spPr bwMode="auto">
              <a:xfrm>
                <a:off x="2448" y="2400"/>
                <a:ext cx="864" cy="43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68" name="AutoShape 79"/>
              <p:cNvSpPr>
                <a:spLocks noChangeArrowheads="1"/>
              </p:cNvSpPr>
              <p:nvPr/>
            </p:nvSpPr>
            <p:spPr bwMode="auto">
              <a:xfrm>
                <a:off x="2448" y="1920"/>
                <a:ext cx="864" cy="67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432" name="Group 80"/>
            <p:cNvGrpSpPr>
              <a:grpSpLocks/>
            </p:cNvGrpSpPr>
            <p:nvPr/>
          </p:nvGrpSpPr>
          <p:grpSpPr bwMode="auto">
            <a:xfrm>
              <a:off x="6178653" y="989013"/>
              <a:ext cx="377825" cy="749804"/>
              <a:chOff x="529" y="1191"/>
              <a:chExt cx="528" cy="1878"/>
            </a:xfrm>
          </p:grpSpPr>
          <p:graphicFrame>
            <p:nvGraphicFramePr>
              <p:cNvPr id="17565" name="Object 81"/>
              <p:cNvGraphicFramePr>
                <a:graphicFrameLocks noChangeAspect="1"/>
              </p:cNvGraphicFramePr>
              <p:nvPr/>
            </p:nvGraphicFramePr>
            <p:xfrm flipH="1">
              <a:off x="529" y="1329"/>
              <a:ext cx="528" cy="17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5" name="Immagine bitmap" r:id="rId13" imgW="476308" imgH="1962202" progId="Paint.Picture">
                      <p:embed/>
                    </p:oleObj>
                  </mc:Choice>
                  <mc:Fallback>
                    <p:oleObj name="Immagine bitmap" r:id="rId13" imgW="476308" imgH="1962202" progId="Paint.Picture">
                      <p:embed/>
                      <p:pic>
                        <p:nvPicPr>
                          <p:cNvPr id="17565" name="Object 8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>
                            <a:off x="529" y="1329"/>
                            <a:ext cx="528" cy="17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566" name="Freeform 82"/>
              <p:cNvSpPr>
                <a:spLocks/>
              </p:cNvSpPr>
              <p:nvPr/>
            </p:nvSpPr>
            <p:spPr bwMode="auto">
              <a:xfrm>
                <a:off x="743" y="1191"/>
                <a:ext cx="84" cy="153"/>
              </a:xfrm>
              <a:custGeom>
                <a:avLst/>
                <a:gdLst>
                  <a:gd name="T0" fmla="*/ 73 w 84"/>
                  <a:gd name="T1" fmla="*/ 153 h 153"/>
                  <a:gd name="T2" fmla="*/ 2 w 84"/>
                  <a:gd name="T3" fmla="*/ 91 h 153"/>
                  <a:gd name="T4" fmla="*/ 84 w 84"/>
                  <a:gd name="T5" fmla="*/ 0 h 1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4" h="153">
                    <a:moveTo>
                      <a:pt x="73" y="153"/>
                    </a:moveTo>
                    <a:cubicBezTo>
                      <a:pt x="61" y="143"/>
                      <a:pt x="0" y="116"/>
                      <a:pt x="2" y="91"/>
                    </a:cubicBezTo>
                    <a:cubicBezTo>
                      <a:pt x="4" y="66"/>
                      <a:pt x="67" y="19"/>
                      <a:pt x="84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433" name="Rectangle 84"/>
            <p:cNvSpPr>
              <a:spLocks noChangeArrowheads="1"/>
            </p:cNvSpPr>
            <p:nvPr/>
          </p:nvSpPr>
          <p:spPr bwMode="auto">
            <a:xfrm rot="5400000">
              <a:off x="6236494" y="359569"/>
              <a:ext cx="261938" cy="749300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17434" name="Group 85"/>
            <p:cNvGrpSpPr>
              <a:grpSpLocks/>
            </p:cNvGrpSpPr>
            <p:nvPr/>
          </p:nvGrpSpPr>
          <p:grpSpPr bwMode="auto">
            <a:xfrm>
              <a:off x="6159500" y="1897063"/>
              <a:ext cx="582613" cy="695325"/>
              <a:chOff x="2448" y="1920"/>
              <a:chExt cx="864" cy="912"/>
            </a:xfrm>
          </p:grpSpPr>
          <p:sp>
            <p:nvSpPr>
              <p:cNvPr id="17563" name="Oval 86"/>
              <p:cNvSpPr>
                <a:spLocks noChangeArrowheads="1"/>
              </p:cNvSpPr>
              <p:nvPr/>
            </p:nvSpPr>
            <p:spPr bwMode="auto">
              <a:xfrm>
                <a:off x="2448" y="2400"/>
                <a:ext cx="864" cy="43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64" name="AutoShape 87"/>
              <p:cNvSpPr>
                <a:spLocks noChangeArrowheads="1"/>
              </p:cNvSpPr>
              <p:nvPr/>
            </p:nvSpPr>
            <p:spPr bwMode="auto">
              <a:xfrm>
                <a:off x="2448" y="1920"/>
                <a:ext cx="864" cy="67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35" name="Line 88"/>
            <p:cNvSpPr>
              <a:spLocks noChangeShapeType="1"/>
            </p:cNvSpPr>
            <p:nvPr/>
          </p:nvSpPr>
          <p:spPr bwMode="auto">
            <a:xfrm flipV="1">
              <a:off x="6159500" y="927969"/>
              <a:ext cx="0" cy="4191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6" name="Line 89"/>
            <p:cNvSpPr>
              <a:spLocks noChangeShapeType="1"/>
            </p:cNvSpPr>
            <p:nvPr/>
          </p:nvSpPr>
          <p:spPr bwMode="auto">
            <a:xfrm flipH="1">
              <a:off x="6167438" y="1594191"/>
              <a:ext cx="0" cy="385762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7" name="Text Box 90"/>
            <p:cNvSpPr txBox="1">
              <a:spLocks noChangeArrowheads="1"/>
            </p:cNvSpPr>
            <p:nvPr/>
          </p:nvSpPr>
          <p:spPr bwMode="auto">
            <a:xfrm>
              <a:off x="6539886" y="1246606"/>
              <a:ext cx="356687" cy="497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900" b="1">
                  <a:solidFill>
                    <a:srgbClr val="0000FF"/>
                  </a:solidFill>
                  <a:latin typeface="Comic Sans MS" pitchFamily="66" charset="0"/>
                </a:rPr>
                <a:t>l</a:t>
              </a:r>
              <a:r>
                <a:rPr lang="it-IT" altLang="it-IT" sz="2900" b="1" baseline="-25000">
                  <a:solidFill>
                    <a:srgbClr val="0000FF"/>
                  </a:solidFill>
                  <a:latin typeface="Comic Sans MS" pitchFamily="66" charset="0"/>
                </a:rPr>
                <a:t>2</a:t>
              </a:r>
              <a:endParaRPr lang="it-IT" altLang="it-IT" sz="2900" b="1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grpSp>
          <p:nvGrpSpPr>
            <p:cNvPr id="17438" name="Group 91"/>
            <p:cNvGrpSpPr>
              <a:grpSpLocks/>
            </p:cNvGrpSpPr>
            <p:nvPr/>
          </p:nvGrpSpPr>
          <p:grpSpPr bwMode="auto">
            <a:xfrm>
              <a:off x="3255963" y="2863850"/>
              <a:ext cx="349250" cy="471488"/>
              <a:chOff x="4733" y="3156"/>
              <a:chExt cx="403" cy="521"/>
            </a:xfrm>
          </p:grpSpPr>
          <p:sp>
            <p:nvSpPr>
              <p:cNvPr id="17528" name="Oval 92"/>
              <p:cNvSpPr>
                <a:spLocks noChangeArrowheads="1"/>
              </p:cNvSpPr>
              <p:nvPr/>
            </p:nvSpPr>
            <p:spPr bwMode="auto">
              <a:xfrm>
                <a:off x="4733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29" name="Oval 93"/>
              <p:cNvSpPr>
                <a:spLocks noChangeArrowheads="1"/>
              </p:cNvSpPr>
              <p:nvPr/>
            </p:nvSpPr>
            <p:spPr bwMode="auto">
              <a:xfrm>
                <a:off x="4805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0" name="Oval 94"/>
              <p:cNvSpPr>
                <a:spLocks noChangeArrowheads="1"/>
              </p:cNvSpPr>
              <p:nvPr/>
            </p:nvSpPr>
            <p:spPr bwMode="auto">
              <a:xfrm>
                <a:off x="4877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1" name="Oval 95"/>
              <p:cNvSpPr>
                <a:spLocks noChangeArrowheads="1"/>
              </p:cNvSpPr>
              <p:nvPr/>
            </p:nvSpPr>
            <p:spPr bwMode="auto">
              <a:xfrm>
                <a:off x="4949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2" name="Oval 96"/>
              <p:cNvSpPr>
                <a:spLocks noChangeArrowheads="1"/>
              </p:cNvSpPr>
              <p:nvPr/>
            </p:nvSpPr>
            <p:spPr bwMode="auto">
              <a:xfrm>
                <a:off x="5021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3" name="Oval 97"/>
              <p:cNvSpPr>
                <a:spLocks noChangeArrowheads="1"/>
              </p:cNvSpPr>
              <p:nvPr/>
            </p:nvSpPr>
            <p:spPr bwMode="auto">
              <a:xfrm>
                <a:off x="5088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4" name="Oval 98"/>
              <p:cNvSpPr>
                <a:spLocks noChangeArrowheads="1"/>
              </p:cNvSpPr>
              <p:nvPr/>
            </p:nvSpPr>
            <p:spPr bwMode="auto">
              <a:xfrm>
                <a:off x="4762" y="3581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5" name="Oval 99"/>
              <p:cNvSpPr>
                <a:spLocks noChangeArrowheads="1"/>
              </p:cNvSpPr>
              <p:nvPr/>
            </p:nvSpPr>
            <p:spPr bwMode="auto">
              <a:xfrm>
                <a:off x="4834" y="3581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6" name="Oval 100"/>
              <p:cNvSpPr>
                <a:spLocks noChangeArrowheads="1"/>
              </p:cNvSpPr>
              <p:nvPr/>
            </p:nvSpPr>
            <p:spPr bwMode="auto">
              <a:xfrm>
                <a:off x="4906" y="3581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7" name="Oval 101"/>
              <p:cNvSpPr>
                <a:spLocks noChangeArrowheads="1"/>
              </p:cNvSpPr>
              <p:nvPr/>
            </p:nvSpPr>
            <p:spPr bwMode="auto">
              <a:xfrm>
                <a:off x="4978" y="3581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8" name="Oval 102"/>
              <p:cNvSpPr>
                <a:spLocks noChangeArrowheads="1"/>
              </p:cNvSpPr>
              <p:nvPr/>
            </p:nvSpPr>
            <p:spPr bwMode="auto">
              <a:xfrm>
                <a:off x="5045" y="3581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39" name="Oval 103"/>
              <p:cNvSpPr>
                <a:spLocks noChangeArrowheads="1"/>
              </p:cNvSpPr>
              <p:nvPr/>
            </p:nvSpPr>
            <p:spPr bwMode="auto">
              <a:xfrm>
                <a:off x="4743" y="35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0" name="Oval 104"/>
              <p:cNvSpPr>
                <a:spLocks noChangeArrowheads="1"/>
              </p:cNvSpPr>
              <p:nvPr/>
            </p:nvSpPr>
            <p:spPr bwMode="auto">
              <a:xfrm>
                <a:off x="4815" y="35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1" name="Oval 105"/>
              <p:cNvSpPr>
                <a:spLocks noChangeArrowheads="1"/>
              </p:cNvSpPr>
              <p:nvPr/>
            </p:nvSpPr>
            <p:spPr bwMode="auto">
              <a:xfrm>
                <a:off x="4887" y="35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2" name="Oval 106"/>
              <p:cNvSpPr>
                <a:spLocks noChangeArrowheads="1"/>
              </p:cNvSpPr>
              <p:nvPr/>
            </p:nvSpPr>
            <p:spPr bwMode="auto">
              <a:xfrm>
                <a:off x="4959" y="35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3" name="Oval 107"/>
              <p:cNvSpPr>
                <a:spLocks noChangeArrowheads="1"/>
              </p:cNvSpPr>
              <p:nvPr/>
            </p:nvSpPr>
            <p:spPr bwMode="auto">
              <a:xfrm>
                <a:off x="5031" y="35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4" name="Oval 108"/>
              <p:cNvSpPr>
                <a:spLocks noChangeArrowheads="1"/>
              </p:cNvSpPr>
              <p:nvPr/>
            </p:nvSpPr>
            <p:spPr bwMode="auto">
              <a:xfrm>
                <a:off x="4762" y="347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5" name="Oval 109"/>
              <p:cNvSpPr>
                <a:spLocks noChangeArrowheads="1"/>
              </p:cNvSpPr>
              <p:nvPr/>
            </p:nvSpPr>
            <p:spPr bwMode="auto">
              <a:xfrm>
                <a:off x="4834" y="347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6" name="Oval 110"/>
              <p:cNvSpPr>
                <a:spLocks noChangeArrowheads="1"/>
              </p:cNvSpPr>
              <p:nvPr/>
            </p:nvSpPr>
            <p:spPr bwMode="auto">
              <a:xfrm>
                <a:off x="4906" y="347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7" name="Oval 111"/>
              <p:cNvSpPr>
                <a:spLocks noChangeArrowheads="1"/>
              </p:cNvSpPr>
              <p:nvPr/>
            </p:nvSpPr>
            <p:spPr bwMode="auto">
              <a:xfrm>
                <a:off x="4978" y="347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8" name="Oval 112"/>
              <p:cNvSpPr>
                <a:spLocks noChangeArrowheads="1"/>
              </p:cNvSpPr>
              <p:nvPr/>
            </p:nvSpPr>
            <p:spPr bwMode="auto">
              <a:xfrm>
                <a:off x="5045" y="347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49" name="Oval 113"/>
              <p:cNvSpPr>
                <a:spLocks noChangeArrowheads="1"/>
              </p:cNvSpPr>
              <p:nvPr/>
            </p:nvSpPr>
            <p:spPr bwMode="auto">
              <a:xfrm>
                <a:off x="4781" y="3428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0" name="Oval 114"/>
              <p:cNvSpPr>
                <a:spLocks noChangeArrowheads="1"/>
              </p:cNvSpPr>
              <p:nvPr/>
            </p:nvSpPr>
            <p:spPr bwMode="auto">
              <a:xfrm>
                <a:off x="4853" y="3428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1" name="Oval 115"/>
              <p:cNvSpPr>
                <a:spLocks noChangeArrowheads="1"/>
              </p:cNvSpPr>
              <p:nvPr/>
            </p:nvSpPr>
            <p:spPr bwMode="auto">
              <a:xfrm>
                <a:off x="4925" y="3428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2" name="Oval 116"/>
              <p:cNvSpPr>
                <a:spLocks noChangeArrowheads="1"/>
              </p:cNvSpPr>
              <p:nvPr/>
            </p:nvSpPr>
            <p:spPr bwMode="auto">
              <a:xfrm>
                <a:off x="4997" y="3428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3" name="Oval 117"/>
              <p:cNvSpPr>
                <a:spLocks noChangeArrowheads="1"/>
              </p:cNvSpPr>
              <p:nvPr/>
            </p:nvSpPr>
            <p:spPr bwMode="auto">
              <a:xfrm>
                <a:off x="4771" y="336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4" name="Oval 118"/>
              <p:cNvSpPr>
                <a:spLocks noChangeArrowheads="1"/>
              </p:cNvSpPr>
              <p:nvPr/>
            </p:nvSpPr>
            <p:spPr bwMode="auto">
              <a:xfrm>
                <a:off x="4843" y="336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5" name="Oval 119"/>
              <p:cNvSpPr>
                <a:spLocks noChangeArrowheads="1"/>
              </p:cNvSpPr>
              <p:nvPr/>
            </p:nvSpPr>
            <p:spPr bwMode="auto">
              <a:xfrm>
                <a:off x="4915" y="336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6" name="Oval 120"/>
              <p:cNvSpPr>
                <a:spLocks noChangeArrowheads="1"/>
              </p:cNvSpPr>
              <p:nvPr/>
            </p:nvSpPr>
            <p:spPr bwMode="auto">
              <a:xfrm>
                <a:off x="4987" y="336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7" name="Oval 121"/>
              <p:cNvSpPr>
                <a:spLocks noChangeArrowheads="1"/>
              </p:cNvSpPr>
              <p:nvPr/>
            </p:nvSpPr>
            <p:spPr bwMode="auto">
              <a:xfrm>
                <a:off x="4810" y="3317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8" name="Oval 122"/>
              <p:cNvSpPr>
                <a:spLocks noChangeArrowheads="1"/>
              </p:cNvSpPr>
              <p:nvPr/>
            </p:nvSpPr>
            <p:spPr bwMode="auto">
              <a:xfrm>
                <a:off x="4887" y="3313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59" name="Oval 123"/>
              <p:cNvSpPr>
                <a:spLocks noChangeArrowheads="1"/>
              </p:cNvSpPr>
              <p:nvPr/>
            </p:nvSpPr>
            <p:spPr bwMode="auto">
              <a:xfrm>
                <a:off x="4949" y="3308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60" name="Oval 124"/>
              <p:cNvSpPr>
                <a:spLocks noChangeArrowheads="1"/>
              </p:cNvSpPr>
              <p:nvPr/>
            </p:nvSpPr>
            <p:spPr bwMode="auto">
              <a:xfrm>
                <a:off x="4848" y="3250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61" name="Oval 125"/>
              <p:cNvSpPr>
                <a:spLocks noChangeArrowheads="1"/>
              </p:cNvSpPr>
              <p:nvPr/>
            </p:nvSpPr>
            <p:spPr bwMode="auto">
              <a:xfrm>
                <a:off x="4920" y="3260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62" name="Oval 126"/>
              <p:cNvSpPr>
                <a:spLocks noChangeArrowheads="1"/>
              </p:cNvSpPr>
              <p:nvPr/>
            </p:nvSpPr>
            <p:spPr bwMode="auto">
              <a:xfrm>
                <a:off x="4901" y="315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39" name="Oval 127"/>
            <p:cNvSpPr>
              <a:spLocks noChangeArrowheads="1"/>
            </p:cNvSpPr>
            <p:nvPr/>
          </p:nvSpPr>
          <p:spPr bwMode="auto">
            <a:xfrm>
              <a:off x="3814763" y="3149600"/>
              <a:ext cx="41275" cy="4286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440" name="Freeform 128"/>
            <p:cNvSpPr>
              <a:spLocks/>
            </p:cNvSpPr>
            <p:nvPr/>
          </p:nvSpPr>
          <p:spPr bwMode="auto">
            <a:xfrm>
              <a:off x="3443288" y="2760663"/>
              <a:ext cx="374650" cy="361950"/>
            </a:xfrm>
            <a:custGeom>
              <a:avLst/>
              <a:gdLst>
                <a:gd name="T0" fmla="*/ 0 w 432"/>
                <a:gd name="T1" fmla="*/ 96157 h 399"/>
                <a:gd name="T2" fmla="*/ 41628 w 432"/>
                <a:gd name="T3" fmla="*/ 39007 h 399"/>
                <a:gd name="T4" fmla="*/ 104069 w 432"/>
                <a:gd name="T5" fmla="*/ 0 h 399"/>
                <a:gd name="T6" fmla="*/ 203803 w 432"/>
                <a:gd name="T7" fmla="*/ 30843 h 399"/>
                <a:gd name="T8" fmla="*/ 291394 w 432"/>
                <a:gd name="T9" fmla="*/ 152400 h 399"/>
                <a:gd name="T10" fmla="*/ 353836 w 432"/>
                <a:gd name="T11" fmla="*/ 287564 h 399"/>
                <a:gd name="T12" fmla="*/ 374650 w 432"/>
                <a:gd name="T13" fmla="*/ 361950 h 3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2" h="399">
                  <a:moveTo>
                    <a:pt x="0" y="106"/>
                  </a:moveTo>
                  <a:lnTo>
                    <a:pt x="48" y="43"/>
                  </a:lnTo>
                  <a:lnTo>
                    <a:pt x="120" y="0"/>
                  </a:lnTo>
                  <a:lnTo>
                    <a:pt x="235" y="34"/>
                  </a:lnTo>
                  <a:lnTo>
                    <a:pt x="336" y="168"/>
                  </a:lnTo>
                  <a:lnTo>
                    <a:pt x="408" y="317"/>
                  </a:lnTo>
                  <a:lnTo>
                    <a:pt x="432" y="399"/>
                  </a:lnTo>
                </a:path>
              </a:pathLst>
            </a:custGeom>
            <a:noFill/>
            <a:ln w="28575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41" name="Text Box 129"/>
            <p:cNvSpPr txBox="1">
              <a:spLocks noChangeArrowheads="1"/>
            </p:cNvSpPr>
            <p:nvPr/>
          </p:nvSpPr>
          <p:spPr bwMode="auto">
            <a:xfrm>
              <a:off x="3089275" y="3403600"/>
              <a:ext cx="674081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0000FF"/>
                  </a:solidFill>
                  <a:latin typeface="Comic Sans MS" pitchFamily="66" charset="0"/>
                </a:rPr>
                <a:t>1 kg</a:t>
              </a:r>
            </a:p>
          </p:txBody>
        </p:sp>
        <p:grpSp>
          <p:nvGrpSpPr>
            <p:cNvPr id="17442" name="Group 130"/>
            <p:cNvGrpSpPr>
              <a:grpSpLocks/>
            </p:cNvGrpSpPr>
            <p:nvPr/>
          </p:nvGrpSpPr>
          <p:grpSpPr bwMode="auto">
            <a:xfrm>
              <a:off x="4279900" y="2811463"/>
              <a:ext cx="349250" cy="223837"/>
              <a:chOff x="6082" y="3428"/>
              <a:chExt cx="403" cy="249"/>
            </a:xfrm>
          </p:grpSpPr>
          <p:sp>
            <p:nvSpPr>
              <p:cNvPr id="17503" name="Oval 131"/>
              <p:cNvSpPr>
                <a:spLocks noChangeArrowheads="1"/>
              </p:cNvSpPr>
              <p:nvPr/>
            </p:nvSpPr>
            <p:spPr bwMode="auto">
              <a:xfrm>
                <a:off x="6082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4" name="Oval 132"/>
              <p:cNvSpPr>
                <a:spLocks noChangeArrowheads="1"/>
              </p:cNvSpPr>
              <p:nvPr/>
            </p:nvSpPr>
            <p:spPr bwMode="auto">
              <a:xfrm>
                <a:off x="6154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5" name="Oval 133"/>
              <p:cNvSpPr>
                <a:spLocks noChangeArrowheads="1"/>
              </p:cNvSpPr>
              <p:nvPr/>
            </p:nvSpPr>
            <p:spPr bwMode="auto">
              <a:xfrm>
                <a:off x="6226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6" name="Oval 134"/>
              <p:cNvSpPr>
                <a:spLocks noChangeArrowheads="1"/>
              </p:cNvSpPr>
              <p:nvPr/>
            </p:nvSpPr>
            <p:spPr bwMode="auto">
              <a:xfrm>
                <a:off x="6298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7" name="Oval 135"/>
              <p:cNvSpPr>
                <a:spLocks noChangeArrowheads="1"/>
              </p:cNvSpPr>
              <p:nvPr/>
            </p:nvSpPr>
            <p:spPr bwMode="auto">
              <a:xfrm>
                <a:off x="6370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8" name="Oval 136"/>
              <p:cNvSpPr>
                <a:spLocks noChangeArrowheads="1"/>
              </p:cNvSpPr>
              <p:nvPr/>
            </p:nvSpPr>
            <p:spPr bwMode="auto">
              <a:xfrm>
                <a:off x="6437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9" name="Oval 137"/>
              <p:cNvSpPr>
                <a:spLocks noChangeArrowheads="1"/>
              </p:cNvSpPr>
              <p:nvPr/>
            </p:nvSpPr>
            <p:spPr bwMode="auto">
              <a:xfrm>
                <a:off x="6111" y="3581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0" name="Oval 138"/>
              <p:cNvSpPr>
                <a:spLocks noChangeArrowheads="1"/>
              </p:cNvSpPr>
              <p:nvPr/>
            </p:nvSpPr>
            <p:spPr bwMode="auto">
              <a:xfrm>
                <a:off x="6183" y="3581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1" name="Oval 139"/>
              <p:cNvSpPr>
                <a:spLocks noChangeArrowheads="1"/>
              </p:cNvSpPr>
              <p:nvPr/>
            </p:nvSpPr>
            <p:spPr bwMode="auto">
              <a:xfrm>
                <a:off x="6255" y="3581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2" name="Oval 140"/>
              <p:cNvSpPr>
                <a:spLocks noChangeArrowheads="1"/>
              </p:cNvSpPr>
              <p:nvPr/>
            </p:nvSpPr>
            <p:spPr bwMode="auto">
              <a:xfrm>
                <a:off x="6327" y="3581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3" name="Oval 141"/>
              <p:cNvSpPr>
                <a:spLocks noChangeArrowheads="1"/>
              </p:cNvSpPr>
              <p:nvPr/>
            </p:nvSpPr>
            <p:spPr bwMode="auto">
              <a:xfrm>
                <a:off x="6394" y="3581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4" name="Oval 142"/>
              <p:cNvSpPr>
                <a:spLocks noChangeArrowheads="1"/>
              </p:cNvSpPr>
              <p:nvPr/>
            </p:nvSpPr>
            <p:spPr bwMode="auto">
              <a:xfrm>
                <a:off x="6092" y="35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5" name="Oval 143"/>
              <p:cNvSpPr>
                <a:spLocks noChangeArrowheads="1"/>
              </p:cNvSpPr>
              <p:nvPr/>
            </p:nvSpPr>
            <p:spPr bwMode="auto">
              <a:xfrm>
                <a:off x="6164" y="35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6" name="Oval 144"/>
              <p:cNvSpPr>
                <a:spLocks noChangeArrowheads="1"/>
              </p:cNvSpPr>
              <p:nvPr/>
            </p:nvSpPr>
            <p:spPr bwMode="auto">
              <a:xfrm>
                <a:off x="6236" y="35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7" name="Oval 145"/>
              <p:cNvSpPr>
                <a:spLocks noChangeArrowheads="1"/>
              </p:cNvSpPr>
              <p:nvPr/>
            </p:nvSpPr>
            <p:spPr bwMode="auto">
              <a:xfrm>
                <a:off x="6308" y="35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8" name="Oval 146"/>
              <p:cNvSpPr>
                <a:spLocks noChangeArrowheads="1"/>
              </p:cNvSpPr>
              <p:nvPr/>
            </p:nvSpPr>
            <p:spPr bwMode="auto">
              <a:xfrm>
                <a:off x="6380" y="35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19" name="Oval 147"/>
              <p:cNvSpPr>
                <a:spLocks noChangeArrowheads="1"/>
              </p:cNvSpPr>
              <p:nvPr/>
            </p:nvSpPr>
            <p:spPr bwMode="auto">
              <a:xfrm>
                <a:off x="6111" y="347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20" name="Oval 148"/>
              <p:cNvSpPr>
                <a:spLocks noChangeArrowheads="1"/>
              </p:cNvSpPr>
              <p:nvPr/>
            </p:nvSpPr>
            <p:spPr bwMode="auto">
              <a:xfrm>
                <a:off x="6183" y="347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21" name="Oval 149"/>
              <p:cNvSpPr>
                <a:spLocks noChangeArrowheads="1"/>
              </p:cNvSpPr>
              <p:nvPr/>
            </p:nvSpPr>
            <p:spPr bwMode="auto">
              <a:xfrm>
                <a:off x="6255" y="347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22" name="Oval 150"/>
              <p:cNvSpPr>
                <a:spLocks noChangeArrowheads="1"/>
              </p:cNvSpPr>
              <p:nvPr/>
            </p:nvSpPr>
            <p:spPr bwMode="auto">
              <a:xfrm>
                <a:off x="6327" y="347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23" name="Oval 151"/>
              <p:cNvSpPr>
                <a:spLocks noChangeArrowheads="1"/>
              </p:cNvSpPr>
              <p:nvPr/>
            </p:nvSpPr>
            <p:spPr bwMode="auto">
              <a:xfrm>
                <a:off x="6394" y="347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24" name="Oval 152"/>
              <p:cNvSpPr>
                <a:spLocks noChangeArrowheads="1"/>
              </p:cNvSpPr>
              <p:nvPr/>
            </p:nvSpPr>
            <p:spPr bwMode="auto">
              <a:xfrm>
                <a:off x="6130" y="3428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25" name="Oval 153"/>
              <p:cNvSpPr>
                <a:spLocks noChangeArrowheads="1"/>
              </p:cNvSpPr>
              <p:nvPr/>
            </p:nvSpPr>
            <p:spPr bwMode="auto">
              <a:xfrm>
                <a:off x="6202" y="3428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26" name="Oval 154"/>
              <p:cNvSpPr>
                <a:spLocks noChangeArrowheads="1"/>
              </p:cNvSpPr>
              <p:nvPr/>
            </p:nvSpPr>
            <p:spPr bwMode="auto">
              <a:xfrm>
                <a:off x="6274" y="3428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27" name="Oval 155"/>
              <p:cNvSpPr>
                <a:spLocks noChangeArrowheads="1"/>
              </p:cNvSpPr>
              <p:nvPr/>
            </p:nvSpPr>
            <p:spPr bwMode="auto">
              <a:xfrm>
                <a:off x="6346" y="3428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43" name="Oval 156"/>
            <p:cNvSpPr>
              <a:spLocks noChangeArrowheads="1"/>
            </p:cNvSpPr>
            <p:nvPr/>
          </p:nvSpPr>
          <p:spPr bwMode="auto">
            <a:xfrm>
              <a:off x="4313238" y="2754313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444" name="Oval 157"/>
            <p:cNvSpPr>
              <a:spLocks noChangeArrowheads="1"/>
            </p:cNvSpPr>
            <p:nvPr/>
          </p:nvSpPr>
          <p:spPr bwMode="auto">
            <a:xfrm>
              <a:off x="4375150" y="2754313"/>
              <a:ext cx="42863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445" name="Oval 158"/>
            <p:cNvSpPr>
              <a:spLocks noChangeArrowheads="1"/>
            </p:cNvSpPr>
            <p:nvPr/>
          </p:nvSpPr>
          <p:spPr bwMode="auto">
            <a:xfrm>
              <a:off x="4437063" y="2754313"/>
              <a:ext cx="42862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446" name="Oval 159"/>
            <p:cNvSpPr>
              <a:spLocks noChangeArrowheads="1"/>
            </p:cNvSpPr>
            <p:nvPr/>
          </p:nvSpPr>
          <p:spPr bwMode="auto">
            <a:xfrm>
              <a:off x="4500563" y="2754313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447" name="Oval 160"/>
            <p:cNvSpPr>
              <a:spLocks noChangeArrowheads="1"/>
            </p:cNvSpPr>
            <p:nvPr/>
          </p:nvSpPr>
          <p:spPr bwMode="auto">
            <a:xfrm>
              <a:off x="4813300" y="2976563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448" name="Freeform 161"/>
            <p:cNvSpPr>
              <a:spLocks/>
            </p:cNvSpPr>
            <p:nvPr/>
          </p:nvSpPr>
          <p:spPr bwMode="auto">
            <a:xfrm>
              <a:off x="4441825" y="2589213"/>
              <a:ext cx="374650" cy="361950"/>
            </a:xfrm>
            <a:custGeom>
              <a:avLst/>
              <a:gdLst>
                <a:gd name="T0" fmla="*/ 0 w 432"/>
                <a:gd name="T1" fmla="*/ 96157 h 399"/>
                <a:gd name="T2" fmla="*/ 41628 w 432"/>
                <a:gd name="T3" fmla="*/ 39007 h 399"/>
                <a:gd name="T4" fmla="*/ 104069 w 432"/>
                <a:gd name="T5" fmla="*/ 0 h 399"/>
                <a:gd name="T6" fmla="*/ 203803 w 432"/>
                <a:gd name="T7" fmla="*/ 30843 h 399"/>
                <a:gd name="T8" fmla="*/ 291394 w 432"/>
                <a:gd name="T9" fmla="*/ 152400 h 399"/>
                <a:gd name="T10" fmla="*/ 353836 w 432"/>
                <a:gd name="T11" fmla="*/ 287564 h 399"/>
                <a:gd name="T12" fmla="*/ 374650 w 432"/>
                <a:gd name="T13" fmla="*/ 361950 h 3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2" h="399">
                  <a:moveTo>
                    <a:pt x="0" y="106"/>
                  </a:moveTo>
                  <a:lnTo>
                    <a:pt x="48" y="43"/>
                  </a:lnTo>
                  <a:lnTo>
                    <a:pt x="120" y="0"/>
                  </a:lnTo>
                  <a:lnTo>
                    <a:pt x="235" y="34"/>
                  </a:lnTo>
                  <a:lnTo>
                    <a:pt x="336" y="168"/>
                  </a:lnTo>
                  <a:lnTo>
                    <a:pt x="408" y="317"/>
                  </a:lnTo>
                  <a:lnTo>
                    <a:pt x="432" y="399"/>
                  </a:lnTo>
                </a:path>
              </a:pathLst>
            </a:custGeom>
            <a:noFill/>
            <a:ln w="28575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49" name="Text Box 162"/>
            <p:cNvSpPr txBox="1">
              <a:spLocks noChangeArrowheads="1"/>
            </p:cNvSpPr>
            <p:nvPr/>
          </p:nvSpPr>
          <p:spPr bwMode="auto">
            <a:xfrm>
              <a:off x="3827463" y="3079750"/>
              <a:ext cx="1286428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0000FF"/>
                  </a:solidFill>
                  <a:latin typeface="Comic Sans MS" pitchFamily="66" charset="0"/>
                </a:rPr>
                <a:t>0,999 kg</a:t>
              </a:r>
            </a:p>
          </p:txBody>
        </p:sp>
        <p:grpSp>
          <p:nvGrpSpPr>
            <p:cNvPr id="17450" name="Group 163"/>
            <p:cNvGrpSpPr>
              <a:grpSpLocks/>
            </p:cNvGrpSpPr>
            <p:nvPr/>
          </p:nvGrpSpPr>
          <p:grpSpPr bwMode="auto">
            <a:xfrm>
              <a:off x="5297488" y="2535238"/>
              <a:ext cx="349250" cy="227012"/>
              <a:chOff x="6082" y="3428"/>
              <a:chExt cx="403" cy="249"/>
            </a:xfrm>
          </p:grpSpPr>
          <p:sp>
            <p:nvSpPr>
              <p:cNvPr id="17478" name="Oval 164"/>
              <p:cNvSpPr>
                <a:spLocks noChangeArrowheads="1"/>
              </p:cNvSpPr>
              <p:nvPr/>
            </p:nvSpPr>
            <p:spPr bwMode="auto">
              <a:xfrm>
                <a:off x="6082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9" name="Oval 165"/>
              <p:cNvSpPr>
                <a:spLocks noChangeArrowheads="1"/>
              </p:cNvSpPr>
              <p:nvPr/>
            </p:nvSpPr>
            <p:spPr bwMode="auto">
              <a:xfrm>
                <a:off x="6154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0" name="Oval 166"/>
              <p:cNvSpPr>
                <a:spLocks noChangeArrowheads="1"/>
              </p:cNvSpPr>
              <p:nvPr/>
            </p:nvSpPr>
            <p:spPr bwMode="auto">
              <a:xfrm>
                <a:off x="6226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1" name="Oval 167"/>
              <p:cNvSpPr>
                <a:spLocks noChangeArrowheads="1"/>
              </p:cNvSpPr>
              <p:nvPr/>
            </p:nvSpPr>
            <p:spPr bwMode="auto">
              <a:xfrm>
                <a:off x="6298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2" name="Oval 168"/>
              <p:cNvSpPr>
                <a:spLocks noChangeArrowheads="1"/>
              </p:cNvSpPr>
              <p:nvPr/>
            </p:nvSpPr>
            <p:spPr bwMode="auto">
              <a:xfrm>
                <a:off x="6370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3" name="Oval 169"/>
              <p:cNvSpPr>
                <a:spLocks noChangeArrowheads="1"/>
              </p:cNvSpPr>
              <p:nvPr/>
            </p:nvSpPr>
            <p:spPr bwMode="auto">
              <a:xfrm>
                <a:off x="6437" y="36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4" name="Oval 170"/>
              <p:cNvSpPr>
                <a:spLocks noChangeArrowheads="1"/>
              </p:cNvSpPr>
              <p:nvPr/>
            </p:nvSpPr>
            <p:spPr bwMode="auto">
              <a:xfrm>
                <a:off x="6111" y="3581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5" name="Oval 171"/>
              <p:cNvSpPr>
                <a:spLocks noChangeArrowheads="1"/>
              </p:cNvSpPr>
              <p:nvPr/>
            </p:nvSpPr>
            <p:spPr bwMode="auto">
              <a:xfrm>
                <a:off x="6183" y="3581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6" name="Oval 172"/>
              <p:cNvSpPr>
                <a:spLocks noChangeArrowheads="1"/>
              </p:cNvSpPr>
              <p:nvPr/>
            </p:nvSpPr>
            <p:spPr bwMode="auto">
              <a:xfrm>
                <a:off x="6255" y="3581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7" name="Oval 173"/>
              <p:cNvSpPr>
                <a:spLocks noChangeArrowheads="1"/>
              </p:cNvSpPr>
              <p:nvPr/>
            </p:nvSpPr>
            <p:spPr bwMode="auto">
              <a:xfrm>
                <a:off x="6327" y="3581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8" name="Oval 174"/>
              <p:cNvSpPr>
                <a:spLocks noChangeArrowheads="1"/>
              </p:cNvSpPr>
              <p:nvPr/>
            </p:nvSpPr>
            <p:spPr bwMode="auto">
              <a:xfrm>
                <a:off x="6394" y="3581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89" name="Oval 175"/>
              <p:cNvSpPr>
                <a:spLocks noChangeArrowheads="1"/>
              </p:cNvSpPr>
              <p:nvPr/>
            </p:nvSpPr>
            <p:spPr bwMode="auto">
              <a:xfrm>
                <a:off x="6092" y="35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0" name="Oval 176"/>
              <p:cNvSpPr>
                <a:spLocks noChangeArrowheads="1"/>
              </p:cNvSpPr>
              <p:nvPr/>
            </p:nvSpPr>
            <p:spPr bwMode="auto">
              <a:xfrm>
                <a:off x="6164" y="35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1" name="Oval 177"/>
              <p:cNvSpPr>
                <a:spLocks noChangeArrowheads="1"/>
              </p:cNvSpPr>
              <p:nvPr/>
            </p:nvSpPr>
            <p:spPr bwMode="auto">
              <a:xfrm>
                <a:off x="6236" y="35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2" name="Oval 178"/>
              <p:cNvSpPr>
                <a:spLocks noChangeArrowheads="1"/>
              </p:cNvSpPr>
              <p:nvPr/>
            </p:nvSpPr>
            <p:spPr bwMode="auto">
              <a:xfrm>
                <a:off x="6308" y="35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3" name="Oval 179"/>
              <p:cNvSpPr>
                <a:spLocks noChangeArrowheads="1"/>
              </p:cNvSpPr>
              <p:nvPr/>
            </p:nvSpPr>
            <p:spPr bwMode="auto">
              <a:xfrm>
                <a:off x="6380" y="3529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4" name="Oval 180"/>
              <p:cNvSpPr>
                <a:spLocks noChangeArrowheads="1"/>
              </p:cNvSpPr>
              <p:nvPr/>
            </p:nvSpPr>
            <p:spPr bwMode="auto">
              <a:xfrm>
                <a:off x="6111" y="347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5" name="Oval 181"/>
              <p:cNvSpPr>
                <a:spLocks noChangeArrowheads="1"/>
              </p:cNvSpPr>
              <p:nvPr/>
            </p:nvSpPr>
            <p:spPr bwMode="auto">
              <a:xfrm>
                <a:off x="6183" y="347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6" name="Oval 182"/>
              <p:cNvSpPr>
                <a:spLocks noChangeArrowheads="1"/>
              </p:cNvSpPr>
              <p:nvPr/>
            </p:nvSpPr>
            <p:spPr bwMode="auto">
              <a:xfrm>
                <a:off x="6255" y="347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7" name="Oval 183"/>
              <p:cNvSpPr>
                <a:spLocks noChangeArrowheads="1"/>
              </p:cNvSpPr>
              <p:nvPr/>
            </p:nvSpPr>
            <p:spPr bwMode="auto">
              <a:xfrm>
                <a:off x="6327" y="347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8" name="Oval 184"/>
              <p:cNvSpPr>
                <a:spLocks noChangeArrowheads="1"/>
              </p:cNvSpPr>
              <p:nvPr/>
            </p:nvSpPr>
            <p:spPr bwMode="auto">
              <a:xfrm>
                <a:off x="6394" y="3476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99" name="Oval 185"/>
              <p:cNvSpPr>
                <a:spLocks noChangeArrowheads="1"/>
              </p:cNvSpPr>
              <p:nvPr/>
            </p:nvSpPr>
            <p:spPr bwMode="auto">
              <a:xfrm>
                <a:off x="6130" y="3428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0" name="Oval 186"/>
              <p:cNvSpPr>
                <a:spLocks noChangeArrowheads="1"/>
              </p:cNvSpPr>
              <p:nvPr/>
            </p:nvSpPr>
            <p:spPr bwMode="auto">
              <a:xfrm>
                <a:off x="6202" y="3428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1" name="Oval 187"/>
              <p:cNvSpPr>
                <a:spLocks noChangeArrowheads="1"/>
              </p:cNvSpPr>
              <p:nvPr/>
            </p:nvSpPr>
            <p:spPr bwMode="auto">
              <a:xfrm>
                <a:off x="6274" y="3428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2" name="Oval 188"/>
              <p:cNvSpPr>
                <a:spLocks noChangeArrowheads="1"/>
              </p:cNvSpPr>
              <p:nvPr/>
            </p:nvSpPr>
            <p:spPr bwMode="auto">
              <a:xfrm>
                <a:off x="6346" y="3428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51" name="Text Box 189"/>
            <p:cNvSpPr txBox="1">
              <a:spLocks noChangeArrowheads="1"/>
            </p:cNvSpPr>
            <p:nvPr/>
          </p:nvSpPr>
          <p:spPr bwMode="auto">
            <a:xfrm>
              <a:off x="4873625" y="2836863"/>
              <a:ext cx="1286428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0000FF"/>
                  </a:solidFill>
                  <a:latin typeface="Comic Sans MS" pitchFamily="66" charset="0"/>
                </a:rPr>
                <a:t>0,998 kg</a:t>
              </a:r>
            </a:p>
          </p:txBody>
        </p:sp>
        <p:sp>
          <p:nvSpPr>
            <p:cNvPr id="17452" name="Oval 190"/>
            <p:cNvSpPr>
              <a:spLocks noChangeArrowheads="1"/>
            </p:cNvSpPr>
            <p:nvPr/>
          </p:nvSpPr>
          <p:spPr bwMode="auto">
            <a:xfrm>
              <a:off x="5827713" y="2711450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453" name="Freeform 191"/>
            <p:cNvSpPr>
              <a:spLocks/>
            </p:cNvSpPr>
            <p:nvPr/>
          </p:nvSpPr>
          <p:spPr bwMode="auto">
            <a:xfrm>
              <a:off x="5456238" y="2324100"/>
              <a:ext cx="374650" cy="361950"/>
            </a:xfrm>
            <a:custGeom>
              <a:avLst/>
              <a:gdLst>
                <a:gd name="T0" fmla="*/ 0 w 432"/>
                <a:gd name="T1" fmla="*/ 96157 h 399"/>
                <a:gd name="T2" fmla="*/ 41628 w 432"/>
                <a:gd name="T3" fmla="*/ 39007 h 399"/>
                <a:gd name="T4" fmla="*/ 104069 w 432"/>
                <a:gd name="T5" fmla="*/ 0 h 399"/>
                <a:gd name="T6" fmla="*/ 203803 w 432"/>
                <a:gd name="T7" fmla="*/ 30843 h 399"/>
                <a:gd name="T8" fmla="*/ 291394 w 432"/>
                <a:gd name="T9" fmla="*/ 152400 h 399"/>
                <a:gd name="T10" fmla="*/ 353836 w 432"/>
                <a:gd name="T11" fmla="*/ 287564 h 399"/>
                <a:gd name="T12" fmla="*/ 374650 w 432"/>
                <a:gd name="T13" fmla="*/ 361950 h 3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2" h="399">
                  <a:moveTo>
                    <a:pt x="0" y="106"/>
                  </a:moveTo>
                  <a:lnTo>
                    <a:pt x="48" y="43"/>
                  </a:lnTo>
                  <a:lnTo>
                    <a:pt x="120" y="0"/>
                  </a:lnTo>
                  <a:lnTo>
                    <a:pt x="235" y="34"/>
                  </a:lnTo>
                  <a:lnTo>
                    <a:pt x="336" y="168"/>
                  </a:lnTo>
                  <a:lnTo>
                    <a:pt x="408" y="317"/>
                  </a:lnTo>
                  <a:lnTo>
                    <a:pt x="432" y="399"/>
                  </a:lnTo>
                </a:path>
              </a:pathLst>
            </a:custGeom>
            <a:noFill/>
            <a:ln w="28575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7454" name="Group 192"/>
            <p:cNvGrpSpPr>
              <a:grpSpLocks/>
            </p:cNvGrpSpPr>
            <p:nvPr/>
          </p:nvGrpSpPr>
          <p:grpSpPr bwMode="auto">
            <a:xfrm rot="-4818752">
              <a:off x="6183269" y="1443641"/>
              <a:ext cx="574839" cy="420612"/>
              <a:chOff x="3221" y="2175"/>
              <a:chExt cx="632" cy="486"/>
            </a:xfrm>
          </p:grpSpPr>
          <p:sp>
            <p:nvSpPr>
              <p:cNvPr id="17476" name="Text Box 193"/>
              <p:cNvSpPr txBox="1">
                <a:spLocks noChangeArrowheads="1"/>
              </p:cNvSpPr>
              <p:nvPr/>
            </p:nvSpPr>
            <p:spPr bwMode="auto">
              <a:xfrm rot="4787756" flipH="1">
                <a:off x="3366" y="2055"/>
                <a:ext cx="342" cy="6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3400" b="1">
                    <a:solidFill>
                      <a:srgbClr val="000000"/>
                    </a:solidFill>
                    <a:sym typeface="Symbol" pitchFamily="18" charset="2"/>
                  </a:rPr>
                  <a:t></a:t>
                </a:r>
                <a:endParaRPr lang="it-IT" altLang="it-IT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7" name="Rectangle 194"/>
              <p:cNvSpPr>
                <a:spLocks noChangeArrowheads="1"/>
              </p:cNvSpPr>
              <p:nvPr/>
            </p:nvSpPr>
            <p:spPr bwMode="auto">
              <a:xfrm>
                <a:off x="3515" y="2175"/>
                <a:ext cx="114" cy="4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55" name="Text Box 195"/>
            <p:cNvSpPr txBox="1">
              <a:spLocks noChangeArrowheads="1"/>
            </p:cNvSpPr>
            <p:nvPr/>
          </p:nvSpPr>
          <p:spPr bwMode="auto">
            <a:xfrm>
              <a:off x="6126162" y="2597150"/>
              <a:ext cx="674081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0000FF"/>
                  </a:solidFill>
                  <a:latin typeface="Comic Sans MS" pitchFamily="66" charset="0"/>
                </a:rPr>
                <a:t>0 kg</a:t>
              </a:r>
            </a:p>
          </p:txBody>
        </p:sp>
        <p:sp>
          <p:nvSpPr>
            <p:cNvPr id="17456" name="AutoShape 196"/>
            <p:cNvSpPr>
              <a:spLocks noChangeArrowheads="1"/>
            </p:cNvSpPr>
            <p:nvPr/>
          </p:nvSpPr>
          <p:spPr bwMode="auto">
            <a:xfrm>
              <a:off x="3668713" y="1631950"/>
              <a:ext cx="488950" cy="277813"/>
            </a:xfrm>
            <a:prstGeom prst="rightArrow">
              <a:avLst>
                <a:gd name="adj1" fmla="val 32028"/>
                <a:gd name="adj2" fmla="val 47911"/>
              </a:avLst>
            </a:prstGeom>
            <a:solidFill>
              <a:srgbClr val="FF3300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457" name="AutoShape 197"/>
            <p:cNvSpPr>
              <a:spLocks noChangeArrowheads="1"/>
            </p:cNvSpPr>
            <p:nvPr/>
          </p:nvSpPr>
          <p:spPr bwMode="auto">
            <a:xfrm>
              <a:off x="4643625" y="1677193"/>
              <a:ext cx="488950" cy="277813"/>
            </a:xfrm>
            <a:prstGeom prst="rightArrow">
              <a:avLst>
                <a:gd name="adj1" fmla="val 32028"/>
                <a:gd name="adj2" fmla="val 47911"/>
              </a:avLst>
            </a:prstGeom>
            <a:solidFill>
              <a:srgbClr val="FF3300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17458" name="Group 198"/>
            <p:cNvGrpSpPr>
              <a:grpSpLocks/>
            </p:cNvGrpSpPr>
            <p:nvPr/>
          </p:nvGrpSpPr>
          <p:grpSpPr bwMode="auto">
            <a:xfrm>
              <a:off x="5575300" y="1771650"/>
              <a:ext cx="442913" cy="44450"/>
              <a:chOff x="7761" y="1954"/>
              <a:chExt cx="512" cy="48"/>
            </a:xfrm>
          </p:grpSpPr>
          <p:sp>
            <p:nvSpPr>
              <p:cNvPr id="17471" name="Oval 199"/>
              <p:cNvSpPr>
                <a:spLocks noChangeArrowheads="1"/>
              </p:cNvSpPr>
              <p:nvPr/>
            </p:nvSpPr>
            <p:spPr bwMode="auto">
              <a:xfrm>
                <a:off x="7761" y="1954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2" name="Oval 200"/>
              <p:cNvSpPr>
                <a:spLocks noChangeArrowheads="1"/>
              </p:cNvSpPr>
              <p:nvPr/>
            </p:nvSpPr>
            <p:spPr bwMode="auto">
              <a:xfrm>
                <a:off x="7877" y="1954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3" name="Oval 201"/>
              <p:cNvSpPr>
                <a:spLocks noChangeArrowheads="1"/>
              </p:cNvSpPr>
              <p:nvPr/>
            </p:nvSpPr>
            <p:spPr bwMode="auto">
              <a:xfrm>
                <a:off x="7993" y="1954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4" name="Oval 202"/>
              <p:cNvSpPr>
                <a:spLocks noChangeArrowheads="1"/>
              </p:cNvSpPr>
              <p:nvPr/>
            </p:nvSpPr>
            <p:spPr bwMode="auto">
              <a:xfrm>
                <a:off x="8109" y="1954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5" name="Oval 203"/>
              <p:cNvSpPr>
                <a:spLocks noChangeArrowheads="1"/>
              </p:cNvSpPr>
              <p:nvPr/>
            </p:nvSpPr>
            <p:spPr bwMode="auto">
              <a:xfrm>
                <a:off x="8225" y="1954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59" name="Text Box 206"/>
            <p:cNvSpPr txBox="1">
              <a:spLocks noChangeArrowheads="1"/>
            </p:cNvSpPr>
            <p:nvPr/>
          </p:nvSpPr>
          <p:spPr bwMode="auto">
            <a:xfrm>
              <a:off x="3136900" y="3702050"/>
              <a:ext cx="467294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Comic Sans MS" pitchFamily="66" charset="0"/>
                </a:rPr>
                <a:t>(1)</a:t>
              </a:r>
            </a:p>
          </p:txBody>
        </p:sp>
        <p:sp>
          <p:nvSpPr>
            <p:cNvPr id="17460" name="Text Box 207"/>
            <p:cNvSpPr txBox="1">
              <a:spLocks noChangeArrowheads="1"/>
            </p:cNvSpPr>
            <p:nvPr/>
          </p:nvSpPr>
          <p:spPr bwMode="auto">
            <a:xfrm>
              <a:off x="4173537" y="3702050"/>
              <a:ext cx="467294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Comic Sans MS" pitchFamily="66" charset="0"/>
                </a:rPr>
                <a:t>(2)</a:t>
              </a:r>
            </a:p>
          </p:txBody>
        </p:sp>
        <p:sp>
          <p:nvSpPr>
            <p:cNvPr id="17461" name="Text Box 208"/>
            <p:cNvSpPr txBox="1">
              <a:spLocks noChangeArrowheads="1"/>
            </p:cNvSpPr>
            <p:nvPr/>
          </p:nvSpPr>
          <p:spPr bwMode="auto">
            <a:xfrm>
              <a:off x="5243513" y="3702050"/>
              <a:ext cx="467294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Comic Sans MS" pitchFamily="66" charset="0"/>
                </a:rPr>
                <a:t>(3)</a:t>
              </a:r>
            </a:p>
          </p:txBody>
        </p:sp>
        <p:sp>
          <p:nvSpPr>
            <p:cNvPr id="17462" name="Text Box 209"/>
            <p:cNvSpPr txBox="1">
              <a:spLocks noChangeArrowheads="1"/>
            </p:cNvSpPr>
            <p:nvPr/>
          </p:nvSpPr>
          <p:spPr bwMode="auto">
            <a:xfrm>
              <a:off x="6202362" y="3702050"/>
              <a:ext cx="494545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Comic Sans MS" pitchFamily="66" charset="0"/>
                  <a:sym typeface="Symbol" pitchFamily="18" charset="2"/>
                </a:rPr>
                <a:t>()</a:t>
              </a:r>
              <a:endParaRPr lang="it-IT" altLang="it-IT" sz="2100" b="1">
                <a:solidFill>
                  <a:srgbClr val="A50021"/>
                </a:solidFill>
                <a:latin typeface="Comic Sans MS" pitchFamily="66" charset="0"/>
              </a:endParaRPr>
            </a:p>
          </p:txBody>
        </p:sp>
        <p:grpSp>
          <p:nvGrpSpPr>
            <p:cNvPr id="17463" name="Group 210"/>
            <p:cNvGrpSpPr>
              <a:grpSpLocks/>
            </p:cNvGrpSpPr>
            <p:nvPr/>
          </p:nvGrpSpPr>
          <p:grpSpPr bwMode="auto">
            <a:xfrm>
              <a:off x="5746750" y="3973513"/>
              <a:ext cx="442913" cy="41275"/>
              <a:chOff x="7761" y="1954"/>
              <a:chExt cx="512" cy="48"/>
            </a:xfrm>
          </p:grpSpPr>
          <p:sp>
            <p:nvSpPr>
              <p:cNvPr id="17466" name="Oval 211"/>
              <p:cNvSpPr>
                <a:spLocks noChangeArrowheads="1"/>
              </p:cNvSpPr>
              <p:nvPr/>
            </p:nvSpPr>
            <p:spPr bwMode="auto">
              <a:xfrm>
                <a:off x="7761" y="1954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67" name="Oval 212"/>
              <p:cNvSpPr>
                <a:spLocks noChangeArrowheads="1"/>
              </p:cNvSpPr>
              <p:nvPr/>
            </p:nvSpPr>
            <p:spPr bwMode="auto">
              <a:xfrm>
                <a:off x="7877" y="1954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68" name="Oval 213"/>
              <p:cNvSpPr>
                <a:spLocks noChangeArrowheads="1"/>
              </p:cNvSpPr>
              <p:nvPr/>
            </p:nvSpPr>
            <p:spPr bwMode="auto">
              <a:xfrm>
                <a:off x="7993" y="1954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69" name="Oval 214"/>
              <p:cNvSpPr>
                <a:spLocks noChangeArrowheads="1"/>
              </p:cNvSpPr>
              <p:nvPr/>
            </p:nvSpPr>
            <p:spPr bwMode="auto">
              <a:xfrm>
                <a:off x="8109" y="1954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0" name="Oval 215"/>
              <p:cNvSpPr>
                <a:spLocks noChangeArrowheads="1"/>
              </p:cNvSpPr>
              <p:nvPr/>
            </p:nvSpPr>
            <p:spPr bwMode="auto">
              <a:xfrm>
                <a:off x="8225" y="1954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64" name="AutoShape 217"/>
            <p:cNvSpPr>
              <a:spLocks/>
            </p:cNvSpPr>
            <p:nvPr/>
          </p:nvSpPr>
          <p:spPr bwMode="auto">
            <a:xfrm rot="-5400000">
              <a:off x="4616450" y="2365375"/>
              <a:ext cx="392113" cy="3675063"/>
            </a:xfrm>
            <a:prstGeom prst="leftBrace">
              <a:avLst>
                <a:gd name="adj1" fmla="val 66128"/>
                <a:gd name="adj2" fmla="val 50569"/>
              </a:avLst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7465" name="Text Box 219"/>
            <p:cNvSpPr txBox="1">
              <a:spLocks noChangeArrowheads="1"/>
            </p:cNvSpPr>
            <p:nvPr/>
          </p:nvSpPr>
          <p:spPr bwMode="auto">
            <a:xfrm>
              <a:off x="3633788" y="4406900"/>
              <a:ext cx="2559212" cy="359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>
                  <a:solidFill>
                    <a:srgbClr val="A50021"/>
                  </a:solidFill>
                  <a:latin typeface="Comic Sans MS" pitchFamily="66" charset="0"/>
                </a:rPr>
                <a:t>Processo reversibile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171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865"/>
    </mc:Choice>
    <mc:Fallback>
      <p:transition spd="slow" advTm="198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8"/>
          <p:cNvSpPr txBox="1">
            <a:spLocks noChangeArrowheads="1"/>
          </p:cNvSpPr>
          <p:nvPr/>
        </p:nvSpPr>
        <p:spPr bwMode="auto">
          <a:xfrm>
            <a:off x="2840038" y="50801"/>
            <a:ext cx="6278562" cy="498475"/>
          </a:xfrm>
          <a:prstGeom prst="rect">
            <a:avLst/>
          </a:prstGeom>
          <a:noFill/>
          <a:ln>
            <a:noFill/>
          </a:ln>
          <a:effectLst>
            <a:outerShdw dist="144802" dir="13072499" algn="ctr" rotWithShape="0">
              <a:srgbClr val="66FF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900" b="1">
                <a:solidFill>
                  <a:srgbClr val="CC0099"/>
                </a:solidFill>
                <a:latin typeface="Comic Sans MS" pitchFamily="66" charset="0"/>
              </a:rPr>
              <a:t>Processi reversibili ed irreversibili</a:t>
            </a:r>
          </a:p>
        </p:txBody>
      </p:sp>
      <p:grpSp>
        <p:nvGrpSpPr>
          <p:cNvPr id="18435" name="Gruppo 243"/>
          <p:cNvGrpSpPr>
            <a:grpSpLocks/>
          </p:cNvGrpSpPr>
          <p:nvPr/>
        </p:nvGrpSpPr>
        <p:grpSpPr bwMode="auto">
          <a:xfrm>
            <a:off x="1930400" y="1976438"/>
            <a:ext cx="3189288" cy="2106612"/>
            <a:chOff x="406401" y="1975803"/>
            <a:chExt cx="3188681" cy="2107321"/>
          </a:xfrm>
        </p:grpSpPr>
        <p:grpSp>
          <p:nvGrpSpPr>
            <p:cNvPr id="18603" name="Group 9"/>
            <p:cNvGrpSpPr>
              <a:grpSpLocks/>
            </p:cNvGrpSpPr>
            <p:nvPr/>
          </p:nvGrpSpPr>
          <p:grpSpPr bwMode="auto">
            <a:xfrm>
              <a:off x="817563" y="2223453"/>
              <a:ext cx="696913" cy="1090613"/>
              <a:chOff x="1824" y="1920"/>
              <a:chExt cx="1296" cy="1960"/>
            </a:xfrm>
          </p:grpSpPr>
          <p:sp>
            <p:nvSpPr>
              <p:cNvPr id="18626" name="Rectangle 10"/>
              <p:cNvSpPr>
                <a:spLocks noChangeArrowheads="1"/>
              </p:cNvSpPr>
              <p:nvPr/>
            </p:nvSpPr>
            <p:spPr bwMode="auto">
              <a:xfrm>
                <a:off x="1832" y="3176"/>
                <a:ext cx="1272" cy="680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8627" name="Line 11"/>
              <p:cNvSpPr>
                <a:spLocks noChangeShapeType="1"/>
              </p:cNvSpPr>
              <p:nvPr/>
            </p:nvSpPr>
            <p:spPr bwMode="auto">
              <a:xfrm>
                <a:off x="1825" y="2392"/>
                <a:ext cx="0" cy="14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628" name="Line 12"/>
              <p:cNvSpPr>
                <a:spLocks noChangeShapeType="1"/>
              </p:cNvSpPr>
              <p:nvPr/>
            </p:nvSpPr>
            <p:spPr bwMode="auto">
              <a:xfrm>
                <a:off x="3119" y="2392"/>
                <a:ext cx="0" cy="14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629" name="Line 13"/>
              <p:cNvSpPr>
                <a:spLocks noChangeShapeType="1"/>
              </p:cNvSpPr>
              <p:nvPr/>
            </p:nvSpPr>
            <p:spPr bwMode="auto">
              <a:xfrm rot="5400000">
                <a:off x="2472" y="3221"/>
                <a:ext cx="0" cy="12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630" name="Rectangle 14" descr="Diagonali larghe verso il basso"/>
              <p:cNvSpPr>
                <a:spLocks noChangeArrowheads="1"/>
              </p:cNvSpPr>
              <p:nvPr/>
            </p:nvSpPr>
            <p:spPr bwMode="auto">
              <a:xfrm>
                <a:off x="1824" y="3024"/>
                <a:ext cx="1296" cy="144"/>
              </a:xfrm>
              <a:prstGeom prst="rect">
                <a:avLst/>
              </a:prstGeom>
              <a:pattFill prst="wdDnDiag">
                <a:fgClr>
                  <a:srgbClr val="000099"/>
                </a:fgClr>
                <a:bgClr>
                  <a:schemeClr val="bg1"/>
                </a:bgClr>
              </a:pattFill>
              <a:ln w="28575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8631" name="Group 15"/>
              <p:cNvGrpSpPr>
                <a:grpSpLocks/>
              </p:cNvGrpSpPr>
              <p:nvPr/>
            </p:nvGrpSpPr>
            <p:grpSpPr bwMode="auto">
              <a:xfrm>
                <a:off x="2064" y="1920"/>
                <a:ext cx="816" cy="1104"/>
                <a:chOff x="2928" y="1920"/>
                <a:chExt cx="864" cy="1392"/>
              </a:xfrm>
            </p:grpSpPr>
            <p:sp>
              <p:nvSpPr>
                <p:cNvPr id="18632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3360" y="2160"/>
                  <a:ext cx="0" cy="1152"/>
                </a:xfrm>
                <a:prstGeom prst="line">
                  <a:avLst/>
                </a:prstGeom>
                <a:noFill/>
                <a:ln w="5715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33" name="AutoShape 17"/>
                <p:cNvSpPr>
                  <a:spLocks/>
                </p:cNvSpPr>
                <p:nvPr/>
              </p:nvSpPr>
              <p:spPr bwMode="auto">
                <a:xfrm rot="-5400000">
                  <a:off x="3240" y="1608"/>
                  <a:ext cx="240" cy="864"/>
                </a:xfrm>
                <a:prstGeom prst="leftBracket">
                  <a:avLst>
                    <a:gd name="adj" fmla="val 0"/>
                  </a:avLst>
                </a:prstGeom>
                <a:noFill/>
                <a:ln w="5715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8604" name="Text Box 223"/>
            <p:cNvSpPr txBox="1">
              <a:spLocks noChangeArrowheads="1"/>
            </p:cNvSpPr>
            <p:nvPr/>
          </p:nvSpPr>
          <p:spPr bwMode="auto">
            <a:xfrm>
              <a:off x="406401" y="3723641"/>
              <a:ext cx="2754778" cy="359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>
                  <a:solidFill>
                    <a:srgbClr val="A50021"/>
                  </a:solidFill>
                  <a:latin typeface="Comic Sans MS" pitchFamily="66" charset="0"/>
                </a:rPr>
                <a:t>Processo irreversibile</a:t>
              </a:r>
            </a:p>
          </p:txBody>
        </p:sp>
        <p:grpSp>
          <p:nvGrpSpPr>
            <p:cNvPr id="18605" name="Group 224"/>
            <p:cNvGrpSpPr>
              <a:grpSpLocks/>
            </p:cNvGrpSpPr>
            <p:nvPr/>
          </p:nvGrpSpPr>
          <p:grpSpPr bwMode="auto">
            <a:xfrm>
              <a:off x="1028701" y="1975803"/>
              <a:ext cx="123825" cy="273050"/>
              <a:chOff x="5432" y="4512"/>
              <a:chExt cx="144" cy="300"/>
            </a:xfrm>
          </p:grpSpPr>
          <p:sp>
            <p:nvSpPr>
              <p:cNvPr id="18624" name="Rectangle 225"/>
              <p:cNvSpPr>
                <a:spLocks noChangeArrowheads="1"/>
              </p:cNvSpPr>
              <p:nvPr/>
            </p:nvSpPr>
            <p:spPr bwMode="auto">
              <a:xfrm>
                <a:off x="5432" y="4572"/>
                <a:ext cx="144" cy="240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8625" name="Oval 226"/>
              <p:cNvSpPr>
                <a:spLocks noChangeArrowheads="1"/>
              </p:cNvSpPr>
              <p:nvPr/>
            </p:nvSpPr>
            <p:spPr bwMode="auto">
              <a:xfrm>
                <a:off x="5472" y="4512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606" name="Group 227"/>
            <p:cNvGrpSpPr>
              <a:grpSpLocks/>
            </p:cNvGrpSpPr>
            <p:nvPr/>
          </p:nvGrpSpPr>
          <p:grpSpPr bwMode="auto">
            <a:xfrm>
              <a:off x="1216026" y="1975803"/>
              <a:ext cx="125412" cy="273050"/>
              <a:chOff x="5432" y="4512"/>
              <a:chExt cx="144" cy="300"/>
            </a:xfrm>
          </p:grpSpPr>
          <p:sp>
            <p:nvSpPr>
              <p:cNvPr id="18622" name="Rectangle 228"/>
              <p:cNvSpPr>
                <a:spLocks noChangeArrowheads="1"/>
              </p:cNvSpPr>
              <p:nvPr/>
            </p:nvSpPr>
            <p:spPr bwMode="auto">
              <a:xfrm>
                <a:off x="5432" y="4572"/>
                <a:ext cx="144" cy="240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8623" name="Oval 229"/>
              <p:cNvSpPr>
                <a:spLocks noChangeArrowheads="1"/>
              </p:cNvSpPr>
              <p:nvPr/>
            </p:nvSpPr>
            <p:spPr bwMode="auto">
              <a:xfrm>
                <a:off x="5472" y="4512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07" name="Text Box 230"/>
            <p:cNvSpPr txBox="1">
              <a:spLocks noChangeArrowheads="1"/>
            </p:cNvSpPr>
            <p:nvPr/>
          </p:nvSpPr>
          <p:spPr bwMode="auto">
            <a:xfrm>
              <a:off x="1471613" y="1990091"/>
              <a:ext cx="674081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0000FF"/>
                  </a:solidFill>
                  <a:latin typeface="Comic Sans MS" pitchFamily="66" charset="0"/>
                </a:rPr>
                <a:t>2 kg</a:t>
              </a:r>
            </a:p>
          </p:txBody>
        </p:sp>
        <p:sp>
          <p:nvSpPr>
            <p:cNvPr id="18608" name="Rectangle 231"/>
            <p:cNvSpPr>
              <a:spLocks noChangeArrowheads="1"/>
            </p:cNvSpPr>
            <p:nvPr/>
          </p:nvSpPr>
          <p:spPr bwMode="auto">
            <a:xfrm>
              <a:off x="2206626" y="2726691"/>
              <a:ext cx="684212" cy="58102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609" name="Line 232"/>
            <p:cNvSpPr>
              <a:spLocks noChangeShapeType="1"/>
            </p:cNvSpPr>
            <p:nvPr/>
          </p:nvSpPr>
          <p:spPr bwMode="auto">
            <a:xfrm>
              <a:off x="2203451" y="2494916"/>
              <a:ext cx="0" cy="827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610" name="Line 233"/>
            <p:cNvSpPr>
              <a:spLocks noChangeShapeType="1"/>
            </p:cNvSpPr>
            <p:nvPr/>
          </p:nvSpPr>
          <p:spPr bwMode="auto">
            <a:xfrm>
              <a:off x="2898776" y="2494916"/>
              <a:ext cx="0" cy="827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611" name="Line 234"/>
            <p:cNvSpPr>
              <a:spLocks noChangeShapeType="1"/>
            </p:cNvSpPr>
            <p:nvPr/>
          </p:nvSpPr>
          <p:spPr bwMode="auto">
            <a:xfrm rot="5400000">
              <a:off x="2551114" y="2967990"/>
              <a:ext cx="0" cy="695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612" name="Rectangle 235" descr="Diagonali larghe verso il basso"/>
            <p:cNvSpPr>
              <a:spLocks noChangeArrowheads="1"/>
            </p:cNvSpPr>
            <p:nvPr/>
          </p:nvSpPr>
          <p:spPr bwMode="auto">
            <a:xfrm>
              <a:off x="2203451" y="2634616"/>
              <a:ext cx="695325" cy="79375"/>
            </a:xfrm>
            <a:prstGeom prst="rect">
              <a:avLst/>
            </a:prstGeom>
            <a:pattFill prst="wdDnDiag">
              <a:fgClr>
                <a:srgbClr val="000099"/>
              </a:fgClr>
              <a:bgClr>
                <a:schemeClr val="bg1"/>
              </a:bgClr>
            </a:pattFill>
            <a:ln w="2857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18613" name="Group 236"/>
            <p:cNvGrpSpPr>
              <a:grpSpLocks/>
            </p:cNvGrpSpPr>
            <p:nvPr/>
          </p:nvGrpSpPr>
          <p:grpSpPr bwMode="auto">
            <a:xfrm>
              <a:off x="2332038" y="2020253"/>
              <a:ext cx="438150" cy="614363"/>
              <a:chOff x="2928" y="1920"/>
              <a:chExt cx="864" cy="1392"/>
            </a:xfrm>
          </p:grpSpPr>
          <p:sp>
            <p:nvSpPr>
              <p:cNvPr id="18620" name="Line 237"/>
              <p:cNvSpPr>
                <a:spLocks noChangeShapeType="1"/>
              </p:cNvSpPr>
              <p:nvPr/>
            </p:nvSpPr>
            <p:spPr bwMode="auto">
              <a:xfrm flipV="1">
                <a:off x="3360" y="2160"/>
                <a:ext cx="0" cy="1152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621" name="AutoShape 238"/>
              <p:cNvSpPr>
                <a:spLocks/>
              </p:cNvSpPr>
              <p:nvPr/>
            </p:nvSpPr>
            <p:spPr bwMode="auto">
              <a:xfrm rot="-5400000">
                <a:off x="3240" y="1608"/>
                <a:ext cx="240" cy="864"/>
              </a:xfrm>
              <a:prstGeom prst="leftBracket">
                <a:avLst>
                  <a:gd name="adj" fmla="val 0"/>
                </a:avLst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14" name="Text Box 242"/>
            <p:cNvSpPr txBox="1">
              <a:spLocks noChangeArrowheads="1"/>
            </p:cNvSpPr>
            <p:nvPr/>
          </p:nvSpPr>
          <p:spPr bwMode="auto">
            <a:xfrm>
              <a:off x="2921001" y="1990091"/>
              <a:ext cx="674081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0000FF"/>
                  </a:solidFill>
                  <a:latin typeface="Comic Sans MS" pitchFamily="66" charset="0"/>
                </a:rPr>
                <a:t>1 kg</a:t>
              </a:r>
            </a:p>
          </p:txBody>
        </p:sp>
        <p:sp>
          <p:nvSpPr>
            <p:cNvPr id="18615" name="AutoShape 243"/>
            <p:cNvSpPr>
              <a:spLocks noChangeArrowheads="1"/>
            </p:cNvSpPr>
            <p:nvPr/>
          </p:nvSpPr>
          <p:spPr bwMode="auto">
            <a:xfrm>
              <a:off x="1593851" y="2790191"/>
              <a:ext cx="530225" cy="277812"/>
            </a:xfrm>
            <a:prstGeom prst="rightArrow">
              <a:avLst>
                <a:gd name="adj1" fmla="val 32028"/>
                <a:gd name="adj2" fmla="val 51956"/>
              </a:avLst>
            </a:prstGeom>
            <a:solidFill>
              <a:srgbClr val="FF3300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616" name="Text Box 244"/>
            <p:cNvSpPr txBox="1">
              <a:spLocks noChangeArrowheads="1"/>
            </p:cNvSpPr>
            <p:nvPr/>
          </p:nvSpPr>
          <p:spPr bwMode="auto">
            <a:xfrm>
              <a:off x="897574" y="3352166"/>
              <a:ext cx="467294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Comic Sans MS" pitchFamily="66" charset="0"/>
                </a:rPr>
                <a:t>(1)</a:t>
              </a:r>
            </a:p>
          </p:txBody>
        </p:sp>
        <p:sp>
          <p:nvSpPr>
            <p:cNvPr id="18617" name="Text Box 245"/>
            <p:cNvSpPr txBox="1">
              <a:spLocks noChangeArrowheads="1"/>
            </p:cNvSpPr>
            <p:nvPr/>
          </p:nvSpPr>
          <p:spPr bwMode="auto">
            <a:xfrm>
              <a:off x="2351177" y="3352166"/>
              <a:ext cx="467294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Comic Sans MS" pitchFamily="66" charset="0"/>
                </a:rPr>
                <a:t>(2)</a:t>
              </a:r>
            </a:p>
          </p:txBody>
        </p:sp>
        <p:sp>
          <p:nvSpPr>
            <p:cNvPr id="18618" name="Text Box 281"/>
            <p:cNvSpPr txBox="1">
              <a:spLocks noChangeArrowheads="1"/>
            </p:cNvSpPr>
            <p:nvPr/>
          </p:nvSpPr>
          <p:spPr bwMode="auto">
            <a:xfrm>
              <a:off x="962026" y="2961641"/>
              <a:ext cx="417601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Comic Sans MS" pitchFamily="66" charset="0"/>
                </a:rPr>
                <a:t>1L</a:t>
              </a:r>
            </a:p>
          </p:txBody>
        </p:sp>
        <p:sp>
          <p:nvSpPr>
            <p:cNvPr id="18619" name="Text Box 282"/>
            <p:cNvSpPr txBox="1">
              <a:spLocks noChangeArrowheads="1"/>
            </p:cNvSpPr>
            <p:nvPr/>
          </p:nvSpPr>
          <p:spPr bwMode="auto">
            <a:xfrm>
              <a:off x="2395538" y="2831466"/>
              <a:ext cx="417601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Comic Sans MS" pitchFamily="66" charset="0"/>
                </a:rPr>
                <a:t>2L</a:t>
              </a:r>
            </a:p>
          </p:txBody>
        </p:sp>
      </p:grpSp>
      <p:grpSp>
        <p:nvGrpSpPr>
          <p:cNvPr id="18436" name="Group 239"/>
          <p:cNvGrpSpPr>
            <a:grpSpLocks/>
          </p:cNvGrpSpPr>
          <p:nvPr/>
        </p:nvGrpSpPr>
        <p:grpSpPr bwMode="auto">
          <a:xfrm>
            <a:off x="4013201" y="1800225"/>
            <a:ext cx="125413" cy="273050"/>
            <a:chOff x="5432" y="4512"/>
            <a:chExt cx="144" cy="300"/>
          </a:xfrm>
        </p:grpSpPr>
        <p:sp>
          <p:nvSpPr>
            <p:cNvPr id="18601" name="Rectangle 240"/>
            <p:cNvSpPr>
              <a:spLocks noChangeArrowheads="1"/>
            </p:cNvSpPr>
            <p:nvPr/>
          </p:nvSpPr>
          <p:spPr bwMode="auto">
            <a:xfrm>
              <a:off x="5432" y="4572"/>
              <a:ext cx="144" cy="24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602" name="Oval 241"/>
            <p:cNvSpPr>
              <a:spLocks noChangeArrowheads="1"/>
            </p:cNvSpPr>
            <p:nvPr/>
          </p:nvSpPr>
          <p:spPr bwMode="auto">
            <a:xfrm>
              <a:off x="5472" y="4512"/>
              <a:ext cx="48" cy="4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411" name="Gruppo 410"/>
          <p:cNvGrpSpPr>
            <a:grpSpLocks/>
          </p:cNvGrpSpPr>
          <p:nvPr/>
        </p:nvGrpSpPr>
        <p:grpSpPr bwMode="auto">
          <a:xfrm>
            <a:off x="4981575" y="3767138"/>
            <a:ext cx="5278438" cy="2233612"/>
            <a:chOff x="281048" y="6980238"/>
            <a:chExt cx="5278377" cy="2232733"/>
          </a:xfrm>
        </p:grpSpPr>
        <p:sp>
          <p:nvSpPr>
            <p:cNvPr id="18438" name="Text Box 220"/>
            <p:cNvSpPr txBox="1">
              <a:spLocks noChangeArrowheads="1"/>
            </p:cNvSpPr>
            <p:nvPr/>
          </p:nvSpPr>
          <p:spPr bwMode="auto">
            <a:xfrm>
              <a:off x="2306637" y="8853488"/>
              <a:ext cx="2559213" cy="359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>
                  <a:solidFill>
                    <a:srgbClr val="A50021"/>
                  </a:solidFill>
                  <a:latin typeface="Comic Sans MS" pitchFamily="66" charset="0"/>
                </a:rPr>
                <a:t>Processo reversibile</a:t>
              </a:r>
            </a:p>
          </p:txBody>
        </p:sp>
        <p:grpSp>
          <p:nvGrpSpPr>
            <p:cNvPr id="18439" name="Group 246"/>
            <p:cNvGrpSpPr>
              <a:grpSpLocks/>
            </p:cNvGrpSpPr>
            <p:nvPr/>
          </p:nvGrpSpPr>
          <p:grpSpPr bwMode="auto">
            <a:xfrm>
              <a:off x="633413" y="7431088"/>
              <a:ext cx="695325" cy="1089025"/>
              <a:chOff x="1824" y="1920"/>
              <a:chExt cx="1296" cy="1960"/>
            </a:xfrm>
          </p:grpSpPr>
          <p:sp>
            <p:nvSpPr>
              <p:cNvPr id="18593" name="Rectangle 247"/>
              <p:cNvSpPr>
                <a:spLocks noChangeArrowheads="1"/>
              </p:cNvSpPr>
              <p:nvPr/>
            </p:nvSpPr>
            <p:spPr bwMode="auto">
              <a:xfrm>
                <a:off x="1832" y="3176"/>
                <a:ext cx="1272" cy="680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8594" name="Line 248"/>
              <p:cNvSpPr>
                <a:spLocks noChangeShapeType="1"/>
              </p:cNvSpPr>
              <p:nvPr/>
            </p:nvSpPr>
            <p:spPr bwMode="auto">
              <a:xfrm>
                <a:off x="1825" y="2392"/>
                <a:ext cx="0" cy="14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95" name="Line 249"/>
              <p:cNvSpPr>
                <a:spLocks noChangeShapeType="1"/>
              </p:cNvSpPr>
              <p:nvPr/>
            </p:nvSpPr>
            <p:spPr bwMode="auto">
              <a:xfrm>
                <a:off x="3119" y="2392"/>
                <a:ext cx="0" cy="14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96" name="Line 250"/>
              <p:cNvSpPr>
                <a:spLocks noChangeShapeType="1"/>
              </p:cNvSpPr>
              <p:nvPr/>
            </p:nvSpPr>
            <p:spPr bwMode="auto">
              <a:xfrm rot="5400000">
                <a:off x="2472" y="3221"/>
                <a:ext cx="0" cy="12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97" name="Rectangle 251" descr="Diagonali larghe verso il basso"/>
              <p:cNvSpPr>
                <a:spLocks noChangeArrowheads="1"/>
              </p:cNvSpPr>
              <p:nvPr/>
            </p:nvSpPr>
            <p:spPr bwMode="auto">
              <a:xfrm>
                <a:off x="1824" y="3024"/>
                <a:ext cx="1296" cy="144"/>
              </a:xfrm>
              <a:prstGeom prst="rect">
                <a:avLst/>
              </a:prstGeom>
              <a:pattFill prst="wdDnDiag">
                <a:fgClr>
                  <a:srgbClr val="000099"/>
                </a:fgClr>
                <a:bgClr>
                  <a:schemeClr val="bg1"/>
                </a:bgClr>
              </a:pattFill>
              <a:ln w="28575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8598" name="Group 252"/>
              <p:cNvGrpSpPr>
                <a:grpSpLocks/>
              </p:cNvGrpSpPr>
              <p:nvPr/>
            </p:nvGrpSpPr>
            <p:grpSpPr bwMode="auto">
              <a:xfrm>
                <a:off x="2064" y="1920"/>
                <a:ext cx="816" cy="1104"/>
                <a:chOff x="2928" y="1920"/>
                <a:chExt cx="864" cy="1392"/>
              </a:xfrm>
            </p:grpSpPr>
            <p:sp>
              <p:nvSpPr>
                <p:cNvPr id="18599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3360" y="2160"/>
                  <a:ext cx="0" cy="1152"/>
                </a:xfrm>
                <a:prstGeom prst="line">
                  <a:avLst/>
                </a:prstGeom>
                <a:noFill/>
                <a:ln w="5715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00" name="AutoShape 254"/>
                <p:cNvSpPr>
                  <a:spLocks/>
                </p:cNvSpPr>
                <p:nvPr/>
              </p:nvSpPr>
              <p:spPr bwMode="auto">
                <a:xfrm rot="-5400000">
                  <a:off x="3240" y="1608"/>
                  <a:ext cx="240" cy="864"/>
                </a:xfrm>
                <a:prstGeom prst="leftBracket">
                  <a:avLst>
                    <a:gd name="adj" fmla="val 0"/>
                  </a:avLst>
                </a:prstGeom>
                <a:noFill/>
                <a:ln w="5715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8440" name="Rectangle 255"/>
            <p:cNvSpPr>
              <a:spLocks noChangeArrowheads="1"/>
            </p:cNvSpPr>
            <p:nvPr/>
          </p:nvSpPr>
          <p:spPr bwMode="auto">
            <a:xfrm>
              <a:off x="1858963" y="8045450"/>
              <a:ext cx="682625" cy="46196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41" name="Line 256"/>
            <p:cNvSpPr>
              <a:spLocks noChangeShapeType="1"/>
            </p:cNvSpPr>
            <p:nvPr/>
          </p:nvSpPr>
          <p:spPr bwMode="auto">
            <a:xfrm>
              <a:off x="1855788" y="7694613"/>
              <a:ext cx="0" cy="8255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42" name="Line 257"/>
            <p:cNvSpPr>
              <a:spLocks noChangeShapeType="1"/>
            </p:cNvSpPr>
            <p:nvPr/>
          </p:nvSpPr>
          <p:spPr bwMode="auto">
            <a:xfrm>
              <a:off x="2549525" y="7694613"/>
              <a:ext cx="0" cy="8255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43" name="Line 258"/>
            <p:cNvSpPr>
              <a:spLocks noChangeShapeType="1"/>
            </p:cNvSpPr>
            <p:nvPr/>
          </p:nvSpPr>
          <p:spPr bwMode="auto">
            <a:xfrm rot="5400000">
              <a:off x="2202657" y="8165306"/>
              <a:ext cx="0" cy="6969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44" name="Rectangle 259" descr="Diagonali larghe verso il basso"/>
            <p:cNvSpPr>
              <a:spLocks noChangeArrowheads="1"/>
            </p:cNvSpPr>
            <p:nvPr/>
          </p:nvSpPr>
          <p:spPr bwMode="auto">
            <a:xfrm>
              <a:off x="1854200" y="7975600"/>
              <a:ext cx="696913" cy="80963"/>
            </a:xfrm>
            <a:prstGeom prst="rect">
              <a:avLst/>
            </a:prstGeom>
            <a:pattFill prst="wdDnDiag">
              <a:fgClr>
                <a:srgbClr val="000099"/>
              </a:fgClr>
              <a:bgClr>
                <a:schemeClr val="bg1"/>
              </a:bgClr>
            </a:pattFill>
            <a:ln w="2857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18445" name="Group 260"/>
            <p:cNvGrpSpPr>
              <a:grpSpLocks/>
            </p:cNvGrpSpPr>
            <p:nvPr/>
          </p:nvGrpSpPr>
          <p:grpSpPr bwMode="auto">
            <a:xfrm>
              <a:off x="1982788" y="7361238"/>
              <a:ext cx="438150" cy="614362"/>
              <a:chOff x="2928" y="1920"/>
              <a:chExt cx="864" cy="1392"/>
            </a:xfrm>
          </p:grpSpPr>
          <p:sp>
            <p:nvSpPr>
              <p:cNvPr id="18591" name="Line 261"/>
              <p:cNvSpPr>
                <a:spLocks noChangeShapeType="1"/>
              </p:cNvSpPr>
              <p:nvPr/>
            </p:nvSpPr>
            <p:spPr bwMode="auto">
              <a:xfrm flipV="1">
                <a:off x="3360" y="2160"/>
                <a:ext cx="0" cy="1152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92" name="AutoShape 262"/>
              <p:cNvSpPr>
                <a:spLocks/>
              </p:cNvSpPr>
              <p:nvPr/>
            </p:nvSpPr>
            <p:spPr bwMode="auto">
              <a:xfrm rot="-5400000">
                <a:off x="3240" y="1608"/>
                <a:ext cx="240" cy="864"/>
              </a:xfrm>
              <a:prstGeom prst="leftBracket">
                <a:avLst>
                  <a:gd name="adj" fmla="val 0"/>
                </a:avLst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446" name="Rectangle 263"/>
            <p:cNvSpPr>
              <a:spLocks noChangeArrowheads="1"/>
            </p:cNvSpPr>
            <p:nvPr/>
          </p:nvSpPr>
          <p:spPr bwMode="auto">
            <a:xfrm>
              <a:off x="3079750" y="7974013"/>
              <a:ext cx="684213" cy="53340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47" name="Line 264"/>
            <p:cNvSpPr>
              <a:spLocks noChangeShapeType="1"/>
            </p:cNvSpPr>
            <p:nvPr/>
          </p:nvSpPr>
          <p:spPr bwMode="auto">
            <a:xfrm>
              <a:off x="3076575" y="7694613"/>
              <a:ext cx="0" cy="8255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48" name="Line 265"/>
            <p:cNvSpPr>
              <a:spLocks noChangeShapeType="1"/>
            </p:cNvSpPr>
            <p:nvPr/>
          </p:nvSpPr>
          <p:spPr bwMode="auto">
            <a:xfrm>
              <a:off x="3770313" y="7694613"/>
              <a:ext cx="0" cy="8255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49" name="Line 266"/>
            <p:cNvSpPr>
              <a:spLocks noChangeShapeType="1"/>
            </p:cNvSpPr>
            <p:nvPr/>
          </p:nvSpPr>
          <p:spPr bwMode="auto">
            <a:xfrm rot="5400000">
              <a:off x="3423444" y="8165307"/>
              <a:ext cx="0" cy="6969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50" name="Rectangle 267" descr="Diagonali larghe verso il basso"/>
            <p:cNvSpPr>
              <a:spLocks noChangeArrowheads="1"/>
            </p:cNvSpPr>
            <p:nvPr/>
          </p:nvSpPr>
          <p:spPr bwMode="auto">
            <a:xfrm>
              <a:off x="3074988" y="7888288"/>
              <a:ext cx="696912" cy="80962"/>
            </a:xfrm>
            <a:prstGeom prst="rect">
              <a:avLst/>
            </a:prstGeom>
            <a:pattFill prst="wdDnDiag">
              <a:fgClr>
                <a:srgbClr val="000099"/>
              </a:fgClr>
              <a:bgClr>
                <a:schemeClr val="bg1"/>
              </a:bgClr>
            </a:pattFill>
            <a:ln w="2857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18451" name="Group 268"/>
            <p:cNvGrpSpPr>
              <a:grpSpLocks/>
            </p:cNvGrpSpPr>
            <p:nvPr/>
          </p:nvGrpSpPr>
          <p:grpSpPr bwMode="auto">
            <a:xfrm>
              <a:off x="3205163" y="7275513"/>
              <a:ext cx="438150" cy="612775"/>
              <a:chOff x="2928" y="1920"/>
              <a:chExt cx="864" cy="1392"/>
            </a:xfrm>
          </p:grpSpPr>
          <p:sp>
            <p:nvSpPr>
              <p:cNvPr id="18589" name="Line 269"/>
              <p:cNvSpPr>
                <a:spLocks noChangeShapeType="1"/>
              </p:cNvSpPr>
              <p:nvPr/>
            </p:nvSpPr>
            <p:spPr bwMode="auto">
              <a:xfrm flipV="1">
                <a:off x="3360" y="2160"/>
                <a:ext cx="0" cy="1152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90" name="AutoShape 270"/>
              <p:cNvSpPr>
                <a:spLocks/>
              </p:cNvSpPr>
              <p:nvPr/>
            </p:nvSpPr>
            <p:spPr bwMode="auto">
              <a:xfrm rot="-5400000">
                <a:off x="3240" y="1608"/>
                <a:ext cx="240" cy="864"/>
              </a:xfrm>
              <a:prstGeom prst="leftBracket">
                <a:avLst>
                  <a:gd name="adj" fmla="val 0"/>
                </a:avLst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452" name="Rectangle 271"/>
            <p:cNvSpPr>
              <a:spLocks noChangeArrowheads="1"/>
            </p:cNvSpPr>
            <p:nvPr/>
          </p:nvSpPr>
          <p:spPr bwMode="auto">
            <a:xfrm>
              <a:off x="4867275" y="7881938"/>
              <a:ext cx="684213" cy="62547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53" name="Line 272"/>
            <p:cNvSpPr>
              <a:spLocks noChangeShapeType="1"/>
            </p:cNvSpPr>
            <p:nvPr/>
          </p:nvSpPr>
          <p:spPr bwMode="auto">
            <a:xfrm>
              <a:off x="4864100" y="7694613"/>
              <a:ext cx="0" cy="8255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54" name="Line 273"/>
            <p:cNvSpPr>
              <a:spLocks noChangeShapeType="1"/>
            </p:cNvSpPr>
            <p:nvPr/>
          </p:nvSpPr>
          <p:spPr bwMode="auto">
            <a:xfrm>
              <a:off x="5557838" y="7694613"/>
              <a:ext cx="0" cy="8255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55" name="Line 274"/>
            <p:cNvSpPr>
              <a:spLocks noChangeShapeType="1"/>
            </p:cNvSpPr>
            <p:nvPr/>
          </p:nvSpPr>
          <p:spPr bwMode="auto">
            <a:xfrm rot="5400000">
              <a:off x="5210969" y="8165307"/>
              <a:ext cx="0" cy="6969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56" name="Rectangle 275" descr="Diagonali larghe verso il basso"/>
            <p:cNvSpPr>
              <a:spLocks noChangeArrowheads="1"/>
            </p:cNvSpPr>
            <p:nvPr/>
          </p:nvSpPr>
          <p:spPr bwMode="auto">
            <a:xfrm>
              <a:off x="4862513" y="7786688"/>
              <a:ext cx="696912" cy="80962"/>
            </a:xfrm>
            <a:prstGeom prst="rect">
              <a:avLst/>
            </a:prstGeom>
            <a:pattFill prst="wdDnDiag">
              <a:fgClr>
                <a:srgbClr val="000099"/>
              </a:fgClr>
              <a:bgClr>
                <a:schemeClr val="bg1"/>
              </a:bgClr>
            </a:pattFill>
            <a:ln w="2857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18457" name="Group 276"/>
            <p:cNvGrpSpPr>
              <a:grpSpLocks/>
            </p:cNvGrpSpPr>
            <p:nvPr/>
          </p:nvGrpSpPr>
          <p:grpSpPr bwMode="auto">
            <a:xfrm>
              <a:off x="4992688" y="7173913"/>
              <a:ext cx="438150" cy="612775"/>
              <a:chOff x="2928" y="1920"/>
              <a:chExt cx="864" cy="1392"/>
            </a:xfrm>
          </p:grpSpPr>
          <p:sp>
            <p:nvSpPr>
              <p:cNvPr id="18587" name="Line 277"/>
              <p:cNvSpPr>
                <a:spLocks noChangeShapeType="1"/>
              </p:cNvSpPr>
              <p:nvPr/>
            </p:nvSpPr>
            <p:spPr bwMode="auto">
              <a:xfrm flipV="1">
                <a:off x="3360" y="2160"/>
                <a:ext cx="0" cy="1152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88" name="AutoShape 278"/>
              <p:cNvSpPr>
                <a:spLocks/>
              </p:cNvSpPr>
              <p:nvPr/>
            </p:nvSpPr>
            <p:spPr bwMode="auto">
              <a:xfrm rot="-5400000">
                <a:off x="3240" y="1608"/>
                <a:ext cx="240" cy="864"/>
              </a:xfrm>
              <a:prstGeom prst="leftBracket">
                <a:avLst>
                  <a:gd name="adj" fmla="val 0"/>
                </a:avLst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458" name="Text Box 279"/>
            <p:cNvSpPr txBox="1">
              <a:spLocks noChangeArrowheads="1"/>
            </p:cNvSpPr>
            <p:nvPr/>
          </p:nvSpPr>
          <p:spPr bwMode="auto">
            <a:xfrm>
              <a:off x="836614" y="8147050"/>
              <a:ext cx="359893" cy="359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>
                  <a:solidFill>
                    <a:srgbClr val="A50021"/>
                  </a:solidFill>
                  <a:latin typeface="Comic Sans MS" pitchFamily="66" charset="0"/>
                </a:rPr>
                <a:t>1L</a:t>
              </a:r>
            </a:p>
          </p:txBody>
        </p:sp>
        <p:sp>
          <p:nvSpPr>
            <p:cNvPr id="18459" name="Text Box 280"/>
            <p:cNvSpPr txBox="1">
              <a:spLocks noChangeArrowheads="1"/>
            </p:cNvSpPr>
            <p:nvPr/>
          </p:nvSpPr>
          <p:spPr bwMode="auto">
            <a:xfrm>
              <a:off x="1814513" y="8147050"/>
              <a:ext cx="718965" cy="359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>
                  <a:solidFill>
                    <a:srgbClr val="A50021"/>
                  </a:solidFill>
                  <a:latin typeface="Comic Sans MS" pitchFamily="66" charset="0"/>
                </a:rPr>
                <a:t>1,001</a:t>
              </a:r>
            </a:p>
          </p:txBody>
        </p:sp>
        <p:sp>
          <p:nvSpPr>
            <p:cNvPr id="18460" name="Oval 283"/>
            <p:cNvSpPr>
              <a:spLocks noChangeArrowheads="1"/>
            </p:cNvSpPr>
            <p:nvPr/>
          </p:nvSpPr>
          <p:spPr bwMode="auto">
            <a:xfrm>
              <a:off x="808038" y="7454900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61" name="Oval 284"/>
            <p:cNvSpPr>
              <a:spLocks noChangeArrowheads="1"/>
            </p:cNvSpPr>
            <p:nvPr/>
          </p:nvSpPr>
          <p:spPr bwMode="auto">
            <a:xfrm>
              <a:off x="869950" y="7454900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62" name="Oval 285"/>
            <p:cNvSpPr>
              <a:spLocks noChangeArrowheads="1"/>
            </p:cNvSpPr>
            <p:nvPr/>
          </p:nvSpPr>
          <p:spPr bwMode="auto">
            <a:xfrm>
              <a:off x="931863" y="7454900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63" name="Oval 286"/>
            <p:cNvSpPr>
              <a:spLocks noChangeArrowheads="1"/>
            </p:cNvSpPr>
            <p:nvPr/>
          </p:nvSpPr>
          <p:spPr bwMode="auto">
            <a:xfrm>
              <a:off x="993775" y="7454900"/>
              <a:ext cx="42863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64" name="Oval 287"/>
            <p:cNvSpPr>
              <a:spLocks noChangeArrowheads="1"/>
            </p:cNvSpPr>
            <p:nvPr/>
          </p:nvSpPr>
          <p:spPr bwMode="auto">
            <a:xfrm>
              <a:off x="1055688" y="7454900"/>
              <a:ext cx="42862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65" name="Oval 288"/>
            <p:cNvSpPr>
              <a:spLocks noChangeArrowheads="1"/>
            </p:cNvSpPr>
            <p:nvPr/>
          </p:nvSpPr>
          <p:spPr bwMode="auto">
            <a:xfrm>
              <a:off x="1114425" y="7454900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66" name="Oval 289"/>
            <p:cNvSpPr>
              <a:spLocks noChangeArrowheads="1"/>
            </p:cNvSpPr>
            <p:nvPr/>
          </p:nvSpPr>
          <p:spPr bwMode="auto">
            <a:xfrm>
              <a:off x="831850" y="7412038"/>
              <a:ext cx="42863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67" name="Oval 290"/>
            <p:cNvSpPr>
              <a:spLocks noChangeArrowheads="1"/>
            </p:cNvSpPr>
            <p:nvPr/>
          </p:nvSpPr>
          <p:spPr bwMode="auto">
            <a:xfrm>
              <a:off x="893763" y="7412038"/>
              <a:ext cx="42862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68" name="Oval 291"/>
            <p:cNvSpPr>
              <a:spLocks noChangeArrowheads="1"/>
            </p:cNvSpPr>
            <p:nvPr/>
          </p:nvSpPr>
          <p:spPr bwMode="auto">
            <a:xfrm>
              <a:off x="957263" y="741203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69" name="Oval 292"/>
            <p:cNvSpPr>
              <a:spLocks noChangeArrowheads="1"/>
            </p:cNvSpPr>
            <p:nvPr/>
          </p:nvSpPr>
          <p:spPr bwMode="auto">
            <a:xfrm>
              <a:off x="1019175" y="741203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70" name="Oval 293"/>
            <p:cNvSpPr>
              <a:spLocks noChangeArrowheads="1"/>
            </p:cNvSpPr>
            <p:nvPr/>
          </p:nvSpPr>
          <p:spPr bwMode="auto">
            <a:xfrm>
              <a:off x="1077913" y="741203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71" name="Oval 294"/>
            <p:cNvSpPr>
              <a:spLocks noChangeArrowheads="1"/>
            </p:cNvSpPr>
            <p:nvPr/>
          </p:nvSpPr>
          <p:spPr bwMode="auto">
            <a:xfrm>
              <a:off x="815975" y="7366000"/>
              <a:ext cx="41275" cy="4286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72" name="Oval 295"/>
            <p:cNvSpPr>
              <a:spLocks noChangeArrowheads="1"/>
            </p:cNvSpPr>
            <p:nvPr/>
          </p:nvSpPr>
          <p:spPr bwMode="auto">
            <a:xfrm>
              <a:off x="877888" y="7366000"/>
              <a:ext cx="41275" cy="4286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73" name="Oval 296"/>
            <p:cNvSpPr>
              <a:spLocks noChangeArrowheads="1"/>
            </p:cNvSpPr>
            <p:nvPr/>
          </p:nvSpPr>
          <p:spPr bwMode="auto">
            <a:xfrm>
              <a:off x="941388" y="7366000"/>
              <a:ext cx="41275" cy="4286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74" name="Oval 297"/>
            <p:cNvSpPr>
              <a:spLocks noChangeArrowheads="1"/>
            </p:cNvSpPr>
            <p:nvPr/>
          </p:nvSpPr>
          <p:spPr bwMode="auto">
            <a:xfrm>
              <a:off x="1003300" y="7366000"/>
              <a:ext cx="41275" cy="4286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75" name="Oval 298"/>
            <p:cNvSpPr>
              <a:spLocks noChangeArrowheads="1"/>
            </p:cNvSpPr>
            <p:nvPr/>
          </p:nvSpPr>
          <p:spPr bwMode="auto">
            <a:xfrm>
              <a:off x="1065213" y="7366000"/>
              <a:ext cx="41275" cy="4286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76" name="Oval 299"/>
            <p:cNvSpPr>
              <a:spLocks noChangeArrowheads="1"/>
            </p:cNvSpPr>
            <p:nvPr/>
          </p:nvSpPr>
          <p:spPr bwMode="auto">
            <a:xfrm>
              <a:off x="831850" y="7316788"/>
              <a:ext cx="42863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77" name="Oval 300"/>
            <p:cNvSpPr>
              <a:spLocks noChangeArrowheads="1"/>
            </p:cNvSpPr>
            <p:nvPr/>
          </p:nvSpPr>
          <p:spPr bwMode="auto">
            <a:xfrm>
              <a:off x="893763" y="7316788"/>
              <a:ext cx="42862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78" name="Oval 301"/>
            <p:cNvSpPr>
              <a:spLocks noChangeArrowheads="1"/>
            </p:cNvSpPr>
            <p:nvPr/>
          </p:nvSpPr>
          <p:spPr bwMode="auto">
            <a:xfrm>
              <a:off x="957263" y="731678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79" name="Oval 302"/>
            <p:cNvSpPr>
              <a:spLocks noChangeArrowheads="1"/>
            </p:cNvSpPr>
            <p:nvPr/>
          </p:nvSpPr>
          <p:spPr bwMode="auto">
            <a:xfrm>
              <a:off x="1019175" y="731678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80" name="Oval 303"/>
            <p:cNvSpPr>
              <a:spLocks noChangeArrowheads="1"/>
            </p:cNvSpPr>
            <p:nvPr/>
          </p:nvSpPr>
          <p:spPr bwMode="auto">
            <a:xfrm>
              <a:off x="1077913" y="731678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81" name="Oval 304"/>
            <p:cNvSpPr>
              <a:spLocks noChangeArrowheads="1"/>
            </p:cNvSpPr>
            <p:nvPr/>
          </p:nvSpPr>
          <p:spPr bwMode="auto">
            <a:xfrm>
              <a:off x="849313" y="727233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82" name="Oval 305"/>
            <p:cNvSpPr>
              <a:spLocks noChangeArrowheads="1"/>
            </p:cNvSpPr>
            <p:nvPr/>
          </p:nvSpPr>
          <p:spPr bwMode="auto">
            <a:xfrm>
              <a:off x="911225" y="727233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83" name="Oval 306"/>
            <p:cNvSpPr>
              <a:spLocks noChangeArrowheads="1"/>
            </p:cNvSpPr>
            <p:nvPr/>
          </p:nvSpPr>
          <p:spPr bwMode="auto">
            <a:xfrm>
              <a:off x="973138" y="727233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84" name="Oval 307"/>
            <p:cNvSpPr>
              <a:spLocks noChangeArrowheads="1"/>
            </p:cNvSpPr>
            <p:nvPr/>
          </p:nvSpPr>
          <p:spPr bwMode="auto">
            <a:xfrm>
              <a:off x="1036638" y="727233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85" name="Oval 308"/>
            <p:cNvSpPr>
              <a:spLocks noChangeArrowheads="1"/>
            </p:cNvSpPr>
            <p:nvPr/>
          </p:nvSpPr>
          <p:spPr bwMode="auto">
            <a:xfrm>
              <a:off x="839788" y="7218363"/>
              <a:ext cx="41275" cy="4127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86" name="Oval 309"/>
            <p:cNvSpPr>
              <a:spLocks noChangeArrowheads="1"/>
            </p:cNvSpPr>
            <p:nvPr/>
          </p:nvSpPr>
          <p:spPr bwMode="auto">
            <a:xfrm>
              <a:off x="903288" y="7218363"/>
              <a:ext cx="41275" cy="4127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87" name="Oval 310"/>
            <p:cNvSpPr>
              <a:spLocks noChangeArrowheads="1"/>
            </p:cNvSpPr>
            <p:nvPr/>
          </p:nvSpPr>
          <p:spPr bwMode="auto">
            <a:xfrm>
              <a:off x="965200" y="7218363"/>
              <a:ext cx="41275" cy="4127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88" name="Oval 311"/>
            <p:cNvSpPr>
              <a:spLocks noChangeArrowheads="1"/>
            </p:cNvSpPr>
            <p:nvPr/>
          </p:nvSpPr>
          <p:spPr bwMode="auto">
            <a:xfrm>
              <a:off x="1027113" y="7218363"/>
              <a:ext cx="41275" cy="4127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89" name="Oval 312"/>
            <p:cNvSpPr>
              <a:spLocks noChangeArrowheads="1"/>
            </p:cNvSpPr>
            <p:nvPr/>
          </p:nvSpPr>
          <p:spPr bwMode="auto">
            <a:xfrm>
              <a:off x="874713" y="7173913"/>
              <a:ext cx="41275" cy="4127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90" name="Oval 313"/>
            <p:cNvSpPr>
              <a:spLocks noChangeArrowheads="1"/>
            </p:cNvSpPr>
            <p:nvPr/>
          </p:nvSpPr>
          <p:spPr bwMode="auto">
            <a:xfrm>
              <a:off x="941388" y="7169150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91" name="Oval 314"/>
            <p:cNvSpPr>
              <a:spLocks noChangeArrowheads="1"/>
            </p:cNvSpPr>
            <p:nvPr/>
          </p:nvSpPr>
          <p:spPr bwMode="auto">
            <a:xfrm>
              <a:off x="993775" y="7164388"/>
              <a:ext cx="42863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92" name="Oval 315"/>
            <p:cNvSpPr>
              <a:spLocks noChangeArrowheads="1"/>
            </p:cNvSpPr>
            <p:nvPr/>
          </p:nvSpPr>
          <p:spPr bwMode="auto">
            <a:xfrm>
              <a:off x="906463" y="7112000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93" name="Oval 316"/>
            <p:cNvSpPr>
              <a:spLocks noChangeArrowheads="1"/>
            </p:cNvSpPr>
            <p:nvPr/>
          </p:nvSpPr>
          <p:spPr bwMode="auto">
            <a:xfrm>
              <a:off x="969963" y="711993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94" name="Oval 317"/>
            <p:cNvSpPr>
              <a:spLocks noChangeArrowheads="1"/>
            </p:cNvSpPr>
            <p:nvPr/>
          </p:nvSpPr>
          <p:spPr bwMode="auto">
            <a:xfrm>
              <a:off x="1412875" y="7488238"/>
              <a:ext cx="42863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95" name="Oval 318"/>
            <p:cNvSpPr>
              <a:spLocks noChangeArrowheads="1"/>
            </p:cNvSpPr>
            <p:nvPr/>
          </p:nvSpPr>
          <p:spPr bwMode="auto">
            <a:xfrm>
              <a:off x="2019300" y="738663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96" name="Oval 319"/>
            <p:cNvSpPr>
              <a:spLocks noChangeArrowheads="1"/>
            </p:cNvSpPr>
            <p:nvPr/>
          </p:nvSpPr>
          <p:spPr bwMode="auto">
            <a:xfrm>
              <a:off x="2081213" y="738663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97" name="Oval 320"/>
            <p:cNvSpPr>
              <a:spLocks noChangeArrowheads="1"/>
            </p:cNvSpPr>
            <p:nvPr/>
          </p:nvSpPr>
          <p:spPr bwMode="auto">
            <a:xfrm>
              <a:off x="2144713" y="738663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98" name="Oval 321"/>
            <p:cNvSpPr>
              <a:spLocks noChangeArrowheads="1"/>
            </p:cNvSpPr>
            <p:nvPr/>
          </p:nvSpPr>
          <p:spPr bwMode="auto">
            <a:xfrm>
              <a:off x="2206625" y="738663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499" name="Oval 322"/>
            <p:cNvSpPr>
              <a:spLocks noChangeArrowheads="1"/>
            </p:cNvSpPr>
            <p:nvPr/>
          </p:nvSpPr>
          <p:spPr bwMode="auto">
            <a:xfrm>
              <a:off x="2268538" y="738663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00" name="Oval 323"/>
            <p:cNvSpPr>
              <a:spLocks noChangeArrowheads="1"/>
            </p:cNvSpPr>
            <p:nvPr/>
          </p:nvSpPr>
          <p:spPr bwMode="auto">
            <a:xfrm>
              <a:off x="2327275" y="738663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01" name="Oval 324"/>
            <p:cNvSpPr>
              <a:spLocks noChangeArrowheads="1"/>
            </p:cNvSpPr>
            <p:nvPr/>
          </p:nvSpPr>
          <p:spPr bwMode="auto">
            <a:xfrm>
              <a:off x="2044700" y="734218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02" name="Oval 325"/>
            <p:cNvSpPr>
              <a:spLocks noChangeArrowheads="1"/>
            </p:cNvSpPr>
            <p:nvPr/>
          </p:nvSpPr>
          <p:spPr bwMode="auto">
            <a:xfrm>
              <a:off x="2106613" y="734218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03" name="Oval 326"/>
            <p:cNvSpPr>
              <a:spLocks noChangeArrowheads="1"/>
            </p:cNvSpPr>
            <p:nvPr/>
          </p:nvSpPr>
          <p:spPr bwMode="auto">
            <a:xfrm>
              <a:off x="2170113" y="734218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04" name="Oval 327"/>
            <p:cNvSpPr>
              <a:spLocks noChangeArrowheads="1"/>
            </p:cNvSpPr>
            <p:nvPr/>
          </p:nvSpPr>
          <p:spPr bwMode="auto">
            <a:xfrm>
              <a:off x="2232025" y="734218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05" name="Oval 328"/>
            <p:cNvSpPr>
              <a:spLocks noChangeArrowheads="1"/>
            </p:cNvSpPr>
            <p:nvPr/>
          </p:nvSpPr>
          <p:spPr bwMode="auto">
            <a:xfrm>
              <a:off x="2289175" y="7342188"/>
              <a:ext cx="42863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06" name="Oval 329"/>
            <p:cNvSpPr>
              <a:spLocks noChangeArrowheads="1"/>
            </p:cNvSpPr>
            <p:nvPr/>
          </p:nvSpPr>
          <p:spPr bwMode="auto">
            <a:xfrm>
              <a:off x="2027238" y="7296150"/>
              <a:ext cx="42862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07" name="Oval 330"/>
            <p:cNvSpPr>
              <a:spLocks noChangeArrowheads="1"/>
            </p:cNvSpPr>
            <p:nvPr/>
          </p:nvSpPr>
          <p:spPr bwMode="auto">
            <a:xfrm>
              <a:off x="2090738" y="7296150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08" name="Oval 331"/>
            <p:cNvSpPr>
              <a:spLocks noChangeArrowheads="1"/>
            </p:cNvSpPr>
            <p:nvPr/>
          </p:nvSpPr>
          <p:spPr bwMode="auto">
            <a:xfrm>
              <a:off x="2152650" y="7296150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09" name="Oval 332"/>
            <p:cNvSpPr>
              <a:spLocks noChangeArrowheads="1"/>
            </p:cNvSpPr>
            <p:nvPr/>
          </p:nvSpPr>
          <p:spPr bwMode="auto">
            <a:xfrm>
              <a:off x="2214563" y="7296150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10" name="Oval 333"/>
            <p:cNvSpPr>
              <a:spLocks noChangeArrowheads="1"/>
            </p:cNvSpPr>
            <p:nvPr/>
          </p:nvSpPr>
          <p:spPr bwMode="auto">
            <a:xfrm>
              <a:off x="2278063" y="7296150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11" name="Oval 334"/>
            <p:cNvSpPr>
              <a:spLocks noChangeArrowheads="1"/>
            </p:cNvSpPr>
            <p:nvPr/>
          </p:nvSpPr>
          <p:spPr bwMode="auto">
            <a:xfrm>
              <a:off x="2044700" y="724693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12" name="Oval 335"/>
            <p:cNvSpPr>
              <a:spLocks noChangeArrowheads="1"/>
            </p:cNvSpPr>
            <p:nvPr/>
          </p:nvSpPr>
          <p:spPr bwMode="auto">
            <a:xfrm>
              <a:off x="2106613" y="724693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13" name="Oval 336"/>
            <p:cNvSpPr>
              <a:spLocks noChangeArrowheads="1"/>
            </p:cNvSpPr>
            <p:nvPr/>
          </p:nvSpPr>
          <p:spPr bwMode="auto">
            <a:xfrm>
              <a:off x="2170113" y="724693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14" name="Oval 337"/>
            <p:cNvSpPr>
              <a:spLocks noChangeArrowheads="1"/>
            </p:cNvSpPr>
            <p:nvPr/>
          </p:nvSpPr>
          <p:spPr bwMode="auto">
            <a:xfrm>
              <a:off x="2232025" y="724693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15" name="Oval 338"/>
            <p:cNvSpPr>
              <a:spLocks noChangeArrowheads="1"/>
            </p:cNvSpPr>
            <p:nvPr/>
          </p:nvSpPr>
          <p:spPr bwMode="auto">
            <a:xfrm>
              <a:off x="2289175" y="7246938"/>
              <a:ext cx="42863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16" name="Oval 339"/>
            <p:cNvSpPr>
              <a:spLocks noChangeArrowheads="1"/>
            </p:cNvSpPr>
            <p:nvPr/>
          </p:nvSpPr>
          <p:spPr bwMode="auto">
            <a:xfrm>
              <a:off x="2060575" y="7205663"/>
              <a:ext cx="42863" cy="4127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17" name="Oval 340"/>
            <p:cNvSpPr>
              <a:spLocks noChangeArrowheads="1"/>
            </p:cNvSpPr>
            <p:nvPr/>
          </p:nvSpPr>
          <p:spPr bwMode="auto">
            <a:xfrm>
              <a:off x="2122488" y="7205663"/>
              <a:ext cx="42862" cy="4127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18" name="Oval 341"/>
            <p:cNvSpPr>
              <a:spLocks noChangeArrowheads="1"/>
            </p:cNvSpPr>
            <p:nvPr/>
          </p:nvSpPr>
          <p:spPr bwMode="auto">
            <a:xfrm>
              <a:off x="2185988" y="7205663"/>
              <a:ext cx="41275" cy="4127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19" name="Oval 342"/>
            <p:cNvSpPr>
              <a:spLocks noChangeArrowheads="1"/>
            </p:cNvSpPr>
            <p:nvPr/>
          </p:nvSpPr>
          <p:spPr bwMode="auto">
            <a:xfrm>
              <a:off x="2247900" y="7205663"/>
              <a:ext cx="41275" cy="4127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20" name="Oval 343"/>
            <p:cNvSpPr>
              <a:spLocks noChangeArrowheads="1"/>
            </p:cNvSpPr>
            <p:nvPr/>
          </p:nvSpPr>
          <p:spPr bwMode="auto">
            <a:xfrm>
              <a:off x="2052638" y="7148513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21" name="Oval 344"/>
            <p:cNvSpPr>
              <a:spLocks noChangeArrowheads="1"/>
            </p:cNvSpPr>
            <p:nvPr/>
          </p:nvSpPr>
          <p:spPr bwMode="auto">
            <a:xfrm>
              <a:off x="2114550" y="7148513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22" name="Oval 345"/>
            <p:cNvSpPr>
              <a:spLocks noChangeArrowheads="1"/>
            </p:cNvSpPr>
            <p:nvPr/>
          </p:nvSpPr>
          <p:spPr bwMode="auto">
            <a:xfrm>
              <a:off x="2176463" y="7148513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23" name="Oval 346"/>
            <p:cNvSpPr>
              <a:spLocks noChangeArrowheads="1"/>
            </p:cNvSpPr>
            <p:nvPr/>
          </p:nvSpPr>
          <p:spPr bwMode="auto">
            <a:xfrm>
              <a:off x="2239963" y="7148513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24" name="Oval 347"/>
            <p:cNvSpPr>
              <a:spLocks noChangeArrowheads="1"/>
            </p:cNvSpPr>
            <p:nvPr/>
          </p:nvSpPr>
          <p:spPr bwMode="auto">
            <a:xfrm>
              <a:off x="2152650" y="7099300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25" name="Oval 348"/>
            <p:cNvSpPr>
              <a:spLocks noChangeArrowheads="1"/>
            </p:cNvSpPr>
            <p:nvPr/>
          </p:nvSpPr>
          <p:spPr bwMode="auto">
            <a:xfrm>
              <a:off x="2632075" y="7488238"/>
              <a:ext cx="42863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26" name="Oval 349"/>
            <p:cNvSpPr>
              <a:spLocks noChangeArrowheads="1"/>
            </p:cNvSpPr>
            <p:nvPr/>
          </p:nvSpPr>
          <p:spPr bwMode="auto">
            <a:xfrm>
              <a:off x="3232150" y="7308850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27" name="Oval 350"/>
            <p:cNvSpPr>
              <a:spLocks noChangeArrowheads="1"/>
            </p:cNvSpPr>
            <p:nvPr/>
          </p:nvSpPr>
          <p:spPr bwMode="auto">
            <a:xfrm>
              <a:off x="3294063" y="7308850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28" name="Oval 351"/>
            <p:cNvSpPr>
              <a:spLocks noChangeArrowheads="1"/>
            </p:cNvSpPr>
            <p:nvPr/>
          </p:nvSpPr>
          <p:spPr bwMode="auto">
            <a:xfrm>
              <a:off x="3355975" y="7308850"/>
              <a:ext cx="42863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29" name="Oval 352"/>
            <p:cNvSpPr>
              <a:spLocks noChangeArrowheads="1"/>
            </p:cNvSpPr>
            <p:nvPr/>
          </p:nvSpPr>
          <p:spPr bwMode="auto">
            <a:xfrm>
              <a:off x="3417888" y="7308850"/>
              <a:ext cx="42862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30" name="Oval 353"/>
            <p:cNvSpPr>
              <a:spLocks noChangeArrowheads="1"/>
            </p:cNvSpPr>
            <p:nvPr/>
          </p:nvSpPr>
          <p:spPr bwMode="auto">
            <a:xfrm>
              <a:off x="3481388" y="7308850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31" name="Oval 354"/>
            <p:cNvSpPr>
              <a:spLocks noChangeArrowheads="1"/>
            </p:cNvSpPr>
            <p:nvPr/>
          </p:nvSpPr>
          <p:spPr bwMode="auto">
            <a:xfrm>
              <a:off x="3538538" y="7308850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32" name="Oval 355"/>
            <p:cNvSpPr>
              <a:spLocks noChangeArrowheads="1"/>
            </p:cNvSpPr>
            <p:nvPr/>
          </p:nvSpPr>
          <p:spPr bwMode="auto">
            <a:xfrm>
              <a:off x="3255963" y="7265988"/>
              <a:ext cx="42862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33" name="Oval 356"/>
            <p:cNvSpPr>
              <a:spLocks noChangeArrowheads="1"/>
            </p:cNvSpPr>
            <p:nvPr/>
          </p:nvSpPr>
          <p:spPr bwMode="auto">
            <a:xfrm>
              <a:off x="3319463" y="726598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34" name="Oval 357"/>
            <p:cNvSpPr>
              <a:spLocks noChangeArrowheads="1"/>
            </p:cNvSpPr>
            <p:nvPr/>
          </p:nvSpPr>
          <p:spPr bwMode="auto">
            <a:xfrm>
              <a:off x="3381375" y="726598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35" name="Oval 358"/>
            <p:cNvSpPr>
              <a:spLocks noChangeArrowheads="1"/>
            </p:cNvSpPr>
            <p:nvPr/>
          </p:nvSpPr>
          <p:spPr bwMode="auto">
            <a:xfrm>
              <a:off x="3443288" y="726598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36" name="Oval 359"/>
            <p:cNvSpPr>
              <a:spLocks noChangeArrowheads="1"/>
            </p:cNvSpPr>
            <p:nvPr/>
          </p:nvSpPr>
          <p:spPr bwMode="auto">
            <a:xfrm>
              <a:off x="3502025" y="726598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37" name="Oval 360"/>
            <p:cNvSpPr>
              <a:spLocks noChangeArrowheads="1"/>
            </p:cNvSpPr>
            <p:nvPr/>
          </p:nvSpPr>
          <p:spPr bwMode="auto">
            <a:xfrm>
              <a:off x="3240088" y="7219950"/>
              <a:ext cx="41275" cy="4286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38" name="Oval 361"/>
            <p:cNvSpPr>
              <a:spLocks noChangeArrowheads="1"/>
            </p:cNvSpPr>
            <p:nvPr/>
          </p:nvSpPr>
          <p:spPr bwMode="auto">
            <a:xfrm>
              <a:off x="3303588" y="7219950"/>
              <a:ext cx="41275" cy="4286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39" name="Oval 362"/>
            <p:cNvSpPr>
              <a:spLocks noChangeArrowheads="1"/>
            </p:cNvSpPr>
            <p:nvPr/>
          </p:nvSpPr>
          <p:spPr bwMode="auto">
            <a:xfrm>
              <a:off x="3365500" y="7219950"/>
              <a:ext cx="41275" cy="4286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40" name="Oval 363"/>
            <p:cNvSpPr>
              <a:spLocks noChangeArrowheads="1"/>
            </p:cNvSpPr>
            <p:nvPr/>
          </p:nvSpPr>
          <p:spPr bwMode="auto">
            <a:xfrm>
              <a:off x="3427413" y="7219950"/>
              <a:ext cx="41275" cy="4286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41" name="Oval 364"/>
            <p:cNvSpPr>
              <a:spLocks noChangeArrowheads="1"/>
            </p:cNvSpPr>
            <p:nvPr/>
          </p:nvSpPr>
          <p:spPr bwMode="auto">
            <a:xfrm>
              <a:off x="3489325" y="7219950"/>
              <a:ext cx="42863" cy="4286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42" name="Oval 365"/>
            <p:cNvSpPr>
              <a:spLocks noChangeArrowheads="1"/>
            </p:cNvSpPr>
            <p:nvPr/>
          </p:nvSpPr>
          <p:spPr bwMode="auto">
            <a:xfrm>
              <a:off x="3255963" y="7170738"/>
              <a:ext cx="42862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43" name="Oval 366"/>
            <p:cNvSpPr>
              <a:spLocks noChangeArrowheads="1"/>
            </p:cNvSpPr>
            <p:nvPr/>
          </p:nvSpPr>
          <p:spPr bwMode="auto">
            <a:xfrm>
              <a:off x="3319463" y="717073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44" name="Oval 367"/>
            <p:cNvSpPr>
              <a:spLocks noChangeArrowheads="1"/>
            </p:cNvSpPr>
            <p:nvPr/>
          </p:nvSpPr>
          <p:spPr bwMode="auto">
            <a:xfrm>
              <a:off x="3381375" y="717073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45" name="Oval 368"/>
            <p:cNvSpPr>
              <a:spLocks noChangeArrowheads="1"/>
            </p:cNvSpPr>
            <p:nvPr/>
          </p:nvSpPr>
          <p:spPr bwMode="auto">
            <a:xfrm>
              <a:off x="3443288" y="717073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46" name="Oval 369"/>
            <p:cNvSpPr>
              <a:spLocks noChangeArrowheads="1"/>
            </p:cNvSpPr>
            <p:nvPr/>
          </p:nvSpPr>
          <p:spPr bwMode="auto">
            <a:xfrm>
              <a:off x="3502025" y="7170738"/>
              <a:ext cx="41275" cy="428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47" name="Oval 370"/>
            <p:cNvSpPr>
              <a:spLocks noChangeArrowheads="1"/>
            </p:cNvSpPr>
            <p:nvPr/>
          </p:nvSpPr>
          <p:spPr bwMode="auto">
            <a:xfrm>
              <a:off x="3273425" y="712628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48" name="Oval 371"/>
            <p:cNvSpPr>
              <a:spLocks noChangeArrowheads="1"/>
            </p:cNvSpPr>
            <p:nvPr/>
          </p:nvSpPr>
          <p:spPr bwMode="auto">
            <a:xfrm>
              <a:off x="3335338" y="712628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49" name="Oval 372"/>
            <p:cNvSpPr>
              <a:spLocks noChangeArrowheads="1"/>
            </p:cNvSpPr>
            <p:nvPr/>
          </p:nvSpPr>
          <p:spPr bwMode="auto">
            <a:xfrm>
              <a:off x="3398838" y="712628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50" name="Oval 373"/>
            <p:cNvSpPr>
              <a:spLocks noChangeArrowheads="1"/>
            </p:cNvSpPr>
            <p:nvPr/>
          </p:nvSpPr>
          <p:spPr bwMode="auto">
            <a:xfrm>
              <a:off x="3460750" y="712628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51" name="Oval 374"/>
            <p:cNvSpPr>
              <a:spLocks noChangeArrowheads="1"/>
            </p:cNvSpPr>
            <p:nvPr/>
          </p:nvSpPr>
          <p:spPr bwMode="auto">
            <a:xfrm>
              <a:off x="3935413" y="748823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52" name="Oval 375"/>
            <p:cNvSpPr>
              <a:spLocks noChangeArrowheads="1"/>
            </p:cNvSpPr>
            <p:nvPr/>
          </p:nvSpPr>
          <p:spPr bwMode="auto">
            <a:xfrm>
              <a:off x="5033963" y="7205663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53" name="Oval 376"/>
            <p:cNvSpPr>
              <a:spLocks noChangeArrowheads="1"/>
            </p:cNvSpPr>
            <p:nvPr/>
          </p:nvSpPr>
          <p:spPr bwMode="auto">
            <a:xfrm>
              <a:off x="5095875" y="7205663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54" name="Oval 377"/>
            <p:cNvSpPr>
              <a:spLocks noChangeArrowheads="1"/>
            </p:cNvSpPr>
            <p:nvPr/>
          </p:nvSpPr>
          <p:spPr bwMode="auto">
            <a:xfrm>
              <a:off x="5157788" y="7205663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55" name="Oval 378"/>
            <p:cNvSpPr>
              <a:spLocks noChangeArrowheads="1"/>
            </p:cNvSpPr>
            <p:nvPr/>
          </p:nvSpPr>
          <p:spPr bwMode="auto">
            <a:xfrm>
              <a:off x="5221288" y="7205663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56" name="Oval 379"/>
            <p:cNvSpPr>
              <a:spLocks noChangeArrowheads="1"/>
            </p:cNvSpPr>
            <p:nvPr/>
          </p:nvSpPr>
          <p:spPr bwMode="auto">
            <a:xfrm>
              <a:off x="5283200" y="7205663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57" name="Oval 380"/>
            <p:cNvSpPr>
              <a:spLocks noChangeArrowheads="1"/>
            </p:cNvSpPr>
            <p:nvPr/>
          </p:nvSpPr>
          <p:spPr bwMode="auto">
            <a:xfrm>
              <a:off x="5341938" y="7205663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58" name="Oval 381"/>
            <p:cNvSpPr>
              <a:spLocks noChangeArrowheads="1"/>
            </p:cNvSpPr>
            <p:nvPr/>
          </p:nvSpPr>
          <p:spPr bwMode="auto">
            <a:xfrm>
              <a:off x="5059363" y="7162800"/>
              <a:ext cx="41275" cy="4286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59" name="Oval 382"/>
            <p:cNvSpPr>
              <a:spLocks noChangeArrowheads="1"/>
            </p:cNvSpPr>
            <p:nvPr/>
          </p:nvSpPr>
          <p:spPr bwMode="auto">
            <a:xfrm>
              <a:off x="5121275" y="7162800"/>
              <a:ext cx="41275" cy="4286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60" name="Oval 383"/>
            <p:cNvSpPr>
              <a:spLocks noChangeArrowheads="1"/>
            </p:cNvSpPr>
            <p:nvPr/>
          </p:nvSpPr>
          <p:spPr bwMode="auto">
            <a:xfrm>
              <a:off x="5183188" y="7162800"/>
              <a:ext cx="41275" cy="4286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61" name="Oval 384"/>
            <p:cNvSpPr>
              <a:spLocks noChangeArrowheads="1"/>
            </p:cNvSpPr>
            <p:nvPr/>
          </p:nvSpPr>
          <p:spPr bwMode="auto">
            <a:xfrm>
              <a:off x="5246688" y="7162800"/>
              <a:ext cx="41275" cy="4286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62" name="Oval 385"/>
            <p:cNvSpPr>
              <a:spLocks noChangeArrowheads="1"/>
            </p:cNvSpPr>
            <p:nvPr/>
          </p:nvSpPr>
          <p:spPr bwMode="auto">
            <a:xfrm>
              <a:off x="5303838" y="7162800"/>
              <a:ext cx="41275" cy="4286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63" name="Oval 386"/>
            <p:cNvSpPr>
              <a:spLocks noChangeArrowheads="1"/>
            </p:cNvSpPr>
            <p:nvPr/>
          </p:nvSpPr>
          <p:spPr bwMode="auto">
            <a:xfrm>
              <a:off x="5041900" y="7113588"/>
              <a:ext cx="42863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64" name="Oval 387"/>
            <p:cNvSpPr>
              <a:spLocks noChangeArrowheads="1"/>
            </p:cNvSpPr>
            <p:nvPr/>
          </p:nvSpPr>
          <p:spPr bwMode="auto">
            <a:xfrm>
              <a:off x="5103813" y="7113588"/>
              <a:ext cx="42862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65" name="Oval 388"/>
            <p:cNvSpPr>
              <a:spLocks noChangeArrowheads="1"/>
            </p:cNvSpPr>
            <p:nvPr/>
          </p:nvSpPr>
          <p:spPr bwMode="auto">
            <a:xfrm>
              <a:off x="5167313" y="711358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66" name="Oval 389"/>
            <p:cNvSpPr>
              <a:spLocks noChangeArrowheads="1"/>
            </p:cNvSpPr>
            <p:nvPr/>
          </p:nvSpPr>
          <p:spPr bwMode="auto">
            <a:xfrm>
              <a:off x="5229225" y="711358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67" name="Oval 390"/>
            <p:cNvSpPr>
              <a:spLocks noChangeArrowheads="1"/>
            </p:cNvSpPr>
            <p:nvPr/>
          </p:nvSpPr>
          <p:spPr bwMode="auto">
            <a:xfrm>
              <a:off x="5291138" y="7113588"/>
              <a:ext cx="41275" cy="4445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568" name="Freeform 391"/>
            <p:cNvSpPr>
              <a:spLocks/>
            </p:cNvSpPr>
            <p:nvPr/>
          </p:nvSpPr>
          <p:spPr bwMode="auto">
            <a:xfrm>
              <a:off x="979488" y="6997700"/>
              <a:ext cx="374650" cy="361950"/>
            </a:xfrm>
            <a:custGeom>
              <a:avLst/>
              <a:gdLst>
                <a:gd name="T0" fmla="*/ 0 w 432"/>
                <a:gd name="T1" fmla="*/ 96157 h 399"/>
                <a:gd name="T2" fmla="*/ 41628 w 432"/>
                <a:gd name="T3" fmla="*/ 39007 h 399"/>
                <a:gd name="T4" fmla="*/ 104069 w 432"/>
                <a:gd name="T5" fmla="*/ 0 h 399"/>
                <a:gd name="T6" fmla="*/ 203803 w 432"/>
                <a:gd name="T7" fmla="*/ 30843 h 399"/>
                <a:gd name="T8" fmla="*/ 291394 w 432"/>
                <a:gd name="T9" fmla="*/ 152400 h 399"/>
                <a:gd name="T10" fmla="*/ 353836 w 432"/>
                <a:gd name="T11" fmla="*/ 287564 h 399"/>
                <a:gd name="T12" fmla="*/ 374650 w 432"/>
                <a:gd name="T13" fmla="*/ 361950 h 3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2" h="399">
                  <a:moveTo>
                    <a:pt x="0" y="106"/>
                  </a:moveTo>
                  <a:lnTo>
                    <a:pt x="48" y="43"/>
                  </a:lnTo>
                  <a:lnTo>
                    <a:pt x="120" y="0"/>
                  </a:lnTo>
                  <a:lnTo>
                    <a:pt x="235" y="34"/>
                  </a:lnTo>
                  <a:lnTo>
                    <a:pt x="336" y="168"/>
                  </a:lnTo>
                  <a:lnTo>
                    <a:pt x="408" y="317"/>
                  </a:lnTo>
                  <a:lnTo>
                    <a:pt x="432" y="399"/>
                  </a:lnTo>
                </a:path>
              </a:pathLst>
            </a:custGeom>
            <a:noFill/>
            <a:ln w="28575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569" name="Freeform 392"/>
            <p:cNvSpPr>
              <a:spLocks/>
            </p:cNvSpPr>
            <p:nvPr/>
          </p:nvSpPr>
          <p:spPr bwMode="auto">
            <a:xfrm>
              <a:off x="2232025" y="7034213"/>
              <a:ext cx="373063" cy="361950"/>
            </a:xfrm>
            <a:custGeom>
              <a:avLst/>
              <a:gdLst>
                <a:gd name="T0" fmla="*/ 0 w 432"/>
                <a:gd name="T1" fmla="*/ 96157 h 399"/>
                <a:gd name="T2" fmla="*/ 41451 w 432"/>
                <a:gd name="T3" fmla="*/ 39007 h 399"/>
                <a:gd name="T4" fmla="*/ 103629 w 432"/>
                <a:gd name="T5" fmla="*/ 0 h 399"/>
                <a:gd name="T6" fmla="*/ 202939 w 432"/>
                <a:gd name="T7" fmla="*/ 30843 h 399"/>
                <a:gd name="T8" fmla="*/ 290160 w 432"/>
                <a:gd name="T9" fmla="*/ 152400 h 399"/>
                <a:gd name="T10" fmla="*/ 352337 w 432"/>
                <a:gd name="T11" fmla="*/ 287564 h 399"/>
                <a:gd name="T12" fmla="*/ 373063 w 432"/>
                <a:gd name="T13" fmla="*/ 361950 h 3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2" h="399">
                  <a:moveTo>
                    <a:pt x="0" y="106"/>
                  </a:moveTo>
                  <a:lnTo>
                    <a:pt x="48" y="43"/>
                  </a:lnTo>
                  <a:lnTo>
                    <a:pt x="120" y="0"/>
                  </a:lnTo>
                  <a:lnTo>
                    <a:pt x="235" y="34"/>
                  </a:lnTo>
                  <a:lnTo>
                    <a:pt x="336" y="168"/>
                  </a:lnTo>
                  <a:lnTo>
                    <a:pt x="408" y="317"/>
                  </a:lnTo>
                  <a:lnTo>
                    <a:pt x="432" y="399"/>
                  </a:lnTo>
                </a:path>
              </a:pathLst>
            </a:custGeom>
            <a:noFill/>
            <a:ln w="28575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570" name="Freeform 393"/>
            <p:cNvSpPr>
              <a:spLocks/>
            </p:cNvSpPr>
            <p:nvPr/>
          </p:nvSpPr>
          <p:spPr bwMode="auto">
            <a:xfrm>
              <a:off x="3560763" y="7061200"/>
              <a:ext cx="374650" cy="361950"/>
            </a:xfrm>
            <a:custGeom>
              <a:avLst/>
              <a:gdLst>
                <a:gd name="T0" fmla="*/ 0 w 432"/>
                <a:gd name="T1" fmla="*/ 96157 h 399"/>
                <a:gd name="T2" fmla="*/ 41628 w 432"/>
                <a:gd name="T3" fmla="*/ 39007 h 399"/>
                <a:gd name="T4" fmla="*/ 104069 w 432"/>
                <a:gd name="T5" fmla="*/ 0 h 399"/>
                <a:gd name="T6" fmla="*/ 203803 w 432"/>
                <a:gd name="T7" fmla="*/ 30843 h 399"/>
                <a:gd name="T8" fmla="*/ 291394 w 432"/>
                <a:gd name="T9" fmla="*/ 152400 h 399"/>
                <a:gd name="T10" fmla="*/ 353836 w 432"/>
                <a:gd name="T11" fmla="*/ 287564 h 399"/>
                <a:gd name="T12" fmla="*/ 374650 w 432"/>
                <a:gd name="T13" fmla="*/ 361950 h 3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2" h="399">
                  <a:moveTo>
                    <a:pt x="0" y="106"/>
                  </a:moveTo>
                  <a:lnTo>
                    <a:pt x="48" y="43"/>
                  </a:lnTo>
                  <a:lnTo>
                    <a:pt x="120" y="0"/>
                  </a:lnTo>
                  <a:lnTo>
                    <a:pt x="235" y="34"/>
                  </a:lnTo>
                  <a:lnTo>
                    <a:pt x="336" y="168"/>
                  </a:lnTo>
                  <a:lnTo>
                    <a:pt x="408" y="317"/>
                  </a:lnTo>
                  <a:lnTo>
                    <a:pt x="432" y="399"/>
                  </a:lnTo>
                </a:path>
              </a:pathLst>
            </a:custGeom>
            <a:noFill/>
            <a:ln w="28575">
              <a:solidFill>
                <a:srgbClr val="0033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571" name="Text Box 394"/>
            <p:cNvSpPr txBox="1">
              <a:spLocks noChangeArrowheads="1"/>
            </p:cNvSpPr>
            <p:nvPr/>
          </p:nvSpPr>
          <p:spPr bwMode="auto">
            <a:xfrm>
              <a:off x="1428159" y="6980238"/>
              <a:ext cx="694920" cy="605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>
                  <a:solidFill>
                    <a:srgbClr val="A50021"/>
                  </a:solidFill>
                  <a:latin typeface="Comic Sans MS" pitchFamily="66" charset="0"/>
                </a:rPr>
                <a:t>1,999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>
                  <a:solidFill>
                    <a:srgbClr val="A50021"/>
                  </a:solidFill>
                  <a:latin typeface="Comic Sans MS" pitchFamily="66" charset="0"/>
                </a:rPr>
                <a:t>kg</a:t>
              </a:r>
            </a:p>
          </p:txBody>
        </p:sp>
        <p:sp>
          <p:nvSpPr>
            <p:cNvPr id="18572" name="Text Box 395"/>
            <p:cNvSpPr txBox="1">
              <a:spLocks noChangeArrowheads="1"/>
            </p:cNvSpPr>
            <p:nvPr/>
          </p:nvSpPr>
          <p:spPr bwMode="auto">
            <a:xfrm>
              <a:off x="2604496" y="7004050"/>
              <a:ext cx="694920" cy="605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>
                  <a:solidFill>
                    <a:srgbClr val="A50021"/>
                  </a:solidFill>
                  <a:latin typeface="Comic Sans MS" pitchFamily="66" charset="0"/>
                </a:rPr>
                <a:t>1,998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>
                  <a:solidFill>
                    <a:srgbClr val="A50021"/>
                  </a:solidFill>
                  <a:latin typeface="Comic Sans MS" pitchFamily="66" charset="0"/>
                </a:rPr>
                <a:t>kg</a:t>
              </a:r>
            </a:p>
          </p:txBody>
        </p:sp>
        <p:sp>
          <p:nvSpPr>
            <p:cNvPr id="18573" name="Text Box 396"/>
            <p:cNvSpPr txBox="1">
              <a:spLocks noChangeArrowheads="1"/>
            </p:cNvSpPr>
            <p:nvPr/>
          </p:nvSpPr>
          <p:spPr bwMode="auto">
            <a:xfrm>
              <a:off x="4480163" y="6980238"/>
              <a:ext cx="523399" cy="328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>
                  <a:solidFill>
                    <a:srgbClr val="A50021"/>
                  </a:solidFill>
                  <a:latin typeface="Comic Sans MS" pitchFamily="66" charset="0"/>
                </a:rPr>
                <a:t>1 kg</a:t>
              </a:r>
            </a:p>
          </p:txBody>
        </p:sp>
        <p:sp>
          <p:nvSpPr>
            <p:cNvPr id="18574" name="Text Box 397"/>
            <p:cNvSpPr txBox="1">
              <a:spLocks noChangeArrowheads="1"/>
            </p:cNvSpPr>
            <p:nvPr/>
          </p:nvSpPr>
          <p:spPr bwMode="auto">
            <a:xfrm>
              <a:off x="281048" y="7072313"/>
              <a:ext cx="560268" cy="328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>
                  <a:solidFill>
                    <a:srgbClr val="A50021"/>
                  </a:solidFill>
                  <a:latin typeface="Comic Sans MS" pitchFamily="66" charset="0"/>
                </a:rPr>
                <a:t>2 kg</a:t>
              </a:r>
            </a:p>
          </p:txBody>
        </p:sp>
        <p:sp>
          <p:nvSpPr>
            <p:cNvPr id="18575" name="Text Box 398"/>
            <p:cNvSpPr txBox="1">
              <a:spLocks noChangeArrowheads="1"/>
            </p:cNvSpPr>
            <p:nvPr/>
          </p:nvSpPr>
          <p:spPr bwMode="auto">
            <a:xfrm>
              <a:off x="3021013" y="8147050"/>
              <a:ext cx="760643" cy="359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>
                  <a:solidFill>
                    <a:srgbClr val="A50021"/>
                  </a:solidFill>
                  <a:latin typeface="Comic Sans MS" pitchFamily="66" charset="0"/>
                </a:rPr>
                <a:t>1,002</a:t>
              </a:r>
            </a:p>
          </p:txBody>
        </p:sp>
        <p:sp>
          <p:nvSpPr>
            <p:cNvPr id="18576" name="Text Box 399"/>
            <p:cNvSpPr txBox="1">
              <a:spLocks noChangeArrowheads="1"/>
            </p:cNvSpPr>
            <p:nvPr/>
          </p:nvSpPr>
          <p:spPr bwMode="auto">
            <a:xfrm>
              <a:off x="5049838" y="8147050"/>
              <a:ext cx="478515" cy="359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>
                  <a:solidFill>
                    <a:srgbClr val="A50021"/>
                  </a:solidFill>
                  <a:latin typeface="Comic Sans MS" pitchFamily="66" charset="0"/>
                </a:rPr>
                <a:t>2 L</a:t>
              </a:r>
            </a:p>
          </p:txBody>
        </p:sp>
        <p:grpSp>
          <p:nvGrpSpPr>
            <p:cNvPr id="18577" name="Group 400"/>
            <p:cNvGrpSpPr>
              <a:grpSpLocks/>
            </p:cNvGrpSpPr>
            <p:nvPr/>
          </p:nvGrpSpPr>
          <p:grpSpPr bwMode="auto">
            <a:xfrm>
              <a:off x="4125913" y="8434388"/>
              <a:ext cx="442912" cy="44450"/>
              <a:chOff x="7761" y="1954"/>
              <a:chExt cx="512" cy="48"/>
            </a:xfrm>
          </p:grpSpPr>
          <p:sp>
            <p:nvSpPr>
              <p:cNvPr id="18582" name="Oval 401"/>
              <p:cNvSpPr>
                <a:spLocks noChangeArrowheads="1"/>
              </p:cNvSpPr>
              <p:nvPr/>
            </p:nvSpPr>
            <p:spPr bwMode="auto">
              <a:xfrm>
                <a:off x="7761" y="1954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8583" name="Oval 402"/>
              <p:cNvSpPr>
                <a:spLocks noChangeArrowheads="1"/>
              </p:cNvSpPr>
              <p:nvPr/>
            </p:nvSpPr>
            <p:spPr bwMode="auto">
              <a:xfrm>
                <a:off x="7877" y="1954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8584" name="Oval 403"/>
              <p:cNvSpPr>
                <a:spLocks noChangeArrowheads="1"/>
              </p:cNvSpPr>
              <p:nvPr/>
            </p:nvSpPr>
            <p:spPr bwMode="auto">
              <a:xfrm>
                <a:off x="7993" y="1954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8585" name="Oval 404"/>
              <p:cNvSpPr>
                <a:spLocks noChangeArrowheads="1"/>
              </p:cNvSpPr>
              <p:nvPr/>
            </p:nvSpPr>
            <p:spPr bwMode="auto">
              <a:xfrm>
                <a:off x="8109" y="1954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8586" name="Oval 405"/>
              <p:cNvSpPr>
                <a:spLocks noChangeArrowheads="1"/>
              </p:cNvSpPr>
              <p:nvPr/>
            </p:nvSpPr>
            <p:spPr bwMode="auto">
              <a:xfrm>
                <a:off x="8225" y="1954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578" name="Text Box 406"/>
            <p:cNvSpPr txBox="1">
              <a:spLocks noChangeArrowheads="1"/>
            </p:cNvSpPr>
            <p:nvPr/>
          </p:nvSpPr>
          <p:spPr bwMode="auto">
            <a:xfrm>
              <a:off x="760413" y="8513763"/>
              <a:ext cx="467294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Comic Sans MS" pitchFamily="66" charset="0"/>
                </a:rPr>
                <a:t>(1)</a:t>
              </a:r>
            </a:p>
          </p:txBody>
        </p:sp>
        <p:sp>
          <p:nvSpPr>
            <p:cNvPr id="18579" name="Text Box 407"/>
            <p:cNvSpPr txBox="1">
              <a:spLocks noChangeArrowheads="1"/>
            </p:cNvSpPr>
            <p:nvPr/>
          </p:nvSpPr>
          <p:spPr bwMode="auto">
            <a:xfrm>
              <a:off x="1998663" y="8513763"/>
              <a:ext cx="467294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Comic Sans MS" pitchFamily="66" charset="0"/>
                </a:rPr>
                <a:t>(2)</a:t>
              </a:r>
            </a:p>
          </p:txBody>
        </p:sp>
        <p:sp>
          <p:nvSpPr>
            <p:cNvPr id="18580" name="Text Box 408"/>
            <p:cNvSpPr txBox="1">
              <a:spLocks noChangeArrowheads="1"/>
            </p:cNvSpPr>
            <p:nvPr/>
          </p:nvSpPr>
          <p:spPr bwMode="auto">
            <a:xfrm>
              <a:off x="3216275" y="8513763"/>
              <a:ext cx="467294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Comic Sans MS" pitchFamily="66" charset="0"/>
                </a:rPr>
                <a:t>(3)</a:t>
              </a:r>
            </a:p>
          </p:txBody>
        </p:sp>
        <p:sp>
          <p:nvSpPr>
            <p:cNvPr id="18581" name="Text Box 409"/>
            <p:cNvSpPr txBox="1">
              <a:spLocks noChangeArrowheads="1"/>
            </p:cNvSpPr>
            <p:nvPr/>
          </p:nvSpPr>
          <p:spPr bwMode="auto">
            <a:xfrm>
              <a:off x="5005388" y="8513763"/>
              <a:ext cx="494545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4802" dir="13072499" algn="ctr" rotWithShape="0">
                      <a:srgbClr val="66FF33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100" b="1">
                  <a:solidFill>
                    <a:srgbClr val="A50021"/>
                  </a:solidFill>
                  <a:latin typeface="Comic Sans MS" pitchFamily="66" charset="0"/>
                  <a:sym typeface="Symbol" pitchFamily="18" charset="2"/>
                </a:rPr>
                <a:t>()</a:t>
              </a:r>
              <a:endParaRPr lang="it-IT" altLang="it-IT" sz="2100" b="1">
                <a:solidFill>
                  <a:srgbClr val="A50021"/>
                </a:solidFill>
                <a:latin typeface="Comic Sans MS" pitchFamily="66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56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82"/>
    </mc:Choice>
    <mc:Fallback>
      <p:transition spd="slow" advTm="75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1848486" y="33338"/>
            <a:ext cx="3090863" cy="482600"/>
          </a:xfrm>
          <a:prstGeom prst="rect">
            <a:avLst/>
          </a:prstGeom>
          <a:noFill/>
          <a:ln w="38100" cmpd="dbl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A50021"/>
                </a:solidFill>
                <a:latin typeface="Comic Sans MS" pitchFamily="66" charset="0"/>
              </a:rPr>
              <a:t>Lavoro meccanico</a:t>
            </a: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5779135" y="193675"/>
            <a:ext cx="2457450" cy="4524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000099"/>
                </a:solidFill>
                <a:latin typeface="Arial" charset="0"/>
              </a:rPr>
              <a:t>L = F • s • cos </a:t>
            </a:r>
            <a:r>
              <a:rPr lang="it-IT" altLang="it-IT" sz="2600">
                <a:solidFill>
                  <a:srgbClr val="000099"/>
                </a:solidFill>
                <a:latin typeface="Arial" charset="0"/>
                <a:sym typeface="Symbol" pitchFamily="18" charset="2"/>
              </a:rPr>
              <a:t></a:t>
            </a:r>
            <a:endParaRPr lang="it-IT" altLang="it-IT" sz="26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2131060" y="2082801"/>
            <a:ext cx="79898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99"/>
                </a:solidFill>
                <a:latin typeface="Arial" charset="0"/>
              </a:rPr>
              <a:t>Unità di misura della forza nel sistema SI è il </a:t>
            </a:r>
            <a:r>
              <a:rPr lang="it-IT" altLang="it-IT" b="1">
                <a:solidFill>
                  <a:srgbClr val="FF0000"/>
                </a:solidFill>
                <a:latin typeface="Arial" charset="0"/>
              </a:rPr>
              <a:t>Newton</a:t>
            </a:r>
            <a:r>
              <a:rPr lang="it-IT" altLang="it-IT">
                <a:solidFill>
                  <a:srgbClr val="000099"/>
                </a:solidFill>
                <a:latin typeface="Arial" charset="0"/>
              </a:rPr>
              <a:t>, di lunghezza il  </a:t>
            </a:r>
            <a:r>
              <a:rPr lang="it-IT" altLang="it-IT" b="1">
                <a:solidFill>
                  <a:srgbClr val="FF0000"/>
                </a:solidFill>
                <a:latin typeface="Arial" charset="0"/>
              </a:rPr>
              <a:t>metro</a:t>
            </a:r>
            <a:r>
              <a:rPr lang="it-IT" altLang="it-IT">
                <a:solidFill>
                  <a:srgbClr val="000099"/>
                </a:solidFill>
                <a:latin typeface="Arial" charset="0"/>
              </a:rPr>
              <a:t>. Unità di lavoro nel sistema SI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 b="1">
                <a:solidFill>
                  <a:srgbClr val="FF0000"/>
                </a:solidFill>
                <a:latin typeface="Arial" charset="0"/>
              </a:rPr>
              <a:t>Joule = 1 Newton x 1 metro</a:t>
            </a:r>
          </a:p>
        </p:txBody>
      </p:sp>
      <p:grpSp>
        <p:nvGrpSpPr>
          <p:cNvPr id="77" name="Gruppo 76"/>
          <p:cNvGrpSpPr>
            <a:grpSpLocks/>
          </p:cNvGrpSpPr>
          <p:nvPr/>
        </p:nvGrpSpPr>
        <p:grpSpPr bwMode="auto">
          <a:xfrm>
            <a:off x="4191635" y="895350"/>
            <a:ext cx="6669088" cy="979488"/>
            <a:chOff x="2403475" y="895351"/>
            <a:chExt cx="6669834" cy="979881"/>
          </a:xfrm>
        </p:grpSpPr>
        <p:sp>
          <p:nvSpPr>
            <p:cNvPr id="19537" name="Line 68"/>
            <p:cNvSpPr>
              <a:spLocks noChangeShapeType="1"/>
            </p:cNvSpPr>
            <p:nvPr/>
          </p:nvSpPr>
          <p:spPr bwMode="auto">
            <a:xfrm>
              <a:off x="2989263" y="944563"/>
              <a:ext cx="171450" cy="0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9538" name="Gruppo 75"/>
            <p:cNvGrpSpPr>
              <a:grpSpLocks/>
            </p:cNvGrpSpPr>
            <p:nvPr/>
          </p:nvGrpSpPr>
          <p:grpSpPr bwMode="auto">
            <a:xfrm>
              <a:off x="2403475" y="895351"/>
              <a:ext cx="6669834" cy="979881"/>
              <a:chOff x="2403475" y="895351"/>
              <a:chExt cx="6669834" cy="979881"/>
            </a:xfrm>
          </p:grpSpPr>
          <p:sp>
            <p:nvSpPr>
              <p:cNvPr id="19539" name="Text Box 67"/>
              <p:cNvSpPr txBox="1">
                <a:spLocks noChangeArrowheads="1"/>
              </p:cNvSpPr>
              <p:nvPr/>
            </p:nvSpPr>
            <p:spPr bwMode="auto">
              <a:xfrm>
                <a:off x="2403475" y="895351"/>
                <a:ext cx="6643687" cy="492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>
                    <a:solidFill>
                      <a:srgbClr val="000099"/>
                    </a:solidFill>
                    <a:latin typeface="Arial" charset="0"/>
                  </a:rPr>
                  <a:t>Se </a:t>
                </a:r>
                <a:r>
                  <a:rPr lang="it-IT" altLang="it-IT" sz="2600" b="1">
                    <a:solidFill>
                      <a:srgbClr val="FF0000"/>
                    </a:solidFill>
                    <a:latin typeface="Arial" charset="0"/>
                  </a:rPr>
                  <a:t>F</a:t>
                </a:r>
                <a:r>
                  <a:rPr lang="it-IT" altLang="it-IT" sz="2600">
                    <a:solidFill>
                      <a:srgbClr val="000099"/>
                    </a:solidFill>
                    <a:latin typeface="Arial" charset="0"/>
                  </a:rPr>
                  <a:t> e </a:t>
                </a:r>
                <a:r>
                  <a:rPr lang="it-IT" altLang="it-IT" sz="2600" b="1">
                    <a:solidFill>
                      <a:srgbClr val="FF0000"/>
                    </a:solidFill>
                    <a:latin typeface="Arial" charset="0"/>
                  </a:rPr>
                  <a:t>s</a:t>
                </a:r>
                <a:r>
                  <a:rPr lang="it-IT" altLang="it-IT" sz="2600">
                    <a:solidFill>
                      <a:srgbClr val="000099"/>
                    </a:solidFill>
                    <a:latin typeface="Arial" charset="0"/>
                  </a:rPr>
                  <a:t> sono paralleli, </a:t>
                </a:r>
                <a:r>
                  <a:rPr lang="it-IT" altLang="it-IT" sz="2600" b="1">
                    <a:solidFill>
                      <a:srgbClr val="FF0000"/>
                    </a:solidFill>
                    <a:latin typeface="Arial" charset="0"/>
                  </a:rPr>
                  <a:t>L = F • s</a:t>
                </a:r>
                <a:endParaRPr lang="it-IT" altLang="it-IT" sz="2600">
                  <a:solidFill>
                    <a:srgbClr val="000099"/>
                  </a:solidFill>
                  <a:latin typeface="Arial" charset="0"/>
                </a:endParaRPr>
              </a:p>
            </p:txBody>
          </p:sp>
          <p:sp>
            <p:nvSpPr>
              <p:cNvPr id="19540" name="Text Box 69"/>
              <p:cNvSpPr txBox="1">
                <a:spLocks noChangeArrowheads="1"/>
              </p:cNvSpPr>
              <p:nvPr/>
            </p:nvSpPr>
            <p:spPr bwMode="auto">
              <a:xfrm>
                <a:off x="2429622" y="1382713"/>
                <a:ext cx="6643687" cy="492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2600" b="1">
                    <a:solidFill>
                      <a:srgbClr val="FF0000"/>
                    </a:solidFill>
                    <a:latin typeface="Arial" charset="0"/>
                  </a:rPr>
                  <a:t>[L] = [F][l] = [Kgms</a:t>
                </a:r>
                <a:r>
                  <a:rPr lang="it-IT" altLang="it-IT" sz="2600" b="1" baseline="30000">
                    <a:solidFill>
                      <a:srgbClr val="FF0000"/>
                    </a:solidFill>
                    <a:latin typeface="Arial" charset="0"/>
                  </a:rPr>
                  <a:t>-2</a:t>
                </a:r>
                <a:r>
                  <a:rPr lang="it-IT" altLang="it-IT" sz="2600" b="1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r>
                  <a:rPr lang="it-IT" altLang="it-IT" sz="2600">
                    <a:solidFill>
                      <a:srgbClr val="FF0000"/>
                    </a:solidFill>
                    <a:latin typeface="Arial" charset="0"/>
                  </a:rPr>
                  <a:t>•</a:t>
                </a:r>
                <a:r>
                  <a:rPr lang="it-IT" altLang="it-IT" sz="2600" b="1">
                    <a:solidFill>
                      <a:srgbClr val="FF0000"/>
                    </a:solidFill>
                    <a:latin typeface="Arial" charset="0"/>
                  </a:rPr>
                  <a:t> m] = [Kgm</a:t>
                </a:r>
                <a:r>
                  <a:rPr lang="it-IT" altLang="it-IT" sz="2600" b="1" baseline="30000">
                    <a:solidFill>
                      <a:srgbClr val="FF0000"/>
                    </a:solidFill>
                    <a:latin typeface="Arial" charset="0"/>
                  </a:rPr>
                  <a:t>2</a:t>
                </a:r>
                <a:r>
                  <a:rPr lang="it-IT" altLang="it-IT" sz="2600" b="1">
                    <a:solidFill>
                      <a:srgbClr val="FF0000"/>
                    </a:solidFill>
                    <a:latin typeface="Arial" charset="0"/>
                  </a:rPr>
                  <a:t>s</a:t>
                </a:r>
                <a:r>
                  <a:rPr lang="it-IT" altLang="it-IT" sz="2600" b="1" baseline="30000">
                    <a:solidFill>
                      <a:srgbClr val="FF0000"/>
                    </a:solidFill>
                    <a:latin typeface="Arial" charset="0"/>
                  </a:rPr>
                  <a:t>-2</a:t>
                </a:r>
                <a:r>
                  <a:rPr lang="it-IT" altLang="it-IT" sz="2600" b="1">
                    <a:solidFill>
                      <a:srgbClr val="FF0000"/>
                    </a:solidFill>
                    <a:latin typeface="Arial" charset="0"/>
                  </a:rPr>
                  <a:t>]</a:t>
                </a:r>
              </a:p>
            </p:txBody>
          </p:sp>
        </p:grpSp>
      </p:grpSp>
      <p:grpSp>
        <p:nvGrpSpPr>
          <p:cNvPr id="78" name="Gruppo 77"/>
          <p:cNvGrpSpPr>
            <a:grpSpLocks/>
          </p:cNvGrpSpPr>
          <p:nvPr/>
        </p:nvGrpSpPr>
        <p:grpSpPr bwMode="auto">
          <a:xfrm>
            <a:off x="2131060" y="665164"/>
            <a:ext cx="1308100" cy="1036637"/>
            <a:chOff x="342900" y="665163"/>
            <a:chExt cx="1308100" cy="1036450"/>
          </a:xfrm>
        </p:grpSpPr>
        <p:sp>
          <p:nvSpPr>
            <p:cNvPr id="19528" name="Line 4"/>
            <p:cNvSpPr>
              <a:spLocks noChangeShapeType="1"/>
            </p:cNvSpPr>
            <p:nvPr/>
          </p:nvSpPr>
          <p:spPr bwMode="auto">
            <a:xfrm>
              <a:off x="439738" y="1392238"/>
              <a:ext cx="1071562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29" name="Oval 5"/>
            <p:cNvSpPr>
              <a:spLocks noChangeArrowheads="1"/>
            </p:cNvSpPr>
            <p:nvPr/>
          </p:nvSpPr>
          <p:spPr bwMode="auto">
            <a:xfrm>
              <a:off x="342900" y="1306513"/>
              <a:ext cx="171450" cy="173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9530" name="Freeform 6"/>
            <p:cNvSpPr>
              <a:spLocks/>
            </p:cNvSpPr>
            <p:nvPr/>
          </p:nvSpPr>
          <p:spPr bwMode="auto">
            <a:xfrm>
              <a:off x="696913" y="1131888"/>
              <a:ext cx="144462" cy="250825"/>
            </a:xfrm>
            <a:custGeom>
              <a:avLst/>
              <a:gdLst>
                <a:gd name="T0" fmla="*/ 0 w 162"/>
                <a:gd name="T1" fmla="*/ 0 h 276"/>
                <a:gd name="T2" fmla="*/ 128411 w 162"/>
                <a:gd name="T3" fmla="*/ 87243 h 276"/>
                <a:gd name="T4" fmla="*/ 96308 w 162"/>
                <a:gd name="T5" fmla="*/ 250825 h 2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2" h="276">
                  <a:moveTo>
                    <a:pt x="0" y="0"/>
                  </a:moveTo>
                  <a:cubicBezTo>
                    <a:pt x="22" y="16"/>
                    <a:pt x="126" y="50"/>
                    <a:pt x="144" y="96"/>
                  </a:cubicBezTo>
                  <a:cubicBezTo>
                    <a:pt x="162" y="142"/>
                    <a:pt x="115" y="239"/>
                    <a:pt x="108" y="276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31" name="Freeform 7"/>
            <p:cNvSpPr>
              <a:spLocks/>
            </p:cNvSpPr>
            <p:nvPr/>
          </p:nvSpPr>
          <p:spPr bwMode="auto">
            <a:xfrm>
              <a:off x="642938" y="1187450"/>
              <a:ext cx="111125" cy="204788"/>
            </a:xfrm>
            <a:custGeom>
              <a:avLst/>
              <a:gdLst>
                <a:gd name="T0" fmla="*/ 0 w 124"/>
                <a:gd name="T1" fmla="*/ 0 h 228"/>
                <a:gd name="T2" fmla="*/ 96786 w 124"/>
                <a:gd name="T3" fmla="*/ 75448 h 228"/>
                <a:gd name="T4" fmla="*/ 86032 w 124"/>
                <a:gd name="T5" fmla="*/ 204788 h 2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4" h="228">
                  <a:moveTo>
                    <a:pt x="0" y="0"/>
                  </a:moveTo>
                  <a:cubicBezTo>
                    <a:pt x="18" y="14"/>
                    <a:pt x="92" y="46"/>
                    <a:pt x="108" y="84"/>
                  </a:cubicBezTo>
                  <a:cubicBezTo>
                    <a:pt x="124" y="122"/>
                    <a:pt x="98" y="198"/>
                    <a:pt x="96" y="228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32" name="Text Box 10"/>
            <p:cNvSpPr txBox="1">
              <a:spLocks noChangeArrowheads="1"/>
            </p:cNvSpPr>
            <p:nvPr/>
          </p:nvSpPr>
          <p:spPr bwMode="auto">
            <a:xfrm>
              <a:off x="857251" y="889000"/>
              <a:ext cx="314791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99"/>
                  </a:solidFill>
                  <a:latin typeface="Arial" charset="0"/>
                  <a:sym typeface="Symbol" pitchFamily="18" charset="2"/>
                </a:rPr>
                <a:t></a:t>
              </a:r>
            </a:p>
          </p:txBody>
        </p:sp>
        <p:sp>
          <p:nvSpPr>
            <p:cNvPr id="19533" name="Text Box 11"/>
            <p:cNvSpPr txBox="1">
              <a:spLocks noChangeArrowheads="1"/>
            </p:cNvSpPr>
            <p:nvPr/>
          </p:nvSpPr>
          <p:spPr bwMode="auto">
            <a:xfrm>
              <a:off x="546100" y="766763"/>
              <a:ext cx="261892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>
                  <a:solidFill>
                    <a:srgbClr val="000099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9534" name="Oval 12"/>
            <p:cNvSpPr>
              <a:spLocks noChangeArrowheads="1"/>
            </p:cNvSpPr>
            <p:nvPr/>
          </p:nvSpPr>
          <p:spPr bwMode="auto">
            <a:xfrm>
              <a:off x="1479550" y="1306513"/>
              <a:ext cx="171450" cy="173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9535" name="Text Box 86"/>
            <p:cNvSpPr txBox="1">
              <a:spLocks noChangeArrowheads="1"/>
            </p:cNvSpPr>
            <p:nvPr/>
          </p:nvSpPr>
          <p:spPr bwMode="auto">
            <a:xfrm>
              <a:off x="874713" y="1341438"/>
              <a:ext cx="233038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>
                  <a:solidFill>
                    <a:srgbClr val="000099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19536" name="Line 3"/>
            <p:cNvSpPr>
              <a:spLocks noChangeShapeType="1"/>
            </p:cNvSpPr>
            <p:nvPr/>
          </p:nvSpPr>
          <p:spPr bwMode="auto">
            <a:xfrm flipV="1">
              <a:off x="428625" y="665163"/>
              <a:ext cx="814388" cy="71755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1848486" y="3400425"/>
            <a:ext cx="5521325" cy="484188"/>
          </a:xfrm>
          <a:prstGeom prst="rect">
            <a:avLst/>
          </a:prstGeom>
          <a:noFill/>
          <a:ln w="38100" cmpd="dbl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A50021"/>
                </a:solidFill>
                <a:latin typeface="Comic Sans MS" pitchFamily="66" charset="0"/>
              </a:rPr>
              <a:t>Lavoro meccanico di espansione</a:t>
            </a:r>
          </a:p>
        </p:txBody>
      </p:sp>
      <p:grpSp>
        <p:nvGrpSpPr>
          <p:cNvPr id="54" name="Gruppo 53"/>
          <p:cNvGrpSpPr>
            <a:grpSpLocks/>
          </p:cNvGrpSpPr>
          <p:nvPr/>
        </p:nvGrpSpPr>
        <p:grpSpPr bwMode="auto">
          <a:xfrm>
            <a:off x="2235835" y="4594226"/>
            <a:ext cx="3060700" cy="1700213"/>
            <a:chOff x="0" y="4527550"/>
            <a:chExt cx="3060700" cy="1700213"/>
          </a:xfrm>
        </p:grpSpPr>
        <p:sp>
          <p:nvSpPr>
            <p:cNvPr id="19499" name="AutoShape 37"/>
            <p:cNvSpPr>
              <a:spLocks noChangeArrowheads="1"/>
            </p:cNvSpPr>
            <p:nvPr/>
          </p:nvSpPr>
          <p:spPr bwMode="auto">
            <a:xfrm>
              <a:off x="427038" y="5503863"/>
              <a:ext cx="814387" cy="522287"/>
            </a:xfrm>
            <a:prstGeom prst="can">
              <a:avLst>
                <a:gd name="adj" fmla="val 34551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9500" name="AutoShape 38"/>
            <p:cNvSpPr>
              <a:spLocks noChangeArrowheads="1"/>
            </p:cNvSpPr>
            <p:nvPr/>
          </p:nvSpPr>
          <p:spPr bwMode="auto">
            <a:xfrm>
              <a:off x="427038" y="5157788"/>
              <a:ext cx="814387" cy="523875"/>
            </a:xfrm>
            <a:prstGeom prst="can">
              <a:avLst>
                <a:gd name="adj" fmla="val 34551"/>
              </a:avLst>
            </a:prstGeom>
            <a:solidFill>
              <a:srgbClr val="FF99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9501" name="Oval 39"/>
            <p:cNvSpPr>
              <a:spLocks noChangeArrowheads="1"/>
            </p:cNvSpPr>
            <p:nvPr/>
          </p:nvSpPr>
          <p:spPr bwMode="auto">
            <a:xfrm>
              <a:off x="428625" y="5486400"/>
              <a:ext cx="814388" cy="18891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9502" name="Oval 40"/>
            <p:cNvSpPr>
              <a:spLocks noChangeArrowheads="1"/>
            </p:cNvSpPr>
            <p:nvPr/>
          </p:nvSpPr>
          <p:spPr bwMode="auto">
            <a:xfrm>
              <a:off x="428625" y="5842000"/>
              <a:ext cx="814388" cy="18891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9503" name="Line 41"/>
            <p:cNvSpPr>
              <a:spLocks noChangeShapeType="1"/>
            </p:cNvSpPr>
            <p:nvPr/>
          </p:nvSpPr>
          <p:spPr bwMode="auto">
            <a:xfrm flipV="1">
              <a:off x="446088" y="5175250"/>
              <a:ext cx="214312" cy="87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04" name="Line 42"/>
            <p:cNvSpPr>
              <a:spLocks noChangeShapeType="1"/>
            </p:cNvSpPr>
            <p:nvPr/>
          </p:nvSpPr>
          <p:spPr bwMode="auto">
            <a:xfrm flipV="1">
              <a:off x="514350" y="5170488"/>
              <a:ext cx="293688" cy="1190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05" name="Line 43"/>
            <p:cNvSpPr>
              <a:spLocks noChangeShapeType="1"/>
            </p:cNvSpPr>
            <p:nvPr/>
          </p:nvSpPr>
          <p:spPr bwMode="auto">
            <a:xfrm flipV="1">
              <a:off x="603250" y="5170488"/>
              <a:ext cx="333375" cy="1444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06" name="Line 44"/>
            <p:cNvSpPr>
              <a:spLocks noChangeShapeType="1"/>
            </p:cNvSpPr>
            <p:nvPr/>
          </p:nvSpPr>
          <p:spPr bwMode="auto">
            <a:xfrm flipV="1">
              <a:off x="736600" y="5181600"/>
              <a:ext cx="331788" cy="1460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07" name="Line 45"/>
            <p:cNvSpPr>
              <a:spLocks noChangeShapeType="1"/>
            </p:cNvSpPr>
            <p:nvPr/>
          </p:nvSpPr>
          <p:spPr bwMode="auto">
            <a:xfrm flipV="1">
              <a:off x="874713" y="5202238"/>
              <a:ext cx="296862" cy="127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08" name="Line 46"/>
            <p:cNvSpPr>
              <a:spLocks noChangeShapeType="1"/>
            </p:cNvSpPr>
            <p:nvPr/>
          </p:nvSpPr>
          <p:spPr bwMode="auto">
            <a:xfrm flipV="1">
              <a:off x="1039813" y="5243513"/>
              <a:ext cx="200025" cy="841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09" name="Line 47"/>
            <p:cNvSpPr>
              <a:spLocks noChangeShapeType="1"/>
            </p:cNvSpPr>
            <p:nvPr/>
          </p:nvSpPr>
          <p:spPr bwMode="auto">
            <a:xfrm flipV="1">
              <a:off x="436563" y="5492750"/>
              <a:ext cx="214312" cy="88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10" name="Line 48"/>
            <p:cNvSpPr>
              <a:spLocks noChangeShapeType="1"/>
            </p:cNvSpPr>
            <p:nvPr/>
          </p:nvSpPr>
          <p:spPr bwMode="auto">
            <a:xfrm flipV="1">
              <a:off x="503238" y="5491163"/>
              <a:ext cx="293687" cy="117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11" name="Line 49"/>
            <p:cNvSpPr>
              <a:spLocks noChangeShapeType="1"/>
            </p:cNvSpPr>
            <p:nvPr/>
          </p:nvSpPr>
          <p:spPr bwMode="auto">
            <a:xfrm flipV="1">
              <a:off x="593725" y="5491163"/>
              <a:ext cx="331788" cy="1428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12" name="Line 50"/>
            <p:cNvSpPr>
              <a:spLocks noChangeShapeType="1"/>
            </p:cNvSpPr>
            <p:nvPr/>
          </p:nvSpPr>
          <p:spPr bwMode="auto">
            <a:xfrm flipV="1">
              <a:off x="725488" y="5500688"/>
              <a:ext cx="331787" cy="1444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13" name="Line 51"/>
            <p:cNvSpPr>
              <a:spLocks noChangeShapeType="1"/>
            </p:cNvSpPr>
            <p:nvPr/>
          </p:nvSpPr>
          <p:spPr bwMode="auto">
            <a:xfrm flipV="1">
              <a:off x="865188" y="5522913"/>
              <a:ext cx="295275" cy="127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14" name="Line 52"/>
            <p:cNvSpPr>
              <a:spLocks noChangeShapeType="1"/>
            </p:cNvSpPr>
            <p:nvPr/>
          </p:nvSpPr>
          <p:spPr bwMode="auto">
            <a:xfrm flipV="1">
              <a:off x="1028700" y="5562600"/>
              <a:ext cx="200025" cy="825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15" name="Line 53"/>
            <p:cNvSpPr>
              <a:spLocks noChangeShapeType="1"/>
            </p:cNvSpPr>
            <p:nvPr/>
          </p:nvSpPr>
          <p:spPr bwMode="auto">
            <a:xfrm>
              <a:off x="425450" y="4916488"/>
              <a:ext cx="0" cy="392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16" name="Line 54"/>
            <p:cNvSpPr>
              <a:spLocks noChangeShapeType="1"/>
            </p:cNvSpPr>
            <p:nvPr/>
          </p:nvSpPr>
          <p:spPr bwMode="auto">
            <a:xfrm>
              <a:off x="1239838" y="4916488"/>
              <a:ext cx="0" cy="392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17" name="Line 55"/>
            <p:cNvSpPr>
              <a:spLocks noChangeShapeType="1"/>
            </p:cNvSpPr>
            <p:nvPr/>
          </p:nvSpPr>
          <p:spPr bwMode="auto">
            <a:xfrm flipH="1">
              <a:off x="350838" y="5208588"/>
              <a:ext cx="0" cy="39687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18" name="Line 56"/>
            <p:cNvSpPr>
              <a:spLocks noChangeShapeType="1"/>
            </p:cNvSpPr>
            <p:nvPr/>
          </p:nvSpPr>
          <p:spPr bwMode="auto">
            <a:xfrm>
              <a:off x="1008063" y="5791200"/>
              <a:ext cx="514350" cy="8731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stealth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19" name="Line 57"/>
            <p:cNvSpPr>
              <a:spLocks noChangeShapeType="1"/>
            </p:cNvSpPr>
            <p:nvPr/>
          </p:nvSpPr>
          <p:spPr bwMode="auto">
            <a:xfrm flipV="1">
              <a:off x="1174750" y="5573713"/>
              <a:ext cx="519113" cy="14128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stealth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20" name="Line 58"/>
            <p:cNvSpPr>
              <a:spLocks noChangeShapeType="1"/>
            </p:cNvSpPr>
            <p:nvPr/>
          </p:nvSpPr>
          <p:spPr bwMode="auto">
            <a:xfrm>
              <a:off x="979488" y="5568950"/>
              <a:ext cx="714375" cy="476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stealth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21" name="Line 59"/>
            <p:cNvSpPr>
              <a:spLocks noChangeShapeType="1"/>
            </p:cNvSpPr>
            <p:nvPr/>
          </p:nvSpPr>
          <p:spPr bwMode="auto">
            <a:xfrm flipV="1">
              <a:off x="1050925" y="5251450"/>
              <a:ext cx="457200" cy="14763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stealth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22" name="AutoShape 60"/>
            <p:cNvSpPr>
              <a:spLocks noChangeArrowheads="1"/>
            </p:cNvSpPr>
            <p:nvPr/>
          </p:nvSpPr>
          <p:spPr bwMode="auto">
            <a:xfrm>
              <a:off x="750888" y="4659313"/>
              <a:ext cx="214312" cy="390525"/>
            </a:xfrm>
            <a:prstGeom prst="downArrow">
              <a:avLst>
                <a:gd name="adj1" fmla="val 36667"/>
                <a:gd name="adj2" fmla="val 43658"/>
              </a:avLst>
            </a:prstGeom>
            <a:solidFill>
              <a:schemeClr val="accent1"/>
            </a:solidFill>
            <a:ln w="19050">
              <a:solidFill>
                <a:srgbClr val="3399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9523" name="Text Box 61"/>
            <p:cNvSpPr txBox="1">
              <a:spLocks noChangeArrowheads="1"/>
            </p:cNvSpPr>
            <p:nvPr/>
          </p:nvSpPr>
          <p:spPr bwMode="auto">
            <a:xfrm>
              <a:off x="1485900" y="4964113"/>
              <a:ext cx="1346200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>
                  <a:solidFill>
                    <a:srgbClr val="000099"/>
                  </a:solidFill>
                  <a:latin typeface="Symbol" pitchFamily="18" charset="2"/>
                </a:rPr>
                <a:t>D</a:t>
              </a:r>
              <a:r>
                <a:rPr lang="it-IT" altLang="it-IT" sz="2000" b="1">
                  <a:solidFill>
                    <a:srgbClr val="000099"/>
                  </a:solidFill>
                  <a:latin typeface="Arial" charset="0"/>
                </a:rPr>
                <a:t>V = V</a:t>
              </a:r>
              <a:r>
                <a:rPr lang="it-IT" altLang="it-IT" sz="2000" b="1" baseline="-25000">
                  <a:solidFill>
                    <a:srgbClr val="000099"/>
                  </a:solidFill>
                  <a:latin typeface="Arial" charset="0"/>
                </a:rPr>
                <a:t>2</a:t>
              </a:r>
              <a:r>
                <a:rPr lang="it-IT" altLang="it-IT" sz="2000" b="1">
                  <a:solidFill>
                    <a:srgbClr val="000099"/>
                  </a:solidFill>
                  <a:latin typeface="Arial" charset="0"/>
                </a:rPr>
                <a:t>-V</a:t>
              </a:r>
              <a:r>
                <a:rPr lang="it-IT" altLang="it-IT" sz="2000" b="1" baseline="-25000">
                  <a:solidFill>
                    <a:srgbClr val="000099"/>
                  </a:solidFill>
                  <a:latin typeface="Arial" charset="0"/>
                </a:rPr>
                <a:t>1</a:t>
              </a:r>
              <a:endParaRPr lang="it-IT" altLang="it-IT" sz="2600" b="1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19524" name="Text Box 62"/>
            <p:cNvSpPr txBox="1">
              <a:spLocks noChangeArrowheads="1"/>
            </p:cNvSpPr>
            <p:nvPr/>
          </p:nvSpPr>
          <p:spPr bwMode="auto">
            <a:xfrm>
              <a:off x="1714500" y="5384800"/>
              <a:ext cx="1346200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>
                  <a:solidFill>
                    <a:srgbClr val="000099"/>
                  </a:solidFill>
                  <a:latin typeface="Arial" charset="0"/>
                </a:rPr>
                <a:t>V</a:t>
              </a:r>
              <a:r>
                <a:rPr lang="it-IT" altLang="it-IT" sz="2000" b="1" baseline="-25000">
                  <a:solidFill>
                    <a:srgbClr val="000099"/>
                  </a:solidFill>
                  <a:latin typeface="Arial" charset="0"/>
                </a:rPr>
                <a:t>2</a:t>
              </a:r>
              <a:endParaRPr lang="it-IT" altLang="it-IT" sz="2600" b="1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19525" name="Text Box 63"/>
            <p:cNvSpPr txBox="1">
              <a:spLocks noChangeArrowheads="1"/>
            </p:cNvSpPr>
            <p:nvPr/>
          </p:nvSpPr>
          <p:spPr bwMode="auto">
            <a:xfrm>
              <a:off x="1508125" y="5754688"/>
              <a:ext cx="1344613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>
                  <a:solidFill>
                    <a:srgbClr val="000099"/>
                  </a:solidFill>
                  <a:latin typeface="Arial" charset="0"/>
                </a:rPr>
                <a:t>V</a:t>
              </a:r>
              <a:r>
                <a:rPr lang="it-IT" altLang="it-IT" sz="2000" b="1" baseline="-25000">
                  <a:solidFill>
                    <a:srgbClr val="000099"/>
                  </a:solidFill>
                  <a:latin typeface="Arial" charset="0"/>
                </a:rPr>
                <a:t>1</a:t>
              </a:r>
              <a:endParaRPr lang="it-IT" altLang="it-IT" sz="2600" b="1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19526" name="Text Box 64"/>
            <p:cNvSpPr txBox="1">
              <a:spLocks noChangeArrowheads="1"/>
            </p:cNvSpPr>
            <p:nvPr/>
          </p:nvSpPr>
          <p:spPr bwMode="auto">
            <a:xfrm>
              <a:off x="0" y="5370513"/>
              <a:ext cx="1346200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 b="1">
                  <a:solidFill>
                    <a:srgbClr val="000099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9527" name="Rectangle 65"/>
            <p:cNvSpPr>
              <a:spLocks noChangeArrowheads="1"/>
            </p:cNvSpPr>
            <p:nvPr/>
          </p:nvSpPr>
          <p:spPr bwMode="auto">
            <a:xfrm>
              <a:off x="22225" y="4527550"/>
              <a:ext cx="2806700" cy="1700213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sp>
        <p:nvSpPr>
          <p:cNvPr id="55" name="Text Box 66"/>
          <p:cNvSpPr txBox="1">
            <a:spLocks noChangeArrowheads="1"/>
          </p:cNvSpPr>
          <p:nvPr/>
        </p:nvSpPr>
        <p:spPr bwMode="auto">
          <a:xfrm>
            <a:off x="1923098" y="4111626"/>
            <a:ext cx="5357812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>
                <a:solidFill>
                  <a:srgbClr val="000099"/>
                </a:solidFill>
                <a:latin typeface="Arial" charset="0"/>
              </a:rPr>
              <a:t>Contro una pressione esterna costante P</a:t>
            </a:r>
          </a:p>
        </p:txBody>
      </p:sp>
      <p:grpSp>
        <p:nvGrpSpPr>
          <p:cNvPr id="73" name="Gruppo 72"/>
          <p:cNvGrpSpPr>
            <a:grpSpLocks/>
          </p:cNvGrpSpPr>
          <p:nvPr/>
        </p:nvGrpSpPr>
        <p:grpSpPr bwMode="auto">
          <a:xfrm>
            <a:off x="5490210" y="4329113"/>
            <a:ext cx="2495550" cy="798512"/>
            <a:chOff x="4859337" y="4274341"/>
            <a:chExt cx="2494157" cy="798455"/>
          </a:xfrm>
        </p:grpSpPr>
        <p:sp>
          <p:nvSpPr>
            <p:cNvPr id="19494" name="Text Box 70"/>
            <p:cNvSpPr txBox="1">
              <a:spLocks noChangeArrowheads="1"/>
            </p:cNvSpPr>
            <p:nvPr/>
          </p:nvSpPr>
          <p:spPr bwMode="auto">
            <a:xfrm>
              <a:off x="4859337" y="4490241"/>
              <a:ext cx="549919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99"/>
                  </a:solidFill>
                  <a:latin typeface="Arial" charset="0"/>
                </a:rPr>
                <a:t>P =</a:t>
              </a:r>
            </a:p>
          </p:txBody>
        </p:sp>
        <p:sp>
          <p:nvSpPr>
            <p:cNvPr id="19495" name="Text Box 71"/>
            <p:cNvSpPr txBox="1">
              <a:spLocks noChangeArrowheads="1"/>
            </p:cNvSpPr>
            <p:nvPr/>
          </p:nvSpPr>
          <p:spPr bwMode="auto">
            <a:xfrm>
              <a:off x="5588000" y="4274341"/>
              <a:ext cx="28433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99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9496" name="Text Box 72"/>
            <p:cNvSpPr txBox="1">
              <a:spLocks noChangeArrowheads="1"/>
            </p:cNvSpPr>
            <p:nvPr/>
          </p:nvSpPr>
          <p:spPr bwMode="auto">
            <a:xfrm>
              <a:off x="5580062" y="4666454"/>
              <a:ext cx="30196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99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19497" name="Line 73"/>
            <p:cNvSpPr>
              <a:spLocks noChangeShapeType="1"/>
            </p:cNvSpPr>
            <p:nvPr/>
          </p:nvSpPr>
          <p:spPr bwMode="auto">
            <a:xfrm>
              <a:off x="5494337" y="4674391"/>
              <a:ext cx="514350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98" name="Text Box 74"/>
            <p:cNvSpPr txBox="1">
              <a:spLocks noChangeArrowheads="1"/>
            </p:cNvSpPr>
            <p:nvPr/>
          </p:nvSpPr>
          <p:spPr bwMode="auto">
            <a:xfrm>
              <a:off x="6094534" y="4478653"/>
              <a:ext cx="1258960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99"/>
                  </a:solidFill>
                  <a:latin typeface="Arial" charset="0"/>
                </a:rPr>
                <a:t>;  F = SP</a:t>
              </a:r>
            </a:p>
          </p:txBody>
        </p:sp>
      </p:grpSp>
      <p:sp>
        <p:nvSpPr>
          <p:cNvPr id="61" name="Text Box 75"/>
          <p:cNvSpPr txBox="1">
            <a:spLocks noChangeArrowheads="1"/>
          </p:cNvSpPr>
          <p:nvPr/>
        </p:nvSpPr>
        <p:spPr bwMode="auto">
          <a:xfrm>
            <a:off x="5466398" y="5084763"/>
            <a:ext cx="26543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>
                <a:solidFill>
                  <a:srgbClr val="000099"/>
                </a:solidFill>
                <a:latin typeface="Symbol" pitchFamily="18" charset="2"/>
              </a:rPr>
              <a:t>D</a:t>
            </a: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V = V</a:t>
            </a:r>
            <a:r>
              <a:rPr lang="it-IT" altLang="it-IT" sz="2300" baseline="-25000">
                <a:solidFill>
                  <a:srgbClr val="000099"/>
                </a:solidFill>
                <a:latin typeface="Arial" charset="0"/>
              </a:rPr>
              <a:t>2</a:t>
            </a: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 - V</a:t>
            </a:r>
            <a:r>
              <a:rPr lang="it-IT" altLang="it-IT" sz="2300" baseline="-25000">
                <a:solidFill>
                  <a:srgbClr val="000099"/>
                </a:solidFill>
                <a:latin typeface="Arial" charset="0"/>
              </a:rPr>
              <a:t>1</a:t>
            </a:r>
            <a:r>
              <a:rPr lang="it-IT" altLang="it-IT" sz="2300">
                <a:solidFill>
                  <a:srgbClr val="000099"/>
                </a:solidFill>
                <a:latin typeface="Arial" charset="0"/>
              </a:rPr>
              <a:t> = S • h</a:t>
            </a:r>
          </a:p>
        </p:txBody>
      </p:sp>
      <p:sp>
        <p:nvSpPr>
          <p:cNvPr id="62" name="Text Box 76"/>
          <p:cNvSpPr txBox="1">
            <a:spLocks noChangeArrowheads="1"/>
          </p:cNvSpPr>
          <p:nvPr/>
        </p:nvSpPr>
        <p:spPr bwMode="auto">
          <a:xfrm>
            <a:off x="2629536" y="6421438"/>
            <a:ext cx="7256463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>
                <a:solidFill>
                  <a:srgbClr val="000099"/>
                </a:solidFill>
                <a:latin typeface="Arial" charset="0"/>
              </a:rPr>
              <a:t>Se P si misura in atm e V in l, il lavoro è espresso in  </a:t>
            </a:r>
            <a:r>
              <a:rPr lang="it-IT" altLang="it-IT" sz="1800" b="1">
                <a:solidFill>
                  <a:srgbClr val="FF0000"/>
                </a:solidFill>
                <a:latin typeface="Arial" charset="0"/>
              </a:rPr>
              <a:t>litri x atmosfere</a:t>
            </a:r>
            <a:endParaRPr lang="it-IT" altLang="it-IT" sz="2300">
              <a:solidFill>
                <a:srgbClr val="000099"/>
              </a:solidFill>
              <a:latin typeface="Arial" charset="0"/>
            </a:endParaRPr>
          </a:p>
        </p:txBody>
      </p:sp>
      <p:grpSp>
        <p:nvGrpSpPr>
          <p:cNvPr id="75" name="Gruppo 74"/>
          <p:cNvGrpSpPr>
            <a:grpSpLocks/>
          </p:cNvGrpSpPr>
          <p:nvPr/>
        </p:nvGrpSpPr>
        <p:grpSpPr bwMode="auto">
          <a:xfrm>
            <a:off x="5120323" y="5500689"/>
            <a:ext cx="1820862" cy="896937"/>
            <a:chOff x="6024562" y="5632451"/>
            <a:chExt cx="1820862" cy="896879"/>
          </a:xfrm>
        </p:grpSpPr>
        <p:sp>
          <p:nvSpPr>
            <p:cNvPr id="19490" name="Text Box 78"/>
            <p:cNvSpPr txBox="1">
              <a:spLocks noChangeArrowheads="1"/>
            </p:cNvSpPr>
            <p:nvPr/>
          </p:nvSpPr>
          <p:spPr bwMode="auto">
            <a:xfrm>
              <a:off x="7335838" y="6122988"/>
              <a:ext cx="26830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99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9491" name="Text Box 80"/>
            <p:cNvSpPr txBox="1">
              <a:spLocks noChangeArrowheads="1"/>
            </p:cNvSpPr>
            <p:nvPr/>
          </p:nvSpPr>
          <p:spPr bwMode="auto">
            <a:xfrm>
              <a:off x="6024562" y="5870576"/>
              <a:ext cx="946375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99"/>
                  </a:solidFill>
                  <a:latin typeface="Arial" charset="0"/>
                </a:rPr>
                <a:t>    F = </a:t>
              </a:r>
            </a:p>
          </p:txBody>
        </p:sp>
        <p:sp>
          <p:nvSpPr>
            <p:cNvPr id="19492" name="Text Box 81"/>
            <p:cNvSpPr txBox="1">
              <a:spLocks noChangeArrowheads="1"/>
            </p:cNvSpPr>
            <p:nvPr/>
          </p:nvSpPr>
          <p:spPr bwMode="auto">
            <a:xfrm>
              <a:off x="7058024" y="5632451"/>
              <a:ext cx="680276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99"/>
                  </a:solidFill>
                  <a:latin typeface="Arial" charset="0"/>
                </a:rPr>
                <a:t>P</a:t>
              </a:r>
              <a:r>
                <a:rPr lang="it-IT" altLang="it-IT" sz="2300">
                  <a:solidFill>
                    <a:srgbClr val="000099"/>
                  </a:solidFill>
                  <a:latin typeface="Symbol" pitchFamily="18" charset="2"/>
                </a:rPr>
                <a:t>D</a:t>
              </a:r>
              <a:r>
                <a:rPr lang="it-IT" altLang="it-IT" sz="2300">
                  <a:solidFill>
                    <a:srgbClr val="000099"/>
                  </a:solidFill>
                  <a:latin typeface="Arial" charset="0"/>
                </a:rPr>
                <a:t>V</a:t>
              </a:r>
            </a:p>
          </p:txBody>
        </p:sp>
        <p:sp>
          <p:nvSpPr>
            <p:cNvPr id="19493" name="Line 83"/>
            <p:cNvSpPr>
              <a:spLocks noChangeShapeType="1"/>
            </p:cNvSpPr>
            <p:nvPr/>
          </p:nvSpPr>
          <p:spPr bwMode="auto">
            <a:xfrm>
              <a:off x="7088187" y="6035676"/>
              <a:ext cx="757237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70" name="Text Box 84"/>
          <p:cNvSpPr txBox="1">
            <a:spLocks noChangeArrowheads="1"/>
          </p:cNvSpPr>
          <p:nvPr/>
        </p:nvSpPr>
        <p:spPr bwMode="auto">
          <a:xfrm>
            <a:off x="7355524" y="5784850"/>
            <a:ext cx="3094037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300" b="1">
                <a:solidFill>
                  <a:srgbClr val="FF0000"/>
                </a:solidFill>
                <a:latin typeface="Arial" charset="0"/>
              </a:rPr>
              <a:t>L = F • s = F • h = P</a:t>
            </a:r>
            <a:r>
              <a:rPr lang="it-IT" altLang="it-IT" sz="2300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altLang="it-IT" sz="2300" b="1">
                <a:solidFill>
                  <a:srgbClr val="FF0000"/>
                </a:solidFill>
                <a:latin typeface="Arial" charset="0"/>
              </a:rPr>
              <a:t>V</a:t>
            </a:r>
          </a:p>
        </p:txBody>
      </p:sp>
      <p:grpSp>
        <p:nvGrpSpPr>
          <p:cNvPr id="74" name="Gruppo 73"/>
          <p:cNvGrpSpPr>
            <a:grpSpLocks/>
          </p:cNvGrpSpPr>
          <p:nvPr/>
        </p:nvGrpSpPr>
        <p:grpSpPr bwMode="auto">
          <a:xfrm>
            <a:off x="8954135" y="4814888"/>
            <a:ext cx="1219200" cy="876300"/>
            <a:chOff x="4562474" y="5632451"/>
            <a:chExt cx="1219200" cy="876242"/>
          </a:xfrm>
        </p:grpSpPr>
        <p:sp>
          <p:nvSpPr>
            <p:cNvPr id="19486" name="Text Box 77"/>
            <p:cNvSpPr txBox="1">
              <a:spLocks noChangeArrowheads="1"/>
            </p:cNvSpPr>
            <p:nvPr/>
          </p:nvSpPr>
          <p:spPr bwMode="auto">
            <a:xfrm>
              <a:off x="5235574" y="5632451"/>
              <a:ext cx="483106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99"/>
                  </a:solidFill>
                  <a:latin typeface="Symbol" pitchFamily="18" charset="2"/>
                </a:rPr>
                <a:t>D</a:t>
              </a:r>
              <a:r>
                <a:rPr lang="it-IT" altLang="it-IT" sz="2300">
                  <a:solidFill>
                    <a:srgbClr val="000099"/>
                  </a:solidFill>
                  <a:latin typeface="Arial" charset="0"/>
                </a:rPr>
                <a:t>V</a:t>
              </a:r>
            </a:p>
          </p:txBody>
        </p:sp>
        <p:sp>
          <p:nvSpPr>
            <p:cNvPr id="19487" name="Line 79"/>
            <p:cNvSpPr>
              <a:spLocks noChangeShapeType="1"/>
            </p:cNvSpPr>
            <p:nvPr/>
          </p:nvSpPr>
          <p:spPr bwMode="auto">
            <a:xfrm>
              <a:off x="5267324" y="6035676"/>
              <a:ext cx="514350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88" name="Text Box 82"/>
            <p:cNvSpPr txBox="1">
              <a:spLocks noChangeArrowheads="1"/>
            </p:cNvSpPr>
            <p:nvPr/>
          </p:nvSpPr>
          <p:spPr bwMode="auto">
            <a:xfrm>
              <a:off x="5340348" y="6102351"/>
              <a:ext cx="26830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99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9489" name="Text Box 85"/>
            <p:cNvSpPr txBox="1">
              <a:spLocks noChangeArrowheads="1"/>
            </p:cNvSpPr>
            <p:nvPr/>
          </p:nvSpPr>
          <p:spPr bwMode="auto">
            <a:xfrm>
              <a:off x="4562474" y="5870576"/>
              <a:ext cx="555242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300">
                  <a:solidFill>
                    <a:srgbClr val="000099"/>
                  </a:solidFill>
                  <a:latin typeface="Arial" charset="0"/>
                </a:rPr>
                <a:t>S =</a:t>
              </a:r>
            </a:p>
          </p:txBody>
        </p:sp>
      </p:grpSp>
      <p:grpSp>
        <p:nvGrpSpPr>
          <p:cNvPr id="92" name="Gruppo 91"/>
          <p:cNvGrpSpPr>
            <a:grpSpLocks/>
          </p:cNvGrpSpPr>
          <p:nvPr/>
        </p:nvGrpSpPr>
        <p:grpSpPr bwMode="auto">
          <a:xfrm>
            <a:off x="2493011" y="731838"/>
            <a:ext cx="7788275" cy="1962150"/>
            <a:chOff x="60325" y="7183438"/>
            <a:chExt cx="7788275" cy="1961852"/>
          </a:xfrm>
        </p:grpSpPr>
        <p:sp>
          <p:nvSpPr>
            <p:cNvPr id="19473" name="Text Box 14"/>
            <p:cNvSpPr txBox="1">
              <a:spLocks noChangeArrowheads="1"/>
            </p:cNvSpPr>
            <p:nvPr/>
          </p:nvSpPr>
          <p:spPr bwMode="auto">
            <a:xfrm>
              <a:off x="214313" y="7759700"/>
              <a:ext cx="327615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99"/>
                  </a:solidFill>
                  <a:latin typeface="Arial" charset="0"/>
                </a:rPr>
                <a:t>A</a:t>
              </a:r>
            </a:p>
          </p:txBody>
        </p:sp>
        <p:sp>
          <p:nvSpPr>
            <p:cNvPr id="19474" name="Text Box 23"/>
            <p:cNvSpPr txBox="1">
              <a:spLocks noChangeArrowheads="1"/>
            </p:cNvSpPr>
            <p:nvPr/>
          </p:nvSpPr>
          <p:spPr bwMode="auto">
            <a:xfrm>
              <a:off x="60325" y="7183438"/>
              <a:ext cx="2868375" cy="483286"/>
            </a:xfrm>
            <a:prstGeom prst="rect">
              <a:avLst/>
            </a:prstGeom>
            <a:noFill/>
            <a:ln w="38100" cmpd="dbl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A50021"/>
                  </a:solidFill>
                  <a:latin typeface="Comic Sans MS" pitchFamily="66" charset="0"/>
                </a:rPr>
                <a:t>Lavoro elettrico</a:t>
              </a:r>
            </a:p>
          </p:txBody>
        </p:sp>
        <p:sp>
          <p:nvSpPr>
            <p:cNvPr id="19475" name="Line 24"/>
            <p:cNvSpPr>
              <a:spLocks noChangeShapeType="1"/>
            </p:cNvSpPr>
            <p:nvPr/>
          </p:nvSpPr>
          <p:spPr bwMode="auto">
            <a:xfrm>
              <a:off x="1427163" y="7977188"/>
              <a:ext cx="64770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76" name="Text Box 26"/>
            <p:cNvSpPr txBox="1">
              <a:spLocks noChangeArrowheads="1"/>
            </p:cNvSpPr>
            <p:nvPr/>
          </p:nvSpPr>
          <p:spPr bwMode="auto">
            <a:xfrm>
              <a:off x="1165225" y="7759700"/>
              <a:ext cx="327615" cy="452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99"/>
                  </a:solidFill>
                  <a:latin typeface="Arial" charset="0"/>
                </a:rPr>
                <a:t>V</a:t>
              </a:r>
            </a:p>
          </p:txBody>
        </p:sp>
        <p:grpSp>
          <p:nvGrpSpPr>
            <p:cNvPr id="19477" name="Group 28"/>
            <p:cNvGrpSpPr>
              <a:grpSpLocks/>
            </p:cNvGrpSpPr>
            <p:nvPr/>
          </p:nvGrpSpPr>
          <p:grpSpPr bwMode="auto">
            <a:xfrm>
              <a:off x="85725" y="8204200"/>
              <a:ext cx="2336800" cy="565150"/>
              <a:chOff x="96" y="8833"/>
              <a:chExt cx="2616" cy="623"/>
            </a:xfrm>
          </p:grpSpPr>
          <p:sp>
            <p:nvSpPr>
              <p:cNvPr id="19480" name="Freeform 29"/>
              <p:cNvSpPr>
                <a:spLocks/>
              </p:cNvSpPr>
              <p:nvPr/>
            </p:nvSpPr>
            <p:spPr bwMode="auto">
              <a:xfrm>
                <a:off x="96" y="8861"/>
                <a:ext cx="2616" cy="590"/>
              </a:xfrm>
              <a:custGeom>
                <a:avLst/>
                <a:gdLst>
                  <a:gd name="T0" fmla="*/ 0 w 2616"/>
                  <a:gd name="T1" fmla="*/ 534 h 590"/>
                  <a:gd name="T2" fmla="*/ 384 w 2616"/>
                  <a:gd name="T3" fmla="*/ 102 h 590"/>
                  <a:gd name="T4" fmla="*/ 792 w 2616"/>
                  <a:gd name="T5" fmla="*/ 126 h 590"/>
                  <a:gd name="T6" fmla="*/ 1044 w 2616"/>
                  <a:gd name="T7" fmla="*/ 522 h 590"/>
                  <a:gd name="T8" fmla="*/ 1440 w 2616"/>
                  <a:gd name="T9" fmla="*/ 534 h 590"/>
                  <a:gd name="T10" fmla="*/ 1752 w 2616"/>
                  <a:gd name="T11" fmla="*/ 306 h 590"/>
                  <a:gd name="T12" fmla="*/ 1968 w 2616"/>
                  <a:gd name="T13" fmla="*/ 162 h 590"/>
                  <a:gd name="T14" fmla="*/ 2616 w 2616"/>
                  <a:gd name="T15" fmla="*/ 0 h 59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16" h="590">
                    <a:moveTo>
                      <a:pt x="0" y="534"/>
                    </a:moveTo>
                    <a:cubicBezTo>
                      <a:pt x="112" y="346"/>
                      <a:pt x="252" y="170"/>
                      <a:pt x="384" y="102"/>
                    </a:cubicBezTo>
                    <a:cubicBezTo>
                      <a:pt x="516" y="34"/>
                      <a:pt x="682" y="56"/>
                      <a:pt x="792" y="126"/>
                    </a:cubicBezTo>
                    <a:cubicBezTo>
                      <a:pt x="902" y="196"/>
                      <a:pt x="936" y="454"/>
                      <a:pt x="1044" y="522"/>
                    </a:cubicBezTo>
                    <a:cubicBezTo>
                      <a:pt x="1152" y="590"/>
                      <a:pt x="1322" y="570"/>
                      <a:pt x="1440" y="534"/>
                    </a:cubicBezTo>
                    <a:cubicBezTo>
                      <a:pt x="1558" y="498"/>
                      <a:pt x="1664" y="368"/>
                      <a:pt x="1752" y="306"/>
                    </a:cubicBezTo>
                    <a:cubicBezTo>
                      <a:pt x="1840" y="244"/>
                      <a:pt x="1824" y="213"/>
                      <a:pt x="1968" y="162"/>
                    </a:cubicBezTo>
                    <a:cubicBezTo>
                      <a:pt x="2112" y="111"/>
                      <a:pt x="2481" y="34"/>
                      <a:pt x="2616" y="0"/>
                    </a:cubicBezTo>
                  </a:path>
                </a:pathLst>
              </a:custGeom>
              <a:noFill/>
              <a:ln w="28575" cmpd="sng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81" name="Line 30"/>
              <p:cNvSpPr>
                <a:spLocks noChangeShapeType="1"/>
              </p:cNvSpPr>
              <p:nvPr/>
            </p:nvSpPr>
            <p:spPr bwMode="auto">
              <a:xfrm rot="4433195" flipV="1">
                <a:off x="831" y="8940"/>
                <a:ext cx="48" cy="48"/>
              </a:xfrm>
              <a:prstGeom prst="line">
                <a:avLst/>
              </a:prstGeom>
              <a:noFill/>
              <a:ln w="38100">
                <a:solidFill>
                  <a:srgbClr val="00CC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82" name="Line 31"/>
              <p:cNvSpPr>
                <a:spLocks noChangeShapeType="1"/>
              </p:cNvSpPr>
              <p:nvPr/>
            </p:nvSpPr>
            <p:spPr bwMode="auto">
              <a:xfrm rot="3172278" flipV="1">
                <a:off x="1323" y="9408"/>
                <a:ext cx="48" cy="48"/>
              </a:xfrm>
              <a:prstGeom prst="line">
                <a:avLst/>
              </a:prstGeom>
              <a:noFill/>
              <a:ln w="38100">
                <a:solidFill>
                  <a:srgbClr val="00CC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83" name="Line 32"/>
              <p:cNvSpPr>
                <a:spLocks noChangeShapeType="1"/>
              </p:cNvSpPr>
              <p:nvPr/>
            </p:nvSpPr>
            <p:spPr bwMode="auto">
              <a:xfrm rot="399146" flipV="1">
                <a:off x="1797" y="9162"/>
                <a:ext cx="48" cy="48"/>
              </a:xfrm>
              <a:prstGeom prst="line">
                <a:avLst/>
              </a:prstGeom>
              <a:noFill/>
              <a:ln w="38100">
                <a:solidFill>
                  <a:srgbClr val="00CC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84" name="Oval 33"/>
              <p:cNvSpPr>
                <a:spLocks noChangeArrowheads="1"/>
              </p:cNvSpPr>
              <p:nvPr/>
            </p:nvSpPr>
            <p:spPr bwMode="auto">
              <a:xfrm>
                <a:off x="285" y="8938"/>
                <a:ext cx="192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9485" name="Oval 34"/>
              <p:cNvSpPr>
                <a:spLocks noChangeArrowheads="1"/>
              </p:cNvSpPr>
              <p:nvPr/>
            </p:nvSpPr>
            <p:spPr bwMode="auto">
              <a:xfrm>
                <a:off x="2392" y="8833"/>
                <a:ext cx="192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478" name="Text Box 35"/>
            <p:cNvSpPr txBox="1">
              <a:spLocks noChangeArrowheads="1"/>
            </p:cNvSpPr>
            <p:nvPr/>
          </p:nvSpPr>
          <p:spPr bwMode="auto">
            <a:xfrm>
              <a:off x="3603625" y="7258050"/>
              <a:ext cx="2811116" cy="4525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99"/>
                  </a:solidFill>
                  <a:latin typeface="Arial" charset="0"/>
                </a:rPr>
                <a:t>L = Carica x d.d.p.</a:t>
              </a:r>
            </a:p>
          </p:txBody>
        </p:sp>
        <p:sp>
          <p:nvSpPr>
            <p:cNvPr id="19479" name="Text Box 36"/>
            <p:cNvSpPr txBox="1">
              <a:spLocks noChangeArrowheads="1"/>
            </p:cNvSpPr>
            <p:nvPr/>
          </p:nvSpPr>
          <p:spPr bwMode="auto">
            <a:xfrm>
              <a:off x="1958974" y="7726363"/>
              <a:ext cx="5889626" cy="1418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600">
                  <a:solidFill>
                    <a:srgbClr val="000099"/>
                  </a:solidFill>
                  <a:latin typeface="Arial" charset="0"/>
                </a:rPr>
                <a:t>		  </a:t>
              </a:r>
              <a:r>
                <a:rPr lang="it-IT" altLang="it-IT">
                  <a:solidFill>
                    <a:srgbClr val="000099"/>
                  </a:solidFill>
                  <a:latin typeface="Arial" charset="0"/>
                </a:rPr>
                <a:t>Nel sistema SI il lavoro</a:t>
              </a:r>
            </a:p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99"/>
                  </a:solidFill>
                  <a:latin typeface="Arial" charset="0"/>
                </a:rPr>
                <a:t>	   elettrico si misura in Joule</a:t>
              </a:r>
            </a:p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99"/>
                  </a:solidFill>
                  <a:latin typeface="Arial" charset="0"/>
                </a:rPr>
                <a:t>     </a:t>
              </a:r>
              <a:r>
                <a:rPr lang="it-IT" altLang="it-IT" b="1">
                  <a:solidFill>
                    <a:srgbClr val="FF0000"/>
                  </a:solidFill>
                  <a:latin typeface="Arial" charset="0"/>
                </a:rPr>
                <a:t>1 Joule = 1 Coulomb x 1 Volt</a:t>
              </a:r>
              <a:endParaRPr lang="it-IT" altLang="it-IT">
                <a:solidFill>
                  <a:srgbClr val="000099"/>
                </a:solidFill>
                <a:latin typeface="Arial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13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267"/>
    </mc:Choice>
    <mc:Fallback>
      <p:transition spd="slow" advTm="176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8" grpId="0"/>
      <p:bldP spid="18" grpId="1"/>
      <p:bldP spid="24" grpId="0" animBg="1"/>
      <p:bldP spid="55" grpId="0"/>
      <p:bldP spid="61" grpId="0"/>
      <p:bldP spid="62" grpId="0"/>
      <p:bldP spid="7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9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1.5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7|25|2.2|1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8|39.8|30|6.8|2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8.6|16|4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5|15.3|12.6|4.8|16.4|27.4|23.6|8|1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3.3|6.3|1.6|1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9.3|3.7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1010</Words>
  <Application>Microsoft Office PowerPoint</Application>
  <PresentationFormat>Widescreen</PresentationFormat>
  <Paragraphs>261</Paragraphs>
  <Slides>16</Slides>
  <Notes>2</Notes>
  <HiddenSlides>0</HiddenSlides>
  <MMClips>16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30" baseType="lpstr">
      <vt:lpstr>Allegro BT</vt:lpstr>
      <vt:lpstr>Arial</vt:lpstr>
      <vt:lpstr>Arial Black</vt:lpstr>
      <vt:lpstr>Arial Narrow</vt:lpstr>
      <vt:lpstr>Arial Rounded MT Bold</vt:lpstr>
      <vt:lpstr>Arial Special G1</vt:lpstr>
      <vt:lpstr>Calibri</vt:lpstr>
      <vt:lpstr>Comic Sans MS</vt:lpstr>
      <vt:lpstr>Symbol</vt:lpstr>
      <vt:lpstr>Times New Roman</vt:lpstr>
      <vt:lpstr>Times New Roman Special G2</vt:lpstr>
      <vt:lpstr>Struttura predefinita</vt:lpstr>
      <vt:lpstr>1_Struttura predefinita</vt:lpstr>
      <vt:lpstr>Immagine bitmap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CONSERVAZIONE DELL’ENERGIA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8</cp:revision>
  <dcterms:created xsi:type="dcterms:W3CDTF">2020-03-22T17:57:20Z</dcterms:created>
  <dcterms:modified xsi:type="dcterms:W3CDTF">2020-03-23T16:13:49Z</dcterms:modified>
</cp:coreProperties>
</file>