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handoutMasterIdLst>
    <p:handoutMasterId r:id="rId28"/>
  </p:handoutMasterIdLst>
  <p:sldIdLst>
    <p:sldId id="290" r:id="rId2"/>
    <p:sldId id="257" r:id="rId3"/>
    <p:sldId id="283" r:id="rId4"/>
    <p:sldId id="291" r:id="rId5"/>
    <p:sldId id="258" r:id="rId6"/>
    <p:sldId id="264" r:id="rId7"/>
    <p:sldId id="259" r:id="rId8"/>
    <p:sldId id="261" r:id="rId9"/>
    <p:sldId id="268" r:id="rId10"/>
    <p:sldId id="279" r:id="rId11"/>
    <p:sldId id="284" r:id="rId12"/>
    <p:sldId id="260" r:id="rId13"/>
    <p:sldId id="262" r:id="rId14"/>
    <p:sldId id="263" r:id="rId15"/>
    <p:sldId id="265" r:id="rId16"/>
    <p:sldId id="269" r:id="rId17"/>
    <p:sldId id="266" r:id="rId18"/>
    <p:sldId id="270" r:id="rId19"/>
    <p:sldId id="271" r:id="rId20"/>
    <p:sldId id="287" r:id="rId21"/>
    <p:sldId id="272" r:id="rId22"/>
    <p:sldId id="292" r:id="rId23"/>
    <p:sldId id="295" r:id="rId24"/>
    <p:sldId id="293" r:id="rId25"/>
    <p:sldId id="294" r:id="rId26"/>
    <p:sldId id="286" r:id="rId27"/>
  </p:sldIdLst>
  <p:sldSz cx="12192000" cy="6858000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8EC0FEF-5735-4071-90BE-9174B4DB4EE6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85B7AD-5F28-458F-AC6A-9ED97C341D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5678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06BD-E0F3-4F2D-B27C-634828861BCF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651C3-37C0-484A-B192-4835823411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240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47688"/>
            <a:ext cx="101409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741F-3CA1-4BE2-8191-A6F0949093DC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3A7AB-38D6-4596-A1A8-9D2FD597FBF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240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0FA5-CBC2-4425-9FF4-91621DD19D38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C017-391F-4AFD-83EB-05EC377A46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781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990600" y="8842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04488" y="29289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F682-FC7E-48EC-AC08-0328D24AA3ED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9CDD6E2-5C92-4D84-A8D7-5BB3A4E2088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0443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9A2D-962A-4697-B496-F50E99F3F63F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00D1B-4465-43C0-BBEC-47AF9621D6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0525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D8E4-EAD3-4D73-9595-4A158FFB671D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73C47B2-44AF-4C9E-8136-EC7A740254B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0781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0025-E45B-425F-830C-9CE8387CA0D0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CEFE64E3-4C24-4209-A5D2-417442E1ED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22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BC8A-D7CD-4227-93FC-1562E5EA282C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FECF6-DF71-43AA-9B86-D58DF4A93D9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1205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99DB-03E3-4275-914A-0E4A162AE774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0E80-7C39-43D4-8703-E0E9E998638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66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0051-82A5-492D-BEC2-43DF83FEBAFC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24651-760B-42A8-84C9-14B8A4D0BA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997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9996-C23A-4204-9CF3-4DEBCAE46D3D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A2BE9-BE58-4C0A-BE5E-79DCEC9E6B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169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C11C-0637-435C-A398-E3133093FD1E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F5311-53AE-42DE-9525-2D6C50C474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045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5138"/>
            <a:ext cx="5087938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735138"/>
            <a:ext cx="508952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FA2E-73FD-4D63-9C7E-FDC6D05317C4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E240-C5AD-4627-8E9F-3188EAD0FD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832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F80E-EAE8-4991-9363-ABDB3E70989B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4FA73-8321-4B11-BC0B-57593F711C9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385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DF8F-6A8E-4963-8134-F3C0CCC76F53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B5E4-3E1F-4563-A662-6CE6D7F77F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516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4F82-62F7-46E9-8E9A-5048FA079FCD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5C56C-6583-4D3A-8A4D-73E245B752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611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09600"/>
            <a:ext cx="3584575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2F49-38EF-4C10-A7E0-5F9A6B912833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BB8D3-FC43-43E4-B8F7-3B1BA3A1E12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675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DDF2DAB2-679A-4BE6-95A4-D19E133B163A}" type="datetimeFigureOut">
              <a:rPr lang="it-IT"/>
              <a:pPr>
                <a:defRPr/>
              </a:pPr>
              <a:t>22/11/2020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2F2F2"/>
                </a:solidFill>
                <a:effectLst>
                  <a:outerShdw blurRad="38100" dist="38100" dir="2700000" algn="tl">
                    <a:srgbClr val="212123"/>
                  </a:outerShdw>
                </a:effectLst>
              </a:defRPr>
            </a:lvl1pPr>
          </a:lstStyle>
          <a:p>
            <a:fld id="{6F981D4D-C373-42F2-8CE8-F2044F4E86E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72" r:id="rId5"/>
    <p:sldLayoutId id="2147483864" r:id="rId6"/>
    <p:sldLayoutId id="2147483865" r:id="rId7"/>
    <p:sldLayoutId id="2147483866" r:id="rId8"/>
    <p:sldLayoutId id="2147483873" r:id="rId9"/>
    <p:sldLayoutId id="2147483874" r:id="rId10"/>
    <p:sldLayoutId id="2147483867" r:id="rId11"/>
    <p:sldLayoutId id="2147483875" r:id="rId12"/>
    <p:sldLayoutId id="2147483868" r:id="rId13"/>
    <p:sldLayoutId id="2147483869" r:id="rId14"/>
    <p:sldLayoutId id="2147483876" r:id="rId15"/>
    <p:sldLayoutId id="2147483870" r:id="rId16"/>
    <p:sldLayoutId id="2147483871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/>
          <a:ea typeface="Trebuchet MS" pitchFamily="34" charset="0"/>
          <a:cs typeface="Trebuchet MS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/>
          <a:ea typeface="Trebuchet MS" pitchFamily="34" charset="0"/>
          <a:cs typeface="Trebuchet MS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/>
          <a:ea typeface="Trebuchet MS" pitchFamily="34" charset="0"/>
          <a:cs typeface="Trebuchet MS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ibstudi.aib.it/article/view/1151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bibliotecheoggi.it/rivista/article/view/909/96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avidlanke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03512" y="1844824"/>
            <a:ext cx="8496944" cy="216024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/>
              <a:t>David </a:t>
            </a:r>
            <a:r>
              <a:rPr lang="it-IT" altLang="it-IT" b="1" dirty="0" err="1" smtClean="0"/>
              <a:t>Lankes</a:t>
            </a:r>
            <a:r>
              <a:rPr lang="it-IT" altLang="it-IT" b="1" dirty="0" smtClean="0"/>
              <a:t> e la </a:t>
            </a:r>
            <a:r>
              <a:rPr lang="it-IT" altLang="it-IT" b="1" i="1" dirty="0" err="1" smtClean="0"/>
              <a:t>new</a:t>
            </a:r>
            <a:r>
              <a:rPr lang="it-IT" altLang="it-IT" b="1" i="1" dirty="0" smtClean="0"/>
              <a:t> </a:t>
            </a:r>
            <a:r>
              <a:rPr lang="it-IT" altLang="it-IT" b="1" i="1" dirty="0" err="1" smtClean="0"/>
              <a:t>librarianship</a:t>
            </a:r>
            <a:endParaRPr lang="it-IT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95600" y="4797152"/>
            <a:ext cx="6400800" cy="1296144"/>
          </a:xfrm>
        </p:spPr>
        <p:txBody>
          <a:bodyPr/>
          <a:lstStyle/>
          <a:p>
            <a:pPr eaLnBrk="1" fontAlgn="auto" hangingPunct="1">
              <a:buFont typeface="Wingdings 2" charset="2"/>
              <a:buNone/>
              <a:defRPr/>
            </a:pPr>
            <a:r>
              <a:rPr lang="it-IT" sz="2800" b="1" dirty="0" smtClean="0"/>
              <a:t>Anna </a:t>
            </a:r>
            <a:r>
              <a:rPr lang="it-IT" sz="2800" b="1" dirty="0" err="1" smtClean="0"/>
              <a:t>Galluzzi</a:t>
            </a:r>
            <a:endParaRPr lang="it-IT" sz="28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I processi dell’apprendimento</a:t>
            </a:r>
          </a:p>
        </p:txBody>
      </p:sp>
      <p:sp>
        <p:nvSpPr>
          <p:cNvPr id="22531" name="Rectangle 5"/>
          <p:cNvSpPr>
            <a:spLocks noGrp="1"/>
          </p:cNvSpPr>
          <p:nvPr>
            <p:ph idx="1"/>
          </p:nvPr>
        </p:nvSpPr>
        <p:spPr>
          <a:xfrm>
            <a:off x="695400" y="1556793"/>
            <a:ext cx="11089231" cy="4824536"/>
          </a:xfrm>
        </p:spPr>
        <p:txBody>
          <a:bodyPr>
            <a:normAutofit/>
          </a:bodyPr>
          <a:lstStyle/>
          <a:p>
            <a:pPr indent="-306000" eaLnBrk="1" fontAlgn="auto" hangingPunct="1">
              <a:lnSpc>
                <a:spcPts val="4000"/>
              </a:lnSpc>
              <a:buFont typeface="Wingdings 2" charset="2"/>
              <a:buChar char=""/>
              <a:defRPr/>
            </a:pPr>
            <a:r>
              <a:rPr lang="it-IT" altLang="it-IT" sz="3200" dirty="0"/>
              <a:t>siamo noi ad essere </a:t>
            </a:r>
            <a:r>
              <a:rPr lang="it-IT" altLang="it-IT" sz="3100" b="1" dirty="0">
                <a:solidFill>
                  <a:schemeClr val="accent1"/>
                </a:solidFill>
              </a:rPr>
              <a:t>remoti rispetto ai membri</a:t>
            </a:r>
            <a:r>
              <a:rPr lang="it-IT" altLang="it-IT" sz="3200" dirty="0">
                <a:solidFill>
                  <a:schemeClr val="accent1"/>
                </a:solidFill>
              </a:rPr>
              <a:t> </a:t>
            </a:r>
            <a:r>
              <a:rPr lang="it-IT" altLang="it-IT" sz="3200" dirty="0"/>
              <a:t>delle nostre comunità di </a:t>
            </a:r>
            <a:r>
              <a:rPr lang="it-IT" altLang="it-IT" sz="3200" dirty="0" smtClean="0"/>
              <a:t>riferimento</a:t>
            </a:r>
          </a:p>
          <a:p>
            <a:pPr indent="-306000" eaLnBrk="1" fontAlgn="auto" hangingPunct="1">
              <a:lnSpc>
                <a:spcPts val="4000"/>
              </a:lnSpc>
              <a:buFont typeface="Wingdings 2" charset="2"/>
              <a:buChar char=""/>
              <a:defRPr/>
            </a:pPr>
            <a:r>
              <a:rPr lang="it-IT" altLang="it-IT" sz="3200" dirty="0" smtClean="0"/>
              <a:t>sta </a:t>
            </a:r>
            <a:r>
              <a:rPr lang="it-IT" altLang="it-IT" sz="3200" dirty="0"/>
              <a:t>a loro lasciarci o meno partecipare ai loro processi di </a:t>
            </a:r>
            <a:r>
              <a:rPr lang="it-IT" altLang="it-IT" sz="3200" dirty="0" smtClean="0"/>
              <a:t>apprendimento</a:t>
            </a:r>
          </a:p>
          <a:p>
            <a:pPr indent="-306000" eaLnBrk="1" fontAlgn="auto" hangingPunct="1">
              <a:lnSpc>
                <a:spcPts val="4000"/>
              </a:lnSpc>
              <a:buFont typeface="Wingdings 2" charset="2"/>
              <a:buChar char=""/>
              <a:defRPr/>
            </a:pPr>
            <a:r>
              <a:rPr lang="it-IT" altLang="it-IT" sz="3200" dirty="0" smtClean="0"/>
              <a:t>apprendere </a:t>
            </a:r>
            <a:r>
              <a:rPr lang="it-IT" altLang="it-IT" sz="3200" dirty="0"/>
              <a:t>significa capacità di </a:t>
            </a:r>
            <a:r>
              <a:rPr lang="it-IT" altLang="it-IT" sz="3100" b="1" dirty="0">
                <a:solidFill>
                  <a:schemeClr val="accent1"/>
                </a:solidFill>
              </a:rPr>
              <a:t>accedere e usare le informazioni</a:t>
            </a:r>
            <a:r>
              <a:rPr lang="it-IT" altLang="it-IT" sz="3200" dirty="0">
                <a:solidFill>
                  <a:schemeClr val="accent1"/>
                </a:solidFill>
              </a:rPr>
              <a:t> </a:t>
            </a:r>
            <a:r>
              <a:rPr lang="it-IT" altLang="it-IT" sz="3200" dirty="0"/>
              <a:t>in modo significativo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Ruolo dei bibliotecari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623392" y="1484313"/>
            <a:ext cx="11017223" cy="4824412"/>
          </a:xfrm>
        </p:spPr>
        <p:txBody>
          <a:bodyPr/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it-IT" altLang="it-IT" sz="3200" b="1" dirty="0">
                <a:solidFill>
                  <a:schemeClr val="accent1"/>
                </a:solidFill>
              </a:rPr>
              <a:t>non è incentrato sull'oggetto libro</a:t>
            </a:r>
            <a:r>
              <a:rPr lang="it-IT" altLang="it-IT" sz="3200" dirty="0"/>
              <a:t>, né su qualunque altro tipo di supporto o di tecnologia dovesse diventare vettore di contenuti (</a:t>
            </a:r>
            <a:r>
              <a:rPr lang="it-IT" altLang="it-IT" sz="3200" i="1" dirty="0" err="1"/>
              <a:t>artifacts</a:t>
            </a:r>
            <a:r>
              <a:rPr lang="it-IT" altLang="it-IT" sz="3200" dirty="0" smtClean="0"/>
              <a:t>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it-IT" altLang="it-IT" sz="3200" dirty="0" smtClean="0"/>
              <a:t>bensì </a:t>
            </a:r>
            <a:r>
              <a:rPr lang="it-IT" altLang="it-IT" sz="3200" dirty="0"/>
              <a:t>sulla capacità dei bibliotecari di svolgere il ruolo di </a:t>
            </a:r>
            <a:r>
              <a:rPr lang="it-IT" altLang="it-IT" sz="3200" b="1" dirty="0">
                <a:solidFill>
                  <a:schemeClr val="accent1"/>
                </a:solidFill>
              </a:rPr>
              <a:t>facilitatori del processo di creazione della conoscenza</a:t>
            </a:r>
            <a:r>
              <a:rPr lang="it-IT" altLang="it-IT" sz="3200" dirty="0">
                <a:solidFill>
                  <a:schemeClr val="accent1"/>
                </a:solidFill>
              </a:rPr>
              <a:t> </a:t>
            </a:r>
            <a:r>
              <a:rPr lang="it-IT" altLang="it-IT" sz="3200" dirty="0"/>
              <a:t>in un contesto di apprendimento partecipativo</a:t>
            </a: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Focalizzarsi sulle persone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695400" y="1484784"/>
            <a:ext cx="11089232" cy="4968552"/>
          </a:xfrm>
        </p:spPr>
        <p:txBody>
          <a:bodyPr>
            <a:normAutofit/>
          </a:bodyPr>
          <a:lstStyle/>
          <a:p>
            <a:pPr indent="-306000" eaLnBrk="1" fontAlgn="auto" hangingPunct="1">
              <a:lnSpc>
                <a:spcPts val="4200"/>
              </a:lnSpc>
              <a:buFont typeface="Wingdings 2" charset="2"/>
              <a:buChar char=""/>
              <a:defRPr/>
            </a:pPr>
            <a:r>
              <a:rPr lang="it-IT" altLang="it-IT" sz="3200" dirty="0"/>
              <a:t>i bibliotecari dovrebbero far propria "una visione del mondo che non sia incentrata sugli oggetti, ma sulle persone</a:t>
            </a:r>
            <a:r>
              <a:rPr lang="it-IT" altLang="it-IT" sz="3200" dirty="0" smtClean="0"/>
              <a:t>”</a:t>
            </a:r>
          </a:p>
          <a:p>
            <a:pPr indent="-306000" eaLnBrk="1" fontAlgn="auto" hangingPunct="1">
              <a:lnSpc>
                <a:spcPts val="4200"/>
              </a:lnSpc>
              <a:buFont typeface="Wingdings 2" charset="2"/>
              <a:buChar char=""/>
              <a:defRPr/>
            </a:pPr>
            <a:r>
              <a:rPr lang="it-IT" altLang="it-IT" sz="3200" dirty="0" smtClean="0"/>
              <a:t>"</a:t>
            </a:r>
            <a:r>
              <a:rPr lang="it-IT" altLang="it-IT" sz="3200" dirty="0" err="1"/>
              <a:t>how</a:t>
            </a:r>
            <a:r>
              <a:rPr lang="it-IT" altLang="it-IT" sz="3200" dirty="0"/>
              <a:t> </a:t>
            </a:r>
            <a:r>
              <a:rPr lang="it-IT" altLang="it-IT" sz="3200" dirty="0" err="1"/>
              <a:t>artifact-centric</a:t>
            </a:r>
            <a:r>
              <a:rPr lang="it-IT" altLang="it-IT" sz="3200" dirty="0"/>
              <a:t> </a:t>
            </a:r>
            <a:r>
              <a:rPr lang="it-IT" altLang="it-IT" sz="3200" dirty="0" err="1"/>
              <a:t>is</a:t>
            </a:r>
            <a:r>
              <a:rPr lang="it-IT" altLang="it-IT" sz="3200" dirty="0"/>
              <a:t> </a:t>
            </a:r>
            <a:r>
              <a:rPr lang="it-IT" altLang="it-IT" sz="3200" dirty="0" err="1"/>
              <a:t>your</a:t>
            </a:r>
            <a:r>
              <a:rPr lang="it-IT" altLang="it-IT" sz="3200" dirty="0"/>
              <a:t> </a:t>
            </a:r>
            <a:r>
              <a:rPr lang="it-IT" altLang="it-IT" sz="3200" dirty="0" err="1"/>
              <a:t>worldview</a:t>
            </a:r>
            <a:r>
              <a:rPr lang="it-IT" altLang="it-IT" sz="3200" dirty="0" smtClean="0"/>
              <a:t>?“</a:t>
            </a:r>
          </a:p>
          <a:p>
            <a:pPr indent="-306000" eaLnBrk="1" fontAlgn="auto" hangingPunct="1">
              <a:lnSpc>
                <a:spcPts val="4200"/>
              </a:lnSpc>
              <a:buFont typeface="Wingdings 2" charset="2"/>
              <a:buChar char=""/>
              <a:defRPr/>
            </a:pPr>
            <a:r>
              <a:rPr lang="it-IT" altLang="it-IT" sz="3200" dirty="0" smtClean="0"/>
              <a:t>la </a:t>
            </a:r>
            <a:r>
              <a:rPr lang="it-IT" altLang="it-IT" sz="3200" b="1" dirty="0">
                <a:solidFill>
                  <a:schemeClr val="accent1"/>
                </a:solidFill>
              </a:rPr>
              <a:t>comunità</a:t>
            </a:r>
            <a:r>
              <a:rPr lang="it-IT" altLang="it-IT" sz="3200" b="1" dirty="0"/>
              <a:t> </a:t>
            </a:r>
            <a:r>
              <a:rPr lang="it-IT" altLang="it-IT" sz="3200" dirty="0"/>
              <a:t>costituisce</a:t>
            </a:r>
            <a:r>
              <a:rPr lang="it-IT" altLang="it-IT" sz="3200" b="1" dirty="0"/>
              <a:t> </a:t>
            </a:r>
            <a:r>
              <a:rPr lang="it-IT" altLang="it-IT" sz="3200" dirty="0"/>
              <a:t>la</a:t>
            </a:r>
            <a:r>
              <a:rPr lang="it-IT" altLang="it-IT" sz="3200" b="1" dirty="0"/>
              <a:t> </a:t>
            </a:r>
            <a:r>
              <a:rPr lang="it-IT" altLang="it-IT" sz="3200" b="1" dirty="0">
                <a:solidFill>
                  <a:schemeClr val="accent1"/>
                </a:solidFill>
              </a:rPr>
              <a:t>vera </a:t>
            </a:r>
            <a:r>
              <a:rPr lang="it-IT" altLang="it-IT" sz="3200" b="1" i="1" dirty="0" err="1">
                <a:solidFill>
                  <a:schemeClr val="accent1"/>
                </a:solidFill>
              </a:rPr>
              <a:t>collection</a:t>
            </a:r>
            <a:r>
              <a:rPr lang="it-IT" altLang="it-IT" sz="3200" i="1" dirty="0">
                <a:solidFill>
                  <a:schemeClr val="accent1"/>
                </a:solidFill>
              </a:rPr>
              <a:t> </a:t>
            </a:r>
            <a:r>
              <a:rPr lang="it-IT" altLang="it-IT" sz="3200" dirty="0"/>
              <a:t>che i bibliotecari hanno il compito di sviluppare e preservare nel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839416" y="116632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err="1" smtClean="0">
                <a:solidFill>
                  <a:schemeClr val="accent1"/>
                </a:solidFill>
                <a:ea typeface="+mj-ea"/>
              </a:rPr>
              <a:t>Embedded</a:t>
            </a: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 </a:t>
            </a:r>
            <a:r>
              <a:rPr lang="it-IT" altLang="it-IT" b="1" dirty="0" err="1" smtClean="0">
                <a:solidFill>
                  <a:schemeClr val="accent1"/>
                </a:solidFill>
                <a:ea typeface="+mj-ea"/>
              </a:rPr>
              <a:t>librarian</a:t>
            </a:r>
            <a:endParaRPr lang="it-IT" altLang="it-IT" b="1" dirty="0" smtClean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443880" y="1221619"/>
            <a:ext cx="11377264" cy="4079589"/>
          </a:xfrm>
        </p:spPr>
        <p:txBody>
          <a:bodyPr>
            <a:normAutofit fontScale="70000" lnSpcReduction="20000"/>
          </a:bodyPr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it-IT" sz="3600" dirty="0" smtClean="0"/>
              <a:t>il ruolo del bibliotecario è facilitare l'apprendimento informale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it-IT" sz="3600" dirty="0" smtClean="0"/>
              <a:t>per farlo il bibliotecario deve prendere parte attiva alla conversazione attraverso cui avviene il processo dell'apprendimento ovvero creare le condizioni per facilitare e/o potenziare tale conversazione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endParaRPr lang="it-IT" altLang="it-IT" sz="3600" dirty="0" smtClean="0"/>
          </a:p>
          <a:p>
            <a:pPr indent="-306000" eaLnBrk="1" fontAlgn="auto" hangingPunct="1">
              <a:buFont typeface="Wingdings 2" charset="2"/>
              <a:buChar char=""/>
              <a:defRPr/>
            </a:pPr>
            <a:endParaRPr lang="it-IT" altLang="it-IT" sz="3600" dirty="0" smtClean="0"/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it-IT" altLang="it-IT" sz="3600" dirty="0" smtClean="0"/>
              <a:t>i </a:t>
            </a:r>
            <a:r>
              <a:rPr lang="it-IT" altLang="it-IT" sz="3600" dirty="0"/>
              <a:t>bibliotecari perseguono le proprie finalità non necessariamente agganciati a una biblioteca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it-IT" altLang="it-IT" sz="3600" dirty="0" smtClean="0"/>
              <a:t>non </a:t>
            </a:r>
            <a:r>
              <a:rPr lang="it-IT" altLang="it-IT" sz="3600" dirty="0"/>
              <a:t>operano come un canale parallelo o alternativo, ma nei contesti dove si svolgono le conversazioni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519936" y="2708920"/>
            <a:ext cx="1180573" cy="93605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xfrm>
            <a:off x="983432" y="188640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Innovare e creare partecipazione</a:t>
            </a:r>
          </a:p>
        </p:txBody>
      </p:sp>
      <p:sp>
        <p:nvSpPr>
          <p:cNvPr id="26627" name="Segnaposto contenuto 2"/>
          <p:cNvSpPr>
            <a:spLocks noGrp="1"/>
          </p:cNvSpPr>
          <p:nvPr>
            <p:ph idx="1"/>
          </p:nvPr>
        </p:nvSpPr>
        <p:spPr>
          <a:xfrm>
            <a:off x="695400" y="1527176"/>
            <a:ext cx="10945216" cy="4710113"/>
          </a:xfrm>
        </p:spPr>
        <p:txBody>
          <a:bodyPr/>
          <a:lstStyle/>
          <a:p>
            <a:pPr indent="-342900" eaLnBrk="1" fontAlgn="auto" hangingPunct="1">
              <a:lnSpc>
                <a:spcPts val="3963"/>
              </a:lnSpc>
              <a:buFont typeface="Wingdings 2" charset="2"/>
              <a:buChar char=""/>
              <a:defRPr/>
            </a:pPr>
            <a:r>
              <a:rPr lang="it-IT" altLang="it-IT" sz="3300" dirty="0"/>
              <a:t>le soluzioni del passato vanno messe in discussione e </a:t>
            </a:r>
            <a:r>
              <a:rPr lang="it-IT" altLang="it-IT" sz="3300" dirty="0" smtClean="0"/>
              <a:t>– se necessario - ripensate</a:t>
            </a:r>
          </a:p>
          <a:p>
            <a:pPr indent="-342900" eaLnBrk="1" fontAlgn="auto" hangingPunct="1">
              <a:lnSpc>
                <a:spcPts val="3963"/>
              </a:lnSpc>
              <a:buFont typeface="Wingdings 2" charset="2"/>
              <a:buChar char=""/>
              <a:defRPr/>
            </a:pPr>
            <a:r>
              <a:rPr lang="it-IT" altLang="it-IT" sz="3300" dirty="0" smtClean="0"/>
              <a:t>bisogna </a:t>
            </a:r>
            <a:r>
              <a:rPr lang="it-IT" altLang="it-IT" sz="3300" dirty="0"/>
              <a:t>offrire alle comunità </a:t>
            </a:r>
            <a:r>
              <a:rPr lang="it-IT" altLang="it-IT" sz="3300" b="1" dirty="0">
                <a:solidFill>
                  <a:schemeClr val="accent1"/>
                </a:solidFill>
              </a:rPr>
              <a:t>possibilità di partecipazione</a:t>
            </a:r>
            <a:r>
              <a:rPr lang="it-IT" altLang="it-IT" sz="3300" dirty="0"/>
              <a:t>, per rispondere a due tendenze : </a:t>
            </a:r>
          </a:p>
          <a:p>
            <a:pPr marL="720000" lvl="1" indent="-270000" eaLnBrk="1" fontAlgn="auto" hangingPunct="1">
              <a:lnSpc>
                <a:spcPts val="3963"/>
              </a:lnSpc>
              <a:buFont typeface="Wingdings 2" charset="2"/>
              <a:buChar char=""/>
              <a:defRPr/>
            </a:pPr>
            <a:r>
              <a:rPr lang="it-IT" altLang="it-IT" sz="2900" dirty="0"/>
              <a:t>la crescita esponenziale </a:t>
            </a:r>
            <a:r>
              <a:rPr lang="it-IT" altLang="it-IT" sz="2900" dirty="0" smtClean="0"/>
              <a:t>delle </a:t>
            </a:r>
            <a:r>
              <a:rPr lang="it-IT" altLang="it-IT" sz="2900" dirty="0"/>
              <a:t>informazioni</a:t>
            </a:r>
          </a:p>
          <a:p>
            <a:pPr marL="720000" lvl="1" indent="-270000" eaLnBrk="1" fontAlgn="auto" hangingPunct="1">
              <a:lnSpc>
                <a:spcPts val="3963"/>
              </a:lnSpc>
              <a:buFont typeface="Wingdings 2" charset="2"/>
              <a:buChar char=""/>
              <a:defRPr/>
            </a:pPr>
            <a:r>
              <a:rPr lang="it-IT" altLang="it-IT" sz="2900" dirty="0"/>
              <a:t>la componente sociale dell'apprendimento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Esiste un problema terminologico?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623392" y="1557338"/>
            <a:ext cx="10801200" cy="4356100"/>
          </a:xfrm>
        </p:spPr>
        <p:txBody>
          <a:bodyPr/>
          <a:lstStyle/>
          <a:p>
            <a:pPr indent="-306000" eaLnBrk="1" fontAlgn="auto" hangingPunct="1">
              <a:lnSpc>
                <a:spcPts val="4200"/>
              </a:lnSpc>
              <a:buFont typeface="Wingdings 2" charset="2"/>
              <a:buChar char=""/>
              <a:defRPr/>
            </a:pPr>
            <a:r>
              <a:rPr lang="it-IT" altLang="it-IT" sz="3600" dirty="0"/>
              <a:t>lavorare per cambiare </a:t>
            </a:r>
            <a:r>
              <a:rPr lang="it-IT" altLang="it-IT" sz="3600" b="1" dirty="0">
                <a:solidFill>
                  <a:schemeClr val="accent1"/>
                </a:solidFill>
              </a:rPr>
              <a:t>l'associazione mentale</a:t>
            </a:r>
            <a:r>
              <a:rPr lang="it-IT" altLang="it-IT" sz="3600" dirty="0">
                <a:solidFill>
                  <a:schemeClr val="accent1"/>
                </a:solidFill>
              </a:rPr>
              <a:t> </a:t>
            </a:r>
            <a:r>
              <a:rPr lang="it-IT" altLang="it-IT" sz="3600" dirty="0"/>
              <a:t>relativa ai termini “biblioteca” e “bibliotecario</a:t>
            </a:r>
            <a:r>
              <a:rPr lang="it-IT" altLang="it-IT" sz="3600" dirty="0" smtClean="0"/>
              <a:t>” (</a:t>
            </a:r>
            <a:r>
              <a:rPr lang="it-IT" altLang="it-IT" sz="3600" b="1" dirty="0" smtClean="0">
                <a:solidFill>
                  <a:schemeClr val="accent1"/>
                </a:solidFill>
              </a:rPr>
              <a:t>problema di percezione</a:t>
            </a:r>
            <a:r>
              <a:rPr lang="it-IT" altLang="it-IT" sz="3600" dirty="0" smtClean="0"/>
              <a:t>)</a:t>
            </a:r>
            <a:endParaRPr lang="it-IT" altLang="it-IT" sz="3600" dirty="0"/>
          </a:p>
          <a:p>
            <a:pPr indent="-306000" eaLnBrk="1" fontAlgn="auto" hangingPunct="1">
              <a:lnSpc>
                <a:spcPts val="4200"/>
              </a:lnSpc>
              <a:buFont typeface="Wingdings 2" charset="2"/>
              <a:buChar char=""/>
              <a:defRPr/>
            </a:pPr>
            <a:r>
              <a:rPr lang="it-IT" altLang="it-IT" sz="3600" dirty="0" smtClean="0"/>
              <a:t>riconoscere </a:t>
            </a:r>
            <a:r>
              <a:rPr lang="it-IT" altLang="it-IT" sz="3600" dirty="0"/>
              <a:t>il ruolo dei componenti delle comunità di riferimento, non chiamandoli più utenti o clienti o lettori (o </a:t>
            </a:r>
            <a:r>
              <a:rPr lang="it-IT" altLang="it-IT" sz="3600" b="1" i="1" dirty="0" err="1">
                <a:solidFill>
                  <a:schemeClr val="accent1"/>
                </a:solidFill>
              </a:rPr>
              <a:t>patrons</a:t>
            </a:r>
            <a:r>
              <a:rPr lang="it-IT" altLang="it-IT" sz="3600" dirty="0"/>
              <a:t>), bensì </a:t>
            </a:r>
            <a:r>
              <a:rPr lang="it-IT" altLang="it-IT" sz="3600" b="1" i="1" dirty="0" err="1">
                <a:solidFill>
                  <a:schemeClr val="accent1"/>
                </a:solidFill>
              </a:rPr>
              <a:t>members</a:t>
            </a:r>
            <a:endParaRPr lang="it-IT" altLang="it-IT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894656" y="116632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Spunti di riflessione</a:t>
            </a:r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>
          <a:xfrm>
            <a:off x="894656" y="1116157"/>
            <a:ext cx="10009112" cy="4781550"/>
          </a:xfrm>
        </p:spPr>
        <p:txBody>
          <a:bodyPr/>
          <a:lstStyle/>
          <a:p>
            <a:pPr indent="-306000" eaLnBrk="1" fontAlgn="auto" hangingPunct="1">
              <a:lnSpc>
                <a:spcPts val="3300"/>
              </a:lnSpc>
              <a:buFont typeface="Wingdings 2" charset="2"/>
              <a:buChar char=""/>
              <a:defRPr/>
            </a:pPr>
            <a:r>
              <a:rPr lang="it-IT" altLang="it-IT" sz="3300" b="1" dirty="0">
                <a:solidFill>
                  <a:schemeClr val="accent1"/>
                </a:solidFill>
              </a:rPr>
              <a:t>etica della professione</a:t>
            </a:r>
            <a:r>
              <a:rPr lang="it-IT" altLang="it-IT" sz="3300" dirty="0"/>
              <a:t>:</a:t>
            </a:r>
          </a:p>
          <a:p>
            <a:pPr marL="742950" lvl="1" indent="-285750" eaLnBrk="1" fontAlgn="auto" hangingPunct="1">
              <a:lnSpc>
                <a:spcPts val="3300"/>
              </a:lnSpc>
              <a:buFont typeface="Wingdings 2" charset="2"/>
              <a:buChar char=""/>
              <a:defRPr/>
            </a:pPr>
            <a:r>
              <a:rPr lang="it-IT" altLang="it-IT" sz="2900" dirty="0"/>
              <a:t>la </a:t>
            </a:r>
            <a:r>
              <a:rPr lang="it-IT" altLang="it-IT" sz="2900" b="1" dirty="0">
                <a:solidFill>
                  <a:schemeClr val="accent1"/>
                </a:solidFill>
              </a:rPr>
              <a:t>neutralità non esiste</a:t>
            </a:r>
            <a:r>
              <a:rPr lang="it-IT" altLang="it-IT" sz="2900" dirty="0"/>
              <a:t>: dichiarare il proprio punto di vista</a:t>
            </a:r>
          </a:p>
          <a:p>
            <a:pPr marL="742950" lvl="1" indent="-285750" eaLnBrk="1" fontAlgn="auto" hangingPunct="1">
              <a:lnSpc>
                <a:spcPts val="3300"/>
              </a:lnSpc>
              <a:buFont typeface="Wingdings 2" charset="2"/>
              <a:buChar char=""/>
              <a:defRPr/>
            </a:pPr>
            <a:r>
              <a:rPr lang="it-IT" altLang="it-IT" sz="2900" dirty="0"/>
              <a:t>non esiste </a:t>
            </a:r>
            <a:r>
              <a:rPr lang="it-IT" altLang="it-IT" sz="2900" b="1" dirty="0">
                <a:solidFill>
                  <a:schemeClr val="accent1"/>
                </a:solidFill>
              </a:rPr>
              <a:t>buona o cattiva informazione</a:t>
            </a:r>
            <a:r>
              <a:rPr lang="it-IT" altLang="it-IT" sz="2900" dirty="0"/>
              <a:t>, ma solo in riferimento a un contesto e alle finalità di chi la utilizza</a:t>
            </a:r>
          </a:p>
          <a:p>
            <a:pPr marL="742950" lvl="1" indent="-285750" eaLnBrk="1" fontAlgn="auto" hangingPunct="1">
              <a:lnSpc>
                <a:spcPts val="3300"/>
              </a:lnSpc>
              <a:buFont typeface="Wingdings 2" charset="2"/>
              <a:buChar char=""/>
              <a:defRPr/>
            </a:pPr>
            <a:r>
              <a:rPr lang="it-IT" altLang="it-IT" sz="2900" dirty="0"/>
              <a:t>accuratezza ed esaustività spesso sono in contrasto con il “</a:t>
            </a:r>
            <a:r>
              <a:rPr lang="it-IT" altLang="it-IT" sz="2900" b="1" i="1" dirty="0" err="1">
                <a:solidFill>
                  <a:schemeClr val="accent1"/>
                </a:solidFill>
              </a:rPr>
              <a:t>good</a:t>
            </a:r>
            <a:r>
              <a:rPr lang="it-IT" altLang="it-IT" sz="2900" b="1" i="1" dirty="0">
                <a:solidFill>
                  <a:schemeClr val="accent1"/>
                </a:solidFill>
              </a:rPr>
              <a:t> </a:t>
            </a:r>
            <a:r>
              <a:rPr lang="it-IT" altLang="it-IT" sz="2900" b="1" i="1" dirty="0" err="1">
                <a:solidFill>
                  <a:schemeClr val="accent1"/>
                </a:solidFill>
              </a:rPr>
              <a:t>enough</a:t>
            </a:r>
            <a:r>
              <a:rPr lang="it-IT" altLang="it-IT" sz="2900" dirty="0"/>
              <a:t>”</a:t>
            </a:r>
          </a:p>
          <a:p>
            <a:pPr marL="742950" lvl="1" indent="-285750" eaLnBrk="1" fontAlgn="auto" hangingPunct="1">
              <a:lnSpc>
                <a:spcPts val="3300"/>
              </a:lnSpc>
              <a:buFont typeface="Wingdings 2" charset="2"/>
              <a:buChar char=""/>
              <a:defRPr/>
            </a:pPr>
            <a:r>
              <a:rPr lang="it-IT" altLang="it-IT" sz="2900" dirty="0"/>
              <a:t>riflettere sul grado e il tipo di </a:t>
            </a:r>
            <a:r>
              <a:rPr lang="it-IT" altLang="it-IT" sz="2900" b="1" dirty="0">
                <a:solidFill>
                  <a:schemeClr val="accent1"/>
                </a:solidFill>
              </a:rPr>
              <a:t>responsabilità</a:t>
            </a:r>
            <a:r>
              <a:rPr lang="it-IT" altLang="it-IT" sz="2900" dirty="0"/>
              <a:t> del bibliotecario in tale processo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914197" y="116632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Spunti di riflessione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0775" y="1087082"/>
            <a:ext cx="10657184" cy="4782145"/>
          </a:xfrm>
        </p:spPr>
        <p:txBody>
          <a:bodyPr/>
          <a:lstStyle/>
          <a:p>
            <a:pPr indent="-306000" eaLnBrk="1" fontAlgn="auto" hangingPunct="1">
              <a:lnSpc>
                <a:spcPts val="3900"/>
              </a:lnSpc>
              <a:buFont typeface="Wingdings 2" charset="2"/>
              <a:buChar char=""/>
              <a:defRPr/>
            </a:pPr>
            <a:r>
              <a:rPr lang="it-IT" sz="3600" b="1" dirty="0">
                <a:solidFill>
                  <a:schemeClr val="accent1"/>
                </a:solidFill>
              </a:rPr>
              <a:t>apertura e flessibilità</a:t>
            </a:r>
            <a:r>
              <a:rPr lang="it-IT" sz="3600" dirty="0">
                <a:solidFill>
                  <a:schemeClr val="accent1"/>
                </a:solidFill>
              </a:rPr>
              <a:t> </a:t>
            </a:r>
            <a:r>
              <a:rPr lang="it-IT" sz="3600" dirty="0"/>
              <a:t>della professione:</a:t>
            </a:r>
          </a:p>
          <a:p>
            <a:pPr marL="742950" lvl="1" indent="-285750" eaLnBrk="1" fontAlgn="auto" hangingPunct="1">
              <a:lnSpc>
                <a:spcPts val="3900"/>
              </a:lnSpc>
              <a:buFont typeface="Wingdings 2" charset="2"/>
              <a:buChar char=""/>
              <a:defRPr/>
            </a:pPr>
            <a:r>
              <a:rPr lang="it-IT" sz="3200" dirty="0"/>
              <a:t>necessità dell'</a:t>
            </a:r>
            <a:r>
              <a:rPr lang="it-IT" sz="3200" b="1" dirty="0">
                <a:solidFill>
                  <a:schemeClr val="accent1"/>
                </a:solidFill>
              </a:rPr>
              <a:t>interdisciplinarità</a:t>
            </a:r>
            <a:endParaRPr lang="it-IT" sz="3200" dirty="0">
              <a:solidFill>
                <a:schemeClr val="accent1"/>
              </a:solidFill>
            </a:endParaRPr>
          </a:p>
          <a:p>
            <a:pPr marL="742950" lvl="1" indent="-285750" eaLnBrk="1" fontAlgn="auto" hangingPunct="1">
              <a:lnSpc>
                <a:spcPts val="3900"/>
              </a:lnSpc>
              <a:buFont typeface="Wingdings 2" charset="2"/>
              <a:buChar char=""/>
              <a:defRPr/>
            </a:pPr>
            <a:r>
              <a:rPr lang="it-IT" sz="3200" dirty="0"/>
              <a:t>necessità di un </a:t>
            </a:r>
            <a:r>
              <a:rPr lang="it-IT" sz="3200" b="1" dirty="0">
                <a:solidFill>
                  <a:schemeClr val="accent1"/>
                </a:solidFill>
              </a:rPr>
              <a:t>ripensamento delle tipologie bibliotecarie</a:t>
            </a:r>
            <a:r>
              <a:rPr lang="it-IT" sz="3200" dirty="0"/>
              <a:t>:</a:t>
            </a:r>
          </a:p>
          <a:p>
            <a:pPr marL="1143000" lvl="2" indent="-216000" eaLnBrk="1" fontAlgn="auto" hangingPunct="1">
              <a:lnSpc>
                <a:spcPts val="3900"/>
              </a:lnSpc>
              <a:buFont typeface="Wingdings 2" charset="2"/>
              <a:buChar char=""/>
              <a:defRPr/>
            </a:pPr>
            <a:r>
              <a:rPr lang="it-IT" sz="2900" dirty="0"/>
              <a:t>superare gli steccati che la specializzazione bibliotecaria ha creato</a:t>
            </a:r>
          </a:p>
          <a:p>
            <a:pPr marL="1143000" lvl="2" indent="-216000" eaLnBrk="1" fontAlgn="auto" hangingPunct="1">
              <a:lnSpc>
                <a:spcPts val="3900"/>
              </a:lnSpc>
              <a:buFont typeface="Wingdings 2" charset="2"/>
              <a:buChar char=""/>
              <a:defRPr/>
            </a:pPr>
            <a:r>
              <a:rPr lang="it-IT" sz="2900" dirty="0"/>
              <a:t>riconoscere che il mondo non è segmentato come noi lo immaginiamo e lo vogliamo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Spunti di riflessione</a:t>
            </a:r>
          </a:p>
        </p:txBody>
      </p:sp>
      <p:sp>
        <p:nvSpPr>
          <p:cNvPr id="30723" name="Segnaposto contenuto 2"/>
          <p:cNvSpPr>
            <a:spLocks noGrp="1"/>
          </p:cNvSpPr>
          <p:nvPr>
            <p:ph idx="1"/>
          </p:nvPr>
        </p:nvSpPr>
        <p:spPr>
          <a:xfrm>
            <a:off x="767408" y="1527175"/>
            <a:ext cx="10441160" cy="4572000"/>
          </a:xfrm>
        </p:spPr>
        <p:txBody>
          <a:bodyPr/>
          <a:lstStyle/>
          <a:p>
            <a:pPr indent="-306000" eaLnBrk="1" fontAlgn="auto" hangingPunct="1">
              <a:lnSpc>
                <a:spcPts val="3500"/>
              </a:lnSpc>
              <a:buFont typeface="Wingdings 2" charset="2"/>
              <a:buChar char=""/>
              <a:defRPr/>
            </a:pPr>
            <a:r>
              <a:rPr lang="it-IT" altLang="it-IT" sz="3300" b="1" dirty="0">
                <a:solidFill>
                  <a:schemeClr val="accent1"/>
                </a:solidFill>
              </a:rPr>
              <a:t>biblioteconomia gestionale</a:t>
            </a:r>
            <a:r>
              <a:rPr lang="it-IT" altLang="it-IT" sz="3300" dirty="0"/>
              <a:t>:</a:t>
            </a:r>
          </a:p>
          <a:p>
            <a:pPr marL="742950" lvl="1" indent="-285750" eaLnBrk="1" fontAlgn="auto" hangingPunct="1">
              <a:lnSpc>
                <a:spcPts val="3500"/>
              </a:lnSpc>
              <a:buFont typeface="Wingdings 2" charset="2"/>
              <a:buChar char=""/>
              <a:defRPr/>
            </a:pPr>
            <a:r>
              <a:rPr lang="it-IT" altLang="it-IT" sz="2900" dirty="0"/>
              <a:t>le strutture organizzative che puntano esclusivamente ad efficacia ed efficienza </a:t>
            </a:r>
            <a:r>
              <a:rPr lang="it-IT" altLang="it-IT" sz="2900" b="1" dirty="0">
                <a:solidFill>
                  <a:schemeClr val="accent1"/>
                </a:solidFill>
              </a:rPr>
              <a:t>tendono alla rigidità</a:t>
            </a:r>
            <a:r>
              <a:rPr lang="it-IT" altLang="it-IT" sz="2900" dirty="0">
                <a:solidFill>
                  <a:schemeClr val="accent1"/>
                </a:solidFill>
              </a:rPr>
              <a:t> </a:t>
            </a:r>
            <a:r>
              <a:rPr lang="it-IT" altLang="it-IT" sz="2900" dirty="0"/>
              <a:t>e a impedire quel processo collaborativo di costruzione della conoscenza </a:t>
            </a:r>
          </a:p>
          <a:p>
            <a:pPr marL="742950" lvl="1" indent="-285750" eaLnBrk="1" fontAlgn="auto" hangingPunct="1">
              <a:lnSpc>
                <a:spcPts val="3500"/>
              </a:lnSpc>
              <a:buFont typeface="Wingdings 2" charset="2"/>
              <a:buChar char=""/>
              <a:defRPr/>
            </a:pPr>
            <a:r>
              <a:rPr lang="it-IT" altLang="it-IT" sz="2900" dirty="0"/>
              <a:t>sostituire l’approccio tradizionale a vantaggio dell’utilizzo dei </a:t>
            </a:r>
            <a:r>
              <a:rPr lang="it-IT" altLang="it-IT" sz="2900" b="1" dirty="0">
                <a:solidFill>
                  <a:schemeClr val="accent1"/>
                </a:solidFill>
              </a:rPr>
              <a:t>metodi della ricerca sociale</a:t>
            </a:r>
            <a:r>
              <a:rPr lang="it-IT" altLang="it-IT" sz="2900" dirty="0"/>
              <a:t>, finalizzati a interrogarsi sull’</a:t>
            </a:r>
            <a:r>
              <a:rPr lang="it-IT" altLang="it-IT" sz="2900" i="1" dirty="0" err="1"/>
              <a:t>outcome</a:t>
            </a:r>
            <a:endParaRPr lang="it-IT" altLang="it-IT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>
          <a:xfrm>
            <a:off x="847111" y="116632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Lezioni da imparare</a:t>
            </a:r>
          </a:p>
        </p:txBody>
      </p:sp>
      <p:sp>
        <p:nvSpPr>
          <p:cNvPr id="31747" name="Segnaposto contenuto 2"/>
          <p:cNvSpPr>
            <a:spLocks noGrp="1"/>
          </p:cNvSpPr>
          <p:nvPr>
            <p:ph idx="1"/>
          </p:nvPr>
        </p:nvSpPr>
        <p:spPr>
          <a:xfrm>
            <a:off x="479376" y="1087082"/>
            <a:ext cx="11089232" cy="4572000"/>
          </a:xfrm>
        </p:spPr>
        <p:txBody>
          <a:bodyPr/>
          <a:lstStyle/>
          <a:p>
            <a:pPr indent="-306000" eaLnBrk="1" fontAlgn="auto" hangingPunct="1">
              <a:lnSpc>
                <a:spcPct val="110000"/>
              </a:lnSpc>
              <a:buFont typeface="Wingdings 2" charset="2"/>
              <a:buChar char=""/>
              <a:defRPr/>
            </a:pPr>
            <a:r>
              <a:rPr lang="it-IT" altLang="it-IT" sz="2800" dirty="0"/>
              <a:t>di fronte alle minacce di sopravvivenza delle biblioteche, </a:t>
            </a:r>
            <a:r>
              <a:rPr lang="it-IT" altLang="it-IT" sz="2800" dirty="0" err="1"/>
              <a:t>Lankes</a:t>
            </a:r>
            <a:r>
              <a:rPr lang="it-IT" altLang="it-IT" sz="2800" dirty="0"/>
              <a:t> spinge i bibliotecari a:</a:t>
            </a:r>
          </a:p>
          <a:p>
            <a:pPr marL="742950" lvl="1" indent="-285750" eaLnBrk="1" fontAlgn="auto" hangingPunct="1">
              <a:lnSpc>
                <a:spcPct val="110000"/>
              </a:lnSpc>
              <a:buFont typeface="Wingdings 2" charset="2"/>
              <a:buChar char=""/>
              <a:defRPr/>
            </a:pPr>
            <a:r>
              <a:rPr lang="it-IT" altLang="it-IT" sz="2400" b="1" dirty="0">
                <a:solidFill>
                  <a:schemeClr val="accent1"/>
                </a:solidFill>
              </a:rPr>
              <a:t>“disperdersi” nelle loro comunità</a:t>
            </a:r>
            <a:r>
              <a:rPr lang="it-IT" altLang="it-IT" sz="2400" dirty="0">
                <a:solidFill>
                  <a:schemeClr val="accent1"/>
                </a:solidFill>
              </a:rPr>
              <a:t> </a:t>
            </a:r>
            <a:r>
              <a:rPr lang="it-IT" altLang="it-IT" sz="2400" dirty="0"/>
              <a:t>(piuttosto che fare quadrato e asserragliarsi)</a:t>
            </a:r>
          </a:p>
          <a:p>
            <a:pPr marL="742950" lvl="1" indent="-285750" eaLnBrk="1" fontAlgn="auto" hangingPunct="1">
              <a:lnSpc>
                <a:spcPct val="110000"/>
              </a:lnSpc>
              <a:buFont typeface="Wingdings 2" charset="2"/>
              <a:buChar char=""/>
              <a:defRPr/>
            </a:pPr>
            <a:r>
              <a:rPr lang="it-IT" altLang="it-IT" sz="2400" dirty="0"/>
              <a:t>dimostrare a politici e comunità che le loro </a:t>
            </a:r>
            <a:r>
              <a:rPr lang="it-IT" altLang="it-IT" sz="2400" b="1" dirty="0">
                <a:solidFill>
                  <a:schemeClr val="accent1"/>
                </a:solidFill>
              </a:rPr>
              <a:t>competenze</a:t>
            </a:r>
            <a:r>
              <a:rPr lang="it-IT" altLang="it-IT" sz="2400" dirty="0"/>
              <a:t> non consistono nel raccogliere artefatti, ma nel garantirne un senso e un uso all’interno delle conversazioni e del processo conoscitivo</a:t>
            </a:r>
          </a:p>
          <a:p>
            <a:pPr marL="742950" lvl="1" indent="-285750" eaLnBrk="1" fontAlgn="auto" hangingPunct="1">
              <a:lnSpc>
                <a:spcPct val="110000"/>
              </a:lnSpc>
              <a:buFont typeface="Wingdings 2" charset="2"/>
              <a:buChar char=""/>
              <a:defRPr/>
            </a:pPr>
            <a:r>
              <a:rPr lang="it-IT" altLang="it-IT" sz="2400" b="1" dirty="0">
                <a:solidFill>
                  <a:schemeClr val="accent1"/>
                </a:solidFill>
              </a:rPr>
              <a:t>scindere le riflessioni</a:t>
            </a:r>
            <a:r>
              <a:rPr lang="it-IT" altLang="it-IT" sz="2400" dirty="0">
                <a:solidFill>
                  <a:schemeClr val="accent1"/>
                </a:solidFill>
              </a:rPr>
              <a:t> </a:t>
            </a:r>
            <a:r>
              <a:rPr lang="it-IT" altLang="it-IT" sz="2400" dirty="0"/>
              <a:t>sul futuro delle biblioteche da quello delle competenze dei bibliotecari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rgbClr val="CF5716"/>
                </a:solidFill>
                <a:ea typeface="+mj-ea"/>
              </a:rPr>
              <a:t>Oggetto della lezione di oggi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695400" y="1303106"/>
            <a:ext cx="11017224" cy="4710113"/>
          </a:xfrm>
        </p:spPr>
        <p:txBody>
          <a:bodyPr/>
          <a:lstStyle/>
          <a:p>
            <a:pPr indent="-306000" eaLnBrk="1" fontAlgn="auto" hangingPunct="1">
              <a:lnSpc>
                <a:spcPct val="110000"/>
              </a:lnSpc>
              <a:buFont typeface="Wingdings 2" charset="2"/>
              <a:buChar char=""/>
              <a:defRPr/>
            </a:pPr>
            <a:r>
              <a:rPr lang="it-IT" altLang="it-IT" sz="3200" dirty="0" smtClean="0"/>
              <a:t>Il </a:t>
            </a:r>
            <a:r>
              <a:rPr lang="it-IT" altLang="it-IT" sz="3200" b="1" dirty="0" smtClean="0">
                <a:solidFill>
                  <a:schemeClr val="accent1"/>
                </a:solidFill>
              </a:rPr>
              <a:t>ruolo </a:t>
            </a:r>
            <a:r>
              <a:rPr lang="it-IT" altLang="it-IT" sz="3200" b="1" dirty="0">
                <a:solidFill>
                  <a:schemeClr val="accent1"/>
                </a:solidFill>
              </a:rPr>
              <a:t>delle biblioteche</a:t>
            </a:r>
            <a:r>
              <a:rPr lang="it-IT" altLang="it-IT" sz="3200" dirty="0">
                <a:solidFill>
                  <a:schemeClr val="accent1"/>
                </a:solidFill>
              </a:rPr>
              <a:t> </a:t>
            </a:r>
            <a:r>
              <a:rPr lang="it-IT" altLang="it-IT" sz="3200" dirty="0"/>
              <a:t>e </a:t>
            </a:r>
            <a:r>
              <a:rPr lang="it-IT" altLang="it-IT" sz="3200" dirty="0" smtClean="0"/>
              <a:t>i </a:t>
            </a:r>
            <a:r>
              <a:rPr lang="it-IT" altLang="it-IT" sz="3200" b="1" dirty="0">
                <a:solidFill>
                  <a:schemeClr val="accent1"/>
                </a:solidFill>
              </a:rPr>
              <a:t>contenuti della professione</a:t>
            </a:r>
            <a:r>
              <a:rPr lang="it-IT" altLang="it-IT" sz="3200" dirty="0">
                <a:solidFill>
                  <a:schemeClr val="accent1"/>
                </a:solidFill>
              </a:rPr>
              <a:t> </a:t>
            </a:r>
            <a:r>
              <a:rPr lang="it-IT" altLang="it-IT" sz="3200" dirty="0" smtClean="0"/>
              <a:t>secondo </a:t>
            </a:r>
            <a:r>
              <a:rPr lang="it-IT" altLang="it-IT" sz="3200" b="1" dirty="0" smtClean="0">
                <a:solidFill>
                  <a:schemeClr val="accent1"/>
                </a:solidFill>
              </a:rPr>
              <a:t>David </a:t>
            </a:r>
            <a:r>
              <a:rPr lang="it-IT" altLang="it-IT" sz="3200" b="1" dirty="0" err="1" smtClean="0">
                <a:solidFill>
                  <a:schemeClr val="accent1"/>
                </a:solidFill>
              </a:rPr>
              <a:t>Lankes</a:t>
            </a:r>
            <a:r>
              <a:rPr lang="it-IT" altLang="it-IT" sz="3200" dirty="0" smtClean="0"/>
              <a:t>, tenendo conto di due premesse:</a:t>
            </a:r>
            <a:endParaRPr lang="it-IT" altLang="it-IT" sz="3200" dirty="0"/>
          </a:p>
          <a:p>
            <a:pPr marL="742950" lvl="1" indent="-285750" eaLnBrk="1" fontAlgn="auto" hangingPunct="1">
              <a:lnSpc>
                <a:spcPct val="110000"/>
              </a:lnSpc>
              <a:buFont typeface="Wingdings 2" charset="2"/>
              <a:buChar char=""/>
              <a:defRPr/>
            </a:pPr>
            <a:r>
              <a:rPr lang="it-IT" altLang="it-IT" sz="2800" dirty="0" smtClean="0"/>
              <a:t>la </a:t>
            </a:r>
            <a:r>
              <a:rPr lang="it-IT" altLang="it-IT" sz="2800" dirty="0"/>
              <a:t>biblioteca come </a:t>
            </a:r>
            <a:r>
              <a:rPr lang="it-IT" altLang="it-IT" sz="2800" b="1" dirty="0">
                <a:solidFill>
                  <a:schemeClr val="accent1"/>
                </a:solidFill>
              </a:rPr>
              <a:t>spazio fisico</a:t>
            </a:r>
            <a:r>
              <a:rPr lang="it-IT" altLang="it-IT" sz="2800" dirty="0">
                <a:solidFill>
                  <a:schemeClr val="accent1"/>
                </a:solidFill>
              </a:rPr>
              <a:t> </a:t>
            </a:r>
            <a:r>
              <a:rPr lang="it-IT" altLang="it-IT" sz="2800" dirty="0"/>
              <a:t>viene messa in discussione</a:t>
            </a:r>
          </a:p>
          <a:p>
            <a:pPr marL="742950" lvl="1" indent="-285750" eaLnBrk="1" fontAlgn="auto" hangingPunct="1">
              <a:lnSpc>
                <a:spcPct val="110000"/>
              </a:lnSpc>
              <a:buFont typeface="Wingdings 2" charset="2"/>
              <a:buChar char=""/>
              <a:defRPr/>
            </a:pPr>
            <a:r>
              <a:rPr lang="it-IT" altLang="it-IT" sz="2800" dirty="0"/>
              <a:t>gli effetti della </a:t>
            </a:r>
            <a:r>
              <a:rPr lang="it-IT" altLang="it-IT" sz="2800" b="1" dirty="0">
                <a:solidFill>
                  <a:schemeClr val="accent1"/>
                </a:solidFill>
              </a:rPr>
              <a:t>crisi economica</a:t>
            </a:r>
            <a:r>
              <a:rPr lang="it-IT" altLang="it-IT" sz="2800" dirty="0">
                <a:solidFill>
                  <a:schemeClr val="accent1"/>
                </a:solidFill>
              </a:rPr>
              <a:t> </a:t>
            </a:r>
            <a:r>
              <a:rPr lang="it-IT" altLang="it-IT" sz="2800" dirty="0"/>
              <a:t>impongono la necessità di giustificare e dimostrare la loro utilità sociale </a:t>
            </a:r>
            <a:endParaRPr lang="it-IT" alt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823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Tre scenari possibili per i bibliotecari</a:t>
            </a:r>
          </a:p>
        </p:txBody>
      </p:sp>
      <p:sp>
        <p:nvSpPr>
          <p:cNvPr id="32771" name="Segnaposto contenuto 2"/>
          <p:cNvSpPr>
            <a:spLocks noGrp="1"/>
          </p:cNvSpPr>
          <p:nvPr>
            <p:ph idx="1"/>
          </p:nvPr>
        </p:nvSpPr>
        <p:spPr>
          <a:xfrm>
            <a:off x="764233" y="1124744"/>
            <a:ext cx="10657184" cy="4926013"/>
          </a:xfrm>
        </p:spPr>
        <p:txBody>
          <a:bodyPr/>
          <a:lstStyle/>
          <a:p>
            <a:pPr indent="-342900" eaLnBrk="1" fontAlgn="auto" hangingPunct="1">
              <a:lnSpc>
                <a:spcPts val="4100"/>
              </a:lnSpc>
              <a:buFont typeface="Wingdings 2" charset="2"/>
              <a:buChar char=""/>
              <a:defRPr/>
            </a:pPr>
            <a:r>
              <a:rPr lang="it-IT" altLang="it-IT" sz="3000" dirty="0">
                <a:cs typeface="Times New Roman" panose="02020603050405020304" pitchFamily="18" charset="0"/>
              </a:rPr>
              <a:t>si spostano su attività di </a:t>
            </a:r>
            <a:r>
              <a:rPr lang="it-IT" altLang="it-IT" sz="3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back-office e “</a:t>
            </a:r>
            <a:r>
              <a:rPr lang="it-IT" altLang="it-IT" sz="3000" b="1" i="1" dirty="0" err="1" smtClean="0">
                <a:solidFill>
                  <a:schemeClr val="accent1"/>
                </a:solidFill>
                <a:cs typeface="Times New Roman" panose="02020603050405020304" pitchFamily="18" charset="0"/>
              </a:rPr>
              <a:t>coaching</a:t>
            </a:r>
            <a:r>
              <a:rPr lang="it-IT" altLang="it-IT" sz="3000" b="1" i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”</a:t>
            </a:r>
            <a:r>
              <a:rPr lang="it-IT" altLang="it-IT" sz="3000" dirty="0" smtClean="0">
                <a:cs typeface="Times New Roman" panose="02020603050405020304" pitchFamily="18" charset="0"/>
              </a:rPr>
              <a:t>: gestione </a:t>
            </a:r>
            <a:r>
              <a:rPr lang="it-IT" altLang="it-IT" sz="3000" dirty="0">
                <a:cs typeface="Times New Roman" panose="02020603050405020304" pitchFamily="18" charset="0"/>
              </a:rPr>
              <a:t>e messa a disposizione dei dati bibliografici, </a:t>
            </a:r>
            <a:r>
              <a:rPr lang="it-IT" altLang="it-IT" sz="3000" i="1" dirty="0">
                <a:cs typeface="Times New Roman" panose="02020603050405020304" pitchFamily="18" charset="0"/>
              </a:rPr>
              <a:t>information </a:t>
            </a:r>
            <a:r>
              <a:rPr lang="it-IT" altLang="it-IT" sz="3000" i="1" dirty="0" err="1">
                <a:cs typeface="Times New Roman" panose="02020603050405020304" pitchFamily="18" charset="0"/>
              </a:rPr>
              <a:t>literacy</a:t>
            </a:r>
            <a:r>
              <a:rPr lang="it-IT" altLang="it-IT" sz="3000" dirty="0">
                <a:cs typeface="Times New Roman" panose="02020603050405020304" pitchFamily="18" charset="0"/>
              </a:rPr>
              <a:t>, formazione ecc</a:t>
            </a:r>
            <a:r>
              <a:rPr lang="it-IT" altLang="it-IT" sz="3000" dirty="0" smtClean="0">
                <a:cs typeface="Times New Roman" panose="02020603050405020304" pitchFamily="18" charset="0"/>
              </a:rPr>
              <a:t>.</a:t>
            </a:r>
          </a:p>
          <a:p>
            <a:pPr indent="-342900" eaLnBrk="1" fontAlgn="auto" hangingPunct="1">
              <a:lnSpc>
                <a:spcPts val="4100"/>
              </a:lnSpc>
              <a:buFont typeface="Wingdings 2" charset="2"/>
              <a:buChar char=""/>
              <a:defRPr/>
            </a:pPr>
            <a:r>
              <a:rPr lang="it-IT" altLang="it-IT" sz="30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si </a:t>
            </a:r>
            <a:r>
              <a:rPr lang="it-IT" altLang="it-IT" sz="3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disperdono nell’ambiente </a:t>
            </a:r>
            <a:r>
              <a:rPr lang="it-IT" altLang="it-IT" sz="3000" dirty="0">
                <a:cs typeface="Times New Roman" panose="02020603050405020304" pitchFamily="18" charset="0"/>
              </a:rPr>
              <a:t>ma riciclandosi </a:t>
            </a:r>
            <a:r>
              <a:rPr lang="it-IT" altLang="it-IT" sz="2300" dirty="0" smtClean="0">
                <a:cs typeface="Times New Roman" panose="02020603050405020304" pitchFamily="18" charset="0"/>
              </a:rPr>
              <a:t>;-)</a:t>
            </a:r>
          </a:p>
          <a:p>
            <a:pPr indent="-342900" eaLnBrk="1" fontAlgn="auto" hangingPunct="1">
              <a:lnSpc>
                <a:spcPts val="4100"/>
              </a:lnSpc>
              <a:buFont typeface="Wingdings 2" charset="2"/>
              <a:buChar char=""/>
              <a:defRPr/>
            </a:pPr>
            <a:r>
              <a:rPr lang="it-IT" altLang="it-IT" sz="3000" dirty="0" smtClean="0">
                <a:cs typeface="Times New Roman" panose="02020603050405020304" pitchFamily="18" charset="0"/>
              </a:rPr>
              <a:t>l’eccesso </a:t>
            </a:r>
            <a:r>
              <a:rPr lang="it-IT" altLang="it-IT" sz="3000" dirty="0">
                <a:cs typeface="Times New Roman" panose="02020603050405020304" pitchFamily="18" charset="0"/>
              </a:rPr>
              <a:t>di “self-service” fa tornare di moda la </a:t>
            </a:r>
            <a:r>
              <a:rPr lang="it-IT" altLang="it-IT" sz="3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possibilità di delegare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>
          <a:xfrm>
            <a:off x="919119" y="116632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Nodi da sciogliere</a:t>
            </a:r>
          </a:p>
        </p:txBody>
      </p:sp>
      <p:sp>
        <p:nvSpPr>
          <p:cNvPr id="33795" name="Segnaposto contenuto 2"/>
          <p:cNvSpPr>
            <a:spLocks noGrp="1"/>
          </p:cNvSpPr>
          <p:nvPr>
            <p:ph idx="1"/>
          </p:nvPr>
        </p:nvSpPr>
        <p:spPr>
          <a:xfrm>
            <a:off x="479376" y="980728"/>
            <a:ext cx="11233248" cy="5184576"/>
          </a:xfrm>
        </p:spPr>
        <p:txBody>
          <a:bodyPr/>
          <a:lstStyle/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it-IT" altLang="it-IT" sz="2900" dirty="0"/>
              <a:t>l’idea di bibliotecari non agganciati ad alcuna struttura bibliotecaria e di utenti coinvolti come creatori e vettori di conoscenza si scontra con</a:t>
            </a:r>
            <a:r>
              <a:rPr lang="it-IT" altLang="it-IT" sz="2900" dirty="0" smtClean="0"/>
              <a:t>:</a:t>
            </a:r>
          </a:p>
          <a:p>
            <a:pPr lvl="1"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it-IT" altLang="it-IT" sz="2700" dirty="0" smtClean="0"/>
              <a:t>un</a:t>
            </a:r>
            <a:r>
              <a:rPr lang="it-IT" altLang="it-IT" sz="2700" b="1" dirty="0" smtClean="0"/>
              <a:t> </a:t>
            </a:r>
            <a:r>
              <a:rPr lang="it-IT" altLang="it-IT" sz="2700" b="1" dirty="0">
                <a:solidFill>
                  <a:schemeClr val="accent1"/>
                </a:solidFill>
              </a:rPr>
              <a:t>gap percettivo</a:t>
            </a:r>
            <a:r>
              <a:rPr lang="it-IT" altLang="it-IT" sz="2700" dirty="0"/>
              <a:t>:</a:t>
            </a:r>
          </a:p>
          <a:p>
            <a:pPr marL="1049337" lvl="2" indent="-285750" eaLnBrk="1" fontAlgn="auto" hangingPunct="1">
              <a:lnSpc>
                <a:spcPct val="90000"/>
              </a:lnSpc>
              <a:buFont typeface="Wingdings 2" charset="2"/>
              <a:buChar char=""/>
              <a:defRPr/>
            </a:pPr>
            <a:r>
              <a:rPr lang="it-IT" altLang="it-IT" sz="2300" dirty="0"/>
              <a:t>come far cambiare mentalità e percezione all’interno della professione, dei partner e delle comunità di riferimento</a:t>
            </a:r>
            <a:r>
              <a:rPr lang="it-IT" altLang="it-IT" sz="2300" dirty="0" smtClean="0"/>
              <a:t>? (il “teorema della pasticceria del millefoglie”)</a:t>
            </a:r>
            <a:endParaRPr lang="it-IT" altLang="it-IT" sz="2300" dirty="0"/>
          </a:p>
          <a:p>
            <a:pPr lvl="1"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it-IT" altLang="it-IT" sz="2700" dirty="0"/>
              <a:t>un</a:t>
            </a:r>
            <a:r>
              <a:rPr lang="it-IT" altLang="it-IT" sz="2700" b="1" dirty="0"/>
              <a:t> </a:t>
            </a:r>
            <a:r>
              <a:rPr lang="it-IT" altLang="it-IT" sz="2700" b="1" dirty="0">
                <a:solidFill>
                  <a:schemeClr val="accent1"/>
                </a:solidFill>
              </a:rPr>
              <a:t>gap organizzativo</a:t>
            </a:r>
            <a:r>
              <a:rPr lang="it-IT" altLang="it-IT" sz="2700" b="1" dirty="0"/>
              <a:t>:</a:t>
            </a:r>
          </a:p>
          <a:p>
            <a:pPr marL="1049337" lvl="2" indent="-285750" eaLnBrk="1" fontAlgn="auto" hangingPunct="1">
              <a:lnSpc>
                <a:spcPct val="90000"/>
              </a:lnSpc>
              <a:buFont typeface="Wingdings 2" charset="2"/>
              <a:buChar char=""/>
              <a:defRPr/>
            </a:pPr>
            <a:r>
              <a:rPr lang="it-IT" altLang="it-IT" sz="2300" dirty="0"/>
              <a:t>idea impegnativa in termini di formazione, di politiche pubbliche, di progettazione dei servizi, di attitudine del personale e di organizzazione delle attività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3432" y="116632"/>
            <a:ext cx="10353675" cy="969963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chemeClr val="accent1"/>
                </a:solidFill>
              </a:rPr>
              <a:t>Un’idea che prende forma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 descr="Scandinavia-largest-library-opens-in-Aarhus-by-Schmidt-Hammer-Lassen_dezeen_784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188" y="990600"/>
            <a:ext cx="7915275" cy="5654675"/>
          </a:xfrm>
        </p:spPr>
      </p:pic>
      <p:sp>
        <p:nvSpPr>
          <p:cNvPr id="28676" name="CasellaDiTesto 4"/>
          <p:cNvSpPr txBox="1">
            <a:spLocks noChangeArrowheads="1"/>
          </p:cNvSpPr>
          <p:nvPr/>
        </p:nvSpPr>
        <p:spPr bwMode="auto">
          <a:xfrm rot="16200000">
            <a:off x="-3143275" y="3154165"/>
            <a:ext cx="82534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400" dirty="0"/>
              <a:t>DOKK1 </a:t>
            </a:r>
          </a:p>
          <a:p>
            <a:pPr algn="ctr"/>
            <a:r>
              <a:rPr lang="it-IT" altLang="it-IT" sz="1400" dirty="0"/>
              <a:t>Nuova biblioteca e centro culturale di </a:t>
            </a:r>
            <a:r>
              <a:rPr lang="it-IT" altLang="it-IT" sz="1400" dirty="0" err="1"/>
              <a:t>Aarhus</a:t>
            </a:r>
            <a:r>
              <a:rPr lang="it-IT" altLang="it-IT" sz="1400" dirty="0"/>
              <a:t> (Danimarca)</a:t>
            </a:r>
          </a:p>
          <a:p>
            <a:pPr algn="ctr"/>
            <a:r>
              <a:rPr lang="it-IT" altLang="it-IT" sz="1400" dirty="0">
                <a:hlinkClick r:id="rId3"/>
              </a:rPr>
              <a:t>http://aibstudi.aib.it/article/view/11510</a:t>
            </a:r>
            <a:r>
              <a:rPr lang="it-IT" altLang="it-IT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9141" y="118519"/>
            <a:ext cx="10353675" cy="969963"/>
          </a:xfrm>
        </p:spPr>
        <p:txBody>
          <a:bodyPr/>
          <a:lstStyle/>
          <a:p>
            <a:r>
              <a:rPr lang="it-IT" b="1" dirty="0">
                <a:solidFill>
                  <a:schemeClr val="accent1"/>
                </a:solidFill>
              </a:rPr>
              <a:t>Un’idea che prende forma</a:t>
            </a:r>
            <a:endParaRPr lang="it-IT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 rot="16200000">
            <a:off x="-3134221" y="3154165"/>
            <a:ext cx="82534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400" dirty="0" smtClean="0"/>
              <a:t>OODI </a:t>
            </a:r>
            <a:endParaRPr lang="it-IT" altLang="it-IT" sz="1400" dirty="0"/>
          </a:p>
          <a:p>
            <a:pPr algn="ctr"/>
            <a:r>
              <a:rPr lang="it-IT" altLang="it-IT" sz="1400" dirty="0" smtClean="0"/>
              <a:t>Nuova biblioteca centrale di Helsinki</a:t>
            </a:r>
            <a:endParaRPr lang="it-IT" altLang="it-IT" sz="1400" dirty="0"/>
          </a:p>
          <a:p>
            <a:pPr algn="ctr"/>
            <a:r>
              <a:rPr lang="it-IT" altLang="it-IT" sz="1400" dirty="0">
                <a:hlinkClick r:id="rId2"/>
              </a:rPr>
              <a:t>http://</a:t>
            </a:r>
            <a:r>
              <a:rPr lang="it-IT" altLang="it-IT" sz="1400" dirty="0" smtClean="0">
                <a:hlinkClick r:id="rId2"/>
              </a:rPr>
              <a:t>www.bibliotecheoggi.it/rivista/article/view/909/967</a:t>
            </a:r>
            <a:r>
              <a:rPr lang="it-IT" altLang="it-IT" sz="1400" dirty="0" smtClean="0"/>
              <a:t> </a:t>
            </a:r>
            <a:endParaRPr lang="it-IT" altLang="it-IT" sz="1400" dirty="0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082980"/>
            <a:ext cx="8110086" cy="5401318"/>
          </a:xfrm>
        </p:spPr>
      </p:pic>
    </p:spTree>
    <p:extLst>
      <p:ext uri="{BB962C8B-B14F-4D97-AF65-F5344CB8AC3E}">
        <p14:creationId xmlns:p14="http://schemas.microsoft.com/office/powerpoint/2010/main" val="40579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353675" cy="969963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chemeClr val="accent1"/>
                </a:solidFill>
              </a:rPr>
              <a:t>La “svolta narrativa” e i suoi rischi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3392" y="1340769"/>
            <a:ext cx="11017224" cy="4968552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err="1" smtClean="0"/>
              <a:t>Lankes</a:t>
            </a:r>
            <a:r>
              <a:rPr lang="it-IT" dirty="0" smtClean="0"/>
              <a:t>: “</a:t>
            </a:r>
            <a:r>
              <a:rPr lang="en-US" i="1" dirty="0" smtClean="0"/>
              <a:t>Librarians transform communities by weaving together the brilliance of its people. The result is called a library</a:t>
            </a:r>
            <a:r>
              <a:rPr lang="en-US" dirty="0" smtClean="0"/>
              <a:t>”</a:t>
            </a:r>
          </a:p>
          <a:p>
            <a:pPr eaLnBrk="1" hangingPunct="1">
              <a:defRPr/>
            </a:pPr>
            <a:r>
              <a:rPr lang="it-IT" dirty="0" smtClean="0"/>
              <a:t>La 'svolta narrativa' ha investito il nostro settore:</a:t>
            </a:r>
          </a:p>
          <a:p>
            <a:pPr lvl="1" eaLnBrk="1" hangingPunct="1">
              <a:defRPr/>
            </a:pPr>
            <a:r>
              <a:rPr lang="it-IT" dirty="0" smtClean="0"/>
              <a:t>si stanno consolidando narrazioni della biblioteca</a:t>
            </a:r>
            <a:r>
              <a:rPr lang="it-IT" baseline="30000" dirty="0" smtClean="0"/>
              <a:t> </a:t>
            </a:r>
            <a:r>
              <a:rPr lang="it-IT" dirty="0" smtClean="0"/>
              <a:t>– pubblica in particolare – che si nutrono di un patrimonio quasi mitico e che parlano all’immaginario delle persone per sviluppare il loro senso di appartenenza e coinvolgerle nella definizione di un sentire comune</a:t>
            </a:r>
          </a:p>
          <a:p>
            <a:pPr lvl="1" eaLnBrk="1" hangingPunct="1">
              <a:defRPr/>
            </a:pPr>
            <a:r>
              <a:rPr lang="it-IT" dirty="0" smtClean="0"/>
              <a:t>volontà di trasmettere </a:t>
            </a:r>
            <a:r>
              <a:rPr lang="it-IT" b="1" dirty="0" smtClean="0">
                <a:solidFill>
                  <a:schemeClr val="accent1"/>
                </a:solidFill>
              </a:rPr>
              <a:t>messaggi fortemente motivanti, sempre positivi e memorabili</a:t>
            </a:r>
          </a:p>
          <a:p>
            <a:pPr eaLnBrk="1" hangingPunct="1">
              <a:defRPr/>
            </a:pPr>
            <a:r>
              <a:rPr lang="it-IT" dirty="0" smtClean="0"/>
              <a:t> Ma in che modo è possibile tradurre i valori narrati in dati di fatto? O al contrario quanto essi partono dai dati di fatto? È possibile che questo tipo di narrazione abbia un legame stretto con un certo modello di biblioteca?</a:t>
            </a:r>
          </a:p>
          <a:p>
            <a:pPr eaLnBrk="1" hangingPunct="1"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404664"/>
            <a:ext cx="10353675" cy="969963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chemeClr val="accent1"/>
                </a:solidFill>
              </a:rPr>
              <a:t>La “svolta narrativa” e i suoi rischi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731963"/>
            <a:ext cx="10510192" cy="4289325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La </a:t>
            </a:r>
            <a:r>
              <a:rPr lang="it-IT" sz="2400" b="1" dirty="0" smtClean="0">
                <a:solidFill>
                  <a:schemeClr val="accent1"/>
                </a:solidFill>
              </a:rPr>
              <a:t>biblioteconomia sociale </a:t>
            </a:r>
            <a:r>
              <a:rPr lang="it-IT" sz="2400" dirty="0" smtClean="0"/>
              <a:t>ha, tra gli altri, il ruolo di produrre un sistema informativo per le biblioteche, saper spiegare e comunicare al mondo il ruolo della biblioteca, a partire possibilmente dai dati di fatto e attraverso un metodo scientifico rigoroso capace di produrre modelli stabili e sostenibili</a:t>
            </a:r>
          </a:p>
          <a:p>
            <a:pPr eaLnBrk="1" hangingPunct="1">
              <a:defRPr/>
            </a:pPr>
            <a:r>
              <a:rPr lang="it-IT" sz="2400" dirty="0" smtClean="0"/>
              <a:t>Solo in questo modo sarà possibile realizzare una </a:t>
            </a:r>
            <a:r>
              <a:rPr lang="it-IT" sz="2400" b="1" dirty="0" smtClean="0">
                <a:solidFill>
                  <a:schemeClr val="accent1"/>
                </a:solidFill>
              </a:rPr>
              <a:t>convergenza tra svolta narrativa e progettualità, tra visione politica e realizzazioni concrete, tra finalità ideali e risultati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/>
          </p:cNvSpPr>
          <p:nvPr>
            <p:ph type="title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it-IT" altLang="it-IT" sz="4800" b="1" dirty="0" smtClean="0">
                <a:solidFill>
                  <a:schemeClr val="accent1"/>
                </a:solidFill>
              </a:rPr>
              <a:t>anna.galluzzi@gmail.com</a:t>
            </a:r>
            <a:endParaRPr lang="it-IT" altLang="it-IT" sz="4800" b="1" dirty="0">
              <a:solidFill>
                <a:schemeClr val="accent1"/>
              </a:solidFill>
            </a:endParaRPr>
          </a:p>
        </p:txBody>
      </p:sp>
      <p:sp>
        <p:nvSpPr>
          <p:cNvPr id="36867" name="Rectangle 5"/>
          <p:cNvSpPr>
            <a:spLocks noGrp="1"/>
          </p:cNvSpPr>
          <p:nvPr>
            <p:ph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 eaLnBrk="1" fontAlgn="auto" hangingPunct="1">
              <a:buFont typeface="Wingdings 2" charset="2"/>
              <a:buNone/>
              <a:defRPr/>
            </a:pPr>
            <a:endParaRPr lang="it-IT" alt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Punto di partenza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63352" y="1628800"/>
            <a:ext cx="6696744" cy="5040560"/>
          </a:xfrm>
        </p:spPr>
        <p:txBody>
          <a:bodyPr>
            <a:normAutofit lnSpcReduction="10000"/>
          </a:bodyPr>
          <a:lstStyle/>
          <a:p>
            <a:pPr indent="-306000" algn="ctr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it-IT" altLang="it-IT" sz="4100" dirty="0" smtClean="0"/>
              <a:t>R. David </a:t>
            </a:r>
            <a:r>
              <a:rPr lang="it-IT" altLang="it-IT" sz="4100" dirty="0" err="1" smtClean="0"/>
              <a:t>Lankes</a:t>
            </a:r>
            <a:r>
              <a:rPr lang="it-IT" altLang="it-IT" sz="4100" dirty="0" smtClean="0"/>
              <a:t>, </a:t>
            </a:r>
          </a:p>
          <a:p>
            <a:pPr indent="-306000" algn="ctr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it-IT" altLang="it-IT" sz="4100" dirty="0" smtClean="0"/>
          </a:p>
          <a:p>
            <a:pPr indent="-306000" algn="ctr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it-IT" altLang="it-IT" sz="4100" b="1" i="1" dirty="0" smtClean="0">
                <a:solidFill>
                  <a:schemeClr val="accent1"/>
                </a:solidFill>
              </a:rPr>
              <a:t>L'Atlante della biblioteconomia moderna</a:t>
            </a:r>
          </a:p>
          <a:p>
            <a:pPr indent="-306000" algn="ctr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it-IT" altLang="it-IT" sz="4100" i="1" dirty="0" smtClean="0"/>
          </a:p>
          <a:p>
            <a:pPr indent="-306000" algn="ctr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it-IT" altLang="it-IT" sz="4100" dirty="0" smtClean="0"/>
              <a:t>Milano: Editrice Bibliografica, 2014</a:t>
            </a:r>
            <a:endParaRPr lang="it-IT" altLang="it-IT" sz="4100" b="1" dirty="0"/>
          </a:p>
        </p:txBody>
      </p:sp>
      <p:pic>
        <p:nvPicPr>
          <p:cNvPr id="9222" name="Picture 6" descr="Risultati immagini per atlante della biblioteconomia modern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04063" y="1341438"/>
            <a:ext cx="2952377" cy="3549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675" cy="969963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chemeClr val="accent1"/>
                </a:solidFill>
              </a:rPr>
              <a:t>Chi è R. David </a:t>
            </a:r>
            <a:r>
              <a:rPr lang="it-IT" b="1" dirty="0" err="1" smtClean="0">
                <a:solidFill>
                  <a:schemeClr val="accent1"/>
                </a:solidFill>
              </a:rPr>
              <a:t>Lankes</a:t>
            </a:r>
            <a:r>
              <a:rPr lang="it-IT" b="1" dirty="0" smtClean="0">
                <a:solidFill>
                  <a:schemeClr val="accent1"/>
                </a:solidFill>
              </a:rPr>
              <a:t>?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5400" y="1340768"/>
            <a:ext cx="10873208" cy="5112567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 err="1" smtClean="0"/>
              <a:t>Lankes</a:t>
            </a:r>
            <a:r>
              <a:rPr lang="it-IT" sz="2400" dirty="0" smtClean="0"/>
              <a:t> è professore di biblioteconomia, nonché direttore della </a:t>
            </a:r>
            <a:r>
              <a:rPr lang="en-US" sz="2400" dirty="0" smtClean="0"/>
              <a:t>School of Library and Information Science </a:t>
            </a:r>
            <a:r>
              <a:rPr lang="en-US" sz="2400" dirty="0" err="1" smtClean="0"/>
              <a:t>della</a:t>
            </a:r>
            <a:r>
              <a:rPr lang="en-US" sz="2400" dirty="0" smtClean="0"/>
              <a:t> University of South Carolina</a:t>
            </a:r>
          </a:p>
          <a:p>
            <a:pPr eaLnBrk="1" hangingPunct="1">
              <a:defRPr/>
            </a:pPr>
            <a:r>
              <a:rPr lang="it-IT" sz="2400" dirty="0" smtClean="0"/>
              <a:t>Noto da tempo anche ai bibliotecari italiani per la sua teoria sulle </a:t>
            </a:r>
            <a:r>
              <a:rPr lang="it-IT" sz="2400" b="1" dirty="0" smtClean="0">
                <a:solidFill>
                  <a:schemeClr val="accent1"/>
                </a:solidFill>
              </a:rPr>
              <a:t>biblioteche come conversazione</a:t>
            </a:r>
          </a:p>
          <a:p>
            <a:pPr eaLnBrk="1" hangingPunct="1">
              <a:defRPr/>
            </a:pPr>
            <a:r>
              <a:rPr lang="it-IT" sz="2400" dirty="0" smtClean="0"/>
              <a:t>oratore appassionato, capace di creare entusiasmi e di tenere sempre viva l'attenzione del pubblico grazie all'originalità con cui esprime il proprio pensiero e al forte impatto retorico del suo eloquio</a:t>
            </a:r>
          </a:p>
          <a:p>
            <a:pPr eaLnBrk="1" hangingPunct="1">
              <a:defRPr/>
            </a:pPr>
            <a:endParaRPr lang="it-IT" sz="2400" dirty="0" smtClean="0"/>
          </a:p>
          <a:p>
            <a:pPr eaLnBrk="1" hangingPunct="1">
              <a:defRPr/>
            </a:pPr>
            <a:r>
              <a:rPr lang="it-IT" sz="2400" b="1" dirty="0" smtClean="0">
                <a:solidFill>
                  <a:schemeClr val="accent1"/>
                </a:solidFill>
                <a:hlinkClick r:id="rId2"/>
              </a:rPr>
              <a:t>https://davidlankes.org/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Biblioteconomia = </a:t>
            </a:r>
            <a:r>
              <a:rPr lang="it-IT" altLang="it-IT" b="1" dirty="0" err="1" smtClean="0">
                <a:solidFill>
                  <a:schemeClr val="accent1"/>
                </a:solidFill>
                <a:ea typeface="+mj-ea"/>
              </a:rPr>
              <a:t>librarianship</a:t>
            </a: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?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911424" y="1527175"/>
            <a:ext cx="10585176" cy="4572000"/>
          </a:xfrm>
        </p:spPr>
        <p:txBody>
          <a:bodyPr/>
          <a:lstStyle/>
          <a:p>
            <a:pPr indent="-306000" eaLnBrk="1" fontAlgn="auto" hangingPunct="1">
              <a:lnSpc>
                <a:spcPts val="3963"/>
              </a:lnSpc>
              <a:buFont typeface="Wingdings 2" charset="2"/>
              <a:buChar char=""/>
              <a:defRPr/>
            </a:pPr>
            <a:r>
              <a:rPr lang="it-IT" altLang="it-IT" sz="3300" dirty="0" err="1" smtClean="0"/>
              <a:t>Lankes</a:t>
            </a:r>
            <a:r>
              <a:rPr lang="it-IT" altLang="it-IT" sz="3300" dirty="0" smtClean="0"/>
              <a:t> </a:t>
            </a:r>
            <a:r>
              <a:rPr lang="it-IT" altLang="it-IT" sz="3300" dirty="0"/>
              <a:t>utilizza il termine </a:t>
            </a:r>
            <a:r>
              <a:rPr lang="it-IT" altLang="it-IT" sz="3300" b="1" i="1" dirty="0" err="1">
                <a:solidFill>
                  <a:schemeClr val="accent1"/>
                </a:solidFill>
              </a:rPr>
              <a:t>librarianship</a:t>
            </a:r>
            <a:r>
              <a:rPr lang="it-IT" altLang="it-IT" sz="3300" i="1" dirty="0"/>
              <a:t> </a:t>
            </a:r>
            <a:r>
              <a:rPr lang="it-IT" altLang="it-IT" sz="3300" dirty="0"/>
              <a:t>piuttosto che </a:t>
            </a:r>
            <a:r>
              <a:rPr lang="it-IT" altLang="it-IT" sz="3300" i="1" dirty="0" err="1"/>
              <a:t>library</a:t>
            </a:r>
            <a:r>
              <a:rPr lang="it-IT" altLang="it-IT" sz="3300" i="1" dirty="0"/>
              <a:t> and information science</a:t>
            </a:r>
            <a:endParaRPr lang="it-IT" altLang="it-IT" sz="3300" dirty="0"/>
          </a:p>
          <a:p>
            <a:pPr indent="-306000" eaLnBrk="1" fontAlgn="auto" hangingPunct="1">
              <a:lnSpc>
                <a:spcPts val="3963"/>
              </a:lnSpc>
              <a:buFont typeface="Wingdings 2" charset="2"/>
              <a:buChar char=""/>
              <a:defRPr/>
            </a:pPr>
            <a:endParaRPr lang="it-IT" altLang="it-IT" sz="3300" dirty="0"/>
          </a:p>
          <a:p>
            <a:pPr indent="-306000" eaLnBrk="1" fontAlgn="auto" hangingPunct="1">
              <a:lnSpc>
                <a:spcPts val="3963"/>
              </a:lnSpc>
              <a:buFont typeface="Wingdings 2" charset="2"/>
              <a:buChar char=""/>
              <a:defRPr/>
            </a:pPr>
            <a:r>
              <a:rPr lang="it-IT" altLang="it-IT" sz="3300" dirty="0"/>
              <a:t>espressione antica la cui etimologia pone </a:t>
            </a:r>
            <a:r>
              <a:rPr lang="it-IT" altLang="it-IT" sz="3300" b="1" dirty="0">
                <a:solidFill>
                  <a:schemeClr val="accent1"/>
                </a:solidFill>
              </a:rPr>
              <a:t>al centro il bibliotecario e le sue competenze</a:t>
            </a:r>
            <a:r>
              <a:rPr lang="it-IT" altLang="it-IT" sz="3300" dirty="0"/>
              <a:t>, anziché la biblioteca e la sua gestione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Biblioteche o bibliotecari?</a:t>
            </a: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839416" y="1484314"/>
            <a:ext cx="10657184" cy="4752975"/>
          </a:xfrm>
        </p:spPr>
        <p:txBody>
          <a:bodyPr/>
          <a:lstStyle/>
          <a:p>
            <a:pPr indent="-306000" eaLnBrk="1" fontAlgn="auto" hangingPunct="1">
              <a:lnSpc>
                <a:spcPts val="4900"/>
              </a:lnSpc>
              <a:buFont typeface="Wingdings 2" charset="2"/>
              <a:buChar char=""/>
              <a:defRPr/>
            </a:pPr>
            <a:r>
              <a:rPr lang="it-IT" altLang="it-IT" sz="3300" dirty="0"/>
              <a:t>accettare il </a:t>
            </a:r>
            <a:r>
              <a:rPr lang="it-IT" altLang="it-IT" sz="3300" b="1" dirty="0">
                <a:solidFill>
                  <a:schemeClr val="accent1"/>
                </a:solidFill>
              </a:rPr>
              <a:t>declino delle biblioteche </a:t>
            </a:r>
            <a:r>
              <a:rPr lang="it-IT" altLang="it-IT" sz="3300" b="1" dirty="0"/>
              <a:t>in quanto </a:t>
            </a:r>
            <a:r>
              <a:rPr lang="it-IT" altLang="it-IT" sz="3300" b="1" dirty="0">
                <a:solidFill>
                  <a:schemeClr val="accent1"/>
                </a:solidFill>
              </a:rPr>
              <a:t>strutture fisiche</a:t>
            </a:r>
            <a:r>
              <a:rPr lang="it-IT" altLang="it-IT" sz="3300" dirty="0">
                <a:solidFill>
                  <a:schemeClr val="accent1"/>
                </a:solidFill>
              </a:rPr>
              <a:t> </a:t>
            </a:r>
          </a:p>
          <a:p>
            <a:pPr indent="-306000" eaLnBrk="1" fontAlgn="auto" hangingPunct="1">
              <a:lnSpc>
                <a:spcPts val="4900"/>
              </a:lnSpc>
              <a:buFont typeface="Wingdings 2" charset="2"/>
              <a:buChar char=""/>
              <a:defRPr/>
            </a:pPr>
            <a:r>
              <a:rPr lang="it-IT" altLang="it-IT" sz="3300" dirty="0"/>
              <a:t>ma le </a:t>
            </a:r>
            <a:r>
              <a:rPr lang="it-IT" altLang="it-IT" sz="3300" b="1" dirty="0">
                <a:solidFill>
                  <a:schemeClr val="accent1"/>
                </a:solidFill>
              </a:rPr>
              <a:t>comunità avranno sempre bisogno di bibliotecari</a:t>
            </a:r>
            <a:r>
              <a:rPr lang="it-IT" altLang="it-IT" sz="3300" dirty="0">
                <a:solidFill>
                  <a:schemeClr val="accent1"/>
                </a:solidFill>
              </a:rPr>
              <a:t> </a:t>
            </a:r>
            <a:r>
              <a:rPr lang="it-IT" altLang="it-IT" sz="3300" dirty="0"/>
              <a:t>che facilitino l'accesso e l'acquisizione della conoscenza </a:t>
            </a:r>
          </a:p>
          <a:p>
            <a:pPr indent="-306000" eaLnBrk="1" fontAlgn="auto" hangingPunct="1">
              <a:lnSpc>
                <a:spcPts val="4900"/>
              </a:lnSpc>
              <a:buFont typeface="Wingdings 2" charset="2"/>
              <a:buChar char=""/>
              <a:defRPr/>
            </a:pPr>
            <a:r>
              <a:rPr lang="it-IT" altLang="it-IT" sz="3300" dirty="0"/>
              <a:t>diventare cruciali in questo processo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Tesi di </a:t>
            </a:r>
            <a:r>
              <a:rPr lang="it-IT" altLang="it-IT" b="1" dirty="0" err="1" smtClean="0">
                <a:solidFill>
                  <a:schemeClr val="accent1"/>
                </a:solidFill>
                <a:ea typeface="+mj-ea"/>
              </a:rPr>
              <a:t>Lankes</a:t>
            </a:r>
            <a:endParaRPr lang="it-IT" altLang="it-IT" b="1" dirty="0" smtClean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440" y="1124744"/>
            <a:ext cx="10441160" cy="4572000"/>
          </a:xfrm>
        </p:spPr>
        <p:txBody>
          <a:bodyPr/>
          <a:lstStyle/>
          <a:p>
            <a:pPr indent="-306000" algn="ctr" eaLnBrk="1" fontAlgn="auto" hangingPunct="1">
              <a:buFont typeface="Wingdings 2" panose="05020102010507070707" pitchFamily="18" charset="2"/>
              <a:buNone/>
              <a:defRPr/>
            </a:pPr>
            <a:endParaRPr lang="it-IT" sz="1600" dirty="0"/>
          </a:p>
          <a:p>
            <a:pPr indent="-306000" algn="ctr" eaLnBrk="1" fontAlgn="auto" hangingPunct="1">
              <a:buFont typeface="Wingdings 2" panose="05020102010507070707" pitchFamily="18" charset="2"/>
              <a:buNone/>
              <a:defRPr/>
            </a:pPr>
            <a:r>
              <a:rPr lang="it-IT" sz="4500" dirty="0"/>
              <a:t>“la missione dei bibliotecari consiste nel migliorare la società </a:t>
            </a:r>
            <a:r>
              <a:rPr lang="it-IT" sz="4500" b="1" dirty="0">
                <a:solidFill>
                  <a:schemeClr val="accent1"/>
                </a:solidFill>
              </a:rPr>
              <a:t>facilitando</a:t>
            </a:r>
            <a:r>
              <a:rPr lang="it-IT" sz="4500" dirty="0">
                <a:solidFill>
                  <a:schemeClr val="accent1"/>
                </a:solidFill>
              </a:rPr>
              <a:t> </a:t>
            </a:r>
            <a:r>
              <a:rPr lang="it-IT" sz="4500" b="1" dirty="0">
                <a:solidFill>
                  <a:schemeClr val="accent1"/>
                </a:solidFill>
              </a:rPr>
              <a:t>la creazione della conoscenza</a:t>
            </a:r>
            <a:r>
              <a:rPr lang="it-IT" sz="4500" dirty="0">
                <a:solidFill>
                  <a:schemeClr val="accent1"/>
                </a:solidFill>
              </a:rPr>
              <a:t> </a:t>
            </a:r>
            <a:r>
              <a:rPr lang="it-IT" sz="4500" dirty="0"/>
              <a:t>nelle loro comunità di riferimento”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Che cos’è la conoscenza?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551384" y="1412876"/>
            <a:ext cx="11233248" cy="5112468"/>
          </a:xfrm>
        </p:spPr>
        <p:txBody>
          <a:bodyPr>
            <a:noAutofit/>
          </a:bodyPr>
          <a:lstStyle/>
          <a:p>
            <a:pPr indent="-306000" eaLnBrk="1" fontAlgn="auto" hangingPunct="1">
              <a:lnSpc>
                <a:spcPts val="3300"/>
              </a:lnSpc>
              <a:buFont typeface="Wingdings 2" charset="2"/>
              <a:buChar char=""/>
              <a:defRPr/>
            </a:pPr>
            <a:r>
              <a:rPr lang="it-IT" altLang="it-IT" sz="2400" dirty="0"/>
              <a:t>il concetto di </a:t>
            </a:r>
            <a:r>
              <a:rPr lang="it-IT" altLang="it-IT" sz="2400" i="1" dirty="0" err="1"/>
              <a:t>recorded</a:t>
            </a:r>
            <a:r>
              <a:rPr lang="it-IT" altLang="it-IT" sz="2400" i="1" dirty="0"/>
              <a:t> </a:t>
            </a:r>
            <a:r>
              <a:rPr lang="it-IT" altLang="it-IT" sz="2400" i="1" dirty="0" err="1"/>
              <a:t>knowledge</a:t>
            </a:r>
            <a:r>
              <a:rPr lang="it-IT" altLang="it-IT" sz="2400" i="1" dirty="0"/>
              <a:t> </a:t>
            </a:r>
            <a:r>
              <a:rPr lang="it-IT" altLang="it-IT" sz="2400" dirty="0"/>
              <a:t>è un </a:t>
            </a:r>
            <a:r>
              <a:rPr lang="it-IT" altLang="it-IT" sz="2400" dirty="0" smtClean="0"/>
              <a:t>ossimoro</a:t>
            </a:r>
          </a:p>
          <a:p>
            <a:pPr indent="-306000" eaLnBrk="1" fontAlgn="auto" hangingPunct="1">
              <a:lnSpc>
                <a:spcPts val="3300"/>
              </a:lnSpc>
              <a:buFont typeface="Wingdings 2" charset="2"/>
              <a:buChar char=""/>
              <a:defRPr/>
            </a:pPr>
            <a:r>
              <a:rPr lang="it-IT" altLang="it-IT" sz="2400" dirty="0" smtClean="0"/>
              <a:t>la </a:t>
            </a:r>
            <a:r>
              <a:rPr lang="it-IT" altLang="it-IT" sz="2400" dirty="0"/>
              <a:t>conoscenza è un processo che si realizza attraverso la </a:t>
            </a:r>
            <a:r>
              <a:rPr lang="it-IT" altLang="it-IT" sz="2400" b="1" dirty="0" smtClean="0">
                <a:solidFill>
                  <a:schemeClr val="accent1"/>
                </a:solidFill>
              </a:rPr>
              <a:t>conversazione</a:t>
            </a:r>
          </a:p>
          <a:p>
            <a:pPr indent="-306000" eaLnBrk="1" fontAlgn="auto" hangingPunct="1">
              <a:lnSpc>
                <a:spcPts val="3300"/>
              </a:lnSpc>
              <a:buFont typeface="Wingdings 2" charset="2"/>
              <a:buChar char=""/>
              <a:defRPr/>
            </a:pPr>
            <a:r>
              <a:rPr lang="it-IT" altLang="it-IT" sz="2400" dirty="0" smtClean="0"/>
              <a:t>tale </a:t>
            </a:r>
            <a:r>
              <a:rPr lang="it-IT" altLang="it-IT" sz="2400" dirty="0"/>
              <a:t>conversazione può avvenire:</a:t>
            </a:r>
          </a:p>
          <a:p>
            <a:pPr marL="742950" lvl="1" indent="-285750" eaLnBrk="1" fontAlgn="auto" hangingPunct="1">
              <a:lnSpc>
                <a:spcPts val="3300"/>
              </a:lnSpc>
              <a:buFont typeface="Wingdings 2" charset="2"/>
              <a:buChar char=""/>
              <a:defRPr/>
            </a:pPr>
            <a:r>
              <a:rPr lang="it-IT" altLang="it-IT" sz="2400" dirty="0"/>
              <a:t>nella testa del singolo individuo, che mette in relazione quanto legge, vede, acquisisce con quanto già conosce</a:t>
            </a:r>
          </a:p>
          <a:p>
            <a:pPr marL="742950" lvl="1" indent="-285750" eaLnBrk="1" fontAlgn="auto" hangingPunct="1">
              <a:lnSpc>
                <a:spcPts val="3300"/>
              </a:lnSpc>
              <a:buFont typeface="Wingdings 2" charset="2"/>
              <a:buChar char=""/>
              <a:defRPr/>
            </a:pPr>
            <a:r>
              <a:rPr lang="it-IT" altLang="it-IT" sz="2400" dirty="0"/>
              <a:t>tra due o più soggetti che si confrontano e si scambiano informazioni e punti di vista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accent1"/>
                </a:solidFill>
                <a:ea typeface="+mj-ea"/>
              </a:rPr>
              <a:t>I processi dell’apprendimento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911424" y="1527175"/>
            <a:ext cx="10441160" cy="4572000"/>
          </a:xfrm>
        </p:spPr>
        <p:txBody>
          <a:bodyPr/>
          <a:lstStyle/>
          <a:p>
            <a:pPr indent="-306000" eaLnBrk="1" fontAlgn="auto" hangingPunct="1">
              <a:lnSpc>
                <a:spcPts val="4100"/>
              </a:lnSpc>
              <a:buFont typeface="Wingdings 2" charset="2"/>
              <a:buChar char=""/>
              <a:defRPr/>
            </a:pPr>
            <a:r>
              <a:rPr lang="it-IT" altLang="it-IT" sz="3200" dirty="0"/>
              <a:t>non esiste solo l’apprendimento </a:t>
            </a:r>
            <a:r>
              <a:rPr lang="it-IT" altLang="it-IT" sz="3200" dirty="0" err="1"/>
              <a:t>linguistico-verbale</a:t>
            </a:r>
            <a:r>
              <a:rPr lang="it-IT" altLang="it-IT" sz="3200" dirty="0"/>
              <a:t>, ma anche quelli </a:t>
            </a:r>
            <a:r>
              <a:rPr lang="it-IT" altLang="it-IT" sz="3200" dirty="0" err="1"/>
              <a:t>fisico-cinestetico</a:t>
            </a:r>
            <a:r>
              <a:rPr lang="it-IT" altLang="it-IT" sz="3200" dirty="0"/>
              <a:t>, </a:t>
            </a:r>
            <a:r>
              <a:rPr lang="it-IT" altLang="it-IT" sz="3200" dirty="0" err="1"/>
              <a:t>musicale-ritmico</a:t>
            </a:r>
            <a:r>
              <a:rPr lang="it-IT" altLang="it-IT" sz="3200" dirty="0"/>
              <a:t>, logico-matematico, interpersonale e </a:t>
            </a:r>
            <a:r>
              <a:rPr lang="it-IT" altLang="it-IT" sz="3200" dirty="0" err="1" smtClean="0"/>
              <a:t>intrapersonale</a:t>
            </a:r>
            <a:endParaRPr lang="it-IT" altLang="it-IT" sz="3200" dirty="0" smtClean="0"/>
          </a:p>
          <a:p>
            <a:pPr indent="-306000" eaLnBrk="1" fontAlgn="auto" hangingPunct="1">
              <a:lnSpc>
                <a:spcPts val="4100"/>
              </a:lnSpc>
              <a:buFont typeface="Wingdings 2" charset="2"/>
              <a:buChar char=""/>
              <a:defRPr/>
            </a:pPr>
            <a:r>
              <a:rPr lang="it-IT" altLang="it-IT" sz="3200" dirty="0" smtClean="0"/>
              <a:t>lavorare </a:t>
            </a:r>
            <a:r>
              <a:rPr lang="it-IT" altLang="it-IT" sz="3200" dirty="0"/>
              <a:t>sulla </a:t>
            </a:r>
            <a:r>
              <a:rPr lang="it-IT" altLang="it-IT" sz="3200" b="1" dirty="0">
                <a:solidFill>
                  <a:schemeClr val="accent1"/>
                </a:solidFill>
              </a:rPr>
              <a:t>motivazione all’apprendimento</a:t>
            </a:r>
            <a:r>
              <a:rPr lang="it-IT" altLang="it-IT" sz="3200" dirty="0">
                <a:solidFill>
                  <a:schemeClr val="accent1"/>
                </a:solidFill>
              </a:rPr>
              <a:t> </a:t>
            </a:r>
            <a:r>
              <a:rPr lang="it-IT" altLang="it-IT" sz="3200" dirty="0"/>
              <a:t>e creare le condizioni per cui tutti i diversi stili di apprendimento trovino spazio ed espressione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Ardesia</Template>
  <TotalTime>1073</TotalTime>
  <Words>1265</Words>
  <Application>Microsoft Office PowerPoint</Application>
  <PresentationFormat>Widescreen</PresentationFormat>
  <Paragraphs>113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Calisto MT</vt:lpstr>
      <vt:lpstr>Times New Roman</vt:lpstr>
      <vt:lpstr>Trebuchet MS</vt:lpstr>
      <vt:lpstr>Wingdings 2</vt:lpstr>
      <vt:lpstr>Ardesia</vt:lpstr>
      <vt:lpstr>David Lankes e la new librarianship</vt:lpstr>
      <vt:lpstr>Oggetto della lezione di oggi</vt:lpstr>
      <vt:lpstr>Punto di partenza</vt:lpstr>
      <vt:lpstr>Chi è R. David Lankes?</vt:lpstr>
      <vt:lpstr>Biblioteconomia = librarianship?</vt:lpstr>
      <vt:lpstr>Biblioteche o bibliotecari?</vt:lpstr>
      <vt:lpstr>Tesi di Lankes</vt:lpstr>
      <vt:lpstr>Che cos’è la conoscenza?</vt:lpstr>
      <vt:lpstr>I processi dell’apprendimento</vt:lpstr>
      <vt:lpstr>I processi dell’apprendimento</vt:lpstr>
      <vt:lpstr>Ruolo dei bibliotecari</vt:lpstr>
      <vt:lpstr>Focalizzarsi sulle persone</vt:lpstr>
      <vt:lpstr>Embedded librarian</vt:lpstr>
      <vt:lpstr>Innovare e creare partecipazione</vt:lpstr>
      <vt:lpstr>Esiste un problema terminologico?</vt:lpstr>
      <vt:lpstr>Spunti di riflessione</vt:lpstr>
      <vt:lpstr>Spunti di riflessione</vt:lpstr>
      <vt:lpstr>Spunti di riflessione</vt:lpstr>
      <vt:lpstr>Lezioni da imparare</vt:lpstr>
      <vt:lpstr>Tre scenari possibili per i bibliotecari</vt:lpstr>
      <vt:lpstr>Nodi da sciogliere</vt:lpstr>
      <vt:lpstr>Un’idea che prende forma</vt:lpstr>
      <vt:lpstr>Un’idea che prende forma</vt:lpstr>
      <vt:lpstr>La “svolta narrativa” e i suoi rischi</vt:lpstr>
      <vt:lpstr>La “svolta narrativa” e i suoi rischi</vt:lpstr>
      <vt:lpstr>anna.galluzzi@gmail.com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librarianship:  la dispersione sociale delle biblioteche e dei bibliotecari</dc:title>
  <dc:creator>Anna Galluzzi</dc:creator>
  <cp:lastModifiedBy>Giovanni Solimine</cp:lastModifiedBy>
  <cp:revision>88</cp:revision>
  <cp:lastPrinted>2020-11-19T14:41:54Z</cp:lastPrinted>
  <dcterms:created xsi:type="dcterms:W3CDTF">2013-11-07T09:05:17Z</dcterms:created>
  <dcterms:modified xsi:type="dcterms:W3CDTF">2020-11-22T18:03:50Z</dcterms:modified>
</cp:coreProperties>
</file>