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56" r:id="rId3"/>
    <p:sldId id="258" r:id="rId4"/>
    <p:sldId id="260" r:id="rId5"/>
    <p:sldId id="284" r:id="rId6"/>
    <p:sldId id="285" r:id="rId7"/>
    <p:sldId id="286" r:id="rId8"/>
    <p:sldId id="287" r:id="rId9"/>
    <p:sldId id="278" r:id="rId10"/>
    <p:sldId id="273" r:id="rId11"/>
    <p:sldId id="279" r:id="rId12"/>
    <p:sldId id="274" r:id="rId13"/>
    <p:sldId id="272" r:id="rId14"/>
    <p:sldId id="280" r:id="rId15"/>
    <p:sldId id="257" r:id="rId16"/>
    <p:sldId id="281" r:id="rId17"/>
    <p:sldId id="283" r:id="rId18"/>
    <p:sldId id="261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C705"/>
    <a:srgbClr val="AEF694"/>
    <a:srgbClr val="00FFFF"/>
    <a:srgbClr val="9DD3B9"/>
    <a:srgbClr val="C09CC1"/>
    <a:srgbClr val="AAC399"/>
    <a:srgbClr val="FC7474"/>
    <a:srgbClr val="FFFF66"/>
    <a:srgbClr val="A7F5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545" autoAdjust="0"/>
  </p:normalViewPr>
  <p:slideViewPr>
    <p:cSldViewPr>
      <p:cViewPr varScale="1">
        <p:scale>
          <a:sx n="44" d="100"/>
          <a:sy n="44" d="100"/>
        </p:scale>
        <p:origin x="-21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31B70-FCF5-41DC-AFCE-A0BBCF888969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53985-3EA4-4DD7-AD51-3ADE35DC38F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2075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Lesbica" TargetMode="External"/><Relationship Id="rId3" Type="http://schemas.openxmlformats.org/officeDocument/2006/relationships/hyperlink" Target="http://it.wikipedia.org/wiki/Isola" TargetMode="External"/><Relationship Id="rId7" Type="http://schemas.openxmlformats.org/officeDocument/2006/relationships/hyperlink" Target="http://it.wikipedia.org/wiki/VII_secolo_a.C.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t.wikipedia.org/wiki/Saffo" TargetMode="External"/><Relationship Id="rId5" Type="http://schemas.openxmlformats.org/officeDocument/2006/relationships/hyperlink" Target="http://it.wikipedia.org/wiki/Poeta" TargetMode="External"/><Relationship Id="rId4" Type="http://schemas.openxmlformats.org/officeDocument/2006/relationships/hyperlink" Target="http://it.wikipedia.org/wiki/Lesbo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Se ci va:      Il termine deriva dall'</a:t>
            </a:r>
            <a:r>
              <a:rPr lang="it-IT" dirty="0" smtClean="0">
                <a:hlinkClick r:id="rId3" tooltip="Isola"/>
              </a:rPr>
              <a:t>isola</a:t>
            </a:r>
            <a:r>
              <a:rPr lang="it-IT" dirty="0" smtClean="0"/>
              <a:t> di </a:t>
            </a:r>
            <a:r>
              <a:rPr lang="it-IT" dirty="0" smtClean="0">
                <a:hlinkClick r:id="rId4" tooltip="Lesbo"/>
              </a:rPr>
              <a:t>Lesbo</a:t>
            </a:r>
            <a:r>
              <a:rPr lang="it-IT" dirty="0" smtClean="0"/>
              <a:t>, dove visse la </a:t>
            </a:r>
            <a:r>
              <a:rPr lang="it-IT" dirty="0" smtClean="0">
                <a:hlinkClick r:id="rId5" tooltip="Poeta"/>
              </a:rPr>
              <a:t>poetessa</a:t>
            </a:r>
            <a:r>
              <a:rPr lang="it-IT" dirty="0" smtClean="0"/>
              <a:t> </a:t>
            </a:r>
            <a:r>
              <a:rPr lang="it-IT" dirty="0" smtClean="0">
                <a:hlinkClick r:id="rId6" tooltip="Saffo"/>
              </a:rPr>
              <a:t>Saffo</a:t>
            </a:r>
            <a:r>
              <a:rPr lang="it-IT" dirty="0" smtClean="0"/>
              <a:t> nel </a:t>
            </a:r>
            <a:r>
              <a:rPr lang="it-IT" dirty="0" smtClean="0">
                <a:hlinkClick r:id="rId7" tooltip="VII secolo a.C."/>
              </a:rPr>
              <a:t>VII secolo a.C.</a:t>
            </a:r>
            <a:r>
              <a:rPr lang="it-IT" dirty="0" smtClean="0"/>
              <a:t>, che nei suoi versi esaltò la bellezza della femminilità e dell'eros tra donne. Dagli anni '70 in poi si afferma sempre di più l'idea che "lesbica" sia una definizione che sta alla donna stessa adottare o rifiutare: lesbica è ogni donna che si definisca tale, a partire dal proprio oggetto del desiderio, ma riconoscendo altresì nel lesbismo un tratto importante della propria personalità, identificandosi con le altre lesbiche e riconoscendosi nella </a:t>
            </a:r>
            <a:r>
              <a:rPr lang="it-IT" i="1" dirty="0" smtClean="0"/>
              <a:t>cultura lesbica</a:t>
            </a:r>
            <a:r>
              <a:rPr lang="it-IT" dirty="0" smtClean="0"/>
              <a:t>.</a:t>
            </a:r>
            <a:r>
              <a:rPr lang="it-IT" baseline="30000" dirty="0" smtClean="0">
                <a:hlinkClick r:id="rId8"/>
              </a:rPr>
              <a:t>[1]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53985-3EA4-4DD7-AD51-3ADE35DC38F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L’omosessualità è una malattia</a:t>
            </a:r>
            <a:br>
              <a:rPr lang="it-IT" dirty="0" smtClean="0"/>
            </a:br>
            <a:r>
              <a:rPr lang="it-IT" dirty="0" smtClean="0"/>
              <a:t>Le persone omosessuali sono maggiormente a rischio di contrarre l’AIDS</a:t>
            </a:r>
          </a:p>
          <a:p>
            <a:r>
              <a:rPr lang="it-IT" dirty="0" smtClean="0"/>
              <a:t>Se cresci tra persone omosessuali, finisci per convertirti in una di loro convertirti in una di loro 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53985-3EA4-4DD7-AD51-3ADE35DC38F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53985-3EA4-4DD7-AD51-3ADE35DC38F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2690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fusionalità</a:t>
            </a:r>
            <a:r>
              <a:rPr lang="it-IT" dirty="0" smtClean="0"/>
              <a:t> viene intesa come intensità emotiva e chiusura verso</a:t>
            </a:r>
            <a:r>
              <a:rPr lang="it-IT" baseline="0" dirty="0" smtClean="0"/>
              <a:t> l’esterno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53985-3EA4-4DD7-AD51-3ADE35DC38F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1541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000" indent="-342000">
              <a:spcBef>
                <a:spcPts val="768"/>
              </a:spcBef>
            </a:pPr>
            <a:r>
              <a:rPr lang="it-IT" sz="1200" dirty="0" smtClean="0">
                <a:latin typeface="Arabic Typesetting" pitchFamily="66" charset="-78"/>
                <a:cs typeface="Arabic Typesetting" pitchFamily="66" charset="-78"/>
              </a:rPr>
              <a:t>(Complementarietà per il carattere di dominanza, dati poco significativi per la complementarietà del carattere “calore”)</a:t>
            </a:r>
            <a:br>
              <a:rPr lang="it-IT" sz="12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it-IT" sz="1200" dirty="0" smtClean="0">
                <a:latin typeface="Arabic Typesetting" pitchFamily="66" charset="-78"/>
                <a:cs typeface="Arabic Typesetting" pitchFamily="66" charset="-78"/>
              </a:rPr>
              <a:t>(nonostante la maggior parte delle coppie in esame sia formata da individui con caratteri dominanti opposti)</a:t>
            </a:r>
          </a:p>
          <a:p>
            <a:r>
              <a:rPr lang="it-IT" sz="1200" dirty="0" smtClean="0">
                <a:latin typeface="Arabic Typesetting" pitchFamily="66" charset="-78"/>
                <a:cs typeface="Arabic Typesetting" pitchFamily="66" charset="-78"/>
              </a:rPr>
              <a:t> 	</a:t>
            </a:r>
            <a:br>
              <a:rPr lang="it-IT" sz="12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it-IT" sz="12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it-IT" sz="12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Valutazioni più oggettive utilizzando tecniche tradizionali (video, ecc.)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		Numero superiore di partecipanti, estendere lo studio su coppie gay</a:t>
            </a:r>
          </a:p>
          <a:p>
            <a:endParaRPr lang="it-IT" sz="1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53985-3EA4-4DD7-AD51-3ADE35DC38F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 grado di dare conto della differente strutturazione dell’investimento nelle coppie dello stesso</a:t>
            </a:r>
            <a:r>
              <a:rPr lang="it-IT" baseline="0" dirty="0" smtClean="0"/>
              <a:t> genere, ma anche in quelle interculturali e interreligiose. </a:t>
            </a:r>
            <a:br>
              <a:rPr lang="it-IT" baseline="0" dirty="0" smtClean="0"/>
            </a:br>
            <a:r>
              <a:rPr lang="it-IT" baseline="0" dirty="0" smtClean="0"/>
              <a:t>La percezione di marginalizzazione, pur essendo molto variabile tra gli individui, mostra alcuni effetti sulla soddisfazione riportata dai partner.</a:t>
            </a:r>
            <a:br>
              <a:rPr lang="it-IT" baseline="0" dirty="0" smtClean="0"/>
            </a:br>
            <a:r>
              <a:rPr lang="it-IT" baseline="0" dirty="0" smtClean="0"/>
              <a:t/>
            </a:r>
            <a:br>
              <a:rPr lang="it-IT" baseline="0" dirty="0" smtClean="0"/>
            </a:br>
            <a:r>
              <a:rPr lang="it-IT" baseline="0" dirty="0" smtClean="0"/>
              <a:t>Questi atteggiamenti sociali nei confronti dell’omosessualità vengono appresi molto presto, prima che un individuo abbia riconosciuto il proprio </a:t>
            </a:r>
          </a:p>
          <a:p>
            <a:r>
              <a:rPr lang="it-IT" baseline="0" dirty="0" smtClean="0"/>
              <a:t>orientamento sessuale, e questo complica il processo di accettazione di sé di gay e lesbiche. </a:t>
            </a:r>
          </a:p>
          <a:p>
            <a:r>
              <a:rPr lang="it-IT" baseline="0" dirty="0" smtClean="0"/>
              <a:t>A questo punto la persona omosessuale si trova a dover combattere con gli atteggiamenti negativi, che ha interiorizzato nei confronti dell’omosessualità, ed è qui che può svilupparsi l’</a:t>
            </a:r>
            <a:r>
              <a:rPr lang="it-IT" baseline="0" dirty="0" err="1" smtClean="0"/>
              <a:t>omonegatività</a:t>
            </a:r>
            <a:r>
              <a:rPr lang="it-IT" baseline="0" dirty="0" smtClean="0"/>
              <a:t> interiorizzata. A questo punto il soggetto rivolge verso se stesso i medesimi sentimenti che ha interiorizzato nei confronti dell’omosessualità, derivati dalla percezione del pregiudizio ambientale, familiare e sociale. </a:t>
            </a:r>
          </a:p>
          <a:p>
            <a:r>
              <a:rPr lang="it-IT" baseline="0" dirty="0" smtClean="0"/>
              <a:t>Inoltre il vivere in un ambiente caratterizzato da pregiudizi, nel quale non vengono riconosciuti i propri diritti e neppure la stessa identità di queste persone, possa portare a sviluppare una forma di stress sociale identificato con il termine </a:t>
            </a:r>
            <a:r>
              <a:rPr lang="it-IT" baseline="0" dirty="0" err="1" smtClean="0"/>
              <a:t>minority</a:t>
            </a:r>
            <a:r>
              <a:rPr lang="it-IT" baseline="0" dirty="0" smtClean="0"/>
              <a:t> stress, che letteralmente può essere definito come lo stress legato all’appartenere ad una minoranza.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53985-3EA4-4DD7-AD51-3ADE35DC38F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 questo caso la marginalizzazione percepita ha portato alla</a:t>
            </a:r>
            <a:r>
              <a:rPr lang="it-IT" baseline="0" dirty="0" smtClean="0"/>
              <a:t> negazione </a:t>
            </a:r>
            <a:r>
              <a:rPr lang="it-IT" dirty="0" smtClean="0"/>
              <a:t>del rapporto, ma abbiamo detto che può essere un buon </a:t>
            </a:r>
            <a:r>
              <a:rPr lang="it-IT" dirty="0" err="1" smtClean="0"/>
              <a:t>predittore</a:t>
            </a:r>
            <a:r>
              <a:rPr lang="it-IT" dirty="0" smtClean="0"/>
              <a:t> del </a:t>
            </a:r>
            <a:r>
              <a:rPr lang="it-IT" dirty="0" err="1" smtClean="0"/>
              <a:t>commitment</a:t>
            </a:r>
            <a:r>
              <a:rPr lang="it-IT" dirty="0" smtClean="0"/>
              <a:t>. Andiamo</a:t>
            </a:r>
            <a:r>
              <a:rPr lang="it-IT" baseline="0" dirty="0" smtClean="0"/>
              <a:t> a vedere cos’è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53985-3EA4-4DD7-AD51-3ADE35DC38FB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Investimento personale in termini di risorse materiali e non che possono andare perdute</a:t>
            </a:r>
            <a:r>
              <a:rPr lang="it-IT" baseline="0" dirty="0" smtClean="0"/>
              <a:t> al momento della rottura (es. tempo perso)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BUON</a:t>
            </a:r>
            <a:r>
              <a:rPr lang="it-IT" baseline="0" dirty="0" smtClean="0"/>
              <a:t> LIVELLO di </a:t>
            </a:r>
            <a:r>
              <a:rPr lang="it-IT" baseline="0" dirty="0" err="1" smtClean="0"/>
              <a:t>COMMITTMENT=</a:t>
            </a:r>
            <a:r>
              <a:rPr lang="it-IT" baseline="0" dirty="0" smtClean="0"/>
              <a:t> ALTA SODDISFAZIONE; NO ALTERN (percezione della desiderabilità delle potenziali alternative rispetto alla propria relazione); ALTO grado di INVESTIMENTO (risorse che individuo mette in gioco nella relazione e che, se finisce, verranno perse –sia materiali che personali)</a:t>
            </a:r>
          </a:p>
          <a:p>
            <a:r>
              <a:rPr lang="it-IT" baseline="0" dirty="0" smtClean="0"/>
              <a:t>Anche questo è influenzato da società e amici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53985-3EA4-4DD7-AD51-3ADE35DC38F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probabilmente perché stesso </a:t>
            </a:r>
            <a:r>
              <a:rPr lang="it-IT" dirty="0" err="1" smtClean="0"/>
              <a:t>sesso=capire</a:t>
            </a:r>
            <a:r>
              <a:rPr lang="it-IT" dirty="0" smtClean="0"/>
              <a:t> meglio bisogni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Desiderio di maternità più soddisfatto che nei gay, ma come madre single</a:t>
            </a:r>
          </a:p>
          <a:p>
            <a:r>
              <a:rPr lang="it-IT" dirty="0" smtClean="0"/>
              <a:t>LESBIAN BED DEATH----</a:t>
            </a:r>
            <a:r>
              <a:rPr lang="it-IT" dirty="0" smtClean="0">
                <a:sym typeface="Wingdings" pitchFamily="2" charset="2"/>
              </a:rPr>
              <a:t> le lesbiche sono meno assertive a livello sessuale</a:t>
            </a:r>
            <a:br>
              <a:rPr lang="it-IT" dirty="0" smtClean="0">
                <a:sym typeface="Wingdings" pitchFamily="2" charset="2"/>
              </a:rPr>
            </a:br>
            <a:r>
              <a:rPr lang="it-IT" dirty="0" smtClean="0">
                <a:sym typeface="Wingdings" pitchFamily="2" charset="2"/>
              </a:rPr>
              <a:t/>
            </a:r>
            <a:br>
              <a:rPr lang="it-IT" dirty="0" smtClean="0">
                <a:sym typeface="Wingdings" pitchFamily="2" charset="2"/>
              </a:rPr>
            </a:br>
            <a:r>
              <a:rPr lang="it-IT" dirty="0" smtClean="0">
                <a:sym typeface="Wingdings" pitchFamily="2" charset="2"/>
              </a:rPr>
              <a:t>In genere, l’omofobia interiorizzata non è conscia e determina l’attuazione di </a:t>
            </a:r>
          </a:p>
          <a:p>
            <a:r>
              <a:rPr lang="it-IT" dirty="0" smtClean="0">
                <a:sym typeface="Wingdings" pitchFamily="2" charset="2"/>
              </a:rPr>
              <a:t>atteggiamenti di chiusura e comportamenti discriminatori da parte delle stesse persone </a:t>
            </a:r>
          </a:p>
          <a:p>
            <a:r>
              <a:rPr lang="it-IT" dirty="0" smtClean="0">
                <a:sym typeface="Wingdings" pitchFamily="2" charset="2"/>
              </a:rPr>
              <a:t>omosessuali, sia verso loro stesse che verso altri omosessuali. L’omofobia interiorizzata </a:t>
            </a:r>
          </a:p>
          <a:p>
            <a:r>
              <a:rPr lang="it-IT" dirty="0" smtClean="0">
                <a:sym typeface="Wingdings" pitchFamily="2" charset="2"/>
              </a:rPr>
              <a:t>può portare alla negazione della propria identità e a comportamenti e atteggiamenti </a:t>
            </a:r>
          </a:p>
          <a:p>
            <a:r>
              <a:rPr lang="it-IT" dirty="0" smtClean="0">
                <a:sym typeface="Wingdings" pitchFamily="2" charset="2"/>
              </a:rPr>
              <a:t>autolesionisti (quali la mancanza di autostima, il pessimismo riguardo alle proprie prospettive di </a:t>
            </a:r>
          </a:p>
          <a:p>
            <a:r>
              <a:rPr lang="it-IT" dirty="0" smtClean="0">
                <a:sym typeface="Wingdings" pitchFamily="2" charset="2"/>
              </a:rPr>
              <a:t>vita, conseguenze per la salute fisica e mentale). Il grado di omofobia interiorizzata sarà inoltre </a:t>
            </a:r>
          </a:p>
          <a:p>
            <a:r>
              <a:rPr lang="it-IT" dirty="0" smtClean="0">
                <a:sym typeface="Wingdings" pitchFamily="2" charset="2"/>
              </a:rPr>
              <a:t>inversamente proporzionale ai fattori che mediano l’impatto degli stress esterni sulla costruzione </a:t>
            </a:r>
          </a:p>
          <a:p>
            <a:r>
              <a:rPr lang="it-IT" dirty="0" smtClean="0">
                <a:sym typeface="Wingdings" pitchFamily="2" charset="2"/>
              </a:rPr>
              <a:t>dell’identità (risorse ambientali, strategie di adattamento). In altre parole, le persone omosessuali </a:t>
            </a:r>
          </a:p>
          <a:p>
            <a:r>
              <a:rPr lang="it-IT" dirty="0" smtClean="0">
                <a:sym typeface="Wingdings" pitchFamily="2" charset="2"/>
              </a:rPr>
              <a:t>che avranno più facile accesso a fattori positivi riguardo alla propria identità (modelli positivi, </a:t>
            </a:r>
          </a:p>
          <a:p>
            <a:r>
              <a:rPr lang="it-IT" dirty="0" smtClean="0">
                <a:sym typeface="Wingdings" pitchFamily="2" charset="2"/>
              </a:rPr>
              <a:t>accettazione e supporto da parte dei pari e della famiglia) avranno più possibilità di non sviluppare </a:t>
            </a:r>
          </a:p>
          <a:p>
            <a:r>
              <a:rPr lang="it-IT" dirty="0" smtClean="0">
                <a:sym typeface="Wingdings" pitchFamily="2" charset="2"/>
              </a:rPr>
              <a:t>forme di omofobia interiorizzata o di riuscire a rielaborarle in maniera più efficace.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53985-3EA4-4DD7-AD51-3ADE35DC38F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Viste costruzioni sociali accennate vediamo</a:t>
            </a:r>
            <a:r>
              <a:rPr lang="it-IT" baseline="0" dirty="0" smtClean="0"/>
              <a:t> che se ne dice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53985-3EA4-4DD7-AD51-3ADE35DC38FB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D37-B0CC-4F29-8B7D-2DF7E1543DF8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A1D2-9CE3-4EB5-803E-67083630F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D37-B0CC-4F29-8B7D-2DF7E1543DF8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A1D2-9CE3-4EB5-803E-67083630F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D37-B0CC-4F29-8B7D-2DF7E1543DF8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A1D2-9CE3-4EB5-803E-67083630F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D37-B0CC-4F29-8B7D-2DF7E1543DF8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A1D2-9CE3-4EB5-803E-67083630F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D37-B0CC-4F29-8B7D-2DF7E1543DF8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A1D2-9CE3-4EB5-803E-67083630F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D37-B0CC-4F29-8B7D-2DF7E1543DF8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A1D2-9CE3-4EB5-803E-67083630F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D37-B0CC-4F29-8B7D-2DF7E1543DF8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A1D2-9CE3-4EB5-803E-67083630F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D37-B0CC-4F29-8B7D-2DF7E1543DF8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A1D2-9CE3-4EB5-803E-67083630F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D37-B0CC-4F29-8B7D-2DF7E1543DF8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A1D2-9CE3-4EB5-803E-67083630F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D37-B0CC-4F29-8B7D-2DF7E1543DF8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A1D2-9CE3-4EB5-803E-67083630F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D37-B0CC-4F29-8B7D-2DF7E1543DF8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A1D2-9CE3-4EB5-803E-67083630F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61D37-B0CC-4F29-8B7D-2DF7E1543DF8}" type="datetimeFigureOut">
              <a:rPr lang="it-IT" smtClean="0"/>
              <a:pPr/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DA1D2-9CE3-4EB5-803E-67083630F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tina\Desktop\CHIAROLANZA\Video\L'amore%20e%20basta%20tagliato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tina\Desktop\CHIAROLANZA\Video\Altra%20met&#224;%20amore%2043-44.wmv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tina\Desktop\CHIAROLANZA\Video\Altra%20met&#224;%20amore%2061-62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tina\Desktop\CHIAROLANZA\Video\Amore%20gay%20-%20reazioni%20anziani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tina\Desktop\CHIAROLANZA\Video\Amore%20gay%20-%20reazioni%20bambini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tina\Desktop\CHIAROLANZA\Video\Altra%20met&#224;%20amore%2038-41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L'amore e basta tagliat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4643" y="295982"/>
            <a:ext cx="8354715" cy="626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ndalus" pitchFamily="18" charset="-78"/>
                <a:cs typeface="Andalus" pitchFamily="18" charset="-78"/>
              </a:rPr>
              <a:t>Marginalizzazione percepita</a:t>
            </a:r>
            <a:endParaRPr lang="it-IT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2952328"/>
          </a:xfrm>
        </p:spPr>
        <p:txBody>
          <a:bodyPr>
            <a:noAutofit/>
          </a:bodyPr>
          <a:lstStyle/>
          <a:p>
            <a:r>
              <a:rPr lang="it-IT" sz="2900" dirty="0">
                <a:latin typeface="Arabic Typesetting" pitchFamily="66" charset="-78"/>
                <a:cs typeface="Arabic Typesetting" pitchFamily="66" charset="-78"/>
              </a:rPr>
              <a:t>Deriva dalla </a:t>
            </a:r>
            <a:r>
              <a:rPr lang="it-IT" sz="2900" i="1" dirty="0" smtClean="0">
                <a:latin typeface="Arabic Typesetting" pitchFamily="66" charset="-78"/>
                <a:cs typeface="Arabic Typesetting" pitchFamily="66" charset="-78"/>
              </a:rPr>
              <a:t>disapprovazione percepita </a:t>
            </a:r>
            <a:r>
              <a:rPr lang="it-IT" sz="2900" dirty="0">
                <a:latin typeface="Arabic Typesetting" pitchFamily="66" charset="-78"/>
                <a:cs typeface="Arabic Typesetting" pitchFamily="66" charset="-78"/>
              </a:rPr>
              <a:t>nei confronti dell’orientamento sessuale da parte della </a:t>
            </a:r>
            <a:r>
              <a:rPr lang="it-IT" sz="2900" i="1" dirty="0">
                <a:latin typeface="Arabic Typesetting" pitchFamily="66" charset="-78"/>
                <a:cs typeface="Arabic Typesetting" pitchFamily="66" charset="-78"/>
              </a:rPr>
              <a:t>società</a:t>
            </a:r>
            <a:r>
              <a:rPr lang="it-IT" sz="2900" dirty="0">
                <a:latin typeface="Arabic Typesetting" pitchFamily="66" charset="-78"/>
                <a:cs typeface="Arabic Typesetting" pitchFamily="66" charset="-78"/>
              </a:rPr>
              <a:t> ed in particolare </a:t>
            </a:r>
            <a:r>
              <a:rPr lang="it-IT" sz="2900" dirty="0" smtClean="0">
                <a:latin typeface="Arabic Typesetting" pitchFamily="66" charset="-78"/>
                <a:cs typeface="Arabic Typesetting" pitchFamily="66" charset="-78"/>
              </a:rPr>
              <a:t>da parte del </a:t>
            </a:r>
            <a:r>
              <a:rPr lang="it-IT" sz="2900" i="1" dirty="0" smtClean="0">
                <a:latin typeface="Arabic Typesetting" pitchFamily="66" charset="-78"/>
                <a:cs typeface="Arabic Typesetting" pitchFamily="66" charset="-78"/>
              </a:rPr>
              <a:t>network relazionale </a:t>
            </a:r>
            <a:r>
              <a:rPr lang="it-IT" sz="2900" dirty="0" smtClean="0">
                <a:latin typeface="Arabic Typesetting" pitchFamily="66" charset="-78"/>
                <a:cs typeface="Arabic Typesetting" pitchFamily="66" charset="-78"/>
              </a:rPr>
              <a:t>di riferimento (familiari ed amici).</a:t>
            </a:r>
            <a:br>
              <a:rPr lang="it-IT" sz="29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it-IT" sz="2900" dirty="0" smtClean="0">
                <a:latin typeface="Arabic Typesetting" pitchFamily="66" charset="-78"/>
                <a:cs typeface="Arabic Typesetting" pitchFamily="66" charset="-78"/>
              </a:rPr>
              <a:t>Tale disapprovazione può portare a </a:t>
            </a:r>
            <a:r>
              <a:rPr lang="it-IT" sz="2900" i="1" dirty="0" err="1" smtClean="0">
                <a:latin typeface="Arabic Typesetting" pitchFamily="66" charset="-78"/>
                <a:cs typeface="Arabic Typesetting" pitchFamily="66" charset="-78"/>
              </a:rPr>
              <a:t>omonegatività</a:t>
            </a:r>
            <a:r>
              <a:rPr lang="it-IT" sz="2900" i="1" dirty="0" smtClean="0">
                <a:latin typeface="Arabic Typesetting" pitchFamily="66" charset="-78"/>
                <a:cs typeface="Arabic Typesetting" pitchFamily="66" charset="-78"/>
              </a:rPr>
              <a:t> interiorizzata </a:t>
            </a:r>
            <a:r>
              <a:rPr lang="it-IT" sz="2900" dirty="0" smtClean="0">
                <a:latin typeface="Arabic Typesetting" pitchFamily="66" charset="-78"/>
                <a:cs typeface="Arabic Typesetting" pitchFamily="66" charset="-78"/>
              </a:rPr>
              <a:t>e </a:t>
            </a:r>
            <a:r>
              <a:rPr lang="it-IT" sz="2900" i="1" dirty="0" err="1" smtClean="0">
                <a:latin typeface="Arabic Typesetting" pitchFamily="66" charset="-78"/>
                <a:cs typeface="Arabic Typesetting" pitchFamily="66" charset="-78"/>
              </a:rPr>
              <a:t>minority</a:t>
            </a:r>
            <a:r>
              <a:rPr lang="it-IT" sz="2900" i="1" dirty="0" smtClean="0">
                <a:latin typeface="Arabic Typesetting" pitchFamily="66" charset="-78"/>
                <a:cs typeface="Arabic Typesetting" pitchFamily="66" charset="-78"/>
              </a:rPr>
              <a:t> stress</a:t>
            </a:r>
            <a:r>
              <a:rPr lang="it-IT" sz="2900" dirty="0" smtClean="0">
                <a:latin typeface="Arabic Typesetting" pitchFamily="66" charset="-78"/>
                <a:cs typeface="Arabic Typesetting" pitchFamily="66" charset="-78"/>
              </a:rPr>
              <a:t>;</a:t>
            </a:r>
            <a:endParaRPr lang="it-IT" sz="29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2900" dirty="0" smtClean="0">
                <a:latin typeface="Arabic Typesetting" pitchFamily="66" charset="-78"/>
                <a:cs typeface="Arabic Typesetting" pitchFamily="66" charset="-78"/>
              </a:rPr>
              <a:t>E’ definita </a:t>
            </a:r>
            <a:r>
              <a:rPr lang="it-IT" sz="2900" i="1" dirty="0">
                <a:latin typeface="Arabic Typesetting" pitchFamily="66" charset="-78"/>
                <a:cs typeface="Arabic Typesetting" pitchFamily="66" charset="-78"/>
              </a:rPr>
              <a:t>“percepita” </a:t>
            </a:r>
            <a:r>
              <a:rPr lang="it-IT" sz="2900" dirty="0">
                <a:latin typeface="Arabic Typesetting" pitchFamily="66" charset="-78"/>
                <a:cs typeface="Arabic Typesetting" pitchFamily="66" charset="-78"/>
              </a:rPr>
              <a:t>poiché amplificata dai vissuti soggettivi della </a:t>
            </a:r>
            <a:r>
              <a:rPr lang="it-IT" sz="2900" dirty="0" smtClean="0">
                <a:latin typeface="Arabic Typesetting" pitchFamily="66" charset="-78"/>
                <a:cs typeface="Arabic Typesetting" pitchFamily="66" charset="-78"/>
              </a:rPr>
              <a:t>coppia;</a:t>
            </a:r>
            <a:endParaRPr lang="it-IT" sz="29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Immagine 3" descr="marginalizzazion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89040"/>
            <a:ext cx="3859584" cy="28792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CasellaDiTesto 4"/>
          <p:cNvSpPr txBox="1"/>
          <p:nvPr/>
        </p:nvSpPr>
        <p:spPr>
          <a:xfrm>
            <a:off x="323528" y="3706633"/>
            <a:ext cx="4716016" cy="339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9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Correlata a </a:t>
            </a:r>
            <a:r>
              <a:rPr lang="it-IT" sz="2900" i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stabilità</a:t>
            </a:r>
            <a:r>
              <a:rPr lang="it-IT" sz="29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e </a:t>
            </a:r>
            <a:r>
              <a:rPr lang="it-IT" sz="2900" i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qualità</a:t>
            </a:r>
            <a:r>
              <a:rPr lang="it-IT" sz="29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della relazione;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900" dirty="0" err="1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Predittore</a:t>
            </a:r>
            <a:r>
              <a:rPr lang="it-IT" sz="29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del </a:t>
            </a:r>
            <a:r>
              <a:rPr lang="it-IT" sz="2900" i="1" dirty="0" err="1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committment</a:t>
            </a:r>
            <a:r>
              <a:rPr lang="it-IT" sz="29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relazionale;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9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Se esasperata può portare alla segretezza del rapporto e ad una sua eventuale rottura.</a:t>
            </a:r>
          </a:p>
          <a:p>
            <a:endParaRPr lang="it-IT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Altra metà amore 43-4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6867" y="665150"/>
            <a:ext cx="7370267" cy="552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705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mmitment1.jpg"/>
          <p:cNvPicPr>
            <a:picLocks noChangeAspect="1"/>
          </p:cNvPicPr>
          <p:nvPr/>
        </p:nvPicPr>
        <p:blipFill>
          <a:blip r:embed="rId3" cstate="print">
            <a:lum bright="19000"/>
          </a:blip>
          <a:stretch>
            <a:fillRect/>
          </a:stretch>
        </p:blipFill>
        <p:spPr>
          <a:xfrm>
            <a:off x="-900608" y="-2808312"/>
            <a:ext cx="12924928" cy="9693696"/>
          </a:xfrm>
          <a:prstGeom prst="rect">
            <a:avLst/>
          </a:prstGeom>
          <a:scene3d>
            <a:camera prst="orthographicFront"/>
            <a:lightRig rig="threePt" dir="t"/>
          </a:scene3d>
          <a:sp3d extrusionH="279400"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6512" y="1844824"/>
            <a:ext cx="6419056" cy="4525963"/>
          </a:xfrm>
        </p:spPr>
        <p:txBody>
          <a:bodyPr>
            <a:noAutofit/>
          </a:bodyPr>
          <a:lstStyle/>
          <a:p>
            <a:r>
              <a:rPr lang="it-IT" sz="3400" dirty="0">
                <a:latin typeface="Arabic Typesetting" pitchFamily="66" charset="-78"/>
                <a:cs typeface="Arabic Typesetting" pitchFamily="66" charset="-78"/>
              </a:rPr>
              <a:t>Inteso come </a:t>
            </a:r>
            <a:r>
              <a:rPr lang="it-IT" sz="3400" b="1" dirty="0">
                <a:latin typeface="Arabic Typesetting" pitchFamily="66" charset="-78"/>
                <a:cs typeface="Arabic Typesetting" pitchFamily="66" charset="-78"/>
              </a:rPr>
              <a:t>impegno</a:t>
            </a:r>
            <a:r>
              <a:rPr lang="it-IT" sz="3400" dirty="0">
                <a:latin typeface="Arabic Typesetting" pitchFamily="66" charset="-78"/>
                <a:cs typeface="Arabic Typesetting" pitchFamily="66" charset="-78"/>
              </a:rPr>
              <a:t> (personale, morale, strutturale), </a:t>
            </a:r>
            <a:r>
              <a:rPr lang="it-IT" sz="3400" dirty="0" smtClean="0">
                <a:latin typeface="Arabic Typesetting" pitchFamily="66" charset="-78"/>
                <a:cs typeface="Arabic Typesetting" pitchFamily="66" charset="-78"/>
              </a:rPr>
              <a:t>sentimento </a:t>
            </a:r>
            <a:r>
              <a:rPr lang="it-IT" sz="3400" dirty="0">
                <a:latin typeface="Arabic Typesetting" pitchFamily="66" charset="-78"/>
                <a:cs typeface="Arabic Typesetting" pitchFamily="66" charset="-78"/>
              </a:rPr>
              <a:t>di lealtà e intenzione a</a:t>
            </a:r>
            <a:r>
              <a:rPr lang="it-IT" sz="3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it-IT" sz="3400" dirty="0">
                <a:latin typeface="Arabic Typesetting" pitchFamily="66" charset="-78"/>
                <a:cs typeface="Arabic Typesetting" pitchFamily="66" charset="-78"/>
              </a:rPr>
              <a:t>restare all’interno della </a:t>
            </a:r>
            <a:r>
              <a:rPr lang="it-IT" sz="3400" dirty="0" smtClean="0">
                <a:latin typeface="Arabic Typesetting" pitchFamily="66" charset="-78"/>
                <a:cs typeface="Arabic Typesetting" pitchFamily="66" charset="-78"/>
              </a:rPr>
              <a:t>relazione; è, per questo motivo, buon </a:t>
            </a:r>
            <a:r>
              <a:rPr lang="it-IT" sz="3400" dirty="0" err="1">
                <a:latin typeface="Arabic Typesetting" pitchFamily="66" charset="-78"/>
                <a:cs typeface="Arabic Typesetting" pitchFamily="66" charset="-78"/>
              </a:rPr>
              <a:t>predittore</a:t>
            </a:r>
            <a:r>
              <a:rPr lang="it-IT" sz="3400" dirty="0">
                <a:latin typeface="Arabic Typesetting" pitchFamily="66" charset="-78"/>
                <a:cs typeface="Arabic Typesetting" pitchFamily="66" charset="-78"/>
              </a:rPr>
              <a:t> per il mantenimento di quest’ultima</a:t>
            </a:r>
          </a:p>
          <a:p>
            <a:r>
              <a:rPr lang="it-IT" sz="3400" dirty="0">
                <a:latin typeface="Arabic Typesetting" pitchFamily="66" charset="-78"/>
                <a:cs typeface="Arabic Typesetting" pitchFamily="66" charset="-78"/>
              </a:rPr>
              <a:t>Formato da 3 fattori indipendenti </a:t>
            </a:r>
            <a:r>
              <a:rPr lang="it-IT" sz="3400" dirty="0" smtClean="0">
                <a:latin typeface="Arabic Typesetting" pitchFamily="66" charset="-78"/>
                <a:cs typeface="Arabic Typesetting" pitchFamily="66" charset="-78"/>
              </a:rPr>
              <a:t>quali: </a:t>
            </a:r>
            <a:r>
              <a:rPr lang="it-IT" sz="3400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it-IT" sz="3400" dirty="0">
                <a:latin typeface="Arabic Typesetting" pitchFamily="66" charset="-78"/>
                <a:cs typeface="Arabic Typesetting" pitchFamily="66" charset="-78"/>
              </a:rPr>
            </a:br>
            <a:r>
              <a:rPr lang="it-IT" sz="34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it-IT" sz="3400" u="sng" dirty="0" smtClean="0">
                <a:latin typeface="Arabic Typesetting" pitchFamily="66" charset="-78"/>
                <a:cs typeface="Arabic Typesetting" pitchFamily="66" charset="-78"/>
              </a:rPr>
              <a:t>livello </a:t>
            </a:r>
            <a:r>
              <a:rPr lang="it-IT" sz="3400" u="sng" dirty="0">
                <a:latin typeface="Arabic Typesetting" pitchFamily="66" charset="-78"/>
                <a:cs typeface="Arabic Typesetting" pitchFamily="66" charset="-78"/>
              </a:rPr>
              <a:t>di soddisfazione</a:t>
            </a:r>
            <a:br>
              <a:rPr lang="it-IT" sz="3400" u="sng" dirty="0">
                <a:latin typeface="Arabic Typesetting" pitchFamily="66" charset="-78"/>
                <a:cs typeface="Arabic Typesetting" pitchFamily="66" charset="-78"/>
              </a:rPr>
            </a:br>
            <a:r>
              <a:rPr lang="it-IT" sz="34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it-IT" sz="3400" u="sng" dirty="0" smtClean="0">
                <a:latin typeface="Arabic Typesetting" pitchFamily="66" charset="-78"/>
                <a:cs typeface="Arabic Typesetting" pitchFamily="66" charset="-78"/>
              </a:rPr>
              <a:t>qualità </a:t>
            </a:r>
            <a:r>
              <a:rPr lang="it-IT" sz="3400" u="sng" dirty="0">
                <a:latin typeface="Arabic Typesetting" pitchFamily="66" charset="-78"/>
                <a:cs typeface="Arabic Typesetting" pitchFamily="66" charset="-78"/>
              </a:rPr>
              <a:t>delle alternative</a:t>
            </a:r>
            <a:br>
              <a:rPr lang="it-IT" sz="3400" u="sng" dirty="0">
                <a:latin typeface="Arabic Typesetting" pitchFamily="66" charset="-78"/>
                <a:cs typeface="Arabic Typesetting" pitchFamily="66" charset="-78"/>
              </a:rPr>
            </a:br>
            <a:r>
              <a:rPr lang="it-IT" sz="34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it-IT" sz="3400" u="sng" dirty="0" smtClean="0">
                <a:latin typeface="Arabic Typesetting" pitchFamily="66" charset="-78"/>
                <a:cs typeface="Arabic Typesetting" pitchFamily="66" charset="-78"/>
              </a:rPr>
              <a:t>grado </a:t>
            </a:r>
            <a:r>
              <a:rPr lang="it-IT" sz="3400" u="sng" dirty="0">
                <a:latin typeface="Arabic Typesetting" pitchFamily="66" charset="-78"/>
                <a:cs typeface="Arabic Typesetting" pitchFamily="66" charset="-78"/>
              </a:rPr>
              <a:t>di investimento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ndalus" pitchFamily="18" charset="-78"/>
                <a:cs typeface="Andalus" pitchFamily="18" charset="-78"/>
              </a:rPr>
              <a:t>Caratteristiche delle coppie lesbiche</a:t>
            </a:r>
            <a:endParaRPr lang="it-IT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008112"/>
            <a:ext cx="8856984" cy="5733256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Rapporto stabile e monogamico caratterizzato da comunicazione più aperta, maggiore sensibilità e empatia rispetto agli etero;</a:t>
            </a:r>
          </a:p>
          <a:p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Rapporto </a:t>
            </a:r>
            <a:r>
              <a:rPr lang="it-IT" sz="2800" i="1" dirty="0" smtClean="0">
                <a:latin typeface="Arabic Typesetting" pitchFamily="66" charset="-78"/>
                <a:cs typeface="Arabic Typesetting" pitchFamily="66" charset="-78"/>
              </a:rPr>
              <a:t>fusion</a:t>
            </a: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: intensità emotiva e chiusura verso l’esterno, ma anche confusione dei confini Sé/Altro, estrema vicinanza emotivo-affettiva. Potrebbe portare a problemi di indifferenziazione;</a:t>
            </a:r>
          </a:p>
          <a:p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Sostegno reciproco a pressioni socio-politiche e stigmatizzazioni;</a:t>
            </a:r>
            <a:endParaRPr lang="it-IT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Inflessibilità dei ruoli: conservazione del ruolo di genere femminile (no </a:t>
            </a:r>
            <a:r>
              <a:rPr lang="it-IT" sz="2800" dirty="0" err="1" smtClean="0">
                <a:latin typeface="Arabic Typesetting" pitchFamily="66" charset="-78"/>
                <a:cs typeface="Arabic Typesetting" pitchFamily="66" charset="-78"/>
              </a:rPr>
              <a:t>masc</a:t>
            </a: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/</a:t>
            </a:r>
            <a:r>
              <a:rPr lang="it-IT" sz="2800" dirty="0" err="1" smtClean="0">
                <a:latin typeface="Arabic Typesetting" pitchFamily="66" charset="-78"/>
                <a:cs typeface="Arabic Typesetting" pitchFamily="66" charset="-78"/>
              </a:rPr>
              <a:t>fem</a:t>
            </a: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);</a:t>
            </a:r>
          </a:p>
          <a:p>
            <a:r>
              <a:rPr lang="it-IT" sz="2800" dirty="0" err="1" smtClean="0">
                <a:latin typeface="Arabic Typesetting" pitchFamily="66" charset="-78"/>
                <a:cs typeface="Arabic Typesetting" pitchFamily="66" charset="-78"/>
              </a:rPr>
              <a:t>Lesbian</a:t>
            </a: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 Bed Death: rapporti sessuali poco frequenti poiché il legame è basato maggiormente su di un’intesa </a:t>
            </a:r>
            <a:r>
              <a:rPr lang="it-IT" sz="2800" dirty="0" err="1" smtClean="0">
                <a:latin typeface="Arabic Typesetting" pitchFamily="66" charset="-78"/>
                <a:cs typeface="Arabic Typesetting" pitchFamily="66" charset="-78"/>
              </a:rPr>
              <a:t>emotivo-affettiva</a:t>
            </a: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;</a:t>
            </a:r>
          </a:p>
          <a:p>
            <a:r>
              <a:rPr lang="it-IT" sz="2800" dirty="0" err="1" smtClean="0">
                <a:latin typeface="Arabic Typesetting" pitchFamily="66" charset="-78"/>
                <a:cs typeface="Arabic Typesetting" pitchFamily="66" charset="-78"/>
              </a:rPr>
              <a:t>Omonegatività</a:t>
            </a: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 interiorizzata: processo inconsapevole e automatico di adozione dei significati negativi dell’omosessualità, risultato del processo di interiorizzazione dello stigma percepito.</a:t>
            </a:r>
          </a:p>
        </p:txBody>
      </p:sp>
      <p:pic>
        <p:nvPicPr>
          <p:cNvPr id="4" name="Immagine 3" descr="lel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63350"/>
            <a:ext cx="916336" cy="88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Altra metà amore 61-6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3156" y="174867"/>
            <a:ext cx="8677688" cy="6508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41168" y="-531440"/>
            <a:ext cx="4402832" cy="6614195"/>
          </a:xfrm>
        </p:spPr>
        <p:txBody>
          <a:bodyPr>
            <a:noAutofit/>
          </a:bodyPr>
          <a:lstStyle/>
          <a:p>
            <a:pPr>
              <a:buNone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'esistenza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stessa delle lesbiche, il cui desiderio non è funzionale all’uomo, né alla riproduzione della specie, evidenzia come i concetti di 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donna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di 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uomo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siano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costruzioni sociali e ideologiche.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lesbiche, sfuggendo "all'eterosessualità obbligatoria" creano una nuova prospettiva sociale, un linguaggio e un sistema di relazioni nuovi e diversi. </a:t>
            </a:r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it-IT" dirty="0" smtClean="0">
                <a:latin typeface="Arabic Typesetting" pitchFamily="66" charset="-78"/>
                <a:cs typeface="Arabic Typesetting" pitchFamily="66" charset="-78"/>
              </a:rPr>
            </a:br>
            <a:endParaRPr lang="it-IT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Immagine 3" descr="de lempic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5089922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983760" y="627322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Monique</a:t>
            </a:r>
            <a:r>
              <a:rPr lang="it-IT" sz="3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it-IT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Wittig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Amore gay - reazioni anziani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6537" y="177403"/>
            <a:ext cx="8670926" cy="6503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06" y="0"/>
            <a:ext cx="457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5976" y="404664"/>
            <a:ext cx="4607206" cy="1143000"/>
          </a:xfrm>
        </p:spPr>
        <p:txBody>
          <a:bodyPr/>
          <a:lstStyle/>
          <a:p>
            <a:r>
              <a:rPr lang="it-IT" dirty="0" smtClean="0">
                <a:latin typeface="Andalus" pitchFamily="18" charset="-78"/>
                <a:cs typeface="Andalus" pitchFamily="18" charset="-78"/>
              </a:rPr>
              <a:t>Falsi Miti</a:t>
            </a:r>
            <a:endParaRPr lang="it-IT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6016" y="1268760"/>
            <a:ext cx="4607206" cy="5544616"/>
          </a:xfrm>
        </p:spPr>
        <p:txBody>
          <a:bodyPr>
            <a:normAutofit fontScale="92500" lnSpcReduction="10000"/>
          </a:bodyPr>
          <a:lstStyle/>
          <a:p>
            <a:endParaRPr lang="it-IT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 Aspetto tipicamente maschile</a:t>
            </a:r>
          </a:p>
          <a:p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 Incapaci di relazioni durature</a:t>
            </a:r>
          </a:p>
          <a:p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 Prettamente monogame</a:t>
            </a:r>
          </a:p>
          <a:p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 Rapporti sessuali promiscui </a:t>
            </a:r>
          </a:p>
          <a:p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 Ideologia puramente femminista</a:t>
            </a:r>
          </a:p>
          <a:p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A</a:t>
            </a:r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ssunzione di ruoli etero</a:t>
            </a:r>
          </a:p>
          <a:p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 Migliore capacità di ascolto</a:t>
            </a:r>
          </a:p>
          <a:p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 Maggiore vicinanza emotiva rispetto alle coppie etero</a:t>
            </a:r>
            <a:br>
              <a:rPr lang="it-IT" dirty="0" smtClean="0">
                <a:latin typeface="Arabic Typesetting" pitchFamily="66" charset="-78"/>
                <a:cs typeface="Arabic Typesetting" pitchFamily="66" charset="-78"/>
              </a:rPr>
            </a:br>
            <a:endParaRPr lang="it-IT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5076056" y="3240360"/>
            <a:ext cx="4139952" cy="1988840"/>
          </a:xfrm>
          <a:prstGeom prst="ellipse">
            <a:avLst/>
          </a:prstGeom>
          <a:gradFill flip="none" rotWithShape="1">
            <a:gsLst>
              <a:gs pos="82001">
                <a:schemeClr val="bg1">
                  <a:lumMod val="95000"/>
                </a:schemeClr>
              </a:gs>
              <a:gs pos="82001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68560" y="1277888"/>
            <a:ext cx="4752528" cy="2079104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ndalus" pitchFamily="18" charset="-78"/>
                <a:cs typeface="Andalus" pitchFamily="18" charset="-78"/>
              </a:rPr>
              <a:t>Il ruolo sociale delle lesbiche</a:t>
            </a:r>
            <a:endParaRPr lang="it-IT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4005064"/>
            <a:ext cx="3744416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Legalmente non riconosciuto</a:t>
            </a:r>
          </a:p>
        </p:txBody>
      </p:sp>
      <p:pic>
        <p:nvPicPr>
          <p:cNvPr id="4" name="Immagine 3" descr="ho detto lesbi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0"/>
            <a:ext cx="5364088" cy="2932833"/>
          </a:xfrm>
          <a:prstGeom prst="ellipse">
            <a:avLst/>
          </a:prstGeom>
        </p:spPr>
      </p:pic>
      <p:sp>
        <p:nvSpPr>
          <p:cNvPr id="5" name="Ovale 4"/>
          <p:cNvSpPr/>
          <p:nvPr/>
        </p:nvSpPr>
        <p:spPr>
          <a:xfrm>
            <a:off x="3419872" y="2780928"/>
            <a:ext cx="288032" cy="216024"/>
          </a:xfrm>
          <a:prstGeom prst="ellipse">
            <a:avLst/>
          </a:prstGeom>
          <a:gradFill flip="none" rotWithShape="1">
            <a:gsLst>
              <a:gs pos="82001">
                <a:schemeClr val="bg1">
                  <a:lumMod val="95000"/>
                </a:schemeClr>
              </a:gs>
              <a:gs pos="82001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851920" y="2996952"/>
            <a:ext cx="360040" cy="360040"/>
          </a:xfrm>
          <a:prstGeom prst="ellipse">
            <a:avLst/>
          </a:prstGeom>
          <a:gradFill flip="none" rotWithShape="1">
            <a:gsLst>
              <a:gs pos="82001">
                <a:schemeClr val="bg1">
                  <a:lumMod val="95000"/>
                </a:schemeClr>
              </a:gs>
              <a:gs pos="82001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83968" y="2636912"/>
            <a:ext cx="576064" cy="576064"/>
          </a:xfrm>
          <a:prstGeom prst="ellipse">
            <a:avLst/>
          </a:prstGeom>
          <a:gradFill flip="none" rotWithShape="1">
            <a:gsLst>
              <a:gs pos="82001">
                <a:schemeClr val="bg1">
                  <a:lumMod val="95000"/>
                </a:schemeClr>
              </a:gs>
              <a:gs pos="82001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rot="5400000">
            <a:off x="1367644" y="3392996"/>
            <a:ext cx="576064" cy="360040"/>
          </a:xfrm>
          <a:prstGeom prst="rightArrow">
            <a:avLst/>
          </a:prstGeom>
          <a:gradFill flip="none" rotWithShape="1">
            <a:gsLst>
              <a:gs pos="82001">
                <a:schemeClr val="bg1">
                  <a:lumMod val="95000"/>
                </a:schemeClr>
              </a:gs>
              <a:gs pos="82001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5400000">
            <a:off x="2015716" y="4833156"/>
            <a:ext cx="576064" cy="360040"/>
          </a:xfrm>
          <a:prstGeom prst="rightArrow">
            <a:avLst/>
          </a:prstGeom>
          <a:gradFill flip="none" rotWithShape="1">
            <a:gsLst>
              <a:gs pos="82001">
                <a:schemeClr val="bg1">
                  <a:lumMod val="95000"/>
                </a:schemeClr>
              </a:gs>
              <a:gs pos="82001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665491" y="5170547"/>
            <a:ext cx="650690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3200" dirty="0">
                <a:latin typeface="Arabic Typesetting" pitchFamily="66" charset="-78"/>
                <a:cs typeface="Arabic Typesetting" pitchFamily="66" charset="-78"/>
              </a:rPr>
              <a:t>Mancanza di supporto e riconoscimento socioculturale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148064" y="358753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Insicurezza e stress per impossibilità di costruire una relazione riconosciuta giuridicamente –&gt;tentativo </a:t>
            </a:r>
            <a:r>
              <a:rPr lang="it-IT" sz="24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di uniformarsi </a:t>
            </a:r>
            <a:endParaRPr lang="it-IT" sz="2400" dirty="0" smtClean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it-IT" sz="24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al modello </a:t>
            </a:r>
            <a:r>
              <a:rPr lang="it-IT" sz="24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etero.</a:t>
            </a:r>
            <a:endParaRPr lang="it-IT" sz="2400" dirty="0"/>
          </a:p>
        </p:txBody>
      </p:sp>
      <p:sp>
        <p:nvSpPr>
          <p:cNvPr id="14" name="Freccia a destra 13"/>
          <p:cNvSpPr/>
          <p:nvPr/>
        </p:nvSpPr>
        <p:spPr>
          <a:xfrm>
            <a:off x="4572000" y="4149080"/>
            <a:ext cx="504056" cy="288032"/>
          </a:xfrm>
          <a:prstGeom prst="rightArrow">
            <a:avLst/>
          </a:prstGeom>
          <a:gradFill flip="none" rotWithShape="1">
            <a:gsLst>
              <a:gs pos="82001">
                <a:schemeClr val="bg1">
                  <a:lumMod val="95000"/>
                </a:schemeClr>
              </a:gs>
              <a:gs pos="82001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Amore gay - reazioni bambini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3772" y="208988"/>
            <a:ext cx="8586700" cy="644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more lello a let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" y="-27384"/>
            <a:ext cx="9750232" cy="6885384"/>
          </a:xfrm>
          <a:prstGeom prst="rect">
            <a:avLst/>
          </a:prstGeom>
          <a:effectLst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44624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it-IT" sz="4000" b="1" dirty="0" smtClean="0">
                <a:latin typeface="Andalus" pitchFamily="18" charset="-78"/>
                <a:cs typeface="Andalus" pitchFamily="18" charset="-78"/>
              </a:rPr>
              <a:t>Complementarietà nelle coppie  femminili dello stesso genere</a:t>
            </a:r>
            <a:endParaRPr lang="it-IT" sz="4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6068888"/>
            <a:ext cx="7696944" cy="1320552"/>
          </a:xfrm>
        </p:spPr>
        <p:txBody>
          <a:bodyPr>
            <a:normAutofit/>
          </a:bodyPr>
          <a:lstStyle/>
          <a:p>
            <a:r>
              <a:rPr lang="it-IT" sz="1600" dirty="0" smtClean="0">
                <a:solidFill>
                  <a:schemeClr val="tx1"/>
                </a:solidFill>
                <a:latin typeface="AR BERKLEY" pitchFamily="2" charset="0"/>
              </a:rPr>
              <a:t>Martina </a:t>
            </a:r>
            <a:r>
              <a:rPr lang="it-IT" sz="1600" dirty="0" err="1" smtClean="0">
                <a:solidFill>
                  <a:schemeClr val="tx1"/>
                </a:solidFill>
                <a:latin typeface="AR BERKLEY" pitchFamily="2" charset="0"/>
              </a:rPr>
              <a:t>Laudadio</a:t>
            </a:r>
            <a:r>
              <a:rPr lang="it-IT" sz="1600" dirty="0" smtClean="0">
                <a:solidFill>
                  <a:schemeClr val="tx1"/>
                </a:solidFill>
                <a:latin typeface="AR BERKLEY" pitchFamily="2" charset="0"/>
              </a:rPr>
              <a:t>, 1414485 - Claudio Lupi, 1156895 - Maura Mercuri, 1410595 - Michela </a:t>
            </a:r>
            <a:r>
              <a:rPr lang="it-IT" sz="1600" dirty="0" err="1" smtClean="0">
                <a:solidFill>
                  <a:schemeClr val="tx1"/>
                </a:solidFill>
                <a:latin typeface="AR BERKLEY" pitchFamily="2" charset="0"/>
              </a:rPr>
              <a:t>Rescigno</a:t>
            </a:r>
            <a:r>
              <a:rPr lang="it-IT" sz="1600" dirty="0" smtClean="0">
                <a:solidFill>
                  <a:schemeClr val="tx1"/>
                </a:solidFill>
                <a:latin typeface="AR BERKLEY" pitchFamily="2" charset="0"/>
              </a:rPr>
              <a:t>, 1253392 - Paola Tartaro, 1257656</a:t>
            </a:r>
            <a:endParaRPr lang="it-IT" sz="1600" dirty="0">
              <a:solidFill>
                <a:schemeClr val="tx1"/>
              </a:solidFill>
              <a:latin typeface="AR BERKLEY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4005064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rabic Typesetting" pitchFamily="66" charset="-78"/>
                <a:cs typeface="Arabic Typesetting" pitchFamily="66" charset="-78"/>
              </a:rPr>
              <a:t>Tra le donne l'amore è contemplativo, non v'è lotta né vittoria, né sconfitta, ognuna è soggetto e oggetto, schiava e padrona.</a:t>
            </a:r>
          </a:p>
          <a:p>
            <a:r>
              <a:rPr lang="it-IT" sz="2400" b="1" i="1" dirty="0">
                <a:latin typeface="Arabic Typesetting" pitchFamily="66" charset="-78"/>
                <a:cs typeface="Arabic Typesetting" pitchFamily="66" charset="-78"/>
              </a:rPr>
              <a:t>Simone de </a:t>
            </a:r>
            <a:r>
              <a:rPr lang="it-IT" sz="2400" b="1" i="1" dirty="0" err="1">
                <a:latin typeface="Arabic Typesetting" pitchFamily="66" charset="-78"/>
                <a:cs typeface="Arabic Typesetting" pitchFamily="66" charset="-78"/>
              </a:rPr>
              <a:t>Beauvoir</a:t>
            </a:r>
            <a:r>
              <a:rPr lang="it-IT" sz="2400" b="1" dirty="0">
                <a:latin typeface="Arabic Typesetting" pitchFamily="66" charset="-78"/>
                <a:cs typeface="Arabic Typesetting" pitchFamily="66" charset="-78"/>
              </a:rPr>
              <a:t>, </a:t>
            </a:r>
            <a:r>
              <a:rPr lang="it-IT" sz="2400" b="1" i="1" dirty="0">
                <a:latin typeface="Arabic Typesetting" pitchFamily="66" charset="-78"/>
                <a:cs typeface="Arabic Typesetting" pitchFamily="66" charset="-78"/>
              </a:rPr>
              <a:t>Il secondo sesso</a:t>
            </a:r>
            <a:r>
              <a:rPr lang="it-IT" sz="2400" b="1" dirty="0">
                <a:latin typeface="Arabic Typesetting" pitchFamily="66" charset="-78"/>
                <a:cs typeface="Arabic Typesetting" pitchFamily="66" charset="-78"/>
              </a:rPr>
              <a:t>, 1949</a:t>
            </a:r>
          </a:p>
          <a:p>
            <a:endParaRPr lang="it-IT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vecchio-documento-di-struttura-con-le-macchie-di-vernice-22115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90993" y="-1595008"/>
            <a:ext cx="7101408" cy="980460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48872" cy="3528392"/>
          </a:xfrm>
        </p:spPr>
        <p:txBody>
          <a:bodyPr>
            <a:no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 mio avviso, oggi il movimento omosessuale ha più bisogno di un'arte del vivere che di una scienza o di una conoscenza scientifica (o pseudoscientifica) di cosa sia la sessualità. La sessualità fa parte dei nostri comportamenti, fa parte della libertà di cui godiamo in questo mondo. La sessualità è qualcosa che siamo noi stessi a creare – è una nostra creazione assai più di quanto non sia la scoperta di un aspetto segreto del nostro desiderio. 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76056" y="4941168"/>
            <a:ext cx="8219256" cy="2697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Grazie per l’attenzione,</a:t>
            </a:r>
            <a:b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Martina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Laudadio</a:t>
            </a:r>
            <a:r>
              <a:rPr lang="it-IT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/>
            </a:r>
            <a:br>
              <a:rPr lang="it-IT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it-IT" sz="1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Claudio Lupi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/>
            </a:r>
            <a:b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Maura Mercuri</a:t>
            </a:r>
            <a:b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Michela </a:t>
            </a:r>
            <a:r>
              <a:rPr lang="it-IT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Rescigno</a:t>
            </a: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/>
            </a:r>
            <a:b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it-IT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Paola Tartaro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64088" y="38610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Michel Foucault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m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88640"/>
            <a:ext cx="2159000" cy="2159000"/>
          </a:xfrm>
          <a:prstGeom prst="rect">
            <a:avLst/>
          </a:prstGeom>
          <a:ln w="57150">
            <a:solidFill>
              <a:srgbClr val="000000"/>
            </a:solidFill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573016"/>
            <a:ext cx="7992888" cy="5184576"/>
          </a:xfrm>
        </p:spPr>
        <p:txBody>
          <a:bodyPr>
            <a:normAutofit/>
          </a:bodyPr>
          <a:lstStyle/>
          <a:p>
            <a:r>
              <a:rPr lang="it-IT" sz="3100" dirty="0" smtClean="0">
                <a:latin typeface="Arabic Typesetting" pitchFamily="66" charset="-78"/>
                <a:cs typeface="Arabic Typesetting" pitchFamily="66" charset="-78"/>
              </a:rPr>
              <a:t>Teoria dei bisogni complementari (</a:t>
            </a:r>
            <a:r>
              <a:rPr lang="it-IT" sz="3100" dirty="0" err="1" smtClean="0">
                <a:latin typeface="Arabic Typesetting" pitchFamily="66" charset="-78"/>
                <a:cs typeface="Arabic Typesetting" pitchFamily="66" charset="-78"/>
              </a:rPr>
              <a:t>Winch</a:t>
            </a:r>
            <a:r>
              <a:rPr lang="it-IT" sz="3100" dirty="0" smtClean="0">
                <a:latin typeface="Arabic Typesetting" pitchFamily="66" charset="-78"/>
                <a:cs typeface="Arabic Typesetting" pitchFamily="66" charset="-78"/>
              </a:rPr>
              <a:t>, 1955): </a:t>
            </a:r>
            <a:br>
              <a:rPr lang="it-IT" sz="31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it-IT" sz="3100" dirty="0" smtClean="0">
                <a:latin typeface="Arabic Typesetting" pitchFamily="66" charset="-78"/>
                <a:cs typeface="Arabic Typesetting" pitchFamily="66" charset="-78"/>
              </a:rPr>
              <a:t>il concetto di complementarietà implica un processo di opposti che si attraggono l’un l’altro. Nella scelta del partner gli individui ricercano la persona più adatta a soddisfare i propri bisogni, intesi come oggetti materiali o simbolici, per cui saranno orientati verso partner con caratteristiche che essi non possiedono.</a:t>
            </a:r>
            <a:endParaRPr lang="it-IT" sz="31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116632" y="332656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ndalus" pitchFamily="18" charset="-78"/>
                <a:cs typeface="Andalus" pitchFamily="18" charset="-78"/>
              </a:rPr>
              <a:t>Complementarietà</a:t>
            </a:r>
            <a:endParaRPr lang="it-IT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510913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it-IT" sz="3100" dirty="0" smtClean="0">
                <a:latin typeface="Arabic Typesetting" pitchFamily="66" charset="-78"/>
                <a:cs typeface="Arabic Typesetting" pitchFamily="66" charset="-78"/>
              </a:rPr>
              <a:t>Teoria interpersonale (</a:t>
            </a:r>
            <a:r>
              <a:rPr lang="it-IT" sz="3100" dirty="0" err="1" smtClean="0">
                <a:latin typeface="Arabic Typesetting" pitchFamily="66" charset="-78"/>
                <a:cs typeface="Arabic Typesetting" pitchFamily="66" charset="-78"/>
              </a:rPr>
              <a:t>Sullivan</a:t>
            </a:r>
            <a:r>
              <a:rPr lang="it-IT" sz="3100" dirty="0" smtClean="0">
                <a:latin typeface="Arabic Typesetting" pitchFamily="66" charset="-78"/>
                <a:cs typeface="Arabic Typesetting" pitchFamily="66" charset="-78"/>
              </a:rPr>
              <a:t>, 1953): </a:t>
            </a:r>
            <a:br>
              <a:rPr lang="it-IT" sz="31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it-IT" sz="3100" dirty="0" smtClean="0">
                <a:latin typeface="Arabic Typesetting" pitchFamily="66" charset="-78"/>
                <a:cs typeface="Arabic Typesetting" pitchFamily="66" charset="-78"/>
              </a:rPr>
              <a:t>nelle interazioni diadiche, lo stile comportamentale</a:t>
            </a:r>
            <a:br>
              <a:rPr lang="it-IT" sz="31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it-IT" sz="3100" dirty="0" smtClean="0">
                <a:latin typeface="Arabic Typesetting" pitchFamily="66" charset="-78"/>
                <a:cs typeface="Arabic Typesetting" pitchFamily="66" charset="-78"/>
              </a:rPr>
              <a:t>di un individuo tende a suscitare o vincolare lo stile comportamentale dell’altro e viceversa.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F694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it-IT" sz="3200" dirty="0" smtClean="0">
                <a:latin typeface="Andalus" pitchFamily="18" charset="-78"/>
                <a:ea typeface="+mn-ea"/>
                <a:cs typeface="Andalus" pitchFamily="18" charset="-78"/>
              </a:rPr>
              <a:t>Lesbiche: </a:t>
            </a:r>
            <a:r>
              <a:rPr lang="it-IT" sz="3200" dirty="0">
                <a:latin typeface="Andalus" pitchFamily="18" charset="-78"/>
                <a:ea typeface="+mn-ea"/>
                <a:cs typeface="Andalus" pitchFamily="18" charset="-78"/>
              </a:rPr>
              <a:t>complementarietà o somiglianza?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Si </a:t>
            </a:r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può parlare di </a:t>
            </a:r>
            <a:r>
              <a:rPr lang="it-IT" b="1" dirty="0">
                <a:latin typeface="Arabic Typesetting" pitchFamily="66" charset="-78"/>
                <a:cs typeface="Arabic Typesetting" pitchFamily="66" charset="-78"/>
              </a:rPr>
              <a:t>somiglianza</a:t>
            </a:r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 intesa come un </a:t>
            </a:r>
            <a:r>
              <a:rPr lang="it-IT" i="1" dirty="0">
                <a:latin typeface="Arabic Typesetting" pitchFamily="66" charset="-78"/>
                <a:cs typeface="Arabic Typesetting" pitchFamily="66" charset="-78"/>
              </a:rPr>
              <a:t>linguaggio comune </a:t>
            </a:r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che facilita la relazione e lo scambio </a:t>
            </a:r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interpersonale</a:t>
            </a:r>
            <a:endParaRPr lang="it-IT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La similarità </a:t>
            </a:r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comporta una reciproca conferma di comportamenti e </a:t>
            </a:r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opinioni, </a:t>
            </a:r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aumentando anche la possibilità di attività </a:t>
            </a:r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comuni,</a:t>
            </a:r>
            <a:r>
              <a:rPr lang="it-IT" dirty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it-IT" dirty="0">
                <a:latin typeface="Arabic Typesetting" pitchFamily="66" charset="-78"/>
                <a:cs typeface="Arabic Typesetting" pitchFamily="66" charset="-78"/>
              </a:rPr>
            </a:br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ma </a:t>
            </a:r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può portare a: diminuzione </a:t>
            </a:r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dell’autonomia, confusione dei confini sé/altro, stato di </a:t>
            </a:r>
            <a:r>
              <a:rPr lang="it-IT" dirty="0" err="1" smtClean="0">
                <a:latin typeface="Arabic Typesetting" pitchFamily="66" charset="-78"/>
                <a:cs typeface="Arabic Typesetting" pitchFamily="66" charset="-78"/>
              </a:rPr>
              <a:t>fusionalità</a:t>
            </a:r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	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422"/>
            <a:ext cx="9144000" cy="201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4932040" y="1988840"/>
            <a:ext cx="3960440" cy="4032448"/>
          </a:xfrm>
          <a:prstGeom prst="roundRect">
            <a:avLst>
              <a:gd name="adj" fmla="val 46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60848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“The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complementarity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of behavioral styles among female same-gender romantic couples”</a:t>
            </a:r>
            <a:br>
              <a:rPr lang="en-US" sz="2800" dirty="0" smtClean="0">
                <a:latin typeface="Andalus" pitchFamily="18" charset="-78"/>
                <a:cs typeface="Andalus" pitchFamily="18" charset="-78"/>
              </a:rPr>
            </a:b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F. C. Markey, 2012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943635"/>
            <a:ext cx="4248472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it-IT" sz="2900" dirty="0" err="1" smtClean="0">
                <a:latin typeface="Arabic Typesetting" pitchFamily="66" charset="-78"/>
                <a:cs typeface="Arabic Typesetting" pitchFamily="66" charset="-78"/>
              </a:rPr>
              <a:t>Circomplesso</a:t>
            </a:r>
            <a:r>
              <a:rPr lang="it-IT" sz="2900" dirty="0" smtClean="0">
                <a:latin typeface="Arabic Typesetting" pitchFamily="66" charset="-78"/>
                <a:cs typeface="Arabic Typesetting" pitchFamily="66" charset="-78"/>
              </a:rPr>
              <a:t> interpersonale (IPC) per esaminare le correlazioni fra stili comportamentali. </a:t>
            </a: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it-IT" sz="28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it-IT" sz="2400" dirty="0" smtClean="0">
                <a:latin typeface="Arabic Typesetting" pitchFamily="66" charset="-78"/>
                <a:cs typeface="Arabic Typesetting" pitchFamily="66" charset="-78"/>
              </a:rPr>
              <a:t>(Kaiser </a:t>
            </a:r>
            <a:r>
              <a:rPr lang="it-IT" sz="2400" dirty="0" err="1" smtClean="0">
                <a:latin typeface="Arabic Typesetting" pitchFamily="66" charset="-78"/>
                <a:cs typeface="Arabic Typesetting" pitchFamily="66" charset="-78"/>
              </a:rPr>
              <a:t>Foundation</a:t>
            </a:r>
            <a:r>
              <a:rPr lang="it-IT" sz="2400" dirty="0" smtClean="0">
                <a:latin typeface="Arabic Typesetting" pitchFamily="66" charset="-78"/>
                <a:cs typeface="Arabic Typesetting" pitchFamily="66" charset="-78"/>
              </a:rPr>
              <a:t>, 1951)</a:t>
            </a:r>
          </a:p>
          <a:p>
            <a:pPr marL="342000" indent="-342000">
              <a:spcBef>
                <a:spcPts val="768"/>
              </a:spcBef>
            </a:pPr>
            <a:endParaRPr lang="it-IT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342000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it-IT" sz="2900" dirty="0" smtClean="0">
                <a:latin typeface="Arabic Typesetting" pitchFamily="66" charset="-78"/>
                <a:cs typeface="Arabic Typesetting" pitchFamily="66" charset="-78"/>
              </a:rPr>
              <a:t>Otto stili comportamentali disposti in ottanti, concepiti come diverse combinazioni di dominanza e calore nel rapporto interpersonale.</a:t>
            </a:r>
            <a:r>
              <a:rPr lang="it-IT" sz="2900" dirty="0" smtClean="0"/>
              <a:t> </a:t>
            </a:r>
            <a:endParaRPr lang="it-IT" sz="2900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/>
          <p:cNvSpPr/>
          <p:nvPr/>
        </p:nvSpPr>
        <p:spPr>
          <a:xfrm>
            <a:off x="3563888" y="2708920"/>
            <a:ext cx="5328592" cy="3456384"/>
          </a:xfrm>
          <a:prstGeom prst="roundRect">
            <a:avLst>
              <a:gd name="adj" fmla="val 462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894" y="2924944"/>
            <a:ext cx="5145578" cy="308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23528" y="155679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Utilizzo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metodi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APIM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per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isolare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variabili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influenza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nella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valutazione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della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qualità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del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rapporto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2621230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Effetto</a:t>
            </a:r>
            <a:r>
              <a:rPr lang="en-US" sz="28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Attore</a:t>
            </a:r>
            <a:r>
              <a:rPr lang="en-US" sz="28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influenza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sulla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valutazione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della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qualità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del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rapporto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dovuta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ai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caratteri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interpersonali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dell’intervistato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4365104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Effetto</a:t>
            </a:r>
            <a:r>
              <a:rPr lang="en-US" sz="2800" b="1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Partner: 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influenza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sulla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valutazione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della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qualità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del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rapporto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coppia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dovuta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ai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caratteri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interpersonali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del partner.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33265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Campione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72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coppie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donne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in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relazione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amorosa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98072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Metodi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self-report</a:t>
            </a:r>
          </a:p>
        </p:txBody>
      </p:sp>
      <p:cxnSp>
        <p:nvCxnSpPr>
          <p:cNvPr id="15" name="Connettore 2 14"/>
          <p:cNvCxnSpPr/>
          <p:nvPr/>
        </p:nvCxnSpPr>
        <p:spPr>
          <a:xfrm>
            <a:off x="72008" y="2852936"/>
            <a:ext cx="251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72008" y="4581128"/>
            <a:ext cx="251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3528" y="404665"/>
            <a:ext cx="8496944" cy="290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 Ricerche precedenti rivelano quanto l’universo femminile sia più incline a comportamenti pro sociali.</a:t>
            </a:r>
          </a:p>
          <a:p>
            <a:pPr marL="342000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it-IT" sz="2800" dirty="0" err="1" smtClean="0">
                <a:latin typeface="Arabic Typesetting" pitchFamily="66" charset="-78"/>
                <a:cs typeface="Arabic Typesetting" pitchFamily="66" charset="-78"/>
              </a:rPr>
              <a:t>Kiesler</a:t>
            </a: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 ha teorizzato che in una diade amorosa femminile, è più probabile instaurare e mantenere la complementarietà fra i partner.</a:t>
            </a:r>
          </a:p>
          <a:p>
            <a:pPr>
              <a:buFont typeface="Arial" pitchFamily="34" charset="0"/>
              <a:buChar char="•"/>
            </a:pPr>
            <a:endParaRPr lang="it-IT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27784" y="3068960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Ipotesi dello studio corrente</a:t>
            </a:r>
          </a:p>
          <a:p>
            <a:pPr>
              <a:buFont typeface="Arial" pitchFamily="34" charset="0"/>
              <a:buChar char="•"/>
            </a:pPr>
            <a:endParaRPr lang="it-IT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3995936" y="2276872"/>
            <a:ext cx="792088" cy="720080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3645024"/>
            <a:ext cx="9217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Stesso livello di “calore” e “dominanza” fra le partner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Qualità del rapporto alta se vi è un partner “caldo e sottomesso”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Qualità del rapporto alta se i partner hanno lo stesso livello di “calore”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it-IT" sz="2800" i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Qualità del rapporto alta se i partner hanno lo stesso livello di “dominanza”</a:t>
            </a:r>
          </a:p>
          <a:p>
            <a:pPr marL="514350" indent="-514350">
              <a:buFont typeface="Arial" pitchFamily="34" charset="0"/>
              <a:buChar char="•"/>
            </a:pPr>
            <a:endParaRPr lang="it-IT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251520" y="5517232"/>
            <a:ext cx="4176464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4716016" y="5517232"/>
            <a:ext cx="4176464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23528" y="5589240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In contrasto con il modello tradizionale della complementarietà</a:t>
            </a:r>
            <a:endParaRPr lang="it-IT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076056" y="5589240"/>
            <a:ext cx="356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Importanza all’equa dominanza nella relazione.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iles.myopera.com/Umman/albums/59335/Ying%20Yang%20XP.jpg"/>
          <p:cNvPicPr>
            <a:picLocks noChangeAspect="1" noChangeArrowheads="1"/>
          </p:cNvPicPr>
          <p:nvPr/>
        </p:nvPicPr>
        <p:blipFill>
          <a:blip r:embed="rId3" cstate="print">
            <a:lum bright="74000" contrast="7000"/>
          </a:blip>
          <a:srcRect/>
          <a:stretch>
            <a:fillRect/>
          </a:stretch>
        </p:blipFill>
        <p:spPr bwMode="auto">
          <a:xfrm>
            <a:off x="0" y="0"/>
            <a:ext cx="9468544" cy="757955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23528" y="1052736"/>
            <a:ext cx="6408712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 La valutazione degli stili di comportamento fornita dalle donne in relazioni omosessuali rientrano nelle previsioni del modello IPC</a:t>
            </a:r>
            <a:endParaRPr lang="it-IT" sz="20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342000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 La qualità del rapporto diadico è superiore quando i caratteri si equivalgono </a:t>
            </a:r>
          </a:p>
          <a:p>
            <a:pPr marL="342000" indent="-342000">
              <a:spcBef>
                <a:spcPts val="768"/>
              </a:spcBef>
            </a:pP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endParaRPr lang="it-IT" sz="2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33265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Risultati:</a:t>
            </a:r>
            <a:endParaRPr lang="it-IT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3742000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Limiti dello studio:</a:t>
            </a:r>
          </a:p>
          <a:p>
            <a:pPr>
              <a:buFont typeface="Arial" pitchFamily="34" charset="0"/>
              <a:buChar char="•"/>
            </a:pPr>
            <a:endParaRPr lang="it-IT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3871689"/>
            <a:ext cx="6552728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342000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I membri delle coppie potrebbero differire in “dominanza” interpersonale per selezione iniziale;</a:t>
            </a:r>
            <a:endParaRPr lang="it-IT" sz="12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342000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I dati sono ottenuti da autovalutazioni dei partecipanti</a:t>
            </a:r>
            <a:endParaRPr lang="it-IT" sz="12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342000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Campione poco variegato in etnia e background socio-economico</a:t>
            </a:r>
          </a:p>
          <a:p>
            <a:pPr marL="342000" indent="-342000">
              <a:spcBef>
                <a:spcPts val="768"/>
              </a:spcBef>
            </a:pPr>
            <a:r>
              <a:rPr lang="it-IT" sz="2800" dirty="0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	</a:t>
            </a:r>
            <a:endParaRPr lang="it-IT" sz="2800" dirty="0" smtClean="0"/>
          </a:p>
          <a:p>
            <a:r>
              <a:rPr lang="it-IT" sz="2800" dirty="0" smtClean="0"/>
              <a:t> </a:t>
            </a:r>
            <a:endParaRPr lang="it-IT" sz="2800" dirty="0"/>
          </a:p>
        </p:txBody>
      </p:sp>
      <p:pic>
        <p:nvPicPr>
          <p:cNvPr id="8" name="Picture 2" descr="http://cdn2-b.examiner.com/sites/default/files/styles/image_content_width/hash/ac/65/ac6516aca01fa3a9ddef3f20e89b88f2.jpg?itok=VRpZhqhx"/>
          <p:cNvPicPr>
            <a:picLocks noChangeAspect="1" noChangeArrowheads="1"/>
          </p:cNvPicPr>
          <p:nvPr/>
        </p:nvPicPr>
        <p:blipFill>
          <a:blip r:embed="rId4" cstate="print">
            <a:lum bright="72000" contrast="18000"/>
          </a:blip>
          <a:srcRect/>
          <a:stretch>
            <a:fillRect/>
          </a:stretch>
        </p:blipFill>
        <p:spPr bwMode="auto">
          <a:xfrm>
            <a:off x="7020272" y="1844824"/>
            <a:ext cx="5974637" cy="4182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ltra metà amore 38-4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73075" y="354806"/>
            <a:ext cx="8197851" cy="614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967</Words>
  <Application>Microsoft Office PowerPoint</Application>
  <PresentationFormat>Presentazione su schermo (4:3)</PresentationFormat>
  <Paragraphs>130</Paragraphs>
  <Slides>20</Slides>
  <Notes>10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Complementarietà nelle coppie  femminili dello stesso genere</vt:lpstr>
      <vt:lpstr>Complementarietà</vt:lpstr>
      <vt:lpstr>Lesbiche: complementarietà o somiglianza?</vt:lpstr>
      <vt:lpstr>“The complementarity of behavioral styles among female same-gender romantic couples” F. C. Markey, 2012</vt:lpstr>
      <vt:lpstr>Diapositiva 6</vt:lpstr>
      <vt:lpstr>Diapositiva 7</vt:lpstr>
      <vt:lpstr>Diapositiva 8</vt:lpstr>
      <vt:lpstr>Diapositiva 9</vt:lpstr>
      <vt:lpstr>Marginalizzazione percepita</vt:lpstr>
      <vt:lpstr>Diapositiva 11</vt:lpstr>
      <vt:lpstr>Diapositiva 12</vt:lpstr>
      <vt:lpstr>Caratteristiche delle coppie lesbiche</vt:lpstr>
      <vt:lpstr>Diapositiva 14</vt:lpstr>
      <vt:lpstr>Diapositiva 15</vt:lpstr>
      <vt:lpstr>Diapositiva 16</vt:lpstr>
      <vt:lpstr>Falsi Miti</vt:lpstr>
      <vt:lpstr>Il ruolo sociale delle lesbiche</vt:lpstr>
      <vt:lpstr>Diapositiva 19</vt:lpstr>
      <vt:lpstr>A mio avviso, oggi il movimento omosessuale ha più bisogno di un'arte del vivere che di una scienza o di una conoscenza scientifica (o pseudoscientifica) di cosa sia la sessualità. La sessualità fa parte dei nostri comportamenti, fa parte della libertà di cui godiamo in questo mondo. La sessualità è qualcosa che siamo noi stessi a creare – è una nostra creazione assai più di quanto non sia la scoperta di un aspetto segreto del nostro desiderio.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Complementarietà nelle coppie  femminili dello stesso sesso</dc:title>
  <dc:creator>martina</dc:creator>
  <cp:lastModifiedBy>martina</cp:lastModifiedBy>
  <cp:revision>132</cp:revision>
  <dcterms:created xsi:type="dcterms:W3CDTF">2014-03-08T15:16:05Z</dcterms:created>
  <dcterms:modified xsi:type="dcterms:W3CDTF">2014-03-11T13:39:17Z</dcterms:modified>
</cp:coreProperties>
</file>