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66" r:id="rId3"/>
    <p:sldId id="270" r:id="rId4"/>
    <p:sldId id="265" r:id="rId5"/>
    <p:sldId id="269" r:id="rId6"/>
    <p:sldId id="267" r:id="rId7"/>
    <p:sldId id="258" r:id="rId8"/>
    <p:sldId id="259" r:id="rId9"/>
    <p:sldId id="260" r:id="rId10"/>
    <p:sldId id="264" r:id="rId11"/>
    <p:sldId id="271" r:id="rId12"/>
    <p:sldId id="261" r:id="rId13"/>
    <p:sldId id="262" r:id="rId14"/>
    <p:sldId id="263" r:id="rId15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E9F0"/>
    <a:srgbClr val="F1721D"/>
    <a:srgbClr val="FFD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1" d="100"/>
          <a:sy n="101" d="100"/>
        </p:scale>
        <p:origin x="-120" y="-3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A34B6-67F2-D245-B030-53FF73EC405E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928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A68A1-8270-F442-8973-8128A235D87F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14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142B8-68B0-F843-BE5F-2ED0B40304A4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417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B8F84-0224-E24E-82CC-2EE87FEBA4BA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779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78961-6C26-4D4A-9D42-D2D0A6AAE1F2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085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1124A-3C73-144A-B420-76AFD0B25BC1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32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F7570-2896-8E4F-AD5A-6E24ACAF4E14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017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5C84C-E70A-344B-93CD-648D0C3C219B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498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7C24F-B0AC-A543-AD6C-0629D6591E0A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62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3D3FD-9557-E34C-851A-6A17EEEA9737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4226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9EDE1-3866-BD47-8191-3AA4C17D22BF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37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B7C9C8-5477-134B-B4FB-CDA024E8D252}" type="slidenum">
              <a:rPr lang="it-IT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438400" y="0"/>
            <a:ext cx="594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6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ontologico</a:t>
            </a:r>
            <a:endParaRPr lang="it-IT" sz="3600">
              <a:solidFill>
                <a:srgbClr val="FFDF0F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28600" y="762000"/>
            <a:ext cx="3200400" cy="1196975"/>
          </a:xfrm>
          <a:prstGeom prst="rect">
            <a:avLst/>
          </a:prstGeom>
          <a:noFill/>
          <a:ln w="9525">
            <a:solidFill>
              <a:srgbClr val="0FE9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Oggetto immateriale inanimato</a:t>
            </a:r>
          </a:p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Concetto corpuscolare</a:t>
            </a:r>
            <a:endParaRPr lang="it-IT" b="1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3657600"/>
            <a:ext cx="9144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Iliade</a:t>
            </a:r>
          </a:p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Apollo,</a:t>
            </a:r>
            <a:r>
              <a:rPr lang="it-IT" b="1" i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loimòs    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Artemide, parto</a:t>
            </a:r>
          </a:p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Odissea</a:t>
            </a:r>
          </a:p>
          <a:p>
            <a:pPr algn="ctr"/>
            <a:r>
              <a:rPr lang="ja-JP" alt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Nessuno</a:t>
            </a:r>
            <a:r>
              <a:rPr lang="ja-JP" alt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,</a:t>
            </a:r>
            <a:r>
              <a:rPr lang="it-IT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nousos</a:t>
            </a:r>
          </a:p>
          <a:p>
            <a:pPr algn="ctr"/>
            <a:endParaRPr lang="it-IT" b="1">
              <a:solidFill>
                <a:srgbClr val="F1721D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Esiodo</a:t>
            </a: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Pandora, le malattie 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automato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i: dalla malattia alle malattie, non c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è colpa, non c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è intervento diretto del dio</a:t>
            </a:r>
            <a:endParaRPr lang="it-IT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733800" y="762000"/>
            <a:ext cx="2209800" cy="1196975"/>
          </a:xfrm>
          <a:prstGeom prst="rect">
            <a:avLst/>
          </a:prstGeom>
          <a:noFill/>
          <a:ln w="9525">
            <a:solidFill>
              <a:srgbClr val="F1721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Essere vivente</a:t>
            </a:r>
          </a:p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parassitario</a:t>
            </a:r>
            <a:endParaRPr lang="it-IT" b="1">
              <a:solidFill>
                <a:srgbClr val="F1721D"/>
              </a:solidFill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705600" y="685800"/>
            <a:ext cx="1795463" cy="15621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Essere inanimato</a:t>
            </a: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Concetto demonico</a:t>
            </a:r>
            <a:endParaRPr lang="it-IT" b="1">
              <a:solidFill>
                <a:schemeClr val="bg1"/>
              </a:solidFill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28194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Miti arcaici, testi omerici: disordine mentale, morti improvvise, </a:t>
            </a:r>
            <a:r>
              <a:rPr lang="it-IT" b="1" i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loimòs</a:t>
            </a:r>
            <a:endParaRPr lang="it-IT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0"/>
            <a:ext cx="4572000" cy="692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iatrochimico</a:t>
            </a:r>
            <a:r>
              <a:rPr lang="ja-JP" alt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sz="2800" b="1">
              <a:solidFill>
                <a:srgbClr val="F1721D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 paracelsiani: le malattie sono disturbi delle trasformazioni organiche causati da fermentazioni mal riuscite che generano eccesso di acidi o di alcali (Franciscus de la Boë)</a:t>
            </a:r>
          </a:p>
          <a:p>
            <a:pPr algn="just"/>
            <a:endParaRPr lang="it-IT" sz="2800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iatromeccanico</a:t>
            </a:r>
            <a:r>
              <a:rPr lang="ja-JP" alt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sz="2800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Le malattie sono alterazioni dei moti vitali delle particelle negli organi, a casa dell</a:t>
            </a:r>
            <a:r>
              <a:rPr lang="ja-JP" alt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ostruzione dei canali nervosi o dei pori (Borelli, Bellini)</a:t>
            </a:r>
            <a:endParaRPr lang="it-IT" sz="280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800600" y="609600"/>
            <a:ext cx="3962400" cy="5943600"/>
          </a:xfrm>
          <a:prstGeom prst="rect">
            <a:avLst/>
          </a:prstGeom>
          <a:noFill/>
          <a:ln w="9525">
            <a:solidFill>
              <a:srgbClr val="0FE9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</a:t>
            </a:r>
            <a:r>
              <a:rPr lang="ja-JP" alt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possibile la sintesi tra il modello meccanicista e quello vitalista?</a:t>
            </a:r>
          </a:p>
          <a:p>
            <a:pPr algn="ctr"/>
            <a:endParaRPr lang="it-IT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Giorgio Baglivi</a:t>
            </a:r>
          </a:p>
          <a:p>
            <a:pPr algn="ctr"/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La malattia come alterazione dello stato delle fibre del corpo</a:t>
            </a:r>
          </a:p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Le fibre sono il supporto materiale dei processi fisiologici e patologici</a:t>
            </a:r>
            <a:endParaRPr lang="it-IT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La patologia viene da una perturbazione di ordine meccanico+ alterazione  del tono vitale delle fibre elementari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ChangeArrowheads="1"/>
          </p:cNvSpPr>
          <p:nvPr/>
        </p:nvSpPr>
        <p:spPr bwMode="auto">
          <a:xfrm>
            <a:off x="0" y="0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32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anatomico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sz="3200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7411" name="Rectangle 1027"/>
          <p:cNvSpPr>
            <a:spLocks noChangeArrowheads="1"/>
          </p:cNvSpPr>
          <p:nvPr/>
        </p:nvSpPr>
        <p:spPr bwMode="auto">
          <a:xfrm>
            <a:off x="363538" y="8731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it-IT"/>
          </a:p>
        </p:txBody>
      </p:sp>
      <p:pic>
        <p:nvPicPr>
          <p:cNvPr id="17412" name="Picture 1028" descr="vesalio.jpg  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3209925" cy="448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3" name="Rectangle 1029"/>
          <p:cNvSpPr>
            <a:spLocks noChangeArrowheads="1"/>
          </p:cNvSpPr>
          <p:nvPr/>
        </p:nvSpPr>
        <p:spPr bwMode="auto">
          <a:xfrm>
            <a:off x="3276600" y="533400"/>
            <a:ext cx="5867400" cy="593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ja-JP" altLang="it-IT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“</a:t>
            </a:r>
            <a:r>
              <a:rPr lang="it-IT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La malattia è una disposizione viziosa, un impedimento del corpo o di qualche suo organo che causa una lesione più o meno sensibile nell</a:t>
            </a:r>
            <a:r>
              <a:rPr lang="ja-JP" altLang="it-IT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esercizio di una o più funzioni della vita sana, o che fa cessare alcune di esse</a:t>
            </a:r>
            <a:r>
              <a:rPr lang="ja-JP" altLang="it-IT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”</a:t>
            </a:r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(Art. </a:t>
            </a:r>
            <a:r>
              <a:rPr lang="it-IT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Maladie, Encyclopédie</a:t>
            </a:r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, 1765)</a:t>
            </a:r>
          </a:p>
          <a:p>
            <a:pPr algn="just"/>
            <a:endParaRPr lang="it-IT" b="1">
              <a:solidFill>
                <a:srgbClr val="F1721D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G.B. Morgagni, 1761: la malattia è un insieme di sintomi che ha una 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sede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in un organo ed una 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causa immediata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in una 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disposizione viziosa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delle parti</a:t>
            </a: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Wingdings" charset="0"/>
              </a:rPr>
              <a:t></a:t>
            </a:r>
          </a:p>
          <a:p>
            <a:pPr algn="ctr"/>
            <a:r>
              <a:rPr lang="it-IT" sz="32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Wingdings" charset="0"/>
              </a:rPr>
              <a:t>Grammatica dei segni</a:t>
            </a:r>
          </a:p>
          <a:p>
            <a:pPr algn="ctr"/>
            <a:r>
              <a:rPr lang="it-IT" sz="32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Wingdings" charset="0"/>
              </a:rPr>
              <a:t>X. Bichat</a:t>
            </a:r>
          </a:p>
          <a:p>
            <a:pPr algn="ctr"/>
            <a:r>
              <a:rPr lang="it-IT" sz="32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Wingdings" charset="0"/>
              </a:rPr>
              <a:t>R. Virchow</a:t>
            </a:r>
            <a:endParaRPr lang="it-IT" sz="3200">
              <a:solidFill>
                <a:srgbClr val="0FE9F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5299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batteriologico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sz="3200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pic>
        <p:nvPicPr>
          <p:cNvPr id="7171" name="Picture 3" descr="pasteu32.jpg 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4876800" cy="369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105400" y="0"/>
            <a:ext cx="4038600" cy="667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1837, Agostino Bassi, la malattia del baco da seta è causata da infezione da essere vivente microscopico.</a:t>
            </a:r>
          </a:p>
          <a:p>
            <a:pPr algn="just"/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L. Pasteur, R. Koch, identificazione di agenti patogeni</a:t>
            </a:r>
          </a:p>
          <a:p>
            <a:pPr algn="just"/>
            <a:endParaRPr lang="it-IT" sz="2800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1877, E. Klebs: l</a:t>
            </a:r>
            <a:r>
              <a:rPr lang="ja-JP" alt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essenza di malattia non è nelle cellule alterate ma nelle proprietà dei microbi patogeni, la specificità delle alterazioni cellulari e dei sintomi deriva dalla specificità dei germi</a:t>
            </a:r>
            <a:endParaRPr lang="it-IT" b="1">
              <a:solidFill>
                <a:srgbClr val="0FE9F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4343400"/>
            <a:ext cx="45720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2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La malattia è un processo dinamico che prevede l</a:t>
            </a:r>
            <a:r>
              <a:rPr lang="ja-JP" altLang="it-IT" sz="32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32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interazione tra due esseri viventi</a:t>
            </a:r>
            <a:endParaRPr lang="it-IT"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5172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omeostatico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Le differenze tra stato normale e stato patologico sono solo di ordine quantitativo</a:t>
            </a:r>
          </a:p>
          <a:p>
            <a:pPr algn="just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Cl. Bernard: la malattia come </a:t>
            </a:r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variazione omeostatica,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vita di una specie diversa, o meglio vita che si manifesta in condizioni diverse dalla vita normale. I fenomeni fisiologici e quelli patologici sono sottoposti alle stesse leggi, e si allontanano da esse solo per condizioni particolari.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200400" y="3505200"/>
            <a:ext cx="59436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ja-JP" altLang="it-IT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“</a:t>
            </a:r>
            <a:r>
              <a:rPr lang="it-IT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La patologia non costituisce affatto un dominio distinto da quello della fisiologia. Noi ammettiamo che la stato patologico non crea alcunché. Ogni malattia non è che un</a:t>
            </a:r>
            <a:r>
              <a:rPr lang="ja-JP" altLang="it-IT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alterazione funzionale e conseguentemente ha una funzione che in condizioni normali gli corrisponde. La malattia inizia dove l</a:t>
            </a:r>
            <a:r>
              <a:rPr lang="ja-JP" altLang="it-IT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0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intensità di un certo caratter biologico è modificata al punto da far diminuire le probabilità di sopravvivenza di un soggetto e/o della sua discendenza (Intr. Studio Med. Sper.)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595438" y="38877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it-IT"/>
          </a:p>
        </p:txBody>
      </p:sp>
      <p:pic>
        <p:nvPicPr>
          <p:cNvPr id="8199" name="Picture 7" descr="51.jpg                                                         00000013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2819400" cy="18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4668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genomico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sz="3200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pic>
        <p:nvPicPr>
          <p:cNvPr id="9219" name="Picture 3" descr=" dna-w.jpg    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863" y="0"/>
            <a:ext cx="3386137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533400"/>
            <a:ext cx="57150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1908, A. Garrod dimostra che l</a:t>
            </a:r>
            <a:r>
              <a:rPr lang="ja-JP" alt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alcaptonuria, malattia definita dalla presenza nelle urine di un prodotto metabolico anormale, si trasmette geneticamente come un carattere mendeliano recessivo</a:t>
            </a:r>
          </a:p>
          <a:p>
            <a:pPr algn="just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Errore innato del metabolismo: le malattie sono la trasformazione di uno o più geni contenuti nel cromosoma delle cellule germinali</a:t>
            </a:r>
          </a:p>
          <a:p>
            <a:pPr algn="just"/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1949, L. Pauling: l</a:t>
            </a:r>
            <a:r>
              <a:rPr lang="ja-JP" alt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anemia falciforme dipende da un</a:t>
            </a:r>
            <a:r>
              <a:rPr lang="ja-JP" alt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alterazione funzionale dell</a:t>
            </a:r>
            <a:r>
              <a:rPr lang="ja-JP" alt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emoglobina  (molecola)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5410200"/>
            <a:ext cx="9144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La malattia è alterazione su base genetica che modifica qualitativamente e quantitativamente la sintesi di una proteina ed altera processi metabolici </a:t>
            </a:r>
          </a:p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04800"/>
            <a:ext cx="4495800" cy="649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F0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2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Sciamanesimo</a:t>
            </a:r>
          </a:p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Malattia come</a:t>
            </a:r>
          </a:p>
          <a:p>
            <a:pPr algn="just">
              <a:buFont typeface="Times" charset="0"/>
              <a:buAutoNum type="arabicPeriod"/>
            </a:pPr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Frutto dell</a:t>
            </a:r>
            <a:r>
              <a:rPr lang="ja-JP" alt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azione dello stregone</a:t>
            </a:r>
          </a:p>
          <a:p>
            <a:pPr algn="just">
              <a:buFont typeface="Times" charset="0"/>
              <a:buAutoNum type="arabicPeriod"/>
            </a:pPr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Infrazione di un tabù</a:t>
            </a:r>
          </a:p>
          <a:p>
            <a:pPr algn="just">
              <a:buFont typeface="Times" charset="0"/>
              <a:buAutoNum type="arabicPeriod"/>
            </a:pPr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Invasione dello spirito dei morti e furto dell</a:t>
            </a:r>
            <a:r>
              <a:rPr lang="ja-JP" alt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anima</a:t>
            </a:r>
          </a:p>
          <a:p>
            <a:pPr algn="just">
              <a:buFont typeface="Times" charset="0"/>
              <a:buAutoNum type="arabicPeriod"/>
            </a:pPr>
            <a:endParaRPr lang="it-IT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buFont typeface="Times" charset="0"/>
              <a:buNone/>
            </a:pPr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Medico</a:t>
            </a:r>
          </a:p>
          <a:p>
            <a:pPr algn="just">
              <a:buFont typeface="Times" charset="0"/>
              <a:buNone/>
            </a:pPr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Osservare comportamenti rituali visibili che garantiscano protezione alla pratica medica e non interrompano il contatto con il mondo dei morti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343400" y="3810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it-IT" b="1">
              <a:solidFill>
                <a:schemeClr val="bg1"/>
              </a:solidFill>
            </a:endParaRPr>
          </a:p>
        </p:txBody>
      </p:sp>
      <p:pic>
        <p:nvPicPr>
          <p:cNvPr id="12294" name="Picture 6" descr="sciamano.jpg 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0"/>
            <a:ext cx="3074987" cy="314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5" name="Picture 7" descr="depossession350.jpg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287713"/>
            <a:ext cx="4343400" cy="357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sciamano-siberiano.jpg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33400"/>
            <a:ext cx="226377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642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2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Malattia come colpa</a:t>
            </a:r>
          </a:p>
          <a:p>
            <a:pPr algn="ctr"/>
            <a:r>
              <a:rPr lang="it-IT" sz="3200" b="1" i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Ecclesiaste, Levitico,</a:t>
            </a:r>
            <a:r>
              <a:rPr lang="it-IT" sz="32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malattie dermatologiche</a:t>
            </a:r>
          </a:p>
          <a:p>
            <a:pPr algn="ctr"/>
            <a:r>
              <a:rPr lang="it-IT" sz="3200" b="1" i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Giovanni</a:t>
            </a:r>
            <a:r>
              <a:rPr lang="it-IT" sz="32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, 9, 1-3 cieco alla nascita</a:t>
            </a:r>
          </a:p>
          <a:p>
            <a:pPr algn="ctr"/>
            <a:r>
              <a:rPr lang="it-IT" sz="32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Symbol" charset="0"/>
              </a:rPr>
              <a:t></a:t>
            </a:r>
          </a:p>
          <a:p>
            <a:pPr algn="ctr"/>
            <a:r>
              <a:rPr lang="it-IT" sz="32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Symbol" charset="0"/>
              </a:rPr>
              <a:t>La sifilide, malattia francese, malattia americana, malattia napoletana?</a:t>
            </a:r>
          </a:p>
          <a:p>
            <a:pPr algn="ctr"/>
            <a:r>
              <a:rPr lang="it-IT" sz="32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Symbol" charset="0"/>
              </a:rPr>
              <a:t></a:t>
            </a:r>
          </a:p>
          <a:p>
            <a:pPr algn="ctr"/>
            <a:r>
              <a:rPr lang="it-IT" sz="32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Anni </a:t>
            </a:r>
            <a:r>
              <a:rPr lang="ja-JP" altLang="it-IT" sz="32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32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80: AIDS, violazione tabù sesso, violazione tabù sangue, violazione di codici sociali stabiliti e di una norma ideale</a:t>
            </a:r>
          </a:p>
          <a:p>
            <a:pPr algn="ctr"/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Symbol" charset="0"/>
              </a:rPr>
              <a:t></a:t>
            </a:r>
          </a:p>
          <a:p>
            <a:pPr algn="ctr"/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Epilessia, il male sacro, il demone muto, la malattia della luna, i lupi mannari, la protezione del sacro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40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Malattia con valenza etica</a:t>
            </a:r>
          </a:p>
          <a:p>
            <a:pPr algn="ctr"/>
            <a:endParaRPr lang="it-IT" sz="28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 algn="ctr"/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Iliade: la peste di Ilio</a:t>
            </a:r>
          </a:p>
          <a:p>
            <a:pPr algn="ctr"/>
            <a:r>
              <a:rPr lang="ja-JP" alt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“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Disse</a:t>
            </a:r>
            <a:r>
              <a:rPr lang="it-IT" sz="28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così pregando; e Febo Apollo l</a:t>
            </a:r>
            <a:r>
              <a:rPr lang="ja-JP" alt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udì, e scese giù dalle cime d</a:t>
            </a:r>
            <a:r>
              <a:rPr lang="ja-JP" alt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Olimpo, irato in cuore, l</a:t>
            </a:r>
            <a:r>
              <a:rPr lang="ja-JP" alt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arco avendo in spalla e la faretra chiusa sopra e asotto: le frecce sonavano sulle spalle…i muli colpiva in principio ed i cani veloci, ma poi mirando sugli uomini la freccia acuta lanciava, e di continuo ardevano le pire dei morti, fitte…</a:t>
            </a:r>
            <a:r>
              <a:rPr lang="ja-JP" alt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”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(I, 43-67)</a:t>
            </a:r>
          </a:p>
          <a:p>
            <a:pPr algn="ctr"/>
            <a:endParaRPr lang="it-IT" b="1" i="1">
              <a:solidFill>
                <a:srgbClr val="CC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La tragedia greca: Filottete, Edipo…</a:t>
            </a:r>
            <a:endParaRPr lang="it-IT" sz="2800" b="1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 algn="ctr"/>
            <a:endParaRPr lang="it-IT" sz="28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 algn="ctr"/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Colpa involontaria, volontaria, </a:t>
            </a:r>
            <a:r>
              <a:rPr lang="ja-JP" alt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anticipata</a:t>
            </a:r>
            <a:r>
              <a:rPr lang="ja-JP" alt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(Medea)</a:t>
            </a:r>
          </a:p>
          <a:p>
            <a:pPr algn="ctr"/>
            <a:endParaRPr lang="it-IT" sz="2800" b="1">
              <a:solidFill>
                <a:srgbClr val="CC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 algn="ctr"/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Per curare bisogna individuare la responsabilità morale</a:t>
            </a:r>
            <a:endParaRPr lang="it-IT" sz="2800" b="1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953000" y="914400"/>
            <a:ext cx="4191000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  CH</a:t>
            </a:r>
          </a:p>
          <a:p>
            <a:pPr algn="ctr"/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Rifiuto religione</a:t>
            </a:r>
          </a:p>
          <a:p>
            <a:pPr algn="ctr"/>
            <a:r>
              <a:rPr lang="it-IT" b="1" i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Male sacro</a:t>
            </a:r>
          </a:p>
          <a:p>
            <a:pPr algn="ctr"/>
            <a:r>
              <a:rPr lang="it-IT" b="1" i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Arie acque e luoghi</a:t>
            </a: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Nessuna malattia è sacra</a:t>
            </a:r>
          </a:p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SuperGreek" charset="0"/>
              </a:rPr>
              <a:t>Qeion </a:t>
            </a:r>
          </a:p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SuperGreek" charset="0"/>
              </a:rPr>
              <a:t>Ouden aneu fusios estin</a:t>
            </a:r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SSuperGreek" charset="0"/>
            </a:endParaRPr>
          </a:p>
          <a:p>
            <a:pPr algn="ctr"/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Rifiuto filosofia: la medicina si svincola dalle tendenze speculative e diviene scienza della natura</a:t>
            </a:r>
          </a:p>
          <a:p>
            <a:pPr algn="ctr"/>
            <a:endParaRPr lang="it-IT">
              <a:solidFill>
                <a:schemeClr val="bg1"/>
              </a:solidFill>
              <a:latin typeface="SSuperGreek" charset="0"/>
            </a:endParaRPr>
          </a:p>
          <a:p>
            <a:endParaRPr lang="it-IT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4648200" cy="344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Filosofia della natura</a:t>
            </a:r>
          </a:p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Esiodo</a:t>
            </a:r>
          </a:p>
          <a:p>
            <a:pPr algn="ctr"/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Pandora, le malattie </a:t>
            </a:r>
            <a:r>
              <a:rPr lang="it-IT" sz="2800" b="1" i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automatoi</a:t>
            </a:r>
          </a:p>
          <a:p>
            <a:pPr algn="ctr"/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Dalla malattia alle malattie</a:t>
            </a:r>
          </a:p>
          <a:p>
            <a:pPr algn="ctr"/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Non c</a:t>
            </a:r>
            <a:r>
              <a:rPr lang="ja-JP" alt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è colpa né intervento del dio</a:t>
            </a:r>
          </a:p>
          <a:p>
            <a:endParaRPr lang="it-IT"/>
          </a:p>
        </p:txBody>
      </p:sp>
      <p:pic>
        <p:nvPicPr>
          <p:cNvPr id="15364" name="Picture 4" descr="&#10;ippocrate.jpg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124200"/>
            <a:ext cx="2579688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546600" y="84138"/>
            <a:ext cx="7270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sz="40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Wingdings" charset="0"/>
              </a:rPr>
              <a:t></a:t>
            </a:r>
            <a:endParaRPr lang="it-IT" sz="4000" b="1">
              <a:solidFill>
                <a:srgbClr val="0FE9F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endParaRPr lang="it-IT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257800" y="-50800"/>
            <a:ext cx="3886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razionale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sz="3200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sym typeface="Wingdings" charset="0"/>
              </a:rPr>
              <a:t></a:t>
            </a:r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1000" y="228600"/>
            <a:ext cx="8423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34000" cy="607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Pseudo Aristotele, </a:t>
            </a:r>
            <a:r>
              <a:rPr lang="it-IT" sz="28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Problemata</a:t>
            </a:r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:</a:t>
            </a:r>
            <a:r>
              <a:rPr lang="ja-JP" alt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”</a:t>
            </a:r>
            <a:r>
              <a:rPr lang="it-IT" sz="28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Perché i grandi eccessi sono malsani? Perché producono un eccesso (hyperbolé) o una mancanza (ellipsis)? La malattia è questa</a:t>
            </a:r>
            <a:r>
              <a:rPr lang="ja-JP" altLang="it-IT" sz="2800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”</a:t>
            </a:r>
            <a:endParaRPr lang="it-IT" sz="2800" b="1" i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endParaRPr lang="it-IT" sz="2800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Eccesso o difetto: di che cosa?</a:t>
            </a:r>
          </a:p>
          <a:p>
            <a:pPr algn="ctr"/>
            <a:r>
              <a:rPr lang="it-IT" sz="2800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UMORI</a:t>
            </a:r>
          </a:p>
          <a:p>
            <a:pPr algn="ctr"/>
            <a:endParaRPr lang="it-IT" sz="2800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Due concezioni del corpo</a:t>
            </a:r>
          </a:p>
          <a:p>
            <a:pPr algn="just"/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INPUT/OUTPUT vs.  CAMPO DI BATTAGLIA    (An. Lond. </a:t>
            </a:r>
            <a:r>
              <a:rPr lang="it-IT" sz="2800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SuperGreek" charset="0"/>
              </a:rPr>
              <a:t>Perissomata)</a:t>
            </a:r>
            <a:endParaRPr lang="it-IT" sz="2800" b="1">
              <a:solidFill>
                <a:srgbClr val="8231B8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SSuperGreek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34000" y="0"/>
            <a:ext cx="3810000" cy="643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Corpo: contenitore di umori</a:t>
            </a:r>
          </a:p>
          <a:p>
            <a:pPr algn="ctr"/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Salute: </a:t>
            </a:r>
            <a:r>
              <a:rPr lang="it-IT" sz="2800" b="1" i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isonomia, monarchia</a:t>
            </a:r>
          </a:p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Malattia: </a:t>
            </a:r>
            <a:r>
              <a:rPr lang="it-IT" sz="2800" b="1" i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monarchia, discrasia</a:t>
            </a:r>
          </a:p>
          <a:p>
            <a:pPr algn="ctr"/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Umori: qualità, elementi</a:t>
            </a:r>
          </a:p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Terapia: Ristabilimento equilibrio</a:t>
            </a:r>
          </a:p>
          <a:p>
            <a:pPr algn="ctr"/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Prognosi: derivata dall</a:t>
            </a:r>
            <a:r>
              <a:rPr lang="ja-JP" alt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sz="2800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osservazione</a:t>
            </a:r>
          </a:p>
          <a:p>
            <a:pPr algn="ctr"/>
            <a:r>
              <a:rPr lang="it-IT" sz="28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Sintomi= </a:t>
            </a:r>
            <a:r>
              <a:rPr lang="it-IT" sz="2800" b="1" i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semeia</a:t>
            </a:r>
          </a:p>
          <a:p>
            <a:endParaRPr lang="it-IT">
              <a:solidFill>
                <a:srgbClr val="FFDF0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971800"/>
            <a:ext cx="9144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it-IT" b="1" i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ja-JP" alt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“</a:t>
            </a:r>
            <a:r>
              <a:rPr 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Qualsiasi affezione del corpo che si allontani dallo stato naturale o è la malattia o è la causa della malattia o è il sintomo della malattia…si definisce malattia una costituzione oltre natura dalla quale è lesa in primo luogo la capacità di agire (Sympt. Diff. I)</a:t>
            </a:r>
            <a:r>
              <a:rPr lang="ja-JP" altLang="it-IT" b="1" i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”</a:t>
            </a:r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ja-JP" alt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“</a:t>
            </a:r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it-IT" b="1" i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Lo stato di salute si deve ricercare in queste due cose, o nelle funzioni secondo natura, o nella struttura degli organi per mezzo dei quali esplichiamo le funzioni e quindi la malattia è la lesione della funzione o della struttura (Morb. Diff. II)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657600" y="0"/>
            <a:ext cx="54864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Alessandria d</a:t>
            </a:r>
            <a:r>
              <a:rPr lang="ja-JP" alt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Egitto</a:t>
            </a:r>
          </a:p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Influenza della filosofia di Aristotele. anatomia comparata; fisiologia; rapporto tra strutture degli organi e funzioni</a:t>
            </a:r>
          </a:p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Malattia come fenomeno di alterazione funzionale riferito alla singola parte del corpo: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funzionale</a:t>
            </a:r>
          </a:p>
        </p:txBody>
      </p:sp>
      <p:pic>
        <p:nvPicPr>
          <p:cNvPr id="4101" name="Picture 5" descr="galenus1.jpg 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33400"/>
            <a:ext cx="1700213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31750"/>
            <a:ext cx="4279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Concetto 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chimico</a:t>
            </a:r>
            <a:r>
              <a:rPr lang="ja-JP" alt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sz="3200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pic>
        <p:nvPicPr>
          <p:cNvPr id="5123" name="Picture 3" descr="alchimia.gif 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4208463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267200" y="0"/>
            <a:ext cx="4876800" cy="666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Resuscita il concetto ontologico?</a:t>
            </a:r>
          </a:p>
          <a:p>
            <a:endParaRPr lang="it-IT" b="1">
              <a:solidFill>
                <a:srgbClr val="0FE9F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Le malattie sono esseri viventi che vivono in modo parassitario a spese dell</a:t>
            </a:r>
            <a:r>
              <a:rPr lang="ja-JP" alt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organismo in cui si introducono dall</a:t>
            </a:r>
            <a:r>
              <a:rPr lang="ja-JP" alt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esterno. </a:t>
            </a:r>
          </a:p>
          <a:p>
            <a:pPr algn="just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Il corpo è costituito da 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matrici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chimiche cui corrispondono sostanze reali, sale, zolfo e mercurio.</a:t>
            </a:r>
          </a:p>
          <a:p>
            <a:pPr algn="just"/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Le malattie differiscono a seconda dell</a:t>
            </a:r>
            <a:r>
              <a:rPr lang="ja-JP" alt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azione combinata dei tre principi chimici con le loro qualità determinanti </a:t>
            </a:r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(sale, solidità e permanenza; zolfo, combustibilità; mercurio, fluidità e mutevolezza di stato)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4953000"/>
            <a:ext cx="4343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La malattia non è né eccesso né difetto ma ingresso di un germe che altera le azioni chimiche </a:t>
            </a:r>
            <a:r>
              <a:rPr lang="ja-JP" alt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naturali</a:t>
            </a:r>
            <a:r>
              <a:rPr lang="ja-JP" alt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endParaRPr lang="it-IT" b="1">
              <a:solidFill>
                <a:srgbClr val="F1721D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27000"/>
            <a:ext cx="5105400" cy="49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200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Il contagio</a:t>
            </a:r>
          </a:p>
          <a:p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G. Fracastoro, </a:t>
            </a:r>
            <a:r>
              <a:rPr lang="it-IT" b="1" i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De contagione et contagionis morbis et curatione,</a:t>
            </a:r>
            <a:r>
              <a:rPr lang="it-IT" b="1">
                <a:solidFill>
                  <a:srgbClr val="FFDF0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1546</a:t>
            </a:r>
          </a:p>
          <a:p>
            <a:endParaRPr lang="it-IT" b="1">
              <a:solidFill>
                <a:srgbClr val="FFDF0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Le malattie sono fermentazioni locali degli umori del corpo, provocate  da un fattore esterno (veleno) che è specifico e si autoriproduce.</a:t>
            </a:r>
          </a:p>
          <a:p>
            <a:pPr algn="just"/>
            <a:endParaRPr lang="it-IT" b="1">
              <a:solidFill>
                <a:srgbClr val="0FE9F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/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Sono dovute a </a:t>
            </a:r>
            <a:r>
              <a:rPr lang="ja-JP" alt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germi primordiali</a:t>
            </a:r>
            <a:r>
              <a:rPr lang="ja-JP" alt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rgbClr val="0FE9F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, particelle materiali invisibili che nascono per generazione spontanea da umori corrotti</a:t>
            </a:r>
          </a:p>
        </p:txBody>
      </p:sp>
      <p:pic>
        <p:nvPicPr>
          <p:cNvPr id="6148" name="Picture 4" descr="aport156.gif                                                   0000F095SDMSegreteria01                B9D0570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0"/>
            <a:ext cx="3729037" cy="494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5181600"/>
            <a:ext cx="9144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1721D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Contagio diretto, indiretto, per fomite</a:t>
            </a:r>
          </a:p>
          <a:p>
            <a:pPr algn="ctr"/>
            <a:endParaRPr lang="it-IT" b="1">
              <a:solidFill>
                <a:srgbClr val="F1721D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/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 germi sono attirati dagli umori a causa di una 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‘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simpatia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che connette l</a:t>
            </a:r>
            <a:r>
              <a:rPr lang="ja-JP" alt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’</a:t>
            </a:r>
            <a:r>
              <a:rPr lang="it-IT" b="1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uomo al Creato</a:t>
            </a:r>
          </a:p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1324</Words>
  <Application>Microsoft Macintosh PowerPoint</Application>
  <PresentationFormat>Presentazione su schermo (4:3)</PresentationFormat>
  <Paragraphs>134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Times</vt:lpstr>
      <vt:lpstr>Times New Roman</vt:lpstr>
      <vt:lpstr>Symbol</vt:lpstr>
      <vt:lpstr>SSuperGreek</vt:lpstr>
      <vt:lpstr>Wingdings</vt:lpstr>
      <vt:lpstr>Blank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.</dc:creator>
  <cp:lastModifiedBy>Valentina Gazzaniga</cp:lastModifiedBy>
  <cp:revision>32</cp:revision>
  <dcterms:created xsi:type="dcterms:W3CDTF">2004-10-06T09:23:01Z</dcterms:created>
  <dcterms:modified xsi:type="dcterms:W3CDTF">2015-10-14T08:54:13Z</dcterms:modified>
</cp:coreProperties>
</file>