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1" r:id="rId6"/>
    <p:sldId id="263" r:id="rId7"/>
    <p:sldId id="262" r:id="rId8"/>
    <p:sldId id="264" r:id="rId9"/>
    <p:sldId id="260" r:id="rId10"/>
    <p:sldId id="270" r:id="rId11"/>
    <p:sldId id="271" r:id="rId12"/>
    <p:sldId id="265" r:id="rId13"/>
    <p:sldId id="266" r:id="rId14"/>
    <p:sldId id="267" r:id="rId15"/>
    <p:sldId id="268" r:id="rId16"/>
    <p:sldId id="295" r:id="rId17"/>
    <p:sldId id="294" r:id="rId18"/>
    <p:sldId id="278" r:id="rId19"/>
    <p:sldId id="272" r:id="rId20"/>
    <p:sldId id="273" r:id="rId21"/>
    <p:sldId id="274" r:id="rId22"/>
    <p:sldId id="296" r:id="rId23"/>
    <p:sldId id="280" r:id="rId24"/>
    <p:sldId id="269" r:id="rId25"/>
    <p:sldId id="297" r:id="rId26"/>
    <p:sldId id="276" r:id="rId27"/>
    <p:sldId id="281" r:id="rId28"/>
    <p:sldId id="282" r:id="rId29"/>
    <p:sldId id="283" r:id="rId30"/>
    <p:sldId id="284" r:id="rId31"/>
    <p:sldId id="285" r:id="rId32"/>
    <p:sldId id="286" r:id="rId33"/>
    <p:sldId id="287" r:id="rId34"/>
    <p:sldId id="288" r:id="rId35"/>
    <p:sldId id="290" r:id="rId36"/>
    <p:sldId id="293"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99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B536F-B7FF-4B2D-9637-E7532F054DF5}" type="datetimeFigureOut">
              <a:rPr lang="it-IT" smtClean="0"/>
              <a:t>23/03/2020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7E24A-6470-44C6-8EAE-139E9EC6F2E6}" type="slidenum">
              <a:rPr lang="it-IT" smtClean="0"/>
              <a:t>‹N›</a:t>
            </a:fld>
            <a:endParaRPr lang="it-IT"/>
          </a:p>
        </p:txBody>
      </p:sp>
    </p:spTree>
    <p:extLst>
      <p:ext uri="{BB962C8B-B14F-4D97-AF65-F5344CB8AC3E}">
        <p14:creationId xmlns:p14="http://schemas.microsoft.com/office/powerpoint/2010/main" val="194344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F7E24A-6470-44C6-8EAE-139E9EC6F2E6}" type="slidenum">
              <a:rPr lang="it-IT" smtClean="0"/>
              <a:t>12</a:t>
            </a:fld>
            <a:endParaRPr lang="it-IT"/>
          </a:p>
        </p:txBody>
      </p:sp>
    </p:spTree>
    <p:extLst>
      <p:ext uri="{BB962C8B-B14F-4D97-AF65-F5344CB8AC3E}">
        <p14:creationId xmlns:p14="http://schemas.microsoft.com/office/powerpoint/2010/main" val="2864122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09EB2F5-9473-47F5-B8BD-20D54FD6298D}"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29474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9EB2F5-9473-47F5-B8BD-20D54FD6298D}"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60753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9EB2F5-9473-47F5-B8BD-20D54FD6298D}"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145732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9EB2F5-9473-47F5-B8BD-20D54FD6298D}"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51156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09EB2F5-9473-47F5-B8BD-20D54FD6298D}" type="datetimeFigureOut">
              <a:rPr lang="it-IT" smtClean="0"/>
              <a:t>23/03/2020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201319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09EB2F5-9473-47F5-B8BD-20D54FD6298D}" type="datetimeFigureOut">
              <a:rPr lang="it-IT" smtClean="0"/>
              <a:t>23/03/2020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168071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09EB2F5-9473-47F5-B8BD-20D54FD6298D}" type="datetimeFigureOut">
              <a:rPr lang="it-IT" smtClean="0"/>
              <a:t>23/03/2020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110974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09EB2F5-9473-47F5-B8BD-20D54FD6298D}" type="datetimeFigureOut">
              <a:rPr lang="it-IT" smtClean="0"/>
              <a:t>23/03/2020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162492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9EB2F5-9473-47F5-B8BD-20D54FD6298D}" type="datetimeFigureOut">
              <a:rPr lang="it-IT" smtClean="0"/>
              <a:t>23/03/2020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218607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9EB2F5-9473-47F5-B8BD-20D54FD6298D}" type="datetimeFigureOut">
              <a:rPr lang="it-IT" smtClean="0"/>
              <a:t>23/03/2020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322120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9EB2F5-9473-47F5-B8BD-20D54FD6298D}" type="datetimeFigureOut">
              <a:rPr lang="it-IT" smtClean="0"/>
              <a:t>23/03/2020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D5434C-8A1C-45CB-AC6B-C6C9C46A8A32}" type="slidenum">
              <a:rPr lang="it-IT" smtClean="0"/>
              <a:t>‹N›</a:t>
            </a:fld>
            <a:endParaRPr lang="it-IT"/>
          </a:p>
        </p:txBody>
      </p:sp>
    </p:spTree>
    <p:extLst>
      <p:ext uri="{BB962C8B-B14F-4D97-AF65-F5344CB8AC3E}">
        <p14:creationId xmlns:p14="http://schemas.microsoft.com/office/powerpoint/2010/main" val="283639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B2F5-9473-47F5-B8BD-20D54FD6298D}" type="datetimeFigureOut">
              <a:rPr lang="it-IT" smtClean="0"/>
              <a:t>23/03/2020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5434C-8A1C-45CB-AC6B-C6C9C46A8A32}" type="slidenum">
              <a:rPr lang="it-IT" smtClean="0"/>
              <a:t>‹N›</a:t>
            </a:fld>
            <a:endParaRPr lang="it-IT"/>
          </a:p>
        </p:txBody>
      </p:sp>
    </p:spTree>
    <p:extLst>
      <p:ext uri="{BB962C8B-B14F-4D97-AF65-F5344CB8AC3E}">
        <p14:creationId xmlns:p14="http://schemas.microsoft.com/office/powerpoint/2010/main" val="62253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824090" y="633569"/>
            <a:ext cx="6096000" cy="461665"/>
          </a:xfrm>
          <a:prstGeom prst="rect">
            <a:avLst/>
          </a:prstGeom>
        </p:spPr>
        <p:txBody>
          <a:bodyPr>
            <a:spAutoFit/>
          </a:bodyPr>
          <a:lstStyle/>
          <a:p>
            <a:r>
              <a:rPr lang="it-IT" sz="2400" b="1" dirty="0" err="1">
                <a:solidFill>
                  <a:srgbClr val="002060"/>
                </a:solidFill>
                <a:latin typeface="Times-Bold"/>
              </a:rPr>
              <a:t>Iron</a:t>
            </a:r>
            <a:r>
              <a:rPr lang="it-IT" sz="2400" b="1" dirty="0">
                <a:solidFill>
                  <a:srgbClr val="002060"/>
                </a:solidFill>
                <a:latin typeface="Times-Bold"/>
              </a:rPr>
              <a:t>–</a:t>
            </a:r>
            <a:r>
              <a:rPr lang="it-IT" sz="2400" b="1" dirty="0" err="1">
                <a:solidFill>
                  <a:srgbClr val="002060"/>
                </a:solidFill>
                <a:latin typeface="Times-Bold"/>
              </a:rPr>
              <a:t>Sulfur</a:t>
            </a:r>
            <a:r>
              <a:rPr lang="it-IT" sz="2400" b="1" dirty="0">
                <a:solidFill>
                  <a:srgbClr val="002060"/>
                </a:solidFill>
                <a:latin typeface="Times-Bold"/>
              </a:rPr>
              <a:t> </a:t>
            </a:r>
            <a:r>
              <a:rPr lang="it-IT" sz="2400" b="1" dirty="0" err="1">
                <a:solidFill>
                  <a:srgbClr val="002060"/>
                </a:solidFill>
                <a:latin typeface="Times-Bold"/>
              </a:rPr>
              <a:t>Proteins</a:t>
            </a:r>
            <a:endParaRPr lang="it-IT" sz="2400" dirty="0">
              <a:solidFill>
                <a:srgbClr val="002060"/>
              </a:solidFill>
            </a:endParaRPr>
          </a:p>
        </p:txBody>
      </p:sp>
      <p:sp>
        <p:nvSpPr>
          <p:cNvPr id="6" name="Rettangolo 5"/>
          <p:cNvSpPr/>
          <p:nvPr/>
        </p:nvSpPr>
        <p:spPr>
          <a:xfrm>
            <a:off x="3136766" y="5360728"/>
            <a:ext cx="6145478" cy="1015663"/>
          </a:xfrm>
          <a:prstGeom prst="rect">
            <a:avLst/>
          </a:prstGeom>
          <a:solidFill>
            <a:srgbClr val="006666"/>
          </a:solid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endParaRPr lang="it-IT" sz="2000" b="1" dirty="0">
              <a:solidFill>
                <a:schemeClr val="bg1"/>
              </a:solidFill>
            </a:endParaRPr>
          </a:p>
          <a:p>
            <a:pPr>
              <a:defRPr/>
            </a:pPr>
            <a:r>
              <a:rPr lang="it-IT" sz="2000" dirty="0" err="1">
                <a:solidFill>
                  <a:schemeClr val="bg1"/>
                </a:solidFill>
              </a:rPr>
              <a:t>Based</a:t>
            </a:r>
            <a:r>
              <a:rPr lang="it-IT" sz="2000" dirty="0">
                <a:solidFill>
                  <a:schemeClr val="bg1"/>
                </a:solidFill>
              </a:rPr>
              <a:t> on </a:t>
            </a:r>
            <a:r>
              <a:rPr lang="it-IT" sz="2000" b="1" dirty="0" err="1">
                <a:solidFill>
                  <a:schemeClr val="bg1"/>
                </a:solidFill>
              </a:rPr>
              <a:t>Spontaneous</a:t>
            </a:r>
            <a:r>
              <a:rPr lang="it-IT" sz="2000" b="1" dirty="0">
                <a:solidFill>
                  <a:schemeClr val="bg1"/>
                </a:solidFill>
              </a:rPr>
              <a:t> </a:t>
            </a:r>
            <a:r>
              <a:rPr lang="it-IT" sz="2000" b="1" i="1" dirty="0">
                <a:solidFill>
                  <a:schemeClr val="bg1"/>
                </a:solidFill>
              </a:rPr>
              <a:t>Self-Assembly</a:t>
            </a:r>
            <a:r>
              <a:rPr lang="it-IT" sz="2000" b="1" dirty="0">
                <a:solidFill>
                  <a:schemeClr val="bg1"/>
                </a:solidFill>
              </a:rPr>
              <a:t> of Metal Clusters</a:t>
            </a:r>
          </a:p>
          <a:p>
            <a:pPr>
              <a:defRPr/>
            </a:pPr>
            <a:endParaRPr lang="it-IT" sz="2000" b="1" dirty="0">
              <a:solidFill>
                <a:schemeClr val="bg1"/>
              </a:solidFill>
            </a:endParaRPr>
          </a:p>
        </p:txBody>
      </p:sp>
      <p:sp>
        <p:nvSpPr>
          <p:cNvPr id="7" name="Rettangolo 6"/>
          <p:cNvSpPr/>
          <p:nvPr/>
        </p:nvSpPr>
        <p:spPr>
          <a:xfrm>
            <a:off x="1468789" y="1861080"/>
            <a:ext cx="9481432" cy="3139321"/>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endParaRPr lang="it-IT" dirty="0">
              <a:solidFill>
                <a:srgbClr val="004884"/>
              </a:solidFill>
              <a:latin typeface="Arial" panose="020B0604020202020204" pitchFamily="34" charset="0"/>
              <a:cs typeface="Arial" panose="020B0604020202020204" pitchFamily="34" charset="0"/>
            </a:endParaRPr>
          </a:p>
          <a:p>
            <a:pPr>
              <a:defRPr/>
            </a:pPr>
            <a:r>
              <a:rPr lang="it-IT" dirty="0" err="1">
                <a:solidFill>
                  <a:srgbClr val="004884"/>
                </a:solidFill>
                <a:latin typeface="Arial" panose="020B0604020202020204" pitchFamily="34" charset="0"/>
                <a:cs typeface="Arial" panose="020B0604020202020204" pitchFamily="34" charset="0"/>
              </a:rPr>
              <a:t>Many</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metals</a:t>
            </a:r>
            <a:r>
              <a:rPr lang="it-IT" dirty="0">
                <a:solidFill>
                  <a:srgbClr val="004884"/>
                </a:solidFill>
                <a:latin typeface="Arial" panose="020B0604020202020204" pitchFamily="34" charset="0"/>
                <a:cs typeface="Arial" panose="020B0604020202020204" pitchFamily="34" charset="0"/>
              </a:rPr>
              <a:t> coordinate to </a:t>
            </a:r>
            <a:r>
              <a:rPr lang="it-IT" dirty="0" err="1">
                <a:solidFill>
                  <a:srgbClr val="004884"/>
                </a:solidFill>
                <a:latin typeface="Arial" panose="020B0604020202020204" pitchFamily="34" charset="0"/>
                <a:cs typeface="Arial" panose="020B0604020202020204" pitchFamily="34" charset="0"/>
              </a:rPr>
              <a:t>their</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binding</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sites</a:t>
            </a:r>
            <a:r>
              <a:rPr lang="it-IT" dirty="0">
                <a:solidFill>
                  <a:srgbClr val="004884"/>
                </a:solidFill>
                <a:latin typeface="Arial" panose="020B0604020202020204" pitchFamily="34" charset="0"/>
                <a:cs typeface="Arial" panose="020B0604020202020204" pitchFamily="34" charset="0"/>
              </a:rPr>
              <a:t> in </a:t>
            </a:r>
            <a:r>
              <a:rPr lang="it-IT" dirty="0" err="1">
                <a:solidFill>
                  <a:srgbClr val="004884"/>
                </a:solidFill>
                <a:latin typeface="Arial" panose="020B0604020202020204" pitchFamily="34" charset="0"/>
                <a:cs typeface="Arial" panose="020B0604020202020204" pitchFamily="34" charset="0"/>
              </a:rPr>
              <a:t>proteins</a:t>
            </a:r>
            <a:r>
              <a:rPr lang="it-IT" dirty="0">
                <a:solidFill>
                  <a:srgbClr val="004884"/>
                </a:solidFill>
                <a:latin typeface="Arial" panose="020B0604020202020204" pitchFamily="34" charset="0"/>
                <a:cs typeface="Arial" panose="020B0604020202020204" pitchFamily="34" charset="0"/>
              </a:rPr>
              <a:t> and </a:t>
            </a:r>
            <a:r>
              <a:rPr lang="it-IT" dirty="0" err="1">
                <a:solidFill>
                  <a:srgbClr val="004884"/>
                </a:solidFill>
                <a:latin typeface="Arial" panose="020B0604020202020204" pitchFamily="34" charset="0"/>
                <a:cs typeface="Arial" panose="020B0604020202020204" pitchFamily="34" charset="0"/>
              </a:rPr>
              <a:t>nucleic</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acids</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as</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simple</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ions</a:t>
            </a:r>
            <a:r>
              <a:rPr lang="it-IT" dirty="0">
                <a:solidFill>
                  <a:srgbClr val="004884"/>
                </a:solidFill>
                <a:latin typeface="Arial" panose="020B0604020202020204" pitchFamily="34" charset="0"/>
                <a:cs typeface="Arial" panose="020B0604020202020204" pitchFamily="34" charset="0"/>
              </a:rPr>
              <a:t>.</a:t>
            </a:r>
          </a:p>
          <a:p>
            <a:pPr>
              <a:defRPr/>
            </a:pPr>
            <a:r>
              <a:rPr lang="it-IT" dirty="0">
                <a:solidFill>
                  <a:srgbClr val="004884"/>
                </a:solidFill>
                <a:latin typeface="Arial" panose="020B0604020202020204" pitchFamily="34" charset="0"/>
                <a:cs typeface="Arial" panose="020B0604020202020204" pitchFamily="34" charset="0"/>
              </a:rPr>
              <a:t>. </a:t>
            </a:r>
            <a:r>
              <a:rPr lang="it-IT" b="1" dirty="0">
                <a:solidFill>
                  <a:srgbClr val="004884"/>
                </a:solidFill>
                <a:latin typeface="Arial" panose="020B0604020202020204" pitchFamily="34" charset="0"/>
                <a:cs typeface="Arial" panose="020B0604020202020204" pitchFamily="34" charset="0"/>
              </a:rPr>
              <a:t>Zn(II)</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binds</a:t>
            </a:r>
            <a:r>
              <a:rPr lang="it-IT" dirty="0">
                <a:solidFill>
                  <a:srgbClr val="004884"/>
                </a:solidFill>
                <a:latin typeface="Arial" panose="020B0604020202020204" pitchFamily="34" charset="0"/>
                <a:cs typeface="Arial" panose="020B0604020202020204" pitchFamily="34" charset="0"/>
              </a:rPr>
              <a:t> to </a:t>
            </a:r>
            <a:r>
              <a:rPr lang="it-IT" dirty="0" err="1">
                <a:solidFill>
                  <a:srgbClr val="004884"/>
                </a:solidFill>
                <a:latin typeface="Arial" panose="020B0604020202020204" pitchFamily="34" charset="0"/>
                <a:cs typeface="Arial" panose="020B0604020202020204" pitchFamily="34" charset="0"/>
              </a:rPr>
              <a:t>carboxypeptidase</a:t>
            </a:r>
            <a:r>
              <a:rPr lang="it-IT" dirty="0">
                <a:solidFill>
                  <a:srgbClr val="004884"/>
                </a:solidFill>
                <a:latin typeface="Arial" panose="020B0604020202020204" pitchFamily="34" charset="0"/>
                <a:cs typeface="Arial" panose="020B0604020202020204" pitchFamily="34" charset="0"/>
              </a:rPr>
              <a:t> and to </a:t>
            </a:r>
            <a:r>
              <a:rPr lang="it-IT" dirty="0" err="1">
                <a:solidFill>
                  <a:srgbClr val="004884"/>
                </a:solidFill>
                <a:latin typeface="Arial" panose="020B0604020202020204" pitchFamily="34" charset="0"/>
                <a:cs typeface="Arial" panose="020B0604020202020204" pitchFamily="34" charset="0"/>
              </a:rPr>
              <a:t>zinc-fingers</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domains</a:t>
            </a:r>
            <a:endParaRPr lang="it-IT" dirty="0">
              <a:solidFill>
                <a:srgbClr val="004884"/>
              </a:solidFill>
              <a:latin typeface="Arial" panose="020B0604020202020204" pitchFamily="34" charset="0"/>
              <a:cs typeface="Arial" panose="020B0604020202020204" pitchFamily="34" charset="0"/>
            </a:endParaRPr>
          </a:p>
          <a:p>
            <a:pPr>
              <a:defRPr/>
            </a:pPr>
            <a:r>
              <a:rPr lang="it-IT" dirty="0">
                <a:solidFill>
                  <a:srgbClr val="004884"/>
                </a:solidFill>
                <a:latin typeface="Arial" panose="020B0604020202020204" pitchFamily="34" charset="0"/>
                <a:cs typeface="Arial" panose="020B0604020202020204" pitchFamily="34" charset="0"/>
              </a:rPr>
              <a:t>. </a:t>
            </a:r>
            <a:r>
              <a:rPr lang="it-IT" b="1" dirty="0">
                <a:solidFill>
                  <a:srgbClr val="004884"/>
                </a:solidFill>
                <a:latin typeface="Arial" panose="020B0604020202020204" pitchFamily="34" charset="0"/>
                <a:cs typeface="Arial" panose="020B0604020202020204" pitchFamily="34" charset="0"/>
              </a:rPr>
              <a:t>Cu(I/II)</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binds</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plastocyanin</a:t>
            </a:r>
            <a:endParaRPr lang="it-IT" dirty="0">
              <a:solidFill>
                <a:srgbClr val="004884"/>
              </a:solidFill>
              <a:latin typeface="Arial" panose="020B0604020202020204" pitchFamily="34" charset="0"/>
              <a:cs typeface="Arial" panose="020B0604020202020204" pitchFamily="34" charset="0"/>
            </a:endParaRPr>
          </a:p>
          <a:p>
            <a:pPr>
              <a:defRPr/>
            </a:pPr>
            <a:endParaRPr lang="it-IT" dirty="0">
              <a:solidFill>
                <a:srgbClr val="004884"/>
              </a:solidFill>
              <a:latin typeface="Arial" panose="020B0604020202020204" pitchFamily="34" charset="0"/>
              <a:cs typeface="Arial" panose="020B0604020202020204" pitchFamily="34" charset="0"/>
            </a:endParaRPr>
          </a:p>
          <a:p>
            <a:pPr>
              <a:defRPr/>
            </a:pPr>
            <a:r>
              <a:rPr lang="it-IT" dirty="0" err="1">
                <a:solidFill>
                  <a:srgbClr val="FF0000"/>
                </a:solidFill>
                <a:latin typeface="Arial" panose="020B0604020202020204" pitchFamily="34" charset="0"/>
                <a:cs typeface="Arial" panose="020B0604020202020204" pitchFamily="34" charset="0"/>
              </a:rPr>
              <a:t>Sometimes</a:t>
            </a:r>
            <a:r>
              <a:rPr lang="it-IT" dirty="0">
                <a:solidFill>
                  <a:srgbClr val="FF0000"/>
                </a:solidFill>
                <a:latin typeface="Arial" panose="020B0604020202020204" pitchFamily="34" charset="0"/>
                <a:cs typeface="Arial" panose="020B0604020202020204" pitchFamily="34" charset="0"/>
              </a:rPr>
              <a:t> a more </a:t>
            </a:r>
            <a:r>
              <a:rPr lang="it-IT" dirty="0" err="1">
                <a:solidFill>
                  <a:srgbClr val="FF0000"/>
                </a:solidFill>
                <a:latin typeface="Arial" panose="020B0604020202020204" pitchFamily="34" charset="0"/>
                <a:cs typeface="Arial" panose="020B0604020202020204" pitchFamily="34" charset="0"/>
              </a:rPr>
              <a:t>complex</a:t>
            </a:r>
            <a:r>
              <a:rPr lang="it-IT" dirty="0">
                <a:solidFill>
                  <a:srgbClr val="FF0000"/>
                </a:solidFill>
                <a:latin typeface="Arial" panose="020B0604020202020204" pitchFamily="34" charset="0"/>
                <a:cs typeface="Arial" panose="020B0604020202020204" pitchFamily="34" charset="0"/>
              </a:rPr>
              <a:t> metal-</a:t>
            </a:r>
            <a:r>
              <a:rPr lang="it-IT" dirty="0" err="1">
                <a:solidFill>
                  <a:srgbClr val="FF0000"/>
                </a:solidFill>
                <a:latin typeface="Arial" panose="020B0604020202020204" pitchFamily="34" charset="0"/>
                <a:cs typeface="Arial" panose="020B0604020202020204" pitchFamily="34" charset="0"/>
              </a:rPr>
              <a:t>containing</a:t>
            </a:r>
            <a:r>
              <a:rPr lang="it-IT" dirty="0">
                <a:solidFill>
                  <a:srgbClr val="FF0000"/>
                </a:solidFill>
                <a:latin typeface="Arial" panose="020B0604020202020204" pitchFamily="34" charset="0"/>
                <a:cs typeface="Arial" panose="020B0604020202020204" pitchFamily="34" charset="0"/>
              </a:rPr>
              <a:t> </a:t>
            </a:r>
            <a:r>
              <a:rPr lang="it-IT" dirty="0" err="1">
                <a:solidFill>
                  <a:srgbClr val="FF0000"/>
                </a:solidFill>
                <a:latin typeface="Arial" panose="020B0604020202020204" pitchFamily="34" charset="0"/>
                <a:cs typeface="Arial" panose="020B0604020202020204" pitchFamily="34" charset="0"/>
              </a:rPr>
              <a:t>unit</a:t>
            </a:r>
            <a:r>
              <a:rPr lang="it-IT" dirty="0">
                <a:solidFill>
                  <a:srgbClr val="FF0000"/>
                </a:solidFill>
                <a:latin typeface="Arial" panose="020B0604020202020204" pitchFamily="34" charset="0"/>
                <a:cs typeface="Arial" panose="020B0604020202020204" pitchFamily="34" charset="0"/>
              </a:rPr>
              <a:t> </a:t>
            </a:r>
            <a:r>
              <a:rPr lang="it-IT" dirty="0" err="1">
                <a:solidFill>
                  <a:srgbClr val="FF0000"/>
                </a:solidFill>
                <a:latin typeface="Arial" panose="020B0604020202020204" pitchFamily="34" charset="0"/>
                <a:cs typeface="Arial" panose="020B0604020202020204" pitchFamily="34" charset="0"/>
              </a:rPr>
              <a:t>is</a:t>
            </a:r>
            <a:r>
              <a:rPr lang="it-IT" dirty="0">
                <a:solidFill>
                  <a:srgbClr val="FF0000"/>
                </a:solidFill>
                <a:latin typeface="Arial" panose="020B0604020202020204" pitchFamily="34" charset="0"/>
                <a:cs typeface="Arial" panose="020B0604020202020204" pitchFamily="34" charset="0"/>
              </a:rPr>
              <a:t> </a:t>
            </a:r>
            <a:r>
              <a:rPr lang="it-IT" dirty="0" err="1">
                <a:solidFill>
                  <a:srgbClr val="FF0000"/>
                </a:solidFill>
                <a:latin typeface="Arial" panose="020B0604020202020204" pitchFamily="34" charset="0"/>
                <a:cs typeface="Arial" panose="020B0604020202020204" pitchFamily="34" charset="0"/>
              </a:rPr>
              <a:t>required</a:t>
            </a:r>
            <a:r>
              <a:rPr lang="it-IT" dirty="0">
                <a:solidFill>
                  <a:srgbClr val="FF0000"/>
                </a:solidFill>
                <a:latin typeface="Arial" panose="020B0604020202020204" pitchFamily="34" charset="0"/>
                <a:cs typeface="Arial" panose="020B0604020202020204" pitchFamily="34" charset="0"/>
              </a:rPr>
              <a:t>.</a:t>
            </a:r>
          </a:p>
          <a:p>
            <a:pPr>
              <a:defRPr/>
            </a:pPr>
            <a:endParaRPr lang="it-IT" dirty="0">
              <a:solidFill>
                <a:srgbClr val="004884"/>
              </a:solidFill>
              <a:latin typeface="Arial" panose="020B0604020202020204" pitchFamily="34" charset="0"/>
              <a:cs typeface="Arial" panose="020B0604020202020204" pitchFamily="34" charset="0"/>
            </a:endParaRPr>
          </a:p>
          <a:p>
            <a:pPr>
              <a:defRPr/>
            </a:pPr>
            <a:r>
              <a:rPr lang="it-IT" dirty="0" err="1">
                <a:solidFill>
                  <a:srgbClr val="004884"/>
                </a:solidFill>
                <a:latin typeface="Arial" panose="020B0604020202020204" pitchFamily="34" charset="0"/>
                <a:cs typeface="Arial" panose="020B0604020202020204" pitchFamily="34" charset="0"/>
              </a:rPr>
              <a:t>Two</a:t>
            </a:r>
            <a:r>
              <a:rPr lang="it-IT" dirty="0">
                <a:solidFill>
                  <a:srgbClr val="004884"/>
                </a:solidFill>
                <a:latin typeface="Arial" panose="020B0604020202020204" pitchFamily="34" charset="0"/>
                <a:cs typeface="Arial" panose="020B0604020202020204" pitchFamily="34" charset="0"/>
              </a:rPr>
              <a:t> </a:t>
            </a:r>
            <a:r>
              <a:rPr lang="it-IT" dirty="0" err="1">
                <a:solidFill>
                  <a:srgbClr val="004884"/>
                </a:solidFill>
                <a:latin typeface="Arial" panose="020B0604020202020204" pitchFamily="34" charset="0"/>
                <a:cs typeface="Arial" panose="020B0604020202020204" pitchFamily="34" charset="0"/>
              </a:rPr>
              <a:t>examples</a:t>
            </a:r>
            <a:r>
              <a:rPr lang="it-IT" dirty="0">
                <a:solidFill>
                  <a:srgbClr val="004884"/>
                </a:solidFill>
                <a:latin typeface="Arial" panose="020B0604020202020204" pitchFamily="34" charset="0"/>
                <a:cs typeface="Arial" panose="020B0604020202020204" pitchFamily="34" charset="0"/>
              </a:rPr>
              <a:t>:   </a:t>
            </a:r>
            <a:r>
              <a:rPr lang="it-IT" b="1" dirty="0" err="1">
                <a:solidFill>
                  <a:srgbClr val="004884"/>
                </a:solidFill>
                <a:latin typeface="Arial" panose="020B0604020202020204" pitchFamily="34" charset="0"/>
                <a:cs typeface="Arial" panose="020B0604020202020204" pitchFamily="34" charset="0"/>
              </a:rPr>
              <a:t>Iron-Sulfur</a:t>
            </a:r>
            <a:r>
              <a:rPr lang="it-IT" b="1" dirty="0">
                <a:solidFill>
                  <a:srgbClr val="004884"/>
                </a:solidFill>
                <a:latin typeface="Arial" panose="020B0604020202020204" pitchFamily="34" charset="0"/>
                <a:cs typeface="Arial" panose="020B0604020202020204" pitchFamily="34" charset="0"/>
              </a:rPr>
              <a:t> clusters</a:t>
            </a:r>
          </a:p>
          <a:p>
            <a:pPr>
              <a:defRPr/>
            </a:pPr>
            <a:r>
              <a:rPr lang="it-IT" b="1" dirty="0">
                <a:solidFill>
                  <a:srgbClr val="004884"/>
                </a:solidFill>
                <a:latin typeface="Arial" panose="020B0604020202020204" pitchFamily="34" charset="0"/>
                <a:cs typeface="Arial" panose="020B0604020202020204" pitchFamily="34" charset="0"/>
              </a:rPr>
              <a:t>	             </a:t>
            </a:r>
            <a:r>
              <a:rPr lang="it-IT" b="1" dirty="0" err="1">
                <a:solidFill>
                  <a:srgbClr val="004884"/>
                </a:solidFill>
                <a:latin typeface="Arial" panose="020B0604020202020204" pitchFamily="34" charset="0"/>
                <a:cs typeface="Arial" panose="020B0604020202020204" pitchFamily="34" charset="0"/>
              </a:rPr>
              <a:t>Polyiron</a:t>
            </a:r>
            <a:r>
              <a:rPr lang="it-IT" b="1" dirty="0">
                <a:solidFill>
                  <a:srgbClr val="004884"/>
                </a:solidFill>
                <a:latin typeface="Arial" panose="020B0604020202020204" pitchFamily="34" charset="0"/>
                <a:cs typeface="Arial" panose="020B0604020202020204" pitchFamily="34" charset="0"/>
              </a:rPr>
              <a:t> </a:t>
            </a:r>
            <a:r>
              <a:rPr lang="it-IT" b="1" dirty="0" err="1">
                <a:solidFill>
                  <a:srgbClr val="004884"/>
                </a:solidFill>
                <a:latin typeface="Arial" panose="020B0604020202020204" pitchFamily="34" charset="0"/>
                <a:cs typeface="Arial" panose="020B0604020202020204" pitchFamily="34" charset="0"/>
              </a:rPr>
              <a:t>Oxo</a:t>
            </a:r>
            <a:r>
              <a:rPr lang="it-IT" b="1" dirty="0">
                <a:solidFill>
                  <a:srgbClr val="004884"/>
                </a:solidFill>
                <a:latin typeface="Arial" panose="020B0604020202020204" pitchFamily="34" charset="0"/>
                <a:cs typeface="Arial" panose="020B0604020202020204" pitchFamily="34" charset="0"/>
              </a:rPr>
              <a:t> Clusters and </a:t>
            </a:r>
            <a:r>
              <a:rPr lang="it-IT" b="1" dirty="0" err="1">
                <a:solidFill>
                  <a:srgbClr val="004884"/>
                </a:solidFill>
                <a:latin typeface="Arial" panose="020B0604020202020204" pitchFamily="34" charset="0"/>
                <a:cs typeface="Arial" panose="020B0604020202020204" pitchFamily="34" charset="0"/>
              </a:rPr>
              <a:t>Biomineralization</a:t>
            </a:r>
            <a:endParaRPr lang="it-IT" b="1" dirty="0">
              <a:solidFill>
                <a:srgbClr val="004884"/>
              </a:solidFill>
              <a:latin typeface="Arial" panose="020B0604020202020204" pitchFamily="34" charset="0"/>
              <a:cs typeface="Arial" panose="020B0604020202020204" pitchFamily="34" charset="0"/>
            </a:endParaRPr>
          </a:p>
          <a:p>
            <a:pPr>
              <a:defRPr/>
            </a:pPr>
            <a:endParaRPr lang="it-IT" dirty="0">
              <a:solidFill>
                <a:srgbClr val="004884"/>
              </a:solidFill>
              <a:latin typeface="Arial" panose="020B0604020202020204" pitchFamily="34" charset="0"/>
              <a:cs typeface="Arial" panose="020B0604020202020204" pitchFamily="34" charset="0"/>
            </a:endParaRPr>
          </a:p>
          <a:p>
            <a:pPr>
              <a:defRPr/>
            </a:pPr>
            <a:endParaRPr lang="it-IT" dirty="0">
              <a:solidFill>
                <a:srgbClr val="0048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5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17338" y="1187792"/>
            <a:ext cx="9850056" cy="1477328"/>
          </a:xfrm>
          <a:prstGeom prst="rect">
            <a:avLst/>
          </a:prstGeom>
        </p:spPr>
        <p:txBody>
          <a:bodyPr wrap="square">
            <a:spAutoFit/>
          </a:bodyPr>
          <a:lstStyle/>
          <a:p>
            <a:r>
              <a:rPr lang="en-US" b="1" dirty="0">
                <a:solidFill>
                  <a:srgbClr val="0070C0"/>
                </a:solidFill>
                <a:latin typeface="Arial" panose="020B0604020202020204" pitchFamily="34" charset="0"/>
                <a:cs typeface="Arial" panose="020B0604020202020204" pitchFamily="34" charset="0"/>
              </a:rPr>
              <a:t>Theory:</a:t>
            </a:r>
          </a:p>
          <a:p>
            <a:endParaRPr lang="en-US" dirty="0">
              <a:solidFill>
                <a:srgbClr val="0070C0"/>
              </a:solidFill>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rPr>
              <a:t>inorganic iron sulfides (</a:t>
            </a:r>
            <a:r>
              <a:rPr lang="en-US" dirty="0" err="1">
                <a:solidFill>
                  <a:srgbClr val="0070C0"/>
                </a:solidFill>
                <a:latin typeface="Arial" panose="020B0604020202020204" pitchFamily="34" charset="0"/>
                <a:cs typeface="Arial" panose="020B0604020202020204" pitchFamily="34" charset="0"/>
              </a:rPr>
              <a:t>FeS</a:t>
            </a:r>
            <a:r>
              <a:rPr lang="en-US" dirty="0">
                <a:solidFill>
                  <a:srgbClr val="0070C0"/>
                </a:solidFill>
                <a:latin typeface="Arial" panose="020B0604020202020204" pitchFamily="34" charset="0"/>
                <a:cs typeface="Arial" panose="020B0604020202020204" pitchFamily="34" charset="0"/>
              </a:rPr>
              <a:t>) or the disulfide (S</a:t>
            </a:r>
            <a:r>
              <a:rPr lang="en-US" baseline="-25000" dirty="0">
                <a:solidFill>
                  <a:srgbClr val="0070C0"/>
                </a:solidFill>
                <a:latin typeface="Arial" panose="020B0604020202020204" pitchFamily="34" charset="0"/>
                <a:cs typeface="Arial" panose="020B0604020202020204" pitchFamily="34" charset="0"/>
              </a:rPr>
              <a:t>2</a:t>
            </a:r>
            <a:r>
              <a:rPr lang="en-US" baseline="30000" dirty="0">
                <a:solidFill>
                  <a:srgbClr val="0070C0"/>
                </a:solidFill>
                <a:latin typeface="Arial" panose="020B0604020202020204" pitchFamily="34" charset="0"/>
                <a:cs typeface="Arial" panose="020B0604020202020204" pitchFamily="34" charset="0"/>
              </a:rPr>
              <a:t>2−</a:t>
            </a:r>
            <a:r>
              <a:rPr lang="en-US" dirty="0">
                <a:solidFill>
                  <a:srgbClr val="0070C0"/>
                </a:solidFill>
                <a:latin typeface="Arial" panose="020B0604020202020204" pitchFamily="34" charset="0"/>
                <a:cs typeface="Arial" panose="020B0604020202020204" pitchFamily="34" charset="0"/>
              </a:rPr>
              <a:t>)-containing pyrite (FeS</a:t>
            </a:r>
            <a:r>
              <a:rPr lang="en-US" baseline="-25000" dirty="0">
                <a:solidFill>
                  <a:srgbClr val="0070C0"/>
                </a:solidFill>
                <a:latin typeface="Arial" panose="020B0604020202020204" pitchFamily="34" charset="0"/>
                <a:cs typeface="Arial" panose="020B0604020202020204" pitchFamily="34" charset="0"/>
              </a:rPr>
              <a:t>2</a:t>
            </a:r>
            <a:r>
              <a:rPr lang="en-US" dirty="0">
                <a:solidFill>
                  <a:srgbClr val="0070C0"/>
                </a:solidFill>
                <a:latin typeface="Arial" panose="020B0604020202020204" pitchFamily="34" charset="0"/>
                <a:cs typeface="Arial" panose="020B0604020202020204" pitchFamily="34" charset="0"/>
              </a:rPr>
              <a:t>) might have been involved in the beginning of chemoautotrophic metabolism through reduction of CO</a:t>
            </a:r>
            <a:r>
              <a:rPr lang="en-US" baseline="-25000" dirty="0">
                <a:solidFill>
                  <a:srgbClr val="0070C0"/>
                </a:solidFill>
                <a:latin typeface="Arial" panose="020B0604020202020204" pitchFamily="34" charset="0"/>
                <a:cs typeface="Arial" panose="020B0604020202020204" pitchFamily="34" charset="0"/>
              </a:rPr>
              <a:t>2</a:t>
            </a:r>
            <a:r>
              <a:rPr lang="en-US" dirty="0">
                <a:solidFill>
                  <a:srgbClr val="0070C0"/>
                </a:solidFill>
                <a:latin typeface="Arial" panose="020B0604020202020204" pitchFamily="34" charset="0"/>
                <a:cs typeface="Arial" panose="020B0604020202020204" pitchFamily="34" charset="0"/>
              </a:rPr>
              <a:t>, according to the following reaction schemes and thus possibly in the evolution of life.</a:t>
            </a:r>
            <a:endParaRPr lang="it-IT" dirty="0">
              <a:solidFill>
                <a:srgbClr val="0070C0"/>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992953" y="3521660"/>
            <a:ext cx="9898826" cy="1785034"/>
          </a:xfrm>
          <a:prstGeom prst="rect">
            <a:avLst/>
          </a:prstGeom>
        </p:spPr>
      </p:pic>
    </p:spTree>
    <p:extLst>
      <p:ext uri="{BB962C8B-B14F-4D97-AF65-F5344CB8AC3E}">
        <p14:creationId xmlns:p14="http://schemas.microsoft.com/office/powerpoint/2010/main" val="305751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2280212" y="2939146"/>
            <a:ext cx="7100346" cy="3251184"/>
          </a:xfrm>
          <a:prstGeom prst="rect">
            <a:avLst/>
          </a:prstGeom>
        </p:spPr>
      </p:pic>
      <p:sp>
        <p:nvSpPr>
          <p:cNvPr id="4" name="CasellaDiTesto 3"/>
          <p:cNvSpPr txBox="1"/>
          <p:nvPr/>
        </p:nvSpPr>
        <p:spPr>
          <a:xfrm>
            <a:off x="370389" y="254644"/>
            <a:ext cx="4340507" cy="400110"/>
          </a:xfrm>
          <a:prstGeom prst="rect">
            <a:avLst/>
          </a:prstGeom>
          <a:noFill/>
        </p:spPr>
        <p:txBody>
          <a:bodyPr wrap="square" rtlCol="0">
            <a:spAutoFit/>
          </a:bodyPr>
          <a:lstStyle/>
          <a:p>
            <a:r>
              <a:rPr lang="it-IT" sz="2000" b="1" dirty="0">
                <a:solidFill>
                  <a:srgbClr val="00B050"/>
                </a:solidFill>
                <a:latin typeface="Arial" panose="020B0604020202020204" pitchFamily="34" charset="0"/>
                <a:cs typeface="Arial" panose="020B0604020202020204" pitchFamily="34" charset="0"/>
              </a:rPr>
              <a:t>Off </a:t>
            </a:r>
            <a:r>
              <a:rPr lang="it-IT" sz="2000" b="1" dirty="0" err="1">
                <a:solidFill>
                  <a:srgbClr val="00B050"/>
                </a:solidFill>
                <a:latin typeface="Arial" panose="020B0604020202020204" pitchFamily="34" charset="0"/>
                <a:cs typeface="Arial" panose="020B0604020202020204" pitchFamily="34" charset="0"/>
              </a:rPr>
              <a:t>topic</a:t>
            </a:r>
            <a:r>
              <a:rPr lang="it-IT" sz="2000" b="1" dirty="0">
                <a:solidFill>
                  <a:srgbClr val="00B050"/>
                </a:solidFill>
                <a:latin typeface="Arial" panose="020B0604020202020204" pitchFamily="34" charset="0"/>
                <a:cs typeface="Arial" panose="020B0604020202020204" pitchFamily="34" charset="0"/>
              </a:rPr>
              <a:t> side note</a:t>
            </a:r>
          </a:p>
        </p:txBody>
      </p:sp>
      <p:sp>
        <p:nvSpPr>
          <p:cNvPr id="5" name="Rettangolo 4"/>
          <p:cNvSpPr/>
          <p:nvPr/>
        </p:nvSpPr>
        <p:spPr>
          <a:xfrm>
            <a:off x="1247112" y="2015816"/>
            <a:ext cx="9682223" cy="923330"/>
          </a:xfrm>
          <a:prstGeom prst="rect">
            <a:avLst/>
          </a:prstGeom>
        </p:spPr>
        <p:txBody>
          <a:bodyPr wrap="square">
            <a:spAutoFit/>
          </a:bodyPr>
          <a:lstStyle/>
          <a:p>
            <a:r>
              <a:rPr lang="en-US" dirty="0">
                <a:solidFill>
                  <a:srgbClr val="FF0000"/>
                </a:solidFill>
                <a:latin typeface="Times-Roman"/>
              </a:rPr>
              <a:t>Ex.: the ubiquitous bacteria </a:t>
            </a:r>
            <a:r>
              <a:rPr lang="en-US" i="1" dirty="0" err="1">
                <a:solidFill>
                  <a:srgbClr val="FF0000"/>
                </a:solidFill>
                <a:latin typeface="Times-Italic"/>
              </a:rPr>
              <a:t>Thiobacillus</a:t>
            </a:r>
            <a:r>
              <a:rPr lang="en-US" i="1" dirty="0">
                <a:solidFill>
                  <a:srgbClr val="FF0000"/>
                </a:solidFill>
                <a:latin typeface="Times-Italic"/>
              </a:rPr>
              <a:t> </a:t>
            </a:r>
            <a:r>
              <a:rPr lang="en-US" i="1" dirty="0" err="1">
                <a:solidFill>
                  <a:srgbClr val="FF0000"/>
                </a:solidFill>
                <a:latin typeface="Times-Italic"/>
              </a:rPr>
              <a:t>thiooxidans</a:t>
            </a:r>
            <a:r>
              <a:rPr lang="en-US" i="1" dirty="0">
                <a:solidFill>
                  <a:srgbClr val="FF0000"/>
                </a:solidFill>
                <a:latin typeface="Times-Italic"/>
              </a:rPr>
              <a:t> </a:t>
            </a:r>
            <a:r>
              <a:rPr lang="en-US" dirty="0">
                <a:solidFill>
                  <a:srgbClr val="FF0000"/>
                </a:solidFill>
                <a:latin typeface="Times-Roman"/>
              </a:rPr>
              <a:t>and </a:t>
            </a:r>
            <a:r>
              <a:rPr lang="en-US" i="1" dirty="0">
                <a:solidFill>
                  <a:srgbClr val="FF0000"/>
                </a:solidFill>
                <a:latin typeface="Times-Italic"/>
              </a:rPr>
              <a:t>T. </a:t>
            </a:r>
            <a:r>
              <a:rPr lang="en-US" i="1" dirty="0" err="1">
                <a:solidFill>
                  <a:srgbClr val="FF0000"/>
                </a:solidFill>
                <a:latin typeface="Times-Italic"/>
              </a:rPr>
              <a:t>ferrooxidans</a:t>
            </a:r>
            <a:r>
              <a:rPr lang="en-US" i="1" dirty="0">
                <a:solidFill>
                  <a:srgbClr val="FF0000"/>
                </a:solidFill>
                <a:latin typeface="Times-Italic"/>
              </a:rPr>
              <a:t> </a:t>
            </a:r>
            <a:r>
              <a:rPr lang="en-US" dirty="0">
                <a:solidFill>
                  <a:srgbClr val="FF0000"/>
                </a:solidFill>
                <a:latin typeface="Times-Roman"/>
              </a:rPr>
              <a:t>can leach hardly soluble sulfides such as </a:t>
            </a:r>
            <a:r>
              <a:rPr lang="en-US" dirty="0" err="1">
                <a:solidFill>
                  <a:srgbClr val="FF0000"/>
                </a:solidFill>
                <a:latin typeface="Times-Roman"/>
              </a:rPr>
              <a:t>CuS</a:t>
            </a:r>
            <a:r>
              <a:rPr lang="en-US" dirty="0">
                <a:solidFill>
                  <a:srgbClr val="FF0000"/>
                </a:solidFill>
                <a:latin typeface="Times-Roman"/>
              </a:rPr>
              <a:t> and CuFeS</a:t>
            </a:r>
            <a:r>
              <a:rPr lang="en-US" sz="800" dirty="0">
                <a:solidFill>
                  <a:srgbClr val="FF0000"/>
                </a:solidFill>
                <a:latin typeface="Times-Roman"/>
              </a:rPr>
              <a:t>2  </a:t>
            </a:r>
            <a:r>
              <a:rPr lang="en-US" dirty="0">
                <a:solidFill>
                  <a:srgbClr val="FF0000"/>
                </a:solidFill>
                <a:latin typeface="Times-Roman"/>
              </a:rPr>
              <a:t>and oxides such as UO</a:t>
            </a:r>
            <a:r>
              <a:rPr lang="en-US" sz="800" dirty="0">
                <a:solidFill>
                  <a:srgbClr val="FF0000"/>
                </a:solidFill>
                <a:latin typeface="Times-Roman"/>
              </a:rPr>
              <a:t>2 </a:t>
            </a:r>
            <a:r>
              <a:rPr lang="en-US" dirty="0">
                <a:solidFill>
                  <a:srgbClr val="FF0000"/>
                </a:solidFill>
                <a:latin typeface="Times-Roman"/>
              </a:rPr>
              <a:t>which become transformed into soluble sulfates, at the same time releasing enclosed noble metals such as gold.</a:t>
            </a:r>
            <a:endParaRPr lang="it-IT" dirty="0">
              <a:solidFill>
                <a:srgbClr val="FF0000"/>
              </a:solidFill>
            </a:endParaRPr>
          </a:p>
        </p:txBody>
      </p:sp>
      <p:sp>
        <p:nvSpPr>
          <p:cNvPr id="7" name="Rettangolo 6"/>
          <p:cNvSpPr/>
          <p:nvPr/>
        </p:nvSpPr>
        <p:spPr>
          <a:xfrm>
            <a:off x="370389" y="6360970"/>
            <a:ext cx="11538031" cy="369332"/>
          </a:xfrm>
          <a:prstGeom prst="rect">
            <a:avLst/>
          </a:prstGeom>
        </p:spPr>
        <p:txBody>
          <a:bodyPr wrap="square">
            <a:spAutoFit/>
          </a:bodyPr>
          <a:lstStyle/>
          <a:p>
            <a:r>
              <a:rPr lang="it-IT" dirty="0">
                <a:solidFill>
                  <a:srgbClr val="C00000"/>
                </a:solidFill>
                <a:latin typeface="Times-Roman"/>
              </a:rPr>
              <a:t>Worldwide, </a:t>
            </a:r>
            <a:r>
              <a:rPr lang="it-IT" dirty="0" err="1">
                <a:solidFill>
                  <a:srgbClr val="C00000"/>
                </a:solidFill>
                <a:latin typeface="Times-Roman"/>
              </a:rPr>
              <a:t>about</a:t>
            </a:r>
            <a:r>
              <a:rPr lang="it-IT" dirty="0">
                <a:solidFill>
                  <a:srgbClr val="C00000"/>
                </a:solidFill>
                <a:latin typeface="Times-Roman"/>
              </a:rPr>
              <a:t> 15% of </a:t>
            </a:r>
            <a:r>
              <a:rPr lang="en-US" dirty="0">
                <a:solidFill>
                  <a:srgbClr val="C00000"/>
                </a:solidFill>
                <a:latin typeface="Times-Roman"/>
              </a:rPr>
              <a:t>all copper produced is obtained via </a:t>
            </a:r>
            <a:r>
              <a:rPr lang="en-US" dirty="0" err="1">
                <a:solidFill>
                  <a:srgbClr val="C00000"/>
                </a:solidFill>
                <a:latin typeface="Times-Roman"/>
              </a:rPr>
              <a:t>microbially</a:t>
            </a:r>
            <a:r>
              <a:rPr lang="en-US" dirty="0">
                <a:solidFill>
                  <a:srgbClr val="C00000"/>
                </a:solidFill>
                <a:latin typeface="Times-Roman"/>
              </a:rPr>
              <a:t> supported leaching (50 tons per day)</a:t>
            </a:r>
          </a:p>
        </p:txBody>
      </p:sp>
      <p:sp>
        <p:nvSpPr>
          <p:cNvPr id="8" name="Rettangolo 7"/>
          <p:cNvSpPr/>
          <p:nvPr/>
        </p:nvSpPr>
        <p:spPr>
          <a:xfrm>
            <a:off x="653969" y="722890"/>
            <a:ext cx="10868511" cy="1477328"/>
          </a:xfrm>
          <a:prstGeom prst="rect">
            <a:avLst/>
          </a:prstGeom>
        </p:spPr>
        <p:txBody>
          <a:bodyPr wrap="square">
            <a:spAutoFit/>
          </a:bodyPr>
          <a:lstStyle/>
          <a:p>
            <a:r>
              <a:rPr lang="en-US" b="1" dirty="0">
                <a:solidFill>
                  <a:srgbClr val="002060"/>
                </a:solidFill>
                <a:latin typeface="Times-Roman"/>
              </a:rPr>
              <a:t>“bacterial leaching” or “</a:t>
            </a:r>
            <a:r>
              <a:rPr lang="en-US" b="1" dirty="0" err="1">
                <a:solidFill>
                  <a:srgbClr val="002060"/>
                </a:solidFill>
                <a:latin typeface="Times-Roman"/>
              </a:rPr>
              <a:t>biomining</a:t>
            </a:r>
            <a:r>
              <a:rPr lang="en-US" b="1" dirty="0">
                <a:solidFill>
                  <a:srgbClr val="002060"/>
                </a:solidFill>
                <a:latin typeface="Times-Roman"/>
              </a:rPr>
              <a:t>” in </a:t>
            </a:r>
            <a:r>
              <a:rPr lang="en-US" b="1" dirty="0" err="1">
                <a:solidFill>
                  <a:srgbClr val="002060"/>
                </a:solidFill>
                <a:latin typeface="Times-Roman"/>
              </a:rPr>
              <a:t>geobiotechnology</a:t>
            </a:r>
            <a:endParaRPr lang="en-US" b="1" dirty="0">
              <a:solidFill>
                <a:srgbClr val="002060"/>
              </a:solidFill>
              <a:latin typeface="Times-Roman"/>
            </a:endParaRPr>
          </a:p>
          <a:p>
            <a:r>
              <a:rPr lang="en-US" dirty="0">
                <a:latin typeface="Times-Roman"/>
              </a:rPr>
              <a:t>Uses Robust “</a:t>
            </a:r>
            <a:r>
              <a:rPr lang="en-US" dirty="0" err="1">
                <a:latin typeface="Times-Roman"/>
              </a:rPr>
              <a:t>chemolithotrophic</a:t>
            </a:r>
            <a:r>
              <a:rPr lang="en-US" dirty="0">
                <a:latin typeface="Times-Roman"/>
              </a:rPr>
              <a:t>” sulfur bacteria, which obtain their energy from the transformation of inorganic compounds. The pH optimum (2–3) of reaction, the temperature resistance and the tolerance of </a:t>
            </a:r>
            <a:r>
              <a:rPr lang="en-US" dirty="0" err="1">
                <a:latin typeface="Times-Roman"/>
              </a:rPr>
              <a:t>thiobacilli</a:t>
            </a:r>
            <a:r>
              <a:rPr lang="en-US" dirty="0">
                <a:latin typeface="Times-Roman"/>
              </a:rPr>
              <a:t> with respect to </a:t>
            </a:r>
            <a:r>
              <a:rPr lang="it-IT" dirty="0" err="1">
                <a:latin typeface="Times-Roman"/>
              </a:rPr>
              <a:t>heavy</a:t>
            </a:r>
            <a:r>
              <a:rPr lang="it-IT" dirty="0">
                <a:latin typeface="Times-Roman"/>
              </a:rPr>
              <a:t>-metal </a:t>
            </a:r>
            <a:r>
              <a:rPr lang="it-IT" dirty="0" err="1">
                <a:latin typeface="Times-Roman"/>
              </a:rPr>
              <a:t>concentrations</a:t>
            </a:r>
            <a:r>
              <a:rPr lang="it-IT" dirty="0">
                <a:latin typeface="Times-Roman"/>
              </a:rPr>
              <a:t> are </a:t>
            </a:r>
            <a:r>
              <a:rPr lang="it-IT" dirty="0" err="1">
                <a:latin typeface="Times-Roman"/>
              </a:rPr>
              <a:t>remarkable</a:t>
            </a:r>
            <a:r>
              <a:rPr lang="it-IT" dirty="0">
                <a:latin typeface="Times-Roman"/>
              </a:rPr>
              <a:t>.</a:t>
            </a:r>
            <a:endParaRPr lang="it-IT" dirty="0"/>
          </a:p>
          <a:p>
            <a:endParaRPr lang="it-IT" dirty="0"/>
          </a:p>
        </p:txBody>
      </p:sp>
    </p:spTree>
    <p:extLst>
      <p:ext uri="{BB962C8B-B14F-4D97-AF65-F5344CB8AC3E}">
        <p14:creationId xmlns:p14="http://schemas.microsoft.com/office/powerpoint/2010/main" val="376797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2745" y="292790"/>
            <a:ext cx="3246402" cy="400110"/>
          </a:xfrm>
          <a:prstGeom prst="rect">
            <a:avLst/>
          </a:prstGeom>
        </p:spPr>
        <p:txBody>
          <a:bodyPr wrap="none">
            <a:spAutoFit/>
          </a:bodyPr>
          <a:lstStyle/>
          <a:p>
            <a:r>
              <a:rPr lang="it-IT" altLang="it-IT" sz="2000" b="1" dirty="0">
                <a:solidFill>
                  <a:srgbClr val="CC0000"/>
                </a:solidFill>
                <a:latin typeface="Arial" panose="020B0604020202020204" pitchFamily="34" charset="0"/>
                <a:cs typeface="Arial" panose="020B0604020202020204" pitchFamily="34" charset="0"/>
              </a:rPr>
              <a:t>[1Fe – 0S]   </a:t>
            </a:r>
            <a:r>
              <a:rPr lang="it-IT" altLang="it-IT" sz="2000" b="1" dirty="0" err="1">
                <a:solidFill>
                  <a:srgbClr val="CC0000"/>
                </a:solidFill>
                <a:latin typeface="Arial" panose="020B0604020202020204" pitchFamily="34" charset="0"/>
                <a:cs typeface="Arial" panose="020B0604020202020204" pitchFamily="34" charset="0"/>
              </a:rPr>
              <a:t>Rubredoxins</a:t>
            </a:r>
            <a:endParaRPr lang="it-IT" sz="2000" dirty="0">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3"/>
          <a:stretch>
            <a:fillRect/>
          </a:stretch>
        </p:blipFill>
        <p:spPr>
          <a:xfrm>
            <a:off x="6594260" y="692900"/>
            <a:ext cx="5706626" cy="5720197"/>
          </a:xfrm>
          <a:prstGeom prst="rect">
            <a:avLst/>
          </a:prstGeom>
        </p:spPr>
      </p:pic>
      <p:sp>
        <p:nvSpPr>
          <p:cNvPr id="5" name="Rettangolo 4"/>
          <p:cNvSpPr/>
          <p:nvPr/>
        </p:nvSpPr>
        <p:spPr>
          <a:xfrm>
            <a:off x="536293" y="964915"/>
            <a:ext cx="8654005" cy="369332"/>
          </a:xfrm>
          <a:prstGeom prst="rect">
            <a:avLst/>
          </a:prstGeom>
        </p:spPr>
        <p:txBody>
          <a:bodyPr wrap="square">
            <a:spAutoFit/>
          </a:bodyPr>
          <a:lstStyle/>
          <a:p>
            <a:r>
              <a:rPr lang="en-US" b="0" i="0" u="none" strike="noStrike" baseline="0" dirty="0">
                <a:latin typeface="Times-Roman"/>
              </a:rPr>
              <a:t>Small redox proteins occurring in bacteria	just </a:t>
            </a:r>
            <a:r>
              <a:rPr lang="en-US" b="1" i="0" u="none" strike="noStrike" baseline="0" dirty="0">
                <a:latin typeface="Times-Roman"/>
              </a:rPr>
              <a:t>one </a:t>
            </a:r>
            <a:r>
              <a:rPr lang="it-IT" b="1" i="0" u="none" strike="noStrike" baseline="0" dirty="0" err="1">
                <a:latin typeface="Times-Roman"/>
              </a:rPr>
              <a:t>iron</a:t>
            </a:r>
            <a:r>
              <a:rPr lang="it-IT" b="1" i="0" u="none" strike="noStrike" baseline="0" dirty="0">
                <a:latin typeface="Times-Roman"/>
              </a:rPr>
              <a:t> </a:t>
            </a:r>
            <a:r>
              <a:rPr lang="it-IT" b="0" i="0" u="none" strike="noStrike" baseline="0" dirty="0">
                <a:latin typeface="Times-Roman"/>
              </a:rPr>
              <a:t>center</a:t>
            </a:r>
            <a:endParaRPr lang="it-IT" dirty="0"/>
          </a:p>
        </p:txBody>
      </p:sp>
      <p:sp>
        <p:nvSpPr>
          <p:cNvPr id="9" name="Rettangolo 8"/>
          <p:cNvSpPr/>
          <p:nvPr/>
        </p:nvSpPr>
        <p:spPr>
          <a:xfrm>
            <a:off x="591147" y="2440931"/>
            <a:ext cx="6096000" cy="400110"/>
          </a:xfrm>
          <a:prstGeom prst="rect">
            <a:avLst/>
          </a:prstGeom>
        </p:spPr>
        <p:txBody>
          <a:bodyPr>
            <a:spAutoFit/>
          </a:bodyPr>
          <a:lstStyle/>
          <a:p>
            <a:r>
              <a:rPr lang="en-US" sz="2000" i="0" u="none" strike="noStrike" baseline="0" dirty="0">
                <a:solidFill>
                  <a:srgbClr val="002060"/>
                </a:solidFill>
                <a:latin typeface="Arial" panose="020B0604020202020204" pitchFamily="34" charset="0"/>
                <a:cs typeface="Arial" panose="020B0604020202020204" pitchFamily="34" charset="0"/>
              </a:rPr>
              <a:t>-</a:t>
            </a:r>
            <a:r>
              <a:rPr lang="en-US" sz="2000" i="0" u="none" strike="noStrike" baseline="0" dirty="0" err="1">
                <a:solidFill>
                  <a:srgbClr val="002060"/>
                </a:solidFill>
                <a:latin typeface="Arial" panose="020B0604020202020204" pitchFamily="34" charset="0"/>
                <a:cs typeface="Arial" panose="020B0604020202020204" pitchFamily="34" charset="0"/>
              </a:rPr>
              <a:t>Cys</a:t>
            </a:r>
            <a:r>
              <a:rPr lang="en-US" sz="2000" i="0" u="none" strike="noStrike" baseline="0" dirty="0">
                <a:solidFill>
                  <a:srgbClr val="002060"/>
                </a:solidFill>
                <a:latin typeface="Arial" panose="020B0604020202020204" pitchFamily="34" charset="0"/>
                <a:cs typeface="Arial" panose="020B0604020202020204" pitchFamily="34" charset="0"/>
              </a:rPr>
              <a:t>(6)-X-X-</a:t>
            </a:r>
            <a:r>
              <a:rPr lang="en-US" sz="2000" i="0" u="none" strike="noStrike" baseline="0" dirty="0" err="1">
                <a:solidFill>
                  <a:srgbClr val="002060"/>
                </a:solidFill>
                <a:latin typeface="Arial" panose="020B0604020202020204" pitchFamily="34" charset="0"/>
                <a:cs typeface="Arial" panose="020B0604020202020204" pitchFamily="34" charset="0"/>
              </a:rPr>
              <a:t>Cys</a:t>
            </a:r>
            <a:r>
              <a:rPr lang="en-US" sz="2000" i="0" u="none" strike="noStrike" baseline="0" dirty="0">
                <a:solidFill>
                  <a:srgbClr val="002060"/>
                </a:solidFill>
                <a:latin typeface="Arial" panose="020B0604020202020204" pitchFamily="34" charset="0"/>
                <a:cs typeface="Arial" panose="020B0604020202020204" pitchFamily="34" charset="0"/>
              </a:rPr>
              <a:t>(9)-</a:t>
            </a:r>
            <a:r>
              <a:rPr lang="en-US" sz="2000" i="0" u="none" strike="noStrike" baseline="0" dirty="0" err="1">
                <a:solidFill>
                  <a:srgbClr val="002060"/>
                </a:solidFill>
                <a:latin typeface="Arial" panose="020B0604020202020204" pitchFamily="34" charset="0"/>
                <a:cs typeface="Arial" panose="020B0604020202020204" pitchFamily="34" charset="0"/>
              </a:rPr>
              <a:t>Gly</a:t>
            </a:r>
            <a:r>
              <a:rPr lang="en-US" sz="2000" i="0" u="none" strike="noStrike" baseline="0" dirty="0">
                <a:solidFill>
                  <a:srgbClr val="002060"/>
                </a:solidFill>
                <a:latin typeface="Arial" panose="020B0604020202020204" pitchFamily="34" charset="0"/>
                <a:cs typeface="Arial" panose="020B0604020202020204" pitchFamily="34" charset="0"/>
              </a:rPr>
              <a:t> / -</a:t>
            </a:r>
            <a:r>
              <a:rPr lang="en-US" sz="2000" i="0" u="none" strike="noStrike" baseline="0" dirty="0" err="1">
                <a:solidFill>
                  <a:srgbClr val="002060"/>
                </a:solidFill>
                <a:latin typeface="Arial" panose="020B0604020202020204" pitchFamily="34" charset="0"/>
                <a:cs typeface="Arial" panose="020B0604020202020204" pitchFamily="34" charset="0"/>
              </a:rPr>
              <a:t>Cys</a:t>
            </a:r>
            <a:r>
              <a:rPr lang="en-US" sz="2000" i="0" u="none" strike="noStrike" baseline="0" dirty="0">
                <a:solidFill>
                  <a:srgbClr val="002060"/>
                </a:solidFill>
                <a:latin typeface="Arial" panose="020B0604020202020204" pitchFamily="34" charset="0"/>
                <a:cs typeface="Arial" panose="020B0604020202020204" pitchFamily="34" charset="0"/>
              </a:rPr>
              <a:t>(39)-X-X-</a:t>
            </a:r>
            <a:r>
              <a:rPr lang="en-US" sz="2000" i="0" u="none" strike="noStrike" baseline="0" dirty="0" err="1">
                <a:solidFill>
                  <a:srgbClr val="002060"/>
                </a:solidFill>
                <a:latin typeface="Arial" panose="020B0604020202020204" pitchFamily="34" charset="0"/>
                <a:cs typeface="Arial" panose="020B0604020202020204" pitchFamily="34" charset="0"/>
              </a:rPr>
              <a:t>Cys</a:t>
            </a:r>
            <a:r>
              <a:rPr lang="en-US" sz="2000" i="0" u="none" strike="noStrike" baseline="0" dirty="0">
                <a:solidFill>
                  <a:srgbClr val="002060"/>
                </a:solidFill>
                <a:latin typeface="Arial" panose="020B0604020202020204" pitchFamily="34" charset="0"/>
                <a:cs typeface="Arial" panose="020B0604020202020204" pitchFamily="34" charset="0"/>
              </a:rPr>
              <a:t>(42)-</a:t>
            </a:r>
            <a:r>
              <a:rPr lang="en-US" sz="2000" i="0" u="none" strike="noStrike" baseline="0" dirty="0" err="1">
                <a:solidFill>
                  <a:srgbClr val="002060"/>
                </a:solidFill>
                <a:latin typeface="Arial" panose="020B0604020202020204" pitchFamily="34" charset="0"/>
                <a:cs typeface="Arial" panose="020B0604020202020204" pitchFamily="34" charset="0"/>
              </a:rPr>
              <a:t>Gly</a:t>
            </a:r>
            <a:r>
              <a:rPr lang="en-US" sz="2000" i="0" u="none" strike="noStrike" baseline="0" dirty="0">
                <a:solidFill>
                  <a:srgbClr val="002060"/>
                </a:solidFill>
                <a:latin typeface="Arial" panose="020B0604020202020204" pitchFamily="34" charset="0"/>
                <a:cs typeface="Arial" panose="020B0604020202020204" pitchFamily="34" charset="0"/>
              </a:rPr>
              <a:t>,</a:t>
            </a:r>
            <a:endParaRPr lang="it-IT" sz="2000" dirty="0">
              <a:solidFill>
                <a:srgbClr val="002060"/>
              </a:solidFill>
              <a:latin typeface="Arial" panose="020B0604020202020204" pitchFamily="34" charset="0"/>
              <a:cs typeface="Arial" panose="020B0604020202020204" pitchFamily="34" charset="0"/>
            </a:endParaRPr>
          </a:p>
        </p:txBody>
      </p:sp>
      <p:sp>
        <p:nvSpPr>
          <p:cNvPr id="10" name="Rettangolo 9"/>
          <p:cNvSpPr/>
          <p:nvPr/>
        </p:nvSpPr>
        <p:spPr>
          <a:xfrm>
            <a:off x="706293" y="1864811"/>
            <a:ext cx="5865708" cy="369332"/>
          </a:xfrm>
          <a:prstGeom prst="rect">
            <a:avLst/>
          </a:prstGeom>
        </p:spPr>
        <p:txBody>
          <a:bodyPr wrap="none">
            <a:spAutoFit/>
          </a:bodyPr>
          <a:lstStyle/>
          <a:p>
            <a:r>
              <a:rPr lang="en-US" b="0" i="0" u="none" strike="noStrike" baseline="0" dirty="0">
                <a:latin typeface="Times-Roman"/>
              </a:rPr>
              <a:t>Four </a:t>
            </a:r>
            <a:r>
              <a:rPr lang="en-US" b="0" i="0" u="none" strike="noStrike" baseline="0" dirty="0" err="1">
                <a:latin typeface="Times-Roman"/>
              </a:rPr>
              <a:t>cysteinate</a:t>
            </a:r>
            <a:r>
              <a:rPr lang="en-US" b="0" i="0" u="none" strike="noStrike" baseline="0" dirty="0">
                <a:latin typeface="Times-Roman"/>
              </a:rPr>
              <a:t> ligands from two amino acid sequences</a:t>
            </a:r>
            <a:endParaRPr lang="it-IT" dirty="0"/>
          </a:p>
        </p:txBody>
      </p:sp>
      <p:pic>
        <p:nvPicPr>
          <p:cNvPr id="11" name="Immagine 10"/>
          <p:cNvPicPr>
            <a:picLocks noChangeAspect="1"/>
          </p:cNvPicPr>
          <p:nvPr/>
        </p:nvPicPr>
        <p:blipFill>
          <a:blip r:embed="rId4"/>
          <a:stretch>
            <a:fillRect/>
          </a:stretch>
        </p:blipFill>
        <p:spPr>
          <a:xfrm>
            <a:off x="221791" y="5749614"/>
            <a:ext cx="6686972" cy="455385"/>
          </a:xfrm>
          <a:prstGeom prst="rect">
            <a:avLst/>
          </a:prstGeom>
        </p:spPr>
      </p:pic>
      <p:sp>
        <p:nvSpPr>
          <p:cNvPr id="12" name="Rettangolo 11"/>
          <p:cNvSpPr/>
          <p:nvPr/>
        </p:nvSpPr>
        <p:spPr>
          <a:xfrm>
            <a:off x="462834" y="3242206"/>
            <a:ext cx="6096000" cy="923330"/>
          </a:xfrm>
          <a:prstGeom prst="rect">
            <a:avLst/>
          </a:prstGeom>
        </p:spPr>
        <p:txBody>
          <a:bodyPr>
            <a:spAutoFit/>
          </a:bodyPr>
          <a:lstStyle/>
          <a:p>
            <a:r>
              <a:rPr lang="it-IT" b="0" i="0" u="none" strike="noStrike" baseline="0" dirty="0">
                <a:solidFill>
                  <a:srgbClr val="0070C0"/>
                </a:solidFill>
                <a:latin typeface="Times-Roman"/>
              </a:rPr>
              <a:t>The </a:t>
            </a:r>
            <a:r>
              <a:rPr lang="it-IT" b="0" i="0" u="none" strike="noStrike" baseline="0" dirty="0" err="1">
                <a:solidFill>
                  <a:srgbClr val="0070C0"/>
                </a:solidFill>
                <a:latin typeface="Times-Roman"/>
              </a:rPr>
              <a:t>transition</a:t>
            </a:r>
            <a:r>
              <a:rPr lang="it-IT" b="0" i="0" u="none" strike="noStrike" baseline="0" dirty="0">
                <a:solidFill>
                  <a:srgbClr val="0070C0"/>
                </a:solidFill>
                <a:latin typeface="Times-Roman"/>
              </a:rPr>
              <a:t> </a:t>
            </a:r>
            <a:r>
              <a:rPr lang="it-IT" b="0" i="0" u="none" strike="noStrike" baseline="0" dirty="0" err="1">
                <a:solidFill>
                  <a:srgbClr val="0070C0"/>
                </a:solidFill>
                <a:latin typeface="Times-Roman"/>
              </a:rPr>
              <a:t>between</a:t>
            </a:r>
            <a:r>
              <a:rPr lang="it-IT" b="0" i="0" u="none" strike="noStrike" baseline="0" dirty="0">
                <a:solidFill>
                  <a:srgbClr val="0070C0"/>
                </a:solidFill>
                <a:latin typeface="Times-Roman"/>
              </a:rPr>
              <a:t> the </a:t>
            </a:r>
            <a:r>
              <a:rPr lang="en-US" b="0" i="0" u="none" strike="noStrike" baseline="0" dirty="0">
                <a:solidFill>
                  <a:srgbClr val="0070C0"/>
                </a:solidFill>
                <a:latin typeface="Times-Roman"/>
              </a:rPr>
              <a:t>nearly colorless iron(II) state (</a:t>
            </a:r>
            <a:r>
              <a:rPr lang="en-US" b="0" i="1" u="none" strike="noStrike" baseline="0" dirty="0">
                <a:solidFill>
                  <a:srgbClr val="0070C0"/>
                </a:solidFill>
                <a:latin typeface="Times-Italic"/>
              </a:rPr>
              <a:t>S </a:t>
            </a:r>
            <a:r>
              <a:rPr lang="en-US" b="0" i="0" u="none" strike="noStrike" baseline="0" dirty="0">
                <a:solidFill>
                  <a:srgbClr val="0070C0"/>
                </a:solidFill>
                <a:latin typeface="MTSY"/>
              </a:rPr>
              <a:t>= </a:t>
            </a:r>
            <a:r>
              <a:rPr lang="en-US" b="0" i="0" u="none" strike="noStrike" baseline="0" dirty="0">
                <a:solidFill>
                  <a:srgbClr val="0070C0"/>
                </a:solidFill>
                <a:latin typeface="Times-Roman"/>
              </a:rPr>
              <a:t>2) and the red iron(III) form occurs without a major</a:t>
            </a:r>
          </a:p>
          <a:p>
            <a:r>
              <a:rPr lang="it-IT" b="0" i="0" u="none" strike="noStrike" baseline="0" dirty="0" err="1">
                <a:solidFill>
                  <a:srgbClr val="0070C0"/>
                </a:solidFill>
                <a:latin typeface="Times-Roman"/>
              </a:rPr>
              <a:t>change</a:t>
            </a:r>
            <a:r>
              <a:rPr lang="it-IT" b="0" i="0" u="none" strike="noStrike" baseline="0" dirty="0">
                <a:solidFill>
                  <a:srgbClr val="0070C0"/>
                </a:solidFill>
                <a:latin typeface="Times-Roman"/>
              </a:rPr>
              <a:t> in Fe–S </a:t>
            </a:r>
            <a:r>
              <a:rPr lang="it-IT" b="0" i="0" u="none" strike="noStrike" baseline="0" dirty="0" err="1">
                <a:solidFill>
                  <a:srgbClr val="0070C0"/>
                </a:solidFill>
                <a:latin typeface="Times-Roman"/>
              </a:rPr>
              <a:t>distances</a:t>
            </a:r>
            <a:endParaRPr lang="it-IT" dirty="0">
              <a:solidFill>
                <a:srgbClr val="0070C0"/>
              </a:solidFill>
            </a:endParaRPr>
          </a:p>
        </p:txBody>
      </p:sp>
      <p:sp>
        <p:nvSpPr>
          <p:cNvPr id="13" name="Rettangolo 12"/>
          <p:cNvSpPr/>
          <p:nvPr/>
        </p:nvSpPr>
        <p:spPr>
          <a:xfrm>
            <a:off x="591147" y="4948666"/>
            <a:ext cx="5705379" cy="646331"/>
          </a:xfrm>
          <a:prstGeom prst="rect">
            <a:avLst/>
          </a:prstGeom>
        </p:spPr>
        <p:txBody>
          <a:bodyPr wrap="square">
            <a:spAutoFit/>
          </a:bodyPr>
          <a:lstStyle/>
          <a:p>
            <a:r>
              <a:rPr lang="en-US" b="0" i="0" u="none" strike="noStrike" baseline="0" dirty="0">
                <a:solidFill>
                  <a:srgbClr val="FF0000"/>
                </a:solidFill>
                <a:latin typeface="Arial" panose="020B0604020202020204" pitchFamily="34" charset="0"/>
                <a:cs typeface="Arial" panose="020B0604020202020204" pitchFamily="34" charset="0"/>
              </a:rPr>
              <a:t>The red color of the oxidized form of </a:t>
            </a:r>
            <a:r>
              <a:rPr lang="en-US" b="0" i="0" u="none" strike="noStrike" baseline="0" dirty="0" err="1">
                <a:solidFill>
                  <a:srgbClr val="FF0000"/>
                </a:solidFill>
                <a:latin typeface="Arial" panose="020B0604020202020204" pitchFamily="34" charset="0"/>
                <a:cs typeface="Arial" panose="020B0604020202020204" pitchFamily="34" charset="0"/>
              </a:rPr>
              <a:t>Rb</a:t>
            </a:r>
            <a:r>
              <a:rPr lang="en-US" b="0" i="0" u="none" strike="noStrike" baseline="0" dirty="0">
                <a:solidFill>
                  <a:srgbClr val="FF0000"/>
                </a:solidFill>
                <a:latin typeface="Arial" panose="020B0604020202020204" pitchFamily="34" charset="0"/>
                <a:cs typeface="Arial" panose="020B0604020202020204" pitchFamily="34" charset="0"/>
              </a:rPr>
              <a:t> derives from a S -&gt; Fe charge-transfer band at 490 nm</a:t>
            </a:r>
            <a:endParaRPr lang="it-IT" dirty="0">
              <a:solidFill>
                <a:srgbClr val="FF0000"/>
              </a:solidFill>
              <a:latin typeface="Arial" panose="020B0604020202020204" pitchFamily="34" charset="0"/>
              <a:cs typeface="Arial" panose="020B0604020202020204" pitchFamily="34" charset="0"/>
            </a:endParaRPr>
          </a:p>
        </p:txBody>
      </p:sp>
      <p:sp>
        <p:nvSpPr>
          <p:cNvPr id="14" name="Rettangolo 13"/>
          <p:cNvSpPr>
            <a:spLocks noChangeArrowheads="1"/>
          </p:cNvSpPr>
          <p:nvPr/>
        </p:nvSpPr>
        <p:spPr bwMode="auto">
          <a:xfrm>
            <a:off x="8184616" y="3473562"/>
            <a:ext cx="2011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r>
              <a:rPr lang="it-IT" altLang="it-IT" sz="2000" b="1" dirty="0">
                <a:solidFill>
                  <a:srgbClr val="0000FF"/>
                </a:solidFill>
                <a:cs typeface="Arial" panose="020B0604020202020204" pitchFamily="34" charset="0"/>
              </a:rPr>
              <a:t>E0= -50/50 </a:t>
            </a:r>
            <a:r>
              <a:rPr lang="it-IT" altLang="it-IT" sz="2000" b="1" dirty="0" err="1">
                <a:solidFill>
                  <a:srgbClr val="0000FF"/>
                </a:solidFill>
                <a:cs typeface="Arial" panose="020B0604020202020204" pitchFamily="34" charset="0"/>
              </a:rPr>
              <a:t>mV</a:t>
            </a:r>
            <a:endParaRPr lang="it-IT" altLang="it-IT" sz="2000" b="1" dirty="0">
              <a:solidFill>
                <a:srgbClr val="0000FF"/>
              </a:solidFill>
              <a:cs typeface="Arial" panose="020B0604020202020204" pitchFamily="34" charset="0"/>
            </a:endParaRPr>
          </a:p>
        </p:txBody>
      </p:sp>
      <p:sp>
        <p:nvSpPr>
          <p:cNvPr id="15" name="Rettangolo 14"/>
          <p:cNvSpPr/>
          <p:nvPr/>
        </p:nvSpPr>
        <p:spPr>
          <a:xfrm>
            <a:off x="6096000" y="210335"/>
            <a:ext cx="6096000" cy="369332"/>
          </a:xfrm>
          <a:prstGeom prst="rect">
            <a:avLst/>
          </a:prstGeom>
        </p:spPr>
        <p:txBody>
          <a:bodyPr>
            <a:spAutoFit/>
          </a:bodyPr>
          <a:lstStyle/>
          <a:p>
            <a:r>
              <a:rPr lang="en-US" b="0" i="0" u="none" strike="noStrike" baseline="0" dirty="0">
                <a:latin typeface="Arial" panose="020B0604020202020204" pitchFamily="34" charset="0"/>
                <a:cs typeface="Arial" panose="020B0604020202020204" pitchFamily="34" charset="0"/>
              </a:rPr>
              <a:t>EPR and Mossbauer spectroscopy =&gt; </a:t>
            </a:r>
            <a:r>
              <a:rPr lang="en-US" b="0" i="0" u="none" strike="noStrike" baseline="0" dirty="0">
                <a:solidFill>
                  <a:srgbClr val="FF0000"/>
                </a:solidFill>
                <a:latin typeface="Arial" panose="020B0604020202020204" pitchFamily="34" charset="0"/>
                <a:cs typeface="Arial" panose="020B0604020202020204" pitchFamily="34" charset="0"/>
              </a:rPr>
              <a:t>high-spin </a:t>
            </a:r>
            <a:r>
              <a:rPr lang="en-US" b="0" i="0" u="none" strike="noStrike" baseline="0" dirty="0" err="1">
                <a:solidFill>
                  <a:srgbClr val="FF0000"/>
                </a:solidFill>
                <a:latin typeface="Arial" panose="020B0604020202020204" pitchFamily="34" charset="0"/>
                <a:cs typeface="Arial" panose="020B0604020202020204" pitchFamily="34" charset="0"/>
              </a:rPr>
              <a:t>Fe</a:t>
            </a:r>
            <a:r>
              <a:rPr lang="en-US" b="0" i="0" u="none" strike="noStrike" baseline="30000" dirty="0" err="1">
                <a:solidFill>
                  <a:srgbClr val="FF0000"/>
                </a:solidFill>
                <a:latin typeface="Arial" panose="020B0604020202020204" pitchFamily="34" charset="0"/>
                <a:cs typeface="Arial" panose="020B0604020202020204" pitchFamily="34" charset="0"/>
              </a:rPr>
              <a:t>II</a:t>
            </a:r>
            <a:r>
              <a:rPr lang="en-US" b="0" i="0" u="none" strike="noStrike" baseline="0" dirty="0">
                <a:solidFill>
                  <a:srgbClr val="FF0000"/>
                </a:solidFill>
                <a:latin typeface="Arial" panose="020B0604020202020204" pitchFamily="34" charset="0"/>
                <a:cs typeface="Arial" panose="020B0604020202020204" pitchFamily="34" charset="0"/>
              </a:rPr>
              <a:t>/</a:t>
            </a:r>
            <a:r>
              <a:rPr lang="en-US" b="0" i="0" u="none" strike="noStrike" baseline="0" dirty="0" err="1">
                <a:solidFill>
                  <a:srgbClr val="FF0000"/>
                </a:solidFill>
                <a:latin typeface="Arial" panose="020B0604020202020204" pitchFamily="34" charset="0"/>
                <a:cs typeface="Arial" panose="020B0604020202020204" pitchFamily="34" charset="0"/>
              </a:rPr>
              <a:t>Fe</a:t>
            </a:r>
            <a:r>
              <a:rPr lang="en-US" b="0" i="0" u="none" strike="noStrike" baseline="30000" dirty="0" err="1">
                <a:solidFill>
                  <a:srgbClr val="FF0000"/>
                </a:solidFill>
                <a:latin typeface="Arial" panose="020B0604020202020204" pitchFamily="34" charset="0"/>
                <a:cs typeface="Arial" panose="020B0604020202020204" pitchFamily="34" charset="0"/>
              </a:rPr>
              <a:t>III</a:t>
            </a:r>
            <a:r>
              <a:rPr lang="en-US" b="0" i="0" u="none" strike="noStrike" baseline="0" dirty="0">
                <a:solidFill>
                  <a:srgbClr val="FF0000"/>
                </a:solidFill>
                <a:latin typeface="Arial" panose="020B0604020202020204" pitchFamily="34" charset="0"/>
                <a:cs typeface="Arial" panose="020B0604020202020204" pitchFamily="34" charset="0"/>
              </a:rPr>
              <a:t> </a:t>
            </a:r>
            <a:endParaRPr lang="it-IT" dirty="0">
              <a:solidFill>
                <a:srgbClr val="FF0000"/>
              </a:solidFill>
              <a:latin typeface="Arial" panose="020B0604020202020204" pitchFamily="34" charset="0"/>
              <a:cs typeface="Arial" panose="020B0604020202020204" pitchFamily="34" charset="0"/>
            </a:endParaRPr>
          </a:p>
        </p:txBody>
      </p:sp>
      <p:sp>
        <p:nvSpPr>
          <p:cNvPr id="2" name="Rettangolo 1"/>
          <p:cNvSpPr/>
          <p:nvPr/>
        </p:nvSpPr>
        <p:spPr>
          <a:xfrm>
            <a:off x="9641846" y="6402817"/>
            <a:ext cx="1524776" cy="369332"/>
          </a:xfrm>
          <a:prstGeom prst="rect">
            <a:avLst/>
          </a:prstGeom>
        </p:spPr>
        <p:txBody>
          <a:bodyPr wrap="none">
            <a:spAutoFit/>
          </a:bodyPr>
          <a:lstStyle/>
          <a:p>
            <a:r>
              <a:rPr lang="it-IT" dirty="0">
                <a:latin typeface="Times-Roman"/>
              </a:rPr>
              <a:t>PDB = 2DSX</a:t>
            </a:r>
            <a:endParaRPr lang="it-IT" dirty="0"/>
          </a:p>
        </p:txBody>
      </p:sp>
    </p:spTree>
    <p:extLst>
      <p:ext uri="{BB962C8B-B14F-4D97-AF65-F5344CB8AC3E}">
        <p14:creationId xmlns:p14="http://schemas.microsoft.com/office/powerpoint/2010/main" val="1235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92745" y="292790"/>
            <a:ext cx="3374642" cy="400110"/>
          </a:xfrm>
          <a:prstGeom prst="rect">
            <a:avLst/>
          </a:prstGeom>
        </p:spPr>
        <p:txBody>
          <a:bodyPr wrap="none">
            <a:spAutoFit/>
          </a:bodyPr>
          <a:lstStyle/>
          <a:p>
            <a:r>
              <a:rPr lang="it-IT" altLang="it-IT" sz="2000" b="1" dirty="0">
                <a:solidFill>
                  <a:srgbClr val="CC0000"/>
                </a:solidFill>
                <a:latin typeface="Arial" panose="020B0604020202020204" pitchFamily="34" charset="0"/>
                <a:cs typeface="Arial" panose="020B0604020202020204" pitchFamily="34" charset="0"/>
              </a:rPr>
              <a:t>[2Fe – 2S] </a:t>
            </a:r>
            <a:r>
              <a:rPr lang="it-IT" sz="2000" b="1" dirty="0">
                <a:solidFill>
                  <a:srgbClr val="CC0000"/>
                </a:solidFill>
                <a:latin typeface="Arial" panose="020B0604020202020204" pitchFamily="34" charset="0"/>
                <a:cs typeface="Arial" panose="020B0604020202020204" pitchFamily="34" charset="0"/>
              </a:rPr>
              <a:t>2Fe </a:t>
            </a:r>
            <a:r>
              <a:rPr lang="it-IT" sz="2000" b="1" dirty="0" err="1">
                <a:solidFill>
                  <a:srgbClr val="CC0000"/>
                </a:solidFill>
                <a:latin typeface="Arial" panose="020B0604020202020204" pitchFamily="34" charset="0"/>
                <a:cs typeface="Arial" panose="020B0604020202020204" pitchFamily="34" charset="0"/>
              </a:rPr>
              <a:t>ferredoxins</a:t>
            </a:r>
            <a:endParaRPr lang="it-IT" sz="2000" b="1" dirty="0">
              <a:solidFill>
                <a:srgbClr val="CC0000"/>
              </a:solidFill>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a:stretch>
            <a:fillRect/>
          </a:stretch>
        </p:blipFill>
        <p:spPr>
          <a:xfrm>
            <a:off x="6088283" y="281171"/>
            <a:ext cx="6210935" cy="5660841"/>
          </a:xfrm>
          <a:prstGeom prst="rect">
            <a:avLst/>
          </a:prstGeom>
        </p:spPr>
      </p:pic>
      <p:sp>
        <p:nvSpPr>
          <p:cNvPr id="7" name="Rettangolo 6"/>
          <p:cNvSpPr/>
          <p:nvPr/>
        </p:nvSpPr>
        <p:spPr>
          <a:xfrm>
            <a:off x="0" y="4893141"/>
            <a:ext cx="6586789" cy="923330"/>
          </a:xfrm>
          <a:prstGeom prst="rect">
            <a:avLst/>
          </a:prstGeom>
        </p:spPr>
        <p:txBody>
          <a:bodyPr wrap="square">
            <a:spAutoFit/>
          </a:bodyPr>
          <a:lstStyle/>
          <a:p>
            <a:r>
              <a:rPr lang="en-US" b="0" i="0" u="none" strike="noStrike" baseline="0" dirty="0">
                <a:solidFill>
                  <a:srgbClr val="002060"/>
                </a:solidFill>
                <a:latin typeface="Arial" panose="020B0604020202020204" pitchFamily="34" charset="0"/>
                <a:cs typeface="Arial" panose="020B0604020202020204" pitchFamily="34" charset="0"/>
              </a:rPr>
              <a:t>Iron centers four-coordinate</a:t>
            </a:r>
            <a:r>
              <a:rPr lang="en-US" dirty="0">
                <a:solidFill>
                  <a:srgbClr val="002060"/>
                </a:solidFill>
                <a:latin typeface="Arial" panose="020B0604020202020204" pitchFamily="34" charset="0"/>
                <a:cs typeface="Arial" panose="020B0604020202020204" pitchFamily="34" charset="0"/>
              </a:rPr>
              <a:t> =weak </a:t>
            </a:r>
            <a:r>
              <a:rPr lang="en-US" b="0" i="0" u="none" strike="noStrike" baseline="0" dirty="0">
                <a:solidFill>
                  <a:srgbClr val="002060"/>
                </a:solidFill>
                <a:latin typeface="Arial" panose="020B0604020202020204" pitchFamily="34" charset="0"/>
                <a:cs typeface="Arial" panose="020B0604020202020204" pitchFamily="34" charset="0"/>
              </a:rPr>
              <a:t>crystal-field splitting </a:t>
            </a:r>
            <a:endParaRPr lang="en-US" dirty="0">
              <a:solidFill>
                <a:srgbClr val="002060"/>
              </a:solidFill>
              <a:latin typeface="Arial" panose="020B0604020202020204" pitchFamily="34" charset="0"/>
              <a:cs typeface="Arial" panose="020B0604020202020204" pitchFamily="34" charset="0"/>
            </a:endParaRPr>
          </a:p>
          <a:p>
            <a:endParaRPr lang="en-US" b="0" i="0" u="none" strike="noStrike" baseline="0" dirty="0">
              <a:solidFill>
                <a:srgbClr val="002060"/>
              </a:solidFill>
              <a:latin typeface="Arial" panose="020B0604020202020204" pitchFamily="34" charset="0"/>
              <a:cs typeface="Arial" panose="020B0604020202020204" pitchFamily="34" charset="0"/>
            </a:endParaRPr>
          </a:p>
          <a:p>
            <a:r>
              <a:rPr lang="en-US" b="0" i="0" u="none" strike="noStrike" baseline="0" dirty="0">
                <a:solidFill>
                  <a:srgbClr val="002060"/>
                </a:solidFill>
                <a:latin typeface="Arial" panose="020B0604020202020204" pitchFamily="34" charset="0"/>
                <a:cs typeface="Arial" panose="020B0604020202020204" pitchFamily="34" charset="0"/>
              </a:rPr>
              <a:t>the metals are high-spin in both oxidized and reduced forms. </a:t>
            </a:r>
          </a:p>
        </p:txBody>
      </p:sp>
      <p:sp>
        <p:nvSpPr>
          <p:cNvPr id="4" name="Rettangolo 3"/>
          <p:cNvSpPr/>
          <p:nvPr/>
        </p:nvSpPr>
        <p:spPr>
          <a:xfrm>
            <a:off x="91803" y="1029499"/>
            <a:ext cx="6096000" cy="2031325"/>
          </a:xfrm>
          <a:prstGeom prst="rect">
            <a:avLst/>
          </a:prstGeom>
        </p:spPr>
        <p:txBody>
          <a:bodyPr>
            <a:spAutoFit/>
          </a:bodyPr>
          <a:lstStyle/>
          <a:p>
            <a:r>
              <a:rPr lang="it-IT" dirty="0" err="1">
                <a:latin typeface="Times-Roman"/>
              </a:rPr>
              <a:t>Presents</a:t>
            </a:r>
            <a:r>
              <a:rPr lang="it-IT" dirty="0">
                <a:latin typeface="Times-Roman"/>
              </a:rPr>
              <a:t> </a:t>
            </a:r>
            <a:r>
              <a:rPr lang="it-IT" b="1" dirty="0" err="1">
                <a:latin typeface="Times-Roman"/>
              </a:rPr>
              <a:t>two</a:t>
            </a:r>
            <a:r>
              <a:rPr lang="it-IT" b="1" dirty="0">
                <a:latin typeface="Times-Roman"/>
              </a:rPr>
              <a:t> </a:t>
            </a:r>
            <a:r>
              <a:rPr lang="it-IT" b="1" dirty="0" err="1">
                <a:latin typeface="Times-Roman"/>
              </a:rPr>
              <a:t>iron</a:t>
            </a:r>
            <a:r>
              <a:rPr lang="it-IT" b="1" dirty="0">
                <a:latin typeface="Times-Roman"/>
              </a:rPr>
              <a:t> centers</a:t>
            </a:r>
            <a:r>
              <a:rPr lang="en-US" b="1" dirty="0">
                <a:latin typeface="Times-Roman"/>
              </a:rPr>
              <a:t> each coordinated by two </a:t>
            </a:r>
            <a:r>
              <a:rPr lang="en-US" b="1" dirty="0" err="1">
                <a:latin typeface="Times-Roman"/>
              </a:rPr>
              <a:t>cysteinate</a:t>
            </a:r>
            <a:r>
              <a:rPr lang="en-US" b="1" dirty="0">
                <a:latin typeface="Times-Roman"/>
              </a:rPr>
              <a:t> side chains</a:t>
            </a:r>
            <a:r>
              <a:rPr lang="en-US" dirty="0">
                <a:latin typeface="Times-Roman"/>
              </a:rPr>
              <a:t> of the protein and by two shared</a:t>
            </a:r>
          </a:p>
          <a:p>
            <a:r>
              <a:rPr lang="en-US" dirty="0">
                <a:latin typeface="Times-Roman"/>
              </a:rPr>
              <a:t>(i.e. bridging) (µ-)sulfide </a:t>
            </a:r>
            <a:r>
              <a:rPr lang="en-US" dirty="0" err="1">
                <a:latin typeface="Times-Roman"/>
              </a:rPr>
              <a:t>dianions</a:t>
            </a:r>
            <a:r>
              <a:rPr lang="en-US" dirty="0">
                <a:latin typeface="Times-Roman"/>
              </a:rPr>
              <a:t>.</a:t>
            </a:r>
          </a:p>
          <a:p>
            <a:endParaRPr lang="en-US" dirty="0">
              <a:latin typeface="Times-Roman"/>
            </a:endParaRPr>
          </a:p>
          <a:p>
            <a:r>
              <a:rPr lang="en-US" dirty="0">
                <a:latin typeface="Times-Roman"/>
              </a:rPr>
              <a:t>The [2Fe-2S] centers are particularly common in chloroplasts, the 2Fe </a:t>
            </a:r>
            <a:r>
              <a:rPr lang="en-US" dirty="0" err="1">
                <a:latin typeface="Times-Roman"/>
              </a:rPr>
              <a:t>ferredoxin</a:t>
            </a:r>
            <a:r>
              <a:rPr lang="en-US" dirty="0">
                <a:latin typeface="Times-Roman"/>
              </a:rPr>
              <a:t> obtained from spinach leaves(in figure) having become especially well known.</a:t>
            </a:r>
            <a:endParaRPr lang="it-IT" dirty="0"/>
          </a:p>
        </p:txBody>
      </p:sp>
      <p:sp>
        <p:nvSpPr>
          <p:cNvPr id="9" name="Rettangolo 8"/>
          <p:cNvSpPr/>
          <p:nvPr/>
        </p:nvSpPr>
        <p:spPr>
          <a:xfrm>
            <a:off x="10162707" y="281171"/>
            <a:ext cx="1890261" cy="369332"/>
          </a:xfrm>
          <a:prstGeom prst="rect">
            <a:avLst/>
          </a:prstGeom>
        </p:spPr>
        <p:txBody>
          <a:bodyPr wrap="none">
            <a:spAutoFit/>
          </a:bodyPr>
          <a:lstStyle/>
          <a:p>
            <a:r>
              <a:rPr lang="it-IT" dirty="0">
                <a:latin typeface="Times-Roman"/>
              </a:rPr>
              <a:t>PDB code 1M2A</a:t>
            </a:r>
            <a:endParaRPr lang="it-IT" dirty="0"/>
          </a:p>
        </p:txBody>
      </p:sp>
      <p:sp>
        <p:nvSpPr>
          <p:cNvPr id="6" name="Rettangolo 5"/>
          <p:cNvSpPr/>
          <p:nvPr/>
        </p:nvSpPr>
        <p:spPr>
          <a:xfrm>
            <a:off x="1747778" y="3515317"/>
            <a:ext cx="5197033" cy="923330"/>
          </a:xfrm>
          <a:prstGeom prst="rect">
            <a:avLst/>
          </a:prstGeom>
        </p:spPr>
        <p:txBody>
          <a:bodyPr wrap="square">
            <a:spAutoFit/>
          </a:bodyPr>
          <a:lstStyle/>
          <a:p>
            <a:r>
              <a:rPr lang="en-US" b="0" i="0" u="none" strike="noStrike" baseline="0" dirty="0">
                <a:solidFill>
                  <a:srgbClr val="C00000"/>
                </a:solidFill>
                <a:latin typeface="Arial" panose="020B0604020202020204" pitchFamily="34" charset="0"/>
                <a:cs typeface="Arial" panose="020B0604020202020204" pitchFamily="34" charset="0"/>
              </a:rPr>
              <a:t>The iron-iron distance is 2.70 </a:t>
            </a:r>
            <a:r>
              <a:rPr lang="en-US" b="1" i="0" u="none" strike="noStrike" baseline="0" dirty="0">
                <a:solidFill>
                  <a:srgbClr val="C00000"/>
                </a:solidFill>
                <a:latin typeface="Arial" panose="020B0604020202020204" pitchFamily="34" charset="0"/>
                <a:cs typeface="Arial" panose="020B0604020202020204" pitchFamily="34" charset="0"/>
              </a:rPr>
              <a:t>A </a:t>
            </a:r>
            <a:r>
              <a:rPr lang="en-US" b="0" i="0" u="none" strike="noStrike" baseline="0" dirty="0">
                <a:solidFill>
                  <a:srgbClr val="C00000"/>
                </a:solidFill>
                <a:latin typeface="Arial" panose="020B0604020202020204" pitchFamily="34" charset="0"/>
                <a:cs typeface="Arial" panose="020B0604020202020204" pitchFamily="34" charset="0"/>
              </a:rPr>
              <a:t>with Fe-S-Fe angles near 75", reflecting the presence of significant metal-metal bonding</a:t>
            </a:r>
            <a:endParaRPr lang="it-IT" dirty="0">
              <a:solidFill>
                <a:srgbClr val="C00000"/>
              </a:solidFill>
              <a:latin typeface="Arial" panose="020B0604020202020204" pitchFamily="34" charset="0"/>
              <a:cs typeface="Arial" panose="020B0604020202020204" pitchFamily="34" charset="0"/>
            </a:endParaRPr>
          </a:p>
        </p:txBody>
      </p:sp>
      <p:sp>
        <p:nvSpPr>
          <p:cNvPr id="10" name="Rettangolo 9"/>
          <p:cNvSpPr/>
          <p:nvPr/>
        </p:nvSpPr>
        <p:spPr>
          <a:xfrm>
            <a:off x="392745" y="281171"/>
            <a:ext cx="3374642" cy="400110"/>
          </a:xfrm>
          <a:prstGeom prst="rect">
            <a:avLst/>
          </a:prstGeom>
        </p:spPr>
        <p:txBody>
          <a:bodyPr wrap="none">
            <a:spAutoFit/>
          </a:bodyPr>
          <a:lstStyle/>
          <a:p>
            <a:r>
              <a:rPr lang="it-IT" altLang="it-IT" sz="2000" b="1" dirty="0">
                <a:solidFill>
                  <a:srgbClr val="CC0000"/>
                </a:solidFill>
                <a:latin typeface="Arial" panose="020B0604020202020204" pitchFamily="34" charset="0"/>
                <a:cs typeface="Arial" panose="020B0604020202020204" pitchFamily="34" charset="0"/>
              </a:rPr>
              <a:t>[2Fe – 2S] </a:t>
            </a:r>
            <a:r>
              <a:rPr lang="it-IT" sz="2000" b="1" dirty="0">
                <a:solidFill>
                  <a:srgbClr val="CC0000"/>
                </a:solidFill>
                <a:latin typeface="Arial" panose="020B0604020202020204" pitchFamily="34" charset="0"/>
                <a:cs typeface="Arial" panose="020B0604020202020204" pitchFamily="34" charset="0"/>
              </a:rPr>
              <a:t>2Fe </a:t>
            </a:r>
            <a:r>
              <a:rPr lang="it-IT" sz="2000" b="1" dirty="0" err="1">
                <a:solidFill>
                  <a:srgbClr val="CC0000"/>
                </a:solidFill>
                <a:latin typeface="Arial" panose="020B0604020202020204" pitchFamily="34" charset="0"/>
                <a:cs typeface="Arial" panose="020B0604020202020204" pitchFamily="34" charset="0"/>
              </a:rPr>
              <a:t>ferredoxins</a:t>
            </a:r>
            <a:endParaRPr lang="it-IT" sz="2000" b="1" dirty="0">
              <a:solidFill>
                <a:srgbClr val="CC0000"/>
              </a:solidFill>
              <a:latin typeface="Arial" panose="020B0604020202020204" pitchFamily="34" charset="0"/>
              <a:cs typeface="Arial" panose="020B0604020202020204" pitchFamily="34" charset="0"/>
            </a:endParaRPr>
          </a:p>
        </p:txBody>
      </p:sp>
      <p:sp>
        <p:nvSpPr>
          <p:cNvPr id="11" name="Rettangolo 10"/>
          <p:cNvSpPr/>
          <p:nvPr/>
        </p:nvSpPr>
        <p:spPr>
          <a:xfrm>
            <a:off x="472235" y="6073339"/>
            <a:ext cx="11431135" cy="646331"/>
          </a:xfrm>
          <a:prstGeom prst="rect">
            <a:avLst/>
          </a:prstGeom>
        </p:spPr>
        <p:txBody>
          <a:bodyPr wrap="square">
            <a:spAutoFit/>
          </a:bodyPr>
          <a:lstStyle/>
          <a:p>
            <a:r>
              <a:rPr lang="en-US" dirty="0">
                <a:solidFill>
                  <a:srgbClr val="0070C0"/>
                </a:solidFill>
                <a:latin typeface="Arial" panose="020B0604020202020204" pitchFamily="34" charset="0"/>
                <a:cs typeface="Arial" panose="020B0604020202020204" pitchFamily="34" charset="0"/>
              </a:rPr>
              <a:t>The presence of the bridging sulfur atoms provides a pathway for antiferromagnetic exchange coupling such that the ground state of the oxidized, </a:t>
            </a:r>
            <a:r>
              <a:rPr lang="en-US" dirty="0" err="1">
                <a:solidFill>
                  <a:srgbClr val="0070C0"/>
                </a:solidFill>
                <a:latin typeface="Arial" panose="020B0604020202020204" pitchFamily="34" charset="0"/>
                <a:cs typeface="Arial" panose="020B0604020202020204" pitchFamily="34" charset="0"/>
              </a:rPr>
              <a:t>diiron</a:t>
            </a:r>
            <a:r>
              <a:rPr lang="en-US" dirty="0">
                <a:solidFill>
                  <a:srgbClr val="0070C0"/>
                </a:solidFill>
                <a:latin typeface="Arial" panose="020B0604020202020204" pitchFamily="34" charset="0"/>
                <a:cs typeface="Arial" panose="020B0604020202020204" pitchFamily="34" charset="0"/>
              </a:rPr>
              <a:t>(III) form of the proteins is diamagnetic </a:t>
            </a:r>
            <a:r>
              <a:rPr lang="en-US" i="1" dirty="0">
                <a:solidFill>
                  <a:srgbClr val="0070C0"/>
                </a:solidFill>
                <a:latin typeface="Arial" panose="020B0604020202020204" pitchFamily="34" charset="0"/>
                <a:cs typeface="Arial" panose="020B0604020202020204" pitchFamily="34" charset="0"/>
              </a:rPr>
              <a:t>(S </a:t>
            </a:r>
            <a:r>
              <a:rPr lang="en-US" dirty="0">
                <a:solidFill>
                  <a:srgbClr val="0070C0"/>
                </a:solidFill>
                <a:latin typeface="Arial" panose="020B0604020202020204" pitchFamily="34" charset="0"/>
                <a:cs typeface="Arial" panose="020B0604020202020204" pitchFamily="34" charset="0"/>
              </a:rPr>
              <a:t>= </a:t>
            </a:r>
            <a:r>
              <a:rPr lang="en-US" i="1" dirty="0">
                <a:solidFill>
                  <a:srgbClr val="0070C0"/>
                </a:solidFill>
                <a:latin typeface="Arial" panose="020B0604020202020204" pitchFamily="34" charset="0"/>
                <a:cs typeface="Arial" panose="020B0604020202020204" pitchFamily="34" charset="0"/>
              </a:rPr>
              <a:t>0)</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22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622322" y="423129"/>
            <a:ext cx="7849482"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charge on the [2Fe-2S2]</a:t>
            </a:r>
            <a:r>
              <a:rPr lang="en-US" baseline="30000"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core can, in principle, vary from 0</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Fe</a:t>
            </a:r>
            <a:r>
              <a:rPr lang="en-US" baseline="30000" dirty="0" err="1">
                <a:latin typeface="Arial" panose="020B0604020202020204" pitchFamily="34" charset="0"/>
                <a:cs typeface="Arial" panose="020B0604020202020204" pitchFamily="34" charset="0"/>
              </a:rPr>
              <a:t>II</a:t>
            </a:r>
            <a:r>
              <a:rPr lang="en-US" dirty="0" err="1">
                <a:latin typeface="Arial" panose="020B0604020202020204" pitchFamily="34" charset="0"/>
                <a:cs typeface="Arial" panose="020B0604020202020204" pitchFamily="34" charset="0"/>
              </a:rPr>
              <a:t>Fe</a:t>
            </a:r>
            <a:r>
              <a:rPr lang="en-US" baseline="30000" dirty="0" err="1">
                <a:latin typeface="Arial" panose="020B0604020202020204" pitchFamily="34" charset="0"/>
                <a:cs typeface="Arial" panose="020B0604020202020204" pitchFamily="34" charset="0"/>
              </a:rPr>
              <a:t>II</a:t>
            </a:r>
            <a:r>
              <a:rPr lang="en-US"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+I [</a:t>
            </a:r>
            <a:r>
              <a:rPr lang="en-US" b="1" dirty="0" err="1">
                <a:latin typeface="Arial" panose="020B0604020202020204" pitchFamily="34" charset="0"/>
                <a:cs typeface="Arial" panose="020B0604020202020204" pitchFamily="34" charset="0"/>
              </a:rPr>
              <a:t>Fe</a:t>
            </a:r>
            <a:r>
              <a:rPr lang="en-US" b="1" baseline="30000" dirty="0" err="1">
                <a:latin typeface="Arial" panose="020B0604020202020204" pitchFamily="34" charset="0"/>
                <a:cs typeface="Arial" panose="020B0604020202020204" pitchFamily="34" charset="0"/>
              </a:rPr>
              <a:t>II</a:t>
            </a:r>
            <a:r>
              <a:rPr lang="en-US" b="1" dirty="0" err="1">
                <a:latin typeface="Arial" panose="020B0604020202020204" pitchFamily="34" charset="0"/>
                <a:cs typeface="Arial" panose="020B0604020202020204" pitchFamily="34" charset="0"/>
              </a:rPr>
              <a:t>Fe</a:t>
            </a:r>
            <a:r>
              <a:rPr lang="en-US" b="1" baseline="30000" dirty="0" err="1">
                <a:latin typeface="Arial" panose="020B0604020202020204" pitchFamily="34" charset="0"/>
                <a:cs typeface="Arial" panose="020B0604020202020204" pitchFamily="34" charset="0"/>
              </a:rPr>
              <a:t>III</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mixed-valence form to </a:t>
            </a:r>
            <a:r>
              <a:rPr lang="en-US" b="1" dirty="0">
                <a:latin typeface="Arial" panose="020B0604020202020204" pitchFamily="34" charset="0"/>
                <a:cs typeface="Arial" panose="020B0604020202020204" pitchFamily="34" charset="0"/>
              </a:rPr>
              <a:t>+2 [</a:t>
            </a:r>
            <a:r>
              <a:rPr lang="en-US" b="1" dirty="0" err="1">
                <a:latin typeface="Arial" panose="020B0604020202020204" pitchFamily="34" charset="0"/>
                <a:cs typeface="Arial" panose="020B0604020202020204" pitchFamily="34" charset="0"/>
              </a:rPr>
              <a:t>Fe</a:t>
            </a:r>
            <a:r>
              <a:rPr lang="en-US" b="1" baseline="30000" dirty="0" err="1">
                <a:latin typeface="Arial" panose="020B0604020202020204" pitchFamily="34" charset="0"/>
                <a:cs typeface="Arial" panose="020B0604020202020204" pitchFamily="34" charset="0"/>
              </a:rPr>
              <a:t>III</a:t>
            </a:r>
            <a:r>
              <a:rPr lang="en-US" b="1" dirty="0" err="1">
                <a:latin typeface="Arial" panose="020B0604020202020204" pitchFamily="34" charset="0"/>
                <a:cs typeface="Arial" panose="020B0604020202020204" pitchFamily="34" charset="0"/>
              </a:rPr>
              <a:t>Fe</a:t>
            </a:r>
            <a:r>
              <a:rPr lang="en-US" b="1" baseline="30000" dirty="0" err="1">
                <a:latin typeface="Arial" panose="020B0604020202020204" pitchFamily="34" charset="0"/>
                <a:cs typeface="Arial" panose="020B0604020202020204" pitchFamily="34" charset="0"/>
              </a:rPr>
              <a:t>III</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These latter two forms exist in the proteins</a:t>
            </a:r>
            <a:endParaRPr lang="it-IT" b="1" dirty="0">
              <a:solidFill>
                <a:srgbClr val="FF0000"/>
              </a:solidFill>
              <a:latin typeface="Arial" panose="020B0604020202020204" pitchFamily="34" charset="0"/>
              <a:cs typeface="Arial" panose="020B0604020202020204" pitchFamily="34" charset="0"/>
            </a:endParaRPr>
          </a:p>
        </p:txBody>
      </p:sp>
      <p:sp>
        <p:nvSpPr>
          <p:cNvPr id="6" name="Rettangolo 5"/>
          <p:cNvSpPr/>
          <p:nvPr/>
        </p:nvSpPr>
        <p:spPr>
          <a:xfrm>
            <a:off x="974583" y="5376458"/>
            <a:ext cx="9794803" cy="646331"/>
          </a:xfrm>
          <a:prstGeom prst="rect">
            <a:avLst/>
          </a:prstGeom>
        </p:spPr>
        <p:txBody>
          <a:bodyPr wrap="square">
            <a:spAutoFit/>
          </a:bodyPr>
          <a:lstStyle/>
          <a:p>
            <a:r>
              <a:rPr lang="it-IT" dirty="0">
                <a:solidFill>
                  <a:srgbClr val="00B050"/>
                </a:solidFill>
                <a:latin typeface="Arial" panose="020B0604020202020204" pitchFamily="34" charset="0"/>
                <a:cs typeface="Arial" panose="020B0604020202020204" pitchFamily="34" charset="0"/>
              </a:rPr>
              <a:t>The </a:t>
            </a:r>
            <a:r>
              <a:rPr lang="it-IT" dirty="0" err="1">
                <a:solidFill>
                  <a:srgbClr val="00B050"/>
                </a:solidFill>
                <a:latin typeface="Arial" panose="020B0604020202020204" pitchFamily="34" charset="0"/>
                <a:cs typeface="Arial" panose="020B0604020202020204" pitchFamily="34" charset="0"/>
              </a:rPr>
              <a:t>reduction</a:t>
            </a:r>
            <a:r>
              <a:rPr lang="it-IT" dirty="0">
                <a:solidFill>
                  <a:srgbClr val="00B050"/>
                </a:solidFill>
                <a:latin typeface="Arial" panose="020B0604020202020204" pitchFamily="34" charset="0"/>
                <a:cs typeface="Arial" panose="020B0604020202020204" pitchFamily="34" charset="0"/>
              </a:rPr>
              <a:t> </a:t>
            </a:r>
            <a:r>
              <a:rPr lang="en-US" dirty="0">
                <a:solidFill>
                  <a:srgbClr val="00B050"/>
                </a:solidFill>
                <a:latin typeface="Arial" panose="020B0604020202020204" pitchFamily="34" charset="0"/>
                <a:cs typeface="Arial" panose="020B0604020202020204" pitchFamily="34" charset="0"/>
              </a:rPr>
              <a:t>potentials for proteins containing these two iron sites are more negative than</a:t>
            </a:r>
          </a:p>
          <a:p>
            <a:r>
              <a:rPr lang="en-US" dirty="0">
                <a:solidFill>
                  <a:srgbClr val="00B050"/>
                </a:solidFill>
                <a:latin typeface="Arial" panose="020B0604020202020204" pitchFamily="34" charset="0"/>
                <a:cs typeface="Arial" panose="020B0604020202020204" pitchFamily="34" charset="0"/>
              </a:rPr>
              <a:t>the mononuclear centers and range from - 280 to - 490 mV.</a:t>
            </a:r>
            <a:endParaRPr lang="it-IT" dirty="0">
              <a:solidFill>
                <a:srgbClr val="00B050"/>
              </a:solidFill>
              <a:latin typeface="Arial" panose="020B0604020202020204" pitchFamily="34" charset="0"/>
              <a:cs typeface="Arial" panose="020B0604020202020204" pitchFamily="34" charset="0"/>
            </a:endParaRPr>
          </a:p>
        </p:txBody>
      </p:sp>
      <p:sp>
        <p:nvSpPr>
          <p:cNvPr id="7" name="Rettangolo 6"/>
          <p:cNvSpPr/>
          <p:nvPr/>
        </p:nvSpPr>
        <p:spPr>
          <a:xfrm>
            <a:off x="620701" y="2286689"/>
            <a:ext cx="10502570" cy="1200329"/>
          </a:xfrm>
          <a:prstGeom prst="rect">
            <a:avLst/>
          </a:prstGeom>
        </p:spPr>
        <p:txBody>
          <a:bodyPr wrap="square">
            <a:spAutoFit/>
          </a:bodyPr>
          <a:lstStyle/>
          <a:p>
            <a:pPr algn="ctr"/>
            <a:r>
              <a:rPr lang="en-US" dirty="0">
                <a:latin typeface="Times-Roman"/>
              </a:rPr>
              <a:t>Due to different </a:t>
            </a:r>
            <a:r>
              <a:rPr lang="en-US" b="1" dirty="0">
                <a:latin typeface="Times-Roman"/>
              </a:rPr>
              <a:t>protein environment </a:t>
            </a:r>
            <a:r>
              <a:rPr lang="en-US" dirty="0">
                <a:latin typeface="Times-Roman"/>
              </a:rPr>
              <a:t>and resulting electrostatic and structural asymmetry</a:t>
            </a:r>
          </a:p>
          <a:p>
            <a:pPr algn="ctr"/>
            <a:r>
              <a:rPr lang="en-US" dirty="0">
                <a:latin typeface="Times-Roman"/>
              </a:rPr>
              <a:t>the </a:t>
            </a:r>
            <a:r>
              <a:rPr lang="en-US" b="1" dirty="0">
                <a:latin typeface="Times-Roman"/>
              </a:rPr>
              <a:t>two iron centers are not equivalent</a:t>
            </a:r>
            <a:r>
              <a:rPr lang="en-US" dirty="0">
                <a:latin typeface="Times-Roman"/>
              </a:rPr>
              <a:t>;</a:t>
            </a:r>
          </a:p>
          <a:p>
            <a:pPr algn="ctr"/>
            <a:endParaRPr lang="en-US" dirty="0">
              <a:latin typeface="Times-Roman"/>
            </a:endParaRPr>
          </a:p>
          <a:p>
            <a:pPr algn="ctr"/>
            <a:r>
              <a:rPr lang="en-US" dirty="0">
                <a:solidFill>
                  <a:srgbClr val="C00000"/>
                </a:solidFill>
                <a:latin typeface="Times-Roman"/>
              </a:rPr>
              <a:t>What about their redox behavior?</a:t>
            </a:r>
            <a:endParaRPr lang="it-IT" dirty="0">
              <a:solidFill>
                <a:srgbClr val="C00000"/>
              </a:solidFill>
            </a:endParaRPr>
          </a:p>
        </p:txBody>
      </p:sp>
      <p:sp>
        <p:nvSpPr>
          <p:cNvPr id="8" name="Rettangolo 7"/>
          <p:cNvSpPr/>
          <p:nvPr/>
        </p:nvSpPr>
        <p:spPr>
          <a:xfrm>
            <a:off x="1711178" y="3924412"/>
            <a:ext cx="8321615" cy="646331"/>
          </a:xfrm>
          <a:prstGeom prst="rect">
            <a:avLst/>
          </a:prstGeom>
        </p:spPr>
        <p:txBody>
          <a:bodyPr wrap="square">
            <a:spAutoFit/>
          </a:bodyPr>
          <a:lstStyle/>
          <a:p>
            <a:r>
              <a:rPr lang="it-IT" dirty="0" err="1">
                <a:latin typeface="Times-Roman"/>
              </a:rPr>
              <a:t>Mossbauer</a:t>
            </a:r>
            <a:r>
              <a:rPr lang="it-IT" dirty="0">
                <a:latin typeface="Times-Roman"/>
              </a:rPr>
              <a:t> </a:t>
            </a:r>
            <a:r>
              <a:rPr lang="it-IT" dirty="0" err="1">
                <a:latin typeface="Times-Roman"/>
              </a:rPr>
              <a:t>spectroscopy</a:t>
            </a:r>
            <a:r>
              <a:rPr lang="it-IT" dirty="0">
                <a:latin typeface="Times-Roman"/>
              </a:rPr>
              <a:t> </a:t>
            </a:r>
            <a:r>
              <a:rPr lang="en-US" dirty="0">
                <a:latin typeface="Times-Roman"/>
              </a:rPr>
              <a:t>and other physical methods showed a </a:t>
            </a:r>
            <a:r>
              <a:rPr lang="en-US" b="1" dirty="0">
                <a:latin typeface="Times-Roman"/>
              </a:rPr>
              <a:t>localized description with fixed valences </a:t>
            </a:r>
            <a:r>
              <a:rPr lang="en-US" b="1" dirty="0" err="1">
                <a:latin typeface="Times-Roman"/>
              </a:rPr>
              <a:t>Fe</a:t>
            </a:r>
            <a:r>
              <a:rPr lang="en-US" b="1" baseline="30000" dirty="0" err="1">
                <a:latin typeface="Times-Roman"/>
              </a:rPr>
              <a:t>II</a:t>
            </a:r>
            <a:r>
              <a:rPr lang="en-US" b="1" dirty="0">
                <a:latin typeface="Times-Roman"/>
              </a:rPr>
              <a:t> and </a:t>
            </a:r>
            <a:r>
              <a:rPr lang="en-US" b="1" dirty="0" err="1">
                <a:latin typeface="Times-Roman"/>
              </a:rPr>
              <a:t>Fe</a:t>
            </a:r>
            <a:r>
              <a:rPr lang="en-US" b="1" baseline="30000" dirty="0" err="1">
                <a:latin typeface="Times-Roman"/>
              </a:rPr>
              <a:t>III</a:t>
            </a:r>
            <a:r>
              <a:rPr lang="en-US" b="1" dirty="0">
                <a:latin typeface="Times-Roman"/>
              </a:rPr>
              <a:t> </a:t>
            </a:r>
            <a:r>
              <a:rPr lang="en-US" dirty="0">
                <a:latin typeface="Times-Roman"/>
              </a:rPr>
              <a:t>for reduced [2Fe-2S] centers</a:t>
            </a:r>
            <a:endParaRPr lang="it-IT" dirty="0"/>
          </a:p>
        </p:txBody>
      </p:sp>
    </p:spTree>
    <p:extLst>
      <p:ext uri="{BB962C8B-B14F-4D97-AF65-F5344CB8AC3E}">
        <p14:creationId xmlns:p14="http://schemas.microsoft.com/office/powerpoint/2010/main" val="203376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8415" y="423931"/>
            <a:ext cx="11968077" cy="1754326"/>
          </a:xfrm>
          <a:prstGeom prst="rect">
            <a:avLst/>
          </a:prstGeom>
        </p:spPr>
        <p:txBody>
          <a:bodyPr wrap="square">
            <a:spAutoFit/>
          </a:bodyPr>
          <a:lstStyle/>
          <a:p>
            <a:pPr algn="ctr"/>
            <a:r>
              <a:rPr lang="en-US" dirty="0">
                <a:latin typeface="Times-Roman"/>
              </a:rPr>
              <a:t>Some [2Fe-2S] proteins contain centers with unusual spectroscopic properties and relatively high redox potentials. </a:t>
            </a:r>
          </a:p>
          <a:p>
            <a:pPr algn="ctr"/>
            <a:r>
              <a:rPr lang="en-US" b="1" dirty="0">
                <a:latin typeface="Times-Roman"/>
              </a:rPr>
              <a:t>“</a:t>
            </a:r>
            <a:r>
              <a:rPr lang="en-US" b="1" dirty="0" err="1">
                <a:latin typeface="Times-Roman"/>
              </a:rPr>
              <a:t>Rieske</a:t>
            </a:r>
            <a:r>
              <a:rPr lang="en-US" b="1" dirty="0">
                <a:latin typeface="Times-Roman"/>
              </a:rPr>
              <a:t> centers”</a:t>
            </a:r>
          </a:p>
          <a:p>
            <a:pPr algn="ctr"/>
            <a:r>
              <a:rPr lang="en-US" dirty="0">
                <a:latin typeface="Times-Roman"/>
              </a:rPr>
              <a:t>found in the cytochrome-containing </a:t>
            </a:r>
            <a:r>
              <a:rPr lang="fr-FR" dirty="0">
                <a:latin typeface="Times-Roman"/>
              </a:rPr>
              <a:t>membrane </a:t>
            </a:r>
            <a:r>
              <a:rPr lang="fr-FR" dirty="0" err="1">
                <a:latin typeface="Times-Roman"/>
              </a:rPr>
              <a:t>protein</a:t>
            </a:r>
            <a:r>
              <a:rPr lang="fr-FR" dirty="0">
                <a:latin typeface="Times-Roman"/>
              </a:rPr>
              <a:t> complexes of </a:t>
            </a:r>
            <a:r>
              <a:rPr lang="fr-FR" dirty="0" err="1">
                <a:solidFill>
                  <a:srgbClr val="FF0000"/>
                </a:solidFill>
                <a:latin typeface="Times-Roman"/>
              </a:rPr>
              <a:t>mitochondria</a:t>
            </a:r>
            <a:r>
              <a:rPr lang="fr-FR" dirty="0">
                <a:solidFill>
                  <a:srgbClr val="FF0000"/>
                </a:solidFill>
                <a:latin typeface="Times-Roman"/>
              </a:rPr>
              <a:t> (bc1)</a:t>
            </a:r>
            <a:r>
              <a:rPr lang="en-US" dirty="0">
                <a:solidFill>
                  <a:srgbClr val="FF0000"/>
                </a:solidFill>
                <a:latin typeface="Times-Roman"/>
              </a:rPr>
              <a:t> </a:t>
            </a:r>
            <a:r>
              <a:rPr lang="en-US" dirty="0">
                <a:latin typeface="Times-Roman"/>
              </a:rPr>
              <a:t>and in </a:t>
            </a:r>
            <a:r>
              <a:rPr lang="en-US" dirty="0">
                <a:solidFill>
                  <a:srgbClr val="00B050"/>
                </a:solidFill>
                <a:latin typeface="Times-Roman"/>
              </a:rPr>
              <a:t>chloroplasts (b6f). </a:t>
            </a:r>
          </a:p>
          <a:p>
            <a:pPr algn="ctr"/>
            <a:endParaRPr lang="en-US" dirty="0">
              <a:latin typeface="Times-Roman"/>
            </a:endParaRPr>
          </a:p>
          <a:p>
            <a:pPr algn="ctr"/>
            <a:r>
              <a:rPr lang="en-US" dirty="0">
                <a:solidFill>
                  <a:srgbClr val="0070C0"/>
                </a:solidFill>
                <a:latin typeface="Times-Roman"/>
              </a:rPr>
              <a:t>The </a:t>
            </a:r>
            <a:r>
              <a:rPr lang="en-US" dirty="0" err="1">
                <a:solidFill>
                  <a:srgbClr val="0070C0"/>
                </a:solidFill>
                <a:latin typeface="Times-Roman"/>
              </a:rPr>
              <a:t>Rieske</a:t>
            </a:r>
            <a:r>
              <a:rPr lang="en-US" dirty="0">
                <a:solidFill>
                  <a:srgbClr val="0070C0"/>
                </a:solidFill>
                <a:latin typeface="Times-Roman"/>
              </a:rPr>
              <a:t> proteins contain </a:t>
            </a:r>
            <a:r>
              <a:rPr lang="en-US" b="1" dirty="0">
                <a:solidFill>
                  <a:srgbClr val="0070C0"/>
                </a:solidFill>
                <a:latin typeface="Times-Roman"/>
              </a:rPr>
              <a:t>two markedly different iron centers</a:t>
            </a:r>
            <a:r>
              <a:rPr lang="en-US" dirty="0">
                <a:solidFill>
                  <a:srgbClr val="0070C0"/>
                </a:solidFill>
                <a:latin typeface="Times-Roman"/>
              </a:rPr>
              <a:t>, due to an unsymmetrical coordination involving the neutral </a:t>
            </a:r>
            <a:r>
              <a:rPr lang="en-US" b="1" i="1" dirty="0">
                <a:solidFill>
                  <a:srgbClr val="0070C0"/>
                </a:solidFill>
                <a:latin typeface="Times-Italic"/>
              </a:rPr>
              <a:t>non</a:t>
            </a:r>
            <a:r>
              <a:rPr lang="en-US" b="1" dirty="0">
                <a:solidFill>
                  <a:srgbClr val="0070C0"/>
                </a:solidFill>
                <a:latin typeface="Times-Roman"/>
              </a:rPr>
              <a:t>-sulfur ligand </a:t>
            </a:r>
            <a:r>
              <a:rPr lang="en-US" b="1" dirty="0" err="1">
                <a:solidFill>
                  <a:srgbClr val="0070C0"/>
                </a:solidFill>
                <a:latin typeface="Times-Roman"/>
              </a:rPr>
              <a:t>histidine</a:t>
            </a:r>
            <a:endParaRPr lang="it-IT" b="1" dirty="0">
              <a:solidFill>
                <a:srgbClr val="0070C0"/>
              </a:solidFill>
            </a:endParaRPr>
          </a:p>
        </p:txBody>
      </p:sp>
      <p:pic>
        <p:nvPicPr>
          <p:cNvPr id="7" name="Immagine 6"/>
          <p:cNvPicPr>
            <a:picLocks noChangeAspect="1"/>
          </p:cNvPicPr>
          <p:nvPr/>
        </p:nvPicPr>
        <p:blipFill>
          <a:blip r:embed="rId2"/>
          <a:stretch>
            <a:fillRect/>
          </a:stretch>
        </p:blipFill>
        <p:spPr>
          <a:xfrm>
            <a:off x="856526" y="2369647"/>
            <a:ext cx="4650611" cy="4400578"/>
          </a:xfrm>
          <a:prstGeom prst="rect">
            <a:avLst/>
          </a:prstGeom>
        </p:spPr>
      </p:pic>
      <p:pic>
        <p:nvPicPr>
          <p:cNvPr id="8" name="Immagine 7"/>
          <p:cNvPicPr>
            <a:picLocks noChangeAspect="1"/>
          </p:cNvPicPr>
          <p:nvPr/>
        </p:nvPicPr>
        <p:blipFill>
          <a:blip r:embed="rId3"/>
          <a:stretch>
            <a:fillRect/>
          </a:stretch>
        </p:blipFill>
        <p:spPr>
          <a:xfrm>
            <a:off x="7167798" y="2601998"/>
            <a:ext cx="4468376" cy="3935875"/>
          </a:xfrm>
          <a:prstGeom prst="rect">
            <a:avLst/>
          </a:prstGeom>
          <a:ln w="38100">
            <a:solidFill>
              <a:srgbClr val="FF0000"/>
            </a:solidFill>
          </a:ln>
        </p:spPr>
      </p:pic>
      <p:sp>
        <p:nvSpPr>
          <p:cNvPr id="9" name="Rettangolo 8"/>
          <p:cNvSpPr/>
          <p:nvPr/>
        </p:nvSpPr>
        <p:spPr>
          <a:xfrm>
            <a:off x="4572000" y="2928395"/>
            <a:ext cx="935137" cy="8218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1 10"/>
          <p:cNvCxnSpPr/>
          <p:nvPr/>
        </p:nvCxnSpPr>
        <p:spPr>
          <a:xfrm flipV="1">
            <a:off x="5507137" y="2578848"/>
            <a:ext cx="1660661" cy="3379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5507137" y="3750197"/>
            <a:ext cx="1660661" cy="27992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46335" y="2928395"/>
            <a:ext cx="1511952" cy="369332"/>
          </a:xfrm>
          <a:prstGeom prst="rect">
            <a:avLst/>
          </a:prstGeom>
        </p:spPr>
        <p:txBody>
          <a:bodyPr wrap="none">
            <a:spAutoFit/>
          </a:bodyPr>
          <a:lstStyle/>
          <a:p>
            <a:r>
              <a:rPr lang="it-IT" dirty="0">
                <a:solidFill>
                  <a:srgbClr val="333333"/>
                </a:solidFill>
                <a:latin typeface="Helvetica Neue"/>
              </a:rPr>
              <a:t>PDB = 1RFS</a:t>
            </a:r>
            <a:endParaRPr lang="it-IT" b="0" i="0" dirty="0">
              <a:solidFill>
                <a:srgbClr val="333333"/>
              </a:solidFill>
              <a:effectLst/>
              <a:latin typeface="Helvetica Neue"/>
            </a:endParaRPr>
          </a:p>
        </p:txBody>
      </p:sp>
    </p:spTree>
    <p:extLst>
      <p:ext uri="{BB962C8B-B14F-4D97-AF65-F5344CB8AC3E}">
        <p14:creationId xmlns:p14="http://schemas.microsoft.com/office/powerpoint/2010/main" val="8333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80689" y="1593433"/>
            <a:ext cx="9929116" cy="1754326"/>
          </a:xfrm>
          <a:prstGeom prst="rect">
            <a:avLst/>
          </a:prstGeom>
          <a:solidFill>
            <a:schemeClr val="accent2">
              <a:lumMod val="20000"/>
              <a:lumOff val="80000"/>
            </a:schemeClr>
          </a:solidFill>
        </p:spPr>
        <p:txBody>
          <a:bodyPr wrap="square">
            <a:spAutoFit/>
          </a:bodyPr>
          <a:lstStyle/>
          <a:p>
            <a:pPr>
              <a:lnSpc>
                <a:spcPct val="150000"/>
              </a:lnSpc>
            </a:pPr>
            <a:r>
              <a:rPr lang="en-US" dirty="0">
                <a:latin typeface="Arial" panose="020B0604020202020204" pitchFamily="34" charset="0"/>
                <a:cs typeface="Arial" panose="020B0604020202020204" pitchFamily="34" charset="0"/>
              </a:rPr>
              <a:t>The presence of the two </a:t>
            </a:r>
            <a:r>
              <a:rPr lang="en-US" dirty="0" err="1">
                <a:latin typeface="Arial" panose="020B0604020202020204" pitchFamily="34" charset="0"/>
                <a:cs typeface="Arial" panose="020B0604020202020204" pitchFamily="34" charset="0"/>
              </a:rPr>
              <a:t>histidine</a:t>
            </a:r>
            <a:r>
              <a:rPr lang="en-US" dirty="0">
                <a:latin typeface="Arial" panose="020B0604020202020204" pitchFamily="34" charset="0"/>
                <a:cs typeface="Arial" panose="020B0604020202020204" pitchFamily="34" charset="0"/>
              </a:rPr>
              <a:t> ligands accounts for the higher redox potentials observed for the 2Fe2S, core in the </a:t>
            </a:r>
            <a:r>
              <a:rPr lang="en-US" dirty="0" err="1">
                <a:latin typeface="Arial" panose="020B0604020202020204" pitchFamily="34" charset="0"/>
                <a:cs typeface="Arial" panose="020B0604020202020204" pitchFamily="34" charset="0"/>
              </a:rPr>
              <a:t>Rieske</a:t>
            </a:r>
            <a:r>
              <a:rPr lang="en-US" dirty="0">
                <a:latin typeface="Arial" panose="020B0604020202020204" pitchFamily="34" charset="0"/>
                <a:cs typeface="Arial" panose="020B0604020202020204" pitchFamily="34" charset="0"/>
              </a:rPr>
              <a:t> center; </a:t>
            </a:r>
            <a:r>
              <a:rPr lang="en-US" b="1" dirty="0">
                <a:latin typeface="Arial" panose="020B0604020202020204" pitchFamily="34" charset="0"/>
                <a:cs typeface="Arial" panose="020B0604020202020204" pitchFamily="34" charset="0"/>
              </a:rPr>
              <a:t>nitrogen-donor ligands stabilize the Fe(II), </a:t>
            </a:r>
            <a:r>
              <a:rPr lang="en-US" dirty="0">
                <a:latin typeface="Arial" panose="020B0604020202020204" pitchFamily="34" charset="0"/>
                <a:cs typeface="Arial" panose="020B0604020202020204" pitchFamily="34" charset="0"/>
              </a:rPr>
              <a:t>compared with the Fe(III), oxidation level, and </a:t>
            </a:r>
            <a:r>
              <a:rPr lang="en-US" b="1" dirty="0">
                <a:latin typeface="Arial" panose="020B0604020202020204" pitchFamily="34" charset="0"/>
                <a:cs typeface="Arial" panose="020B0604020202020204" pitchFamily="34" charset="0"/>
              </a:rPr>
              <a:t>the diminished charge on the </a:t>
            </a:r>
            <a:r>
              <a:rPr lang="en-US" b="1" dirty="0" err="1">
                <a:latin typeface="Arial" panose="020B0604020202020204" pitchFamily="34" charset="0"/>
                <a:cs typeface="Arial" panose="020B0604020202020204" pitchFamily="34" charset="0"/>
              </a:rPr>
              <a:t>histidine</a:t>
            </a:r>
            <a:r>
              <a:rPr lang="en-US" b="1" dirty="0">
                <a:latin typeface="Arial" panose="020B0604020202020204" pitchFamily="34" charset="0"/>
                <a:cs typeface="Arial" panose="020B0604020202020204" pitchFamily="34" charset="0"/>
              </a:rPr>
              <a:t> coordinated center</a:t>
            </a:r>
            <a:r>
              <a:rPr lang="en-US" dirty="0">
                <a:latin typeface="Arial" panose="020B0604020202020204" pitchFamily="34" charset="0"/>
                <a:cs typeface="Arial" panose="020B0604020202020204" pitchFamily="34" charset="0"/>
              </a:rPr>
              <a:t> further </a:t>
            </a:r>
            <a:r>
              <a:rPr lang="en-US" b="1" dirty="0">
                <a:latin typeface="Arial" panose="020B0604020202020204" pitchFamily="34" charset="0"/>
                <a:cs typeface="Arial" panose="020B0604020202020204" pitchFamily="34" charset="0"/>
              </a:rPr>
              <a:t>stabilizes the lower oxidation state</a:t>
            </a:r>
            <a:r>
              <a:rPr lang="en-US" dirty="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
        <p:nvSpPr>
          <p:cNvPr id="5" name="Rettangolo 4"/>
          <p:cNvSpPr/>
          <p:nvPr/>
        </p:nvSpPr>
        <p:spPr>
          <a:xfrm>
            <a:off x="1271951" y="717109"/>
            <a:ext cx="9637854" cy="646331"/>
          </a:xfrm>
          <a:prstGeom prst="rect">
            <a:avLst/>
          </a:prstGeom>
        </p:spPr>
        <p:txBody>
          <a:bodyPr wrap="square">
            <a:spAutoFit/>
          </a:bodyPr>
          <a:lstStyle/>
          <a:p>
            <a:r>
              <a:rPr lang="it-IT" dirty="0" err="1">
                <a:latin typeface="Arial" panose="020B0604020202020204" pitchFamily="34" charset="0"/>
                <a:cs typeface="Arial" panose="020B0604020202020204" pitchFamily="34" charset="0"/>
              </a:rPr>
              <a:t>These</a:t>
            </a:r>
            <a:r>
              <a:rPr lang="it-IT" dirty="0">
                <a:latin typeface="Arial" panose="020B0604020202020204" pitchFamily="34" charset="0"/>
                <a:cs typeface="Arial" panose="020B0604020202020204" pitchFamily="34" charset="0"/>
              </a:rPr>
              <a:t> centers </a:t>
            </a:r>
            <a:r>
              <a:rPr lang="it-IT" dirty="0" err="1">
                <a:latin typeface="Arial" panose="020B0604020202020204" pitchFamily="34" charset="0"/>
                <a:cs typeface="Arial" panose="020B0604020202020204" pitchFamily="34" charset="0"/>
              </a:rPr>
              <a:t>have</a:t>
            </a:r>
            <a:r>
              <a:rPr lang="it-IT"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much higher redox potentials, falling in the </a:t>
            </a:r>
            <a:r>
              <a:rPr lang="en-US" b="1" dirty="0">
                <a:latin typeface="Arial" panose="020B0604020202020204" pitchFamily="34" charset="0"/>
                <a:cs typeface="Arial" panose="020B0604020202020204" pitchFamily="34" charset="0"/>
              </a:rPr>
              <a:t>-150 to +350 mV range  </a:t>
            </a:r>
            <a:r>
              <a:rPr lang="en-US" dirty="0">
                <a:latin typeface="Arial" panose="020B0604020202020204" pitchFamily="34" charset="0"/>
                <a:cs typeface="Arial" panose="020B0604020202020204" pitchFamily="34" charset="0"/>
              </a:rPr>
              <a:t>generally closer to the higher value</a:t>
            </a:r>
            <a:endParaRPr lang="it-IT" dirty="0">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2"/>
          <a:stretch>
            <a:fillRect/>
          </a:stretch>
        </p:blipFill>
        <p:spPr>
          <a:xfrm>
            <a:off x="3599727" y="3377306"/>
            <a:ext cx="4097438" cy="3447363"/>
          </a:xfrm>
          <a:prstGeom prst="rect">
            <a:avLst/>
          </a:prstGeom>
        </p:spPr>
      </p:pic>
    </p:spTree>
    <p:extLst>
      <p:ext uri="{BB962C8B-B14F-4D97-AF65-F5344CB8AC3E}">
        <p14:creationId xmlns:p14="http://schemas.microsoft.com/office/powerpoint/2010/main" val="396242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16689" y="3050234"/>
            <a:ext cx="6875362" cy="2688920"/>
          </a:xfrm>
          <a:prstGeom prst="rect">
            <a:avLst/>
          </a:prstGeom>
        </p:spPr>
      </p:pic>
      <p:sp>
        <p:nvSpPr>
          <p:cNvPr id="5" name="Rettangolo 4"/>
          <p:cNvSpPr/>
          <p:nvPr/>
        </p:nvSpPr>
        <p:spPr>
          <a:xfrm>
            <a:off x="625032" y="449343"/>
            <a:ext cx="10787606" cy="2062103"/>
          </a:xfrm>
          <a:prstGeom prst="rect">
            <a:avLst/>
          </a:prstGeom>
        </p:spPr>
        <p:txBody>
          <a:bodyPr wrap="square">
            <a:spAutoFit/>
          </a:bodyPr>
          <a:lstStyle/>
          <a:p>
            <a:pPr algn="ctr"/>
            <a:r>
              <a:rPr lang="en-US" dirty="0">
                <a:latin typeface="Times-Roman"/>
              </a:rPr>
              <a:t>In combination with a cytochrome </a:t>
            </a:r>
            <a:r>
              <a:rPr lang="en-US" i="1" dirty="0">
                <a:latin typeface="Times-Italic"/>
              </a:rPr>
              <a:t>b</a:t>
            </a:r>
            <a:r>
              <a:rPr lang="en-US" dirty="0">
                <a:latin typeface="Times-Roman"/>
              </a:rPr>
              <a:t>, the function of the </a:t>
            </a:r>
            <a:r>
              <a:rPr lang="en-US" dirty="0" err="1">
                <a:latin typeface="Times-Roman"/>
              </a:rPr>
              <a:t>Rieske</a:t>
            </a:r>
            <a:r>
              <a:rPr lang="en-US" dirty="0">
                <a:latin typeface="Times-Roman"/>
              </a:rPr>
              <a:t> centers is to guarantee a splitting of the electron flow in the </a:t>
            </a:r>
            <a:r>
              <a:rPr lang="en-US" dirty="0" err="1">
                <a:latin typeface="Times-Roman"/>
              </a:rPr>
              <a:t>intramembrane</a:t>
            </a:r>
            <a:r>
              <a:rPr lang="en-US" dirty="0">
                <a:latin typeface="Times-Roman"/>
              </a:rPr>
              <a:t> electron transport chain: starting from the two-electron-donating </a:t>
            </a:r>
            <a:r>
              <a:rPr lang="en-US" dirty="0" err="1">
                <a:latin typeface="Times-Roman"/>
              </a:rPr>
              <a:t>hydroquinones</a:t>
            </a:r>
            <a:r>
              <a:rPr lang="en-US" dirty="0">
                <a:latin typeface="Times-Roman"/>
              </a:rPr>
              <a:t>, there is one electron pathway </a:t>
            </a:r>
            <a:r>
              <a:rPr lang="en-US" b="1" i="1" dirty="0">
                <a:latin typeface="Times-Italic"/>
              </a:rPr>
              <a:t>along </a:t>
            </a:r>
            <a:r>
              <a:rPr lang="en-US" b="1" dirty="0">
                <a:latin typeface="Times-Roman"/>
              </a:rPr>
              <a:t>the membrane at high potential </a:t>
            </a:r>
            <a:r>
              <a:rPr lang="en-US" dirty="0">
                <a:latin typeface="Times-Roman"/>
              </a:rPr>
              <a:t>and another </a:t>
            </a:r>
            <a:r>
              <a:rPr lang="en-US" b="1" i="1" dirty="0">
                <a:latin typeface="Times-Italic"/>
              </a:rPr>
              <a:t>across </a:t>
            </a:r>
            <a:r>
              <a:rPr lang="en-US" b="1" dirty="0">
                <a:latin typeface="Times-Roman"/>
              </a:rPr>
              <a:t>the membrane at low potential</a:t>
            </a:r>
          </a:p>
          <a:p>
            <a:pPr algn="ctr"/>
            <a:endParaRPr lang="en-US" b="1" dirty="0">
              <a:latin typeface="Times-Roman"/>
            </a:endParaRPr>
          </a:p>
          <a:p>
            <a:pPr algn="ctr"/>
            <a:endParaRPr lang="en-US" b="1" dirty="0">
              <a:latin typeface="Times-Roman"/>
            </a:endParaRPr>
          </a:p>
          <a:p>
            <a:pPr algn="ctr"/>
            <a:r>
              <a:rPr lang="en-US" sz="2000" dirty="0">
                <a:solidFill>
                  <a:srgbClr val="FF0000"/>
                </a:solidFill>
                <a:latin typeface="Times-Roman"/>
              </a:rPr>
              <a:t>Generation of a proton gradient</a:t>
            </a:r>
            <a:endParaRPr lang="it-IT" sz="2000" dirty="0">
              <a:solidFill>
                <a:srgbClr val="FF0000"/>
              </a:solidFill>
            </a:endParaRPr>
          </a:p>
        </p:txBody>
      </p:sp>
      <p:pic>
        <p:nvPicPr>
          <p:cNvPr id="1026" name="Picture 2" descr="https://upload.wikimedia.org/wikipedia/commons/e/e2/Complex_I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165" y="2480668"/>
            <a:ext cx="4177658" cy="4137536"/>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in giù 5"/>
          <p:cNvSpPr/>
          <p:nvPr/>
        </p:nvSpPr>
        <p:spPr>
          <a:xfrm>
            <a:off x="5845215" y="1713053"/>
            <a:ext cx="358815" cy="33566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53481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18931" y="1014280"/>
            <a:ext cx="4836840" cy="2308324"/>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These clusters can be visualized as a dimer of two [2Fe-2S] units</a:t>
            </a:r>
          </a:p>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sulfido</a:t>
            </a:r>
            <a:r>
              <a:rPr lang="en-US" dirty="0">
                <a:latin typeface="Arial" panose="020B0604020202020204" pitchFamily="34" charset="0"/>
                <a:cs typeface="Arial" panose="020B0604020202020204" pitchFamily="34" charset="0"/>
              </a:rPr>
              <a:t> groups now bridge three rather than two iron centers. </a:t>
            </a:r>
          </a:p>
          <a:p>
            <a:endParaRPr lang="en-US" dirty="0">
              <a:solidFill>
                <a:srgbClr val="0070C0"/>
              </a:solidFill>
              <a:latin typeface="Arial" panose="020B0604020202020204" pitchFamily="34" charset="0"/>
              <a:cs typeface="Arial" panose="020B0604020202020204" pitchFamily="34" charset="0"/>
            </a:endParaRPr>
          </a:p>
          <a:p>
            <a:r>
              <a:rPr lang="en-US" dirty="0">
                <a:solidFill>
                  <a:srgbClr val="0070C0"/>
                </a:solidFill>
                <a:latin typeface="Arial" panose="020B0604020202020204" pitchFamily="34" charset="0"/>
                <a:cs typeface="Arial" panose="020B0604020202020204" pitchFamily="34" charset="0"/>
              </a:rPr>
              <a:t>This structure has been observed in several different proteins, either alone or in the</a:t>
            </a:r>
          </a:p>
          <a:p>
            <a:r>
              <a:rPr lang="en-US" dirty="0">
                <a:solidFill>
                  <a:srgbClr val="0070C0"/>
                </a:solidFill>
                <a:latin typeface="Arial" panose="020B0604020202020204" pitchFamily="34" charset="0"/>
                <a:cs typeface="Arial" panose="020B0604020202020204" pitchFamily="34" charset="0"/>
              </a:rPr>
              <a:t>presence of other prosthetic groups</a:t>
            </a:r>
            <a:endParaRPr lang="it-IT" dirty="0">
              <a:solidFill>
                <a:srgbClr val="0070C0"/>
              </a:solidFill>
              <a:latin typeface="Arial" panose="020B0604020202020204" pitchFamily="34" charset="0"/>
              <a:cs typeface="Arial" panose="020B0604020202020204" pitchFamily="34" charset="0"/>
            </a:endParaRPr>
          </a:p>
        </p:txBody>
      </p:sp>
      <p:sp>
        <p:nvSpPr>
          <p:cNvPr id="5" name="Rettangolo 4"/>
          <p:cNvSpPr/>
          <p:nvPr/>
        </p:nvSpPr>
        <p:spPr>
          <a:xfrm>
            <a:off x="392745" y="281171"/>
            <a:ext cx="4071949" cy="400110"/>
          </a:xfrm>
          <a:prstGeom prst="rect">
            <a:avLst/>
          </a:prstGeom>
        </p:spPr>
        <p:txBody>
          <a:bodyPr wrap="none">
            <a:spAutoFit/>
          </a:bodyPr>
          <a:lstStyle/>
          <a:p>
            <a:r>
              <a:rPr lang="it-IT" altLang="it-IT" sz="2000" b="1" dirty="0">
                <a:solidFill>
                  <a:srgbClr val="CC0000"/>
                </a:solidFill>
                <a:latin typeface="Arial" panose="020B0604020202020204" pitchFamily="34" charset="0"/>
                <a:cs typeface="Arial" panose="020B0604020202020204" pitchFamily="34" charset="0"/>
              </a:rPr>
              <a:t>[4Fe – 4S] 7(8)</a:t>
            </a:r>
            <a:r>
              <a:rPr lang="it-IT" sz="2000" b="1" dirty="0">
                <a:solidFill>
                  <a:srgbClr val="CC0000"/>
                </a:solidFill>
                <a:latin typeface="Arial" panose="020B0604020202020204" pitchFamily="34" charset="0"/>
                <a:cs typeface="Arial" panose="020B0604020202020204" pitchFamily="34" charset="0"/>
              </a:rPr>
              <a:t>Fe/8S </a:t>
            </a:r>
            <a:r>
              <a:rPr lang="it-IT" sz="2000" b="1" dirty="0" err="1">
                <a:solidFill>
                  <a:srgbClr val="CC0000"/>
                </a:solidFill>
                <a:latin typeface="Arial" panose="020B0604020202020204" pitchFamily="34" charset="0"/>
                <a:cs typeface="Arial" panose="020B0604020202020204" pitchFamily="34" charset="0"/>
              </a:rPr>
              <a:t>ferredoxins</a:t>
            </a:r>
            <a:endParaRPr lang="it-IT" sz="2000" b="1" dirty="0">
              <a:solidFill>
                <a:srgbClr val="CC0000"/>
              </a:solidFill>
              <a:latin typeface="Arial" panose="020B0604020202020204" pitchFamily="34" charset="0"/>
              <a:cs typeface="Arial" panose="020B0604020202020204" pitchFamily="34" charset="0"/>
            </a:endParaRPr>
          </a:p>
        </p:txBody>
      </p:sp>
      <p:sp>
        <p:nvSpPr>
          <p:cNvPr id="9" name="Rettangolo 8"/>
          <p:cNvSpPr/>
          <p:nvPr/>
        </p:nvSpPr>
        <p:spPr>
          <a:xfrm>
            <a:off x="6613001" y="27521"/>
            <a:ext cx="5544274" cy="646331"/>
          </a:xfrm>
          <a:prstGeom prst="rect">
            <a:avLst/>
          </a:prstGeom>
        </p:spPr>
        <p:txBody>
          <a:bodyPr wrap="square">
            <a:spAutoFit/>
          </a:bodyPr>
          <a:lstStyle/>
          <a:p>
            <a:r>
              <a:rPr lang="it-IT" dirty="0">
                <a:latin typeface="Arial" panose="020B0604020202020204" pitchFamily="34" charset="0"/>
                <a:cs typeface="Arial" panose="020B0604020202020204" pitchFamily="34" charset="0"/>
              </a:rPr>
              <a:t>8Fe/8S </a:t>
            </a:r>
            <a:r>
              <a:rPr lang="it-IT" dirty="0" err="1">
                <a:latin typeface="Arial" panose="020B0604020202020204" pitchFamily="34" charset="0"/>
                <a:cs typeface="Arial" panose="020B0604020202020204" pitchFamily="34" charset="0"/>
              </a:rPr>
              <a:t>protein</a:t>
            </a:r>
            <a:endParaRPr lang="it-IT" dirty="0">
              <a:solidFill>
                <a:srgbClr val="333333"/>
              </a:solidFill>
              <a:latin typeface="Arial" panose="020B0604020202020204" pitchFamily="34" charset="0"/>
              <a:cs typeface="Arial" panose="020B0604020202020204" pitchFamily="34" charset="0"/>
            </a:endParaRPr>
          </a:p>
          <a:p>
            <a:r>
              <a:rPr lang="it-IT" dirty="0" err="1">
                <a:latin typeface="Arial" panose="020B0604020202020204" pitchFamily="34" charset="0"/>
                <a:cs typeface="Arial" panose="020B0604020202020204" pitchFamily="34" charset="0"/>
              </a:rPr>
              <a:t>Peptostreptococcus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asaccharolyticus</a:t>
            </a:r>
            <a:r>
              <a:rPr lang="it-IT" dirty="0">
                <a:latin typeface="Arial" panose="020B0604020202020204" pitchFamily="34" charset="0"/>
                <a:cs typeface="Arial" panose="020B0604020202020204" pitchFamily="34" charset="0"/>
              </a:rPr>
              <a:t> </a:t>
            </a:r>
            <a:r>
              <a:rPr lang="it-IT" dirty="0">
                <a:solidFill>
                  <a:srgbClr val="333333"/>
                </a:solidFill>
                <a:latin typeface="Arial" panose="020B0604020202020204" pitchFamily="34" charset="0"/>
                <a:cs typeface="Arial" panose="020B0604020202020204" pitchFamily="34" charset="0"/>
              </a:rPr>
              <a:t>FERREDOXIN</a:t>
            </a:r>
            <a:endParaRPr lang="it-IT" b="0" i="0" dirty="0">
              <a:solidFill>
                <a:srgbClr val="333333"/>
              </a:solidFill>
              <a:effectLst/>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2"/>
          <a:stretch>
            <a:fillRect/>
          </a:stretch>
        </p:blipFill>
        <p:spPr>
          <a:xfrm>
            <a:off x="5355771" y="681281"/>
            <a:ext cx="6691545" cy="4799334"/>
          </a:xfrm>
          <a:prstGeom prst="rect">
            <a:avLst/>
          </a:prstGeom>
        </p:spPr>
      </p:pic>
      <p:sp>
        <p:nvSpPr>
          <p:cNvPr id="8" name="Rettangolo 7"/>
          <p:cNvSpPr/>
          <p:nvPr/>
        </p:nvSpPr>
        <p:spPr>
          <a:xfrm>
            <a:off x="470014" y="5195476"/>
            <a:ext cx="11857127" cy="1477328"/>
          </a:xfrm>
          <a:prstGeom prst="rect">
            <a:avLst/>
          </a:prstGeom>
        </p:spPr>
        <p:txBody>
          <a:bodyPr wrap="square">
            <a:spAutoFit/>
          </a:bodyPr>
          <a:lstStyle/>
          <a:p>
            <a:r>
              <a:rPr lang="it-IT" b="1" dirty="0">
                <a:latin typeface="Arial" panose="020B0604020202020204" pitchFamily="34" charset="0"/>
                <a:cs typeface="Arial" panose="020B0604020202020204" pitchFamily="34" charset="0"/>
              </a:rPr>
              <a:t>[4Fe-4S] centers</a:t>
            </a:r>
          </a:p>
          <a:p>
            <a:r>
              <a:rPr lang="it-IT" dirty="0" err="1">
                <a:solidFill>
                  <a:srgbClr val="00B050"/>
                </a:solidFill>
                <a:latin typeface="Arial" panose="020B0604020202020204" pitchFamily="34" charset="0"/>
                <a:cs typeface="Arial" panose="020B0604020202020204" pitchFamily="34" charset="0"/>
              </a:rPr>
              <a:t>participate</a:t>
            </a:r>
            <a:r>
              <a:rPr lang="it-IT" dirty="0">
                <a:solidFill>
                  <a:srgbClr val="00B050"/>
                </a:solidFill>
                <a:latin typeface="Arial" panose="020B0604020202020204" pitchFamily="34" charset="0"/>
                <a:cs typeface="Arial" panose="020B0604020202020204" pitchFamily="34" charset="0"/>
              </a:rPr>
              <a:t> in </a:t>
            </a:r>
            <a:r>
              <a:rPr lang="it-IT" dirty="0" err="1">
                <a:solidFill>
                  <a:srgbClr val="00B050"/>
                </a:solidFill>
                <a:latin typeface="Arial" panose="020B0604020202020204" pitchFamily="34" charset="0"/>
                <a:cs typeface="Arial" panose="020B0604020202020204" pitchFamily="34" charset="0"/>
              </a:rPr>
              <a:t>nearly</a:t>
            </a:r>
            <a:r>
              <a:rPr lang="it-IT" dirty="0">
                <a:solidFill>
                  <a:srgbClr val="00B050"/>
                </a:solidFill>
                <a:latin typeface="Arial" panose="020B0604020202020204" pitchFamily="34" charset="0"/>
                <a:cs typeface="Arial" panose="020B0604020202020204" pitchFamily="34" charset="0"/>
              </a:rPr>
              <a:t> </a:t>
            </a:r>
            <a:r>
              <a:rPr lang="it-IT" dirty="0" err="1">
                <a:solidFill>
                  <a:srgbClr val="00B050"/>
                </a:solidFill>
                <a:latin typeface="Arial" panose="020B0604020202020204" pitchFamily="34" charset="0"/>
                <a:cs typeface="Arial" panose="020B0604020202020204" pitchFamily="34" charset="0"/>
              </a:rPr>
              <a:t>all</a:t>
            </a:r>
            <a:r>
              <a:rPr lang="it-IT" dirty="0">
                <a:solidFill>
                  <a:srgbClr val="00B050"/>
                </a:solidFill>
                <a:latin typeface="Arial" panose="020B0604020202020204" pitchFamily="34" charset="0"/>
                <a:cs typeface="Arial" panose="020B0604020202020204" pitchFamily="34" charset="0"/>
              </a:rPr>
              <a:t> </a:t>
            </a:r>
            <a:r>
              <a:rPr lang="it-IT" dirty="0" err="1">
                <a:solidFill>
                  <a:srgbClr val="00B050"/>
                </a:solidFill>
                <a:latin typeface="Arial" panose="020B0604020202020204" pitchFamily="34" charset="0"/>
                <a:cs typeface="Arial" panose="020B0604020202020204" pitchFamily="34" charset="0"/>
              </a:rPr>
              <a:t>complex</a:t>
            </a:r>
            <a:r>
              <a:rPr lang="it-IT" dirty="0">
                <a:solidFill>
                  <a:srgbClr val="00B050"/>
                </a:solidFill>
                <a:latin typeface="Arial" panose="020B0604020202020204" pitchFamily="34" charset="0"/>
                <a:cs typeface="Arial" panose="020B0604020202020204" pitchFamily="34" charset="0"/>
              </a:rPr>
              <a:t> </a:t>
            </a:r>
            <a:r>
              <a:rPr lang="it-IT" dirty="0" err="1">
                <a:solidFill>
                  <a:srgbClr val="00B050"/>
                </a:solidFill>
                <a:latin typeface="Arial" panose="020B0604020202020204" pitchFamily="34" charset="0"/>
                <a:cs typeface="Arial" panose="020B0604020202020204" pitchFamily="34" charset="0"/>
              </a:rPr>
              <a:t>biological</a:t>
            </a:r>
            <a:r>
              <a:rPr lang="it-IT" dirty="0">
                <a:solidFill>
                  <a:srgbClr val="00B050"/>
                </a:solidFill>
                <a:latin typeface="Arial" panose="020B0604020202020204" pitchFamily="34" charset="0"/>
                <a:cs typeface="Arial" panose="020B0604020202020204" pitchFamily="34" charset="0"/>
              </a:rPr>
              <a:t> redox </a:t>
            </a:r>
            <a:r>
              <a:rPr lang="it-IT" dirty="0" err="1">
                <a:solidFill>
                  <a:srgbClr val="00B050"/>
                </a:solidFill>
                <a:latin typeface="Arial" panose="020B0604020202020204" pitchFamily="34" charset="0"/>
                <a:cs typeface="Arial" panose="020B0604020202020204" pitchFamily="34" charset="0"/>
              </a:rPr>
              <a:t>reactions</a:t>
            </a:r>
            <a:r>
              <a:rPr lang="it-IT" dirty="0">
                <a:solidFill>
                  <a:srgbClr val="00B050"/>
                </a:solidFill>
                <a:latin typeface="Arial" panose="020B0604020202020204" pitchFamily="34" charset="0"/>
                <a:cs typeface="Arial" panose="020B0604020202020204" pitchFamily="34" charset="0"/>
              </a:rPr>
              <a:t> (</a:t>
            </a:r>
            <a:r>
              <a:rPr lang="it-IT" b="1" dirty="0" err="1">
                <a:solidFill>
                  <a:srgbClr val="00B050"/>
                </a:solidFill>
                <a:latin typeface="Arial" panose="020B0604020202020204" pitchFamily="34" charset="0"/>
                <a:cs typeface="Arial" panose="020B0604020202020204" pitchFamily="34" charset="0"/>
              </a:rPr>
              <a:t>photosynthesis</a:t>
            </a:r>
            <a:r>
              <a:rPr lang="it-IT" b="1" dirty="0">
                <a:solidFill>
                  <a:srgbClr val="00B050"/>
                </a:solidFill>
                <a:latin typeface="Arial" panose="020B0604020202020204" pitchFamily="34" charset="0"/>
                <a:cs typeface="Arial" panose="020B0604020202020204" pitchFamily="34" charset="0"/>
              </a:rPr>
              <a:t>, </a:t>
            </a:r>
            <a:r>
              <a:rPr lang="it-IT" b="1" dirty="0" err="1">
                <a:solidFill>
                  <a:srgbClr val="00B050"/>
                </a:solidFill>
                <a:latin typeface="Arial" panose="020B0604020202020204" pitchFamily="34" charset="0"/>
                <a:cs typeface="Arial" panose="020B0604020202020204" pitchFamily="34" charset="0"/>
              </a:rPr>
              <a:t>respiration</a:t>
            </a:r>
            <a:r>
              <a:rPr lang="it-IT" b="1" dirty="0">
                <a:solidFill>
                  <a:srgbClr val="00B050"/>
                </a:solidFill>
                <a:latin typeface="Arial" panose="020B0604020202020204" pitchFamily="34" charset="0"/>
                <a:cs typeface="Arial" panose="020B0604020202020204" pitchFamily="34" charset="0"/>
              </a:rPr>
              <a:t> and N</a:t>
            </a:r>
            <a:r>
              <a:rPr lang="it-IT" b="1" baseline="-25000" dirty="0">
                <a:solidFill>
                  <a:srgbClr val="00B050"/>
                </a:solidFill>
                <a:latin typeface="Arial" panose="020B0604020202020204" pitchFamily="34" charset="0"/>
                <a:cs typeface="Arial" panose="020B0604020202020204" pitchFamily="34" charset="0"/>
              </a:rPr>
              <a:t>2</a:t>
            </a:r>
            <a:r>
              <a:rPr lang="it-IT" b="1" dirty="0">
                <a:solidFill>
                  <a:srgbClr val="00B050"/>
                </a:solidFill>
                <a:latin typeface="Arial" panose="020B0604020202020204" pitchFamily="34" charset="0"/>
                <a:cs typeface="Arial" panose="020B0604020202020204" pitchFamily="34" charset="0"/>
              </a:rPr>
              <a:t> </a:t>
            </a:r>
            <a:r>
              <a:rPr lang="it-IT" b="1" dirty="0" err="1">
                <a:solidFill>
                  <a:srgbClr val="00B050"/>
                </a:solidFill>
                <a:latin typeface="Arial" panose="020B0604020202020204" pitchFamily="34" charset="0"/>
                <a:cs typeface="Arial" panose="020B0604020202020204" pitchFamily="34" charset="0"/>
              </a:rPr>
              <a:t>fixation</a:t>
            </a:r>
            <a:r>
              <a:rPr lang="it-IT" dirty="0">
                <a:solidFill>
                  <a:srgbClr val="00B050"/>
                </a:solidFill>
                <a:latin typeface="Arial" panose="020B0604020202020204" pitchFamily="34" charset="0"/>
                <a:cs typeface="Arial" panose="020B0604020202020204" pitchFamily="34" charset="0"/>
              </a:rPr>
              <a:t>)</a:t>
            </a:r>
          </a:p>
          <a:p>
            <a:r>
              <a:rPr lang="it-IT" dirty="0" err="1">
                <a:solidFill>
                  <a:srgbClr val="00B050"/>
                </a:solidFill>
                <a:latin typeface="Arial" panose="020B0604020202020204" pitchFamily="34" charset="0"/>
                <a:cs typeface="Arial" panose="020B0604020202020204" pitchFamily="34" charset="0"/>
              </a:rPr>
              <a:t>they</a:t>
            </a:r>
            <a:r>
              <a:rPr lang="it-IT" dirty="0">
                <a:solidFill>
                  <a:srgbClr val="00B050"/>
                </a:solidFill>
                <a:latin typeface="Arial" panose="020B0604020202020204" pitchFamily="34" charset="0"/>
                <a:cs typeface="Arial" panose="020B0604020202020204" pitchFamily="34" charset="0"/>
              </a:rPr>
              <a:t> </a:t>
            </a:r>
            <a:r>
              <a:rPr lang="it-IT" dirty="0" err="1">
                <a:solidFill>
                  <a:srgbClr val="00B050"/>
                </a:solidFill>
                <a:latin typeface="Arial" panose="020B0604020202020204" pitchFamily="34" charset="0"/>
                <a:cs typeface="Arial" panose="020B0604020202020204" pitchFamily="34" charset="0"/>
              </a:rPr>
              <a:t>act</a:t>
            </a:r>
            <a:r>
              <a:rPr lang="it-IT" dirty="0">
                <a:solidFill>
                  <a:srgbClr val="00B050"/>
                </a:solidFill>
                <a:latin typeface="Arial" panose="020B0604020202020204" pitchFamily="34" charset="0"/>
                <a:cs typeface="Arial" panose="020B0604020202020204" pitchFamily="34" charset="0"/>
              </a:rPr>
              <a:t> </a:t>
            </a:r>
            <a:r>
              <a:rPr lang="it-IT" dirty="0" err="1">
                <a:solidFill>
                  <a:srgbClr val="00B050"/>
                </a:solidFill>
                <a:latin typeface="Arial" panose="020B0604020202020204" pitchFamily="34" charset="0"/>
                <a:cs typeface="Arial" panose="020B0604020202020204" pitchFamily="34" charset="0"/>
              </a:rPr>
              <a:t>mainly</a:t>
            </a:r>
            <a:r>
              <a:rPr lang="it-IT" dirty="0">
                <a:solidFill>
                  <a:srgbClr val="00B050"/>
                </a:solidFill>
                <a:latin typeface="Arial" panose="020B0604020202020204" pitchFamily="34" charset="0"/>
                <a:cs typeface="Arial" panose="020B0604020202020204" pitchFamily="34" charset="0"/>
              </a:rPr>
              <a:t> </a:t>
            </a:r>
            <a:r>
              <a:rPr lang="it-IT" dirty="0" err="1">
                <a:solidFill>
                  <a:srgbClr val="00B050"/>
                </a:solidFill>
                <a:latin typeface="Arial" panose="020B0604020202020204" pitchFamily="34" charset="0"/>
                <a:cs typeface="Arial" panose="020B0604020202020204" pitchFamily="34" charset="0"/>
              </a:rPr>
              <a:t>as</a:t>
            </a:r>
            <a:r>
              <a:rPr lang="it-IT" dirty="0">
                <a:solidFill>
                  <a:srgbClr val="00B050"/>
                </a:solidFill>
                <a:latin typeface="Arial" panose="020B0604020202020204" pitchFamily="34" charset="0"/>
                <a:cs typeface="Arial" panose="020B0604020202020204" pitchFamily="34" charset="0"/>
              </a:rPr>
              <a:t> electron-transfer centers </a:t>
            </a:r>
            <a:r>
              <a:rPr lang="it-IT" dirty="0" err="1">
                <a:solidFill>
                  <a:srgbClr val="00B050"/>
                </a:solidFill>
                <a:latin typeface="Arial" panose="020B0604020202020204" pitchFamily="34" charset="0"/>
                <a:cs typeface="Arial" panose="020B0604020202020204" pitchFamily="34" charset="0"/>
              </a:rPr>
              <a:t>at</a:t>
            </a:r>
            <a:r>
              <a:rPr lang="it-IT" dirty="0">
                <a:solidFill>
                  <a:srgbClr val="00B050"/>
                </a:solidFill>
                <a:latin typeface="Arial" panose="020B0604020202020204" pitchFamily="34" charset="0"/>
                <a:cs typeface="Arial" panose="020B0604020202020204" pitchFamily="34" charset="0"/>
              </a:rPr>
              <a:t> negative </a:t>
            </a:r>
            <a:r>
              <a:rPr lang="it-IT" dirty="0" err="1">
                <a:solidFill>
                  <a:srgbClr val="00B050"/>
                </a:solidFill>
                <a:latin typeface="Arial" panose="020B0604020202020204" pitchFamily="34" charset="0"/>
                <a:cs typeface="Arial" panose="020B0604020202020204" pitchFamily="34" charset="0"/>
              </a:rPr>
              <a:t>potentials</a:t>
            </a:r>
            <a:r>
              <a:rPr lang="it-IT" dirty="0">
                <a:solidFill>
                  <a:srgbClr val="00B050"/>
                </a:solidFill>
                <a:latin typeface="Arial" panose="020B0604020202020204" pitchFamily="34" charset="0"/>
                <a:cs typeface="Arial" panose="020B0604020202020204" pitchFamily="34" charset="0"/>
              </a:rPr>
              <a:t>.</a:t>
            </a:r>
          </a:p>
          <a:p>
            <a:endParaRPr lang="it-IT" dirty="0">
              <a:latin typeface="Arial" panose="020B0604020202020204" pitchFamily="34" charset="0"/>
              <a:cs typeface="Arial" panose="020B0604020202020204" pitchFamily="34" charset="0"/>
            </a:endParaRPr>
          </a:p>
          <a:p>
            <a:r>
              <a:rPr lang="it-IT" dirty="0" err="1">
                <a:solidFill>
                  <a:srgbClr val="002060"/>
                </a:solidFill>
                <a:latin typeface="Arial" panose="020B0604020202020204" pitchFamily="34" charset="0"/>
                <a:cs typeface="Arial" panose="020B0604020202020204" pitchFamily="34" charset="0"/>
              </a:rPr>
              <a:t>However</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they</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may</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also</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have</a:t>
            </a:r>
            <a:r>
              <a:rPr lang="it-IT" dirty="0">
                <a:solidFill>
                  <a:srgbClr val="002060"/>
                </a:solidFill>
                <a:latin typeface="Arial" panose="020B0604020202020204" pitchFamily="34" charset="0"/>
                <a:cs typeface="Arial" panose="020B0604020202020204" pitchFamily="34" charset="0"/>
              </a:rPr>
              <a:t> non-redox </a:t>
            </a:r>
            <a:r>
              <a:rPr lang="it-IT" dirty="0" err="1">
                <a:solidFill>
                  <a:srgbClr val="002060"/>
                </a:solidFill>
                <a:latin typeface="Arial" panose="020B0604020202020204" pitchFamily="34" charset="0"/>
                <a:cs typeface="Arial" panose="020B0604020202020204" pitchFamily="34" charset="0"/>
              </a:rPr>
              <a:t>catalytic</a:t>
            </a:r>
            <a:r>
              <a:rPr lang="it-IT" dirty="0">
                <a:solidFill>
                  <a:srgbClr val="002060"/>
                </a:solidFill>
                <a:latin typeface="Arial" panose="020B0604020202020204" pitchFamily="34" charset="0"/>
                <a:cs typeface="Arial" panose="020B0604020202020204" pitchFamily="34" charset="0"/>
              </a:rPr>
              <a:t> or </a:t>
            </a:r>
            <a:r>
              <a:rPr lang="it-IT" dirty="0" err="1">
                <a:solidFill>
                  <a:srgbClr val="002060"/>
                </a:solidFill>
                <a:latin typeface="Arial" panose="020B0604020202020204" pitchFamily="34" charset="0"/>
                <a:cs typeface="Arial" panose="020B0604020202020204" pitchFamily="34" charset="0"/>
              </a:rPr>
              <a:t>noncatalytic</a:t>
            </a:r>
            <a:r>
              <a:rPr lang="it-IT" dirty="0">
                <a:solidFill>
                  <a:srgbClr val="002060"/>
                </a:solidFill>
                <a:latin typeface="Arial" panose="020B0604020202020204" pitchFamily="34" charset="0"/>
                <a:cs typeface="Arial" panose="020B0604020202020204" pitchFamily="34" charset="0"/>
              </a:rPr>
              <a:t> </a:t>
            </a:r>
            <a:r>
              <a:rPr lang="it-IT" dirty="0" err="1">
                <a:solidFill>
                  <a:srgbClr val="002060"/>
                </a:solidFill>
                <a:latin typeface="Arial" panose="020B0604020202020204" pitchFamily="34" charset="0"/>
                <a:cs typeface="Arial" panose="020B0604020202020204" pitchFamily="34" charset="0"/>
              </a:rPr>
              <a:t>functions</a:t>
            </a:r>
            <a:endParaRPr lang="it-IT" dirty="0">
              <a:solidFill>
                <a:srgbClr val="002060"/>
              </a:solidFill>
              <a:latin typeface="Arial" panose="020B0604020202020204" pitchFamily="34" charset="0"/>
              <a:cs typeface="Arial" panose="020B0604020202020204" pitchFamily="34" charset="0"/>
            </a:endParaRPr>
          </a:p>
        </p:txBody>
      </p:sp>
      <p:sp>
        <p:nvSpPr>
          <p:cNvPr id="7" name="Rettangolo 6"/>
          <p:cNvSpPr/>
          <p:nvPr/>
        </p:nvSpPr>
        <p:spPr>
          <a:xfrm>
            <a:off x="9838616" y="681281"/>
            <a:ext cx="1915909" cy="369332"/>
          </a:xfrm>
          <a:prstGeom prst="rect">
            <a:avLst/>
          </a:prstGeom>
        </p:spPr>
        <p:txBody>
          <a:bodyPr wrap="none">
            <a:spAutoFit/>
          </a:bodyPr>
          <a:lstStyle/>
          <a:p>
            <a:r>
              <a:rPr lang="it-IT" dirty="0">
                <a:latin typeface="Times-Roman"/>
              </a:rPr>
              <a:t>PDB code 1DUR</a:t>
            </a:r>
            <a:endParaRPr lang="it-IT" dirty="0"/>
          </a:p>
        </p:txBody>
      </p:sp>
    </p:spTree>
    <p:extLst>
      <p:ext uri="{BB962C8B-B14F-4D97-AF65-F5344CB8AC3E}">
        <p14:creationId xmlns:p14="http://schemas.microsoft.com/office/powerpoint/2010/main" val="228080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10974" y="845262"/>
            <a:ext cx="6096000" cy="2585323"/>
          </a:xfrm>
          <a:prstGeom prst="rect">
            <a:avLst/>
          </a:prstGeom>
        </p:spPr>
        <p:txBody>
          <a:bodyPr>
            <a:spAutoFit/>
          </a:bodyPr>
          <a:lstStyle/>
          <a:p>
            <a:pPr>
              <a:lnSpc>
                <a:spcPct val="150000"/>
              </a:lnSpc>
            </a:pPr>
            <a:r>
              <a:rPr lang="en-US" dirty="0">
                <a:latin typeface="Arial" panose="020B0604020202020204" pitchFamily="34" charset="0"/>
                <a:cs typeface="Arial" panose="020B0604020202020204" pitchFamily="34" charset="0"/>
              </a:rPr>
              <a:t>The basic structure is a distorted cube with alternating Fe and S atoms at the corners.</a:t>
            </a:r>
          </a:p>
          <a:p>
            <a:pPr>
              <a:lnSpc>
                <a:spcPct val="150000"/>
              </a:lnSpc>
            </a:pPr>
            <a:r>
              <a:rPr lang="en-US" dirty="0">
                <a:latin typeface="Arial" panose="020B0604020202020204" pitchFamily="34" charset="0"/>
                <a:cs typeface="Arial" panose="020B0604020202020204" pitchFamily="34" charset="0"/>
              </a:rPr>
              <a:t>The result is two interpenetrating concentric </a:t>
            </a:r>
            <a:r>
              <a:rPr lang="en-US" dirty="0" err="1">
                <a:latin typeface="Arial" panose="020B0604020202020204" pitchFamily="34" charset="0"/>
                <a:cs typeface="Arial" panose="020B0604020202020204" pitchFamily="34" charset="0"/>
              </a:rPr>
              <a:t>tetrahedra</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of four iron and four sulfide atoms</a:t>
            </a:r>
          </a:p>
          <a:p>
            <a:pPr>
              <a:lnSpc>
                <a:spcPct val="150000"/>
              </a:lnSpc>
            </a:pPr>
            <a:r>
              <a:rPr lang="en-US" dirty="0">
                <a:solidFill>
                  <a:srgbClr val="002060"/>
                </a:solidFill>
                <a:latin typeface="Arial" panose="020B0604020202020204" pitchFamily="34" charset="0"/>
                <a:cs typeface="Arial" panose="020B0604020202020204" pitchFamily="34" charset="0"/>
              </a:rPr>
              <a:t>Fe . . .Fe 		S . . . S 		distances</a:t>
            </a:r>
          </a:p>
          <a:p>
            <a:pPr>
              <a:lnSpc>
                <a:spcPct val="150000"/>
              </a:lnSpc>
            </a:pPr>
            <a:r>
              <a:rPr lang="en-US" dirty="0">
                <a:solidFill>
                  <a:srgbClr val="002060"/>
                </a:solidFill>
                <a:latin typeface="Arial" panose="020B0604020202020204" pitchFamily="34" charset="0"/>
                <a:cs typeface="Arial" panose="020B0604020202020204" pitchFamily="34" charset="0"/>
              </a:rPr>
              <a:t> 2.75 Å 			3.55 Å</a:t>
            </a:r>
            <a:endParaRPr lang="it-IT" dirty="0">
              <a:solidFill>
                <a:srgbClr val="002060"/>
              </a:solidFill>
              <a:latin typeface="Arial" panose="020B0604020202020204" pitchFamily="34" charset="0"/>
              <a:cs typeface="Arial" panose="020B0604020202020204" pitchFamily="34" charset="0"/>
            </a:endParaRPr>
          </a:p>
        </p:txBody>
      </p:sp>
      <p:pic>
        <p:nvPicPr>
          <p:cNvPr id="7" name="Immagine 6"/>
          <p:cNvPicPr>
            <a:picLocks noChangeAspect="1"/>
          </p:cNvPicPr>
          <p:nvPr/>
        </p:nvPicPr>
        <p:blipFill>
          <a:blip r:embed="rId2"/>
          <a:stretch>
            <a:fillRect/>
          </a:stretch>
        </p:blipFill>
        <p:spPr>
          <a:xfrm>
            <a:off x="7667791" y="592992"/>
            <a:ext cx="3744847" cy="3199911"/>
          </a:xfrm>
          <a:prstGeom prst="rect">
            <a:avLst/>
          </a:prstGeom>
        </p:spPr>
      </p:pic>
      <p:sp>
        <p:nvSpPr>
          <p:cNvPr id="8" name="Rettangolo 7"/>
          <p:cNvSpPr/>
          <p:nvPr/>
        </p:nvSpPr>
        <p:spPr>
          <a:xfrm>
            <a:off x="3577324" y="6209174"/>
            <a:ext cx="7962636" cy="430887"/>
          </a:xfrm>
          <a:prstGeom prst="rect">
            <a:avLst/>
          </a:prstGeom>
          <a:ln>
            <a:noFill/>
          </a:ln>
        </p:spPr>
        <p:txBody>
          <a:bodyPr wrap="square">
            <a:spAutoFit/>
          </a:bodyPr>
          <a:lstStyle/>
          <a:p>
            <a:r>
              <a:rPr lang="it-IT" sz="2200" b="1" dirty="0">
                <a:solidFill>
                  <a:srgbClr val="FF0000"/>
                </a:solidFill>
                <a:latin typeface="Arial" panose="020B0604020202020204" pitchFamily="34" charset="0"/>
                <a:cs typeface="Arial" panose="020B0604020202020204" pitchFamily="34" charset="0"/>
              </a:rPr>
              <a:t>!!</a:t>
            </a:r>
            <a:r>
              <a:rPr lang="it-IT" sz="2200" b="1" dirty="0" err="1">
                <a:solidFill>
                  <a:srgbClr val="FF0000"/>
                </a:solidFill>
                <a:latin typeface="Arial" panose="020B0604020202020204" pitchFamily="34" charset="0"/>
                <a:cs typeface="Arial" panose="020B0604020202020204" pitchFamily="34" charset="0"/>
              </a:rPr>
              <a:t>it</a:t>
            </a:r>
            <a:r>
              <a:rPr lang="it-IT" sz="2200" b="1" dirty="0">
                <a:solidFill>
                  <a:srgbClr val="FF0000"/>
                </a:solidFill>
                <a:latin typeface="Arial" panose="020B0604020202020204" pitchFamily="34" charset="0"/>
                <a:cs typeface="Arial" panose="020B0604020202020204" pitchFamily="34" charset="0"/>
              </a:rPr>
              <a:t> can </a:t>
            </a:r>
            <a:r>
              <a:rPr lang="it-IT" sz="2200" b="1" dirty="0" err="1">
                <a:solidFill>
                  <a:srgbClr val="FF0000"/>
                </a:solidFill>
                <a:latin typeface="Arial" panose="020B0604020202020204" pitchFamily="34" charset="0"/>
                <a:cs typeface="Arial" panose="020B0604020202020204" pitchFamily="34" charset="0"/>
              </a:rPr>
              <a:t>exist</a:t>
            </a:r>
            <a:r>
              <a:rPr lang="it-IT" sz="2200" b="1" dirty="0">
                <a:solidFill>
                  <a:srgbClr val="FF0000"/>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in three rather than two oxidation levels!!</a:t>
            </a:r>
            <a:endParaRPr lang="it-IT" sz="2200" b="1" dirty="0">
              <a:solidFill>
                <a:srgbClr val="FF0000"/>
              </a:solidFill>
              <a:latin typeface="Arial" panose="020B0604020202020204" pitchFamily="34" charset="0"/>
              <a:cs typeface="Arial" panose="020B0604020202020204" pitchFamily="34" charset="0"/>
            </a:endParaRPr>
          </a:p>
        </p:txBody>
      </p:sp>
      <p:pic>
        <p:nvPicPr>
          <p:cNvPr id="2" name="Immagine 1"/>
          <p:cNvPicPr>
            <a:picLocks noChangeAspect="1"/>
          </p:cNvPicPr>
          <p:nvPr/>
        </p:nvPicPr>
        <p:blipFill>
          <a:blip r:embed="rId3"/>
          <a:stretch>
            <a:fillRect/>
          </a:stretch>
        </p:blipFill>
        <p:spPr>
          <a:xfrm>
            <a:off x="2377271" y="3686404"/>
            <a:ext cx="2228850" cy="2266950"/>
          </a:xfrm>
          <a:prstGeom prst="rect">
            <a:avLst/>
          </a:prstGeom>
        </p:spPr>
      </p:pic>
      <p:sp>
        <p:nvSpPr>
          <p:cNvPr id="9" name="Rettangolo 8"/>
          <p:cNvSpPr/>
          <p:nvPr/>
        </p:nvSpPr>
        <p:spPr>
          <a:xfrm>
            <a:off x="4884516" y="4819879"/>
            <a:ext cx="6528122" cy="646331"/>
          </a:xfrm>
          <a:prstGeom prst="rect">
            <a:avLst/>
          </a:prstGeom>
        </p:spPr>
        <p:txBody>
          <a:bodyPr wrap="square">
            <a:spAutoFit/>
          </a:bodyPr>
          <a:lstStyle/>
          <a:p>
            <a:r>
              <a:rPr lang="it-IT" dirty="0" err="1">
                <a:solidFill>
                  <a:srgbClr val="0070C0"/>
                </a:solidFill>
                <a:latin typeface="Arial" panose="020B0604020202020204" pitchFamily="34" charset="0"/>
                <a:cs typeface="Arial" panose="020B0604020202020204" pitchFamily="34" charset="0"/>
              </a:rPr>
              <a:t>These</a:t>
            </a:r>
            <a:r>
              <a:rPr lang="it-IT" dirty="0">
                <a:solidFill>
                  <a:srgbClr val="0070C0"/>
                </a:solidFill>
                <a:latin typeface="Arial" panose="020B0604020202020204" pitchFamily="34" charset="0"/>
                <a:cs typeface="Arial" panose="020B0604020202020204" pitchFamily="34" charset="0"/>
              </a:rPr>
              <a:t> centers are </a:t>
            </a:r>
            <a:r>
              <a:rPr lang="it-IT" dirty="0" err="1">
                <a:solidFill>
                  <a:srgbClr val="0070C0"/>
                </a:solidFill>
                <a:latin typeface="Arial" panose="020B0604020202020204" pitchFamily="34" charset="0"/>
                <a:cs typeface="Arial" panose="020B0604020202020204" pitchFamily="34" charset="0"/>
              </a:rPr>
              <a:t>connected</a:t>
            </a:r>
            <a:r>
              <a:rPr lang="it-IT" dirty="0">
                <a:solidFill>
                  <a:srgbClr val="0070C0"/>
                </a:solidFill>
                <a:latin typeface="Arial" panose="020B0604020202020204" pitchFamily="34" charset="0"/>
                <a:cs typeface="Arial" panose="020B0604020202020204" pitchFamily="34" charset="0"/>
              </a:rPr>
              <a:t> to the proteine by </a:t>
            </a:r>
            <a:r>
              <a:rPr lang="it-IT" dirty="0" err="1">
                <a:solidFill>
                  <a:srgbClr val="0070C0"/>
                </a:solidFill>
                <a:latin typeface="Arial" panose="020B0604020202020204" pitchFamily="34" charset="0"/>
                <a:cs typeface="Arial" panose="020B0604020202020204" pitchFamily="34" charset="0"/>
              </a:rPr>
              <a:t>interaction</a:t>
            </a:r>
            <a:r>
              <a:rPr lang="it-IT" dirty="0">
                <a:solidFill>
                  <a:srgbClr val="0070C0"/>
                </a:solidFill>
                <a:latin typeface="Arial" panose="020B0604020202020204" pitchFamily="34" charset="0"/>
                <a:cs typeface="Arial" panose="020B0604020202020204" pitchFamily="34" charset="0"/>
              </a:rPr>
              <a:t> of the Fe </a:t>
            </a:r>
            <a:r>
              <a:rPr lang="it-IT" dirty="0" err="1">
                <a:solidFill>
                  <a:srgbClr val="0070C0"/>
                </a:solidFill>
                <a:latin typeface="Arial" panose="020B0604020202020204" pitchFamily="34" charset="0"/>
                <a:cs typeface="Arial" panose="020B0604020202020204" pitchFamily="34" charset="0"/>
              </a:rPr>
              <a:t>atoms</a:t>
            </a:r>
            <a:r>
              <a:rPr lang="it-IT" dirty="0">
                <a:solidFill>
                  <a:srgbClr val="0070C0"/>
                </a:solidFill>
                <a:latin typeface="Arial" panose="020B0604020202020204" pitchFamily="34" charset="0"/>
                <a:cs typeface="Arial" panose="020B0604020202020204" pitchFamily="34" charset="0"/>
              </a:rPr>
              <a:t> with 4 </a:t>
            </a:r>
            <a:r>
              <a:rPr lang="it-IT" dirty="0" err="1">
                <a:solidFill>
                  <a:srgbClr val="0070C0"/>
                </a:solidFill>
                <a:latin typeface="Arial" panose="020B0604020202020204" pitchFamily="34" charset="0"/>
                <a:cs typeface="Arial" panose="020B0604020202020204" pitchFamily="34" charset="0"/>
              </a:rPr>
              <a:t>cysteinate</a:t>
            </a:r>
            <a:r>
              <a:rPr lang="it-IT" dirty="0">
                <a:solidFill>
                  <a:srgbClr val="0070C0"/>
                </a:solidFill>
                <a:latin typeface="Arial" panose="020B0604020202020204" pitchFamily="34" charset="0"/>
                <a:cs typeface="Arial" panose="020B0604020202020204" pitchFamily="34" charset="0"/>
              </a:rPr>
              <a:t> </a:t>
            </a:r>
            <a:r>
              <a:rPr lang="it-IT" dirty="0" err="1">
                <a:solidFill>
                  <a:srgbClr val="0070C0"/>
                </a:solidFill>
                <a:latin typeface="Arial" panose="020B0604020202020204" pitchFamily="34" charset="0"/>
                <a:cs typeface="Arial" panose="020B0604020202020204" pitchFamily="34" charset="0"/>
              </a:rPr>
              <a:t>residues</a:t>
            </a:r>
            <a:r>
              <a:rPr lang="it-IT"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5547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14"/>
          <p:cNvSpPr>
            <a:spLocks noChangeArrowheads="1"/>
          </p:cNvSpPr>
          <p:nvPr/>
        </p:nvSpPr>
        <p:spPr bwMode="auto">
          <a:xfrm>
            <a:off x="3826933" y="1298400"/>
            <a:ext cx="4571999" cy="2585323"/>
          </a:xfrm>
          <a:prstGeom prst="rect">
            <a:avLst/>
          </a:prstGeom>
          <a:noFill/>
          <a:ln w="38100">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it-IT" dirty="0">
                <a:solidFill>
                  <a:srgbClr val="0000FF"/>
                </a:solidFill>
                <a:cs typeface="Arial" panose="020B0604020202020204" pitchFamily="34" charset="0"/>
              </a:rPr>
              <a:t>  Fe/S centers </a:t>
            </a:r>
            <a:r>
              <a:rPr lang="it-IT" dirty="0" err="1">
                <a:solidFill>
                  <a:srgbClr val="0000FF"/>
                </a:solidFill>
                <a:cs typeface="Arial" panose="020B0604020202020204" pitchFamily="34" charset="0"/>
              </a:rPr>
              <a:t>have</a:t>
            </a:r>
            <a:r>
              <a:rPr lang="it-IT" dirty="0">
                <a:solidFill>
                  <a:srgbClr val="0000FF"/>
                </a:solidFill>
                <a:cs typeface="Arial" panose="020B0604020202020204" pitchFamily="34" charset="0"/>
              </a:rPr>
              <a:t> </a:t>
            </a:r>
            <a:r>
              <a:rPr lang="it-IT" dirty="0" err="1">
                <a:solidFill>
                  <a:srgbClr val="0000FF"/>
                </a:solidFill>
                <a:cs typeface="Arial" panose="020B0604020202020204" pitchFamily="34" charset="0"/>
              </a:rPr>
              <a:t>essential</a:t>
            </a:r>
            <a:r>
              <a:rPr lang="it-IT" dirty="0">
                <a:solidFill>
                  <a:srgbClr val="0000FF"/>
                </a:solidFill>
                <a:cs typeface="Arial" panose="020B0604020202020204" pitchFamily="34" charset="0"/>
              </a:rPr>
              <a:t> </a:t>
            </a:r>
            <a:r>
              <a:rPr lang="it-IT" dirty="0" err="1">
                <a:solidFill>
                  <a:srgbClr val="0000FF"/>
                </a:solidFill>
                <a:cs typeface="Arial" panose="020B0604020202020204" pitchFamily="34" charset="0"/>
              </a:rPr>
              <a:t>functions</a:t>
            </a:r>
            <a:r>
              <a:rPr lang="it-IT" dirty="0">
                <a:solidFill>
                  <a:srgbClr val="0000FF"/>
                </a:solidFill>
                <a:cs typeface="Arial" panose="020B0604020202020204" pitchFamily="34" charset="0"/>
              </a:rPr>
              <a:t> in:</a:t>
            </a:r>
          </a:p>
          <a:p>
            <a:pPr algn="just" eaLnBrk="1" hangingPunct="1">
              <a:lnSpc>
                <a:spcPct val="150000"/>
              </a:lnSpc>
            </a:pPr>
            <a:r>
              <a:rPr lang="it-IT" b="1" dirty="0">
                <a:solidFill>
                  <a:srgbClr val="0000FF"/>
                </a:solidFill>
                <a:cs typeface="Arial" panose="020B0604020202020204" pitchFamily="34" charset="0"/>
              </a:rPr>
              <a:t>. </a:t>
            </a:r>
            <a:r>
              <a:rPr lang="it-IT" b="1" dirty="0" err="1">
                <a:solidFill>
                  <a:srgbClr val="0000FF"/>
                </a:solidFill>
                <a:cs typeface="Arial" panose="020B0604020202020204" pitchFamily="34" charset="0"/>
              </a:rPr>
              <a:t>Photosynthesis</a:t>
            </a:r>
            <a:endParaRPr lang="it-IT" b="1" dirty="0">
              <a:solidFill>
                <a:srgbClr val="0000FF"/>
              </a:solidFill>
              <a:cs typeface="Arial" panose="020B0604020202020204" pitchFamily="34" charset="0"/>
            </a:endParaRPr>
          </a:p>
          <a:p>
            <a:pPr algn="just" eaLnBrk="1" hangingPunct="1">
              <a:lnSpc>
                <a:spcPct val="150000"/>
              </a:lnSpc>
            </a:pPr>
            <a:r>
              <a:rPr lang="it-IT" b="1" dirty="0">
                <a:solidFill>
                  <a:srgbClr val="0000FF"/>
                </a:solidFill>
                <a:cs typeface="Arial" panose="020B0604020202020204" pitchFamily="34" charset="0"/>
              </a:rPr>
              <a:t>. </a:t>
            </a:r>
            <a:r>
              <a:rPr lang="it-IT" b="1" dirty="0" err="1">
                <a:solidFill>
                  <a:srgbClr val="0000FF"/>
                </a:solidFill>
                <a:cs typeface="Arial" panose="020B0604020202020204" pitchFamily="34" charset="0"/>
              </a:rPr>
              <a:t>Nitrogen</a:t>
            </a:r>
            <a:r>
              <a:rPr lang="it-IT" b="1" dirty="0">
                <a:solidFill>
                  <a:srgbClr val="0000FF"/>
                </a:solidFill>
                <a:cs typeface="Arial" panose="020B0604020202020204" pitchFamily="34" charset="0"/>
              </a:rPr>
              <a:t> </a:t>
            </a:r>
            <a:r>
              <a:rPr lang="it-IT" b="1" dirty="0" err="1">
                <a:solidFill>
                  <a:srgbClr val="0000FF"/>
                </a:solidFill>
                <a:cs typeface="Arial" panose="020B0604020202020204" pitchFamily="34" charset="0"/>
              </a:rPr>
              <a:t>fixation</a:t>
            </a:r>
            <a:endParaRPr lang="it-IT" b="1" dirty="0">
              <a:solidFill>
                <a:srgbClr val="0000FF"/>
              </a:solidFill>
              <a:cs typeface="Arial" panose="020B0604020202020204" pitchFamily="34" charset="0"/>
            </a:endParaRPr>
          </a:p>
          <a:p>
            <a:pPr algn="just" eaLnBrk="1" hangingPunct="1">
              <a:lnSpc>
                <a:spcPct val="150000"/>
              </a:lnSpc>
            </a:pPr>
            <a:r>
              <a:rPr lang="it-IT" b="1" dirty="0">
                <a:solidFill>
                  <a:srgbClr val="0000FF"/>
                </a:solidFill>
                <a:cs typeface="Arial" panose="020B0604020202020204" pitchFamily="34" charset="0"/>
              </a:rPr>
              <a:t>. </a:t>
            </a:r>
            <a:r>
              <a:rPr lang="it-IT" b="1" dirty="0" err="1">
                <a:solidFill>
                  <a:srgbClr val="0000FF"/>
                </a:solidFill>
                <a:cs typeface="Arial" panose="020B0604020202020204" pitchFamily="34" charset="0"/>
              </a:rPr>
              <a:t>Metabolism</a:t>
            </a:r>
            <a:r>
              <a:rPr lang="it-IT" b="1" dirty="0">
                <a:solidFill>
                  <a:srgbClr val="0000FF"/>
                </a:solidFill>
                <a:cs typeface="Arial" panose="020B0604020202020204" pitchFamily="34" charset="0"/>
              </a:rPr>
              <a:t> of H</a:t>
            </a:r>
            <a:r>
              <a:rPr lang="it-IT" b="1" baseline="-25000" dirty="0">
                <a:solidFill>
                  <a:srgbClr val="0000FF"/>
                </a:solidFill>
                <a:cs typeface="Arial" panose="020B0604020202020204" pitchFamily="34" charset="0"/>
              </a:rPr>
              <a:t>2</a:t>
            </a:r>
            <a:r>
              <a:rPr lang="it-IT" b="1" dirty="0">
                <a:solidFill>
                  <a:srgbClr val="0000FF"/>
                </a:solidFill>
                <a:cs typeface="Arial" panose="020B0604020202020204" pitchFamily="34" charset="0"/>
              </a:rPr>
              <a:t>, NO</a:t>
            </a:r>
            <a:r>
              <a:rPr lang="it-IT" b="1" baseline="-25000" dirty="0">
                <a:solidFill>
                  <a:srgbClr val="0000FF"/>
                </a:solidFill>
                <a:cs typeface="Arial" panose="020B0604020202020204" pitchFamily="34" charset="0"/>
              </a:rPr>
              <a:t>2</a:t>
            </a:r>
            <a:r>
              <a:rPr lang="it-IT" b="1" baseline="30000" dirty="0">
                <a:solidFill>
                  <a:srgbClr val="0000FF"/>
                </a:solidFill>
                <a:cs typeface="Arial" panose="020B0604020202020204" pitchFamily="34" charset="0"/>
              </a:rPr>
              <a:t>-</a:t>
            </a:r>
            <a:r>
              <a:rPr lang="it-IT" b="1" dirty="0">
                <a:solidFill>
                  <a:srgbClr val="0000FF"/>
                </a:solidFill>
                <a:cs typeface="Arial" panose="020B0604020202020204" pitchFamily="34" charset="0"/>
              </a:rPr>
              <a:t>, SO</a:t>
            </a:r>
            <a:r>
              <a:rPr lang="it-IT" b="1" baseline="-25000" dirty="0">
                <a:solidFill>
                  <a:srgbClr val="0000FF"/>
                </a:solidFill>
                <a:cs typeface="Arial" panose="020B0604020202020204" pitchFamily="34" charset="0"/>
              </a:rPr>
              <a:t>3</a:t>
            </a:r>
            <a:r>
              <a:rPr lang="it-IT" b="1" baseline="30000" dirty="0">
                <a:solidFill>
                  <a:srgbClr val="0000FF"/>
                </a:solidFill>
                <a:cs typeface="Arial" panose="020B0604020202020204" pitchFamily="34" charset="0"/>
              </a:rPr>
              <a:t>2-</a:t>
            </a:r>
          </a:p>
          <a:p>
            <a:pPr algn="just" eaLnBrk="1" hangingPunct="1">
              <a:lnSpc>
                <a:spcPct val="150000"/>
              </a:lnSpc>
            </a:pPr>
            <a:endParaRPr lang="it-IT" dirty="0">
              <a:solidFill>
                <a:srgbClr val="0000FF"/>
              </a:solidFill>
              <a:cs typeface="Arial" panose="020B0604020202020204" pitchFamily="34" charset="0"/>
            </a:endParaRPr>
          </a:p>
          <a:p>
            <a:pPr algn="just" eaLnBrk="1" hangingPunct="1">
              <a:lnSpc>
                <a:spcPct val="150000"/>
              </a:lnSpc>
            </a:pPr>
            <a:endParaRPr lang="it-IT" dirty="0">
              <a:solidFill>
                <a:srgbClr val="0000FF"/>
              </a:solidFill>
              <a:cs typeface="Arial" panose="020B0604020202020204" pitchFamily="34" charset="0"/>
            </a:endParaRPr>
          </a:p>
        </p:txBody>
      </p:sp>
      <p:sp>
        <p:nvSpPr>
          <p:cNvPr id="5" name="Rettangolo 4"/>
          <p:cNvSpPr/>
          <p:nvPr/>
        </p:nvSpPr>
        <p:spPr>
          <a:xfrm>
            <a:off x="1275644" y="427336"/>
            <a:ext cx="9019822" cy="646331"/>
          </a:xfrm>
          <a:prstGeom prst="rect">
            <a:avLst/>
          </a:prstGeom>
        </p:spPr>
        <p:txBody>
          <a:bodyPr wrap="square">
            <a:spAutoFit/>
          </a:bodyPr>
          <a:lstStyle/>
          <a:p>
            <a:r>
              <a:rPr lang="en-US" dirty="0">
                <a:solidFill>
                  <a:srgbClr val="C00000"/>
                </a:solidFill>
                <a:latin typeface="Times-Roman"/>
              </a:rPr>
              <a:t>The majority of the ubiquitous Fe/S centers in proteins are involved in electron transfer at </a:t>
            </a:r>
            <a:r>
              <a:rPr lang="it-IT" dirty="0" err="1">
                <a:solidFill>
                  <a:srgbClr val="C00000"/>
                </a:solidFill>
                <a:latin typeface="Times-Roman"/>
              </a:rPr>
              <a:t>typically</a:t>
            </a:r>
            <a:r>
              <a:rPr lang="it-IT" dirty="0">
                <a:solidFill>
                  <a:srgbClr val="C00000"/>
                </a:solidFill>
                <a:latin typeface="Times-Roman"/>
              </a:rPr>
              <a:t> negative redox </a:t>
            </a:r>
            <a:r>
              <a:rPr lang="it-IT" dirty="0" err="1">
                <a:solidFill>
                  <a:srgbClr val="C00000"/>
                </a:solidFill>
                <a:latin typeface="Times-Roman"/>
              </a:rPr>
              <a:t>potentials</a:t>
            </a:r>
            <a:endParaRPr lang="it-IT" dirty="0">
              <a:solidFill>
                <a:srgbClr val="C00000"/>
              </a:solidFill>
            </a:endParaRPr>
          </a:p>
        </p:txBody>
      </p:sp>
      <p:sp>
        <p:nvSpPr>
          <p:cNvPr id="6" name="Rettangolo 5"/>
          <p:cNvSpPr/>
          <p:nvPr/>
        </p:nvSpPr>
        <p:spPr>
          <a:xfrm>
            <a:off x="1095022" y="3522683"/>
            <a:ext cx="10363200" cy="1294072"/>
          </a:xfrm>
          <a:prstGeom prst="rect">
            <a:avLst/>
          </a:prstGeom>
        </p:spPr>
        <p:txBody>
          <a:bodyPr wrap="square">
            <a:spAutoFit/>
          </a:bodyPr>
          <a:lstStyle/>
          <a:p>
            <a:pPr>
              <a:lnSpc>
                <a:spcPct val="150000"/>
              </a:lnSpc>
            </a:pPr>
            <a:r>
              <a:rPr lang="en-US" dirty="0">
                <a:latin typeface="Times-Roman"/>
              </a:rPr>
              <a:t>In addition to the electron-transfer function, Fe/S centers have been recognized as sites for redox and non-redox catalysis; examples include the exclusively </a:t>
            </a:r>
            <a:r>
              <a:rPr lang="it-IT" dirty="0">
                <a:latin typeface="Times-Roman"/>
              </a:rPr>
              <a:t>Fe/S-</a:t>
            </a:r>
            <a:r>
              <a:rPr lang="it-IT" dirty="0" err="1">
                <a:latin typeface="Times-Roman"/>
              </a:rPr>
              <a:t>dependent</a:t>
            </a:r>
            <a:r>
              <a:rPr lang="it-IT" dirty="0">
                <a:latin typeface="Times-Roman"/>
              </a:rPr>
              <a:t> </a:t>
            </a:r>
            <a:r>
              <a:rPr lang="it-IT" dirty="0" err="1">
                <a:latin typeface="Times-Roman"/>
              </a:rPr>
              <a:t>hydrogenases</a:t>
            </a:r>
            <a:r>
              <a:rPr lang="it-IT" dirty="0">
                <a:latin typeface="Times-Roman"/>
              </a:rPr>
              <a:t> and </a:t>
            </a:r>
            <a:r>
              <a:rPr lang="it-IT" dirty="0" err="1">
                <a:latin typeface="Times-Roman"/>
              </a:rPr>
              <a:t>nitrogenases</a:t>
            </a:r>
            <a:r>
              <a:rPr lang="it-IT" dirty="0">
                <a:latin typeface="Times-Roman"/>
              </a:rPr>
              <a:t>, </a:t>
            </a:r>
            <a:r>
              <a:rPr lang="it-IT" dirty="0" err="1">
                <a:latin typeface="Times-Roman"/>
              </a:rPr>
              <a:t>as</a:t>
            </a:r>
            <a:r>
              <a:rPr lang="it-IT" dirty="0">
                <a:latin typeface="Times-Roman"/>
              </a:rPr>
              <a:t> </a:t>
            </a:r>
            <a:r>
              <a:rPr lang="it-IT" dirty="0" err="1">
                <a:latin typeface="Times-Roman"/>
              </a:rPr>
              <a:t>well</a:t>
            </a:r>
            <a:r>
              <a:rPr lang="it-IT" dirty="0">
                <a:latin typeface="Times-Roman"/>
              </a:rPr>
              <a:t> </a:t>
            </a:r>
            <a:r>
              <a:rPr lang="it-IT" dirty="0" err="1">
                <a:latin typeface="Times-Roman"/>
              </a:rPr>
              <a:t>as</a:t>
            </a:r>
            <a:r>
              <a:rPr lang="it-IT" dirty="0">
                <a:latin typeface="Times-Roman"/>
              </a:rPr>
              <a:t> (de)</a:t>
            </a:r>
            <a:r>
              <a:rPr lang="it-IT" dirty="0" err="1">
                <a:latin typeface="Times-Roman"/>
              </a:rPr>
              <a:t>hydrolase</a:t>
            </a:r>
            <a:r>
              <a:rPr lang="it-IT" dirty="0">
                <a:latin typeface="Times-Roman"/>
              </a:rPr>
              <a:t>/</a:t>
            </a:r>
            <a:r>
              <a:rPr lang="it-IT" dirty="0" err="1">
                <a:latin typeface="Times-Roman"/>
              </a:rPr>
              <a:t>isomerase</a:t>
            </a:r>
            <a:r>
              <a:rPr lang="it-IT" dirty="0">
                <a:latin typeface="Times-Roman"/>
              </a:rPr>
              <a:t> </a:t>
            </a:r>
            <a:r>
              <a:rPr lang="en-US" dirty="0">
                <a:latin typeface="Times-Roman"/>
              </a:rPr>
              <a:t>enzymes of the </a:t>
            </a:r>
            <a:r>
              <a:rPr lang="en-US" dirty="0" err="1">
                <a:latin typeface="Times-Roman"/>
              </a:rPr>
              <a:t>aconitase</a:t>
            </a:r>
            <a:r>
              <a:rPr lang="en-US" dirty="0">
                <a:latin typeface="Times-Roman"/>
              </a:rPr>
              <a:t> type</a:t>
            </a:r>
            <a:endParaRPr lang="it-IT" dirty="0"/>
          </a:p>
        </p:txBody>
      </p:sp>
      <p:sp>
        <p:nvSpPr>
          <p:cNvPr id="8" name="Rettangolo 7"/>
          <p:cNvSpPr/>
          <p:nvPr/>
        </p:nvSpPr>
        <p:spPr>
          <a:xfrm>
            <a:off x="1456266" y="5687378"/>
            <a:ext cx="10363200" cy="369332"/>
          </a:xfrm>
          <a:prstGeom prst="rect">
            <a:avLst/>
          </a:prstGeom>
        </p:spPr>
        <p:txBody>
          <a:bodyPr wrap="square">
            <a:spAutoFit/>
          </a:bodyPr>
          <a:lstStyle/>
          <a:p>
            <a:r>
              <a:rPr lang="en-US" dirty="0">
                <a:solidFill>
                  <a:srgbClr val="FF0000"/>
                </a:solidFill>
                <a:latin typeface="Times-Roman"/>
              </a:rPr>
              <a:t>Approximately 1% of the iron content of mammals is present in the form of Fe/S proteins</a:t>
            </a:r>
            <a:endParaRPr lang="it-IT" dirty="0">
              <a:solidFill>
                <a:srgbClr val="FF0000"/>
              </a:solidFill>
            </a:endParaRPr>
          </a:p>
        </p:txBody>
      </p:sp>
    </p:spTree>
    <p:extLst>
      <p:ext uri="{BB962C8B-B14F-4D97-AF65-F5344CB8AC3E}">
        <p14:creationId xmlns:p14="http://schemas.microsoft.com/office/powerpoint/2010/main" val="279812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863522" y="833028"/>
            <a:ext cx="10081549" cy="2585323"/>
          </a:xfrm>
          <a:prstGeom prst="rect">
            <a:avLst/>
          </a:prstGeom>
        </p:spPr>
        <p:txBody>
          <a:bodyPr wrap="square">
            <a:spAutoFit/>
          </a:bodyPr>
          <a:lstStyle/>
          <a:p>
            <a:r>
              <a:rPr lang="en-US" i="1" dirty="0">
                <a:solidFill>
                  <a:srgbClr val="006666"/>
                </a:solidFill>
                <a:latin typeface="Arial" panose="020B0604020202020204" pitchFamily="34" charset="0"/>
                <a:cs typeface="Arial" panose="020B0604020202020204" pitchFamily="34" charset="0"/>
              </a:rPr>
              <a:t>P. </a:t>
            </a:r>
            <a:r>
              <a:rPr lang="it-IT" dirty="0" err="1">
                <a:solidFill>
                  <a:srgbClr val="006666"/>
                </a:solidFill>
                <a:latin typeface="Arial" panose="020B0604020202020204" pitchFamily="34" charset="0"/>
                <a:cs typeface="Arial" panose="020B0604020202020204" pitchFamily="34" charset="0"/>
              </a:rPr>
              <a:t>asaccharolyticus</a:t>
            </a:r>
            <a:r>
              <a:rPr lang="en-US" i="1" dirty="0">
                <a:solidFill>
                  <a:srgbClr val="006666"/>
                </a:solidFill>
                <a:latin typeface="Arial" panose="020B0604020202020204" pitchFamily="34" charset="0"/>
                <a:cs typeface="Arial" panose="020B0604020202020204" pitchFamily="34" charset="0"/>
              </a:rPr>
              <a:t> </a:t>
            </a:r>
            <a:r>
              <a:rPr lang="en-US" dirty="0" err="1">
                <a:solidFill>
                  <a:srgbClr val="006666"/>
                </a:solidFill>
                <a:latin typeface="Arial" panose="020B0604020202020204" pitchFamily="34" charset="0"/>
                <a:cs typeface="Arial" panose="020B0604020202020204" pitchFamily="34" charset="0"/>
              </a:rPr>
              <a:t>ferredoxin</a:t>
            </a:r>
            <a:r>
              <a:rPr lang="en-US" dirty="0">
                <a:solidFill>
                  <a:srgbClr val="006666"/>
                </a:solidFill>
                <a:latin typeface="Arial" panose="020B0604020202020204" pitchFamily="34" charset="0"/>
                <a:cs typeface="Arial" panose="020B0604020202020204" pitchFamily="34" charset="0"/>
              </a:rPr>
              <a:t> contains two [4Fe-4S] clusters</a:t>
            </a:r>
          </a:p>
          <a:p>
            <a:r>
              <a:rPr lang="en-US" b="1" dirty="0">
                <a:solidFill>
                  <a:srgbClr val="006666"/>
                </a:solidFill>
                <a:latin typeface="Arial" panose="020B0604020202020204" pitchFamily="34" charset="0"/>
                <a:cs typeface="Arial" panose="020B0604020202020204" pitchFamily="34" charset="0"/>
              </a:rPr>
              <a:t>oxidized state [4Fe-4S]</a:t>
            </a:r>
            <a:r>
              <a:rPr lang="en-US" b="1" baseline="30000" dirty="0">
                <a:solidFill>
                  <a:srgbClr val="006666"/>
                </a:solidFill>
                <a:latin typeface="Arial" panose="020B0604020202020204" pitchFamily="34" charset="0"/>
                <a:cs typeface="Arial" panose="020B0604020202020204" pitchFamily="34" charset="0"/>
              </a:rPr>
              <a:t>2+</a:t>
            </a:r>
            <a:r>
              <a:rPr lang="en-US" b="1" dirty="0">
                <a:solidFill>
                  <a:srgbClr val="006666"/>
                </a:solidFill>
                <a:latin typeface="Arial" panose="020B0604020202020204" pitchFamily="34" charset="0"/>
                <a:cs typeface="Arial" panose="020B0604020202020204" pitchFamily="34" charset="0"/>
              </a:rPr>
              <a:t> 	</a:t>
            </a:r>
            <a:r>
              <a:rPr lang="en-US" dirty="0">
                <a:solidFill>
                  <a:srgbClr val="006666"/>
                </a:solidFill>
                <a:latin typeface="Arial" panose="020B0604020202020204" pitchFamily="34" charset="0"/>
                <a:cs typeface="Arial" panose="020B0604020202020204" pitchFamily="34" charset="0"/>
              </a:rPr>
              <a:t>	two Fe(III) ions and two Fe(II) ions </a:t>
            </a:r>
          </a:p>
          <a:p>
            <a:r>
              <a:rPr lang="en-US" b="1" dirty="0">
                <a:solidFill>
                  <a:srgbClr val="006666"/>
                </a:solidFill>
                <a:latin typeface="Arial" panose="020B0604020202020204" pitchFamily="34" charset="0"/>
                <a:cs typeface="Arial" panose="020B0604020202020204" pitchFamily="34" charset="0"/>
              </a:rPr>
              <a:t>reduced state [4Fe-4S]</a:t>
            </a:r>
            <a:r>
              <a:rPr lang="en-US" b="1" baseline="30000" dirty="0">
                <a:solidFill>
                  <a:srgbClr val="006666"/>
                </a:solidFill>
                <a:latin typeface="Arial" panose="020B0604020202020204" pitchFamily="34" charset="0"/>
                <a:cs typeface="Arial" panose="020B0604020202020204" pitchFamily="34" charset="0"/>
              </a:rPr>
              <a:t>+</a:t>
            </a:r>
            <a:r>
              <a:rPr lang="en-US" b="1" dirty="0">
                <a:solidFill>
                  <a:srgbClr val="006666"/>
                </a:solidFill>
                <a:latin typeface="Arial" panose="020B0604020202020204" pitchFamily="34" charset="0"/>
                <a:cs typeface="Arial" panose="020B0604020202020204" pitchFamily="34" charset="0"/>
              </a:rPr>
              <a:t>  </a:t>
            </a:r>
            <a:r>
              <a:rPr lang="en-US" dirty="0">
                <a:solidFill>
                  <a:srgbClr val="006666"/>
                </a:solidFill>
                <a:latin typeface="Arial" panose="020B0604020202020204" pitchFamily="34" charset="0"/>
                <a:cs typeface="Arial" panose="020B0604020202020204" pitchFamily="34" charset="0"/>
              </a:rPr>
              <a:t>		one Fe(III) and three Fe(II) ions</a:t>
            </a:r>
          </a:p>
          <a:p>
            <a:endParaRPr lang="en-US" dirty="0">
              <a:latin typeface="Arial" panose="020B0604020202020204" pitchFamily="34" charset="0"/>
              <a:cs typeface="Arial" panose="020B0604020202020204" pitchFamily="34" charset="0"/>
            </a:endParaRPr>
          </a:p>
          <a:p>
            <a:r>
              <a:rPr lang="en-US" i="1" dirty="0" err="1">
                <a:solidFill>
                  <a:srgbClr val="009999"/>
                </a:solidFill>
                <a:latin typeface="Arial" panose="020B0604020202020204" pitchFamily="34" charset="0"/>
                <a:cs typeface="Arial" panose="020B0604020202020204" pitchFamily="34" charset="0"/>
              </a:rPr>
              <a:t>Chromatium</a:t>
            </a:r>
            <a:r>
              <a:rPr lang="en-US" i="1" dirty="0">
                <a:solidFill>
                  <a:srgbClr val="009999"/>
                </a:solidFill>
                <a:latin typeface="Arial" panose="020B0604020202020204" pitchFamily="34" charset="0"/>
                <a:cs typeface="Arial" panose="020B0604020202020204" pitchFamily="34" charset="0"/>
              </a:rPr>
              <a:t> </a:t>
            </a:r>
            <a:r>
              <a:rPr lang="en-US" dirty="0" err="1">
                <a:solidFill>
                  <a:srgbClr val="009999"/>
                </a:solidFill>
                <a:latin typeface="Arial" panose="020B0604020202020204" pitchFamily="34" charset="0"/>
                <a:cs typeface="Arial" panose="020B0604020202020204" pitchFamily="34" charset="0"/>
              </a:rPr>
              <a:t>ferredoxin</a:t>
            </a:r>
            <a:r>
              <a:rPr lang="en-US" dirty="0">
                <a:solidFill>
                  <a:srgbClr val="009999"/>
                </a:solidFill>
                <a:latin typeface="Arial" panose="020B0604020202020204" pitchFamily="34" charset="0"/>
                <a:cs typeface="Arial" panose="020B0604020202020204" pitchFamily="34" charset="0"/>
              </a:rPr>
              <a:t> (formerly called the high-potential iron protein or </a:t>
            </a:r>
            <a:r>
              <a:rPr lang="en-US" dirty="0" err="1">
                <a:solidFill>
                  <a:srgbClr val="009999"/>
                </a:solidFill>
                <a:latin typeface="Arial" panose="020B0604020202020204" pitchFamily="34" charset="0"/>
                <a:cs typeface="Arial" panose="020B0604020202020204" pitchFamily="34" charset="0"/>
              </a:rPr>
              <a:t>HiPIP</a:t>
            </a:r>
            <a:r>
              <a:rPr lang="en-US" dirty="0">
                <a:solidFill>
                  <a:srgbClr val="009999"/>
                </a:solidFill>
                <a:latin typeface="Arial" panose="020B0604020202020204" pitchFamily="34" charset="0"/>
                <a:cs typeface="Arial" panose="020B0604020202020204" pitchFamily="34" charset="0"/>
              </a:rPr>
              <a:t>)</a:t>
            </a:r>
          </a:p>
          <a:p>
            <a:r>
              <a:rPr lang="en-US" b="1" dirty="0">
                <a:solidFill>
                  <a:srgbClr val="009999"/>
                </a:solidFill>
                <a:latin typeface="Arial" panose="020B0604020202020204" pitchFamily="34" charset="0"/>
                <a:cs typeface="Arial" panose="020B0604020202020204" pitchFamily="34" charset="0"/>
              </a:rPr>
              <a:t>oxidized state [4Fe-4S]</a:t>
            </a:r>
            <a:r>
              <a:rPr lang="en-US" b="1" baseline="30000" dirty="0">
                <a:solidFill>
                  <a:srgbClr val="009999"/>
                </a:solidFill>
                <a:latin typeface="Arial" panose="020B0604020202020204" pitchFamily="34" charset="0"/>
                <a:cs typeface="Arial" panose="020B0604020202020204" pitchFamily="34" charset="0"/>
              </a:rPr>
              <a:t>3+</a:t>
            </a:r>
            <a:r>
              <a:rPr lang="en-US" b="1" dirty="0">
                <a:solidFill>
                  <a:srgbClr val="009999"/>
                </a:solidFill>
                <a:latin typeface="Arial" panose="020B0604020202020204" pitchFamily="34" charset="0"/>
                <a:cs typeface="Arial" panose="020B0604020202020204" pitchFamily="34" charset="0"/>
              </a:rPr>
              <a:t> </a:t>
            </a:r>
            <a:r>
              <a:rPr lang="en-US" dirty="0">
                <a:solidFill>
                  <a:srgbClr val="009999"/>
                </a:solidFill>
                <a:latin typeface="Arial" panose="020B0604020202020204" pitchFamily="34" charset="0"/>
                <a:cs typeface="Arial" panose="020B0604020202020204" pitchFamily="34" charset="0"/>
              </a:rPr>
              <a:t>		three Fe(III) ions and one Fe(II) ions </a:t>
            </a:r>
          </a:p>
          <a:p>
            <a:r>
              <a:rPr lang="en-US" b="1" dirty="0">
                <a:solidFill>
                  <a:srgbClr val="009999"/>
                </a:solidFill>
                <a:latin typeface="Arial" panose="020B0604020202020204" pitchFamily="34" charset="0"/>
                <a:cs typeface="Arial" panose="020B0604020202020204" pitchFamily="34" charset="0"/>
              </a:rPr>
              <a:t>reduced state [4Fe-4S]</a:t>
            </a:r>
            <a:r>
              <a:rPr lang="en-US" b="1" baseline="30000" dirty="0">
                <a:solidFill>
                  <a:srgbClr val="009999"/>
                </a:solidFill>
                <a:latin typeface="Arial" panose="020B0604020202020204" pitchFamily="34" charset="0"/>
                <a:cs typeface="Arial" panose="020B0604020202020204" pitchFamily="34" charset="0"/>
              </a:rPr>
              <a:t>2+</a:t>
            </a:r>
            <a:r>
              <a:rPr lang="en-US" b="1" dirty="0">
                <a:solidFill>
                  <a:srgbClr val="009999"/>
                </a:solidFill>
                <a:latin typeface="Arial" panose="020B0604020202020204" pitchFamily="34" charset="0"/>
                <a:cs typeface="Arial" panose="020B0604020202020204" pitchFamily="34" charset="0"/>
              </a:rPr>
              <a:t> </a:t>
            </a:r>
            <a:r>
              <a:rPr lang="en-US" dirty="0">
                <a:solidFill>
                  <a:srgbClr val="009999"/>
                </a:solidFill>
                <a:latin typeface="Arial" panose="020B0604020202020204" pitchFamily="34" charset="0"/>
                <a:cs typeface="Arial" panose="020B0604020202020204" pitchFamily="34" charset="0"/>
              </a:rPr>
              <a:t>		two Fe(III) ions and two Fe(II) ions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8" name="Rettangolo 7"/>
          <p:cNvSpPr/>
          <p:nvPr/>
        </p:nvSpPr>
        <p:spPr>
          <a:xfrm>
            <a:off x="347987" y="294511"/>
            <a:ext cx="7962636" cy="430887"/>
          </a:xfrm>
          <a:prstGeom prst="rect">
            <a:avLst/>
          </a:prstGeom>
          <a:ln>
            <a:noFill/>
          </a:ln>
        </p:spPr>
        <p:txBody>
          <a:bodyPr wrap="square">
            <a:spAutoFit/>
          </a:bodyPr>
          <a:lstStyle/>
          <a:p>
            <a:r>
              <a:rPr lang="it-IT" sz="2200" b="1" dirty="0" err="1">
                <a:solidFill>
                  <a:srgbClr val="FF0000"/>
                </a:solidFill>
                <a:latin typeface="Arial" panose="020B0604020202020204" pitchFamily="34" charset="0"/>
                <a:cs typeface="Arial" panose="020B0604020202020204" pitchFamily="34" charset="0"/>
              </a:rPr>
              <a:t>Influence</a:t>
            </a:r>
            <a:r>
              <a:rPr lang="it-IT" sz="2200" b="1" dirty="0">
                <a:solidFill>
                  <a:srgbClr val="FF0000"/>
                </a:solidFill>
                <a:latin typeface="Arial" panose="020B0604020202020204" pitchFamily="34" charset="0"/>
                <a:cs typeface="Arial" panose="020B0604020202020204" pitchFamily="34" charset="0"/>
              </a:rPr>
              <a:t> of </a:t>
            </a:r>
            <a:r>
              <a:rPr lang="it-IT" sz="2200" b="1" dirty="0" err="1">
                <a:solidFill>
                  <a:srgbClr val="FF0000"/>
                </a:solidFill>
                <a:latin typeface="Arial" panose="020B0604020202020204" pitchFamily="34" charset="0"/>
                <a:cs typeface="Arial" panose="020B0604020202020204" pitchFamily="34" charset="0"/>
              </a:rPr>
              <a:t>protein</a:t>
            </a:r>
            <a:r>
              <a:rPr lang="it-IT" sz="2200" b="1" dirty="0">
                <a:solidFill>
                  <a:srgbClr val="FF0000"/>
                </a:solidFill>
                <a:latin typeface="Arial" panose="020B0604020202020204" pitchFamily="34" charset="0"/>
                <a:cs typeface="Arial" panose="020B0604020202020204" pitchFamily="34" charset="0"/>
              </a:rPr>
              <a:t> </a:t>
            </a:r>
            <a:r>
              <a:rPr lang="it-IT" sz="2200" b="1" dirty="0" err="1">
                <a:solidFill>
                  <a:srgbClr val="FF0000"/>
                </a:solidFill>
                <a:latin typeface="Arial" panose="020B0604020202020204" pitchFamily="34" charset="0"/>
                <a:cs typeface="Arial" panose="020B0604020202020204" pitchFamily="34" charset="0"/>
              </a:rPr>
              <a:t>environment</a:t>
            </a:r>
            <a:r>
              <a:rPr lang="it-IT" sz="2200" b="1" dirty="0">
                <a:solidFill>
                  <a:srgbClr val="FF0000"/>
                </a:solidFill>
                <a:latin typeface="Arial" panose="020B0604020202020204" pitchFamily="34" charset="0"/>
                <a:cs typeface="Arial" panose="020B0604020202020204" pitchFamily="34" charset="0"/>
              </a:rPr>
              <a:t> on </a:t>
            </a:r>
            <a:r>
              <a:rPr lang="it-IT" sz="2200" b="1" dirty="0" err="1">
                <a:solidFill>
                  <a:srgbClr val="FF0000"/>
                </a:solidFill>
                <a:latin typeface="Arial" panose="020B0604020202020204" pitchFamily="34" charset="0"/>
                <a:cs typeface="Arial" panose="020B0604020202020204" pitchFamily="34" charset="0"/>
              </a:rPr>
              <a:t>oxidation</a:t>
            </a:r>
            <a:r>
              <a:rPr lang="it-IT" sz="2200" b="1" dirty="0">
                <a:solidFill>
                  <a:srgbClr val="FF0000"/>
                </a:solidFill>
                <a:latin typeface="Arial" panose="020B0604020202020204" pitchFamily="34" charset="0"/>
                <a:cs typeface="Arial" panose="020B0604020202020204" pitchFamily="34" charset="0"/>
              </a:rPr>
              <a:t> </a:t>
            </a:r>
            <a:r>
              <a:rPr lang="it-IT" sz="2200" b="1" dirty="0" err="1">
                <a:solidFill>
                  <a:srgbClr val="FF0000"/>
                </a:solidFill>
                <a:latin typeface="Arial" panose="020B0604020202020204" pitchFamily="34" charset="0"/>
                <a:cs typeface="Arial" panose="020B0604020202020204" pitchFamily="34" charset="0"/>
              </a:rPr>
              <a:t>states</a:t>
            </a:r>
            <a:endParaRPr lang="it-IT" sz="2200" b="1" dirty="0">
              <a:solidFill>
                <a:srgbClr val="FF0000"/>
              </a:solidFill>
              <a:latin typeface="Arial" panose="020B0604020202020204" pitchFamily="34" charset="0"/>
              <a:cs typeface="Arial" panose="020B0604020202020204" pitchFamily="34" charset="0"/>
            </a:endParaRPr>
          </a:p>
        </p:txBody>
      </p:sp>
      <p:pic>
        <p:nvPicPr>
          <p:cNvPr id="9" name="Immagine 8"/>
          <p:cNvPicPr>
            <a:picLocks noChangeAspect="1"/>
          </p:cNvPicPr>
          <p:nvPr/>
        </p:nvPicPr>
        <p:blipFill rotWithShape="1">
          <a:blip r:embed="rId2"/>
          <a:srcRect r="18030"/>
          <a:stretch/>
        </p:blipFill>
        <p:spPr>
          <a:xfrm>
            <a:off x="209091" y="3157253"/>
            <a:ext cx="5265734" cy="3585000"/>
          </a:xfrm>
          <a:prstGeom prst="rect">
            <a:avLst/>
          </a:prstGeom>
        </p:spPr>
      </p:pic>
      <p:sp>
        <p:nvSpPr>
          <p:cNvPr id="10" name="Rettangolo 9"/>
          <p:cNvSpPr/>
          <p:nvPr/>
        </p:nvSpPr>
        <p:spPr>
          <a:xfrm>
            <a:off x="5019555" y="4480137"/>
            <a:ext cx="7172445"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redox potentials of proteins containing [4Fe-4S] units span a very wide range because of the accessibility of three oxidation levels. </a:t>
            </a:r>
          </a:p>
          <a:p>
            <a:r>
              <a:rPr lang="en-US" dirty="0">
                <a:solidFill>
                  <a:srgbClr val="006666"/>
                </a:solidFill>
                <a:latin typeface="Arial" panose="020B0604020202020204" pitchFamily="34" charset="0"/>
                <a:cs typeface="Arial" panose="020B0604020202020204" pitchFamily="34" charset="0"/>
              </a:rPr>
              <a:t>“Normal” [4Fe-4S] 	potentials range from -650 to -280 mV</a:t>
            </a:r>
          </a:p>
          <a:p>
            <a:r>
              <a:rPr lang="en-US" dirty="0">
                <a:solidFill>
                  <a:srgbClr val="009999"/>
                </a:solidFill>
                <a:latin typeface="Arial" panose="020B0604020202020204" pitchFamily="34" charset="0"/>
                <a:cs typeface="Arial" panose="020B0604020202020204" pitchFamily="34" charset="0"/>
              </a:rPr>
              <a:t> </a:t>
            </a:r>
            <a:r>
              <a:rPr lang="en-US" dirty="0" err="1">
                <a:solidFill>
                  <a:srgbClr val="009999"/>
                </a:solidFill>
                <a:latin typeface="Arial" panose="020B0604020202020204" pitchFamily="34" charset="0"/>
                <a:cs typeface="Arial" panose="020B0604020202020204" pitchFamily="34" charset="0"/>
              </a:rPr>
              <a:t>HiPIP</a:t>
            </a:r>
            <a:r>
              <a:rPr lang="en-US" dirty="0">
                <a:solidFill>
                  <a:srgbClr val="009999"/>
                </a:solidFill>
                <a:latin typeface="Arial" panose="020B0604020202020204" pitchFamily="34" charset="0"/>
                <a:cs typeface="Arial" panose="020B0604020202020204" pitchFamily="34" charset="0"/>
              </a:rPr>
              <a:t> 			potential near </a:t>
            </a:r>
            <a:r>
              <a:rPr lang="it-IT" dirty="0">
                <a:solidFill>
                  <a:srgbClr val="009999"/>
                </a:solidFill>
                <a:latin typeface="Arial" panose="020B0604020202020204" pitchFamily="34" charset="0"/>
                <a:cs typeface="Arial" panose="020B0604020202020204" pitchFamily="34" charset="0"/>
              </a:rPr>
              <a:t>+350 </a:t>
            </a:r>
            <a:r>
              <a:rPr lang="it-IT" dirty="0" err="1">
                <a:solidFill>
                  <a:srgbClr val="009999"/>
                </a:solidFill>
                <a:latin typeface="Arial" panose="020B0604020202020204" pitchFamily="34" charset="0"/>
                <a:cs typeface="Arial" panose="020B0604020202020204" pitchFamily="34" charset="0"/>
              </a:rPr>
              <a:t>mV</a:t>
            </a:r>
            <a:endParaRPr lang="it-IT" dirty="0">
              <a:solidFill>
                <a:srgbClr val="0099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81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1023" y="1037192"/>
            <a:ext cx="5532699" cy="2031325"/>
          </a:xfrm>
          <a:prstGeom prst="rect">
            <a:avLst/>
          </a:prstGeom>
        </p:spPr>
        <p:txBody>
          <a:bodyPr wrap="square">
            <a:spAutoFit/>
          </a:bodyPr>
          <a:lstStyle/>
          <a:p>
            <a:r>
              <a:rPr lang="en-US" dirty="0">
                <a:solidFill>
                  <a:srgbClr val="006666"/>
                </a:solidFill>
                <a:latin typeface="Times-Roman"/>
              </a:rPr>
              <a:t>The amino acid sequence determines whether a </a:t>
            </a:r>
            <a:r>
              <a:rPr lang="en-US" dirty="0" err="1">
                <a:solidFill>
                  <a:srgbClr val="006666"/>
                </a:solidFill>
                <a:latin typeface="Times-Roman"/>
              </a:rPr>
              <a:t>HiPIP</a:t>
            </a:r>
            <a:r>
              <a:rPr lang="en-US" dirty="0">
                <a:solidFill>
                  <a:srgbClr val="006666"/>
                </a:solidFill>
                <a:latin typeface="Times-Roman"/>
              </a:rPr>
              <a:t> center or the “normal” </a:t>
            </a:r>
            <a:r>
              <a:rPr lang="en-US" dirty="0" err="1">
                <a:solidFill>
                  <a:srgbClr val="006666"/>
                </a:solidFill>
                <a:latin typeface="Times-Roman"/>
              </a:rPr>
              <a:t>ferredoxin</a:t>
            </a:r>
            <a:r>
              <a:rPr lang="en-US" dirty="0">
                <a:solidFill>
                  <a:srgbClr val="006666"/>
                </a:solidFill>
                <a:latin typeface="Times-Roman"/>
              </a:rPr>
              <a:t> form of the [4Fe-4S] system occurs</a:t>
            </a:r>
          </a:p>
          <a:p>
            <a:r>
              <a:rPr lang="en-US" dirty="0">
                <a:solidFill>
                  <a:srgbClr val="006666"/>
                </a:solidFill>
                <a:latin typeface="Times-Roman"/>
              </a:rPr>
              <a:t> </a:t>
            </a:r>
          </a:p>
          <a:p>
            <a:r>
              <a:rPr lang="en-US" dirty="0">
                <a:solidFill>
                  <a:srgbClr val="006666"/>
                </a:solidFill>
                <a:latin typeface="Times-Roman"/>
              </a:rPr>
              <a:t>also responsible for deciding whether a 4Fe or a 2Fe </a:t>
            </a:r>
            <a:r>
              <a:rPr lang="en-US" dirty="0" err="1">
                <a:solidFill>
                  <a:srgbClr val="006666"/>
                </a:solidFill>
                <a:latin typeface="Times-Roman"/>
              </a:rPr>
              <a:t>ferredoxin</a:t>
            </a:r>
            <a:r>
              <a:rPr lang="en-US" dirty="0">
                <a:solidFill>
                  <a:srgbClr val="006666"/>
                </a:solidFill>
                <a:latin typeface="Times-Roman"/>
              </a:rPr>
              <a:t> is formed from a cysteine-containing protein and enzymatically introduced iron and sulfide</a:t>
            </a:r>
            <a:endParaRPr lang="it-IT" dirty="0">
              <a:solidFill>
                <a:srgbClr val="006666"/>
              </a:solidFill>
            </a:endParaRPr>
          </a:p>
        </p:txBody>
      </p:sp>
      <p:pic>
        <p:nvPicPr>
          <p:cNvPr id="5" name="Immagine 4"/>
          <p:cNvPicPr>
            <a:picLocks noChangeAspect="1"/>
          </p:cNvPicPr>
          <p:nvPr/>
        </p:nvPicPr>
        <p:blipFill>
          <a:blip r:embed="rId2"/>
          <a:stretch>
            <a:fillRect/>
          </a:stretch>
        </p:blipFill>
        <p:spPr>
          <a:xfrm>
            <a:off x="5798205" y="393539"/>
            <a:ext cx="6119861" cy="5004302"/>
          </a:xfrm>
          <a:prstGeom prst="rect">
            <a:avLst/>
          </a:prstGeom>
        </p:spPr>
      </p:pic>
      <p:sp>
        <p:nvSpPr>
          <p:cNvPr id="6" name="Rettangolo 5"/>
          <p:cNvSpPr/>
          <p:nvPr/>
        </p:nvSpPr>
        <p:spPr>
          <a:xfrm>
            <a:off x="273933" y="5636521"/>
            <a:ext cx="11644133" cy="923330"/>
          </a:xfrm>
          <a:prstGeom prst="rect">
            <a:avLst/>
          </a:prstGeom>
        </p:spPr>
        <p:txBody>
          <a:bodyPr wrap="square">
            <a:spAutoFit/>
          </a:bodyPr>
          <a:lstStyle/>
          <a:p>
            <a:r>
              <a:rPr lang="en-US" dirty="0">
                <a:solidFill>
                  <a:srgbClr val="FF0000"/>
                </a:solidFill>
                <a:latin typeface="Times-Roman"/>
              </a:rPr>
              <a:t>Although it is possible to obtain the respective </a:t>
            </a:r>
            <a:r>
              <a:rPr lang="en-US" b="1" dirty="0" err="1">
                <a:solidFill>
                  <a:srgbClr val="FF0000"/>
                </a:solidFill>
                <a:latin typeface="Times-Roman"/>
              </a:rPr>
              <a:t>unphysiological</a:t>
            </a:r>
            <a:r>
              <a:rPr lang="en-US" b="1" dirty="0">
                <a:solidFill>
                  <a:srgbClr val="FF0000"/>
                </a:solidFill>
                <a:latin typeface="Times-Roman"/>
              </a:rPr>
              <a:t> “super-reduced” or “super-oxidized” states </a:t>
            </a:r>
            <a:r>
              <a:rPr lang="en-US" dirty="0">
                <a:solidFill>
                  <a:srgbClr val="FF0000"/>
                </a:solidFill>
                <a:latin typeface="Times-Roman"/>
              </a:rPr>
              <a:t>under denaturation of the protein, the protein environments of the intact species allow only the biologically intended redox </a:t>
            </a:r>
            <a:r>
              <a:rPr lang="it-IT" dirty="0" err="1">
                <a:solidFill>
                  <a:srgbClr val="FF0000"/>
                </a:solidFill>
                <a:latin typeface="Times-Roman"/>
              </a:rPr>
              <a:t>behavior</a:t>
            </a:r>
            <a:r>
              <a:rPr lang="it-IT" dirty="0">
                <a:solidFill>
                  <a:srgbClr val="FF0000"/>
                </a:solidFill>
                <a:latin typeface="Times-Roman"/>
              </a:rPr>
              <a:t>.</a:t>
            </a:r>
            <a:endParaRPr lang="it-IT" dirty="0">
              <a:solidFill>
                <a:srgbClr val="FF0000"/>
              </a:solidFill>
            </a:endParaRPr>
          </a:p>
        </p:txBody>
      </p:sp>
    </p:spTree>
    <p:extLst>
      <p:ext uri="{BB962C8B-B14F-4D97-AF65-F5344CB8AC3E}">
        <p14:creationId xmlns:p14="http://schemas.microsoft.com/office/powerpoint/2010/main" val="1574827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03812" y="2630114"/>
            <a:ext cx="10901423" cy="313932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higher degree of delocalization (resonance) found in the [4Fe-4S]</a:t>
            </a:r>
            <a:r>
              <a:rPr lang="en-US" baseline="30000"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clusters can be attributed to the structurally determined </a:t>
            </a:r>
            <a:r>
              <a:rPr lang="en-US" b="1" dirty="0" err="1">
                <a:latin typeface="Arial" panose="020B0604020202020204" pitchFamily="34" charset="0"/>
                <a:cs typeface="Arial" panose="020B0604020202020204" pitchFamily="34" charset="0"/>
              </a:rPr>
              <a:t>orthogonality</a:t>
            </a:r>
            <a:r>
              <a:rPr lang="en-US" b="1" dirty="0">
                <a:latin typeface="Arial" panose="020B0604020202020204" pitchFamily="34" charset="0"/>
                <a:cs typeface="Arial" panose="020B0604020202020204" pitchFamily="34" charset="0"/>
              </a:rPr>
              <a:t> of metal orbitals </a:t>
            </a:r>
            <a:r>
              <a:rPr lang="en-US" dirty="0">
                <a:latin typeface="Arial" panose="020B0604020202020204" pitchFamily="34" charset="0"/>
                <a:cs typeface="Arial" panose="020B0604020202020204" pitchFamily="34" charset="0"/>
              </a:rPr>
              <a:t>that interact via </a:t>
            </a:r>
            <a:r>
              <a:rPr lang="en-US" dirty="0" err="1">
                <a:latin typeface="Arial" panose="020B0604020202020204" pitchFamily="34" charset="0"/>
                <a:cs typeface="Arial" panose="020B0604020202020204" pitchFamily="34" charset="0"/>
              </a:rPr>
              <a:t>superexchanging</a:t>
            </a:r>
            <a:r>
              <a:rPr lang="en-US" dirty="0">
                <a:latin typeface="Arial" panose="020B0604020202020204" pitchFamily="34" charset="0"/>
                <a:cs typeface="Arial" panose="020B0604020202020204" pitchFamily="34" charset="0"/>
              </a:rPr>
              <a:t> sulfide bridges.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Following theoretical analyses, this favors parallel spin–spin interactions with higher resonance energies according to </a:t>
            </a:r>
            <a:r>
              <a:rPr lang="en-US" dirty="0" err="1">
                <a:latin typeface="Arial" panose="020B0604020202020204" pitchFamily="34" charset="0"/>
                <a:cs typeface="Arial" panose="020B0604020202020204" pitchFamily="34" charset="0"/>
              </a:rPr>
              <a:t>Hund’s</a:t>
            </a:r>
            <a:r>
              <a:rPr lang="en-US" dirty="0">
                <a:latin typeface="Arial" panose="020B0604020202020204" pitchFamily="34" charset="0"/>
                <a:cs typeface="Arial" panose="020B0604020202020204" pitchFamily="34" charset="0"/>
              </a:rPr>
              <a:t> rule. </a:t>
            </a:r>
          </a:p>
          <a:p>
            <a:r>
              <a:rPr lang="en-US" b="1" dirty="0">
                <a:solidFill>
                  <a:srgbClr val="006666"/>
                </a:solidFill>
                <a:latin typeface="Arial" panose="020B0604020202020204" pitchFamily="34" charset="0"/>
                <a:cs typeface="Arial" panose="020B0604020202020204" pitchFamily="34" charset="0"/>
              </a:rPr>
              <a:t>The electron delocalization as such is less susceptible to perturbation from external asymmetries induced from the protein (in contrast to what happens in [2Fe-2S] centers).</a:t>
            </a:r>
          </a:p>
          <a:p>
            <a:endParaRPr lang="en-US" dirty="0">
              <a:solidFill>
                <a:srgbClr val="006666"/>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Also the </a:t>
            </a:r>
            <a:r>
              <a:rPr lang="en-US" dirty="0" err="1">
                <a:latin typeface="Arial" panose="020B0604020202020204" pitchFamily="34" charset="0"/>
                <a:cs typeface="Arial" panose="020B0604020202020204" pitchFamily="34" charset="0"/>
              </a:rPr>
              <a:t>cysteinate</a:t>
            </a:r>
            <a:r>
              <a:rPr lang="en-US" dirty="0">
                <a:latin typeface="Arial" panose="020B0604020202020204" pitchFamily="34" charset="0"/>
                <a:cs typeface="Arial" panose="020B0604020202020204" pitchFamily="34" charset="0"/>
              </a:rPr>
              <a:t> ligands participate in the accommodation of additional electrons </a:t>
            </a:r>
          </a:p>
          <a:p>
            <a:r>
              <a:rPr lang="en-US" dirty="0">
                <a:latin typeface="Arial" panose="020B0604020202020204" pitchFamily="34" charset="0"/>
                <a:cs typeface="Arial" panose="020B0604020202020204" pitchFamily="34" charset="0"/>
              </a:rPr>
              <a:t>- strengthening of hydrogen bond interactions X–H. . .−S(</a:t>
            </a:r>
            <a:r>
              <a:rPr lang="en-US" dirty="0" err="1">
                <a:latin typeface="Arial" panose="020B0604020202020204" pitchFamily="34" charset="0"/>
                <a:cs typeface="Arial" panose="020B0604020202020204" pitchFamily="34" charset="0"/>
              </a:rPr>
              <a:t>Cys</a:t>
            </a:r>
            <a:r>
              <a:rPr lang="en-US" dirty="0">
                <a:latin typeface="Arial" panose="020B0604020202020204" pitchFamily="34" charset="0"/>
                <a:cs typeface="Arial" panose="020B0604020202020204" pitchFamily="34" charset="0"/>
              </a:rPr>
              <a:t>), suggesting an increase of effective negative charge at the </a:t>
            </a:r>
            <a:r>
              <a:rPr lang="en-US" dirty="0" err="1">
                <a:latin typeface="Arial" panose="020B0604020202020204" pitchFamily="34" charset="0"/>
                <a:cs typeface="Arial" panose="020B0604020202020204" pitchFamily="34" charset="0"/>
              </a:rPr>
              <a:t>cysteinate</a:t>
            </a:r>
            <a:r>
              <a:rPr lang="en-US" dirty="0">
                <a:latin typeface="Arial" panose="020B0604020202020204" pitchFamily="34" charset="0"/>
                <a:cs typeface="Arial" panose="020B0604020202020204" pitchFamily="34" charset="0"/>
              </a:rPr>
              <a:t> sulfur </a:t>
            </a:r>
            <a:r>
              <a:rPr lang="it-IT" dirty="0">
                <a:latin typeface="Arial" panose="020B0604020202020204" pitchFamily="34" charset="0"/>
                <a:cs typeface="Arial" panose="020B0604020202020204" pitchFamily="34" charset="0"/>
              </a:rPr>
              <a:t>centers-</a:t>
            </a:r>
          </a:p>
        </p:txBody>
      </p:sp>
      <p:sp>
        <p:nvSpPr>
          <p:cNvPr id="5" name="Rettangolo 4"/>
          <p:cNvSpPr/>
          <p:nvPr/>
        </p:nvSpPr>
        <p:spPr>
          <a:xfrm>
            <a:off x="1989881" y="1011214"/>
            <a:ext cx="88160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system is actually electronically delocalized</a:t>
            </a:r>
          </a:p>
          <a:p>
            <a:r>
              <a:rPr lang="en-US" b="1" dirty="0">
                <a:solidFill>
                  <a:srgbClr val="006666"/>
                </a:solidFill>
                <a:latin typeface="Arial" panose="020B0604020202020204" pitchFamily="34" charset="0"/>
                <a:cs typeface="Arial" panose="020B0604020202020204" pitchFamily="34" charset="0"/>
              </a:rPr>
              <a:t>[4Fe-4S]</a:t>
            </a:r>
            <a:r>
              <a:rPr lang="en-US" b="1" baseline="30000" dirty="0">
                <a:solidFill>
                  <a:srgbClr val="006666"/>
                </a:solidFill>
                <a:latin typeface="Arial" panose="020B0604020202020204" pitchFamily="34" charset="0"/>
                <a:cs typeface="Arial" panose="020B0604020202020204" pitchFamily="34" charset="0"/>
              </a:rPr>
              <a:t>2+</a:t>
            </a:r>
            <a:r>
              <a:rPr lang="en-US" b="1" dirty="0">
                <a:solidFill>
                  <a:srgbClr val="006666"/>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shows four equivalent iron centers of average </a:t>
            </a:r>
            <a:r>
              <a:rPr lang="en-US" b="1" dirty="0">
                <a:latin typeface="Arial" panose="020B0604020202020204" pitchFamily="34" charset="0"/>
                <a:cs typeface="Arial" panose="020B0604020202020204" pitchFamily="34" charset="0"/>
              </a:rPr>
              <a:t>oxidation state +2.5</a:t>
            </a:r>
            <a:r>
              <a:rPr lang="en-US" dirty="0">
                <a:latin typeface="Arial" panose="020B0604020202020204" pitchFamily="34" charset="0"/>
                <a:cs typeface="Arial" panose="020B0604020202020204" pitchFamily="34" charset="0"/>
              </a:rPr>
              <a:t>.</a:t>
            </a:r>
            <a:endParaRPr lang="it-IT" dirty="0"/>
          </a:p>
        </p:txBody>
      </p:sp>
    </p:spTree>
    <p:extLst>
      <p:ext uri="{BB962C8B-B14F-4D97-AF65-F5344CB8AC3E}">
        <p14:creationId xmlns:p14="http://schemas.microsoft.com/office/powerpoint/2010/main" val="226005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89051" y="3886785"/>
            <a:ext cx="11752164" cy="2862322"/>
          </a:xfrm>
          <a:prstGeom prst="rect">
            <a:avLst/>
          </a:prstGeom>
        </p:spPr>
        <p:txBody>
          <a:bodyPr wrap="square">
            <a:spAutoFit/>
          </a:bodyPr>
          <a:lstStyle/>
          <a:p>
            <a:r>
              <a:rPr lang="en-US" dirty="0">
                <a:latin typeface="Arial" panose="020B0604020202020204" pitchFamily="34" charset="0"/>
                <a:cs typeface="Arial" panose="020B0604020202020204" pitchFamily="34" charset="0"/>
              </a:rPr>
              <a:t>Studies of the bimolecular, outer-sphere rate constants of [Fe</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S</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(SR)</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a:t>
            </a:r>
            <a:r>
              <a:rPr lang="en-US" baseline="30000"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(R = aryl) showed rate constants in the 10</a:t>
            </a:r>
            <a:r>
              <a:rPr lang="en-US" baseline="30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to 10</a:t>
            </a:r>
            <a:r>
              <a:rPr lang="en-US" baseline="300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M</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s</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range, making electron transfer for the [4Fe-4S] cubes among the </a:t>
            </a:r>
            <a:r>
              <a:rPr lang="en-US" b="1" dirty="0">
                <a:solidFill>
                  <a:srgbClr val="C00000"/>
                </a:solidFill>
                <a:latin typeface="Arial" panose="020B0604020202020204" pitchFamily="34" charset="0"/>
                <a:cs typeface="Arial" panose="020B0604020202020204" pitchFamily="34" charset="0"/>
              </a:rPr>
              <a:t>faster known self-exchange processes in inorganic chemistry</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These values are 10</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larger than the fastest known electron-transfer rate constants for [4Fe-4S]</a:t>
            </a:r>
            <a:r>
              <a:rPr lang="en-US" baseline="30000" dirty="0">
                <a:latin typeface="Arial" panose="020B0604020202020204" pitchFamily="34" charset="0"/>
                <a:cs typeface="Arial" panose="020B0604020202020204" pitchFamily="34" charset="0"/>
              </a:rPr>
              <a:t>n-</a:t>
            </a:r>
            <a:r>
              <a:rPr lang="en-US" dirty="0">
                <a:latin typeface="Arial" panose="020B0604020202020204" pitchFamily="34" charset="0"/>
                <a:cs typeface="Arial" panose="020B0604020202020204" pitchFamily="34" charset="0"/>
              </a:rPr>
              <a:t> proteins undergoing the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 2 to </a:t>
            </a:r>
            <a:r>
              <a:rPr lang="en-US" i="1" dirty="0">
                <a:latin typeface="Arial" panose="020B0604020202020204" pitchFamily="34" charset="0"/>
                <a:cs typeface="Arial" panose="020B0604020202020204" pitchFamily="34" charset="0"/>
              </a:rPr>
              <a:t>n </a:t>
            </a:r>
            <a:r>
              <a:rPr lang="en-US" dirty="0">
                <a:latin typeface="Arial" panose="020B0604020202020204" pitchFamily="34" charset="0"/>
                <a:cs typeface="Arial" panose="020B0604020202020204" pitchFamily="34" charset="0"/>
              </a:rPr>
              <a:t>= 3 transition.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rates of electron transfer are faster in model clusters, consistent with minimal cluster reorganizational energy. </a:t>
            </a:r>
          </a:p>
          <a:p>
            <a:r>
              <a:rPr lang="en-US" b="1" dirty="0">
                <a:solidFill>
                  <a:srgbClr val="FF0000"/>
                </a:solidFill>
                <a:latin typeface="Arial" panose="020B0604020202020204" pitchFamily="34" charset="0"/>
                <a:cs typeface="Arial" panose="020B0604020202020204" pitchFamily="34" charset="0"/>
              </a:rPr>
              <a:t>Actual rates of electron transfer from the proteins are therefore controlled by factors extrinsic to their </a:t>
            </a:r>
            <a:r>
              <a:rPr lang="it-IT" b="1" dirty="0" err="1">
                <a:solidFill>
                  <a:srgbClr val="FF0000"/>
                </a:solidFill>
                <a:latin typeface="Arial" panose="020B0604020202020204" pitchFamily="34" charset="0"/>
                <a:cs typeface="Arial" panose="020B0604020202020204" pitchFamily="34" charset="0"/>
              </a:rPr>
              <a:t>iron-sulfur</a:t>
            </a:r>
            <a:r>
              <a:rPr lang="it-IT" b="1" dirty="0">
                <a:solidFill>
                  <a:srgbClr val="FF0000"/>
                </a:solidFill>
                <a:latin typeface="Arial" panose="020B0604020202020204" pitchFamily="34" charset="0"/>
                <a:cs typeface="Arial" panose="020B0604020202020204" pitchFamily="34" charset="0"/>
              </a:rPr>
              <a:t> </a:t>
            </a:r>
            <a:r>
              <a:rPr lang="it-IT" b="1" dirty="0" err="1">
                <a:solidFill>
                  <a:srgbClr val="FF0000"/>
                </a:solidFill>
                <a:latin typeface="Arial" panose="020B0604020202020204" pitchFamily="34" charset="0"/>
                <a:cs typeface="Arial" panose="020B0604020202020204" pitchFamily="34" charset="0"/>
              </a:rPr>
              <a:t>cores</a:t>
            </a:r>
            <a:r>
              <a:rPr lang="it-IT" b="1" dirty="0">
                <a:solidFill>
                  <a:srgbClr val="FF0000"/>
                </a:solidFill>
                <a:latin typeface="Arial" panose="020B0604020202020204" pitchFamily="34" charset="0"/>
                <a:cs typeface="Arial" panose="020B0604020202020204" pitchFamily="34" charset="0"/>
              </a:rPr>
              <a:t>.</a:t>
            </a:r>
          </a:p>
        </p:txBody>
      </p:sp>
      <p:pic>
        <p:nvPicPr>
          <p:cNvPr id="6" name="Immagine 5"/>
          <p:cNvPicPr>
            <a:picLocks noChangeAspect="1"/>
          </p:cNvPicPr>
          <p:nvPr/>
        </p:nvPicPr>
        <p:blipFill>
          <a:blip r:embed="rId2"/>
          <a:stretch>
            <a:fillRect/>
          </a:stretch>
        </p:blipFill>
        <p:spPr>
          <a:xfrm>
            <a:off x="1006996" y="370389"/>
            <a:ext cx="10070002" cy="3193279"/>
          </a:xfrm>
          <a:prstGeom prst="rect">
            <a:avLst/>
          </a:prstGeom>
        </p:spPr>
      </p:pic>
      <p:sp>
        <p:nvSpPr>
          <p:cNvPr id="3" name="Freccia in giù 2"/>
          <p:cNvSpPr/>
          <p:nvPr/>
        </p:nvSpPr>
        <p:spPr>
          <a:xfrm>
            <a:off x="5497974" y="5317946"/>
            <a:ext cx="370390" cy="555585"/>
          </a:xfrm>
          <a:prstGeom prst="downArrow">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6879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92745" y="281171"/>
            <a:ext cx="3730508" cy="400110"/>
          </a:xfrm>
          <a:prstGeom prst="rect">
            <a:avLst/>
          </a:prstGeom>
        </p:spPr>
        <p:txBody>
          <a:bodyPr wrap="none">
            <a:spAutoFit/>
          </a:bodyPr>
          <a:lstStyle/>
          <a:p>
            <a:r>
              <a:rPr lang="it-IT" altLang="it-IT" sz="2000" b="1" dirty="0">
                <a:solidFill>
                  <a:srgbClr val="CC0000"/>
                </a:solidFill>
                <a:latin typeface="Arial" panose="020B0604020202020204" pitchFamily="34" charset="0"/>
                <a:cs typeface="Arial" panose="020B0604020202020204" pitchFamily="34" charset="0"/>
              </a:rPr>
              <a:t>[3Fe – 4S] 7</a:t>
            </a:r>
            <a:r>
              <a:rPr lang="it-IT" sz="2000" b="1" dirty="0">
                <a:solidFill>
                  <a:srgbClr val="CC0000"/>
                </a:solidFill>
                <a:latin typeface="Arial" panose="020B0604020202020204" pitchFamily="34" charset="0"/>
                <a:cs typeface="Arial" panose="020B0604020202020204" pitchFamily="34" charset="0"/>
              </a:rPr>
              <a:t>Fe/8S </a:t>
            </a:r>
            <a:r>
              <a:rPr lang="it-IT" sz="2000" b="1" dirty="0" err="1">
                <a:solidFill>
                  <a:srgbClr val="CC0000"/>
                </a:solidFill>
                <a:latin typeface="Arial" panose="020B0604020202020204" pitchFamily="34" charset="0"/>
                <a:cs typeface="Arial" panose="020B0604020202020204" pitchFamily="34" charset="0"/>
              </a:rPr>
              <a:t>ferredoxins</a:t>
            </a:r>
            <a:endParaRPr lang="it-IT" sz="2000" b="1" dirty="0">
              <a:solidFill>
                <a:srgbClr val="CC0000"/>
              </a:solidFill>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a:stretch>
            <a:fillRect/>
          </a:stretch>
        </p:blipFill>
        <p:spPr>
          <a:xfrm>
            <a:off x="5858323" y="645373"/>
            <a:ext cx="6243431" cy="4858774"/>
          </a:xfrm>
          <a:prstGeom prst="rect">
            <a:avLst/>
          </a:prstGeom>
        </p:spPr>
      </p:pic>
      <p:sp>
        <p:nvSpPr>
          <p:cNvPr id="9" name="Rettangolo 8"/>
          <p:cNvSpPr/>
          <p:nvPr/>
        </p:nvSpPr>
        <p:spPr>
          <a:xfrm>
            <a:off x="7137895" y="5332364"/>
            <a:ext cx="4963859" cy="646331"/>
          </a:xfrm>
          <a:prstGeom prst="rect">
            <a:avLst/>
          </a:prstGeom>
        </p:spPr>
        <p:txBody>
          <a:bodyPr wrap="none">
            <a:spAutoFit/>
          </a:bodyPr>
          <a:lstStyle/>
          <a:p>
            <a:r>
              <a:rPr lang="it-IT" dirty="0"/>
              <a:t>7Fe/8S </a:t>
            </a:r>
            <a:r>
              <a:rPr lang="it-IT" dirty="0" err="1"/>
              <a:t>protein</a:t>
            </a:r>
            <a:endParaRPr lang="it-IT" dirty="0">
              <a:solidFill>
                <a:srgbClr val="333333"/>
              </a:solidFill>
              <a:latin typeface="Helvetica Neue"/>
            </a:endParaRPr>
          </a:p>
          <a:p>
            <a:r>
              <a:rPr lang="it-IT" dirty="0">
                <a:solidFill>
                  <a:srgbClr val="333333"/>
                </a:solidFill>
                <a:latin typeface="Helvetica Neue"/>
              </a:rPr>
              <a:t>AZOTOBACTER VINELANDII FERREDOXIN I</a:t>
            </a:r>
            <a:endParaRPr lang="it-IT" b="0" i="0" dirty="0">
              <a:solidFill>
                <a:srgbClr val="333333"/>
              </a:solidFill>
              <a:effectLst/>
              <a:latin typeface="Helvetica Neue"/>
            </a:endParaRPr>
          </a:p>
        </p:txBody>
      </p:sp>
      <p:sp>
        <p:nvSpPr>
          <p:cNvPr id="10" name="Rettangolo 9"/>
          <p:cNvSpPr/>
          <p:nvPr/>
        </p:nvSpPr>
        <p:spPr>
          <a:xfrm>
            <a:off x="475301" y="1463658"/>
            <a:ext cx="5383022" cy="2118529"/>
          </a:xfrm>
          <a:prstGeom prst="rect">
            <a:avLst/>
          </a:prstGeom>
        </p:spPr>
        <p:txBody>
          <a:bodyPr wrap="square">
            <a:spAutoFit/>
          </a:bodyPr>
          <a:lstStyle/>
          <a:p>
            <a:pPr>
              <a:lnSpc>
                <a:spcPct val="150000"/>
              </a:lnSpc>
            </a:pPr>
            <a:r>
              <a:rPr lang="en-US" dirty="0">
                <a:latin typeface="Times-Roman"/>
              </a:rPr>
              <a:t>Different amino acid sequences are responsible for the formation of a special kinds of Fe/S proteins, which, in addition to [4Fe-4S] moieties, contain </a:t>
            </a:r>
            <a:r>
              <a:rPr lang="en-US" b="1" dirty="0">
                <a:latin typeface="Times-Roman"/>
              </a:rPr>
              <a:t>[3Fe-4S] </a:t>
            </a:r>
            <a:r>
              <a:rPr lang="en-US" dirty="0">
                <a:latin typeface="Times-Roman"/>
              </a:rPr>
              <a:t>centers (3Fe and 7Fe </a:t>
            </a:r>
            <a:r>
              <a:rPr lang="en-US" dirty="0" err="1">
                <a:latin typeface="Times-Roman"/>
              </a:rPr>
              <a:t>ferredoxins</a:t>
            </a:r>
            <a:r>
              <a:rPr lang="en-US" dirty="0">
                <a:latin typeface="Times-Roman"/>
              </a:rPr>
              <a:t>).</a:t>
            </a:r>
          </a:p>
          <a:p>
            <a:pPr>
              <a:lnSpc>
                <a:spcPct val="150000"/>
              </a:lnSpc>
            </a:pPr>
            <a:endParaRPr lang="en-US" dirty="0">
              <a:latin typeface="Times-Roman"/>
            </a:endParaRPr>
          </a:p>
        </p:txBody>
      </p:sp>
      <p:pic>
        <p:nvPicPr>
          <p:cNvPr id="2" name="Immagine 1"/>
          <p:cNvPicPr>
            <a:picLocks noChangeAspect="1"/>
          </p:cNvPicPr>
          <p:nvPr/>
        </p:nvPicPr>
        <p:blipFill>
          <a:blip r:embed="rId3"/>
          <a:stretch>
            <a:fillRect/>
          </a:stretch>
        </p:blipFill>
        <p:spPr>
          <a:xfrm>
            <a:off x="118943" y="4225668"/>
            <a:ext cx="6478628" cy="2175132"/>
          </a:xfrm>
          <a:prstGeom prst="rect">
            <a:avLst/>
          </a:prstGeom>
        </p:spPr>
      </p:pic>
      <p:sp>
        <p:nvSpPr>
          <p:cNvPr id="7" name="Rettangolo 6"/>
          <p:cNvSpPr/>
          <p:nvPr/>
        </p:nvSpPr>
        <p:spPr>
          <a:xfrm>
            <a:off x="10211493" y="687945"/>
            <a:ext cx="1890261" cy="369332"/>
          </a:xfrm>
          <a:prstGeom prst="rect">
            <a:avLst/>
          </a:prstGeom>
        </p:spPr>
        <p:txBody>
          <a:bodyPr wrap="none">
            <a:spAutoFit/>
          </a:bodyPr>
          <a:lstStyle/>
          <a:p>
            <a:r>
              <a:rPr lang="it-IT" dirty="0">
                <a:latin typeface="Times-Roman"/>
              </a:rPr>
              <a:t>PDB code 1FDD</a:t>
            </a:r>
            <a:endParaRPr lang="it-IT" dirty="0"/>
          </a:p>
        </p:txBody>
      </p:sp>
      <p:sp>
        <p:nvSpPr>
          <p:cNvPr id="3" name="Rettangolo 2"/>
          <p:cNvSpPr/>
          <p:nvPr/>
        </p:nvSpPr>
        <p:spPr>
          <a:xfrm>
            <a:off x="392745" y="3916825"/>
            <a:ext cx="6096000" cy="584775"/>
          </a:xfrm>
          <a:prstGeom prst="rect">
            <a:avLst/>
          </a:prstGeom>
        </p:spPr>
        <p:txBody>
          <a:bodyPr>
            <a:spAutoFit/>
          </a:bodyPr>
          <a:lstStyle/>
          <a:p>
            <a:r>
              <a:rPr lang="en-US" sz="1600" dirty="0">
                <a:latin typeface="Arial" panose="020B0604020202020204" pitchFamily="34" charset="0"/>
                <a:cs typeface="Arial" panose="020B0604020202020204" pitchFamily="34" charset="0"/>
              </a:rPr>
              <a:t>Scheme showing the original planar (left) and corrected non-planar (right) [3Fe-4S] </a:t>
            </a:r>
            <a:r>
              <a:rPr lang="it-IT" sz="1600" dirty="0">
                <a:latin typeface="Arial" panose="020B0604020202020204" pitchFamily="34" charset="0"/>
                <a:cs typeface="Arial" panose="020B0604020202020204" pitchFamily="34" charset="0"/>
              </a:rPr>
              <a:t>cluster in </a:t>
            </a:r>
            <a:r>
              <a:rPr lang="it-IT" sz="1600" i="1" dirty="0">
                <a:latin typeface="Arial" panose="020B0604020202020204" pitchFamily="34" charset="0"/>
                <a:cs typeface="Arial" panose="020B0604020202020204" pitchFamily="34" charset="0"/>
              </a:rPr>
              <a:t>A. </a:t>
            </a:r>
            <a:r>
              <a:rPr lang="it-IT" sz="1600" i="1" dirty="0" err="1">
                <a:latin typeface="Arial" panose="020B0604020202020204" pitchFamily="34" charset="0"/>
                <a:cs typeface="Arial" panose="020B0604020202020204" pitchFamily="34" charset="0"/>
              </a:rPr>
              <a:t>vinelandii</a:t>
            </a:r>
            <a:r>
              <a:rPr lang="it-IT" sz="1600" i="1"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ferredoxin</a:t>
            </a:r>
            <a:endParaRPr lang="it-IT" sz="1600" dirty="0">
              <a:latin typeface="Arial" panose="020B0604020202020204" pitchFamily="34" charset="0"/>
              <a:cs typeface="Arial" panose="020B0604020202020204" pitchFamily="34" charset="0"/>
            </a:endParaRPr>
          </a:p>
        </p:txBody>
      </p:sp>
      <p:sp>
        <p:nvSpPr>
          <p:cNvPr id="4" name="Rettangolo 3"/>
          <p:cNvSpPr/>
          <p:nvPr/>
        </p:nvSpPr>
        <p:spPr>
          <a:xfrm>
            <a:off x="118943" y="3916824"/>
            <a:ext cx="6369802" cy="2819641"/>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61074" y="6350300"/>
            <a:ext cx="4393849" cy="369332"/>
          </a:xfrm>
          <a:prstGeom prst="rect">
            <a:avLst/>
          </a:prstGeom>
          <a:noFill/>
        </p:spPr>
        <p:txBody>
          <a:bodyPr wrap="square" rtlCol="0">
            <a:spAutoFit/>
          </a:bodyPr>
          <a:lstStyle/>
          <a:p>
            <a:r>
              <a:rPr lang="it-IT" dirty="0">
                <a:solidFill>
                  <a:srgbClr val="FF0000"/>
                </a:solidFill>
              </a:rPr>
              <a:t>False </a:t>
            </a:r>
            <a:r>
              <a:rPr lang="it-IT" dirty="0" err="1">
                <a:solidFill>
                  <a:srgbClr val="FF0000"/>
                </a:solidFill>
              </a:rPr>
              <a:t>attribution</a:t>
            </a:r>
            <a:r>
              <a:rPr lang="it-IT" dirty="0">
                <a:solidFill>
                  <a:srgbClr val="FF0000"/>
                </a:solidFill>
              </a:rPr>
              <a:t> </a:t>
            </a:r>
            <a:r>
              <a:rPr lang="it-IT" dirty="0" err="1">
                <a:solidFill>
                  <a:srgbClr val="FF0000"/>
                </a:solidFill>
              </a:rPr>
              <a:t>based</a:t>
            </a:r>
            <a:r>
              <a:rPr lang="it-IT" dirty="0">
                <a:solidFill>
                  <a:srgbClr val="FF0000"/>
                </a:solidFill>
              </a:rPr>
              <a:t> on </a:t>
            </a:r>
            <a:r>
              <a:rPr lang="it-IT" dirty="0" err="1">
                <a:solidFill>
                  <a:srgbClr val="FF0000"/>
                </a:solidFill>
              </a:rPr>
              <a:t>crystal</a:t>
            </a:r>
            <a:r>
              <a:rPr lang="it-IT" dirty="0">
                <a:solidFill>
                  <a:srgbClr val="FF0000"/>
                </a:solidFill>
              </a:rPr>
              <a:t> </a:t>
            </a:r>
            <a:r>
              <a:rPr lang="it-IT" dirty="0" err="1">
                <a:solidFill>
                  <a:srgbClr val="FF0000"/>
                </a:solidFill>
              </a:rPr>
              <a:t>structure</a:t>
            </a:r>
            <a:r>
              <a:rPr lang="it-IT" dirty="0">
                <a:solidFill>
                  <a:srgbClr val="FF0000"/>
                </a:solidFill>
              </a:rPr>
              <a:t>!</a:t>
            </a:r>
          </a:p>
        </p:txBody>
      </p:sp>
    </p:spTree>
    <p:extLst>
      <p:ext uri="{BB962C8B-B14F-4D97-AF65-F5344CB8AC3E}">
        <p14:creationId xmlns:p14="http://schemas.microsoft.com/office/powerpoint/2010/main" val="3820156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19199" y="456026"/>
            <a:ext cx="10251311" cy="1200329"/>
          </a:xfrm>
          <a:prstGeom prst="rect">
            <a:avLst/>
          </a:prstGeom>
        </p:spPr>
        <p:txBody>
          <a:bodyPr wrap="square">
            <a:spAutoFit/>
          </a:bodyPr>
          <a:lstStyle/>
          <a:p>
            <a:r>
              <a:rPr lang="en-US" dirty="0">
                <a:solidFill>
                  <a:srgbClr val="009999"/>
                </a:solidFill>
                <a:latin typeface="Times-Roman"/>
              </a:rPr>
              <a:t>After suitable modification, these [3Fe-4S] centers may be converted to [4Fe-4S] centers. </a:t>
            </a:r>
          </a:p>
          <a:p>
            <a:endParaRPr lang="en-US" dirty="0">
              <a:solidFill>
                <a:srgbClr val="006666"/>
              </a:solidFill>
              <a:latin typeface="Times-Roman"/>
            </a:endParaRPr>
          </a:p>
          <a:p>
            <a:r>
              <a:rPr lang="en-US" dirty="0">
                <a:solidFill>
                  <a:srgbClr val="006666"/>
                </a:solidFill>
                <a:latin typeface="Times-Roman"/>
              </a:rPr>
              <a:t>Structurally, they can be derived from [4Fe-4S] analogues by removal of </a:t>
            </a:r>
            <a:r>
              <a:rPr lang="en-US" b="1" dirty="0">
                <a:solidFill>
                  <a:srgbClr val="006666"/>
                </a:solidFill>
                <a:latin typeface="Times-Roman"/>
              </a:rPr>
              <a:t>a labile, </a:t>
            </a:r>
            <a:r>
              <a:rPr lang="en-US" b="1" i="1" dirty="0">
                <a:solidFill>
                  <a:srgbClr val="006666"/>
                </a:solidFill>
                <a:latin typeface="Times-Italic"/>
              </a:rPr>
              <a:t>non-</a:t>
            </a:r>
            <a:r>
              <a:rPr lang="en-US" b="1" i="1" dirty="0" err="1">
                <a:solidFill>
                  <a:srgbClr val="006666"/>
                </a:solidFill>
                <a:latin typeface="Times-Italic"/>
              </a:rPr>
              <a:t>cysteinate</a:t>
            </a:r>
            <a:r>
              <a:rPr lang="en-US" b="1" i="1" dirty="0">
                <a:solidFill>
                  <a:srgbClr val="006666"/>
                </a:solidFill>
                <a:latin typeface="Times-Italic"/>
              </a:rPr>
              <a:t>-coordinated </a:t>
            </a:r>
            <a:r>
              <a:rPr lang="en-US" b="1" dirty="0">
                <a:solidFill>
                  <a:srgbClr val="006666"/>
                </a:solidFill>
                <a:latin typeface="Times-Roman"/>
              </a:rPr>
              <a:t>iron atom</a:t>
            </a:r>
            <a:endParaRPr lang="it-IT" b="1" dirty="0">
              <a:solidFill>
                <a:srgbClr val="006666"/>
              </a:solidFill>
            </a:endParaRPr>
          </a:p>
        </p:txBody>
      </p:sp>
      <p:sp>
        <p:nvSpPr>
          <p:cNvPr id="5" name="Rettangolo 4"/>
          <p:cNvSpPr/>
          <p:nvPr/>
        </p:nvSpPr>
        <p:spPr>
          <a:xfrm>
            <a:off x="149676" y="5536335"/>
            <a:ext cx="11926576" cy="923330"/>
          </a:xfrm>
          <a:prstGeom prst="rect">
            <a:avLst/>
          </a:prstGeom>
        </p:spPr>
        <p:txBody>
          <a:bodyPr wrap="square">
            <a:spAutoFit/>
          </a:bodyPr>
          <a:lstStyle/>
          <a:p>
            <a:r>
              <a:rPr lang="en-US" dirty="0">
                <a:latin typeface="Times-Roman"/>
              </a:rPr>
              <a:t>In some cases, excited spin states are readily accessible.</a:t>
            </a:r>
          </a:p>
          <a:p>
            <a:r>
              <a:rPr lang="en-US" dirty="0">
                <a:solidFill>
                  <a:srgbClr val="FF0000"/>
                </a:solidFill>
                <a:latin typeface="Times-Roman"/>
              </a:rPr>
              <a:t>According to their “open”, </a:t>
            </a:r>
            <a:r>
              <a:rPr lang="en-US" dirty="0" err="1">
                <a:solidFill>
                  <a:srgbClr val="FF0000"/>
                </a:solidFill>
                <a:latin typeface="Times-Roman"/>
              </a:rPr>
              <a:t>coordinatively</a:t>
            </a:r>
            <a:r>
              <a:rPr lang="en-US" dirty="0">
                <a:solidFill>
                  <a:srgbClr val="FF0000"/>
                </a:solidFill>
                <a:latin typeface="Times-Roman"/>
              </a:rPr>
              <a:t> unsaturated structure, the [3Fe-4S] centers are </a:t>
            </a:r>
            <a:r>
              <a:rPr lang="en-US" b="1" dirty="0">
                <a:solidFill>
                  <a:srgbClr val="FF0000"/>
                </a:solidFill>
                <a:latin typeface="Times-Roman"/>
              </a:rPr>
              <a:t>well fitted for chemical catalytic activity</a:t>
            </a:r>
            <a:r>
              <a:rPr lang="en-US" dirty="0">
                <a:solidFill>
                  <a:srgbClr val="FF0000"/>
                </a:solidFill>
                <a:latin typeface="Times-Roman"/>
              </a:rPr>
              <a:t>, including iron sensor functions</a:t>
            </a:r>
            <a:endParaRPr lang="it-IT" dirty="0">
              <a:solidFill>
                <a:srgbClr val="FF0000"/>
              </a:solidFill>
            </a:endParaRPr>
          </a:p>
        </p:txBody>
      </p:sp>
      <p:pic>
        <p:nvPicPr>
          <p:cNvPr id="6" name="Immagine 5"/>
          <p:cNvPicPr>
            <a:picLocks noChangeAspect="1"/>
          </p:cNvPicPr>
          <p:nvPr/>
        </p:nvPicPr>
        <p:blipFill>
          <a:blip r:embed="rId2"/>
          <a:stretch>
            <a:fillRect/>
          </a:stretch>
        </p:blipFill>
        <p:spPr>
          <a:xfrm>
            <a:off x="3184570" y="2264033"/>
            <a:ext cx="5856789" cy="2883618"/>
          </a:xfrm>
          <a:prstGeom prst="rect">
            <a:avLst/>
          </a:prstGeom>
        </p:spPr>
      </p:pic>
    </p:spTree>
    <p:extLst>
      <p:ext uri="{BB962C8B-B14F-4D97-AF65-F5344CB8AC3E}">
        <p14:creationId xmlns:p14="http://schemas.microsoft.com/office/powerpoint/2010/main" val="215792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5660" y="1497229"/>
            <a:ext cx="10309185" cy="646331"/>
          </a:xfrm>
          <a:prstGeom prst="rect">
            <a:avLst/>
          </a:prstGeom>
        </p:spPr>
        <p:txBody>
          <a:bodyPr wrap="square">
            <a:spAutoFit/>
          </a:bodyPr>
          <a:lstStyle/>
          <a:p>
            <a:r>
              <a:rPr lang="en-US" dirty="0">
                <a:latin typeface="Times-Roman"/>
              </a:rPr>
              <a:t>the [3Fe-4S] systems have been found in equilibrium with a labile [4Fe-4S] form as a component of the enzyme </a:t>
            </a:r>
            <a:r>
              <a:rPr lang="en-US" dirty="0" err="1">
                <a:latin typeface="Times-Roman"/>
              </a:rPr>
              <a:t>aconitase</a:t>
            </a:r>
            <a:r>
              <a:rPr lang="en-US" dirty="0">
                <a:latin typeface="Times-Roman"/>
              </a:rPr>
              <a:t> (</a:t>
            </a:r>
            <a:r>
              <a:rPr lang="en-US" dirty="0" err="1">
                <a:latin typeface="Times-Roman"/>
              </a:rPr>
              <a:t>aconitate</a:t>
            </a:r>
            <a:r>
              <a:rPr lang="en-US" dirty="0">
                <a:latin typeface="Times-Roman"/>
              </a:rPr>
              <a:t> </a:t>
            </a:r>
            <a:r>
              <a:rPr lang="en-US" dirty="0" err="1">
                <a:latin typeface="Times-Roman"/>
              </a:rPr>
              <a:t>hydratase</a:t>
            </a:r>
            <a:r>
              <a:rPr lang="en-US" dirty="0">
                <a:latin typeface="Times-Roman"/>
              </a:rPr>
              <a:t>/</a:t>
            </a:r>
            <a:r>
              <a:rPr lang="en-US" dirty="0" err="1">
                <a:latin typeface="Times-Roman"/>
              </a:rPr>
              <a:t>isomerase</a:t>
            </a:r>
            <a:r>
              <a:rPr lang="en-US" dirty="0">
                <a:latin typeface="Times-Roman"/>
              </a:rPr>
              <a:t>) in </a:t>
            </a:r>
            <a:r>
              <a:rPr lang="it-IT" dirty="0" err="1">
                <a:latin typeface="Times-Roman"/>
              </a:rPr>
              <a:t>mitochondria</a:t>
            </a:r>
            <a:endParaRPr lang="it-IT" dirty="0"/>
          </a:p>
        </p:txBody>
      </p:sp>
      <p:sp>
        <p:nvSpPr>
          <p:cNvPr id="5" name="Rettangolo 4"/>
          <p:cNvSpPr/>
          <p:nvPr/>
        </p:nvSpPr>
        <p:spPr>
          <a:xfrm>
            <a:off x="443695" y="2851192"/>
            <a:ext cx="7728031" cy="369332"/>
          </a:xfrm>
          <a:prstGeom prst="rect">
            <a:avLst/>
          </a:prstGeom>
        </p:spPr>
        <p:txBody>
          <a:bodyPr wrap="square">
            <a:spAutoFit/>
          </a:bodyPr>
          <a:lstStyle/>
          <a:p>
            <a:r>
              <a:rPr lang="en-US" dirty="0">
                <a:solidFill>
                  <a:srgbClr val="006666"/>
                </a:solidFill>
                <a:latin typeface="Times-Roman"/>
              </a:rPr>
              <a:t>The enzyme catalyzes the following equilibrium within the Calvin cycle:</a:t>
            </a:r>
            <a:endParaRPr lang="it-IT" dirty="0">
              <a:solidFill>
                <a:srgbClr val="006666"/>
              </a:solidFill>
            </a:endParaRPr>
          </a:p>
        </p:txBody>
      </p:sp>
      <p:pic>
        <p:nvPicPr>
          <p:cNvPr id="6" name="Immagine 5"/>
          <p:cNvPicPr>
            <a:picLocks noChangeAspect="1"/>
          </p:cNvPicPr>
          <p:nvPr/>
        </p:nvPicPr>
        <p:blipFill>
          <a:blip r:embed="rId2"/>
          <a:stretch>
            <a:fillRect/>
          </a:stretch>
        </p:blipFill>
        <p:spPr>
          <a:xfrm>
            <a:off x="2284131" y="3672972"/>
            <a:ext cx="8086725" cy="2428875"/>
          </a:xfrm>
          <a:prstGeom prst="rect">
            <a:avLst/>
          </a:prstGeom>
        </p:spPr>
      </p:pic>
      <p:sp>
        <p:nvSpPr>
          <p:cNvPr id="2" name="Rettangolo 1"/>
          <p:cNvSpPr/>
          <p:nvPr/>
        </p:nvSpPr>
        <p:spPr>
          <a:xfrm>
            <a:off x="620855" y="358710"/>
            <a:ext cx="4362092" cy="430887"/>
          </a:xfrm>
          <a:prstGeom prst="rect">
            <a:avLst/>
          </a:prstGeom>
        </p:spPr>
        <p:txBody>
          <a:bodyPr wrap="none">
            <a:spAutoFit/>
          </a:bodyPr>
          <a:lstStyle/>
          <a:p>
            <a:r>
              <a:rPr lang="en-US" sz="2200" b="1" dirty="0" err="1">
                <a:solidFill>
                  <a:srgbClr val="00B050"/>
                </a:solidFill>
                <a:latin typeface="Arial" panose="020B0604020202020204" pitchFamily="34" charset="0"/>
                <a:cs typeface="Arial" panose="020B0604020202020204" pitchFamily="34" charset="0"/>
              </a:rPr>
              <a:t>Aconitate</a:t>
            </a:r>
            <a:r>
              <a:rPr lang="en-US" sz="2200" b="1" dirty="0">
                <a:solidFill>
                  <a:srgbClr val="00B050"/>
                </a:solidFill>
                <a:latin typeface="Arial" panose="020B0604020202020204" pitchFamily="34" charset="0"/>
                <a:cs typeface="Arial" panose="020B0604020202020204" pitchFamily="34" charset="0"/>
              </a:rPr>
              <a:t> </a:t>
            </a:r>
            <a:r>
              <a:rPr lang="en-US" sz="2200" b="1" dirty="0" err="1">
                <a:solidFill>
                  <a:srgbClr val="00B050"/>
                </a:solidFill>
                <a:latin typeface="Arial" panose="020B0604020202020204" pitchFamily="34" charset="0"/>
                <a:cs typeface="Arial" panose="020B0604020202020204" pitchFamily="34" charset="0"/>
              </a:rPr>
              <a:t>hydratase</a:t>
            </a:r>
            <a:r>
              <a:rPr lang="en-US" sz="2200" b="1" dirty="0">
                <a:solidFill>
                  <a:srgbClr val="00B050"/>
                </a:solidFill>
                <a:latin typeface="Arial" panose="020B0604020202020204" pitchFamily="34" charset="0"/>
                <a:cs typeface="Arial" panose="020B0604020202020204" pitchFamily="34" charset="0"/>
              </a:rPr>
              <a:t>/</a:t>
            </a:r>
            <a:r>
              <a:rPr lang="en-US" sz="2200" b="1" dirty="0" err="1">
                <a:solidFill>
                  <a:srgbClr val="00B050"/>
                </a:solidFill>
                <a:latin typeface="Arial" panose="020B0604020202020204" pitchFamily="34" charset="0"/>
                <a:cs typeface="Arial" panose="020B0604020202020204" pitchFamily="34" charset="0"/>
              </a:rPr>
              <a:t>isomerase</a:t>
            </a:r>
            <a:endParaRPr lang="it-IT" sz="2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285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097438" y="104172"/>
            <a:ext cx="7776013" cy="6638493"/>
          </a:xfrm>
          <a:prstGeom prst="rect">
            <a:avLst/>
          </a:prstGeom>
        </p:spPr>
      </p:pic>
      <p:sp>
        <p:nvSpPr>
          <p:cNvPr id="5" name="Rettangolo 4"/>
          <p:cNvSpPr/>
          <p:nvPr/>
        </p:nvSpPr>
        <p:spPr>
          <a:xfrm>
            <a:off x="408972" y="1407927"/>
            <a:ext cx="3688466" cy="3693319"/>
          </a:xfrm>
          <a:prstGeom prst="rect">
            <a:avLst/>
          </a:prstGeom>
        </p:spPr>
        <p:txBody>
          <a:bodyPr wrap="square">
            <a:spAutoFit/>
          </a:bodyPr>
          <a:lstStyle/>
          <a:p>
            <a:r>
              <a:rPr lang="en-US" dirty="0">
                <a:solidFill>
                  <a:srgbClr val="006666"/>
                </a:solidFill>
                <a:latin typeface="Arial" panose="020B0604020202020204" pitchFamily="34" charset="0"/>
                <a:cs typeface="Arial" panose="020B0604020202020204" pitchFamily="34" charset="0"/>
              </a:rPr>
              <a:t>In the active state, the labile iron center, </a:t>
            </a:r>
            <a:r>
              <a:rPr lang="en-US" dirty="0" err="1">
                <a:solidFill>
                  <a:srgbClr val="006666"/>
                </a:solidFill>
                <a:latin typeface="Arial" panose="020B0604020202020204" pitchFamily="34" charset="0"/>
                <a:cs typeface="Arial" panose="020B0604020202020204" pitchFamily="34" charset="0"/>
              </a:rPr>
              <a:t>Fe</a:t>
            </a:r>
            <a:r>
              <a:rPr lang="en-US" baseline="-25000" dirty="0" err="1">
                <a:solidFill>
                  <a:srgbClr val="006666"/>
                </a:solidFill>
                <a:latin typeface="Arial" panose="020B0604020202020204" pitchFamily="34" charset="0"/>
                <a:cs typeface="Arial" panose="020B0604020202020204" pitchFamily="34" charset="0"/>
              </a:rPr>
              <a:t>a</a:t>
            </a:r>
            <a:r>
              <a:rPr lang="en-US" dirty="0">
                <a:solidFill>
                  <a:srgbClr val="006666"/>
                </a:solidFill>
                <a:latin typeface="Arial" panose="020B0604020202020204" pitchFamily="34" charset="0"/>
                <a:cs typeface="Arial" panose="020B0604020202020204" pitchFamily="34" charset="0"/>
              </a:rPr>
              <a:t>, of the [4Fe-4S] form of </a:t>
            </a:r>
            <a:r>
              <a:rPr lang="en-US" dirty="0" err="1">
                <a:solidFill>
                  <a:srgbClr val="006666"/>
                </a:solidFill>
                <a:latin typeface="Arial" panose="020B0604020202020204" pitchFamily="34" charset="0"/>
                <a:cs typeface="Arial" panose="020B0604020202020204" pitchFamily="34" charset="0"/>
              </a:rPr>
              <a:t>aconitase</a:t>
            </a:r>
            <a:r>
              <a:rPr lang="en-US" dirty="0">
                <a:solidFill>
                  <a:srgbClr val="006666"/>
                </a:solidFill>
                <a:latin typeface="Arial" panose="020B0604020202020204" pitchFamily="34" charset="0"/>
                <a:cs typeface="Arial" panose="020B0604020202020204" pitchFamily="34" charset="0"/>
              </a:rPr>
              <a:t> is </a:t>
            </a:r>
            <a:r>
              <a:rPr lang="en-US" b="1" dirty="0">
                <a:solidFill>
                  <a:srgbClr val="006666"/>
                </a:solidFill>
                <a:latin typeface="Arial" panose="020B0604020202020204" pitchFamily="34" charset="0"/>
                <a:cs typeface="Arial" panose="020B0604020202020204" pitchFamily="34" charset="0"/>
              </a:rPr>
              <a:t>not coordinated by </a:t>
            </a:r>
            <a:r>
              <a:rPr lang="en-US" b="1" dirty="0" err="1">
                <a:solidFill>
                  <a:srgbClr val="006666"/>
                </a:solidFill>
                <a:latin typeface="Arial" panose="020B0604020202020204" pitchFamily="34" charset="0"/>
                <a:cs typeface="Arial" panose="020B0604020202020204" pitchFamily="34" charset="0"/>
              </a:rPr>
              <a:t>cysteinate</a:t>
            </a:r>
            <a:r>
              <a:rPr lang="en-US" b="1" dirty="0">
                <a:solidFill>
                  <a:srgbClr val="006666"/>
                </a:solidFill>
                <a:latin typeface="Arial" panose="020B0604020202020204" pitchFamily="34" charset="0"/>
                <a:cs typeface="Arial" panose="020B0604020202020204" pitchFamily="34" charset="0"/>
              </a:rPr>
              <a:t> but by water molecules</a:t>
            </a:r>
            <a:r>
              <a:rPr lang="en-US" dirty="0">
                <a:solidFill>
                  <a:srgbClr val="006666"/>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substitution of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 and coordination of the chelating substrate (five-membered chelate ring, coordination number 5 or 6 at </a:t>
            </a:r>
            <a:r>
              <a:rPr lang="en-US" dirty="0" err="1">
                <a:latin typeface="Arial" panose="020B0604020202020204" pitchFamily="34" charset="0"/>
                <a:cs typeface="Arial" panose="020B0604020202020204" pitchFamily="34" charset="0"/>
              </a:rPr>
              <a:t>Fe</a:t>
            </a:r>
            <a:r>
              <a:rPr lang="en-US" baseline="-25000" dirty="0" err="1">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 sequence </a:t>
            </a:r>
            <a:r>
              <a:rPr lang="en-US" b="1" dirty="0">
                <a:latin typeface="Arial" panose="020B0604020202020204" pitchFamily="34" charset="0"/>
                <a:cs typeface="Arial" panose="020B0604020202020204" pitchFamily="34" charset="0"/>
              </a:rPr>
              <a:t>of </a:t>
            </a:r>
            <a:r>
              <a:rPr lang="it-IT" b="1" dirty="0">
                <a:latin typeface="Arial" panose="020B0604020202020204" pitchFamily="34" charset="0"/>
                <a:cs typeface="Arial" panose="020B0604020202020204" pitchFamily="34" charset="0"/>
              </a:rPr>
              <a:t>non-redox </a:t>
            </a:r>
            <a:r>
              <a:rPr lang="it-IT" b="1" dirty="0" err="1">
                <a:latin typeface="Arial" panose="020B0604020202020204" pitchFamily="34" charset="0"/>
                <a:cs typeface="Arial" panose="020B0604020202020204" pitchFamily="34" charset="0"/>
              </a:rPr>
              <a:t>steps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leads</a:t>
            </a:r>
            <a:r>
              <a:rPr lang="en-US" dirty="0">
                <a:latin typeface="Arial" panose="020B0604020202020204" pitchFamily="34" charset="0"/>
                <a:cs typeface="Arial" panose="020B0604020202020204" pitchFamily="34" charset="0"/>
              </a:rPr>
              <a:t> to a rapid equilibration</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22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78734" y="405114"/>
            <a:ext cx="5185458" cy="461665"/>
          </a:xfrm>
          <a:prstGeom prst="rect">
            <a:avLst/>
          </a:prstGeom>
          <a:noFill/>
        </p:spPr>
        <p:txBody>
          <a:bodyPr wrap="square" rtlCol="0">
            <a:spAutoFit/>
          </a:bodyPr>
          <a:lstStyle/>
          <a:p>
            <a:r>
              <a:rPr lang="it-IT" sz="2400" b="1" dirty="0" err="1">
                <a:solidFill>
                  <a:srgbClr val="C00000"/>
                </a:solidFill>
              </a:rPr>
              <a:t>Going</a:t>
            </a:r>
            <a:r>
              <a:rPr lang="it-IT" sz="2400" b="1" dirty="0">
                <a:solidFill>
                  <a:srgbClr val="C00000"/>
                </a:solidFill>
              </a:rPr>
              <a:t> </a:t>
            </a:r>
            <a:r>
              <a:rPr lang="it-IT" sz="2400" b="1" dirty="0" err="1">
                <a:solidFill>
                  <a:srgbClr val="C00000"/>
                </a:solidFill>
              </a:rPr>
              <a:t>beyond</a:t>
            </a:r>
            <a:endParaRPr lang="it-IT" sz="2400" b="1" dirty="0">
              <a:solidFill>
                <a:srgbClr val="C00000"/>
              </a:solidFill>
            </a:endParaRPr>
          </a:p>
        </p:txBody>
      </p:sp>
      <p:sp>
        <p:nvSpPr>
          <p:cNvPr id="5" name="Rettangolo 4"/>
          <p:cNvSpPr/>
          <p:nvPr/>
        </p:nvSpPr>
        <p:spPr>
          <a:xfrm>
            <a:off x="868102" y="1001006"/>
            <a:ext cx="10509813" cy="2031325"/>
          </a:xfrm>
          <a:prstGeom prst="rect">
            <a:avLst/>
          </a:prstGeom>
        </p:spPr>
        <p:txBody>
          <a:bodyPr wrap="square">
            <a:spAutoFit/>
          </a:bodyPr>
          <a:lstStyle/>
          <a:p>
            <a:r>
              <a:rPr lang="en-US" dirty="0">
                <a:latin typeface="Times-Roman"/>
              </a:rPr>
              <a:t>Possibility to have </a:t>
            </a:r>
            <a:r>
              <a:rPr lang="en-US" b="1" dirty="0">
                <a:latin typeface="Times-Roman"/>
              </a:rPr>
              <a:t>more complex [</a:t>
            </a:r>
            <a:r>
              <a:rPr lang="en-US" b="1" dirty="0" err="1">
                <a:latin typeface="Times-Roman"/>
              </a:rPr>
              <a:t>xFe-yS</a:t>
            </a:r>
            <a:r>
              <a:rPr lang="en-US" b="1" dirty="0">
                <a:latin typeface="Times-Roman"/>
              </a:rPr>
              <a:t>] centers </a:t>
            </a:r>
          </a:p>
          <a:p>
            <a:endParaRPr lang="en-US" b="1" dirty="0">
              <a:latin typeface="Times-Roman"/>
            </a:endParaRPr>
          </a:p>
          <a:p>
            <a:r>
              <a:rPr lang="en-US" b="1" dirty="0">
                <a:latin typeface="Times-Roman"/>
              </a:rPr>
              <a:t>Examples: </a:t>
            </a:r>
          </a:p>
          <a:p>
            <a:pPr marL="285750" indent="-285750">
              <a:buFont typeface="Arial" panose="020B0604020202020204" pitchFamily="34" charset="0"/>
              <a:buChar char="•"/>
            </a:pPr>
            <a:r>
              <a:rPr lang="en-US" dirty="0">
                <a:latin typeface="Times-Roman"/>
              </a:rPr>
              <a:t>the sulfide-bridged double-</a:t>
            </a:r>
            <a:r>
              <a:rPr lang="en-US" dirty="0" err="1">
                <a:latin typeface="Times-Roman"/>
              </a:rPr>
              <a:t>cubane</a:t>
            </a:r>
            <a:r>
              <a:rPr lang="en-US" dirty="0">
                <a:latin typeface="Times-Roman"/>
              </a:rPr>
              <a:t> “P-clusters” in </a:t>
            </a:r>
            <a:r>
              <a:rPr lang="en-US" dirty="0" err="1">
                <a:latin typeface="Times-Roman"/>
              </a:rPr>
              <a:t>nitrogenase</a:t>
            </a:r>
            <a:r>
              <a:rPr lang="en-US" dirty="0">
                <a:latin typeface="Times-Roman"/>
              </a:rPr>
              <a:t> (showed in figure) =&gt; very negative redox potential of </a:t>
            </a:r>
            <a:r>
              <a:rPr lang="en-US" dirty="0">
                <a:latin typeface="MTSY"/>
              </a:rPr>
              <a:t>−</a:t>
            </a:r>
            <a:r>
              <a:rPr lang="en-US" dirty="0">
                <a:latin typeface="Times-Roman"/>
              </a:rPr>
              <a:t>470mV</a:t>
            </a:r>
          </a:p>
          <a:p>
            <a:pPr marL="285750" indent="-285750">
              <a:buFont typeface="Arial" panose="020B0604020202020204" pitchFamily="34" charset="0"/>
              <a:buChar char="•"/>
            </a:pPr>
            <a:endParaRPr lang="en-US" dirty="0">
              <a:latin typeface="Times-Roman"/>
            </a:endParaRPr>
          </a:p>
          <a:p>
            <a:pPr marL="285750" indent="-285750">
              <a:buFont typeface="Arial" panose="020B0604020202020204" pitchFamily="34" charset="0"/>
              <a:buChar char="•"/>
            </a:pPr>
            <a:r>
              <a:rPr lang="en-US" dirty="0">
                <a:latin typeface="Times-Roman"/>
              </a:rPr>
              <a:t>the (6Fe) “H clusters” in nickel-free </a:t>
            </a:r>
            <a:r>
              <a:rPr lang="en-US" dirty="0" err="1">
                <a:latin typeface="Times-Roman"/>
              </a:rPr>
              <a:t>hydrogenases</a:t>
            </a:r>
            <a:r>
              <a:rPr lang="en-US" dirty="0">
                <a:latin typeface="Times-Roman"/>
              </a:rPr>
              <a:t>, which catalyze the equilibrium 2H</a:t>
            </a:r>
            <a:r>
              <a:rPr lang="en-US" baseline="30000" dirty="0">
                <a:latin typeface="MTSY"/>
              </a:rPr>
              <a:t>+</a:t>
            </a:r>
            <a:r>
              <a:rPr lang="en-US" dirty="0">
                <a:latin typeface="MTSY"/>
              </a:rPr>
              <a:t> + </a:t>
            </a:r>
            <a:r>
              <a:rPr lang="it-IT" dirty="0">
                <a:latin typeface="Times-Roman"/>
              </a:rPr>
              <a:t>2 e</a:t>
            </a:r>
            <a:r>
              <a:rPr lang="it-IT" baseline="30000" dirty="0">
                <a:latin typeface="MTSY"/>
              </a:rPr>
              <a:t>−</a:t>
            </a:r>
            <a:r>
              <a:rPr lang="it-IT" dirty="0">
                <a:latin typeface="MTSY"/>
              </a:rPr>
              <a:t> =</a:t>
            </a:r>
            <a:r>
              <a:rPr lang="it-IT" dirty="0">
                <a:latin typeface="MSAM10"/>
              </a:rPr>
              <a:t> </a:t>
            </a:r>
            <a:r>
              <a:rPr lang="it-IT" dirty="0">
                <a:latin typeface="Times-Roman"/>
              </a:rPr>
              <a:t>H</a:t>
            </a:r>
            <a:r>
              <a:rPr lang="it-IT" baseline="-25000" dirty="0">
                <a:latin typeface="Times-Roman"/>
              </a:rPr>
              <a:t>2</a:t>
            </a:r>
            <a:endParaRPr lang="it-IT" baseline="-25000" dirty="0"/>
          </a:p>
        </p:txBody>
      </p:sp>
      <p:pic>
        <p:nvPicPr>
          <p:cNvPr id="6" name="Immagine 5"/>
          <p:cNvPicPr>
            <a:picLocks noChangeAspect="1"/>
          </p:cNvPicPr>
          <p:nvPr/>
        </p:nvPicPr>
        <p:blipFill>
          <a:blip r:embed="rId2"/>
          <a:stretch>
            <a:fillRect/>
          </a:stretch>
        </p:blipFill>
        <p:spPr>
          <a:xfrm>
            <a:off x="3259374" y="3097109"/>
            <a:ext cx="5287429" cy="3691441"/>
          </a:xfrm>
          <a:prstGeom prst="rect">
            <a:avLst/>
          </a:prstGeom>
        </p:spPr>
      </p:pic>
    </p:spTree>
    <p:extLst>
      <p:ext uri="{BB962C8B-B14F-4D97-AF65-F5344CB8AC3E}">
        <p14:creationId xmlns:p14="http://schemas.microsoft.com/office/powerpoint/2010/main" val="297275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40888" y="396300"/>
            <a:ext cx="7394973" cy="430887"/>
          </a:xfrm>
          <a:prstGeom prst="rect">
            <a:avLst/>
          </a:prstGeom>
        </p:spPr>
        <p:txBody>
          <a:bodyPr wrap="none">
            <a:spAutoFit/>
          </a:bodyPr>
          <a:lstStyle/>
          <a:p>
            <a:r>
              <a:rPr lang="it-IT" sz="2200" b="1" dirty="0" err="1">
                <a:solidFill>
                  <a:srgbClr val="0070C0"/>
                </a:solidFill>
                <a:latin typeface="Arial" panose="020B0604020202020204" pitchFamily="34" charset="0"/>
                <a:cs typeface="Arial" panose="020B0604020202020204" pitchFamily="34" charset="0"/>
              </a:rPr>
              <a:t>Copper-containing</a:t>
            </a:r>
            <a:r>
              <a:rPr lang="it-IT" sz="2200" b="1" dirty="0">
                <a:solidFill>
                  <a:srgbClr val="0070C0"/>
                </a:solidFill>
                <a:latin typeface="Arial" panose="020B0604020202020204" pitchFamily="34" charset="0"/>
                <a:cs typeface="Arial" panose="020B0604020202020204" pitchFamily="34" charset="0"/>
              </a:rPr>
              <a:t> ET </a:t>
            </a:r>
            <a:r>
              <a:rPr lang="it-IT" sz="2200" b="1" dirty="0" err="1">
                <a:solidFill>
                  <a:srgbClr val="0070C0"/>
                </a:solidFill>
                <a:latin typeface="Arial" panose="020B0604020202020204" pitchFamily="34" charset="0"/>
                <a:cs typeface="Arial" panose="020B0604020202020204" pitchFamily="34" charset="0"/>
              </a:rPr>
              <a:t>proteins</a:t>
            </a:r>
            <a:r>
              <a:rPr lang="it-IT" sz="2200" b="1" dirty="0">
                <a:solidFill>
                  <a:srgbClr val="0070C0"/>
                </a:solidFill>
                <a:latin typeface="Arial" panose="020B0604020202020204" pitchFamily="34" charset="0"/>
                <a:cs typeface="Arial" panose="020B0604020202020204" pitchFamily="34" charset="0"/>
              </a:rPr>
              <a:t>: Blue </a:t>
            </a:r>
            <a:r>
              <a:rPr lang="it-IT" sz="2200" b="1" dirty="0" err="1">
                <a:solidFill>
                  <a:srgbClr val="0070C0"/>
                </a:solidFill>
                <a:latin typeface="Arial" panose="020B0604020202020204" pitchFamily="34" charset="0"/>
                <a:cs typeface="Arial" panose="020B0604020202020204" pitchFamily="34" charset="0"/>
              </a:rPr>
              <a:t>Copper</a:t>
            </a:r>
            <a:r>
              <a:rPr lang="it-IT" sz="2200" b="1" dirty="0">
                <a:solidFill>
                  <a:srgbClr val="0070C0"/>
                </a:solidFill>
                <a:latin typeface="Arial" panose="020B0604020202020204" pitchFamily="34" charset="0"/>
                <a:cs typeface="Arial" panose="020B0604020202020204" pitchFamily="34" charset="0"/>
              </a:rPr>
              <a:t> </a:t>
            </a:r>
            <a:r>
              <a:rPr lang="it-IT" sz="2200" b="1" dirty="0" err="1">
                <a:solidFill>
                  <a:srgbClr val="0070C0"/>
                </a:solidFill>
                <a:latin typeface="Arial" panose="020B0604020202020204" pitchFamily="34" charset="0"/>
                <a:cs typeface="Arial" panose="020B0604020202020204" pitchFamily="34" charset="0"/>
              </a:rPr>
              <a:t>Proteins</a:t>
            </a:r>
            <a:endParaRPr lang="it-IT" sz="2200" dirty="0">
              <a:solidFill>
                <a:srgbClr val="0070C0"/>
              </a:solidFill>
              <a:latin typeface="Arial" panose="020B0604020202020204" pitchFamily="34" charset="0"/>
              <a:cs typeface="Arial" panose="020B0604020202020204" pitchFamily="34" charset="0"/>
            </a:endParaRPr>
          </a:p>
        </p:txBody>
      </p:sp>
      <p:sp>
        <p:nvSpPr>
          <p:cNvPr id="5" name="Rettangolo 4"/>
          <p:cNvSpPr/>
          <p:nvPr/>
        </p:nvSpPr>
        <p:spPr>
          <a:xfrm>
            <a:off x="3036431" y="1114733"/>
            <a:ext cx="5288627" cy="646331"/>
          </a:xfrm>
          <a:prstGeom prst="rect">
            <a:avLst/>
          </a:prstGeom>
        </p:spPr>
        <p:txBody>
          <a:bodyPr wrap="none">
            <a:spAutoFit/>
          </a:bodyPr>
          <a:lstStyle/>
          <a:p>
            <a:pPr algn="ctr"/>
            <a:r>
              <a:rPr lang="it-IT" dirty="0" err="1">
                <a:solidFill>
                  <a:srgbClr val="006666"/>
                </a:solidFill>
                <a:latin typeface="Times-Bold"/>
              </a:rPr>
              <a:t>But</a:t>
            </a:r>
            <a:r>
              <a:rPr lang="it-IT" dirty="0">
                <a:solidFill>
                  <a:srgbClr val="006666"/>
                </a:solidFill>
                <a:latin typeface="Times-Bold"/>
              </a:rPr>
              <a:t> first,</a:t>
            </a:r>
          </a:p>
          <a:p>
            <a:r>
              <a:rPr lang="it-IT" b="1" dirty="0">
                <a:solidFill>
                  <a:srgbClr val="006666"/>
                </a:solidFill>
                <a:latin typeface="Times-Bold"/>
              </a:rPr>
              <a:t>An </a:t>
            </a:r>
            <a:r>
              <a:rPr lang="it-IT" b="1" dirty="0" err="1">
                <a:solidFill>
                  <a:srgbClr val="006666"/>
                </a:solidFill>
                <a:latin typeface="Times-Bold"/>
              </a:rPr>
              <a:t>Introduction</a:t>
            </a:r>
            <a:r>
              <a:rPr lang="it-IT" b="1" dirty="0">
                <a:solidFill>
                  <a:srgbClr val="006666"/>
                </a:solidFill>
                <a:latin typeface="Times-Bold"/>
              </a:rPr>
              <a:t> to </a:t>
            </a:r>
            <a:r>
              <a:rPr lang="it-IT" b="1" dirty="0" err="1">
                <a:solidFill>
                  <a:srgbClr val="006666"/>
                </a:solidFill>
                <a:latin typeface="Times-Bold"/>
              </a:rPr>
              <a:t>Copper-containing</a:t>
            </a:r>
            <a:r>
              <a:rPr lang="it-IT" b="1" dirty="0">
                <a:solidFill>
                  <a:srgbClr val="006666"/>
                </a:solidFill>
                <a:latin typeface="Times-Bold"/>
              </a:rPr>
              <a:t> </a:t>
            </a:r>
            <a:r>
              <a:rPr lang="it-IT" b="1" dirty="0" err="1">
                <a:solidFill>
                  <a:srgbClr val="006666"/>
                </a:solidFill>
                <a:latin typeface="Times-Bold"/>
              </a:rPr>
              <a:t>Proteins</a:t>
            </a:r>
            <a:endParaRPr lang="it-IT" dirty="0">
              <a:solidFill>
                <a:srgbClr val="006666"/>
              </a:solidFill>
            </a:endParaRPr>
          </a:p>
        </p:txBody>
      </p:sp>
      <p:sp>
        <p:nvSpPr>
          <p:cNvPr id="6" name="Rettangolo 5"/>
          <p:cNvSpPr/>
          <p:nvPr/>
        </p:nvSpPr>
        <p:spPr>
          <a:xfrm>
            <a:off x="126942" y="1814803"/>
            <a:ext cx="3044423" cy="369332"/>
          </a:xfrm>
          <a:prstGeom prst="rect">
            <a:avLst/>
          </a:prstGeom>
        </p:spPr>
        <p:txBody>
          <a:bodyPr wrap="none">
            <a:spAutoFit/>
          </a:bodyPr>
          <a:lstStyle/>
          <a:p>
            <a:r>
              <a:rPr lang="it-IT" dirty="0">
                <a:solidFill>
                  <a:srgbClr val="009999"/>
                </a:solidFill>
                <a:latin typeface="Times-Bold"/>
              </a:rPr>
              <a:t>Alternative to </a:t>
            </a:r>
            <a:r>
              <a:rPr lang="it-IT" dirty="0" err="1">
                <a:solidFill>
                  <a:srgbClr val="009999"/>
                </a:solidFill>
                <a:latin typeface="Times-Bold"/>
              </a:rPr>
              <a:t>Biological</a:t>
            </a:r>
            <a:r>
              <a:rPr lang="it-IT" dirty="0">
                <a:solidFill>
                  <a:srgbClr val="009999"/>
                </a:solidFill>
                <a:latin typeface="Times-Bold"/>
              </a:rPr>
              <a:t> </a:t>
            </a:r>
            <a:r>
              <a:rPr lang="it-IT" dirty="0" err="1">
                <a:solidFill>
                  <a:srgbClr val="009999"/>
                </a:solidFill>
                <a:latin typeface="Times-Bold"/>
              </a:rPr>
              <a:t>Iron</a:t>
            </a:r>
            <a:endParaRPr lang="it-IT" dirty="0">
              <a:solidFill>
                <a:srgbClr val="009999"/>
              </a:solidFill>
            </a:endParaRPr>
          </a:p>
        </p:txBody>
      </p:sp>
      <p:sp>
        <p:nvSpPr>
          <p:cNvPr id="7" name="Rettangolo 6"/>
          <p:cNvSpPr/>
          <p:nvPr/>
        </p:nvSpPr>
        <p:spPr>
          <a:xfrm>
            <a:off x="1088020" y="2237874"/>
            <a:ext cx="9780607" cy="646331"/>
          </a:xfrm>
          <a:prstGeom prst="rect">
            <a:avLst/>
          </a:prstGeom>
        </p:spPr>
        <p:txBody>
          <a:bodyPr wrap="square">
            <a:spAutoFit/>
          </a:bodyPr>
          <a:lstStyle/>
          <a:p>
            <a:r>
              <a:rPr lang="en-US" dirty="0">
                <a:latin typeface="Times-Roman"/>
              </a:rPr>
              <a:t>For many iron-containing proteins, there are “parallel” copper-dependent analogues with</a:t>
            </a:r>
          </a:p>
          <a:p>
            <a:r>
              <a:rPr lang="it-IT" dirty="0" err="1">
                <a:latin typeface="Times-Roman"/>
              </a:rPr>
              <a:t>comparable</a:t>
            </a:r>
            <a:r>
              <a:rPr lang="it-IT" dirty="0">
                <a:latin typeface="Times-Roman"/>
              </a:rPr>
              <a:t> </a:t>
            </a:r>
            <a:r>
              <a:rPr lang="it-IT" dirty="0" err="1">
                <a:latin typeface="Times-Roman"/>
              </a:rPr>
              <a:t>functions</a:t>
            </a:r>
            <a:endParaRPr lang="it-IT" dirty="0"/>
          </a:p>
        </p:txBody>
      </p:sp>
      <p:sp>
        <p:nvSpPr>
          <p:cNvPr id="9" name="Rettangolo 8"/>
          <p:cNvSpPr/>
          <p:nvPr/>
        </p:nvSpPr>
        <p:spPr>
          <a:xfrm>
            <a:off x="2434542" y="6319351"/>
            <a:ext cx="7392364" cy="400110"/>
          </a:xfrm>
          <a:prstGeom prst="rect">
            <a:avLst/>
          </a:prstGeom>
        </p:spPr>
        <p:txBody>
          <a:bodyPr wrap="square">
            <a:spAutoFit/>
          </a:bodyPr>
          <a:lstStyle/>
          <a:p>
            <a:r>
              <a:rPr lang="it-IT" sz="2000" dirty="0" err="1">
                <a:solidFill>
                  <a:srgbClr val="FF0000"/>
                </a:solidFill>
                <a:latin typeface="Times-Roman"/>
              </a:rPr>
              <a:t>Besides</a:t>
            </a:r>
            <a:r>
              <a:rPr lang="it-IT" sz="2000" dirty="0">
                <a:solidFill>
                  <a:srgbClr val="FF0000"/>
                </a:solidFill>
                <a:latin typeface="Times-Roman"/>
              </a:rPr>
              <a:t> the </a:t>
            </a:r>
            <a:r>
              <a:rPr lang="it-IT" sz="2000" dirty="0" err="1">
                <a:solidFill>
                  <a:srgbClr val="FF0000"/>
                </a:solidFill>
                <a:latin typeface="Times-Roman"/>
              </a:rPr>
              <a:t>function</a:t>
            </a:r>
            <a:r>
              <a:rPr lang="it-IT" sz="2000" dirty="0">
                <a:solidFill>
                  <a:srgbClr val="FF0000"/>
                </a:solidFill>
                <a:latin typeface="Times-Roman"/>
              </a:rPr>
              <a:t> </a:t>
            </a:r>
            <a:r>
              <a:rPr lang="it-IT" sz="2000" dirty="0" err="1">
                <a:solidFill>
                  <a:srgbClr val="FF0000"/>
                </a:solidFill>
                <a:latin typeface="Times-Roman"/>
              </a:rPr>
              <a:t>similarities</a:t>
            </a:r>
            <a:r>
              <a:rPr lang="it-IT" sz="2000" dirty="0">
                <a:solidFill>
                  <a:srgbClr val="FF0000"/>
                </a:solidFill>
                <a:latin typeface="Times-Roman"/>
              </a:rPr>
              <a:t> </a:t>
            </a:r>
            <a:r>
              <a:rPr lang="it-IT" sz="2000" dirty="0" err="1">
                <a:solidFill>
                  <a:srgbClr val="FF0000"/>
                </a:solidFill>
                <a:latin typeface="Times-Roman"/>
              </a:rPr>
              <a:t>there</a:t>
            </a:r>
            <a:r>
              <a:rPr lang="it-IT" sz="2000" dirty="0">
                <a:solidFill>
                  <a:srgbClr val="FF0000"/>
                </a:solidFill>
                <a:latin typeface="Times-Roman"/>
              </a:rPr>
              <a:t> are </a:t>
            </a:r>
            <a:r>
              <a:rPr lang="it-IT" sz="2000" dirty="0" err="1">
                <a:solidFill>
                  <a:srgbClr val="FF0000"/>
                </a:solidFill>
                <a:latin typeface="Times-Roman"/>
              </a:rPr>
              <a:t>several</a:t>
            </a:r>
            <a:r>
              <a:rPr lang="it-IT" sz="2000" dirty="0">
                <a:solidFill>
                  <a:srgbClr val="FF0000"/>
                </a:solidFill>
                <a:latin typeface="Times-Roman"/>
              </a:rPr>
              <a:t> </a:t>
            </a:r>
            <a:r>
              <a:rPr lang="it-IT" sz="2000" dirty="0" err="1">
                <a:solidFill>
                  <a:srgbClr val="FF0000"/>
                </a:solidFill>
                <a:latin typeface="Times-Roman"/>
              </a:rPr>
              <a:t>differences</a:t>
            </a:r>
            <a:r>
              <a:rPr lang="it-IT" sz="2000" dirty="0">
                <a:solidFill>
                  <a:srgbClr val="FF0000"/>
                </a:solidFill>
                <a:latin typeface="Times-Roman"/>
              </a:rPr>
              <a:t>:</a:t>
            </a:r>
            <a:endParaRPr lang="it-IT" sz="2000" dirty="0">
              <a:solidFill>
                <a:srgbClr val="FF0000"/>
              </a:solidFill>
            </a:endParaRPr>
          </a:p>
        </p:txBody>
      </p:sp>
      <p:pic>
        <p:nvPicPr>
          <p:cNvPr id="10" name="Immagine 9"/>
          <p:cNvPicPr>
            <a:picLocks noChangeAspect="1"/>
          </p:cNvPicPr>
          <p:nvPr/>
        </p:nvPicPr>
        <p:blipFill>
          <a:blip r:embed="rId2"/>
          <a:stretch>
            <a:fillRect/>
          </a:stretch>
        </p:blipFill>
        <p:spPr>
          <a:xfrm>
            <a:off x="3977077" y="2688757"/>
            <a:ext cx="7717567" cy="3630594"/>
          </a:xfrm>
          <a:prstGeom prst="rect">
            <a:avLst/>
          </a:prstGeom>
        </p:spPr>
      </p:pic>
    </p:spTree>
    <p:extLst>
      <p:ext uri="{BB962C8B-B14F-4D97-AF65-F5344CB8AC3E}">
        <p14:creationId xmlns:p14="http://schemas.microsoft.com/office/powerpoint/2010/main" val="87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26225" y="1780611"/>
            <a:ext cx="11001808" cy="4247210"/>
          </a:xfrm>
          <a:prstGeom prst="rect">
            <a:avLst/>
          </a:prstGeom>
        </p:spPr>
      </p:pic>
      <p:sp>
        <p:nvSpPr>
          <p:cNvPr id="5" name="Rettangolo 4"/>
          <p:cNvSpPr/>
          <p:nvPr/>
        </p:nvSpPr>
        <p:spPr>
          <a:xfrm>
            <a:off x="2427110" y="994813"/>
            <a:ext cx="8195734" cy="369332"/>
          </a:xfrm>
          <a:prstGeom prst="rect">
            <a:avLst/>
          </a:prstGeom>
        </p:spPr>
        <p:txBody>
          <a:bodyPr wrap="square">
            <a:spAutoFit/>
          </a:bodyPr>
          <a:lstStyle/>
          <a:p>
            <a:r>
              <a:rPr lang="en-US" b="1" dirty="0">
                <a:solidFill>
                  <a:srgbClr val="006666"/>
                </a:solidFill>
                <a:latin typeface="Times-Roman"/>
              </a:rPr>
              <a:t>Some reactions catalyzed by Fe/S center-containing redox enzymes.</a:t>
            </a:r>
            <a:endParaRPr lang="it-IT" b="1" dirty="0">
              <a:solidFill>
                <a:srgbClr val="006666"/>
              </a:solidFill>
            </a:endParaRPr>
          </a:p>
        </p:txBody>
      </p:sp>
    </p:spTree>
    <p:extLst>
      <p:ext uri="{BB962C8B-B14F-4D97-AF65-F5344CB8AC3E}">
        <p14:creationId xmlns:p14="http://schemas.microsoft.com/office/powerpoint/2010/main" val="214522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1800" y="1261642"/>
            <a:ext cx="10475091" cy="3970318"/>
          </a:xfrm>
          <a:prstGeom prst="rect">
            <a:avLst/>
          </a:prstGeom>
        </p:spPr>
        <p:txBody>
          <a:bodyPr wrap="square">
            <a:spAutoFit/>
          </a:bodyPr>
          <a:lstStyle/>
          <a:p>
            <a:pPr marL="285750" indent="-285750">
              <a:buFont typeface="Arial" panose="020B0604020202020204" pitchFamily="34" charset="0"/>
              <a:buChar char="•"/>
            </a:pPr>
            <a:r>
              <a:rPr lang="en-US" dirty="0">
                <a:solidFill>
                  <a:srgbClr val="006666"/>
                </a:solidFill>
                <a:latin typeface="Times-Roman"/>
              </a:rPr>
              <a:t>Unlike iron in </a:t>
            </a:r>
            <a:r>
              <a:rPr lang="en-US" dirty="0" err="1">
                <a:solidFill>
                  <a:srgbClr val="006666"/>
                </a:solidFill>
                <a:latin typeface="Times-Roman"/>
              </a:rPr>
              <a:t>heme</a:t>
            </a:r>
            <a:r>
              <a:rPr lang="en-US" dirty="0">
                <a:solidFill>
                  <a:srgbClr val="006666"/>
                </a:solidFill>
                <a:latin typeface="Times-Roman"/>
              </a:rPr>
              <a:t>, biological copper </a:t>
            </a:r>
            <a:r>
              <a:rPr lang="en-US" b="1" dirty="0">
                <a:solidFill>
                  <a:srgbClr val="006666"/>
                </a:solidFill>
                <a:latin typeface="Times-Roman"/>
              </a:rPr>
              <a:t>does not occur in the form of </a:t>
            </a:r>
            <a:r>
              <a:rPr lang="en-US" b="1" dirty="0" err="1">
                <a:solidFill>
                  <a:srgbClr val="006666"/>
                </a:solidFill>
                <a:latin typeface="Times-Roman"/>
              </a:rPr>
              <a:t>tetrapyrrole</a:t>
            </a:r>
            <a:r>
              <a:rPr lang="en-US" b="1" dirty="0">
                <a:solidFill>
                  <a:srgbClr val="006666"/>
                </a:solidFill>
                <a:latin typeface="Times-Roman"/>
              </a:rPr>
              <a:t> coordination compounds. </a:t>
            </a:r>
            <a:r>
              <a:rPr lang="en-US" dirty="0">
                <a:solidFill>
                  <a:srgbClr val="006666"/>
                </a:solidFill>
                <a:latin typeface="Times-Roman"/>
              </a:rPr>
              <a:t>Imine-nitrogen atom in the imidazole ring of </a:t>
            </a:r>
            <a:r>
              <a:rPr lang="en-US" dirty="0" err="1">
                <a:solidFill>
                  <a:srgbClr val="006666"/>
                </a:solidFill>
                <a:latin typeface="Times-Roman"/>
              </a:rPr>
              <a:t>histidine</a:t>
            </a:r>
            <a:r>
              <a:rPr lang="en-US" dirty="0">
                <a:solidFill>
                  <a:srgbClr val="006666"/>
                </a:solidFill>
                <a:latin typeface="Times-Roman"/>
              </a:rPr>
              <a:t> is able to form strong and kinetically inert bonds to copper in both relevant oxidation states, (</a:t>
            </a:r>
            <a:r>
              <a:rPr lang="en-US" dirty="0">
                <a:solidFill>
                  <a:srgbClr val="006666"/>
                </a:solidFill>
                <a:latin typeface="MTSY"/>
              </a:rPr>
              <a:t>+</a:t>
            </a:r>
            <a:r>
              <a:rPr lang="en-US" dirty="0">
                <a:solidFill>
                  <a:srgbClr val="006666"/>
                </a:solidFill>
                <a:latin typeface="Times-Roman"/>
              </a:rPr>
              <a:t>I) and (</a:t>
            </a:r>
            <a:r>
              <a:rPr lang="en-US" dirty="0">
                <a:solidFill>
                  <a:srgbClr val="006666"/>
                </a:solidFill>
                <a:latin typeface="MTSY"/>
              </a:rPr>
              <a:t>+</a:t>
            </a:r>
            <a:r>
              <a:rPr lang="en-US" dirty="0">
                <a:solidFill>
                  <a:srgbClr val="006666"/>
                </a:solidFill>
                <a:latin typeface="Times-Roman"/>
              </a:rPr>
              <a:t>II).</a:t>
            </a:r>
          </a:p>
          <a:p>
            <a:pPr marL="285750" indent="-285750">
              <a:buFont typeface="Arial" panose="020B0604020202020204" pitchFamily="34" charset="0"/>
              <a:buChar char="•"/>
            </a:pPr>
            <a:endParaRPr lang="en-US" dirty="0">
              <a:latin typeface="Times-Roman"/>
            </a:endParaRPr>
          </a:p>
          <a:p>
            <a:pPr marL="285750" indent="-285750">
              <a:buFont typeface="Arial" panose="020B0604020202020204" pitchFamily="34" charset="0"/>
              <a:buChar char="•"/>
            </a:pPr>
            <a:r>
              <a:rPr lang="en-US" dirty="0">
                <a:solidFill>
                  <a:srgbClr val="009999"/>
                </a:solidFill>
                <a:latin typeface="Times-Roman"/>
              </a:rPr>
              <a:t>As a general rule, the </a:t>
            </a:r>
            <a:r>
              <a:rPr lang="en-US" b="1" dirty="0">
                <a:solidFill>
                  <a:srgbClr val="009999"/>
                </a:solidFill>
                <a:latin typeface="Times-Roman"/>
              </a:rPr>
              <a:t>redox potentials for Cu(I/II) transitions are higher </a:t>
            </a:r>
            <a:r>
              <a:rPr lang="en-US" dirty="0">
                <a:solidFill>
                  <a:srgbClr val="009999"/>
                </a:solidFill>
                <a:latin typeface="Times-Roman"/>
              </a:rPr>
              <a:t>than those for Fe(II/III) redox pairs. Copper proteins such as </a:t>
            </a:r>
            <a:r>
              <a:rPr lang="en-US" dirty="0" err="1">
                <a:solidFill>
                  <a:srgbClr val="009999"/>
                </a:solidFill>
                <a:latin typeface="Times-Roman"/>
              </a:rPr>
              <a:t>ceruloplasmin</a:t>
            </a:r>
            <a:r>
              <a:rPr lang="en-US" dirty="0">
                <a:solidFill>
                  <a:srgbClr val="009999"/>
                </a:solidFill>
                <a:latin typeface="Times-Roman"/>
              </a:rPr>
              <a:t> are thus able to catalyze the oxidation of Fe(II) to Fe(III) (</a:t>
            </a:r>
            <a:r>
              <a:rPr lang="en-US" dirty="0" err="1">
                <a:solidFill>
                  <a:srgbClr val="009999"/>
                </a:solidFill>
                <a:latin typeface="Times-Roman"/>
              </a:rPr>
              <a:t>ferroxidase</a:t>
            </a:r>
            <a:r>
              <a:rPr lang="en-US" dirty="0">
                <a:solidFill>
                  <a:srgbClr val="009999"/>
                </a:solidFill>
                <a:latin typeface="Times-Roman"/>
              </a:rPr>
              <a:t> </a:t>
            </a:r>
            <a:r>
              <a:rPr lang="it-IT" dirty="0" err="1">
                <a:solidFill>
                  <a:srgbClr val="009999"/>
                </a:solidFill>
                <a:latin typeface="Times-Roman"/>
              </a:rPr>
              <a:t>reactivity</a:t>
            </a:r>
            <a:r>
              <a:rPr lang="it-IT" dirty="0">
                <a:solidFill>
                  <a:srgbClr val="009999"/>
                </a:solidFill>
                <a:latin typeface="Times-Roman"/>
              </a:rPr>
              <a:t>).</a:t>
            </a:r>
          </a:p>
          <a:p>
            <a:pPr marL="285750" indent="-285750">
              <a:buFont typeface="Arial" panose="020B0604020202020204" pitchFamily="34" charset="0"/>
              <a:buChar char="•"/>
            </a:pPr>
            <a:endParaRPr lang="en-US" dirty="0">
              <a:latin typeface="LCIRCLE10"/>
            </a:endParaRPr>
          </a:p>
          <a:p>
            <a:pPr marL="285750" indent="-285750">
              <a:buFont typeface="Arial" panose="020B0604020202020204" pitchFamily="34" charset="0"/>
              <a:buChar char="•"/>
            </a:pPr>
            <a:r>
              <a:rPr lang="en-US" dirty="0">
                <a:solidFill>
                  <a:srgbClr val="0070C0"/>
                </a:solidFill>
                <a:latin typeface="Times-Roman"/>
              </a:rPr>
              <a:t>In neutral aqueous solution and in sea water, the </a:t>
            </a:r>
            <a:r>
              <a:rPr lang="en-US" i="1" dirty="0">
                <a:solidFill>
                  <a:srgbClr val="0070C0"/>
                </a:solidFill>
                <a:latin typeface="Times-Italic"/>
              </a:rPr>
              <a:t>oxidized </a:t>
            </a:r>
            <a:r>
              <a:rPr lang="en-US" dirty="0">
                <a:solidFill>
                  <a:srgbClr val="0070C0"/>
                </a:solidFill>
                <a:latin typeface="Times-Roman"/>
              </a:rPr>
              <a:t>form Cu</a:t>
            </a:r>
            <a:r>
              <a:rPr lang="en-US" baseline="30000" dirty="0">
                <a:solidFill>
                  <a:srgbClr val="0070C0"/>
                </a:solidFill>
                <a:latin typeface="Times-Roman"/>
              </a:rPr>
              <a:t>2</a:t>
            </a:r>
            <a:r>
              <a:rPr lang="en-US" baseline="30000" dirty="0">
                <a:solidFill>
                  <a:srgbClr val="0070C0"/>
                </a:solidFill>
                <a:latin typeface="MTSY"/>
              </a:rPr>
              <a:t>+</a:t>
            </a:r>
            <a:r>
              <a:rPr lang="en-US" dirty="0">
                <a:solidFill>
                  <a:srgbClr val="0070C0"/>
                </a:solidFill>
                <a:latin typeface="MTSY"/>
              </a:rPr>
              <a:t> </a:t>
            </a:r>
            <a:r>
              <a:rPr lang="en-US" dirty="0">
                <a:solidFill>
                  <a:srgbClr val="0070C0"/>
                </a:solidFill>
                <a:latin typeface="Times-Roman"/>
              </a:rPr>
              <a:t>is more soluble than Cu</a:t>
            </a:r>
            <a:r>
              <a:rPr lang="en-US" baseline="30000" dirty="0">
                <a:solidFill>
                  <a:srgbClr val="0070C0"/>
                </a:solidFill>
                <a:latin typeface="MTSY"/>
              </a:rPr>
              <a:t>+</a:t>
            </a:r>
            <a:r>
              <a:rPr lang="en-US" dirty="0">
                <a:solidFill>
                  <a:srgbClr val="0070C0"/>
                </a:solidFill>
                <a:latin typeface="Times-Roman"/>
              </a:rPr>
              <a:t>, which forms insoluble compounds with halide and sulfide; in contrast, the oxidized form is </a:t>
            </a:r>
            <a:r>
              <a:rPr lang="en-US" i="1" dirty="0">
                <a:solidFill>
                  <a:srgbClr val="0070C0"/>
                </a:solidFill>
                <a:latin typeface="Times-Italic"/>
              </a:rPr>
              <a:t>less </a:t>
            </a:r>
            <a:r>
              <a:rPr lang="en-US" dirty="0">
                <a:solidFill>
                  <a:srgbClr val="0070C0"/>
                </a:solidFill>
                <a:latin typeface="Times-Roman"/>
              </a:rPr>
              <a:t>soluble in the Fe(II/III) system</a:t>
            </a:r>
          </a:p>
          <a:p>
            <a:pPr marL="285750" indent="-285750">
              <a:buFont typeface="Arial" panose="020B0604020202020204" pitchFamily="34" charset="0"/>
              <a:buChar char="•"/>
            </a:pPr>
            <a:endParaRPr lang="it-IT" dirty="0">
              <a:latin typeface="Times-Roman"/>
            </a:endParaRPr>
          </a:p>
          <a:p>
            <a:pPr marL="285750" indent="-285750">
              <a:buFont typeface="Arial" panose="020B0604020202020204" pitchFamily="34" charset="0"/>
              <a:buChar char="•"/>
            </a:pPr>
            <a:r>
              <a:rPr lang="en-US" dirty="0">
                <a:solidFill>
                  <a:srgbClr val="00B0F0"/>
                </a:solidFill>
                <a:latin typeface="Times-Roman"/>
              </a:rPr>
              <a:t>Due to its later appearance and bioavailability in evolution, copper is often found in the extracellular space, whereas iron occurs mainly within cells.</a:t>
            </a:r>
            <a:endParaRPr lang="it-IT" dirty="0">
              <a:solidFill>
                <a:srgbClr val="00B0F0"/>
              </a:solidFill>
            </a:endParaRPr>
          </a:p>
        </p:txBody>
      </p:sp>
    </p:spTree>
    <p:extLst>
      <p:ext uri="{BB962C8B-B14F-4D97-AF65-F5344CB8AC3E}">
        <p14:creationId xmlns:p14="http://schemas.microsoft.com/office/powerpoint/2010/main" val="330074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00" y="1228179"/>
            <a:ext cx="11646568" cy="5078313"/>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Wilson’s disease involves a hereditary dysfunction of the primary copper storage capability of the body (protein </a:t>
            </a:r>
            <a:r>
              <a:rPr lang="en-US" dirty="0" err="1">
                <a:latin typeface="Arial" panose="020B0604020202020204" pitchFamily="34" charset="0"/>
                <a:cs typeface="Arial" panose="020B0604020202020204" pitchFamily="34" charset="0"/>
              </a:rPr>
              <a:t>ceruloplasmin</a:t>
            </a:r>
            <a:r>
              <a:rPr lang="en-US" dirty="0">
                <a:latin typeface="Arial" panose="020B0604020202020204" pitchFamily="34" charset="0"/>
                <a:cs typeface="Arial" panose="020B0604020202020204" pitchFamily="34" charset="0"/>
              </a:rPr>
              <a:t>). The metal ion is then accumulated in liver and brain, leading to dementia, liver failure and ultimately death		administration of Cu-specific chelate ligands such as D-</a:t>
            </a:r>
            <a:r>
              <a:rPr lang="en-US" dirty="0" err="1">
                <a:latin typeface="Arial" panose="020B0604020202020204" pitchFamily="34" charset="0"/>
                <a:cs typeface="Arial" panose="020B0604020202020204" pitchFamily="34" charset="0"/>
              </a:rPr>
              <a:t>penicillamine</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Acute copper deficiency may occur in newborn infants, since the complex metal transport stabilizes only several months after birth. This deficiency can cause an insufficient oxygen utilization in the brain. Infants are sensitive to excessive supply of copper; usually high saturation concentration in the liver directly after birth. Corresponding childhood cirrhosis in copper-exposed parts of the world (India, Tyrol, parts of Germany).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Menke’s</a:t>
            </a:r>
            <a:r>
              <a:rPr lang="en-US" dirty="0">
                <a:latin typeface="Arial" panose="020B0604020202020204" pitchFamily="34" charset="0"/>
                <a:cs typeface="Arial" panose="020B0604020202020204" pitchFamily="34" charset="0"/>
              </a:rPr>
              <a:t> “kinky hair” syndrome is based on a hereditary dysfunction of intracellular copper transport. The resulting copper deficiency symptoms in infants include severe disturbances in mental and physical development accompanied by the occurrence of kinky hair (therapy = intravenously administered copper).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Defects (mutations) in the copper-dependent superoxide dismutase (SOD) are responsible for a neurodegenerative (paralytic) disorder known as familial </a:t>
            </a:r>
            <a:r>
              <a:rPr lang="en-US" dirty="0" err="1">
                <a:latin typeface="Arial" panose="020B0604020202020204" pitchFamily="34" charset="0"/>
                <a:cs typeface="Arial" panose="020B0604020202020204" pitchFamily="34" charset="0"/>
              </a:rPr>
              <a:t>amylotrophic</a:t>
            </a:r>
            <a:r>
              <a:rPr lang="en-US" dirty="0">
                <a:latin typeface="Arial" panose="020B0604020202020204" pitchFamily="34" charset="0"/>
                <a:cs typeface="Arial" panose="020B0604020202020204" pitchFamily="34" charset="0"/>
              </a:rPr>
              <a:t> lateral sclerosis (ALS)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Copper has also received much attention for its involvement in other neurodegenerative diseases, such as Parkinson’s and Alzheimer’s diseases and prion-based disorders</a:t>
            </a:r>
          </a:p>
        </p:txBody>
      </p:sp>
      <p:sp>
        <p:nvSpPr>
          <p:cNvPr id="5" name="Rettangolo 4"/>
          <p:cNvSpPr/>
          <p:nvPr/>
        </p:nvSpPr>
        <p:spPr>
          <a:xfrm>
            <a:off x="464038" y="547433"/>
            <a:ext cx="4299575" cy="430887"/>
          </a:xfrm>
          <a:prstGeom prst="rect">
            <a:avLst/>
          </a:prstGeom>
        </p:spPr>
        <p:txBody>
          <a:bodyPr wrap="none">
            <a:spAutoFit/>
          </a:bodyPr>
          <a:lstStyle/>
          <a:p>
            <a:r>
              <a:rPr lang="it-IT" sz="2200" b="1" dirty="0" err="1">
                <a:solidFill>
                  <a:srgbClr val="0070C0"/>
                </a:solidFill>
                <a:latin typeface="Arial" panose="020B0604020202020204" pitchFamily="34" charset="0"/>
                <a:cs typeface="Arial" panose="020B0604020202020204" pitchFamily="34" charset="0"/>
              </a:rPr>
              <a:t>Copper</a:t>
            </a:r>
            <a:r>
              <a:rPr lang="it-IT" sz="2200" b="1" dirty="0">
                <a:solidFill>
                  <a:srgbClr val="0070C0"/>
                </a:solidFill>
                <a:latin typeface="Arial" panose="020B0604020202020204" pitchFamily="34" charset="0"/>
                <a:cs typeface="Arial" panose="020B0604020202020204" pitchFamily="34" charset="0"/>
              </a:rPr>
              <a:t> </a:t>
            </a:r>
            <a:r>
              <a:rPr lang="it-IT" sz="2200" b="1" dirty="0" err="1">
                <a:solidFill>
                  <a:srgbClr val="0070C0"/>
                </a:solidFill>
                <a:latin typeface="Arial" panose="020B0604020202020204" pitchFamily="34" charset="0"/>
                <a:cs typeface="Arial" panose="020B0604020202020204" pitchFamily="34" charset="0"/>
              </a:rPr>
              <a:t>definciency</a:t>
            </a:r>
            <a:r>
              <a:rPr lang="it-IT" sz="2200" b="1" dirty="0">
                <a:solidFill>
                  <a:srgbClr val="0070C0"/>
                </a:solidFill>
                <a:latin typeface="Arial" panose="020B0604020202020204" pitchFamily="34" charset="0"/>
                <a:cs typeface="Arial" panose="020B0604020202020204" pitchFamily="34" charset="0"/>
              </a:rPr>
              <a:t> </a:t>
            </a:r>
            <a:r>
              <a:rPr lang="it-IT" sz="2200" b="1" dirty="0" err="1">
                <a:solidFill>
                  <a:srgbClr val="0070C0"/>
                </a:solidFill>
                <a:latin typeface="Arial" panose="020B0604020202020204" pitchFamily="34" charset="0"/>
                <a:cs typeface="Arial" panose="020B0604020202020204" pitchFamily="34" charset="0"/>
              </a:rPr>
              <a:t>symptoms</a:t>
            </a:r>
            <a:endParaRPr lang="it-IT" sz="2200" dirty="0">
              <a:solidFill>
                <a:srgbClr val="0070C0"/>
              </a:solidFill>
              <a:latin typeface="Arial" panose="020B0604020202020204" pitchFamily="34" charset="0"/>
              <a:cs typeface="Arial" panose="020B0604020202020204" pitchFamily="34" charset="0"/>
            </a:endParaRPr>
          </a:p>
        </p:txBody>
      </p:sp>
      <p:sp>
        <p:nvSpPr>
          <p:cNvPr id="2" name="Freccia a destra 1"/>
          <p:cNvSpPr/>
          <p:nvPr/>
        </p:nvSpPr>
        <p:spPr>
          <a:xfrm>
            <a:off x="2613825" y="1888957"/>
            <a:ext cx="938463" cy="144379"/>
          </a:xfrm>
          <a:prstGeom prst="rightArrow">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2693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040827" y="0"/>
            <a:ext cx="7852181" cy="6858000"/>
          </a:xfrm>
          <a:prstGeom prst="rect">
            <a:avLst/>
          </a:prstGeom>
        </p:spPr>
      </p:pic>
      <p:sp>
        <p:nvSpPr>
          <p:cNvPr id="5" name="Rettangolo 4"/>
          <p:cNvSpPr/>
          <p:nvPr/>
        </p:nvSpPr>
        <p:spPr>
          <a:xfrm>
            <a:off x="318203" y="1437682"/>
            <a:ext cx="4061291" cy="1015663"/>
          </a:xfrm>
          <a:prstGeom prst="rect">
            <a:avLst/>
          </a:prstGeom>
        </p:spPr>
        <p:txBody>
          <a:bodyPr wrap="square">
            <a:spAutoFit/>
          </a:bodyPr>
          <a:lstStyle/>
          <a:p>
            <a:r>
              <a:rPr lang="en-US" sz="2000" b="1" dirty="0">
                <a:solidFill>
                  <a:srgbClr val="006666"/>
                </a:solidFill>
                <a:latin typeface="Times-Roman"/>
              </a:rPr>
              <a:t>Classification of copper centers based on structural and spectroscopic point of view</a:t>
            </a:r>
            <a:endParaRPr lang="it-IT" sz="2000" b="1" dirty="0">
              <a:solidFill>
                <a:srgbClr val="006666"/>
              </a:solidFill>
            </a:endParaRPr>
          </a:p>
        </p:txBody>
      </p:sp>
    </p:spTree>
    <p:extLst>
      <p:ext uri="{BB962C8B-B14F-4D97-AF65-F5344CB8AC3E}">
        <p14:creationId xmlns:p14="http://schemas.microsoft.com/office/powerpoint/2010/main" val="132599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4038" y="547433"/>
            <a:ext cx="7473521" cy="430887"/>
          </a:xfrm>
          <a:prstGeom prst="rect">
            <a:avLst/>
          </a:prstGeom>
        </p:spPr>
        <p:txBody>
          <a:bodyPr wrap="none">
            <a:spAutoFit/>
          </a:bodyPr>
          <a:lstStyle/>
          <a:p>
            <a:r>
              <a:rPr lang="it-IT" sz="2200" b="1" dirty="0">
                <a:solidFill>
                  <a:srgbClr val="0070C0"/>
                </a:solidFill>
                <a:latin typeface="Arial" panose="020B0604020202020204" pitchFamily="34" charset="0"/>
                <a:cs typeface="Arial" panose="020B0604020202020204" pitchFamily="34" charset="0"/>
              </a:rPr>
              <a:t>Back to Blue </a:t>
            </a:r>
            <a:r>
              <a:rPr lang="it-IT" sz="2200" b="1" dirty="0" err="1">
                <a:solidFill>
                  <a:srgbClr val="0070C0"/>
                </a:solidFill>
                <a:latin typeface="Arial" panose="020B0604020202020204" pitchFamily="34" charset="0"/>
                <a:cs typeface="Arial" panose="020B0604020202020204" pitchFamily="34" charset="0"/>
              </a:rPr>
              <a:t>Copper</a:t>
            </a:r>
            <a:r>
              <a:rPr lang="it-IT" sz="2200" b="1" dirty="0">
                <a:solidFill>
                  <a:srgbClr val="0070C0"/>
                </a:solidFill>
                <a:latin typeface="Arial" panose="020B0604020202020204" pitchFamily="34" charset="0"/>
                <a:cs typeface="Arial" panose="020B0604020202020204" pitchFamily="34" charset="0"/>
              </a:rPr>
              <a:t> </a:t>
            </a:r>
            <a:r>
              <a:rPr lang="it-IT" sz="2200" b="1" dirty="0" err="1">
                <a:solidFill>
                  <a:srgbClr val="0070C0"/>
                </a:solidFill>
                <a:latin typeface="Arial" panose="020B0604020202020204" pitchFamily="34" charset="0"/>
                <a:cs typeface="Arial" panose="020B0604020202020204" pitchFamily="34" charset="0"/>
              </a:rPr>
              <a:t>Proteins</a:t>
            </a:r>
            <a:r>
              <a:rPr lang="it-IT" sz="2200" b="1" dirty="0">
                <a:solidFill>
                  <a:srgbClr val="0070C0"/>
                </a:solidFill>
                <a:latin typeface="Arial" panose="020B0604020202020204" pitchFamily="34" charset="0"/>
                <a:cs typeface="Arial" panose="020B0604020202020204" pitchFamily="34" charset="0"/>
              </a:rPr>
              <a:t> (</a:t>
            </a:r>
            <a:r>
              <a:rPr lang="it-IT" sz="2200" b="1" dirty="0" err="1">
                <a:solidFill>
                  <a:srgbClr val="0070C0"/>
                </a:solidFill>
                <a:latin typeface="Arial" panose="020B0604020202020204" pitchFamily="34" charset="0"/>
                <a:cs typeface="Arial" panose="020B0604020202020204" pitchFamily="34" charset="0"/>
              </a:rPr>
              <a:t>type</a:t>
            </a:r>
            <a:r>
              <a:rPr lang="it-IT" sz="2200" b="1" dirty="0">
                <a:solidFill>
                  <a:srgbClr val="0070C0"/>
                </a:solidFill>
                <a:latin typeface="Arial" panose="020B0604020202020204" pitchFamily="34" charset="0"/>
                <a:cs typeface="Arial" panose="020B0604020202020204" pitchFamily="34" charset="0"/>
              </a:rPr>
              <a:t> 1 </a:t>
            </a:r>
            <a:r>
              <a:rPr lang="it-IT" sz="2200" b="1" dirty="0" err="1">
                <a:solidFill>
                  <a:srgbClr val="0070C0"/>
                </a:solidFill>
                <a:latin typeface="Arial" panose="020B0604020202020204" pitchFamily="34" charset="0"/>
                <a:cs typeface="Arial" panose="020B0604020202020204" pitchFamily="34" charset="0"/>
              </a:rPr>
              <a:t>copper</a:t>
            </a:r>
            <a:r>
              <a:rPr lang="it-IT" sz="2200" b="1" dirty="0">
                <a:solidFill>
                  <a:srgbClr val="0070C0"/>
                </a:solidFill>
                <a:latin typeface="Arial" panose="020B0604020202020204" pitchFamily="34" charset="0"/>
                <a:cs typeface="Arial" panose="020B0604020202020204" pitchFamily="34" charset="0"/>
              </a:rPr>
              <a:t> </a:t>
            </a:r>
            <a:r>
              <a:rPr lang="it-IT" sz="2200" b="1" dirty="0" err="1">
                <a:solidFill>
                  <a:srgbClr val="0070C0"/>
                </a:solidFill>
                <a:latin typeface="Arial" panose="020B0604020202020204" pitchFamily="34" charset="0"/>
                <a:cs typeface="Arial" panose="020B0604020202020204" pitchFamily="34" charset="0"/>
              </a:rPr>
              <a:t>proteins</a:t>
            </a:r>
            <a:r>
              <a:rPr lang="it-IT" sz="2200" b="1" dirty="0">
                <a:solidFill>
                  <a:srgbClr val="0070C0"/>
                </a:solidFill>
                <a:latin typeface="Arial" panose="020B0604020202020204" pitchFamily="34" charset="0"/>
                <a:cs typeface="Arial" panose="020B0604020202020204" pitchFamily="34" charset="0"/>
              </a:rPr>
              <a:t>)</a:t>
            </a:r>
            <a:endParaRPr lang="it-IT" sz="2200" dirty="0">
              <a:solidFill>
                <a:srgbClr val="0070C0"/>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855062" y="1354237"/>
            <a:ext cx="6124472" cy="4290477"/>
          </a:xfrm>
          <a:prstGeom prst="rect">
            <a:avLst/>
          </a:prstGeom>
        </p:spPr>
      </p:pic>
      <p:sp>
        <p:nvSpPr>
          <p:cNvPr id="6" name="Rettangolo 5"/>
          <p:cNvSpPr/>
          <p:nvPr/>
        </p:nvSpPr>
        <p:spPr>
          <a:xfrm>
            <a:off x="1152798" y="5834638"/>
            <a:ext cx="6096000" cy="584775"/>
          </a:xfrm>
          <a:prstGeom prst="rect">
            <a:avLst/>
          </a:prstGeom>
        </p:spPr>
        <p:txBody>
          <a:bodyPr>
            <a:spAutoFit/>
          </a:bodyPr>
          <a:lstStyle/>
          <a:p>
            <a:r>
              <a:rPr lang="en-US" sz="1600" dirty="0">
                <a:solidFill>
                  <a:srgbClr val="0070C0"/>
                </a:solidFill>
                <a:latin typeface="Arial" panose="020B0604020202020204" pitchFamily="34" charset="0"/>
                <a:cs typeface="Arial" panose="020B0604020202020204" pitchFamily="34" charset="0"/>
              </a:rPr>
              <a:t>Comparison of the electronic spectra of oxidized </a:t>
            </a:r>
            <a:r>
              <a:rPr lang="en-US" sz="1600" dirty="0" err="1">
                <a:solidFill>
                  <a:srgbClr val="0070C0"/>
                </a:solidFill>
                <a:latin typeface="Arial" panose="020B0604020202020204" pitchFamily="34" charset="0"/>
                <a:cs typeface="Arial" panose="020B0604020202020204" pitchFamily="34" charset="0"/>
              </a:rPr>
              <a:t>plastocyanin</a:t>
            </a:r>
            <a:r>
              <a:rPr lang="en-US" sz="1600" dirty="0">
                <a:solidFill>
                  <a:srgbClr val="0070C0"/>
                </a:solidFill>
                <a:latin typeface="Arial" panose="020B0604020202020204" pitchFamily="34" charset="0"/>
                <a:cs typeface="Arial" panose="020B0604020202020204" pitchFamily="34" charset="0"/>
              </a:rPr>
              <a:t> and </a:t>
            </a:r>
            <a:r>
              <a:rPr lang="it-IT" sz="1600" dirty="0" err="1">
                <a:solidFill>
                  <a:srgbClr val="0070C0"/>
                </a:solidFill>
                <a:latin typeface="Arial" panose="020B0604020202020204" pitchFamily="34" charset="0"/>
                <a:cs typeface="Arial" panose="020B0604020202020204" pitchFamily="34" charset="0"/>
              </a:rPr>
              <a:t>hexaaquacopper</a:t>
            </a:r>
            <a:r>
              <a:rPr lang="it-IT" sz="1600" dirty="0">
                <a:solidFill>
                  <a:srgbClr val="0070C0"/>
                </a:solidFill>
                <a:latin typeface="Arial" panose="020B0604020202020204" pitchFamily="34" charset="0"/>
                <a:cs typeface="Arial" panose="020B0604020202020204" pitchFamily="34" charset="0"/>
              </a:rPr>
              <a:t>(II) </a:t>
            </a:r>
            <a:r>
              <a:rPr lang="it-IT" sz="1600" dirty="0" err="1">
                <a:solidFill>
                  <a:srgbClr val="0070C0"/>
                </a:solidFill>
                <a:latin typeface="Arial" panose="020B0604020202020204" pitchFamily="34" charset="0"/>
                <a:cs typeface="Arial" panose="020B0604020202020204" pitchFamily="34" charset="0"/>
              </a:rPr>
              <a:t>ion</a:t>
            </a:r>
            <a:r>
              <a:rPr lang="it-IT" sz="1600" dirty="0">
                <a:solidFill>
                  <a:srgbClr val="0070C0"/>
                </a:solidFill>
                <a:latin typeface="Arial" panose="020B0604020202020204" pitchFamily="34" charset="0"/>
                <a:cs typeface="Arial" panose="020B0604020202020204" pitchFamily="34" charset="0"/>
              </a:rPr>
              <a:t>.</a:t>
            </a:r>
          </a:p>
        </p:txBody>
      </p:sp>
      <p:sp>
        <p:nvSpPr>
          <p:cNvPr id="7" name="Rettangolo 6"/>
          <p:cNvSpPr/>
          <p:nvPr/>
        </p:nvSpPr>
        <p:spPr>
          <a:xfrm>
            <a:off x="6979534" y="1546160"/>
            <a:ext cx="4587153" cy="1477328"/>
          </a:xfrm>
          <a:prstGeom prst="rect">
            <a:avLst/>
          </a:prstGeom>
        </p:spPr>
        <p:txBody>
          <a:bodyPr wrap="square">
            <a:spAutoFit/>
          </a:bodyPr>
          <a:lstStyle/>
          <a:p>
            <a:r>
              <a:rPr lang="en-US" dirty="0">
                <a:solidFill>
                  <a:srgbClr val="002060"/>
                </a:solidFill>
                <a:latin typeface="Times-Roman"/>
              </a:rPr>
              <a:t>The type 1 copper centers </a:t>
            </a:r>
          </a:p>
          <a:p>
            <a:r>
              <a:rPr lang="en-US" dirty="0">
                <a:solidFill>
                  <a:srgbClr val="002060"/>
                </a:solidFill>
                <a:latin typeface="Times-Roman"/>
              </a:rPr>
              <a:t>named after </a:t>
            </a:r>
            <a:r>
              <a:rPr lang="en-US" i="1" dirty="0">
                <a:solidFill>
                  <a:srgbClr val="002060"/>
                </a:solidFill>
                <a:latin typeface="Times-Roman"/>
              </a:rPr>
              <a:t>weird </a:t>
            </a:r>
            <a:r>
              <a:rPr lang="en-US" i="1" dirty="0">
                <a:solidFill>
                  <a:srgbClr val="002060"/>
                </a:solidFill>
                <a:latin typeface="Times-Italic"/>
              </a:rPr>
              <a:t>intense </a:t>
            </a:r>
            <a:r>
              <a:rPr lang="en-US" dirty="0">
                <a:solidFill>
                  <a:srgbClr val="002060"/>
                </a:solidFill>
                <a:latin typeface="Times-Roman"/>
              </a:rPr>
              <a:t>blue color of the corresponding </a:t>
            </a:r>
            <a:r>
              <a:rPr lang="en-US" dirty="0" err="1">
                <a:solidFill>
                  <a:srgbClr val="002060"/>
                </a:solidFill>
                <a:latin typeface="Times-Roman"/>
              </a:rPr>
              <a:t>Cu</a:t>
            </a:r>
            <a:r>
              <a:rPr lang="en-US" baseline="30000" dirty="0" err="1">
                <a:solidFill>
                  <a:srgbClr val="002060"/>
                </a:solidFill>
                <a:latin typeface="Times-Roman"/>
              </a:rPr>
              <a:t>II</a:t>
            </a:r>
            <a:r>
              <a:rPr lang="en-US" dirty="0">
                <a:solidFill>
                  <a:srgbClr val="002060"/>
                </a:solidFill>
                <a:latin typeface="Times-Roman"/>
              </a:rPr>
              <a:t> proteins</a:t>
            </a:r>
          </a:p>
          <a:p>
            <a:endParaRPr lang="en-US" dirty="0">
              <a:latin typeface="Times-Roman"/>
            </a:endParaRPr>
          </a:p>
          <a:p>
            <a:r>
              <a:rPr lang="en-US" dirty="0">
                <a:latin typeface="Times-Roman"/>
              </a:rPr>
              <a:t>names such as “</a:t>
            </a:r>
            <a:r>
              <a:rPr lang="en-US" dirty="0" err="1">
                <a:latin typeface="Times-Roman"/>
              </a:rPr>
              <a:t>azurin</a:t>
            </a:r>
            <a:r>
              <a:rPr lang="en-US" dirty="0">
                <a:latin typeface="Times-Roman"/>
              </a:rPr>
              <a:t>” and “</a:t>
            </a:r>
            <a:r>
              <a:rPr lang="en-US" dirty="0" err="1">
                <a:latin typeface="Times-Roman"/>
              </a:rPr>
              <a:t>plastocyanin</a:t>
            </a:r>
            <a:r>
              <a:rPr lang="en-US" dirty="0">
                <a:latin typeface="Times-Roman"/>
              </a:rPr>
              <a:t>”</a:t>
            </a:r>
            <a:endParaRPr lang="it-IT" dirty="0"/>
          </a:p>
        </p:txBody>
      </p:sp>
      <p:sp>
        <p:nvSpPr>
          <p:cNvPr id="8" name="Rettangolo 7"/>
          <p:cNvSpPr/>
          <p:nvPr/>
        </p:nvSpPr>
        <p:spPr>
          <a:xfrm>
            <a:off x="7112942" y="3591328"/>
            <a:ext cx="4965539" cy="1477328"/>
          </a:xfrm>
          <a:prstGeom prst="rect">
            <a:avLst/>
          </a:prstGeom>
        </p:spPr>
        <p:txBody>
          <a:bodyPr wrap="square">
            <a:spAutoFit/>
          </a:bodyPr>
          <a:lstStyle/>
          <a:p>
            <a:r>
              <a:rPr lang="en-US" dirty="0">
                <a:solidFill>
                  <a:srgbClr val="00B0F0"/>
                </a:solidFill>
                <a:latin typeface="Times-Roman"/>
              </a:rPr>
              <a:t>the comparatively pale blue color of</a:t>
            </a:r>
          </a:p>
          <a:p>
            <a:r>
              <a:rPr lang="en-US" dirty="0">
                <a:solidFill>
                  <a:srgbClr val="00B0F0"/>
                </a:solidFill>
                <a:latin typeface="Times-Roman"/>
              </a:rPr>
              <a:t>normal Cu</a:t>
            </a:r>
            <a:r>
              <a:rPr lang="en-US" baseline="30000" dirty="0">
                <a:solidFill>
                  <a:srgbClr val="00B0F0"/>
                </a:solidFill>
                <a:latin typeface="Times-Roman"/>
              </a:rPr>
              <a:t>2</a:t>
            </a:r>
            <a:r>
              <a:rPr lang="en-US" baseline="30000" dirty="0">
                <a:solidFill>
                  <a:srgbClr val="00B0F0"/>
                </a:solidFill>
                <a:latin typeface="MTSY"/>
              </a:rPr>
              <a:t>+</a:t>
            </a:r>
            <a:r>
              <a:rPr lang="en-US" dirty="0">
                <a:solidFill>
                  <a:srgbClr val="00B0F0"/>
                </a:solidFill>
                <a:latin typeface="Times-Roman"/>
              </a:rPr>
              <a:t>, as in crystalline copper(II)sulfate </a:t>
            </a:r>
            <a:r>
              <a:rPr lang="en-US" dirty="0" err="1">
                <a:solidFill>
                  <a:srgbClr val="00B0F0"/>
                </a:solidFill>
                <a:latin typeface="Times-Roman"/>
              </a:rPr>
              <a:t>pentahydrate</a:t>
            </a:r>
            <a:r>
              <a:rPr lang="en-US" dirty="0">
                <a:solidFill>
                  <a:srgbClr val="00B0F0"/>
                </a:solidFill>
                <a:latin typeface="Times-Roman"/>
              </a:rPr>
              <a:t> results from “forbidden”</a:t>
            </a:r>
          </a:p>
          <a:p>
            <a:r>
              <a:rPr lang="en-US" dirty="0">
                <a:solidFill>
                  <a:srgbClr val="00B0F0"/>
                </a:solidFill>
                <a:latin typeface="Times-Roman"/>
              </a:rPr>
              <a:t>electronic transitions between d orbitals of different symmetries</a:t>
            </a:r>
            <a:endParaRPr lang="it-IT" dirty="0">
              <a:solidFill>
                <a:srgbClr val="00B0F0"/>
              </a:solidFill>
            </a:endParaRPr>
          </a:p>
        </p:txBody>
      </p:sp>
      <p:sp>
        <p:nvSpPr>
          <p:cNvPr id="9" name="CasellaDiTesto 8"/>
          <p:cNvSpPr txBox="1"/>
          <p:nvPr/>
        </p:nvSpPr>
        <p:spPr>
          <a:xfrm>
            <a:off x="7542685" y="5834638"/>
            <a:ext cx="4106052" cy="430887"/>
          </a:xfrm>
          <a:prstGeom prst="rect">
            <a:avLst/>
          </a:prstGeom>
          <a:noFill/>
        </p:spPr>
        <p:txBody>
          <a:bodyPr wrap="square" rtlCol="0">
            <a:spAutoFit/>
          </a:bodyPr>
          <a:lstStyle/>
          <a:p>
            <a:r>
              <a:rPr lang="it-IT" sz="2200" dirty="0" err="1">
                <a:solidFill>
                  <a:srgbClr val="002060"/>
                </a:solidFill>
              </a:rPr>
              <a:t>What</a:t>
            </a:r>
            <a:r>
              <a:rPr lang="it-IT" sz="2200" dirty="0">
                <a:solidFill>
                  <a:srgbClr val="002060"/>
                </a:solidFill>
              </a:rPr>
              <a:t> </a:t>
            </a:r>
            <a:r>
              <a:rPr lang="it-IT" sz="2200" dirty="0" err="1">
                <a:solidFill>
                  <a:srgbClr val="002060"/>
                </a:solidFill>
              </a:rPr>
              <a:t>about</a:t>
            </a:r>
            <a:r>
              <a:rPr lang="it-IT" sz="2200" dirty="0">
                <a:solidFill>
                  <a:srgbClr val="002060"/>
                </a:solidFill>
              </a:rPr>
              <a:t> blue </a:t>
            </a:r>
            <a:r>
              <a:rPr lang="it-IT" sz="2200" dirty="0" err="1">
                <a:solidFill>
                  <a:srgbClr val="002060"/>
                </a:solidFill>
              </a:rPr>
              <a:t>copper</a:t>
            </a:r>
            <a:r>
              <a:rPr lang="it-IT" sz="2200" dirty="0">
                <a:solidFill>
                  <a:srgbClr val="002060"/>
                </a:solidFill>
              </a:rPr>
              <a:t> </a:t>
            </a:r>
            <a:r>
              <a:rPr lang="it-IT" sz="2200" dirty="0" err="1">
                <a:solidFill>
                  <a:srgbClr val="002060"/>
                </a:solidFill>
              </a:rPr>
              <a:t>proteins</a:t>
            </a:r>
            <a:r>
              <a:rPr lang="it-IT" sz="2200" dirty="0">
                <a:solidFill>
                  <a:srgbClr val="002060"/>
                </a:solidFill>
              </a:rPr>
              <a:t>?</a:t>
            </a:r>
          </a:p>
        </p:txBody>
      </p:sp>
    </p:spTree>
    <p:extLst>
      <p:ext uri="{BB962C8B-B14F-4D97-AF65-F5344CB8AC3E}">
        <p14:creationId xmlns:p14="http://schemas.microsoft.com/office/powerpoint/2010/main" val="108103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369821" y="524167"/>
            <a:ext cx="9855641" cy="1815882"/>
          </a:xfrm>
          <a:prstGeom prst="rect">
            <a:avLst/>
          </a:prstGeom>
        </p:spPr>
        <p:txBody>
          <a:bodyPr wrap="square">
            <a:spAutoFit/>
          </a:bodyPr>
          <a:lstStyle/>
          <a:p>
            <a:r>
              <a:rPr lang="en-US" sz="2000" b="1" dirty="0">
                <a:solidFill>
                  <a:srgbClr val="002060"/>
                </a:solidFill>
                <a:latin typeface="Times-Roman"/>
              </a:rPr>
              <a:t>Structure</a:t>
            </a:r>
          </a:p>
          <a:p>
            <a:endParaRPr lang="en-US" sz="2000" b="1" dirty="0">
              <a:solidFill>
                <a:srgbClr val="002060"/>
              </a:solidFill>
              <a:latin typeface="Times-Roman"/>
            </a:endParaRPr>
          </a:p>
          <a:p>
            <a:r>
              <a:rPr lang="en-US" dirty="0">
                <a:latin typeface="Times-Roman"/>
              </a:rPr>
              <a:t>Two </a:t>
            </a:r>
            <a:r>
              <a:rPr lang="en-US" dirty="0" err="1">
                <a:latin typeface="Times-Roman"/>
              </a:rPr>
              <a:t>histidine</a:t>
            </a:r>
            <a:r>
              <a:rPr lang="en-US" dirty="0">
                <a:latin typeface="Times-Roman"/>
              </a:rPr>
              <a:t> residues and one hydrogen bond-forming </a:t>
            </a:r>
            <a:r>
              <a:rPr lang="en-US" dirty="0" err="1">
                <a:latin typeface="Times-Roman"/>
              </a:rPr>
              <a:t>cysteinate</a:t>
            </a:r>
            <a:r>
              <a:rPr lang="en-US" dirty="0">
                <a:latin typeface="Times-Roman"/>
              </a:rPr>
              <a:t> ligand are strongly bound in an approximately </a:t>
            </a:r>
            <a:r>
              <a:rPr lang="en-US" dirty="0" err="1">
                <a:latin typeface="Times-Roman"/>
              </a:rPr>
              <a:t>trigonal</a:t>
            </a:r>
            <a:r>
              <a:rPr lang="en-US" dirty="0">
                <a:latin typeface="Times-Roman"/>
              </a:rPr>
              <a:t> planar arrangement, while weakly bound methionine (or glutamine as in </a:t>
            </a:r>
            <a:r>
              <a:rPr lang="en-US" dirty="0" err="1">
                <a:latin typeface="Times-Roman"/>
              </a:rPr>
              <a:t>stellacyanin</a:t>
            </a:r>
            <a:r>
              <a:rPr lang="en-US" dirty="0">
                <a:latin typeface="Times-Roman"/>
              </a:rPr>
              <a:t>) and, in some instances, a very weakly coordinating oxygen atom from a peptide bond complete the coordination environment</a:t>
            </a:r>
            <a:endParaRPr lang="it-IT" dirty="0"/>
          </a:p>
        </p:txBody>
      </p:sp>
      <p:sp>
        <p:nvSpPr>
          <p:cNvPr id="5" name="Rettangolo 4"/>
          <p:cNvSpPr/>
          <p:nvPr/>
        </p:nvSpPr>
        <p:spPr>
          <a:xfrm>
            <a:off x="4850300" y="3465789"/>
            <a:ext cx="7217374" cy="1477328"/>
          </a:xfrm>
          <a:prstGeom prst="rect">
            <a:avLst/>
          </a:prstGeom>
        </p:spPr>
        <p:txBody>
          <a:bodyPr wrap="square">
            <a:spAutoFit/>
          </a:bodyPr>
          <a:lstStyle/>
          <a:p>
            <a:r>
              <a:rPr lang="en-US" dirty="0">
                <a:latin typeface="Times-Roman"/>
              </a:rPr>
              <a:t>As in the case of </a:t>
            </a:r>
            <a:r>
              <a:rPr lang="en-US" b="1" dirty="0">
                <a:solidFill>
                  <a:srgbClr val="C00000"/>
                </a:solidFill>
                <a:latin typeface="Times-Roman"/>
              </a:rPr>
              <a:t>oxidized </a:t>
            </a:r>
            <a:r>
              <a:rPr lang="en-US" b="1" dirty="0" err="1">
                <a:solidFill>
                  <a:srgbClr val="C00000"/>
                </a:solidFill>
                <a:latin typeface="Times-Roman"/>
              </a:rPr>
              <a:t>rubredoxin</a:t>
            </a:r>
            <a:r>
              <a:rPr lang="en-US" dirty="0">
                <a:latin typeface="Times-Roman"/>
              </a:rPr>
              <a:t>, the intense absorption of the oxidized form is attributed to a</a:t>
            </a:r>
          </a:p>
          <a:p>
            <a:r>
              <a:rPr lang="en-US" b="1" dirty="0">
                <a:latin typeface="Times-Roman"/>
              </a:rPr>
              <a:t>ligand-to-metal charge transfer (LMCT) transition</a:t>
            </a:r>
            <a:r>
              <a:rPr lang="en-US" dirty="0">
                <a:latin typeface="Times-Roman"/>
              </a:rPr>
              <a:t>, that is, an electronic charge is transferred from the electron-rich </a:t>
            </a:r>
            <a:r>
              <a:rPr lang="en-US" dirty="0" err="1">
                <a:latin typeface="Times-Roman"/>
              </a:rPr>
              <a:t>thiolate</a:t>
            </a:r>
            <a:r>
              <a:rPr lang="en-US" dirty="0">
                <a:latin typeface="Times-Roman"/>
              </a:rPr>
              <a:t> ligand to the electron-poor </a:t>
            </a:r>
            <a:r>
              <a:rPr lang="en-US" dirty="0" err="1">
                <a:latin typeface="Times-Roman"/>
              </a:rPr>
              <a:t>Cu</a:t>
            </a:r>
            <a:r>
              <a:rPr lang="en-US" baseline="30000" dirty="0" err="1">
                <a:latin typeface="Times-Roman"/>
              </a:rPr>
              <a:t>II</a:t>
            </a:r>
            <a:r>
              <a:rPr lang="en-US" dirty="0">
                <a:latin typeface="Times-Roman"/>
              </a:rPr>
              <a:t> center via </a:t>
            </a:r>
            <a:r>
              <a:rPr lang="it-IT" dirty="0">
                <a:latin typeface="Times-Roman"/>
              </a:rPr>
              <a:t>light </a:t>
            </a:r>
            <a:r>
              <a:rPr lang="it-IT" dirty="0" err="1">
                <a:latin typeface="Times-Roman"/>
              </a:rPr>
              <a:t>excitation</a:t>
            </a:r>
            <a:endParaRPr lang="it-IT" dirty="0"/>
          </a:p>
        </p:txBody>
      </p:sp>
      <p:pic>
        <p:nvPicPr>
          <p:cNvPr id="6" name="Immagine 5"/>
          <p:cNvPicPr>
            <a:picLocks noChangeAspect="1"/>
          </p:cNvPicPr>
          <p:nvPr/>
        </p:nvPicPr>
        <p:blipFill>
          <a:blip r:embed="rId2"/>
          <a:stretch>
            <a:fillRect/>
          </a:stretch>
        </p:blipFill>
        <p:spPr>
          <a:xfrm>
            <a:off x="4723899" y="5335748"/>
            <a:ext cx="7343775" cy="885825"/>
          </a:xfrm>
          <a:prstGeom prst="rect">
            <a:avLst/>
          </a:prstGeom>
        </p:spPr>
      </p:pic>
      <p:pic>
        <p:nvPicPr>
          <p:cNvPr id="7" name="Picture 2" descr="https://upload.wikimedia.org/wikipedia/commons/thumb/5/52/Plastocyanin_copper_binding.png/1024px-Plastocyanin_copper_bin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088" y="2493739"/>
            <a:ext cx="4063470" cy="406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14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7572375" y="2481848"/>
            <a:ext cx="4619625" cy="3209925"/>
          </a:xfrm>
          <a:prstGeom prst="rect">
            <a:avLst/>
          </a:prstGeom>
        </p:spPr>
      </p:pic>
      <p:sp>
        <p:nvSpPr>
          <p:cNvPr id="5" name="Rettangolo 4"/>
          <p:cNvSpPr/>
          <p:nvPr/>
        </p:nvSpPr>
        <p:spPr>
          <a:xfrm>
            <a:off x="309062" y="1225764"/>
            <a:ext cx="9292137" cy="2031325"/>
          </a:xfrm>
          <a:prstGeom prst="rect">
            <a:avLst/>
          </a:prstGeom>
        </p:spPr>
        <p:txBody>
          <a:bodyPr wrap="square">
            <a:spAutoFit/>
          </a:bodyPr>
          <a:lstStyle/>
          <a:p>
            <a:r>
              <a:rPr lang="en-US" dirty="0">
                <a:latin typeface="Times-Roman"/>
              </a:rPr>
              <a:t>The strong geometrical distortion is a consequence of the incorporation of the coordinating amino acid ligands in well-conserved sequences His-</a:t>
            </a:r>
            <a:r>
              <a:rPr lang="en-US" dirty="0" err="1">
                <a:latin typeface="Times-Roman"/>
              </a:rPr>
              <a:t>X</a:t>
            </a:r>
            <a:r>
              <a:rPr lang="en-US" baseline="-25000" dirty="0" err="1">
                <a:latin typeface="Times-Roman"/>
              </a:rPr>
              <a:t>k</a:t>
            </a:r>
            <a:r>
              <a:rPr lang="en-US" dirty="0">
                <a:latin typeface="Times-Roman"/>
              </a:rPr>
              <a:t>-</a:t>
            </a:r>
            <a:r>
              <a:rPr lang="en-US" dirty="0" err="1">
                <a:latin typeface="Times-Roman"/>
              </a:rPr>
              <a:t>Cys</a:t>
            </a:r>
            <a:r>
              <a:rPr lang="en-US" dirty="0">
                <a:latin typeface="Times-Roman"/>
              </a:rPr>
              <a:t>-</a:t>
            </a:r>
            <a:r>
              <a:rPr lang="en-US" dirty="0" err="1">
                <a:latin typeface="Times-Roman"/>
              </a:rPr>
              <a:t>X</a:t>
            </a:r>
            <a:r>
              <a:rPr lang="en-US" baseline="-25000" dirty="0" err="1">
                <a:latin typeface="Times-Roman"/>
              </a:rPr>
              <a:t>n</a:t>
            </a:r>
            <a:r>
              <a:rPr lang="en-US" dirty="0">
                <a:latin typeface="Times-Roman"/>
              </a:rPr>
              <a:t>-His-</a:t>
            </a:r>
            <a:r>
              <a:rPr lang="en-US" dirty="0" err="1">
                <a:latin typeface="Times-Roman"/>
              </a:rPr>
              <a:t>X</a:t>
            </a:r>
            <a:r>
              <a:rPr lang="en-US" baseline="-25000" dirty="0" err="1">
                <a:latin typeface="Times-Roman"/>
              </a:rPr>
              <a:t>m</a:t>
            </a:r>
            <a:r>
              <a:rPr lang="en-US" dirty="0">
                <a:latin typeface="Times-Roman"/>
              </a:rPr>
              <a:t>-Met (n, m </a:t>
            </a:r>
            <a:r>
              <a:rPr lang="en-US" dirty="0">
                <a:latin typeface="MTSY"/>
              </a:rPr>
              <a:t>= </a:t>
            </a:r>
            <a:r>
              <a:rPr lang="en-US" dirty="0">
                <a:latin typeface="Times-Roman"/>
              </a:rPr>
              <a:t>2–4; large k). </a:t>
            </a:r>
          </a:p>
          <a:p>
            <a:endParaRPr lang="en-US" dirty="0">
              <a:latin typeface="Times-Roman"/>
            </a:endParaRPr>
          </a:p>
          <a:p>
            <a:r>
              <a:rPr lang="en-US" dirty="0">
                <a:latin typeface="Times-Roman"/>
              </a:rPr>
              <a:t>Just like the mixture of donor centers (two N, two S), this strongly distorted arrangement represents a compromise between </a:t>
            </a:r>
            <a:r>
              <a:rPr lang="en-US" dirty="0" err="1">
                <a:latin typeface="Times-Roman"/>
              </a:rPr>
              <a:t>Cu</a:t>
            </a:r>
            <a:r>
              <a:rPr lang="en-US" baseline="30000" dirty="0" err="1">
                <a:latin typeface="Times-Roman"/>
              </a:rPr>
              <a:t>I</a:t>
            </a:r>
            <a:r>
              <a:rPr lang="en-US" dirty="0">
                <a:latin typeface="Times-Roman"/>
              </a:rPr>
              <a:t> </a:t>
            </a:r>
            <a:r>
              <a:rPr lang="en-US" dirty="0">
                <a:latin typeface="MTSY"/>
              </a:rPr>
              <a:t>= </a:t>
            </a:r>
            <a:r>
              <a:rPr lang="en-US" dirty="0">
                <a:latin typeface="Times-Roman"/>
              </a:rPr>
              <a:t>d10, with its preferred tetrahedral or </a:t>
            </a:r>
            <a:r>
              <a:rPr lang="en-US" dirty="0" err="1">
                <a:latin typeface="Times-Roman"/>
              </a:rPr>
              <a:t>trigonal</a:t>
            </a:r>
            <a:r>
              <a:rPr lang="en-US" dirty="0">
                <a:latin typeface="Times-Roman"/>
              </a:rPr>
              <a:t> coordination through “soft” (e.g. sulfur) ligands, and </a:t>
            </a:r>
            <a:r>
              <a:rPr lang="en-US" dirty="0" err="1">
                <a:latin typeface="Times-Roman"/>
              </a:rPr>
              <a:t>Cu</a:t>
            </a:r>
            <a:r>
              <a:rPr lang="en-US" baseline="30000" dirty="0" err="1">
                <a:latin typeface="Times-Roman"/>
              </a:rPr>
              <a:t>II</a:t>
            </a:r>
            <a:r>
              <a:rPr lang="en-US" dirty="0">
                <a:latin typeface="Times-Roman"/>
              </a:rPr>
              <a:t> </a:t>
            </a:r>
            <a:r>
              <a:rPr lang="en-US" dirty="0">
                <a:latin typeface="MTSY"/>
              </a:rPr>
              <a:t>= </a:t>
            </a:r>
            <a:r>
              <a:rPr lang="en-US" dirty="0">
                <a:latin typeface="Times-Roman"/>
              </a:rPr>
              <a:t>d9, with preferentially square planar or square pyramidal geometry and N ligand coordination.</a:t>
            </a:r>
            <a:endParaRPr lang="it-IT" dirty="0"/>
          </a:p>
        </p:txBody>
      </p:sp>
      <p:sp>
        <p:nvSpPr>
          <p:cNvPr id="6" name="Rettangolo 5"/>
          <p:cNvSpPr/>
          <p:nvPr/>
        </p:nvSpPr>
        <p:spPr>
          <a:xfrm>
            <a:off x="706106" y="449629"/>
            <a:ext cx="9412452" cy="707886"/>
          </a:xfrm>
          <a:prstGeom prst="rect">
            <a:avLst/>
          </a:prstGeom>
        </p:spPr>
        <p:txBody>
          <a:bodyPr wrap="square">
            <a:spAutoFit/>
          </a:bodyPr>
          <a:lstStyle/>
          <a:p>
            <a:r>
              <a:rPr lang="en-US" sz="2000" dirty="0">
                <a:solidFill>
                  <a:srgbClr val="002060"/>
                </a:solidFill>
                <a:latin typeface="Times-Roman"/>
              </a:rPr>
              <a:t>Crystal structure analyses of several “blue” copper proteins have shown that the metal centers feature </a:t>
            </a:r>
            <a:r>
              <a:rPr lang="en-US" sz="2000" b="1" dirty="0">
                <a:solidFill>
                  <a:srgbClr val="002060"/>
                </a:solidFill>
                <a:latin typeface="Times-Roman"/>
              </a:rPr>
              <a:t>very irregular “distorted” coordination</a:t>
            </a:r>
            <a:endParaRPr lang="it-IT" sz="2000" b="1" dirty="0">
              <a:solidFill>
                <a:srgbClr val="002060"/>
              </a:solidFill>
            </a:endParaRPr>
          </a:p>
        </p:txBody>
      </p:sp>
      <p:sp>
        <p:nvSpPr>
          <p:cNvPr id="8" name="Rettangolo 7"/>
          <p:cNvSpPr/>
          <p:nvPr/>
        </p:nvSpPr>
        <p:spPr>
          <a:xfrm>
            <a:off x="706106" y="3808536"/>
            <a:ext cx="7324849" cy="1477328"/>
          </a:xfrm>
          <a:prstGeom prst="rect">
            <a:avLst/>
          </a:prstGeom>
        </p:spPr>
        <p:txBody>
          <a:bodyPr wrap="square">
            <a:spAutoFit/>
          </a:bodyPr>
          <a:lstStyle/>
          <a:p>
            <a:pPr algn="ctr"/>
            <a:r>
              <a:rPr lang="it-IT" dirty="0">
                <a:solidFill>
                  <a:srgbClr val="009999"/>
                </a:solidFill>
                <a:latin typeface="Times-Roman"/>
              </a:rPr>
              <a:t>The </a:t>
            </a:r>
            <a:r>
              <a:rPr lang="en-US" dirty="0">
                <a:solidFill>
                  <a:srgbClr val="009999"/>
                </a:solidFill>
                <a:latin typeface="Times-Roman"/>
              </a:rPr>
              <a:t>irregular high-energy arrangement at the metal  largely resembles the transition-state geometry between the tetrahedral and the square planar equilibrium configurations of the two involved oxidation states, </a:t>
            </a:r>
          </a:p>
          <a:p>
            <a:pPr algn="ctr"/>
            <a:endParaRPr lang="en-US" dirty="0">
              <a:solidFill>
                <a:srgbClr val="009999"/>
              </a:solidFill>
              <a:latin typeface="Times-Roman"/>
            </a:endParaRPr>
          </a:p>
          <a:p>
            <a:pPr algn="ctr"/>
            <a:r>
              <a:rPr lang="en-US" dirty="0">
                <a:solidFill>
                  <a:srgbClr val="009999"/>
                </a:solidFill>
                <a:latin typeface="Times-Roman"/>
              </a:rPr>
              <a:t>higher rate of electron transfer</a:t>
            </a:r>
            <a:endParaRPr lang="it-IT" dirty="0">
              <a:solidFill>
                <a:srgbClr val="009999"/>
              </a:solidFill>
            </a:endParaRPr>
          </a:p>
        </p:txBody>
      </p:sp>
      <p:sp>
        <p:nvSpPr>
          <p:cNvPr id="2" name="Freccia in giù 1"/>
          <p:cNvSpPr/>
          <p:nvPr/>
        </p:nvSpPr>
        <p:spPr>
          <a:xfrm>
            <a:off x="4235117" y="4680284"/>
            <a:ext cx="312820" cy="2887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9" name="Rettangolo 8"/>
          <p:cNvSpPr/>
          <p:nvPr/>
        </p:nvSpPr>
        <p:spPr>
          <a:xfrm>
            <a:off x="309062" y="6097682"/>
            <a:ext cx="11695558" cy="646331"/>
          </a:xfrm>
          <a:prstGeom prst="rect">
            <a:avLst/>
          </a:prstGeom>
        </p:spPr>
        <p:txBody>
          <a:bodyPr wrap="square">
            <a:spAutoFit/>
          </a:bodyPr>
          <a:lstStyle/>
          <a:p>
            <a:r>
              <a:rPr lang="en-US" dirty="0">
                <a:solidFill>
                  <a:srgbClr val="FF0000"/>
                </a:solidFill>
                <a:latin typeface="Times-Roman"/>
              </a:rPr>
              <a:t>The potential range for proteins with type 1 copper centers runs from 0.18V (</a:t>
            </a:r>
            <a:r>
              <a:rPr lang="en-US" dirty="0" err="1">
                <a:solidFill>
                  <a:srgbClr val="FF0000"/>
                </a:solidFill>
                <a:latin typeface="Times-Roman"/>
              </a:rPr>
              <a:t>stellacyanin</a:t>
            </a:r>
            <a:r>
              <a:rPr lang="en-US" dirty="0">
                <a:solidFill>
                  <a:srgbClr val="FF0000"/>
                </a:solidFill>
                <a:latin typeface="Times-Roman"/>
              </a:rPr>
              <a:t>, with </a:t>
            </a:r>
            <a:r>
              <a:rPr lang="en-US" b="1" dirty="0" err="1">
                <a:solidFill>
                  <a:srgbClr val="FF0000"/>
                </a:solidFill>
                <a:latin typeface="Times-Roman"/>
              </a:rPr>
              <a:t>Gln</a:t>
            </a:r>
            <a:r>
              <a:rPr lang="en-US" b="1" dirty="0">
                <a:solidFill>
                  <a:srgbClr val="FF0000"/>
                </a:solidFill>
                <a:latin typeface="Times-Roman"/>
              </a:rPr>
              <a:t> instead of Met </a:t>
            </a:r>
            <a:r>
              <a:rPr lang="en-US" dirty="0">
                <a:solidFill>
                  <a:srgbClr val="FF0000"/>
                </a:solidFill>
                <a:latin typeface="Times-Roman"/>
              </a:rPr>
              <a:t>as axial ligand) to 0.68V (</a:t>
            </a:r>
            <a:r>
              <a:rPr lang="en-US" dirty="0" err="1">
                <a:solidFill>
                  <a:srgbClr val="FF0000"/>
                </a:solidFill>
                <a:latin typeface="Times-Roman"/>
              </a:rPr>
              <a:t>rusticyanin</a:t>
            </a:r>
            <a:r>
              <a:rPr lang="en-US" dirty="0">
                <a:solidFill>
                  <a:srgbClr val="FF0000"/>
                </a:solidFill>
                <a:latin typeface="Times-Roman"/>
              </a:rPr>
              <a:t>). </a:t>
            </a:r>
            <a:endParaRPr lang="it-IT" dirty="0">
              <a:solidFill>
                <a:srgbClr val="FF0000"/>
              </a:solidFill>
            </a:endParaRPr>
          </a:p>
        </p:txBody>
      </p:sp>
    </p:spTree>
    <p:extLst>
      <p:ext uri="{BB962C8B-B14F-4D97-AF65-F5344CB8AC3E}">
        <p14:creationId xmlns:p14="http://schemas.microsoft.com/office/powerpoint/2010/main" val="69340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26815" y="1807773"/>
            <a:ext cx="11572875" cy="3829050"/>
          </a:xfrm>
          <a:prstGeom prst="rect">
            <a:avLst/>
          </a:prstGeom>
        </p:spPr>
      </p:pic>
      <p:sp>
        <p:nvSpPr>
          <p:cNvPr id="3" name="CasellaDiTesto 2"/>
          <p:cNvSpPr txBox="1"/>
          <p:nvPr/>
        </p:nvSpPr>
        <p:spPr>
          <a:xfrm>
            <a:off x="802257" y="517585"/>
            <a:ext cx="4666890" cy="461665"/>
          </a:xfrm>
          <a:prstGeom prst="rect">
            <a:avLst/>
          </a:prstGeom>
          <a:noFill/>
        </p:spPr>
        <p:txBody>
          <a:bodyPr wrap="square" rtlCol="0">
            <a:spAutoFit/>
          </a:bodyPr>
          <a:lstStyle/>
          <a:p>
            <a:r>
              <a:rPr lang="it-IT" sz="2400" b="1" dirty="0">
                <a:solidFill>
                  <a:srgbClr val="FF0000"/>
                </a:solidFill>
              </a:rPr>
              <a:t>Model </a:t>
            </a:r>
            <a:r>
              <a:rPr lang="it-IT" sz="2400" b="1" dirty="0" err="1">
                <a:solidFill>
                  <a:srgbClr val="FF0000"/>
                </a:solidFill>
              </a:rPr>
              <a:t>example</a:t>
            </a:r>
            <a:endParaRPr lang="it-IT" sz="2400" b="1" dirty="0">
              <a:solidFill>
                <a:srgbClr val="FF0000"/>
              </a:solidFill>
            </a:endParaRPr>
          </a:p>
        </p:txBody>
      </p:sp>
    </p:spTree>
    <p:extLst>
      <p:ext uri="{BB962C8B-B14F-4D97-AF65-F5344CB8AC3E}">
        <p14:creationId xmlns:p14="http://schemas.microsoft.com/office/powerpoint/2010/main" val="5862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07452" y="1438998"/>
            <a:ext cx="10839302" cy="4961802"/>
          </a:xfrm>
          <a:prstGeom prst="rect">
            <a:avLst/>
          </a:prstGeom>
        </p:spPr>
      </p:pic>
      <p:sp>
        <p:nvSpPr>
          <p:cNvPr id="5" name="Rettangolo 4"/>
          <p:cNvSpPr/>
          <p:nvPr/>
        </p:nvSpPr>
        <p:spPr>
          <a:xfrm>
            <a:off x="3580197" y="794645"/>
            <a:ext cx="5493812" cy="369332"/>
          </a:xfrm>
          <a:prstGeom prst="rect">
            <a:avLst/>
          </a:prstGeom>
        </p:spPr>
        <p:txBody>
          <a:bodyPr wrap="none">
            <a:spAutoFit/>
          </a:bodyPr>
          <a:lstStyle/>
          <a:p>
            <a:r>
              <a:rPr lang="en-US" b="1" dirty="0">
                <a:solidFill>
                  <a:srgbClr val="006666"/>
                </a:solidFill>
                <a:latin typeface="Times-Roman"/>
              </a:rPr>
              <a:t>Redox potentials of representative Fe/S proteins</a:t>
            </a:r>
            <a:endParaRPr lang="it-IT" b="1" dirty="0">
              <a:solidFill>
                <a:srgbClr val="006666"/>
              </a:solidFill>
            </a:endParaRPr>
          </a:p>
        </p:txBody>
      </p:sp>
    </p:spTree>
    <p:extLst>
      <p:ext uri="{BB962C8B-B14F-4D97-AF65-F5344CB8AC3E}">
        <p14:creationId xmlns:p14="http://schemas.microsoft.com/office/powerpoint/2010/main" val="190357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66043" y="721351"/>
            <a:ext cx="11074401" cy="2369880"/>
          </a:xfrm>
          <a:prstGeom prst="rect">
            <a:avLst/>
          </a:prstGeom>
        </p:spPr>
        <p:txBody>
          <a:bodyPr wrap="square">
            <a:spAutoFit/>
          </a:bodyPr>
          <a:lstStyle/>
          <a:p>
            <a:pPr>
              <a:spcAft>
                <a:spcPts val="1200"/>
              </a:spcAft>
            </a:pPr>
            <a:r>
              <a:rPr lang="en-US" dirty="0">
                <a:latin typeface="Arial" panose="020B0604020202020204" pitchFamily="34" charset="0"/>
                <a:cs typeface="Arial" panose="020B0604020202020204" pitchFamily="34" charset="0"/>
              </a:rPr>
              <a:t>Fe/S centers in proteins occur as:</a:t>
            </a:r>
          </a:p>
          <a:p>
            <a:pPr marL="285750" indent="-285750">
              <a:spcAft>
                <a:spcPts val="1200"/>
              </a:spcAft>
              <a:buFont typeface="Arial" panose="020B0604020202020204" pitchFamily="34" charset="0"/>
              <a:buChar char="•"/>
            </a:pPr>
            <a:r>
              <a:rPr lang="en-US" dirty="0">
                <a:solidFill>
                  <a:srgbClr val="0070C0"/>
                </a:solidFill>
                <a:latin typeface="Arial" panose="020B0604020202020204" pitchFamily="34" charset="0"/>
                <a:cs typeface="Arial" panose="020B0604020202020204" pitchFamily="34" charset="0"/>
              </a:rPr>
              <a:t>isolated clusters, for example in the small, electron-transferring “</a:t>
            </a:r>
            <a:r>
              <a:rPr lang="en-US" dirty="0" err="1">
                <a:solidFill>
                  <a:srgbClr val="0070C0"/>
                </a:solidFill>
                <a:latin typeface="Arial" panose="020B0604020202020204" pitchFamily="34" charset="0"/>
                <a:cs typeface="Arial" panose="020B0604020202020204" pitchFamily="34" charset="0"/>
              </a:rPr>
              <a:t>ferredoxins</a:t>
            </a:r>
            <a:r>
              <a:rPr lang="en-US" dirty="0">
                <a:solidFill>
                  <a:srgbClr val="0070C0"/>
                </a:solidFill>
                <a:latin typeface="Arial" panose="020B0604020202020204" pitchFamily="34" charset="0"/>
                <a:cs typeface="Arial" panose="020B0604020202020204" pitchFamily="34" charset="0"/>
              </a:rPr>
              <a:t>” </a:t>
            </a:r>
          </a:p>
          <a:p>
            <a:pPr marL="285750" indent="-285750">
              <a:spcAft>
                <a:spcPts val="1200"/>
              </a:spcAft>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 interaction with other prosthetic groups such as other metal centers (Ni, Mo, V, </a:t>
            </a:r>
            <a:r>
              <a:rPr lang="en-US" dirty="0" err="1">
                <a:solidFill>
                  <a:srgbClr val="002060"/>
                </a:solidFill>
                <a:latin typeface="Arial" panose="020B0604020202020204" pitchFamily="34" charset="0"/>
                <a:cs typeface="Arial" panose="020B0604020202020204" pitchFamily="34" charset="0"/>
              </a:rPr>
              <a:t>heme</a:t>
            </a:r>
            <a:r>
              <a:rPr lang="en-US" dirty="0">
                <a:solidFill>
                  <a:srgbClr val="002060"/>
                </a:solidFill>
                <a:latin typeface="Arial" panose="020B0604020202020204" pitchFamily="34" charset="0"/>
                <a:cs typeface="Arial" panose="020B0604020202020204" pitchFamily="34" charset="0"/>
              </a:rPr>
              <a:t>-Fe) and </a:t>
            </a:r>
            <a:r>
              <a:rPr lang="en-US" dirty="0" err="1">
                <a:solidFill>
                  <a:srgbClr val="002060"/>
                </a:solidFill>
                <a:latin typeface="Arial" panose="020B0604020202020204" pitchFamily="34" charset="0"/>
                <a:cs typeface="Arial" panose="020B0604020202020204" pitchFamily="34" charset="0"/>
              </a:rPr>
              <a:t>flavins</a:t>
            </a:r>
            <a:endParaRPr lang="en-US" dirty="0">
              <a:solidFill>
                <a:srgbClr val="00206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dirty="0">
                <a:solidFill>
                  <a:srgbClr val="008080"/>
                </a:solidFill>
                <a:latin typeface="Arial" panose="020B0604020202020204" pitchFamily="34" charset="0"/>
                <a:cs typeface="Arial" panose="020B0604020202020204" pitchFamily="34" charset="0"/>
              </a:rPr>
              <a:t>in Fe/S proteins happens the coordination of iron ions with protein-bound </a:t>
            </a:r>
            <a:r>
              <a:rPr lang="en-US" dirty="0" err="1">
                <a:solidFill>
                  <a:srgbClr val="008080"/>
                </a:solidFill>
                <a:latin typeface="Arial" panose="020B0604020202020204" pitchFamily="34" charset="0"/>
                <a:cs typeface="Arial" panose="020B0604020202020204" pitchFamily="34" charset="0"/>
              </a:rPr>
              <a:t>cysteinate</a:t>
            </a:r>
            <a:r>
              <a:rPr lang="en-US" dirty="0">
                <a:solidFill>
                  <a:srgbClr val="008080"/>
                </a:solidFill>
                <a:latin typeface="Arial" panose="020B0604020202020204" pitchFamily="34" charset="0"/>
                <a:cs typeface="Arial" panose="020B0604020202020204" pitchFamily="34" charset="0"/>
              </a:rPr>
              <a:t> sulfur (RS</a:t>
            </a:r>
            <a:r>
              <a:rPr lang="en-US" baseline="30000" dirty="0">
                <a:solidFill>
                  <a:srgbClr val="008080"/>
                </a:solidFill>
                <a:latin typeface="Arial" panose="020B0604020202020204" pitchFamily="34" charset="0"/>
                <a:cs typeface="Arial" panose="020B0604020202020204" pitchFamily="34" charset="0"/>
              </a:rPr>
              <a:t>−</a:t>
            </a:r>
            <a:r>
              <a:rPr lang="en-US" dirty="0">
                <a:solidFill>
                  <a:srgbClr val="008080"/>
                </a:solidFill>
                <a:latin typeface="Arial" panose="020B0604020202020204" pitchFamily="34" charset="0"/>
                <a:cs typeface="Arial" panose="020B0604020202020204" pitchFamily="34" charset="0"/>
              </a:rPr>
              <a:t>) (</a:t>
            </a:r>
            <a:r>
              <a:rPr lang="en-US" dirty="0" err="1">
                <a:solidFill>
                  <a:srgbClr val="008080"/>
                </a:solidFill>
                <a:latin typeface="Arial" panose="020B0604020202020204" pitchFamily="34" charset="0"/>
                <a:cs typeface="Arial" panose="020B0604020202020204" pitchFamily="34" charset="0"/>
              </a:rPr>
              <a:t>rubredoxins</a:t>
            </a:r>
            <a:r>
              <a:rPr lang="en-US" dirty="0">
                <a:solidFill>
                  <a:srgbClr val="008080"/>
                </a:solidFill>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dirty="0">
                <a:solidFill>
                  <a:srgbClr val="006666"/>
                </a:solidFill>
                <a:latin typeface="Arial" panose="020B0604020202020204" pitchFamily="34" charset="0"/>
                <a:cs typeface="Arial" panose="020B0604020202020204" pitchFamily="34" charset="0"/>
              </a:rPr>
              <a:t>also in </a:t>
            </a:r>
            <a:r>
              <a:rPr lang="en-US" dirty="0" err="1">
                <a:solidFill>
                  <a:srgbClr val="006666"/>
                </a:solidFill>
                <a:latin typeface="Arial" panose="020B0604020202020204" pitchFamily="34" charset="0"/>
                <a:cs typeface="Arial" panose="020B0604020202020204" pitchFamily="34" charset="0"/>
              </a:rPr>
              <a:t>polynuclear</a:t>
            </a:r>
            <a:r>
              <a:rPr lang="en-US" dirty="0">
                <a:solidFill>
                  <a:srgbClr val="006666"/>
                </a:solidFill>
                <a:latin typeface="Arial" panose="020B0604020202020204" pitchFamily="34" charset="0"/>
                <a:cs typeface="Arial" panose="020B0604020202020204" pitchFamily="34" charset="0"/>
              </a:rPr>
              <a:t> Fe/S centers, with “inorganic” acid-labile sulfide, (S</a:t>
            </a:r>
            <a:r>
              <a:rPr lang="en-US" baseline="30000" dirty="0">
                <a:solidFill>
                  <a:srgbClr val="006666"/>
                </a:solidFill>
                <a:latin typeface="Arial" panose="020B0604020202020204" pitchFamily="34" charset="0"/>
                <a:cs typeface="Arial" panose="020B0604020202020204" pitchFamily="34" charset="0"/>
              </a:rPr>
              <a:t>2−</a:t>
            </a:r>
            <a:r>
              <a:rPr lang="en-US" dirty="0">
                <a:solidFill>
                  <a:srgbClr val="006666"/>
                </a:solidFill>
                <a:latin typeface="Arial" panose="020B0604020202020204" pitchFamily="34" charset="0"/>
                <a:cs typeface="Arial" panose="020B0604020202020204" pitchFamily="34" charset="0"/>
              </a:rPr>
              <a:t>). </a:t>
            </a:r>
            <a:endParaRPr lang="it-IT" dirty="0">
              <a:solidFill>
                <a:srgbClr val="006666"/>
              </a:solidFill>
              <a:latin typeface="Arial" panose="020B0604020202020204" pitchFamily="34" charset="0"/>
              <a:cs typeface="Arial" panose="020B0604020202020204" pitchFamily="34" charset="0"/>
            </a:endParaRPr>
          </a:p>
        </p:txBody>
      </p:sp>
      <p:pic>
        <p:nvPicPr>
          <p:cNvPr id="6" name="Immagine 5"/>
          <p:cNvPicPr>
            <a:picLocks noChangeAspect="1"/>
          </p:cNvPicPr>
          <p:nvPr/>
        </p:nvPicPr>
        <p:blipFill>
          <a:blip r:embed="rId2"/>
          <a:stretch>
            <a:fillRect/>
          </a:stretch>
        </p:blipFill>
        <p:spPr>
          <a:xfrm>
            <a:off x="4147886" y="3564169"/>
            <a:ext cx="4438095" cy="2590476"/>
          </a:xfrm>
          <a:prstGeom prst="rect">
            <a:avLst/>
          </a:prstGeom>
          <a:ln>
            <a:solidFill>
              <a:srgbClr val="FF6600"/>
            </a:solidFill>
          </a:ln>
        </p:spPr>
      </p:pic>
      <p:sp>
        <p:nvSpPr>
          <p:cNvPr id="9" name="Rectangle 2"/>
          <p:cNvSpPr>
            <a:spLocks noChangeArrowheads="1"/>
          </p:cNvSpPr>
          <p:nvPr/>
        </p:nvSpPr>
        <p:spPr bwMode="auto">
          <a:xfrm>
            <a:off x="2280355" y="5960302"/>
            <a:ext cx="2616101" cy="682198"/>
          </a:xfrm>
          <a:prstGeom prst="rect">
            <a:avLst/>
          </a:prstGeom>
          <a:solidFill>
            <a:srgbClr val="FF6600"/>
          </a:solidFill>
          <a:ln>
            <a:noFill/>
          </a:ln>
          <a:effectLst/>
        </p:spPr>
        <p:txBody>
          <a:bodyPr vert="horz" wrap="none" lIns="0" tIns="6348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a:ln>
                  <a:noFill/>
                </a:ln>
                <a:solidFill>
                  <a:schemeClr val="bg1"/>
                </a:solidFill>
                <a:effectLst/>
                <a:latin typeface="Arial" panose="020B0604020202020204" pitchFamily="34" charset="0"/>
                <a:cs typeface="Arial" panose="020B0604020202020204" pitchFamily="34" charset="0"/>
              </a:rPr>
              <a:t>PDB = 1A70</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a:ln>
                  <a:noFill/>
                </a:ln>
                <a:solidFill>
                  <a:schemeClr val="bg1"/>
                </a:solidFill>
                <a:effectLst/>
                <a:latin typeface="Arial" panose="020B0604020202020204" pitchFamily="34" charset="0"/>
                <a:cs typeface="Arial" panose="020B0604020202020204" pitchFamily="34" charset="0"/>
              </a:rPr>
              <a:t>SPINACH FERREDOXIN</a:t>
            </a:r>
          </a:p>
        </p:txBody>
      </p:sp>
      <p:sp>
        <p:nvSpPr>
          <p:cNvPr id="10" name="CasellaDiTesto 9"/>
          <p:cNvSpPr txBox="1"/>
          <p:nvPr/>
        </p:nvSpPr>
        <p:spPr>
          <a:xfrm>
            <a:off x="5312882" y="4202601"/>
            <a:ext cx="890361" cy="369332"/>
          </a:xfrm>
          <a:prstGeom prst="rect">
            <a:avLst/>
          </a:prstGeom>
          <a:noFill/>
        </p:spPr>
        <p:txBody>
          <a:bodyPr wrap="square" rtlCol="0">
            <a:spAutoFit/>
          </a:bodyPr>
          <a:lstStyle/>
          <a:p>
            <a:r>
              <a:rPr lang="it-IT" dirty="0" err="1"/>
              <a:t>Cys</a:t>
            </a:r>
            <a:endParaRPr lang="it-IT" dirty="0"/>
          </a:p>
        </p:txBody>
      </p:sp>
      <p:sp>
        <p:nvSpPr>
          <p:cNvPr id="11" name="CasellaDiTesto 10"/>
          <p:cNvSpPr txBox="1"/>
          <p:nvPr/>
        </p:nvSpPr>
        <p:spPr>
          <a:xfrm>
            <a:off x="5228215" y="5483890"/>
            <a:ext cx="890361" cy="369332"/>
          </a:xfrm>
          <a:prstGeom prst="rect">
            <a:avLst/>
          </a:prstGeom>
          <a:noFill/>
        </p:spPr>
        <p:txBody>
          <a:bodyPr wrap="square" rtlCol="0">
            <a:spAutoFit/>
          </a:bodyPr>
          <a:lstStyle/>
          <a:p>
            <a:r>
              <a:rPr lang="it-IT" dirty="0" err="1"/>
              <a:t>Cys</a:t>
            </a:r>
            <a:endParaRPr lang="it-IT" dirty="0"/>
          </a:p>
        </p:txBody>
      </p:sp>
      <p:sp>
        <p:nvSpPr>
          <p:cNvPr id="12" name="CasellaDiTesto 11"/>
          <p:cNvSpPr txBox="1"/>
          <p:nvPr/>
        </p:nvSpPr>
        <p:spPr>
          <a:xfrm>
            <a:off x="6842527" y="3815122"/>
            <a:ext cx="890361" cy="369332"/>
          </a:xfrm>
          <a:prstGeom prst="rect">
            <a:avLst/>
          </a:prstGeom>
          <a:noFill/>
        </p:spPr>
        <p:txBody>
          <a:bodyPr wrap="square" rtlCol="0">
            <a:spAutoFit/>
          </a:bodyPr>
          <a:lstStyle/>
          <a:p>
            <a:r>
              <a:rPr lang="it-IT" dirty="0" err="1"/>
              <a:t>Cys</a:t>
            </a:r>
            <a:endParaRPr lang="it-IT" dirty="0"/>
          </a:p>
        </p:txBody>
      </p:sp>
      <p:sp>
        <p:nvSpPr>
          <p:cNvPr id="13" name="CasellaDiTesto 12"/>
          <p:cNvSpPr txBox="1"/>
          <p:nvPr/>
        </p:nvSpPr>
        <p:spPr>
          <a:xfrm>
            <a:off x="7000571" y="5107700"/>
            <a:ext cx="890361" cy="369332"/>
          </a:xfrm>
          <a:prstGeom prst="rect">
            <a:avLst/>
          </a:prstGeom>
          <a:noFill/>
        </p:spPr>
        <p:txBody>
          <a:bodyPr wrap="square" rtlCol="0">
            <a:spAutoFit/>
          </a:bodyPr>
          <a:lstStyle/>
          <a:p>
            <a:r>
              <a:rPr lang="it-IT" dirty="0" err="1"/>
              <a:t>Cys</a:t>
            </a:r>
            <a:endParaRPr lang="it-IT" dirty="0"/>
          </a:p>
        </p:txBody>
      </p:sp>
      <p:sp>
        <p:nvSpPr>
          <p:cNvPr id="14" name="CasellaDiTesto 13"/>
          <p:cNvSpPr txBox="1"/>
          <p:nvPr/>
        </p:nvSpPr>
        <p:spPr>
          <a:xfrm>
            <a:off x="5640939" y="4907382"/>
            <a:ext cx="890361" cy="369332"/>
          </a:xfrm>
          <a:prstGeom prst="rect">
            <a:avLst/>
          </a:prstGeom>
          <a:noFill/>
        </p:spPr>
        <p:txBody>
          <a:bodyPr wrap="square" rtlCol="0">
            <a:spAutoFit/>
          </a:bodyPr>
          <a:lstStyle/>
          <a:p>
            <a:r>
              <a:rPr lang="it-IT" dirty="0"/>
              <a:t>Fe</a:t>
            </a:r>
          </a:p>
        </p:txBody>
      </p:sp>
      <p:sp>
        <p:nvSpPr>
          <p:cNvPr id="15" name="CasellaDiTesto 14"/>
          <p:cNvSpPr txBox="1"/>
          <p:nvPr/>
        </p:nvSpPr>
        <p:spPr>
          <a:xfrm>
            <a:off x="6785403" y="4538050"/>
            <a:ext cx="890361" cy="369332"/>
          </a:xfrm>
          <a:prstGeom prst="rect">
            <a:avLst/>
          </a:prstGeom>
          <a:noFill/>
        </p:spPr>
        <p:txBody>
          <a:bodyPr wrap="square" rtlCol="0">
            <a:spAutoFit/>
          </a:bodyPr>
          <a:lstStyle/>
          <a:p>
            <a:r>
              <a:rPr lang="it-IT" dirty="0"/>
              <a:t>Fe</a:t>
            </a:r>
          </a:p>
        </p:txBody>
      </p:sp>
      <p:sp>
        <p:nvSpPr>
          <p:cNvPr id="16" name="CasellaDiTesto 15"/>
          <p:cNvSpPr txBox="1"/>
          <p:nvPr/>
        </p:nvSpPr>
        <p:spPr>
          <a:xfrm>
            <a:off x="5952166" y="4267497"/>
            <a:ext cx="890361" cy="369332"/>
          </a:xfrm>
          <a:prstGeom prst="rect">
            <a:avLst/>
          </a:prstGeom>
          <a:noFill/>
        </p:spPr>
        <p:txBody>
          <a:bodyPr wrap="square" rtlCol="0">
            <a:spAutoFit/>
          </a:bodyPr>
          <a:lstStyle/>
          <a:p>
            <a:r>
              <a:rPr lang="it-IT" dirty="0"/>
              <a:t>S</a:t>
            </a:r>
          </a:p>
        </p:txBody>
      </p:sp>
      <p:sp>
        <p:nvSpPr>
          <p:cNvPr id="17" name="CasellaDiTesto 16"/>
          <p:cNvSpPr txBox="1"/>
          <p:nvPr/>
        </p:nvSpPr>
        <p:spPr>
          <a:xfrm>
            <a:off x="6621713" y="5313589"/>
            <a:ext cx="890361" cy="369332"/>
          </a:xfrm>
          <a:prstGeom prst="rect">
            <a:avLst/>
          </a:prstGeom>
          <a:noFill/>
        </p:spPr>
        <p:txBody>
          <a:bodyPr wrap="square" rtlCol="0">
            <a:spAutoFit/>
          </a:bodyPr>
          <a:lstStyle/>
          <a:p>
            <a:r>
              <a:rPr lang="it-IT" dirty="0"/>
              <a:t>S</a:t>
            </a:r>
          </a:p>
        </p:txBody>
      </p:sp>
    </p:spTree>
    <p:extLst>
      <p:ext uri="{BB962C8B-B14F-4D97-AF65-F5344CB8AC3E}">
        <p14:creationId xmlns:p14="http://schemas.microsoft.com/office/powerpoint/2010/main" val="385139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b="15497"/>
          <a:stretch/>
        </p:blipFill>
        <p:spPr>
          <a:xfrm>
            <a:off x="1937619" y="58365"/>
            <a:ext cx="8218027" cy="3309869"/>
          </a:xfrm>
          <a:prstGeom prst="rect">
            <a:avLst/>
          </a:prstGeom>
        </p:spPr>
      </p:pic>
      <p:pic>
        <p:nvPicPr>
          <p:cNvPr id="5" name="Immagine 4"/>
          <p:cNvPicPr>
            <a:picLocks noChangeAspect="1"/>
          </p:cNvPicPr>
          <p:nvPr/>
        </p:nvPicPr>
        <p:blipFill rotWithShape="1">
          <a:blip r:embed="rId3"/>
          <a:srcRect b="10095"/>
          <a:stretch/>
        </p:blipFill>
        <p:spPr>
          <a:xfrm>
            <a:off x="1798154" y="3368234"/>
            <a:ext cx="8496958" cy="3275003"/>
          </a:xfrm>
          <a:prstGeom prst="rect">
            <a:avLst/>
          </a:prstGeom>
        </p:spPr>
      </p:pic>
      <p:pic>
        <p:nvPicPr>
          <p:cNvPr id="6" name="Immagine 5"/>
          <p:cNvPicPr>
            <a:picLocks noChangeAspect="1"/>
          </p:cNvPicPr>
          <p:nvPr/>
        </p:nvPicPr>
        <p:blipFill>
          <a:blip r:embed="rId4"/>
          <a:stretch>
            <a:fillRect/>
          </a:stretch>
        </p:blipFill>
        <p:spPr>
          <a:xfrm>
            <a:off x="334339" y="4691484"/>
            <a:ext cx="1314450" cy="438150"/>
          </a:xfrm>
          <a:prstGeom prst="rect">
            <a:avLst/>
          </a:prstGeom>
        </p:spPr>
      </p:pic>
      <p:pic>
        <p:nvPicPr>
          <p:cNvPr id="7" name="Immagine 6"/>
          <p:cNvPicPr>
            <a:picLocks noChangeAspect="1"/>
          </p:cNvPicPr>
          <p:nvPr/>
        </p:nvPicPr>
        <p:blipFill>
          <a:blip r:embed="rId5"/>
          <a:stretch>
            <a:fillRect/>
          </a:stretch>
        </p:blipFill>
        <p:spPr>
          <a:xfrm>
            <a:off x="10444477" y="4709812"/>
            <a:ext cx="1581150" cy="361950"/>
          </a:xfrm>
          <a:prstGeom prst="rect">
            <a:avLst/>
          </a:prstGeom>
        </p:spPr>
      </p:pic>
      <p:pic>
        <p:nvPicPr>
          <p:cNvPr id="8" name="Immagine 7"/>
          <p:cNvPicPr>
            <a:picLocks noChangeAspect="1"/>
          </p:cNvPicPr>
          <p:nvPr/>
        </p:nvPicPr>
        <p:blipFill>
          <a:blip r:embed="rId6"/>
          <a:stretch>
            <a:fillRect/>
          </a:stretch>
        </p:blipFill>
        <p:spPr>
          <a:xfrm>
            <a:off x="477213" y="1546276"/>
            <a:ext cx="1171575" cy="488156"/>
          </a:xfrm>
          <a:prstGeom prst="rect">
            <a:avLst/>
          </a:prstGeom>
        </p:spPr>
      </p:pic>
      <p:pic>
        <p:nvPicPr>
          <p:cNvPr id="9" name="Immagine 8"/>
          <p:cNvPicPr>
            <a:picLocks noChangeAspect="1"/>
          </p:cNvPicPr>
          <p:nvPr/>
        </p:nvPicPr>
        <p:blipFill>
          <a:blip r:embed="rId7"/>
          <a:stretch>
            <a:fillRect/>
          </a:stretch>
        </p:blipFill>
        <p:spPr>
          <a:xfrm>
            <a:off x="10587352" y="1590328"/>
            <a:ext cx="1438048" cy="444103"/>
          </a:xfrm>
          <a:prstGeom prst="rect">
            <a:avLst/>
          </a:prstGeom>
        </p:spPr>
      </p:pic>
    </p:spTree>
    <p:extLst>
      <p:ext uri="{BB962C8B-B14F-4D97-AF65-F5344CB8AC3E}">
        <p14:creationId xmlns:p14="http://schemas.microsoft.com/office/powerpoint/2010/main" val="180545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01510" y="393468"/>
            <a:ext cx="10137423" cy="646331"/>
          </a:xfrm>
          <a:prstGeom prst="rect">
            <a:avLst/>
          </a:prstGeom>
        </p:spPr>
        <p:txBody>
          <a:bodyPr wrap="square">
            <a:spAutoFit/>
          </a:bodyPr>
          <a:lstStyle/>
          <a:p>
            <a:r>
              <a:rPr lang="en-US" dirty="0">
                <a:solidFill>
                  <a:srgbClr val="0070C0"/>
                </a:solidFill>
                <a:latin typeface="Arial" panose="020B0604020202020204" pitchFamily="34" charset="0"/>
                <a:cs typeface="Arial" panose="020B0604020202020204" pitchFamily="34" charset="0"/>
              </a:rPr>
              <a:t>Sulfide and iron ions are often extractable and in many cases the remaining </a:t>
            </a:r>
            <a:r>
              <a:rPr lang="en-US" dirty="0" err="1">
                <a:solidFill>
                  <a:srgbClr val="0070C0"/>
                </a:solidFill>
                <a:latin typeface="Arial" panose="020B0604020202020204" pitchFamily="34" charset="0"/>
                <a:cs typeface="Arial" panose="020B0604020202020204" pitchFamily="34" charset="0"/>
              </a:rPr>
              <a:t>apoenzymes</a:t>
            </a:r>
            <a:r>
              <a:rPr lang="en-US" dirty="0">
                <a:solidFill>
                  <a:srgbClr val="0070C0"/>
                </a:solidFill>
                <a:latin typeface="Arial" panose="020B0604020202020204" pitchFamily="34" charset="0"/>
                <a:cs typeface="Arial" panose="020B0604020202020204" pitchFamily="34" charset="0"/>
              </a:rPr>
              <a:t> can be reconstituted with external S</a:t>
            </a:r>
            <a:r>
              <a:rPr lang="en-US" baseline="30000" dirty="0">
                <a:solidFill>
                  <a:srgbClr val="0070C0"/>
                </a:solidFill>
                <a:latin typeface="Arial" panose="020B0604020202020204" pitchFamily="34" charset="0"/>
                <a:cs typeface="Arial" panose="020B0604020202020204" pitchFamily="34" charset="0"/>
              </a:rPr>
              <a:t>2−</a:t>
            </a:r>
            <a:r>
              <a:rPr lang="en-US" dirty="0">
                <a:solidFill>
                  <a:srgbClr val="0070C0"/>
                </a:solidFill>
                <a:latin typeface="Arial" panose="020B0604020202020204" pitchFamily="34" charset="0"/>
                <a:cs typeface="Arial" panose="020B0604020202020204" pitchFamily="34" charset="0"/>
              </a:rPr>
              <a:t> and Fe</a:t>
            </a:r>
            <a:r>
              <a:rPr lang="en-US" baseline="30000" dirty="0">
                <a:solidFill>
                  <a:srgbClr val="0070C0"/>
                </a:solidFill>
                <a:latin typeface="Arial" panose="020B0604020202020204" pitchFamily="34" charset="0"/>
                <a:cs typeface="Arial" panose="020B0604020202020204" pitchFamily="34" charset="0"/>
              </a:rPr>
              <a:t>2+/3+</a:t>
            </a:r>
            <a:r>
              <a:rPr lang="en-US" dirty="0">
                <a:solidFill>
                  <a:srgbClr val="0070C0"/>
                </a:solidFill>
                <a:latin typeface="Arial" panose="020B0604020202020204" pitchFamily="34" charset="0"/>
                <a:cs typeface="Arial" panose="020B0604020202020204" pitchFamily="34" charset="0"/>
              </a:rPr>
              <a:t> ions.</a:t>
            </a:r>
            <a:endParaRPr lang="it-IT" dirty="0">
              <a:solidFill>
                <a:srgbClr val="0070C0"/>
              </a:solidFill>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2020711" y="1218617"/>
            <a:ext cx="8023695" cy="5343716"/>
          </a:xfrm>
          <a:prstGeom prst="rect">
            <a:avLst/>
          </a:prstGeom>
        </p:spPr>
      </p:pic>
    </p:spTree>
    <p:extLst>
      <p:ext uri="{BB962C8B-B14F-4D97-AF65-F5344CB8AC3E}">
        <p14:creationId xmlns:p14="http://schemas.microsoft.com/office/powerpoint/2010/main" val="161272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19199" y="444054"/>
            <a:ext cx="9904071" cy="646331"/>
          </a:xfrm>
          <a:prstGeom prst="rect">
            <a:avLst/>
          </a:prstGeom>
        </p:spPr>
        <p:txBody>
          <a:bodyPr wrap="square">
            <a:spAutoFit/>
          </a:bodyPr>
          <a:lstStyle/>
          <a:p>
            <a:pPr algn="ctr"/>
            <a:r>
              <a:rPr lang="en-US" b="0" i="0" u="none" strike="noStrike" baseline="0" dirty="0">
                <a:solidFill>
                  <a:srgbClr val="FF0000"/>
                </a:solidFill>
                <a:latin typeface="Times-Roman"/>
              </a:rPr>
              <a:t>Several model complexes for Fe/S centers in proteins can be prepared </a:t>
            </a:r>
            <a:r>
              <a:rPr lang="it-IT" b="0" i="0" u="none" strike="noStrike" baseline="0" dirty="0">
                <a:solidFill>
                  <a:srgbClr val="FF0000"/>
                </a:solidFill>
                <a:latin typeface="Times-Roman"/>
              </a:rPr>
              <a:t>via</a:t>
            </a:r>
          </a:p>
          <a:p>
            <a:pPr algn="ctr"/>
            <a:r>
              <a:rPr lang="it-IT" b="0" i="0" u="none" strike="noStrike" baseline="0" dirty="0">
                <a:solidFill>
                  <a:srgbClr val="FF0000"/>
                </a:solidFill>
                <a:latin typeface="Times-Roman"/>
              </a:rPr>
              <a:t> </a:t>
            </a:r>
            <a:r>
              <a:rPr lang="it-IT" b="1" i="0" u="none" strike="noStrike" baseline="0" dirty="0">
                <a:solidFill>
                  <a:srgbClr val="FF0000"/>
                </a:solidFill>
                <a:latin typeface="Times-Roman"/>
              </a:rPr>
              <a:t>“</a:t>
            </a:r>
            <a:r>
              <a:rPr lang="it-IT" b="1" i="0" u="none" strike="noStrike" baseline="0" dirty="0" err="1">
                <a:solidFill>
                  <a:srgbClr val="FF0000"/>
                </a:solidFill>
                <a:latin typeface="Times-Roman"/>
              </a:rPr>
              <a:t>spontaneous</a:t>
            </a:r>
            <a:r>
              <a:rPr lang="it-IT" b="1" i="0" u="none" strike="noStrike" baseline="0" dirty="0">
                <a:solidFill>
                  <a:srgbClr val="FF0000"/>
                </a:solidFill>
                <a:latin typeface="Times-Roman"/>
              </a:rPr>
              <a:t> self-</a:t>
            </a:r>
            <a:r>
              <a:rPr lang="it-IT" b="1" i="0" u="none" strike="noStrike" baseline="0" dirty="0" err="1">
                <a:solidFill>
                  <a:srgbClr val="FF0000"/>
                </a:solidFill>
                <a:latin typeface="Times-Roman"/>
              </a:rPr>
              <a:t>assembly</a:t>
            </a:r>
            <a:r>
              <a:rPr lang="it-IT" b="1" i="0" u="none" strike="noStrike" baseline="0" dirty="0">
                <a:solidFill>
                  <a:srgbClr val="FF0000"/>
                </a:solidFill>
                <a:latin typeface="Times-Roman"/>
              </a:rPr>
              <a:t>” </a:t>
            </a:r>
            <a:r>
              <a:rPr lang="it-IT" b="0" i="0" u="none" strike="noStrike" baseline="0" dirty="0" err="1">
                <a:solidFill>
                  <a:srgbClr val="FF0000"/>
                </a:solidFill>
                <a:latin typeface="Times-Roman"/>
              </a:rPr>
              <a:t>reactions</a:t>
            </a:r>
            <a:endParaRPr lang="it-IT" dirty="0">
              <a:solidFill>
                <a:srgbClr val="FF0000"/>
              </a:solidFill>
            </a:endParaRPr>
          </a:p>
        </p:txBody>
      </p:sp>
      <p:pic>
        <p:nvPicPr>
          <p:cNvPr id="5" name="Immagine 4"/>
          <p:cNvPicPr>
            <a:picLocks noChangeAspect="1"/>
          </p:cNvPicPr>
          <p:nvPr/>
        </p:nvPicPr>
        <p:blipFill>
          <a:blip r:embed="rId2"/>
          <a:stretch>
            <a:fillRect/>
          </a:stretch>
        </p:blipFill>
        <p:spPr>
          <a:xfrm>
            <a:off x="794371" y="1623580"/>
            <a:ext cx="10753725" cy="390525"/>
          </a:xfrm>
          <a:prstGeom prst="rect">
            <a:avLst/>
          </a:prstGeom>
        </p:spPr>
      </p:pic>
      <p:sp>
        <p:nvSpPr>
          <p:cNvPr id="6" name="Rettangolo 5"/>
          <p:cNvSpPr/>
          <p:nvPr/>
        </p:nvSpPr>
        <p:spPr>
          <a:xfrm>
            <a:off x="794371" y="2574719"/>
            <a:ext cx="10753725" cy="369332"/>
          </a:xfrm>
          <a:prstGeom prst="rect">
            <a:avLst/>
          </a:prstGeom>
        </p:spPr>
        <p:txBody>
          <a:bodyPr wrap="square">
            <a:spAutoFit/>
          </a:bodyPr>
          <a:lstStyle/>
          <a:p>
            <a:r>
              <a:rPr lang="en-US" b="1" i="0" u="none" strike="noStrike" baseline="0" dirty="0">
                <a:solidFill>
                  <a:srgbClr val="002060"/>
                </a:solidFill>
                <a:latin typeface="Times-Roman"/>
              </a:rPr>
              <a:t>[4Fe-4S] </a:t>
            </a:r>
            <a:r>
              <a:rPr lang="en-US" b="0" i="0" u="none" strike="noStrike" baseline="0" dirty="0">
                <a:solidFill>
                  <a:srgbClr val="002060"/>
                </a:solidFill>
                <a:latin typeface="Times-Roman"/>
              </a:rPr>
              <a:t>systems are typically formed with </a:t>
            </a:r>
            <a:r>
              <a:rPr lang="en-US" b="0" i="0" u="none" strike="noStrike" baseline="0" dirty="0" err="1">
                <a:solidFill>
                  <a:srgbClr val="002060"/>
                </a:solidFill>
                <a:latin typeface="Times-Roman"/>
              </a:rPr>
              <a:t>sterically</a:t>
            </a:r>
            <a:r>
              <a:rPr lang="en-US" b="0" i="0" u="none" strike="noStrike" baseline="0" dirty="0">
                <a:solidFill>
                  <a:srgbClr val="002060"/>
                </a:solidFill>
                <a:latin typeface="Times-Roman"/>
              </a:rPr>
              <a:t> unhindered </a:t>
            </a:r>
            <a:r>
              <a:rPr lang="en-US" b="0" i="0" u="none" strike="noStrike" baseline="0" dirty="0" err="1">
                <a:solidFill>
                  <a:srgbClr val="002060"/>
                </a:solidFill>
                <a:latin typeface="Times-Roman"/>
              </a:rPr>
              <a:t>thiols</a:t>
            </a:r>
            <a:r>
              <a:rPr lang="en-US" b="0" i="0" u="none" strike="noStrike" baseline="0" dirty="0">
                <a:solidFill>
                  <a:srgbClr val="002060"/>
                </a:solidFill>
                <a:latin typeface="Times-Roman"/>
              </a:rPr>
              <a:t> as model ligands for cysteine</a:t>
            </a:r>
          </a:p>
        </p:txBody>
      </p:sp>
      <p:pic>
        <p:nvPicPr>
          <p:cNvPr id="7" name="Immagine 6"/>
          <p:cNvPicPr>
            <a:picLocks noChangeAspect="1"/>
          </p:cNvPicPr>
          <p:nvPr/>
        </p:nvPicPr>
        <p:blipFill>
          <a:blip r:embed="rId3"/>
          <a:stretch>
            <a:fillRect/>
          </a:stretch>
        </p:blipFill>
        <p:spPr>
          <a:xfrm>
            <a:off x="324091" y="3179481"/>
            <a:ext cx="3582424" cy="3494053"/>
          </a:xfrm>
          <a:prstGeom prst="rect">
            <a:avLst/>
          </a:prstGeom>
        </p:spPr>
      </p:pic>
      <p:pic>
        <p:nvPicPr>
          <p:cNvPr id="8" name="Immagine 7"/>
          <p:cNvPicPr>
            <a:picLocks noChangeAspect="1"/>
          </p:cNvPicPr>
          <p:nvPr/>
        </p:nvPicPr>
        <p:blipFill>
          <a:blip r:embed="rId4"/>
          <a:stretch>
            <a:fillRect/>
          </a:stretch>
        </p:blipFill>
        <p:spPr>
          <a:xfrm>
            <a:off x="8282240" y="4555820"/>
            <a:ext cx="3840311" cy="1961329"/>
          </a:xfrm>
          <a:prstGeom prst="rect">
            <a:avLst/>
          </a:prstGeom>
        </p:spPr>
      </p:pic>
      <p:pic>
        <p:nvPicPr>
          <p:cNvPr id="9" name="Immagine 8"/>
          <p:cNvPicPr>
            <a:picLocks noChangeAspect="1"/>
          </p:cNvPicPr>
          <p:nvPr/>
        </p:nvPicPr>
        <p:blipFill>
          <a:blip r:embed="rId5"/>
          <a:stretch>
            <a:fillRect/>
          </a:stretch>
        </p:blipFill>
        <p:spPr>
          <a:xfrm>
            <a:off x="4271962" y="4555820"/>
            <a:ext cx="3899764" cy="1961329"/>
          </a:xfrm>
          <a:prstGeom prst="rect">
            <a:avLst/>
          </a:prstGeom>
        </p:spPr>
      </p:pic>
      <p:sp>
        <p:nvSpPr>
          <p:cNvPr id="10" name="Rettangolo 9"/>
          <p:cNvSpPr/>
          <p:nvPr/>
        </p:nvSpPr>
        <p:spPr>
          <a:xfrm>
            <a:off x="4620017" y="3190873"/>
            <a:ext cx="7103418" cy="1200329"/>
          </a:xfrm>
          <a:prstGeom prst="rect">
            <a:avLst/>
          </a:prstGeom>
        </p:spPr>
        <p:txBody>
          <a:bodyPr wrap="square">
            <a:spAutoFit/>
          </a:bodyPr>
          <a:lstStyle/>
          <a:p>
            <a:endParaRPr lang="en-US" b="0" i="0" u="none" strike="noStrike" baseline="0" dirty="0">
              <a:solidFill>
                <a:srgbClr val="0070C0"/>
              </a:solidFill>
              <a:latin typeface="Times-Roman"/>
            </a:endParaRPr>
          </a:p>
          <a:p>
            <a:r>
              <a:rPr lang="en-US" b="0" i="0" u="none" strike="noStrike" baseline="0" dirty="0">
                <a:solidFill>
                  <a:srgbClr val="0070C0"/>
                </a:solidFill>
                <a:latin typeface="Times-Roman"/>
              </a:rPr>
              <a:t>conformational constraints imposed by preferentially chelate-forming </a:t>
            </a:r>
            <a:r>
              <a:rPr lang="en-US" b="0" i="0" u="none" strike="noStrike" baseline="0" dirty="0" err="1">
                <a:solidFill>
                  <a:srgbClr val="0070C0"/>
                </a:solidFill>
                <a:latin typeface="Times-Roman"/>
              </a:rPr>
              <a:t>dithiols</a:t>
            </a:r>
            <a:r>
              <a:rPr lang="en-US" b="0" i="0" u="none" strike="noStrike" baseline="0" dirty="0">
                <a:solidFill>
                  <a:srgbClr val="0070C0"/>
                </a:solidFill>
                <a:latin typeface="Times-Roman"/>
              </a:rPr>
              <a:t> (</a:t>
            </a:r>
            <a:r>
              <a:rPr lang="en-US" b="0" i="1" u="none" strike="noStrike" baseline="0" dirty="0">
                <a:solidFill>
                  <a:srgbClr val="0070C0"/>
                </a:solidFill>
                <a:latin typeface="Times-Italic"/>
              </a:rPr>
              <a:t>o</a:t>
            </a:r>
            <a:r>
              <a:rPr lang="en-US" b="0" i="0" u="none" strike="noStrike" baseline="0" dirty="0">
                <a:solidFill>
                  <a:srgbClr val="0070C0"/>
                </a:solidFill>
                <a:latin typeface="Times-Roman"/>
              </a:rPr>
              <a:t>-xylene-</a:t>
            </a:r>
            <a:r>
              <a:rPr lang="el-GR" b="0" i="0" u="none" strike="noStrike" baseline="0" dirty="0">
                <a:solidFill>
                  <a:srgbClr val="0070C0"/>
                </a:solidFill>
                <a:latin typeface="Times-Roman"/>
              </a:rPr>
              <a:t>α</a:t>
            </a:r>
            <a:r>
              <a:rPr lang="it-IT" b="0" i="0" u="none" strike="noStrike" baseline="0" dirty="0">
                <a:solidFill>
                  <a:srgbClr val="0070C0"/>
                </a:solidFill>
                <a:latin typeface="Times-Roman"/>
              </a:rPr>
              <a:t>,</a:t>
            </a:r>
            <a:r>
              <a:rPr lang="el-GR" b="0" i="0" u="none" strike="noStrike" baseline="0" dirty="0">
                <a:solidFill>
                  <a:srgbClr val="0070C0"/>
                </a:solidFill>
                <a:latin typeface="Times-Roman"/>
              </a:rPr>
              <a:t>α</a:t>
            </a:r>
            <a:r>
              <a:rPr lang="en-US" b="0" i="0" u="none" strike="noStrike" baseline="0" dirty="0">
                <a:solidFill>
                  <a:srgbClr val="0070C0"/>
                </a:solidFill>
                <a:latin typeface="Times-Roman"/>
              </a:rPr>
              <a:t>’-</a:t>
            </a:r>
            <a:r>
              <a:rPr lang="en-US" b="0" i="0" u="none" strike="noStrike" baseline="0" dirty="0" err="1">
                <a:solidFill>
                  <a:srgbClr val="0070C0"/>
                </a:solidFill>
                <a:latin typeface="Times-Roman"/>
              </a:rPr>
              <a:t>dithiol</a:t>
            </a:r>
            <a:r>
              <a:rPr lang="en-US" b="0" i="0" u="none" strike="noStrike" baseline="0" dirty="0">
                <a:solidFill>
                  <a:srgbClr val="0070C0"/>
                </a:solidFill>
                <a:latin typeface="Times-Roman"/>
              </a:rPr>
              <a:t>) lead to models of </a:t>
            </a:r>
            <a:r>
              <a:rPr lang="en-US" b="1" i="0" u="none" strike="noStrike" baseline="0" dirty="0">
                <a:solidFill>
                  <a:srgbClr val="0070C0"/>
                </a:solidFill>
                <a:latin typeface="Times-Roman"/>
              </a:rPr>
              <a:t>[2Fe-2S] </a:t>
            </a:r>
            <a:r>
              <a:rPr lang="en-US" b="0" i="0" u="none" strike="noStrike" baseline="0" dirty="0">
                <a:solidFill>
                  <a:srgbClr val="0070C0"/>
                </a:solidFill>
                <a:latin typeface="Times-Roman"/>
              </a:rPr>
              <a:t>dimers or, in the absence of sulfide, models of </a:t>
            </a:r>
            <a:r>
              <a:rPr lang="en-US" b="1" i="0" u="none" strike="noStrike" baseline="0" dirty="0" err="1">
                <a:solidFill>
                  <a:srgbClr val="0070C0"/>
                </a:solidFill>
                <a:latin typeface="Times-Roman"/>
              </a:rPr>
              <a:t>rubredoxin</a:t>
            </a:r>
            <a:endParaRPr lang="it-IT" b="1" dirty="0">
              <a:solidFill>
                <a:srgbClr val="0070C0"/>
              </a:solidFill>
            </a:endParaRPr>
          </a:p>
        </p:txBody>
      </p:sp>
      <p:sp>
        <p:nvSpPr>
          <p:cNvPr id="11" name="Rettangolo 10"/>
          <p:cNvSpPr/>
          <p:nvPr/>
        </p:nvSpPr>
        <p:spPr>
          <a:xfrm>
            <a:off x="2550288" y="2028179"/>
            <a:ext cx="7947949" cy="369332"/>
          </a:xfrm>
          <a:prstGeom prst="rect">
            <a:avLst/>
          </a:prstGeom>
        </p:spPr>
        <p:txBody>
          <a:bodyPr wrap="square">
            <a:spAutoFit/>
          </a:bodyPr>
          <a:lstStyle/>
          <a:p>
            <a:r>
              <a:rPr lang="en-US" b="0" i="0" u="none" strike="noStrike" baseline="0" dirty="0">
                <a:solidFill>
                  <a:schemeClr val="bg2">
                    <a:lumMod val="50000"/>
                  </a:schemeClr>
                </a:solidFill>
                <a:latin typeface="Times-Roman"/>
              </a:rPr>
              <a:t>reducing conditions in polar aprotic solvents such as </a:t>
            </a:r>
            <a:r>
              <a:rPr lang="en-US" b="0" i="0" u="none" strike="noStrike" baseline="0" dirty="0" err="1">
                <a:solidFill>
                  <a:schemeClr val="bg2">
                    <a:lumMod val="50000"/>
                  </a:schemeClr>
                </a:solidFill>
                <a:latin typeface="Times-Roman"/>
              </a:rPr>
              <a:t>dimethylsulfoxide</a:t>
            </a:r>
            <a:endParaRPr lang="it-IT" dirty="0">
              <a:solidFill>
                <a:schemeClr val="bg2">
                  <a:lumMod val="50000"/>
                </a:schemeClr>
              </a:solidFill>
            </a:endParaRPr>
          </a:p>
        </p:txBody>
      </p:sp>
    </p:spTree>
    <p:extLst>
      <p:ext uri="{BB962C8B-B14F-4D97-AF65-F5344CB8AC3E}">
        <p14:creationId xmlns:p14="http://schemas.microsoft.com/office/powerpoint/2010/main" val="377270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018079" y="721239"/>
            <a:ext cx="6302595" cy="369332"/>
          </a:xfrm>
          <a:prstGeom prst="rect">
            <a:avLst/>
          </a:prstGeom>
        </p:spPr>
        <p:txBody>
          <a:bodyPr wrap="square">
            <a:spAutoFit/>
          </a:bodyPr>
          <a:lstStyle/>
          <a:p>
            <a:pPr algn="just"/>
            <a:r>
              <a:rPr lang="it-IT" dirty="0" err="1">
                <a:solidFill>
                  <a:srgbClr val="002060"/>
                </a:solidFill>
                <a:latin typeface="Arial" panose="020B0604020202020204" pitchFamily="34" charset="0"/>
                <a:cs typeface="Arial" panose="020B0604020202020204" pitchFamily="34" charset="0"/>
              </a:rPr>
              <a:t>Advantages</a:t>
            </a:r>
            <a:r>
              <a:rPr lang="it-IT" dirty="0">
                <a:solidFill>
                  <a:srgbClr val="002060"/>
                </a:solidFill>
                <a:latin typeface="Arial" panose="020B0604020202020204" pitchFamily="34" charset="0"/>
                <a:cs typeface="Arial" panose="020B0604020202020204" pitchFamily="34" charset="0"/>
              </a:rPr>
              <a:t>: </a:t>
            </a:r>
            <a:r>
              <a:rPr lang="it-IT" b="1" dirty="0">
                <a:solidFill>
                  <a:srgbClr val="002060"/>
                </a:solidFill>
                <a:latin typeface="Arial" panose="020B0604020202020204" pitchFamily="34" charset="0"/>
                <a:cs typeface="Arial" panose="020B0604020202020204" pitchFamily="34" charset="0"/>
              </a:rPr>
              <a:t>facile </a:t>
            </a:r>
            <a:r>
              <a:rPr lang="it-IT" b="1" dirty="0" err="1">
                <a:solidFill>
                  <a:srgbClr val="002060"/>
                </a:solidFill>
                <a:latin typeface="Arial" panose="020B0604020202020204" pitchFamily="34" charset="0"/>
                <a:cs typeface="Arial" panose="020B0604020202020204" pitchFamily="34" charset="0"/>
              </a:rPr>
              <a:t>formation</a:t>
            </a:r>
            <a:r>
              <a:rPr lang="it-IT" b="1" dirty="0">
                <a:solidFill>
                  <a:srgbClr val="002060"/>
                </a:solidFill>
                <a:latin typeface="Arial" panose="020B0604020202020204" pitchFamily="34" charset="0"/>
                <a:cs typeface="Arial" panose="020B0604020202020204" pitchFamily="34" charset="0"/>
              </a:rPr>
              <a:t> and </a:t>
            </a:r>
            <a:r>
              <a:rPr lang="it-IT" b="1" dirty="0" err="1">
                <a:solidFill>
                  <a:srgbClr val="002060"/>
                </a:solidFill>
                <a:latin typeface="Arial" panose="020B0604020202020204" pitchFamily="34" charset="0"/>
                <a:cs typeface="Arial" panose="020B0604020202020204" pitchFamily="34" charset="0"/>
              </a:rPr>
              <a:t>thermal</a:t>
            </a:r>
            <a:r>
              <a:rPr lang="it-IT" b="1" dirty="0">
                <a:solidFill>
                  <a:srgbClr val="002060"/>
                </a:solidFill>
                <a:latin typeface="Arial" panose="020B0604020202020204" pitchFamily="34" charset="0"/>
                <a:cs typeface="Arial" panose="020B0604020202020204" pitchFamily="34" charset="0"/>
              </a:rPr>
              <a:t> </a:t>
            </a:r>
            <a:r>
              <a:rPr lang="it-IT" b="1" dirty="0" err="1">
                <a:solidFill>
                  <a:srgbClr val="002060"/>
                </a:solidFill>
                <a:latin typeface="Arial" panose="020B0604020202020204" pitchFamily="34" charset="0"/>
                <a:cs typeface="Arial" panose="020B0604020202020204" pitchFamily="34" charset="0"/>
              </a:rPr>
              <a:t>robustness</a:t>
            </a:r>
            <a:endParaRPr lang="it-IT" b="1" dirty="0">
              <a:solidFill>
                <a:srgbClr val="002060"/>
              </a:solidFill>
              <a:latin typeface="Arial" panose="020B0604020202020204" pitchFamily="34" charset="0"/>
              <a:cs typeface="Arial" panose="020B0604020202020204" pitchFamily="34" charset="0"/>
            </a:endParaRPr>
          </a:p>
        </p:txBody>
      </p:sp>
      <p:sp>
        <p:nvSpPr>
          <p:cNvPr id="5" name="Rettangolo 4"/>
          <p:cNvSpPr/>
          <p:nvPr/>
        </p:nvSpPr>
        <p:spPr>
          <a:xfrm>
            <a:off x="1095022" y="1956556"/>
            <a:ext cx="10148711" cy="1477328"/>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Distribution in </a:t>
            </a:r>
            <a:r>
              <a:rPr lang="it-IT" dirty="0" err="1">
                <a:latin typeface="Arial" panose="020B0604020202020204" pitchFamily="34" charset="0"/>
                <a:cs typeface="Arial" panose="020B0604020202020204" pitchFamily="34" charset="0"/>
              </a:rPr>
              <a:t>evolutionary</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old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species</a:t>
            </a:r>
            <a:r>
              <a:rPr lang="it-IT" dirty="0">
                <a:latin typeface="Arial" panose="020B0604020202020204" pitchFamily="34" charset="0"/>
                <a:cs typeface="Arial" panose="020B0604020202020204" pitchFamily="34" charset="0"/>
              </a:rPr>
              <a:t> with </a:t>
            </a:r>
            <a:r>
              <a:rPr lang="it-IT" dirty="0" err="1">
                <a:latin typeface="Arial" panose="020B0604020202020204" pitchFamily="34" charset="0"/>
                <a:cs typeface="Arial" panose="020B0604020202020204" pitchFamily="34" charset="0"/>
              </a:rPr>
              <a:t>remarkable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conservation</a:t>
            </a:r>
            <a:r>
              <a:rPr lang="it-IT" dirty="0">
                <a:latin typeface="Arial" panose="020B0604020202020204" pitchFamily="34" charset="0"/>
                <a:cs typeface="Arial" panose="020B0604020202020204" pitchFamily="34" charset="0"/>
              </a:rPr>
              <a:t> of </a:t>
            </a:r>
            <a:r>
              <a:rPr lang="it-IT" dirty="0" err="1">
                <a:latin typeface="Arial" panose="020B0604020202020204" pitchFamily="34" charset="0"/>
                <a:cs typeface="Arial" panose="020B0604020202020204" pitchFamily="34" charset="0"/>
              </a:rPr>
              <a:t>critical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a.a</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sequences</a:t>
            </a:r>
            <a:endParaRPr lang="it-IT" dirty="0">
              <a:latin typeface="Arial" panose="020B0604020202020204" pitchFamily="34" charset="0"/>
              <a:cs typeface="Arial" panose="020B0604020202020204" pitchFamily="34" charset="0"/>
            </a:endParaRPr>
          </a:p>
          <a:p>
            <a:endParaRPr lang="it-IT" dirty="0">
              <a:latin typeface="Times-Roman"/>
            </a:endParaRPr>
          </a:p>
          <a:p>
            <a:endParaRPr lang="it-IT" dirty="0">
              <a:latin typeface="Times-Roman"/>
            </a:endParaRPr>
          </a:p>
          <a:p>
            <a:r>
              <a:rPr lang="it-IT" dirty="0" err="1">
                <a:latin typeface="Times-Roman"/>
              </a:rPr>
              <a:t>Also</a:t>
            </a:r>
            <a:r>
              <a:rPr lang="it-IT" dirty="0">
                <a:latin typeface="Times-Roman"/>
              </a:rPr>
              <a:t>, </a:t>
            </a:r>
            <a:r>
              <a:rPr lang="it-IT" dirty="0" err="1">
                <a:latin typeface="Times-Roman"/>
              </a:rPr>
              <a:t>occurrence</a:t>
            </a:r>
            <a:r>
              <a:rPr lang="it-IT" dirty="0">
                <a:latin typeface="Times-Roman"/>
              </a:rPr>
              <a:t> in </a:t>
            </a:r>
            <a:r>
              <a:rPr lang="it-IT" dirty="0" err="1">
                <a:latin typeface="Times-Roman"/>
              </a:rPr>
              <a:t>highly</a:t>
            </a:r>
            <a:r>
              <a:rPr lang="it-IT" dirty="0">
                <a:latin typeface="Times-Roman"/>
              </a:rPr>
              <a:t> temperature </a:t>
            </a:r>
            <a:r>
              <a:rPr lang="it-IT" dirty="0" err="1">
                <a:latin typeface="Times-Roman"/>
              </a:rPr>
              <a:t>resistant</a:t>
            </a:r>
            <a:endParaRPr lang="it-IT" dirty="0">
              <a:latin typeface="Times-Roman"/>
            </a:endParaRPr>
          </a:p>
          <a:p>
            <a:r>
              <a:rPr lang="en-US" dirty="0">
                <a:latin typeface="Times-Roman"/>
              </a:rPr>
              <a:t>(</a:t>
            </a:r>
            <a:r>
              <a:rPr lang="en-US" i="1" dirty="0">
                <a:latin typeface="RMTMI"/>
              </a:rPr>
              <a:t>&gt;</a:t>
            </a:r>
            <a:r>
              <a:rPr lang="en-US" dirty="0">
                <a:latin typeface="Times-Roman"/>
              </a:rPr>
              <a:t>100C) “</a:t>
            </a:r>
            <a:r>
              <a:rPr lang="en-US" dirty="0" err="1">
                <a:latin typeface="Times-Roman"/>
              </a:rPr>
              <a:t>hyperthermophilic</a:t>
            </a:r>
            <a:r>
              <a:rPr lang="en-US" dirty="0">
                <a:latin typeface="Times-Roman"/>
              </a:rPr>
              <a:t>” microorganisms and general oxygen sensitivity of the reduced states</a:t>
            </a:r>
            <a:endParaRPr lang="it-IT" dirty="0"/>
          </a:p>
        </p:txBody>
      </p:sp>
      <p:sp>
        <p:nvSpPr>
          <p:cNvPr id="6" name="Rettangolo 5"/>
          <p:cNvSpPr/>
          <p:nvPr/>
        </p:nvSpPr>
        <p:spPr>
          <a:xfrm>
            <a:off x="1983449" y="4484535"/>
            <a:ext cx="7728398" cy="400110"/>
          </a:xfrm>
          <a:prstGeom prst="rect">
            <a:avLst/>
          </a:prstGeom>
        </p:spPr>
        <p:txBody>
          <a:bodyPr wrap="none">
            <a:spAutoFit/>
          </a:bodyPr>
          <a:lstStyle/>
          <a:p>
            <a:pPr algn="just"/>
            <a:r>
              <a:rPr lang="it-IT" sz="2000" b="1" dirty="0" err="1">
                <a:solidFill>
                  <a:srgbClr val="002060"/>
                </a:solidFill>
                <a:latin typeface="Arial" panose="020B0604020202020204" pitchFamily="34" charset="0"/>
                <a:cs typeface="Arial" panose="020B0604020202020204" pitchFamily="34" charset="0"/>
              </a:rPr>
              <a:t>important</a:t>
            </a:r>
            <a:r>
              <a:rPr lang="it-IT" sz="2000" b="1" dirty="0">
                <a:solidFill>
                  <a:srgbClr val="002060"/>
                </a:solidFill>
                <a:latin typeface="Arial" panose="020B0604020202020204" pitchFamily="34" charset="0"/>
                <a:cs typeface="Arial" panose="020B0604020202020204" pitchFamily="34" charset="0"/>
              </a:rPr>
              <a:t> </a:t>
            </a:r>
            <a:r>
              <a:rPr lang="it-IT" sz="2000" b="1" dirty="0" err="1">
                <a:solidFill>
                  <a:srgbClr val="002060"/>
                </a:solidFill>
                <a:latin typeface="Arial" panose="020B0604020202020204" pitchFamily="34" charset="0"/>
                <a:cs typeface="Arial" panose="020B0604020202020204" pitchFamily="34" charset="0"/>
              </a:rPr>
              <a:t>role</a:t>
            </a:r>
            <a:r>
              <a:rPr lang="it-IT" sz="2000" b="1" dirty="0">
                <a:solidFill>
                  <a:srgbClr val="002060"/>
                </a:solidFill>
                <a:latin typeface="Arial" panose="020B0604020202020204" pitchFamily="34" charset="0"/>
                <a:cs typeface="Arial" panose="020B0604020202020204" pitchFamily="34" charset="0"/>
              </a:rPr>
              <a:t> </a:t>
            </a:r>
            <a:r>
              <a:rPr lang="it-IT" sz="2000" b="1" dirty="0" err="1">
                <a:solidFill>
                  <a:srgbClr val="002060"/>
                </a:solidFill>
                <a:latin typeface="Arial" panose="020B0604020202020204" pitchFamily="34" charset="0"/>
                <a:cs typeface="Arial" panose="020B0604020202020204" pitchFamily="34" charset="0"/>
              </a:rPr>
              <a:t>very</a:t>
            </a:r>
            <a:r>
              <a:rPr lang="it-IT" sz="2000" b="1" dirty="0">
                <a:solidFill>
                  <a:srgbClr val="002060"/>
                </a:solidFill>
                <a:latin typeface="Arial" panose="020B0604020202020204" pitchFamily="34" charset="0"/>
                <a:cs typeface="Arial" panose="020B0604020202020204" pitchFamily="34" charset="0"/>
              </a:rPr>
              <a:t> </a:t>
            </a:r>
            <a:r>
              <a:rPr lang="it-IT" sz="2000" b="1" dirty="0" err="1">
                <a:solidFill>
                  <a:srgbClr val="002060"/>
                </a:solidFill>
                <a:latin typeface="Arial" panose="020B0604020202020204" pitchFamily="34" charset="0"/>
                <a:cs typeface="Arial" panose="020B0604020202020204" pitchFamily="34" charset="0"/>
              </a:rPr>
              <a:t>early</a:t>
            </a:r>
            <a:r>
              <a:rPr lang="it-IT" sz="2000" b="1" dirty="0">
                <a:solidFill>
                  <a:srgbClr val="002060"/>
                </a:solidFill>
                <a:latin typeface="Arial" panose="020B0604020202020204" pitchFamily="34" charset="0"/>
                <a:cs typeface="Arial" panose="020B0604020202020204" pitchFamily="34" charset="0"/>
              </a:rPr>
              <a:t> in </a:t>
            </a:r>
            <a:r>
              <a:rPr lang="it-IT" sz="2000" b="1" dirty="0" err="1">
                <a:solidFill>
                  <a:srgbClr val="002060"/>
                </a:solidFill>
                <a:latin typeface="Arial" panose="020B0604020202020204" pitchFamily="34" charset="0"/>
                <a:cs typeface="Arial" panose="020B0604020202020204" pitchFamily="34" charset="0"/>
              </a:rPr>
              <a:t>evolution</a:t>
            </a:r>
            <a:r>
              <a:rPr lang="it-IT" sz="2000" b="1" dirty="0">
                <a:solidFill>
                  <a:srgbClr val="002060"/>
                </a:solidFill>
                <a:latin typeface="Arial" panose="020B0604020202020204" pitchFamily="34" charset="0"/>
                <a:cs typeface="Arial" panose="020B0604020202020204" pitchFamily="34" charset="0"/>
              </a:rPr>
              <a:t> =&gt; </a:t>
            </a:r>
            <a:r>
              <a:rPr lang="it-IT" sz="2000" b="1" dirty="0" err="1">
                <a:solidFill>
                  <a:srgbClr val="002060"/>
                </a:solidFill>
                <a:latin typeface="Arial" panose="020B0604020202020204" pitchFamily="34" charset="0"/>
                <a:cs typeface="Arial" panose="020B0604020202020204" pitchFamily="34" charset="0"/>
              </a:rPr>
              <a:t>reducing</a:t>
            </a:r>
            <a:r>
              <a:rPr lang="it-IT" sz="2000" b="1" dirty="0">
                <a:solidFill>
                  <a:srgbClr val="002060"/>
                </a:solidFill>
                <a:latin typeface="Arial" panose="020B0604020202020204" pitchFamily="34" charset="0"/>
                <a:cs typeface="Arial" panose="020B0604020202020204" pitchFamily="34" charset="0"/>
              </a:rPr>
              <a:t> </a:t>
            </a:r>
            <a:r>
              <a:rPr lang="it-IT" sz="2000" b="1" dirty="0" err="1">
                <a:solidFill>
                  <a:srgbClr val="002060"/>
                </a:solidFill>
                <a:latin typeface="Arial" panose="020B0604020202020204" pitchFamily="34" charset="0"/>
                <a:cs typeface="Arial" panose="020B0604020202020204" pitchFamily="34" charset="0"/>
              </a:rPr>
              <a:t>atmosphere</a:t>
            </a:r>
            <a:endParaRPr lang="it-IT"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21379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3088</Words>
  <Application>Microsoft Office PowerPoint</Application>
  <PresentationFormat>Widescreen</PresentationFormat>
  <Paragraphs>228</Paragraphs>
  <Slides>36</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36</vt:i4>
      </vt:variant>
    </vt:vector>
  </HeadingPairs>
  <TitlesOfParts>
    <vt:vector size="48" baseType="lpstr">
      <vt:lpstr>Arial</vt:lpstr>
      <vt:lpstr>Calibri</vt:lpstr>
      <vt:lpstr>Calibri Light</vt:lpstr>
      <vt:lpstr>Helvetica Neue</vt:lpstr>
      <vt:lpstr>LCIRCLE10</vt:lpstr>
      <vt:lpstr>MSAM10</vt:lpstr>
      <vt:lpstr>MTSY</vt:lpstr>
      <vt:lpstr>RMTMI</vt:lpstr>
      <vt:lpstr>Times-Bold</vt:lpstr>
      <vt:lpstr>Times-Italic</vt:lpstr>
      <vt:lpstr>Times-Roman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Davide Corinti</dc:creator>
  <cp:lastModifiedBy>Davide Corinti</cp:lastModifiedBy>
  <cp:revision>70</cp:revision>
  <dcterms:created xsi:type="dcterms:W3CDTF">2019-03-21T15:00:44Z</dcterms:created>
  <dcterms:modified xsi:type="dcterms:W3CDTF">2020-03-23T15:52:56Z</dcterms:modified>
</cp:coreProperties>
</file>