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01" r:id="rId1"/>
  </p:sldMasterIdLst>
  <p:notesMasterIdLst>
    <p:notesMasterId r:id="rId31"/>
  </p:notesMasterIdLst>
  <p:handoutMasterIdLst>
    <p:handoutMasterId r:id="rId32"/>
  </p:handoutMasterIdLst>
  <p:sldIdLst>
    <p:sldId id="500" r:id="rId2"/>
    <p:sldId id="502" r:id="rId3"/>
    <p:sldId id="620" r:id="rId4"/>
    <p:sldId id="555" r:id="rId5"/>
    <p:sldId id="563" r:id="rId6"/>
    <p:sldId id="561" r:id="rId7"/>
    <p:sldId id="614" r:id="rId8"/>
    <p:sldId id="615" r:id="rId9"/>
    <p:sldId id="616" r:id="rId10"/>
    <p:sldId id="440" r:id="rId11"/>
    <p:sldId id="633" r:id="rId12"/>
    <p:sldId id="630" r:id="rId13"/>
    <p:sldId id="570" r:id="rId14"/>
    <p:sldId id="571" r:id="rId15"/>
    <p:sldId id="447" r:id="rId16"/>
    <p:sldId id="518" r:id="rId17"/>
    <p:sldId id="625" r:id="rId18"/>
    <p:sldId id="442" r:id="rId19"/>
    <p:sldId id="629" r:id="rId20"/>
    <p:sldId id="611" r:id="rId21"/>
    <p:sldId id="617" r:id="rId22"/>
    <p:sldId id="574" r:id="rId23"/>
    <p:sldId id="618" r:id="rId24"/>
    <p:sldId id="619" r:id="rId25"/>
    <p:sldId id="581" r:id="rId26"/>
    <p:sldId id="580" r:id="rId27"/>
    <p:sldId id="582" r:id="rId28"/>
    <p:sldId id="583" r:id="rId29"/>
    <p:sldId id="622" r:id="rId30"/>
  </p:sldIdLst>
  <p:sldSz cx="9906000" cy="6858000" type="A4"/>
  <p:notesSz cx="6761163" cy="9942513"/>
  <p:custShowLst>
    <p:custShow name="Presentazione personalizzata 1" id="0">
      <p:sldLst/>
    </p:custShow>
  </p:custShow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CC"/>
    <a:srgbClr val="CC6600"/>
    <a:srgbClr val="339933"/>
    <a:srgbClr val="44EB41"/>
    <a:srgbClr val="086978"/>
    <a:srgbClr val="0066FF"/>
    <a:srgbClr val="FAF648"/>
    <a:srgbClr val="FECA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8603" autoAdjust="0"/>
    <p:restoredTop sz="94434" autoAdjust="0"/>
  </p:normalViewPr>
  <p:slideViewPr>
    <p:cSldViewPr>
      <p:cViewPr varScale="1">
        <p:scale>
          <a:sx n="70" d="100"/>
          <a:sy n="70" d="100"/>
        </p:scale>
        <p:origin x="684" y="72"/>
      </p:cViewPr>
      <p:guideLst>
        <p:guide orient="horz" pos="2160"/>
        <p:guide pos="3120"/>
      </p:guideLst>
    </p:cSldViewPr>
  </p:slideViewPr>
  <p:outlineViewPr>
    <p:cViewPr>
      <p:scale>
        <a:sx n="33" d="100"/>
        <a:sy n="33" d="100"/>
      </p:scale>
      <p:origin x="0" y="-5082"/>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2" d="100"/>
          <a:sy n="52" d="100"/>
        </p:scale>
        <p:origin x="2964" y="90"/>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3AEEC2-3949-44F3-8BC4-957FF526BC56}" type="doc">
      <dgm:prSet loTypeId="urn:microsoft.com/office/officeart/2005/8/layout/orgChart1" loCatId="hierarchy" qsTypeId="urn:microsoft.com/office/officeart/2005/8/quickstyle/simple1" qsCatId="simple" csTypeId="urn:microsoft.com/office/officeart/2005/8/colors/accent1_2" csCatId="accent1" phldr="1"/>
      <dgm:spPr/>
    </dgm:pt>
    <dgm:pt modelId="{01342AE2-29AD-4116-84E0-2A9A0EE7B9E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b="1" i="0" u="none" strike="noStrike" cap="none" normalizeH="0" baseline="0" dirty="0" smtClean="0">
              <a:ln>
                <a:noFill/>
              </a:ln>
              <a:solidFill>
                <a:srgbClr val="F5FA32"/>
              </a:solidFill>
              <a:effectLst/>
              <a:latin typeface="Times New Roman" panose="02020603050405020304" pitchFamily="18" charset="0"/>
              <a:cs typeface="Arial" panose="020B0604020202020204" pitchFamily="34" charset="0"/>
            </a:rPr>
            <a:t>Farmacopea Ufficiale Italiana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it-IT" altLang="it-IT" b="0" i="0" u="none" strike="noStrike" cap="none" normalizeH="0" baseline="0" dirty="0" smtClean="0">
            <a:ln>
              <a:noFill/>
            </a:ln>
            <a:solidFill>
              <a:srgbClr val="F5FA32"/>
            </a:solidFill>
            <a:effectLst/>
            <a:latin typeface="Arial Unicode MS" panose="020B0604020202020204" pitchFamily="34" charset="-128"/>
            <a:cs typeface="Arial" panose="020B0604020202020204" pitchFamily="34" charset="0"/>
          </a:endParaRPr>
        </a:p>
      </dgm:t>
    </dgm:pt>
    <dgm:pt modelId="{016FA33C-3436-471D-B935-9A95F6070A95}" type="parTrans" cxnId="{C1A7C6C0-C297-4415-B6E6-B0088065C6F7}">
      <dgm:prSet/>
      <dgm:spPr/>
      <dgm:t>
        <a:bodyPr/>
        <a:lstStyle/>
        <a:p>
          <a:endParaRPr lang="it-IT"/>
        </a:p>
      </dgm:t>
    </dgm:pt>
    <dgm:pt modelId="{A37837CB-CE8A-42DE-84FB-80DEF6AC4C67}" type="sibTrans" cxnId="{C1A7C6C0-C297-4415-B6E6-B0088065C6F7}">
      <dgm:prSet/>
      <dgm:spPr/>
      <dgm:t>
        <a:bodyPr/>
        <a:lstStyle/>
        <a:p>
          <a:endParaRPr lang="it-IT"/>
        </a:p>
      </dgm:t>
    </dgm:pt>
    <dgm:pt modelId="{A0529501-5D0F-4094-9771-6072D83E4F1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b="1" i="0" u="none" strike="noStrike" cap="none" normalizeH="0" baseline="0" dirty="0" smtClean="0">
              <a:ln>
                <a:noFill/>
              </a:ln>
              <a:solidFill>
                <a:srgbClr val="F5FA32"/>
              </a:solidFill>
              <a:effectLst/>
              <a:latin typeface="Times New Roman" panose="02020603050405020304" pitchFamily="18" charset="0"/>
              <a:cs typeface="Arial" panose="020B0604020202020204" pitchFamily="34" charset="0"/>
            </a:rPr>
            <a:t>F.U. XII ed.</a:t>
          </a:r>
        </a:p>
      </dgm:t>
    </dgm:pt>
    <dgm:pt modelId="{AD2CE705-7461-46B6-B4E7-8CFCFB148933}" type="parTrans" cxnId="{F5843B70-7AB5-466E-96EE-F3BBDA2D6039}">
      <dgm:prSet/>
      <dgm:spPr/>
      <dgm:t>
        <a:bodyPr/>
        <a:lstStyle/>
        <a:p>
          <a:endParaRPr lang="it-IT"/>
        </a:p>
      </dgm:t>
    </dgm:pt>
    <dgm:pt modelId="{CC3968AD-FD0F-4465-869F-51A0EFB727C0}" type="sibTrans" cxnId="{F5843B70-7AB5-466E-96EE-F3BBDA2D6039}">
      <dgm:prSet/>
      <dgm:spPr/>
      <dgm:t>
        <a:bodyPr/>
        <a:lstStyle/>
        <a:p>
          <a:endParaRPr lang="it-IT"/>
        </a:p>
      </dgm:t>
    </dgm:pt>
    <dgm:pt modelId="{8629CA75-005D-4E4E-9DBF-29CA9B5A48CD}">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b="1" i="0" u="none" strike="noStrike" cap="none" normalizeH="0" baseline="0" dirty="0" smtClean="0">
              <a:ln>
                <a:noFill/>
              </a:ln>
              <a:solidFill>
                <a:srgbClr val="F5FA32"/>
              </a:solidFill>
              <a:effectLst/>
              <a:latin typeface="Times New Roman" panose="02020603050405020304" pitchFamily="18" charset="0"/>
              <a:cs typeface="Arial" panose="020B0604020202020204" pitchFamily="34" charset="0"/>
            </a:rPr>
            <a:t>Alcuni testi della </a:t>
          </a:r>
          <a:r>
            <a:rPr kumimoji="0" lang="it-IT" altLang="it-IT" b="1" i="0" u="none" strike="noStrike" cap="none" normalizeH="0" baseline="0" dirty="0" err="1" smtClean="0">
              <a:ln>
                <a:noFill/>
              </a:ln>
              <a:solidFill>
                <a:srgbClr val="F5FA32"/>
              </a:solidFill>
              <a:effectLst/>
              <a:latin typeface="Times New Roman" panose="02020603050405020304" pitchFamily="18" charset="0"/>
              <a:cs typeface="Arial" panose="020B0604020202020204" pitchFamily="34" charset="0"/>
            </a:rPr>
            <a:t>Ph</a:t>
          </a:r>
          <a:r>
            <a:rPr kumimoji="0" lang="it-IT" altLang="it-IT" b="1" i="0" u="none" strike="noStrike" cap="none" normalizeH="0" baseline="0" dirty="0" smtClean="0">
              <a:ln>
                <a:noFill/>
              </a:ln>
              <a:solidFill>
                <a:srgbClr val="F5FA32"/>
              </a:solidFill>
              <a:effectLst/>
              <a:latin typeface="Times New Roman" panose="02020603050405020304" pitchFamily="18" charset="0"/>
              <a:cs typeface="Arial" panose="020B0604020202020204" pitchFamily="34" charset="0"/>
            </a:rPr>
            <a:t>. </a:t>
          </a:r>
          <a:r>
            <a:rPr kumimoji="0" lang="it-IT" altLang="it-IT" b="1" i="0" u="none" strike="noStrike" cap="none" normalizeH="0" baseline="0" dirty="0" err="1" smtClean="0">
              <a:ln>
                <a:noFill/>
              </a:ln>
              <a:solidFill>
                <a:srgbClr val="F5FA32"/>
              </a:solidFill>
              <a:effectLst/>
              <a:latin typeface="Times New Roman" panose="02020603050405020304" pitchFamily="18" charset="0"/>
              <a:cs typeface="Arial" panose="020B0604020202020204" pitchFamily="34" charset="0"/>
            </a:rPr>
            <a:t>Eur</a:t>
          </a:r>
          <a:r>
            <a:rPr kumimoji="0" lang="it-IT" altLang="it-IT" b="1" i="0" u="none" strike="noStrike" cap="none" normalizeH="0" baseline="0" dirty="0" smtClean="0">
              <a:ln>
                <a:noFill/>
              </a:ln>
              <a:solidFill>
                <a:srgbClr val="F5FA32"/>
              </a:solidFill>
              <a:effectLst/>
              <a:latin typeface="Times New Roman" panose="02020603050405020304" pitchFamily="18" charset="0"/>
              <a:cs typeface="Arial" panose="020B0604020202020204" pitchFamily="34" charset="0"/>
            </a:rPr>
            <a:t>. 8</a:t>
          </a:r>
          <a:r>
            <a:rPr kumimoji="0" lang="it-IT" altLang="it-IT" b="1" i="0" u="none" strike="noStrike" cap="none" normalizeH="0" baseline="30000" dirty="0" smtClean="0">
              <a:ln>
                <a:noFill/>
              </a:ln>
              <a:solidFill>
                <a:srgbClr val="F5FA32"/>
              </a:solidFill>
              <a:effectLst/>
              <a:latin typeface="Times New Roman" panose="02020603050405020304" pitchFamily="18" charset="0"/>
              <a:cs typeface="Arial" panose="020B0604020202020204" pitchFamily="34" charset="0"/>
            </a:rPr>
            <a:t>th</a:t>
          </a:r>
        </a:p>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it-IT" b="1" i="0" u="none" strike="noStrike" cap="none" normalizeH="0" baseline="0" dirty="0" smtClean="0">
              <a:ln>
                <a:noFill/>
              </a:ln>
              <a:solidFill>
                <a:srgbClr val="F5FA32"/>
              </a:solidFill>
              <a:effectLst/>
              <a:latin typeface="Times New Roman" panose="02020603050405020304" pitchFamily="18" charset="0"/>
              <a:cs typeface="Arial" panose="020B0604020202020204" pitchFamily="34" charset="0"/>
            </a:rPr>
            <a:t>e successivi </a:t>
          </a:r>
          <a:r>
            <a:rPr kumimoji="0" lang="it-IT" altLang="it-IT" b="1" i="0" u="none" strike="noStrike" cap="none" normalizeH="0" baseline="0" dirty="0" err="1" smtClean="0">
              <a:ln>
                <a:noFill/>
              </a:ln>
              <a:solidFill>
                <a:srgbClr val="F5FA32"/>
              </a:solidFill>
              <a:effectLst/>
              <a:latin typeface="Times New Roman" panose="02020603050405020304" pitchFamily="18" charset="0"/>
              <a:cs typeface="Arial" panose="020B0604020202020204" pitchFamily="34" charset="0"/>
            </a:rPr>
            <a:t>suppl</a:t>
          </a:r>
          <a:r>
            <a:rPr kumimoji="0" lang="it-IT" altLang="it-IT" b="1" i="0" u="none" strike="noStrike" cap="none" normalizeH="0" baseline="0" dirty="0" smtClean="0">
              <a:ln>
                <a:noFill/>
              </a:ln>
              <a:solidFill>
                <a:srgbClr val="F5FA32"/>
              </a:solidFill>
              <a:effectLst/>
              <a:latin typeface="Times New Roman" panose="02020603050405020304" pitchFamily="18" charset="0"/>
              <a:cs typeface="Arial" panose="020B0604020202020204" pitchFamily="34" charset="0"/>
            </a:rPr>
            <a:t>.</a:t>
          </a:r>
        </a:p>
      </dgm:t>
    </dgm:pt>
    <dgm:pt modelId="{29233F72-D136-469B-A4EA-628F4CB5905A}" type="parTrans" cxnId="{537EC4D8-926A-4D04-AC47-FA947DE1A81D}">
      <dgm:prSet/>
      <dgm:spPr/>
      <dgm:t>
        <a:bodyPr/>
        <a:lstStyle/>
        <a:p>
          <a:endParaRPr lang="it-IT"/>
        </a:p>
      </dgm:t>
    </dgm:pt>
    <dgm:pt modelId="{3DB15239-0E85-45A1-92AE-D6CE3689C452}" type="sibTrans" cxnId="{537EC4D8-926A-4D04-AC47-FA947DE1A81D}">
      <dgm:prSet/>
      <dgm:spPr/>
      <dgm:t>
        <a:bodyPr/>
        <a:lstStyle/>
        <a:p>
          <a:endParaRPr lang="it-IT"/>
        </a:p>
      </dgm:t>
    </dgm:pt>
    <dgm:pt modelId="{FA27E0E3-904C-4434-8CD9-BB0553410552}" type="pres">
      <dgm:prSet presAssocID="{783AEEC2-3949-44F3-8BC4-957FF526BC56}" presName="hierChild1" presStyleCnt="0">
        <dgm:presLayoutVars>
          <dgm:orgChart val="1"/>
          <dgm:chPref val="1"/>
          <dgm:dir/>
          <dgm:animOne val="branch"/>
          <dgm:animLvl val="lvl"/>
          <dgm:resizeHandles/>
        </dgm:presLayoutVars>
      </dgm:prSet>
      <dgm:spPr/>
    </dgm:pt>
    <dgm:pt modelId="{62EE2104-0EF2-46B7-A56A-F3A3CFF150AF}" type="pres">
      <dgm:prSet presAssocID="{01342AE2-29AD-4116-84E0-2A9A0EE7B9E4}" presName="hierRoot1" presStyleCnt="0">
        <dgm:presLayoutVars>
          <dgm:hierBranch/>
        </dgm:presLayoutVars>
      </dgm:prSet>
      <dgm:spPr/>
    </dgm:pt>
    <dgm:pt modelId="{85EDD412-C00D-4D43-98E8-91541A44E70B}" type="pres">
      <dgm:prSet presAssocID="{01342AE2-29AD-4116-84E0-2A9A0EE7B9E4}" presName="rootComposite1" presStyleCnt="0"/>
      <dgm:spPr/>
    </dgm:pt>
    <dgm:pt modelId="{3BABEE1A-8356-44DC-B386-FCDD6A8D9BCA}" type="pres">
      <dgm:prSet presAssocID="{01342AE2-29AD-4116-84E0-2A9A0EE7B9E4}" presName="rootText1" presStyleLbl="node0" presStyleIdx="0" presStyleCnt="1">
        <dgm:presLayoutVars>
          <dgm:chPref val="3"/>
        </dgm:presLayoutVars>
      </dgm:prSet>
      <dgm:spPr/>
      <dgm:t>
        <a:bodyPr/>
        <a:lstStyle/>
        <a:p>
          <a:endParaRPr lang="it-IT"/>
        </a:p>
      </dgm:t>
    </dgm:pt>
    <dgm:pt modelId="{995D31A4-9039-4247-B70E-2BD16C8AE2AB}" type="pres">
      <dgm:prSet presAssocID="{01342AE2-29AD-4116-84E0-2A9A0EE7B9E4}" presName="rootConnector1" presStyleLbl="node1" presStyleIdx="0" presStyleCnt="0"/>
      <dgm:spPr/>
      <dgm:t>
        <a:bodyPr/>
        <a:lstStyle/>
        <a:p>
          <a:endParaRPr lang="it-IT"/>
        </a:p>
      </dgm:t>
    </dgm:pt>
    <dgm:pt modelId="{FC4E7A38-BC43-466B-8E95-B22FB23A6A1D}" type="pres">
      <dgm:prSet presAssocID="{01342AE2-29AD-4116-84E0-2A9A0EE7B9E4}" presName="hierChild2" presStyleCnt="0"/>
      <dgm:spPr/>
    </dgm:pt>
    <dgm:pt modelId="{73127CD7-86F5-479F-9C33-2818958F0EB8}" type="pres">
      <dgm:prSet presAssocID="{AD2CE705-7461-46B6-B4E7-8CFCFB148933}" presName="Name35" presStyleLbl="parChTrans1D2" presStyleIdx="0" presStyleCnt="2"/>
      <dgm:spPr/>
      <dgm:t>
        <a:bodyPr/>
        <a:lstStyle/>
        <a:p>
          <a:endParaRPr lang="it-IT"/>
        </a:p>
      </dgm:t>
    </dgm:pt>
    <dgm:pt modelId="{CE533BAA-CA4E-42BC-91AE-FDAFEF34B021}" type="pres">
      <dgm:prSet presAssocID="{A0529501-5D0F-4094-9771-6072D83E4F1B}" presName="hierRoot2" presStyleCnt="0">
        <dgm:presLayoutVars>
          <dgm:hierBranch/>
        </dgm:presLayoutVars>
      </dgm:prSet>
      <dgm:spPr/>
    </dgm:pt>
    <dgm:pt modelId="{364F52DB-19C3-4D4B-BA5E-D3E55BDDF763}" type="pres">
      <dgm:prSet presAssocID="{A0529501-5D0F-4094-9771-6072D83E4F1B}" presName="rootComposite" presStyleCnt="0"/>
      <dgm:spPr/>
    </dgm:pt>
    <dgm:pt modelId="{86FCB813-B7AA-4718-BBDB-0EEEE1038E94}" type="pres">
      <dgm:prSet presAssocID="{A0529501-5D0F-4094-9771-6072D83E4F1B}" presName="rootText" presStyleLbl="node2" presStyleIdx="0" presStyleCnt="2">
        <dgm:presLayoutVars>
          <dgm:chPref val="3"/>
        </dgm:presLayoutVars>
      </dgm:prSet>
      <dgm:spPr/>
      <dgm:t>
        <a:bodyPr/>
        <a:lstStyle/>
        <a:p>
          <a:endParaRPr lang="it-IT"/>
        </a:p>
      </dgm:t>
    </dgm:pt>
    <dgm:pt modelId="{56EB5017-A699-4021-9F18-60C0A394C722}" type="pres">
      <dgm:prSet presAssocID="{A0529501-5D0F-4094-9771-6072D83E4F1B}" presName="rootConnector" presStyleLbl="node2" presStyleIdx="0" presStyleCnt="2"/>
      <dgm:spPr/>
      <dgm:t>
        <a:bodyPr/>
        <a:lstStyle/>
        <a:p>
          <a:endParaRPr lang="it-IT"/>
        </a:p>
      </dgm:t>
    </dgm:pt>
    <dgm:pt modelId="{0C35BCE5-65E0-4FE4-B747-4CF5E4F14637}" type="pres">
      <dgm:prSet presAssocID="{A0529501-5D0F-4094-9771-6072D83E4F1B}" presName="hierChild4" presStyleCnt="0"/>
      <dgm:spPr/>
    </dgm:pt>
    <dgm:pt modelId="{88A07866-86AB-4642-9E7A-6788960B92BD}" type="pres">
      <dgm:prSet presAssocID="{A0529501-5D0F-4094-9771-6072D83E4F1B}" presName="hierChild5" presStyleCnt="0"/>
      <dgm:spPr/>
    </dgm:pt>
    <dgm:pt modelId="{B6969A30-D8F8-40E0-9697-A7CD4196E0BC}" type="pres">
      <dgm:prSet presAssocID="{29233F72-D136-469B-A4EA-628F4CB5905A}" presName="Name35" presStyleLbl="parChTrans1D2" presStyleIdx="1" presStyleCnt="2"/>
      <dgm:spPr/>
      <dgm:t>
        <a:bodyPr/>
        <a:lstStyle/>
        <a:p>
          <a:endParaRPr lang="it-IT"/>
        </a:p>
      </dgm:t>
    </dgm:pt>
    <dgm:pt modelId="{74B55D73-0B60-435B-BE38-E86301A6CA01}" type="pres">
      <dgm:prSet presAssocID="{8629CA75-005D-4E4E-9DBF-29CA9B5A48CD}" presName="hierRoot2" presStyleCnt="0">
        <dgm:presLayoutVars>
          <dgm:hierBranch/>
        </dgm:presLayoutVars>
      </dgm:prSet>
      <dgm:spPr/>
    </dgm:pt>
    <dgm:pt modelId="{309D962E-63E3-4E07-AB76-9C22F4651288}" type="pres">
      <dgm:prSet presAssocID="{8629CA75-005D-4E4E-9DBF-29CA9B5A48CD}" presName="rootComposite" presStyleCnt="0"/>
      <dgm:spPr/>
    </dgm:pt>
    <dgm:pt modelId="{B244992D-89B5-4DB1-9023-EA3B19D9EC39}" type="pres">
      <dgm:prSet presAssocID="{8629CA75-005D-4E4E-9DBF-29CA9B5A48CD}" presName="rootText" presStyleLbl="node2" presStyleIdx="1" presStyleCnt="2">
        <dgm:presLayoutVars>
          <dgm:chPref val="3"/>
        </dgm:presLayoutVars>
      </dgm:prSet>
      <dgm:spPr/>
      <dgm:t>
        <a:bodyPr/>
        <a:lstStyle/>
        <a:p>
          <a:endParaRPr lang="it-IT"/>
        </a:p>
      </dgm:t>
    </dgm:pt>
    <dgm:pt modelId="{A601B94C-63B2-4E4D-AACF-B7253BCF5FDC}" type="pres">
      <dgm:prSet presAssocID="{8629CA75-005D-4E4E-9DBF-29CA9B5A48CD}" presName="rootConnector" presStyleLbl="node2" presStyleIdx="1" presStyleCnt="2"/>
      <dgm:spPr/>
      <dgm:t>
        <a:bodyPr/>
        <a:lstStyle/>
        <a:p>
          <a:endParaRPr lang="it-IT"/>
        </a:p>
      </dgm:t>
    </dgm:pt>
    <dgm:pt modelId="{C211B473-91FE-4E5B-B942-3F1A2165F8E9}" type="pres">
      <dgm:prSet presAssocID="{8629CA75-005D-4E4E-9DBF-29CA9B5A48CD}" presName="hierChild4" presStyleCnt="0"/>
      <dgm:spPr/>
    </dgm:pt>
    <dgm:pt modelId="{B312E8A9-38E4-4715-B379-B5567038B256}" type="pres">
      <dgm:prSet presAssocID="{8629CA75-005D-4E4E-9DBF-29CA9B5A48CD}" presName="hierChild5" presStyleCnt="0"/>
      <dgm:spPr/>
    </dgm:pt>
    <dgm:pt modelId="{8688DD60-C6A0-42D4-99B2-2D3BDA9A1A62}" type="pres">
      <dgm:prSet presAssocID="{01342AE2-29AD-4116-84E0-2A9A0EE7B9E4}" presName="hierChild3" presStyleCnt="0"/>
      <dgm:spPr/>
    </dgm:pt>
  </dgm:ptLst>
  <dgm:cxnLst>
    <dgm:cxn modelId="{3195AC0C-60DA-443E-8E95-08DAAA9AC155}" type="presOf" srcId="{A0529501-5D0F-4094-9771-6072D83E4F1B}" destId="{86FCB813-B7AA-4718-BBDB-0EEEE1038E94}" srcOrd="0" destOrd="0" presId="urn:microsoft.com/office/officeart/2005/8/layout/orgChart1"/>
    <dgm:cxn modelId="{F267D4E9-0035-4916-A1B9-9ECEAE213DD7}" type="presOf" srcId="{783AEEC2-3949-44F3-8BC4-957FF526BC56}" destId="{FA27E0E3-904C-4434-8CD9-BB0553410552}" srcOrd="0" destOrd="0" presId="urn:microsoft.com/office/officeart/2005/8/layout/orgChart1"/>
    <dgm:cxn modelId="{7C44B4B7-8036-400B-9F9D-19D266DC4136}" type="presOf" srcId="{01342AE2-29AD-4116-84E0-2A9A0EE7B9E4}" destId="{3BABEE1A-8356-44DC-B386-FCDD6A8D9BCA}" srcOrd="0" destOrd="0" presId="urn:microsoft.com/office/officeart/2005/8/layout/orgChart1"/>
    <dgm:cxn modelId="{537EC4D8-926A-4D04-AC47-FA947DE1A81D}" srcId="{01342AE2-29AD-4116-84E0-2A9A0EE7B9E4}" destId="{8629CA75-005D-4E4E-9DBF-29CA9B5A48CD}" srcOrd="1" destOrd="0" parTransId="{29233F72-D136-469B-A4EA-628F4CB5905A}" sibTransId="{3DB15239-0E85-45A1-92AE-D6CE3689C452}"/>
    <dgm:cxn modelId="{748A2A2C-457C-45EE-9831-AFA24ACA4AAA}" type="presOf" srcId="{29233F72-D136-469B-A4EA-628F4CB5905A}" destId="{B6969A30-D8F8-40E0-9697-A7CD4196E0BC}" srcOrd="0" destOrd="0" presId="urn:microsoft.com/office/officeart/2005/8/layout/orgChart1"/>
    <dgm:cxn modelId="{F5843B70-7AB5-466E-96EE-F3BBDA2D6039}" srcId="{01342AE2-29AD-4116-84E0-2A9A0EE7B9E4}" destId="{A0529501-5D0F-4094-9771-6072D83E4F1B}" srcOrd="0" destOrd="0" parTransId="{AD2CE705-7461-46B6-B4E7-8CFCFB148933}" sibTransId="{CC3968AD-FD0F-4465-869F-51A0EFB727C0}"/>
    <dgm:cxn modelId="{AFFD81F1-8B75-4AD5-92AC-B29B5EDE77F1}" type="presOf" srcId="{A0529501-5D0F-4094-9771-6072D83E4F1B}" destId="{56EB5017-A699-4021-9F18-60C0A394C722}" srcOrd="1" destOrd="0" presId="urn:microsoft.com/office/officeart/2005/8/layout/orgChart1"/>
    <dgm:cxn modelId="{468FA503-9B5F-4A0A-B2CE-E77F1D8C615B}" type="presOf" srcId="{AD2CE705-7461-46B6-B4E7-8CFCFB148933}" destId="{73127CD7-86F5-479F-9C33-2818958F0EB8}" srcOrd="0" destOrd="0" presId="urn:microsoft.com/office/officeart/2005/8/layout/orgChart1"/>
    <dgm:cxn modelId="{28423F53-9CB0-422D-8D95-ADD5F7A62A7B}" type="presOf" srcId="{8629CA75-005D-4E4E-9DBF-29CA9B5A48CD}" destId="{A601B94C-63B2-4E4D-AACF-B7253BCF5FDC}" srcOrd="1" destOrd="0" presId="urn:microsoft.com/office/officeart/2005/8/layout/orgChart1"/>
    <dgm:cxn modelId="{FFE4DE0F-C7B3-4694-8591-9F89604FE6C2}" type="presOf" srcId="{8629CA75-005D-4E4E-9DBF-29CA9B5A48CD}" destId="{B244992D-89B5-4DB1-9023-EA3B19D9EC39}" srcOrd="0" destOrd="0" presId="urn:microsoft.com/office/officeart/2005/8/layout/orgChart1"/>
    <dgm:cxn modelId="{C1A7C6C0-C297-4415-B6E6-B0088065C6F7}" srcId="{783AEEC2-3949-44F3-8BC4-957FF526BC56}" destId="{01342AE2-29AD-4116-84E0-2A9A0EE7B9E4}" srcOrd="0" destOrd="0" parTransId="{016FA33C-3436-471D-B935-9A95F6070A95}" sibTransId="{A37837CB-CE8A-42DE-84FB-80DEF6AC4C67}"/>
    <dgm:cxn modelId="{6886CE3A-62D1-4290-AA60-50F880D0DF2B}" type="presOf" srcId="{01342AE2-29AD-4116-84E0-2A9A0EE7B9E4}" destId="{995D31A4-9039-4247-B70E-2BD16C8AE2AB}" srcOrd="1" destOrd="0" presId="urn:microsoft.com/office/officeart/2005/8/layout/orgChart1"/>
    <dgm:cxn modelId="{7F52B0AC-1A2C-4A07-AEED-BFADD2B0A7CB}" type="presParOf" srcId="{FA27E0E3-904C-4434-8CD9-BB0553410552}" destId="{62EE2104-0EF2-46B7-A56A-F3A3CFF150AF}" srcOrd="0" destOrd="0" presId="urn:microsoft.com/office/officeart/2005/8/layout/orgChart1"/>
    <dgm:cxn modelId="{0818F703-8AF3-44B4-8C51-EE747AB38640}" type="presParOf" srcId="{62EE2104-0EF2-46B7-A56A-F3A3CFF150AF}" destId="{85EDD412-C00D-4D43-98E8-91541A44E70B}" srcOrd="0" destOrd="0" presId="urn:microsoft.com/office/officeart/2005/8/layout/orgChart1"/>
    <dgm:cxn modelId="{4D81737A-597D-4E0E-9CF4-4593B19C15EB}" type="presParOf" srcId="{85EDD412-C00D-4D43-98E8-91541A44E70B}" destId="{3BABEE1A-8356-44DC-B386-FCDD6A8D9BCA}" srcOrd="0" destOrd="0" presId="urn:microsoft.com/office/officeart/2005/8/layout/orgChart1"/>
    <dgm:cxn modelId="{BCEC0357-8112-4C38-BCE7-2D3870D306C2}" type="presParOf" srcId="{85EDD412-C00D-4D43-98E8-91541A44E70B}" destId="{995D31A4-9039-4247-B70E-2BD16C8AE2AB}" srcOrd="1" destOrd="0" presId="urn:microsoft.com/office/officeart/2005/8/layout/orgChart1"/>
    <dgm:cxn modelId="{7FCB4489-F6C4-4AE7-90F9-62E33E708716}" type="presParOf" srcId="{62EE2104-0EF2-46B7-A56A-F3A3CFF150AF}" destId="{FC4E7A38-BC43-466B-8E95-B22FB23A6A1D}" srcOrd="1" destOrd="0" presId="urn:microsoft.com/office/officeart/2005/8/layout/orgChart1"/>
    <dgm:cxn modelId="{C03A3278-6ACB-48D2-B01A-5A8469AE8785}" type="presParOf" srcId="{FC4E7A38-BC43-466B-8E95-B22FB23A6A1D}" destId="{73127CD7-86F5-479F-9C33-2818958F0EB8}" srcOrd="0" destOrd="0" presId="urn:microsoft.com/office/officeart/2005/8/layout/orgChart1"/>
    <dgm:cxn modelId="{7F471748-EC58-41ED-9E29-C26681422E30}" type="presParOf" srcId="{FC4E7A38-BC43-466B-8E95-B22FB23A6A1D}" destId="{CE533BAA-CA4E-42BC-91AE-FDAFEF34B021}" srcOrd="1" destOrd="0" presId="urn:microsoft.com/office/officeart/2005/8/layout/orgChart1"/>
    <dgm:cxn modelId="{7F96D958-C2D1-4139-AEA7-0D2D8F126B9D}" type="presParOf" srcId="{CE533BAA-CA4E-42BC-91AE-FDAFEF34B021}" destId="{364F52DB-19C3-4D4B-BA5E-D3E55BDDF763}" srcOrd="0" destOrd="0" presId="urn:microsoft.com/office/officeart/2005/8/layout/orgChart1"/>
    <dgm:cxn modelId="{9DC6B0FD-03E5-4D54-9698-61179A95A7F9}" type="presParOf" srcId="{364F52DB-19C3-4D4B-BA5E-D3E55BDDF763}" destId="{86FCB813-B7AA-4718-BBDB-0EEEE1038E94}" srcOrd="0" destOrd="0" presId="urn:microsoft.com/office/officeart/2005/8/layout/orgChart1"/>
    <dgm:cxn modelId="{A9EB1190-89F0-455A-8A2A-94210A3204F7}" type="presParOf" srcId="{364F52DB-19C3-4D4B-BA5E-D3E55BDDF763}" destId="{56EB5017-A699-4021-9F18-60C0A394C722}" srcOrd="1" destOrd="0" presId="urn:microsoft.com/office/officeart/2005/8/layout/orgChart1"/>
    <dgm:cxn modelId="{F9A12095-6908-4DD7-94EE-3307B343C495}" type="presParOf" srcId="{CE533BAA-CA4E-42BC-91AE-FDAFEF34B021}" destId="{0C35BCE5-65E0-4FE4-B747-4CF5E4F14637}" srcOrd="1" destOrd="0" presId="urn:microsoft.com/office/officeart/2005/8/layout/orgChart1"/>
    <dgm:cxn modelId="{A4EC62F6-5994-4B73-87F5-CB3394073576}" type="presParOf" srcId="{CE533BAA-CA4E-42BC-91AE-FDAFEF34B021}" destId="{88A07866-86AB-4642-9E7A-6788960B92BD}" srcOrd="2" destOrd="0" presId="urn:microsoft.com/office/officeart/2005/8/layout/orgChart1"/>
    <dgm:cxn modelId="{ECC8F566-6628-436A-A496-F37472311CBF}" type="presParOf" srcId="{FC4E7A38-BC43-466B-8E95-B22FB23A6A1D}" destId="{B6969A30-D8F8-40E0-9697-A7CD4196E0BC}" srcOrd="2" destOrd="0" presId="urn:microsoft.com/office/officeart/2005/8/layout/orgChart1"/>
    <dgm:cxn modelId="{E02D5DE5-F2F2-4969-94A7-FBA219BE0144}" type="presParOf" srcId="{FC4E7A38-BC43-466B-8E95-B22FB23A6A1D}" destId="{74B55D73-0B60-435B-BE38-E86301A6CA01}" srcOrd="3" destOrd="0" presId="urn:microsoft.com/office/officeart/2005/8/layout/orgChart1"/>
    <dgm:cxn modelId="{DB021740-58AB-4F8B-8A92-1ECDF31E8347}" type="presParOf" srcId="{74B55D73-0B60-435B-BE38-E86301A6CA01}" destId="{309D962E-63E3-4E07-AB76-9C22F4651288}" srcOrd="0" destOrd="0" presId="urn:microsoft.com/office/officeart/2005/8/layout/orgChart1"/>
    <dgm:cxn modelId="{0F004C9D-5C53-4881-B1DC-F7237BF28003}" type="presParOf" srcId="{309D962E-63E3-4E07-AB76-9C22F4651288}" destId="{B244992D-89B5-4DB1-9023-EA3B19D9EC39}" srcOrd="0" destOrd="0" presId="urn:microsoft.com/office/officeart/2005/8/layout/orgChart1"/>
    <dgm:cxn modelId="{8237E634-7CE3-4F42-AE40-E3515C0873F5}" type="presParOf" srcId="{309D962E-63E3-4E07-AB76-9C22F4651288}" destId="{A601B94C-63B2-4E4D-AACF-B7253BCF5FDC}" srcOrd="1" destOrd="0" presId="urn:microsoft.com/office/officeart/2005/8/layout/orgChart1"/>
    <dgm:cxn modelId="{920BB414-C466-4999-9501-AE2E265BB4F1}" type="presParOf" srcId="{74B55D73-0B60-435B-BE38-E86301A6CA01}" destId="{C211B473-91FE-4E5B-B942-3F1A2165F8E9}" srcOrd="1" destOrd="0" presId="urn:microsoft.com/office/officeart/2005/8/layout/orgChart1"/>
    <dgm:cxn modelId="{0534D839-1CBF-43E0-ADFF-034ACD66A652}" type="presParOf" srcId="{74B55D73-0B60-435B-BE38-E86301A6CA01}" destId="{B312E8A9-38E4-4715-B379-B5567038B256}" srcOrd="2" destOrd="0" presId="urn:microsoft.com/office/officeart/2005/8/layout/orgChart1"/>
    <dgm:cxn modelId="{3412CD4A-E1CE-492B-8BFF-DB59D70B320B}" type="presParOf" srcId="{62EE2104-0EF2-46B7-A56A-F3A3CFF150AF}" destId="{8688DD60-C6A0-42D4-99B2-2D3BDA9A1A62}"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 Id="rId5" Type="http://schemas.openxmlformats.org/officeDocument/2006/relationships/image" Target="../media/image5.emf"/><Relationship Id="rId4"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0" y="0"/>
            <a:ext cx="2929514" cy="497764"/>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a:defRPr sz="1200">
                <a:latin typeface="Arial Unicode MS" pitchFamily="34" charset="-128"/>
                <a:cs typeface="+mn-cs"/>
              </a:defRPr>
            </a:lvl1pPr>
          </a:lstStyle>
          <a:p>
            <a:pPr>
              <a:defRPr/>
            </a:pPr>
            <a:endParaRPr lang="it-IT"/>
          </a:p>
        </p:txBody>
      </p:sp>
      <p:sp>
        <p:nvSpPr>
          <p:cNvPr id="147459" name="Rectangle 3"/>
          <p:cNvSpPr>
            <a:spLocks noGrp="1" noChangeArrowheads="1"/>
          </p:cNvSpPr>
          <p:nvPr>
            <p:ph type="dt" sz="quarter" idx="1"/>
          </p:nvPr>
        </p:nvSpPr>
        <p:spPr bwMode="auto">
          <a:xfrm>
            <a:off x="3830033" y="0"/>
            <a:ext cx="2929514" cy="497764"/>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algn="r">
              <a:defRPr sz="1200">
                <a:latin typeface="Arial Unicode MS" pitchFamily="34" charset="-128"/>
                <a:cs typeface="+mn-cs"/>
              </a:defRPr>
            </a:lvl1pPr>
          </a:lstStyle>
          <a:p>
            <a:pPr>
              <a:defRPr/>
            </a:pPr>
            <a:endParaRPr lang="it-IT"/>
          </a:p>
        </p:txBody>
      </p:sp>
      <p:sp>
        <p:nvSpPr>
          <p:cNvPr id="147460" name="Rectangle 4"/>
          <p:cNvSpPr>
            <a:spLocks noGrp="1" noChangeArrowheads="1"/>
          </p:cNvSpPr>
          <p:nvPr>
            <p:ph type="ftr" sz="quarter" idx="2"/>
          </p:nvPr>
        </p:nvSpPr>
        <p:spPr bwMode="auto">
          <a:xfrm>
            <a:off x="0" y="9443154"/>
            <a:ext cx="2929514" cy="497764"/>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a:defRPr sz="1200">
                <a:latin typeface="Arial Unicode MS" pitchFamily="34" charset="-128"/>
                <a:cs typeface="+mn-cs"/>
              </a:defRPr>
            </a:lvl1pPr>
          </a:lstStyle>
          <a:p>
            <a:pPr>
              <a:defRPr/>
            </a:pPr>
            <a:endParaRPr lang="it-IT"/>
          </a:p>
        </p:txBody>
      </p:sp>
      <p:sp>
        <p:nvSpPr>
          <p:cNvPr id="147461" name="Rectangle 5"/>
          <p:cNvSpPr>
            <a:spLocks noGrp="1" noChangeArrowheads="1"/>
          </p:cNvSpPr>
          <p:nvPr>
            <p:ph type="sldNum" sz="quarter" idx="3"/>
          </p:nvPr>
        </p:nvSpPr>
        <p:spPr bwMode="auto">
          <a:xfrm>
            <a:off x="3830033" y="9443154"/>
            <a:ext cx="2929514" cy="497764"/>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algn="r">
              <a:defRPr sz="1200">
                <a:latin typeface="Arial Unicode MS" panose="020B0604020202020204" pitchFamily="34" charset="-128"/>
              </a:defRPr>
            </a:lvl1pPr>
          </a:lstStyle>
          <a:p>
            <a:fld id="{01C4111C-58D3-4C99-AE06-3877748F17E6}" type="slidenum">
              <a:rPr lang="it-IT" altLang="it-IT"/>
              <a:pPr/>
              <a:t>‹N›</a:t>
            </a:fld>
            <a:endParaRPr lang="it-IT" altLang="it-IT"/>
          </a:p>
        </p:txBody>
      </p:sp>
    </p:spTree>
    <p:extLst>
      <p:ext uri="{BB962C8B-B14F-4D97-AF65-F5344CB8AC3E}">
        <p14:creationId xmlns:p14="http://schemas.microsoft.com/office/powerpoint/2010/main" val="28834642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0594" name="Rectangle 2"/>
          <p:cNvSpPr>
            <a:spLocks noGrp="1" noChangeArrowheads="1"/>
          </p:cNvSpPr>
          <p:nvPr>
            <p:ph type="hdr" sz="quarter"/>
          </p:nvPr>
        </p:nvSpPr>
        <p:spPr bwMode="auto">
          <a:xfrm>
            <a:off x="0" y="0"/>
            <a:ext cx="2929514" cy="497764"/>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a:defRPr sz="1200">
                <a:latin typeface="Arial Unicode MS" pitchFamily="34" charset="-128"/>
                <a:cs typeface="+mn-cs"/>
              </a:defRPr>
            </a:lvl1pPr>
          </a:lstStyle>
          <a:p>
            <a:pPr>
              <a:defRPr/>
            </a:pPr>
            <a:endParaRPr lang="it-IT"/>
          </a:p>
        </p:txBody>
      </p:sp>
      <p:sp>
        <p:nvSpPr>
          <p:cNvPr id="110595" name="Rectangle 3"/>
          <p:cNvSpPr>
            <a:spLocks noGrp="1" noChangeArrowheads="1"/>
          </p:cNvSpPr>
          <p:nvPr>
            <p:ph type="dt" idx="1"/>
          </p:nvPr>
        </p:nvSpPr>
        <p:spPr bwMode="auto">
          <a:xfrm>
            <a:off x="3830033" y="0"/>
            <a:ext cx="2929514" cy="497764"/>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lvl1pPr algn="r">
              <a:defRPr sz="1200">
                <a:latin typeface="Arial Unicode MS" pitchFamily="34" charset="-128"/>
                <a:cs typeface="+mn-cs"/>
              </a:defRPr>
            </a:lvl1pPr>
          </a:lstStyle>
          <a:p>
            <a:pPr>
              <a:defRPr/>
            </a:pPr>
            <a:endParaRPr lang="it-IT"/>
          </a:p>
        </p:txBody>
      </p:sp>
      <p:sp>
        <p:nvSpPr>
          <p:cNvPr id="101380" name="Rectangle 4"/>
          <p:cNvSpPr>
            <a:spLocks noGrp="1" noRot="1" noChangeAspect="1" noChangeArrowheads="1" noTextEdit="1"/>
          </p:cNvSpPr>
          <p:nvPr>
            <p:ph type="sldImg" idx="2"/>
          </p:nvPr>
        </p:nvSpPr>
        <p:spPr bwMode="auto">
          <a:xfrm>
            <a:off x="687388" y="744538"/>
            <a:ext cx="5386387"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7" name="Rectangle 5"/>
          <p:cNvSpPr>
            <a:spLocks noGrp="1" noChangeArrowheads="1"/>
          </p:cNvSpPr>
          <p:nvPr>
            <p:ph type="body" sz="quarter" idx="3"/>
          </p:nvPr>
        </p:nvSpPr>
        <p:spPr bwMode="auto">
          <a:xfrm>
            <a:off x="675794" y="4722374"/>
            <a:ext cx="5409577" cy="4475089"/>
          </a:xfrm>
          <a:prstGeom prst="rect">
            <a:avLst/>
          </a:prstGeom>
          <a:noFill/>
          <a:ln w="9525">
            <a:noFill/>
            <a:miter lim="800000"/>
            <a:headEnd/>
            <a:tailEnd/>
          </a:ln>
          <a:effectLst/>
        </p:spPr>
        <p:txBody>
          <a:bodyPr vert="horz" wrap="square" lIns="92382" tIns="46191" rIns="92382" bIns="46191"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10598" name="Rectangle 6"/>
          <p:cNvSpPr>
            <a:spLocks noGrp="1" noChangeArrowheads="1"/>
          </p:cNvSpPr>
          <p:nvPr>
            <p:ph type="ftr" sz="quarter" idx="4"/>
          </p:nvPr>
        </p:nvSpPr>
        <p:spPr bwMode="auto">
          <a:xfrm>
            <a:off x="0" y="9443154"/>
            <a:ext cx="2929514" cy="497764"/>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a:defRPr sz="1200">
                <a:latin typeface="Arial Unicode MS" pitchFamily="34" charset="-128"/>
                <a:cs typeface="+mn-cs"/>
              </a:defRPr>
            </a:lvl1pPr>
          </a:lstStyle>
          <a:p>
            <a:pPr>
              <a:defRPr/>
            </a:pPr>
            <a:endParaRPr lang="it-IT"/>
          </a:p>
        </p:txBody>
      </p:sp>
      <p:sp>
        <p:nvSpPr>
          <p:cNvPr id="110599" name="Rectangle 7"/>
          <p:cNvSpPr>
            <a:spLocks noGrp="1" noChangeArrowheads="1"/>
          </p:cNvSpPr>
          <p:nvPr>
            <p:ph type="sldNum" sz="quarter" idx="5"/>
          </p:nvPr>
        </p:nvSpPr>
        <p:spPr bwMode="auto">
          <a:xfrm>
            <a:off x="3830033" y="9443154"/>
            <a:ext cx="2929514" cy="497764"/>
          </a:xfrm>
          <a:prstGeom prst="rect">
            <a:avLst/>
          </a:prstGeom>
          <a:noFill/>
          <a:ln w="9525">
            <a:noFill/>
            <a:miter lim="800000"/>
            <a:headEnd/>
            <a:tailEnd/>
          </a:ln>
          <a:effectLst/>
        </p:spPr>
        <p:txBody>
          <a:bodyPr vert="horz" wrap="square" lIns="92382" tIns="46191" rIns="92382" bIns="46191" numCol="1" anchor="b" anchorCtr="0" compatLnSpc="1">
            <a:prstTxWarp prst="textNoShape">
              <a:avLst/>
            </a:prstTxWarp>
          </a:bodyPr>
          <a:lstStyle>
            <a:lvl1pPr algn="r">
              <a:defRPr sz="1200">
                <a:latin typeface="Arial Unicode MS" panose="020B0604020202020204" pitchFamily="34" charset="-128"/>
              </a:defRPr>
            </a:lvl1pPr>
          </a:lstStyle>
          <a:p>
            <a:fld id="{98CE9957-248D-4552-B5B7-A376C13491D5}" type="slidenum">
              <a:rPr lang="it-IT" altLang="it-IT"/>
              <a:pPr/>
              <a:t>‹N›</a:t>
            </a:fld>
            <a:endParaRPr lang="it-IT" altLang="it-IT"/>
          </a:p>
        </p:txBody>
      </p:sp>
    </p:spTree>
    <p:extLst>
      <p:ext uri="{BB962C8B-B14F-4D97-AF65-F5344CB8AC3E}">
        <p14:creationId xmlns:p14="http://schemas.microsoft.com/office/powerpoint/2010/main" val="25679161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Unicode MS" pitchFamily="34" charset="-128"/>
        <a:ea typeface="+mn-ea"/>
        <a:cs typeface="+mn-cs"/>
      </a:defRPr>
    </a:lvl1pPr>
    <a:lvl2pPr marL="457200" algn="l" rtl="0" eaLnBrk="0" fontAlgn="base" hangingPunct="0">
      <a:spcBef>
        <a:spcPct val="30000"/>
      </a:spcBef>
      <a:spcAft>
        <a:spcPct val="0"/>
      </a:spcAft>
      <a:defRPr kumimoji="1" sz="1200" kern="1200">
        <a:solidFill>
          <a:schemeClr val="tx1"/>
        </a:solidFill>
        <a:latin typeface="Arial Unicode MS" pitchFamily="34" charset="-128"/>
        <a:ea typeface="+mn-ea"/>
        <a:cs typeface="+mn-cs"/>
      </a:defRPr>
    </a:lvl2pPr>
    <a:lvl3pPr marL="914400" algn="l" rtl="0" eaLnBrk="0" fontAlgn="base" hangingPunct="0">
      <a:spcBef>
        <a:spcPct val="30000"/>
      </a:spcBef>
      <a:spcAft>
        <a:spcPct val="0"/>
      </a:spcAft>
      <a:defRPr kumimoji="1" sz="1200" kern="1200">
        <a:solidFill>
          <a:schemeClr val="tx1"/>
        </a:solidFill>
        <a:latin typeface="Arial Unicode MS" pitchFamily="34" charset="-128"/>
        <a:ea typeface="+mn-ea"/>
        <a:cs typeface="+mn-cs"/>
      </a:defRPr>
    </a:lvl3pPr>
    <a:lvl4pPr marL="1371600" algn="l" rtl="0" eaLnBrk="0" fontAlgn="base" hangingPunct="0">
      <a:spcBef>
        <a:spcPct val="30000"/>
      </a:spcBef>
      <a:spcAft>
        <a:spcPct val="0"/>
      </a:spcAft>
      <a:defRPr kumimoji="1" sz="1200" kern="1200">
        <a:solidFill>
          <a:schemeClr val="tx1"/>
        </a:solidFill>
        <a:latin typeface="Arial Unicode MS" pitchFamily="34" charset="-128"/>
        <a:ea typeface="+mn-ea"/>
        <a:cs typeface="+mn-cs"/>
      </a:defRPr>
    </a:lvl4pPr>
    <a:lvl5pPr marL="1828800" algn="l" rtl="0" eaLnBrk="0" fontAlgn="base" hangingPunct="0">
      <a:spcBef>
        <a:spcPct val="30000"/>
      </a:spcBef>
      <a:spcAft>
        <a:spcPct val="0"/>
      </a:spcAft>
      <a:defRPr kumimoji="1" sz="1200" kern="1200">
        <a:solidFill>
          <a:schemeClr val="tx1"/>
        </a:solidFill>
        <a:latin typeface="Arial Unicode MS" pitchFamily="34" charset="-12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0</a:t>
            </a:fld>
            <a:endParaRPr lang="it-IT" altLang="it-IT"/>
          </a:p>
        </p:txBody>
      </p:sp>
    </p:spTree>
    <p:extLst>
      <p:ext uri="{BB962C8B-B14F-4D97-AF65-F5344CB8AC3E}">
        <p14:creationId xmlns:p14="http://schemas.microsoft.com/office/powerpoint/2010/main" val="1367509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0602" indent="-288693" eaLnBrk="0" hangingPunct="0">
              <a:defRPr>
                <a:solidFill>
                  <a:schemeClr val="tx1"/>
                </a:solidFill>
                <a:latin typeface="Arial" panose="020B0604020202020204" pitchFamily="34" charset="0"/>
                <a:cs typeface="Arial" panose="020B0604020202020204" pitchFamily="34" charset="0"/>
              </a:defRPr>
            </a:lvl2pPr>
            <a:lvl3pPr marL="1154773" indent="-230955" eaLnBrk="0" hangingPunct="0">
              <a:defRPr>
                <a:solidFill>
                  <a:schemeClr val="tx1"/>
                </a:solidFill>
                <a:latin typeface="Arial" panose="020B0604020202020204" pitchFamily="34" charset="0"/>
                <a:cs typeface="Arial" panose="020B0604020202020204" pitchFamily="34" charset="0"/>
              </a:defRPr>
            </a:lvl3pPr>
            <a:lvl4pPr marL="1616682" indent="-230955" eaLnBrk="0" hangingPunct="0">
              <a:defRPr>
                <a:solidFill>
                  <a:schemeClr val="tx1"/>
                </a:solidFill>
                <a:latin typeface="Arial" panose="020B0604020202020204" pitchFamily="34" charset="0"/>
                <a:cs typeface="Arial" panose="020B0604020202020204" pitchFamily="34" charset="0"/>
              </a:defRPr>
            </a:lvl4pPr>
            <a:lvl5pPr marL="2078591" indent="-230955" eaLnBrk="0" hangingPunct="0">
              <a:defRPr>
                <a:solidFill>
                  <a:schemeClr val="tx1"/>
                </a:solidFill>
                <a:latin typeface="Arial" panose="020B0604020202020204" pitchFamily="34" charset="0"/>
                <a:cs typeface="Arial" panose="020B0604020202020204" pitchFamily="34" charset="0"/>
              </a:defRPr>
            </a:lvl5pPr>
            <a:lvl6pPr marL="254050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241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4319"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6228"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DA9AB62-7E95-4F40-A2B9-B66CA7326A89}" type="slidenum">
              <a:rPr lang="it-IT" altLang="it-IT">
                <a:latin typeface="Arial Unicode MS" panose="020B0604020202020204" pitchFamily="34" charset="-128"/>
              </a:rPr>
              <a:pPr eaLnBrk="1" hangingPunct="1"/>
              <a:t>9</a:t>
            </a:fld>
            <a:endParaRPr lang="it-IT" altLang="it-IT">
              <a:latin typeface="Arial Unicode MS" panose="020B0604020202020204" pitchFamily="34" charset="-128"/>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1967839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10</a:t>
            </a:fld>
            <a:endParaRPr lang="it-IT" altLang="it-IT"/>
          </a:p>
        </p:txBody>
      </p:sp>
    </p:spTree>
    <p:extLst>
      <p:ext uri="{BB962C8B-B14F-4D97-AF65-F5344CB8AC3E}">
        <p14:creationId xmlns:p14="http://schemas.microsoft.com/office/powerpoint/2010/main" val="3531303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0602" indent="-288693" eaLnBrk="0" hangingPunct="0">
              <a:defRPr>
                <a:solidFill>
                  <a:schemeClr val="tx1"/>
                </a:solidFill>
                <a:latin typeface="Arial" panose="020B0604020202020204" pitchFamily="34" charset="0"/>
                <a:cs typeface="Arial" panose="020B0604020202020204" pitchFamily="34" charset="0"/>
              </a:defRPr>
            </a:lvl2pPr>
            <a:lvl3pPr marL="1154773" indent="-230955" eaLnBrk="0" hangingPunct="0">
              <a:defRPr>
                <a:solidFill>
                  <a:schemeClr val="tx1"/>
                </a:solidFill>
                <a:latin typeface="Arial" panose="020B0604020202020204" pitchFamily="34" charset="0"/>
                <a:cs typeface="Arial" panose="020B0604020202020204" pitchFamily="34" charset="0"/>
              </a:defRPr>
            </a:lvl3pPr>
            <a:lvl4pPr marL="1616682" indent="-230955" eaLnBrk="0" hangingPunct="0">
              <a:defRPr>
                <a:solidFill>
                  <a:schemeClr val="tx1"/>
                </a:solidFill>
                <a:latin typeface="Arial" panose="020B0604020202020204" pitchFamily="34" charset="0"/>
                <a:cs typeface="Arial" panose="020B0604020202020204" pitchFamily="34" charset="0"/>
              </a:defRPr>
            </a:lvl4pPr>
            <a:lvl5pPr marL="2078591" indent="-230955" eaLnBrk="0" hangingPunct="0">
              <a:defRPr>
                <a:solidFill>
                  <a:schemeClr val="tx1"/>
                </a:solidFill>
                <a:latin typeface="Arial" panose="020B0604020202020204" pitchFamily="34" charset="0"/>
                <a:cs typeface="Arial" panose="020B0604020202020204" pitchFamily="34" charset="0"/>
              </a:defRPr>
            </a:lvl5pPr>
            <a:lvl6pPr marL="254050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241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4319"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6228"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50DAC84-94DA-4A77-9C2E-3C4F6E659516}" type="slidenum">
              <a:rPr lang="it-IT" altLang="it-IT">
                <a:latin typeface="Arial Unicode MS" panose="020B0604020202020204" pitchFamily="34" charset="-128"/>
              </a:rPr>
              <a:pPr eaLnBrk="1" hangingPunct="1"/>
              <a:t>11</a:t>
            </a:fld>
            <a:endParaRPr lang="it-IT" altLang="it-IT">
              <a:latin typeface="Arial Unicode MS" panose="020B0604020202020204" pitchFamily="34" charset="-128"/>
            </a:endParaRPr>
          </a:p>
        </p:txBody>
      </p:sp>
      <p:sp>
        <p:nvSpPr>
          <p:cNvPr id="2" name="Segnaposto note 1"/>
          <p:cNvSpPr>
            <a:spLocks noGrp="1"/>
          </p:cNvSpPr>
          <p:nvPr>
            <p:ph type="body" sz="quarter" idx="10"/>
          </p:nvPr>
        </p:nvSpPr>
        <p:spPr/>
        <p:txBody>
          <a:bodyPr/>
          <a:lstStyle/>
          <a:p>
            <a:endParaRPr lang="it-IT"/>
          </a:p>
        </p:txBody>
      </p:sp>
    </p:spTree>
    <p:extLst>
      <p:ext uri="{BB962C8B-B14F-4D97-AF65-F5344CB8AC3E}">
        <p14:creationId xmlns:p14="http://schemas.microsoft.com/office/powerpoint/2010/main" val="3725666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12</a:t>
            </a:fld>
            <a:endParaRPr lang="it-IT" altLang="it-IT"/>
          </a:p>
        </p:txBody>
      </p:sp>
    </p:spTree>
    <p:extLst>
      <p:ext uri="{BB962C8B-B14F-4D97-AF65-F5344CB8AC3E}">
        <p14:creationId xmlns:p14="http://schemas.microsoft.com/office/powerpoint/2010/main" val="3703649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13</a:t>
            </a:fld>
            <a:endParaRPr lang="it-IT" altLang="it-IT"/>
          </a:p>
        </p:txBody>
      </p:sp>
      <p:sp>
        <p:nvSpPr>
          <p:cNvPr id="3" name="Segnaposto note 2"/>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5962716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0602" indent="-288693" eaLnBrk="0" hangingPunct="0">
              <a:defRPr>
                <a:solidFill>
                  <a:schemeClr val="tx1"/>
                </a:solidFill>
                <a:latin typeface="Arial" panose="020B0604020202020204" pitchFamily="34" charset="0"/>
                <a:cs typeface="Arial" panose="020B0604020202020204" pitchFamily="34" charset="0"/>
              </a:defRPr>
            </a:lvl2pPr>
            <a:lvl3pPr marL="1154773" indent="-230955" eaLnBrk="0" hangingPunct="0">
              <a:defRPr>
                <a:solidFill>
                  <a:schemeClr val="tx1"/>
                </a:solidFill>
                <a:latin typeface="Arial" panose="020B0604020202020204" pitchFamily="34" charset="0"/>
                <a:cs typeface="Arial" panose="020B0604020202020204" pitchFamily="34" charset="0"/>
              </a:defRPr>
            </a:lvl3pPr>
            <a:lvl4pPr marL="1616682" indent="-230955" eaLnBrk="0" hangingPunct="0">
              <a:defRPr>
                <a:solidFill>
                  <a:schemeClr val="tx1"/>
                </a:solidFill>
                <a:latin typeface="Arial" panose="020B0604020202020204" pitchFamily="34" charset="0"/>
                <a:cs typeface="Arial" panose="020B0604020202020204" pitchFamily="34" charset="0"/>
              </a:defRPr>
            </a:lvl4pPr>
            <a:lvl5pPr marL="2078591" indent="-230955" eaLnBrk="0" hangingPunct="0">
              <a:defRPr>
                <a:solidFill>
                  <a:schemeClr val="tx1"/>
                </a:solidFill>
                <a:latin typeface="Arial" panose="020B0604020202020204" pitchFamily="34" charset="0"/>
                <a:cs typeface="Arial" panose="020B0604020202020204" pitchFamily="34" charset="0"/>
              </a:defRPr>
            </a:lvl5pPr>
            <a:lvl6pPr marL="254050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241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4319"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6228"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1EEA472-19DA-4388-AAAB-0A9B15AF1F6F}" type="slidenum">
              <a:rPr lang="it-IT" altLang="it-IT">
                <a:latin typeface="Arial Unicode MS" panose="020B0604020202020204" pitchFamily="34" charset="-128"/>
              </a:rPr>
              <a:pPr eaLnBrk="1" hangingPunct="1"/>
              <a:t>14</a:t>
            </a:fld>
            <a:endParaRPr lang="it-IT" altLang="it-IT">
              <a:latin typeface="Arial Unicode MS" panose="020B0604020202020204" pitchFamily="34" charset="-128"/>
            </a:endParaRPr>
          </a:p>
        </p:txBody>
      </p:sp>
      <p:sp>
        <p:nvSpPr>
          <p:cNvPr id="2" name="Segnaposto note 1"/>
          <p:cNvSpPr>
            <a:spLocks noGrp="1"/>
          </p:cNvSpPr>
          <p:nvPr>
            <p:ph type="body" sz="quarter" idx="10"/>
          </p:nvPr>
        </p:nvSpPr>
        <p:spPr/>
        <p:txBody>
          <a:bodyPr/>
          <a:lstStyle/>
          <a:p>
            <a:endParaRPr lang="it-IT"/>
          </a:p>
        </p:txBody>
      </p:sp>
    </p:spTree>
    <p:extLst>
      <p:ext uri="{BB962C8B-B14F-4D97-AF65-F5344CB8AC3E}">
        <p14:creationId xmlns:p14="http://schemas.microsoft.com/office/powerpoint/2010/main" val="34001849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15</a:t>
            </a:fld>
            <a:endParaRPr lang="it-IT" altLang="it-IT"/>
          </a:p>
        </p:txBody>
      </p:sp>
    </p:spTree>
    <p:extLst>
      <p:ext uri="{BB962C8B-B14F-4D97-AF65-F5344CB8AC3E}">
        <p14:creationId xmlns:p14="http://schemas.microsoft.com/office/powerpoint/2010/main" val="3839790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16</a:t>
            </a:fld>
            <a:endParaRPr lang="it-IT" altLang="it-IT"/>
          </a:p>
        </p:txBody>
      </p:sp>
    </p:spTree>
    <p:extLst>
      <p:ext uri="{BB962C8B-B14F-4D97-AF65-F5344CB8AC3E}">
        <p14:creationId xmlns:p14="http://schemas.microsoft.com/office/powerpoint/2010/main" val="961579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0602" indent="-288693" eaLnBrk="0" hangingPunct="0">
              <a:defRPr>
                <a:solidFill>
                  <a:schemeClr val="tx1"/>
                </a:solidFill>
                <a:latin typeface="Arial" panose="020B0604020202020204" pitchFamily="34" charset="0"/>
                <a:cs typeface="Arial" panose="020B0604020202020204" pitchFamily="34" charset="0"/>
              </a:defRPr>
            </a:lvl2pPr>
            <a:lvl3pPr marL="1154773" indent="-230955" eaLnBrk="0" hangingPunct="0">
              <a:defRPr>
                <a:solidFill>
                  <a:schemeClr val="tx1"/>
                </a:solidFill>
                <a:latin typeface="Arial" panose="020B0604020202020204" pitchFamily="34" charset="0"/>
                <a:cs typeface="Arial" panose="020B0604020202020204" pitchFamily="34" charset="0"/>
              </a:defRPr>
            </a:lvl3pPr>
            <a:lvl4pPr marL="1616682" indent="-230955" eaLnBrk="0" hangingPunct="0">
              <a:defRPr>
                <a:solidFill>
                  <a:schemeClr val="tx1"/>
                </a:solidFill>
                <a:latin typeface="Arial" panose="020B0604020202020204" pitchFamily="34" charset="0"/>
                <a:cs typeface="Arial" panose="020B0604020202020204" pitchFamily="34" charset="0"/>
              </a:defRPr>
            </a:lvl4pPr>
            <a:lvl5pPr marL="2078591" indent="-230955" eaLnBrk="0" hangingPunct="0">
              <a:defRPr>
                <a:solidFill>
                  <a:schemeClr val="tx1"/>
                </a:solidFill>
                <a:latin typeface="Arial" panose="020B0604020202020204" pitchFamily="34" charset="0"/>
                <a:cs typeface="Arial" panose="020B0604020202020204" pitchFamily="34" charset="0"/>
              </a:defRPr>
            </a:lvl5pPr>
            <a:lvl6pPr marL="254050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241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4319"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6228"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3E082B1-59C8-4A5A-B7E2-22D31738D289}" type="slidenum">
              <a:rPr lang="it-IT" altLang="it-IT">
                <a:latin typeface="Arial Unicode MS" panose="020B0604020202020204" pitchFamily="34" charset="-128"/>
              </a:rPr>
              <a:pPr eaLnBrk="1" hangingPunct="1"/>
              <a:t>17</a:t>
            </a:fld>
            <a:endParaRPr lang="it-IT" altLang="it-IT">
              <a:latin typeface="Arial Unicode MS" panose="020B0604020202020204" pitchFamily="34" charset="-128"/>
            </a:endParaRPr>
          </a:p>
        </p:txBody>
      </p:sp>
      <p:sp>
        <p:nvSpPr>
          <p:cNvPr id="131075"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smtClean="0"/>
          </a:p>
        </p:txBody>
      </p:sp>
    </p:spTree>
    <p:extLst>
      <p:ext uri="{BB962C8B-B14F-4D97-AF65-F5344CB8AC3E}">
        <p14:creationId xmlns:p14="http://schemas.microsoft.com/office/powerpoint/2010/main" val="39493731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18</a:t>
            </a:fld>
            <a:endParaRPr lang="it-IT" altLang="it-IT"/>
          </a:p>
        </p:txBody>
      </p:sp>
    </p:spTree>
    <p:extLst>
      <p:ext uri="{BB962C8B-B14F-4D97-AF65-F5344CB8AC3E}">
        <p14:creationId xmlns:p14="http://schemas.microsoft.com/office/powerpoint/2010/main" val="3538628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a:t>
            </a:fld>
            <a:endParaRPr lang="it-IT" altLang="it-IT"/>
          </a:p>
        </p:txBody>
      </p:sp>
    </p:spTree>
    <p:extLst>
      <p:ext uri="{BB962C8B-B14F-4D97-AF65-F5344CB8AC3E}">
        <p14:creationId xmlns:p14="http://schemas.microsoft.com/office/powerpoint/2010/main" val="8966724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19</a:t>
            </a:fld>
            <a:endParaRPr lang="it-IT" altLang="it-IT"/>
          </a:p>
        </p:txBody>
      </p:sp>
      <p:sp>
        <p:nvSpPr>
          <p:cNvPr id="5" name="Segnaposto note 4"/>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7900901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20</a:t>
            </a:fld>
            <a:endParaRPr lang="it-IT" altLang="it-IT"/>
          </a:p>
        </p:txBody>
      </p:sp>
    </p:spTree>
    <p:extLst>
      <p:ext uri="{BB962C8B-B14F-4D97-AF65-F5344CB8AC3E}">
        <p14:creationId xmlns:p14="http://schemas.microsoft.com/office/powerpoint/2010/main" val="41786761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21</a:t>
            </a:fld>
            <a:endParaRPr lang="it-IT" altLang="it-IT"/>
          </a:p>
        </p:txBody>
      </p:sp>
    </p:spTree>
    <p:extLst>
      <p:ext uri="{BB962C8B-B14F-4D97-AF65-F5344CB8AC3E}">
        <p14:creationId xmlns:p14="http://schemas.microsoft.com/office/powerpoint/2010/main" val="801316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22</a:t>
            </a:fld>
            <a:endParaRPr lang="it-IT" altLang="it-IT"/>
          </a:p>
        </p:txBody>
      </p:sp>
    </p:spTree>
    <p:extLst>
      <p:ext uri="{BB962C8B-B14F-4D97-AF65-F5344CB8AC3E}">
        <p14:creationId xmlns:p14="http://schemas.microsoft.com/office/powerpoint/2010/main" val="22036585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23</a:t>
            </a:fld>
            <a:endParaRPr lang="it-IT" altLang="it-IT"/>
          </a:p>
        </p:txBody>
      </p:sp>
    </p:spTree>
    <p:extLst>
      <p:ext uri="{BB962C8B-B14F-4D97-AF65-F5344CB8AC3E}">
        <p14:creationId xmlns:p14="http://schemas.microsoft.com/office/powerpoint/2010/main" val="8749588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24</a:t>
            </a:fld>
            <a:endParaRPr lang="it-IT" altLang="it-IT"/>
          </a:p>
        </p:txBody>
      </p:sp>
    </p:spTree>
    <p:extLst>
      <p:ext uri="{BB962C8B-B14F-4D97-AF65-F5344CB8AC3E}">
        <p14:creationId xmlns:p14="http://schemas.microsoft.com/office/powerpoint/2010/main" val="18422318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25</a:t>
            </a:fld>
            <a:endParaRPr lang="it-IT" altLang="it-IT"/>
          </a:p>
        </p:txBody>
      </p:sp>
    </p:spTree>
    <p:extLst>
      <p:ext uri="{BB962C8B-B14F-4D97-AF65-F5344CB8AC3E}">
        <p14:creationId xmlns:p14="http://schemas.microsoft.com/office/powerpoint/2010/main" val="21646383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26</a:t>
            </a:fld>
            <a:endParaRPr lang="it-IT" altLang="it-IT"/>
          </a:p>
        </p:txBody>
      </p:sp>
    </p:spTree>
    <p:extLst>
      <p:ext uri="{BB962C8B-B14F-4D97-AF65-F5344CB8AC3E}">
        <p14:creationId xmlns:p14="http://schemas.microsoft.com/office/powerpoint/2010/main" val="36029892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27</a:t>
            </a:fld>
            <a:endParaRPr lang="it-IT" altLang="it-IT"/>
          </a:p>
        </p:txBody>
      </p:sp>
      <p:sp>
        <p:nvSpPr>
          <p:cNvPr id="5" name="Segnaposto note 4"/>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284957461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28</a:t>
            </a:fld>
            <a:endParaRPr lang="it-IT" altLang="it-IT"/>
          </a:p>
        </p:txBody>
      </p:sp>
    </p:spTree>
    <p:extLst>
      <p:ext uri="{BB962C8B-B14F-4D97-AF65-F5344CB8AC3E}">
        <p14:creationId xmlns:p14="http://schemas.microsoft.com/office/powerpoint/2010/main" val="2160607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egnaposto immagine diapositiva 1"/>
          <p:cNvSpPr>
            <a:spLocks noGrp="1" noRot="1" noChangeAspect="1" noTextEdit="1"/>
          </p:cNvSpPr>
          <p:nvPr>
            <p:ph type="sldImg"/>
          </p:nvPr>
        </p:nvSpPr>
        <p:spPr>
          <a:ln/>
        </p:spPr>
      </p:sp>
      <p:sp>
        <p:nvSpPr>
          <p:cNvPr id="178180" name="Segnaposto numero diapos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5246740-757E-4FB1-98BC-628B564EEDF0}" type="slidenum">
              <a:rPr lang="it-IT" altLang="it-IT" sz="1200"/>
              <a:pPr eaLnBrk="1" hangingPunct="1"/>
              <a:t>2</a:t>
            </a:fld>
            <a:endParaRPr lang="it-IT" altLang="it-IT" sz="1200"/>
          </a:p>
        </p:txBody>
      </p:sp>
      <p:sp>
        <p:nvSpPr>
          <p:cNvPr id="2" name="Segnaposto note 1"/>
          <p:cNvSpPr>
            <a:spLocks noGrp="1"/>
          </p:cNvSpPr>
          <p:nvPr>
            <p:ph type="body" sz="quarter" idx="10"/>
          </p:nvPr>
        </p:nvSpPr>
        <p:spPr/>
        <p:txBody>
          <a:bodyPr/>
          <a:lstStyle/>
          <a:p>
            <a:endParaRPr lang="it-IT"/>
          </a:p>
        </p:txBody>
      </p:sp>
    </p:spTree>
    <p:extLst>
      <p:ext uri="{BB962C8B-B14F-4D97-AF65-F5344CB8AC3E}">
        <p14:creationId xmlns:p14="http://schemas.microsoft.com/office/powerpoint/2010/main" val="2881612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3</a:t>
            </a:fld>
            <a:endParaRPr lang="it-IT" altLang="it-IT"/>
          </a:p>
        </p:txBody>
      </p:sp>
    </p:spTree>
    <p:extLst>
      <p:ext uri="{BB962C8B-B14F-4D97-AF65-F5344CB8AC3E}">
        <p14:creationId xmlns:p14="http://schemas.microsoft.com/office/powerpoint/2010/main" val="145500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4</a:t>
            </a:fld>
            <a:endParaRPr lang="it-IT" altLang="it-IT"/>
          </a:p>
        </p:txBody>
      </p:sp>
    </p:spTree>
    <p:extLst>
      <p:ext uri="{BB962C8B-B14F-4D97-AF65-F5344CB8AC3E}">
        <p14:creationId xmlns:p14="http://schemas.microsoft.com/office/powerpoint/2010/main" val="452062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5</a:t>
            </a:fld>
            <a:endParaRPr lang="it-IT" altLang="it-IT"/>
          </a:p>
        </p:txBody>
      </p:sp>
    </p:spTree>
    <p:extLst>
      <p:ext uri="{BB962C8B-B14F-4D97-AF65-F5344CB8AC3E}">
        <p14:creationId xmlns:p14="http://schemas.microsoft.com/office/powerpoint/2010/main" val="1342555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98CE9957-248D-4552-B5B7-A376C13491D5}" type="slidenum">
              <a:rPr lang="it-IT" altLang="it-IT" smtClean="0"/>
              <a:pPr/>
              <a:t>6</a:t>
            </a:fld>
            <a:endParaRPr lang="it-IT" altLang="it-IT"/>
          </a:p>
        </p:txBody>
      </p:sp>
    </p:spTree>
    <p:extLst>
      <p:ext uri="{BB962C8B-B14F-4D97-AF65-F5344CB8AC3E}">
        <p14:creationId xmlns:p14="http://schemas.microsoft.com/office/powerpoint/2010/main" val="1825465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0602" indent="-288693" eaLnBrk="0" hangingPunct="0">
              <a:defRPr>
                <a:solidFill>
                  <a:schemeClr val="tx1"/>
                </a:solidFill>
                <a:latin typeface="Arial" panose="020B0604020202020204" pitchFamily="34" charset="0"/>
                <a:cs typeface="Arial" panose="020B0604020202020204" pitchFamily="34" charset="0"/>
              </a:defRPr>
            </a:lvl2pPr>
            <a:lvl3pPr marL="1154773" indent="-230955" eaLnBrk="0" hangingPunct="0">
              <a:defRPr>
                <a:solidFill>
                  <a:schemeClr val="tx1"/>
                </a:solidFill>
                <a:latin typeface="Arial" panose="020B0604020202020204" pitchFamily="34" charset="0"/>
                <a:cs typeface="Arial" panose="020B0604020202020204" pitchFamily="34" charset="0"/>
              </a:defRPr>
            </a:lvl3pPr>
            <a:lvl4pPr marL="1616682" indent="-230955" eaLnBrk="0" hangingPunct="0">
              <a:defRPr>
                <a:solidFill>
                  <a:schemeClr val="tx1"/>
                </a:solidFill>
                <a:latin typeface="Arial" panose="020B0604020202020204" pitchFamily="34" charset="0"/>
                <a:cs typeface="Arial" panose="020B0604020202020204" pitchFamily="34" charset="0"/>
              </a:defRPr>
            </a:lvl4pPr>
            <a:lvl5pPr marL="2078591" indent="-230955" eaLnBrk="0" hangingPunct="0">
              <a:defRPr>
                <a:solidFill>
                  <a:schemeClr val="tx1"/>
                </a:solidFill>
                <a:latin typeface="Arial" panose="020B0604020202020204" pitchFamily="34" charset="0"/>
                <a:cs typeface="Arial" panose="020B0604020202020204" pitchFamily="34" charset="0"/>
              </a:defRPr>
            </a:lvl5pPr>
            <a:lvl6pPr marL="254050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241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4319"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6228"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F865851-6275-480E-BF98-6DB927DB851F}" type="slidenum">
              <a:rPr lang="it-IT" altLang="it-IT">
                <a:latin typeface="Arial Unicode MS" panose="020B0604020202020204" pitchFamily="34" charset="-128"/>
              </a:rPr>
              <a:pPr eaLnBrk="1" hangingPunct="1"/>
              <a:t>7</a:t>
            </a:fld>
            <a:endParaRPr lang="it-IT" altLang="it-IT">
              <a:latin typeface="Arial Unicode MS" panose="020B0604020202020204" pitchFamily="34" charset="-128"/>
            </a:endParaRPr>
          </a:p>
        </p:txBody>
      </p:sp>
      <p:sp>
        <p:nvSpPr>
          <p:cNvPr id="109571" name="Rectangle 2"/>
          <p:cNvSpPr>
            <a:spLocks noGrp="1" noRot="1" noChangeAspect="1" noChangeArrowheads="1" noTextEdit="1"/>
          </p:cNvSpPr>
          <p:nvPr>
            <p:ph type="sldImg"/>
          </p:nvPr>
        </p:nvSpPr>
        <p:spPr>
          <a:ln/>
        </p:spPr>
      </p:sp>
      <p:sp>
        <p:nvSpPr>
          <p:cNvPr id="2" name="Segnaposto note 1"/>
          <p:cNvSpPr>
            <a:spLocks noGrp="1"/>
          </p:cNvSpPr>
          <p:nvPr>
            <p:ph type="body" sz="quarter" idx="10"/>
          </p:nvPr>
        </p:nvSpPr>
        <p:spPr/>
        <p:txBody>
          <a:bodyPr/>
          <a:lstStyle/>
          <a:p>
            <a:endParaRPr lang="it-IT"/>
          </a:p>
        </p:txBody>
      </p:sp>
    </p:spTree>
    <p:extLst>
      <p:ext uri="{BB962C8B-B14F-4D97-AF65-F5344CB8AC3E}">
        <p14:creationId xmlns:p14="http://schemas.microsoft.com/office/powerpoint/2010/main" val="33791666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50602" indent="-288693" eaLnBrk="0" hangingPunct="0">
              <a:defRPr>
                <a:solidFill>
                  <a:schemeClr val="tx1"/>
                </a:solidFill>
                <a:latin typeface="Arial" panose="020B0604020202020204" pitchFamily="34" charset="0"/>
                <a:cs typeface="Arial" panose="020B0604020202020204" pitchFamily="34" charset="0"/>
              </a:defRPr>
            </a:lvl2pPr>
            <a:lvl3pPr marL="1154773" indent="-230955" eaLnBrk="0" hangingPunct="0">
              <a:defRPr>
                <a:solidFill>
                  <a:schemeClr val="tx1"/>
                </a:solidFill>
                <a:latin typeface="Arial" panose="020B0604020202020204" pitchFamily="34" charset="0"/>
                <a:cs typeface="Arial" panose="020B0604020202020204" pitchFamily="34" charset="0"/>
              </a:defRPr>
            </a:lvl3pPr>
            <a:lvl4pPr marL="1616682" indent="-230955" eaLnBrk="0" hangingPunct="0">
              <a:defRPr>
                <a:solidFill>
                  <a:schemeClr val="tx1"/>
                </a:solidFill>
                <a:latin typeface="Arial" panose="020B0604020202020204" pitchFamily="34" charset="0"/>
                <a:cs typeface="Arial" panose="020B0604020202020204" pitchFamily="34" charset="0"/>
              </a:defRPr>
            </a:lvl4pPr>
            <a:lvl5pPr marL="2078591" indent="-230955" eaLnBrk="0" hangingPunct="0">
              <a:defRPr>
                <a:solidFill>
                  <a:schemeClr val="tx1"/>
                </a:solidFill>
                <a:latin typeface="Arial" panose="020B0604020202020204" pitchFamily="34" charset="0"/>
                <a:cs typeface="Arial" panose="020B0604020202020204" pitchFamily="34" charset="0"/>
              </a:defRPr>
            </a:lvl5pPr>
            <a:lvl6pPr marL="254050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02410"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64319"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26228" indent="-230955"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7D750EB-6CDC-45B2-918B-F0E4BFDCBE06}" type="slidenum">
              <a:rPr lang="it-IT" altLang="it-IT">
                <a:latin typeface="Arial Unicode MS" panose="020B0604020202020204" pitchFamily="34" charset="-128"/>
              </a:rPr>
              <a:pPr eaLnBrk="1" hangingPunct="1"/>
              <a:t>8</a:t>
            </a:fld>
            <a:endParaRPr lang="it-IT" altLang="it-IT">
              <a:latin typeface="Arial Unicode MS" panose="020B0604020202020204" pitchFamily="34" charset="-128"/>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smtClean="0"/>
          </a:p>
        </p:txBody>
      </p:sp>
    </p:spTree>
    <p:extLst>
      <p:ext uri="{BB962C8B-B14F-4D97-AF65-F5344CB8AC3E}">
        <p14:creationId xmlns:p14="http://schemas.microsoft.com/office/powerpoint/2010/main" val="4242810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238250" y="1122363"/>
            <a:ext cx="7429500" cy="2387600"/>
          </a:xfrm>
        </p:spPr>
        <p:txBody>
          <a:bodyPr anchor="b"/>
          <a:lstStyle>
            <a:lvl1pPr algn="ctr">
              <a:defRPr sz="4875"/>
            </a:lvl1pPr>
          </a:lstStyle>
          <a:p>
            <a:r>
              <a:rPr lang="it-IT" smtClean="0"/>
              <a:t>Fare clic per modificare lo stile del titolo</a:t>
            </a:r>
            <a:endParaRPr lang="it-IT"/>
          </a:p>
        </p:txBody>
      </p:sp>
      <p:sp>
        <p:nvSpPr>
          <p:cNvPr id="3" name="Sottotitolo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fld id="{EA84C53E-4342-482C-8518-A15CA31F3109}" type="slidenum">
              <a:rPr lang="it-IT" altLang="it-IT" smtClean="0"/>
              <a:pPr/>
              <a:t>‹N›</a:t>
            </a:fld>
            <a:endParaRPr lang="it-IT" altLang="it-IT"/>
          </a:p>
        </p:txBody>
      </p:sp>
    </p:spTree>
    <p:extLst>
      <p:ext uri="{BB962C8B-B14F-4D97-AF65-F5344CB8AC3E}">
        <p14:creationId xmlns:p14="http://schemas.microsoft.com/office/powerpoint/2010/main" val="287887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fld id="{6683CEFB-4CAF-4499-9BF5-C08311DD55EF}" type="slidenum">
              <a:rPr lang="it-IT" altLang="it-IT" smtClean="0"/>
              <a:pPr/>
              <a:t>‹N›</a:t>
            </a:fld>
            <a:endParaRPr lang="it-IT" altLang="it-IT"/>
          </a:p>
        </p:txBody>
      </p:sp>
    </p:spTree>
    <p:extLst>
      <p:ext uri="{BB962C8B-B14F-4D97-AF65-F5344CB8AC3E}">
        <p14:creationId xmlns:p14="http://schemas.microsoft.com/office/powerpoint/2010/main" val="2258498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088981" y="365125"/>
            <a:ext cx="2135981"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1037" y="365125"/>
            <a:ext cx="6284119"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fld id="{9FA578A0-A49B-437A-A14C-9A9EDC2BF080}" type="slidenum">
              <a:rPr lang="it-IT" altLang="it-IT" smtClean="0"/>
              <a:pPr/>
              <a:t>‹N›</a:t>
            </a:fld>
            <a:endParaRPr lang="it-IT" altLang="it-IT"/>
          </a:p>
        </p:txBody>
      </p:sp>
    </p:spTree>
    <p:extLst>
      <p:ext uri="{BB962C8B-B14F-4D97-AF65-F5344CB8AC3E}">
        <p14:creationId xmlns:p14="http://schemas.microsoft.com/office/powerpoint/2010/main" val="2506179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fld id="{20CC4DB7-E64E-470D-8C14-92311E286545}" type="slidenum">
              <a:rPr lang="it-IT" altLang="it-IT" smtClean="0"/>
              <a:pPr/>
              <a:t>‹N›</a:t>
            </a:fld>
            <a:endParaRPr lang="it-IT" altLang="it-IT"/>
          </a:p>
        </p:txBody>
      </p:sp>
    </p:spTree>
    <p:extLst>
      <p:ext uri="{BB962C8B-B14F-4D97-AF65-F5344CB8AC3E}">
        <p14:creationId xmlns:p14="http://schemas.microsoft.com/office/powerpoint/2010/main" val="2772465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75878" y="1709739"/>
            <a:ext cx="8543925" cy="2852737"/>
          </a:xfrm>
        </p:spPr>
        <p:txBody>
          <a:bodyPr anchor="b"/>
          <a:lstStyle>
            <a:lvl1pPr>
              <a:defRPr sz="4875"/>
            </a:lvl1pPr>
          </a:lstStyle>
          <a:p>
            <a:r>
              <a:rPr lang="it-IT" smtClean="0"/>
              <a:t>Fare clic per modificare lo stile del titolo</a:t>
            </a:r>
            <a:endParaRPr lang="it-IT"/>
          </a:p>
        </p:txBody>
      </p:sp>
      <p:sp>
        <p:nvSpPr>
          <p:cNvPr id="3" name="Segnaposto testo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pPr>
              <a:defRPr/>
            </a:pPr>
            <a:endParaRPr lang="it-IT"/>
          </a:p>
        </p:txBody>
      </p:sp>
      <p:sp>
        <p:nvSpPr>
          <p:cNvPr id="5" name="Segnaposto piè di pagina 4"/>
          <p:cNvSpPr>
            <a:spLocks noGrp="1"/>
          </p:cNvSpPr>
          <p:nvPr>
            <p:ph type="ftr" sz="quarter" idx="11"/>
          </p:nvPr>
        </p:nvSpPr>
        <p:spPr/>
        <p:txBody>
          <a:bodyPr/>
          <a:lstStyle/>
          <a:p>
            <a:pPr>
              <a:defRPr/>
            </a:pPr>
            <a:endParaRPr lang="it-IT"/>
          </a:p>
        </p:txBody>
      </p:sp>
      <p:sp>
        <p:nvSpPr>
          <p:cNvPr id="6" name="Segnaposto numero diapositiva 5"/>
          <p:cNvSpPr>
            <a:spLocks noGrp="1"/>
          </p:cNvSpPr>
          <p:nvPr>
            <p:ph type="sldNum" sz="quarter" idx="12"/>
          </p:nvPr>
        </p:nvSpPr>
        <p:spPr/>
        <p:txBody>
          <a:bodyPr/>
          <a:lstStyle/>
          <a:p>
            <a:fld id="{568CA8A3-C6AD-46CA-B9A4-CE1D3D06CA80}" type="slidenum">
              <a:rPr lang="it-IT" altLang="it-IT" smtClean="0"/>
              <a:pPr/>
              <a:t>‹N›</a:t>
            </a:fld>
            <a:endParaRPr lang="it-IT" altLang="it-IT"/>
          </a:p>
        </p:txBody>
      </p:sp>
    </p:spTree>
    <p:extLst>
      <p:ext uri="{BB962C8B-B14F-4D97-AF65-F5344CB8AC3E}">
        <p14:creationId xmlns:p14="http://schemas.microsoft.com/office/powerpoint/2010/main" val="53331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1038" y="1825625"/>
            <a:ext cx="421005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014913" y="1825625"/>
            <a:ext cx="421005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fld id="{28F6E6E5-4A3A-49AD-A248-D1DC73B8C43F}" type="slidenum">
              <a:rPr lang="it-IT" altLang="it-IT" smtClean="0"/>
              <a:pPr/>
              <a:t>‹N›</a:t>
            </a:fld>
            <a:endParaRPr lang="it-IT" altLang="it-IT"/>
          </a:p>
        </p:txBody>
      </p:sp>
    </p:spTree>
    <p:extLst>
      <p:ext uri="{BB962C8B-B14F-4D97-AF65-F5344CB8AC3E}">
        <p14:creationId xmlns:p14="http://schemas.microsoft.com/office/powerpoint/2010/main" val="46832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82328" y="365126"/>
            <a:ext cx="8543925"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82328" y="2505075"/>
            <a:ext cx="4190702"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5014913" y="2505075"/>
            <a:ext cx="4211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pPr>
              <a:defRPr/>
            </a:pPr>
            <a:endParaRPr lang="it-IT"/>
          </a:p>
        </p:txBody>
      </p:sp>
      <p:sp>
        <p:nvSpPr>
          <p:cNvPr id="8" name="Segnaposto piè di pagina 7"/>
          <p:cNvSpPr>
            <a:spLocks noGrp="1"/>
          </p:cNvSpPr>
          <p:nvPr>
            <p:ph type="ftr" sz="quarter" idx="11"/>
          </p:nvPr>
        </p:nvSpPr>
        <p:spPr/>
        <p:txBody>
          <a:bodyPr/>
          <a:lstStyle/>
          <a:p>
            <a:pPr>
              <a:defRPr/>
            </a:pPr>
            <a:endParaRPr lang="it-IT"/>
          </a:p>
        </p:txBody>
      </p:sp>
      <p:sp>
        <p:nvSpPr>
          <p:cNvPr id="9" name="Segnaposto numero diapositiva 8"/>
          <p:cNvSpPr>
            <a:spLocks noGrp="1"/>
          </p:cNvSpPr>
          <p:nvPr>
            <p:ph type="sldNum" sz="quarter" idx="12"/>
          </p:nvPr>
        </p:nvSpPr>
        <p:spPr/>
        <p:txBody>
          <a:bodyPr/>
          <a:lstStyle/>
          <a:p>
            <a:fld id="{2E441918-BA96-4D45-BE37-DEEED2512F23}" type="slidenum">
              <a:rPr lang="it-IT" altLang="it-IT" smtClean="0"/>
              <a:pPr/>
              <a:t>‹N›</a:t>
            </a:fld>
            <a:endParaRPr lang="it-IT" altLang="it-IT"/>
          </a:p>
        </p:txBody>
      </p:sp>
    </p:spTree>
    <p:extLst>
      <p:ext uri="{BB962C8B-B14F-4D97-AF65-F5344CB8AC3E}">
        <p14:creationId xmlns:p14="http://schemas.microsoft.com/office/powerpoint/2010/main" val="1531880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pPr>
              <a:defRPr/>
            </a:pPr>
            <a:endParaRPr lang="it-IT"/>
          </a:p>
        </p:txBody>
      </p:sp>
      <p:sp>
        <p:nvSpPr>
          <p:cNvPr id="4" name="Segnaposto piè di pagina 3"/>
          <p:cNvSpPr>
            <a:spLocks noGrp="1"/>
          </p:cNvSpPr>
          <p:nvPr>
            <p:ph type="ftr" sz="quarter" idx="11"/>
          </p:nvPr>
        </p:nvSpPr>
        <p:spPr/>
        <p:txBody>
          <a:bodyPr/>
          <a:lstStyle/>
          <a:p>
            <a:pPr>
              <a:defRPr/>
            </a:pPr>
            <a:endParaRPr lang="it-IT"/>
          </a:p>
        </p:txBody>
      </p:sp>
      <p:sp>
        <p:nvSpPr>
          <p:cNvPr id="5" name="Segnaposto numero diapositiva 4"/>
          <p:cNvSpPr>
            <a:spLocks noGrp="1"/>
          </p:cNvSpPr>
          <p:nvPr>
            <p:ph type="sldNum" sz="quarter" idx="12"/>
          </p:nvPr>
        </p:nvSpPr>
        <p:spPr/>
        <p:txBody>
          <a:bodyPr/>
          <a:lstStyle/>
          <a:p>
            <a:fld id="{4FDF7040-712F-4ECA-8DFC-EFAFAA6C3A97}" type="slidenum">
              <a:rPr lang="it-IT" altLang="it-IT" smtClean="0"/>
              <a:pPr/>
              <a:t>‹N›</a:t>
            </a:fld>
            <a:endParaRPr lang="it-IT" altLang="it-IT"/>
          </a:p>
        </p:txBody>
      </p:sp>
    </p:spTree>
    <p:extLst>
      <p:ext uri="{BB962C8B-B14F-4D97-AF65-F5344CB8AC3E}">
        <p14:creationId xmlns:p14="http://schemas.microsoft.com/office/powerpoint/2010/main" val="3646963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pPr>
              <a:defRPr/>
            </a:pPr>
            <a:endParaRPr lang="it-IT"/>
          </a:p>
        </p:txBody>
      </p:sp>
      <p:sp>
        <p:nvSpPr>
          <p:cNvPr id="3" name="Segnaposto piè di pagina 2"/>
          <p:cNvSpPr>
            <a:spLocks noGrp="1"/>
          </p:cNvSpPr>
          <p:nvPr>
            <p:ph type="ftr" sz="quarter" idx="11"/>
          </p:nvPr>
        </p:nvSpPr>
        <p:spPr/>
        <p:txBody>
          <a:bodyPr/>
          <a:lstStyle/>
          <a:p>
            <a:pPr>
              <a:defRPr/>
            </a:pPr>
            <a:endParaRPr lang="it-IT"/>
          </a:p>
        </p:txBody>
      </p:sp>
      <p:sp>
        <p:nvSpPr>
          <p:cNvPr id="4" name="Segnaposto numero diapositiva 3"/>
          <p:cNvSpPr>
            <a:spLocks noGrp="1"/>
          </p:cNvSpPr>
          <p:nvPr>
            <p:ph type="sldNum" sz="quarter" idx="12"/>
          </p:nvPr>
        </p:nvSpPr>
        <p:spPr/>
        <p:txBody>
          <a:bodyPr/>
          <a:lstStyle/>
          <a:p>
            <a:fld id="{9984F043-214E-4AD6-89B6-8EF80AB09DF3}" type="slidenum">
              <a:rPr lang="it-IT" altLang="it-IT" smtClean="0"/>
              <a:pPr/>
              <a:t>‹N›</a:t>
            </a:fld>
            <a:endParaRPr lang="it-IT" altLang="it-IT"/>
          </a:p>
        </p:txBody>
      </p:sp>
    </p:spTree>
    <p:extLst>
      <p:ext uri="{BB962C8B-B14F-4D97-AF65-F5344CB8AC3E}">
        <p14:creationId xmlns:p14="http://schemas.microsoft.com/office/powerpoint/2010/main" val="713846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2328" y="457200"/>
            <a:ext cx="3194943" cy="1600200"/>
          </a:xfrm>
        </p:spPr>
        <p:txBody>
          <a:bodyPr anchor="b"/>
          <a:lstStyle>
            <a:lvl1pPr>
              <a:defRPr sz="2600"/>
            </a:lvl1pPr>
          </a:lstStyle>
          <a:p>
            <a:r>
              <a:rPr lang="it-IT" smtClean="0"/>
              <a:t>Fare clic per modificare lo stile del titolo</a:t>
            </a:r>
            <a:endParaRPr lang="it-IT"/>
          </a:p>
        </p:txBody>
      </p:sp>
      <p:sp>
        <p:nvSpPr>
          <p:cNvPr id="3" name="Segnaposto contenuto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fld id="{46825DFB-150C-44AA-9417-797029F11511}" type="slidenum">
              <a:rPr lang="it-IT" altLang="it-IT" smtClean="0"/>
              <a:pPr/>
              <a:t>‹N›</a:t>
            </a:fld>
            <a:endParaRPr lang="it-IT" altLang="it-IT"/>
          </a:p>
        </p:txBody>
      </p:sp>
    </p:spTree>
    <p:extLst>
      <p:ext uri="{BB962C8B-B14F-4D97-AF65-F5344CB8AC3E}">
        <p14:creationId xmlns:p14="http://schemas.microsoft.com/office/powerpoint/2010/main" val="3845900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2328" y="457200"/>
            <a:ext cx="3194943" cy="1600200"/>
          </a:xfrm>
        </p:spPr>
        <p:txBody>
          <a:bodyPr anchor="b"/>
          <a:lstStyle>
            <a:lvl1pPr>
              <a:defRPr sz="2600"/>
            </a:lvl1pPr>
          </a:lstStyle>
          <a:p>
            <a:r>
              <a:rPr lang="it-IT" smtClean="0"/>
              <a:t>Fare clic per modificare lo stile del titolo</a:t>
            </a:r>
            <a:endParaRPr lang="it-IT"/>
          </a:p>
        </p:txBody>
      </p:sp>
      <p:sp>
        <p:nvSpPr>
          <p:cNvPr id="3" name="Segnaposto immagine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lang="it-IT"/>
          </a:p>
        </p:txBody>
      </p:sp>
      <p:sp>
        <p:nvSpPr>
          <p:cNvPr id="4" name="Segnaposto testo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pPr>
              <a:defRPr/>
            </a:pPr>
            <a:endParaRPr lang="it-IT"/>
          </a:p>
        </p:txBody>
      </p:sp>
      <p:sp>
        <p:nvSpPr>
          <p:cNvPr id="6" name="Segnaposto piè di pagina 5"/>
          <p:cNvSpPr>
            <a:spLocks noGrp="1"/>
          </p:cNvSpPr>
          <p:nvPr>
            <p:ph type="ftr" sz="quarter" idx="11"/>
          </p:nvPr>
        </p:nvSpPr>
        <p:spPr/>
        <p:txBody>
          <a:bodyPr/>
          <a:lstStyle/>
          <a:p>
            <a:pPr>
              <a:defRPr/>
            </a:pPr>
            <a:endParaRPr lang="it-IT"/>
          </a:p>
        </p:txBody>
      </p:sp>
      <p:sp>
        <p:nvSpPr>
          <p:cNvPr id="7" name="Segnaposto numero diapositiva 6"/>
          <p:cNvSpPr>
            <a:spLocks noGrp="1"/>
          </p:cNvSpPr>
          <p:nvPr>
            <p:ph type="sldNum" sz="quarter" idx="12"/>
          </p:nvPr>
        </p:nvSpPr>
        <p:spPr/>
        <p:txBody>
          <a:bodyPr/>
          <a:lstStyle/>
          <a:p>
            <a:fld id="{08D0C2BA-2B04-49CB-808C-E346C84D6810}" type="slidenum">
              <a:rPr lang="it-IT" altLang="it-IT" smtClean="0"/>
              <a:pPr/>
              <a:t>‹N›</a:t>
            </a:fld>
            <a:endParaRPr lang="it-IT" altLang="it-IT"/>
          </a:p>
        </p:txBody>
      </p:sp>
    </p:spTree>
    <p:extLst>
      <p:ext uri="{BB962C8B-B14F-4D97-AF65-F5344CB8AC3E}">
        <p14:creationId xmlns:p14="http://schemas.microsoft.com/office/powerpoint/2010/main" val="3881016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pPr>
              <a:defRPr/>
            </a:pPr>
            <a:endParaRPr lang="it-IT"/>
          </a:p>
        </p:txBody>
      </p:sp>
      <p:sp>
        <p:nvSpPr>
          <p:cNvPr id="5" name="Segnaposto piè di pagina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pPr>
              <a:defRPr/>
            </a:pPr>
            <a:endParaRPr lang="it-IT"/>
          </a:p>
        </p:txBody>
      </p:sp>
      <p:sp>
        <p:nvSpPr>
          <p:cNvPr id="6" name="Segnaposto numero diapositiva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1A80758-47DA-43A4-BFA4-AEAADA133EEE}" type="slidenum">
              <a:rPr lang="it-IT" altLang="it-IT" smtClean="0"/>
              <a:pPr/>
              <a:t>‹N›</a:t>
            </a:fld>
            <a:endParaRPr lang="it-IT" altLang="it-IT"/>
          </a:p>
        </p:txBody>
      </p:sp>
    </p:spTree>
    <p:extLst>
      <p:ext uri="{BB962C8B-B14F-4D97-AF65-F5344CB8AC3E}">
        <p14:creationId xmlns:p14="http://schemas.microsoft.com/office/powerpoint/2010/main" val="2650334482"/>
      </p:ext>
    </p:extLst>
  </p:cSld>
  <p:clrMap bg1="lt1" tx1="dk1" bg2="lt2" tx2="dk2" accent1="accent1" accent2="accent2" accent3="accent3" accent4="accent4" accent5="accent5" accent6="accent6" hlink="hlink" folHlink="folHlink"/>
  <p:sldLayoutIdLst>
    <p:sldLayoutId id="2147484002" r:id="rId1"/>
    <p:sldLayoutId id="2147484003" r:id="rId2"/>
    <p:sldLayoutId id="2147484004" r:id="rId3"/>
    <p:sldLayoutId id="2147484005" r:id="rId4"/>
    <p:sldLayoutId id="2147484006" r:id="rId5"/>
    <p:sldLayoutId id="2147484007" r:id="rId6"/>
    <p:sldLayoutId id="2147484008" r:id="rId7"/>
    <p:sldLayoutId id="2147484009" r:id="rId8"/>
    <p:sldLayoutId id="2147484010" r:id="rId9"/>
    <p:sldLayoutId id="2147484011" r:id="rId10"/>
    <p:sldLayoutId id="2147484012" r:id="rId11"/>
  </p:sldLayoutIdLst>
  <p:txStyles>
    <p:titleStyle>
      <a:lvl1pPr algn="l" defTabSz="742950" rtl="0" eaLnBrk="1" latinLnBrk="0" hangingPunct="1">
        <a:lnSpc>
          <a:spcPct val="90000"/>
        </a:lnSpc>
        <a:spcBef>
          <a:spcPct val="0"/>
        </a:spcBef>
        <a:buNone/>
        <a:defRPr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it-IT"/>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oleObject" Target="../embeddings/oleObject5.bin"/><Relationship Id="rId3" Type="http://schemas.openxmlformats.org/officeDocument/2006/relationships/notesSlide" Target="../notesSlides/notesSlide3.xml"/><Relationship Id="rId7" Type="http://schemas.openxmlformats.org/officeDocument/2006/relationships/image" Target="../media/image2.emf"/><Relationship Id="rId12" Type="http://schemas.openxmlformats.org/officeDocument/2006/relationships/image" Target="../media/image4.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oleObject" Target="../embeddings/oleObject4.bin"/><Relationship Id="rId5" Type="http://schemas.openxmlformats.org/officeDocument/2006/relationships/image" Target="../media/image1.emf"/><Relationship Id="rId10" Type="http://schemas.openxmlformats.org/officeDocument/2006/relationships/image" Target="../media/image6.png"/><Relationship Id="rId4" Type="http://schemas.openxmlformats.org/officeDocument/2006/relationships/oleObject" Target="../embeddings/oleObject1.bin"/><Relationship Id="rId9" Type="http://schemas.openxmlformats.org/officeDocument/2006/relationships/image" Target="../media/image3.emf"/><Relationship Id="rId14" Type="http://schemas.openxmlformats.org/officeDocument/2006/relationships/image" Target="../media/image5.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238250" y="476672"/>
            <a:ext cx="7429500" cy="2387600"/>
          </a:xfrm>
        </p:spPr>
        <p:txBody>
          <a:bodyPr/>
          <a:lstStyle/>
          <a:p>
            <a:r>
              <a:rPr lang="it-IT" b="1" dirty="0"/>
              <a:t>Analisi dei principi attivi delle piante medicinali e aromatiche</a:t>
            </a:r>
          </a:p>
        </p:txBody>
      </p:sp>
      <p:sp>
        <p:nvSpPr>
          <p:cNvPr id="3" name="Sottotitolo 2"/>
          <p:cNvSpPr>
            <a:spLocks noGrp="1"/>
          </p:cNvSpPr>
          <p:nvPr>
            <p:ph type="subTitle" idx="1"/>
          </p:nvPr>
        </p:nvSpPr>
        <p:spPr>
          <a:xfrm>
            <a:off x="1206239" y="3068960"/>
            <a:ext cx="7429500" cy="3096344"/>
          </a:xfrm>
        </p:spPr>
        <p:txBody>
          <a:bodyPr/>
          <a:lstStyle/>
          <a:p>
            <a:pPr algn="l"/>
            <a:r>
              <a:rPr lang="it-IT" dirty="0" smtClean="0"/>
              <a:t>Lezioni:</a:t>
            </a:r>
          </a:p>
          <a:p>
            <a:pPr algn="l"/>
            <a:r>
              <a:rPr lang="it-IT" dirty="0"/>
              <a:t>	</a:t>
            </a:r>
            <a:r>
              <a:rPr lang="it-IT" dirty="0" smtClean="0"/>
              <a:t>lunedì, 11-13, Aula C Carelli</a:t>
            </a:r>
          </a:p>
          <a:p>
            <a:pPr algn="l"/>
            <a:r>
              <a:rPr lang="it-IT" dirty="0"/>
              <a:t>	</a:t>
            </a:r>
            <a:r>
              <a:rPr lang="it-IT" dirty="0" smtClean="0"/>
              <a:t>martedì, 9-11</a:t>
            </a:r>
            <a:r>
              <a:rPr lang="it-IT" dirty="0"/>
              <a:t>, Aula C Carelli</a:t>
            </a:r>
            <a:endParaRPr lang="it-IT" dirty="0" smtClean="0"/>
          </a:p>
          <a:p>
            <a:pPr algn="l"/>
            <a:r>
              <a:rPr lang="it-IT" dirty="0"/>
              <a:t>	</a:t>
            </a:r>
            <a:r>
              <a:rPr lang="it-IT" dirty="0" smtClean="0"/>
              <a:t>venerdì, 14-16, Aula ex-</a:t>
            </a:r>
            <a:r>
              <a:rPr lang="it-IT" dirty="0" err="1" smtClean="0"/>
              <a:t>Ing</a:t>
            </a:r>
            <a:endParaRPr lang="it-IT" dirty="0" smtClean="0"/>
          </a:p>
          <a:p>
            <a:pPr algn="l"/>
            <a:endParaRPr lang="it-IT" dirty="0" smtClean="0"/>
          </a:p>
          <a:p>
            <a:pPr algn="l"/>
            <a:r>
              <a:rPr lang="it-IT" dirty="0" smtClean="0"/>
              <a:t>Laboratorio:</a:t>
            </a:r>
          </a:p>
          <a:p>
            <a:pPr algn="l"/>
            <a:r>
              <a:rPr lang="it-IT" dirty="0"/>
              <a:t>	</a:t>
            </a:r>
            <a:r>
              <a:rPr lang="it-IT" dirty="0" smtClean="0"/>
              <a:t>lunedì</a:t>
            </a:r>
            <a:r>
              <a:rPr lang="it-IT" dirty="0"/>
              <a:t>, </a:t>
            </a:r>
            <a:r>
              <a:rPr lang="it-IT" dirty="0" smtClean="0"/>
              <a:t>9-11</a:t>
            </a:r>
          </a:p>
          <a:p>
            <a:pPr algn="l"/>
            <a:r>
              <a:rPr lang="it-IT" dirty="0"/>
              <a:t>	</a:t>
            </a:r>
            <a:r>
              <a:rPr lang="it-IT" dirty="0" smtClean="0"/>
              <a:t>inizio: lunedì 21 marzo </a:t>
            </a:r>
          </a:p>
          <a:p>
            <a:pPr algn="l"/>
            <a:endParaRPr lang="it-IT" dirty="0"/>
          </a:p>
        </p:txBody>
      </p:sp>
    </p:spTree>
    <p:extLst>
      <p:ext uri="{BB962C8B-B14F-4D97-AF65-F5344CB8AC3E}">
        <p14:creationId xmlns:p14="http://schemas.microsoft.com/office/powerpoint/2010/main" val="3226868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1" name="Rectangle 3"/>
          <p:cNvSpPr>
            <a:spLocks noGrp="1" noChangeArrowheads="1"/>
          </p:cNvSpPr>
          <p:nvPr>
            <p:ph idx="1"/>
          </p:nvPr>
        </p:nvSpPr>
        <p:spPr>
          <a:xfrm>
            <a:off x="908050" y="404813"/>
            <a:ext cx="8420100" cy="5614987"/>
          </a:xfrm>
        </p:spPr>
        <p:txBody>
          <a:bodyPr>
            <a:normAutofit/>
          </a:bodyPr>
          <a:lstStyle/>
          <a:p>
            <a:pPr>
              <a:lnSpc>
                <a:spcPct val="150000"/>
              </a:lnSpc>
              <a:buFont typeface="Wingdings" panose="05000000000000000000" pitchFamily="2" charset="2"/>
              <a:buNone/>
              <a:defRPr/>
            </a:pPr>
            <a:endParaRPr lang="it-IT" sz="3200" dirty="0" smtClean="0"/>
          </a:p>
          <a:p>
            <a:pPr>
              <a:lnSpc>
                <a:spcPct val="150000"/>
              </a:lnSpc>
              <a:buFont typeface="Wingdings" panose="05000000000000000000" pitchFamily="2" charset="2"/>
              <a:buNone/>
              <a:defRPr/>
            </a:pPr>
            <a:r>
              <a:rPr lang="it-IT" sz="3200" dirty="0" smtClean="0"/>
              <a:t>Le droghe, gli estratti o i singoli composti devono </a:t>
            </a:r>
            <a:r>
              <a:rPr lang="it-IT" sz="3200" dirty="0"/>
              <a:t>essere conformi a quanto riportato nei </a:t>
            </a:r>
            <a:r>
              <a:rPr lang="it-IT" sz="3200" b="1" dirty="0"/>
              <a:t>codici di </a:t>
            </a:r>
            <a:r>
              <a:rPr lang="it-IT" sz="3200" b="1" dirty="0" smtClean="0"/>
              <a:t>purezza</a:t>
            </a:r>
            <a:r>
              <a:rPr lang="it-IT" sz="3200" dirty="0" smtClean="0"/>
              <a:t>, </a:t>
            </a:r>
            <a:r>
              <a:rPr lang="it-IT" sz="3200" dirty="0"/>
              <a:t>che sono rappresentati dalle </a:t>
            </a:r>
            <a:r>
              <a:rPr lang="it-IT" sz="3200" b="1" dirty="0"/>
              <a:t>Farmacopee</a:t>
            </a:r>
            <a:r>
              <a:rPr lang="it-IT" sz="3200" dirty="0"/>
              <a:t> e da altri testi di riconosciuta validità</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Validazione dei metodi analitici</a:t>
            </a:r>
            <a:endParaRPr lang="it-IT" b="1" dirty="0"/>
          </a:p>
        </p:txBody>
      </p:sp>
      <p:sp>
        <p:nvSpPr>
          <p:cNvPr id="3" name="Segnaposto contenuto 2"/>
          <p:cNvSpPr>
            <a:spLocks noGrp="1"/>
          </p:cNvSpPr>
          <p:nvPr>
            <p:ph idx="1"/>
          </p:nvPr>
        </p:nvSpPr>
        <p:spPr/>
        <p:txBody>
          <a:bodyPr>
            <a:normAutofit/>
          </a:bodyPr>
          <a:lstStyle/>
          <a:p>
            <a:pPr>
              <a:lnSpc>
                <a:spcPct val="150000"/>
              </a:lnSpc>
            </a:pPr>
            <a:r>
              <a:rPr lang="it-IT" sz="2400" dirty="0" smtClean="0"/>
              <a:t>I metodi da utilizzare per le analisi sia qualitative che quantitative devono garantire requisiti di</a:t>
            </a:r>
          </a:p>
          <a:p>
            <a:pPr lvl="1">
              <a:lnSpc>
                <a:spcPct val="150000"/>
              </a:lnSpc>
            </a:pPr>
            <a:r>
              <a:rPr lang="it-IT" sz="2400" b="1" i="1" dirty="0">
                <a:solidFill>
                  <a:srgbClr val="C00000"/>
                </a:solidFill>
              </a:rPr>
              <a:t>p</a:t>
            </a:r>
            <a:r>
              <a:rPr lang="it-IT" sz="2400" b="1" i="1" dirty="0" smtClean="0">
                <a:solidFill>
                  <a:srgbClr val="C00000"/>
                </a:solidFill>
              </a:rPr>
              <a:t>recisione</a:t>
            </a:r>
          </a:p>
          <a:p>
            <a:pPr lvl="1">
              <a:lnSpc>
                <a:spcPct val="150000"/>
              </a:lnSpc>
            </a:pPr>
            <a:r>
              <a:rPr lang="it-IT" sz="2400" b="1" i="1" dirty="0" smtClean="0">
                <a:solidFill>
                  <a:srgbClr val="C00000"/>
                </a:solidFill>
              </a:rPr>
              <a:t>accuratezza</a:t>
            </a:r>
            <a:endParaRPr lang="it-IT" sz="2000" b="1" i="1" dirty="0" smtClean="0">
              <a:solidFill>
                <a:srgbClr val="C00000"/>
              </a:solidFill>
            </a:endParaRPr>
          </a:p>
          <a:p>
            <a:pPr marL="0" indent="0">
              <a:lnSpc>
                <a:spcPct val="150000"/>
              </a:lnSpc>
              <a:buNone/>
            </a:pPr>
            <a:r>
              <a:rPr lang="it-IT" sz="2325" dirty="0" smtClean="0"/>
              <a:t>Tali requisiti sono garantiti nelle metodiche riportate nei </a:t>
            </a:r>
            <a:r>
              <a:rPr lang="it-IT" sz="2325" b="1" dirty="0" smtClean="0"/>
              <a:t>codici di purezza</a:t>
            </a:r>
          </a:p>
          <a:p>
            <a:pPr lvl="1">
              <a:lnSpc>
                <a:spcPct val="150000"/>
              </a:lnSpc>
            </a:pPr>
            <a:endParaRPr lang="it-IT" sz="2000" dirty="0"/>
          </a:p>
        </p:txBody>
      </p:sp>
    </p:spTree>
    <p:extLst>
      <p:ext uri="{BB962C8B-B14F-4D97-AF65-F5344CB8AC3E}">
        <p14:creationId xmlns:p14="http://schemas.microsoft.com/office/powerpoint/2010/main" val="473317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4" name="Rectangle 4"/>
          <p:cNvSpPr>
            <a:spLocks noGrp="1" noChangeArrowheads="1"/>
          </p:cNvSpPr>
          <p:nvPr>
            <p:ph type="title"/>
          </p:nvPr>
        </p:nvSpPr>
        <p:spPr>
          <a:xfrm>
            <a:off x="560512" y="764704"/>
            <a:ext cx="8420100" cy="1143000"/>
          </a:xfrm>
        </p:spPr>
        <p:txBody>
          <a:bodyPr/>
          <a:lstStyle/>
          <a:p>
            <a:pPr>
              <a:defRPr/>
            </a:pPr>
            <a:r>
              <a:rPr lang="it-IT" sz="3600" b="1" dirty="0"/>
              <a:t>Le Farmacopee rappresentano il codice di purezza per le sostanze ad uso farmaceutico</a:t>
            </a:r>
          </a:p>
        </p:txBody>
      </p:sp>
      <p:graphicFrame>
        <p:nvGraphicFramePr>
          <p:cNvPr id="2" name="Diagramma 1"/>
          <p:cNvGraphicFramePr/>
          <p:nvPr>
            <p:extLst/>
          </p:nvPr>
        </p:nvGraphicFramePr>
        <p:xfrm>
          <a:off x="488951" y="2204865"/>
          <a:ext cx="8208466" cy="3312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14256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olo 1"/>
          <p:cNvSpPr>
            <a:spLocks noGrp="1"/>
          </p:cNvSpPr>
          <p:nvPr>
            <p:ph type="title"/>
          </p:nvPr>
        </p:nvSpPr>
        <p:spPr/>
        <p:txBody>
          <a:bodyPr/>
          <a:lstStyle/>
          <a:p>
            <a:pPr eaLnBrk="1" hangingPunct="1"/>
            <a:r>
              <a:rPr lang="it-IT" smtClean="0">
                <a:latin typeface="+mn-lt"/>
              </a:rPr>
              <a:t>Farmacopea </a:t>
            </a:r>
          </a:p>
        </p:txBody>
      </p:sp>
      <p:sp>
        <p:nvSpPr>
          <p:cNvPr id="3" name="Segnaposto contenuto 2"/>
          <p:cNvSpPr>
            <a:spLocks noGrp="1"/>
          </p:cNvSpPr>
          <p:nvPr>
            <p:ph idx="1"/>
          </p:nvPr>
        </p:nvSpPr>
        <p:spPr>
          <a:xfrm>
            <a:off x="849313" y="1989139"/>
            <a:ext cx="8424862" cy="4752975"/>
          </a:xfrm>
        </p:spPr>
        <p:txBody>
          <a:bodyPr rtlCol="0">
            <a:normAutofit/>
          </a:bodyPr>
          <a:lstStyle/>
          <a:p>
            <a:pPr>
              <a:defRPr/>
            </a:pPr>
            <a:endParaRPr lang="it-IT" dirty="0" smtClean="0"/>
          </a:p>
          <a:p>
            <a:pPr>
              <a:defRPr/>
            </a:pPr>
            <a:r>
              <a:rPr lang="it-IT" dirty="0" smtClean="0"/>
              <a:t>La Farmacopea è un </a:t>
            </a:r>
            <a:r>
              <a:rPr lang="it-IT" b="1" dirty="0" smtClean="0"/>
              <a:t>codice farmaceutico</a:t>
            </a:r>
            <a:r>
              <a:rPr lang="it-IT" dirty="0" smtClean="0"/>
              <a:t>, cioè un testo di riferimento in materia di farmaci.</a:t>
            </a:r>
          </a:p>
          <a:p>
            <a:pPr>
              <a:defRPr/>
            </a:pPr>
            <a:r>
              <a:rPr lang="it-IT" dirty="0" smtClean="0"/>
              <a:t>Un complesso di disposizioni tecniche ed amministrative volte a permettere il controllo di qualità dei medicamenti, sostanze e preparati finali, mediante l'indicazione di metodiche di verifica analitica e tecnologica, delle specifiche di qualità, dei metodi di preparazione o della formulazione. </a:t>
            </a:r>
          </a:p>
          <a:p>
            <a:pPr>
              <a:defRPr/>
            </a:pPr>
            <a:r>
              <a:rPr lang="it-IT" dirty="0" smtClean="0"/>
              <a:t>Disposizioni opportune e necessarie a regolare l’esercizio della farmacia</a:t>
            </a:r>
          </a:p>
          <a:p>
            <a:pPr>
              <a:buNone/>
              <a:defRPr/>
            </a:pPr>
            <a:r>
              <a:rPr lang="it-IT" dirty="0" smtClean="0"/>
              <a:t> </a:t>
            </a:r>
            <a:endParaRPr lang="it-IT" dirty="0"/>
          </a:p>
        </p:txBody>
      </p:sp>
      <p:pic>
        <p:nvPicPr>
          <p:cNvPr id="14339" name="Picture 2" descr="C:\Documents and Settings\Adriana\Impostazioni locali\Temporary Internet Files\Content.IE5\BBHTMQF1\MC900441734[1].png"/>
          <p:cNvPicPr>
            <a:picLocks noChangeAspect="1" noChangeArrowheads="1"/>
          </p:cNvPicPr>
          <p:nvPr/>
        </p:nvPicPr>
        <p:blipFill>
          <a:blip r:embed="rId3"/>
          <a:srcRect/>
          <a:stretch>
            <a:fillRect/>
          </a:stretch>
        </p:blipFill>
        <p:spPr bwMode="auto">
          <a:xfrm>
            <a:off x="6537325" y="-387350"/>
            <a:ext cx="2743200" cy="2743200"/>
          </a:xfrm>
          <a:prstGeom prst="rect">
            <a:avLst/>
          </a:prstGeom>
          <a:noFill/>
          <a:ln w="9525">
            <a:noFill/>
            <a:miter lim="800000"/>
            <a:headEnd/>
            <a:tailEnd/>
          </a:ln>
        </p:spPr>
      </p:pic>
    </p:spTree>
    <p:extLst>
      <p:ext uri="{BB962C8B-B14F-4D97-AF65-F5344CB8AC3E}">
        <p14:creationId xmlns:p14="http://schemas.microsoft.com/office/powerpoint/2010/main" val="18778006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eaLnBrk="1" hangingPunct="1">
              <a:defRPr/>
            </a:pPr>
            <a:r>
              <a:rPr lang="it-IT" sz="4000" dirty="0">
                <a:latin typeface="+mn-lt"/>
              </a:rPr>
              <a:t>Sono presenti 5 capitoli così suddivisi:</a:t>
            </a:r>
          </a:p>
        </p:txBody>
      </p:sp>
      <p:sp>
        <p:nvSpPr>
          <p:cNvPr id="3" name="Segnaposto contenuto 2"/>
          <p:cNvSpPr>
            <a:spLocks noGrp="1"/>
          </p:cNvSpPr>
          <p:nvPr>
            <p:ph idx="1"/>
          </p:nvPr>
        </p:nvSpPr>
        <p:spPr>
          <a:xfrm>
            <a:off x="681038" y="1825625"/>
            <a:ext cx="8736458" cy="4351338"/>
          </a:xfrm>
        </p:spPr>
        <p:txBody>
          <a:bodyPr rtlCol="0">
            <a:normAutofit/>
          </a:bodyPr>
          <a:lstStyle/>
          <a:p>
            <a:pPr marL="514350" indent="-514350">
              <a:lnSpc>
                <a:spcPct val="150000"/>
              </a:lnSpc>
              <a:buFont typeface="+mj-lt"/>
              <a:buAutoNum type="arabicPeriod"/>
              <a:defRPr/>
            </a:pPr>
            <a:r>
              <a:rPr lang="it-IT" dirty="0" smtClean="0"/>
              <a:t>Capitoli generali </a:t>
            </a:r>
          </a:p>
          <a:p>
            <a:pPr marL="514350" indent="-514350">
              <a:lnSpc>
                <a:spcPct val="150000"/>
              </a:lnSpc>
              <a:buNone/>
              <a:defRPr/>
            </a:pPr>
            <a:r>
              <a:rPr lang="it-IT" dirty="0" smtClean="0"/>
              <a:t>2.   </a:t>
            </a:r>
            <a:r>
              <a:rPr lang="it-IT" dirty="0" smtClean="0">
                <a:solidFill>
                  <a:srgbClr val="FF0000"/>
                </a:solidFill>
              </a:rPr>
              <a:t>Monografie</a:t>
            </a:r>
          </a:p>
          <a:p>
            <a:pPr>
              <a:lnSpc>
                <a:spcPct val="150000"/>
              </a:lnSpc>
              <a:buNone/>
              <a:defRPr/>
            </a:pPr>
            <a:r>
              <a:rPr lang="it-IT" dirty="0" smtClean="0"/>
              <a:t>3.  Tabelle </a:t>
            </a:r>
          </a:p>
          <a:p>
            <a:pPr>
              <a:lnSpc>
                <a:spcPct val="150000"/>
              </a:lnSpc>
              <a:buNone/>
              <a:defRPr/>
            </a:pPr>
            <a:r>
              <a:rPr lang="it-IT" dirty="0" smtClean="0"/>
              <a:t>4.  Norme di buona preparazione dei medicinali in farmacia </a:t>
            </a:r>
          </a:p>
          <a:p>
            <a:pPr>
              <a:lnSpc>
                <a:spcPct val="150000"/>
              </a:lnSpc>
              <a:buNone/>
              <a:defRPr/>
            </a:pPr>
            <a:r>
              <a:rPr lang="it-IT" dirty="0" smtClean="0"/>
              <a:t>5.  Norme di buona preparazione dei </a:t>
            </a:r>
            <a:r>
              <a:rPr lang="it-IT" dirty="0" err="1" smtClean="0"/>
              <a:t>radiofarmaci</a:t>
            </a:r>
            <a:r>
              <a:rPr lang="it-IT" dirty="0" smtClean="0"/>
              <a:t> per medicina nucleare</a:t>
            </a:r>
            <a:endParaRPr lang="it-IT" dirty="0"/>
          </a:p>
        </p:txBody>
      </p:sp>
    </p:spTree>
    <p:extLst>
      <p:ext uri="{BB962C8B-B14F-4D97-AF65-F5344CB8AC3E}">
        <p14:creationId xmlns:p14="http://schemas.microsoft.com/office/powerpoint/2010/main" val="24872382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a:defRPr/>
            </a:pPr>
            <a:r>
              <a:rPr lang="it-IT" sz="3200" dirty="0" smtClean="0">
                <a:solidFill>
                  <a:schemeClr val="tx1"/>
                </a:solidFill>
              </a:rPr>
              <a:t>2. MONOGRAFIE</a:t>
            </a:r>
            <a:endParaRPr lang="it-IT" sz="3200" dirty="0">
              <a:solidFill>
                <a:schemeClr val="tx1"/>
              </a:solidFill>
            </a:endParaRPr>
          </a:p>
        </p:txBody>
      </p:sp>
      <p:sp>
        <p:nvSpPr>
          <p:cNvPr id="95235" name="Rectangle 3"/>
          <p:cNvSpPr>
            <a:spLocks noGrp="1" noChangeArrowheads="1"/>
          </p:cNvSpPr>
          <p:nvPr>
            <p:ph idx="1"/>
          </p:nvPr>
        </p:nvSpPr>
        <p:spPr/>
        <p:txBody>
          <a:bodyPr>
            <a:normAutofit fontScale="77500" lnSpcReduction="20000"/>
          </a:bodyPr>
          <a:lstStyle/>
          <a:p>
            <a:pPr>
              <a:lnSpc>
                <a:spcPct val="120000"/>
              </a:lnSpc>
              <a:defRPr/>
            </a:pPr>
            <a:r>
              <a:rPr lang="it-IT" sz="2800" dirty="0"/>
              <a:t>Le monografie della Farmacopea sono un insieme di</a:t>
            </a:r>
            <a:r>
              <a:rPr lang="it-IT" sz="2800" b="1" dirty="0"/>
              <a:t> </a:t>
            </a:r>
            <a:r>
              <a:rPr lang="it-IT" sz="2800" b="1" u="sng" dirty="0"/>
              <a:t>specifiche</a:t>
            </a:r>
            <a:r>
              <a:rPr lang="it-IT" sz="2800" dirty="0"/>
              <a:t> per la </a:t>
            </a:r>
            <a:r>
              <a:rPr lang="it-IT" sz="2800" b="1" u="sng" dirty="0"/>
              <a:t>determinazione</a:t>
            </a:r>
            <a:r>
              <a:rPr lang="it-IT" sz="2800" dirty="0"/>
              <a:t> e la </a:t>
            </a:r>
            <a:r>
              <a:rPr lang="it-IT" sz="2800" b="1" u="sng" dirty="0"/>
              <a:t>verifica della qualità</a:t>
            </a:r>
            <a:r>
              <a:rPr lang="it-IT" sz="2800" dirty="0"/>
              <a:t> di una </a:t>
            </a:r>
            <a:r>
              <a:rPr lang="it-IT" sz="2800" b="1" u="sng" dirty="0"/>
              <a:t>sostanza per uso farmaceutico</a:t>
            </a:r>
            <a:r>
              <a:rPr lang="it-IT" sz="2800" dirty="0" smtClean="0"/>
              <a:t>.</a:t>
            </a:r>
          </a:p>
          <a:p>
            <a:pPr marL="0" indent="0">
              <a:lnSpc>
                <a:spcPct val="120000"/>
              </a:lnSpc>
              <a:buNone/>
              <a:defRPr/>
            </a:pPr>
            <a:r>
              <a:rPr lang="it-IT" sz="2800" dirty="0" smtClean="0"/>
              <a:t>Sono suddivise nelle seguenti sezioni principali:</a:t>
            </a:r>
          </a:p>
          <a:p>
            <a:pPr>
              <a:lnSpc>
                <a:spcPct val="120000"/>
              </a:lnSpc>
              <a:defRPr/>
            </a:pPr>
            <a:r>
              <a:rPr lang="it-IT" sz="2800" i="1" dirty="0" smtClean="0"/>
              <a:t>Definizione</a:t>
            </a:r>
          </a:p>
          <a:p>
            <a:pPr>
              <a:lnSpc>
                <a:spcPct val="120000"/>
              </a:lnSpc>
              <a:defRPr/>
            </a:pPr>
            <a:r>
              <a:rPr lang="it-IT" sz="2800" i="1" dirty="0" smtClean="0"/>
              <a:t>Caratteri</a:t>
            </a:r>
          </a:p>
          <a:p>
            <a:pPr>
              <a:lnSpc>
                <a:spcPct val="120000"/>
              </a:lnSpc>
              <a:defRPr/>
            </a:pPr>
            <a:r>
              <a:rPr lang="it-IT" sz="2800" i="1" dirty="0" smtClean="0"/>
              <a:t>Identificazione</a:t>
            </a:r>
          </a:p>
          <a:p>
            <a:pPr>
              <a:lnSpc>
                <a:spcPct val="120000"/>
              </a:lnSpc>
              <a:defRPr/>
            </a:pPr>
            <a:r>
              <a:rPr lang="it-IT" sz="2800" i="1" dirty="0" smtClean="0"/>
              <a:t>Saggi</a:t>
            </a:r>
          </a:p>
          <a:p>
            <a:pPr>
              <a:lnSpc>
                <a:spcPct val="120000"/>
              </a:lnSpc>
              <a:defRPr/>
            </a:pPr>
            <a:r>
              <a:rPr lang="it-IT" sz="2800" i="1" dirty="0" smtClean="0"/>
              <a:t>Determinazione quantitativa</a:t>
            </a:r>
          </a:p>
          <a:p>
            <a:pPr>
              <a:lnSpc>
                <a:spcPct val="120000"/>
              </a:lnSpc>
              <a:defRPr/>
            </a:pPr>
            <a:r>
              <a:rPr lang="it-IT" sz="2800" i="1" dirty="0" smtClean="0"/>
              <a:t>Conservazione</a:t>
            </a:r>
          </a:p>
          <a:p>
            <a:pPr>
              <a:lnSpc>
                <a:spcPct val="120000"/>
              </a:lnSpc>
              <a:defRPr/>
            </a:pPr>
            <a:endParaRPr lang="it-IT" sz="2800" i="1"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Monografie </a:t>
            </a:r>
            <a:r>
              <a:rPr lang="it-IT" dirty="0"/>
              <a:t>d</a:t>
            </a:r>
            <a:r>
              <a:rPr lang="it-IT" dirty="0" smtClean="0"/>
              <a:t>ella F.U. relative a sostanze di origine naturale</a:t>
            </a:r>
            <a:endParaRPr lang="it-IT" dirty="0"/>
          </a:p>
        </p:txBody>
      </p:sp>
      <p:sp>
        <p:nvSpPr>
          <p:cNvPr id="3" name="Segnaposto contenuto 2"/>
          <p:cNvSpPr>
            <a:spLocks noGrp="1"/>
          </p:cNvSpPr>
          <p:nvPr>
            <p:ph idx="1"/>
          </p:nvPr>
        </p:nvSpPr>
        <p:spPr/>
        <p:txBody>
          <a:bodyPr numCol="4">
            <a:normAutofit fontScale="70000" lnSpcReduction="20000"/>
          </a:bodyPr>
          <a:lstStyle/>
          <a:p>
            <a:r>
              <a:rPr lang="it-IT" b="1" dirty="0" err="1"/>
              <a:t>Ac</a:t>
            </a:r>
            <a:r>
              <a:rPr lang="it-IT" b="1" dirty="0"/>
              <a:t>. </a:t>
            </a:r>
            <a:r>
              <a:rPr lang="it-IT" b="1" dirty="0" smtClean="0"/>
              <a:t>acetilsalicilico</a:t>
            </a:r>
            <a:endParaRPr lang="it-IT" b="1" dirty="0"/>
          </a:p>
          <a:p>
            <a:r>
              <a:rPr lang="it-IT" b="1" dirty="0" err="1" smtClean="0"/>
              <a:t>Ac</a:t>
            </a:r>
            <a:r>
              <a:rPr lang="it-IT" b="1" dirty="0"/>
              <a:t>. alginico</a:t>
            </a:r>
            <a:endParaRPr lang="it-IT" dirty="0"/>
          </a:p>
          <a:p>
            <a:r>
              <a:rPr lang="it-IT" b="1" dirty="0" err="1"/>
              <a:t>Ac</a:t>
            </a:r>
            <a:r>
              <a:rPr lang="it-IT" b="1" dirty="0"/>
              <a:t>. ascorbico</a:t>
            </a:r>
            <a:endParaRPr lang="it-IT" dirty="0"/>
          </a:p>
          <a:p>
            <a:r>
              <a:rPr lang="it-IT" b="1" dirty="0" err="1"/>
              <a:t>Ac</a:t>
            </a:r>
            <a:r>
              <a:rPr lang="it-IT" b="1" dirty="0"/>
              <a:t>. benzoico</a:t>
            </a:r>
            <a:endParaRPr lang="it-IT" dirty="0"/>
          </a:p>
          <a:p>
            <a:r>
              <a:rPr lang="it-IT" b="1" dirty="0" err="1"/>
              <a:t>Ac</a:t>
            </a:r>
            <a:r>
              <a:rPr lang="it-IT" b="1" dirty="0"/>
              <a:t>. citrico</a:t>
            </a:r>
            <a:endParaRPr lang="it-IT" dirty="0"/>
          </a:p>
          <a:p>
            <a:r>
              <a:rPr lang="it-IT" b="1" dirty="0" err="1"/>
              <a:t>Ac</a:t>
            </a:r>
            <a:r>
              <a:rPr lang="it-IT" b="1" dirty="0"/>
              <a:t>. folico</a:t>
            </a:r>
            <a:endParaRPr lang="it-IT" dirty="0"/>
          </a:p>
          <a:p>
            <a:r>
              <a:rPr lang="it-IT" b="1" dirty="0" err="1"/>
              <a:t>Ac</a:t>
            </a:r>
            <a:r>
              <a:rPr lang="it-IT" b="1" dirty="0"/>
              <a:t>. lattico</a:t>
            </a:r>
            <a:endParaRPr lang="it-IT" dirty="0"/>
          </a:p>
          <a:p>
            <a:r>
              <a:rPr lang="it-IT" b="1" dirty="0" err="1"/>
              <a:t>Ac</a:t>
            </a:r>
            <a:r>
              <a:rPr lang="it-IT" b="1" dirty="0"/>
              <a:t>. nicotinico</a:t>
            </a:r>
            <a:endParaRPr lang="it-IT" dirty="0"/>
          </a:p>
          <a:p>
            <a:r>
              <a:rPr lang="it-IT" b="1" dirty="0" err="1"/>
              <a:t>Ac</a:t>
            </a:r>
            <a:r>
              <a:rPr lang="it-IT" b="1" dirty="0"/>
              <a:t>. oleico</a:t>
            </a:r>
            <a:endParaRPr lang="it-IT" dirty="0"/>
          </a:p>
          <a:p>
            <a:r>
              <a:rPr lang="it-IT" b="1" dirty="0" err="1"/>
              <a:t>Ac</a:t>
            </a:r>
            <a:r>
              <a:rPr lang="it-IT" b="1" dirty="0"/>
              <a:t>. salicilico</a:t>
            </a:r>
            <a:endParaRPr lang="it-IT" dirty="0"/>
          </a:p>
          <a:p>
            <a:r>
              <a:rPr lang="it-IT" b="1" dirty="0" err="1"/>
              <a:t>Ac</a:t>
            </a:r>
            <a:r>
              <a:rPr lang="it-IT" b="1" dirty="0"/>
              <a:t>. sorbico</a:t>
            </a:r>
            <a:endParaRPr lang="it-IT" dirty="0"/>
          </a:p>
          <a:p>
            <a:r>
              <a:rPr lang="it-IT" b="1" dirty="0" err="1"/>
              <a:t>Ac</a:t>
            </a:r>
            <a:r>
              <a:rPr lang="it-IT" b="1" dirty="0"/>
              <a:t>. stearico</a:t>
            </a:r>
            <a:endParaRPr lang="it-IT" dirty="0"/>
          </a:p>
          <a:p>
            <a:r>
              <a:rPr lang="it-IT" b="1" dirty="0" err="1"/>
              <a:t>Ac</a:t>
            </a:r>
            <a:r>
              <a:rPr lang="it-IT" b="1" dirty="0"/>
              <a:t>. tannico</a:t>
            </a:r>
            <a:endParaRPr lang="it-IT" dirty="0"/>
          </a:p>
          <a:p>
            <a:r>
              <a:rPr lang="it-IT" b="1" dirty="0" err="1"/>
              <a:t>Ac</a:t>
            </a:r>
            <a:r>
              <a:rPr lang="it-IT" b="1" dirty="0"/>
              <a:t>. tartarico</a:t>
            </a:r>
            <a:endParaRPr lang="it-IT" dirty="0"/>
          </a:p>
          <a:p>
            <a:r>
              <a:rPr lang="it-IT" b="1" dirty="0"/>
              <a:t>Agar</a:t>
            </a:r>
            <a:endParaRPr lang="it-IT" dirty="0"/>
          </a:p>
          <a:p>
            <a:r>
              <a:rPr lang="it-IT" b="1" dirty="0"/>
              <a:t>Alcool benzilico</a:t>
            </a:r>
            <a:endParaRPr lang="it-IT" dirty="0"/>
          </a:p>
          <a:p>
            <a:r>
              <a:rPr lang="it-IT" b="1" dirty="0"/>
              <a:t>Alcool cetilico</a:t>
            </a:r>
            <a:endParaRPr lang="it-IT" dirty="0"/>
          </a:p>
          <a:p>
            <a:r>
              <a:rPr lang="it-IT" b="1" dirty="0" err="1"/>
              <a:t>Amantadina</a:t>
            </a:r>
            <a:r>
              <a:rPr lang="it-IT" b="1" dirty="0"/>
              <a:t> cloridrato</a:t>
            </a:r>
            <a:endParaRPr lang="it-IT" dirty="0"/>
          </a:p>
          <a:p>
            <a:r>
              <a:rPr lang="it-IT" b="1" dirty="0"/>
              <a:t>Atropina </a:t>
            </a:r>
            <a:r>
              <a:rPr lang="it-IT" b="1" dirty="0" err="1"/>
              <a:t>solfat</a:t>
            </a:r>
            <a:endParaRPr lang="it-IT" dirty="0"/>
          </a:p>
          <a:p>
            <a:r>
              <a:rPr lang="it-IT" b="1" dirty="0" err="1"/>
              <a:t>Benzetonio</a:t>
            </a:r>
            <a:r>
              <a:rPr lang="it-IT" b="1" dirty="0"/>
              <a:t> cloruro</a:t>
            </a:r>
            <a:endParaRPr lang="it-IT" dirty="0"/>
          </a:p>
          <a:p>
            <a:r>
              <a:rPr lang="it-IT" b="1" dirty="0"/>
              <a:t>Betacarotene</a:t>
            </a:r>
            <a:endParaRPr lang="it-IT" dirty="0"/>
          </a:p>
          <a:p>
            <a:r>
              <a:rPr lang="it-IT" b="1" dirty="0" err="1"/>
              <a:t>Bromocriptina</a:t>
            </a:r>
            <a:r>
              <a:rPr lang="it-IT" b="1" dirty="0"/>
              <a:t> </a:t>
            </a:r>
            <a:r>
              <a:rPr lang="it-IT" b="1" dirty="0" err="1" smtClean="0"/>
              <a:t>mesil</a:t>
            </a:r>
            <a:r>
              <a:rPr lang="it-IT" b="1" dirty="0" smtClean="0"/>
              <a:t>.</a:t>
            </a:r>
            <a:endParaRPr lang="it-IT" dirty="0"/>
          </a:p>
          <a:p>
            <a:r>
              <a:rPr lang="it-IT" b="1" dirty="0"/>
              <a:t>Caffeina</a:t>
            </a:r>
            <a:endParaRPr lang="it-IT" dirty="0"/>
          </a:p>
          <a:p>
            <a:r>
              <a:rPr lang="it-IT" b="1" dirty="0"/>
              <a:t>Calcio </a:t>
            </a:r>
            <a:r>
              <a:rPr lang="it-IT" b="1" dirty="0" err="1"/>
              <a:t>folinato</a:t>
            </a:r>
            <a:endParaRPr lang="it-IT" dirty="0"/>
          </a:p>
          <a:p>
            <a:r>
              <a:rPr lang="it-IT" b="1" dirty="0"/>
              <a:t>Calcio gluconato</a:t>
            </a:r>
            <a:endParaRPr lang="it-IT" dirty="0"/>
          </a:p>
          <a:p>
            <a:r>
              <a:rPr lang="it-IT" b="1" dirty="0"/>
              <a:t>Canfora racemica</a:t>
            </a:r>
            <a:endParaRPr lang="it-IT" dirty="0"/>
          </a:p>
          <a:p>
            <a:r>
              <a:rPr lang="it-IT" b="1" dirty="0"/>
              <a:t>Cellulosa</a:t>
            </a:r>
            <a:endParaRPr lang="it-IT" dirty="0"/>
          </a:p>
          <a:p>
            <a:r>
              <a:rPr lang="it-IT" b="1" dirty="0"/>
              <a:t>Chinidina solfato</a:t>
            </a:r>
            <a:endParaRPr lang="it-IT" dirty="0"/>
          </a:p>
          <a:p>
            <a:r>
              <a:rPr lang="it-IT" b="1" dirty="0"/>
              <a:t>Chinina </a:t>
            </a:r>
            <a:r>
              <a:rPr lang="it-IT" b="1" dirty="0" smtClean="0"/>
              <a:t>cloridrato</a:t>
            </a:r>
          </a:p>
          <a:p>
            <a:r>
              <a:rPr lang="it-IT" b="1" dirty="0" smtClean="0"/>
              <a:t>Chinina solfato</a:t>
            </a:r>
            <a:endParaRPr lang="it-IT" dirty="0"/>
          </a:p>
          <a:p>
            <a:r>
              <a:rPr lang="it-IT" b="1" dirty="0" err="1"/>
              <a:t>Cincoina</a:t>
            </a:r>
            <a:r>
              <a:rPr lang="it-IT" b="1" dirty="0"/>
              <a:t>  cloridrato</a:t>
            </a:r>
            <a:endParaRPr lang="it-IT" dirty="0"/>
          </a:p>
          <a:p>
            <a:r>
              <a:rPr lang="it-IT" b="1" dirty="0" err="1"/>
              <a:t>Cinnarizina</a:t>
            </a:r>
            <a:endParaRPr lang="it-IT" dirty="0"/>
          </a:p>
          <a:p>
            <a:r>
              <a:rPr lang="it-IT" b="1" dirty="0"/>
              <a:t>Cocaina cloridrato</a:t>
            </a:r>
            <a:endParaRPr lang="it-IT" dirty="0"/>
          </a:p>
          <a:p>
            <a:r>
              <a:rPr lang="it-IT" b="1" dirty="0"/>
              <a:t>Codeina</a:t>
            </a:r>
            <a:endParaRPr lang="it-IT" dirty="0"/>
          </a:p>
          <a:p>
            <a:r>
              <a:rPr lang="it-IT" b="1" dirty="0"/>
              <a:t>Colchicina</a:t>
            </a:r>
            <a:endParaRPr lang="it-IT" dirty="0"/>
          </a:p>
          <a:p>
            <a:r>
              <a:rPr lang="it-IT" b="1" dirty="0"/>
              <a:t>Digitossina</a:t>
            </a:r>
            <a:endParaRPr lang="it-IT" dirty="0"/>
          </a:p>
          <a:p>
            <a:r>
              <a:rPr lang="it-IT" b="1" dirty="0"/>
              <a:t>Digossina</a:t>
            </a:r>
            <a:endParaRPr lang="it-IT" dirty="0"/>
          </a:p>
          <a:p>
            <a:r>
              <a:rPr lang="it-IT" b="1" dirty="0" err="1"/>
              <a:t>Diidroergotamina</a:t>
            </a:r>
            <a:endParaRPr lang="it-IT" dirty="0"/>
          </a:p>
          <a:p>
            <a:r>
              <a:rPr lang="it-IT" b="1" dirty="0" err="1"/>
              <a:t>Diprofillina</a:t>
            </a:r>
            <a:endParaRPr lang="it-IT" dirty="0"/>
          </a:p>
          <a:p>
            <a:r>
              <a:rPr lang="it-IT" b="1" dirty="0"/>
              <a:t>Efedrina</a:t>
            </a:r>
            <a:endParaRPr lang="it-IT" dirty="0"/>
          </a:p>
          <a:p>
            <a:r>
              <a:rPr lang="it-IT" b="1" dirty="0"/>
              <a:t>Emetina</a:t>
            </a:r>
            <a:endParaRPr lang="it-IT" dirty="0"/>
          </a:p>
          <a:p>
            <a:r>
              <a:rPr lang="it-IT" b="1" dirty="0"/>
              <a:t>Eugenolo</a:t>
            </a:r>
            <a:endParaRPr lang="it-IT" dirty="0"/>
          </a:p>
          <a:p>
            <a:r>
              <a:rPr lang="it-IT" b="1" dirty="0"/>
              <a:t>Fisostigmina</a:t>
            </a:r>
            <a:endParaRPr lang="it-IT" dirty="0"/>
          </a:p>
          <a:p>
            <a:r>
              <a:rPr lang="it-IT" b="1" dirty="0" err="1"/>
              <a:t>Folcodina</a:t>
            </a:r>
            <a:endParaRPr lang="it-IT" dirty="0"/>
          </a:p>
          <a:p>
            <a:r>
              <a:rPr lang="it-IT" b="1" dirty="0"/>
              <a:t>Fruttosio</a:t>
            </a:r>
            <a:endParaRPr lang="it-IT" dirty="0"/>
          </a:p>
          <a:p>
            <a:r>
              <a:rPr lang="it-IT" b="1" dirty="0" err="1"/>
              <a:t>Lanattoside</a:t>
            </a:r>
            <a:r>
              <a:rPr lang="it-IT" b="1" dirty="0"/>
              <a:t> C</a:t>
            </a:r>
            <a:endParaRPr lang="it-IT" dirty="0"/>
          </a:p>
          <a:p>
            <a:r>
              <a:rPr lang="it-IT" b="1" dirty="0"/>
              <a:t>Lanolina</a:t>
            </a:r>
            <a:endParaRPr lang="it-IT" dirty="0"/>
          </a:p>
          <a:p>
            <a:r>
              <a:rPr lang="it-IT" b="1" dirty="0"/>
              <a:t>Lobelina cloridrato</a:t>
            </a:r>
            <a:endParaRPr lang="it-IT" dirty="0"/>
          </a:p>
          <a:p>
            <a:r>
              <a:rPr lang="it-IT" b="1" dirty="0"/>
              <a:t>Magnesio stearato</a:t>
            </a:r>
            <a:endParaRPr lang="it-IT" dirty="0"/>
          </a:p>
          <a:p>
            <a:r>
              <a:rPr lang="it-IT" b="1" dirty="0"/>
              <a:t>Mentolo racemico</a:t>
            </a:r>
            <a:endParaRPr lang="it-IT" dirty="0"/>
          </a:p>
          <a:p>
            <a:r>
              <a:rPr lang="it-IT" b="1" dirty="0"/>
              <a:t>Morfina cloridrato</a:t>
            </a:r>
            <a:endParaRPr lang="it-IT" dirty="0"/>
          </a:p>
          <a:p>
            <a:r>
              <a:rPr lang="it-IT" b="1" dirty="0" err="1"/>
              <a:t>Noscapina</a:t>
            </a:r>
            <a:endParaRPr lang="it-IT" dirty="0"/>
          </a:p>
          <a:p>
            <a:r>
              <a:rPr lang="it-IT" b="1" dirty="0"/>
              <a:t>Papaverina</a:t>
            </a:r>
            <a:endParaRPr lang="it-IT" dirty="0"/>
          </a:p>
          <a:p>
            <a:r>
              <a:rPr lang="it-IT" b="1" dirty="0" err="1"/>
              <a:t>Petidina</a:t>
            </a:r>
            <a:endParaRPr lang="it-IT" dirty="0"/>
          </a:p>
          <a:p>
            <a:r>
              <a:rPr lang="it-IT" b="1" dirty="0"/>
              <a:t>Pilocarpina cloridrato</a:t>
            </a:r>
            <a:endParaRPr lang="it-IT" dirty="0"/>
          </a:p>
          <a:p>
            <a:r>
              <a:rPr lang="it-IT" b="1" dirty="0" err="1"/>
              <a:t>Rederpina</a:t>
            </a:r>
            <a:endParaRPr lang="it-IT" dirty="0"/>
          </a:p>
          <a:p>
            <a:r>
              <a:rPr lang="it-IT" b="1" dirty="0"/>
              <a:t>Scopolamina</a:t>
            </a:r>
            <a:endParaRPr lang="it-IT" dirty="0"/>
          </a:p>
          <a:p>
            <a:r>
              <a:rPr lang="it-IT" b="1" dirty="0"/>
              <a:t>Saccarosio</a:t>
            </a:r>
            <a:endParaRPr lang="it-IT" dirty="0"/>
          </a:p>
          <a:p>
            <a:r>
              <a:rPr lang="it-IT" b="1" dirty="0"/>
              <a:t>Teofillina</a:t>
            </a:r>
            <a:endParaRPr lang="it-IT" dirty="0"/>
          </a:p>
          <a:p>
            <a:r>
              <a:rPr lang="it-IT" b="1" dirty="0"/>
              <a:t>Timolo</a:t>
            </a:r>
            <a:endParaRPr lang="it-IT" dirty="0"/>
          </a:p>
          <a:p>
            <a:r>
              <a:rPr lang="it-IT" b="1" dirty="0"/>
              <a:t>Vanillina</a:t>
            </a:r>
            <a:endParaRPr lang="it-IT" dirty="0"/>
          </a:p>
          <a:p>
            <a:endParaRPr lang="it-IT" dirty="0"/>
          </a:p>
        </p:txBody>
      </p:sp>
    </p:spTree>
    <p:extLst>
      <p:ext uri="{BB962C8B-B14F-4D97-AF65-F5344CB8AC3E}">
        <p14:creationId xmlns:p14="http://schemas.microsoft.com/office/powerpoint/2010/main" val="12930867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Monografie della F.U. relative a preparazioni di origine vegetale</a:t>
            </a:r>
          </a:p>
        </p:txBody>
      </p:sp>
      <p:sp>
        <p:nvSpPr>
          <p:cNvPr id="3" name="Segnaposto contenuto 2"/>
          <p:cNvSpPr>
            <a:spLocks noGrp="1"/>
          </p:cNvSpPr>
          <p:nvPr>
            <p:ph idx="1"/>
          </p:nvPr>
        </p:nvSpPr>
        <p:spPr>
          <a:xfrm>
            <a:off x="681038" y="1690689"/>
            <a:ext cx="8543925" cy="4486274"/>
          </a:xfrm>
        </p:spPr>
        <p:txBody>
          <a:bodyPr numCol="4">
            <a:normAutofit fontScale="47500" lnSpcReduction="20000"/>
          </a:bodyPr>
          <a:lstStyle/>
          <a:p>
            <a:r>
              <a:rPr lang="it-IT" b="1" dirty="0"/>
              <a:t>Aloe del Capo</a:t>
            </a:r>
            <a:endParaRPr lang="it-IT" dirty="0"/>
          </a:p>
          <a:p>
            <a:r>
              <a:rPr lang="it-IT" b="1" dirty="0"/>
              <a:t>Aloe delle Barbados</a:t>
            </a:r>
            <a:endParaRPr lang="it-IT" dirty="0"/>
          </a:p>
          <a:p>
            <a:r>
              <a:rPr lang="it-IT" b="1" dirty="0"/>
              <a:t>Aloe estratto secco titolato</a:t>
            </a:r>
            <a:endParaRPr lang="it-IT" dirty="0"/>
          </a:p>
          <a:p>
            <a:r>
              <a:rPr lang="it-IT" b="1" dirty="0"/>
              <a:t>Altea radici</a:t>
            </a:r>
            <a:endParaRPr lang="it-IT" dirty="0"/>
          </a:p>
          <a:p>
            <a:r>
              <a:rPr lang="it-IT" b="1" dirty="0"/>
              <a:t>Amamelide foglia</a:t>
            </a:r>
            <a:endParaRPr lang="it-IT" dirty="0"/>
          </a:p>
          <a:p>
            <a:r>
              <a:rPr lang="it-IT" b="1" dirty="0"/>
              <a:t>Anice essenza</a:t>
            </a:r>
            <a:endParaRPr lang="it-IT" dirty="0"/>
          </a:p>
          <a:p>
            <a:r>
              <a:rPr lang="it-IT" b="1" dirty="0"/>
              <a:t>Anice frutto</a:t>
            </a:r>
            <a:endParaRPr lang="it-IT" dirty="0"/>
          </a:p>
          <a:p>
            <a:r>
              <a:rPr lang="it-IT" b="1" dirty="0"/>
              <a:t>Anice stellato</a:t>
            </a:r>
            <a:endParaRPr lang="it-IT" dirty="0"/>
          </a:p>
          <a:p>
            <a:r>
              <a:rPr lang="it-IT" b="1" dirty="0"/>
              <a:t>Arancia amara essenza</a:t>
            </a:r>
            <a:endParaRPr lang="it-IT" dirty="0"/>
          </a:p>
          <a:p>
            <a:r>
              <a:rPr lang="it-IT" b="1" dirty="0"/>
              <a:t>Arancia amara scorza</a:t>
            </a:r>
            <a:endParaRPr lang="it-IT" dirty="0"/>
          </a:p>
          <a:p>
            <a:r>
              <a:rPr lang="it-IT" b="1" dirty="0"/>
              <a:t>Arancia dolce essenza</a:t>
            </a:r>
            <a:endParaRPr lang="it-IT" dirty="0"/>
          </a:p>
          <a:p>
            <a:r>
              <a:rPr lang="it-IT" b="1" dirty="0"/>
              <a:t>Arnica</a:t>
            </a:r>
            <a:endParaRPr lang="it-IT" dirty="0"/>
          </a:p>
          <a:p>
            <a:r>
              <a:rPr lang="it-IT" b="1" dirty="0" err="1"/>
              <a:t>Arpagofito</a:t>
            </a:r>
            <a:r>
              <a:rPr lang="it-IT" b="1" dirty="0"/>
              <a:t> radice</a:t>
            </a:r>
            <a:endParaRPr lang="it-IT" dirty="0"/>
          </a:p>
          <a:p>
            <a:r>
              <a:rPr lang="it-IT" b="1" dirty="0"/>
              <a:t>Belladonna estratto fluido</a:t>
            </a:r>
            <a:endParaRPr lang="it-IT" dirty="0"/>
          </a:p>
          <a:p>
            <a:r>
              <a:rPr lang="it-IT" b="1" dirty="0"/>
              <a:t>Belladonna estratto idroalcolico</a:t>
            </a:r>
            <a:endParaRPr lang="it-IT" dirty="0"/>
          </a:p>
          <a:p>
            <a:r>
              <a:rPr lang="it-IT" b="1" dirty="0"/>
              <a:t>Belladonna estratto secco</a:t>
            </a:r>
            <a:endParaRPr lang="it-IT" dirty="0"/>
          </a:p>
          <a:p>
            <a:r>
              <a:rPr lang="it-IT" b="1" dirty="0"/>
              <a:t>Belladonna foglia</a:t>
            </a:r>
            <a:endParaRPr lang="it-IT" dirty="0"/>
          </a:p>
          <a:p>
            <a:r>
              <a:rPr lang="it-IT" b="1" dirty="0"/>
              <a:t>Belladonna polvere titolata</a:t>
            </a:r>
            <a:endParaRPr lang="it-IT" dirty="0"/>
          </a:p>
          <a:p>
            <a:r>
              <a:rPr lang="it-IT" b="1" dirty="0"/>
              <a:t>Bergamotto essenza</a:t>
            </a:r>
            <a:endParaRPr lang="it-IT" dirty="0"/>
          </a:p>
          <a:p>
            <a:r>
              <a:rPr lang="it-IT" b="1" dirty="0"/>
              <a:t>Biancospino</a:t>
            </a:r>
            <a:endParaRPr lang="it-IT" dirty="0"/>
          </a:p>
          <a:p>
            <a:r>
              <a:rPr lang="it-IT" b="1" dirty="0"/>
              <a:t>Boldo</a:t>
            </a:r>
            <a:endParaRPr lang="it-IT" dirty="0"/>
          </a:p>
          <a:p>
            <a:r>
              <a:rPr lang="it-IT" b="1" dirty="0"/>
              <a:t>Camomilla comune fiore</a:t>
            </a:r>
            <a:endParaRPr lang="it-IT" dirty="0"/>
          </a:p>
          <a:p>
            <a:r>
              <a:rPr lang="it-IT" b="1" dirty="0"/>
              <a:t>Camomilla estratto idroalcolico secco</a:t>
            </a:r>
            <a:endParaRPr lang="it-IT" dirty="0"/>
          </a:p>
          <a:p>
            <a:r>
              <a:rPr lang="it-IT" b="1" dirty="0"/>
              <a:t>Cannella</a:t>
            </a:r>
            <a:endParaRPr lang="it-IT" dirty="0"/>
          </a:p>
          <a:p>
            <a:r>
              <a:rPr lang="it-IT" b="1" dirty="0"/>
              <a:t>Carciofo estratto idroalcolico secco</a:t>
            </a:r>
            <a:endParaRPr lang="it-IT" dirty="0"/>
          </a:p>
          <a:p>
            <a:r>
              <a:rPr lang="it-IT" b="1" dirty="0"/>
              <a:t>Cardo mariano</a:t>
            </a:r>
            <a:endParaRPr lang="it-IT" dirty="0"/>
          </a:p>
          <a:p>
            <a:r>
              <a:rPr lang="it-IT" b="1" dirty="0"/>
              <a:t>Carvi frutto</a:t>
            </a:r>
            <a:endParaRPr lang="it-IT" dirty="0"/>
          </a:p>
          <a:p>
            <a:r>
              <a:rPr lang="it-IT" b="1" dirty="0"/>
              <a:t>Cascara</a:t>
            </a:r>
            <a:endParaRPr lang="it-IT" dirty="0"/>
          </a:p>
          <a:p>
            <a:r>
              <a:rPr lang="it-IT" b="1" dirty="0"/>
              <a:t>Cascara estratto acquoso</a:t>
            </a:r>
            <a:endParaRPr lang="it-IT" dirty="0"/>
          </a:p>
          <a:p>
            <a:r>
              <a:rPr lang="it-IT" b="1" dirty="0"/>
              <a:t>Cascara estratto secco</a:t>
            </a:r>
            <a:endParaRPr lang="it-IT" dirty="0"/>
          </a:p>
          <a:p>
            <a:r>
              <a:rPr lang="it-IT" b="1" dirty="0"/>
              <a:t>Chenopodio essenza</a:t>
            </a:r>
            <a:endParaRPr lang="it-IT" dirty="0"/>
          </a:p>
          <a:p>
            <a:r>
              <a:rPr lang="it-IT" b="1" dirty="0"/>
              <a:t>China corteccia</a:t>
            </a:r>
            <a:endParaRPr lang="it-IT" dirty="0"/>
          </a:p>
          <a:p>
            <a:r>
              <a:rPr lang="it-IT" b="1" dirty="0"/>
              <a:t>China estratto fluido</a:t>
            </a:r>
            <a:endParaRPr lang="it-IT" dirty="0"/>
          </a:p>
          <a:p>
            <a:r>
              <a:rPr lang="it-IT" b="1" dirty="0"/>
              <a:t>Finocchio amaro frutto</a:t>
            </a:r>
            <a:endParaRPr lang="it-IT" dirty="0"/>
          </a:p>
          <a:p>
            <a:r>
              <a:rPr lang="it-IT" b="1" dirty="0"/>
              <a:t>Finocchio dolce essenza</a:t>
            </a:r>
            <a:endParaRPr lang="it-IT" dirty="0"/>
          </a:p>
          <a:p>
            <a:r>
              <a:rPr lang="it-IT" b="1" dirty="0"/>
              <a:t>Finocchio dolce frutto</a:t>
            </a:r>
            <a:endParaRPr lang="it-IT" dirty="0"/>
          </a:p>
          <a:p>
            <a:r>
              <a:rPr lang="it-IT" b="1" dirty="0"/>
              <a:t>Frangola corteccia</a:t>
            </a:r>
            <a:endParaRPr lang="it-IT" dirty="0"/>
          </a:p>
          <a:p>
            <a:r>
              <a:rPr lang="it-IT" b="1" dirty="0"/>
              <a:t>Frangola corteccia estratto secco</a:t>
            </a:r>
            <a:endParaRPr lang="it-IT" dirty="0"/>
          </a:p>
          <a:p>
            <a:r>
              <a:rPr lang="it-IT" b="1" dirty="0"/>
              <a:t>Ginseng</a:t>
            </a:r>
            <a:endParaRPr lang="it-IT" dirty="0"/>
          </a:p>
          <a:p>
            <a:r>
              <a:rPr lang="it-IT" b="1" dirty="0"/>
              <a:t>Giusquiamo foglie</a:t>
            </a:r>
            <a:endParaRPr lang="it-IT" dirty="0"/>
          </a:p>
          <a:p>
            <a:r>
              <a:rPr lang="it-IT" b="1" dirty="0"/>
              <a:t>Giusquiamo polvere titolata</a:t>
            </a:r>
            <a:endParaRPr lang="it-IT" dirty="0"/>
          </a:p>
          <a:p>
            <a:r>
              <a:rPr lang="it-IT" b="1" dirty="0"/>
              <a:t>Ipecacuana estratto fluido</a:t>
            </a:r>
            <a:endParaRPr lang="it-IT" dirty="0"/>
          </a:p>
          <a:p>
            <a:r>
              <a:rPr lang="it-IT" b="1" dirty="0"/>
              <a:t>Ipecacuana polvere titolata</a:t>
            </a:r>
            <a:endParaRPr lang="it-IT" dirty="0"/>
          </a:p>
          <a:p>
            <a:r>
              <a:rPr lang="it-IT" b="1" dirty="0"/>
              <a:t>Ipecacuana radice</a:t>
            </a:r>
            <a:endParaRPr lang="it-IT" dirty="0"/>
          </a:p>
          <a:p>
            <a:r>
              <a:rPr lang="it-IT" b="1" dirty="0"/>
              <a:t>Ippocastano</a:t>
            </a:r>
            <a:endParaRPr lang="it-IT" dirty="0"/>
          </a:p>
          <a:p>
            <a:r>
              <a:rPr lang="it-IT" b="1" dirty="0"/>
              <a:t>Lauroceraso</a:t>
            </a:r>
            <a:endParaRPr lang="it-IT" dirty="0"/>
          </a:p>
          <a:p>
            <a:r>
              <a:rPr lang="it-IT" b="1" dirty="0"/>
              <a:t>Limone essenza</a:t>
            </a:r>
            <a:endParaRPr lang="it-IT" dirty="0"/>
          </a:p>
          <a:p>
            <a:r>
              <a:rPr lang="it-IT" b="1" dirty="0"/>
              <a:t>Liquirizia radice</a:t>
            </a:r>
            <a:endParaRPr lang="it-IT" dirty="0"/>
          </a:p>
          <a:p>
            <a:r>
              <a:rPr lang="it-IT" b="1" dirty="0"/>
              <a:t>Malva fiore</a:t>
            </a:r>
            <a:endParaRPr lang="it-IT" dirty="0"/>
          </a:p>
          <a:p>
            <a:r>
              <a:rPr lang="it-IT" b="1" dirty="0"/>
              <a:t>Malva foglia</a:t>
            </a:r>
            <a:endParaRPr lang="it-IT" dirty="0"/>
          </a:p>
          <a:p>
            <a:r>
              <a:rPr lang="it-IT" b="1" dirty="0"/>
              <a:t>Menta essenza</a:t>
            </a:r>
            <a:endParaRPr lang="it-IT" dirty="0"/>
          </a:p>
          <a:p>
            <a:r>
              <a:rPr lang="it-IT" b="1" dirty="0"/>
              <a:t>Menta piperita foglia</a:t>
            </a:r>
            <a:endParaRPr lang="it-IT" dirty="0"/>
          </a:p>
          <a:p>
            <a:r>
              <a:rPr lang="it-IT" b="1" dirty="0"/>
              <a:t>Oppio</a:t>
            </a:r>
            <a:endParaRPr lang="it-IT" dirty="0"/>
          </a:p>
          <a:p>
            <a:r>
              <a:rPr lang="it-IT" b="1" dirty="0"/>
              <a:t>Oppio polvere titolata</a:t>
            </a:r>
            <a:endParaRPr lang="it-IT" dirty="0"/>
          </a:p>
          <a:p>
            <a:r>
              <a:rPr lang="it-IT" b="1" dirty="0"/>
              <a:t>Passiflora</a:t>
            </a:r>
            <a:endParaRPr lang="it-IT" dirty="0"/>
          </a:p>
          <a:p>
            <a:r>
              <a:rPr lang="it-IT" b="1" dirty="0"/>
              <a:t>Pino silvestre essenza</a:t>
            </a:r>
            <a:endParaRPr lang="it-IT" dirty="0"/>
          </a:p>
          <a:p>
            <a:r>
              <a:rPr lang="it-IT" b="1" dirty="0"/>
              <a:t>Poligala estratto idroalcolico</a:t>
            </a:r>
            <a:endParaRPr lang="it-IT" dirty="0"/>
          </a:p>
          <a:p>
            <a:r>
              <a:rPr lang="it-IT" b="1" dirty="0"/>
              <a:t>Poligala radice</a:t>
            </a:r>
            <a:endParaRPr lang="it-IT" dirty="0"/>
          </a:p>
          <a:p>
            <a:r>
              <a:rPr lang="it-IT" b="1" dirty="0"/>
              <a:t>Rabarbaro</a:t>
            </a:r>
            <a:endParaRPr lang="it-IT" dirty="0"/>
          </a:p>
          <a:p>
            <a:r>
              <a:rPr lang="it-IT" b="1" dirty="0"/>
              <a:t>Rabarbaro estratto fluido</a:t>
            </a:r>
            <a:endParaRPr lang="it-IT" dirty="0"/>
          </a:p>
          <a:p>
            <a:r>
              <a:rPr lang="it-IT" b="1" dirty="0"/>
              <a:t>Rabarbaro estratto secco</a:t>
            </a:r>
            <a:endParaRPr lang="it-IT" dirty="0"/>
          </a:p>
          <a:p>
            <a:r>
              <a:rPr lang="it-IT" b="1" dirty="0"/>
              <a:t>Ratania radice</a:t>
            </a:r>
            <a:endParaRPr lang="it-IT" dirty="0"/>
          </a:p>
          <a:p>
            <a:r>
              <a:rPr lang="it-IT" b="1" dirty="0"/>
              <a:t>Ratania tintura</a:t>
            </a:r>
            <a:endParaRPr lang="it-IT" dirty="0"/>
          </a:p>
          <a:p>
            <a:r>
              <a:rPr lang="it-IT" b="1" dirty="0"/>
              <a:t>Senna alessandrina frutto</a:t>
            </a:r>
            <a:endParaRPr lang="it-IT" dirty="0"/>
          </a:p>
          <a:p>
            <a:r>
              <a:rPr lang="it-IT" b="1" dirty="0"/>
              <a:t>Senna foglia</a:t>
            </a:r>
            <a:endParaRPr lang="it-IT" dirty="0"/>
          </a:p>
          <a:p>
            <a:r>
              <a:rPr lang="it-IT" b="1" dirty="0"/>
              <a:t>Senna </a:t>
            </a:r>
            <a:r>
              <a:rPr lang="it-IT" b="1" dirty="0" err="1"/>
              <a:t>Tinnevelly</a:t>
            </a:r>
            <a:r>
              <a:rPr lang="it-IT" b="1" dirty="0"/>
              <a:t> frutto</a:t>
            </a:r>
            <a:endParaRPr lang="it-IT" dirty="0"/>
          </a:p>
          <a:p>
            <a:r>
              <a:rPr lang="it-IT" b="1" dirty="0"/>
              <a:t>Stramonio foglia</a:t>
            </a:r>
            <a:endParaRPr lang="it-IT" dirty="0"/>
          </a:p>
          <a:p>
            <a:r>
              <a:rPr lang="it-IT" b="1" dirty="0"/>
              <a:t>Stramonio polvere titolata</a:t>
            </a:r>
            <a:endParaRPr lang="it-IT" dirty="0"/>
          </a:p>
          <a:p>
            <a:r>
              <a:rPr lang="it-IT" b="1" dirty="0"/>
              <a:t>Tiglio fiore</a:t>
            </a:r>
            <a:endParaRPr lang="it-IT" dirty="0"/>
          </a:p>
          <a:p>
            <a:r>
              <a:rPr lang="it-IT" b="1" dirty="0"/>
              <a:t>Timo</a:t>
            </a:r>
            <a:endParaRPr lang="it-IT" dirty="0"/>
          </a:p>
          <a:p>
            <a:r>
              <a:rPr lang="it-IT" b="1" dirty="0"/>
              <a:t>Timo essenza</a:t>
            </a:r>
            <a:endParaRPr lang="it-IT" dirty="0"/>
          </a:p>
          <a:p>
            <a:r>
              <a:rPr lang="it-IT" b="1" dirty="0"/>
              <a:t>Valeriana estratto idroalcolico secco</a:t>
            </a:r>
            <a:endParaRPr lang="it-IT" dirty="0"/>
          </a:p>
          <a:p>
            <a:r>
              <a:rPr lang="it-IT" b="1" dirty="0"/>
              <a:t>Valeriana radice</a:t>
            </a:r>
            <a:endParaRPr lang="it-IT" dirty="0"/>
          </a:p>
          <a:p>
            <a:r>
              <a:rPr lang="it-IT" b="1" dirty="0"/>
              <a:t>Zafferano</a:t>
            </a:r>
            <a:endParaRPr lang="it-IT" dirty="0"/>
          </a:p>
          <a:p>
            <a:r>
              <a:rPr lang="it-IT" b="1" dirty="0"/>
              <a:t/>
            </a:r>
            <a:br>
              <a:rPr lang="it-IT" b="1" dirty="0"/>
            </a:br>
            <a:endParaRPr lang="it-IT" dirty="0"/>
          </a:p>
        </p:txBody>
      </p:sp>
    </p:spTree>
    <p:extLst>
      <p:ext uri="{BB962C8B-B14F-4D97-AF65-F5344CB8AC3E}">
        <p14:creationId xmlns:p14="http://schemas.microsoft.com/office/powerpoint/2010/main" val="3896676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92188" y="260350"/>
            <a:ext cx="8420100" cy="6121400"/>
          </a:xfrm>
        </p:spPr>
        <p:txBody>
          <a:bodyPr/>
          <a:lstStyle/>
          <a:p>
            <a:pPr>
              <a:lnSpc>
                <a:spcPct val="190000"/>
              </a:lnSpc>
              <a:defRPr/>
            </a:pPr>
            <a:r>
              <a:rPr lang="it-IT" sz="3200" b="1" dirty="0"/>
              <a:t>Un prodotto è di qualità "Farmacopea“</a:t>
            </a:r>
            <a:br>
              <a:rPr lang="it-IT" sz="3200" b="1" dirty="0"/>
            </a:br>
            <a:r>
              <a:rPr lang="it-IT" sz="3200" b="1" dirty="0"/>
              <a:t>quando è conforme a tutte le </a:t>
            </a:r>
            <a:r>
              <a:rPr lang="it-IT" sz="3200" b="1" i="1" dirty="0"/>
              <a:t>specifiche</a:t>
            </a:r>
            <a:r>
              <a:rPr lang="it-IT" sz="3200" b="1" dirty="0"/>
              <a:t> </a:t>
            </a:r>
            <a:br>
              <a:rPr lang="it-IT" sz="3200" b="1" dirty="0"/>
            </a:br>
            <a:r>
              <a:rPr lang="it-IT" sz="3200" b="1" dirty="0"/>
              <a:t>descritte nella monografia;</a:t>
            </a:r>
            <a:br>
              <a:rPr lang="it-IT" sz="3200" b="1" dirty="0"/>
            </a:br>
            <a:r>
              <a:rPr lang="it-IT" sz="3200" b="1" dirty="0"/>
              <a:t>tali specifiche costituiscono requisiti obbligatori per l'intero periodo di validità della preparazione.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withEffect">
                                  <p:stCondLst>
                                    <p:cond delay="0"/>
                                  </p:stCondLst>
                                  <p:childTnLst>
                                    <p:set>
                                      <p:cBhvr>
                                        <p:cTn id="6" dur="1" fill="hold">
                                          <p:stCondLst>
                                            <p:cond delay="0"/>
                                          </p:stCondLst>
                                        </p:cTn>
                                        <p:tgtEl>
                                          <p:spTgt spid="53250"/>
                                        </p:tgtEl>
                                        <p:attrNameLst>
                                          <p:attrName>style.visibility</p:attrName>
                                        </p:attrNameLst>
                                      </p:cBhvr>
                                      <p:to>
                                        <p:strVal val="visible"/>
                                      </p:to>
                                    </p:set>
                                    <p:animEffect transition="in" filter="wipe(up)">
                                      <p:cBhvr>
                                        <p:cTn id="7" dur="5000"/>
                                        <p:tgtEl>
                                          <p:spTgt spid="53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4021539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1038" y="365127"/>
            <a:ext cx="8543925" cy="1119658"/>
          </a:xfrm>
        </p:spPr>
        <p:txBody>
          <a:bodyPr/>
          <a:lstStyle/>
          <a:p>
            <a:pPr algn="ctr"/>
            <a:r>
              <a:rPr lang="it-IT" b="1" dirty="0"/>
              <a:t>Calendario degli appelli d’esame</a:t>
            </a:r>
          </a:p>
        </p:txBody>
      </p:sp>
      <p:sp>
        <p:nvSpPr>
          <p:cNvPr id="3" name="Segnaposto contenuto 2"/>
          <p:cNvSpPr>
            <a:spLocks noGrp="1"/>
          </p:cNvSpPr>
          <p:nvPr>
            <p:ph idx="1"/>
          </p:nvPr>
        </p:nvSpPr>
        <p:spPr>
          <a:xfrm>
            <a:off x="1136576" y="1772816"/>
            <a:ext cx="3710252" cy="1368152"/>
          </a:xfrm>
        </p:spPr>
        <p:txBody>
          <a:bodyPr>
            <a:normAutofit/>
          </a:bodyPr>
          <a:lstStyle/>
          <a:p>
            <a:r>
              <a:rPr lang="it-IT" sz="2400" dirty="0" smtClean="0"/>
              <a:t>13 Giugno 2016</a:t>
            </a:r>
          </a:p>
          <a:p>
            <a:r>
              <a:rPr lang="it-IT" sz="2400" dirty="0"/>
              <a:t>4</a:t>
            </a:r>
            <a:r>
              <a:rPr lang="it-IT" sz="2400" dirty="0" smtClean="0"/>
              <a:t> Luglio 2016</a:t>
            </a:r>
          </a:p>
          <a:p>
            <a:r>
              <a:rPr lang="it-IT" sz="2400" dirty="0" smtClean="0"/>
              <a:t>26 Settembre 2016</a:t>
            </a:r>
          </a:p>
        </p:txBody>
      </p:sp>
      <p:sp>
        <p:nvSpPr>
          <p:cNvPr id="6" name="Titolo 1"/>
          <p:cNvSpPr txBox="1">
            <a:spLocks/>
          </p:cNvSpPr>
          <p:nvPr/>
        </p:nvSpPr>
        <p:spPr>
          <a:xfrm>
            <a:off x="574865" y="3150096"/>
            <a:ext cx="8543925" cy="1119658"/>
          </a:xfrm>
          <a:prstGeom prst="rect">
            <a:avLst/>
          </a:prstGeom>
        </p:spPr>
        <p:txBody>
          <a:bodyPr vert="horz" lIns="91440" tIns="45720" rIns="91440" bIns="45720" rtlCol="0" anchor="ctr">
            <a:normAutofit/>
          </a:bodyPr>
          <a:lstStyle>
            <a:lvl1pPr algn="l" defTabSz="742950" rtl="0" eaLnBrk="1" latinLnBrk="0" hangingPunct="1">
              <a:lnSpc>
                <a:spcPct val="90000"/>
              </a:lnSpc>
              <a:spcBef>
                <a:spcPct val="0"/>
              </a:spcBef>
              <a:buNone/>
              <a:defRPr sz="3575" kern="1200">
                <a:solidFill>
                  <a:schemeClr val="tx1"/>
                </a:solidFill>
                <a:latin typeface="+mj-lt"/>
                <a:ea typeface="+mj-ea"/>
                <a:cs typeface="+mj-cs"/>
              </a:defRPr>
            </a:lvl1pPr>
          </a:lstStyle>
          <a:p>
            <a:pPr algn="ctr" fontAlgn="auto">
              <a:spcAft>
                <a:spcPts val="0"/>
              </a:spcAft>
            </a:pPr>
            <a:r>
              <a:rPr lang="it-IT" b="1" dirty="0" smtClean="0"/>
              <a:t>Dove studiare?</a:t>
            </a:r>
            <a:endParaRPr lang="it-IT" b="1" dirty="0"/>
          </a:p>
        </p:txBody>
      </p:sp>
      <p:sp>
        <p:nvSpPr>
          <p:cNvPr id="7" name="CasellaDiTesto 6"/>
          <p:cNvSpPr txBox="1"/>
          <p:nvPr/>
        </p:nvSpPr>
        <p:spPr>
          <a:xfrm>
            <a:off x="1424608" y="4309196"/>
            <a:ext cx="5173339" cy="1754326"/>
          </a:xfrm>
          <a:prstGeom prst="rect">
            <a:avLst/>
          </a:prstGeom>
          <a:noFill/>
        </p:spPr>
        <p:txBody>
          <a:bodyPr wrap="none" rtlCol="0">
            <a:spAutoFit/>
          </a:bodyPr>
          <a:lstStyle/>
          <a:p>
            <a:pPr marL="285750" indent="-285750">
              <a:buFont typeface="Arial" panose="020B0604020202020204" pitchFamily="34" charset="0"/>
              <a:buChar char="•"/>
            </a:pPr>
            <a:r>
              <a:rPr lang="it-IT" dirty="0" smtClean="0"/>
              <a:t>Appunti di lezione, </a:t>
            </a:r>
            <a:r>
              <a:rPr lang="it-IT" dirty="0" err="1" smtClean="0"/>
              <a:t>Power</a:t>
            </a:r>
            <a:r>
              <a:rPr lang="it-IT" dirty="0" smtClean="0"/>
              <a:t> Point, dispense…</a:t>
            </a:r>
          </a:p>
          <a:p>
            <a:pPr marL="285750" indent="-285750">
              <a:buFont typeface="Arial" panose="020B0604020202020204" pitchFamily="34" charset="0"/>
              <a:buChar char="•"/>
            </a:pPr>
            <a:r>
              <a:rPr lang="it-IT" dirty="0" smtClean="0"/>
              <a:t>Testo:</a:t>
            </a:r>
          </a:p>
          <a:p>
            <a:r>
              <a:rPr lang="it-IT" dirty="0"/>
              <a:t>	</a:t>
            </a:r>
            <a:r>
              <a:rPr lang="it-IT" dirty="0" smtClean="0"/>
              <a:t>V. </a:t>
            </a:r>
            <a:r>
              <a:rPr lang="it-IT" dirty="0" err="1" smtClean="0"/>
              <a:t>Cavrini</a:t>
            </a:r>
            <a:r>
              <a:rPr lang="it-IT" dirty="0" smtClean="0"/>
              <a:t>, V. </a:t>
            </a:r>
            <a:r>
              <a:rPr lang="it-IT" dirty="0" err="1" smtClean="0"/>
              <a:t>Andrisano</a:t>
            </a:r>
            <a:r>
              <a:rPr lang="it-IT" dirty="0" smtClean="0"/>
              <a:t> </a:t>
            </a:r>
          </a:p>
          <a:p>
            <a:r>
              <a:rPr lang="it-IT" dirty="0"/>
              <a:t>	</a:t>
            </a:r>
            <a:r>
              <a:rPr lang="it-IT" dirty="0" smtClean="0"/>
              <a:t>«Principi di ANALISI FARMACEUTICA»</a:t>
            </a:r>
          </a:p>
          <a:p>
            <a:r>
              <a:rPr lang="it-IT" dirty="0"/>
              <a:t>	</a:t>
            </a:r>
            <a:r>
              <a:rPr lang="it-IT" dirty="0" smtClean="0"/>
              <a:t>Società Editrice ESCULAPIO</a:t>
            </a:r>
          </a:p>
          <a:p>
            <a:pPr marL="285750" indent="-285750">
              <a:buFont typeface="Arial" panose="020B0604020202020204" pitchFamily="34" charset="0"/>
              <a:buChar char="•"/>
            </a:pPr>
            <a:endParaRPr lang="it-IT" dirty="0"/>
          </a:p>
        </p:txBody>
      </p:sp>
    </p:spTree>
    <p:extLst>
      <p:ext uri="{BB962C8B-B14F-4D97-AF65-F5344CB8AC3E}">
        <p14:creationId xmlns:p14="http://schemas.microsoft.com/office/powerpoint/2010/main" val="27494455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Analisi delle piante officinali</a:t>
            </a:r>
            <a:endParaRPr lang="it-IT" b="1" dirty="0"/>
          </a:p>
        </p:txBody>
      </p:sp>
      <p:sp>
        <p:nvSpPr>
          <p:cNvPr id="3" name="Segnaposto contenuto 2"/>
          <p:cNvSpPr>
            <a:spLocks noGrp="1"/>
          </p:cNvSpPr>
          <p:nvPr>
            <p:ph idx="1"/>
          </p:nvPr>
        </p:nvSpPr>
        <p:spPr/>
        <p:txBody>
          <a:bodyPr/>
          <a:lstStyle/>
          <a:p>
            <a:pPr algn="ctr"/>
            <a:endParaRPr lang="it-IT" sz="2400" b="1" dirty="0" smtClean="0"/>
          </a:p>
          <a:p>
            <a:pPr algn="ctr"/>
            <a:endParaRPr lang="it-IT" sz="2400" b="1" dirty="0"/>
          </a:p>
          <a:p>
            <a:pPr algn="ctr"/>
            <a:r>
              <a:rPr lang="it-IT" sz="2400" b="1" dirty="0" smtClean="0"/>
              <a:t>Droghe </a:t>
            </a:r>
            <a:r>
              <a:rPr lang="it-IT" sz="2400" b="1" dirty="0"/>
              <a:t>vegetali</a:t>
            </a:r>
            <a:endParaRPr lang="it-IT" sz="2400" dirty="0"/>
          </a:p>
          <a:p>
            <a:pPr marL="0" indent="0" algn="ctr">
              <a:buNone/>
            </a:pPr>
            <a:endParaRPr lang="it-IT" sz="2400" dirty="0" smtClean="0"/>
          </a:p>
          <a:p>
            <a:pPr marL="0" indent="0" algn="ctr">
              <a:buNone/>
            </a:pPr>
            <a:endParaRPr lang="it-IT" sz="2400" dirty="0"/>
          </a:p>
          <a:p>
            <a:pPr algn="ctr"/>
            <a:r>
              <a:rPr lang="it-IT" sz="2400" b="1" dirty="0"/>
              <a:t>Estratti</a:t>
            </a:r>
            <a:endParaRPr lang="it-IT" sz="2400" dirty="0"/>
          </a:p>
          <a:p>
            <a:pPr algn="ctr"/>
            <a:endParaRPr lang="it-IT" sz="2400" dirty="0"/>
          </a:p>
          <a:p>
            <a:pPr marL="0" indent="0" algn="ctr">
              <a:buNone/>
            </a:pPr>
            <a:endParaRPr lang="it-IT" sz="2400" dirty="0"/>
          </a:p>
          <a:p>
            <a:pPr algn="ctr"/>
            <a:r>
              <a:rPr lang="it-IT" sz="2400" b="1" dirty="0"/>
              <a:t>Principio attivo</a:t>
            </a:r>
          </a:p>
          <a:p>
            <a:endParaRPr lang="it-IT" dirty="0"/>
          </a:p>
        </p:txBody>
      </p:sp>
      <p:sp>
        <p:nvSpPr>
          <p:cNvPr id="4" name="Freccia in giù 3"/>
          <p:cNvSpPr/>
          <p:nvPr/>
        </p:nvSpPr>
        <p:spPr>
          <a:xfrm>
            <a:off x="4953000" y="3277853"/>
            <a:ext cx="21602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Freccia in giù 4"/>
          <p:cNvSpPr/>
          <p:nvPr/>
        </p:nvSpPr>
        <p:spPr>
          <a:xfrm>
            <a:off x="4953000" y="4653136"/>
            <a:ext cx="216024"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9641663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it-IT" sz="2800" dirty="0"/>
              <a:t>Le </a:t>
            </a:r>
            <a:r>
              <a:rPr lang="it-IT" sz="2800" b="1" dirty="0">
                <a:solidFill>
                  <a:srgbClr val="FF0000"/>
                </a:solidFill>
              </a:rPr>
              <a:t>droghe vegetali</a:t>
            </a:r>
            <a:r>
              <a:rPr lang="it-IT" sz="2800" dirty="0">
                <a:solidFill>
                  <a:srgbClr val="FF0000"/>
                </a:solidFill>
              </a:rPr>
              <a:t> </a:t>
            </a:r>
            <a:r>
              <a:rPr lang="it-IT" sz="2800" dirty="0"/>
              <a:t>sono essenzialmente piante intere, frammentate o tagliate, parti di piante, alghe, funghi, licheni in uno stato non trattato, generalmente in forma essiccata, ma talvolta fresche. Sono anche considerati droghe vegetali alcuni essudati che non sono stati sottoposti ad uno specifico </a:t>
            </a:r>
            <a:r>
              <a:rPr lang="it-IT" sz="2800" dirty="0" smtClean="0"/>
              <a:t>trattamento.</a:t>
            </a:r>
          </a:p>
          <a:p>
            <a:pPr algn="just"/>
            <a:r>
              <a:rPr lang="it-IT" sz="2800" dirty="0" smtClean="0"/>
              <a:t>Le </a:t>
            </a:r>
            <a:r>
              <a:rPr lang="it-IT" sz="2800" dirty="0"/>
              <a:t>droghe vegetali vengono definite con precisione dal nome scientifico botanico secondo il sistema binomiale (genere, specie, varietà e autore</a:t>
            </a:r>
            <a:r>
              <a:rPr lang="it-IT" sz="2800" dirty="0" smtClean="0"/>
              <a:t>).</a:t>
            </a:r>
          </a:p>
          <a:p>
            <a:pPr marL="0" indent="0" algn="r">
              <a:buNone/>
            </a:pPr>
            <a:r>
              <a:rPr lang="it-IT" sz="2800" dirty="0" smtClean="0"/>
              <a:t>(definizione F.U.)</a:t>
            </a:r>
            <a:endParaRPr lang="it-IT" sz="2800" dirty="0"/>
          </a:p>
          <a:p>
            <a:pPr algn="just"/>
            <a:endParaRPr lang="it-IT" sz="2800" dirty="0"/>
          </a:p>
        </p:txBody>
      </p:sp>
    </p:spTree>
    <p:extLst>
      <p:ext uri="{BB962C8B-B14F-4D97-AF65-F5344CB8AC3E}">
        <p14:creationId xmlns:p14="http://schemas.microsoft.com/office/powerpoint/2010/main" val="36268744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a:bodyPr>
          <a:lstStyle/>
          <a:p>
            <a:pPr>
              <a:defRPr/>
            </a:pPr>
            <a:r>
              <a:rPr lang="it-IT" dirty="0" smtClean="0">
                <a:latin typeface="+mn-lt"/>
              </a:rPr>
              <a:t/>
            </a:r>
            <a:br>
              <a:rPr lang="it-IT" dirty="0" smtClean="0">
                <a:latin typeface="+mn-lt"/>
              </a:rPr>
            </a:br>
            <a:endParaRPr lang="it-IT" dirty="0">
              <a:latin typeface="+mn-lt"/>
            </a:endParaRPr>
          </a:p>
        </p:txBody>
      </p:sp>
      <p:sp>
        <p:nvSpPr>
          <p:cNvPr id="3" name="Segnaposto contenuto 2"/>
          <p:cNvSpPr>
            <a:spLocks noGrp="1"/>
          </p:cNvSpPr>
          <p:nvPr>
            <p:ph idx="1"/>
          </p:nvPr>
        </p:nvSpPr>
        <p:spPr>
          <a:xfrm>
            <a:off x="681038" y="365126"/>
            <a:ext cx="8543925" cy="5811837"/>
          </a:xfrm>
        </p:spPr>
        <p:txBody>
          <a:bodyPr rtlCol="0">
            <a:normAutofit fontScale="92500" lnSpcReduction="20000"/>
          </a:bodyPr>
          <a:lstStyle/>
          <a:p>
            <a:pPr>
              <a:buNone/>
              <a:defRPr/>
            </a:pPr>
            <a:r>
              <a:rPr lang="it-IT" sz="4200" b="1" dirty="0">
                <a:solidFill>
                  <a:srgbClr val="FF0000"/>
                </a:solidFill>
              </a:rPr>
              <a:t>Composizione delle droghe </a:t>
            </a:r>
            <a:endParaRPr lang="it-IT" sz="4200" b="1" dirty="0" smtClean="0">
              <a:solidFill>
                <a:srgbClr val="FF0000"/>
              </a:solidFill>
            </a:endParaRPr>
          </a:p>
          <a:p>
            <a:pPr>
              <a:buNone/>
              <a:defRPr/>
            </a:pPr>
            <a:endParaRPr lang="it-IT" b="1" dirty="0">
              <a:solidFill>
                <a:srgbClr val="FF0000"/>
              </a:solidFill>
            </a:endParaRPr>
          </a:p>
          <a:p>
            <a:pPr>
              <a:buNone/>
              <a:defRPr/>
            </a:pPr>
            <a:r>
              <a:rPr lang="it-IT" dirty="0" smtClean="0">
                <a:solidFill>
                  <a:srgbClr val="FF0000"/>
                </a:solidFill>
              </a:rPr>
              <a:t>PRINCIPI ATTIVI</a:t>
            </a:r>
            <a:r>
              <a:rPr lang="it-IT" dirty="0" smtClean="0"/>
              <a:t>: spesso ne esistono molti contemporaneamente con strutture chimiche più o meno simili e, talvolta, dotati di attività farmacologica diversa</a:t>
            </a:r>
          </a:p>
          <a:p>
            <a:pPr>
              <a:buNone/>
              <a:defRPr/>
            </a:pPr>
            <a:endParaRPr lang="it-IT" dirty="0" smtClean="0">
              <a:solidFill>
                <a:srgbClr val="FF0000"/>
              </a:solidFill>
            </a:endParaRPr>
          </a:p>
          <a:p>
            <a:pPr>
              <a:buNone/>
              <a:defRPr/>
            </a:pPr>
            <a:r>
              <a:rPr lang="it-IT" dirty="0" smtClean="0">
                <a:solidFill>
                  <a:srgbClr val="FF0000"/>
                </a:solidFill>
              </a:rPr>
              <a:t>SOSTANZE NON ATTIVE SECONDARIE</a:t>
            </a:r>
            <a:r>
              <a:rPr lang="it-IT" dirty="0" smtClean="0"/>
              <a:t>: componenti privi di attività farmacologica, ma in  grado di influenzare l’attività dei principi attivi (alcune saponine facilitano l’assorbimento dei principi attivi, mentre alcuni tannini lo ritardano)</a:t>
            </a:r>
          </a:p>
          <a:p>
            <a:pPr>
              <a:buNone/>
              <a:defRPr/>
            </a:pPr>
            <a:endParaRPr lang="it-IT" dirty="0" smtClean="0"/>
          </a:p>
          <a:p>
            <a:pPr>
              <a:buNone/>
              <a:defRPr/>
            </a:pPr>
            <a:r>
              <a:rPr lang="it-IT" dirty="0" smtClean="0">
                <a:solidFill>
                  <a:srgbClr val="FF0000"/>
                </a:solidFill>
              </a:rPr>
              <a:t>SOSTANZE NON ATTIVE INDIFFERENTI</a:t>
            </a:r>
            <a:r>
              <a:rPr lang="it-IT" dirty="0" smtClean="0"/>
              <a:t>: componenti della cellula vegetale inattivi farmacologicamente (zuccheri, proteine, sali ecc.)</a:t>
            </a:r>
          </a:p>
          <a:p>
            <a:pPr>
              <a:buNone/>
              <a:defRPr/>
            </a:pPr>
            <a:endParaRPr lang="it-IT" dirty="0" smtClean="0"/>
          </a:p>
          <a:p>
            <a:pPr>
              <a:buNone/>
              <a:defRPr/>
            </a:pPr>
            <a:r>
              <a:rPr lang="it-IT" dirty="0" smtClean="0">
                <a:solidFill>
                  <a:srgbClr val="FF0000"/>
                </a:solidFill>
              </a:rPr>
              <a:t>SOSTANZE NON ATTIVE INDESIDERATE</a:t>
            </a:r>
            <a:r>
              <a:rPr lang="it-IT" dirty="0" smtClean="0"/>
              <a:t>: componenti della cellula vegetale che possono alterare la preparazione (i grassi ostacolano l’estrazione) o la conservazione della droga (enzimi di degradazione)</a:t>
            </a:r>
          </a:p>
          <a:p>
            <a:pPr>
              <a:buNone/>
              <a:defRPr/>
            </a:pPr>
            <a:endParaRPr lang="it-IT" dirty="0" smtClean="0"/>
          </a:p>
          <a:p>
            <a:pPr>
              <a:buNone/>
              <a:defRPr/>
            </a:pPr>
            <a:r>
              <a:rPr lang="it-IT" dirty="0" smtClean="0">
                <a:solidFill>
                  <a:srgbClr val="FF0000"/>
                </a:solidFill>
              </a:rPr>
              <a:t>COSTITUENTI IL TESSUTO VEGETALE DI SOSTEGNO</a:t>
            </a:r>
            <a:r>
              <a:rPr lang="it-IT" dirty="0" smtClean="0"/>
              <a:t>: cellulosa, lignina, pectina ecc. che non esercitano alcun effetto</a:t>
            </a:r>
            <a:endParaRPr lang="it-IT" dirty="0"/>
          </a:p>
        </p:txBody>
      </p:sp>
    </p:spTree>
    <p:extLst>
      <p:ext uri="{BB962C8B-B14F-4D97-AF65-F5344CB8AC3E}">
        <p14:creationId xmlns:p14="http://schemas.microsoft.com/office/powerpoint/2010/main" val="18598447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81038" y="404664"/>
            <a:ext cx="8543925" cy="5772299"/>
          </a:xfrm>
        </p:spPr>
        <p:txBody>
          <a:bodyPr>
            <a:normAutofit fontScale="85000" lnSpcReduction="10000"/>
          </a:bodyPr>
          <a:lstStyle/>
          <a:p>
            <a:pPr algn="just">
              <a:lnSpc>
                <a:spcPct val="150000"/>
              </a:lnSpc>
            </a:pPr>
            <a:r>
              <a:rPr lang="it-IT" sz="2800" dirty="0"/>
              <a:t>Gli </a:t>
            </a:r>
            <a:r>
              <a:rPr lang="it-IT" sz="2800" dirty="0">
                <a:solidFill>
                  <a:srgbClr val="FF0000"/>
                </a:solidFill>
              </a:rPr>
              <a:t>estratti</a:t>
            </a:r>
            <a:r>
              <a:rPr lang="it-IT" sz="2800" dirty="0"/>
              <a:t> sono preparazioni concentrate, liquide, solide o di consistenza intermedia, ottenute generalmente da materie prime vegetali o animali essiccate. In alcuni casi le materie da estrarre possono essere sottoposte ad un trattamento preliminare, come ad esempio l'inattivazione degli enzimi, la triturazione o la sgrassatura. Gli estratti si preparano per macerazione, per percolazione o per mezzo di altri adatti e convalidati procedimenti utilizzando etanolo o un altro solvente idoneo. Se necessario, dopo l'estrazione, le sostanze indesiderate vengono eliminate</a:t>
            </a:r>
            <a:r>
              <a:rPr lang="it-IT" sz="2800" dirty="0" smtClean="0"/>
              <a:t>.</a:t>
            </a:r>
          </a:p>
          <a:p>
            <a:pPr marL="0" indent="0" algn="r">
              <a:lnSpc>
                <a:spcPct val="150000"/>
              </a:lnSpc>
              <a:buNone/>
            </a:pPr>
            <a:r>
              <a:rPr lang="it-IT" sz="2800" dirty="0"/>
              <a:t>(definizione F.U.)</a:t>
            </a:r>
          </a:p>
          <a:p>
            <a:pPr algn="just">
              <a:lnSpc>
                <a:spcPct val="150000"/>
              </a:lnSpc>
            </a:pPr>
            <a:endParaRPr lang="it-IT" sz="2800" dirty="0"/>
          </a:p>
          <a:p>
            <a:endParaRPr lang="it-IT" sz="2800" dirty="0"/>
          </a:p>
        </p:txBody>
      </p:sp>
    </p:spTree>
    <p:extLst>
      <p:ext uri="{BB962C8B-B14F-4D97-AF65-F5344CB8AC3E}">
        <p14:creationId xmlns:p14="http://schemas.microsoft.com/office/powerpoint/2010/main" val="12688489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81038" y="332656"/>
            <a:ext cx="8543925" cy="5844307"/>
          </a:xfrm>
        </p:spPr>
        <p:txBody>
          <a:bodyPr>
            <a:normAutofit fontScale="77500" lnSpcReduction="20000"/>
          </a:bodyPr>
          <a:lstStyle/>
          <a:p>
            <a:pPr algn="just"/>
            <a:r>
              <a:rPr lang="it-IT" dirty="0"/>
              <a:t>Gli </a:t>
            </a:r>
            <a:r>
              <a:rPr lang="it-IT" b="1" dirty="0"/>
              <a:t>estratti fluidi</a:t>
            </a:r>
            <a:r>
              <a:rPr lang="it-IT" dirty="0"/>
              <a:t> sono preparazioni liquide nelle quali, in generale, una parte in massa o in volume è </a:t>
            </a:r>
            <a:r>
              <a:rPr lang="it-IT" dirty="0">
                <a:solidFill>
                  <a:srgbClr val="FF0000"/>
                </a:solidFill>
              </a:rPr>
              <a:t>equivalente</a:t>
            </a:r>
            <a:r>
              <a:rPr lang="it-IT" dirty="0"/>
              <a:t> ad una parte in massa di materiale originario essiccato. Queste preparazioni vengono aggiustate, se necessario, in modo da renderle rispondenti alle esigenze relative al contenuto in solventi o in costituenti o in residuo secco. Gli estratti fluidi possono essere preparati con i metodi sopra descritti utilizzando solo etanolo di appropriata concentrazione oppure acqua od anche disciogliendo un estratto secco o molle in uno di questi stessi solventi, filtrando poi se necessario; qualunque sia il metodo di preparazione impiegato, gli estratti ottenuti devono avere una composizione comparabile. Lasciati a riposo, gli estratti fluidi possono formare un leggero deposito; ciò è accettabile a condizione che la composizione dell'estratto non venga modificata in maniera significativa. Gli estratti fluidi possono contenere appropriati conservanti antimicrobici.</a:t>
            </a:r>
          </a:p>
          <a:p>
            <a:pPr algn="just"/>
            <a:r>
              <a:rPr lang="it-IT" dirty="0"/>
              <a:t> </a:t>
            </a:r>
          </a:p>
          <a:p>
            <a:pPr algn="just"/>
            <a:r>
              <a:rPr lang="it-IT" dirty="0"/>
              <a:t>Gli </a:t>
            </a:r>
            <a:r>
              <a:rPr lang="it-IT" b="1" dirty="0"/>
              <a:t>estratti molli</a:t>
            </a:r>
            <a:r>
              <a:rPr lang="it-IT" dirty="0"/>
              <a:t> sono preparazioni di consistenza intermedia tra gli estratti fluidi e gli estratti secchi. Si ottengono per evaporazione parziale del solvente usato per la loro preparazione. Si impiegano solo etanolo di appropriata concentrazione od acqua. Gli estratti molli hanno generalmente </a:t>
            </a:r>
            <a:r>
              <a:rPr lang="it-IT" dirty="0">
                <a:solidFill>
                  <a:srgbClr val="FF0000"/>
                </a:solidFill>
              </a:rPr>
              <a:t>un residuo secco non inferiore al 70 per cento m/m</a:t>
            </a:r>
            <a:r>
              <a:rPr lang="it-IT" dirty="0"/>
              <a:t>. Possono contenere appropriati conservanti antimicrobici.</a:t>
            </a:r>
          </a:p>
          <a:p>
            <a:pPr algn="just"/>
            <a:r>
              <a:rPr lang="it-IT" dirty="0"/>
              <a:t> </a:t>
            </a:r>
          </a:p>
          <a:p>
            <a:pPr algn="just"/>
            <a:r>
              <a:rPr lang="it-IT" dirty="0"/>
              <a:t>Gli </a:t>
            </a:r>
            <a:r>
              <a:rPr lang="it-IT" b="1" dirty="0"/>
              <a:t>estratti secchi</a:t>
            </a:r>
            <a:r>
              <a:rPr lang="it-IT" dirty="0"/>
              <a:t> sono preparazioni solide, ottenute per evaporazione del solvente usato per la loro preparazione. Essi hanno in generale </a:t>
            </a:r>
            <a:r>
              <a:rPr lang="it-IT" dirty="0">
                <a:solidFill>
                  <a:srgbClr val="FF0000"/>
                </a:solidFill>
              </a:rPr>
              <a:t>un residuo secco non inferiore al 95 per cento in massa</a:t>
            </a:r>
            <a:r>
              <a:rPr lang="it-IT" dirty="0"/>
              <a:t>. Possono essere aggiunte sostanze inerti appropriate. Il contenuto dei costituenti degli estratti secchi titolati può essere aggiustato al valore prescritto per mezzo di sostanze inerti appropriate o per mezzo di un altro estratto secco ottenuto da materia prima vegetale od animale utilizzata per la loro preparazione. Se del caso, la monografia prescrive un saggio limite per il solvente impiegato nella estrazione.</a:t>
            </a:r>
          </a:p>
          <a:p>
            <a:pPr algn="just"/>
            <a:endParaRPr lang="it-IT" dirty="0"/>
          </a:p>
        </p:txBody>
      </p:sp>
    </p:spTree>
    <p:extLst>
      <p:ext uri="{BB962C8B-B14F-4D97-AF65-F5344CB8AC3E}">
        <p14:creationId xmlns:p14="http://schemas.microsoft.com/office/powerpoint/2010/main" val="4044183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lnSpc>
                <a:spcPct val="150000"/>
              </a:lnSpc>
            </a:pPr>
            <a:r>
              <a:rPr lang="it-IT" dirty="0" smtClean="0"/>
              <a:t>Una droga o un </a:t>
            </a:r>
            <a:r>
              <a:rPr lang="it-IT" dirty="0"/>
              <a:t>estratto vegetale </a:t>
            </a:r>
            <a:r>
              <a:rPr lang="it-IT" dirty="0" smtClean="0"/>
              <a:t>è, dal punto di vista analitico, </a:t>
            </a:r>
            <a:r>
              <a:rPr lang="it-IT" dirty="0"/>
              <a:t>molto più complesso di un composto </a:t>
            </a:r>
            <a:r>
              <a:rPr lang="it-IT" dirty="0" smtClean="0"/>
              <a:t>puro ottenuto </a:t>
            </a:r>
            <a:r>
              <a:rPr lang="it-IT" dirty="0"/>
              <a:t>per sintesi </a:t>
            </a:r>
            <a:r>
              <a:rPr lang="it-IT" dirty="0" smtClean="0"/>
              <a:t>o per isolamento da una fonte naturale, poiché esso </a:t>
            </a:r>
            <a:r>
              <a:rPr lang="it-IT" dirty="0"/>
              <a:t>generalmente è costituito da una miscela complessa di </a:t>
            </a:r>
            <a:r>
              <a:rPr lang="it-IT" dirty="0" smtClean="0"/>
              <a:t>sostanze </a:t>
            </a:r>
            <a:r>
              <a:rPr lang="it-IT" dirty="0"/>
              <a:t>ed è praticamente impossibile tener conto di tutti i </a:t>
            </a:r>
            <a:r>
              <a:rPr lang="it-IT" dirty="0" smtClean="0"/>
              <a:t>componenti (ammesso </a:t>
            </a:r>
            <a:r>
              <a:rPr lang="it-IT" dirty="0"/>
              <a:t>che essi siano completamente identificati e rilevabili </a:t>
            </a:r>
            <a:r>
              <a:rPr lang="it-IT" dirty="0" smtClean="0"/>
              <a:t>analiticamente)</a:t>
            </a:r>
            <a:endParaRPr lang="it-IT" dirty="0"/>
          </a:p>
        </p:txBody>
      </p:sp>
    </p:spTree>
    <p:extLst>
      <p:ext uri="{BB962C8B-B14F-4D97-AF65-F5344CB8AC3E}">
        <p14:creationId xmlns:p14="http://schemas.microsoft.com/office/powerpoint/2010/main" val="28773804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smtClean="0"/>
              <a:t>Linee guida enunciate dal OMS nel 1991</a:t>
            </a:r>
            <a:endParaRPr lang="it-IT" dirty="0"/>
          </a:p>
        </p:txBody>
      </p:sp>
      <p:sp>
        <p:nvSpPr>
          <p:cNvPr id="3" name="Segnaposto contenuto 2"/>
          <p:cNvSpPr>
            <a:spLocks noGrp="1"/>
          </p:cNvSpPr>
          <p:nvPr>
            <p:ph idx="1"/>
          </p:nvPr>
        </p:nvSpPr>
        <p:spPr/>
        <p:txBody>
          <a:bodyPr/>
          <a:lstStyle/>
          <a:p>
            <a:pPr>
              <a:lnSpc>
                <a:spcPct val="150000"/>
              </a:lnSpc>
            </a:pPr>
            <a:r>
              <a:rPr lang="it-IT" b="1" dirty="0"/>
              <a:t>È necessario definire un metodo di </a:t>
            </a:r>
            <a:r>
              <a:rPr lang="it-IT" b="1" dirty="0">
                <a:solidFill>
                  <a:srgbClr val="C00000"/>
                </a:solidFill>
              </a:rPr>
              <a:t>identificazione</a:t>
            </a:r>
            <a:r>
              <a:rPr lang="it-IT" b="1" dirty="0"/>
              <a:t> e, possibilmente, di </a:t>
            </a:r>
            <a:r>
              <a:rPr lang="it-IT" b="1" dirty="0">
                <a:solidFill>
                  <a:srgbClr val="C00000"/>
                </a:solidFill>
              </a:rPr>
              <a:t>quantificazione</a:t>
            </a:r>
            <a:r>
              <a:rPr lang="it-IT" b="1" dirty="0"/>
              <a:t> dei principi attivi nelle preparazioni. Se non è possibile l’identificazione di un principio attivo, potrebbe essere sufficiente identificare una sostanza caratteristica o una miscela di sostanze (ad esempio mediante ‘l’impronta digitale’ cromatografica) per garantire un’accettabile qualità della preparazione</a:t>
            </a:r>
            <a:endParaRPr lang="it-IT" dirty="0"/>
          </a:p>
        </p:txBody>
      </p:sp>
    </p:spTree>
    <p:extLst>
      <p:ext uri="{BB962C8B-B14F-4D97-AF65-F5344CB8AC3E}">
        <p14:creationId xmlns:p14="http://schemas.microsoft.com/office/powerpoint/2010/main" val="9624045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10000"/>
          </a:bodyPr>
          <a:lstStyle/>
          <a:p>
            <a:pPr>
              <a:lnSpc>
                <a:spcPct val="150000"/>
              </a:lnSpc>
            </a:pPr>
            <a:r>
              <a:rPr lang="it-IT" dirty="0"/>
              <a:t>Il controllo di un determinato spettro di costituenti deve necessariamente basarsi su </a:t>
            </a:r>
            <a:r>
              <a:rPr lang="it-IT" i="1" dirty="0">
                <a:solidFill>
                  <a:srgbClr val="FF0000"/>
                </a:solidFill>
              </a:rPr>
              <a:t>quella sostanza </a:t>
            </a:r>
            <a:r>
              <a:rPr lang="it-IT" dirty="0"/>
              <a:t>o </a:t>
            </a:r>
            <a:r>
              <a:rPr lang="it-IT" i="1" dirty="0">
                <a:solidFill>
                  <a:srgbClr val="FF0000"/>
                </a:solidFill>
              </a:rPr>
              <a:t>gruppo di sostanze </a:t>
            </a:r>
            <a:r>
              <a:rPr lang="it-IT" dirty="0"/>
              <a:t>che, sulla base delle conoscenze scientifiche, sono ritenute rilevanti per l’effetto farmacologico e/o tossicologico.</a:t>
            </a:r>
          </a:p>
          <a:p>
            <a:pPr>
              <a:lnSpc>
                <a:spcPct val="150000"/>
              </a:lnSpc>
            </a:pPr>
            <a:r>
              <a:rPr lang="it-IT" dirty="0"/>
              <a:t>Se il principio attivo o il gruppo di sostanze attive nell’estratto è stato identificato – ad esempio, la reserpina in un estratto della rauwolfia o gli antrachinoni in un estratto di senna – le altre sostanze presenti nell’estratto sono considerate – almeno dal punto di vista analitico – di secondaria importanza.</a:t>
            </a:r>
          </a:p>
          <a:p>
            <a:pPr>
              <a:lnSpc>
                <a:spcPct val="150000"/>
              </a:lnSpc>
            </a:pPr>
            <a:endParaRPr lang="it-IT" dirty="0"/>
          </a:p>
        </p:txBody>
      </p:sp>
    </p:spTree>
    <p:extLst>
      <p:ext uri="{BB962C8B-B14F-4D97-AF65-F5344CB8AC3E}">
        <p14:creationId xmlns:p14="http://schemas.microsoft.com/office/powerpoint/2010/main" val="28190724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nSpc>
                <a:spcPct val="150000"/>
              </a:lnSpc>
            </a:pPr>
            <a:r>
              <a:rPr lang="it-IT" dirty="0"/>
              <a:t>Molto spesso </a:t>
            </a:r>
            <a:r>
              <a:rPr lang="it-IT" dirty="0" smtClean="0"/>
              <a:t>la </a:t>
            </a:r>
            <a:r>
              <a:rPr lang="it-IT" dirty="0"/>
              <a:t>situazione è più complicata poiché molte sostanze </a:t>
            </a:r>
            <a:r>
              <a:rPr lang="it-IT" dirty="0" smtClean="0"/>
              <a:t>(non </a:t>
            </a:r>
            <a:r>
              <a:rPr lang="it-IT" dirty="0"/>
              <a:t>direttamente correlabili al principio </a:t>
            </a:r>
            <a:r>
              <a:rPr lang="it-IT" dirty="0" smtClean="0"/>
              <a:t>attivo) </a:t>
            </a:r>
            <a:r>
              <a:rPr lang="it-IT" dirty="0"/>
              <a:t>possono essere partecipi dell’effetto farmacologico complessivo di un particolare estratto. </a:t>
            </a:r>
            <a:r>
              <a:rPr lang="it-IT" dirty="0" smtClean="0"/>
              <a:t>Questi </a:t>
            </a:r>
            <a:r>
              <a:rPr lang="it-IT" dirty="0"/>
              <a:t>estratti dovrebbero essere quantificati specificando i diversi aspetti quantitativi e qualitativi dei diversi componenti.</a:t>
            </a:r>
          </a:p>
        </p:txBody>
      </p:sp>
    </p:spTree>
    <p:extLst>
      <p:ext uri="{BB962C8B-B14F-4D97-AF65-F5344CB8AC3E}">
        <p14:creationId xmlns:p14="http://schemas.microsoft.com/office/powerpoint/2010/main" val="9271691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3135148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CasellaDiTesto 1"/>
          <p:cNvSpPr txBox="1">
            <a:spLocks noChangeArrowheads="1"/>
          </p:cNvSpPr>
          <p:nvPr/>
        </p:nvSpPr>
        <p:spPr bwMode="auto">
          <a:xfrm>
            <a:off x="1497013" y="476251"/>
            <a:ext cx="69977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r>
              <a:rPr lang="it-IT" altLang="it-IT" sz="2400"/>
              <a:t>Importanza dei composti naturali estratti da piante</a:t>
            </a:r>
          </a:p>
        </p:txBody>
      </p:sp>
      <p:sp>
        <p:nvSpPr>
          <p:cNvPr id="1032" name="CasellaDiTesto 3"/>
          <p:cNvSpPr txBox="1">
            <a:spLocks noChangeArrowheads="1"/>
          </p:cNvSpPr>
          <p:nvPr/>
        </p:nvSpPr>
        <p:spPr bwMode="auto">
          <a:xfrm>
            <a:off x="776288" y="1341438"/>
            <a:ext cx="3529012"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buFontTx/>
              <a:buChar char="•"/>
            </a:pPr>
            <a:r>
              <a:rPr lang="it-IT" altLang="it-IT" dirty="0"/>
              <a:t> principi medicinali il cui ottenimento non è possibile (o non conveniente) per via sintetica</a:t>
            </a:r>
          </a:p>
          <a:p>
            <a:pPr eaLnBrk="1" hangingPunct="1">
              <a:buFontTx/>
              <a:buChar char="•"/>
            </a:pPr>
            <a:endParaRPr lang="it-IT" altLang="it-IT" dirty="0"/>
          </a:p>
          <a:p>
            <a:pPr eaLnBrk="1" hangingPunct="1"/>
            <a:endParaRPr lang="it-IT" altLang="it-IT" dirty="0"/>
          </a:p>
          <a:p>
            <a:pPr eaLnBrk="1" hangingPunct="1">
              <a:buFontTx/>
              <a:buChar char="•"/>
            </a:pPr>
            <a:endParaRPr lang="it-IT" altLang="it-IT" dirty="0"/>
          </a:p>
          <a:p>
            <a:pPr eaLnBrk="1" hangingPunct="1">
              <a:buFontTx/>
              <a:buChar char="•"/>
            </a:pPr>
            <a:r>
              <a:rPr lang="it-IT" altLang="it-IT" dirty="0"/>
              <a:t> composti di partenza la cui successiva elaborazione sintetica (semi-sintesi) conduce al farmaco finale</a:t>
            </a:r>
          </a:p>
          <a:p>
            <a:pPr eaLnBrk="1" hangingPunct="1">
              <a:buFontTx/>
              <a:buChar char="•"/>
            </a:pPr>
            <a:endParaRPr lang="it-IT" altLang="it-IT" dirty="0"/>
          </a:p>
          <a:p>
            <a:pPr eaLnBrk="1" hangingPunct="1"/>
            <a:endParaRPr lang="it-IT" altLang="it-IT" dirty="0"/>
          </a:p>
          <a:p>
            <a:pPr eaLnBrk="1" hangingPunct="1">
              <a:buFontTx/>
              <a:buChar char="•"/>
            </a:pPr>
            <a:endParaRPr lang="it-IT" altLang="it-IT" dirty="0"/>
          </a:p>
          <a:p>
            <a:pPr eaLnBrk="1" hangingPunct="1">
              <a:buFontTx/>
              <a:buChar char="•"/>
            </a:pPr>
            <a:r>
              <a:rPr lang="it-IT" altLang="it-IT" dirty="0"/>
              <a:t>composti che possono essere utilizzati come modelli per nuovi farmaci di sintesi</a:t>
            </a:r>
          </a:p>
          <a:p>
            <a:pPr eaLnBrk="1" hangingPunct="1">
              <a:buFontTx/>
              <a:buChar char="•"/>
            </a:pPr>
            <a:endParaRPr lang="it-IT" altLang="it-IT" dirty="0"/>
          </a:p>
          <a:p>
            <a:pPr eaLnBrk="1" hangingPunct="1"/>
            <a:endParaRPr lang="it-IT" altLang="it-IT" dirty="0"/>
          </a:p>
        </p:txBody>
      </p:sp>
      <p:graphicFrame>
        <p:nvGraphicFramePr>
          <p:cNvPr id="1026" name="Object 4"/>
          <p:cNvGraphicFramePr>
            <a:graphicFrameLocks noChangeAspect="1"/>
          </p:cNvGraphicFramePr>
          <p:nvPr>
            <p:extLst>
              <p:ext uri="{D42A27DB-BD31-4B8C-83A1-F6EECF244321}">
                <p14:modId xmlns:p14="http://schemas.microsoft.com/office/powerpoint/2010/main" val="2477276172"/>
              </p:ext>
            </p:extLst>
          </p:nvPr>
        </p:nvGraphicFramePr>
        <p:xfrm>
          <a:off x="7151198" y="1198563"/>
          <a:ext cx="1273175" cy="1538287"/>
        </p:xfrm>
        <a:graphic>
          <a:graphicData uri="http://schemas.openxmlformats.org/presentationml/2006/ole">
            <mc:AlternateContent xmlns:mc="http://schemas.openxmlformats.org/markup-compatibility/2006">
              <mc:Choice xmlns:v="urn:schemas-microsoft-com:vml" Requires="v">
                <p:oleObj spid="_x0000_s37955" name="CS ChemDraw Drawing" r:id="rId4" imgW="1970141" imgH="2374089" progId="ChemDraw.Document.6.0">
                  <p:embed/>
                </p:oleObj>
              </mc:Choice>
              <mc:Fallback>
                <p:oleObj name="CS ChemDraw Drawing" r:id="rId4" imgW="1970141" imgH="2374089" progId="ChemDraw.Document.6.0">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51198" y="1198563"/>
                        <a:ext cx="1273175" cy="15382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7" name="Object 11"/>
          <p:cNvGraphicFramePr>
            <a:graphicFrameLocks noChangeAspect="1"/>
          </p:cNvGraphicFramePr>
          <p:nvPr/>
        </p:nvGraphicFramePr>
        <p:xfrm>
          <a:off x="4305300" y="4581526"/>
          <a:ext cx="1365250" cy="1247775"/>
        </p:xfrm>
        <a:graphic>
          <a:graphicData uri="http://schemas.openxmlformats.org/presentationml/2006/ole">
            <mc:AlternateContent xmlns:mc="http://schemas.openxmlformats.org/markup-compatibility/2006">
              <mc:Choice xmlns:v="urn:schemas-microsoft-com:vml" Requires="v">
                <p:oleObj spid="_x0000_s37956" name="CS ChemDraw Drawing" r:id="rId6" imgW="2886159" imgH="2640789" progId="ChemDraw.Document.6.0">
                  <p:embed/>
                </p:oleObj>
              </mc:Choice>
              <mc:Fallback>
                <p:oleObj name="CS ChemDraw Drawing" r:id="rId6" imgW="2886159" imgH="2640789" progId="ChemDraw.Document.6.0">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05300" y="4581526"/>
                        <a:ext cx="1365250" cy="124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28" name="Object 6"/>
          <p:cNvGraphicFramePr>
            <a:graphicFrameLocks noChangeAspect="1"/>
          </p:cNvGraphicFramePr>
          <p:nvPr/>
        </p:nvGraphicFramePr>
        <p:xfrm>
          <a:off x="3873501" y="3182939"/>
          <a:ext cx="1871663" cy="1101725"/>
        </p:xfrm>
        <a:graphic>
          <a:graphicData uri="http://schemas.openxmlformats.org/presentationml/2006/ole">
            <mc:AlternateContent xmlns:mc="http://schemas.openxmlformats.org/markup-compatibility/2006">
              <mc:Choice xmlns:v="urn:schemas-microsoft-com:vml" Requires="v">
                <p:oleObj spid="_x0000_s37957" name="CS ChemDraw Drawing" r:id="rId8" imgW="2099613" imgH="1235413" progId="ChemDraw.Document.6.0">
                  <p:embed/>
                </p:oleObj>
              </mc:Choice>
              <mc:Fallback>
                <p:oleObj name="CS ChemDraw Drawing" r:id="rId8" imgW="2099613" imgH="1235413" progId="ChemDraw.Document.6.0">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73501" y="3182939"/>
                        <a:ext cx="1871663"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33"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62438" y="1036639"/>
            <a:ext cx="2290762" cy="184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9" name="Object 9"/>
          <p:cNvGraphicFramePr>
            <a:graphicFrameLocks noChangeAspect="1"/>
          </p:cNvGraphicFramePr>
          <p:nvPr/>
        </p:nvGraphicFramePr>
        <p:xfrm>
          <a:off x="5957888" y="4676776"/>
          <a:ext cx="2474912" cy="741363"/>
        </p:xfrm>
        <a:graphic>
          <a:graphicData uri="http://schemas.openxmlformats.org/presentationml/2006/ole">
            <mc:AlternateContent xmlns:mc="http://schemas.openxmlformats.org/markup-compatibility/2006">
              <mc:Choice xmlns:v="urn:schemas-microsoft-com:vml" Requires="v">
                <p:oleObj spid="_x0000_s37958" name="CS ChemDraw Drawing" r:id="rId11" imgW="2474604" imgH="741602" progId="ChemDraw.Document.6.0">
                  <p:embed/>
                </p:oleObj>
              </mc:Choice>
              <mc:Fallback>
                <p:oleObj name="CS ChemDraw Drawing" r:id="rId11" imgW="2474604" imgH="741602" progId="ChemDraw.Document.6.0">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57888" y="4676776"/>
                        <a:ext cx="2474912" cy="741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10"/>
          <p:cNvGraphicFramePr>
            <a:graphicFrameLocks noChangeAspect="1"/>
          </p:cNvGraphicFramePr>
          <p:nvPr/>
        </p:nvGraphicFramePr>
        <p:xfrm>
          <a:off x="5961063" y="2997200"/>
          <a:ext cx="2813050" cy="1498600"/>
        </p:xfrm>
        <a:graphic>
          <a:graphicData uri="http://schemas.openxmlformats.org/presentationml/2006/ole">
            <mc:AlternateContent xmlns:mc="http://schemas.openxmlformats.org/markup-compatibility/2006">
              <mc:Choice xmlns:v="urn:schemas-microsoft-com:vml" Requires="v">
                <p:oleObj spid="_x0000_s37959" name="CS ChemDraw Drawing" r:id="rId13" imgW="2813144" imgH="1499109" progId="ChemDraw.Document.6.0">
                  <p:embed/>
                </p:oleObj>
              </mc:Choice>
              <mc:Fallback>
                <p:oleObj name="CS ChemDraw Drawing" r:id="rId13" imgW="2813144" imgH="1499109" progId="ChemDraw.Document.6.0">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61063" y="2997200"/>
                        <a:ext cx="2813050" cy="149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4520956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a:xfrm>
            <a:off x="560512" y="1196752"/>
            <a:ext cx="8543925" cy="4351338"/>
          </a:xfrm>
        </p:spPr>
        <p:txBody>
          <a:bodyPr>
            <a:normAutofit/>
          </a:bodyPr>
          <a:lstStyle/>
          <a:p>
            <a:pPr algn="just">
              <a:lnSpc>
                <a:spcPct val="150000"/>
              </a:lnSpc>
            </a:pPr>
            <a:r>
              <a:rPr lang="it-IT" sz="2800" dirty="0" smtClean="0"/>
              <a:t>Esistono </a:t>
            </a:r>
            <a:r>
              <a:rPr lang="it-IT" sz="2800" dirty="0"/>
              <a:t>precise aspettative riguardo alla </a:t>
            </a:r>
            <a:r>
              <a:rPr lang="it-IT" sz="2800" b="1" dirty="0">
                <a:solidFill>
                  <a:srgbClr val="C00000"/>
                </a:solidFill>
              </a:rPr>
              <a:t>qualità</a:t>
            </a:r>
            <a:r>
              <a:rPr lang="it-IT" sz="2800" dirty="0"/>
              <a:t>, </a:t>
            </a:r>
            <a:r>
              <a:rPr lang="it-IT" sz="2800" b="1" dirty="0">
                <a:solidFill>
                  <a:srgbClr val="C00000"/>
                </a:solidFill>
              </a:rPr>
              <a:t>sicurezza</a:t>
            </a:r>
            <a:r>
              <a:rPr lang="it-IT" sz="2800" dirty="0"/>
              <a:t> ed </a:t>
            </a:r>
            <a:r>
              <a:rPr lang="it-IT" sz="2800" b="1" dirty="0">
                <a:solidFill>
                  <a:srgbClr val="C00000"/>
                </a:solidFill>
              </a:rPr>
              <a:t>efficacia </a:t>
            </a:r>
            <a:r>
              <a:rPr lang="it-IT" sz="2800" dirty="0"/>
              <a:t>delle </a:t>
            </a:r>
            <a:r>
              <a:rPr lang="it-IT" sz="2800" dirty="0">
                <a:solidFill>
                  <a:srgbClr val="FF0000"/>
                </a:solidFill>
              </a:rPr>
              <a:t>piante medicinali</a:t>
            </a:r>
            <a:r>
              <a:rPr lang="it-IT" sz="2800" dirty="0"/>
              <a:t>, che </a:t>
            </a:r>
            <a:r>
              <a:rPr lang="it-IT" sz="2800" dirty="0" smtClean="0"/>
              <a:t>rappresentano prerequisiti indispensabili </a:t>
            </a:r>
            <a:r>
              <a:rPr lang="it-IT" sz="2800" dirty="0"/>
              <a:t>per </a:t>
            </a:r>
            <a:r>
              <a:rPr lang="it-IT" sz="2800" dirty="0" smtClean="0"/>
              <a:t>l’autorizzazione </a:t>
            </a:r>
            <a:r>
              <a:rPr lang="it-IT" sz="2800" dirty="0"/>
              <a:t>al </a:t>
            </a:r>
            <a:r>
              <a:rPr lang="it-IT" sz="2800" dirty="0" smtClean="0"/>
              <a:t>commercio.</a:t>
            </a:r>
            <a:endParaRPr lang="it-IT" sz="2800" dirty="0"/>
          </a:p>
        </p:txBody>
      </p:sp>
    </p:spTree>
    <p:extLst>
      <p:ext uri="{BB962C8B-B14F-4D97-AF65-F5344CB8AC3E}">
        <p14:creationId xmlns:p14="http://schemas.microsoft.com/office/powerpoint/2010/main" val="218036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olo 1"/>
          <p:cNvSpPr>
            <a:spLocks noGrp="1"/>
          </p:cNvSpPr>
          <p:nvPr>
            <p:ph type="title"/>
          </p:nvPr>
        </p:nvSpPr>
        <p:spPr/>
        <p:txBody>
          <a:bodyPr/>
          <a:lstStyle/>
          <a:p>
            <a:r>
              <a:rPr lang="it-IT" b="1" dirty="0"/>
              <a:t>Analisi dei </a:t>
            </a:r>
            <a:r>
              <a:rPr lang="it-IT" b="1" dirty="0" smtClean="0">
                <a:solidFill>
                  <a:srgbClr val="FF0000"/>
                </a:solidFill>
              </a:rPr>
              <a:t>principi </a:t>
            </a:r>
            <a:r>
              <a:rPr lang="it-IT" b="1" dirty="0">
                <a:solidFill>
                  <a:srgbClr val="FF0000"/>
                </a:solidFill>
              </a:rPr>
              <a:t>attivi </a:t>
            </a:r>
            <a:r>
              <a:rPr lang="it-IT" b="1" dirty="0"/>
              <a:t>delle piante medicinali e aromatiche</a:t>
            </a:r>
            <a:endParaRPr lang="it-IT" dirty="0" smtClean="0">
              <a:latin typeface="+mn-lt"/>
            </a:endParaRPr>
          </a:p>
        </p:txBody>
      </p:sp>
      <p:sp>
        <p:nvSpPr>
          <p:cNvPr id="20482" name="Segnaposto contenuto 2"/>
          <p:cNvSpPr>
            <a:spLocks noGrp="1"/>
          </p:cNvSpPr>
          <p:nvPr>
            <p:ph idx="1"/>
          </p:nvPr>
        </p:nvSpPr>
        <p:spPr/>
        <p:txBody>
          <a:bodyPr>
            <a:normAutofit/>
          </a:bodyPr>
          <a:lstStyle/>
          <a:p>
            <a:pPr algn="just" eaLnBrk="1" hangingPunct="1">
              <a:lnSpc>
                <a:spcPct val="150000"/>
              </a:lnSpc>
              <a:buFont typeface="Arial" charset="0"/>
              <a:buNone/>
            </a:pPr>
            <a:r>
              <a:rPr lang="it-IT" sz="2800" dirty="0" smtClean="0"/>
              <a:t>In generale, il termine </a:t>
            </a:r>
            <a:r>
              <a:rPr lang="it-IT" sz="2800" b="1" dirty="0" smtClean="0"/>
              <a:t>principio attivo </a:t>
            </a:r>
            <a:r>
              <a:rPr lang="it-IT" sz="2800" dirty="0" smtClean="0"/>
              <a:t>indica una sostanza che possiede una certa attività biologica, includendo tutte le sostanze dotate di effetto terapeutico/tossico o utilizzabili come precursori di sostanze biologicamente attive.</a:t>
            </a:r>
            <a:endParaRPr lang="it-IT" sz="2800" dirty="0"/>
          </a:p>
        </p:txBody>
      </p:sp>
    </p:spTree>
    <p:extLst>
      <p:ext uri="{BB962C8B-B14F-4D97-AF65-F5344CB8AC3E}">
        <p14:creationId xmlns:p14="http://schemas.microsoft.com/office/powerpoint/2010/main" val="2069541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olo 1"/>
          <p:cNvSpPr>
            <a:spLocks noGrp="1"/>
          </p:cNvSpPr>
          <p:nvPr>
            <p:ph type="title"/>
          </p:nvPr>
        </p:nvSpPr>
        <p:spPr>
          <a:xfrm>
            <a:off x="681038" y="365126"/>
            <a:ext cx="8808466" cy="1325563"/>
          </a:xfrm>
        </p:spPr>
        <p:txBody>
          <a:bodyPr/>
          <a:lstStyle/>
          <a:p>
            <a:r>
              <a:rPr lang="it-IT" b="1" dirty="0"/>
              <a:t>Analisi dei principi attivi delle </a:t>
            </a:r>
            <a:r>
              <a:rPr lang="it-IT" b="1" dirty="0">
                <a:solidFill>
                  <a:srgbClr val="FF0000"/>
                </a:solidFill>
              </a:rPr>
              <a:t>piante medicinali</a:t>
            </a:r>
            <a:r>
              <a:rPr lang="it-IT" b="1" dirty="0"/>
              <a:t> e </a:t>
            </a:r>
            <a:r>
              <a:rPr lang="it-IT" b="1" dirty="0">
                <a:solidFill>
                  <a:srgbClr val="FF0000"/>
                </a:solidFill>
              </a:rPr>
              <a:t>aromatiche</a:t>
            </a:r>
            <a:endParaRPr lang="it-IT" dirty="0" smtClean="0">
              <a:solidFill>
                <a:srgbClr val="FF0000"/>
              </a:solidFill>
              <a:latin typeface="+mn-lt"/>
            </a:endParaRPr>
          </a:p>
        </p:txBody>
      </p:sp>
      <p:sp>
        <p:nvSpPr>
          <p:cNvPr id="18434" name="Segnaposto contenuto 2"/>
          <p:cNvSpPr>
            <a:spLocks noGrp="1"/>
          </p:cNvSpPr>
          <p:nvPr>
            <p:ph idx="1"/>
          </p:nvPr>
        </p:nvSpPr>
        <p:spPr>
          <a:xfrm>
            <a:off x="632520" y="1916832"/>
            <a:ext cx="8229600" cy="4464496"/>
          </a:xfrm>
        </p:spPr>
        <p:txBody>
          <a:bodyPr>
            <a:noAutofit/>
          </a:bodyPr>
          <a:lstStyle/>
          <a:p>
            <a:pPr eaLnBrk="1" hangingPunct="1"/>
            <a:r>
              <a:rPr lang="it-IT" sz="2800" dirty="0" smtClean="0"/>
              <a:t>Il termine </a:t>
            </a:r>
            <a:r>
              <a:rPr lang="it-IT" sz="2800" dirty="0" smtClean="0">
                <a:solidFill>
                  <a:srgbClr val="FF0000"/>
                </a:solidFill>
              </a:rPr>
              <a:t>pianta medicinale </a:t>
            </a:r>
            <a:r>
              <a:rPr lang="it-IT" sz="2800" dirty="0" smtClean="0"/>
              <a:t>indica quelle piante che contengono sostanze utilizzabili direttamente a scopo terapeutico o come precursori in </a:t>
            </a:r>
            <a:r>
              <a:rPr lang="it-IT" sz="2800" dirty="0" err="1" smtClean="0"/>
              <a:t>emisintesi</a:t>
            </a:r>
            <a:r>
              <a:rPr lang="it-IT" sz="2800" dirty="0" smtClean="0"/>
              <a:t> che portino a sostanze attive</a:t>
            </a:r>
          </a:p>
          <a:p>
            <a:pPr eaLnBrk="1" hangingPunct="1"/>
            <a:endParaRPr lang="it-IT" sz="2800" dirty="0" smtClean="0"/>
          </a:p>
          <a:p>
            <a:pPr marL="0" indent="0">
              <a:buNone/>
            </a:pPr>
            <a:r>
              <a:rPr lang="it-IT" sz="2800" dirty="0">
                <a:solidFill>
                  <a:srgbClr val="FF0000"/>
                </a:solidFill>
                <a:latin typeface="Calibri" panose="020F0502020204030204" pitchFamily="34" charset="0"/>
              </a:rPr>
              <a:t>Pianta </a:t>
            </a:r>
            <a:r>
              <a:rPr lang="it-IT" sz="2800" dirty="0" smtClean="0">
                <a:solidFill>
                  <a:srgbClr val="FF0000"/>
                </a:solidFill>
                <a:latin typeface="Calibri" panose="020F0502020204030204" pitchFamily="34" charset="0"/>
              </a:rPr>
              <a:t>aromatica </a:t>
            </a:r>
            <a:r>
              <a:rPr lang="it-IT" sz="2800" dirty="0" smtClean="0">
                <a:latin typeface="Calibri" panose="020F0502020204030204" pitchFamily="34" charset="0"/>
              </a:rPr>
              <a:t>indica</a:t>
            </a:r>
            <a:r>
              <a:rPr lang="it-IT" sz="2800" dirty="0" smtClean="0">
                <a:solidFill>
                  <a:srgbClr val="FF0000"/>
                </a:solidFill>
                <a:latin typeface="Calibri" panose="020F0502020204030204" pitchFamily="34" charset="0"/>
              </a:rPr>
              <a:t> </a:t>
            </a:r>
            <a:r>
              <a:rPr lang="it-IT" sz="2800" dirty="0" smtClean="0">
                <a:latin typeface="Calibri" panose="020F0502020204030204" pitchFamily="34" charset="0"/>
              </a:rPr>
              <a:t>pianta </a:t>
            </a:r>
            <a:r>
              <a:rPr lang="it-IT" sz="2800" dirty="0">
                <a:latin typeface="Calibri" panose="020F0502020204030204" pitchFamily="34" charset="0"/>
              </a:rPr>
              <a:t>contenente sostanze di odore gradevole (aromi), ricche di oli </a:t>
            </a:r>
            <a:r>
              <a:rPr lang="it-IT" sz="2800" dirty="0" smtClean="0">
                <a:latin typeface="Calibri" panose="020F0502020204030204" pitchFamily="34" charset="0"/>
              </a:rPr>
              <a:t>essenziali, destinate </a:t>
            </a:r>
            <a:r>
              <a:rPr lang="it-IT" sz="2800" dirty="0">
                <a:latin typeface="Calibri" panose="020F0502020204030204" pitchFamily="34" charset="0"/>
              </a:rPr>
              <a:t>alle industrie </a:t>
            </a:r>
            <a:r>
              <a:rPr lang="it-IT" sz="2800" dirty="0" smtClean="0">
                <a:latin typeface="Calibri" panose="020F0502020204030204" pitchFamily="34" charset="0"/>
              </a:rPr>
              <a:t>farmaceutiche, </a:t>
            </a:r>
            <a:r>
              <a:rPr lang="it-IT" sz="2800" dirty="0">
                <a:latin typeface="Calibri" panose="020F0502020204030204" pitchFamily="34" charset="0"/>
              </a:rPr>
              <a:t>cosmetiche </a:t>
            </a:r>
            <a:r>
              <a:rPr lang="it-IT" sz="2800" dirty="0" smtClean="0">
                <a:latin typeface="Calibri" panose="020F0502020204030204" pitchFamily="34" charset="0"/>
              </a:rPr>
              <a:t>e alimentari</a:t>
            </a:r>
            <a:endParaRPr lang="it-IT" sz="2800" dirty="0">
              <a:latin typeface="Calibri" panose="020F0502020204030204" pitchFamily="34" charset="0"/>
            </a:endParaRPr>
          </a:p>
          <a:p>
            <a:pPr eaLnBrk="1" hangingPunct="1"/>
            <a:endParaRPr lang="it-IT" sz="2800" dirty="0" smtClean="0"/>
          </a:p>
          <a:p>
            <a:pPr eaLnBrk="1" hangingPunct="1"/>
            <a:endParaRPr lang="it-IT" sz="2800" dirty="0" smtClean="0"/>
          </a:p>
          <a:p>
            <a:pPr eaLnBrk="1" hangingPunct="1"/>
            <a:endParaRPr lang="it-IT" sz="2800" dirty="0" smtClean="0"/>
          </a:p>
        </p:txBody>
      </p:sp>
    </p:spTree>
    <p:extLst>
      <p:ext uri="{BB962C8B-B14F-4D97-AF65-F5344CB8AC3E}">
        <p14:creationId xmlns:p14="http://schemas.microsoft.com/office/powerpoint/2010/main" val="880928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smtClean="0"/>
              <a:t>Controllo qualità</a:t>
            </a:r>
            <a:endParaRPr lang="it-IT" b="1" dirty="0"/>
          </a:p>
        </p:txBody>
      </p:sp>
      <p:sp>
        <p:nvSpPr>
          <p:cNvPr id="3" name="Segnaposto contenuto 2"/>
          <p:cNvSpPr>
            <a:spLocks noGrp="1"/>
          </p:cNvSpPr>
          <p:nvPr>
            <p:ph idx="1"/>
          </p:nvPr>
        </p:nvSpPr>
        <p:spPr/>
        <p:txBody>
          <a:bodyPr>
            <a:normAutofit fontScale="85000" lnSpcReduction="10000"/>
          </a:bodyPr>
          <a:lstStyle/>
          <a:p>
            <a:pPr marL="0" indent="0" algn="just">
              <a:lnSpc>
                <a:spcPct val="150000"/>
              </a:lnSpc>
              <a:buNone/>
            </a:pPr>
            <a:r>
              <a:rPr lang="it-IT" dirty="0" smtClean="0"/>
              <a:t>Comprende l’insieme delle verifiche da eseguire per assicurare che le droghe di origine naturale ed i prodotti da esse ottenute siano </a:t>
            </a:r>
            <a:r>
              <a:rPr lang="it-IT" b="1" dirty="0" smtClean="0">
                <a:solidFill>
                  <a:srgbClr val="C00000"/>
                </a:solidFill>
              </a:rPr>
              <a:t>conformi alle specifiche </a:t>
            </a:r>
            <a:r>
              <a:rPr lang="it-IT" dirty="0" smtClean="0"/>
              <a:t>richieste di identità, genuinità ed attività in modo che l’efficacia e la costante riproducibilità degli effetti farmacologici siano sempre garantiti nell’impiego clinico</a:t>
            </a:r>
          </a:p>
          <a:p>
            <a:pPr algn="just">
              <a:lnSpc>
                <a:spcPct val="150000"/>
              </a:lnSpc>
            </a:pPr>
            <a:r>
              <a:rPr lang="it-IT" dirty="0" smtClean="0"/>
              <a:t>Controllo morfologico:</a:t>
            </a:r>
          </a:p>
          <a:p>
            <a:pPr lvl="1" algn="just">
              <a:lnSpc>
                <a:spcPct val="150000"/>
              </a:lnSpc>
            </a:pPr>
            <a:r>
              <a:rPr lang="it-IT" dirty="0" smtClean="0"/>
              <a:t>Osservazione dei caratteri macroscopici e microscopici. Consente di identificare la droga ed evidenziare eventuali sofisticazioni</a:t>
            </a:r>
          </a:p>
          <a:p>
            <a:pPr algn="just">
              <a:lnSpc>
                <a:spcPct val="150000"/>
              </a:lnSpc>
            </a:pPr>
            <a:r>
              <a:rPr lang="it-IT" dirty="0" smtClean="0"/>
              <a:t>Controllo chimico:</a:t>
            </a:r>
          </a:p>
          <a:p>
            <a:pPr lvl="1" algn="just">
              <a:lnSpc>
                <a:spcPct val="150000"/>
              </a:lnSpc>
            </a:pPr>
            <a:r>
              <a:rPr lang="it-IT" dirty="0" smtClean="0"/>
              <a:t>Tende ad accertare se la droga risponde alle specifiche richieste per la sua identificazione e la sua purezza ed al titolo prescritto di principi terapeuticamente attivi</a:t>
            </a:r>
          </a:p>
        </p:txBody>
      </p:sp>
    </p:spTree>
    <p:extLst>
      <p:ext uri="{BB962C8B-B14F-4D97-AF65-F5344CB8AC3E}">
        <p14:creationId xmlns:p14="http://schemas.microsoft.com/office/powerpoint/2010/main" val="1276796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9" name="Rectangle 3"/>
          <p:cNvSpPr>
            <a:spLocks noGrp="1" noChangeArrowheads="1"/>
          </p:cNvSpPr>
          <p:nvPr>
            <p:ph idx="1"/>
          </p:nvPr>
        </p:nvSpPr>
        <p:spPr/>
        <p:txBody>
          <a:bodyPr/>
          <a:lstStyle/>
          <a:p>
            <a:pPr algn="ctr" eaLnBrk="1" hangingPunct="1">
              <a:lnSpc>
                <a:spcPct val="160000"/>
              </a:lnSpc>
              <a:buFont typeface="Wingdings" panose="05000000000000000000" pitchFamily="2" charset="2"/>
              <a:buNone/>
              <a:defRPr/>
            </a:pPr>
            <a:r>
              <a:rPr lang="it-IT" sz="4000" dirty="0"/>
              <a:t>Le </a:t>
            </a:r>
            <a:r>
              <a:rPr lang="it-IT" sz="4000" b="1" dirty="0">
                <a:solidFill>
                  <a:srgbClr val="C00000"/>
                </a:solidFill>
              </a:rPr>
              <a:t>analisi</a:t>
            </a:r>
            <a:r>
              <a:rPr lang="it-IT" sz="4000" dirty="0"/>
              <a:t> servono a verificare la corrispondenza delle caratteristiche analitiche  delle sostanze impiegate alle rispettive </a:t>
            </a:r>
            <a:r>
              <a:rPr lang="it-IT" sz="4000" b="1" dirty="0" smtClean="0">
                <a:solidFill>
                  <a:srgbClr val="C00000"/>
                </a:solidFill>
              </a:rPr>
              <a:t>specifiche</a:t>
            </a:r>
          </a:p>
          <a:p>
            <a:pPr algn="ctr" eaLnBrk="1" hangingPunct="1">
              <a:lnSpc>
                <a:spcPct val="160000"/>
              </a:lnSpc>
              <a:buFont typeface="Wingdings" panose="05000000000000000000" pitchFamily="2" charset="2"/>
              <a:buNone/>
              <a:defRPr/>
            </a:pPr>
            <a:endParaRPr lang="it-IT" sz="4000" b="1" dirty="0">
              <a:solidFill>
                <a:srgbClr val="F5FA32"/>
              </a:solidFill>
            </a:endParaRPr>
          </a:p>
        </p:txBody>
      </p:sp>
    </p:spTree>
    <p:extLst>
      <p:ext uri="{BB962C8B-B14F-4D97-AF65-F5344CB8AC3E}">
        <p14:creationId xmlns:p14="http://schemas.microsoft.com/office/powerpoint/2010/main" val="13708902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5" name="Rectangle 5"/>
          <p:cNvSpPr>
            <a:spLocks noChangeArrowheads="1"/>
          </p:cNvSpPr>
          <p:nvPr/>
        </p:nvSpPr>
        <p:spPr bwMode="auto">
          <a:xfrm>
            <a:off x="795338" y="620713"/>
            <a:ext cx="8478837" cy="4918269"/>
          </a:xfrm>
          <a:prstGeom prst="rect">
            <a:avLst/>
          </a:prstGeom>
          <a:noFill/>
          <a:ln w="9525">
            <a:noFill/>
            <a:miter lim="800000"/>
            <a:headEnd/>
            <a:tailEnd/>
          </a:ln>
          <a:effectLst/>
        </p:spPr>
        <p:txBody>
          <a:bodyPr>
            <a:spAutoFit/>
          </a:bodyPr>
          <a:lstStyle/>
          <a:p>
            <a:pPr>
              <a:lnSpc>
                <a:spcPct val="140000"/>
              </a:lnSpc>
              <a:defRPr/>
            </a:pPr>
            <a:r>
              <a:rPr lang="it-IT" sz="2800" b="1" dirty="0">
                <a:cs typeface="+mn-cs"/>
              </a:rPr>
              <a:t>Per </a:t>
            </a:r>
            <a:r>
              <a:rPr lang="it-IT" sz="2800" b="1" i="1" dirty="0">
                <a:solidFill>
                  <a:srgbClr val="C00000"/>
                </a:solidFill>
                <a:cs typeface="+mn-cs"/>
              </a:rPr>
              <a:t>specifiche</a:t>
            </a:r>
            <a:r>
              <a:rPr lang="it-IT" sz="2800" b="1" dirty="0">
                <a:cs typeface="+mn-cs"/>
              </a:rPr>
              <a:t> si intendono le </a:t>
            </a:r>
            <a:r>
              <a:rPr lang="it-IT" sz="2800" b="1" u="sng" dirty="0">
                <a:cs typeface="+mn-cs"/>
              </a:rPr>
              <a:t>procedure analitiche</a:t>
            </a:r>
            <a:r>
              <a:rPr lang="it-IT" sz="2800" b="1" dirty="0">
                <a:cs typeface="+mn-cs"/>
              </a:rPr>
              <a:t> che, in associazione con i </a:t>
            </a:r>
            <a:r>
              <a:rPr lang="it-IT" sz="2800" b="1" u="sng" dirty="0">
                <a:cs typeface="+mn-cs"/>
              </a:rPr>
              <a:t>limiti di accettabilità</a:t>
            </a:r>
            <a:r>
              <a:rPr lang="it-IT" sz="2800" b="1" dirty="0">
                <a:cs typeface="+mn-cs"/>
              </a:rPr>
              <a:t>, definiscono le caratteristiche della sostanza:</a:t>
            </a:r>
            <a:br>
              <a:rPr lang="it-IT" sz="2800" b="1" dirty="0">
                <a:cs typeface="+mn-cs"/>
              </a:rPr>
            </a:br>
            <a:r>
              <a:rPr lang="it-IT" sz="2800" b="1" i="1" dirty="0">
                <a:solidFill>
                  <a:srgbClr val="FF0000"/>
                </a:solidFill>
                <a:cs typeface="+mn-cs"/>
              </a:rPr>
              <a:t>qualitativamente</a:t>
            </a:r>
            <a:r>
              <a:rPr lang="it-IT" sz="2800" b="1" i="1" dirty="0">
                <a:cs typeface="+mn-cs"/>
              </a:rPr>
              <a:t>  </a:t>
            </a:r>
            <a:r>
              <a:rPr lang="it-IT" sz="2800" b="1" dirty="0">
                <a:cs typeface="+mn-cs"/>
              </a:rPr>
              <a:t>(mediante l’identificazione)</a:t>
            </a:r>
            <a:r>
              <a:rPr lang="it-IT" sz="2800" b="1" i="1" dirty="0">
                <a:cs typeface="+mn-cs"/>
              </a:rPr>
              <a:t> </a:t>
            </a:r>
            <a:r>
              <a:rPr lang="it-IT" sz="2800" b="1" i="1" dirty="0">
                <a:solidFill>
                  <a:srgbClr val="FF0000"/>
                </a:solidFill>
                <a:cs typeface="+mn-cs"/>
              </a:rPr>
              <a:t>quantitativamente</a:t>
            </a:r>
            <a:r>
              <a:rPr lang="it-IT" sz="2800" b="1" i="1" dirty="0">
                <a:cs typeface="+mn-cs"/>
              </a:rPr>
              <a:t> </a:t>
            </a:r>
            <a:r>
              <a:rPr lang="it-IT" sz="2800" b="1" dirty="0">
                <a:cs typeface="+mn-cs"/>
              </a:rPr>
              <a:t>(mediante l’indicazione del contenuto </a:t>
            </a:r>
            <a:r>
              <a:rPr lang="it-IT" sz="2800" b="1" dirty="0" smtClean="0">
                <a:cs typeface="+mn-cs"/>
              </a:rPr>
              <a:t>di </a:t>
            </a:r>
            <a:r>
              <a:rPr lang="it-IT" sz="2800" b="1" dirty="0">
                <a:cs typeface="+mn-cs"/>
              </a:rPr>
              <a:t>principio attivo e dei limiti delle </a:t>
            </a:r>
            <a:r>
              <a:rPr lang="it-IT" sz="2800" b="1" dirty="0" err="1" smtClean="0">
                <a:cs typeface="+mn-cs"/>
              </a:rPr>
              <a:t>impurezze</a:t>
            </a:r>
            <a:r>
              <a:rPr lang="it-IT" sz="2800" b="1" dirty="0" smtClean="0">
                <a:cs typeface="+mn-cs"/>
              </a:rPr>
              <a:t>)</a:t>
            </a:r>
            <a:endParaRPr lang="it-IT" sz="2800" b="1" dirty="0">
              <a:cs typeface="+mn-cs"/>
            </a:endParaRPr>
          </a:p>
        </p:txBody>
      </p:sp>
    </p:spTree>
    <p:extLst>
      <p:ext uri="{BB962C8B-B14F-4D97-AF65-F5344CB8AC3E}">
        <p14:creationId xmlns:p14="http://schemas.microsoft.com/office/powerpoint/2010/main" val="355754475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8496</TotalTime>
  <Words>1666</Words>
  <Application>Microsoft Office PowerPoint</Application>
  <PresentationFormat>A4 (21x29,7 cm)</PresentationFormat>
  <Paragraphs>284</Paragraphs>
  <Slides>29</Slides>
  <Notes>29</Notes>
  <HiddenSlides>0</HiddenSlides>
  <MMClips>0</MMClips>
  <ScaleCrop>false</ScaleCrop>
  <HeadingPairs>
    <vt:vector size="10" baseType="variant">
      <vt:variant>
        <vt:lpstr>Caratteri utilizzati</vt:lpstr>
      </vt:variant>
      <vt:variant>
        <vt:i4>6</vt:i4>
      </vt:variant>
      <vt:variant>
        <vt:lpstr>Tema</vt:lpstr>
      </vt:variant>
      <vt:variant>
        <vt:i4>1</vt:i4>
      </vt:variant>
      <vt:variant>
        <vt:lpstr>Server OLE incorporati</vt:lpstr>
      </vt:variant>
      <vt:variant>
        <vt:i4>1</vt:i4>
      </vt:variant>
      <vt:variant>
        <vt:lpstr>Titoli diapositive</vt:lpstr>
      </vt:variant>
      <vt:variant>
        <vt:i4>29</vt:i4>
      </vt:variant>
      <vt:variant>
        <vt:lpstr>Presentazioni personalizzate</vt:lpstr>
      </vt:variant>
      <vt:variant>
        <vt:i4>1</vt:i4>
      </vt:variant>
    </vt:vector>
  </HeadingPairs>
  <TitlesOfParts>
    <vt:vector size="38" baseType="lpstr">
      <vt:lpstr>Arial Unicode MS</vt:lpstr>
      <vt:lpstr>Arial</vt:lpstr>
      <vt:lpstr>Calibri</vt:lpstr>
      <vt:lpstr>Calibri Light</vt:lpstr>
      <vt:lpstr>Times New Roman</vt:lpstr>
      <vt:lpstr>Wingdings</vt:lpstr>
      <vt:lpstr>Tema di Office</vt:lpstr>
      <vt:lpstr>CS ChemDraw Drawing</vt:lpstr>
      <vt:lpstr>Analisi dei principi attivi delle piante medicinali e aromatiche</vt:lpstr>
      <vt:lpstr>Calendario degli appelli d’esame</vt:lpstr>
      <vt:lpstr>Presentazione standard di PowerPoint</vt:lpstr>
      <vt:lpstr>Presentazione standard di PowerPoint</vt:lpstr>
      <vt:lpstr>Analisi dei principi attivi delle piante medicinali e aromatiche</vt:lpstr>
      <vt:lpstr>Analisi dei principi attivi delle piante medicinali e aromatiche</vt:lpstr>
      <vt:lpstr>Controllo qualità</vt:lpstr>
      <vt:lpstr>Presentazione standard di PowerPoint</vt:lpstr>
      <vt:lpstr>Presentazione standard di PowerPoint</vt:lpstr>
      <vt:lpstr>Presentazione standard di PowerPoint</vt:lpstr>
      <vt:lpstr>Validazione dei metodi analitici</vt:lpstr>
      <vt:lpstr>Le Farmacopee rappresentano il codice di purezza per le sostanze ad uso farmaceutico</vt:lpstr>
      <vt:lpstr>Farmacopea </vt:lpstr>
      <vt:lpstr>Sono presenti 5 capitoli così suddivisi:</vt:lpstr>
      <vt:lpstr>2. MONOGRAFIE</vt:lpstr>
      <vt:lpstr>Monografie della F.U. relative a sostanze di origine naturale</vt:lpstr>
      <vt:lpstr>Monografie della F.U. relative a preparazioni di origine vegetale</vt:lpstr>
      <vt:lpstr>Un prodotto è di qualità "Farmacopea“ quando è conforme a tutte le specifiche  descritte nella monografia; tali specifiche costituiscono requisiti obbligatori per l'intero periodo di validità della preparazione.</vt:lpstr>
      <vt:lpstr>Presentazione standard di PowerPoint</vt:lpstr>
      <vt:lpstr>Analisi delle piante officinali</vt:lpstr>
      <vt:lpstr>Presentazione standard di PowerPoint</vt:lpstr>
      <vt:lpstr> </vt:lpstr>
      <vt:lpstr>Presentazione standard di PowerPoint</vt:lpstr>
      <vt:lpstr>Presentazione standard di PowerPoint</vt:lpstr>
      <vt:lpstr>Presentazione standard di PowerPoint</vt:lpstr>
      <vt:lpstr>Linee guida enunciate dal OMS nel 1991</vt:lpstr>
      <vt:lpstr>Presentazione standard di PowerPoint</vt:lpstr>
      <vt:lpstr>Presentazione standard di PowerPoint</vt:lpstr>
      <vt:lpstr>Presentazione standard di PowerPoint</vt:lpstr>
      <vt:lpstr>Presentazione personalizzata 1</vt:lpstr>
    </vt:vector>
  </TitlesOfParts>
  <Company>Dip. Studi Farmaceutici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  Analisi dei Medicinali II (M-Z)</dc:title>
  <dc:creator>Giorgio Ortar</dc:creator>
  <cp:keywords/>
  <cp:lastModifiedBy>Enrico Morera</cp:lastModifiedBy>
  <cp:revision>581</cp:revision>
  <cp:lastPrinted>2015-03-13T15:10:26Z</cp:lastPrinted>
  <dcterms:created xsi:type="dcterms:W3CDTF">2002-09-06T22:56:06Z</dcterms:created>
  <dcterms:modified xsi:type="dcterms:W3CDTF">2016-03-07T15:22:16Z</dcterms:modified>
</cp:coreProperties>
</file>