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5" r:id="rId5"/>
    <p:sldId id="264" r:id="rId6"/>
    <p:sldId id="260" r:id="rId7"/>
    <p:sldId id="266" r:id="rId8"/>
    <p:sldId id="263" r:id="rId9"/>
    <p:sldId id="258" r:id="rId10"/>
    <p:sldId id="262" r:id="rId11"/>
    <p:sldId id="259"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AE010-03C5-4FC9-8DE4-D37B2D5AA8C1}" type="doc">
      <dgm:prSet loTypeId="urn:microsoft.com/office/officeart/2005/8/layout/cycle6" loCatId="cycle" qsTypeId="urn:microsoft.com/office/officeart/2005/8/quickstyle/simple2" qsCatId="simple" csTypeId="urn:microsoft.com/office/officeart/2005/8/colors/colorful2" csCatId="colorful"/>
      <dgm:spPr/>
      <dgm:t>
        <a:bodyPr/>
        <a:lstStyle/>
        <a:p>
          <a:endParaRPr lang="en-US"/>
        </a:p>
      </dgm:t>
    </dgm:pt>
    <dgm:pt modelId="{19469A47-7067-4608-9DCA-4C5C7A7DC33C}">
      <dgm:prSet/>
      <dgm:spPr/>
      <dgm:t>
        <a:bodyPr/>
        <a:lstStyle/>
        <a:p>
          <a:r>
            <a:rPr lang="it-IT"/>
            <a:t>Commission Action Plan in 2003</a:t>
          </a:r>
          <a:endParaRPr lang="en-US"/>
        </a:p>
      </dgm:t>
    </dgm:pt>
    <dgm:pt modelId="{A731A724-126A-4D75-B322-48BBB18A256D}" type="parTrans" cxnId="{B44FB2BB-C944-4753-8E9E-C352EEAA4BD9}">
      <dgm:prSet/>
      <dgm:spPr/>
      <dgm:t>
        <a:bodyPr/>
        <a:lstStyle/>
        <a:p>
          <a:endParaRPr lang="en-US"/>
        </a:p>
      </dgm:t>
    </dgm:pt>
    <dgm:pt modelId="{53AC4DCC-5A4E-41E9-A21D-A81D11A254AB}" type="sibTrans" cxnId="{B44FB2BB-C944-4753-8E9E-C352EEAA4BD9}">
      <dgm:prSet/>
      <dgm:spPr/>
      <dgm:t>
        <a:bodyPr/>
        <a:lstStyle/>
        <a:p>
          <a:endParaRPr lang="en-US"/>
        </a:p>
      </dgm:t>
    </dgm:pt>
    <dgm:pt modelId="{306DFD74-7C12-4C91-A6F8-37399B428DD1}">
      <dgm:prSet/>
      <dgm:spPr/>
      <dgm:t>
        <a:bodyPr/>
        <a:lstStyle/>
        <a:p>
          <a:r>
            <a:rPr lang="it-IT"/>
            <a:t>Regulation No 2173/2005</a:t>
          </a:r>
          <a:endParaRPr lang="en-US"/>
        </a:p>
      </dgm:t>
    </dgm:pt>
    <dgm:pt modelId="{07EEBF74-3175-4579-A940-0EB601A82AFA}" type="parTrans" cxnId="{98684E93-9294-4DE8-9796-B5D1F2191789}">
      <dgm:prSet/>
      <dgm:spPr/>
      <dgm:t>
        <a:bodyPr/>
        <a:lstStyle/>
        <a:p>
          <a:endParaRPr lang="en-US"/>
        </a:p>
      </dgm:t>
    </dgm:pt>
    <dgm:pt modelId="{6DA0D25D-A063-4302-A638-1A2E2038168B}" type="sibTrans" cxnId="{98684E93-9294-4DE8-9796-B5D1F2191789}">
      <dgm:prSet/>
      <dgm:spPr/>
      <dgm:t>
        <a:bodyPr/>
        <a:lstStyle/>
        <a:p>
          <a:endParaRPr lang="en-US"/>
        </a:p>
      </dgm:t>
    </dgm:pt>
    <dgm:pt modelId="{C3EC7F82-7EEA-43B7-910E-E7EC8A0C7C09}">
      <dgm:prSet/>
      <dgm:spPr/>
      <dgm:t>
        <a:bodyPr/>
        <a:lstStyle/>
        <a:p>
          <a:r>
            <a:rPr lang="it-IT"/>
            <a:t>Voluntary Partnership Agreements</a:t>
          </a:r>
          <a:endParaRPr lang="en-US"/>
        </a:p>
      </dgm:t>
    </dgm:pt>
    <dgm:pt modelId="{FEC2E3F3-AE11-479E-A8BC-AAB99265A9C9}" type="parTrans" cxnId="{F61F50D1-5830-40AB-AD99-2947A3865108}">
      <dgm:prSet/>
      <dgm:spPr/>
      <dgm:t>
        <a:bodyPr/>
        <a:lstStyle/>
        <a:p>
          <a:endParaRPr lang="en-US"/>
        </a:p>
      </dgm:t>
    </dgm:pt>
    <dgm:pt modelId="{F8665F02-24C2-4061-9134-7BEF737C8588}" type="sibTrans" cxnId="{F61F50D1-5830-40AB-AD99-2947A3865108}">
      <dgm:prSet/>
      <dgm:spPr/>
      <dgm:t>
        <a:bodyPr/>
        <a:lstStyle/>
        <a:p>
          <a:endParaRPr lang="en-US"/>
        </a:p>
      </dgm:t>
    </dgm:pt>
    <dgm:pt modelId="{FFE054A7-2FFE-406E-B8D2-A13CEEA9607C}" type="pres">
      <dgm:prSet presAssocID="{016AE010-03C5-4FC9-8DE4-D37B2D5AA8C1}" presName="cycle" presStyleCnt="0">
        <dgm:presLayoutVars>
          <dgm:dir/>
          <dgm:resizeHandles val="exact"/>
        </dgm:presLayoutVars>
      </dgm:prSet>
      <dgm:spPr/>
    </dgm:pt>
    <dgm:pt modelId="{4865C71C-DFFE-4F05-95BC-4E5057DC5C2E}" type="pres">
      <dgm:prSet presAssocID="{19469A47-7067-4608-9DCA-4C5C7A7DC33C}" presName="node" presStyleLbl="node1" presStyleIdx="0" presStyleCnt="3">
        <dgm:presLayoutVars>
          <dgm:bulletEnabled val="1"/>
        </dgm:presLayoutVars>
      </dgm:prSet>
      <dgm:spPr/>
    </dgm:pt>
    <dgm:pt modelId="{8CD8CDC4-351C-4749-81C6-03AD64088290}" type="pres">
      <dgm:prSet presAssocID="{19469A47-7067-4608-9DCA-4C5C7A7DC33C}" presName="spNode" presStyleCnt="0"/>
      <dgm:spPr/>
    </dgm:pt>
    <dgm:pt modelId="{6C12ADAF-CA39-4F52-9DF0-9C431235A793}" type="pres">
      <dgm:prSet presAssocID="{53AC4DCC-5A4E-41E9-A21D-A81D11A254AB}" presName="sibTrans" presStyleLbl="sibTrans1D1" presStyleIdx="0" presStyleCnt="3"/>
      <dgm:spPr/>
    </dgm:pt>
    <dgm:pt modelId="{A07E7996-6A18-4466-9F1D-160D6BC1895E}" type="pres">
      <dgm:prSet presAssocID="{306DFD74-7C12-4C91-A6F8-37399B428DD1}" presName="node" presStyleLbl="node1" presStyleIdx="1" presStyleCnt="3">
        <dgm:presLayoutVars>
          <dgm:bulletEnabled val="1"/>
        </dgm:presLayoutVars>
      </dgm:prSet>
      <dgm:spPr/>
    </dgm:pt>
    <dgm:pt modelId="{21DA8F66-AE8C-4F7A-9E3B-8A3FF3AAD4A8}" type="pres">
      <dgm:prSet presAssocID="{306DFD74-7C12-4C91-A6F8-37399B428DD1}" presName="spNode" presStyleCnt="0"/>
      <dgm:spPr/>
    </dgm:pt>
    <dgm:pt modelId="{E13C4DF2-425B-4F4B-9AB9-075A95915666}" type="pres">
      <dgm:prSet presAssocID="{6DA0D25D-A063-4302-A638-1A2E2038168B}" presName="sibTrans" presStyleLbl="sibTrans1D1" presStyleIdx="1" presStyleCnt="3"/>
      <dgm:spPr/>
    </dgm:pt>
    <dgm:pt modelId="{B043C4D7-FEEB-4421-8D17-8FC56442280E}" type="pres">
      <dgm:prSet presAssocID="{C3EC7F82-7EEA-43B7-910E-E7EC8A0C7C09}" presName="node" presStyleLbl="node1" presStyleIdx="2" presStyleCnt="3">
        <dgm:presLayoutVars>
          <dgm:bulletEnabled val="1"/>
        </dgm:presLayoutVars>
      </dgm:prSet>
      <dgm:spPr/>
    </dgm:pt>
    <dgm:pt modelId="{FD32E531-435E-4831-AD05-34EA9AC08F4E}" type="pres">
      <dgm:prSet presAssocID="{C3EC7F82-7EEA-43B7-910E-E7EC8A0C7C09}" presName="spNode" presStyleCnt="0"/>
      <dgm:spPr/>
    </dgm:pt>
    <dgm:pt modelId="{278C476D-E822-40EF-AF9F-A2BEF0D1F1BE}" type="pres">
      <dgm:prSet presAssocID="{F8665F02-24C2-4061-9134-7BEF737C8588}" presName="sibTrans" presStyleLbl="sibTrans1D1" presStyleIdx="2" presStyleCnt="3"/>
      <dgm:spPr/>
    </dgm:pt>
  </dgm:ptLst>
  <dgm:cxnLst>
    <dgm:cxn modelId="{A6FEBC15-7E31-4789-8E7F-0AF374DFF00D}" type="presOf" srcId="{53AC4DCC-5A4E-41E9-A21D-A81D11A254AB}" destId="{6C12ADAF-CA39-4F52-9DF0-9C431235A793}" srcOrd="0" destOrd="0" presId="urn:microsoft.com/office/officeart/2005/8/layout/cycle6"/>
    <dgm:cxn modelId="{41DF6017-4735-4CB4-83B6-A5B0DFDC4A56}" type="presOf" srcId="{19469A47-7067-4608-9DCA-4C5C7A7DC33C}" destId="{4865C71C-DFFE-4F05-95BC-4E5057DC5C2E}" srcOrd="0" destOrd="0" presId="urn:microsoft.com/office/officeart/2005/8/layout/cycle6"/>
    <dgm:cxn modelId="{40EF7F63-338F-4B5D-9F39-7F915485F5E5}" type="presOf" srcId="{306DFD74-7C12-4C91-A6F8-37399B428DD1}" destId="{A07E7996-6A18-4466-9F1D-160D6BC1895E}" srcOrd="0" destOrd="0" presId="urn:microsoft.com/office/officeart/2005/8/layout/cycle6"/>
    <dgm:cxn modelId="{F224696D-EDB2-40A4-A845-8F1BFDE9B9DA}" type="presOf" srcId="{C3EC7F82-7EEA-43B7-910E-E7EC8A0C7C09}" destId="{B043C4D7-FEEB-4421-8D17-8FC56442280E}" srcOrd="0" destOrd="0" presId="urn:microsoft.com/office/officeart/2005/8/layout/cycle6"/>
    <dgm:cxn modelId="{E3ABD875-A5E9-4DE1-91AA-D48649F1F5CF}" type="presOf" srcId="{F8665F02-24C2-4061-9134-7BEF737C8588}" destId="{278C476D-E822-40EF-AF9F-A2BEF0D1F1BE}" srcOrd="0" destOrd="0" presId="urn:microsoft.com/office/officeart/2005/8/layout/cycle6"/>
    <dgm:cxn modelId="{98684E93-9294-4DE8-9796-B5D1F2191789}" srcId="{016AE010-03C5-4FC9-8DE4-D37B2D5AA8C1}" destId="{306DFD74-7C12-4C91-A6F8-37399B428DD1}" srcOrd="1" destOrd="0" parTransId="{07EEBF74-3175-4579-A940-0EB601A82AFA}" sibTransId="{6DA0D25D-A063-4302-A638-1A2E2038168B}"/>
    <dgm:cxn modelId="{B44FB2BB-C944-4753-8E9E-C352EEAA4BD9}" srcId="{016AE010-03C5-4FC9-8DE4-D37B2D5AA8C1}" destId="{19469A47-7067-4608-9DCA-4C5C7A7DC33C}" srcOrd="0" destOrd="0" parTransId="{A731A724-126A-4D75-B322-48BBB18A256D}" sibTransId="{53AC4DCC-5A4E-41E9-A21D-A81D11A254AB}"/>
    <dgm:cxn modelId="{275B06C9-0DDB-434B-9C0B-1E23AAC72D47}" type="presOf" srcId="{6DA0D25D-A063-4302-A638-1A2E2038168B}" destId="{E13C4DF2-425B-4F4B-9AB9-075A95915666}" srcOrd="0" destOrd="0" presId="urn:microsoft.com/office/officeart/2005/8/layout/cycle6"/>
    <dgm:cxn modelId="{F61F50D1-5830-40AB-AD99-2947A3865108}" srcId="{016AE010-03C5-4FC9-8DE4-D37B2D5AA8C1}" destId="{C3EC7F82-7EEA-43B7-910E-E7EC8A0C7C09}" srcOrd="2" destOrd="0" parTransId="{FEC2E3F3-AE11-479E-A8BC-AAB99265A9C9}" sibTransId="{F8665F02-24C2-4061-9134-7BEF737C8588}"/>
    <dgm:cxn modelId="{587D08E2-33CF-418D-A087-DE4372E1C43A}" type="presOf" srcId="{016AE010-03C5-4FC9-8DE4-D37B2D5AA8C1}" destId="{FFE054A7-2FFE-406E-B8D2-A13CEEA9607C}" srcOrd="0" destOrd="0" presId="urn:microsoft.com/office/officeart/2005/8/layout/cycle6"/>
    <dgm:cxn modelId="{F09488BA-A827-4194-A819-B072E81FEF34}" type="presParOf" srcId="{FFE054A7-2FFE-406E-B8D2-A13CEEA9607C}" destId="{4865C71C-DFFE-4F05-95BC-4E5057DC5C2E}" srcOrd="0" destOrd="0" presId="urn:microsoft.com/office/officeart/2005/8/layout/cycle6"/>
    <dgm:cxn modelId="{E706B2C4-87DF-498E-937C-BE00D1695699}" type="presParOf" srcId="{FFE054A7-2FFE-406E-B8D2-A13CEEA9607C}" destId="{8CD8CDC4-351C-4749-81C6-03AD64088290}" srcOrd="1" destOrd="0" presId="urn:microsoft.com/office/officeart/2005/8/layout/cycle6"/>
    <dgm:cxn modelId="{54302FC6-E68C-4A9B-8CD9-F1B9F76E3EAC}" type="presParOf" srcId="{FFE054A7-2FFE-406E-B8D2-A13CEEA9607C}" destId="{6C12ADAF-CA39-4F52-9DF0-9C431235A793}" srcOrd="2" destOrd="0" presId="urn:microsoft.com/office/officeart/2005/8/layout/cycle6"/>
    <dgm:cxn modelId="{2F682444-3446-4DB7-8147-13946F1D4989}" type="presParOf" srcId="{FFE054A7-2FFE-406E-B8D2-A13CEEA9607C}" destId="{A07E7996-6A18-4466-9F1D-160D6BC1895E}" srcOrd="3" destOrd="0" presId="urn:microsoft.com/office/officeart/2005/8/layout/cycle6"/>
    <dgm:cxn modelId="{063846C7-30A6-4AB5-BFA6-A2893EB54719}" type="presParOf" srcId="{FFE054A7-2FFE-406E-B8D2-A13CEEA9607C}" destId="{21DA8F66-AE8C-4F7A-9E3B-8A3FF3AAD4A8}" srcOrd="4" destOrd="0" presId="urn:microsoft.com/office/officeart/2005/8/layout/cycle6"/>
    <dgm:cxn modelId="{38FD877F-5DC6-4532-A3C8-59941112A9B6}" type="presParOf" srcId="{FFE054A7-2FFE-406E-B8D2-A13CEEA9607C}" destId="{E13C4DF2-425B-4F4B-9AB9-075A95915666}" srcOrd="5" destOrd="0" presId="urn:microsoft.com/office/officeart/2005/8/layout/cycle6"/>
    <dgm:cxn modelId="{0FE55D90-B782-4F56-95D4-03B819A47C20}" type="presParOf" srcId="{FFE054A7-2FFE-406E-B8D2-A13CEEA9607C}" destId="{B043C4D7-FEEB-4421-8D17-8FC56442280E}" srcOrd="6" destOrd="0" presId="urn:microsoft.com/office/officeart/2005/8/layout/cycle6"/>
    <dgm:cxn modelId="{2690BC1E-181F-4C3F-B539-2A3621A35983}" type="presParOf" srcId="{FFE054A7-2FFE-406E-B8D2-A13CEEA9607C}" destId="{FD32E531-435E-4831-AD05-34EA9AC08F4E}" srcOrd="7" destOrd="0" presId="urn:microsoft.com/office/officeart/2005/8/layout/cycle6"/>
    <dgm:cxn modelId="{EAEF074B-EFB3-4E07-B11C-BEC7FBC59E1D}" type="presParOf" srcId="{FFE054A7-2FFE-406E-B8D2-A13CEEA9607C}" destId="{278C476D-E822-40EF-AF9F-A2BEF0D1F1BE}"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72904A-4135-4BC2-A33C-A5C617E95052}"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ADF8376C-F9B3-428A-AC21-84C22A48F7DE}">
      <dgm:prSet/>
      <dgm:spPr/>
      <dgm:t>
        <a:bodyPr/>
        <a:lstStyle/>
        <a:p>
          <a:r>
            <a:rPr lang="it-IT"/>
            <a:t>Due diligence for EU operators who import timber from third countries</a:t>
          </a:r>
          <a:endParaRPr lang="en-US"/>
        </a:p>
      </dgm:t>
    </dgm:pt>
    <dgm:pt modelId="{6B2076DB-D337-4462-BE7A-953D01B54B95}" type="parTrans" cxnId="{A9C2CFE0-B963-4458-A551-97493C286E08}">
      <dgm:prSet/>
      <dgm:spPr/>
      <dgm:t>
        <a:bodyPr/>
        <a:lstStyle/>
        <a:p>
          <a:endParaRPr lang="en-US"/>
        </a:p>
      </dgm:t>
    </dgm:pt>
    <dgm:pt modelId="{9BD92F81-84AC-4247-ACAD-F091CCCDDFAE}" type="sibTrans" cxnId="{A9C2CFE0-B963-4458-A551-97493C286E08}">
      <dgm:prSet/>
      <dgm:spPr/>
      <dgm:t>
        <a:bodyPr/>
        <a:lstStyle/>
        <a:p>
          <a:endParaRPr lang="en-US"/>
        </a:p>
      </dgm:t>
    </dgm:pt>
    <dgm:pt modelId="{062D8F45-FAD1-41E1-9728-BFCEDA15D014}">
      <dgm:prSet/>
      <dgm:spPr/>
      <dgm:t>
        <a:bodyPr/>
        <a:lstStyle/>
        <a:p>
          <a:r>
            <a:rPr lang="it-IT"/>
            <a:t>access to relevant information on the timber shipment</a:t>
          </a:r>
          <a:endParaRPr lang="en-US"/>
        </a:p>
      </dgm:t>
    </dgm:pt>
    <dgm:pt modelId="{3939B4CC-0A4C-48E1-9825-86992483CA8D}" type="parTrans" cxnId="{BFD42B73-3C49-400C-B024-0A40ABFC6F71}">
      <dgm:prSet/>
      <dgm:spPr/>
      <dgm:t>
        <a:bodyPr/>
        <a:lstStyle/>
        <a:p>
          <a:endParaRPr lang="en-US"/>
        </a:p>
      </dgm:t>
    </dgm:pt>
    <dgm:pt modelId="{48B4234D-DEBE-4602-8740-9CBDD8A054A8}" type="sibTrans" cxnId="{BFD42B73-3C49-400C-B024-0A40ABFC6F71}">
      <dgm:prSet/>
      <dgm:spPr/>
      <dgm:t>
        <a:bodyPr/>
        <a:lstStyle/>
        <a:p>
          <a:endParaRPr lang="en-US"/>
        </a:p>
      </dgm:t>
    </dgm:pt>
    <dgm:pt modelId="{217FD5F4-5AF2-4BCB-A442-6AAB493F74D4}">
      <dgm:prSet/>
      <dgm:spPr/>
      <dgm:t>
        <a:bodyPr/>
        <a:lstStyle/>
        <a:p>
          <a:r>
            <a:rPr lang="it-IT"/>
            <a:t>Risk assessment</a:t>
          </a:r>
          <a:endParaRPr lang="en-US"/>
        </a:p>
      </dgm:t>
    </dgm:pt>
    <dgm:pt modelId="{9940ECCA-376C-449E-8DAE-D794DA3C431B}" type="parTrans" cxnId="{40AF4AC2-561B-4A1D-8E6B-0F7503488AF1}">
      <dgm:prSet/>
      <dgm:spPr/>
      <dgm:t>
        <a:bodyPr/>
        <a:lstStyle/>
        <a:p>
          <a:endParaRPr lang="en-US"/>
        </a:p>
      </dgm:t>
    </dgm:pt>
    <dgm:pt modelId="{1DC744CD-3B64-4399-955D-06F0DA92AA44}" type="sibTrans" cxnId="{40AF4AC2-561B-4A1D-8E6B-0F7503488AF1}">
      <dgm:prSet/>
      <dgm:spPr/>
      <dgm:t>
        <a:bodyPr/>
        <a:lstStyle/>
        <a:p>
          <a:endParaRPr lang="en-US"/>
        </a:p>
      </dgm:t>
    </dgm:pt>
    <dgm:pt modelId="{E5AC7A1F-7551-4DF6-A114-9EDEEEC3F47E}">
      <dgm:prSet/>
      <dgm:spPr/>
      <dgm:t>
        <a:bodyPr/>
        <a:lstStyle/>
        <a:p>
          <a:r>
            <a:rPr lang="it-IT"/>
            <a:t>Risk mitigation</a:t>
          </a:r>
          <a:endParaRPr lang="en-US"/>
        </a:p>
      </dgm:t>
    </dgm:pt>
    <dgm:pt modelId="{45351243-7FBE-4778-B210-4B9167A7FBF4}" type="parTrans" cxnId="{7A590955-1864-4716-8AF5-6A7E65D4377B}">
      <dgm:prSet/>
      <dgm:spPr/>
      <dgm:t>
        <a:bodyPr/>
        <a:lstStyle/>
        <a:p>
          <a:endParaRPr lang="en-US"/>
        </a:p>
      </dgm:t>
    </dgm:pt>
    <dgm:pt modelId="{BDA0A797-B229-4775-8D10-6B781A47D61F}" type="sibTrans" cxnId="{7A590955-1864-4716-8AF5-6A7E65D4377B}">
      <dgm:prSet/>
      <dgm:spPr/>
      <dgm:t>
        <a:bodyPr/>
        <a:lstStyle/>
        <a:p>
          <a:endParaRPr lang="en-US"/>
        </a:p>
      </dgm:t>
    </dgm:pt>
    <dgm:pt modelId="{E25F8910-F343-49CF-A596-3476277DF0F1}" type="pres">
      <dgm:prSet presAssocID="{E472904A-4135-4BC2-A33C-A5C617E95052}" presName="Name0" presStyleCnt="0">
        <dgm:presLayoutVars>
          <dgm:dir/>
          <dgm:resizeHandles val="exact"/>
        </dgm:presLayoutVars>
      </dgm:prSet>
      <dgm:spPr/>
    </dgm:pt>
    <dgm:pt modelId="{1DF11B84-580D-42A3-AC74-CB14E8DD2244}" type="pres">
      <dgm:prSet presAssocID="{ADF8376C-F9B3-428A-AC21-84C22A48F7DE}" presName="node" presStyleLbl="node1" presStyleIdx="0" presStyleCnt="4">
        <dgm:presLayoutVars>
          <dgm:bulletEnabled val="1"/>
        </dgm:presLayoutVars>
      </dgm:prSet>
      <dgm:spPr/>
    </dgm:pt>
    <dgm:pt modelId="{CD55AA20-69B4-4C06-98D7-A4AC3D3D6953}" type="pres">
      <dgm:prSet presAssocID="{9BD92F81-84AC-4247-ACAD-F091CCCDDFAE}" presName="sibTrans" presStyleLbl="sibTrans1D1" presStyleIdx="0" presStyleCnt="3"/>
      <dgm:spPr/>
    </dgm:pt>
    <dgm:pt modelId="{E557A3F1-80BC-47E6-8AA8-FAB2D8490DC0}" type="pres">
      <dgm:prSet presAssocID="{9BD92F81-84AC-4247-ACAD-F091CCCDDFAE}" presName="connectorText" presStyleLbl="sibTrans1D1" presStyleIdx="0" presStyleCnt="3"/>
      <dgm:spPr/>
    </dgm:pt>
    <dgm:pt modelId="{1DDF0085-C964-45FE-9F81-D0DEC38C65BA}" type="pres">
      <dgm:prSet presAssocID="{062D8F45-FAD1-41E1-9728-BFCEDA15D014}" presName="node" presStyleLbl="node1" presStyleIdx="1" presStyleCnt="4">
        <dgm:presLayoutVars>
          <dgm:bulletEnabled val="1"/>
        </dgm:presLayoutVars>
      </dgm:prSet>
      <dgm:spPr/>
    </dgm:pt>
    <dgm:pt modelId="{2C3918A0-05FF-4419-B65D-12BA99685BD9}" type="pres">
      <dgm:prSet presAssocID="{48B4234D-DEBE-4602-8740-9CBDD8A054A8}" presName="sibTrans" presStyleLbl="sibTrans1D1" presStyleIdx="1" presStyleCnt="3"/>
      <dgm:spPr/>
    </dgm:pt>
    <dgm:pt modelId="{6CC57711-0385-4BC0-8F00-7E83D9353C6E}" type="pres">
      <dgm:prSet presAssocID="{48B4234D-DEBE-4602-8740-9CBDD8A054A8}" presName="connectorText" presStyleLbl="sibTrans1D1" presStyleIdx="1" presStyleCnt="3"/>
      <dgm:spPr/>
    </dgm:pt>
    <dgm:pt modelId="{5E3AB054-0F13-49EA-B4ED-9AC5909B3DCF}" type="pres">
      <dgm:prSet presAssocID="{217FD5F4-5AF2-4BCB-A442-6AAB493F74D4}" presName="node" presStyleLbl="node1" presStyleIdx="2" presStyleCnt="4">
        <dgm:presLayoutVars>
          <dgm:bulletEnabled val="1"/>
        </dgm:presLayoutVars>
      </dgm:prSet>
      <dgm:spPr/>
    </dgm:pt>
    <dgm:pt modelId="{983906EA-7A39-4006-B920-BF7AEA369822}" type="pres">
      <dgm:prSet presAssocID="{1DC744CD-3B64-4399-955D-06F0DA92AA44}" presName="sibTrans" presStyleLbl="sibTrans1D1" presStyleIdx="2" presStyleCnt="3"/>
      <dgm:spPr/>
    </dgm:pt>
    <dgm:pt modelId="{D977B494-0E10-4FA2-A968-D5E3FA3F0918}" type="pres">
      <dgm:prSet presAssocID="{1DC744CD-3B64-4399-955D-06F0DA92AA44}" presName="connectorText" presStyleLbl="sibTrans1D1" presStyleIdx="2" presStyleCnt="3"/>
      <dgm:spPr/>
    </dgm:pt>
    <dgm:pt modelId="{1CABF8BC-9742-4FF2-A10E-2CAE8566E96F}" type="pres">
      <dgm:prSet presAssocID="{E5AC7A1F-7551-4DF6-A114-9EDEEEC3F47E}" presName="node" presStyleLbl="node1" presStyleIdx="3" presStyleCnt="4">
        <dgm:presLayoutVars>
          <dgm:bulletEnabled val="1"/>
        </dgm:presLayoutVars>
      </dgm:prSet>
      <dgm:spPr/>
    </dgm:pt>
  </dgm:ptLst>
  <dgm:cxnLst>
    <dgm:cxn modelId="{518B810A-3638-431C-A2D4-1878A36AE76E}" type="presOf" srcId="{E5AC7A1F-7551-4DF6-A114-9EDEEEC3F47E}" destId="{1CABF8BC-9742-4FF2-A10E-2CAE8566E96F}" srcOrd="0" destOrd="0" presId="urn:microsoft.com/office/officeart/2016/7/layout/RepeatingBendingProcessNew"/>
    <dgm:cxn modelId="{782B813E-41ED-4A19-99A8-68B02A378205}" type="presOf" srcId="{062D8F45-FAD1-41E1-9728-BFCEDA15D014}" destId="{1DDF0085-C964-45FE-9F81-D0DEC38C65BA}" srcOrd="0" destOrd="0" presId="urn:microsoft.com/office/officeart/2016/7/layout/RepeatingBendingProcessNew"/>
    <dgm:cxn modelId="{0935D63E-55B7-4CE4-B224-E3E4735B76EE}" type="presOf" srcId="{1DC744CD-3B64-4399-955D-06F0DA92AA44}" destId="{983906EA-7A39-4006-B920-BF7AEA369822}" srcOrd="0" destOrd="0" presId="urn:microsoft.com/office/officeart/2016/7/layout/RepeatingBendingProcessNew"/>
    <dgm:cxn modelId="{BFD42B73-3C49-400C-B024-0A40ABFC6F71}" srcId="{E472904A-4135-4BC2-A33C-A5C617E95052}" destId="{062D8F45-FAD1-41E1-9728-BFCEDA15D014}" srcOrd="1" destOrd="0" parTransId="{3939B4CC-0A4C-48E1-9825-86992483CA8D}" sibTransId="{48B4234D-DEBE-4602-8740-9CBDD8A054A8}"/>
    <dgm:cxn modelId="{7A590955-1864-4716-8AF5-6A7E65D4377B}" srcId="{E472904A-4135-4BC2-A33C-A5C617E95052}" destId="{E5AC7A1F-7551-4DF6-A114-9EDEEEC3F47E}" srcOrd="3" destOrd="0" parTransId="{45351243-7FBE-4778-B210-4B9167A7FBF4}" sibTransId="{BDA0A797-B229-4775-8D10-6B781A47D61F}"/>
    <dgm:cxn modelId="{74E2F979-8AEC-42F4-9B0E-F1B6CD234FBF}" type="presOf" srcId="{217FD5F4-5AF2-4BCB-A442-6AAB493F74D4}" destId="{5E3AB054-0F13-49EA-B4ED-9AC5909B3DCF}" srcOrd="0" destOrd="0" presId="urn:microsoft.com/office/officeart/2016/7/layout/RepeatingBendingProcessNew"/>
    <dgm:cxn modelId="{1FB79D5A-340D-4F4C-91E1-56D085A0D0C1}" type="presOf" srcId="{9BD92F81-84AC-4247-ACAD-F091CCCDDFAE}" destId="{E557A3F1-80BC-47E6-8AA8-FAB2D8490DC0}" srcOrd="1" destOrd="0" presId="urn:microsoft.com/office/officeart/2016/7/layout/RepeatingBendingProcessNew"/>
    <dgm:cxn modelId="{20527E7E-6E3A-4F8F-922C-AB43E8038581}" type="presOf" srcId="{48B4234D-DEBE-4602-8740-9CBDD8A054A8}" destId="{2C3918A0-05FF-4419-B65D-12BA99685BD9}" srcOrd="0" destOrd="0" presId="urn:microsoft.com/office/officeart/2016/7/layout/RepeatingBendingProcessNew"/>
    <dgm:cxn modelId="{B0A30B9E-372E-455F-971D-C38F85586E57}" type="presOf" srcId="{E472904A-4135-4BC2-A33C-A5C617E95052}" destId="{E25F8910-F343-49CF-A596-3476277DF0F1}" srcOrd="0" destOrd="0" presId="urn:microsoft.com/office/officeart/2016/7/layout/RepeatingBendingProcessNew"/>
    <dgm:cxn modelId="{3673DEAC-2DB0-4845-97D4-76D57841DBE8}" type="presOf" srcId="{ADF8376C-F9B3-428A-AC21-84C22A48F7DE}" destId="{1DF11B84-580D-42A3-AC74-CB14E8DD2244}" srcOrd="0" destOrd="0" presId="urn:microsoft.com/office/officeart/2016/7/layout/RepeatingBendingProcessNew"/>
    <dgm:cxn modelId="{40AF4AC2-561B-4A1D-8E6B-0F7503488AF1}" srcId="{E472904A-4135-4BC2-A33C-A5C617E95052}" destId="{217FD5F4-5AF2-4BCB-A442-6AAB493F74D4}" srcOrd="2" destOrd="0" parTransId="{9940ECCA-376C-449E-8DAE-D794DA3C431B}" sibTransId="{1DC744CD-3B64-4399-955D-06F0DA92AA44}"/>
    <dgm:cxn modelId="{1FD28DC3-1050-4E7E-A9BC-6B4790EFE52B}" type="presOf" srcId="{1DC744CD-3B64-4399-955D-06F0DA92AA44}" destId="{D977B494-0E10-4FA2-A968-D5E3FA3F0918}" srcOrd="1" destOrd="0" presId="urn:microsoft.com/office/officeart/2016/7/layout/RepeatingBendingProcessNew"/>
    <dgm:cxn modelId="{511249D6-04D4-4831-8A8F-9DD70816998D}" type="presOf" srcId="{9BD92F81-84AC-4247-ACAD-F091CCCDDFAE}" destId="{CD55AA20-69B4-4C06-98D7-A4AC3D3D6953}" srcOrd="0" destOrd="0" presId="urn:microsoft.com/office/officeart/2016/7/layout/RepeatingBendingProcessNew"/>
    <dgm:cxn modelId="{49B69DD8-3660-4360-924F-9E051A3F2B97}" type="presOf" srcId="{48B4234D-DEBE-4602-8740-9CBDD8A054A8}" destId="{6CC57711-0385-4BC0-8F00-7E83D9353C6E}" srcOrd="1" destOrd="0" presId="urn:microsoft.com/office/officeart/2016/7/layout/RepeatingBendingProcessNew"/>
    <dgm:cxn modelId="{A9C2CFE0-B963-4458-A551-97493C286E08}" srcId="{E472904A-4135-4BC2-A33C-A5C617E95052}" destId="{ADF8376C-F9B3-428A-AC21-84C22A48F7DE}" srcOrd="0" destOrd="0" parTransId="{6B2076DB-D337-4462-BE7A-953D01B54B95}" sibTransId="{9BD92F81-84AC-4247-ACAD-F091CCCDDFAE}"/>
    <dgm:cxn modelId="{033BBFE1-7528-4641-98BA-87E6C6C1C299}" type="presParOf" srcId="{E25F8910-F343-49CF-A596-3476277DF0F1}" destId="{1DF11B84-580D-42A3-AC74-CB14E8DD2244}" srcOrd="0" destOrd="0" presId="urn:microsoft.com/office/officeart/2016/7/layout/RepeatingBendingProcessNew"/>
    <dgm:cxn modelId="{40979E66-CA2F-4C87-82CB-A8E09A7A3F0F}" type="presParOf" srcId="{E25F8910-F343-49CF-A596-3476277DF0F1}" destId="{CD55AA20-69B4-4C06-98D7-A4AC3D3D6953}" srcOrd="1" destOrd="0" presId="urn:microsoft.com/office/officeart/2016/7/layout/RepeatingBendingProcessNew"/>
    <dgm:cxn modelId="{D49893BD-F388-40F5-ABA4-0C93A5B1B01E}" type="presParOf" srcId="{CD55AA20-69B4-4C06-98D7-A4AC3D3D6953}" destId="{E557A3F1-80BC-47E6-8AA8-FAB2D8490DC0}" srcOrd="0" destOrd="0" presId="urn:microsoft.com/office/officeart/2016/7/layout/RepeatingBendingProcessNew"/>
    <dgm:cxn modelId="{ED5AD8A1-66BB-47C5-8DA1-D5878E4412BB}" type="presParOf" srcId="{E25F8910-F343-49CF-A596-3476277DF0F1}" destId="{1DDF0085-C964-45FE-9F81-D0DEC38C65BA}" srcOrd="2" destOrd="0" presId="urn:microsoft.com/office/officeart/2016/7/layout/RepeatingBendingProcessNew"/>
    <dgm:cxn modelId="{8CC199CB-9E67-4457-8446-A8CFB0942A9F}" type="presParOf" srcId="{E25F8910-F343-49CF-A596-3476277DF0F1}" destId="{2C3918A0-05FF-4419-B65D-12BA99685BD9}" srcOrd="3" destOrd="0" presId="urn:microsoft.com/office/officeart/2016/7/layout/RepeatingBendingProcessNew"/>
    <dgm:cxn modelId="{E304D16F-601B-4035-A168-522532ED78A2}" type="presParOf" srcId="{2C3918A0-05FF-4419-B65D-12BA99685BD9}" destId="{6CC57711-0385-4BC0-8F00-7E83D9353C6E}" srcOrd="0" destOrd="0" presId="urn:microsoft.com/office/officeart/2016/7/layout/RepeatingBendingProcessNew"/>
    <dgm:cxn modelId="{6E16C23B-53CC-419E-B19D-6245B08523E3}" type="presParOf" srcId="{E25F8910-F343-49CF-A596-3476277DF0F1}" destId="{5E3AB054-0F13-49EA-B4ED-9AC5909B3DCF}" srcOrd="4" destOrd="0" presId="urn:microsoft.com/office/officeart/2016/7/layout/RepeatingBendingProcessNew"/>
    <dgm:cxn modelId="{AF563A3D-9F53-47D5-8072-CF067C386802}" type="presParOf" srcId="{E25F8910-F343-49CF-A596-3476277DF0F1}" destId="{983906EA-7A39-4006-B920-BF7AEA369822}" srcOrd="5" destOrd="0" presId="urn:microsoft.com/office/officeart/2016/7/layout/RepeatingBendingProcessNew"/>
    <dgm:cxn modelId="{EAFC5279-4B8F-4031-A818-8C4A3E562868}" type="presParOf" srcId="{983906EA-7A39-4006-B920-BF7AEA369822}" destId="{D977B494-0E10-4FA2-A968-D5E3FA3F0918}" srcOrd="0" destOrd="0" presId="urn:microsoft.com/office/officeart/2016/7/layout/RepeatingBendingProcessNew"/>
    <dgm:cxn modelId="{438E1BE3-4A7B-48B8-B1E5-B34AEDEFF334}" type="presParOf" srcId="{E25F8910-F343-49CF-A596-3476277DF0F1}" destId="{1CABF8BC-9742-4FF2-A10E-2CAE8566E96F}"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C71C-DFFE-4F05-95BC-4E5057DC5C2E}">
      <dsp:nvSpPr>
        <dsp:cNvPr id="0" name=""/>
        <dsp:cNvSpPr/>
      </dsp:nvSpPr>
      <dsp:spPr>
        <a:xfrm>
          <a:off x="2171839" y="1775"/>
          <a:ext cx="2285124" cy="1485331"/>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Commission Action Plan in 2003</a:t>
          </a:r>
          <a:endParaRPr lang="en-US" sz="2800" kern="1200"/>
        </a:p>
      </dsp:txBody>
      <dsp:txXfrm>
        <a:off x="2244347" y="74283"/>
        <a:ext cx="2140108" cy="1340315"/>
      </dsp:txXfrm>
    </dsp:sp>
    <dsp:sp modelId="{6C12ADAF-CA39-4F52-9DF0-9C431235A793}">
      <dsp:nvSpPr>
        <dsp:cNvPr id="0" name=""/>
        <dsp:cNvSpPr/>
      </dsp:nvSpPr>
      <dsp:spPr>
        <a:xfrm>
          <a:off x="1334827" y="744441"/>
          <a:ext cx="3959149" cy="3959149"/>
        </a:xfrm>
        <a:custGeom>
          <a:avLst/>
          <a:gdLst/>
          <a:ahLst/>
          <a:cxnLst/>
          <a:rect l="0" t="0" r="0" b="0"/>
          <a:pathLst>
            <a:path>
              <a:moveTo>
                <a:pt x="3138708" y="374855"/>
              </a:moveTo>
              <a:arcTo wR="1979574" hR="1979574" stAng="18350498" swAng="3644408"/>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7E7996-6A18-4466-9F1D-160D6BC1895E}">
      <dsp:nvSpPr>
        <dsp:cNvPr id="0" name=""/>
        <dsp:cNvSpPr/>
      </dsp:nvSpPr>
      <dsp:spPr>
        <a:xfrm>
          <a:off x="3886201" y="2971137"/>
          <a:ext cx="2285124" cy="1485331"/>
        </a:xfrm>
        <a:prstGeom prst="roundRect">
          <a:avLst/>
        </a:prstGeom>
        <a:solidFill>
          <a:schemeClr val="accent2">
            <a:hueOff val="-1482143"/>
            <a:satOff val="7100"/>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Regulation No 2173/2005</a:t>
          </a:r>
          <a:endParaRPr lang="en-US" sz="2800" kern="1200"/>
        </a:p>
      </dsp:txBody>
      <dsp:txXfrm>
        <a:off x="3958709" y="3043645"/>
        <a:ext cx="2140108" cy="1340315"/>
      </dsp:txXfrm>
    </dsp:sp>
    <dsp:sp modelId="{E13C4DF2-425B-4F4B-9AB9-075A95915666}">
      <dsp:nvSpPr>
        <dsp:cNvPr id="0" name=""/>
        <dsp:cNvSpPr/>
      </dsp:nvSpPr>
      <dsp:spPr>
        <a:xfrm>
          <a:off x="1334827" y="744441"/>
          <a:ext cx="3959149" cy="3959149"/>
        </a:xfrm>
        <a:custGeom>
          <a:avLst/>
          <a:gdLst/>
          <a:ahLst/>
          <a:cxnLst/>
          <a:rect l="0" t="0" r="0" b="0"/>
          <a:pathLst>
            <a:path>
              <a:moveTo>
                <a:pt x="2920535" y="3721214"/>
              </a:moveTo>
              <a:arcTo wR="1979574" hR="1979574" stAng="3697130" swAng="3405739"/>
            </a:path>
          </a:pathLst>
        </a:custGeom>
        <a:noFill/>
        <a:ln w="12700" cap="rnd" cmpd="sng" algn="ctr">
          <a:solidFill>
            <a:schemeClr val="accent2">
              <a:hueOff val="-1482143"/>
              <a:satOff val="7100"/>
              <a:lumOff val="6569"/>
              <a:alphaOff val="0"/>
            </a:schemeClr>
          </a:solidFill>
          <a:prstDash val="solid"/>
        </a:ln>
        <a:effectLst/>
      </dsp:spPr>
      <dsp:style>
        <a:lnRef idx="1">
          <a:scrgbClr r="0" g="0" b="0"/>
        </a:lnRef>
        <a:fillRef idx="0">
          <a:scrgbClr r="0" g="0" b="0"/>
        </a:fillRef>
        <a:effectRef idx="0">
          <a:scrgbClr r="0" g="0" b="0"/>
        </a:effectRef>
        <a:fontRef idx="minor"/>
      </dsp:style>
    </dsp:sp>
    <dsp:sp modelId="{B043C4D7-FEEB-4421-8D17-8FC56442280E}">
      <dsp:nvSpPr>
        <dsp:cNvPr id="0" name=""/>
        <dsp:cNvSpPr/>
      </dsp:nvSpPr>
      <dsp:spPr>
        <a:xfrm>
          <a:off x="457477" y="2971137"/>
          <a:ext cx="2285124" cy="1485331"/>
        </a:xfrm>
        <a:prstGeom prst="roundRect">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Voluntary Partnership Agreements</a:t>
          </a:r>
          <a:endParaRPr lang="en-US" sz="2800" kern="1200"/>
        </a:p>
      </dsp:txBody>
      <dsp:txXfrm>
        <a:off x="529985" y="3043645"/>
        <a:ext cx="2140108" cy="1340315"/>
      </dsp:txXfrm>
    </dsp:sp>
    <dsp:sp modelId="{278C476D-E822-40EF-AF9F-A2BEF0D1F1BE}">
      <dsp:nvSpPr>
        <dsp:cNvPr id="0" name=""/>
        <dsp:cNvSpPr/>
      </dsp:nvSpPr>
      <dsp:spPr>
        <a:xfrm>
          <a:off x="1334827" y="744441"/>
          <a:ext cx="3959149" cy="3959149"/>
        </a:xfrm>
        <a:custGeom>
          <a:avLst/>
          <a:gdLst/>
          <a:ahLst/>
          <a:cxnLst/>
          <a:rect l="0" t="0" r="0" b="0"/>
          <a:pathLst>
            <a:path>
              <a:moveTo>
                <a:pt x="13046" y="2206475"/>
              </a:moveTo>
              <a:arcTo wR="1979574" hR="1979574" stAng="10405093" swAng="3644408"/>
            </a:path>
          </a:pathLst>
        </a:custGeom>
        <a:noFill/>
        <a:ln w="12700" cap="rnd" cmpd="sng" algn="ctr">
          <a:solidFill>
            <a:schemeClr val="accent2">
              <a:hueOff val="-2964286"/>
              <a:satOff val="14200"/>
              <a:lumOff val="1313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5AA20-69B4-4C06-98D7-A4AC3D3D6953}">
      <dsp:nvSpPr>
        <dsp:cNvPr id="0" name=""/>
        <dsp:cNvSpPr/>
      </dsp:nvSpPr>
      <dsp:spPr>
        <a:xfrm>
          <a:off x="4478357" y="814087"/>
          <a:ext cx="627218" cy="91440"/>
        </a:xfrm>
        <a:custGeom>
          <a:avLst/>
          <a:gdLst/>
          <a:ahLst/>
          <a:cxnLst/>
          <a:rect l="0" t="0" r="0" b="0"/>
          <a:pathLst>
            <a:path>
              <a:moveTo>
                <a:pt x="0" y="45720"/>
              </a:moveTo>
              <a:lnTo>
                <a:pt x="62721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5521" y="856518"/>
        <a:ext cx="32890" cy="6578"/>
      </dsp:txXfrm>
    </dsp:sp>
    <dsp:sp modelId="{1DF11B84-580D-42A3-AC74-CB14E8DD2244}">
      <dsp:nvSpPr>
        <dsp:cNvPr id="0" name=""/>
        <dsp:cNvSpPr/>
      </dsp:nvSpPr>
      <dsp:spPr>
        <a:xfrm>
          <a:off x="1620077" y="1784"/>
          <a:ext cx="2860079" cy="171604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146" tIns="147108" rIns="140146" bIns="147108" numCol="1" spcCol="1270" anchor="ctr" anchorCtr="0">
          <a:noAutofit/>
        </a:bodyPr>
        <a:lstStyle/>
        <a:p>
          <a:pPr marL="0" lvl="0" indent="0" algn="ctr" defTabSz="1022350">
            <a:lnSpc>
              <a:spcPct val="90000"/>
            </a:lnSpc>
            <a:spcBef>
              <a:spcPct val="0"/>
            </a:spcBef>
            <a:spcAft>
              <a:spcPct val="35000"/>
            </a:spcAft>
            <a:buNone/>
          </a:pPr>
          <a:r>
            <a:rPr lang="it-IT" sz="2300" kern="1200"/>
            <a:t>Due diligence for EU operators who import timber from third countries</a:t>
          </a:r>
          <a:endParaRPr lang="en-US" sz="2300" kern="1200"/>
        </a:p>
      </dsp:txBody>
      <dsp:txXfrm>
        <a:off x="1620077" y="1784"/>
        <a:ext cx="2860079" cy="1716047"/>
      </dsp:txXfrm>
    </dsp:sp>
    <dsp:sp modelId="{2C3918A0-05FF-4419-B65D-12BA99685BD9}">
      <dsp:nvSpPr>
        <dsp:cNvPr id="0" name=""/>
        <dsp:cNvSpPr/>
      </dsp:nvSpPr>
      <dsp:spPr>
        <a:xfrm>
          <a:off x="3050117" y="1716031"/>
          <a:ext cx="3517897" cy="627218"/>
        </a:xfrm>
        <a:custGeom>
          <a:avLst/>
          <a:gdLst/>
          <a:ahLst/>
          <a:cxnLst/>
          <a:rect l="0" t="0" r="0" b="0"/>
          <a:pathLst>
            <a:path>
              <a:moveTo>
                <a:pt x="3517897" y="0"/>
              </a:moveTo>
              <a:lnTo>
                <a:pt x="3517897" y="330709"/>
              </a:lnTo>
              <a:lnTo>
                <a:pt x="0" y="330709"/>
              </a:lnTo>
              <a:lnTo>
                <a:pt x="0" y="627218"/>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9594" y="2026351"/>
        <a:ext cx="178943" cy="6578"/>
      </dsp:txXfrm>
    </dsp:sp>
    <dsp:sp modelId="{1DDF0085-C964-45FE-9F81-D0DEC38C65BA}">
      <dsp:nvSpPr>
        <dsp:cNvPr id="0" name=""/>
        <dsp:cNvSpPr/>
      </dsp:nvSpPr>
      <dsp:spPr>
        <a:xfrm>
          <a:off x="5137975" y="1784"/>
          <a:ext cx="2860079" cy="171604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146" tIns="147108" rIns="140146" bIns="147108" numCol="1" spcCol="1270" anchor="ctr" anchorCtr="0">
          <a:noAutofit/>
        </a:bodyPr>
        <a:lstStyle/>
        <a:p>
          <a:pPr marL="0" lvl="0" indent="0" algn="ctr" defTabSz="1022350">
            <a:lnSpc>
              <a:spcPct val="90000"/>
            </a:lnSpc>
            <a:spcBef>
              <a:spcPct val="0"/>
            </a:spcBef>
            <a:spcAft>
              <a:spcPct val="35000"/>
            </a:spcAft>
            <a:buNone/>
          </a:pPr>
          <a:r>
            <a:rPr lang="it-IT" sz="2300" kern="1200"/>
            <a:t>access to relevant information on the timber shipment</a:t>
          </a:r>
          <a:endParaRPr lang="en-US" sz="2300" kern="1200"/>
        </a:p>
      </dsp:txBody>
      <dsp:txXfrm>
        <a:off x="5137975" y="1784"/>
        <a:ext cx="2860079" cy="1716047"/>
      </dsp:txXfrm>
    </dsp:sp>
    <dsp:sp modelId="{983906EA-7A39-4006-B920-BF7AEA369822}">
      <dsp:nvSpPr>
        <dsp:cNvPr id="0" name=""/>
        <dsp:cNvSpPr/>
      </dsp:nvSpPr>
      <dsp:spPr>
        <a:xfrm>
          <a:off x="4478357" y="3187954"/>
          <a:ext cx="627218" cy="91440"/>
        </a:xfrm>
        <a:custGeom>
          <a:avLst/>
          <a:gdLst/>
          <a:ahLst/>
          <a:cxnLst/>
          <a:rect l="0" t="0" r="0" b="0"/>
          <a:pathLst>
            <a:path>
              <a:moveTo>
                <a:pt x="0" y="45720"/>
              </a:moveTo>
              <a:lnTo>
                <a:pt x="627218"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5521" y="3230384"/>
        <a:ext cx="32890" cy="6578"/>
      </dsp:txXfrm>
    </dsp:sp>
    <dsp:sp modelId="{5E3AB054-0F13-49EA-B4ED-9AC5909B3DCF}">
      <dsp:nvSpPr>
        <dsp:cNvPr id="0" name=""/>
        <dsp:cNvSpPr/>
      </dsp:nvSpPr>
      <dsp:spPr>
        <a:xfrm>
          <a:off x="1620077" y="2375650"/>
          <a:ext cx="2860079" cy="1716047"/>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146" tIns="147108" rIns="140146" bIns="147108" numCol="1" spcCol="1270" anchor="ctr" anchorCtr="0">
          <a:noAutofit/>
        </a:bodyPr>
        <a:lstStyle/>
        <a:p>
          <a:pPr marL="0" lvl="0" indent="0" algn="ctr" defTabSz="1022350">
            <a:lnSpc>
              <a:spcPct val="90000"/>
            </a:lnSpc>
            <a:spcBef>
              <a:spcPct val="0"/>
            </a:spcBef>
            <a:spcAft>
              <a:spcPct val="35000"/>
            </a:spcAft>
            <a:buNone/>
          </a:pPr>
          <a:r>
            <a:rPr lang="it-IT" sz="2300" kern="1200"/>
            <a:t>Risk assessment</a:t>
          </a:r>
          <a:endParaRPr lang="en-US" sz="2300" kern="1200"/>
        </a:p>
      </dsp:txBody>
      <dsp:txXfrm>
        <a:off x="1620077" y="2375650"/>
        <a:ext cx="2860079" cy="1716047"/>
      </dsp:txXfrm>
    </dsp:sp>
    <dsp:sp modelId="{1CABF8BC-9742-4FF2-A10E-2CAE8566E96F}">
      <dsp:nvSpPr>
        <dsp:cNvPr id="0" name=""/>
        <dsp:cNvSpPr/>
      </dsp:nvSpPr>
      <dsp:spPr>
        <a:xfrm>
          <a:off x="5137975" y="2375650"/>
          <a:ext cx="2860079" cy="1716047"/>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146" tIns="147108" rIns="140146" bIns="147108" numCol="1" spcCol="1270" anchor="ctr" anchorCtr="0">
          <a:noAutofit/>
        </a:bodyPr>
        <a:lstStyle/>
        <a:p>
          <a:pPr marL="0" lvl="0" indent="0" algn="ctr" defTabSz="1022350">
            <a:lnSpc>
              <a:spcPct val="90000"/>
            </a:lnSpc>
            <a:spcBef>
              <a:spcPct val="0"/>
            </a:spcBef>
            <a:spcAft>
              <a:spcPct val="35000"/>
            </a:spcAft>
            <a:buNone/>
          </a:pPr>
          <a:r>
            <a:rPr lang="it-IT" sz="2300" kern="1200"/>
            <a:t>Risk mitigation</a:t>
          </a:r>
          <a:endParaRPr lang="en-US" sz="2300" kern="1200"/>
        </a:p>
      </dsp:txBody>
      <dsp:txXfrm>
        <a:off x="5137975" y="2375650"/>
        <a:ext cx="2860079" cy="171604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198872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33231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376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152012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092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180789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321785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15036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47896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B147FFA-FF29-4A93-B3C0-9475D3D1FEEE}" type="datetimeFigureOut">
              <a:rPr lang="it-IT" smtClean="0"/>
              <a:t>26/11/2023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163454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B147FFA-FF29-4A93-B3C0-9475D3D1FEEE}" type="datetimeFigureOut">
              <a:rPr lang="it-IT" smtClean="0"/>
              <a:t>26/11/2023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204964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147FFA-FF29-4A93-B3C0-9475D3D1FEEE}" type="datetimeFigureOut">
              <a:rPr lang="it-IT" smtClean="0"/>
              <a:t>26/11/2023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365920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B147FFA-FF29-4A93-B3C0-9475D3D1FEEE}" type="datetimeFigureOut">
              <a:rPr lang="it-IT" smtClean="0"/>
              <a:t>26/11/2023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28517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47FFA-FF29-4A93-B3C0-9475D3D1FEEE}" type="datetimeFigureOut">
              <a:rPr lang="it-IT" smtClean="0"/>
              <a:t>26/11/2023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403638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B147FFA-FF29-4A93-B3C0-9475D3D1FEEE}" type="datetimeFigureOut">
              <a:rPr lang="it-IT" smtClean="0"/>
              <a:t>26/11/2023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65434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B147FFA-FF29-4A93-B3C0-9475D3D1FEEE}" type="datetimeFigureOut">
              <a:rPr lang="it-IT" smtClean="0"/>
              <a:t>26/11/2023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10EB4B-46AD-472E-83C2-CCB900A28F86}" type="slidenum">
              <a:rPr lang="it-IT" smtClean="0"/>
              <a:t>‹N›</a:t>
            </a:fld>
            <a:endParaRPr lang="it-IT"/>
          </a:p>
        </p:txBody>
      </p:sp>
    </p:spTree>
    <p:extLst>
      <p:ext uri="{BB962C8B-B14F-4D97-AF65-F5344CB8AC3E}">
        <p14:creationId xmlns:p14="http://schemas.microsoft.com/office/powerpoint/2010/main" val="272651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147FFA-FF29-4A93-B3C0-9475D3D1FEEE}" type="datetimeFigureOut">
              <a:rPr lang="it-IT" smtClean="0"/>
              <a:t>26/11/2023</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10EB4B-46AD-472E-83C2-CCB900A28F86}" type="slidenum">
              <a:rPr lang="it-IT" smtClean="0"/>
              <a:t>‹N›</a:t>
            </a:fld>
            <a:endParaRPr lang="it-IT"/>
          </a:p>
        </p:txBody>
      </p:sp>
    </p:spTree>
    <p:extLst>
      <p:ext uri="{BB962C8B-B14F-4D97-AF65-F5344CB8AC3E}">
        <p14:creationId xmlns:p14="http://schemas.microsoft.com/office/powerpoint/2010/main" val="401668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XoR5Eoo_EU" TargetMode="External"/><Relationship Id="rId2" Type="http://schemas.openxmlformats.org/officeDocument/2006/relationships/hyperlink" Target="https://www.youtube.com/watch?v=OYD2Nhzj4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3E551EF-5650-4A04-AC5E-A73E43CF6DA0}"/>
              </a:ext>
            </a:extLst>
          </p:cNvPr>
          <p:cNvPicPr>
            <a:picLocks noChangeAspect="1"/>
          </p:cNvPicPr>
          <p:nvPr/>
        </p:nvPicPr>
        <p:blipFill rotWithShape="1">
          <a:blip r:embed="rId2">
            <a:extLst>
              <a:ext uri="{28A0092B-C50C-407E-A947-70E740481C1C}">
                <a14:useLocalDpi xmlns:a14="http://schemas.microsoft.com/office/drawing/2010/main" val="0"/>
              </a:ext>
            </a:extLst>
          </a:blip>
          <a:srcRect l="31030" r="9898" b="909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44A59864-97DE-4591-8A34-9C0C70D27D10}"/>
              </a:ext>
            </a:extLst>
          </p:cNvPr>
          <p:cNvSpPr>
            <a:spLocks noGrp="1"/>
          </p:cNvSpPr>
          <p:nvPr>
            <p:ph type="ctrTitle"/>
          </p:nvPr>
        </p:nvSpPr>
        <p:spPr>
          <a:xfrm>
            <a:off x="668867" y="1678666"/>
            <a:ext cx="4088190" cy="2369093"/>
          </a:xfrm>
        </p:spPr>
        <p:txBody>
          <a:bodyPr>
            <a:normAutofit/>
          </a:bodyPr>
          <a:lstStyle/>
          <a:p>
            <a:r>
              <a:rPr lang="it-IT" sz="4800"/>
              <a:t>Trade in natural resources</a:t>
            </a:r>
          </a:p>
        </p:txBody>
      </p:sp>
      <p:sp>
        <p:nvSpPr>
          <p:cNvPr id="3" name="Sottotitolo 2">
            <a:extLst>
              <a:ext uri="{FF2B5EF4-FFF2-40B4-BE49-F238E27FC236}">
                <a16:creationId xmlns:a16="http://schemas.microsoft.com/office/drawing/2014/main" id="{E7BA446F-66E8-4932-AFE1-A74AE45130B8}"/>
              </a:ext>
            </a:extLst>
          </p:cNvPr>
          <p:cNvSpPr>
            <a:spLocks noGrp="1"/>
          </p:cNvSpPr>
          <p:nvPr>
            <p:ph type="subTitle" idx="1"/>
          </p:nvPr>
        </p:nvSpPr>
        <p:spPr>
          <a:xfrm>
            <a:off x="677335" y="4050831"/>
            <a:ext cx="4079721" cy="1096901"/>
          </a:xfrm>
        </p:spPr>
        <p:txBody>
          <a:bodyPr>
            <a:noAutofit/>
          </a:bodyPr>
          <a:lstStyle/>
          <a:p>
            <a:r>
              <a:rPr lang="it-IT" sz="3600" dirty="0" err="1"/>
              <a:t>Illegal</a:t>
            </a:r>
            <a:r>
              <a:rPr lang="it-IT" sz="3600" dirty="0"/>
              <a:t> </a:t>
            </a:r>
            <a:r>
              <a:rPr lang="it-IT" sz="3600" dirty="0" err="1"/>
              <a:t>timber</a:t>
            </a:r>
            <a:r>
              <a:rPr lang="it-IT" sz="3600" dirty="0"/>
              <a:t>. The FLEGT Regime</a:t>
            </a:r>
          </a:p>
        </p:txBody>
      </p:sp>
      <p:cxnSp>
        <p:nvCxnSpPr>
          <p:cNvPr id="7"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82765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112F67-F305-47B4-B9BF-170C0A3524F4}"/>
              </a:ext>
            </a:extLst>
          </p:cNvPr>
          <p:cNvSpPr>
            <a:spLocks noGrp="1"/>
          </p:cNvSpPr>
          <p:nvPr>
            <p:ph type="title"/>
          </p:nvPr>
        </p:nvSpPr>
        <p:spPr>
          <a:xfrm>
            <a:off x="1286933" y="598449"/>
            <a:ext cx="10197494" cy="1099457"/>
          </a:xfrm>
        </p:spPr>
        <p:txBody>
          <a:bodyPr>
            <a:normAutofit fontScale="90000"/>
          </a:bodyPr>
          <a:lstStyle/>
          <a:p>
            <a:pPr>
              <a:lnSpc>
                <a:spcPct val="90000"/>
              </a:lnSpc>
            </a:pPr>
            <a:r>
              <a:rPr lang="it-IT" dirty="0" err="1"/>
              <a:t>EUTimber</a:t>
            </a:r>
            <a:r>
              <a:rPr lang="it-IT" dirty="0"/>
              <a:t> </a:t>
            </a:r>
            <a:r>
              <a:rPr lang="it-IT" dirty="0" err="1"/>
              <a:t>Regulation</a:t>
            </a:r>
            <a:r>
              <a:rPr lang="it-IT" dirty="0"/>
              <a:t> No 995/2010</a:t>
            </a:r>
            <a:br>
              <a:rPr lang="it-IT" dirty="0"/>
            </a:br>
            <a:r>
              <a:rPr lang="it-IT" dirty="0" err="1"/>
              <a:t>prohibition</a:t>
            </a:r>
            <a:r>
              <a:rPr lang="it-IT" dirty="0"/>
              <a:t> to place on the market </a:t>
            </a:r>
            <a:r>
              <a:rPr lang="it-IT" dirty="0" err="1"/>
              <a:t>illegally</a:t>
            </a:r>
            <a:r>
              <a:rPr lang="it-IT" dirty="0"/>
              <a:t> </a:t>
            </a:r>
            <a:r>
              <a:rPr lang="it-IT" dirty="0" err="1"/>
              <a:t>harvested</a:t>
            </a:r>
            <a:r>
              <a:rPr lang="it-IT" dirty="0"/>
              <a:t> </a:t>
            </a:r>
            <a:r>
              <a:rPr lang="it-IT" dirty="0" err="1"/>
              <a:t>timber</a:t>
            </a:r>
            <a:endParaRPr lang="it-IT"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36D8CF01-CF3F-4701-92AC-55B84D003C17}"/>
              </a:ext>
            </a:extLst>
          </p:cNvPr>
          <p:cNvGraphicFramePr>
            <a:graphicFrameLocks noGrp="1"/>
          </p:cNvGraphicFramePr>
          <p:nvPr>
            <p:ph idx="1"/>
            <p:extLst>
              <p:ext uri="{D42A27DB-BD31-4B8C-83A1-F6EECF244321}">
                <p14:modId xmlns:p14="http://schemas.microsoft.com/office/powerpoint/2010/main" val="3691995644"/>
              </p:ext>
            </p:extLst>
          </p:nvPr>
        </p:nvGraphicFramePr>
        <p:xfrm>
          <a:off x="1286933" y="197140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58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775699F9-55C7-4353-9FCE-EC4ED0214E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834" y="1131994"/>
            <a:ext cx="6120514" cy="4590386"/>
          </a:xfrm>
          <a:prstGeom prst="rect">
            <a:avLst/>
          </a:prstGeom>
        </p:spPr>
      </p:pic>
    </p:spTree>
    <p:extLst>
      <p:ext uri="{BB962C8B-B14F-4D97-AF65-F5344CB8AC3E}">
        <p14:creationId xmlns:p14="http://schemas.microsoft.com/office/powerpoint/2010/main" val="255140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AF817-3994-4FA3-A9B6-BEE2CB24C63C}"/>
              </a:ext>
            </a:extLst>
          </p:cNvPr>
          <p:cNvSpPr>
            <a:spLocks noGrp="1"/>
          </p:cNvSpPr>
          <p:nvPr>
            <p:ph type="title"/>
          </p:nvPr>
        </p:nvSpPr>
        <p:spPr/>
        <p:txBody>
          <a:bodyPr/>
          <a:lstStyle/>
          <a:p>
            <a:r>
              <a:rPr lang="it-IT" dirty="0" err="1"/>
              <a:t>Deforestation</a:t>
            </a:r>
            <a:endParaRPr lang="it-IT" dirty="0"/>
          </a:p>
        </p:txBody>
      </p:sp>
      <p:sp>
        <p:nvSpPr>
          <p:cNvPr id="3" name="Segnaposto contenuto 2">
            <a:extLst>
              <a:ext uri="{FF2B5EF4-FFF2-40B4-BE49-F238E27FC236}">
                <a16:creationId xmlns:a16="http://schemas.microsoft.com/office/drawing/2014/main" id="{060D7828-CD67-45F4-999D-9EF7C62A2410}"/>
              </a:ext>
            </a:extLst>
          </p:cNvPr>
          <p:cNvSpPr>
            <a:spLocks noGrp="1"/>
          </p:cNvSpPr>
          <p:nvPr>
            <p:ph idx="1"/>
          </p:nvPr>
        </p:nvSpPr>
        <p:spPr/>
        <p:txBody>
          <a:bodyPr/>
          <a:lstStyle/>
          <a:p>
            <a:r>
              <a:rPr lang="en-US"/>
              <a:t>Proposal November 17, 2021</a:t>
            </a:r>
            <a:endParaRPr lang="en-US" dirty="0"/>
          </a:p>
          <a:p>
            <a:r>
              <a:rPr lang="en-US" b="1" dirty="0"/>
              <a:t>REGULATION OF THE EUROPEAN PARLIAMENT AND OF THE COUNCIL</a:t>
            </a:r>
          </a:p>
          <a:p>
            <a:r>
              <a:rPr lang="en-US" b="1" dirty="0"/>
              <a:t>on the making available on the Union market as well as export from the Union of certain commodities and products associated with deforestation and forest degradation</a:t>
            </a:r>
          </a:p>
          <a:p>
            <a:endParaRPr lang="it-IT" dirty="0"/>
          </a:p>
        </p:txBody>
      </p:sp>
    </p:spTree>
    <p:extLst>
      <p:ext uri="{BB962C8B-B14F-4D97-AF65-F5344CB8AC3E}">
        <p14:creationId xmlns:p14="http://schemas.microsoft.com/office/powerpoint/2010/main" val="133024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30B531-E7E9-5CEE-CABF-3136DE27F0AF}"/>
              </a:ext>
            </a:extLst>
          </p:cNvPr>
          <p:cNvSpPr>
            <a:spLocks noGrp="1"/>
          </p:cNvSpPr>
          <p:nvPr>
            <p:ph type="title"/>
          </p:nvPr>
        </p:nvSpPr>
        <p:spPr/>
        <p:txBody>
          <a:bodyPr/>
          <a:lstStyle/>
          <a:p>
            <a:r>
              <a:rPr lang="it-IT" dirty="0" err="1"/>
              <a:t>Regulation</a:t>
            </a:r>
            <a:r>
              <a:rPr lang="it-IT" dirty="0"/>
              <a:t> on </a:t>
            </a:r>
            <a:r>
              <a:rPr lang="it-IT" dirty="0" err="1"/>
              <a:t>deforestation</a:t>
            </a:r>
            <a:r>
              <a:rPr lang="it-IT" dirty="0"/>
              <a:t>-free products (n. 2023/115)</a:t>
            </a:r>
          </a:p>
        </p:txBody>
      </p:sp>
      <p:sp>
        <p:nvSpPr>
          <p:cNvPr id="3" name="Segnaposto contenuto 2">
            <a:extLst>
              <a:ext uri="{FF2B5EF4-FFF2-40B4-BE49-F238E27FC236}">
                <a16:creationId xmlns:a16="http://schemas.microsoft.com/office/drawing/2014/main" id="{AF87CA3B-845C-00FF-A254-014B5B4C31B7}"/>
              </a:ext>
            </a:extLst>
          </p:cNvPr>
          <p:cNvSpPr>
            <a:spLocks noGrp="1"/>
          </p:cNvSpPr>
          <p:nvPr>
            <p:ph idx="1"/>
          </p:nvPr>
        </p:nvSpPr>
        <p:spPr/>
        <p:txBody>
          <a:bodyPr/>
          <a:lstStyle/>
          <a:p>
            <a:r>
              <a:rPr lang="en-US" b="0" i="0" dirty="0">
                <a:solidFill>
                  <a:srgbClr val="404040"/>
                </a:solidFill>
                <a:effectLst/>
                <a:latin typeface="arial" panose="020B0604020202020204" pitchFamily="34" charset="0"/>
              </a:rPr>
              <a:t>soy, beef, palm oil, wood, cocoa, coffee, rubber and some of their derived products, such as leather, chocolate, </a:t>
            </a:r>
            <a:r>
              <a:rPr lang="en-US" b="0" i="0" dirty="0" err="1">
                <a:solidFill>
                  <a:srgbClr val="404040"/>
                </a:solidFill>
                <a:effectLst/>
                <a:latin typeface="arial" panose="020B0604020202020204" pitchFamily="34" charset="0"/>
              </a:rPr>
              <a:t>tyres</a:t>
            </a:r>
            <a:r>
              <a:rPr lang="en-US" b="0" i="0" dirty="0">
                <a:solidFill>
                  <a:srgbClr val="404040"/>
                </a:solidFill>
                <a:effectLst/>
                <a:latin typeface="arial" panose="020B0604020202020204" pitchFamily="34" charset="0"/>
              </a:rPr>
              <a:t>, or furniture</a:t>
            </a:r>
            <a:endParaRPr lang="it-IT"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any operator or trader who places these commodities on the EU market, or exports from it, must be able to prove that the products do not originate from recently deforested land or have contributed to forest degradation</a:t>
            </a:r>
            <a:r>
              <a:rPr lang="it-IT" dirty="0">
                <a:solidFill>
                  <a:srgbClr val="404040"/>
                </a:solidFill>
                <a:latin typeface="arial" panose="020B0604020202020204" pitchFamily="34" charset="0"/>
              </a:rPr>
              <a:t> (Due diligence)</a:t>
            </a:r>
          </a:p>
          <a:p>
            <a:r>
              <a:rPr lang="it-IT" dirty="0" err="1">
                <a:solidFill>
                  <a:srgbClr val="404040"/>
                </a:solidFill>
                <a:latin typeface="arial" panose="020B0604020202020204" pitchFamily="34" charset="0"/>
              </a:rPr>
              <a:t>Applicable</a:t>
            </a:r>
            <a:r>
              <a:rPr lang="it-IT" dirty="0">
                <a:solidFill>
                  <a:srgbClr val="404040"/>
                </a:solidFill>
                <a:latin typeface="arial" panose="020B0604020202020204" pitchFamily="34" charset="0"/>
              </a:rPr>
              <a:t> </a:t>
            </a:r>
            <a:r>
              <a:rPr lang="it-IT" dirty="0" err="1">
                <a:solidFill>
                  <a:srgbClr val="404040"/>
                </a:solidFill>
                <a:latin typeface="arial" panose="020B0604020202020204" pitchFamily="34" charset="0"/>
              </a:rPr>
              <a:t>since</a:t>
            </a:r>
            <a:r>
              <a:rPr lang="it-IT" dirty="0">
                <a:solidFill>
                  <a:srgbClr val="404040"/>
                </a:solidFill>
                <a:latin typeface="arial" panose="020B0604020202020204" pitchFamily="34" charset="0"/>
              </a:rPr>
              <a:t> the end of 2024</a:t>
            </a:r>
          </a:p>
          <a:p>
            <a:r>
              <a:rPr lang="it-IT" dirty="0">
                <a:hlinkClick r:id="rId2"/>
              </a:rPr>
              <a:t>https://www.youtube.com/</a:t>
            </a:r>
            <a:r>
              <a:rPr lang="it-IT" dirty="0" err="1">
                <a:hlinkClick r:id="rId2"/>
              </a:rPr>
              <a:t>watch?v</a:t>
            </a:r>
            <a:r>
              <a:rPr lang="it-IT" dirty="0">
                <a:hlinkClick r:id="rId2"/>
              </a:rPr>
              <a:t>=OYD2Nhzj410</a:t>
            </a:r>
            <a:r>
              <a:rPr lang="it-IT" dirty="0">
                <a:solidFill>
                  <a:srgbClr val="404040"/>
                </a:solidFill>
                <a:latin typeface="arial" panose="020B0604020202020204" pitchFamily="34" charset="0"/>
              </a:rPr>
              <a:t>. </a:t>
            </a:r>
          </a:p>
          <a:p>
            <a:r>
              <a:rPr lang="en-US" dirty="0">
                <a:hlinkClick r:id="rId3"/>
              </a:rPr>
              <a:t>Implications of Europe's Deforestation Law: To Save Forests Or Save Jobs? </a:t>
            </a:r>
            <a:r>
              <a:rPr lang="en-US">
                <a:hlinkClick r:id="rId3"/>
              </a:rPr>
              <a:t>| CNA Correspondent - YouTube</a:t>
            </a:r>
            <a:endParaRPr lang="it-IT" dirty="0"/>
          </a:p>
        </p:txBody>
      </p:sp>
    </p:spTree>
    <p:extLst>
      <p:ext uri="{BB962C8B-B14F-4D97-AF65-F5344CB8AC3E}">
        <p14:creationId xmlns:p14="http://schemas.microsoft.com/office/powerpoint/2010/main" val="131833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38"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40"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AF09A872-6C3A-4DDB-B4A9-824BFD82F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901" y="1131994"/>
            <a:ext cx="5044380" cy="4590386"/>
          </a:xfrm>
          <a:prstGeom prst="rect">
            <a:avLst/>
          </a:prstGeom>
        </p:spPr>
      </p:pic>
    </p:spTree>
    <p:extLst>
      <p:ext uri="{BB962C8B-B14F-4D97-AF65-F5344CB8AC3E}">
        <p14:creationId xmlns:p14="http://schemas.microsoft.com/office/powerpoint/2010/main" val="255001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 name="Straight Connector 7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5" name="Isosceles Triangle 7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9" name="Isosceles Triangle 7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0" name="Isosceles Triangle 7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105" name="Rectangle 8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8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5" name="Straight Connector 8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8" name="Isosceles Triangle 8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2" name="Isosceles Triangle 9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3" name="Isosceles Triangle 9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107" name="Rectangle 9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0387E1D8-58C5-4A3E-B556-5237EA8FF0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9" y="1264963"/>
            <a:ext cx="9941259" cy="4324447"/>
          </a:xfrm>
          <a:prstGeom prst="rect">
            <a:avLst/>
          </a:prstGeom>
        </p:spPr>
      </p:pic>
    </p:spTree>
    <p:extLst>
      <p:ext uri="{BB962C8B-B14F-4D97-AF65-F5344CB8AC3E}">
        <p14:creationId xmlns:p14="http://schemas.microsoft.com/office/powerpoint/2010/main" val="382712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064871-75B0-490C-A27A-565F596BC2AC}"/>
              </a:ext>
            </a:extLst>
          </p:cNvPr>
          <p:cNvSpPr>
            <a:spLocks noGrp="1"/>
          </p:cNvSpPr>
          <p:nvPr>
            <p:ph type="title"/>
          </p:nvPr>
        </p:nvSpPr>
        <p:spPr/>
        <p:txBody>
          <a:bodyPr/>
          <a:lstStyle/>
          <a:p>
            <a:r>
              <a:rPr lang="it-IT" dirty="0"/>
              <a:t>REDD+</a:t>
            </a:r>
          </a:p>
        </p:txBody>
      </p:sp>
      <p:sp>
        <p:nvSpPr>
          <p:cNvPr id="3" name="Segnaposto contenuto 2">
            <a:extLst>
              <a:ext uri="{FF2B5EF4-FFF2-40B4-BE49-F238E27FC236}">
                <a16:creationId xmlns:a16="http://schemas.microsoft.com/office/drawing/2014/main" id="{5B092A48-1A32-453B-9D0B-EA32BDC3394F}"/>
              </a:ext>
            </a:extLst>
          </p:cNvPr>
          <p:cNvSpPr>
            <a:spLocks noGrp="1"/>
          </p:cNvSpPr>
          <p:nvPr>
            <p:ph idx="1"/>
          </p:nvPr>
        </p:nvSpPr>
        <p:spPr/>
        <p:txBody>
          <a:bodyPr>
            <a:normAutofit fontScale="92500" lnSpcReduction="20000"/>
          </a:bodyPr>
          <a:lstStyle/>
          <a:p>
            <a:r>
              <a:rPr lang="it-IT" sz="2800" dirty="0"/>
              <a:t>UN Collaborative </a:t>
            </a:r>
            <a:r>
              <a:rPr lang="it-IT" sz="2800" dirty="0" err="1"/>
              <a:t>programme</a:t>
            </a:r>
            <a:r>
              <a:rPr lang="it-IT" sz="2800" dirty="0"/>
              <a:t> on </a:t>
            </a:r>
            <a:r>
              <a:rPr lang="it-IT" sz="2800" dirty="0" err="1"/>
              <a:t>Reducing</a:t>
            </a:r>
            <a:r>
              <a:rPr lang="it-IT" sz="2800" dirty="0"/>
              <a:t> </a:t>
            </a:r>
            <a:r>
              <a:rPr lang="it-IT" sz="2800" dirty="0" err="1"/>
              <a:t>Emissions</a:t>
            </a:r>
            <a:r>
              <a:rPr lang="it-IT" sz="2800" dirty="0"/>
              <a:t> from </a:t>
            </a:r>
            <a:r>
              <a:rPr lang="it-IT" sz="2800" dirty="0" err="1"/>
              <a:t>Deforestation</a:t>
            </a:r>
            <a:r>
              <a:rPr lang="it-IT" sz="2800" dirty="0"/>
              <a:t> and </a:t>
            </a:r>
            <a:r>
              <a:rPr lang="it-IT" sz="2800" dirty="0" err="1"/>
              <a:t>Forest</a:t>
            </a:r>
            <a:r>
              <a:rPr lang="it-IT" sz="2800" dirty="0"/>
              <a:t> </a:t>
            </a:r>
            <a:r>
              <a:rPr lang="it-IT" sz="2800" dirty="0" err="1"/>
              <a:t>Degradation</a:t>
            </a:r>
            <a:r>
              <a:rPr lang="it-IT" sz="2800" dirty="0"/>
              <a:t> (2007, COP13, Bali)</a:t>
            </a:r>
          </a:p>
          <a:p>
            <a:r>
              <a:rPr lang="it-IT" sz="2800" dirty="0"/>
              <a:t> </a:t>
            </a:r>
            <a:r>
              <a:rPr lang="it-IT" sz="2800" dirty="0" err="1"/>
              <a:t>Conservation</a:t>
            </a:r>
            <a:r>
              <a:rPr lang="it-IT" sz="2800" dirty="0"/>
              <a:t> of </a:t>
            </a:r>
            <a:r>
              <a:rPr lang="it-IT" sz="2800" dirty="0" err="1"/>
              <a:t>forests</a:t>
            </a:r>
            <a:r>
              <a:rPr lang="it-IT" sz="2800" dirty="0"/>
              <a:t> and </a:t>
            </a:r>
            <a:r>
              <a:rPr lang="it-IT" sz="2800" dirty="0" err="1"/>
              <a:t>enhancement</a:t>
            </a:r>
            <a:r>
              <a:rPr lang="it-IT" sz="2800" dirty="0"/>
              <a:t> of </a:t>
            </a:r>
            <a:r>
              <a:rPr lang="it-IT" sz="2800" dirty="0" err="1"/>
              <a:t>forest</a:t>
            </a:r>
            <a:r>
              <a:rPr lang="it-IT" sz="2800" dirty="0"/>
              <a:t> carbon stocks (REDD+), COP19, </a:t>
            </a:r>
            <a:r>
              <a:rPr lang="it-IT" sz="2800" dirty="0" err="1"/>
              <a:t>Warsaw</a:t>
            </a:r>
            <a:r>
              <a:rPr lang="it-IT" sz="2800" dirty="0"/>
              <a:t>, 2013.</a:t>
            </a:r>
          </a:p>
          <a:p>
            <a:r>
              <a:rPr lang="it-IT" sz="2800" dirty="0" err="1"/>
              <a:t>Article</a:t>
            </a:r>
            <a:r>
              <a:rPr lang="it-IT" sz="2800" dirty="0"/>
              <a:t> 5 Paris Agreement, 2015, COP21: carbon benefits </a:t>
            </a:r>
            <a:r>
              <a:rPr lang="it-IT" sz="2800" dirty="0" err="1"/>
              <a:t>deriving</a:t>
            </a:r>
            <a:r>
              <a:rPr lang="it-IT" sz="2800" dirty="0"/>
              <a:t> from the </a:t>
            </a:r>
            <a:r>
              <a:rPr lang="it-IT" sz="2800" dirty="0" err="1"/>
              <a:t>sustainable</a:t>
            </a:r>
            <a:r>
              <a:rPr lang="it-IT" sz="2800" dirty="0"/>
              <a:t> management of </a:t>
            </a:r>
            <a:r>
              <a:rPr lang="it-IT" sz="2800" dirty="0" err="1"/>
              <a:t>forests</a:t>
            </a:r>
            <a:r>
              <a:rPr lang="it-IT" sz="2800" dirty="0"/>
              <a:t>.</a:t>
            </a:r>
          </a:p>
          <a:p>
            <a:r>
              <a:rPr lang="it-IT" sz="2800" dirty="0"/>
              <a:t>Incentives to </a:t>
            </a:r>
            <a:r>
              <a:rPr lang="it-IT" sz="2800" dirty="0" err="1"/>
              <a:t>developing</a:t>
            </a:r>
            <a:r>
              <a:rPr lang="it-IT" sz="2800" dirty="0"/>
              <a:t> countries </a:t>
            </a:r>
            <a:r>
              <a:rPr lang="it-IT" sz="2800" dirty="0" err="1"/>
              <a:t>that</a:t>
            </a:r>
            <a:r>
              <a:rPr lang="it-IT" sz="2800" dirty="0"/>
              <a:t> </a:t>
            </a:r>
            <a:r>
              <a:rPr lang="it-IT" sz="2800" dirty="0" err="1"/>
              <a:t>adopt</a:t>
            </a:r>
            <a:r>
              <a:rPr lang="it-IT" sz="2800" dirty="0"/>
              <a:t> </a:t>
            </a:r>
            <a:r>
              <a:rPr lang="it-IT" sz="2800" dirty="0" err="1"/>
              <a:t>measures</a:t>
            </a:r>
            <a:r>
              <a:rPr lang="it-IT" sz="2800" dirty="0"/>
              <a:t> for the </a:t>
            </a:r>
            <a:r>
              <a:rPr lang="it-IT" sz="2800" dirty="0" err="1"/>
              <a:t>conservation</a:t>
            </a:r>
            <a:r>
              <a:rPr lang="it-IT" sz="2800" dirty="0"/>
              <a:t> of </a:t>
            </a:r>
            <a:r>
              <a:rPr lang="it-IT" sz="2800" dirty="0" err="1"/>
              <a:t>forests</a:t>
            </a:r>
            <a:endParaRPr lang="it-IT" sz="2800" dirty="0"/>
          </a:p>
        </p:txBody>
      </p:sp>
    </p:spTree>
    <p:extLst>
      <p:ext uri="{BB962C8B-B14F-4D97-AF65-F5344CB8AC3E}">
        <p14:creationId xmlns:p14="http://schemas.microsoft.com/office/powerpoint/2010/main" val="305562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A1B36-A815-4223-A06C-D0E62D35B7B4}"/>
              </a:ext>
            </a:extLst>
          </p:cNvPr>
          <p:cNvSpPr>
            <a:spLocks noGrp="1"/>
          </p:cNvSpPr>
          <p:nvPr>
            <p:ph type="title"/>
          </p:nvPr>
        </p:nvSpPr>
        <p:spPr>
          <a:xfrm>
            <a:off x="6343484" y="609600"/>
            <a:ext cx="2930518" cy="1320800"/>
          </a:xfrm>
        </p:spPr>
        <p:txBody>
          <a:bodyPr anchor="ctr">
            <a:normAutofit/>
          </a:bodyPr>
          <a:lstStyle/>
          <a:p>
            <a:r>
              <a:rPr lang="it-IT" sz="6600" dirty="0"/>
              <a:t>CITES</a:t>
            </a:r>
          </a:p>
        </p:txBody>
      </p:sp>
      <p:pic>
        <p:nvPicPr>
          <p:cNvPr id="7" name="Immagine 6">
            <a:extLst>
              <a:ext uri="{FF2B5EF4-FFF2-40B4-BE49-F238E27FC236}">
                <a16:creationId xmlns:a16="http://schemas.microsoft.com/office/drawing/2014/main" id="{F4CCC4E3-FAD2-40B3-84F2-93B3E2CEA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673495"/>
            <a:ext cx="2596281" cy="1947210"/>
          </a:xfrm>
          <a:prstGeom prst="rect">
            <a:avLst/>
          </a:prstGeom>
        </p:spPr>
      </p:pic>
      <p:pic>
        <p:nvPicPr>
          <p:cNvPr id="9" name="Immagine 8">
            <a:extLst>
              <a:ext uri="{FF2B5EF4-FFF2-40B4-BE49-F238E27FC236}">
                <a16:creationId xmlns:a16="http://schemas.microsoft.com/office/drawing/2014/main" id="{2BB208AC-B0A6-486D-80A6-00C949583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613" y="609600"/>
            <a:ext cx="1799480" cy="2074999"/>
          </a:xfrm>
          <a:prstGeom prst="rect">
            <a:avLst/>
          </a:prstGeom>
        </p:spPr>
      </p:pic>
      <p:sp>
        <p:nvSpPr>
          <p:cNvPr id="30" name="Content Placeholder 13">
            <a:extLst>
              <a:ext uri="{FF2B5EF4-FFF2-40B4-BE49-F238E27FC236}">
                <a16:creationId xmlns:a16="http://schemas.microsoft.com/office/drawing/2014/main" id="{55DFA8C7-D840-42D2-B4DD-818FFC6D598B}"/>
              </a:ext>
            </a:extLst>
          </p:cNvPr>
          <p:cNvSpPr>
            <a:spLocks noGrp="1"/>
          </p:cNvSpPr>
          <p:nvPr>
            <p:ph idx="1"/>
          </p:nvPr>
        </p:nvSpPr>
        <p:spPr>
          <a:xfrm>
            <a:off x="6343484" y="2160589"/>
            <a:ext cx="2930517" cy="3880773"/>
          </a:xfrm>
        </p:spPr>
        <p:txBody>
          <a:bodyPr>
            <a:noAutofit/>
          </a:bodyPr>
          <a:lstStyle/>
          <a:p>
            <a:r>
              <a:rPr lang="en-US" sz="3200" dirty="0"/>
              <a:t>1973.</a:t>
            </a:r>
          </a:p>
          <a:p>
            <a:r>
              <a:rPr lang="en-US" sz="2800" dirty="0"/>
              <a:t>A CITES export authorization can replace a FLEGT certification</a:t>
            </a:r>
          </a:p>
        </p:txBody>
      </p:sp>
      <p:pic>
        <p:nvPicPr>
          <p:cNvPr id="12" name="Segnaposto contenuto 4">
            <a:extLst>
              <a:ext uri="{FF2B5EF4-FFF2-40B4-BE49-F238E27FC236}">
                <a16:creationId xmlns:a16="http://schemas.microsoft.com/office/drawing/2014/main" id="{26BAB833-2E34-493C-8CEA-2D0BAD401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2951258"/>
            <a:ext cx="5421162" cy="3049403"/>
          </a:xfrm>
          <a:prstGeom prst="rect">
            <a:avLst/>
          </a:prstGeom>
        </p:spPr>
      </p:pic>
    </p:spTree>
    <p:extLst>
      <p:ext uri="{BB962C8B-B14F-4D97-AF65-F5344CB8AC3E}">
        <p14:creationId xmlns:p14="http://schemas.microsoft.com/office/powerpoint/2010/main" val="297184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6E8127D-DC89-42F6-B010-A51A71A410CF}"/>
              </a:ext>
            </a:extLst>
          </p:cNvPr>
          <p:cNvSpPr>
            <a:spLocks noGrp="1"/>
          </p:cNvSpPr>
          <p:nvPr>
            <p:ph type="title"/>
          </p:nvPr>
        </p:nvSpPr>
        <p:spPr>
          <a:xfrm>
            <a:off x="652481" y="1382486"/>
            <a:ext cx="3547581" cy="4093028"/>
          </a:xfrm>
        </p:spPr>
        <p:txBody>
          <a:bodyPr anchor="ctr">
            <a:normAutofit fontScale="90000"/>
          </a:bodyPr>
          <a:lstStyle/>
          <a:p>
            <a:r>
              <a:rPr lang="it-IT" sz="4100" dirty="0"/>
              <a:t>FLEGT – </a:t>
            </a:r>
            <a:r>
              <a:rPr lang="it-IT" sz="4100" dirty="0" err="1"/>
              <a:t>Forest</a:t>
            </a:r>
            <a:r>
              <a:rPr lang="it-IT" sz="4100" dirty="0"/>
              <a:t> Law Enforcement, </a:t>
            </a:r>
            <a:r>
              <a:rPr lang="it-IT" sz="4100" dirty="0" err="1"/>
              <a:t>Governance</a:t>
            </a:r>
            <a:r>
              <a:rPr lang="it-IT" sz="4100" dirty="0"/>
              <a:t> and Trade</a:t>
            </a:r>
            <a:br>
              <a:rPr lang="it-IT" sz="4100" dirty="0"/>
            </a:br>
            <a:r>
              <a:rPr lang="it-IT" sz="4100" dirty="0"/>
              <a:t>Licensing </a:t>
            </a:r>
            <a:r>
              <a:rPr lang="it-IT" sz="4100" dirty="0" err="1"/>
              <a:t>scheme</a:t>
            </a:r>
            <a:endParaRPr lang="it-IT" sz="4100" dirty="0"/>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E69172CF-052C-4C7B-A5F8-2C751C0259DE}"/>
              </a:ext>
            </a:extLst>
          </p:cNvPr>
          <p:cNvGraphicFramePr>
            <a:graphicFrameLocks noGrp="1"/>
          </p:cNvGraphicFramePr>
          <p:nvPr>
            <p:ph idx="1"/>
            <p:extLst>
              <p:ext uri="{D42A27DB-BD31-4B8C-83A1-F6EECF244321}">
                <p14:modId xmlns:p14="http://schemas.microsoft.com/office/powerpoint/2010/main" val="175289922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13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47C50-A775-4493-B96D-42C6D40E1228}"/>
              </a:ext>
            </a:extLst>
          </p:cNvPr>
          <p:cNvSpPr>
            <a:spLocks noGrp="1"/>
          </p:cNvSpPr>
          <p:nvPr>
            <p:ph type="title"/>
          </p:nvPr>
        </p:nvSpPr>
        <p:spPr/>
        <p:txBody>
          <a:bodyPr/>
          <a:lstStyle/>
          <a:p>
            <a:r>
              <a:rPr lang="it-IT" dirty="0"/>
              <a:t>FLEGT Regime. </a:t>
            </a:r>
            <a:r>
              <a:rPr lang="it-IT" dirty="0" err="1"/>
              <a:t>Objectives</a:t>
            </a:r>
            <a:endParaRPr lang="it-IT" dirty="0"/>
          </a:p>
        </p:txBody>
      </p:sp>
      <p:sp>
        <p:nvSpPr>
          <p:cNvPr id="3" name="Segnaposto contenuto 2">
            <a:extLst>
              <a:ext uri="{FF2B5EF4-FFF2-40B4-BE49-F238E27FC236}">
                <a16:creationId xmlns:a16="http://schemas.microsoft.com/office/drawing/2014/main" id="{59DB0A7B-9117-4668-A613-9458BA971D60}"/>
              </a:ext>
            </a:extLst>
          </p:cNvPr>
          <p:cNvSpPr>
            <a:spLocks noGrp="1"/>
          </p:cNvSpPr>
          <p:nvPr>
            <p:ph idx="1"/>
          </p:nvPr>
        </p:nvSpPr>
        <p:spPr/>
        <p:txBody>
          <a:bodyPr>
            <a:normAutofit/>
          </a:bodyPr>
          <a:lstStyle/>
          <a:p>
            <a:endParaRPr lang="it-IT" sz="3200" dirty="0"/>
          </a:p>
          <a:p>
            <a:r>
              <a:rPr lang="it-IT" sz="3200" dirty="0" err="1"/>
              <a:t>Fight</a:t>
            </a:r>
            <a:r>
              <a:rPr lang="it-IT" sz="3200" dirty="0"/>
              <a:t> </a:t>
            </a:r>
            <a:r>
              <a:rPr lang="it-IT" sz="3200" dirty="0" err="1"/>
              <a:t>against</a:t>
            </a:r>
            <a:r>
              <a:rPr lang="it-IT" sz="3200" dirty="0"/>
              <a:t> </a:t>
            </a:r>
            <a:r>
              <a:rPr lang="it-IT" sz="3200" dirty="0" err="1"/>
              <a:t>illegal</a:t>
            </a:r>
            <a:r>
              <a:rPr lang="it-IT" sz="3200" dirty="0"/>
              <a:t> </a:t>
            </a:r>
            <a:r>
              <a:rPr lang="it-IT" sz="3200" dirty="0" err="1"/>
              <a:t>logging</a:t>
            </a:r>
            <a:r>
              <a:rPr lang="it-IT" sz="3200" dirty="0"/>
              <a:t> (</a:t>
            </a:r>
            <a:r>
              <a:rPr lang="it-IT" sz="3200" dirty="0" err="1"/>
              <a:t>timber</a:t>
            </a:r>
            <a:r>
              <a:rPr lang="it-IT" sz="3200" dirty="0"/>
              <a:t> </a:t>
            </a:r>
            <a:r>
              <a:rPr lang="it-IT" sz="3200" dirty="0" err="1"/>
              <a:t>harvested</a:t>
            </a:r>
            <a:r>
              <a:rPr lang="it-IT" sz="3200" dirty="0"/>
              <a:t> in </a:t>
            </a:r>
            <a:r>
              <a:rPr lang="it-IT" sz="3200" dirty="0" err="1"/>
              <a:t>violation</a:t>
            </a:r>
            <a:r>
              <a:rPr lang="it-IT" sz="3200" dirty="0"/>
              <a:t> of national </a:t>
            </a:r>
            <a:r>
              <a:rPr lang="it-IT" sz="3200" dirty="0" err="1"/>
              <a:t>laws</a:t>
            </a:r>
            <a:r>
              <a:rPr lang="it-IT" sz="3200" dirty="0"/>
              <a:t>)</a:t>
            </a:r>
          </a:p>
          <a:p>
            <a:r>
              <a:rPr lang="it-IT" sz="3200" dirty="0" err="1"/>
              <a:t>Incourage</a:t>
            </a:r>
            <a:r>
              <a:rPr lang="it-IT" sz="3200" dirty="0"/>
              <a:t> </a:t>
            </a:r>
            <a:r>
              <a:rPr lang="it-IT" sz="3200" dirty="0" err="1"/>
              <a:t>sustainable</a:t>
            </a:r>
            <a:r>
              <a:rPr lang="it-IT" sz="3200" dirty="0"/>
              <a:t> </a:t>
            </a:r>
            <a:r>
              <a:rPr lang="it-IT" sz="3200" dirty="0" err="1"/>
              <a:t>forest</a:t>
            </a:r>
            <a:r>
              <a:rPr lang="it-IT" sz="3200" dirty="0"/>
              <a:t> management</a:t>
            </a:r>
          </a:p>
        </p:txBody>
      </p:sp>
    </p:spTree>
    <p:extLst>
      <p:ext uri="{BB962C8B-B14F-4D97-AF65-F5344CB8AC3E}">
        <p14:creationId xmlns:p14="http://schemas.microsoft.com/office/powerpoint/2010/main" val="156981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790F4B2-E478-4518-B9B1-9C1962E300AB}"/>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1"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37036C17-389F-4F80-9155-55B734EB7D5F}"/>
              </a:ext>
            </a:extLst>
          </p:cNvPr>
          <p:cNvSpPr>
            <a:spLocks noGrp="1"/>
          </p:cNvSpPr>
          <p:nvPr>
            <p:ph type="ctrTitle"/>
          </p:nvPr>
        </p:nvSpPr>
        <p:spPr>
          <a:xfrm>
            <a:off x="668867" y="1678666"/>
            <a:ext cx="4088190" cy="2369093"/>
          </a:xfrm>
        </p:spPr>
        <p:txBody>
          <a:bodyPr>
            <a:noAutofit/>
          </a:bodyPr>
          <a:lstStyle/>
          <a:p>
            <a:pPr>
              <a:lnSpc>
                <a:spcPct val="90000"/>
              </a:lnSpc>
            </a:pPr>
            <a:r>
              <a:rPr lang="it-IT" sz="2800" dirty="0" err="1"/>
              <a:t>Only</a:t>
            </a:r>
            <a:r>
              <a:rPr lang="it-IT" sz="2800" dirty="0"/>
              <a:t> </a:t>
            </a:r>
            <a:r>
              <a:rPr lang="it-IT" sz="2800" dirty="0" err="1"/>
              <a:t>timber</a:t>
            </a:r>
            <a:r>
              <a:rPr lang="it-IT" sz="2800" dirty="0"/>
              <a:t> products </a:t>
            </a:r>
            <a:r>
              <a:rPr lang="it-IT" sz="2800" dirty="0" err="1"/>
              <a:t>that</a:t>
            </a:r>
            <a:r>
              <a:rPr lang="it-IT" sz="2800" dirty="0"/>
              <a:t> </a:t>
            </a:r>
            <a:r>
              <a:rPr lang="it-IT" sz="2800" dirty="0" err="1"/>
              <a:t>have</a:t>
            </a:r>
            <a:r>
              <a:rPr lang="it-IT" sz="2800" dirty="0"/>
              <a:t> </a:t>
            </a:r>
            <a:r>
              <a:rPr lang="it-IT" sz="2800" dirty="0" err="1"/>
              <a:t>been</a:t>
            </a:r>
            <a:r>
              <a:rPr lang="it-IT" sz="2800" dirty="0"/>
              <a:t> </a:t>
            </a:r>
            <a:r>
              <a:rPr lang="it-IT" sz="2800" dirty="0" err="1"/>
              <a:t>legally</a:t>
            </a:r>
            <a:r>
              <a:rPr lang="it-IT" sz="2800" dirty="0"/>
              <a:t> </a:t>
            </a:r>
            <a:r>
              <a:rPr lang="it-IT" sz="2800" dirty="0" err="1"/>
              <a:t>harvested</a:t>
            </a:r>
            <a:r>
              <a:rPr lang="it-IT" sz="2800" dirty="0"/>
              <a:t> in </a:t>
            </a:r>
            <a:r>
              <a:rPr lang="it-IT" sz="2800" dirty="0" err="1"/>
              <a:t>accordance</a:t>
            </a:r>
            <a:r>
              <a:rPr lang="it-IT" sz="2800" dirty="0"/>
              <a:t> with the </a:t>
            </a:r>
            <a:r>
              <a:rPr lang="it-IT" sz="2800" dirty="0" err="1"/>
              <a:t>national</a:t>
            </a:r>
            <a:r>
              <a:rPr lang="it-IT" sz="2800" dirty="0"/>
              <a:t> </a:t>
            </a:r>
            <a:r>
              <a:rPr lang="it-IT" sz="2800" dirty="0" err="1"/>
              <a:t>legislation</a:t>
            </a:r>
            <a:r>
              <a:rPr lang="it-IT" sz="2800" dirty="0"/>
              <a:t> of the </a:t>
            </a:r>
            <a:r>
              <a:rPr lang="it-IT" sz="2800" dirty="0" err="1"/>
              <a:t>producing</a:t>
            </a:r>
            <a:r>
              <a:rPr lang="it-IT" sz="2800" dirty="0"/>
              <a:t> country </a:t>
            </a:r>
            <a:r>
              <a:rPr lang="it-IT" sz="2800" dirty="0" err="1"/>
              <a:t>may</a:t>
            </a:r>
            <a:r>
              <a:rPr lang="it-IT" sz="2800" dirty="0"/>
              <a:t> </a:t>
            </a:r>
            <a:r>
              <a:rPr lang="it-IT" sz="2800" dirty="0" err="1"/>
              <a:t>enter</a:t>
            </a:r>
            <a:r>
              <a:rPr lang="it-IT" sz="2800" dirty="0"/>
              <a:t> the </a:t>
            </a:r>
            <a:r>
              <a:rPr lang="it-IT" sz="2800" dirty="0" err="1"/>
              <a:t>internal</a:t>
            </a:r>
            <a:r>
              <a:rPr lang="it-IT" sz="2800" dirty="0"/>
              <a:t> market</a:t>
            </a:r>
          </a:p>
        </p:txBody>
      </p:sp>
      <p:sp>
        <p:nvSpPr>
          <p:cNvPr id="3" name="Sottotitolo 2">
            <a:extLst>
              <a:ext uri="{FF2B5EF4-FFF2-40B4-BE49-F238E27FC236}">
                <a16:creationId xmlns:a16="http://schemas.microsoft.com/office/drawing/2014/main" id="{F962BD57-4932-4CBC-8379-15E0FB9897C7}"/>
              </a:ext>
            </a:extLst>
          </p:cNvPr>
          <p:cNvSpPr>
            <a:spLocks noGrp="1"/>
          </p:cNvSpPr>
          <p:nvPr>
            <p:ph type="subTitle" idx="1"/>
          </p:nvPr>
        </p:nvSpPr>
        <p:spPr>
          <a:xfrm>
            <a:off x="677335" y="4050831"/>
            <a:ext cx="4079721" cy="1096901"/>
          </a:xfrm>
        </p:spPr>
        <p:txBody>
          <a:bodyPr>
            <a:normAutofit/>
          </a:bodyPr>
          <a:lstStyle/>
          <a:p>
            <a:r>
              <a:rPr lang="it-IT" sz="3600" dirty="0"/>
              <a:t>Licensing </a:t>
            </a:r>
            <a:r>
              <a:rPr lang="it-IT" sz="3600" dirty="0" err="1"/>
              <a:t>scheme</a:t>
            </a:r>
            <a:endParaRPr lang="it-IT" sz="3600" dirty="0"/>
          </a:p>
        </p:txBody>
      </p:sp>
      <p:cxnSp>
        <p:nvCxnSpPr>
          <p:cNvPr id="61" name="Straight Connector 6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6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6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9750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B25A6918-F61A-4684-8E38-6ACA090749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681" y="1131994"/>
            <a:ext cx="6120514" cy="4590386"/>
          </a:xfrm>
          <a:prstGeom prst="rect">
            <a:avLst/>
          </a:prstGeom>
        </p:spPr>
      </p:pic>
    </p:spTree>
    <p:extLst>
      <p:ext uri="{BB962C8B-B14F-4D97-AF65-F5344CB8AC3E}">
        <p14:creationId xmlns:p14="http://schemas.microsoft.com/office/powerpoint/2010/main" val="18406950"/>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415</TotalTime>
  <Words>360</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arial</vt:lpstr>
      <vt:lpstr>Trebuchet MS</vt:lpstr>
      <vt:lpstr>Wingdings 3</vt:lpstr>
      <vt:lpstr>Sfaccettatura</vt:lpstr>
      <vt:lpstr>Trade in natural resources</vt:lpstr>
      <vt:lpstr>Presentazione standard di PowerPoint</vt:lpstr>
      <vt:lpstr>Presentazione standard di PowerPoint</vt:lpstr>
      <vt:lpstr>REDD+</vt:lpstr>
      <vt:lpstr>CITES</vt:lpstr>
      <vt:lpstr>FLEGT – Forest Law Enforcement, Governance and Trade Licensing scheme</vt:lpstr>
      <vt:lpstr>FLEGT Regime. Objectives</vt:lpstr>
      <vt:lpstr>Only timber products that have been legally harvested in accordance with the national legislation of the producing country may enter the internal market</vt:lpstr>
      <vt:lpstr>Presentazione standard di PowerPoint</vt:lpstr>
      <vt:lpstr>EUTimber Regulation No 995/2010 prohibition to place on the market illegally harvested timber</vt:lpstr>
      <vt:lpstr>Presentazione standard di PowerPoint</vt:lpstr>
      <vt:lpstr>Deforestation</vt:lpstr>
      <vt:lpstr>Regulation on deforestation-free products (n. 2023/115)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in natural resources</dc:title>
  <dc:creator>Alessandra Mignolli</dc:creator>
  <cp:lastModifiedBy>Alessandra Mignolli</cp:lastModifiedBy>
  <cp:revision>11</cp:revision>
  <dcterms:created xsi:type="dcterms:W3CDTF">2018-12-02T17:40:00Z</dcterms:created>
  <dcterms:modified xsi:type="dcterms:W3CDTF">2023-11-26T10:35:06Z</dcterms:modified>
</cp:coreProperties>
</file>