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90" r:id="rId4"/>
    <p:sldMasterId id="2147483705" r:id="rId5"/>
    <p:sldMasterId id="2147484215" r:id="rId6"/>
    <p:sldMasterId id="2147484327" r:id="rId7"/>
    <p:sldMasterId id="2147484340" r:id="rId8"/>
    <p:sldMasterId id="2147484352" r:id="rId9"/>
  </p:sldMasterIdLst>
  <p:notesMasterIdLst>
    <p:notesMasterId r:id="rId80"/>
  </p:notesMasterIdLst>
  <p:sldIdLst>
    <p:sldId id="478" r:id="rId10"/>
    <p:sldId id="595" r:id="rId11"/>
    <p:sldId id="581" r:id="rId12"/>
    <p:sldId id="562" r:id="rId13"/>
    <p:sldId id="256" r:id="rId14"/>
    <p:sldId id="594" r:id="rId15"/>
    <p:sldId id="582" r:id="rId16"/>
    <p:sldId id="448" r:id="rId17"/>
    <p:sldId id="603" r:id="rId18"/>
    <p:sldId id="584" r:id="rId19"/>
    <p:sldId id="638" r:id="rId20"/>
    <p:sldId id="356" r:id="rId21"/>
    <p:sldId id="639" r:id="rId22"/>
    <p:sldId id="633" r:id="rId23"/>
    <p:sldId id="257" r:id="rId24"/>
    <p:sldId id="258" r:id="rId25"/>
    <p:sldId id="363" r:id="rId26"/>
    <p:sldId id="264" r:id="rId27"/>
    <p:sldId id="570" r:id="rId28"/>
    <p:sldId id="341" r:id="rId29"/>
    <p:sldId id="593" r:id="rId30"/>
    <p:sldId id="342" r:id="rId31"/>
    <p:sldId id="343" r:id="rId32"/>
    <p:sldId id="347" r:id="rId33"/>
    <p:sldId id="640" r:id="rId34"/>
    <p:sldId id="646" r:id="rId35"/>
    <p:sldId id="641" r:id="rId36"/>
    <p:sldId id="642" r:id="rId37"/>
    <p:sldId id="352" r:id="rId38"/>
    <p:sldId id="587" r:id="rId39"/>
    <p:sldId id="645" r:id="rId40"/>
    <p:sldId id="643" r:id="rId41"/>
    <p:sldId id="644" r:id="rId42"/>
    <p:sldId id="647" r:id="rId43"/>
    <p:sldId id="375" r:id="rId44"/>
    <p:sldId id="381" r:id="rId45"/>
    <p:sldId id="383" r:id="rId46"/>
    <p:sldId id="382" r:id="rId47"/>
    <p:sldId id="386" r:id="rId48"/>
    <p:sldId id="373" r:id="rId49"/>
    <p:sldId id="364" r:id="rId50"/>
    <p:sldId id="365" r:id="rId51"/>
    <p:sldId id="366" r:id="rId52"/>
    <p:sldId id="374" r:id="rId53"/>
    <p:sldId id="273" r:id="rId54"/>
    <p:sldId id="361" r:id="rId55"/>
    <p:sldId id="362" r:id="rId56"/>
    <p:sldId id="274" r:id="rId57"/>
    <p:sldId id="348" r:id="rId58"/>
    <p:sldId id="349" r:id="rId59"/>
    <p:sldId id="350" r:id="rId60"/>
    <p:sldId id="351" r:id="rId61"/>
    <p:sldId id="475" r:id="rId62"/>
    <p:sldId id="512" r:id="rId63"/>
    <p:sldId id="497" r:id="rId64"/>
    <p:sldId id="500" r:id="rId65"/>
    <p:sldId id="508" r:id="rId66"/>
    <p:sldId id="505" r:id="rId67"/>
    <p:sldId id="530" r:id="rId68"/>
    <p:sldId id="520" r:id="rId69"/>
    <p:sldId id="518" r:id="rId70"/>
    <p:sldId id="522" r:id="rId71"/>
    <p:sldId id="523" r:id="rId72"/>
    <p:sldId id="519" r:id="rId73"/>
    <p:sldId id="524" r:id="rId74"/>
    <p:sldId id="525" r:id="rId75"/>
    <p:sldId id="526" r:id="rId76"/>
    <p:sldId id="527" r:id="rId77"/>
    <p:sldId id="528" r:id="rId78"/>
    <p:sldId id="529" r:id="rId79"/>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8F8F8"/>
    <a:srgbClr val="FFFF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8" d="100"/>
          <a:sy n="88" d="100"/>
        </p:scale>
        <p:origin x="1002" y="60"/>
      </p:cViewPr>
      <p:guideLst>
        <p:guide orient="horz" pos="2160"/>
        <p:guide pos="2880"/>
      </p:guideLst>
    </p:cSldViewPr>
  </p:slideViewPr>
  <p:notesTextViewPr>
    <p:cViewPr>
      <p:scale>
        <a:sx n="3" d="2"/>
        <a:sy n="3" d="2"/>
      </p:scale>
      <p:origin x="0" y="0"/>
    </p:cViewPr>
  </p:notesTextViewPr>
  <p:sorterViewPr>
    <p:cViewPr>
      <p:scale>
        <a:sx n="66" d="100"/>
        <a:sy n="66" d="100"/>
      </p:scale>
      <p:origin x="0" y="1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tableStyles" Target="tableStyle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CFE92973-92A6-4968-BC51-570BE366A82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it-IT"/>
          </a:p>
        </p:txBody>
      </p:sp>
      <p:sp>
        <p:nvSpPr>
          <p:cNvPr id="3" name="Segnaposto data 2">
            <a:extLst>
              <a:ext uri="{FF2B5EF4-FFF2-40B4-BE49-F238E27FC236}">
                <a16:creationId xmlns:a16="http://schemas.microsoft.com/office/drawing/2014/main" id="{43FE26C3-7080-4638-83CB-28680F2D4DD7}"/>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B02A053-4F50-431C-B458-7AE7A4BA16EA}" type="datetimeFigureOut">
              <a:rPr lang="it-IT"/>
              <a:pPr>
                <a:defRPr/>
              </a:pPr>
              <a:t>13/12/2023</a:t>
            </a:fld>
            <a:endParaRPr lang="it-IT"/>
          </a:p>
        </p:txBody>
      </p:sp>
      <p:sp>
        <p:nvSpPr>
          <p:cNvPr id="4" name="Segnaposto immagine diapositiva 3">
            <a:extLst>
              <a:ext uri="{FF2B5EF4-FFF2-40B4-BE49-F238E27FC236}">
                <a16:creationId xmlns:a16="http://schemas.microsoft.com/office/drawing/2014/main" id="{DFF5A5DC-4A2C-4906-B297-BB6363CCCF3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580F6F39-3BA7-4448-BC9F-4D72C400017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9C5BB810-5C8E-49C7-9E90-4484290F800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it-IT"/>
          </a:p>
        </p:txBody>
      </p:sp>
      <p:sp>
        <p:nvSpPr>
          <p:cNvPr id="7" name="Segnaposto numero diapositiva 6">
            <a:extLst>
              <a:ext uri="{FF2B5EF4-FFF2-40B4-BE49-F238E27FC236}">
                <a16:creationId xmlns:a16="http://schemas.microsoft.com/office/drawing/2014/main" id="{300BD3FF-000E-4735-98C8-2248D39F819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3D286B0-6BD3-4A2C-8B3C-7D36BE29CC04}"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Text Box 1">
            <a:extLst>
              <a:ext uri="{FF2B5EF4-FFF2-40B4-BE49-F238E27FC236}">
                <a16:creationId xmlns:a16="http://schemas.microsoft.com/office/drawing/2014/main" id="{0A277744-041F-4FD1-A398-93C0B81BC6D1}"/>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195" name="Text Box 2">
            <a:extLst>
              <a:ext uri="{FF2B5EF4-FFF2-40B4-BE49-F238E27FC236}">
                <a16:creationId xmlns:a16="http://schemas.microsoft.com/office/drawing/2014/main" id="{A5167D4C-3F03-4AB6-B9A1-000DF6835FAE}"/>
              </a:ext>
            </a:extLst>
          </p:cNvPr>
          <p:cNvSpPr>
            <a:spLocks noGrp="1" noChangeArrowheads="1"/>
          </p:cNvSpPr>
          <p:nvPr>
            <p:ph type="body"/>
          </p:nvPr>
        </p:nvSpPr>
        <p:spPr bwMode="auto">
          <a:xfrm>
            <a:off x="1185863" y="4787900"/>
            <a:ext cx="5407025" cy="3825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it-IT">
                <a:latin typeface="Arial" panose="020B0604020202020204" pitchFamily="34" charset="0"/>
                <a:ea typeface="msgothic"/>
                <a:cs typeface="msgothic"/>
              </a:rPr>
              <a:t>Cycle of personalized cancer medicine. Genomic technologies will increasingly be used in generating a profile of cancer alterations for an individual. This profile can be used (for example) to stratify patients for clinical trials, with agents targeted to these specific alterations, thus leading to more effective treatment strategies. The paradigm of personalized cancer medicine cycles through to improve diagnosis and prognosis for each individual patient.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CA38553-9EB1-4B55-B1F0-88598D707146}" type="slidenum">
              <a:rPr lang="it-IT" smtClean="0"/>
              <a:t>22</a:t>
            </a:fld>
            <a:endParaRPr lang="it-IT"/>
          </a:p>
        </p:txBody>
      </p:sp>
    </p:spTree>
    <p:extLst>
      <p:ext uri="{BB962C8B-B14F-4D97-AF65-F5344CB8AC3E}">
        <p14:creationId xmlns:p14="http://schemas.microsoft.com/office/powerpoint/2010/main" val="2500871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CA38553-9EB1-4B55-B1F0-88598D707146}" type="slidenum">
              <a:rPr lang="it-IT" smtClean="0"/>
              <a:t>23</a:t>
            </a:fld>
            <a:endParaRPr lang="it-IT"/>
          </a:p>
        </p:txBody>
      </p:sp>
    </p:spTree>
    <p:extLst>
      <p:ext uri="{BB962C8B-B14F-4D97-AF65-F5344CB8AC3E}">
        <p14:creationId xmlns:p14="http://schemas.microsoft.com/office/powerpoint/2010/main" val="3668209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CA38553-9EB1-4B55-B1F0-88598D707146}" type="slidenum">
              <a:rPr lang="it-IT" smtClean="0"/>
              <a:t>24</a:t>
            </a:fld>
            <a:endParaRPr lang="it-IT"/>
          </a:p>
        </p:txBody>
      </p:sp>
    </p:spTree>
    <p:extLst>
      <p:ext uri="{BB962C8B-B14F-4D97-AF65-F5344CB8AC3E}">
        <p14:creationId xmlns:p14="http://schemas.microsoft.com/office/powerpoint/2010/main" val="2636060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CA38553-9EB1-4B55-B1F0-88598D707146}" type="slidenum">
              <a:rPr lang="it-IT" smtClean="0"/>
              <a:t>25</a:t>
            </a:fld>
            <a:endParaRPr lang="it-IT"/>
          </a:p>
        </p:txBody>
      </p:sp>
    </p:spTree>
    <p:extLst>
      <p:ext uri="{BB962C8B-B14F-4D97-AF65-F5344CB8AC3E}">
        <p14:creationId xmlns:p14="http://schemas.microsoft.com/office/powerpoint/2010/main" val="1617833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CA38553-9EB1-4B55-B1F0-88598D707146}" type="slidenum">
              <a:rPr lang="it-IT" smtClean="0"/>
              <a:t>27</a:t>
            </a:fld>
            <a:endParaRPr lang="it-IT"/>
          </a:p>
        </p:txBody>
      </p:sp>
    </p:spTree>
    <p:extLst>
      <p:ext uri="{BB962C8B-B14F-4D97-AF65-F5344CB8AC3E}">
        <p14:creationId xmlns:p14="http://schemas.microsoft.com/office/powerpoint/2010/main" val="2674917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CA38553-9EB1-4B55-B1F0-88598D707146}" type="slidenum">
              <a:rPr lang="it-IT" smtClean="0"/>
              <a:t>28</a:t>
            </a:fld>
            <a:endParaRPr lang="it-IT"/>
          </a:p>
        </p:txBody>
      </p:sp>
    </p:spTree>
    <p:extLst>
      <p:ext uri="{BB962C8B-B14F-4D97-AF65-F5344CB8AC3E}">
        <p14:creationId xmlns:p14="http://schemas.microsoft.com/office/powerpoint/2010/main" val="3749689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CA38553-9EB1-4B55-B1F0-88598D707146}" type="slidenum">
              <a:rPr lang="it-IT" smtClean="0"/>
              <a:t>29</a:t>
            </a:fld>
            <a:endParaRPr lang="it-IT"/>
          </a:p>
        </p:txBody>
      </p:sp>
    </p:spTree>
    <p:extLst>
      <p:ext uri="{BB962C8B-B14F-4D97-AF65-F5344CB8AC3E}">
        <p14:creationId xmlns:p14="http://schemas.microsoft.com/office/powerpoint/2010/main" val="2935670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a:extLst>
              <a:ext uri="{FF2B5EF4-FFF2-40B4-BE49-F238E27FC236}">
                <a16:creationId xmlns:a16="http://schemas.microsoft.com/office/drawing/2014/main" id="{AF114EF3-D304-43EE-8B63-4C3DE43CFE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Segnaposto note 2">
            <a:extLst>
              <a:ext uri="{FF2B5EF4-FFF2-40B4-BE49-F238E27FC236}">
                <a16:creationId xmlns:a16="http://schemas.microsoft.com/office/drawing/2014/main" id="{77A9F6ED-7179-47BB-8F9E-84CA1EE454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t>Ecco perché nella caratterizzazione del carcinoma del colon retto si deve valutare l’espressione del recettore di EGFr e lo stato del gene K_RAS mediante sequenziamento diretto</a:t>
            </a:r>
          </a:p>
        </p:txBody>
      </p:sp>
      <p:sp>
        <p:nvSpPr>
          <p:cNvPr id="32772" name="Segnaposto numero diapositiva 3">
            <a:extLst>
              <a:ext uri="{FF2B5EF4-FFF2-40B4-BE49-F238E27FC236}">
                <a16:creationId xmlns:a16="http://schemas.microsoft.com/office/drawing/2014/main" id="{C50B4B67-68E3-4007-879F-7C759B5C41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472319-FB9B-4307-9758-65F957995858}" type="slidenum">
              <a:rPr lang="it-IT" altLang="it-IT">
                <a:latin typeface="Times New Roman" panose="02020603050405020304" pitchFamily="18" charset="0"/>
              </a:rPr>
              <a:pPr>
                <a:spcBef>
                  <a:spcPct val="0"/>
                </a:spcBef>
              </a:pPr>
              <a:t>31</a:t>
            </a:fld>
            <a:endParaRPr lang="it-IT" altLang="it-IT">
              <a:latin typeface="Times New Roman" panose="02020603050405020304" pitchFamily="18" charset="0"/>
            </a:endParaRPr>
          </a:p>
        </p:txBody>
      </p:sp>
    </p:spTree>
    <p:extLst>
      <p:ext uri="{BB962C8B-B14F-4D97-AF65-F5344CB8AC3E}">
        <p14:creationId xmlns:p14="http://schemas.microsoft.com/office/powerpoint/2010/main" val="2917825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CA38553-9EB1-4B55-B1F0-88598D707146}" type="slidenum">
              <a:rPr lang="it-IT" smtClean="0"/>
              <a:t>32</a:t>
            </a:fld>
            <a:endParaRPr lang="it-IT"/>
          </a:p>
        </p:txBody>
      </p:sp>
    </p:spTree>
    <p:extLst>
      <p:ext uri="{BB962C8B-B14F-4D97-AF65-F5344CB8AC3E}">
        <p14:creationId xmlns:p14="http://schemas.microsoft.com/office/powerpoint/2010/main" val="2649584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CA38553-9EB1-4B55-B1F0-88598D707146}" type="slidenum">
              <a:rPr lang="it-IT" smtClean="0"/>
              <a:t>33</a:t>
            </a:fld>
            <a:endParaRPr lang="it-IT"/>
          </a:p>
        </p:txBody>
      </p:sp>
    </p:spTree>
    <p:extLst>
      <p:ext uri="{BB962C8B-B14F-4D97-AF65-F5344CB8AC3E}">
        <p14:creationId xmlns:p14="http://schemas.microsoft.com/office/powerpoint/2010/main" val="3634959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immagine diapositiva 1">
            <a:extLst>
              <a:ext uri="{FF2B5EF4-FFF2-40B4-BE49-F238E27FC236}">
                <a16:creationId xmlns:a16="http://schemas.microsoft.com/office/drawing/2014/main" id="{4E80704E-AD13-4213-AF50-DA2D52255F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Segnaposto note 2">
            <a:extLst>
              <a:ext uri="{FF2B5EF4-FFF2-40B4-BE49-F238E27FC236}">
                <a16:creationId xmlns:a16="http://schemas.microsoft.com/office/drawing/2014/main" id="{09B9F29F-87A6-4D19-A59E-72CF20BAAB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Two words on Liquid biopsy which represents the new frontier of molecular pathology</a:t>
            </a:r>
          </a:p>
        </p:txBody>
      </p:sp>
      <p:sp>
        <p:nvSpPr>
          <p:cNvPr id="15364" name="Segnaposto numero diapositiva 3">
            <a:extLst>
              <a:ext uri="{FF2B5EF4-FFF2-40B4-BE49-F238E27FC236}">
                <a16:creationId xmlns:a16="http://schemas.microsoft.com/office/drawing/2014/main" id="{C4575A90-F6F2-4197-8C14-F067413032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13C9EF4-7954-4A21-BEEE-C697E67BBFE0}" type="slidenum">
              <a:rPr kumimoji="0" lang="it-IT" altLang="it-IT" sz="12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it-IT" altLang="it-IT" sz="12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CA38553-9EB1-4B55-B1F0-88598D707146}" type="slidenum">
              <a:rPr lang="it-IT" smtClean="0"/>
              <a:t>34</a:t>
            </a:fld>
            <a:endParaRPr lang="it-IT"/>
          </a:p>
        </p:txBody>
      </p:sp>
    </p:spTree>
    <p:extLst>
      <p:ext uri="{BB962C8B-B14F-4D97-AF65-F5344CB8AC3E}">
        <p14:creationId xmlns:p14="http://schemas.microsoft.com/office/powerpoint/2010/main" val="3165729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egnaposto immagine diapositiva 1">
            <a:extLst>
              <a:ext uri="{FF2B5EF4-FFF2-40B4-BE49-F238E27FC236}">
                <a16:creationId xmlns:a16="http://schemas.microsoft.com/office/drawing/2014/main" id="{777631C6-20DD-49BB-B2A7-90D70A6452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Segnaposto note 2">
            <a:extLst>
              <a:ext uri="{FF2B5EF4-FFF2-40B4-BE49-F238E27FC236}">
                <a16:creationId xmlns:a16="http://schemas.microsoft.com/office/drawing/2014/main" id="{F7ED57D0-E2D3-4105-BB1C-5F1CAE04BA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I risultati hanno mostrato che 3 casi WT per entrambi i geni indagati e 12 risultavano mutati per almeno un gene. Le mutazioni erano prevalentemente a carico del gene BRAF e la V600 era la più frequente. Nella maggior parte dei casi abbiamo riscontrato una concordanza tra i risultati ottenuti dall’intera sezione e le aree microdissecate, ma in alcuni casi nel microdissecati sono emersi sub cloni con alterazioni non visibli nell’intera sezione, inoltre in alcuni casi sono emerse mutazioni sia in BRAF che in NRAS.</a:t>
            </a:r>
          </a:p>
          <a:p>
            <a:r>
              <a:rPr lang="it-IT" altLang="it-IT"/>
              <a:t>Abbiamo utilizzato una metodica più sensibile ma specifica per la ricerca della mutazione V600 su sezione e abbiamo confermato la presenza delle mutazione anche i quei casi in cui solo i campioni microdissecati erano positivi.</a:t>
            </a:r>
          </a:p>
        </p:txBody>
      </p:sp>
      <p:sp>
        <p:nvSpPr>
          <p:cNvPr id="64516" name="Segnaposto numero diapositiva 3">
            <a:extLst>
              <a:ext uri="{FF2B5EF4-FFF2-40B4-BE49-F238E27FC236}">
                <a16:creationId xmlns:a16="http://schemas.microsoft.com/office/drawing/2014/main" id="{C76F7446-A428-432B-A24C-FD9C2F51FB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fld id="{11F6C565-738E-4CC3-A702-6496DAAA8D6A}" type="slidenum">
              <a:rPr lang="it-IT" altLang="it-IT">
                <a:solidFill>
                  <a:srgbClr val="000000"/>
                </a:solidFill>
                <a:latin typeface="Arial" panose="020B0604020202020204" pitchFamily="34" charset="0"/>
              </a:rPr>
              <a:pPr eaLnBrk="1" hangingPunct="1"/>
              <a:t>59</a:t>
            </a:fld>
            <a:endParaRPr lang="it-IT" altLang="it-IT">
              <a:solidFill>
                <a:srgbClr val="000000"/>
              </a:solidFill>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egnaposto immagine diapositiva 1">
            <a:extLst>
              <a:ext uri="{FF2B5EF4-FFF2-40B4-BE49-F238E27FC236}">
                <a16:creationId xmlns:a16="http://schemas.microsoft.com/office/drawing/2014/main" id="{FEE1F4EB-E166-4729-B0A2-43E71975CD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Segnaposto note 2">
            <a:extLst>
              <a:ext uri="{FF2B5EF4-FFF2-40B4-BE49-F238E27FC236}">
                <a16:creationId xmlns:a16="http://schemas.microsoft.com/office/drawing/2014/main" id="{D6EBCB06-3193-403C-B15C-CDD91A747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L’OS è un tumore primitivo dell’osso, caratterizzato dalla produzione di tessuto osseo immaturo. </a:t>
            </a:r>
          </a:p>
          <a:p>
            <a:r>
              <a:rPr lang="it-IT" altLang="it-IT"/>
              <a:t>Questa neoplasia presenta un alto grado di malignità ed una forte tendenza a formare metastasi.</a:t>
            </a:r>
          </a:p>
          <a:p>
            <a:r>
              <a:rPr lang="it-IT" altLang="it-IT"/>
              <a:t>La sopravvivenza dei pazienti a cinque anni dalla diagnosi è del 60-70%, ma scende al 20-30% in caso di presenza di metastasi.</a:t>
            </a:r>
          </a:p>
        </p:txBody>
      </p:sp>
      <p:sp>
        <p:nvSpPr>
          <p:cNvPr id="65540" name="Segnaposto numero diapositiva 3">
            <a:extLst>
              <a:ext uri="{FF2B5EF4-FFF2-40B4-BE49-F238E27FC236}">
                <a16:creationId xmlns:a16="http://schemas.microsoft.com/office/drawing/2014/main" id="{88927D26-2859-4415-9243-4EC1B7C902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DF1E51B-0B7D-4E68-92E8-36E6AB091F97}" type="slidenum">
              <a:rPr lang="it-IT" altLang="it-IT">
                <a:latin typeface="Times New Roman" panose="02020603050405020304" pitchFamily="18" charset="0"/>
              </a:rPr>
              <a:pPr eaLnBrk="1" hangingPunct="1">
                <a:spcBef>
                  <a:spcPct val="0"/>
                </a:spcBef>
              </a:pPr>
              <a:t>60</a:t>
            </a:fld>
            <a:endParaRPr lang="it-IT" altLang="it-IT">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egnaposto immagine diapositiva 1">
            <a:extLst>
              <a:ext uri="{FF2B5EF4-FFF2-40B4-BE49-F238E27FC236}">
                <a16:creationId xmlns:a16="http://schemas.microsoft.com/office/drawing/2014/main" id="{B5D858E5-A078-4232-AED2-CC42D02DE9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Segnaposto note 2">
            <a:extLst>
              <a:ext uri="{FF2B5EF4-FFF2-40B4-BE49-F238E27FC236}">
                <a16:creationId xmlns:a16="http://schemas.microsoft.com/office/drawing/2014/main" id="{1D68E178-B62A-4B7B-A9DD-F16CD227E2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Rispetto ai primi sequenziatori automatizzati immessi in commercio, abbiamo assistito, negli ultimi anni, ad un notevole sviluppo in questo campo tecnologico.</a:t>
            </a:r>
          </a:p>
          <a:p>
            <a:r>
              <a:rPr lang="it-IT" altLang="it-IT"/>
              <a:t>Se le tecnologie di prima generazione permettevano di leggere solo piccoli frammenti di DNA ed in maniera non parallela, così da rendersi utili solo per indagini </a:t>
            </a:r>
            <a:r>
              <a:rPr lang="it-IT" altLang="it-IT" i="1"/>
              <a:t>hot spot, </a:t>
            </a:r>
            <a:r>
              <a:rPr lang="it-IT" altLang="it-IT"/>
              <a:t>le tecnologie di seconda e terza generazione sono capaci di analizzare, in parallelo, milioni di sequenze di DNA, ottenendo una notevole quantità di dati in appena pochi giorni ed a costi contenuti. Quello che differenzia le piattaforme di terza generazione, rispetto a quelle di seconda, è l’utilizzo di tecniche di rilevazione dirette, le quali determinano una riduzione degli errori di lettura</a:t>
            </a:r>
          </a:p>
        </p:txBody>
      </p:sp>
      <p:sp>
        <p:nvSpPr>
          <p:cNvPr id="66564" name="Segnaposto numero diapositiva 3">
            <a:extLst>
              <a:ext uri="{FF2B5EF4-FFF2-40B4-BE49-F238E27FC236}">
                <a16:creationId xmlns:a16="http://schemas.microsoft.com/office/drawing/2014/main" id="{9BD13760-BD5E-4445-9E47-CC4F14A652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D7C7419-1E1A-4CDC-AC87-0CABB83B6D13}" type="slidenum">
              <a:rPr lang="it-IT" altLang="it-IT">
                <a:latin typeface="Times New Roman" panose="02020603050405020304" pitchFamily="18" charset="0"/>
              </a:rPr>
              <a:pPr eaLnBrk="1" hangingPunct="1">
                <a:spcBef>
                  <a:spcPct val="0"/>
                </a:spcBef>
              </a:pPr>
              <a:t>61</a:t>
            </a:fld>
            <a:endParaRPr lang="it-IT" altLang="it-IT">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immagine diapositiva 1">
            <a:extLst>
              <a:ext uri="{FF2B5EF4-FFF2-40B4-BE49-F238E27FC236}">
                <a16:creationId xmlns:a16="http://schemas.microsoft.com/office/drawing/2014/main" id="{E9BFD929-B3BC-4591-B71E-370F2884AE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Segnaposto note 2">
            <a:extLst>
              <a:ext uri="{FF2B5EF4-FFF2-40B4-BE49-F238E27FC236}">
                <a16:creationId xmlns:a16="http://schemas.microsoft.com/office/drawing/2014/main" id="{348B97ED-0B40-40F8-A2B5-6798AA9297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In seguito ad un’accurata valutazione delle tecnologie presenti in commercio ed alle caratteristiche dei campioni in esame, abbiamo scelto di effettuare l’analisi dell’esoma con lo strumento ion proton, in quanto è risultato il più adatto per analizzare campioni con scarsa componente cellulare e bassa qualità degli acidi nucleici. </a:t>
            </a:r>
          </a:p>
        </p:txBody>
      </p:sp>
      <p:sp>
        <p:nvSpPr>
          <p:cNvPr id="67588" name="Segnaposto numero diapositiva 3">
            <a:extLst>
              <a:ext uri="{FF2B5EF4-FFF2-40B4-BE49-F238E27FC236}">
                <a16:creationId xmlns:a16="http://schemas.microsoft.com/office/drawing/2014/main" id="{257ED08A-2F4F-4224-8C23-021E10E848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F0603AA-FFD8-4F7C-962D-42E870E4FB36}" type="slidenum">
              <a:rPr lang="it-IT" altLang="it-IT">
                <a:latin typeface="Times New Roman" panose="02020603050405020304" pitchFamily="18" charset="0"/>
              </a:rPr>
              <a:pPr eaLnBrk="1" hangingPunct="1">
                <a:spcBef>
                  <a:spcPct val="0"/>
                </a:spcBef>
              </a:pPr>
              <a:t>64</a:t>
            </a:fld>
            <a:endParaRPr lang="it-IT" altLang="it-IT">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immagine diapositiva 1">
            <a:extLst>
              <a:ext uri="{FF2B5EF4-FFF2-40B4-BE49-F238E27FC236}">
                <a16:creationId xmlns:a16="http://schemas.microsoft.com/office/drawing/2014/main" id="{9EB63617-399D-472C-910C-69403787A2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Segnaposto note 2">
            <a:extLst>
              <a:ext uri="{FF2B5EF4-FFF2-40B4-BE49-F238E27FC236}">
                <a16:creationId xmlns:a16="http://schemas.microsoft.com/office/drawing/2014/main" id="{DABB9749-E59B-4E85-BAEC-68D9CA6E76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Una volta scelta la piattaforma, siamo passati alla parte operativa. Inizialmente abbiamo effettuato l’estrazione degli acidi nucleici, di cui abbiamo valutato la quantità, la purezza e la qualità. Successivamente abbiamo selezionato i frammenti di DNA su cui effettuare l’analisi di sequenza e li abbiamo adesi ad un supporto solido, rappresentato da biglie. Infine abbiamo amplificato la libreria, così da avere una quantità di materiale sufficiente per produrre un segnale abbastanza forte da poter essere rilevato dallo strumento. Al termine di queste operazioni, siamo passati alla fase di sequenziamento</a:t>
            </a:r>
          </a:p>
        </p:txBody>
      </p:sp>
      <p:sp>
        <p:nvSpPr>
          <p:cNvPr id="68612" name="Segnaposto numero diapositiva 3">
            <a:extLst>
              <a:ext uri="{FF2B5EF4-FFF2-40B4-BE49-F238E27FC236}">
                <a16:creationId xmlns:a16="http://schemas.microsoft.com/office/drawing/2014/main" id="{5A709F33-A2D6-4879-A0AF-F40A185D95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fld id="{A8C6355F-468A-43C3-93F8-FC0FAE6DE2B5}" type="slidenum">
              <a:rPr lang="it-IT" altLang="it-IT"/>
              <a:pPr eaLnBrk="1" hangingPunct="1"/>
              <a:t>65</a:t>
            </a:fld>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egnaposto immagine diapositiva 1">
            <a:extLst>
              <a:ext uri="{FF2B5EF4-FFF2-40B4-BE49-F238E27FC236}">
                <a16:creationId xmlns:a16="http://schemas.microsoft.com/office/drawing/2014/main" id="{A7096AEF-2853-4D1C-9557-02EF301158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Segnaposto note 2">
            <a:extLst>
              <a:ext uri="{FF2B5EF4-FFF2-40B4-BE49-F238E27FC236}">
                <a16:creationId xmlns:a16="http://schemas.microsoft.com/office/drawing/2014/main" id="{FDF2B47C-A8BA-4E4B-B17B-07B14ACA47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Il principio di sequenziamento dell’ion proton prevede la lettura delle basi durante la sintesi in vitro di un frammento di DNA. Il fulcro centrale dello strumento è l’Ion Chip. </a:t>
            </a:r>
          </a:p>
          <a:p>
            <a:r>
              <a:rPr lang="it-IT" altLang="it-IT"/>
              <a:t>La porzione superficiale di questo chip è costituita da 165 milioni di pozzetti, ognuno contenente una singola biglia. All’interno di ogni pozzetto avviene una reazione di polimerizzazione,  ogni volta che viene incorporato un nucleotide, vengono rilasciati ioni idrogeno, i quali determinano una variazione di pH. La variazione di ph, genera a sua volta una differenza di potenziale, che è rilevata da appositi sensori e trasformata direttamente in dato digitale</a:t>
            </a:r>
          </a:p>
        </p:txBody>
      </p:sp>
      <p:sp>
        <p:nvSpPr>
          <p:cNvPr id="69636" name="Segnaposto numero diapositiva 3">
            <a:extLst>
              <a:ext uri="{FF2B5EF4-FFF2-40B4-BE49-F238E27FC236}">
                <a16:creationId xmlns:a16="http://schemas.microsoft.com/office/drawing/2014/main" id="{62DB4046-134C-4E81-A0F4-5AD64A1BB9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fld id="{BD4B7E32-D466-4C7A-8A91-6E2B3089FBE3}" type="slidenum">
              <a:rPr lang="it-IT" altLang="it-IT"/>
              <a:pPr eaLnBrk="1" hangingPunct="1"/>
              <a:t>66</a:t>
            </a:fld>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egnaposto immagine diapositiva 1">
            <a:extLst>
              <a:ext uri="{FF2B5EF4-FFF2-40B4-BE49-F238E27FC236}">
                <a16:creationId xmlns:a16="http://schemas.microsoft.com/office/drawing/2014/main" id="{3B8B7E27-2A37-4288-A126-ECDB4BF8F4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Segnaposto note 2">
            <a:extLst>
              <a:ext uri="{FF2B5EF4-FFF2-40B4-BE49-F238E27FC236}">
                <a16:creationId xmlns:a16="http://schemas.microsoft.com/office/drawing/2014/main" id="{644ACF2A-2307-4EA2-A04C-BF3BF16499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Durante la reazione, i nucleotidi vengono dispensati in successione, così da sapere quale base si è eventualmente legata e l’intensità del segnale è direttamente proporzionale alla quantità di nucleotidi incorporati consecutivamente. I dati acquisiti vengono successivamente rappresentati sotto forma di ionogramma</a:t>
            </a:r>
          </a:p>
        </p:txBody>
      </p:sp>
      <p:sp>
        <p:nvSpPr>
          <p:cNvPr id="70660" name="Segnaposto numero diapositiva 3">
            <a:extLst>
              <a:ext uri="{FF2B5EF4-FFF2-40B4-BE49-F238E27FC236}">
                <a16:creationId xmlns:a16="http://schemas.microsoft.com/office/drawing/2014/main" id="{8BF4F9B4-1120-471E-BCC4-B420C17B25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fld id="{9B17C5A4-7B4B-4883-94A6-69361D0A1DEA}" type="slidenum">
              <a:rPr lang="it-IT" altLang="it-IT"/>
              <a:pPr eaLnBrk="1" hangingPunct="1"/>
              <a:t>67</a:t>
            </a:fld>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egnaposto immagine diapositiva 1">
            <a:extLst>
              <a:ext uri="{FF2B5EF4-FFF2-40B4-BE49-F238E27FC236}">
                <a16:creationId xmlns:a16="http://schemas.microsoft.com/office/drawing/2014/main" id="{EE78FEB2-6445-4B41-95A6-3D03915CD7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Segnaposto note 2">
            <a:extLst>
              <a:ext uri="{FF2B5EF4-FFF2-40B4-BE49-F238E27FC236}">
                <a16:creationId xmlns:a16="http://schemas.microsoft.com/office/drawing/2014/main" id="{12686F99-8E82-47FF-958F-D1F2A2435B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Per ogni campione sono state evidenziate circa 5.000 mutazioni.</a:t>
            </a:r>
          </a:p>
          <a:p>
            <a:r>
              <a:rPr lang="it-IT" altLang="it-IT"/>
              <a:t>Considerata la grande quantità di informazioni ottenute, abbiamo deciso di seguire uno schema di analisi che prevedeva di studiare le mutazioni ad alto impatto biologico, ossia le alterazioni che comportano una modificazione sulla proteina codificata tale da farle perdere parzialmente o completamente la funzione. Per tale motivo l’analisi è stata ristretta alle mutazioni frameshift. Tra queste abbiamo successivamente selezionato le sole mutazioni presenti in omozigosi  in tutti e tre i campioni in esame</a:t>
            </a:r>
          </a:p>
        </p:txBody>
      </p:sp>
      <p:sp>
        <p:nvSpPr>
          <p:cNvPr id="71684" name="Segnaposto numero diapositiva 3">
            <a:extLst>
              <a:ext uri="{FF2B5EF4-FFF2-40B4-BE49-F238E27FC236}">
                <a16:creationId xmlns:a16="http://schemas.microsoft.com/office/drawing/2014/main" id="{957D57B8-F358-4113-95D1-7BFE35B134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fld id="{F86A4CD2-B0EE-427A-9270-A7F0EA7B7729}" type="slidenum">
              <a:rPr lang="it-IT" altLang="it-IT"/>
              <a:pPr eaLnBrk="1" hangingPunct="1"/>
              <a:t>68</a:t>
            </a:fld>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egnaposto immagine diapositiva 1">
            <a:extLst>
              <a:ext uri="{FF2B5EF4-FFF2-40B4-BE49-F238E27FC236}">
                <a16:creationId xmlns:a16="http://schemas.microsoft.com/office/drawing/2014/main" id="{E6B0A02B-BD7B-46DE-8CEB-EBFE9FEBC5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Segnaposto note 2">
            <a:extLst>
              <a:ext uri="{FF2B5EF4-FFF2-40B4-BE49-F238E27FC236}">
                <a16:creationId xmlns:a16="http://schemas.microsoft.com/office/drawing/2014/main" id="{DCEE2231-1BF9-4D64-AABD-D7B09D98AB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Da questa analisi abbiamo individuato 27 mutazioni che davano origine a trascritti incompleti. La maggior parte dei geni che mostravano queste mutazioni,  era localizzata sul cromosoma 11</a:t>
            </a:r>
          </a:p>
        </p:txBody>
      </p:sp>
      <p:sp>
        <p:nvSpPr>
          <p:cNvPr id="72708" name="Segnaposto numero diapositiva 3">
            <a:extLst>
              <a:ext uri="{FF2B5EF4-FFF2-40B4-BE49-F238E27FC236}">
                <a16:creationId xmlns:a16="http://schemas.microsoft.com/office/drawing/2014/main" id="{033B9366-4990-42BE-A631-A4FCF3723E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fld id="{5A0A3BBF-A325-4FA3-82E8-EE9DAB862997}" type="slidenum">
              <a:rPr lang="it-IT" altLang="it-IT"/>
              <a:pPr eaLnBrk="1" hangingPunct="1"/>
              <a:t>69</a:t>
            </a:fld>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immagine diapositiva 1">
            <a:extLst>
              <a:ext uri="{FF2B5EF4-FFF2-40B4-BE49-F238E27FC236}">
                <a16:creationId xmlns:a16="http://schemas.microsoft.com/office/drawing/2014/main" id="{14773B46-CEA2-4E18-B754-1A12E3283B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Segnaposto note 2">
            <a:extLst>
              <a:ext uri="{FF2B5EF4-FFF2-40B4-BE49-F238E27FC236}">
                <a16:creationId xmlns:a16="http://schemas.microsoft.com/office/drawing/2014/main" id="{5743E245-FC8F-407F-A538-BCC9A4607D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Probably the more feasible  application of liquid biopsy is the research of ctDNA, mainly for disease monitoring</a:t>
            </a:r>
          </a:p>
        </p:txBody>
      </p:sp>
      <p:sp>
        <p:nvSpPr>
          <p:cNvPr id="17412" name="Segnaposto numero diapositiva 3">
            <a:extLst>
              <a:ext uri="{FF2B5EF4-FFF2-40B4-BE49-F238E27FC236}">
                <a16:creationId xmlns:a16="http://schemas.microsoft.com/office/drawing/2014/main" id="{1CB9263E-D471-4F2C-AB63-8360DE0068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564DB1DC-80A6-42F6-9AB9-41B2B6727E4E}" type="slidenum">
              <a:rPr kumimoji="0" lang="it-IT" altLang="it-IT" sz="12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it-IT" altLang="it-IT" sz="12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egnaposto immagine diapositiva 1">
            <a:extLst>
              <a:ext uri="{FF2B5EF4-FFF2-40B4-BE49-F238E27FC236}">
                <a16:creationId xmlns:a16="http://schemas.microsoft.com/office/drawing/2014/main" id="{4AD7F4C0-D379-4C52-ACFC-2860BD5FCF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Segnaposto note 2">
            <a:extLst>
              <a:ext uri="{FF2B5EF4-FFF2-40B4-BE49-F238E27FC236}">
                <a16:creationId xmlns:a16="http://schemas.microsoft.com/office/drawing/2014/main" id="{D4670ECC-723D-43AB-BA60-D126B07CF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Suddividendo questi geni in classi di famiglie, è emerso che molti sono implicati in processi cellulari di particolare interesse, quali il traffico intra-citoplasmatico; lo splicing dell’RNA; meccanismi di adesione cellulare; regolazione della trasduzione del segnale e fattori di trascrizione e risposta allo stress ossidativo</a:t>
            </a:r>
          </a:p>
        </p:txBody>
      </p:sp>
      <p:sp>
        <p:nvSpPr>
          <p:cNvPr id="73732" name="Segnaposto numero diapositiva 3">
            <a:extLst>
              <a:ext uri="{FF2B5EF4-FFF2-40B4-BE49-F238E27FC236}">
                <a16:creationId xmlns:a16="http://schemas.microsoft.com/office/drawing/2014/main" id="{65FAD94E-70F1-4C67-BDD0-AA3D177453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fld id="{1E434425-7403-4A11-8DF7-746E48824888}" type="slidenum">
              <a:rPr lang="it-IT" altLang="it-IT"/>
              <a:pPr eaLnBrk="1" hangingPunct="1"/>
              <a:t>70</a:t>
            </a:fld>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immagine diapositiva 1">
            <a:extLst>
              <a:ext uri="{FF2B5EF4-FFF2-40B4-BE49-F238E27FC236}">
                <a16:creationId xmlns:a16="http://schemas.microsoft.com/office/drawing/2014/main" id="{D79A59B3-FF86-43D6-8711-FF818D24F7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Segnaposto note 2">
            <a:extLst>
              <a:ext uri="{FF2B5EF4-FFF2-40B4-BE49-F238E27FC236}">
                <a16:creationId xmlns:a16="http://schemas.microsoft.com/office/drawing/2014/main" id="{37A33EF2-B741-4DD7-89D7-330E690BFD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The possibility of easily repeated blood sampling in the disease course can give different important information useful for patient treatment</a:t>
            </a:r>
          </a:p>
          <a:p>
            <a:endParaRPr lang="it-IT" altLang="it-IT"/>
          </a:p>
          <a:p>
            <a:endParaRPr lang="it-IT" altLang="it-IT"/>
          </a:p>
          <a:p>
            <a:endParaRPr lang="it-IT" altLang="it-IT"/>
          </a:p>
          <a:p>
            <a:endParaRPr lang="it-IT" altLang="it-IT"/>
          </a:p>
        </p:txBody>
      </p:sp>
      <p:sp>
        <p:nvSpPr>
          <p:cNvPr id="19460" name="Segnaposto numero diapositiva 3">
            <a:extLst>
              <a:ext uri="{FF2B5EF4-FFF2-40B4-BE49-F238E27FC236}">
                <a16:creationId xmlns:a16="http://schemas.microsoft.com/office/drawing/2014/main" id="{9EA058A4-1F53-458E-8E3B-6459B69722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D7318-5FB2-4441-98D1-E1256443DBC9}" type="slidenum">
              <a:rPr kumimoji="0" lang="it-IT" altLang="it-IT" sz="1200" b="0"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it-IT" altLang="it-IT" sz="12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immagine diapositiva 1">
            <a:extLst>
              <a:ext uri="{FF2B5EF4-FFF2-40B4-BE49-F238E27FC236}">
                <a16:creationId xmlns:a16="http://schemas.microsoft.com/office/drawing/2014/main" id="{5A5BDFB3-BD06-4365-8AC7-152443D4DD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Segnaposto note 2">
            <a:extLst>
              <a:ext uri="{FF2B5EF4-FFF2-40B4-BE49-F238E27FC236}">
                <a16:creationId xmlns:a16="http://schemas.microsoft.com/office/drawing/2014/main" id="{6F0705D1-0F30-4612-B2BD-F35A7FFADD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Our scientific societies produced last year the first recommendation on this topic, concerning methods </a:t>
            </a:r>
          </a:p>
        </p:txBody>
      </p:sp>
      <p:sp>
        <p:nvSpPr>
          <p:cNvPr id="21508" name="Segnaposto numero diapositiva 3">
            <a:extLst>
              <a:ext uri="{FF2B5EF4-FFF2-40B4-BE49-F238E27FC236}">
                <a16:creationId xmlns:a16="http://schemas.microsoft.com/office/drawing/2014/main" id="{8DF614BB-5875-483D-8F30-7DEBD49243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0C415E-A04E-4919-84CF-AD59A20E2852}" type="slidenum">
              <a:rPr kumimoji="0" lang="it-IT" altLang="it-IT"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it-IT" altLang="it-IT"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38553-9EB1-4B55-B1F0-88598D70714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731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38553-9EB1-4B55-B1F0-88598D70714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635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38553-9EB1-4B55-B1F0-88598D70714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458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CA38553-9EB1-4B55-B1F0-88598D707146}" type="slidenum">
              <a:rPr lang="it-IT" smtClean="0"/>
              <a:t>20</a:t>
            </a:fld>
            <a:endParaRPr lang="it-IT"/>
          </a:p>
        </p:txBody>
      </p:sp>
    </p:spTree>
    <p:extLst>
      <p:ext uri="{BB962C8B-B14F-4D97-AF65-F5344CB8AC3E}">
        <p14:creationId xmlns:p14="http://schemas.microsoft.com/office/powerpoint/2010/main" val="146667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DD61A557-30DB-4111-8744-2E28B418C6A0}"/>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4FEC1EE-7F01-49C7-94B2-2115BD249F6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CEEA9CE-904F-40F3-A71B-7E07B3F75853}"/>
              </a:ext>
            </a:extLst>
          </p:cNvPr>
          <p:cNvSpPr>
            <a:spLocks noGrp="1" noChangeArrowheads="1"/>
          </p:cNvSpPr>
          <p:nvPr>
            <p:ph type="sldNum" sz="quarter" idx="12"/>
          </p:nvPr>
        </p:nvSpPr>
        <p:spPr>
          <a:ln/>
        </p:spPr>
        <p:txBody>
          <a:bodyPr/>
          <a:lstStyle>
            <a:lvl1pPr>
              <a:defRPr/>
            </a:lvl1pPr>
          </a:lstStyle>
          <a:p>
            <a:fld id="{CF48193D-F8D1-4AB4-A3E2-E79A0C640905}" type="slidenum">
              <a:rPr lang="it-IT" altLang="it-IT"/>
              <a:pPr/>
              <a:t>‹N›</a:t>
            </a:fld>
            <a:endParaRPr lang="it-IT" altLang="it-IT"/>
          </a:p>
        </p:txBody>
      </p:sp>
    </p:spTree>
    <p:extLst>
      <p:ext uri="{BB962C8B-B14F-4D97-AF65-F5344CB8AC3E}">
        <p14:creationId xmlns:p14="http://schemas.microsoft.com/office/powerpoint/2010/main" val="3548380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7338056-F1EE-4478-9983-A744F001299E}"/>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89EA45F1-00BE-4154-B604-AB3165B9B10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15467BF-A451-4BBC-94AF-E89CA8B60F8D}"/>
              </a:ext>
            </a:extLst>
          </p:cNvPr>
          <p:cNvSpPr>
            <a:spLocks noGrp="1" noChangeArrowheads="1"/>
          </p:cNvSpPr>
          <p:nvPr>
            <p:ph type="sldNum" sz="quarter" idx="12"/>
          </p:nvPr>
        </p:nvSpPr>
        <p:spPr>
          <a:ln/>
        </p:spPr>
        <p:txBody>
          <a:bodyPr/>
          <a:lstStyle>
            <a:lvl1pPr>
              <a:defRPr/>
            </a:lvl1pPr>
          </a:lstStyle>
          <a:p>
            <a:fld id="{31CE5FBD-2A07-4C80-A442-EB7B315004D5}" type="slidenum">
              <a:rPr lang="it-IT" altLang="it-IT"/>
              <a:pPr/>
              <a:t>‹N›</a:t>
            </a:fld>
            <a:endParaRPr lang="it-IT" altLang="it-IT"/>
          </a:p>
        </p:txBody>
      </p:sp>
    </p:spTree>
    <p:extLst>
      <p:ext uri="{BB962C8B-B14F-4D97-AF65-F5344CB8AC3E}">
        <p14:creationId xmlns:p14="http://schemas.microsoft.com/office/powerpoint/2010/main" val="42298428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D5C7F8-9D10-492D-A8F2-434524D31593}"/>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EFDB8E5-90BB-4E1E-8BB4-9AEEF5885D6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AC7F22E-479A-42C7-A52B-E6C73D18E30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0E3D5B0-3F0C-486D-A2BC-206BA55703A4}"/>
              </a:ext>
            </a:extLst>
          </p:cNvPr>
          <p:cNvSpPr>
            <a:spLocks noGrp="1"/>
          </p:cNvSpPr>
          <p:nvPr>
            <p:ph type="dt" sz="half" idx="10"/>
          </p:nvPr>
        </p:nvSpPr>
        <p:spPr/>
        <p:txBody>
          <a:bodyPr/>
          <a:lstStyle/>
          <a:p>
            <a:fld id="{707E5B62-96DE-41A5-8A6F-38E15A6C612C}" type="datetime1">
              <a:rPr lang="it-IT" smtClean="0"/>
              <a:t>13/12/2023</a:t>
            </a:fld>
            <a:endParaRPr lang="it-IT"/>
          </a:p>
        </p:txBody>
      </p:sp>
      <p:sp>
        <p:nvSpPr>
          <p:cNvPr id="6" name="Segnaposto piè di pagina 5">
            <a:extLst>
              <a:ext uri="{FF2B5EF4-FFF2-40B4-BE49-F238E27FC236}">
                <a16:creationId xmlns:a16="http://schemas.microsoft.com/office/drawing/2014/main" id="{5F5C584E-8A9D-4441-9344-87BB1046043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13D9795-65B5-4D36-8FF7-E8CB9A8DD33F}"/>
              </a:ext>
            </a:extLst>
          </p:cNvPr>
          <p:cNvSpPr>
            <a:spLocks noGrp="1"/>
          </p:cNvSpPr>
          <p:nvPr>
            <p:ph type="sldNum" sz="quarter" idx="12"/>
          </p:nvPr>
        </p:nvSpPr>
        <p:spPr/>
        <p:txBody>
          <a:bodyPr/>
          <a:lstStyle/>
          <a:p>
            <a:fld id="{A809E1DE-55F0-4A8B-81BF-EA6616AD3938}" type="slidenum">
              <a:rPr lang="it-IT" smtClean="0"/>
              <a:t>‹N›</a:t>
            </a:fld>
            <a:endParaRPr lang="it-IT"/>
          </a:p>
        </p:txBody>
      </p:sp>
    </p:spTree>
    <p:extLst>
      <p:ext uri="{BB962C8B-B14F-4D97-AF65-F5344CB8AC3E}">
        <p14:creationId xmlns:p14="http://schemas.microsoft.com/office/powerpoint/2010/main" val="32304543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24F8D1-89C8-460C-B79F-2D541820DBE4}"/>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19EBA0D-C949-499A-A707-8A6C6E7B6E8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a:extLst>
              <a:ext uri="{FF2B5EF4-FFF2-40B4-BE49-F238E27FC236}">
                <a16:creationId xmlns:a16="http://schemas.microsoft.com/office/drawing/2014/main" id="{8A4E365A-6618-4765-A0ED-83AFD163F36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9050466-D841-4AD3-9165-7B818E1EC13D}"/>
              </a:ext>
            </a:extLst>
          </p:cNvPr>
          <p:cNvSpPr>
            <a:spLocks noGrp="1"/>
          </p:cNvSpPr>
          <p:nvPr>
            <p:ph type="dt" sz="half" idx="10"/>
          </p:nvPr>
        </p:nvSpPr>
        <p:spPr/>
        <p:txBody>
          <a:bodyPr/>
          <a:lstStyle/>
          <a:p>
            <a:fld id="{4616B304-3DD0-4B76-8614-E300ECB0855E}" type="datetime1">
              <a:rPr lang="it-IT" smtClean="0"/>
              <a:t>13/12/2023</a:t>
            </a:fld>
            <a:endParaRPr lang="it-IT"/>
          </a:p>
        </p:txBody>
      </p:sp>
      <p:sp>
        <p:nvSpPr>
          <p:cNvPr id="6" name="Segnaposto piè di pagina 5">
            <a:extLst>
              <a:ext uri="{FF2B5EF4-FFF2-40B4-BE49-F238E27FC236}">
                <a16:creationId xmlns:a16="http://schemas.microsoft.com/office/drawing/2014/main" id="{77A0CB63-A4A9-4035-9A90-E8C40845538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41F5380-0C98-469A-A5FE-E4A4782164C9}"/>
              </a:ext>
            </a:extLst>
          </p:cNvPr>
          <p:cNvSpPr>
            <a:spLocks noGrp="1"/>
          </p:cNvSpPr>
          <p:nvPr>
            <p:ph type="sldNum" sz="quarter" idx="12"/>
          </p:nvPr>
        </p:nvSpPr>
        <p:spPr/>
        <p:txBody>
          <a:bodyPr/>
          <a:lstStyle/>
          <a:p>
            <a:fld id="{A809E1DE-55F0-4A8B-81BF-EA6616AD3938}" type="slidenum">
              <a:rPr lang="it-IT" smtClean="0"/>
              <a:t>‹N›</a:t>
            </a:fld>
            <a:endParaRPr lang="it-IT"/>
          </a:p>
        </p:txBody>
      </p:sp>
    </p:spTree>
    <p:extLst>
      <p:ext uri="{BB962C8B-B14F-4D97-AF65-F5344CB8AC3E}">
        <p14:creationId xmlns:p14="http://schemas.microsoft.com/office/powerpoint/2010/main" val="24735732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62E704-773C-46AD-833F-4FAC9188BEB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0B10558-0573-4446-A504-4B518858CA2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7DCFF2C-0F69-45EC-A12F-EC94F1E3F7BF}"/>
              </a:ext>
            </a:extLst>
          </p:cNvPr>
          <p:cNvSpPr>
            <a:spLocks noGrp="1"/>
          </p:cNvSpPr>
          <p:nvPr>
            <p:ph type="dt" sz="half" idx="10"/>
          </p:nvPr>
        </p:nvSpPr>
        <p:spPr/>
        <p:txBody>
          <a:bodyPr/>
          <a:lstStyle/>
          <a:p>
            <a:fld id="{DEC20897-1B14-4295-8BA6-B10A8DF9C197}" type="datetime1">
              <a:rPr lang="it-IT" smtClean="0"/>
              <a:t>13/12/2023</a:t>
            </a:fld>
            <a:endParaRPr lang="it-IT"/>
          </a:p>
        </p:txBody>
      </p:sp>
      <p:sp>
        <p:nvSpPr>
          <p:cNvPr id="5" name="Segnaposto piè di pagina 4">
            <a:extLst>
              <a:ext uri="{FF2B5EF4-FFF2-40B4-BE49-F238E27FC236}">
                <a16:creationId xmlns:a16="http://schemas.microsoft.com/office/drawing/2014/main" id="{0E4ED82B-E72E-4F0C-BA1B-9ECE2890230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0F63D23-9092-41A8-9817-1442A25134C4}"/>
              </a:ext>
            </a:extLst>
          </p:cNvPr>
          <p:cNvSpPr>
            <a:spLocks noGrp="1"/>
          </p:cNvSpPr>
          <p:nvPr>
            <p:ph type="sldNum" sz="quarter" idx="12"/>
          </p:nvPr>
        </p:nvSpPr>
        <p:spPr/>
        <p:txBody>
          <a:bodyPr/>
          <a:lstStyle/>
          <a:p>
            <a:fld id="{A809E1DE-55F0-4A8B-81BF-EA6616AD3938}" type="slidenum">
              <a:rPr lang="it-IT" smtClean="0"/>
              <a:t>‹N›</a:t>
            </a:fld>
            <a:endParaRPr lang="it-IT"/>
          </a:p>
        </p:txBody>
      </p:sp>
    </p:spTree>
    <p:extLst>
      <p:ext uri="{BB962C8B-B14F-4D97-AF65-F5344CB8AC3E}">
        <p14:creationId xmlns:p14="http://schemas.microsoft.com/office/powerpoint/2010/main" val="18219196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AE89EE8-D113-493F-AE5C-28AADFE4419B}"/>
              </a:ext>
            </a:extLst>
          </p:cNvPr>
          <p:cNvSpPr>
            <a:spLocks noGrp="1"/>
          </p:cNvSpPr>
          <p:nvPr>
            <p:ph type="title" orient="vert"/>
          </p:nvPr>
        </p:nvSpPr>
        <p:spPr>
          <a:xfrm>
            <a:off x="6543675" y="365125"/>
            <a:ext cx="1971675"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FAE567D-81A6-4E98-8FBA-2AD68886B100}"/>
              </a:ext>
            </a:extLst>
          </p:cNvPr>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4318C2B-3B79-4A21-8518-D41B9ADFED6C}"/>
              </a:ext>
            </a:extLst>
          </p:cNvPr>
          <p:cNvSpPr>
            <a:spLocks noGrp="1"/>
          </p:cNvSpPr>
          <p:nvPr>
            <p:ph type="dt" sz="half" idx="10"/>
          </p:nvPr>
        </p:nvSpPr>
        <p:spPr/>
        <p:txBody>
          <a:bodyPr/>
          <a:lstStyle/>
          <a:p>
            <a:fld id="{22F23877-46BA-4A6D-A312-F3A93F0F47CA}" type="datetime1">
              <a:rPr lang="it-IT" smtClean="0"/>
              <a:t>13/12/2023</a:t>
            </a:fld>
            <a:endParaRPr lang="it-IT"/>
          </a:p>
        </p:txBody>
      </p:sp>
      <p:sp>
        <p:nvSpPr>
          <p:cNvPr id="5" name="Segnaposto piè di pagina 4">
            <a:extLst>
              <a:ext uri="{FF2B5EF4-FFF2-40B4-BE49-F238E27FC236}">
                <a16:creationId xmlns:a16="http://schemas.microsoft.com/office/drawing/2014/main" id="{3A59E0ED-70B4-460F-9D04-E5BBA90BFBF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DF426B8-17C9-490A-928B-8FBC69C7DD83}"/>
              </a:ext>
            </a:extLst>
          </p:cNvPr>
          <p:cNvSpPr>
            <a:spLocks noGrp="1"/>
          </p:cNvSpPr>
          <p:nvPr>
            <p:ph type="sldNum" sz="quarter" idx="12"/>
          </p:nvPr>
        </p:nvSpPr>
        <p:spPr/>
        <p:txBody>
          <a:bodyPr/>
          <a:lstStyle/>
          <a:p>
            <a:fld id="{A809E1DE-55F0-4A8B-81BF-EA6616AD3938}" type="slidenum">
              <a:rPr lang="it-IT" smtClean="0"/>
              <a:t>‹N›</a:t>
            </a:fld>
            <a:endParaRPr lang="it-IT"/>
          </a:p>
        </p:txBody>
      </p:sp>
    </p:spTree>
    <p:extLst>
      <p:ext uri="{BB962C8B-B14F-4D97-AF65-F5344CB8AC3E}">
        <p14:creationId xmlns:p14="http://schemas.microsoft.com/office/powerpoint/2010/main" val="10136171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171F9CE4-05EE-42C6-A78E-FBFECA55468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EE9CC0B-C647-4078-9742-459EC8F7961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3278068-062F-40C5-8359-F98900B4697A}"/>
              </a:ext>
            </a:extLst>
          </p:cNvPr>
          <p:cNvSpPr>
            <a:spLocks noGrp="1" noChangeArrowheads="1"/>
          </p:cNvSpPr>
          <p:nvPr>
            <p:ph type="sldNum" sz="quarter" idx="12"/>
          </p:nvPr>
        </p:nvSpPr>
        <p:spPr>
          <a:ln/>
        </p:spPr>
        <p:txBody>
          <a:bodyPr/>
          <a:lstStyle>
            <a:lvl1pPr>
              <a:defRPr/>
            </a:lvl1pPr>
          </a:lstStyle>
          <a:p>
            <a:fld id="{27353F2B-D192-48DC-849D-149673C3D2D5}" type="slidenum">
              <a:rPr lang="it-IT" altLang="it-IT"/>
              <a:pPr/>
              <a:t>‹N›</a:t>
            </a:fld>
            <a:endParaRPr lang="it-IT" altLang="it-IT"/>
          </a:p>
        </p:txBody>
      </p:sp>
    </p:spTree>
    <p:extLst>
      <p:ext uri="{BB962C8B-B14F-4D97-AF65-F5344CB8AC3E}">
        <p14:creationId xmlns:p14="http://schemas.microsoft.com/office/powerpoint/2010/main" val="18874676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DB435BDE-45C0-4960-9B37-3A82C15ADEB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FBE80E3-19CC-440A-9D9D-C388D9F5FB6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53389300-1F02-4715-BA6C-29F8CB6353D1}"/>
              </a:ext>
            </a:extLst>
          </p:cNvPr>
          <p:cNvSpPr>
            <a:spLocks noGrp="1" noChangeArrowheads="1"/>
          </p:cNvSpPr>
          <p:nvPr>
            <p:ph type="sldNum" sz="quarter" idx="12"/>
          </p:nvPr>
        </p:nvSpPr>
        <p:spPr>
          <a:ln/>
        </p:spPr>
        <p:txBody>
          <a:bodyPr/>
          <a:lstStyle>
            <a:lvl1pPr>
              <a:defRPr/>
            </a:lvl1pPr>
          </a:lstStyle>
          <a:p>
            <a:fld id="{F8DA97BE-0F48-475A-8A8C-9A3D6B1DE347}" type="slidenum">
              <a:rPr lang="it-IT" altLang="it-IT"/>
              <a:pPr/>
              <a:t>‹N›</a:t>
            </a:fld>
            <a:endParaRPr lang="it-IT" altLang="it-IT"/>
          </a:p>
        </p:txBody>
      </p:sp>
    </p:spTree>
    <p:extLst>
      <p:ext uri="{BB962C8B-B14F-4D97-AF65-F5344CB8AC3E}">
        <p14:creationId xmlns:p14="http://schemas.microsoft.com/office/powerpoint/2010/main" val="42599665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54413DFD-8A89-4658-9234-1AA194AE5FFD}"/>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8888808-708B-418D-927A-29577BD1A27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78CADFF-2752-4618-A88A-609EB5F1085D}"/>
              </a:ext>
            </a:extLst>
          </p:cNvPr>
          <p:cNvSpPr>
            <a:spLocks noGrp="1" noChangeArrowheads="1"/>
          </p:cNvSpPr>
          <p:nvPr>
            <p:ph type="sldNum" sz="quarter" idx="12"/>
          </p:nvPr>
        </p:nvSpPr>
        <p:spPr>
          <a:ln/>
        </p:spPr>
        <p:txBody>
          <a:bodyPr/>
          <a:lstStyle>
            <a:lvl1pPr>
              <a:defRPr/>
            </a:lvl1pPr>
          </a:lstStyle>
          <a:p>
            <a:fld id="{319A9156-DF35-4B4A-8E79-1E721213F504}" type="slidenum">
              <a:rPr lang="it-IT" altLang="it-IT"/>
              <a:pPr/>
              <a:t>‹N›</a:t>
            </a:fld>
            <a:endParaRPr lang="it-IT" altLang="it-IT"/>
          </a:p>
        </p:txBody>
      </p:sp>
    </p:spTree>
    <p:extLst>
      <p:ext uri="{BB962C8B-B14F-4D97-AF65-F5344CB8AC3E}">
        <p14:creationId xmlns:p14="http://schemas.microsoft.com/office/powerpoint/2010/main" val="11827344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E4DE4B4F-4D4D-4784-95EE-E5A627FB1076}"/>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5D02ACDD-C3BA-4AAC-B748-E938300F1E9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4DDC6DD-CA53-4E5A-99FA-12782FD51B42}"/>
              </a:ext>
            </a:extLst>
          </p:cNvPr>
          <p:cNvSpPr>
            <a:spLocks noGrp="1" noChangeArrowheads="1"/>
          </p:cNvSpPr>
          <p:nvPr>
            <p:ph type="sldNum" sz="quarter" idx="12"/>
          </p:nvPr>
        </p:nvSpPr>
        <p:spPr>
          <a:ln/>
        </p:spPr>
        <p:txBody>
          <a:bodyPr/>
          <a:lstStyle>
            <a:lvl1pPr>
              <a:defRPr/>
            </a:lvl1pPr>
          </a:lstStyle>
          <a:p>
            <a:fld id="{F8EA14D2-AEF3-4EF7-BD44-8D5AC492993F}" type="slidenum">
              <a:rPr lang="it-IT" altLang="it-IT"/>
              <a:pPr/>
              <a:t>‹N›</a:t>
            </a:fld>
            <a:endParaRPr lang="it-IT" altLang="it-IT"/>
          </a:p>
        </p:txBody>
      </p:sp>
    </p:spTree>
    <p:extLst>
      <p:ext uri="{BB962C8B-B14F-4D97-AF65-F5344CB8AC3E}">
        <p14:creationId xmlns:p14="http://schemas.microsoft.com/office/powerpoint/2010/main" val="13472934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E3BB57F8-07A9-4052-A2E3-524DD0D589E6}"/>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8811BB9A-E8A6-45F4-978F-2E593CFAF97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A1417A1A-D5DD-42D6-9DCC-62D159743845}"/>
              </a:ext>
            </a:extLst>
          </p:cNvPr>
          <p:cNvSpPr>
            <a:spLocks noGrp="1" noChangeArrowheads="1"/>
          </p:cNvSpPr>
          <p:nvPr>
            <p:ph type="sldNum" sz="quarter" idx="12"/>
          </p:nvPr>
        </p:nvSpPr>
        <p:spPr>
          <a:ln/>
        </p:spPr>
        <p:txBody>
          <a:bodyPr/>
          <a:lstStyle>
            <a:lvl1pPr>
              <a:defRPr/>
            </a:lvl1pPr>
          </a:lstStyle>
          <a:p>
            <a:fld id="{454C44AC-BC9B-48E5-9464-6B98A79F1F1D}" type="slidenum">
              <a:rPr lang="it-IT" altLang="it-IT"/>
              <a:pPr/>
              <a:t>‹N›</a:t>
            </a:fld>
            <a:endParaRPr lang="it-IT" altLang="it-IT"/>
          </a:p>
        </p:txBody>
      </p:sp>
    </p:spTree>
    <p:extLst>
      <p:ext uri="{BB962C8B-B14F-4D97-AF65-F5344CB8AC3E}">
        <p14:creationId xmlns:p14="http://schemas.microsoft.com/office/powerpoint/2010/main" val="1340751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47966169-545F-4E41-B439-DAF6C5384416}"/>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D8821C11-81AB-4FB3-9B8F-02EED259FAA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AC5D50D8-82EB-4748-B2DF-B86EB03FF2D3}"/>
              </a:ext>
            </a:extLst>
          </p:cNvPr>
          <p:cNvSpPr>
            <a:spLocks noGrp="1" noChangeArrowheads="1"/>
          </p:cNvSpPr>
          <p:nvPr>
            <p:ph type="sldNum" sz="quarter" idx="12"/>
          </p:nvPr>
        </p:nvSpPr>
        <p:spPr>
          <a:ln/>
        </p:spPr>
        <p:txBody>
          <a:bodyPr/>
          <a:lstStyle>
            <a:lvl1pPr>
              <a:defRPr/>
            </a:lvl1pPr>
          </a:lstStyle>
          <a:p>
            <a:fld id="{3538F200-4F81-4DA3-8C92-4E03417B9886}" type="slidenum">
              <a:rPr lang="it-IT" altLang="it-IT"/>
              <a:pPr/>
              <a:t>‹N›</a:t>
            </a:fld>
            <a:endParaRPr lang="it-IT" altLang="it-IT"/>
          </a:p>
        </p:txBody>
      </p:sp>
    </p:spTree>
    <p:extLst>
      <p:ext uri="{BB962C8B-B14F-4D97-AF65-F5344CB8AC3E}">
        <p14:creationId xmlns:p14="http://schemas.microsoft.com/office/powerpoint/2010/main" val="578259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5681F216-B246-40DC-95D6-032CA8271AF0}"/>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BE9AFF17-279D-46AC-BF02-1FE66B2920A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2FB200E3-7687-4414-BE9C-9F6D95CCE2A5}"/>
              </a:ext>
            </a:extLst>
          </p:cNvPr>
          <p:cNvSpPr>
            <a:spLocks noGrp="1" noChangeArrowheads="1"/>
          </p:cNvSpPr>
          <p:nvPr>
            <p:ph type="sldNum" sz="quarter" idx="12"/>
          </p:nvPr>
        </p:nvSpPr>
        <p:spPr>
          <a:ln/>
        </p:spPr>
        <p:txBody>
          <a:bodyPr/>
          <a:lstStyle>
            <a:lvl1pPr>
              <a:defRPr/>
            </a:lvl1pPr>
          </a:lstStyle>
          <a:p>
            <a:fld id="{0AF452DB-38FE-43FA-AE72-9C4F2173EF32}" type="slidenum">
              <a:rPr lang="it-IT" altLang="it-IT"/>
              <a:pPr/>
              <a:t>‹N›</a:t>
            </a:fld>
            <a:endParaRPr lang="it-IT" altLang="it-IT"/>
          </a:p>
        </p:txBody>
      </p:sp>
    </p:spTree>
    <p:extLst>
      <p:ext uri="{BB962C8B-B14F-4D97-AF65-F5344CB8AC3E}">
        <p14:creationId xmlns:p14="http://schemas.microsoft.com/office/powerpoint/2010/main" val="33143056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009FFF1-AB6E-4482-BFF8-FB80B66A803B}"/>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40DCE180-8A23-4A68-A681-15B04A76B15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F5CFDDC5-CCCC-4115-822A-D41F2AE5CA04}"/>
              </a:ext>
            </a:extLst>
          </p:cNvPr>
          <p:cNvSpPr>
            <a:spLocks noGrp="1" noChangeArrowheads="1"/>
          </p:cNvSpPr>
          <p:nvPr>
            <p:ph type="sldNum" sz="quarter" idx="12"/>
          </p:nvPr>
        </p:nvSpPr>
        <p:spPr>
          <a:ln/>
        </p:spPr>
        <p:txBody>
          <a:bodyPr/>
          <a:lstStyle>
            <a:lvl1pPr>
              <a:defRPr/>
            </a:lvl1pPr>
          </a:lstStyle>
          <a:p>
            <a:fld id="{88F88886-261D-4B70-88D6-B5844FD081A7}" type="slidenum">
              <a:rPr lang="it-IT" altLang="it-IT"/>
              <a:pPr/>
              <a:t>‹N›</a:t>
            </a:fld>
            <a:endParaRPr lang="it-IT" altLang="it-IT"/>
          </a:p>
        </p:txBody>
      </p:sp>
    </p:spTree>
    <p:extLst>
      <p:ext uri="{BB962C8B-B14F-4D97-AF65-F5344CB8AC3E}">
        <p14:creationId xmlns:p14="http://schemas.microsoft.com/office/powerpoint/2010/main" val="25401605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DA430973-DE13-49F7-9F91-D56B059227C9}"/>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BE43FBA4-ADC8-4322-B373-02C7B5B6753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2C9D7C5D-CE06-400F-A5D8-BCA5ABFD2543}"/>
              </a:ext>
            </a:extLst>
          </p:cNvPr>
          <p:cNvSpPr>
            <a:spLocks noGrp="1" noChangeArrowheads="1"/>
          </p:cNvSpPr>
          <p:nvPr>
            <p:ph type="sldNum" sz="quarter" idx="12"/>
          </p:nvPr>
        </p:nvSpPr>
        <p:spPr>
          <a:ln/>
        </p:spPr>
        <p:txBody>
          <a:bodyPr/>
          <a:lstStyle>
            <a:lvl1pPr>
              <a:defRPr/>
            </a:lvl1pPr>
          </a:lstStyle>
          <a:p>
            <a:fld id="{C3055ADB-761E-42B6-AF70-D49EBAE59103}" type="slidenum">
              <a:rPr lang="it-IT" altLang="it-IT"/>
              <a:pPr/>
              <a:t>‹N›</a:t>
            </a:fld>
            <a:endParaRPr lang="it-IT" altLang="it-IT"/>
          </a:p>
        </p:txBody>
      </p:sp>
    </p:spTree>
    <p:extLst>
      <p:ext uri="{BB962C8B-B14F-4D97-AF65-F5344CB8AC3E}">
        <p14:creationId xmlns:p14="http://schemas.microsoft.com/office/powerpoint/2010/main" val="3017935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71DCB196-960D-435D-9C9A-C987FAA8400E}"/>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18EA6BED-6E9C-4C2B-809C-239719EBB10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324718E4-B263-416B-989E-B878E70E39A4}"/>
              </a:ext>
            </a:extLst>
          </p:cNvPr>
          <p:cNvSpPr>
            <a:spLocks noGrp="1" noChangeArrowheads="1"/>
          </p:cNvSpPr>
          <p:nvPr>
            <p:ph type="sldNum" sz="quarter" idx="12"/>
          </p:nvPr>
        </p:nvSpPr>
        <p:spPr>
          <a:ln/>
        </p:spPr>
        <p:txBody>
          <a:bodyPr/>
          <a:lstStyle>
            <a:lvl1pPr>
              <a:defRPr/>
            </a:lvl1pPr>
          </a:lstStyle>
          <a:p>
            <a:fld id="{D6E06235-B3EA-4DAE-AB72-A32B5E671DC4}" type="slidenum">
              <a:rPr lang="it-IT" altLang="it-IT"/>
              <a:pPr/>
              <a:t>‹N›</a:t>
            </a:fld>
            <a:endParaRPr lang="it-IT" altLang="it-IT"/>
          </a:p>
        </p:txBody>
      </p:sp>
    </p:spTree>
    <p:extLst>
      <p:ext uri="{BB962C8B-B14F-4D97-AF65-F5344CB8AC3E}">
        <p14:creationId xmlns:p14="http://schemas.microsoft.com/office/powerpoint/2010/main" val="2493670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B7BFB695-006E-4A0F-B72D-CE942A2FE46E}"/>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F3ED93E-29C2-449D-AB29-1BB2A6B2824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567021BD-D358-4BE8-A105-633677256529}"/>
              </a:ext>
            </a:extLst>
          </p:cNvPr>
          <p:cNvSpPr>
            <a:spLocks noGrp="1" noChangeArrowheads="1"/>
          </p:cNvSpPr>
          <p:nvPr>
            <p:ph type="sldNum" sz="quarter" idx="12"/>
          </p:nvPr>
        </p:nvSpPr>
        <p:spPr>
          <a:ln/>
        </p:spPr>
        <p:txBody>
          <a:bodyPr/>
          <a:lstStyle>
            <a:lvl1pPr>
              <a:defRPr/>
            </a:lvl1pPr>
          </a:lstStyle>
          <a:p>
            <a:fld id="{332FAE9E-AF2B-4A34-B49B-695D26ABDFAA}" type="slidenum">
              <a:rPr lang="it-IT" altLang="it-IT"/>
              <a:pPr/>
              <a:t>‹N›</a:t>
            </a:fld>
            <a:endParaRPr lang="it-IT" altLang="it-IT"/>
          </a:p>
        </p:txBody>
      </p:sp>
    </p:spTree>
    <p:extLst>
      <p:ext uri="{BB962C8B-B14F-4D97-AF65-F5344CB8AC3E}">
        <p14:creationId xmlns:p14="http://schemas.microsoft.com/office/powerpoint/2010/main" val="13052957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75B7965-67A4-4254-9722-8AF93C7C7E5C}"/>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612599B-D88B-45D1-B871-858A610C527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389A398-5BC8-44FD-B6BF-2B18B483813E}"/>
              </a:ext>
            </a:extLst>
          </p:cNvPr>
          <p:cNvSpPr>
            <a:spLocks noGrp="1" noChangeArrowheads="1"/>
          </p:cNvSpPr>
          <p:nvPr>
            <p:ph type="sldNum" sz="quarter" idx="12"/>
          </p:nvPr>
        </p:nvSpPr>
        <p:spPr>
          <a:ln/>
        </p:spPr>
        <p:txBody>
          <a:bodyPr/>
          <a:lstStyle>
            <a:lvl1pPr>
              <a:defRPr/>
            </a:lvl1pPr>
          </a:lstStyle>
          <a:p>
            <a:fld id="{484677DB-EA87-4602-8CE9-26100BA8B244}" type="slidenum">
              <a:rPr lang="it-IT" altLang="it-IT"/>
              <a:pPr/>
              <a:t>‹N›</a:t>
            </a:fld>
            <a:endParaRPr lang="it-IT" altLang="it-IT"/>
          </a:p>
        </p:txBody>
      </p:sp>
    </p:spTree>
    <p:extLst>
      <p:ext uri="{BB962C8B-B14F-4D97-AF65-F5344CB8AC3E}">
        <p14:creationId xmlns:p14="http://schemas.microsoft.com/office/powerpoint/2010/main" val="38008666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85800" y="609600"/>
            <a:ext cx="7772400" cy="1143000"/>
          </a:xfrm>
        </p:spPr>
        <p:txBody>
          <a:bodyPr/>
          <a:lstStyle/>
          <a:p>
            <a:r>
              <a:rPr lang="it-IT"/>
              <a:t>Fare clic per modificare lo stile del titolo</a:t>
            </a:r>
          </a:p>
        </p:txBody>
      </p:sp>
      <p:sp>
        <p:nvSpPr>
          <p:cNvPr id="3" name="Segnaposto contenuto 2"/>
          <p:cNvSpPr>
            <a:spLocks noGrp="1"/>
          </p:cNvSpPr>
          <p:nvPr>
            <p:ph sz="quarter" idx="1"/>
          </p:nvPr>
        </p:nvSpPr>
        <p:spPr>
          <a:xfrm>
            <a:off x="6858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858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47FB7961-CF50-42F0-A599-5BFC2B04BBAD}"/>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797F9031-0B84-486B-B0A1-63B47AC3FC2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76D6C03D-6D6D-4C57-8A54-45C0FD8C0018}"/>
              </a:ext>
            </a:extLst>
          </p:cNvPr>
          <p:cNvSpPr>
            <a:spLocks noGrp="1" noChangeArrowheads="1"/>
          </p:cNvSpPr>
          <p:nvPr>
            <p:ph type="sldNum" sz="quarter" idx="12"/>
          </p:nvPr>
        </p:nvSpPr>
        <p:spPr>
          <a:ln/>
        </p:spPr>
        <p:txBody>
          <a:bodyPr/>
          <a:lstStyle>
            <a:lvl1pPr>
              <a:defRPr/>
            </a:lvl1pPr>
          </a:lstStyle>
          <a:p>
            <a:fld id="{D1E27F8C-BE27-4F98-8D1F-2424436DEF63}" type="slidenum">
              <a:rPr lang="it-IT" altLang="it-IT"/>
              <a:pPr/>
              <a:t>‹N›</a:t>
            </a:fld>
            <a:endParaRPr lang="it-IT" altLang="it-IT"/>
          </a:p>
        </p:txBody>
      </p:sp>
    </p:spTree>
    <p:extLst>
      <p:ext uri="{BB962C8B-B14F-4D97-AF65-F5344CB8AC3E}">
        <p14:creationId xmlns:p14="http://schemas.microsoft.com/office/powerpoint/2010/main" val="2182154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ClipArt 2"/>
          <p:cNvSpPr>
            <a:spLocks noGrp="1"/>
          </p:cNvSpPr>
          <p:nvPr>
            <p:ph type="clipArt" sz="half" idx="1"/>
          </p:nvPr>
        </p:nvSpPr>
        <p:spPr>
          <a:xfrm>
            <a:off x="457200" y="1600200"/>
            <a:ext cx="4038600" cy="4525963"/>
          </a:xfrm>
        </p:spPr>
        <p:txBody>
          <a:bodyPr/>
          <a:lstStyle/>
          <a:p>
            <a:pPr lvl="0"/>
            <a:endParaRPr lang="it-IT" noProof="0"/>
          </a:p>
        </p:txBody>
      </p:sp>
      <p:sp>
        <p:nvSpPr>
          <p:cNvPr id="4" name="Segnaposto testo 3"/>
          <p:cNvSpPr>
            <a:spLocks noGrp="1"/>
          </p:cNvSpPr>
          <p:nvPr>
            <p:ph type="body" sz="half" idx="2"/>
          </p:nvPr>
        </p:nvSpPr>
        <p:spPr>
          <a:xfrm>
            <a:off x="4648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8354102A-AC00-4D8E-86D2-8536A18246B9}"/>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6AB9FC0-D6FD-4C93-BF31-E8009CDEE61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103C9C9D-3343-466C-A89A-466D8CC4274B}"/>
              </a:ext>
            </a:extLst>
          </p:cNvPr>
          <p:cNvSpPr>
            <a:spLocks noGrp="1" noChangeArrowheads="1"/>
          </p:cNvSpPr>
          <p:nvPr>
            <p:ph type="sldNum" sz="quarter" idx="12"/>
          </p:nvPr>
        </p:nvSpPr>
        <p:spPr>
          <a:ln/>
        </p:spPr>
        <p:txBody>
          <a:bodyPr/>
          <a:lstStyle>
            <a:lvl1pPr>
              <a:defRPr/>
            </a:lvl1pPr>
          </a:lstStyle>
          <a:p>
            <a:fld id="{A17918E7-0651-484B-9E4B-DE88340B7399}" type="slidenum">
              <a:rPr lang="it-IT" altLang="it-IT"/>
              <a:pPr/>
              <a:t>‹N›</a:t>
            </a:fld>
            <a:endParaRPr lang="it-IT" altLang="it-IT"/>
          </a:p>
        </p:txBody>
      </p:sp>
    </p:spTree>
    <p:extLst>
      <p:ext uri="{BB962C8B-B14F-4D97-AF65-F5344CB8AC3E}">
        <p14:creationId xmlns:p14="http://schemas.microsoft.com/office/powerpoint/2010/main" val="892998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84263B70-E1BB-47AB-9196-7AE99B0AB1D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AA7D431D-C41A-4FC5-B462-88959C27B6E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5671299A-1C12-4F60-8659-A283D3B962FF}"/>
              </a:ext>
            </a:extLst>
          </p:cNvPr>
          <p:cNvSpPr>
            <a:spLocks noGrp="1" noChangeArrowheads="1"/>
          </p:cNvSpPr>
          <p:nvPr>
            <p:ph type="sldNum" sz="quarter" idx="12"/>
          </p:nvPr>
        </p:nvSpPr>
        <p:spPr>
          <a:ln/>
        </p:spPr>
        <p:txBody>
          <a:bodyPr/>
          <a:lstStyle>
            <a:lvl1pPr>
              <a:defRPr/>
            </a:lvl1pPr>
          </a:lstStyle>
          <a:p>
            <a:fld id="{8A9939B3-06EA-4606-909C-0370A324B597}" type="slidenum">
              <a:rPr lang="it-IT" altLang="it-IT"/>
              <a:pPr/>
              <a:t>‹N›</a:t>
            </a:fld>
            <a:endParaRPr lang="it-IT" altLang="it-IT"/>
          </a:p>
        </p:txBody>
      </p:sp>
    </p:spTree>
    <p:extLst>
      <p:ext uri="{BB962C8B-B14F-4D97-AF65-F5344CB8AC3E}">
        <p14:creationId xmlns:p14="http://schemas.microsoft.com/office/powerpoint/2010/main" val="504280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B6C55367-C2D0-445C-8433-856594223959}"/>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97FE940F-F0EF-4420-B0C2-99A38AE6B60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09DDF3C-CECE-4FDA-958E-7DF69506409E}"/>
              </a:ext>
            </a:extLst>
          </p:cNvPr>
          <p:cNvSpPr>
            <a:spLocks noGrp="1" noChangeArrowheads="1"/>
          </p:cNvSpPr>
          <p:nvPr>
            <p:ph type="sldNum" sz="quarter" idx="12"/>
          </p:nvPr>
        </p:nvSpPr>
        <p:spPr>
          <a:ln/>
        </p:spPr>
        <p:txBody>
          <a:bodyPr/>
          <a:lstStyle>
            <a:lvl1pPr>
              <a:defRPr/>
            </a:lvl1pPr>
          </a:lstStyle>
          <a:p>
            <a:fld id="{DDF1D01F-D97B-4FAA-8791-62E1DEC09400}" type="slidenum">
              <a:rPr lang="it-IT" altLang="it-IT"/>
              <a:pPr/>
              <a:t>‹N›</a:t>
            </a:fld>
            <a:endParaRPr lang="it-IT" altLang="it-IT"/>
          </a:p>
        </p:txBody>
      </p:sp>
    </p:spTree>
    <p:extLst>
      <p:ext uri="{BB962C8B-B14F-4D97-AF65-F5344CB8AC3E}">
        <p14:creationId xmlns:p14="http://schemas.microsoft.com/office/powerpoint/2010/main" val="990933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D434AFE1-C699-4277-875F-01BF2A3F85C0}"/>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EE614A3-A2AD-4288-A71D-EB962747D06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75C4349-8CC7-4350-93C4-01CC6F72C3B1}"/>
              </a:ext>
            </a:extLst>
          </p:cNvPr>
          <p:cNvSpPr>
            <a:spLocks noGrp="1" noChangeArrowheads="1"/>
          </p:cNvSpPr>
          <p:nvPr>
            <p:ph type="sldNum" sz="quarter" idx="12"/>
          </p:nvPr>
        </p:nvSpPr>
        <p:spPr>
          <a:ln/>
        </p:spPr>
        <p:txBody>
          <a:bodyPr/>
          <a:lstStyle>
            <a:lvl1pPr>
              <a:defRPr/>
            </a:lvl1pPr>
          </a:lstStyle>
          <a:p>
            <a:fld id="{7B2F777E-832B-43CF-A548-F7C80D8C6FFE}" type="slidenum">
              <a:rPr lang="it-IT" altLang="it-IT"/>
              <a:pPr/>
              <a:t>‹N›</a:t>
            </a:fld>
            <a:endParaRPr lang="it-IT" altLang="it-IT"/>
          </a:p>
        </p:txBody>
      </p:sp>
    </p:spTree>
    <p:extLst>
      <p:ext uri="{BB962C8B-B14F-4D97-AF65-F5344CB8AC3E}">
        <p14:creationId xmlns:p14="http://schemas.microsoft.com/office/powerpoint/2010/main" val="1641831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F2191C33-9974-4958-ADE9-3B3CB2DCB161}"/>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BF26B5AA-3377-42E7-AFB8-5A13BB750A7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B6F0EB91-5AB0-4FC3-AB70-3B042ECA790A}"/>
              </a:ext>
            </a:extLst>
          </p:cNvPr>
          <p:cNvSpPr>
            <a:spLocks noGrp="1" noChangeArrowheads="1"/>
          </p:cNvSpPr>
          <p:nvPr>
            <p:ph type="sldNum" sz="quarter" idx="12"/>
          </p:nvPr>
        </p:nvSpPr>
        <p:spPr>
          <a:ln/>
        </p:spPr>
        <p:txBody>
          <a:bodyPr/>
          <a:lstStyle>
            <a:lvl1pPr>
              <a:defRPr/>
            </a:lvl1pPr>
          </a:lstStyle>
          <a:p>
            <a:fld id="{48A40EED-CCA6-4009-8920-1A156243DCBB}" type="slidenum">
              <a:rPr lang="it-IT" altLang="it-IT"/>
              <a:pPr/>
              <a:t>‹N›</a:t>
            </a:fld>
            <a:endParaRPr lang="it-IT" altLang="it-IT"/>
          </a:p>
        </p:txBody>
      </p:sp>
    </p:spTree>
    <p:extLst>
      <p:ext uri="{BB962C8B-B14F-4D97-AF65-F5344CB8AC3E}">
        <p14:creationId xmlns:p14="http://schemas.microsoft.com/office/powerpoint/2010/main" val="2986003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4587810A-DC0E-4C9D-8B60-512A617C41EC}"/>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342C1AFC-3A59-4A9B-86FB-D4BCB66E7D8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50FECDC2-55C1-4409-BBDF-634104B64201}"/>
              </a:ext>
            </a:extLst>
          </p:cNvPr>
          <p:cNvSpPr>
            <a:spLocks noGrp="1" noChangeArrowheads="1"/>
          </p:cNvSpPr>
          <p:nvPr>
            <p:ph type="sldNum" sz="quarter" idx="12"/>
          </p:nvPr>
        </p:nvSpPr>
        <p:spPr>
          <a:ln/>
        </p:spPr>
        <p:txBody>
          <a:bodyPr/>
          <a:lstStyle>
            <a:lvl1pPr>
              <a:defRPr/>
            </a:lvl1pPr>
          </a:lstStyle>
          <a:p>
            <a:fld id="{C983D791-CE9D-4D53-A89A-6B14D3760BD8}" type="slidenum">
              <a:rPr lang="it-IT" altLang="it-IT"/>
              <a:pPr/>
              <a:t>‹N›</a:t>
            </a:fld>
            <a:endParaRPr lang="it-IT" altLang="it-IT"/>
          </a:p>
        </p:txBody>
      </p:sp>
    </p:spTree>
    <p:extLst>
      <p:ext uri="{BB962C8B-B14F-4D97-AF65-F5344CB8AC3E}">
        <p14:creationId xmlns:p14="http://schemas.microsoft.com/office/powerpoint/2010/main" val="723501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EC29BAEE-B649-4FEF-AA6F-A4E7A10CE883}"/>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1B2F0CE0-72FC-4311-8302-B81DF6FFC71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63EE3BA4-0C0C-465A-A3E3-9908217185A7}"/>
              </a:ext>
            </a:extLst>
          </p:cNvPr>
          <p:cNvSpPr>
            <a:spLocks noGrp="1" noChangeArrowheads="1"/>
          </p:cNvSpPr>
          <p:nvPr>
            <p:ph type="sldNum" sz="quarter" idx="12"/>
          </p:nvPr>
        </p:nvSpPr>
        <p:spPr>
          <a:ln/>
        </p:spPr>
        <p:txBody>
          <a:bodyPr/>
          <a:lstStyle>
            <a:lvl1pPr>
              <a:defRPr/>
            </a:lvl1pPr>
          </a:lstStyle>
          <a:p>
            <a:fld id="{3D134191-F4B4-4D3C-A61F-7E13202BACBB}" type="slidenum">
              <a:rPr lang="it-IT" altLang="it-IT"/>
              <a:pPr/>
              <a:t>‹N›</a:t>
            </a:fld>
            <a:endParaRPr lang="it-IT" altLang="it-IT"/>
          </a:p>
        </p:txBody>
      </p:sp>
    </p:spTree>
    <p:extLst>
      <p:ext uri="{BB962C8B-B14F-4D97-AF65-F5344CB8AC3E}">
        <p14:creationId xmlns:p14="http://schemas.microsoft.com/office/powerpoint/2010/main" val="1188379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4E7D85D-61B3-4E69-AB02-C13D9505130D}"/>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06BFA6E6-80BE-47D9-9B88-190F5F9A804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C0DF839A-017F-4CBB-97E9-88CFD012A3FC}"/>
              </a:ext>
            </a:extLst>
          </p:cNvPr>
          <p:cNvSpPr>
            <a:spLocks noGrp="1" noChangeArrowheads="1"/>
          </p:cNvSpPr>
          <p:nvPr>
            <p:ph type="sldNum" sz="quarter" idx="12"/>
          </p:nvPr>
        </p:nvSpPr>
        <p:spPr>
          <a:ln/>
        </p:spPr>
        <p:txBody>
          <a:bodyPr/>
          <a:lstStyle>
            <a:lvl1pPr>
              <a:defRPr/>
            </a:lvl1pPr>
          </a:lstStyle>
          <a:p>
            <a:fld id="{30A8F2A5-CA47-41FD-93F9-FF6226312613}" type="slidenum">
              <a:rPr lang="it-IT" altLang="it-IT"/>
              <a:pPr/>
              <a:t>‹N›</a:t>
            </a:fld>
            <a:endParaRPr lang="it-IT" altLang="it-IT"/>
          </a:p>
        </p:txBody>
      </p:sp>
    </p:spTree>
    <p:extLst>
      <p:ext uri="{BB962C8B-B14F-4D97-AF65-F5344CB8AC3E}">
        <p14:creationId xmlns:p14="http://schemas.microsoft.com/office/powerpoint/2010/main" val="1799046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BF2C2AC-4C8B-4FD7-8DD6-6EC244C00DC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14C11D95-9399-46AE-B4A6-DC5870F5221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AD85D4F-E2A1-4CD4-BAAE-5E87EBEDACDC}"/>
              </a:ext>
            </a:extLst>
          </p:cNvPr>
          <p:cNvSpPr>
            <a:spLocks noGrp="1" noChangeArrowheads="1"/>
          </p:cNvSpPr>
          <p:nvPr>
            <p:ph type="sldNum" sz="quarter" idx="12"/>
          </p:nvPr>
        </p:nvSpPr>
        <p:spPr>
          <a:ln/>
        </p:spPr>
        <p:txBody>
          <a:bodyPr/>
          <a:lstStyle>
            <a:lvl1pPr>
              <a:defRPr/>
            </a:lvl1pPr>
          </a:lstStyle>
          <a:p>
            <a:fld id="{08008F3C-865F-4E9F-8961-5CC2625852FF}" type="slidenum">
              <a:rPr lang="it-IT" altLang="it-IT"/>
              <a:pPr/>
              <a:t>‹N›</a:t>
            </a:fld>
            <a:endParaRPr lang="it-IT" altLang="it-IT"/>
          </a:p>
        </p:txBody>
      </p:sp>
    </p:spTree>
    <p:extLst>
      <p:ext uri="{BB962C8B-B14F-4D97-AF65-F5344CB8AC3E}">
        <p14:creationId xmlns:p14="http://schemas.microsoft.com/office/powerpoint/2010/main" val="1561433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1CB7E62D-FC2B-476E-84EB-BC9A084160F1}"/>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43D96A71-FAC0-4775-9918-5840E635D0C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6A3D302-53A5-491B-A56B-AFA15A3A1F38}"/>
              </a:ext>
            </a:extLst>
          </p:cNvPr>
          <p:cNvSpPr>
            <a:spLocks noGrp="1" noChangeArrowheads="1"/>
          </p:cNvSpPr>
          <p:nvPr>
            <p:ph type="sldNum" sz="quarter" idx="12"/>
          </p:nvPr>
        </p:nvSpPr>
        <p:spPr>
          <a:ln/>
        </p:spPr>
        <p:txBody>
          <a:bodyPr/>
          <a:lstStyle>
            <a:lvl1pPr>
              <a:defRPr/>
            </a:lvl1pPr>
          </a:lstStyle>
          <a:p>
            <a:fld id="{384D8D8B-AC31-4FAD-9699-E28237A9C5F4}" type="slidenum">
              <a:rPr lang="it-IT" altLang="it-IT"/>
              <a:pPr/>
              <a:t>‹N›</a:t>
            </a:fld>
            <a:endParaRPr lang="it-IT" altLang="it-IT"/>
          </a:p>
        </p:txBody>
      </p:sp>
    </p:spTree>
    <p:extLst>
      <p:ext uri="{BB962C8B-B14F-4D97-AF65-F5344CB8AC3E}">
        <p14:creationId xmlns:p14="http://schemas.microsoft.com/office/powerpoint/2010/main" val="1362930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28CEDEB9-FF29-4FF7-86A5-9BF391752F87}"/>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4DB1DCE-1532-47A7-A866-485D1F9BD65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BC6EDC0-EA0E-4ECA-982B-CE43E5DB75FA}"/>
              </a:ext>
            </a:extLst>
          </p:cNvPr>
          <p:cNvSpPr>
            <a:spLocks noGrp="1" noChangeArrowheads="1"/>
          </p:cNvSpPr>
          <p:nvPr>
            <p:ph type="sldNum" sz="quarter" idx="12"/>
          </p:nvPr>
        </p:nvSpPr>
        <p:spPr>
          <a:ln/>
        </p:spPr>
        <p:txBody>
          <a:bodyPr/>
          <a:lstStyle>
            <a:lvl1pPr>
              <a:defRPr/>
            </a:lvl1pPr>
          </a:lstStyle>
          <a:p>
            <a:fld id="{F9AEFD87-AE9E-471A-8AF9-42A3BA6B34CF}" type="slidenum">
              <a:rPr lang="it-IT" altLang="it-IT"/>
              <a:pPr/>
              <a:t>‹N›</a:t>
            </a:fld>
            <a:endParaRPr lang="it-IT" altLang="it-IT"/>
          </a:p>
        </p:txBody>
      </p:sp>
    </p:spTree>
    <p:extLst>
      <p:ext uri="{BB962C8B-B14F-4D97-AF65-F5344CB8AC3E}">
        <p14:creationId xmlns:p14="http://schemas.microsoft.com/office/powerpoint/2010/main" val="3842314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52F4FFE3-A05D-4C45-9066-48C4C278353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E4A18644-D70C-4764-820F-4C25EC9A3AF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27DD9AA6-43F6-4885-896B-0002084319C0}"/>
              </a:ext>
            </a:extLst>
          </p:cNvPr>
          <p:cNvSpPr>
            <a:spLocks noGrp="1" noChangeArrowheads="1"/>
          </p:cNvSpPr>
          <p:nvPr>
            <p:ph type="sldNum" sz="quarter" idx="12"/>
          </p:nvPr>
        </p:nvSpPr>
        <p:spPr>
          <a:ln/>
        </p:spPr>
        <p:txBody>
          <a:bodyPr/>
          <a:lstStyle>
            <a:lvl1pPr>
              <a:defRPr/>
            </a:lvl1pPr>
          </a:lstStyle>
          <a:p>
            <a:fld id="{1500BF7E-24B5-4784-981C-09B2E6EDB91D}" type="slidenum">
              <a:rPr lang="it-IT" altLang="it-IT"/>
              <a:pPr/>
              <a:t>‹N›</a:t>
            </a:fld>
            <a:endParaRPr lang="it-IT" altLang="it-IT"/>
          </a:p>
        </p:txBody>
      </p:sp>
    </p:spTree>
    <p:extLst>
      <p:ext uri="{BB962C8B-B14F-4D97-AF65-F5344CB8AC3E}">
        <p14:creationId xmlns:p14="http://schemas.microsoft.com/office/powerpoint/2010/main" val="74057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F352D496-423D-4BC4-95B2-37610358D96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1D68EA8-A5B5-4149-A6CE-898EBBB346E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0C8D075-6C15-40B1-823A-9F4B6DC928F2}"/>
              </a:ext>
            </a:extLst>
          </p:cNvPr>
          <p:cNvSpPr>
            <a:spLocks noGrp="1" noChangeArrowheads="1"/>
          </p:cNvSpPr>
          <p:nvPr>
            <p:ph type="sldNum" sz="quarter" idx="12"/>
          </p:nvPr>
        </p:nvSpPr>
        <p:spPr>
          <a:ln/>
        </p:spPr>
        <p:txBody>
          <a:bodyPr/>
          <a:lstStyle>
            <a:lvl1pPr>
              <a:defRPr/>
            </a:lvl1pPr>
          </a:lstStyle>
          <a:p>
            <a:fld id="{19290A1A-6F57-4D2E-864C-EF83988B77F5}" type="slidenum">
              <a:rPr lang="it-IT" altLang="it-IT"/>
              <a:pPr/>
              <a:t>‹N›</a:t>
            </a:fld>
            <a:endParaRPr lang="it-IT" altLang="it-IT"/>
          </a:p>
        </p:txBody>
      </p:sp>
    </p:spTree>
    <p:extLst>
      <p:ext uri="{BB962C8B-B14F-4D97-AF65-F5344CB8AC3E}">
        <p14:creationId xmlns:p14="http://schemas.microsoft.com/office/powerpoint/2010/main" val="2748735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85800" y="609600"/>
            <a:ext cx="7772400" cy="1143000"/>
          </a:xfrm>
        </p:spPr>
        <p:txBody>
          <a:bodyPr/>
          <a:lstStyle/>
          <a:p>
            <a:r>
              <a:rPr lang="it-IT"/>
              <a:t>Fare clic per modificare lo stile del titolo</a:t>
            </a:r>
          </a:p>
        </p:txBody>
      </p:sp>
      <p:sp>
        <p:nvSpPr>
          <p:cNvPr id="3" name="Segnaposto contenuto 2"/>
          <p:cNvSpPr>
            <a:spLocks noGrp="1"/>
          </p:cNvSpPr>
          <p:nvPr>
            <p:ph sz="quarter" idx="1"/>
          </p:nvPr>
        </p:nvSpPr>
        <p:spPr>
          <a:xfrm>
            <a:off x="6858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858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91B5B0F4-1B5C-4A71-AD8A-69A9F2148602}"/>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BE265786-3862-435C-8825-CCE6C37BC24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08BE9761-9941-4F71-9A4C-7967FB8F1FBF}"/>
              </a:ext>
            </a:extLst>
          </p:cNvPr>
          <p:cNvSpPr>
            <a:spLocks noGrp="1" noChangeArrowheads="1"/>
          </p:cNvSpPr>
          <p:nvPr>
            <p:ph type="sldNum" sz="quarter" idx="12"/>
          </p:nvPr>
        </p:nvSpPr>
        <p:spPr>
          <a:ln/>
        </p:spPr>
        <p:txBody>
          <a:bodyPr/>
          <a:lstStyle>
            <a:lvl1pPr>
              <a:defRPr/>
            </a:lvl1pPr>
          </a:lstStyle>
          <a:p>
            <a:fld id="{934B5893-E46C-4F07-BFF5-B96D6922B38D}" type="slidenum">
              <a:rPr lang="it-IT" altLang="it-IT"/>
              <a:pPr/>
              <a:t>‹N›</a:t>
            </a:fld>
            <a:endParaRPr lang="it-IT" altLang="it-IT"/>
          </a:p>
        </p:txBody>
      </p:sp>
    </p:spTree>
    <p:extLst>
      <p:ext uri="{BB962C8B-B14F-4D97-AF65-F5344CB8AC3E}">
        <p14:creationId xmlns:p14="http://schemas.microsoft.com/office/powerpoint/2010/main" val="2292125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5D8618A-AE56-4D81-B3FB-6E8E1C066B32}"/>
              </a:ext>
            </a:extLst>
          </p:cNvPr>
          <p:cNvGrpSpPr>
            <a:grpSpLocks/>
          </p:cNvGrpSpPr>
          <p:nvPr/>
        </p:nvGrpSpPr>
        <p:grpSpPr bwMode="auto">
          <a:xfrm>
            <a:off x="-1035050" y="1552575"/>
            <a:ext cx="10179050" cy="5305425"/>
            <a:chOff x="-652" y="978"/>
            <a:chExt cx="6412" cy="3342"/>
          </a:xfrm>
        </p:grpSpPr>
        <p:sp>
          <p:nvSpPr>
            <p:cNvPr id="5" name="Freeform 3">
              <a:extLst>
                <a:ext uri="{FF2B5EF4-FFF2-40B4-BE49-F238E27FC236}">
                  <a16:creationId xmlns:a16="http://schemas.microsoft.com/office/drawing/2014/main" id="{63908D30-15A7-4B8C-9EA4-1C9A71B2B034}"/>
                </a:ext>
              </a:extLst>
            </p:cNvPr>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it-IT" sz="3200">
                <a:solidFill>
                  <a:srgbClr val="FFFF00"/>
                </a:solidFill>
                <a:latin typeface="Comic Sans MS" pitchFamily="66" charset="0"/>
              </a:endParaRPr>
            </a:p>
          </p:txBody>
        </p:sp>
        <p:sp>
          <p:nvSpPr>
            <p:cNvPr id="6" name="Arc 4">
              <a:extLst>
                <a:ext uri="{FF2B5EF4-FFF2-40B4-BE49-F238E27FC236}">
                  <a16:creationId xmlns:a16="http://schemas.microsoft.com/office/drawing/2014/main" id="{C8E0D654-7C0F-4136-A435-B5AE39FA76DD}"/>
                </a:ext>
              </a:extLst>
            </p:cNvPr>
            <p:cNvSpPr>
              <a:spLocks/>
            </p:cNvSpPr>
            <p:nvPr/>
          </p:nvSpPr>
          <p:spPr bwMode="auto">
            <a:xfrm>
              <a:off x="-652" y="978"/>
              <a:ext cx="4237" cy="3342"/>
            </a:xfrm>
            <a:custGeom>
              <a:avLst/>
              <a:gdLst>
                <a:gd name="T0" fmla="*/ 0 w 21600"/>
                <a:gd name="T1" fmla="*/ 0 h 21231"/>
                <a:gd name="T2" fmla="*/ 1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4101" name="Rectangle 5"/>
          <p:cNvSpPr>
            <a:spLocks noGrp="1" noChangeArrowheads="1"/>
          </p:cNvSpPr>
          <p:nvPr>
            <p:ph type="ctrTitle" sz="quarter"/>
          </p:nvPr>
        </p:nvSpPr>
        <p:spPr>
          <a:xfrm>
            <a:off x="1293813" y="762000"/>
            <a:ext cx="7772400" cy="1143000"/>
          </a:xfrm>
        </p:spPr>
        <p:txBody>
          <a:bodyPr anchor="b"/>
          <a:lstStyle>
            <a:lvl1pPr>
              <a:defRPr/>
            </a:lvl1pPr>
          </a:lstStyle>
          <a:p>
            <a:r>
              <a:rPr lang="it-IT"/>
              <a:t>Fare clic per modificare lo stile del titolo dello schema</a:t>
            </a:r>
          </a:p>
        </p:txBody>
      </p:sp>
      <p:sp>
        <p:nvSpPr>
          <p:cNvPr id="4102"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it-IT"/>
              <a:t>Fare clic per modificare lo stile del sottotitolo dello schema</a:t>
            </a:r>
          </a:p>
        </p:txBody>
      </p:sp>
      <p:sp>
        <p:nvSpPr>
          <p:cNvPr id="7" name="Rectangle 7">
            <a:extLst>
              <a:ext uri="{FF2B5EF4-FFF2-40B4-BE49-F238E27FC236}">
                <a16:creationId xmlns:a16="http://schemas.microsoft.com/office/drawing/2014/main" id="{84B96646-019A-4D1E-B74E-0D51E4C11459}"/>
              </a:ext>
            </a:extLst>
          </p:cNvPr>
          <p:cNvSpPr>
            <a:spLocks noGrp="1" noChangeArrowheads="1"/>
          </p:cNvSpPr>
          <p:nvPr>
            <p:ph type="dt" sz="quarter" idx="10"/>
          </p:nvPr>
        </p:nvSpPr>
        <p:spPr/>
        <p:txBody>
          <a:bodyPr/>
          <a:lstStyle>
            <a:lvl1pPr>
              <a:defRPr/>
            </a:lvl1pPr>
          </a:lstStyle>
          <a:p>
            <a:pPr>
              <a:defRPr/>
            </a:pPr>
            <a:endParaRPr lang="it-IT"/>
          </a:p>
        </p:txBody>
      </p:sp>
      <p:sp>
        <p:nvSpPr>
          <p:cNvPr id="8" name="Rectangle 8">
            <a:extLst>
              <a:ext uri="{FF2B5EF4-FFF2-40B4-BE49-F238E27FC236}">
                <a16:creationId xmlns:a16="http://schemas.microsoft.com/office/drawing/2014/main" id="{94B950B1-54CD-4CBD-A28A-2482E4C48832}"/>
              </a:ext>
            </a:extLst>
          </p:cNvPr>
          <p:cNvSpPr>
            <a:spLocks noGrp="1" noChangeArrowheads="1"/>
          </p:cNvSpPr>
          <p:nvPr>
            <p:ph type="ftr" sz="quarter" idx="11"/>
          </p:nvPr>
        </p:nvSpPr>
        <p:spPr/>
        <p:txBody>
          <a:bodyPr/>
          <a:lstStyle>
            <a:lvl1pPr>
              <a:defRPr/>
            </a:lvl1pPr>
          </a:lstStyle>
          <a:p>
            <a:pPr>
              <a:defRPr/>
            </a:pPr>
            <a:endParaRPr lang="it-IT"/>
          </a:p>
        </p:txBody>
      </p:sp>
      <p:sp>
        <p:nvSpPr>
          <p:cNvPr id="9" name="Rectangle 9">
            <a:extLst>
              <a:ext uri="{FF2B5EF4-FFF2-40B4-BE49-F238E27FC236}">
                <a16:creationId xmlns:a16="http://schemas.microsoft.com/office/drawing/2014/main" id="{0812B386-0669-42C1-9AF8-E97A740790B7}"/>
              </a:ext>
            </a:extLst>
          </p:cNvPr>
          <p:cNvSpPr>
            <a:spLocks noGrp="1" noChangeArrowheads="1"/>
          </p:cNvSpPr>
          <p:nvPr>
            <p:ph type="sldNum" sz="quarter" idx="12"/>
          </p:nvPr>
        </p:nvSpPr>
        <p:spPr/>
        <p:txBody>
          <a:bodyPr/>
          <a:lstStyle>
            <a:lvl1pPr>
              <a:defRPr/>
            </a:lvl1pPr>
          </a:lstStyle>
          <a:p>
            <a:fld id="{025F2284-F16E-40F0-82F0-68CD343D82C6}" type="slidenum">
              <a:rPr lang="it-IT" altLang="it-IT"/>
              <a:pPr/>
              <a:t>‹N›</a:t>
            </a:fld>
            <a:endParaRPr lang="it-IT" altLang="it-IT"/>
          </a:p>
        </p:txBody>
      </p:sp>
    </p:spTree>
    <p:extLst>
      <p:ext uri="{BB962C8B-B14F-4D97-AF65-F5344CB8AC3E}">
        <p14:creationId xmlns:p14="http://schemas.microsoft.com/office/powerpoint/2010/main" val="1786394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a:extLst>
              <a:ext uri="{FF2B5EF4-FFF2-40B4-BE49-F238E27FC236}">
                <a16:creationId xmlns:a16="http://schemas.microsoft.com/office/drawing/2014/main" id="{9C7F3AE7-2FB8-4BB2-A304-ADC718D84E0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7">
            <a:extLst>
              <a:ext uri="{FF2B5EF4-FFF2-40B4-BE49-F238E27FC236}">
                <a16:creationId xmlns:a16="http://schemas.microsoft.com/office/drawing/2014/main" id="{DAD80B2D-4D6D-4283-BCE3-8C92584719A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8">
            <a:extLst>
              <a:ext uri="{FF2B5EF4-FFF2-40B4-BE49-F238E27FC236}">
                <a16:creationId xmlns:a16="http://schemas.microsoft.com/office/drawing/2014/main" id="{BF925BC1-B64D-4C3F-BB27-90ADA5C0BC17}"/>
              </a:ext>
            </a:extLst>
          </p:cNvPr>
          <p:cNvSpPr>
            <a:spLocks noGrp="1" noChangeArrowheads="1"/>
          </p:cNvSpPr>
          <p:nvPr>
            <p:ph type="sldNum" sz="quarter" idx="12"/>
          </p:nvPr>
        </p:nvSpPr>
        <p:spPr>
          <a:ln/>
        </p:spPr>
        <p:txBody>
          <a:bodyPr/>
          <a:lstStyle>
            <a:lvl1pPr>
              <a:defRPr/>
            </a:lvl1pPr>
          </a:lstStyle>
          <a:p>
            <a:fld id="{8286FDE7-A000-4A3C-B13B-16124C613430}" type="slidenum">
              <a:rPr lang="it-IT" altLang="it-IT"/>
              <a:pPr/>
              <a:t>‹N›</a:t>
            </a:fld>
            <a:endParaRPr lang="it-IT" altLang="it-IT"/>
          </a:p>
        </p:txBody>
      </p:sp>
    </p:spTree>
    <p:extLst>
      <p:ext uri="{BB962C8B-B14F-4D97-AF65-F5344CB8AC3E}">
        <p14:creationId xmlns:p14="http://schemas.microsoft.com/office/powerpoint/2010/main" val="3814581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6">
            <a:extLst>
              <a:ext uri="{FF2B5EF4-FFF2-40B4-BE49-F238E27FC236}">
                <a16:creationId xmlns:a16="http://schemas.microsoft.com/office/drawing/2014/main" id="{71412B74-79AA-4B58-8C31-1B2D0EF76DA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7">
            <a:extLst>
              <a:ext uri="{FF2B5EF4-FFF2-40B4-BE49-F238E27FC236}">
                <a16:creationId xmlns:a16="http://schemas.microsoft.com/office/drawing/2014/main" id="{B2C706C3-6148-4364-AAA8-5C761928276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8">
            <a:extLst>
              <a:ext uri="{FF2B5EF4-FFF2-40B4-BE49-F238E27FC236}">
                <a16:creationId xmlns:a16="http://schemas.microsoft.com/office/drawing/2014/main" id="{8FB7B846-87DF-41ED-BC6A-4F95915937E0}"/>
              </a:ext>
            </a:extLst>
          </p:cNvPr>
          <p:cNvSpPr>
            <a:spLocks noGrp="1" noChangeArrowheads="1"/>
          </p:cNvSpPr>
          <p:nvPr>
            <p:ph type="sldNum" sz="quarter" idx="12"/>
          </p:nvPr>
        </p:nvSpPr>
        <p:spPr>
          <a:ln/>
        </p:spPr>
        <p:txBody>
          <a:bodyPr/>
          <a:lstStyle>
            <a:lvl1pPr>
              <a:defRPr/>
            </a:lvl1pPr>
          </a:lstStyle>
          <a:p>
            <a:fld id="{B61EDB9E-C86A-4E45-A8D8-B4EB49596E0E}" type="slidenum">
              <a:rPr lang="it-IT" altLang="it-IT"/>
              <a:pPr/>
              <a:t>‹N›</a:t>
            </a:fld>
            <a:endParaRPr lang="it-IT" altLang="it-IT"/>
          </a:p>
        </p:txBody>
      </p:sp>
    </p:spTree>
    <p:extLst>
      <p:ext uri="{BB962C8B-B14F-4D97-AF65-F5344CB8AC3E}">
        <p14:creationId xmlns:p14="http://schemas.microsoft.com/office/powerpoint/2010/main" val="941446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6">
            <a:extLst>
              <a:ext uri="{FF2B5EF4-FFF2-40B4-BE49-F238E27FC236}">
                <a16:creationId xmlns:a16="http://schemas.microsoft.com/office/drawing/2014/main" id="{07150FFF-1E59-405B-BB53-C4722970C7E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7029225E-09B2-412D-88F3-A6E59EB79A8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6F8C5F59-695B-4C2A-AB11-63AE40593107}"/>
              </a:ext>
            </a:extLst>
          </p:cNvPr>
          <p:cNvSpPr>
            <a:spLocks noGrp="1" noChangeArrowheads="1"/>
          </p:cNvSpPr>
          <p:nvPr>
            <p:ph type="sldNum" sz="quarter" idx="12"/>
          </p:nvPr>
        </p:nvSpPr>
        <p:spPr>
          <a:ln/>
        </p:spPr>
        <p:txBody>
          <a:bodyPr/>
          <a:lstStyle>
            <a:lvl1pPr>
              <a:defRPr/>
            </a:lvl1pPr>
          </a:lstStyle>
          <a:p>
            <a:fld id="{3D08754A-24DB-4763-8486-9972148B620C}" type="slidenum">
              <a:rPr lang="it-IT" altLang="it-IT"/>
              <a:pPr/>
              <a:t>‹N›</a:t>
            </a:fld>
            <a:endParaRPr lang="it-IT" altLang="it-IT"/>
          </a:p>
        </p:txBody>
      </p:sp>
    </p:spTree>
    <p:extLst>
      <p:ext uri="{BB962C8B-B14F-4D97-AF65-F5344CB8AC3E}">
        <p14:creationId xmlns:p14="http://schemas.microsoft.com/office/powerpoint/2010/main" val="24913037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6">
            <a:extLst>
              <a:ext uri="{FF2B5EF4-FFF2-40B4-BE49-F238E27FC236}">
                <a16:creationId xmlns:a16="http://schemas.microsoft.com/office/drawing/2014/main" id="{01E748B5-8436-4C01-8F0F-3E473ED8F442}"/>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7">
            <a:extLst>
              <a:ext uri="{FF2B5EF4-FFF2-40B4-BE49-F238E27FC236}">
                <a16:creationId xmlns:a16="http://schemas.microsoft.com/office/drawing/2014/main" id="{8EC96D64-EAC4-4210-ADBF-2078C3B61B4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8">
            <a:extLst>
              <a:ext uri="{FF2B5EF4-FFF2-40B4-BE49-F238E27FC236}">
                <a16:creationId xmlns:a16="http://schemas.microsoft.com/office/drawing/2014/main" id="{F0185468-08C7-42B1-943A-DE56D98AABFC}"/>
              </a:ext>
            </a:extLst>
          </p:cNvPr>
          <p:cNvSpPr>
            <a:spLocks noGrp="1" noChangeArrowheads="1"/>
          </p:cNvSpPr>
          <p:nvPr>
            <p:ph type="sldNum" sz="quarter" idx="12"/>
          </p:nvPr>
        </p:nvSpPr>
        <p:spPr>
          <a:ln/>
        </p:spPr>
        <p:txBody>
          <a:bodyPr/>
          <a:lstStyle>
            <a:lvl1pPr>
              <a:defRPr/>
            </a:lvl1pPr>
          </a:lstStyle>
          <a:p>
            <a:fld id="{F506198F-E2D8-4170-B942-3BB85FAD517C}" type="slidenum">
              <a:rPr lang="it-IT" altLang="it-IT"/>
              <a:pPr/>
              <a:t>‹N›</a:t>
            </a:fld>
            <a:endParaRPr lang="it-IT" altLang="it-IT"/>
          </a:p>
        </p:txBody>
      </p:sp>
    </p:spTree>
    <p:extLst>
      <p:ext uri="{BB962C8B-B14F-4D97-AF65-F5344CB8AC3E}">
        <p14:creationId xmlns:p14="http://schemas.microsoft.com/office/powerpoint/2010/main" val="3754691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AFE04590-75D4-44EF-9A41-0D0127AE5A7C}"/>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6401139-3CEA-4EC9-8426-0EC999BE447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B2F9511-D8CA-4F9E-B049-B9C40CDB8946}"/>
              </a:ext>
            </a:extLst>
          </p:cNvPr>
          <p:cNvSpPr>
            <a:spLocks noGrp="1" noChangeArrowheads="1"/>
          </p:cNvSpPr>
          <p:nvPr>
            <p:ph type="sldNum" sz="quarter" idx="12"/>
          </p:nvPr>
        </p:nvSpPr>
        <p:spPr>
          <a:ln/>
        </p:spPr>
        <p:txBody>
          <a:bodyPr/>
          <a:lstStyle>
            <a:lvl1pPr>
              <a:defRPr/>
            </a:lvl1pPr>
          </a:lstStyle>
          <a:p>
            <a:fld id="{E4F50829-E12E-4069-AD8E-7118FF53C2E4}" type="slidenum">
              <a:rPr lang="it-IT" altLang="it-IT"/>
              <a:pPr/>
              <a:t>‹N›</a:t>
            </a:fld>
            <a:endParaRPr lang="it-IT" altLang="it-IT"/>
          </a:p>
        </p:txBody>
      </p:sp>
    </p:spTree>
    <p:extLst>
      <p:ext uri="{BB962C8B-B14F-4D97-AF65-F5344CB8AC3E}">
        <p14:creationId xmlns:p14="http://schemas.microsoft.com/office/powerpoint/2010/main" val="3507321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6">
            <a:extLst>
              <a:ext uri="{FF2B5EF4-FFF2-40B4-BE49-F238E27FC236}">
                <a16:creationId xmlns:a16="http://schemas.microsoft.com/office/drawing/2014/main" id="{C06357F4-DE95-4DC8-91A3-09D6E24570A9}"/>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7">
            <a:extLst>
              <a:ext uri="{FF2B5EF4-FFF2-40B4-BE49-F238E27FC236}">
                <a16:creationId xmlns:a16="http://schemas.microsoft.com/office/drawing/2014/main" id="{833F7CE0-EEF7-4EC9-968A-510525C32C3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8">
            <a:extLst>
              <a:ext uri="{FF2B5EF4-FFF2-40B4-BE49-F238E27FC236}">
                <a16:creationId xmlns:a16="http://schemas.microsoft.com/office/drawing/2014/main" id="{6B1E5CA2-83F1-42FB-9163-0A4DB8C26F71}"/>
              </a:ext>
            </a:extLst>
          </p:cNvPr>
          <p:cNvSpPr>
            <a:spLocks noGrp="1" noChangeArrowheads="1"/>
          </p:cNvSpPr>
          <p:nvPr>
            <p:ph type="sldNum" sz="quarter" idx="12"/>
          </p:nvPr>
        </p:nvSpPr>
        <p:spPr>
          <a:ln/>
        </p:spPr>
        <p:txBody>
          <a:bodyPr/>
          <a:lstStyle>
            <a:lvl1pPr>
              <a:defRPr/>
            </a:lvl1pPr>
          </a:lstStyle>
          <a:p>
            <a:fld id="{449CC70D-3166-44F1-8A9C-C0A857769ADD}" type="slidenum">
              <a:rPr lang="it-IT" altLang="it-IT"/>
              <a:pPr/>
              <a:t>‹N›</a:t>
            </a:fld>
            <a:endParaRPr lang="it-IT" altLang="it-IT"/>
          </a:p>
        </p:txBody>
      </p:sp>
    </p:spTree>
    <p:extLst>
      <p:ext uri="{BB962C8B-B14F-4D97-AF65-F5344CB8AC3E}">
        <p14:creationId xmlns:p14="http://schemas.microsoft.com/office/powerpoint/2010/main" val="7323948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B866CD44-F51D-4EDE-A5C5-97A36780D3E7}"/>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7">
            <a:extLst>
              <a:ext uri="{FF2B5EF4-FFF2-40B4-BE49-F238E27FC236}">
                <a16:creationId xmlns:a16="http://schemas.microsoft.com/office/drawing/2014/main" id="{09F0D67C-6830-4964-8154-108D5FD808D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8">
            <a:extLst>
              <a:ext uri="{FF2B5EF4-FFF2-40B4-BE49-F238E27FC236}">
                <a16:creationId xmlns:a16="http://schemas.microsoft.com/office/drawing/2014/main" id="{6BC2246D-2567-4DF3-89AF-061A7CFC4539}"/>
              </a:ext>
            </a:extLst>
          </p:cNvPr>
          <p:cNvSpPr>
            <a:spLocks noGrp="1" noChangeArrowheads="1"/>
          </p:cNvSpPr>
          <p:nvPr>
            <p:ph type="sldNum" sz="quarter" idx="12"/>
          </p:nvPr>
        </p:nvSpPr>
        <p:spPr>
          <a:ln/>
        </p:spPr>
        <p:txBody>
          <a:bodyPr/>
          <a:lstStyle>
            <a:lvl1pPr>
              <a:defRPr/>
            </a:lvl1pPr>
          </a:lstStyle>
          <a:p>
            <a:fld id="{30FAA3AF-80BB-43B3-B1E8-B3BCBD2CFC33}" type="slidenum">
              <a:rPr lang="it-IT" altLang="it-IT"/>
              <a:pPr/>
              <a:t>‹N›</a:t>
            </a:fld>
            <a:endParaRPr lang="it-IT" altLang="it-IT"/>
          </a:p>
        </p:txBody>
      </p:sp>
    </p:spTree>
    <p:extLst>
      <p:ext uri="{BB962C8B-B14F-4D97-AF65-F5344CB8AC3E}">
        <p14:creationId xmlns:p14="http://schemas.microsoft.com/office/powerpoint/2010/main" val="519215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6">
            <a:extLst>
              <a:ext uri="{FF2B5EF4-FFF2-40B4-BE49-F238E27FC236}">
                <a16:creationId xmlns:a16="http://schemas.microsoft.com/office/drawing/2014/main" id="{9A3358FB-8B4F-4160-8CA3-CFA9069D55D9}"/>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D3B1007A-3745-43D7-ACB6-B79A33DE2C8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53BCE74C-A234-4E8B-B012-84B15845DBC5}"/>
              </a:ext>
            </a:extLst>
          </p:cNvPr>
          <p:cNvSpPr>
            <a:spLocks noGrp="1" noChangeArrowheads="1"/>
          </p:cNvSpPr>
          <p:nvPr>
            <p:ph type="sldNum" sz="quarter" idx="12"/>
          </p:nvPr>
        </p:nvSpPr>
        <p:spPr>
          <a:ln/>
        </p:spPr>
        <p:txBody>
          <a:bodyPr/>
          <a:lstStyle>
            <a:lvl1pPr>
              <a:defRPr/>
            </a:lvl1pPr>
          </a:lstStyle>
          <a:p>
            <a:fld id="{02FF7C52-34AD-4DAF-8789-1E56D64C249B}" type="slidenum">
              <a:rPr lang="it-IT" altLang="it-IT"/>
              <a:pPr/>
              <a:t>‹N›</a:t>
            </a:fld>
            <a:endParaRPr lang="it-IT" altLang="it-IT"/>
          </a:p>
        </p:txBody>
      </p:sp>
    </p:spTree>
    <p:extLst>
      <p:ext uri="{BB962C8B-B14F-4D97-AF65-F5344CB8AC3E}">
        <p14:creationId xmlns:p14="http://schemas.microsoft.com/office/powerpoint/2010/main" val="3363301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6">
            <a:extLst>
              <a:ext uri="{FF2B5EF4-FFF2-40B4-BE49-F238E27FC236}">
                <a16:creationId xmlns:a16="http://schemas.microsoft.com/office/drawing/2014/main" id="{52AF9705-A2FD-4D73-9B82-B74A2D6ACD90}"/>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C03119D6-F7D4-44A6-BBB2-621F907F5DD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519B83A0-E97A-41D3-B88C-4A90088E1F80}"/>
              </a:ext>
            </a:extLst>
          </p:cNvPr>
          <p:cNvSpPr>
            <a:spLocks noGrp="1" noChangeArrowheads="1"/>
          </p:cNvSpPr>
          <p:nvPr>
            <p:ph type="sldNum" sz="quarter" idx="12"/>
          </p:nvPr>
        </p:nvSpPr>
        <p:spPr>
          <a:ln/>
        </p:spPr>
        <p:txBody>
          <a:bodyPr/>
          <a:lstStyle>
            <a:lvl1pPr>
              <a:defRPr/>
            </a:lvl1pPr>
          </a:lstStyle>
          <a:p>
            <a:fld id="{76124588-CAFB-4EC7-9F16-FF29F1C86A38}" type="slidenum">
              <a:rPr lang="it-IT" altLang="it-IT"/>
              <a:pPr/>
              <a:t>‹N›</a:t>
            </a:fld>
            <a:endParaRPr lang="it-IT" altLang="it-IT"/>
          </a:p>
        </p:txBody>
      </p:sp>
    </p:spTree>
    <p:extLst>
      <p:ext uri="{BB962C8B-B14F-4D97-AF65-F5344CB8AC3E}">
        <p14:creationId xmlns:p14="http://schemas.microsoft.com/office/powerpoint/2010/main" val="3101382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a:extLst>
              <a:ext uri="{FF2B5EF4-FFF2-40B4-BE49-F238E27FC236}">
                <a16:creationId xmlns:a16="http://schemas.microsoft.com/office/drawing/2014/main" id="{18171B95-ABB3-4445-AE0D-B0BAD86FB4D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7">
            <a:extLst>
              <a:ext uri="{FF2B5EF4-FFF2-40B4-BE49-F238E27FC236}">
                <a16:creationId xmlns:a16="http://schemas.microsoft.com/office/drawing/2014/main" id="{9C0DBFDD-E6F8-4A94-81A7-DDBB56809D4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8">
            <a:extLst>
              <a:ext uri="{FF2B5EF4-FFF2-40B4-BE49-F238E27FC236}">
                <a16:creationId xmlns:a16="http://schemas.microsoft.com/office/drawing/2014/main" id="{2DA0AF29-A264-4547-B600-D9AD1FA3249D}"/>
              </a:ext>
            </a:extLst>
          </p:cNvPr>
          <p:cNvSpPr>
            <a:spLocks noGrp="1" noChangeArrowheads="1"/>
          </p:cNvSpPr>
          <p:nvPr>
            <p:ph type="sldNum" sz="quarter" idx="12"/>
          </p:nvPr>
        </p:nvSpPr>
        <p:spPr>
          <a:ln/>
        </p:spPr>
        <p:txBody>
          <a:bodyPr/>
          <a:lstStyle>
            <a:lvl1pPr>
              <a:defRPr/>
            </a:lvl1pPr>
          </a:lstStyle>
          <a:p>
            <a:fld id="{1D3661C3-0A11-420B-975A-34B0BDB18102}" type="slidenum">
              <a:rPr lang="it-IT" altLang="it-IT"/>
              <a:pPr/>
              <a:t>‹N›</a:t>
            </a:fld>
            <a:endParaRPr lang="it-IT" altLang="it-IT"/>
          </a:p>
        </p:txBody>
      </p:sp>
    </p:spTree>
    <p:extLst>
      <p:ext uri="{BB962C8B-B14F-4D97-AF65-F5344CB8AC3E}">
        <p14:creationId xmlns:p14="http://schemas.microsoft.com/office/powerpoint/2010/main" val="22706671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a:extLst>
              <a:ext uri="{FF2B5EF4-FFF2-40B4-BE49-F238E27FC236}">
                <a16:creationId xmlns:a16="http://schemas.microsoft.com/office/drawing/2014/main" id="{6C161C56-EDE3-4A03-938E-D648B2212DB0}"/>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7">
            <a:extLst>
              <a:ext uri="{FF2B5EF4-FFF2-40B4-BE49-F238E27FC236}">
                <a16:creationId xmlns:a16="http://schemas.microsoft.com/office/drawing/2014/main" id="{6E694D95-99F5-4A9E-ADD0-5B2E4851523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8">
            <a:extLst>
              <a:ext uri="{FF2B5EF4-FFF2-40B4-BE49-F238E27FC236}">
                <a16:creationId xmlns:a16="http://schemas.microsoft.com/office/drawing/2014/main" id="{9A2401F9-72C5-42F1-90A2-C0947DF161F3}"/>
              </a:ext>
            </a:extLst>
          </p:cNvPr>
          <p:cNvSpPr>
            <a:spLocks noGrp="1" noChangeArrowheads="1"/>
          </p:cNvSpPr>
          <p:nvPr>
            <p:ph type="sldNum" sz="quarter" idx="12"/>
          </p:nvPr>
        </p:nvSpPr>
        <p:spPr>
          <a:ln/>
        </p:spPr>
        <p:txBody>
          <a:bodyPr/>
          <a:lstStyle>
            <a:lvl1pPr>
              <a:defRPr/>
            </a:lvl1pPr>
          </a:lstStyle>
          <a:p>
            <a:fld id="{58CF9163-686E-4E0F-B8B8-EA5540622393}" type="slidenum">
              <a:rPr lang="it-IT" altLang="it-IT"/>
              <a:pPr/>
              <a:t>‹N›</a:t>
            </a:fld>
            <a:endParaRPr lang="it-IT" altLang="it-IT"/>
          </a:p>
        </p:txBody>
      </p:sp>
    </p:spTree>
    <p:extLst>
      <p:ext uri="{BB962C8B-B14F-4D97-AF65-F5344CB8AC3E}">
        <p14:creationId xmlns:p14="http://schemas.microsoft.com/office/powerpoint/2010/main" val="13727457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6">
            <a:extLst>
              <a:ext uri="{FF2B5EF4-FFF2-40B4-BE49-F238E27FC236}">
                <a16:creationId xmlns:a16="http://schemas.microsoft.com/office/drawing/2014/main" id="{8D42D47B-1B78-41C1-8701-F6F8413E4D99}"/>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AA0212B0-F59A-482A-97C1-5ED79BBD149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82D5DB3A-DFCF-4750-92F6-A41CAF522240}"/>
              </a:ext>
            </a:extLst>
          </p:cNvPr>
          <p:cNvSpPr>
            <a:spLocks noGrp="1" noChangeArrowheads="1"/>
          </p:cNvSpPr>
          <p:nvPr>
            <p:ph type="sldNum" sz="quarter" idx="12"/>
          </p:nvPr>
        </p:nvSpPr>
        <p:spPr>
          <a:ln/>
        </p:spPr>
        <p:txBody>
          <a:bodyPr/>
          <a:lstStyle>
            <a:lvl1pPr>
              <a:defRPr/>
            </a:lvl1pPr>
          </a:lstStyle>
          <a:p>
            <a:fld id="{B4298565-9273-4227-B629-51956DB6B72D}" type="slidenum">
              <a:rPr lang="it-IT" altLang="it-IT"/>
              <a:pPr/>
              <a:t>‹N›</a:t>
            </a:fld>
            <a:endParaRPr lang="it-IT" altLang="it-IT"/>
          </a:p>
        </p:txBody>
      </p:sp>
    </p:spTree>
    <p:extLst>
      <p:ext uri="{BB962C8B-B14F-4D97-AF65-F5344CB8AC3E}">
        <p14:creationId xmlns:p14="http://schemas.microsoft.com/office/powerpoint/2010/main" val="3145141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tabella 2"/>
          <p:cNvSpPr>
            <a:spLocks noGrp="1"/>
          </p:cNvSpPr>
          <p:nvPr>
            <p:ph type="tbl" idx="1"/>
          </p:nvPr>
        </p:nvSpPr>
        <p:spPr>
          <a:xfrm>
            <a:off x="685800" y="1981200"/>
            <a:ext cx="7772400" cy="4114800"/>
          </a:xfrm>
        </p:spPr>
        <p:txBody>
          <a:bodyPr/>
          <a:lstStyle/>
          <a:p>
            <a:pPr lvl="0"/>
            <a:endParaRPr lang="it-IT" noProof="0"/>
          </a:p>
        </p:txBody>
      </p:sp>
      <p:sp>
        <p:nvSpPr>
          <p:cNvPr id="4" name="Rectangle 6">
            <a:extLst>
              <a:ext uri="{FF2B5EF4-FFF2-40B4-BE49-F238E27FC236}">
                <a16:creationId xmlns:a16="http://schemas.microsoft.com/office/drawing/2014/main" id="{FEC0BDF5-C251-46E7-8CD0-591C5E254DD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7">
            <a:extLst>
              <a:ext uri="{FF2B5EF4-FFF2-40B4-BE49-F238E27FC236}">
                <a16:creationId xmlns:a16="http://schemas.microsoft.com/office/drawing/2014/main" id="{6580F9B0-B9ED-4F5C-9454-0A533B022CF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8">
            <a:extLst>
              <a:ext uri="{FF2B5EF4-FFF2-40B4-BE49-F238E27FC236}">
                <a16:creationId xmlns:a16="http://schemas.microsoft.com/office/drawing/2014/main" id="{703475C5-83E1-48AC-BCE6-ED002DB6E96D}"/>
              </a:ext>
            </a:extLst>
          </p:cNvPr>
          <p:cNvSpPr>
            <a:spLocks noGrp="1" noChangeArrowheads="1"/>
          </p:cNvSpPr>
          <p:nvPr>
            <p:ph type="sldNum" sz="quarter" idx="12"/>
          </p:nvPr>
        </p:nvSpPr>
        <p:spPr>
          <a:ln/>
        </p:spPr>
        <p:txBody>
          <a:bodyPr/>
          <a:lstStyle>
            <a:lvl1pPr>
              <a:defRPr/>
            </a:lvl1pPr>
          </a:lstStyle>
          <a:p>
            <a:fld id="{CDFA9143-F137-4B49-B6A7-DD86A5EC5C76}" type="slidenum">
              <a:rPr lang="it-IT" altLang="it-IT"/>
              <a:pPr/>
              <a:t>‹N›</a:t>
            </a:fld>
            <a:endParaRPr lang="it-IT" altLang="it-IT"/>
          </a:p>
        </p:txBody>
      </p:sp>
    </p:spTree>
    <p:extLst>
      <p:ext uri="{BB962C8B-B14F-4D97-AF65-F5344CB8AC3E}">
        <p14:creationId xmlns:p14="http://schemas.microsoft.com/office/powerpoint/2010/main" val="517516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85800" y="609600"/>
            <a:ext cx="7772400" cy="1143000"/>
          </a:xfrm>
        </p:spPr>
        <p:txBody>
          <a:bodyPr/>
          <a:lstStyle/>
          <a:p>
            <a:r>
              <a:rPr lang="it-IT"/>
              <a:t>Fare clic per modificare lo stile del titolo</a:t>
            </a:r>
          </a:p>
        </p:txBody>
      </p:sp>
      <p:sp>
        <p:nvSpPr>
          <p:cNvPr id="3" name="Segnaposto contenuto 2"/>
          <p:cNvSpPr>
            <a:spLocks noGrp="1"/>
          </p:cNvSpPr>
          <p:nvPr>
            <p:ph sz="quarter" idx="1"/>
          </p:nvPr>
        </p:nvSpPr>
        <p:spPr>
          <a:xfrm>
            <a:off x="6858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858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6">
            <a:extLst>
              <a:ext uri="{FF2B5EF4-FFF2-40B4-BE49-F238E27FC236}">
                <a16:creationId xmlns:a16="http://schemas.microsoft.com/office/drawing/2014/main" id="{8F689178-C684-40F6-9B3F-0F060CD4E640}"/>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7">
            <a:extLst>
              <a:ext uri="{FF2B5EF4-FFF2-40B4-BE49-F238E27FC236}">
                <a16:creationId xmlns:a16="http://schemas.microsoft.com/office/drawing/2014/main" id="{90B6956D-D176-4235-9409-998096481A0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8">
            <a:extLst>
              <a:ext uri="{FF2B5EF4-FFF2-40B4-BE49-F238E27FC236}">
                <a16:creationId xmlns:a16="http://schemas.microsoft.com/office/drawing/2014/main" id="{EC2F1A21-5DC0-4119-A1DB-EC02336FAFC3}"/>
              </a:ext>
            </a:extLst>
          </p:cNvPr>
          <p:cNvSpPr>
            <a:spLocks noGrp="1" noChangeArrowheads="1"/>
          </p:cNvSpPr>
          <p:nvPr>
            <p:ph type="sldNum" sz="quarter" idx="12"/>
          </p:nvPr>
        </p:nvSpPr>
        <p:spPr>
          <a:ln/>
        </p:spPr>
        <p:txBody>
          <a:bodyPr/>
          <a:lstStyle>
            <a:lvl1pPr>
              <a:defRPr/>
            </a:lvl1pPr>
          </a:lstStyle>
          <a:p>
            <a:fld id="{E33E8371-091B-41A1-B374-B9A3C0042BED}" type="slidenum">
              <a:rPr lang="it-IT" altLang="it-IT"/>
              <a:pPr/>
              <a:t>‹N›</a:t>
            </a:fld>
            <a:endParaRPr lang="it-IT" altLang="it-IT"/>
          </a:p>
        </p:txBody>
      </p:sp>
    </p:spTree>
    <p:extLst>
      <p:ext uri="{BB962C8B-B14F-4D97-AF65-F5344CB8AC3E}">
        <p14:creationId xmlns:p14="http://schemas.microsoft.com/office/powerpoint/2010/main" val="3548760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4837630-CC69-4A9D-99FE-482138B2669E}"/>
              </a:ext>
            </a:extLst>
          </p:cNvPr>
          <p:cNvGrpSpPr>
            <a:grpSpLocks/>
          </p:cNvGrpSpPr>
          <p:nvPr/>
        </p:nvGrpSpPr>
        <p:grpSpPr bwMode="auto">
          <a:xfrm>
            <a:off x="-1035050" y="1552575"/>
            <a:ext cx="10179050" cy="5305425"/>
            <a:chOff x="-652" y="978"/>
            <a:chExt cx="6412" cy="3342"/>
          </a:xfrm>
        </p:grpSpPr>
        <p:sp>
          <p:nvSpPr>
            <p:cNvPr id="5" name="Freeform 3">
              <a:extLst>
                <a:ext uri="{FF2B5EF4-FFF2-40B4-BE49-F238E27FC236}">
                  <a16:creationId xmlns:a16="http://schemas.microsoft.com/office/drawing/2014/main" id="{C39FA2F8-1E48-4321-AC41-B2431F35EB33}"/>
                </a:ext>
              </a:extLst>
            </p:cNvPr>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it-IT" sz="3200">
                <a:solidFill>
                  <a:srgbClr val="FFFF00"/>
                </a:solidFill>
                <a:latin typeface="Comic Sans MS" pitchFamily="66" charset="0"/>
              </a:endParaRPr>
            </a:p>
          </p:txBody>
        </p:sp>
        <p:sp>
          <p:nvSpPr>
            <p:cNvPr id="6" name="Arc 4">
              <a:extLst>
                <a:ext uri="{FF2B5EF4-FFF2-40B4-BE49-F238E27FC236}">
                  <a16:creationId xmlns:a16="http://schemas.microsoft.com/office/drawing/2014/main" id="{3DA26C3B-4DF5-40F8-A09A-03C667432679}"/>
                </a:ext>
              </a:extLst>
            </p:cNvPr>
            <p:cNvSpPr>
              <a:spLocks/>
            </p:cNvSpPr>
            <p:nvPr/>
          </p:nvSpPr>
          <p:spPr bwMode="auto">
            <a:xfrm>
              <a:off x="-652" y="978"/>
              <a:ext cx="4237" cy="3342"/>
            </a:xfrm>
            <a:custGeom>
              <a:avLst/>
              <a:gdLst>
                <a:gd name="T0" fmla="*/ 0 w 21600"/>
                <a:gd name="T1" fmla="*/ 0 h 21231"/>
                <a:gd name="T2" fmla="*/ 1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4101" name="Rectangle 5"/>
          <p:cNvSpPr>
            <a:spLocks noGrp="1" noChangeArrowheads="1"/>
          </p:cNvSpPr>
          <p:nvPr>
            <p:ph type="ctrTitle" sz="quarter"/>
          </p:nvPr>
        </p:nvSpPr>
        <p:spPr>
          <a:xfrm>
            <a:off x="1293813" y="762000"/>
            <a:ext cx="7772400" cy="1143000"/>
          </a:xfrm>
        </p:spPr>
        <p:txBody>
          <a:bodyPr anchor="b"/>
          <a:lstStyle>
            <a:lvl1pPr>
              <a:defRPr/>
            </a:lvl1pPr>
          </a:lstStyle>
          <a:p>
            <a:r>
              <a:rPr lang="it-IT"/>
              <a:t>Fare clic per modificare lo stile del titolo dello schema</a:t>
            </a:r>
          </a:p>
        </p:txBody>
      </p:sp>
      <p:sp>
        <p:nvSpPr>
          <p:cNvPr id="4102"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it-IT"/>
              <a:t>Fare clic per modificare lo stile del sottotitolo dello schema</a:t>
            </a:r>
          </a:p>
        </p:txBody>
      </p:sp>
      <p:sp>
        <p:nvSpPr>
          <p:cNvPr id="7" name="Rectangle 7">
            <a:extLst>
              <a:ext uri="{FF2B5EF4-FFF2-40B4-BE49-F238E27FC236}">
                <a16:creationId xmlns:a16="http://schemas.microsoft.com/office/drawing/2014/main" id="{9ACDD2BB-6161-46E3-83F5-AEA773C5BEFD}"/>
              </a:ext>
            </a:extLst>
          </p:cNvPr>
          <p:cNvSpPr>
            <a:spLocks noGrp="1" noChangeArrowheads="1"/>
          </p:cNvSpPr>
          <p:nvPr>
            <p:ph type="dt" sz="quarter" idx="10"/>
          </p:nvPr>
        </p:nvSpPr>
        <p:spPr/>
        <p:txBody>
          <a:bodyPr/>
          <a:lstStyle>
            <a:lvl1pPr>
              <a:defRPr/>
            </a:lvl1pPr>
          </a:lstStyle>
          <a:p>
            <a:pPr>
              <a:defRPr/>
            </a:pPr>
            <a:endParaRPr lang="it-IT"/>
          </a:p>
        </p:txBody>
      </p:sp>
      <p:sp>
        <p:nvSpPr>
          <p:cNvPr id="8" name="Rectangle 8">
            <a:extLst>
              <a:ext uri="{FF2B5EF4-FFF2-40B4-BE49-F238E27FC236}">
                <a16:creationId xmlns:a16="http://schemas.microsoft.com/office/drawing/2014/main" id="{BBD5B19D-AC00-4772-8BA8-7A891902E37A}"/>
              </a:ext>
            </a:extLst>
          </p:cNvPr>
          <p:cNvSpPr>
            <a:spLocks noGrp="1" noChangeArrowheads="1"/>
          </p:cNvSpPr>
          <p:nvPr>
            <p:ph type="ftr" sz="quarter" idx="11"/>
          </p:nvPr>
        </p:nvSpPr>
        <p:spPr/>
        <p:txBody>
          <a:bodyPr/>
          <a:lstStyle>
            <a:lvl1pPr>
              <a:defRPr/>
            </a:lvl1pPr>
          </a:lstStyle>
          <a:p>
            <a:pPr>
              <a:defRPr/>
            </a:pPr>
            <a:endParaRPr lang="it-IT"/>
          </a:p>
        </p:txBody>
      </p:sp>
      <p:sp>
        <p:nvSpPr>
          <p:cNvPr id="9" name="Rectangle 9">
            <a:extLst>
              <a:ext uri="{FF2B5EF4-FFF2-40B4-BE49-F238E27FC236}">
                <a16:creationId xmlns:a16="http://schemas.microsoft.com/office/drawing/2014/main" id="{D829FFCE-1205-4B9F-BACF-F99B0624A54A}"/>
              </a:ext>
            </a:extLst>
          </p:cNvPr>
          <p:cNvSpPr>
            <a:spLocks noGrp="1" noChangeArrowheads="1"/>
          </p:cNvSpPr>
          <p:nvPr>
            <p:ph type="sldNum" sz="quarter" idx="12"/>
          </p:nvPr>
        </p:nvSpPr>
        <p:spPr/>
        <p:txBody>
          <a:bodyPr/>
          <a:lstStyle>
            <a:lvl1pPr>
              <a:defRPr/>
            </a:lvl1pPr>
          </a:lstStyle>
          <a:p>
            <a:fld id="{5DEE7C92-EFAE-4E14-9AF2-0604AA0A69B2}" type="slidenum">
              <a:rPr lang="it-IT" altLang="it-IT"/>
              <a:pPr/>
              <a:t>‹N›</a:t>
            </a:fld>
            <a:endParaRPr lang="it-IT" altLang="it-IT"/>
          </a:p>
        </p:txBody>
      </p:sp>
    </p:spTree>
    <p:extLst>
      <p:ext uri="{BB962C8B-B14F-4D97-AF65-F5344CB8AC3E}">
        <p14:creationId xmlns:p14="http://schemas.microsoft.com/office/powerpoint/2010/main" val="2187683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492384D3-EFD6-4AA2-BA50-F21AA00C8FE3}"/>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DA458C12-EF0D-4797-8BA1-0C57A60E436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2C9357F5-06E4-4FEE-8D0E-CF1C5864F2FA}"/>
              </a:ext>
            </a:extLst>
          </p:cNvPr>
          <p:cNvSpPr>
            <a:spLocks noGrp="1" noChangeArrowheads="1"/>
          </p:cNvSpPr>
          <p:nvPr>
            <p:ph type="sldNum" sz="quarter" idx="12"/>
          </p:nvPr>
        </p:nvSpPr>
        <p:spPr>
          <a:ln/>
        </p:spPr>
        <p:txBody>
          <a:bodyPr/>
          <a:lstStyle>
            <a:lvl1pPr>
              <a:defRPr/>
            </a:lvl1pPr>
          </a:lstStyle>
          <a:p>
            <a:fld id="{7EE2BA70-0794-4635-8312-74E677C4743A}" type="slidenum">
              <a:rPr lang="it-IT" altLang="it-IT"/>
              <a:pPr/>
              <a:t>‹N›</a:t>
            </a:fld>
            <a:endParaRPr lang="it-IT" altLang="it-IT"/>
          </a:p>
        </p:txBody>
      </p:sp>
    </p:spTree>
    <p:extLst>
      <p:ext uri="{BB962C8B-B14F-4D97-AF65-F5344CB8AC3E}">
        <p14:creationId xmlns:p14="http://schemas.microsoft.com/office/powerpoint/2010/main" val="511050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a:extLst>
              <a:ext uri="{FF2B5EF4-FFF2-40B4-BE49-F238E27FC236}">
                <a16:creationId xmlns:a16="http://schemas.microsoft.com/office/drawing/2014/main" id="{D679C158-24D6-4B2D-9F11-4B45EC7C2A40}"/>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7">
            <a:extLst>
              <a:ext uri="{FF2B5EF4-FFF2-40B4-BE49-F238E27FC236}">
                <a16:creationId xmlns:a16="http://schemas.microsoft.com/office/drawing/2014/main" id="{3712BBD6-7433-444B-9818-4452E22079E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8">
            <a:extLst>
              <a:ext uri="{FF2B5EF4-FFF2-40B4-BE49-F238E27FC236}">
                <a16:creationId xmlns:a16="http://schemas.microsoft.com/office/drawing/2014/main" id="{514217B3-3E3D-47EE-B575-03882C283534}"/>
              </a:ext>
            </a:extLst>
          </p:cNvPr>
          <p:cNvSpPr>
            <a:spLocks noGrp="1" noChangeArrowheads="1"/>
          </p:cNvSpPr>
          <p:nvPr>
            <p:ph type="sldNum" sz="quarter" idx="12"/>
          </p:nvPr>
        </p:nvSpPr>
        <p:spPr>
          <a:ln/>
        </p:spPr>
        <p:txBody>
          <a:bodyPr/>
          <a:lstStyle>
            <a:lvl1pPr>
              <a:defRPr/>
            </a:lvl1pPr>
          </a:lstStyle>
          <a:p>
            <a:fld id="{42BCFD74-4718-4980-B51E-6492F8B4B89A}" type="slidenum">
              <a:rPr lang="it-IT" altLang="it-IT"/>
              <a:pPr/>
              <a:t>‹N›</a:t>
            </a:fld>
            <a:endParaRPr lang="it-IT" altLang="it-IT"/>
          </a:p>
        </p:txBody>
      </p:sp>
    </p:spTree>
    <p:extLst>
      <p:ext uri="{BB962C8B-B14F-4D97-AF65-F5344CB8AC3E}">
        <p14:creationId xmlns:p14="http://schemas.microsoft.com/office/powerpoint/2010/main" val="21189344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6">
            <a:extLst>
              <a:ext uri="{FF2B5EF4-FFF2-40B4-BE49-F238E27FC236}">
                <a16:creationId xmlns:a16="http://schemas.microsoft.com/office/drawing/2014/main" id="{193D786F-0229-44D2-A73A-1FAB30B645A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7">
            <a:extLst>
              <a:ext uri="{FF2B5EF4-FFF2-40B4-BE49-F238E27FC236}">
                <a16:creationId xmlns:a16="http://schemas.microsoft.com/office/drawing/2014/main" id="{B5FA9B28-3B99-45DC-AA3A-41435A5C926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8">
            <a:extLst>
              <a:ext uri="{FF2B5EF4-FFF2-40B4-BE49-F238E27FC236}">
                <a16:creationId xmlns:a16="http://schemas.microsoft.com/office/drawing/2014/main" id="{FA43BACB-D5BB-4F00-8832-01494EAC65F4}"/>
              </a:ext>
            </a:extLst>
          </p:cNvPr>
          <p:cNvSpPr>
            <a:spLocks noGrp="1" noChangeArrowheads="1"/>
          </p:cNvSpPr>
          <p:nvPr>
            <p:ph type="sldNum" sz="quarter" idx="12"/>
          </p:nvPr>
        </p:nvSpPr>
        <p:spPr>
          <a:ln/>
        </p:spPr>
        <p:txBody>
          <a:bodyPr/>
          <a:lstStyle>
            <a:lvl1pPr>
              <a:defRPr/>
            </a:lvl1pPr>
          </a:lstStyle>
          <a:p>
            <a:fld id="{DA56E8DF-2A13-4CB7-B1DA-BA4056C538D6}" type="slidenum">
              <a:rPr lang="it-IT" altLang="it-IT"/>
              <a:pPr/>
              <a:t>‹N›</a:t>
            </a:fld>
            <a:endParaRPr lang="it-IT" altLang="it-IT"/>
          </a:p>
        </p:txBody>
      </p:sp>
    </p:spTree>
    <p:extLst>
      <p:ext uri="{BB962C8B-B14F-4D97-AF65-F5344CB8AC3E}">
        <p14:creationId xmlns:p14="http://schemas.microsoft.com/office/powerpoint/2010/main" val="866155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6">
            <a:extLst>
              <a:ext uri="{FF2B5EF4-FFF2-40B4-BE49-F238E27FC236}">
                <a16:creationId xmlns:a16="http://schemas.microsoft.com/office/drawing/2014/main" id="{19CAEB19-0D90-4C76-8B0D-2EFE35B738EF}"/>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F4925B89-588D-46D3-98E2-5348B9187DC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4CEF11B1-7B4B-46DC-9CFB-978EECD7E4D1}"/>
              </a:ext>
            </a:extLst>
          </p:cNvPr>
          <p:cNvSpPr>
            <a:spLocks noGrp="1" noChangeArrowheads="1"/>
          </p:cNvSpPr>
          <p:nvPr>
            <p:ph type="sldNum" sz="quarter" idx="12"/>
          </p:nvPr>
        </p:nvSpPr>
        <p:spPr>
          <a:ln/>
        </p:spPr>
        <p:txBody>
          <a:bodyPr/>
          <a:lstStyle>
            <a:lvl1pPr>
              <a:defRPr/>
            </a:lvl1pPr>
          </a:lstStyle>
          <a:p>
            <a:fld id="{5E5FC313-D4DC-4F7E-93D8-7FACA375811B}" type="slidenum">
              <a:rPr lang="it-IT" altLang="it-IT"/>
              <a:pPr/>
              <a:t>‹N›</a:t>
            </a:fld>
            <a:endParaRPr lang="it-IT" altLang="it-IT"/>
          </a:p>
        </p:txBody>
      </p:sp>
    </p:spTree>
    <p:extLst>
      <p:ext uri="{BB962C8B-B14F-4D97-AF65-F5344CB8AC3E}">
        <p14:creationId xmlns:p14="http://schemas.microsoft.com/office/powerpoint/2010/main" val="3705679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6">
            <a:extLst>
              <a:ext uri="{FF2B5EF4-FFF2-40B4-BE49-F238E27FC236}">
                <a16:creationId xmlns:a16="http://schemas.microsoft.com/office/drawing/2014/main" id="{83201BE1-E3F7-4191-A163-8CF2134505EE}"/>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7">
            <a:extLst>
              <a:ext uri="{FF2B5EF4-FFF2-40B4-BE49-F238E27FC236}">
                <a16:creationId xmlns:a16="http://schemas.microsoft.com/office/drawing/2014/main" id="{75BED21A-1A59-4A8E-8580-9F4E00D8BFF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8">
            <a:extLst>
              <a:ext uri="{FF2B5EF4-FFF2-40B4-BE49-F238E27FC236}">
                <a16:creationId xmlns:a16="http://schemas.microsoft.com/office/drawing/2014/main" id="{B69C6B54-884F-4140-9CC7-AB4DE0A5A298}"/>
              </a:ext>
            </a:extLst>
          </p:cNvPr>
          <p:cNvSpPr>
            <a:spLocks noGrp="1" noChangeArrowheads="1"/>
          </p:cNvSpPr>
          <p:nvPr>
            <p:ph type="sldNum" sz="quarter" idx="12"/>
          </p:nvPr>
        </p:nvSpPr>
        <p:spPr>
          <a:ln/>
        </p:spPr>
        <p:txBody>
          <a:bodyPr/>
          <a:lstStyle>
            <a:lvl1pPr>
              <a:defRPr/>
            </a:lvl1pPr>
          </a:lstStyle>
          <a:p>
            <a:fld id="{64EA7E45-FE61-4796-AE5C-CB5C2ECA6AF2}" type="slidenum">
              <a:rPr lang="it-IT" altLang="it-IT"/>
              <a:pPr/>
              <a:t>‹N›</a:t>
            </a:fld>
            <a:endParaRPr lang="it-IT" altLang="it-IT"/>
          </a:p>
        </p:txBody>
      </p:sp>
    </p:spTree>
    <p:extLst>
      <p:ext uri="{BB962C8B-B14F-4D97-AF65-F5344CB8AC3E}">
        <p14:creationId xmlns:p14="http://schemas.microsoft.com/office/powerpoint/2010/main" val="364564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6">
            <a:extLst>
              <a:ext uri="{FF2B5EF4-FFF2-40B4-BE49-F238E27FC236}">
                <a16:creationId xmlns:a16="http://schemas.microsoft.com/office/drawing/2014/main" id="{F33E88D7-A249-4982-BAEC-F1482F024AC9}"/>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7">
            <a:extLst>
              <a:ext uri="{FF2B5EF4-FFF2-40B4-BE49-F238E27FC236}">
                <a16:creationId xmlns:a16="http://schemas.microsoft.com/office/drawing/2014/main" id="{C91F516D-6ED8-4584-8B1C-38C7FA9BA6F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8">
            <a:extLst>
              <a:ext uri="{FF2B5EF4-FFF2-40B4-BE49-F238E27FC236}">
                <a16:creationId xmlns:a16="http://schemas.microsoft.com/office/drawing/2014/main" id="{9114A950-8A97-4AD5-A15B-00ED22D85387}"/>
              </a:ext>
            </a:extLst>
          </p:cNvPr>
          <p:cNvSpPr>
            <a:spLocks noGrp="1" noChangeArrowheads="1"/>
          </p:cNvSpPr>
          <p:nvPr>
            <p:ph type="sldNum" sz="quarter" idx="12"/>
          </p:nvPr>
        </p:nvSpPr>
        <p:spPr>
          <a:ln/>
        </p:spPr>
        <p:txBody>
          <a:bodyPr/>
          <a:lstStyle>
            <a:lvl1pPr>
              <a:defRPr/>
            </a:lvl1pPr>
          </a:lstStyle>
          <a:p>
            <a:fld id="{E15DECC1-9432-4935-AD9E-4E65EE84273D}" type="slidenum">
              <a:rPr lang="it-IT" altLang="it-IT"/>
              <a:pPr/>
              <a:t>‹N›</a:t>
            </a:fld>
            <a:endParaRPr lang="it-IT" altLang="it-IT"/>
          </a:p>
        </p:txBody>
      </p:sp>
    </p:spTree>
    <p:extLst>
      <p:ext uri="{BB962C8B-B14F-4D97-AF65-F5344CB8AC3E}">
        <p14:creationId xmlns:p14="http://schemas.microsoft.com/office/powerpoint/2010/main" val="3601164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1E0BA79-D228-4C11-BFE8-75585CE0B687}"/>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7">
            <a:extLst>
              <a:ext uri="{FF2B5EF4-FFF2-40B4-BE49-F238E27FC236}">
                <a16:creationId xmlns:a16="http://schemas.microsoft.com/office/drawing/2014/main" id="{9F9CF53D-3405-42E6-9CCD-B748ADC73F6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8">
            <a:extLst>
              <a:ext uri="{FF2B5EF4-FFF2-40B4-BE49-F238E27FC236}">
                <a16:creationId xmlns:a16="http://schemas.microsoft.com/office/drawing/2014/main" id="{3FA233B3-065E-48B9-ADAD-256115F8F776}"/>
              </a:ext>
            </a:extLst>
          </p:cNvPr>
          <p:cNvSpPr>
            <a:spLocks noGrp="1" noChangeArrowheads="1"/>
          </p:cNvSpPr>
          <p:nvPr>
            <p:ph type="sldNum" sz="quarter" idx="12"/>
          </p:nvPr>
        </p:nvSpPr>
        <p:spPr>
          <a:ln/>
        </p:spPr>
        <p:txBody>
          <a:bodyPr/>
          <a:lstStyle>
            <a:lvl1pPr>
              <a:defRPr/>
            </a:lvl1pPr>
          </a:lstStyle>
          <a:p>
            <a:fld id="{BC2E4ABD-E475-498D-8EAC-0334DDE6EA76}" type="slidenum">
              <a:rPr lang="it-IT" altLang="it-IT"/>
              <a:pPr/>
              <a:t>‹N›</a:t>
            </a:fld>
            <a:endParaRPr lang="it-IT" altLang="it-IT"/>
          </a:p>
        </p:txBody>
      </p:sp>
    </p:spTree>
    <p:extLst>
      <p:ext uri="{BB962C8B-B14F-4D97-AF65-F5344CB8AC3E}">
        <p14:creationId xmlns:p14="http://schemas.microsoft.com/office/powerpoint/2010/main" val="4256476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6">
            <a:extLst>
              <a:ext uri="{FF2B5EF4-FFF2-40B4-BE49-F238E27FC236}">
                <a16:creationId xmlns:a16="http://schemas.microsoft.com/office/drawing/2014/main" id="{2A24F4E2-54C1-4AE8-8653-E534DE811B4A}"/>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AEF46D6C-61E0-4080-9E7D-A9D7532FDD6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374EA1AE-9FAC-47EE-B17F-B588800CFE73}"/>
              </a:ext>
            </a:extLst>
          </p:cNvPr>
          <p:cNvSpPr>
            <a:spLocks noGrp="1" noChangeArrowheads="1"/>
          </p:cNvSpPr>
          <p:nvPr>
            <p:ph type="sldNum" sz="quarter" idx="12"/>
          </p:nvPr>
        </p:nvSpPr>
        <p:spPr>
          <a:ln/>
        </p:spPr>
        <p:txBody>
          <a:bodyPr/>
          <a:lstStyle>
            <a:lvl1pPr>
              <a:defRPr/>
            </a:lvl1pPr>
          </a:lstStyle>
          <a:p>
            <a:fld id="{20253A9D-FBAE-436E-AC31-9070C672BBDD}" type="slidenum">
              <a:rPr lang="it-IT" altLang="it-IT"/>
              <a:pPr/>
              <a:t>‹N›</a:t>
            </a:fld>
            <a:endParaRPr lang="it-IT" altLang="it-IT"/>
          </a:p>
        </p:txBody>
      </p:sp>
    </p:spTree>
    <p:extLst>
      <p:ext uri="{BB962C8B-B14F-4D97-AF65-F5344CB8AC3E}">
        <p14:creationId xmlns:p14="http://schemas.microsoft.com/office/powerpoint/2010/main" val="3989232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6">
            <a:extLst>
              <a:ext uri="{FF2B5EF4-FFF2-40B4-BE49-F238E27FC236}">
                <a16:creationId xmlns:a16="http://schemas.microsoft.com/office/drawing/2014/main" id="{B43C9736-EDFF-4AC6-841D-C8DC510D2483}"/>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8FF1FC9F-D53D-41EA-BCE5-32098858A40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4166A522-9238-4285-AF93-D93BDCDB96F4}"/>
              </a:ext>
            </a:extLst>
          </p:cNvPr>
          <p:cNvSpPr>
            <a:spLocks noGrp="1" noChangeArrowheads="1"/>
          </p:cNvSpPr>
          <p:nvPr>
            <p:ph type="sldNum" sz="quarter" idx="12"/>
          </p:nvPr>
        </p:nvSpPr>
        <p:spPr>
          <a:ln/>
        </p:spPr>
        <p:txBody>
          <a:bodyPr/>
          <a:lstStyle>
            <a:lvl1pPr>
              <a:defRPr/>
            </a:lvl1pPr>
          </a:lstStyle>
          <a:p>
            <a:fld id="{B3D1A37C-2792-48B4-A786-D8721708FFB5}" type="slidenum">
              <a:rPr lang="it-IT" altLang="it-IT"/>
              <a:pPr/>
              <a:t>‹N›</a:t>
            </a:fld>
            <a:endParaRPr lang="it-IT" altLang="it-IT"/>
          </a:p>
        </p:txBody>
      </p:sp>
    </p:spTree>
    <p:extLst>
      <p:ext uri="{BB962C8B-B14F-4D97-AF65-F5344CB8AC3E}">
        <p14:creationId xmlns:p14="http://schemas.microsoft.com/office/powerpoint/2010/main" val="16327643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a:extLst>
              <a:ext uri="{FF2B5EF4-FFF2-40B4-BE49-F238E27FC236}">
                <a16:creationId xmlns:a16="http://schemas.microsoft.com/office/drawing/2014/main" id="{3981B685-6512-4A34-BB95-EC7497F90229}"/>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7">
            <a:extLst>
              <a:ext uri="{FF2B5EF4-FFF2-40B4-BE49-F238E27FC236}">
                <a16:creationId xmlns:a16="http://schemas.microsoft.com/office/drawing/2014/main" id="{BEB0A6D0-AA7A-4CED-9C8A-C65C88186DE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8">
            <a:extLst>
              <a:ext uri="{FF2B5EF4-FFF2-40B4-BE49-F238E27FC236}">
                <a16:creationId xmlns:a16="http://schemas.microsoft.com/office/drawing/2014/main" id="{6523BFF0-04F2-4B4F-AE5E-13547CB137CB}"/>
              </a:ext>
            </a:extLst>
          </p:cNvPr>
          <p:cNvSpPr>
            <a:spLocks noGrp="1" noChangeArrowheads="1"/>
          </p:cNvSpPr>
          <p:nvPr>
            <p:ph type="sldNum" sz="quarter" idx="12"/>
          </p:nvPr>
        </p:nvSpPr>
        <p:spPr>
          <a:ln/>
        </p:spPr>
        <p:txBody>
          <a:bodyPr/>
          <a:lstStyle>
            <a:lvl1pPr>
              <a:defRPr/>
            </a:lvl1pPr>
          </a:lstStyle>
          <a:p>
            <a:fld id="{88248880-BF60-41AC-9B3F-8CC20ABCF477}" type="slidenum">
              <a:rPr lang="it-IT" altLang="it-IT"/>
              <a:pPr/>
              <a:t>‹N›</a:t>
            </a:fld>
            <a:endParaRPr lang="it-IT" altLang="it-IT"/>
          </a:p>
        </p:txBody>
      </p:sp>
    </p:spTree>
    <p:extLst>
      <p:ext uri="{BB962C8B-B14F-4D97-AF65-F5344CB8AC3E}">
        <p14:creationId xmlns:p14="http://schemas.microsoft.com/office/powerpoint/2010/main" val="11894676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a:extLst>
              <a:ext uri="{FF2B5EF4-FFF2-40B4-BE49-F238E27FC236}">
                <a16:creationId xmlns:a16="http://schemas.microsoft.com/office/drawing/2014/main" id="{DC9C73F8-DA32-4C1B-B7AC-D139A8586C1C}"/>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7">
            <a:extLst>
              <a:ext uri="{FF2B5EF4-FFF2-40B4-BE49-F238E27FC236}">
                <a16:creationId xmlns:a16="http://schemas.microsoft.com/office/drawing/2014/main" id="{91E3CE82-693D-4C4F-97B9-DAE96987F1F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8">
            <a:extLst>
              <a:ext uri="{FF2B5EF4-FFF2-40B4-BE49-F238E27FC236}">
                <a16:creationId xmlns:a16="http://schemas.microsoft.com/office/drawing/2014/main" id="{FC18C678-D924-4F08-ACE6-E815709C825C}"/>
              </a:ext>
            </a:extLst>
          </p:cNvPr>
          <p:cNvSpPr>
            <a:spLocks noGrp="1" noChangeArrowheads="1"/>
          </p:cNvSpPr>
          <p:nvPr>
            <p:ph type="sldNum" sz="quarter" idx="12"/>
          </p:nvPr>
        </p:nvSpPr>
        <p:spPr>
          <a:ln/>
        </p:spPr>
        <p:txBody>
          <a:bodyPr/>
          <a:lstStyle>
            <a:lvl1pPr>
              <a:defRPr/>
            </a:lvl1pPr>
          </a:lstStyle>
          <a:p>
            <a:fld id="{67954AC8-8E11-4FFD-9B7E-4F906EE759A9}" type="slidenum">
              <a:rPr lang="it-IT" altLang="it-IT"/>
              <a:pPr/>
              <a:t>‹N›</a:t>
            </a:fld>
            <a:endParaRPr lang="it-IT" altLang="it-IT"/>
          </a:p>
        </p:txBody>
      </p:sp>
    </p:spTree>
    <p:extLst>
      <p:ext uri="{BB962C8B-B14F-4D97-AF65-F5344CB8AC3E}">
        <p14:creationId xmlns:p14="http://schemas.microsoft.com/office/powerpoint/2010/main" val="865911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12FE8ADB-9679-480D-81E0-70917D299212}"/>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E01CC95C-22FF-4E31-B8A9-6673A1F4461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4641F4CF-941F-4A82-B859-C093634C55AF}"/>
              </a:ext>
            </a:extLst>
          </p:cNvPr>
          <p:cNvSpPr>
            <a:spLocks noGrp="1" noChangeArrowheads="1"/>
          </p:cNvSpPr>
          <p:nvPr>
            <p:ph type="sldNum" sz="quarter" idx="12"/>
          </p:nvPr>
        </p:nvSpPr>
        <p:spPr>
          <a:ln/>
        </p:spPr>
        <p:txBody>
          <a:bodyPr/>
          <a:lstStyle>
            <a:lvl1pPr>
              <a:defRPr/>
            </a:lvl1pPr>
          </a:lstStyle>
          <a:p>
            <a:fld id="{FA7DDDB2-907B-44B4-AAE0-6B74221C3537}" type="slidenum">
              <a:rPr lang="it-IT" altLang="it-IT"/>
              <a:pPr/>
              <a:t>‹N›</a:t>
            </a:fld>
            <a:endParaRPr lang="it-IT" altLang="it-IT"/>
          </a:p>
        </p:txBody>
      </p:sp>
    </p:spTree>
    <p:extLst>
      <p:ext uri="{BB962C8B-B14F-4D97-AF65-F5344CB8AC3E}">
        <p14:creationId xmlns:p14="http://schemas.microsoft.com/office/powerpoint/2010/main" val="14502829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6">
            <a:extLst>
              <a:ext uri="{FF2B5EF4-FFF2-40B4-BE49-F238E27FC236}">
                <a16:creationId xmlns:a16="http://schemas.microsoft.com/office/drawing/2014/main" id="{D2833C32-BA4E-444E-ABF0-EDD4D49E556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355CDF0E-9FA5-43D1-89BE-8F46A447CB8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EEE96037-742A-48AE-AAF4-1E475C113C71}"/>
              </a:ext>
            </a:extLst>
          </p:cNvPr>
          <p:cNvSpPr>
            <a:spLocks noGrp="1" noChangeArrowheads="1"/>
          </p:cNvSpPr>
          <p:nvPr>
            <p:ph type="sldNum" sz="quarter" idx="12"/>
          </p:nvPr>
        </p:nvSpPr>
        <p:spPr>
          <a:ln/>
        </p:spPr>
        <p:txBody>
          <a:bodyPr/>
          <a:lstStyle>
            <a:lvl1pPr>
              <a:defRPr/>
            </a:lvl1pPr>
          </a:lstStyle>
          <a:p>
            <a:fld id="{C0F1509F-C308-4983-83B3-E228FB1F463B}" type="slidenum">
              <a:rPr lang="it-IT" altLang="it-IT"/>
              <a:pPr/>
              <a:t>‹N›</a:t>
            </a:fld>
            <a:endParaRPr lang="it-IT" altLang="it-IT"/>
          </a:p>
        </p:txBody>
      </p:sp>
    </p:spTree>
    <p:extLst>
      <p:ext uri="{BB962C8B-B14F-4D97-AF65-F5344CB8AC3E}">
        <p14:creationId xmlns:p14="http://schemas.microsoft.com/office/powerpoint/2010/main" val="15599945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tabella 2"/>
          <p:cNvSpPr>
            <a:spLocks noGrp="1"/>
          </p:cNvSpPr>
          <p:nvPr>
            <p:ph type="tbl" idx="1"/>
          </p:nvPr>
        </p:nvSpPr>
        <p:spPr>
          <a:xfrm>
            <a:off x="685800" y="1981200"/>
            <a:ext cx="7772400" cy="4114800"/>
          </a:xfrm>
        </p:spPr>
        <p:txBody>
          <a:bodyPr/>
          <a:lstStyle/>
          <a:p>
            <a:pPr lvl="0"/>
            <a:endParaRPr lang="it-IT" noProof="0"/>
          </a:p>
        </p:txBody>
      </p:sp>
      <p:sp>
        <p:nvSpPr>
          <p:cNvPr id="4" name="Rectangle 6">
            <a:extLst>
              <a:ext uri="{FF2B5EF4-FFF2-40B4-BE49-F238E27FC236}">
                <a16:creationId xmlns:a16="http://schemas.microsoft.com/office/drawing/2014/main" id="{C6D68B0C-4A3D-4D3D-96D1-442CD94AC3C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7">
            <a:extLst>
              <a:ext uri="{FF2B5EF4-FFF2-40B4-BE49-F238E27FC236}">
                <a16:creationId xmlns:a16="http://schemas.microsoft.com/office/drawing/2014/main" id="{55B78A74-29ED-43A6-B693-7904FE16003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8">
            <a:extLst>
              <a:ext uri="{FF2B5EF4-FFF2-40B4-BE49-F238E27FC236}">
                <a16:creationId xmlns:a16="http://schemas.microsoft.com/office/drawing/2014/main" id="{DDC15782-6D35-4308-9F7C-FBA3A6738987}"/>
              </a:ext>
            </a:extLst>
          </p:cNvPr>
          <p:cNvSpPr>
            <a:spLocks noGrp="1" noChangeArrowheads="1"/>
          </p:cNvSpPr>
          <p:nvPr>
            <p:ph type="sldNum" sz="quarter" idx="12"/>
          </p:nvPr>
        </p:nvSpPr>
        <p:spPr>
          <a:ln/>
        </p:spPr>
        <p:txBody>
          <a:bodyPr/>
          <a:lstStyle>
            <a:lvl1pPr>
              <a:defRPr/>
            </a:lvl1pPr>
          </a:lstStyle>
          <a:p>
            <a:fld id="{B30BE3DA-9773-4C79-952D-CCBCD9E8CF0B}" type="slidenum">
              <a:rPr lang="it-IT" altLang="it-IT"/>
              <a:pPr/>
              <a:t>‹N›</a:t>
            </a:fld>
            <a:endParaRPr lang="it-IT" altLang="it-IT"/>
          </a:p>
        </p:txBody>
      </p:sp>
    </p:spTree>
    <p:extLst>
      <p:ext uri="{BB962C8B-B14F-4D97-AF65-F5344CB8AC3E}">
        <p14:creationId xmlns:p14="http://schemas.microsoft.com/office/powerpoint/2010/main" val="23792310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85800" y="609600"/>
            <a:ext cx="7772400" cy="1143000"/>
          </a:xfrm>
        </p:spPr>
        <p:txBody>
          <a:bodyPr/>
          <a:lstStyle/>
          <a:p>
            <a:r>
              <a:rPr lang="it-IT"/>
              <a:t>Fare clic per modificare lo stile del titolo</a:t>
            </a:r>
          </a:p>
        </p:txBody>
      </p:sp>
      <p:sp>
        <p:nvSpPr>
          <p:cNvPr id="3" name="Segnaposto contenuto 2"/>
          <p:cNvSpPr>
            <a:spLocks noGrp="1"/>
          </p:cNvSpPr>
          <p:nvPr>
            <p:ph sz="quarter" idx="1"/>
          </p:nvPr>
        </p:nvSpPr>
        <p:spPr>
          <a:xfrm>
            <a:off x="6858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858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6">
            <a:extLst>
              <a:ext uri="{FF2B5EF4-FFF2-40B4-BE49-F238E27FC236}">
                <a16:creationId xmlns:a16="http://schemas.microsoft.com/office/drawing/2014/main" id="{C907BB9D-9F33-4210-9132-FF429FC2862B}"/>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7">
            <a:extLst>
              <a:ext uri="{FF2B5EF4-FFF2-40B4-BE49-F238E27FC236}">
                <a16:creationId xmlns:a16="http://schemas.microsoft.com/office/drawing/2014/main" id="{86C53E5D-20B6-4966-B99B-311B5A1F281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8">
            <a:extLst>
              <a:ext uri="{FF2B5EF4-FFF2-40B4-BE49-F238E27FC236}">
                <a16:creationId xmlns:a16="http://schemas.microsoft.com/office/drawing/2014/main" id="{2D338A9D-EAAB-4141-8251-7608F9991EAA}"/>
              </a:ext>
            </a:extLst>
          </p:cNvPr>
          <p:cNvSpPr>
            <a:spLocks noGrp="1" noChangeArrowheads="1"/>
          </p:cNvSpPr>
          <p:nvPr>
            <p:ph type="sldNum" sz="quarter" idx="12"/>
          </p:nvPr>
        </p:nvSpPr>
        <p:spPr>
          <a:ln/>
        </p:spPr>
        <p:txBody>
          <a:bodyPr/>
          <a:lstStyle>
            <a:lvl1pPr>
              <a:defRPr/>
            </a:lvl1pPr>
          </a:lstStyle>
          <a:p>
            <a:fld id="{E043999B-9C75-45DA-8CC3-8431A84C3C4D}" type="slidenum">
              <a:rPr lang="it-IT" altLang="it-IT"/>
              <a:pPr/>
              <a:t>‹N›</a:t>
            </a:fld>
            <a:endParaRPr lang="it-IT" altLang="it-IT"/>
          </a:p>
        </p:txBody>
      </p:sp>
    </p:spTree>
    <p:extLst>
      <p:ext uri="{BB962C8B-B14F-4D97-AF65-F5344CB8AC3E}">
        <p14:creationId xmlns:p14="http://schemas.microsoft.com/office/powerpoint/2010/main" val="3140610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B5131A0-4901-4AFD-9746-9524F179D7DE}"/>
              </a:ext>
            </a:extLst>
          </p:cNvPr>
          <p:cNvGrpSpPr>
            <a:grpSpLocks/>
          </p:cNvGrpSpPr>
          <p:nvPr/>
        </p:nvGrpSpPr>
        <p:grpSpPr bwMode="auto">
          <a:xfrm>
            <a:off x="-1035050" y="1552575"/>
            <a:ext cx="10179050" cy="5305425"/>
            <a:chOff x="-652" y="978"/>
            <a:chExt cx="6412" cy="3342"/>
          </a:xfrm>
        </p:grpSpPr>
        <p:sp>
          <p:nvSpPr>
            <p:cNvPr id="5" name="Freeform 3">
              <a:extLst>
                <a:ext uri="{FF2B5EF4-FFF2-40B4-BE49-F238E27FC236}">
                  <a16:creationId xmlns:a16="http://schemas.microsoft.com/office/drawing/2014/main" id="{85EC013E-CBBC-4946-A053-C5E25F7E7834}"/>
                </a:ext>
              </a:extLst>
            </p:cNvPr>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it-IT" sz="3200">
                <a:solidFill>
                  <a:srgbClr val="FFFF00"/>
                </a:solidFill>
                <a:latin typeface="Comic Sans MS" pitchFamily="66" charset="0"/>
              </a:endParaRPr>
            </a:p>
          </p:txBody>
        </p:sp>
        <p:sp>
          <p:nvSpPr>
            <p:cNvPr id="6" name="Arc 4">
              <a:extLst>
                <a:ext uri="{FF2B5EF4-FFF2-40B4-BE49-F238E27FC236}">
                  <a16:creationId xmlns:a16="http://schemas.microsoft.com/office/drawing/2014/main" id="{A9AFBE82-41F4-4905-B364-C4AA69D6AD52}"/>
                </a:ext>
              </a:extLst>
            </p:cNvPr>
            <p:cNvSpPr>
              <a:spLocks/>
            </p:cNvSpPr>
            <p:nvPr/>
          </p:nvSpPr>
          <p:spPr bwMode="auto">
            <a:xfrm>
              <a:off x="-652" y="978"/>
              <a:ext cx="4237" cy="3342"/>
            </a:xfrm>
            <a:custGeom>
              <a:avLst/>
              <a:gdLst>
                <a:gd name="T0" fmla="*/ 0 w 21600"/>
                <a:gd name="T1" fmla="*/ 0 h 21231"/>
                <a:gd name="T2" fmla="*/ 1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4101" name="Rectangle 5"/>
          <p:cNvSpPr>
            <a:spLocks noGrp="1" noChangeArrowheads="1"/>
          </p:cNvSpPr>
          <p:nvPr>
            <p:ph type="ctrTitle" sz="quarter"/>
          </p:nvPr>
        </p:nvSpPr>
        <p:spPr>
          <a:xfrm>
            <a:off x="1293813" y="762000"/>
            <a:ext cx="7772400" cy="1143000"/>
          </a:xfrm>
        </p:spPr>
        <p:txBody>
          <a:bodyPr anchor="b"/>
          <a:lstStyle>
            <a:lvl1pPr>
              <a:defRPr/>
            </a:lvl1pPr>
          </a:lstStyle>
          <a:p>
            <a:r>
              <a:rPr lang="it-IT"/>
              <a:t>Fare clic per modificare lo stile del titolo dello schema</a:t>
            </a:r>
          </a:p>
        </p:txBody>
      </p:sp>
      <p:sp>
        <p:nvSpPr>
          <p:cNvPr id="4102"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it-IT"/>
              <a:t>Fare clic per modificare lo stile del sottotitolo dello schema</a:t>
            </a:r>
          </a:p>
        </p:txBody>
      </p:sp>
      <p:sp>
        <p:nvSpPr>
          <p:cNvPr id="7" name="Rectangle 7">
            <a:extLst>
              <a:ext uri="{FF2B5EF4-FFF2-40B4-BE49-F238E27FC236}">
                <a16:creationId xmlns:a16="http://schemas.microsoft.com/office/drawing/2014/main" id="{68DD226D-C206-4826-894A-3EB71A6DA8CD}"/>
              </a:ext>
            </a:extLst>
          </p:cNvPr>
          <p:cNvSpPr>
            <a:spLocks noGrp="1" noChangeArrowheads="1"/>
          </p:cNvSpPr>
          <p:nvPr>
            <p:ph type="dt" sz="quarter" idx="10"/>
          </p:nvPr>
        </p:nvSpPr>
        <p:spPr/>
        <p:txBody>
          <a:bodyPr/>
          <a:lstStyle>
            <a:lvl1pPr>
              <a:defRPr/>
            </a:lvl1pPr>
          </a:lstStyle>
          <a:p>
            <a:pPr>
              <a:defRPr/>
            </a:pPr>
            <a:endParaRPr lang="it-IT"/>
          </a:p>
        </p:txBody>
      </p:sp>
      <p:sp>
        <p:nvSpPr>
          <p:cNvPr id="8" name="Rectangle 8">
            <a:extLst>
              <a:ext uri="{FF2B5EF4-FFF2-40B4-BE49-F238E27FC236}">
                <a16:creationId xmlns:a16="http://schemas.microsoft.com/office/drawing/2014/main" id="{149FECF8-0448-4229-9D26-C30CA5FE0F23}"/>
              </a:ext>
            </a:extLst>
          </p:cNvPr>
          <p:cNvSpPr>
            <a:spLocks noGrp="1" noChangeArrowheads="1"/>
          </p:cNvSpPr>
          <p:nvPr>
            <p:ph type="ftr" sz="quarter" idx="11"/>
          </p:nvPr>
        </p:nvSpPr>
        <p:spPr/>
        <p:txBody>
          <a:bodyPr/>
          <a:lstStyle>
            <a:lvl1pPr>
              <a:defRPr/>
            </a:lvl1pPr>
          </a:lstStyle>
          <a:p>
            <a:pPr>
              <a:defRPr/>
            </a:pPr>
            <a:endParaRPr lang="it-IT"/>
          </a:p>
        </p:txBody>
      </p:sp>
      <p:sp>
        <p:nvSpPr>
          <p:cNvPr id="9" name="Rectangle 9">
            <a:extLst>
              <a:ext uri="{FF2B5EF4-FFF2-40B4-BE49-F238E27FC236}">
                <a16:creationId xmlns:a16="http://schemas.microsoft.com/office/drawing/2014/main" id="{925B6CDB-ADD9-4B93-A1D2-16472FA2CA72}"/>
              </a:ext>
            </a:extLst>
          </p:cNvPr>
          <p:cNvSpPr>
            <a:spLocks noGrp="1" noChangeArrowheads="1"/>
          </p:cNvSpPr>
          <p:nvPr>
            <p:ph type="sldNum" sz="quarter" idx="12"/>
          </p:nvPr>
        </p:nvSpPr>
        <p:spPr/>
        <p:txBody>
          <a:bodyPr/>
          <a:lstStyle>
            <a:lvl1pPr>
              <a:defRPr/>
            </a:lvl1pPr>
          </a:lstStyle>
          <a:p>
            <a:fld id="{770D356E-A654-4971-895E-F204944F93E8}" type="slidenum">
              <a:rPr lang="it-IT" altLang="it-IT"/>
              <a:pPr/>
              <a:t>‹N›</a:t>
            </a:fld>
            <a:endParaRPr lang="it-IT" altLang="it-IT"/>
          </a:p>
        </p:txBody>
      </p:sp>
    </p:spTree>
    <p:extLst>
      <p:ext uri="{BB962C8B-B14F-4D97-AF65-F5344CB8AC3E}">
        <p14:creationId xmlns:p14="http://schemas.microsoft.com/office/powerpoint/2010/main" val="2339996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a:extLst>
              <a:ext uri="{FF2B5EF4-FFF2-40B4-BE49-F238E27FC236}">
                <a16:creationId xmlns:a16="http://schemas.microsoft.com/office/drawing/2014/main" id="{0417FA9B-9747-4B99-A002-BD6E1277221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7">
            <a:extLst>
              <a:ext uri="{FF2B5EF4-FFF2-40B4-BE49-F238E27FC236}">
                <a16:creationId xmlns:a16="http://schemas.microsoft.com/office/drawing/2014/main" id="{1320496B-7DB1-4707-8BAF-E35F439FF8E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8">
            <a:extLst>
              <a:ext uri="{FF2B5EF4-FFF2-40B4-BE49-F238E27FC236}">
                <a16:creationId xmlns:a16="http://schemas.microsoft.com/office/drawing/2014/main" id="{C6861603-5E22-4CA4-B46D-64AD5CC4441D}"/>
              </a:ext>
            </a:extLst>
          </p:cNvPr>
          <p:cNvSpPr>
            <a:spLocks noGrp="1" noChangeArrowheads="1"/>
          </p:cNvSpPr>
          <p:nvPr>
            <p:ph type="sldNum" sz="quarter" idx="12"/>
          </p:nvPr>
        </p:nvSpPr>
        <p:spPr>
          <a:ln/>
        </p:spPr>
        <p:txBody>
          <a:bodyPr/>
          <a:lstStyle>
            <a:lvl1pPr>
              <a:defRPr/>
            </a:lvl1pPr>
          </a:lstStyle>
          <a:p>
            <a:fld id="{CE6B5A4C-FAD8-4FE7-840D-84B06B200536}" type="slidenum">
              <a:rPr lang="it-IT" altLang="it-IT"/>
              <a:pPr/>
              <a:t>‹N›</a:t>
            </a:fld>
            <a:endParaRPr lang="it-IT" altLang="it-IT"/>
          </a:p>
        </p:txBody>
      </p:sp>
    </p:spTree>
    <p:extLst>
      <p:ext uri="{BB962C8B-B14F-4D97-AF65-F5344CB8AC3E}">
        <p14:creationId xmlns:p14="http://schemas.microsoft.com/office/powerpoint/2010/main" val="702756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6">
            <a:extLst>
              <a:ext uri="{FF2B5EF4-FFF2-40B4-BE49-F238E27FC236}">
                <a16:creationId xmlns:a16="http://schemas.microsoft.com/office/drawing/2014/main" id="{D226C53C-9CF0-47CB-B946-EF96A78592A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7">
            <a:extLst>
              <a:ext uri="{FF2B5EF4-FFF2-40B4-BE49-F238E27FC236}">
                <a16:creationId xmlns:a16="http://schemas.microsoft.com/office/drawing/2014/main" id="{D53E2D25-5386-4B8B-9F9C-396EA329100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8">
            <a:extLst>
              <a:ext uri="{FF2B5EF4-FFF2-40B4-BE49-F238E27FC236}">
                <a16:creationId xmlns:a16="http://schemas.microsoft.com/office/drawing/2014/main" id="{DDF04A1D-E3BD-4D01-896E-2CE5A0396403}"/>
              </a:ext>
            </a:extLst>
          </p:cNvPr>
          <p:cNvSpPr>
            <a:spLocks noGrp="1" noChangeArrowheads="1"/>
          </p:cNvSpPr>
          <p:nvPr>
            <p:ph type="sldNum" sz="quarter" idx="12"/>
          </p:nvPr>
        </p:nvSpPr>
        <p:spPr>
          <a:ln/>
        </p:spPr>
        <p:txBody>
          <a:bodyPr/>
          <a:lstStyle>
            <a:lvl1pPr>
              <a:defRPr/>
            </a:lvl1pPr>
          </a:lstStyle>
          <a:p>
            <a:fld id="{3049B341-C13A-4B9D-9BB4-5673D9C6AFDC}" type="slidenum">
              <a:rPr lang="it-IT" altLang="it-IT"/>
              <a:pPr/>
              <a:t>‹N›</a:t>
            </a:fld>
            <a:endParaRPr lang="it-IT" altLang="it-IT"/>
          </a:p>
        </p:txBody>
      </p:sp>
    </p:spTree>
    <p:extLst>
      <p:ext uri="{BB962C8B-B14F-4D97-AF65-F5344CB8AC3E}">
        <p14:creationId xmlns:p14="http://schemas.microsoft.com/office/powerpoint/2010/main" val="18204432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6">
            <a:extLst>
              <a:ext uri="{FF2B5EF4-FFF2-40B4-BE49-F238E27FC236}">
                <a16:creationId xmlns:a16="http://schemas.microsoft.com/office/drawing/2014/main" id="{6450BC28-CAB2-4E39-9AB5-433AB161039B}"/>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F585DB7A-45E2-4789-828C-62AF4E15E61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DE30A49F-CA39-4308-A120-68A0DFF821B4}"/>
              </a:ext>
            </a:extLst>
          </p:cNvPr>
          <p:cNvSpPr>
            <a:spLocks noGrp="1" noChangeArrowheads="1"/>
          </p:cNvSpPr>
          <p:nvPr>
            <p:ph type="sldNum" sz="quarter" idx="12"/>
          </p:nvPr>
        </p:nvSpPr>
        <p:spPr>
          <a:ln/>
        </p:spPr>
        <p:txBody>
          <a:bodyPr/>
          <a:lstStyle>
            <a:lvl1pPr>
              <a:defRPr/>
            </a:lvl1pPr>
          </a:lstStyle>
          <a:p>
            <a:fld id="{3A04E140-2FE6-4348-B137-77FE762384E0}" type="slidenum">
              <a:rPr lang="it-IT" altLang="it-IT"/>
              <a:pPr/>
              <a:t>‹N›</a:t>
            </a:fld>
            <a:endParaRPr lang="it-IT" altLang="it-IT"/>
          </a:p>
        </p:txBody>
      </p:sp>
    </p:spTree>
    <p:extLst>
      <p:ext uri="{BB962C8B-B14F-4D97-AF65-F5344CB8AC3E}">
        <p14:creationId xmlns:p14="http://schemas.microsoft.com/office/powerpoint/2010/main" val="3459675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6">
            <a:extLst>
              <a:ext uri="{FF2B5EF4-FFF2-40B4-BE49-F238E27FC236}">
                <a16:creationId xmlns:a16="http://schemas.microsoft.com/office/drawing/2014/main" id="{EEB6267C-2106-4261-B999-0C35B51859BA}"/>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7">
            <a:extLst>
              <a:ext uri="{FF2B5EF4-FFF2-40B4-BE49-F238E27FC236}">
                <a16:creationId xmlns:a16="http://schemas.microsoft.com/office/drawing/2014/main" id="{388C1CF7-C6A2-4AA2-9690-867E600351E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8">
            <a:extLst>
              <a:ext uri="{FF2B5EF4-FFF2-40B4-BE49-F238E27FC236}">
                <a16:creationId xmlns:a16="http://schemas.microsoft.com/office/drawing/2014/main" id="{1B975443-8E44-4465-9725-7F302D8F0E6B}"/>
              </a:ext>
            </a:extLst>
          </p:cNvPr>
          <p:cNvSpPr>
            <a:spLocks noGrp="1" noChangeArrowheads="1"/>
          </p:cNvSpPr>
          <p:nvPr>
            <p:ph type="sldNum" sz="quarter" idx="12"/>
          </p:nvPr>
        </p:nvSpPr>
        <p:spPr>
          <a:ln/>
        </p:spPr>
        <p:txBody>
          <a:bodyPr/>
          <a:lstStyle>
            <a:lvl1pPr>
              <a:defRPr/>
            </a:lvl1pPr>
          </a:lstStyle>
          <a:p>
            <a:fld id="{320F0D50-50EA-43EB-9299-14F68D9F501B}" type="slidenum">
              <a:rPr lang="it-IT" altLang="it-IT"/>
              <a:pPr/>
              <a:t>‹N›</a:t>
            </a:fld>
            <a:endParaRPr lang="it-IT" altLang="it-IT"/>
          </a:p>
        </p:txBody>
      </p:sp>
    </p:spTree>
    <p:extLst>
      <p:ext uri="{BB962C8B-B14F-4D97-AF65-F5344CB8AC3E}">
        <p14:creationId xmlns:p14="http://schemas.microsoft.com/office/powerpoint/2010/main" val="2121577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6">
            <a:extLst>
              <a:ext uri="{FF2B5EF4-FFF2-40B4-BE49-F238E27FC236}">
                <a16:creationId xmlns:a16="http://schemas.microsoft.com/office/drawing/2014/main" id="{288469B3-AB79-45EF-B1A7-2CCE05083686}"/>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7">
            <a:extLst>
              <a:ext uri="{FF2B5EF4-FFF2-40B4-BE49-F238E27FC236}">
                <a16:creationId xmlns:a16="http://schemas.microsoft.com/office/drawing/2014/main" id="{EA009067-C0C2-43E6-A211-7A20884D0BF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8">
            <a:extLst>
              <a:ext uri="{FF2B5EF4-FFF2-40B4-BE49-F238E27FC236}">
                <a16:creationId xmlns:a16="http://schemas.microsoft.com/office/drawing/2014/main" id="{277BF59C-C5C3-4286-A23D-D0C094D11D28}"/>
              </a:ext>
            </a:extLst>
          </p:cNvPr>
          <p:cNvSpPr>
            <a:spLocks noGrp="1" noChangeArrowheads="1"/>
          </p:cNvSpPr>
          <p:nvPr>
            <p:ph type="sldNum" sz="quarter" idx="12"/>
          </p:nvPr>
        </p:nvSpPr>
        <p:spPr>
          <a:ln/>
        </p:spPr>
        <p:txBody>
          <a:bodyPr/>
          <a:lstStyle>
            <a:lvl1pPr>
              <a:defRPr/>
            </a:lvl1pPr>
          </a:lstStyle>
          <a:p>
            <a:fld id="{BAA04864-6A18-48AF-93FC-96ED8F02B7B3}" type="slidenum">
              <a:rPr lang="it-IT" altLang="it-IT"/>
              <a:pPr/>
              <a:t>‹N›</a:t>
            </a:fld>
            <a:endParaRPr lang="it-IT" altLang="it-IT"/>
          </a:p>
        </p:txBody>
      </p:sp>
    </p:spTree>
    <p:extLst>
      <p:ext uri="{BB962C8B-B14F-4D97-AF65-F5344CB8AC3E}">
        <p14:creationId xmlns:p14="http://schemas.microsoft.com/office/powerpoint/2010/main" val="33990964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B12E9D8-310F-46C8-A047-3CD038BBFC41}"/>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7">
            <a:extLst>
              <a:ext uri="{FF2B5EF4-FFF2-40B4-BE49-F238E27FC236}">
                <a16:creationId xmlns:a16="http://schemas.microsoft.com/office/drawing/2014/main" id="{40B1336E-DEC8-4E2A-AB0A-EC067BDBCD8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8">
            <a:extLst>
              <a:ext uri="{FF2B5EF4-FFF2-40B4-BE49-F238E27FC236}">
                <a16:creationId xmlns:a16="http://schemas.microsoft.com/office/drawing/2014/main" id="{C183D831-48B5-4F14-8CC9-D0B9A0239001}"/>
              </a:ext>
            </a:extLst>
          </p:cNvPr>
          <p:cNvSpPr>
            <a:spLocks noGrp="1" noChangeArrowheads="1"/>
          </p:cNvSpPr>
          <p:nvPr>
            <p:ph type="sldNum" sz="quarter" idx="12"/>
          </p:nvPr>
        </p:nvSpPr>
        <p:spPr>
          <a:ln/>
        </p:spPr>
        <p:txBody>
          <a:bodyPr/>
          <a:lstStyle>
            <a:lvl1pPr>
              <a:defRPr/>
            </a:lvl1pPr>
          </a:lstStyle>
          <a:p>
            <a:fld id="{8371D7D1-E1C0-4E5F-9392-7EC564B6FC83}" type="slidenum">
              <a:rPr lang="it-IT" altLang="it-IT"/>
              <a:pPr/>
              <a:t>‹N›</a:t>
            </a:fld>
            <a:endParaRPr lang="it-IT" altLang="it-IT"/>
          </a:p>
        </p:txBody>
      </p:sp>
    </p:spTree>
    <p:extLst>
      <p:ext uri="{BB962C8B-B14F-4D97-AF65-F5344CB8AC3E}">
        <p14:creationId xmlns:p14="http://schemas.microsoft.com/office/powerpoint/2010/main" val="1897312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3CDA48BA-5404-494A-B40B-6378984E9BDC}"/>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B694CA8F-1454-4E95-AA7D-1A3DB743F8B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DEC3ECDD-50BD-4C39-ACB6-008B43D774FF}"/>
              </a:ext>
            </a:extLst>
          </p:cNvPr>
          <p:cNvSpPr>
            <a:spLocks noGrp="1" noChangeArrowheads="1"/>
          </p:cNvSpPr>
          <p:nvPr>
            <p:ph type="sldNum" sz="quarter" idx="12"/>
          </p:nvPr>
        </p:nvSpPr>
        <p:spPr>
          <a:ln/>
        </p:spPr>
        <p:txBody>
          <a:bodyPr/>
          <a:lstStyle>
            <a:lvl1pPr>
              <a:defRPr/>
            </a:lvl1pPr>
          </a:lstStyle>
          <a:p>
            <a:fld id="{3F383392-75CC-4606-A445-CC1648A5535A}" type="slidenum">
              <a:rPr lang="it-IT" altLang="it-IT"/>
              <a:pPr/>
              <a:t>‹N›</a:t>
            </a:fld>
            <a:endParaRPr lang="it-IT" altLang="it-IT"/>
          </a:p>
        </p:txBody>
      </p:sp>
    </p:spTree>
    <p:extLst>
      <p:ext uri="{BB962C8B-B14F-4D97-AF65-F5344CB8AC3E}">
        <p14:creationId xmlns:p14="http://schemas.microsoft.com/office/powerpoint/2010/main" val="14580767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6">
            <a:extLst>
              <a:ext uri="{FF2B5EF4-FFF2-40B4-BE49-F238E27FC236}">
                <a16:creationId xmlns:a16="http://schemas.microsoft.com/office/drawing/2014/main" id="{FD948CD1-3212-4553-B764-5BFFE05E68F5}"/>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2C2A23B0-8FC9-40F3-B9DD-C107E9F6B3C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46C1D27C-58F5-4A8B-97E3-7AF4977AB400}"/>
              </a:ext>
            </a:extLst>
          </p:cNvPr>
          <p:cNvSpPr>
            <a:spLocks noGrp="1" noChangeArrowheads="1"/>
          </p:cNvSpPr>
          <p:nvPr>
            <p:ph type="sldNum" sz="quarter" idx="12"/>
          </p:nvPr>
        </p:nvSpPr>
        <p:spPr>
          <a:ln/>
        </p:spPr>
        <p:txBody>
          <a:bodyPr/>
          <a:lstStyle>
            <a:lvl1pPr>
              <a:defRPr/>
            </a:lvl1pPr>
          </a:lstStyle>
          <a:p>
            <a:fld id="{3820B96F-51BC-4575-8748-79B81EC96734}" type="slidenum">
              <a:rPr lang="it-IT" altLang="it-IT"/>
              <a:pPr/>
              <a:t>‹N›</a:t>
            </a:fld>
            <a:endParaRPr lang="it-IT" altLang="it-IT"/>
          </a:p>
        </p:txBody>
      </p:sp>
    </p:spTree>
    <p:extLst>
      <p:ext uri="{BB962C8B-B14F-4D97-AF65-F5344CB8AC3E}">
        <p14:creationId xmlns:p14="http://schemas.microsoft.com/office/powerpoint/2010/main" val="15307114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6">
            <a:extLst>
              <a:ext uri="{FF2B5EF4-FFF2-40B4-BE49-F238E27FC236}">
                <a16:creationId xmlns:a16="http://schemas.microsoft.com/office/drawing/2014/main" id="{743D4368-3805-4AB1-BACD-709482EFF4B7}"/>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0D1ECF5E-D33F-48DD-9346-53F5B6F2AD0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DF9CB09C-CC39-4BB6-98FC-6D506D3787AB}"/>
              </a:ext>
            </a:extLst>
          </p:cNvPr>
          <p:cNvSpPr>
            <a:spLocks noGrp="1" noChangeArrowheads="1"/>
          </p:cNvSpPr>
          <p:nvPr>
            <p:ph type="sldNum" sz="quarter" idx="12"/>
          </p:nvPr>
        </p:nvSpPr>
        <p:spPr>
          <a:ln/>
        </p:spPr>
        <p:txBody>
          <a:bodyPr/>
          <a:lstStyle>
            <a:lvl1pPr>
              <a:defRPr/>
            </a:lvl1pPr>
          </a:lstStyle>
          <a:p>
            <a:fld id="{22CB8827-E954-43EF-90C4-4F6108DA9EC1}" type="slidenum">
              <a:rPr lang="it-IT" altLang="it-IT"/>
              <a:pPr/>
              <a:t>‹N›</a:t>
            </a:fld>
            <a:endParaRPr lang="it-IT" altLang="it-IT"/>
          </a:p>
        </p:txBody>
      </p:sp>
    </p:spTree>
    <p:extLst>
      <p:ext uri="{BB962C8B-B14F-4D97-AF65-F5344CB8AC3E}">
        <p14:creationId xmlns:p14="http://schemas.microsoft.com/office/powerpoint/2010/main" val="2353604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a:extLst>
              <a:ext uri="{FF2B5EF4-FFF2-40B4-BE49-F238E27FC236}">
                <a16:creationId xmlns:a16="http://schemas.microsoft.com/office/drawing/2014/main" id="{7503F44A-2BC8-436D-9151-BED3C77A87E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7">
            <a:extLst>
              <a:ext uri="{FF2B5EF4-FFF2-40B4-BE49-F238E27FC236}">
                <a16:creationId xmlns:a16="http://schemas.microsoft.com/office/drawing/2014/main" id="{7DDB9024-72B3-48F1-AC51-0780CA4DDE4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8">
            <a:extLst>
              <a:ext uri="{FF2B5EF4-FFF2-40B4-BE49-F238E27FC236}">
                <a16:creationId xmlns:a16="http://schemas.microsoft.com/office/drawing/2014/main" id="{969BCC93-3E28-41E4-A029-1D65EB21E030}"/>
              </a:ext>
            </a:extLst>
          </p:cNvPr>
          <p:cNvSpPr>
            <a:spLocks noGrp="1" noChangeArrowheads="1"/>
          </p:cNvSpPr>
          <p:nvPr>
            <p:ph type="sldNum" sz="quarter" idx="12"/>
          </p:nvPr>
        </p:nvSpPr>
        <p:spPr>
          <a:ln/>
        </p:spPr>
        <p:txBody>
          <a:bodyPr/>
          <a:lstStyle>
            <a:lvl1pPr>
              <a:defRPr/>
            </a:lvl1pPr>
          </a:lstStyle>
          <a:p>
            <a:fld id="{62CBDB4F-B4CC-440D-829F-472414D46187}" type="slidenum">
              <a:rPr lang="it-IT" altLang="it-IT"/>
              <a:pPr/>
              <a:t>‹N›</a:t>
            </a:fld>
            <a:endParaRPr lang="it-IT" altLang="it-IT"/>
          </a:p>
        </p:txBody>
      </p:sp>
    </p:spTree>
    <p:extLst>
      <p:ext uri="{BB962C8B-B14F-4D97-AF65-F5344CB8AC3E}">
        <p14:creationId xmlns:p14="http://schemas.microsoft.com/office/powerpoint/2010/main" val="30665616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a:extLst>
              <a:ext uri="{FF2B5EF4-FFF2-40B4-BE49-F238E27FC236}">
                <a16:creationId xmlns:a16="http://schemas.microsoft.com/office/drawing/2014/main" id="{64CBC8F2-5B17-4E0A-9FBC-24299C9DBD1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7">
            <a:extLst>
              <a:ext uri="{FF2B5EF4-FFF2-40B4-BE49-F238E27FC236}">
                <a16:creationId xmlns:a16="http://schemas.microsoft.com/office/drawing/2014/main" id="{BA242A98-CECF-450D-AB8E-6FC6BF871B6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8">
            <a:extLst>
              <a:ext uri="{FF2B5EF4-FFF2-40B4-BE49-F238E27FC236}">
                <a16:creationId xmlns:a16="http://schemas.microsoft.com/office/drawing/2014/main" id="{109C4C65-D9E1-43E4-99B2-E7AA35EC2099}"/>
              </a:ext>
            </a:extLst>
          </p:cNvPr>
          <p:cNvSpPr>
            <a:spLocks noGrp="1" noChangeArrowheads="1"/>
          </p:cNvSpPr>
          <p:nvPr>
            <p:ph type="sldNum" sz="quarter" idx="12"/>
          </p:nvPr>
        </p:nvSpPr>
        <p:spPr>
          <a:ln/>
        </p:spPr>
        <p:txBody>
          <a:bodyPr/>
          <a:lstStyle>
            <a:lvl1pPr>
              <a:defRPr/>
            </a:lvl1pPr>
          </a:lstStyle>
          <a:p>
            <a:fld id="{DAD90C6E-F8A7-475E-B74C-23C386863939}" type="slidenum">
              <a:rPr lang="it-IT" altLang="it-IT"/>
              <a:pPr/>
              <a:t>‹N›</a:t>
            </a:fld>
            <a:endParaRPr lang="it-IT" altLang="it-IT"/>
          </a:p>
        </p:txBody>
      </p:sp>
    </p:spTree>
    <p:extLst>
      <p:ext uri="{BB962C8B-B14F-4D97-AF65-F5344CB8AC3E}">
        <p14:creationId xmlns:p14="http://schemas.microsoft.com/office/powerpoint/2010/main" val="18576317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6">
            <a:extLst>
              <a:ext uri="{FF2B5EF4-FFF2-40B4-BE49-F238E27FC236}">
                <a16:creationId xmlns:a16="http://schemas.microsoft.com/office/drawing/2014/main" id="{65459537-57E0-4EBB-8990-BE0B92161DE1}"/>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0F3D7C93-FB87-4FA4-973F-07A8400C9F4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13095841-54BC-4FD6-B1DC-CCBE9CC1A495}"/>
              </a:ext>
            </a:extLst>
          </p:cNvPr>
          <p:cNvSpPr>
            <a:spLocks noGrp="1" noChangeArrowheads="1"/>
          </p:cNvSpPr>
          <p:nvPr>
            <p:ph type="sldNum" sz="quarter" idx="12"/>
          </p:nvPr>
        </p:nvSpPr>
        <p:spPr>
          <a:ln/>
        </p:spPr>
        <p:txBody>
          <a:bodyPr/>
          <a:lstStyle>
            <a:lvl1pPr>
              <a:defRPr/>
            </a:lvl1pPr>
          </a:lstStyle>
          <a:p>
            <a:fld id="{4142699A-FB1A-40CB-95EA-0EFD05601E67}" type="slidenum">
              <a:rPr lang="it-IT" altLang="it-IT"/>
              <a:pPr/>
              <a:t>‹N›</a:t>
            </a:fld>
            <a:endParaRPr lang="it-IT" altLang="it-IT"/>
          </a:p>
        </p:txBody>
      </p:sp>
    </p:spTree>
    <p:extLst>
      <p:ext uri="{BB962C8B-B14F-4D97-AF65-F5344CB8AC3E}">
        <p14:creationId xmlns:p14="http://schemas.microsoft.com/office/powerpoint/2010/main" val="14431241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tabella 2"/>
          <p:cNvSpPr>
            <a:spLocks noGrp="1"/>
          </p:cNvSpPr>
          <p:nvPr>
            <p:ph type="tbl" idx="1"/>
          </p:nvPr>
        </p:nvSpPr>
        <p:spPr>
          <a:xfrm>
            <a:off x="685800" y="1981200"/>
            <a:ext cx="7772400" cy="4114800"/>
          </a:xfrm>
        </p:spPr>
        <p:txBody>
          <a:bodyPr/>
          <a:lstStyle/>
          <a:p>
            <a:pPr lvl="0"/>
            <a:endParaRPr lang="it-IT" noProof="0"/>
          </a:p>
        </p:txBody>
      </p:sp>
      <p:sp>
        <p:nvSpPr>
          <p:cNvPr id="4" name="Rectangle 6">
            <a:extLst>
              <a:ext uri="{FF2B5EF4-FFF2-40B4-BE49-F238E27FC236}">
                <a16:creationId xmlns:a16="http://schemas.microsoft.com/office/drawing/2014/main" id="{2B36F0C1-8DD0-4428-A946-AAA033D7FAA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7">
            <a:extLst>
              <a:ext uri="{FF2B5EF4-FFF2-40B4-BE49-F238E27FC236}">
                <a16:creationId xmlns:a16="http://schemas.microsoft.com/office/drawing/2014/main" id="{FA77CFDB-6ECB-4E73-96C0-D007270963C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8">
            <a:extLst>
              <a:ext uri="{FF2B5EF4-FFF2-40B4-BE49-F238E27FC236}">
                <a16:creationId xmlns:a16="http://schemas.microsoft.com/office/drawing/2014/main" id="{A1724932-8893-4BE0-B430-D4D273DA3161}"/>
              </a:ext>
            </a:extLst>
          </p:cNvPr>
          <p:cNvSpPr>
            <a:spLocks noGrp="1" noChangeArrowheads="1"/>
          </p:cNvSpPr>
          <p:nvPr>
            <p:ph type="sldNum" sz="quarter" idx="12"/>
          </p:nvPr>
        </p:nvSpPr>
        <p:spPr>
          <a:ln/>
        </p:spPr>
        <p:txBody>
          <a:bodyPr/>
          <a:lstStyle>
            <a:lvl1pPr>
              <a:defRPr/>
            </a:lvl1pPr>
          </a:lstStyle>
          <a:p>
            <a:fld id="{C33EAE79-DA50-4765-8D04-4F7FAF0CCF2A}" type="slidenum">
              <a:rPr lang="it-IT" altLang="it-IT"/>
              <a:pPr/>
              <a:t>‹N›</a:t>
            </a:fld>
            <a:endParaRPr lang="it-IT" altLang="it-IT"/>
          </a:p>
        </p:txBody>
      </p:sp>
    </p:spTree>
    <p:extLst>
      <p:ext uri="{BB962C8B-B14F-4D97-AF65-F5344CB8AC3E}">
        <p14:creationId xmlns:p14="http://schemas.microsoft.com/office/powerpoint/2010/main" val="38087018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85800" y="609600"/>
            <a:ext cx="7772400" cy="1143000"/>
          </a:xfrm>
        </p:spPr>
        <p:txBody>
          <a:bodyPr/>
          <a:lstStyle/>
          <a:p>
            <a:r>
              <a:rPr lang="it-IT"/>
              <a:t>Fare clic per modificare lo stile del titolo</a:t>
            </a:r>
          </a:p>
        </p:txBody>
      </p:sp>
      <p:sp>
        <p:nvSpPr>
          <p:cNvPr id="3" name="Segnaposto contenuto 2"/>
          <p:cNvSpPr>
            <a:spLocks noGrp="1"/>
          </p:cNvSpPr>
          <p:nvPr>
            <p:ph sz="quarter" idx="1"/>
          </p:nvPr>
        </p:nvSpPr>
        <p:spPr>
          <a:xfrm>
            <a:off x="6858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858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6">
            <a:extLst>
              <a:ext uri="{FF2B5EF4-FFF2-40B4-BE49-F238E27FC236}">
                <a16:creationId xmlns:a16="http://schemas.microsoft.com/office/drawing/2014/main" id="{B0F9F3A2-E89F-44A6-8146-793DE9E0E1E8}"/>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7">
            <a:extLst>
              <a:ext uri="{FF2B5EF4-FFF2-40B4-BE49-F238E27FC236}">
                <a16:creationId xmlns:a16="http://schemas.microsoft.com/office/drawing/2014/main" id="{AE852430-506A-4EF1-9ACF-B8A554E157A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8">
            <a:extLst>
              <a:ext uri="{FF2B5EF4-FFF2-40B4-BE49-F238E27FC236}">
                <a16:creationId xmlns:a16="http://schemas.microsoft.com/office/drawing/2014/main" id="{9C38507F-E81C-4C56-A84E-92B6AB35EC25}"/>
              </a:ext>
            </a:extLst>
          </p:cNvPr>
          <p:cNvSpPr>
            <a:spLocks noGrp="1" noChangeArrowheads="1"/>
          </p:cNvSpPr>
          <p:nvPr>
            <p:ph type="sldNum" sz="quarter" idx="12"/>
          </p:nvPr>
        </p:nvSpPr>
        <p:spPr>
          <a:ln/>
        </p:spPr>
        <p:txBody>
          <a:bodyPr/>
          <a:lstStyle>
            <a:lvl1pPr>
              <a:defRPr/>
            </a:lvl1pPr>
          </a:lstStyle>
          <a:p>
            <a:fld id="{0A08138A-536C-4491-B769-30EE873D4EFF}" type="slidenum">
              <a:rPr lang="it-IT" altLang="it-IT"/>
              <a:pPr/>
              <a:t>‹N›</a:t>
            </a:fld>
            <a:endParaRPr lang="it-IT" altLang="it-IT"/>
          </a:p>
        </p:txBody>
      </p:sp>
    </p:spTree>
    <p:extLst>
      <p:ext uri="{BB962C8B-B14F-4D97-AF65-F5344CB8AC3E}">
        <p14:creationId xmlns:p14="http://schemas.microsoft.com/office/powerpoint/2010/main" val="15055909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1"/>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343705A2-C6A0-4245-AD4E-4AAAFD6C5A48}"/>
              </a:ext>
            </a:extLst>
          </p:cNvPr>
          <p:cNvSpPr>
            <a:spLocks noGrp="1" noChangeArrowheads="1"/>
          </p:cNvSpPr>
          <p:nvPr>
            <p:ph type="dt" sz="half" idx="10"/>
          </p:nvPr>
        </p:nvSpPr>
        <p:spPr/>
        <p:txBody>
          <a:bodyPr/>
          <a:lstStyle>
            <a:lvl1pPr eaLnBrk="0" hangingPunct="0">
              <a:spcBef>
                <a:spcPct val="20000"/>
              </a:spcBef>
              <a:buFontTx/>
              <a:buChar char="–"/>
              <a:defRPr>
                <a:latin typeface="Arial" charset="0"/>
              </a:defRPr>
            </a:lvl1pPr>
          </a:lstStyle>
          <a:p>
            <a:pPr>
              <a:defRPr/>
            </a:pPr>
            <a:endParaRPr lang="it-IT"/>
          </a:p>
        </p:txBody>
      </p:sp>
      <p:sp>
        <p:nvSpPr>
          <p:cNvPr id="5" name="Rectangle 5">
            <a:extLst>
              <a:ext uri="{FF2B5EF4-FFF2-40B4-BE49-F238E27FC236}">
                <a16:creationId xmlns:a16="http://schemas.microsoft.com/office/drawing/2014/main" id="{30951B0B-74C0-45B6-AA3B-AF1D2FC64389}"/>
              </a:ext>
            </a:extLst>
          </p:cNvPr>
          <p:cNvSpPr>
            <a:spLocks noGrp="1" noChangeArrowheads="1"/>
          </p:cNvSpPr>
          <p:nvPr>
            <p:ph type="ftr" sz="quarter" idx="11"/>
          </p:nvPr>
        </p:nvSpPr>
        <p:spPr/>
        <p:txBody>
          <a:bodyPr/>
          <a:lstStyle>
            <a:lvl1pPr eaLnBrk="0" hangingPunct="0">
              <a:spcBef>
                <a:spcPct val="20000"/>
              </a:spcBef>
              <a:buFontTx/>
              <a:buChar char="–"/>
              <a:defRPr>
                <a:latin typeface="Arial" charset="0"/>
              </a:defRPr>
            </a:lvl1pPr>
          </a:lstStyle>
          <a:p>
            <a:pPr>
              <a:defRPr/>
            </a:pPr>
            <a:endParaRPr lang="it-IT"/>
          </a:p>
        </p:txBody>
      </p:sp>
      <p:sp>
        <p:nvSpPr>
          <p:cNvPr id="6" name="Rectangle 6">
            <a:extLst>
              <a:ext uri="{FF2B5EF4-FFF2-40B4-BE49-F238E27FC236}">
                <a16:creationId xmlns:a16="http://schemas.microsoft.com/office/drawing/2014/main" id="{A53396EE-E1BA-45C6-B3F1-ADED9A34DC22}"/>
              </a:ext>
            </a:extLst>
          </p:cNvPr>
          <p:cNvSpPr>
            <a:spLocks noGrp="1" noChangeArrowheads="1"/>
          </p:cNvSpPr>
          <p:nvPr>
            <p:ph type="sldNum" sz="quarter" idx="12"/>
          </p:nvPr>
        </p:nvSpPr>
        <p:spPr/>
        <p:txBody>
          <a:bodyPr/>
          <a:lstStyle>
            <a:lvl1pPr eaLnBrk="0" hangingPunct="0">
              <a:spcBef>
                <a:spcPct val="20000"/>
              </a:spcBef>
              <a:buFontTx/>
              <a:buChar char="–"/>
              <a:defRPr>
                <a:latin typeface="Arial" panose="020B0604020202020204" pitchFamily="34" charset="0"/>
              </a:defRPr>
            </a:lvl1pPr>
          </a:lstStyle>
          <a:p>
            <a:fld id="{9C942203-4EE4-45A4-988F-B638B69EF261}" type="slidenum">
              <a:rPr lang="it-IT" altLang="it-IT"/>
              <a:pPr/>
              <a:t>‹N›</a:t>
            </a:fld>
            <a:endParaRPr lang="it-IT" altLang="it-IT"/>
          </a:p>
        </p:txBody>
      </p:sp>
    </p:spTree>
    <p:extLst>
      <p:ext uri="{BB962C8B-B14F-4D97-AF65-F5344CB8AC3E}">
        <p14:creationId xmlns:p14="http://schemas.microsoft.com/office/powerpoint/2010/main" val="17566254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C056474D-5652-4127-A7C6-18FFE674DB08}"/>
              </a:ext>
            </a:extLst>
          </p:cNvPr>
          <p:cNvSpPr>
            <a:spLocks noGrp="1" noChangeArrowheads="1"/>
          </p:cNvSpPr>
          <p:nvPr>
            <p:ph type="dt" sz="half" idx="10"/>
          </p:nvPr>
        </p:nvSpPr>
        <p:spPr/>
        <p:txBody>
          <a:bodyPr/>
          <a:lstStyle>
            <a:lvl1pPr eaLnBrk="0" hangingPunct="0">
              <a:spcBef>
                <a:spcPct val="20000"/>
              </a:spcBef>
              <a:buFontTx/>
              <a:buChar char="–"/>
              <a:defRPr>
                <a:latin typeface="Arial" charset="0"/>
              </a:defRPr>
            </a:lvl1pPr>
          </a:lstStyle>
          <a:p>
            <a:pPr>
              <a:defRPr/>
            </a:pPr>
            <a:endParaRPr lang="it-IT"/>
          </a:p>
        </p:txBody>
      </p:sp>
      <p:sp>
        <p:nvSpPr>
          <p:cNvPr id="5" name="Rectangle 5">
            <a:extLst>
              <a:ext uri="{FF2B5EF4-FFF2-40B4-BE49-F238E27FC236}">
                <a16:creationId xmlns:a16="http://schemas.microsoft.com/office/drawing/2014/main" id="{348C8FB5-076B-4409-B4D0-97D3E9C174F9}"/>
              </a:ext>
            </a:extLst>
          </p:cNvPr>
          <p:cNvSpPr>
            <a:spLocks noGrp="1" noChangeArrowheads="1"/>
          </p:cNvSpPr>
          <p:nvPr>
            <p:ph type="ftr" sz="quarter" idx="11"/>
          </p:nvPr>
        </p:nvSpPr>
        <p:spPr/>
        <p:txBody>
          <a:bodyPr/>
          <a:lstStyle>
            <a:lvl1pPr eaLnBrk="0" hangingPunct="0">
              <a:spcBef>
                <a:spcPct val="20000"/>
              </a:spcBef>
              <a:buFontTx/>
              <a:buChar char="–"/>
              <a:defRPr>
                <a:latin typeface="Arial" charset="0"/>
              </a:defRPr>
            </a:lvl1pPr>
          </a:lstStyle>
          <a:p>
            <a:pPr>
              <a:defRPr/>
            </a:pPr>
            <a:endParaRPr lang="it-IT"/>
          </a:p>
        </p:txBody>
      </p:sp>
      <p:sp>
        <p:nvSpPr>
          <p:cNvPr id="6" name="Rectangle 6">
            <a:extLst>
              <a:ext uri="{FF2B5EF4-FFF2-40B4-BE49-F238E27FC236}">
                <a16:creationId xmlns:a16="http://schemas.microsoft.com/office/drawing/2014/main" id="{E93DECDF-49C9-43F7-BBEB-255F29532F65}"/>
              </a:ext>
            </a:extLst>
          </p:cNvPr>
          <p:cNvSpPr>
            <a:spLocks noGrp="1" noChangeArrowheads="1"/>
          </p:cNvSpPr>
          <p:nvPr>
            <p:ph type="sldNum" sz="quarter" idx="12"/>
          </p:nvPr>
        </p:nvSpPr>
        <p:spPr/>
        <p:txBody>
          <a:bodyPr/>
          <a:lstStyle>
            <a:lvl1pPr eaLnBrk="0" hangingPunct="0">
              <a:spcBef>
                <a:spcPct val="20000"/>
              </a:spcBef>
              <a:buFontTx/>
              <a:buChar char="–"/>
              <a:defRPr>
                <a:latin typeface="Arial" panose="020B0604020202020204" pitchFamily="34" charset="0"/>
              </a:defRPr>
            </a:lvl1pPr>
          </a:lstStyle>
          <a:p>
            <a:fld id="{8BA46166-968B-4D8D-8BB8-ADA79B8EB583}" type="slidenum">
              <a:rPr lang="it-IT" altLang="it-IT"/>
              <a:pPr/>
              <a:t>‹N›</a:t>
            </a:fld>
            <a:endParaRPr lang="it-IT" altLang="it-IT"/>
          </a:p>
        </p:txBody>
      </p:sp>
    </p:spTree>
    <p:extLst>
      <p:ext uri="{BB962C8B-B14F-4D97-AF65-F5344CB8AC3E}">
        <p14:creationId xmlns:p14="http://schemas.microsoft.com/office/powerpoint/2010/main" val="32029183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6"/>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138B79FC-FE15-4ACC-B648-987CBCB6D017}"/>
              </a:ext>
            </a:extLst>
          </p:cNvPr>
          <p:cNvSpPr>
            <a:spLocks noGrp="1" noChangeArrowheads="1"/>
          </p:cNvSpPr>
          <p:nvPr>
            <p:ph type="dt" sz="half" idx="10"/>
          </p:nvPr>
        </p:nvSpPr>
        <p:spPr/>
        <p:txBody>
          <a:bodyPr/>
          <a:lstStyle>
            <a:lvl1pPr eaLnBrk="0" hangingPunct="0">
              <a:spcBef>
                <a:spcPct val="20000"/>
              </a:spcBef>
              <a:buFontTx/>
              <a:buChar char="–"/>
              <a:defRPr>
                <a:latin typeface="Arial" charset="0"/>
              </a:defRPr>
            </a:lvl1pPr>
          </a:lstStyle>
          <a:p>
            <a:pPr>
              <a:defRPr/>
            </a:pPr>
            <a:endParaRPr lang="it-IT"/>
          </a:p>
        </p:txBody>
      </p:sp>
      <p:sp>
        <p:nvSpPr>
          <p:cNvPr id="5" name="Rectangle 5">
            <a:extLst>
              <a:ext uri="{FF2B5EF4-FFF2-40B4-BE49-F238E27FC236}">
                <a16:creationId xmlns:a16="http://schemas.microsoft.com/office/drawing/2014/main" id="{AAD05E83-ABBC-4514-95DD-F82D239853E9}"/>
              </a:ext>
            </a:extLst>
          </p:cNvPr>
          <p:cNvSpPr>
            <a:spLocks noGrp="1" noChangeArrowheads="1"/>
          </p:cNvSpPr>
          <p:nvPr>
            <p:ph type="ftr" sz="quarter" idx="11"/>
          </p:nvPr>
        </p:nvSpPr>
        <p:spPr/>
        <p:txBody>
          <a:bodyPr/>
          <a:lstStyle>
            <a:lvl1pPr eaLnBrk="0" hangingPunct="0">
              <a:spcBef>
                <a:spcPct val="20000"/>
              </a:spcBef>
              <a:buFontTx/>
              <a:buChar char="–"/>
              <a:defRPr>
                <a:latin typeface="Arial" charset="0"/>
              </a:defRPr>
            </a:lvl1pPr>
          </a:lstStyle>
          <a:p>
            <a:pPr>
              <a:defRPr/>
            </a:pPr>
            <a:endParaRPr lang="it-IT"/>
          </a:p>
        </p:txBody>
      </p:sp>
      <p:sp>
        <p:nvSpPr>
          <p:cNvPr id="6" name="Rectangle 6">
            <a:extLst>
              <a:ext uri="{FF2B5EF4-FFF2-40B4-BE49-F238E27FC236}">
                <a16:creationId xmlns:a16="http://schemas.microsoft.com/office/drawing/2014/main" id="{D97918B1-8B52-45DA-837D-BA9A583BF4C1}"/>
              </a:ext>
            </a:extLst>
          </p:cNvPr>
          <p:cNvSpPr>
            <a:spLocks noGrp="1" noChangeArrowheads="1"/>
          </p:cNvSpPr>
          <p:nvPr>
            <p:ph type="sldNum" sz="quarter" idx="12"/>
          </p:nvPr>
        </p:nvSpPr>
        <p:spPr/>
        <p:txBody>
          <a:bodyPr/>
          <a:lstStyle>
            <a:lvl1pPr eaLnBrk="0" hangingPunct="0">
              <a:spcBef>
                <a:spcPct val="20000"/>
              </a:spcBef>
              <a:buFontTx/>
              <a:buChar char="–"/>
              <a:defRPr>
                <a:latin typeface="Arial" panose="020B0604020202020204" pitchFamily="34" charset="0"/>
              </a:defRPr>
            </a:lvl1pPr>
          </a:lstStyle>
          <a:p>
            <a:fld id="{E895154F-8E20-4CF8-A621-C3374D1EEC4F}" type="slidenum">
              <a:rPr lang="it-IT" altLang="it-IT"/>
              <a:pPr/>
              <a:t>‹N›</a:t>
            </a:fld>
            <a:endParaRPr lang="it-IT" altLang="it-IT"/>
          </a:p>
        </p:txBody>
      </p:sp>
    </p:spTree>
    <p:extLst>
      <p:ext uri="{BB962C8B-B14F-4D97-AF65-F5344CB8AC3E}">
        <p14:creationId xmlns:p14="http://schemas.microsoft.com/office/powerpoint/2010/main" val="2564461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85F35BA-6A92-498A-B23A-F4D11D64C89A}"/>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0EEBD349-AF31-4D0A-8D29-C99375FE1E8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6127CAE6-2393-4610-8F40-B811D035BF55}"/>
              </a:ext>
            </a:extLst>
          </p:cNvPr>
          <p:cNvSpPr>
            <a:spLocks noGrp="1" noChangeArrowheads="1"/>
          </p:cNvSpPr>
          <p:nvPr>
            <p:ph type="sldNum" sz="quarter" idx="12"/>
          </p:nvPr>
        </p:nvSpPr>
        <p:spPr>
          <a:ln/>
        </p:spPr>
        <p:txBody>
          <a:bodyPr/>
          <a:lstStyle>
            <a:lvl1pPr>
              <a:defRPr/>
            </a:lvl1pPr>
          </a:lstStyle>
          <a:p>
            <a:fld id="{ECA557B1-61D3-446B-859E-87F013FDD5B8}" type="slidenum">
              <a:rPr lang="it-IT" altLang="it-IT"/>
              <a:pPr/>
              <a:t>‹N›</a:t>
            </a:fld>
            <a:endParaRPr lang="it-IT" altLang="it-IT"/>
          </a:p>
        </p:txBody>
      </p:sp>
    </p:spTree>
    <p:extLst>
      <p:ext uri="{BB962C8B-B14F-4D97-AF65-F5344CB8AC3E}">
        <p14:creationId xmlns:p14="http://schemas.microsoft.com/office/powerpoint/2010/main" val="18670952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9C2CF3CB-5E89-4467-93D9-587D731AB7BB}"/>
              </a:ext>
            </a:extLst>
          </p:cNvPr>
          <p:cNvSpPr>
            <a:spLocks noGrp="1" noChangeArrowheads="1"/>
          </p:cNvSpPr>
          <p:nvPr>
            <p:ph type="dt" sz="half" idx="10"/>
          </p:nvPr>
        </p:nvSpPr>
        <p:spPr/>
        <p:txBody>
          <a:bodyPr/>
          <a:lstStyle>
            <a:lvl1pPr eaLnBrk="0" hangingPunct="0">
              <a:spcBef>
                <a:spcPct val="20000"/>
              </a:spcBef>
              <a:buFontTx/>
              <a:buChar char="–"/>
              <a:defRPr>
                <a:latin typeface="Arial" charset="0"/>
              </a:defRPr>
            </a:lvl1pPr>
          </a:lstStyle>
          <a:p>
            <a:pPr>
              <a:defRPr/>
            </a:pPr>
            <a:endParaRPr lang="it-IT"/>
          </a:p>
        </p:txBody>
      </p:sp>
      <p:sp>
        <p:nvSpPr>
          <p:cNvPr id="6" name="Footer Placeholder 5">
            <a:extLst>
              <a:ext uri="{FF2B5EF4-FFF2-40B4-BE49-F238E27FC236}">
                <a16:creationId xmlns:a16="http://schemas.microsoft.com/office/drawing/2014/main" id="{7E665FE2-EC57-4748-93FA-9E9F8DF82FE9}"/>
              </a:ext>
            </a:extLst>
          </p:cNvPr>
          <p:cNvSpPr>
            <a:spLocks noGrp="1" noChangeArrowheads="1"/>
          </p:cNvSpPr>
          <p:nvPr>
            <p:ph type="ftr" sz="quarter" idx="11"/>
          </p:nvPr>
        </p:nvSpPr>
        <p:spPr/>
        <p:txBody>
          <a:bodyPr/>
          <a:lstStyle>
            <a:lvl1pPr eaLnBrk="0" hangingPunct="0">
              <a:spcBef>
                <a:spcPct val="20000"/>
              </a:spcBef>
              <a:buFontTx/>
              <a:buChar char="–"/>
              <a:defRPr>
                <a:latin typeface="Arial" charset="0"/>
              </a:defRPr>
            </a:lvl1pPr>
          </a:lstStyle>
          <a:p>
            <a:pPr>
              <a:defRPr/>
            </a:pPr>
            <a:endParaRPr lang="it-IT"/>
          </a:p>
        </p:txBody>
      </p:sp>
      <p:sp>
        <p:nvSpPr>
          <p:cNvPr id="7" name="Slide Number Placeholder 6">
            <a:extLst>
              <a:ext uri="{FF2B5EF4-FFF2-40B4-BE49-F238E27FC236}">
                <a16:creationId xmlns:a16="http://schemas.microsoft.com/office/drawing/2014/main" id="{2F1E908E-3BF6-4EAD-9BEA-36A395FB7D6F}"/>
              </a:ext>
            </a:extLst>
          </p:cNvPr>
          <p:cNvSpPr>
            <a:spLocks noGrp="1" noChangeArrowheads="1"/>
          </p:cNvSpPr>
          <p:nvPr>
            <p:ph type="sldNum" sz="quarter" idx="12"/>
          </p:nvPr>
        </p:nvSpPr>
        <p:spPr/>
        <p:txBody>
          <a:bodyPr/>
          <a:lstStyle>
            <a:lvl1pPr eaLnBrk="0" hangingPunct="0">
              <a:spcBef>
                <a:spcPct val="20000"/>
              </a:spcBef>
              <a:buFontTx/>
              <a:buChar char="–"/>
              <a:defRPr>
                <a:latin typeface="Arial" panose="020B0604020202020204" pitchFamily="34" charset="0"/>
              </a:defRPr>
            </a:lvl1pPr>
          </a:lstStyle>
          <a:p>
            <a:fld id="{686701FE-BDF2-4692-8C0D-B85340CDEE39}" type="slidenum">
              <a:rPr lang="it-IT" altLang="it-IT"/>
              <a:pPr/>
              <a:t>‹N›</a:t>
            </a:fld>
            <a:endParaRPr lang="it-IT" altLang="it-IT"/>
          </a:p>
        </p:txBody>
      </p:sp>
    </p:spTree>
    <p:extLst>
      <p:ext uri="{BB962C8B-B14F-4D97-AF65-F5344CB8AC3E}">
        <p14:creationId xmlns:p14="http://schemas.microsoft.com/office/powerpoint/2010/main" val="27918235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F9A449DD-ACC1-4CC9-B53F-35C6E6BD3349}"/>
              </a:ext>
            </a:extLst>
          </p:cNvPr>
          <p:cNvSpPr>
            <a:spLocks noGrp="1" noChangeArrowheads="1"/>
          </p:cNvSpPr>
          <p:nvPr>
            <p:ph type="dt" sz="half" idx="10"/>
          </p:nvPr>
        </p:nvSpPr>
        <p:spPr/>
        <p:txBody>
          <a:bodyPr/>
          <a:lstStyle>
            <a:lvl1pPr eaLnBrk="0" hangingPunct="0">
              <a:spcBef>
                <a:spcPct val="20000"/>
              </a:spcBef>
              <a:buFontTx/>
              <a:buChar char="–"/>
              <a:defRPr>
                <a:latin typeface="Arial" charset="0"/>
              </a:defRPr>
            </a:lvl1pPr>
          </a:lstStyle>
          <a:p>
            <a:pPr>
              <a:defRPr/>
            </a:pPr>
            <a:endParaRPr lang="it-IT"/>
          </a:p>
        </p:txBody>
      </p:sp>
      <p:sp>
        <p:nvSpPr>
          <p:cNvPr id="8" name="Rectangle 5">
            <a:extLst>
              <a:ext uri="{FF2B5EF4-FFF2-40B4-BE49-F238E27FC236}">
                <a16:creationId xmlns:a16="http://schemas.microsoft.com/office/drawing/2014/main" id="{5006D573-EC87-4F83-BF63-8748B82DC1C1}"/>
              </a:ext>
            </a:extLst>
          </p:cNvPr>
          <p:cNvSpPr>
            <a:spLocks noGrp="1" noChangeArrowheads="1"/>
          </p:cNvSpPr>
          <p:nvPr>
            <p:ph type="ftr" sz="quarter" idx="11"/>
          </p:nvPr>
        </p:nvSpPr>
        <p:spPr/>
        <p:txBody>
          <a:bodyPr/>
          <a:lstStyle>
            <a:lvl1pPr eaLnBrk="0" hangingPunct="0">
              <a:spcBef>
                <a:spcPct val="20000"/>
              </a:spcBef>
              <a:buFontTx/>
              <a:buChar char="–"/>
              <a:defRPr>
                <a:latin typeface="Arial" charset="0"/>
              </a:defRPr>
            </a:lvl1pPr>
          </a:lstStyle>
          <a:p>
            <a:pPr>
              <a:defRPr/>
            </a:pPr>
            <a:endParaRPr lang="it-IT"/>
          </a:p>
        </p:txBody>
      </p:sp>
      <p:sp>
        <p:nvSpPr>
          <p:cNvPr id="9" name="Rectangle 6">
            <a:extLst>
              <a:ext uri="{FF2B5EF4-FFF2-40B4-BE49-F238E27FC236}">
                <a16:creationId xmlns:a16="http://schemas.microsoft.com/office/drawing/2014/main" id="{4FE96E7B-85DC-4F30-8AD3-2E1444C3AA41}"/>
              </a:ext>
            </a:extLst>
          </p:cNvPr>
          <p:cNvSpPr>
            <a:spLocks noGrp="1" noChangeArrowheads="1"/>
          </p:cNvSpPr>
          <p:nvPr>
            <p:ph type="sldNum" sz="quarter" idx="12"/>
          </p:nvPr>
        </p:nvSpPr>
        <p:spPr/>
        <p:txBody>
          <a:bodyPr/>
          <a:lstStyle>
            <a:lvl1pPr eaLnBrk="0" hangingPunct="0">
              <a:spcBef>
                <a:spcPct val="20000"/>
              </a:spcBef>
              <a:buFontTx/>
              <a:buChar char="–"/>
              <a:defRPr>
                <a:latin typeface="Arial" panose="020B0604020202020204" pitchFamily="34" charset="0"/>
              </a:defRPr>
            </a:lvl1pPr>
          </a:lstStyle>
          <a:p>
            <a:fld id="{C4BB1782-2AFB-434B-AD80-25F41FAC3F0F}" type="slidenum">
              <a:rPr lang="it-IT" altLang="it-IT"/>
              <a:pPr/>
              <a:t>‹N›</a:t>
            </a:fld>
            <a:endParaRPr lang="it-IT" altLang="it-IT"/>
          </a:p>
        </p:txBody>
      </p:sp>
    </p:spTree>
    <p:extLst>
      <p:ext uri="{BB962C8B-B14F-4D97-AF65-F5344CB8AC3E}">
        <p14:creationId xmlns:p14="http://schemas.microsoft.com/office/powerpoint/2010/main" val="23995834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FC2A5889-4F54-4040-A29E-C3E749966EAE}"/>
              </a:ext>
            </a:extLst>
          </p:cNvPr>
          <p:cNvSpPr>
            <a:spLocks noGrp="1" noChangeArrowheads="1"/>
          </p:cNvSpPr>
          <p:nvPr>
            <p:ph type="dt" sz="half" idx="10"/>
          </p:nvPr>
        </p:nvSpPr>
        <p:spPr/>
        <p:txBody>
          <a:bodyPr/>
          <a:lstStyle>
            <a:lvl1pPr eaLnBrk="0" hangingPunct="0">
              <a:spcBef>
                <a:spcPct val="20000"/>
              </a:spcBef>
              <a:buFontTx/>
              <a:buChar char="–"/>
              <a:defRPr>
                <a:latin typeface="Arial" charset="0"/>
              </a:defRPr>
            </a:lvl1pPr>
          </a:lstStyle>
          <a:p>
            <a:pPr>
              <a:defRPr/>
            </a:pPr>
            <a:endParaRPr lang="it-IT"/>
          </a:p>
        </p:txBody>
      </p:sp>
      <p:sp>
        <p:nvSpPr>
          <p:cNvPr id="4" name="Rectangle 5">
            <a:extLst>
              <a:ext uri="{FF2B5EF4-FFF2-40B4-BE49-F238E27FC236}">
                <a16:creationId xmlns:a16="http://schemas.microsoft.com/office/drawing/2014/main" id="{E37044E3-1CE8-434E-A277-56347E296328}"/>
              </a:ext>
            </a:extLst>
          </p:cNvPr>
          <p:cNvSpPr>
            <a:spLocks noGrp="1" noChangeArrowheads="1"/>
          </p:cNvSpPr>
          <p:nvPr>
            <p:ph type="ftr" sz="quarter" idx="11"/>
          </p:nvPr>
        </p:nvSpPr>
        <p:spPr/>
        <p:txBody>
          <a:bodyPr/>
          <a:lstStyle>
            <a:lvl1pPr eaLnBrk="0" hangingPunct="0">
              <a:spcBef>
                <a:spcPct val="20000"/>
              </a:spcBef>
              <a:buFontTx/>
              <a:buChar char="–"/>
              <a:defRPr>
                <a:latin typeface="Arial" charset="0"/>
              </a:defRPr>
            </a:lvl1pPr>
          </a:lstStyle>
          <a:p>
            <a:pPr>
              <a:defRPr/>
            </a:pPr>
            <a:endParaRPr lang="it-IT"/>
          </a:p>
        </p:txBody>
      </p:sp>
      <p:sp>
        <p:nvSpPr>
          <p:cNvPr id="5" name="Rectangle 6">
            <a:extLst>
              <a:ext uri="{FF2B5EF4-FFF2-40B4-BE49-F238E27FC236}">
                <a16:creationId xmlns:a16="http://schemas.microsoft.com/office/drawing/2014/main" id="{3F9103FC-2007-4C13-912F-7757BED7BFF1}"/>
              </a:ext>
            </a:extLst>
          </p:cNvPr>
          <p:cNvSpPr>
            <a:spLocks noGrp="1" noChangeArrowheads="1"/>
          </p:cNvSpPr>
          <p:nvPr>
            <p:ph type="sldNum" sz="quarter" idx="12"/>
          </p:nvPr>
        </p:nvSpPr>
        <p:spPr/>
        <p:txBody>
          <a:bodyPr/>
          <a:lstStyle>
            <a:lvl1pPr eaLnBrk="0" hangingPunct="0">
              <a:spcBef>
                <a:spcPct val="20000"/>
              </a:spcBef>
              <a:buFontTx/>
              <a:buChar char="–"/>
              <a:defRPr>
                <a:latin typeface="Arial" panose="020B0604020202020204" pitchFamily="34" charset="0"/>
              </a:defRPr>
            </a:lvl1pPr>
          </a:lstStyle>
          <a:p>
            <a:fld id="{B24BBAB9-93DE-40D7-9744-D85BE4D6761E}" type="slidenum">
              <a:rPr lang="it-IT" altLang="it-IT"/>
              <a:pPr/>
              <a:t>‹N›</a:t>
            </a:fld>
            <a:endParaRPr lang="it-IT" altLang="it-IT"/>
          </a:p>
        </p:txBody>
      </p:sp>
    </p:spTree>
    <p:extLst>
      <p:ext uri="{BB962C8B-B14F-4D97-AF65-F5344CB8AC3E}">
        <p14:creationId xmlns:p14="http://schemas.microsoft.com/office/powerpoint/2010/main" val="1223474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4D6EA3E-09A5-4B14-8041-FD7989A24DE2}"/>
              </a:ext>
            </a:extLst>
          </p:cNvPr>
          <p:cNvSpPr>
            <a:spLocks noGrp="1" noChangeArrowheads="1"/>
          </p:cNvSpPr>
          <p:nvPr>
            <p:ph type="dt" sz="half" idx="10"/>
          </p:nvPr>
        </p:nvSpPr>
        <p:spPr/>
        <p:txBody>
          <a:bodyPr/>
          <a:lstStyle>
            <a:lvl1pPr eaLnBrk="0" hangingPunct="0">
              <a:spcBef>
                <a:spcPct val="20000"/>
              </a:spcBef>
              <a:buFontTx/>
              <a:buChar char="–"/>
              <a:defRPr>
                <a:latin typeface="Arial" charset="0"/>
              </a:defRPr>
            </a:lvl1pPr>
          </a:lstStyle>
          <a:p>
            <a:pPr>
              <a:defRPr/>
            </a:pPr>
            <a:endParaRPr lang="it-IT"/>
          </a:p>
        </p:txBody>
      </p:sp>
      <p:sp>
        <p:nvSpPr>
          <p:cNvPr id="3" name="Rectangle 5">
            <a:extLst>
              <a:ext uri="{FF2B5EF4-FFF2-40B4-BE49-F238E27FC236}">
                <a16:creationId xmlns:a16="http://schemas.microsoft.com/office/drawing/2014/main" id="{BE2932F2-B6E0-48AB-8FB8-21BD1A73E4F1}"/>
              </a:ext>
            </a:extLst>
          </p:cNvPr>
          <p:cNvSpPr>
            <a:spLocks noGrp="1" noChangeArrowheads="1"/>
          </p:cNvSpPr>
          <p:nvPr>
            <p:ph type="ftr" sz="quarter" idx="11"/>
          </p:nvPr>
        </p:nvSpPr>
        <p:spPr/>
        <p:txBody>
          <a:bodyPr/>
          <a:lstStyle>
            <a:lvl1pPr eaLnBrk="0" hangingPunct="0">
              <a:spcBef>
                <a:spcPct val="20000"/>
              </a:spcBef>
              <a:buFontTx/>
              <a:buChar char="–"/>
              <a:defRPr>
                <a:latin typeface="Arial" charset="0"/>
              </a:defRPr>
            </a:lvl1pPr>
          </a:lstStyle>
          <a:p>
            <a:pPr>
              <a:defRPr/>
            </a:pPr>
            <a:endParaRPr lang="it-IT"/>
          </a:p>
        </p:txBody>
      </p:sp>
      <p:sp>
        <p:nvSpPr>
          <p:cNvPr id="4" name="Rectangle 6">
            <a:extLst>
              <a:ext uri="{FF2B5EF4-FFF2-40B4-BE49-F238E27FC236}">
                <a16:creationId xmlns:a16="http://schemas.microsoft.com/office/drawing/2014/main" id="{A7D0917A-46FD-4D69-91DA-D25EFA3FD0CC}"/>
              </a:ext>
            </a:extLst>
          </p:cNvPr>
          <p:cNvSpPr>
            <a:spLocks noGrp="1" noChangeArrowheads="1"/>
          </p:cNvSpPr>
          <p:nvPr>
            <p:ph type="sldNum" sz="quarter" idx="12"/>
          </p:nvPr>
        </p:nvSpPr>
        <p:spPr/>
        <p:txBody>
          <a:bodyPr/>
          <a:lstStyle>
            <a:lvl1pPr eaLnBrk="0" hangingPunct="0">
              <a:spcBef>
                <a:spcPct val="20000"/>
              </a:spcBef>
              <a:buFontTx/>
              <a:buChar char="–"/>
              <a:defRPr>
                <a:latin typeface="Arial" panose="020B0604020202020204" pitchFamily="34" charset="0"/>
              </a:defRPr>
            </a:lvl1pPr>
          </a:lstStyle>
          <a:p>
            <a:fld id="{7C662D6D-1DF2-482F-8DEA-3F2A1AE8D943}" type="slidenum">
              <a:rPr lang="it-IT" altLang="it-IT"/>
              <a:pPr/>
              <a:t>‹N›</a:t>
            </a:fld>
            <a:endParaRPr lang="it-IT" altLang="it-IT"/>
          </a:p>
        </p:txBody>
      </p:sp>
    </p:spTree>
    <p:extLst>
      <p:ext uri="{BB962C8B-B14F-4D97-AF65-F5344CB8AC3E}">
        <p14:creationId xmlns:p14="http://schemas.microsoft.com/office/powerpoint/2010/main" val="18460322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3"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a:extLst>
              <a:ext uri="{FF2B5EF4-FFF2-40B4-BE49-F238E27FC236}">
                <a16:creationId xmlns:a16="http://schemas.microsoft.com/office/drawing/2014/main" id="{C1E1435B-1383-4C7D-9513-4E87CB0AEEB1}"/>
              </a:ext>
            </a:extLst>
          </p:cNvPr>
          <p:cNvSpPr>
            <a:spLocks noGrp="1" noChangeArrowheads="1"/>
          </p:cNvSpPr>
          <p:nvPr>
            <p:ph type="dt" sz="half" idx="10"/>
          </p:nvPr>
        </p:nvSpPr>
        <p:spPr/>
        <p:txBody>
          <a:bodyPr/>
          <a:lstStyle>
            <a:lvl1pPr eaLnBrk="0" hangingPunct="0">
              <a:spcBef>
                <a:spcPct val="20000"/>
              </a:spcBef>
              <a:buFontTx/>
              <a:buChar char="–"/>
              <a:defRPr>
                <a:latin typeface="Arial" charset="0"/>
              </a:defRPr>
            </a:lvl1pPr>
          </a:lstStyle>
          <a:p>
            <a:pPr>
              <a:defRPr/>
            </a:pPr>
            <a:endParaRPr lang="it-IT"/>
          </a:p>
        </p:txBody>
      </p:sp>
      <p:sp>
        <p:nvSpPr>
          <p:cNvPr id="6" name="Footer Placeholder 5">
            <a:extLst>
              <a:ext uri="{FF2B5EF4-FFF2-40B4-BE49-F238E27FC236}">
                <a16:creationId xmlns:a16="http://schemas.microsoft.com/office/drawing/2014/main" id="{8A9EC4C6-9EB9-4993-A77E-CA4EA687E4E7}"/>
              </a:ext>
            </a:extLst>
          </p:cNvPr>
          <p:cNvSpPr>
            <a:spLocks noGrp="1" noChangeArrowheads="1"/>
          </p:cNvSpPr>
          <p:nvPr>
            <p:ph type="ftr" sz="quarter" idx="11"/>
          </p:nvPr>
        </p:nvSpPr>
        <p:spPr/>
        <p:txBody>
          <a:bodyPr/>
          <a:lstStyle>
            <a:lvl1pPr eaLnBrk="0" hangingPunct="0">
              <a:spcBef>
                <a:spcPct val="20000"/>
              </a:spcBef>
              <a:buFontTx/>
              <a:buChar char="–"/>
              <a:defRPr>
                <a:latin typeface="Arial" charset="0"/>
              </a:defRPr>
            </a:lvl1pPr>
          </a:lstStyle>
          <a:p>
            <a:pPr>
              <a:defRPr/>
            </a:pPr>
            <a:endParaRPr lang="it-IT"/>
          </a:p>
        </p:txBody>
      </p:sp>
      <p:sp>
        <p:nvSpPr>
          <p:cNvPr id="7" name="Slide Number Placeholder 6">
            <a:extLst>
              <a:ext uri="{FF2B5EF4-FFF2-40B4-BE49-F238E27FC236}">
                <a16:creationId xmlns:a16="http://schemas.microsoft.com/office/drawing/2014/main" id="{89425DCC-52F0-4943-A848-D5284C8FD0FB}"/>
              </a:ext>
            </a:extLst>
          </p:cNvPr>
          <p:cNvSpPr>
            <a:spLocks noGrp="1" noChangeArrowheads="1"/>
          </p:cNvSpPr>
          <p:nvPr>
            <p:ph type="sldNum" sz="quarter" idx="12"/>
          </p:nvPr>
        </p:nvSpPr>
        <p:spPr/>
        <p:txBody>
          <a:bodyPr/>
          <a:lstStyle>
            <a:lvl1pPr eaLnBrk="0" hangingPunct="0">
              <a:spcBef>
                <a:spcPct val="20000"/>
              </a:spcBef>
              <a:buFontTx/>
              <a:buChar char="–"/>
              <a:defRPr>
                <a:latin typeface="Arial" panose="020B0604020202020204" pitchFamily="34" charset="0"/>
              </a:defRPr>
            </a:lvl1pPr>
          </a:lstStyle>
          <a:p>
            <a:fld id="{5B8C4D55-CB27-4F50-ACE3-E2E822C983D5}" type="slidenum">
              <a:rPr lang="it-IT" altLang="it-IT"/>
              <a:pPr/>
              <a:t>‹N›</a:t>
            </a:fld>
            <a:endParaRPr lang="it-IT" altLang="it-IT"/>
          </a:p>
        </p:txBody>
      </p:sp>
    </p:spTree>
    <p:extLst>
      <p:ext uri="{BB962C8B-B14F-4D97-AF65-F5344CB8AC3E}">
        <p14:creationId xmlns:p14="http://schemas.microsoft.com/office/powerpoint/2010/main" val="35899305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a:extLst>
              <a:ext uri="{FF2B5EF4-FFF2-40B4-BE49-F238E27FC236}">
                <a16:creationId xmlns:a16="http://schemas.microsoft.com/office/drawing/2014/main" id="{2CBA291A-293A-406B-A183-51EAAA49054D}"/>
              </a:ext>
            </a:extLst>
          </p:cNvPr>
          <p:cNvSpPr>
            <a:spLocks noGrp="1" noChangeArrowheads="1"/>
          </p:cNvSpPr>
          <p:nvPr>
            <p:ph type="dt" sz="half" idx="10"/>
          </p:nvPr>
        </p:nvSpPr>
        <p:spPr/>
        <p:txBody>
          <a:bodyPr/>
          <a:lstStyle>
            <a:lvl1pPr eaLnBrk="0" hangingPunct="0">
              <a:spcBef>
                <a:spcPct val="20000"/>
              </a:spcBef>
              <a:buFontTx/>
              <a:buChar char="–"/>
              <a:defRPr>
                <a:latin typeface="Arial" charset="0"/>
              </a:defRPr>
            </a:lvl1pPr>
          </a:lstStyle>
          <a:p>
            <a:pPr>
              <a:defRPr/>
            </a:pPr>
            <a:endParaRPr lang="it-IT"/>
          </a:p>
        </p:txBody>
      </p:sp>
      <p:sp>
        <p:nvSpPr>
          <p:cNvPr id="6" name="Footer Placeholder 5">
            <a:extLst>
              <a:ext uri="{FF2B5EF4-FFF2-40B4-BE49-F238E27FC236}">
                <a16:creationId xmlns:a16="http://schemas.microsoft.com/office/drawing/2014/main" id="{D3DCFA58-B089-4A49-B4B2-83E6143F118C}"/>
              </a:ext>
            </a:extLst>
          </p:cNvPr>
          <p:cNvSpPr>
            <a:spLocks noGrp="1" noChangeArrowheads="1"/>
          </p:cNvSpPr>
          <p:nvPr>
            <p:ph type="ftr" sz="quarter" idx="11"/>
          </p:nvPr>
        </p:nvSpPr>
        <p:spPr/>
        <p:txBody>
          <a:bodyPr/>
          <a:lstStyle>
            <a:lvl1pPr eaLnBrk="0" hangingPunct="0">
              <a:spcBef>
                <a:spcPct val="20000"/>
              </a:spcBef>
              <a:buFontTx/>
              <a:buChar char="–"/>
              <a:defRPr>
                <a:latin typeface="Arial" charset="0"/>
              </a:defRPr>
            </a:lvl1pPr>
          </a:lstStyle>
          <a:p>
            <a:pPr>
              <a:defRPr/>
            </a:pPr>
            <a:endParaRPr lang="it-IT"/>
          </a:p>
        </p:txBody>
      </p:sp>
      <p:sp>
        <p:nvSpPr>
          <p:cNvPr id="7" name="Slide Number Placeholder 6">
            <a:extLst>
              <a:ext uri="{FF2B5EF4-FFF2-40B4-BE49-F238E27FC236}">
                <a16:creationId xmlns:a16="http://schemas.microsoft.com/office/drawing/2014/main" id="{0AE1CDCE-6DD9-432B-A50B-6DE8686F5049}"/>
              </a:ext>
            </a:extLst>
          </p:cNvPr>
          <p:cNvSpPr>
            <a:spLocks noGrp="1" noChangeArrowheads="1"/>
          </p:cNvSpPr>
          <p:nvPr>
            <p:ph type="sldNum" sz="quarter" idx="12"/>
          </p:nvPr>
        </p:nvSpPr>
        <p:spPr/>
        <p:txBody>
          <a:bodyPr/>
          <a:lstStyle>
            <a:lvl1pPr eaLnBrk="0" hangingPunct="0">
              <a:spcBef>
                <a:spcPct val="20000"/>
              </a:spcBef>
              <a:buFontTx/>
              <a:buChar char="–"/>
              <a:defRPr>
                <a:latin typeface="Arial" panose="020B0604020202020204" pitchFamily="34" charset="0"/>
              </a:defRPr>
            </a:lvl1pPr>
          </a:lstStyle>
          <a:p>
            <a:fld id="{AB521BFE-5105-489F-95A5-BE6B86AD13D0}" type="slidenum">
              <a:rPr lang="it-IT" altLang="it-IT"/>
              <a:pPr/>
              <a:t>‹N›</a:t>
            </a:fld>
            <a:endParaRPr lang="it-IT" altLang="it-IT"/>
          </a:p>
        </p:txBody>
      </p:sp>
    </p:spTree>
    <p:extLst>
      <p:ext uri="{BB962C8B-B14F-4D97-AF65-F5344CB8AC3E}">
        <p14:creationId xmlns:p14="http://schemas.microsoft.com/office/powerpoint/2010/main" val="1172408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DE2F59DF-3106-4DE1-B63F-7B353178049A}"/>
              </a:ext>
            </a:extLst>
          </p:cNvPr>
          <p:cNvSpPr>
            <a:spLocks noGrp="1" noChangeArrowheads="1"/>
          </p:cNvSpPr>
          <p:nvPr>
            <p:ph type="dt" sz="half" idx="10"/>
          </p:nvPr>
        </p:nvSpPr>
        <p:spPr/>
        <p:txBody>
          <a:bodyPr/>
          <a:lstStyle>
            <a:lvl1pPr eaLnBrk="0" hangingPunct="0">
              <a:spcBef>
                <a:spcPct val="20000"/>
              </a:spcBef>
              <a:buFontTx/>
              <a:buChar char="–"/>
              <a:defRPr>
                <a:latin typeface="Arial" charset="0"/>
              </a:defRPr>
            </a:lvl1pPr>
          </a:lstStyle>
          <a:p>
            <a:pPr>
              <a:defRPr/>
            </a:pPr>
            <a:endParaRPr lang="it-IT"/>
          </a:p>
        </p:txBody>
      </p:sp>
      <p:sp>
        <p:nvSpPr>
          <p:cNvPr id="5" name="Rectangle 5">
            <a:extLst>
              <a:ext uri="{FF2B5EF4-FFF2-40B4-BE49-F238E27FC236}">
                <a16:creationId xmlns:a16="http://schemas.microsoft.com/office/drawing/2014/main" id="{39955177-1880-4FE2-B20B-D2BE7DDC5EC3}"/>
              </a:ext>
            </a:extLst>
          </p:cNvPr>
          <p:cNvSpPr>
            <a:spLocks noGrp="1" noChangeArrowheads="1"/>
          </p:cNvSpPr>
          <p:nvPr>
            <p:ph type="ftr" sz="quarter" idx="11"/>
          </p:nvPr>
        </p:nvSpPr>
        <p:spPr/>
        <p:txBody>
          <a:bodyPr/>
          <a:lstStyle>
            <a:lvl1pPr eaLnBrk="0" hangingPunct="0">
              <a:spcBef>
                <a:spcPct val="20000"/>
              </a:spcBef>
              <a:buFontTx/>
              <a:buChar char="–"/>
              <a:defRPr>
                <a:latin typeface="Arial" charset="0"/>
              </a:defRPr>
            </a:lvl1pPr>
          </a:lstStyle>
          <a:p>
            <a:pPr>
              <a:defRPr/>
            </a:pPr>
            <a:endParaRPr lang="it-IT"/>
          </a:p>
        </p:txBody>
      </p:sp>
      <p:sp>
        <p:nvSpPr>
          <p:cNvPr id="6" name="Rectangle 6">
            <a:extLst>
              <a:ext uri="{FF2B5EF4-FFF2-40B4-BE49-F238E27FC236}">
                <a16:creationId xmlns:a16="http://schemas.microsoft.com/office/drawing/2014/main" id="{6825C11C-8CC4-452B-854E-FCE9A8CC0059}"/>
              </a:ext>
            </a:extLst>
          </p:cNvPr>
          <p:cNvSpPr>
            <a:spLocks noGrp="1" noChangeArrowheads="1"/>
          </p:cNvSpPr>
          <p:nvPr>
            <p:ph type="sldNum" sz="quarter" idx="12"/>
          </p:nvPr>
        </p:nvSpPr>
        <p:spPr/>
        <p:txBody>
          <a:bodyPr/>
          <a:lstStyle>
            <a:lvl1pPr eaLnBrk="0" hangingPunct="0">
              <a:spcBef>
                <a:spcPct val="20000"/>
              </a:spcBef>
              <a:buFontTx/>
              <a:buChar char="–"/>
              <a:defRPr>
                <a:latin typeface="Arial" panose="020B0604020202020204" pitchFamily="34" charset="0"/>
              </a:defRPr>
            </a:lvl1pPr>
          </a:lstStyle>
          <a:p>
            <a:fld id="{242688C9-FDE5-4451-8BC5-8C570BB95F87}" type="slidenum">
              <a:rPr lang="it-IT" altLang="it-IT"/>
              <a:pPr/>
              <a:t>‹N›</a:t>
            </a:fld>
            <a:endParaRPr lang="it-IT" altLang="it-IT"/>
          </a:p>
        </p:txBody>
      </p:sp>
    </p:spTree>
    <p:extLst>
      <p:ext uri="{BB962C8B-B14F-4D97-AF65-F5344CB8AC3E}">
        <p14:creationId xmlns:p14="http://schemas.microsoft.com/office/powerpoint/2010/main" val="24473371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2"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66AFB61-988F-47C6-BFD7-17A3FF9F2F90}"/>
              </a:ext>
            </a:extLst>
          </p:cNvPr>
          <p:cNvSpPr>
            <a:spLocks noGrp="1" noChangeArrowheads="1"/>
          </p:cNvSpPr>
          <p:nvPr>
            <p:ph type="dt" sz="half" idx="10"/>
          </p:nvPr>
        </p:nvSpPr>
        <p:spPr/>
        <p:txBody>
          <a:bodyPr/>
          <a:lstStyle>
            <a:lvl1pPr eaLnBrk="0" hangingPunct="0">
              <a:spcBef>
                <a:spcPct val="20000"/>
              </a:spcBef>
              <a:buFontTx/>
              <a:buChar char="–"/>
              <a:defRPr>
                <a:latin typeface="Arial" charset="0"/>
              </a:defRPr>
            </a:lvl1pPr>
          </a:lstStyle>
          <a:p>
            <a:pPr>
              <a:defRPr/>
            </a:pPr>
            <a:endParaRPr lang="it-IT"/>
          </a:p>
        </p:txBody>
      </p:sp>
      <p:sp>
        <p:nvSpPr>
          <p:cNvPr id="5" name="Rectangle 5">
            <a:extLst>
              <a:ext uri="{FF2B5EF4-FFF2-40B4-BE49-F238E27FC236}">
                <a16:creationId xmlns:a16="http://schemas.microsoft.com/office/drawing/2014/main" id="{6BF7BC7C-0193-44A0-9164-E77012741FCA}"/>
              </a:ext>
            </a:extLst>
          </p:cNvPr>
          <p:cNvSpPr>
            <a:spLocks noGrp="1" noChangeArrowheads="1"/>
          </p:cNvSpPr>
          <p:nvPr>
            <p:ph type="ftr" sz="quarter" idx="11"/>
          </p:nvPr>
        </p:nvSpPr>
        <p:spPr/>
        <p:txBody>
          <a:bodyPr/>
          <a:lstStyle>
            <a:lvl1pPr eaLnBrk="0" hangingPunct="0">
              <a:spcBef>
                <a:spcPct val="20000"/>
              </a:spcBef>
              <a:buFontTx/>
              <a:buChar char="–"/>
              <a:defRPr>
                <a:latin typeface="Arial" charset="0"/>
              </a:defRPr>
            </a:lvl1pPr>
          </a:lstStyle>
          <a:p>
            <a:pPr>
              <a:defRPr/>
            </a:pPr>
            <a:endParaRPr lang="it-IT"/>
          </a:p>
        </p:txBody>
      </p:sp>
      <p:sp>
        <p:nvSpPr>
          <p:cNvPr id="6" name="Rectangle 6">
            <a:extLst>
              <a:ext uri="{FF2B5EF4-FFF2-40B4-BE49-F238E27FC236}">
                <a16:creationId xmlns:a16="http://schemas.microsoft.com/office/drawing/2014/main" id="{C1620E36-A4EB-4936-8D32-C615ECF44F8C}"/>
              </a:ext>
            </a:extLst>
          </p:cNvPr>
          <p:cNvSpPr>
            <a:spLocks noGrp="1" noChangeArrowheads="1"/>
          </p:cNvSpPr>
          <p:nvPr>
            <p:ph type="sldNum" sz="quarter" idx="12"/>
          </p:nvPr>
        </p:nvSpPr>
        <p:spPr/>
        <p:txBody>
          <a:bodyPr/>
          <a:lstStyle>
            <a:lvl1pPr eaLnBrk="0" hangingPunct="0">
              <a:spcBef>
                <a:spcPct val="20000"/>
              </a:spcBef>
              <a:buFontTx/>
              <a:buChar char="–"/>
              <a:defRPr>
                <a:latin typeface="Arial" panose="020B0604020202020204" pitchFamily="34" charset="0"/>
              </a:defRPr>
            </a:lvl1pPr>
          </a:lstStyle>
          <a:p>
            <a:fld id="{9E98D983-F2DB-426F-94BF-9397CE52C8D1}" type="slidenum">
              <a:rPr lang="it-IT" altLang="it-IT"/>
              <a:pPr/>
              <a:t>‹N›</a:t>
            </a:fld>
            <a:endParaRPr lang="it-IT" altLang="it-IT"/>
          </a:p>
        </p:txBody>
      </p:sp>
    </p:spTree>
    <p:extLst>
      <p:ext uri="{BB962C8B-B14F-4D97-AF65-F5344CB8AC3E}">
        <p14:creationId xmlns:p14="http://schemas.microsoft.com/office/powerpoint/2010/main" val="12847473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85800" y="609600"/>
            <a:ext cx="7772400" cy="1143000"/>
          </a:xfrm>
        </p:spPr>
        <p:txBody>
          <a:bodyPr/>
          <a:lstStyle/>
          <a:p>
            <a:r>
              <a:rPr lang="it-IT"/>
              <a:t>Fare clic per modificare lo stile del titolo</a:t>
            </a:r>
          </a:p>
        </p:txBody>
      </p:sp>
      <p:sp>
        <p:nvSpPr>
          <p:cNvPr id="3" name="Segnaposto contenuto 2"/>
          <p:cNvSpPr>
            <a:spLocks noGrp="1"/>
          </p:cNvSpPr>
          <p:nvPr>
            <p:ph sz="quarter" idx="1"/>
          </p:nvPr>
        </p:nvSpPr>
        <p:spPr>
          <a:xfrm>
            <a:off x="6858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858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EEA2A863-C05B-4281-8A12-66C6354FCF9A}"/>
              </a:ext>
            </a:extLst>
          </p:cNvPr>
          <p:cNvSpPr>
            <a:spLocks noGrp="1" noChangeArrowheads="1"/>
          </p:cNvSpPr>
          <p:nvPr>
            <p:ph type="dt" sz="half" idx="10"/>
          </p:nvPr>
        </p:nvSpPr>
        <p:spPr/>
        <p:txBody>
          <a:bodyPr/>
          <a:lstStyle>
            <a:lvl1pPr eaLnBrk="0" hangingPunct="0">
              <a:spcBef>
                <a:spcPct val="20000"/>
              </a:spcBef>
              <a:buFontTx/>
              <a:buChar char="–"/>
              <a:defRPr>
                <a:latin typeface="Arial" charset="0"/>
              </a:defRPr>
            </a:lvl1pPr>
          </a:lstStyle>
          <a:p>
            <a:pPr>
              <a:defRPr/>
            </a:pPr>
            <a:endParaRPr lang="it-IT"/>
          </a:p>
        </p:txBody>
      </p:sp>
      <p:sp>
        <p:nvSpPr>
          <p:cNvPr id="8" name="Rectangle 5">
            <a:extLst>
              <a:ext uri="{FF2B5EF4-FFF2-40B4-BE49-F238E27FC236}">
                <a16:creationId xmlns:a16="http://schemas.microsoft.com/office/drawing/2014/main" id="{B3E4A64A-FE51-4E14-A2FD-626F37044231}"/>
              </a:ext>
            </a:extLst>
          </p:cNvPr>
          <p:cNvSpPr>
            <a:spLocks noGrp="1" noChangeArrowheads="1"/>
          </p:cNvSpPr>
          <p:nvPr>
            <p:ph type="ftr" sz="quarter" idx="11"/>
          </p:nvPr>
        </p:nvSpPr>
        <p:spPr/>
        <p:txBody>
          <a:bodyPr/>
          <a:lstStyle>
            <a:lvl1pPr eaLnBrk="0" hangingPunct="0">
              <a:spcBef>
                <a:spcPct val="20000"/>
              </a:spcBef>
              <a:buFontTx/>
              <a:buChar char="–"/>
              <a:defRPr>
                <a:latin typeface="Arial" charset="0"/>
              </a:defRPr>
            </a:lvl1pPr>
          </a:lstStyle>
          <a:p>
            <a:pPr>
              <a:defRPr/>
            </a:pPr>
            <a:endParaRPr lang="it-IT"/>
          </a:p>
        </p:txBody>
      </p:sp>
      <p:sp>
        <p:nvSpPr>
          <p:cNvPr id="9" name="Rectangle 6">
            <a:extLst>
              <a:ext uri="{FF2B5EF4-FFF2-40B4-BE49-F238E27FC236}">
                <a16:creationId xmlns:a16="http://schemas.microsoft.com/office/drawing/2014/main" id="{88E5DC14-17CA-4E9F-A66F-93968CD8BC54}"/>
              </a:ext>
            </a:extLst>
          </p:cNvPr>
          <p:cNvSpPr>
            <a:spLocks noGrp="1" noChangeArrowheads="1"/>
          </p:cNvSpPr>
          <p:nvPr>
            <p:ph type="sldNum" sz="quarter" idx="12"/>
          </p:nvPr>
        </p:nvSpPr>
        <p:spPr/>
        <p:txBody>
          <a:bodyPr/>
          <a:lstStyle>
            <a:lvl1pPr eaLnBrk="0" hangingPunct="0">
              <a:spcBef>
                <a:spcPct val="20000"/>
              </a:spcBef>
              <a:buFontTx/>
              <a:buChar char="–"/>
              <a:defRPr>
                <a:latin typeface="Arial" panose="020B0604020202020204" pitchFamily="34" charset="0"/>
              </a:defRPr>
            </a:lvl1pPr>
          </a:lstStyle>
          <a:p>
            <a:fld id="{EB22429F-68D7-461E-BB87-D57BB43F6E01}" type="slidenum">
              <a:rPr lang="it-IT" altLang="it-IT"/>
              <a:pPr/>
              <a:t>‹N›</a:t>
            </a:fld>
            <a:endParaRPr lang="it-IT" altLang="it-IT"/>
          </a:p>
        </p:txBody>
      </p:sp>
    </p:spTree>
    <p:extLst>
      <p:ext uri="{BB962C8B-B14F-4D97-AF65-F5344CB8AC3E}">
        <p14:creationId xmlns:p14="http://schemas.microsoft.com/office/powerpoint/2010/main" val="19817264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1625" y="228600"/>
            <a:ext cx="854075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301625" y="1600200"/>
            <a:ext cx="4194175" cy="44989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194175" cy="44989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154">
            <a:extLst>
              <a:ext uri="{FF2B5EF4-FFF2-40B4-BE49-F238E27FC236}">
                <a16:creationId xmlns:a16="http://schemas.microsoft.com/office/drawing/2014/main" id="{A7FB5FC7-011F-477B-83A6-C294D1210ED8}"/>
              </a:ext>
            </a:extLst>
          </p:cNvPr>
          <p:cNvSpPr>
            <a:spLocks noGrp="1" noChangeArrowheads="1"/>
          </p:cNvSpPr>
          <p:nvPr>
            <p:ph type="dt" sz="half" idx="10"/>
          </p:nvPr>
        </p:nvSpPr>
        <p:spPr/>
        <p:txBody>
          <a:bodyPr/>
          <a:lstStyle>
            <a:lvl1pPr eaLnBrk="0" hangingPunct="0">
              <a:spcBef>
                <a:spcPct val="20000"/>
              </a:spcBef>
              <a:buFontTx/>
              <a:buChar char="–"/>
              <a:defRPr>
                <a:latin typeface="Arial" charset="0"/>
              </a:defRPr>
            </a:lvl1pPr>
          </a:lstStyle>
          <a:p>
            <a:pPr>
              <a:defRPr/>
            </a:pPr>
            <a:endParaRPr lang="en-US"/>
          </a:p>
        </p:txBody>
      </p:sp>
      <p:sp>
        <p:nvSpPr>
          <p:cNvPr id="6" name="Rectangle 155">
            <a:extLst>
              <a:ext uri="{FF2B5EF4-FFF2-40B4-BE49-F238E27FC236}">
                <a16:creationId xmlns:a16="http://schemas.microsoft.com/office/drawing/2014/main" id="{0447FEE0-E0A5-4C3D-B4FC-E1AC43E31201}"/>
              </a:ext>
            </a:extLst>
          </p:cNvPr>
          <p:cNvSpPr>
            <a:spLocks noGrp="1" noChangeArrowheads="1"/>
          </p:cNvSpPr>
          <p:nvPr>
            <p:ph type="ftr" sz="quarter" idx="11"/>
          </p:nvPr>
        </p:nvSpPr>
        <p:spPr/>
        <p:txBody>
          <a:bodyPr/>
          <a:lstStyle>
            <a:lvl1pPr eaLnBrk="0" hangingPunct="0">
              <a:spcBef>
                <a:spcPct val="20000"/>
              </a:spcBef>
              <a:buFontTx/>
              <a:buChar char="–"/>
              <a:defRPr>
                <a:latin typeface="Arial" charset="0"/>
              </a:defRPr>
            </a:lvl1pPr>
          </a:lstStyle>
          <a:p>
            <a:pPr>
              <a:defRPr/>
            </a:pPr>
            <a:endParaRPr lang="en-US"/>
          </a:p>
        </p:txBody>
      </p:sp>
      <p:sp>
        <p:nvSpPr>
          <p:cNvPr id="7" name="Rectangle 156">
            <a:extLst>
              <a:ext uri="{FF2B5EF4-FFF2-40B4-BE49-F238E27FC236}">
                <a16:creationId xmlns:a16="http://schemas.microsoft.com/office/drawing/2014/main" id="{329858F6-21E3-44EF-BB65-0D66F35EF9BB}"/>
              </a:ext>
            </a:extLst>
          </p:cNvPr>
          <p:cNvSpPr>
            <a:spLocks noGrp="1" noChangeArrowheads="1"/>
          </p:cNvSpPr>
          <p:nvPr>
            <p:ph type="sldNum" sz="quarter" idx="12"/>
          </p:nvPr>
        </p:nvSpPr>
        <p:spPr/>
        <p:txBody>
          <a:bodyPr/>
          <a:lstStyle>
            <a:lvl1pPr eaLnBrk="0" hangingPunct="0">
              <a:spcBef>
                <a:spcPct val="20000"/>
              </a:spcBef>
              <a:buFontTx/>
              <a:buChar char="–"/>
              <a:defRPr>
                <a:latin typeface="Arial" panose="020B0604020202020204" pitchFamily="34" charset="0"/>
              </a:defRPr>
            </a:lvl1pPr>
          </a:lstStyle>
          <a:p>
            <a:fld id="{C478402B-248B-48A0-B0EC-C3A4EA53900E}" type="slidenum">
              <a:rPr lang="en-US" altLang="it-IT"/>
              <a:pPr/>
              <a:t>‹N›</a:t>
            </a:fld>
            <a:endParaRPr lang="en-US" altLang="it-IT"/>
          </a:p>
        </p:txBody>
      </p:sp>
    </p:spTree>
    <p:extLst>
      <p:ext uri="{BB962C8B-B14F-4D97-AF65-F5344CB8AC3E}">
        <p14:creationId xmlns:p14="http://schemas.microsoft.com/office/powerpoint/2010/main" val="4211725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685E107D-F1BF-4800-ACE9-D521900BAE86}"/>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BE2C8DC3-C24A-41D1-81F9-EDABF3FF26D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95AA1199-2A9B-4045-A584-A1D078DCC2B8}"/>
              </a:ext>
            </a:extLst>
          </p:cNvPr>
          <p:cNvSpPr>
            <a:spLocks noGrp="1" noChangeArrowheads="1"/>
          </p:cNvSpPr>
          <p:nvPr>
            <p:ph type="sldNum" sz="quarter" idx="12"/>
          </p:nvPr>
        </p:nvSpPr>
        <p:spPr>
          <a:ln/>
        </p:spPr>
        <p:txBody>
          <a:bodyPr/>
          <a:lstStyle>
            <a:lvl1pPr>
              <a:defRPr/>
            </a:lvl1pPr>
          </a:lstStyle>
          <a:p>
            <a:fld id="{5594C04D-72AF-430D-88D4-FCFC9EB47FAD}" type="slidenum">
              <a:rPr lang="it-IT" altLang="it-IT"/>
              <a:pPr/>
              <a:t>‹N›</a:t>
            </a:fld>
            <a:endParaRPr lang="it-IT" altLang="it-IT"/>
          </a:p>
        </p:txBody>
      </p:sp>
    </p:spTree>
    <p:extLst>
      <p:ext uri="{BB962C8B-B14F-4D97-AF65-F5344CB8AC3E}">
        <p14:creationId xmlns:p14="http://schemas.microsoft.com/office/powerpoint/2010/main" val="12180215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301625" y="228600"/>
            <a:ext cx="854075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301625" y="1600200"/>
            <a:ext cx="4194175" cy="44989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194175" cy="21732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25888"/>
            <a:ext cx="4194175" cy="217328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154">
            <a:extLst>
              <a:ext uri="{FF2B5EF4-FFF2-40B4-BE49-F238E27FC236}">
                <a16:creationId xmlns:a16="http://schemas.microsoft.com/office/drawing/2014/main" id="{D4BB7798-6E7C-4A8E-A674-D339D5AD0865}"/>
              </a:ext>
            </a:extLst>
          </p:cNvPr>
          <p:cNvSpPr>
            <a:spLocks noGrp="1" noChangeArrowheads="1"/>
          </p:cNvSpPr>
          <p:nvPr>
            <p:ph type="dt" sz="half" idx="10"/>
          </p:nvPr>
        </p:nvSpPr>
        <p:spPr/>
        <p:txBody>
          <a:bodyPr/>
          <a:lstStyle>
            <a:lvl1pPr eaLnBrk="0" hangingPunct="0">
              <a:spcBef>
                <a:spcPct val="20000"/>
              </a:spcBef>
              <a:buFontTx/>
              <a:buChar char="–"/>
              <a:defRPr>
                <a:latin typeface="Arial" charset="0"/>
              </a:defRPr>
            </a:lvl1pPr>
          </a:lstStyle>
          <a:p>
            <a:pPr>
              <a:defRPr/>
            </a:pPr>
            <a:endParaRPr lang="en-US"/>
          </a:p>
        </p:txBody>
      </p:sp>
      <p:sp>
        <p:nvSpPr>
          <p:cNvPr id="7" name="Rectangle 155">
            <a:extLst>
              <a:ext uri="{FF2B5EF4-FFF2-40B4-BE49-F238E27FC236}">
                <a16:creationId xmlns:a16="http://schemas.microsoft.com/office/drawing/2014/main" id="{762F65E7-4C4F-41C0-A05A-417BB33A20EE}"/>
              </a:ext>
            </a:extLst>
          </p:cNvPr>
          <p:cNvSpPr>
            <a:spLocks noGrp="1" noChangeArrowheads="1"/>
          </p:cNvSpPr>
          <p:nvPr>
            <p:ph type="ftr" sz="quarter" idx="11"/>
          </p:nvPr>
        </p:nvSpPr>
        <p:spPr/>
        <p:txBody>
          <a:bodyPr/>
          <a:lstStyle>
            <a:lvl1pPr eaLnBrk="0" hangingPunct="0">
              <a:spcBef>
                <a:spcPct val="20000"/>
              </a:spcBef>
              <a:buFontTx/>
              <a:buChar char="–"/>
              <a:defRPr>
                <a:latin typeface="Arial" charset="0"/>
              </a:defRPr>
            </a:lvl1pPr>
          </a:lstStyle>
          <a:p>
            <a:pPr>
              <a:defRPr/>
            </a:pPr>
            <a:endParaRPr lang="en-US"/>
          </a:p>
        </p:txBody>
      </p:sp>
      <p:sp>
        <p:nvSpPr>
          <p:cNvPr id="8" name="Rectangle 156">
            <a:extLst>
              <a:ext uri="{FF2B5EF4-FFF2-40B4-BE49-F238E27FC236}">
                <a16:creationId xmlns:a16="http://schemas.microsoft.com/office/drawing/2014/main" id="{A65BB78C-786B-43EB-BF4F-A37D8A1E313B}"/>
              </a:ext>
            </a:extLst>
          </p:cNvPr>
          <p:cNvSpPr>
            <a:spLocks noGrp="1" noChangeArrowheads="1"/>
          </p:cNvSpPr>
          <p:nvPr>
            <p:ph type="sldNum" sz="quarter" idx="12"/>
          </p:nvPr>
        </p:nvSpPr>
        <p:spPr/>
        <p:txBody>
          <a:bodyPr/>
          <a:lstStyle>
            <a:lvl1pPr eaLnBrk="0" hangingPunct="0">
              <a:spcBef>
                <a:spcPct val="20000"/>
              </a:spcBef>
              <a:buFontTx/>
              <a:buChar char="–"/>
              <a:defRPr>
                <a:latin typeface="Arial" panose="020B0604020202020204" pitchFamily="34" charset="0"/>
              </a:defRPr>
            </a:lvl1pPr>
          </a:lstStyle>
          <a:p>
            <a:fld id="{33B5A7F7-6497-43CA-B68F-ED6393860E33}" type="slidenum">
              <a:rPr lang="en-US" altLang="it-IT"/>
              <a:pPr/>
              <a:t>‹N›</a:t>
            </a:fld>
            <a:endParaRPr lang="en-US" altLang="it-IT"/>
          </a:p>
        </p:txBody>
      </p:sp>
    </p:spTree>
    <p:extLst>
      <p:ext uri="{BB962C8B-B14F-4D97-AF65-F5344CB8AC3E}">
        <p14:creationId xmlns:p14="http://schemas.microsoft.com/office/powerpoint/2010/main" val="5755361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54E99C94-363E-413D-B5DB-6995D860EE6D}"/>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F7DBA69-C002-4BFA-91FE-CE0CCBC3A2D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C269B4B-A889-4E21-AE74-F22F1DB1B8E4}"/>
              </a:ext>
            </a:extLst>
          </p:cNvPr>
          <p:cNvSpPr>
            <a:spLocks noGrp="1" noChangeArrowheads="1"/>
          </p:cNvSpPr>
          <p:nvPr>
            <p:ph type="sldNum" sz="quarter" idx="12"/>
          </p:nvPr>
        </p:nvSpPr>
        <p:spPr>
          <a:ln/>
        </p:spPr>
        <p:txBody>
          <a:bodyPr/>
          <a:lstStyle>
            <a:lvl1pPr>
              <a:defRPr/>
            </a:lvl1pPr>
          </a:lstStyle>
          <a:p>
            <a:pPr>
              <a:defRPr/>
            </a:pPr>
            <a:fld id="{4FE82C7E-B5A3-4D33-9607-4C52777EE50B}" type="slidenum">
              <a:rPr lang="it-IT" altLang="it-IT"/>
              <a:pPr>
                <a:defRPr/>
              </a:pPr>
              <a:t>‹N›</a:t>
            </a:fld>
            <a:endParaRPr lang="it-IT" altLang="it-IT"/>
          </a:p>
        </p:txBody>
      </p:sp>
    </p:spTree>
    <p:extLst>
      <p:ext uri="{BB962C8B-B14F-4D97-AF65-F5344CB8AC3E}">
        <p14:creationId xmlns:p14="http://schemas.microsoft.com/office/powerpoint/2010/main" val="24317334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675B0A4-D7A1-4282-99BE-3ECC9A50AB5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562C8CB5-7BD2-4B83-904F-B20C23E3CE6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CCE7B6E-A527-46E5-848A-9A39C8314C08}"/>
              </a:ext>
            </a:extLst>
          </p:cNvPr>
          <p:cNvSpPr>
            <a:spLocks noGrp="1" noChangeArrowheads="1"/>
          </p:cNvSpPr>
          <p:nvPr>
            <p:ph type="sldNum" sz="quarter" idx="12"/>
          </p:nvPr>
        </p:nvSpPr>
        <p:spPr>
          <a:ln/>
        </p:spPr>
        <p:txBody>
          <a:bodyPr/>
          <a:lstStyle>
            <a:lvl1pPr>
              <a:defRPr/>
            </a:lvl1pPr>
          </a:lstStyle>
          <a:p>
            <a:pPr>
              <a:defRPr/>
            </a:pPr>
            <a:fld id="{053084C6-A86C-44C6-A2F9-506F1946BD18}" type="slidenum">
              <a:rPr lang="it-IT" altLang="it-IT"/>
              <a:pPr>
                <a:defRPr/>
              </a:pPr>
              <a:t>‹N›</a:t>
            </a:fld>
            <a:endParaRPr lang="it-IT" altLang="it-IT"/>
          </a:p>
        </p:txBody>
      </p:sp>
    </p:spTree>
    <p:extLst>
      <p:ext uri="{BB962C8B-B14F-4D97-AF65-F5344CB8AC3E}">
        <p14:creationId xmlns:p14="http://schemas.microsoft.com/office/powerpoint/2010/main" val="14376115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28FBAF46-3ED7-4300-B8A8-82F4091BD8C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A248731-6FE0-41FB-81C0-B7A1B6754C7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75D0A9A-8E32-4BC8-825A-6DD6ACEB1D72}"/>
              </a:ext>
            </a:extLst>
          </p:cNvPr>
          <p:cNvSpPr>
            <a:spLocks noGrp="1" noChangeArrowheads="1"/>
          </p:cNvSpPr>
          <p:nvPr>
            <p:ph type="sldNum" sz="quarter" idx="12"/>
          </p:nvPr>
        </p:nvSpPr>
        <p:spPr>
          <a:ln/>
        </p:spPr>
        <p:txBody>
          <a:bodyPr/>
          <a:lstStyle>
            <a:lvl1pPr>
              <a:defRPr/>
            </a:lvl1pPr>
          </a:lstStyle>
          <a:p>
            <a:pPr>
              <a:defRPr/>
            </a:pPr>
            <a:fld id="{847C1D15-D8B6-46AA-850E-BCA0986822AC}" type="slidenum">
              <a:rPr lang="it-IT" altLang="it-IT"/>
              <a:pPr>
                <a:defRPr/>
              </a:pPr>
              <a:t>‹N›</a:t>
            </a:fld>
            <a:endParaRPr lang="it-IT" altLang="it-IT"/>
          </a:p>
        </p:txBody>
      </p:sp>
    </p:spTree>
    <p:extLst>
      <p:ext uri="{BB962C8B-B14F-4D97-AF65-F5344CB8AC3E}">
        <p14:creationId xmlns:p14="http://schemas.microsoft.com/office/powerpoint/2010/main" val="659872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974137C5-CD33-4D28-A785-84F636CB72AA}"/>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41315B68-3AAF-450F-9608-20E51257737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62D2B79B-8C3C-4D7A-95CB-A83681BE9A2D}"/>
              </a:ext>
            </a:extLst>
          </p:cNvPr>
          <p:cNvSpPr>
            <a:spLocks noGrp="1" noChangeArrowheads="1"/>
          </p:cNvSpPr>
          <p:nvPr>
            <p:ph type="sldNum" sz="quarter" idx="12"/>
          </p:nvPr>
        </p:nvSpPr>
        <p:spPr>
          <a:ln/>
        </p:spPr>
        <p:txBody>
          <a:bodyPr/>
          <a:lstStyle>
            <a:lvl1pPr>
              <a:defRPr/>
            </a:lvl1pPr>
          </a:lstStyle>
          <a:p>
            <a:pPr>
              <a:defRPr/>
            </a:pPr>
            <a:fld id="{F69756FC-BBA4-4484-89BD-13FE5CB03D41}" type="slidenum">
              <a:rPr lang="it-IT" altLang="it-IT"/>
              <a:pPr>
                <a:defRPr/>
              </a:pPr>
              <a:t>‹N›</a:t>
            </a:fld>
            <a:endParaRPr lang="it-IT" altLang="it-IT"/>
          </a:p>
        </p:txBody>
      </p:sp>
    </p:spTree>
    <p:extLst>
      <p:ext uri="{BB962C8B-B14F-4D97-AF65-F5344CB8AC3E}">
        <p14:creationId xmlns:p14="http://schemas.microsoft.com/office/powerpoint/2010/main" val="1947684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23CAC933-055A-46E2-BE37-C24A64696399}"/>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6B60B5B5-1D4F-4D18-94A9-A773F023F22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5BECC489-1B6B-47EC-AA59-55E9D1FC5B4A}"/>
              </a:ext>
            </a:extLst>
          </p:cNvPr>
          <p:cNvSpPr>
            <a:spLocks noGrp="1" noChangeArrowheads="1"/>
          </p:cNvSpPr>
          <p:nvPr>
            <p:ph type="sldNum" sz="quarter" idx="12"/>
          </p:nvPr>
        </p:nvSpPr>
        <p:spPr>
          <a:ln/>
        </p:spPr>
        <p:txBody>
          <a:bodyPr/>
          <a:lstStyle>
            <a:lvl1pPr>
              <a:defRPr/>
            </a:lvl1pPr>
          </a:lstStyle>
          <a:p>
            <a:pPr>
              <a:defRPr/>
            </a:pPr>
            <a:fld id="{DF7ACB76-6E82-4DC5-8966-B32D2426EA6A}" type="slidenum">
              <a:rPr lang="it-IT" altLang="it-IT"/>
              <a:pPr>
                <a:defRPr/>
              </a:pPr>
              <a:t>‹N›</a:t>
            </a:fld>
            <a:endParaRPr lang="it-IT" altLang="it-IT"/>
          </a:p>
        </p:txBody>
      </p:sp>
    </p:spTree>
    <p:extLst>
      <p:ext uri="{BB962C8B-B14F-4D97-AF65-F5344CB8AC3E}">
        <p14:creationId xmlns:p14="http://schemas.microsoft.com/office/powerpoint/2010/main" val="4634970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A8D1322B-A79B-4CC5-B7A6-DBB8F07ED4F5}"/>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5D75A908-227B-4A11-82F3-BD29812D740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5ED1B9EE-C50F-496C-B724-6DBCDDA04F61}"/>
              </a:ext>
            </a:extLst>
          </p:cNvPr>
          <p:cNvSpPr>
            <a:spLocks noGrp="1" noChangeArrowheads="1"/>
          </p:cNvSpPr>
          <p:nvPr>
            <p:ph type="sldNum" sz="quarter" idx="12"/>
          </p:nvPr>
        </p:nvSpPr>
        <p:spPr>
          <a:ln/>
        </p:spPr>
        <p:txBody>
          <a:bodyPr/>
          <a:lstStyle>
            <a:lvl1pPr>
              <a:defRPr/>
            </a:lvl1pPr>
          </a:lstStyle>
          <a:p>
            <a:pPr>
              <a:defRPr/>
            </a:pPr>
            <a:fld id="{EFE8D887-20E1-48CC-80F6-9A164A6EDACE}" type="slidenum">
              <a:rPr lang="it-IT" altLang="it-IT"/>
              <a:pPr>
                <a:defRPr/>
              </a:pPr>
              <a:t>‹N›</a:t>
            </a:fld>
            <a:endParaRPr lang="it-IT" altLang="it-IT"/>
          </a:p>
        </p:txBody>
      </p:sp>
    </p:spTree>
    <p:extLst>
      <p:ext uri="{BB962C8B-B14F-4D97-AF65-F5344CB8AC3E}">
        <p14:creationId xmlns:p14="http://schemas.microsoft.com/office/powerpoint/2010/main" val="4578245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FEF72BD-AD4C-48BA-99BA-C8A0A0C176F4}"/>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DCDCBEE1-B521-49AB-83E9-24A0D553D1A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E44E05E5-3589-49C3-B238-6ABCCC18FFF3}"/>
              </a:ext>
            </a:extLst>
          </p:cNvPr>
          <p:cNvSpPr>
            <a:spLocks noGrp="1" noChangeArrowheads="1"/>
          </p:cNvSpPr>
          <p:nvPr>
            <p:ph type="sldNum" sz="quarter" idx="12"/>
          </p:nvPr>
        </p:nvSpPr>
        <p:spPr>
          <a:ln/>
        </p:spPr>
        <p:txBody>
          <a:bodyPr/>
          <a:lstStyle>
            <a:lvl1pPr>
              <a:defRPr/>
            </a:lvl1pPr>
          </a:lstStyle>
          <a:p>
            <a:pPr>
              <a:defRPr/>
            </a:pPr>
            <a:fld id="{E964802A-4D1E-4CE0-899B-A44DBA517C06}" type="slidenum">
              <a:rPr lang="it-IT" altLang="it-IT"/>
              <a:pPr>
                <a:defRPr/>
              </a:pPr>
              <a:t>‹N›</a:t>
            </a:fld>
            <a:endParaRPr lang="it-IT" altLang="it-IT"/>
          </a:p>
        </p:txBody>
      </p:sp>
    </p:spTree>
    <p:extLst>
      <p:ext uri="{BB962C8B-B14F-4D97-AF65-F5344CB8AC3E}">
        <p14:creationId xmlns:p14="http://schemas.microsoft.com/office/powerpoint/2010/main" val="16132193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50B9AF50-8F15-4D09-B247-57D77A5FA9E3}"/>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35AF03B2-9D98-43B2-B0C2-396FB60F6CC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A0A6995D-A34C-4876-892D-3C7B702F5170}"/>
              </a:ext>
            </a:extLst>
          </p:cNvPr>
          <p:cNvSpPr>
            <a:spLocks noGrp="1" noChangeArrowheads="1"/>
          </p:cNvSpPr>
          <p:nvPr>
            <p:ph type="sldNum" sz="quarter" idx="12"/>
          </p:nvPr>
        </p:nvSpPr>
        <p:spPr>
          <a:ln/>
        </p:spPr>
        <p:txBody>
          <a:bodyPr/>
          <a:lstStyle>
            <a:lvl1pPr>
              <a:defRPr/>
            </a:lvl1pPr>
          </a:lstStyle>
          <a:p>
            <a:pPr>
              <a:defRPr/>
            </a:pPr>
            <a:fld id="{453C7436-C372-44CC-97FC-56F9B7BEA1AD}" type="slidenum">
              <a:rPr lang="it-IT" altLang="it-IT"/>
              <a:pPr>
                <a:defRPr/>
              </a:pPr>
              <a:t>‹N›</a:t>
            </a:fld>
            <a:endParaRPr lang="it-IT" altLang="it-IT"/>
          </a:p>
        </p:txBody>
      </p:sp>
    </p:spTree>
    <p:extLst>
      <p:ext uri="{BB962C8B-B14F-4D97-AF65-F5344CB8AC3E}">
        <p14:creationId xmlns:p14="http://schemas.microsoft.com/office/powerpoint/2010/main" val="41120893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54005863-7113-498D-8751-21F85CA6F6B4}"/>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5476EBB9-3A0B-4E5C-BD91-110EE97306A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6553B687-D195-4CAB-80EC-46A91C6D1254}"/>
              </a:ext>
            </a:extLst>
          </p:cNvPr>
          <p:cNvSpPr>
            <a:spLocks noGrp="1" noChangeArrowheads="1"/>
          </p:cNvSpPr>
          <p:nvPr>
            <p:ph type="sldNum" sz="quarter" idx="12"/>
          </p:nvPr>
        </p:nvSpPr>
        <p:spPr>
          <a:ln/>
        </p:spPr>
        <p:txBody>
          <a:bodyPr/>
          <a:lstStyle>
            <a:lvl1pPr>
              <a:defRPr/>
            </a:lvl1pPr>
          </a:lstStyle>
          <a:p>
            <a:pPr>
              <a:defRPr/>
            </a:pPr>
            <a:fld id="{19505D48-250B-405D-AAA9-72F93700A9BD}" type="slidenum">
              <a:rPr lang="it-IT" altLang="it-IT"/>
              <a:pPr>
                <a:defRPr/>
              </a:pPr>
              <a:t>‹N›</a:t>
            </a:fld>
            <a:endParaRPr lang="it-IT" altLang="it-IT"/>
          </a:p>
        </p:txBody>
      </p:sp>
    </p:spTree>
    <p:extLst>
      <p:ext uri="{BB962C8B-B14F-4D97-AF65-F5344CB8AC3E}">
        <p14:creationId xmlns:p14="http://schemas.microsoft.com/office/powerpoint/2010/main" val="1787655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756E5CC1-46FE-4EEB-851B-0509642F7A6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25652A47-54C0-46CC-81DD-4B4D27B8454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B9046CC-17F8-40F3-8592-2A832D39BAE3}"/>
              </a:ext>
            </a:extLst>
          </p:cNvPr>
          <p:cNvSpPr>
            <a:spLocks noGrp="1" noChangeArrowheads="1"/>
          </p:cNvSpPr>
          <p:nvPr>
            <p:ph type="sldNum" sz="quarter" idx="12"/>
          </p:nvPr>
        </p:nvSpPr>
        <p:spPr>
          <a:ln/>
        </p:spPr>
        <p:txBody>
          <a:bodyPr/>
          <a:lstStyle>
            <a:lvl1pPr>
              <a:defRPr/>
            </a:lvl1pPr>
          </a:lstStyle>
          <a:p>
            <a:fld id="{7385A605-DB28-4335-AA13-85462128C548}" type="slidenum">
              <a:rPr lang="it-IT" altLang="it-IT"/>
              <a:pPr/>
              <a:t>‹N›</a:t>
            </a:fld>
            <a:endParaRPr lang="it-IT" altLang="it-IT"/>
          </a:p>
        </p:txBody>
      </p:sp>
    </p:spTree>
    <p:extLst>
      <p:ext uri="{BB962C8B-B14F-4D97-AF65-F5344CB8AC3E}">
        <p14:creationId xmlns:p14="http://schemas.microsoft.com/office/powerpoint/2010/main" val="31276804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BC14560-7D0F-41B9-8214-265A5BA93F8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436C0AB7-C2FE-4930-8958-41544A538AB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EEC4960-186A-4E87-9C2F-58BFC694E5D9}"/>
              </a:ext>
            </a:extLst>
          </p:cNvPr>
          <p:cNvSpPr>
            <a:spLocks noGrp="1" noChangeArrowheads="1"/>
          </p:cNvSpPr>
          <p:nvPr>
            <p:ph type="sldNum" sz="quarter" idx="12"/>
          </p:nvPr>
        </p:nvSpPr>
        <p:spPr>
          <a:ln/>
        </p:spPr>
        <p:txBody>
          <a:bodyPr/>
          <a:lstStyle>
            <a:lvl1pPr>
              <a:defRPr/>
            </a:lvl1pPr>
          </a:lstStyle>
          <a:p>
            <a:pPr>
              <a:defRPr/>
            </a:pPr>
            <a:fld id="{2CFB1534-20EC-4366-BC6C-9F6701C29DCE}" type="slidenum">
              <a:rPr lang="it-IT" altLang="it-IT"/>
              <a:pPr>
                <a:defRPr/>
              </a:pPr>
              <a:t>‹N›</a:t>
            </a:fld>
            <a:endParaRPr lang="it-IT" altLang="it-IT"/>
          </a:p>
        </p:txBody>
      </p:sp>
    </p:spTree>
    <p:extLst>
      <p:ext uri="{BB962C8B-B14F-4D97-AF65-F5344CB8AC3E}">
        <p14:creationId xmlns:p14="http://schemas.microsoft.com/office/powerpoint/2010/main" val="25015271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C000C8E2-D01C-4064-B00A-5DC82FB70CC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B4163F39-CF19-4111-A8DA-B3336C55D99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DDA0109-504A-467E-99F4-110E063F01B2}"/>
              </a:ext>
            </a:extLst>
          </p:cNvPr>
          <p:cNvSpPr>
            <a:spLocks noGrp="1" noChangeArrowheads="1"/>
          </p:cNvSpPr>
          <p:nvPr>
            <p:ph type="sldNum" sz="quarter" idx="12"/>
          </p:nvPr>
        </p:nvSpPr>
        <p:spPr>
          <a:ln/>
        </p:spPr>
        <p:txBody>
          <a:bodyPr/>
          <a:lstStyle>
            <a:lvl1pPr>
              <a:defRPr/>
            </a:lvl1pPr>
          </a:lstStyle>
          <a:p>
            <a:pPr>
              <a:defRPr/>
            </a:pPr>
            <a:fld id="{B020FA12-38F3-41E3-8F5D-183AD81E5ECE}" type="slidenum">
              <a:rPr lang="it-IT" altLang="it-IT"/>
              <a:pPr>
                <a:defRPr/>
              </a:pPr>
              <a:t>‹N›</a:t>
            </a:fld>
            <a:endParaRPr lang="it-IT" altLang="it-IT"/>
          </a:p>
        </p:txBody>
      </p:sp>
    </p:spTree>
    <p:extLst>
      <p:ext uri="{BB962C8B-B14F-4D97-AF65-F5344CB8AC3E}">
        <p14:creationId xmlns:p14="http://schemas.microsoft.com/office/powerpoint/2010/main" val="4710304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85800" y="609600"/>
            <a:ext cx="7772400" cy="1143000"/>
          </a:xfrm>
        </p:spPr>
        <p:txBody>
          <a:bodyPr/>
          <a:lstStyle/>
          <a:p>
            <a:r>
              <a:rPr lang="it-IT"/>
              <a:t>Fare clic per modificare lo stile del titolo</a:t>
            </a:r>
          </a:p>
        </p:txBody>
      </p:sp>
      <p:sp>
        <p:nvSpPr>
          <p:cNvPr id="3" name="Segnaposto contenuto 2"/>
          <p:cNvSpPr>
            <a:spLocks noGrp="1"/>
          </p:cNvSpPr>
          <p:nvPr>
            <p:ph sz="quarter" idx="1"/>
          </p:nvPr>
        </p:nvSpPr>
        <p:spPr>
          <a:xfrm>
            <a:off x="6858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858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5972AC73-EED7-4E66-B947-622880AF48BD}"/>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B50BBE70-D516-461C-AB51-DA61935D61D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014B7C7B-4739-4526-B78B-337E90005500}"/>
              </a:ext>
            </a:extLst>
          </p:cNvPr>
          <p:cNvSpPr>
            <a:spLocks noGrp="1" noChangeArrowheads="1"/>
          </p:cNvSpPr>
          <p:nvPr>
            <p:ph type="sldNum" sz="quarter" idx="12"/>
          </p:nvPr>
        </p:nvSpPr>
        <p:spPr>
          <a:ln/>
        </p:spPr>
        <p:txBody>
          <a:bodyPr/>
          <a:lstStyle>
            <a:lvl1pPr>
              <a:defRPr/>
            </a:lvl1pPr>
          </a:lstStyle>
          <a:p>
            <a:pPr>
              <a:defRPr/>
            </a:pPr>
            <a:fld id="{DB688F2D-7F80-4D89-A56C-F346CE02B6B4}" type="slidenum">
              <a:rPr lang="it-IT" altLang="it-IT"/>
              <a:pPr>
                <a:defRPr/>
              </a:pPr>
              <a:t>‹N›</a:t>
            </a:fld>
            <a:endParaRPr lang="it-IT" altLang="it-IT"/>
          </a:p>
        </p:txBody>
      </p:sp>
    </p:spTree>
    <p:extLst>
      <p:ext uri="{BB962C8B-B14F-4D97-AF65-F5344CB8AC3E}">
        <p14:creationId xmlns:p14="http://schemas.microsoft.com/office/powerpoint/2010/main" val="37236476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72B07D-5252-404E-94F6-5C23BD3FC1C9}"/>
              </a:ext>
            </a:extLst>
          </p:cNvPr>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7C26A69-2560-4CA4-B1A4-C91E9415C09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AB86E6A-B087-429B-B842-75B31A64B214}"/>
              </a:ext>
            </a:extLst>
          </p:cNvPr>
          <p:cNvSpPr>
            <a:spLocks noGrp="1"/>
          </p:cNvSpPr>
          <p:nvPr>
            <p:ph type="dt" sz="half" idx="10"/>
          </p:nvPr>
        </p:nvSpPr>
        <p:spPr/>
        <p:txBody>
          <a:bodyPr/>
          <a:lstStyle/>
          <a:p>
            <a:fld id="{EF540C73-1D53-4FC5-8A3B-8258648D1DC2}" type="datetime1">
              <a:rPr lang="it-IT" smtClean="0"/>
              <a:t>13/12/2023</a:t>
            </a:fld>
            <a:endParaRPr lang="it-IT"/>
          </a:p>
        </p:txBody>
      </p:sp>
      <p:sp>
        <p:nvSpPr>
          <p:cNvPr id="5" name="Segnaposto piè di pagina 4">
            <a:extLst>
              <a:ext uri="{FF2B5EF4-FFF2-40B4-BE49-F238E27FC236}">
                <a16:creationId xmlns:a16="http://schemas.microsoft.com/office/drawing/2014/main" id="{217D964B-FB30-4063-8526-C916E196034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6C27391-D52F-4E1E-B28D-961FFC34BEFD}"/>
              </a:ext>
            </a:extLst>
          </p:cNvPr>
          <p:cNvSpPr>
            <a:spLocks noGrp="1"/>
          </p:cNvSpPr>
          <p:nvPr>
            <p:ph type="sldNum" sz="quarter" idx="12"/>
          </p:nvPr>
        </p:nvSpPr>
        <p:spPr/>
        <p:txBody>
          <a:bodyPr/>
          <a:lstStyle/>
          <a:p>
            <a:fld id="{A809E1DE-55F0-4A8B-81BF-EA6616AD3938}" type="slidenum">
              <a:rPr lang="it-IT" smtClean="0"/>
              <a:t>‹N›</a:t>
            </a:fld>
            <a:endParaRPr lang="it-IT"/>
          </a:p>
        </p:txBody>
      </p:sp>
    </p:spTree>
    <p:extLst>
      <p:ext uri="{BB962C8B-B14F-4D97-AF65-F5344CB8AC3E}">
        <p14:creationId xmlns:p14="http://schemas.microsoft.com/office/powerpoint/2010/main" val="17400251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0576EF-8BEF-4A35-8872-E4D4F72AB16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21F8560-5DDA-47C2-BFB0-C5F3BF7F9FD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0C92AE7-CAEC-45BB-97FA-60CF1EEF748F}"/>
              </a:ext>
            </a:extLst>
          </p:cNvPr>
          <p:cNvSpPr>
            <a:spLocks noGrp="1"/>
          </p:cNvSpPr>
          <p:nvPr>
            <p:ph type="dt" sz="half" idx="10"/>
          </p:nvPr>
        </p:nvSpPr>
        <p:spPr/>
        <p:txBody>
          <a:bodyPr/>
          <a:lstStyle/>
          <a:p>
            <a:fld id="{68B6CAC9-0000-4E7E-B0E5-BF4A238441D3}" type="datetime1">
              <a:rPr lang="it-IT" smtClean="0"/>
              <a:t>13/12/2023</a:t>
            </a:fld>
            <a:endParaRPr lang="it-IT"/>
          </a:p>
        </p:txBody>
      </p:sp>
      <p:sp>
        <p:nvSpPr>
          <p:cNvPr id="5" name="Segnaposto piè di pagina 4">
            <a:extLst>
              <a:ext uri="{FF2B5EF4-FFF2-40B4-BE49-F238E27FC236}">
                <a16:creationId xmlns:a16="http://schemas.microsoft.com/office/drawing/2014/main" id="{60F213FA-7BE6-4066-B009-4D8554EBA82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C545D52-385F-406F-A2C7-4FB315A0AE31}"/>
              </a:ext>
            </a:extLst>
          </p:cNvPr>
          <p:cNvSpPr>
            <a:spLocks noGrp="1"/>
          </p:cNvSpPr>
          <p:nvPr>
            <p:ph type="sldNum" sz="quarter" idx="12"/>
          </p:nvPr>
        </p:nvSpPr>
        <p:spPr/>
        <p:txBody>
          <a:bodyPr/>
          <a:lstStyle/>
          <a:p>
            <a:fld id="{A809E1DE-55F0-4A8B-81BF-EA6616AD3938}" type="slidenum">
              <a:rPr lang="it-IT" smtClean="0"/>
              <a:t>‹N›</a:t>
            </a:fld>
            <a:endParaRPr lang="it-IT"/>
          </a:p>
        </p:txBody>
      </p:sp>
    </p:spTree>
    <p:extLst>
      <p:ext uri="{BB962C8B-B14F-4D97-AF65-F5344CB8AC3E}">
        <p14:creationId xmlns:p14="http://schemas.microsoft.com/office/powerpoint/2010/main" val="3879315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80E3FB-5553-4277-A823-E3B225C86ECB}"/>
              </a:ext>
            </a:extLst>
          </p:cNvPr>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115CB33-5045-4622-8005-A1BD7644660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8B06FA7-6C68-43EF-90DC-342B510B1B38}"/>
              </a:ext>
            </a:extLst>
          </p:cNvPr>
          <p:cNvSpPr>
            <a:spLocks noGrp="1"/>
          </p:cNvSpPr>
          <p:nvPr>
            <p:ph type="dt" sz="half" idx="10"/>
          </p:nvPr>
        </p:nvSpPr>
        <p:spPr/>
        <p:txBody>
          <a:bodyPr/>
          <a:lstStyle/>
          <a:p>
            <a:fld id="{CD6C07BD-99B2-45F3-8583-7A7C9BE9E1CB}" type="datetime1">
              <a:rPr lang="it-IT" smtClean="0"/>
              <a:t>13/12/2023</a:t>
            </a:fld>
            <a:endParaRPr lang="it-IT"/>
          </a:p>
        </p:txBody>
      </p:sp>
      <p:sp>
        <p:nvSpPr>
          <p:cNvPr id="5" name="Segnaposto piè di pagina 4">
            <a:extLst>
              <a:ext uri="{FF2B5EF4-FFF2-40B4-BE49-F238E27FC236}">
                <a16:creationId xmlns:a16="http://schemas.microsoft.com/office/drawing/2014/main" id="{989677B1-8A07-42EE-B7D7-EEE89758517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B0CAB3D-98F3-4A90-BA88-F923562715B3}"/>
              </a:ext>
            </a:extLst>
          </p:cNvPr>
          <p:cNvSpPr>
            <a:spLocks noGrp="1"/>
          </p:cNvSpPr>
          <p:nvPr>
            <p:ph type="sldNum" sz="quarter" idx="12"/>
          </p:nvPr>
        </p:nvSpPr>
        <p:spPr/>
        <p:txBody>
          <a:bodyPr/>
          <a:lstStyle/>
          <a:p>
            <a:fld id="{A809E1DE-55F0-4A8B-81BF-EA6616AD3938}" type="slidenum">
              <a:rPr lang="it-IT" smtClean="0"/>
              <a:t>‹N›</a:t>
            </a:fld>
            <a:endParaRPr lang="it-IT"/>
          </a:p>
        </p:txBody>
      </p:sp>
    </p:spTree>
    <p:extLst>
      <p:ext uri="{BB962C8B-B14F-4D97-AF65-F5344CB8AC3E}">
        <p14:creationId xmlns:p14="http://schemas.microsoft.com/office/powerpoint/2010/main" val="6611667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F5042D-405E-4C44-B229-6938A40184E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92F7A66-A66B-463C-AE33-760E95646F70}"/>
              </a:ext>
            </a:extLst>
          </p:cNvPr>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B7768F4-CB94-45CA-9139-330A6839469C}"/>
              </a:ext>
            </a:extLst>
          </p:cNvPr>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FE49959-79C3-451B-9FFD-F44A8167CA19}"/>
              </a:ext>
            </a:extLst>
          </p:cNvPr>
          <p:cNvSpPr>
            <a:spLocks noGrp="1"/>
          </p:cNvSpPr>
          <p:nvPr>
            <p:ph type="dt" sz="half" idx="10"/>
          </p:nvPr>
        </p:nvSpPr>
        <p:spPr/>
        <p:txBody>
          <a:bodyPr/>
          <a:lstStyle/>
          <a:p>
            <a:fld id="{0C652A1E-BACE-4C7F-977E-4E28F3F7C723}" type="datetime1">
              <a:rPr lang="it-IT" smtClean="0"/>
              <a:t>13/12/2023</a:t>
            </a:fld>
            <a:endParaRPr lang="it-IT"/>
          </a:p>
        </p:txBody>
      </p:sp>
      <p:sp>
        <p:nvSpPr>
          <p:cNvPr id="6" name="Segnaposto piè di pagina 5">
            <a:extLst>
              <a:ext uri="{FF2B5EF4-FFF2-40B4-BE49-F238E27FC236}">
                <a16:creationId xmlns:a16="http://schemas.microsoft.com/office/drawing/2014/main" id="{1AE34E19-49E2-416F-AFFA-81205D908CD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216EA58-A2D5-4067-B694-407D1CE24D5A}"/>
              </a:ext>
            </a:extLst>
          </p:cNvPr>
          <p:cNvSpPr>
            <a:spLocks noGrp="1"/>
          </p:cNvSpPr>
          <p:nvPr>
            <p:ph type="sldNum" sz="quarter" idx="12"/>
          </p:nvPr>
        </p:nvSpPr>
        <p:spPr/>
        <p:txBody>
          <a:bodyPr/>
          <a:lstStyle/>
          <a:p>
            <a:fld id="{A809E1DE-55F0-4A8B-81BF-EA6616AD3938}" type="slidenum">
              <a:rPr lang="it-IT" smtClean="0"/>
              <a:t>‹N›</a:t>
            </a:fld>
            <a:endParaRPr lang="it-IT"/>
          </a:p>
        </p:txBody>
      </p:sp>
    </p:spTree>
    <p:extLst>
      <p:ext uri="{BB962C8B-B14F-4D97-AF65-F5344CB8AC3E}">
        <p14:creationId xmlns:p14="http://schemas.microsoft.com/office/powerpoint/2010/main" val="20922309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CD2A05-8863-4B4D-98C8-86D792BDEF9B}"/>
              </a:ext>
            </a:extLst>
          </p:cNvPr>
          <p:cNvSpPr>
            <a:spLocks noGrp="1"/>
          </p:cNvSpPr>
          <p:nvPr>
            <p:ph type="title"/>
          </p:nvPr>
        </p:nvSpPr>
        <p:spPr>
          <a:xfrm>
            <a:off x="629841" y="365126"/>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415A494-FA6C-4730-937D-F3C26AEE48B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DF91EC9-AC64-46D2-A8FA-1734CD19570F}"/>
              </a:ext>
            </a:extLst>
          </p:cNvPr>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2B210D4-F01C-44A2-99A2-58EF449D821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7C77F78-8C52-4290-8DDB-C011158B16E1}"/>
              </a:ext>
            </a:extLst>
          </p:cNvPr>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DD03C4C-35DE-40C9-9CF2-2F3C62505F16}"/>
              </a:ext>
            </a:extLst>
          </p:cNvPr>
          <p:cNvSpPr>
            <a:spLocks noGrp="1"/>
          </p:cNvSpPr>
          <p:nvPr>
            <p:ph type="dt" sz="half" idx="10"/>
          </p:nvPr>
        </p:nvSpPr>
        <p:spPr/>
        <p:txBody>
          <a:bodyPr/>
          <a:lstStyle/>
          <a:p>
            <a:fld id="{53B822E3-5DD3-4FAC-856C-5C8E9476270D}" type="datetime1">
              <a:rPr lang="it-IT" smtClean="0"/>
              <a:t>13/12/2023</a:t>
            </a:fld>
            <a:endParaRPr lang="it-IT"/>
          </a:p>
        </p:txBody>
      </p:sp>
      <p:sp>
        <p:nvSpPr>
          <p:cNvPr id="8" name="Segnaposto piè di pagina 7">
            <a:extLst>
              <a:ext uri="{FF2B5EF4-FFF2-40B4-BE49-F238E27FC236}">
                <a16:creationId xmlns:a16="http://schemas.microsoft.com/office/drawing/2014/main" id="{90434A67-4E21-4C71-8CA6-75C041B0785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A43A0B6-0819-4F98-A0AB-B134F5F2A6CD}"/>
              </a:ext>
            </a:extLst>
          </p:cNvPr>
          <p:cNvSpPr>
            <a:spLocks noGrp="1"/>
          </p:cNvSpPr>
          <p:nvPr>
            <p:ph type="sldNum" sz="quarter" idx="12"/>
          </p:nvPr>
        </p:nvSpPr>
        <p:spPr/>
        <p:txBody>
          <a:bodyPr/>
          <a:lstStyle/>
          <a:p>
            <a:fld id="{A809E1DE-55F0-4A8B-81BF-EA6616AD3938}" type="slidenum">
              <a:rPr lang="it-IT" smtClean="0"/>
              <a:t>‹N›</a:t>
            </a:fld>
            <a:endParaRPr lang="it-IT"/>
          </a:p>
        </p:txBody>
      </p:sp>
    </p:spTree>
    <p:extLst>
      <p:ext uri="{BB962C8B-B14F-4D97-AF65-F5344CB8AC3E}">
        <p14:creationId xmlns:p14="http://schemas.microsoft.com/office/powerpoint/2010/main" val="29228337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B59A7C-DAD9-4996-BA7A-6734AD0AA93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5F4281C-6BE1-43D3-963E-3695E8DA2F42}"/>
              </a:ext>
            </a:extLst>
          </p:cNvPr>
          <p:cNvSpPr>
            <a:spLocks noGrp="1"/>
          </p:cNvSpPr>
          <p:nvPr>
            <p:ph type="dt" sz="half" idx="10"/>
          </p:nvPr>
        </p:nvSpPr>
        <p:spPr/>
        <p:txBody>
          <a:bodyPr/>
          <a:lstStyle/>
          <a:p>
            <a:fld id="{191E0C2C-C22C-4C1E-A3EF-EBECB5534035}" type="datetime1">
              <a:rPr lang="it-IT" smtClean="0"/>
              <a:t>13/12/2023</a:t>
            </a:fld>
            <a:endParaRPr lang="it-IT"/>
          </a:p>
        </p:txBody>
      </p:sp>
      <p:sp>
        <p:nvSpPr>
          <p:cNvPr id="4" name="Segnaposto piè di pagina 3">
            <a:extLst>
              <a:ext uri="{FF2B5EF4-FFF2-40B4-BE49-F238E27FC236}">
                <a16:creationId xmlns:a16="http://schemas.microsoft.com/office/drawing/2014/main" id="{98D11A22-2141-4B6C-B8CA-4BE7132E20F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FD95D16-6BFE-451C-A557-FD82083FB994}"/>
              </a:ext>
            </a:extLst>
          </p:cNvPr>
          <p:cNvSpPr>
            <a:spLocks noGrp="1"/>
          </p:cNvSpPr>
          <p:nvPr>
            <p:ph type="sldNum" sz="quarter" idx="12"/>
          </p:nvPr>
        </p:nvSpPr>
        <p:spPr/>
        <p:txBody>
          <a:bodyPr/>
          <a:lstStyle/>
          <a:p>
            <a:fld id="{A809E1DE-55F0-4A8B-81BF-EA6616AD3938}" type="slidenum">
              <a:rPr lang="it-IT" smtClean="0"/>
              <a:t>‹N›</a:t>
            </a:fld>
            <a:endParaRPr lang="it-IT"/>
          </a:p>
        </p:txBody>
      </p:sp>
    </p:spTree>
    <p:extLst>
      <p:ext uri="{BB962C8B-B14F-4D97-AF65-F5344CB8AC3E}">
        <p14:creationId xmlns:p14="http://schemas.microsoft.com/office/powerpoint/2010/main" val="38817798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2261B67-D116-45E5-B03B-2C3C9AC4AEC5}"/>
              </a:ext>
            </a:extLst>
          </p:cNvPr>
          <p:cNvSpPr>
            <a:spLocks noGrp="1"/>
          </p:cNvSpPr>
          <p:nvPr>
            <p:ph type="dt" sz="half" idx="10"/>
          </p:nvPr>
        </p:nvSpPr>
        <p:spPr/>
        <p:txBody>
          <a:bodyPr/>
          <a:lstStyle/>
          <a:p>
            <a:fld id="{440E396F-35C0-4F20-83BF-48E6F02F8233}" type="datetime1">
              <a:rPr lang="it-IT" smtClean="0"/>
              <a:t>13/12/2023</a:t>
            </a:fld>
            <a:endParaRPr lang="it-IT"/>
          </a:p>
        </p:txBody>
      </p:sp>
      <p:sp>
        <p:nvSpPr>
          <p:cNvPr id="3" name="Segnaposto piè di pagina 2">
            <a:extLst>
              <a:ext uri="{FF2B5EF4-FFF2-40B4-BE49-F238E27FC236}">
                <a16:creationId xmlns:a16="http://schemas.microsoft.com/office/drawing/2014/main" id="{2DD5F1BD-3DAE-4050-A7C6-8B66154953A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2070E29-CBD4-4946-8CF7-8A3B2EE78C3E}"/>
              </a:ext>
            </a:extLst>
          </p:cNvPr>
          <p:cNvSpPr>
            <a:spLocks noGrp="1"/>
          </p:cNvSpPr>
          <p:nvPr>
            <p:ph type="sldNum" sz="quarter" idx="12"/>
          </p:nvPr>
        </p:nvSpPr>
        <p:spPr/>
        <p:txBody>
          <a:bodyPr/>
          <a:lstStyle/>
          <a:p>
            <a:fld id="{A809E1DE-55F0-4A8B-81BF-EA6616AD3938}" type="slidenum">
              <a:rPr lang="it-IT" smtClean="0"/>
              <a:t>‹N›</a:t>
            </a:fld>
            <a:endParaRPr lang="it-IT"/>
          </a:p>
        </p:txBody>
      </p:sp>
    </p:spTree>
    <p:extLst>
      <p:ext uri="{BB962C8B-B14F-4D97-AF65-F5344CB8AC3E}">
        <p14:creationId xmlns:p14="http://schemas.microsoft.com/office/powerpoint/2010/main" val="2938856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6.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7.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9.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1A0A54"/>
            </a:gs>
            <a:gs pos="50000">
              <a:srgbClr val="3816B6"/>
            </a:gs>
            <a:gs pos="100000">
              <a:srgbClr val="1A0A54"/>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4D466BE-85A8-4068-A127-0AD19DEC719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a:extLst>
              <a:ext uri="{FF2B5EF4-FFF2-40B4-BE49-F238E27FC236}">
                <a16:creationId xmlns:a16="http://schemas.microsoft.com/office/drawing/2014/main" id="{528B55C0-6458-42D8-A975-4ACE6A700D8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1CE2C7C6-27AE-464A-92FE-BC1B0789DEA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a:extLst>
              <a:ext uri="{FF2B5EF4-FFF2-40B4-BE49-F238E27FC236}">
                <a16:creationId xmlns:a16="http://schemas.microsoft.com/office/drawing/2014/main" id="{769729E0-81EF-45E0-BC90-4F23267C8FF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a:extLst>
              <a:ext uri="{FF2B5EF4-FFF2-40B4-BE49-F238E27FC236}">
                <a16:creationId xmlns:a16="http://schemas.microsoft.com/office/drawing/2014/main" id="{711257EB-8967-4FFD-A8AF-AC36E080155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A6957E6-6BD0-4C0B-A9FF-8D6BB5C0F19E}"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1A0A54"/>
            </a:gs>
            <a:gs pos="50000">
              <a:srgbClr val="3816B6"/>
            </a:gs>
            <a:gs pos="100000">
              <a:srgbClr val="1A0A54"/>
            </a:gs>
          </a:gsLst>
          <a:lin ang="5400000" scaled="1"/>
        </a:gra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A77E88C-C8B8-44D6-A952-60296DAC8EB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2051" name="Rectangle 3">
            <a:extLst>
              <a:ext uri="{FF2B5EF4-FFF2-40B4-BE49-F238E27FC236}">
                <a16:creationId xmlns:a16="http://schemas.microsoft.com/office/drawing/2014/main" id="{FB0720D4-0FBD-45FA-A69B-CBE6D1EF597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4DC35E9E-6778-427C-9D52-12C4A6BA9FD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defRPr>
            </a:lvl1pPr>
          </a:lstStyle>
          <a:p>
            <a:pPr>
              <a:defRPr/>
            </a:pPr>
            <a:endParaRPr lang="it-IT"/>
          </a:p>
        </p:txBody>
      </p:sp>
      <p:sp>
        <p:nvSpPr>
          <p:cNvPr id="1029" name="Rectangle 5">
            <a:extLst>
              <a:ext uri="{FF2B5EF4-FFF2-40B4-BE49-F238E27FC236}">
                <a16:creationId xmlns:a16="http://schemas.microsoft.com/office/drawing/2014/main" id="{8D96DE55-03C1-426A-ABAC-769F9F64564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defRPr>
            </a:lvl1pPr>
          </a:lstStyle>
          <a:p>
            <a:pPr>
              <a:defRPr/>
            </a:pPr>
            <a:endParaRPr lang="it-IT"/>
          </a:p>
        </p:txBody>
      </p:sp>
      <p:sp>
        <p:nvSpPr>
          <p:cNvPr id="1030" name="Rectangle 6">
            <a:extLst>
              <a:ext uri="{FF2B5EF4-FFF2-40B4-BE49-F238E27FC236}">
                <a16:creationId xmlns:a16="http://schemas.microsoft.com/office/drawing/2014/main" id="{94888250-D9F7-4AC1-A8FD-38C6619D7D3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CF25654C-F154-4260-A6FB-FF4BFE404799}"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035C3103-16E4-4313-B149-F0B704FD7351}"/>
              </a:ext>
            </a:extLst>
          </p:cNvPr>
          <p:cNvGrpSpPr>
            <a:grpSpLocks/>
          </p:cNvGrpSpPr>
          <p:nvPr/>
        </p:nvGrpSpPr>
        <p:grpSpPr bwMode="auto">
          <a:xfrm>
            <a:off x="0" y="1588"/>
            <a:ext cx="9132888" cy="6845300"/>
            <a:chOff x="0" y="1"/>
            <a:chExt cx="5753" cy="4312"/>
          </a:xfrm>
        </p:grpSpPr>
        <p:sp>
          <p:nvSpPr>
            <p:cNvPr id="3075" name="Freeform 3">
              <a:extLst>
                <a:ext uri="{FF2B5EF4-FFF2-40B4-BE49-F238E27FC236}">
                  <a16:creationId xmlns:a16="http://schemas.microsoft.com/office/drawing/2014/main" id="{C9CB47D4-438F-4090-B1CA-87BB6EB76FF7}"/>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it-IT" sz="3200">
                <a:solidFill>
                  <a:srgbClr val="FFFF00"/>
                </a:solidFill>
                <a:latin typeface="Comic Sans MS" pitchFamily="66" charset="0"/>
              </a:endParaRPr>
            </a:p>
          </p:txBody>
        </p:sp>
        <p:sp>
          <p:nvSpPr>
            <p:cNvPr id="3081" name="Arc 4">
              <a:extLst>
                <a:ext uri="{FF2B5EF4-FFF2-40B4-BE49-F238E27FC236}">
                  <a16:creationId xmlns:a16="http://schemas.microsoft.com/office/drawing/2014/main" id="{2870F128-D5FB-480A-9706-588700F36265}"/>
                </a:ext>
              </a:extLst>
            </p:cNvPr>
            <p:cNvSpPr>
              <a:spLocks/>
            </p:cNvSpPr>
            <p:nvPr/>
          </p:nvSpPr>
          <p:spPr bwMode="auto">
            <a:xfrm>
              <a:off x="0" y="1"/>
              <a:ext cx="5298" cy="4312"/>
            </a:xfrm>
            <a:custGeom>
              <a:avLst/>
              <a:gdLst>
                <a:gd name="T0" fmla="*/ 0 w 21600"/>
                <a:gd name="T1" fmla="*/ 0 h 21600"/>
                <a:gd name="T2" fmla="*/ 5 w 21600"/>
                <a:gd name="T3" fmla="*/ 1 h 21600"/>
                <a:gd name="T4" fmla="*/ 0 w 21600"/>
                <a:gd name="T5" fmla="*/ 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3077" name="Rectangle 5">
            <a:extLst>
              <a:ext uri="{FF2B5EF4-FFF2-40B4-BE49-F238E27FC236}">
                <a16:creationId xmlns:a16="http://schemas.microsoft.com/office/drawing/2014/main" id="{5FACD7DC-E581-46A9-A839-9B2EC8A06D0B}"/>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it-IT"/>
              <a:t>Fare clic per modificare lo stile del titolo dello schema</a:t>
            </a:r>
          </a:p>
        </p:txBody>
      </p:sp>
      <p:sp>
        <p:nvSpPr>
          <p:cNvPr id="3078" name="Rectangle 6">
            <a:extLst>
              <a:ext uri="{FF2B5EF4-FFF2-40B4-BE49-F238E27FC236}">
                <a16:creationId xmlns:a16="http://schemas.microsoft.com/office/drawing/2014/main" id="{E5A8D783-F29A-4E8F-8918-C3FBA062A9C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00"/>
                </a:solidFill>
                <a:latin typeface="+mn-lt"/>
              </a:defRPr>
            </a:lvl1pPr>
          </a:lstStyle>
          <a:p>
            <a:pPr>
              <a:defRPr/>
            </a:pPr>
            <a:endParaRPr lang="it-IT"/>
          </a:p>
        </p:txBody>
      </p:sp>
      <p:sp>
        <p:nvSpPr>
          <p:cNvPr id="3079" name="Rectangle 7">
            <a:extLst>
              <a:ext uri="{FF2B5EF4-FFF2-40B4-BE49-F238E27FC236}">
                <a16:creationId xmlns:a16="http://schemas.microsoft.com/office/drawing/2014/main" id="{33895257-22D3-4CDD-94C0-AA3B2D901AD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00"/>
                </a:solidFill>
                <a:latin typeface="+mn-lt"/>
              </a:defRPr>
            </a:lvl1pPr>
          </a:lstStyle>
          <a:p>
            <a:pPr>
              <a:defRPr/>
            </a:pPr>
            <a:endParaRPr lang="it-IT"/>
          </a:p>
        </p:txBody>
      </p:sp>
      <p:sp>
        <p:nvSpPr>
          <p:cNvPr id="3080" name="Rectangle 8">
            <a:extLst>
              <a:ext uri="{FF2B5EF4-FFF2-40B4-BE49-F238E27FC236}">
                <a16:creationId xmlns:a16="http://schemas.microsoft.com/office/drawing/2014/main" id="{9311FB29-0EE0-4990-901C-AF3B44D23D1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00"/>
                </a:solidFill>
              </a:defRPr>
            </a:lvl1pPr>
          </a:lstStyle>
          <a:p>
            <a:fld id="{647E9BBB-C68C-44EB-B5EF-833A33E29E63}" type="slidenum">
              <a:rPr lang="it-IT" altLang="it-IT"/>
              <a:pPr/>
              <a:t>‹N›</a:t>
            </a:fld>
            <a:endParaRPr lang="it-IT" altLang="it-IT"/>
          </a:p>
        </p:txBody>
      </p:sp>
      <p:sp>
        <p:nvSpPr>
          <p:cNvPr id="2" name="Rectangle 9">
            <a:extLst>
              <a:ext uri="{FF2B5EF4-FFF2-40B4-BE49-F238E27FC236}">
                <a16:creationId xmlns:a16="http://schemas.microsoft.com/office/drawing/2014/main" id="{4C90BFF7-8CC7-4757-B7DD-F2DDABA9026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Tree>
  </p:cSld>
  <p:clrMap bg1="dk2" tx1="lt1" bg2="dk1" tx2="lt2" accent1="accent1" accent2="accent2" accent3="accent3" accent4="accent4" accent5="accent5" accent6="accent6" hlink="hlink" folHlink="folHlink"/>
  <p:sldLayoutIdLst>
    <p:sldLayoutId id="214748431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C96B73CA-6BC1-4A16-AD9D-2E52EFF3AC39}"/>
              </a:ext>
            </a:extLst>
          </p:cNvPr>
          <p:cNvGrpSpPr>
            <a:grpSpLocks/>
          </p:cNvGrpSpPr>
          <p:nvPr/>
        </p:nvGrpSpPr>
        <p:grpSpPr bwMode="auto">
          <a:xfrm>
            <a:off x="0" y="1588"/>
            <a:ext cx="9132888" cy="6845300"/>
            <a:chOff x="0" y="1"/>
            <a:chExt cx="5753" cy="4312"/>
          </a:xfrm>
        </p:grpSpPr>
        <p:sp>
          <p:nvSpPr>
            <p:cNvPr id="3075" name="Freeform 3">
              <a:extLst>
                <a:ext uri="{FF2B5EF4-FFF2-40B4-BE49-F238E27FC236}">
                  <a16:creationId xmlns:a16="http://schemas.microsoft.com/office/drawing/2014/main" id="{E1E66A59-9EF6-45F9-9AA0-09F040303143}"/>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it-IT" sz="3200">
                <a:solidFill>
                  <a:srgbClr val="FFFF00"/>
                </a:solidFill>
                <a:latin typeface="Comic Sans MS" pitchFamily="66" charset="0"/>
              </a:endParaRPr>
            </a:p>
          </p:txBody>
        </p:sp>
        <p:sp>
          <p:nvSpPr>
            <p:cNvPr id="4105" name="Arc 4">
              <a:extLst>
                <a:ext uri="{FF2B5EF4-FFF2-40B4-BE49-F238E27FC236}">
                  <a16:creationId xmlns:a16="http://schemas.microsoft.com/office/drawing/2014/main" id="{87A069BA-3D40-4AF0-96B9-64E15E6380C7}"/>
                </a:ext>
              </a:extLst>
            </p:cNvPr>
            <p:cNvSpPr>
              <a:spLocks/>
            </p:cNvSpPr>
            <p:nvPr/>
          </p:nvSpPr>
          <p:spPr bwMode="auto">
            <a:xfrm>
              <a:off x="0" y="1"/>
              <a:ext cx="5298" cy="4312"/>
            </a:xfrm>
            <a:custGeom>
              <a:avLst/>
              <a:gdLst>
                <a:gd name="T0" fmla="*/ 0 w 21600"/>
                <a:gd name="T1" fmla="*/ 0 h 21600"/>
                <a:gd name="T2" fmla="*/ 5 w 21600"/>
                <a:gd name="T3" fmla="*/ 1 h 21600"/>
                <a:gd name="T4" fmla="*/ 0 w 21600"/>
                <a:gd name="T5" fmla="*/ 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3077" name="Rectangle 5">
            <a:extLst>
              <a:ext uri="{FF2B5EF4-FFF2-40B4-BE49-F238E27FC236}">
                <a16:creationId xmlns:a16="http://schemas.microsoft.com/office/drawing/2014/main" id="{BD10A773-7F37-42CE-B457-995BC80D9243}"/>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it-IT"/>
              <a:t>Fare clic per modificare lo stile del titolo dello schema</a:t>
            </a:r>
          </a:p>
        </p:txBody>
      </p:sp>
      <p:sp>
        <p:nvSpPr>
          <p:cNvPr id="3078" name="Rectangle 6">
            <a:extLst>
              <a:ext uri="{FF2B5EF4-FFF2-40B4-BE49-F238E27FC236}">
                <a16:creationId xmlns:a16="http://schemas.microsoft.com/office/drawing/2014/main" id="{D316936D-3295-408D-B289-4ABB1EEAC7F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00"/>
                </a:solidFill>
                <a:latin typeface="+mn-lt"/>
              </a:defRPr>
            </a:lvl1pPr>
          </a:lstStyle>
          <a:p>
            <a:pPr>
              <a:defRPr/>
            </a:pPr>
            <a:endParaRPr lang="it-IT"/>
          </a:p>
        </p:txBody>
      </p:sp>
      <p:sp>
        <p:nvSpPr>
          <p:cNvPr id="3079" name="Rectangle 7">
            <a:extLst>
              <a:ext uri="{FF2B5EF4-FFF2-40B4-BE49-F238E27FC236}">
                <a16:creationId xmlns:a16="http://schemas.microsoft.com/office/drawing/2014/main" id="{F07FE661-C701-4F3F-A7D5-CEC729D8E31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00"/>
                </a:solidFill>
                <a:latin typeface="+mn-lt"/>
              </a:defRPr>
            </a:lvl1pPr>
          </a:lstStyle>
          <a:p>
            <a:pPr>
              <a:defRPr/>
            </a:pPr>
            <a:endParaRPr lang="it-IT"/>
          </a:p>
        </p:txBody>
      </p:sp>
      <p:sp>
        <p:nvSpPr>
          <p:cNvPr id="3080" name="Rectangle 8">
            <a:extLst>
              <a:ext uri="{FF2B5EF4-FFF2-40B4-BE49-F238E27FC236}">
                <a16:creationId xmlns:a16="http://schemas.microsoft.com/office/drawing/2014/main" id="{902838FB-BC2E-4F6E-A15A-AA5C2666164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00"/>
                </a:solidFill>
              </a:defRPr>
            </a:lvl1pPr>
          </a:lstStyle>
          <a:p>
            <a:fld id="{6BCCACB0-9376-4146-A8D4-4F4D25253669}" type="slidenum">
              <a:rPr lang="it-IT" altLang="it-IT"/>
              <a:pPr/>
              <a:t>‹N›</a:t>
            </a:fld>
            <a:endParaRPr lang="it-IT" altLang="it-IT"/>
          </a:p>
        </p:txBody>
      </p:sp>
      <p:sp>
        <p:nvSpPr>
          <p:cNvPr id="4103" name="Rectangle 9">
            <a:extLst>
              <a:ext uri="{FF2B5EF4-FFF2-40B4-BE49-F238E27FC236}">
                <a16:creationId xmlns:a16="http://schemas.microsoft.com/office/drawing/2014/main" id="{4320FDC9-A01A-4C2E-9111-E75F0AD1BAB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Tree>
  </p:cSld>
  <p:clrMap bg1="dk2" tx1="lt1" bg2="dk1" tx2="lt2" accent1="accent1" accent2="accent2" accent3="accent3" accent4="accent4" accent5="accent5" accent6="accent6" hlink="hlink" folHlink="folHlink"/>
  <p:sldLayoutIdLst>
    <p:sldLayoutId id="2147484311"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 id="2147484294" r:id="rId12"/>
    <p:sldLayoutId id="2147484295" r:id="rId13"/>
    <p:sldLayoutId id="2147484296"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4E1B7683-79B9-4824-B6D8-9B9E1D9A2443}"/>
              </a:ext>
            </a:extLst>
          </p:cNvPr>
          <p:cNvGrpSpPr>
            <a:grpSpLocks/>
          </p:cNvGrpSpPr>
          <p:nvPr/>
        </p:nvGrpSpPr>
        <p:grpSpPr bwMode="auto">
          <a:xfrm>
            <a:off x="0" y="1588"/>
            <a:ext cx="9132888" cy="6845300"/>
            <a:chOff x="0" y="1"/>
            <a:chExt cx="5753" cy="4312"/>
          </a:xfrm>
        </p:grpSpPr>
        <p:sp>
          <p:nvSpPr>
            <p:cNvPr id="3075" name="Freeform 3">
              <a:extLst>
                <a:ext uri="{FF2B5EF4-FFF2-40B4-BE49-F238E27FC236}">
                  <a16:creationId xmlns:a16="http://schemas.microsoft.com/office/drawing/2014/main" id="{A477404A-0FF4-477C-967E-AD038549B5AF}"/>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it-IT" sz="3200">
                <a:solidFill>
                  <a:srgbClr val="FFFF00"/>
                </a:solidFill>
                <a:latin typeface="Comic Sans MS" pitchFamily="66" charset="0"/>
              </a:endParaRPr>
            </a:p>
          </p:txBody>
        </p:sp>
        <p:sp>
          <p:nvSpPr>
            <p:cNvPr id="5129" name="Arc 4">
              <a:extLst>
                <a:ext uri="{FF2B5EF4-FFF2-40B4-BE49-F238E27FC236}">
                  <a16:creationId xmlns:a16="http://schemas.microsoft.com/office/drawing/2014/main" id="{168117AF-813A-479F-BD6B-9C9AED75253E}"/>
                </a:ext>
              </a:extLst>
            </p:cNvPr>
            <p:cNvSpPr>
              <a:spLocks/>
            </p:cNvSpPr>
            <p:nvPr/>
          </p:nvSpPr>
          <p:spPr bwMode="auto">
            <a:xfrm>
              <a:off x="0" y="1"/>
              <a:ext cx="5298" cy="4312"/>
            </a:xfrm>
            <a:custGeom>
              <a:avLst/>
              <a:gdLst>
                <a:gd name="T0" fmla="*/ 0 w 21600"/>
                <a:gd name="T1" fmla="*/ 0 h 21600"/>
                <a:gd name="T2" fmla="*/ 5 w 21600"/>
                <a:gd name="T3" fmla="*/ 1 h 21600"/>
                <a:gd name="T4" fmla="*/ 0 w 21600"/>
                <a:gd name="T5" fmla="*/ 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3077" name="Rectangle 5">
            <a:extLst>
              <a:ext uri="{FF2B5EF4-FFF2-40B4-BE49-F238E27FC236}">
                <a16:creationId xmlns:a16="http://schemas.microsoft.com/office/drawing/2014/main" id="{0883F0BC-5C3D-425A-927B-75C13A2AE670}"/>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it-IT"/>
              <a:t>Fare clic per modificare lo stile del titolo dello schema</a:t>
            </a:r>
          </a:p>
        </p:txBody>
      </p:sp>
      <p:sp>
        <p:nvSpPr>
          <p:cNvPr id="3078" name="Rectangle 6">
            <a:extLst>
              <a:ext uri="{FF2B5EF4-FFF2-40B4-BE49-F238E27FC236}">
                <a16:creationId xmlns:a16="http://schemas.microsoft.com/office/drawing/2014/main" id="{903734F4-F35C-46A1-A5BC-A7186F48F1D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00"/>
                </a:solidFill>
                <a:latin typeface="+mn-lt"/>
              </a:defRPr>
            </a:lvl1pPr>
          </a:lstStyle>
          <a:p>
            <a:pPr>
              <a:defRPr/>
            </a:pPr>
            <a:endParaRPr lang="it-IT"/>
          </a:p>
        </p:txBody>
      </p:sp>
      <p:sp>
        <p:nvSpPr>
          <p:cNvPr id="3079" name="Rectangle 7">
            <a:extLst>
              <a:ext uri="{FF2B5EF4-FFF2-40B4-BE49-F238E27FC236}">
                <a16:creationId xmlns:a16="http://schemas.microsoft.com/office/drawing/2014/main" id="{A8F5BB0E-1DBD-4BAB-9AA2-5A25F3007EA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00"/>
                </a:solidFill>
                <a:latin typeface="+mn-lt"/>
              </a:defRPr>
            </a:lvl1pPr>
          </a:lstStyle>
          <a:p>
            <a:pPr>
              <a:defRPr/>
            </a:pPr>
            <a:endParaRPr lang="it-IT"/>
          </a:p>
        </p:txBody>
      </p:sp>
      <p:sp>
        <p:nvSpPr>
          <p:cNvPr id="3080" name="Rectangle 8">
            <a:extLst>
              <a:ext uri="{FF2B5EF4-FFF2-40B4-BE49-F238E27FC236}">
                <a16:creationId xmlns:a16="http://schemas.microsoft.com/office/drawing/2014/main" id="{945E99F8-E491-4ACC-B414-802C8AAFE4F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00"/>
                </a:solidFill>
              </a:defRPr>
            </a:lvl1pPr>
          </a:lstStyle>
          <a:p>
            <a:fld id="{C4D5EAC6-4FE4-4177-A1AA-28D489D72CA2}" type="slidenum">
              <a:rPr lang="it-IT" altLang="it-IT"/>
              <a:pPr/>
              <a:t>‹N›</a:t>
            </a:fld>
            <a:endParaRPr lang="it-IT" altLang="it-IT"/>
          </a:p>
        </p:txBody>
      </p:sp>
      <p:sp>
        <p:nvSpPr>
          <p:cNvPr id="5127" name="Rectangle 9">
            <a:extLst>
              <a:ext uri="{FF2B5EF4-FFF2-40B4-BE49-F238E27FC236}">
                <a16:creationId xmlns:a16="http://schemas.microsoft.com/office/drawing/2014/main" id="{00B89DBE-C164-4A39-828E-9BE92EE7ECE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Tree>
  </p:cSld>
  <p:clrMap bg1="dk2" tx1="lt1" bg2="dk1" tx2="lt2" accent1="accent1" accent2="accent2" accent3="accent3" accent4="accent4" accent5="accent5" accent6="accent6" hlink="hlink" folHlink="folHlink"/>
  <p:sldLayoutIdLst>
    <p:sldLayoutId id="2147484312"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 id="2147484308" r:id="rId13"/>
    <p:sldLayoutId id="2147484309"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7020D01-1913-4BB4-AC7A-436B9A91E84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6147" name="Rectangle 3">
            <a:extLst>
              <a:ext uri="{FF2B5EF4-FFF2-40B4-BE49-F238E27FC236}">
                <a16:creationId xmlns:a16="http://schemas.microsoft.com/office/drawing/2014/main" id="{FFD25A42-7773-458B-B9A4-978F8F9DBA5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0421A79D-BB5C-4704-BA9A-6C754A3BBC9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FFFFFF"/>
                </a:solidFill>
                <a:latin typeface="Times New Roman" pitchFamily="18" charset="0"/>
              </a:defRPr>
            </a:lvl1pPr>
          </a:lstStyle>
          <a:p>
            <a:pPr>
              <a:defRPr/>
            </a:pPr>
            <a:endParaRPr lang="it-IT"/>
          </a:p>
        </p:txBody>
      </p:sp>
      <p:sp>
        <p:nvSpPr>
          <p:cNvPr id="1029" name="Rectangle 5">
            <a:extLst>
              <a:ext uri="{FF2B5EF4-FFF2-40B4-BE49-F238E27FC236}">
                <a16:creationId xmlns:a16="http://schemas.microsoft.com/office/drawing/2014/main" id="{08A3781B-DE62-4B74-BFB1-8BD613325AA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FFFFFF"/>
                </a:solidFill>
                <a:latin typeface="Times New Roman" pitchFamily="18" charset="0"/>
              </a:defRPr>
            </a:lvl1pPr>
          </a:lstStyle>
          <a:p>
            <a:pPr>
              <a:defRPr/>
            </a:pPr>
            <a:endParaRPr lang="it-IT"/>
          </a:p>
        </p:txBody>
      </p:sp>
      <p:sp>
        <p:nvSpPr>
          <p:cNvPr id="1030" name="Rectangle 6">
            <a:extLst>
              <a:ext uri="{FF2B5EF4-FFF2-40B4-BE49-F238E27FC236}">
                <a16:creationId xmlns:a16="http://schemas.microsoft.com/office/drawing/2014/main" id="{4CE0E378-59A4-4D8D-AF53-2E9B8263E78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46E0C78A-6B5C-4660-88C7-BC60478ABF49}"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5" r:id="rId13"/>
    <p:sldLayoutId id="214748432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C783776-CEA8-452C-AB65-DC06A11098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Rectangle 3">
            <a:extLst>
              <a:ext uri="{FF2B5EF4-FFF2-40B4-BE49-F238E27FC236}">
                <a16:creationId xmlns:a16="http://schemas.microsoft.com/office/drawing/2014/main" id="{AD7F6652-F2D2-42FC-B1BC-2553B88447F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6D542D24-5387-4FB6-A89A-0CAD4BF61EF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defRPr>
            </a:lvl1pPr>
          </a:lstStyle>
          <a:p>
            <a:pPr>
              <a:defRPr/>
            </a:pPr>
            <a:endParaRPr lang="it-IT"/>
          </a:p>
        </p:txBody>
      </p:sp>
      <p:sp>
        <p:nvSpPr>
          <p:cNvPr id="1029" name="Rectangle 5">
            <a:extLst>
              <a:ext uri="{FF2B5EF4-FFF2-40B4-BE49-F238E27FC236}">
                <a16:creationId xmlns:a16="http://schemas.microsoft.com/office/drawing/2014/main" id="{6DF1CAC0-0BE7-42A9-B9CC-963C9AB89BA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defRPr>
            </a:lvl1pPr>
          </a:lstStyle>
          <a:p>
            <a:pPr>
              <a:defRPr/>
            </a:pPr>
            <a:endParaRPr lang="it-IT"/>
          </a:p>
        </p:txBody>
      </p:sp>
      <p:sp>
        <p:nvSpPr>
          <p:cNvPr id="1030" name="Rectangle 6">
            <a:extLst>
              <a:ext uri="{FF2B5EF4-FFF2-40B4-BE49-F238E27FC236}">
                <a16:creationId xmlns:a16="http://schemas.microsoft.com/office/drawing/2014/main" id="{B2616F6F-7172-4209-953E-30B65109967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6502C0AA-7438-4A90-9324-2138A908E351}" type="slidenum">
              <a:rPr lang="it-IT" altLang="it-IT"/>
              <a:pPr>
                <a:defRPr/>
              </a:pPr>
              <a:t>‹N›</a:t>
            </a:fld>
            <a:endParaRPr lang="it-IT" altLang="it-IT"/>
          </a:p>
        </p:txBody>
      </p:sp>
    </p:spTree>
    <p:extLst>
      <p:ext uri="{BB962C8B-B14F-4D97-AF65-F5344CB8AC3E}">
        <p14:creationId xmlns:p14="http://schemas.microsoft.com/office/powerpoint/2010/main" val="2327129989"/>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DD50E84-59B4-4B7F-9C8A-0A5E7B84852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8FBADF4-56FB-4DDD-83F0-80788BB984F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1AF011C-A6A5-4E31-8123-59052B41EB4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EB4EBD-A767-4F53-AD52-B113BE9C7078}" type="datetime1">
              <a:rPr lang="it-IT" smtClean="0"/>
              <a:t>13/12/2023</a:t>
            </a:fld>
            <a:endParaRPr lang="it-IT"/>
          </a:p>
        </p:txBody>
      </p:sp>
      <p:sp>
        <p:nvSpPr>
          <p:cNvPr id="5" name="Segnaposto piè di pagina 4">
            <a:extLst>
              <a:ext uri="{FF2B5EF4-FFF2-40B4-BE49-F238E27FC236}">
                <a16:creationId xmlns:a16="http://schemas.microsoft.com/office/drawing/2014/main" id="{51F95674-F949-4B1C-8696-833ED712870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1B9B9E5-C220-4C79-A14B-661ED038370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09E1DE-55F0-4A8B-81BF-EA6616AD3938}" type="slidenum">
              <a:rPr lang="it-IT" smtClean="0"/>
              <a:t>‹N›</a:t>
            </a:fld>
            <a:endParaRPr lang="it-IT"/>
          </a:p>
        </p:txBody>
      </p:sp>
    </p:spTree>
    <p:extLst>
      <p:ext uri="{BB962C8B-B14F-4D97-AF65-F5344CB8AC3E}">
        <p14:creationId xmlns:p14="http://schemas.microsoft.com/office/powerpoint/2010/main" val="850404344"/>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DAEDDC7-BE9D-40B7-8EF3-AC1EC693678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Rectangle 3">
            <a:extLst>
              <a:ext uri="{FF2B5EF4-FFF2-40B4-BE49-F238E27FC236}">
                <a16:creationId xmlns:a16="http://schemas.microsoft.com/office/drawing/2014/main" id="{612E84B6-011C-4D9F-8764-DAA69E12855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514D86ED-76BB-4F87-B0D4-016F3F7B028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defRPr>
            </a:lvl1pPr>
          </a:lstStyle>
          <a:p>
            <a:pPr>
              <a:defRPr/>
            </a:pPr>
            <a:endParaRPr lang="it-IT"/>
          </a:p>
        </p:txBody>
      </p:sp>
      <p:sp>
        <p:nvSpPr>
          <p:cNvPr id="1029" name="Rectangle 5">
            <a:extLst>
              <a:ext uri="{FF2B5EF4-FFF2-40B4-BE49-F238E27FC236}">
                <a16:creationId xmlns:a16="http://schemas.microsoft.com/office/drawing/2014/main" id="{6934A238-215A-45CB-AD11-02528800139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defRPr>
            </a:lvl1pPr>
          </a:lstStyle>
          <a:p>
            <a:pPr>
              <a:defRPr/>
            </a:pPr>
            <a:endParaRPr lang="it-IT"/>
          </a:p>
        </p:txBody>
      </p:sp>
      <p:sp>
        <p:nvSpPr>
          <p:cNvPr id="1030" name="Rectangle 6">
            <a:extLst>
              <a:ext uri="{FF2B5EF4-FFF2-40B4-BE49-F238E27FC236}">
                <a16:creationId xmlns:a16="http://schemas.microsoft.com/office/drawing/2014/main" id="{C5DE64BE-1CF4-4189-9B2D-6F742BD052B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fld id="{8B81034D-53B6-4CC9-AA67-394FECFDB44D}" type="slidenum">
              <a:rPr lang="it-IT" altLang="it-IT"/>
              <a:pPr/>
              <a:t>‹N›</a:t>
            </a:fld>
            <a:endParaRPr lang="it-IT" altLang="it-IT"/>
          </a:p>
        </p:txBody>
      </p:sp>
    </p:spTree>
    <p:extLst>
      <p:ext uri="{BB962C8B-B14F-4D97-AF65-F5344CB8AC3E}">
        <p14:creationId xmlns:p14="http://schemas.microsoft.com/office/powerpoint/2010/main" val="1835242255"/>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hyperlink" Target="https://www.aiom.it/wp-content/uploads/2018/09/2018_biopsialiquida.pdf" TargetMode="External"/><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99.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99.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99.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87.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7.xml.rels><?xml version="1.0" encoding="UTF-8" standalone="yes"?>
<Relationships xmlns="http://schemas.openxmlformats.org/package/2006/relationships"><Relationship Id="rId3" Type="http://schemas.openxmlformats.org/officeDocument/2006/relationships/hyperlink" Target="https://www.diatechpharmacogenetics.com/linea-easy-pgx/#3be233e8cadc6683a" TargetMode="External"/><Relationship Id="rId2" Type="http://schemas.openxmlformats.org/officeDocument/2006/relationships/notesSlide" Target="../notesSlides/notesSlide14.xml"/><Relationship Id="rId1" Type="http://schemas.openxmlformats.org/officeDocument/2006/relationships/slideLayout" Target="../slideLayouts/slideLayout99.xml"/><Relationship Id="rId6" Type="http://schemas.openxmlformats.org/officeDocument/2006/relationships/hyperlink" Target="https://www.diatechpharmacogenetics.com/linea-easy-pgx/#5dd742c68a94be65d" TargetMode="External"/><Relationship Id="rId5" Type="http://schemas.openxmlformats.org/officeDocument/2006/relationships/hyperlink" Target="https://www.diatechpharmacogenetics.com/linea-easy-pgx/#97994315da0452fa2" TargetMode="External"/><Relationship Id="rId4" Type="http://schemas.openxmlformats.org/officeDocument/2006/relationships/hyperlink" Target="https://www.diatechpharmacogenetics.com/linea-easy-pgx/#dae8d0528c2a37b5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99.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6.xml"/><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9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99.xml"/><Relationship Id="rId5" Type="http://schemas.openxmlformats.org/officeDocument/2006/relationships/image" Target="../media/image52.jpe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99.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1.xml"/><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8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0.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6.xml"/><Relationship Id="rId6" Type="http://schemas.openxmlformats.org/officeDocument/2006/relationships/image" Target="../media/image66.png"/><Relationship Id="rId5" Type="http://schemas.openxmlformats.org/officeDocument/2006/relationships/image" Target="../media/image58.jpeg"/><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87.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1.xml"/><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6.xml"/><Relationship Id="rId5" Type="http://schemas.openxmlformats.org/officeDocument/2006/relationships/image" Target="../media/image79.jpeg"/><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87.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26.xml"/><Relationship Id="rId5" Type="http://schemas.openxmlformats.org/officeDocument/2006/relationships/image" Target="../media/image86.jpeg"/><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a:extLst>
              <a:ext uri="{FF2B5EF4-FFF2-40B4-BE49-F238E27FC236}">
                <a16:creationId xmlns:a16="http://schemas.microsoft.com/office/drawing/2014/main" id="{93013D4A-498D-44AD-8D6E-0DC0D3D449B9}"/>
              </a:ext>
            </a:extLst>
          </p:cNvPr>
          <p:cNvSpPr>
            <a:spLocks noGrp="1" noChangeArrowheads="1"/>
          </p:cNvSpPr>
          <p:nvPr>
            <p:ph type="ctrTitle" idx="4294967295"/>
          </p:nvPr>
        </p:nvSpPr>
        <p:spPr>
          <a:xfrm>
            <a:off x="972442" y="2760662"/>
            <a:ext cx="7772400" cy="1470025"/>
          </a:xfrm>
        </p:spPr>
        <p:txBody>
          <a:bodyPr/>
          <a:lstStyle/>
          <a:p>
            <a:pPr eaLnBrk="1" hangingPunct="1">
              <a:defRPr/>
            </a:pPr>
            <a:r>
              <a:rPr lang="it-IT" sz="7200" b="1" dirty="0">
                <a:solidFill>
                  <a:srgbClr val="FFFF00"/>
                </a:solidFill>
                <a:effectLst>
                  <a:outerShdw blurRad="38100" dist="38100" dir="2700000" algn="tl">
                    <a:srgbClr val="000000"/>
                  </a:outerShdw>
                </a:effectLst>
                <a:latin typeface="Vivaldi" pitchFamily="66" charset="0"/>
              </a:rPr>
              <a:t>Metodiche di tipo estrattivo</a:t>
            </a:r>
          </a:p>
        </p:txBody>
      </p:sp>
      <p:sp>
        <p:nvSpPr>
          <p:cNvPr id="26629" name="Rectangle 5">
            <a:extLst>
              <a:ext uri="{FF2B5EF4-FFF2-40B4-BE49-F238E27FC236}">
                <a16:creationId xmlns:a16="http://schemas.microsoft.com/office/drawing/2014/main" id="{827E8920-AC33-4CA5-B7E5-E2124B817E84}"/>
              </a:ext>
            </a:extLst>
          </p:cNvPr>
          <p:cNvSpPr>
            <a:spLocks noGrp="1" noChangeArrowheads="1"/>
          </p:cNvSpPr>
          <p:nvPr>
            <p:ph type="subTitle" idx="4294967295"/>
          </p:nvPr>
        </p:nvSpPr>
        <p:spPr>
          <a:xfrm>
            <a:off x="1035050" y="4691063"/>
            <a:ext cx="7140575" cy="523875"/>
          </a:xfrm>
        </p:spPr>
        <p:txBody>
          <a:bodyPr/>
          <a:lstStyle/>
          <a:p>
            <a:pPr marL="0" indent="0" algn="ctr" eaLnBrk="1" hangingPunct="1">
              <a:lnSpc>
                <a:spcPct val="90000"/>
              </a:lnSpc>
              <a:buFontTx/>
              <a:buNone/>
              <a:defRPr/>
            </a:pPr>
            <a:r>
              <a:rPr lang="it-IT" sz="2800" b="1" i="1">
                <a:solidFill>
                  <a:srgbClr val="FF6600"/>
                </a:solidFill>
                <a:effectLst>
                  <a:outerShdw blurRad="38100" dist="38100" dir="2700000" algn="tl">
                    <a:srgbClr val="000000"/>
                  </a:outerShdw>
                </a:effectLst>
                <a:latin typeface="Tw Cen MT" pitchFamily="34" charset="0"/>
              </a:rPr>
              <a:t>Dott. Claudio Di Cristofano</a:t>
            </a:r>
            <a:r>
              <a:rPr lang="it-IT" sz="2400" b="1" i="1">
                <a:solidFill>
                  <a:schemeClr val="bg1"/>
                </a:solidFill>
                <a:latin typeface="Tw Cen MT" pitchFamily="34" charset="0"/>
              </a:rPr>
              <a:t>  </a:t>
            </a:r>
          </a:p>
        </p:txBody>
      </p:sp>
      <p:sp>
        <p:nvSpPr>
          <p:cNvPr id="26630" name="Text Box 6">
            <a:extLst>
              <a:ext uri="{FF2B5EF4-FFF2-40B4-BE49-F238E27FC236}">
                <a16:creationId xmlns:a16="http://schemas.microsoft.com/office/drawing/2014/main" id="{137444AB-614C-4214-820B-C94C405D7509}"/>
              </a:ext>
            </a:extLst>
          </p:cNvPr>
          <p:cNvSpPr txBox="1">
            <a:spLocks noChangeArrowheads="1"/>
          </p:cNvSpPr>
          <p:nvPr/>
        </p:nvSpPr>
        <p:spPr bwMode="auto">
          <a:xfrm>
            <a:off x="0" y="1143000"/>
            <a:ext cx="9144000" cy="1384300"/>
          </a:xfrm>
          <a:prstGeom prst="rect">
            <a:avLst/>
          </a:prstGeom>
          <a:noFill/>
          <a:ln w="9525">
            <a:noFill/>
            <a:miter lim="800000"/>
            <a:headEnd/>
            <a:tailEnd/>
          </a:ln>
          <a:effectLst/>
        </p:spPr>
        <p:txBody>
          <a:bodyPr>
            <a:spAutoFit/>
          </a:bodyPr>
          <a:lstStyle/>
          <a:p>
            <a:pPr algn="ctr">
              <a:lnSpc>
                <a:spcPct val="75000"/>
              </a:lnSpc>
              <a:defRPr/>
            </a:pPr>
            <a:r>
              <a:rPr lang="it-IT" sz="2200" dirty="0">
                <a:solidFill>
                  <a:schemeClr val="bg1"/>
                </a:solidFill>
                <a:latin typeface="Tw Cen MT" pitchFamily="34" charset="0"/>
              </a:rPr>
              <a:t>Corso integrato </a:t>
            </a:r>
          </a:p>
          <a:p>
            <a:pPr algn="ctr">
              <a:lnSpc>
                <a:spcPct val="75000"/>
              </a:lnSpc>
              <a:defRPr/>
            </a:pPr>
            <a:r>
              <a:rPr lang="it-IT" sz="2200" dirty="0">
                <a:solidFill>
                  <a:schemeClr val="bg1"/>
                </a:solidFill>
                <a:latin typeface="Tw Cen MT" pitchFamily="34" charset="0"/>
              </a:rPr>
              <a:t>TECNOLOGIE AVANZATE NELLA DIAGNOSTICA DI LABORATORIO</a:t>
            </a:r>
          </a:p>
          <a:p>
            <a:pPr algn="ctr">
              <a:lnSpc>
                <a:spcPct val="75000"/>
              </a:lnSpc>
              <a:defRPr/>
            </a:pPr>
            <a:r>
              <a:rPr lang="it-IT" sz="2200" dirty="0">
                <a:solidFill>
                  <a:schemeClr val="bg1"/>
                </a:solidFill>
                <a:latin typeface="Tw Cen MT" pitchFamily="34" charset="0"/>
              </a:rPr>
              <a:t>III° anno  I° semestre</a:t>
            </a:r>
          </a:p>
          <a:p>
            <a:pPr algn="ctr">
              <a:lnSpc>
                <a:spcPct val="75000"/>
              </a:lnSpc>
              <a:defRPr/>
            </a:pPr>
            <a:endParaRPr lang="it-IT" dirty="0">
              <a:solidFill>
                <a:schemeClr val="bg1"/>
              </a:solidFill>
              <a:latin typeface="Tw Cen MT" pitchFamily="34" charset="0"/>
            </a:endParaRPr>
          </a:p>
          <a:p>
            <a:pPr algn="ctr">
              <a:lnSpc>
                <a:spcPct val="75000"/>
              </a:lnSpc>
              <a:defRPr/>
            </a:pPr>
            <a:r>
              <a:rPr lang="it-IT" sz="28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DIAGNOSTICA MOLECOLARE SU TESSUTO</a:t>
            </a:r>
          </a:p>
        </p:txBody>
      </p:sp>
      <p:sp>
        <p:nvSpPr>
          <p:cNvPr id="24581" name="Text Box 8">
            <a:extLst>
              <a:ext uri="{FF2B5EF4-FFF2-40B4-BE49-F238E27FC236}">
                <a16:creationId xmlns:a16="http://schemas.microsoft.com/office/drawing/2014/main" id="{DBB9C3A8-CFCD-4384-87CF-49D49CE8DEBA}"/>
              </a:ext>
            </a:extLst>
          </p:cNvPr>
          <p:cNvSpPr txBox="1">
            <a:spLocks noChangeArrowheads="1"/>
          </p:cNvSpPr>
          <p:nvPr/>
        </p:nvSpPr>
        <p:spPr bwMode="auto">
          <a:xfrm>
            <a:off x="0" y="5934075"/>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1800" i="1">
                <a:solidFill>
                  <a:schemeClr val="bg1"/>
                </a:solidFill>
                <a:latin typeface="Tw Cen MT" panose="020B0602020104020603" pitchFamily="34" charset="0"/>
              </a:rPr>
              <a:t>Dipartimento di Medicina Sperimentale, Anatomia Patologica</a:t>
            </a:r>
          </a:p>
          <a:p>
            <a:pPr algn="ctr" eaLnBrk="1" hangingPunct="1">
              <a:spcBef>
                <a:spcPct val="0"/>
              </a:spcBef>
              <a:buFontTx/>
              <a:buNone/>
            </a:pPr>
            <a:r>
              <a:rPr lang="it-IT" altLang="it-IT" sz="1800" i="1">
                <a:solidFill>
                  <a:schemeClr val="bg1"/>
                </a:solidFill>
                <a:latin typeface="Tw Cen MT" panose="020B0602020104020603" pitchFamily="34" charset="0"/>
              </a:rPr>
              <a:t>Sapienza, Università di Roma - Polo Pontino</a:t>
            </a:r>
          </a:p>
          <a:p>
            <a:pPr algn="ctr" eaLnBrk="1" hangingPunct="1">
              <a:spcBef>
                <a:spcPct val="0"/>
              </a:spcBef>
              <a:buFontTx/>
              <a:buNone/>
            </a:pPr>
            <a:r>
              <a:rPr lang="it-IT" altLang="it-IT" sz="1800" i="1">
                <a:solidFill>
                  <a:schemeClr val="bg1"/>
                </a:solidFill>
                <a:latin typeface="Tw Cen MT" panose="020B0602020104020603" pitchFamily="34" charset="0"/>
              </a:rPr>
              <a:t> I.C.O.T., Latina</a:t>
            </a:r>
          </a:p>
        </p:txBody>
      </p:sp>
      <p:pic>
        <p:nvPicPr>
          <p:cNvPr id="24582" name="Picture 2" descr="ML_3D_cmyk">
            <a:extLst>
              <a:ext uri="{FF2B5EF4-FFF2-40B4-BE49-F238E27FC236}">
                <a16:creationId xmlns:a16="http://schemas.microsoft.com/office/drawing/2014/main" id="{9B937264-CA0A-4AEC-843F-44B967CCAE5F}"/>
              </a:ext>
            </a:extLst>
          </p:cNvPr>
          <p:cNvPicPr>
            <a:picLocks noChangeAspect="1" noChangeArrowheads="1"/>
          </p:cNvPicPr>
          <p:nvPr/>
        </p:nvPicPr>
        <p:blipFill>
          <a:blip r:embed="rId2">
            <a:clrChange>
              <a:clrFrom>
                <a:srgbClr val="FFFFFF"/>
              </a:clrFrom>
              <a:clrTo>
                <a:srgbClr val="FFFFFF">
                  <a:alpha val="0"/>
                </a:srgbClr>
              </a:clrTo>
            </a:clrChange>
            <a:lum bright="-18000" contrast="18000"/>
            <a:extLst>
              <a:ext uri="{28A0092B-C50C-407E-A947-70E740481C1C}">
                <a14:useLocalDpi xmlns:a14="http://schemas.microsoft.com/office/drawing/2010/main" val="0"/>
              </a:ext>
            </a:extLst>
          </a:blip>
          <a:srcRect t="36801" r="63805" b="35693"/>
          <a:stretch>
            <a:fillRect/>
          </a:stretch>
        </p:blipFill>
        <p:spPr bwMode="auto">
          <a:xfrm>
            <a:off x="0" y="0"/>
            <a:ext cx="990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0" descr="http://www.giomi.it/giomi/images/stories/latina/logo/latina_4.gif">
            <a:extLst>
              <a:ext uri="{FF2B5EF4-FFF2-40B4-BE49-F238E27FC236}">
                <a16:creationId xmlns:a16="http://schemas.microsoft.com/office/drawing/2014/main" id="{7D6D20A9-4410-410C-9DF6-91BD80AAE453}"/>
              </a:ext>
            </a:extLst>
          </p:cNvPr>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8350250" y="0"/>
            <a:ext cx="7937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CasellaDiTesto 7">
            <a:extLst>
              <a:ext uri="{FF2B5EF4-FFF2-40B4-BE49-F238E27FC236}">
                <a16:creationId xmlns:a16="http://schemas.microsoft.com/office/drawing/2014/main" id="{DBB690B7-3C4F-4CAB-B185-90E30E4C41DE}"/>
              </a:ext>
            </a:extLst>
          </p:cNvPr>
          <p:cNvSpPr txBox="1">
            <a:spLocks noChangeArrowheads="1"/>
          </p:cNvSpPr>
          <p:nvPr/>
        </p:nvSpPr>
        <p:spPr bwMode="auto">
          <a:xfrm>
            <a:off x="611188" y="214313"/>
            <a:ext cx="7489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400" b="1"/>
              <a:t>Corso di Laurea in Tecniche di laboratorio biomedico C </a:t>
            </a:r>
          </a:p>
          <a:p>
            <a:pPr algn="ctr" eaLnBrk="1" hangingPunct="1">
              <a:spcBef>
                <a:spcPct val="0"/>
              </a:spcBef>
              <a:buFontTx/>
              <a:buNone/>
            </a:pPr>
            <a:r>
              <a:rPr lang="it-IT" altLang="it-IT" sz="2400" b="1"/>
              <a:t>sede ASL di Latina</a:t>
            </a:r>
            <a:endParaRPr lang="it-IT" altLang="it-IT"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986850AB-4E48-49D2-B8A5-342F471D5021}"/>
              </a:ext>
            </a:extLst>
          </p:cNvPr>
          <p:cNvSpPr>
            <a:spLocks noGrp="1" noChangeArrowheads="1"/>
          </p:cNvSpPr>
          <p:nvPr>
            <p:ph type="title"/>
          </p:nvPr>
        </p:nvSpPr>
        <p:spPr/>
        <p:txBody>
          <a:bodyPr/>
          <a:lstStyle/>
          <a:p>
            <a:endParaRPr lang="it-IT" altLang="it-IT"/>
          </a:p>
        </p:txBody>
      </p:sp>
      <p:sp>
        <p:nvSpPr>
          <p:cNvPr id="13315" name="Segnaposto contenuto 2">
            <a:extLst>
              <a:ext uri="{FF2B5EF4-FFF2-40B4-BE49-F238E27FC236}">
                <a16:creationId xmlns:a16="http://schemas.microsoft.com/office/drawing/2014/main" id="{10D7E4BC-4B0F-4584-BA24-3277DD78496C}"/>
              </a:ext>
            </a:extLst>
          </p:cNvPr>
          <p:cNvSpPr>
            <a:spLocks noGrp="1" noChangeArrowheads="1"/>
          </p:cNvSpPr>
          <p:nvPr>
            <p:ph idx="1"/>
          </p:nvPr>
        </p:nvSpPr>
        <p:spPr/>
        <p:txBody>
          <a:bodyPr/>
          <a:lstStyle/>
          <a:p>
            <a:endParaRPr lang="it-IT" altLang="it-IT"/>
          </a:p>
        </p:txBody>
      </p:sp>
      <p:pic>
        <p:nvPicPr>
          <p:cNvPr id="13316" name="Immagine 1">
            <a:extLst>
              <a:ext uri="{FF2B5EF4-FFF2-40B4-BE49-F238E27FC236}">
                <a16:creationId xmlns:a16="http://schemas.microsoft.com/office/drawing/2014/main" id="{374E0BDA-EEFC-43EA-ADA4-20ECCFAF0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39" t="14563" r="3539" b="6294"/>
          <a:stretch>
            <a:fillRect/>
          </a:stretch>
        </p:blipFill>
        <p:spPr bwMode="auto">
          <a:xfrm>
            <a:off x="468313" y="549275"/>
            <a:ext cx="82073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olo 3">
            <a:extLst>
              <a:ext uri="{FF2B5EF4-FFF2-40B4-BE49-F238E27FC236}">
                <a16:creationId xmlns:a16="http://schemas.microsoft.com/office/drawing/2014/main" id="{9DFE4873-AD56-4AC1-A118-FB1A082592D2}"/>
              </a:ext>
            </a:extLst>
          </p:cNvPr>
          <p:cNvSpPr>
            <a:spLocks noGrp="1"/>
          </p:cNvSpPr>
          <p:nvPr>
            <p:ph type="title"/>
          </p:nvPr>
        </p:nvSpPr>
        <p:spPr>
          <a:xfrm>
            <a:off x="481013" y="0"/>
            <a:ext cx="8181975" cy="836613"/>
          </a:xfrm>
        </p:spPr>
        <p:txBody>
          <a:bodyPr>
            <a:noAutofit/>
          </a:bodyPr>
          <a:lstStyle/>
          <a:p>
            <a:pPr eaLnBrk="1" hangingPunct="1">
              <a:lnSpc>
                <a:spcPct val="97000"/>
              </a:lnSpc>
              <a:buClr>
                <a:srgbClr val="000000"/>
              </a:buClr>
              <a:buSzPct val="45000"/>
              <a:defRPr/>
            </a:pPr>
            <a:r>
              <a:rPr lang="en-US" altLang="it-IT" sz="3200" b="1" dirty="0" err="1">
                <a:solidFill>
                  <a:srgbClr val="FF6600"/>
                </a:solidFill>
                <a:effectLst>
                  <a:outerShdw blurRad="38100" dist="38100" dir="2700000" algn="tl">
                    <a:srgbClr val="000000">
                      <a:alpha val="43137"/>
                    </a:srgbClr>
                  </a:outerShdw>
                </a:effectLst>
                <a:latin typeface="Bookman Old Style" pitchFamily="18" charset="0"/>
                <a:cs typeface="Arial" charset="0"/>
              </a:rPr>
              <a:t>Biopsia</a:t>
            </a:r>
            <a:r>
              <a:rPr lang="en-US" altLang="it-IT" sz="3200" b="1" dirty="0">
                <a:solidFill>
                  <a:srgbClr val="FF6600"/>
                </a:solidFill>
                <a:effectLst>
                  <a:outerShdw blurRad="38100" dist="38100" dir="2700000" algn="tl">
                    <a:srgbClr val="000000">
                      <a:alpha val="43137"/>
                    </a:srgbClr>
                  </a:outerShdw>
                </a:effectLst>
                <a:latin typeface="Bookman Old Style" pitchFamily="18" charset="0"/>
                <a:cs typeface="Arial" charset="0"/>
              </a:rPr>
              <a:t> </a:t>
            </a:r>
            <a:r>
              <a:rPr lang="en-US" altLang="it-IT" sz="3200" b="1" dirty="0" err="1">
                <a:solidFill>
                  <a:srgbClr val="FF6600"/>
                </a:solidFill>
                <a:effectLst>
                  <a:outerShdw blurRad="38100" dist="38100" dir="2700000" algn="tl">
                    <a:srgbClr val="000000">
                      <a:alpha val="43137"/>
                    </a:srgbClr>
                  </a:outerShdw>
                </a:effectLst>
                <a:latin typeface="Bookman Old Style" pitchFamily="18" charset="0"/>
                <a:cs typeface="Arial" charset="0"/>
              </a:rPr>
              <a:t>liquida</a:t>
            </a:r>
            <a:endParaRPr lang="en-US" altLang="it-IT" sz="3200" b="1" dirty="0">
              <a:solidFill>
                <a:srgbClr val="FF6600"/>
              </a:solidFill>
              <a:effectLst>
                <a:outerShdw blurRad="38100" dist="38100" dir="2700000" algn="tl">
                  <a:srgbClr val="000000">
                    <a:alpha val="43137"/>
                  </a:srgbClr>
                </a:outerShdw>
              </a:effectLst>
              <a:latin typeface="Bookman Old Style" pitchFamily="18" charset="0"/>
              <a:cs typeface="Arial" charset="0"/>
            </a:endParaRPr>
          </a:p>
        </p:txBody>
      </p:sp>
      <p:pic>
        <p:nvPicPr>
          <p:cNvPr id="14339" name="Immagine 1">
            <a:extLst>
              <a:ext uri="{FF2B5EF4-FFF2-40B4-BE49-F238E27FC236}">
                <a16:creationId xmlns:a16="http://schemas.microsoft.com/office/drawing/2014/main" id="{CC0A7095-0D8F-4154-A752-6A2ABE3F7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976" t="15744" r="5113" b="22832"/>
          <a:stretch>
            <a:fillRect/>
          </a:stretch>
        </p:blipFill>
        <p:spPr bwMode="auto">
          <a:xfrm>
            <a:off x="1116013" y="1341438"/>
            <a:ext cx="6769100"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olo 3">
            <a:extLst>
              <a:ext uri="{FF2B5EF4-FFF2-40B4-BE49-F238E27FC236}">
                <a16:creationId xmlns:a16="http://schemas.microsoft.com/office/drawing/2014/main" id="{1B5CE7DC-A602-46C5-A9C3-8AE420D60085}"/>
              </a:ext>
            </a:extLst>
          </p:cNvPr>
          <p:cNvSpPr>
            <a:spLocks noGrp="1"/>
          </p:cNvSpPr>
          <p:nvPr>
            <p:ph type="title"/>
          </p:nvPr>
        </p:nvSpPr>
        <p:spPr>
          <a:xfrm>
            <a:off x="481013" y="0"/>
            <a:ext cx="8181975" cy="836613"/>
          </a:xfrm>
        </p:spPr>
        <p:txBody>
          <a:bodyPr>
            <a:noAutofit/>
          </a:bodyPr>
          <a:lstStyle/>
          <a:p>
            <a:pPr eaLnBrk="1" hangingPunct="1">
              <a:lnSpc>
                <a:spcPct val="97000"/>
              </a:lnSpc>
              <a:buClr>
                <a:srgbClr val="000000"/>
              </a:buClr>
              <a:buSzPct val="45000"/>
              <a:defRPr/>
            </a:pPr>
            <a:r>
              <a:rPr lang="en-US" altLang="it-IT" sz="3200" b="1" dirty="0" err="1">
                <a:solidFill>
                  <a:srgbClr val="FF6600"/>
                </a:solidFill>
                <a:effectLst>
                  <a:outerShdw blurRad="38100" dist="38100" dir="2700000" algn="tl">
                    <a:srgbClr val="000000">
                      <a:alpha val="43137"/>
                    </a:srgbClr>
                  </a:outerShdw>
                </a:effectLst>
                <a:latin typeface="Bookman Old Style" pitchFamily="18" charset="0"/>
                <a:cs typeface="Arial" charset="0"/>
              </a:rPr>
              <a:t>Biopsia</a:t>
            </a:r>
            <a:r>
              <a:rPr lang="en-US" altLang="it-IT" sz="3200" b="1" dirty="0">
                <a:solidFill>
                  <a:srgbClr val="FF6600"/>
                </a:solidFill>
                <a:effectLst>
                  <a:outerShdw blurRad="38100" dist="38100" dir="2700000" algn="tl">
                    <a:srgbClr val="000000">
                      <a:alpha val="43137"/>
                    </a:srgbClr>
                  </a:outerShdw>
                </a:effectLst>
                <a:latin typeface="Bookman Old Style" pitchFamily="18" charset="0"/>
                <a:cs typeface="Arial" charset="0"/>
              </a:rPr>
              <a:t> </a:t>
            </a:r>
            <a:r>
              <a:rPr lang="en-US" altLang="it-IT" sz="3200" b="1" dirty="0" err="1">
                <a:solidFill>
                  <a:srgbClr val="FF6600"/>
                </a:solidFill>
                <a:effectLst>
                  <a:outerShdw blurRad="38100" dist="38100" dir="2700000" algn="tl">
                    <a:srgbClr val="000000">
                      <a:alpha val="43137"/>
                    </a:srgbClr>
                  </a:outerShdw>
                </a:effectLst>
                <a:latin typeface="Bookman Old Style" pitchFamily="18" charset="0"/>
                <a:cs typeface="Arial" charset="0"/>
              </a:rPr>
              <a:t>liquida</a:t>
            </a:r>
            <a:endParaRPr lang="en-US" altLang="it-IT" sz="3200" b="1" dirty="0">
              <a:solidFill>
                <a:srgbClr val="FF6600"/>
              </a:solidFill>
              <a:effectLst>
                <a:outerShdw blurRad="38100" dist="38100" dir="2700000" algn="tl">
                  <a:srgbClr val="000000">
                    <a:alpha val="43137"/>
                  </a:srgbClr>
                </a:outerShdw>
              </a:effectLst>
              <a:latin typeface="Bookman Old Style" pitchFamily="18" charset="0"/>
              <a:cs typeface="Arial" charset="0"/>
            </a:endParaRPr>
          </a:p>
        </p:txBody>
      </p:sp>
      <p:sp>
        <p:nvSpPr>
          <p:cNvPr id="44035" name="CasellaDiTesto 3">
            <a:extLst>
              <a:ext uri="{FF2B5EF4-FFF2-40B4-BE49-F238E27FC236}">
                <a16:creationId xmlns:a16="http://schemas.microsoft.com/office/drawing/2014/main" id="{36CB66AC-7005-4687-A76F-4005A6A93F1A}"/>
              </a:ext>
            </a:extLst>
          </p:cNvPr>
          <p:cNvSpPr txBox="1">
            <a:spLocks noChangeArrowheads="1"/>
          </p:cNvSpPr>
          <p:nvPr/>
        </p:nvSpPr>
        <p:spPr bwMode="auto">
          <a:xfrm>
            <a:off x="1908175" y="774700"/>
            <a:ext cx="4997450" cy="830263"/>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mn-cs"/>
              </a:rPr>
              <a:t>Cellule </a:t>
            </a:r>
            <a:r>
              <a:rPr kumimoji="0" lang="en-US" altLang="en-US"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mn-cs"/>
              </a:rPr>
              <a:t>circolanti</a:t>
            </a:r>
            <a:r>
              <a:rPr kumimoji="0" lang="en-US" altLang="en-US"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mn-cs"/>
              </a:rPr>
              <a:t>tumorali</a:t>
            </a:r>
            <a:r>
              <a:rPr kumimoji="0" lang="en-US" altLang="en-US"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mn-cs"/>
              </a:rPr>
              <a:t> (CTC)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mn-cs"/>
              </a:rPr>
              <a:t>DNA </a:t>
            </a:r>
            <a:r>
              <a:rPr kumimoji="0" lang="en-US" altLang="en-US"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mn-cs"/>
              </a:rPr>
              <a:t>tumorale</a:t>
            </a:r>
            <a:r>
              <a:rPr kumimoji="0" lang="en-US" altLang="en-US"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mn-cs"/>
              </a:rPr>
              <a:t>circolante</a:t>
            </a:r>
            <a:r>
              <a:rPr kumimoji="0" lang="en-US" altLang="en-US"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n-ea"/>
                <a:cs typeface="+mn-cs"/>
              </a:rPr>
              <a:t>ctDNA</a:t>
            </a:r>
            <a:r>
              <a:rPr kumimoji="0" lang="en-US" altLang="en-US"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n-ea"/>
                <a:cs typeface="+mn-cs"/>
              </a:rPr>
              <a:t>)</a:t>
            </a:r>
          </a:p>
        </p:txBody>
      </p:sp>
      <p:sp>
        <p:nvSpPr>
          <p:cNvPr id="16388" name="Rettangolo 2">
            <a:extLst>
              <a:ext uri="{FF2B5EF4-FFF2-40B4-BE49-F238E27FC236}">
                <a16:creationId xmlns:a16="http://schemas.microsoft.com/office/drawing/2014/main" id="{84AA980D-CE2E-4D7E-B49A-EA5F74051CA6}"/>
              </a:ext>
            </a:extLst>
          </p:cNvPr>
          <p:cNvSpPr>
            <a:spLocks noChangeArrowheads="1"/>
          </p:cNvSpPr>
          <p:nvPr/>
        </p:nvSpPr>
        <p:spPr bwMode="auto">
          <a:xfrm>
            <a:off x="752475" y="6086475"/>
            <a:ext cx="7724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2800" b="1" i="0" u="none" strike="noStrike" kern="1200" cap="none" spc="0" normalizeH="0" baseline="0" noProof="0">
                <a:ln>
                  <a:noFill/>
                </a:ln>
                <a:solidFill>
                  <a:srgbClr val="FF0000"/>
                </a:solidFill>
                <a:effectLst/>
                <a:uLnTx/>
                <a:uFillTx/>
                <a:latin typeface="URWPalladioL-Bold"/>
                <a:ea typeface="+mn-ea"/>
                <a:cs typeface="+mn-cs"/>
              </a:rPr>
              <a:t>Utile per il monitoraggio della malattia</a:t>
            </a:r>
            <a:endParaRPr kumimoji="0" lang="it-IT" altLang="it-IT" sz="28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6" name="CasellaDiTesto 5">
            <a:extLst>
              <a:ext uri="{FF2B5EF4-FFF2-40B4-BE49-F238E27FC236}">
                <a16:creationId xmlns:a16="http://schemas.microsoft.com/office/drawing/2014/main" id="{F38BF177-37AA-4299-B1FB-C515193BF3B7}"/>
              </a:ext>
            </a:extLst>
          </p:cNvPr>
          <p:cNvSpPr txBox="1"/>
          <p:nvPr/>
        </p:nvSpPr>
        <p:spPr>
          <a:xfrm>
            <a:off x="511175" y="1673225"/>
            <a:ext cx="8207375" cy="4348163"/>
          </a:xfrm>
          <a:prstGeom prst="rect">
            <a:avLst/>
          </a:prstGeom>
          <a:noFill/>
        </p:spPr>
        <p:txBody>
          <a:bodyPr>
            <a:normAutofit/>
          </a:bodyPr>
          <a:lstStyle/>
          <a:p>
            <a:pPr marL="342900" marR="0" lvl="0" indent="-342900" algn="just" defTabSz="914400" rtl="0" eaLnBrk="1" fontAlgn="base" latinLnBrk="0" hangingPunct="1">
              <a:lnSpc>
                <a:spcPct val="70000"/>
              </a:lnSpc>
              <a:spcBef>
                <a:spcPct val="20000"/>
              </a:spcBef>
              <a:spcAft>
                <a:spcPct val="0"/>
              </a:spcAft>
              <a:buClrTx/>
              <a:buSzTx/>
              <a:buFont typeface="Arial" panose="020B0604020202020204" pitchFamily="34" charset="0"/>
              <a:buChar char="•"/>
              <a:tabLst/>
              <a:defRPr/>
            </a:pPr>
            <a:r>
              <a:rPr kumimoji="0" lang="it-IT" sz="32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CTC </a:t>
            </a:r>
          </a:p>
          <a:p>
            <a:pPr marL="742950" marR="0" lvl="1" indent="-285750" algn="just" defTabSz="914400" rtl="0" eaLnBrk="1" fontAlgn="base" latinLnBrk="0" hangingPunct="1">
              <a:lnSpc>
                <a:spcPct val="70000"/>
              </a:lnSpc>
              <a:spcBef>
                <a:spcPct val="2000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Tecnicamente</a:t>
            </a:r>
            <a:r>
              <a:rPr kumimoji="0" lang="en-US" sz="28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 difficile (</a:t>
            </a:r>
            <a:r>
              <a:rPr kumimoji="0" lang="en-US" sz="28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centri</a:t>
            </a:r>
            <a:r>
              <a:rPr kumimoji="0" lang="en-US" sz="28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specializzati</a:t>
            </a:r>
            <a:r>
              <a:rPr kumimoji="0" lang="en-US" sz="28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a:t>
            </a:r>
          </a:p>
          <a:p>
            <a:pPr marL="742950" marR="0" lvl="1" indent="-285750" algn="just" defTabSz="914400" rtl="0" eaLnBrk="1" fontAlgn="base" latinLnBrk="0" hangingPunct="1">
              <a:lnSpc>
                <a:spcPct val="70000"/>
              </a:lnSpc>
              <a:spcBef>
                <a:spcPct val="2000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Assenza</a:t>
            </a:r>
            <a:r>
              <a:rPr kumimoji="0" lang="en-US" sz="28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 di markers </a:t>
            </a:r>
            <a:r>
              <a:rPr kumimoji="0" lang="en-US" sz="28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certi</a:t>
            </a:r>
            <a:r>
              <a:rPr kumimoji="0" lang="en-US" sz="28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 di cellule </a:t>
            </a:r>
            <a:r>
              <a:rPr kumimoji="0" lang="en-US" sz="28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neoplasticche</a:t>
            </a:r>
            <a:r>
              <a:rPr kumimoji="0" lang="en-US" sz="28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 o </a:t>
            </a:r>
            <a:r>
              <a:rPr kumimoji="0" lang="en-US" sz="28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steminali</a:t>
            </a:r>
            <a:endParaRPr kumimoji="0" lang="it-IT" sz="28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endParaRPr>
          </a:p>
          <a:p>
            <a:pPr marL="914400" marR="0" lvl="1"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it-IT" sz="24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endParaRPr>
          </a:p>
          <a:p>
            <a:pPr marL="342900" marR="0" lvl="0" indent="-342900" algn="just" defTabSz="914400" rtl="0" eaLnBrk="1" fontAlgn="base" latinLnBrk="0" hangingPunct="1">
              <a:lnSpc>
                <a:spcPct val="70000"/>
              </a:lnSpc>
              <a:spcBef>
                <a:spcPct val="20000"/>
              </a:spcBef>
              <a:spcAft>
                <a:spcPct val="0"/>
              </a:spcAft>
              <a:buClrTx/>
              <a:buSzTx/>
              <a:buFont typeface="Arial" panose="020B0604020202020204" pitchFamily="34" charset="0"/>
              <a:buChar char="•"/>
              <a:tabLst/>
              <a:defRPr/>
            </a:pPr>
            <a:r>
              <a:rPr kumimoji="0" lang="it-IT"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ctDNA</a:t>
            </a:r>
            <a:endParaRPr kumimoji="0" lang="it-IT"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742950" marR="0" lvl="1" indent="-285750" algn="just" defTabSz="914400" rtl="0" eaLnBrk="1" fontAlgn="base" latinLnBrk="0" hangingPunct="1">
              <a:lnSpc>
                <a:spcPct val="70000"/>
              </a:lnSpc>
              <a:spcBef>
                <a:spcPct val="20000"/>
              </a:spcBef>
              <a:spcAft>
                <a:spcPct val="0"/>
              </a:spcAft>
              <a:buClrTx/>
              <a:buSzTx/>
              <a:buFont typeface="Arial" panose="020B0604020202020204" pitchFamily="34" charset="0"/>
              <a:buChar char="–"/>
              <a:tabLst/>
              <a:defRPr/>
            </a:pPr>
            <a:r>
              <a:rPr kumimoji="0" lang="it-IT" sz="28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DNA tumorale totale (</a:t>
            </a:r>
            <a:r>
              <a:rPr kumimoji="0" lang="it-IT" sz="28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ctDNA</a:t>
            </a:r>
            <a:r>
              <a:rPr kumimoji="0" lang="it-IT" sz="28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a:t>
            </a:r>
          </a:p>
          <a:p>
            <a:pPr marL="742950" marR="0" lvl="1" indent="-285750" algn="just" defTabSz="914400" rtl="0" eaLnBrk="1" fontAlgn="base" latinLnBrk="0" hangingPunct="1">
              <a:lnSpc>
                <a:spcPct val="70000"/>
              </a:lnSpc>
              <a:spcBef>
                <a:spcPct val="20000"/>
              </a:spcBef>
              <a:spcAft>
                <a:spcPct val="0"/>
              </a:spcAft>
              <a:buClrTx/>
              <a:buSzTx/>
              <a:buFont typeface="Arial" panose="020B0604020202020204" pitchFamily="34" charset="0"/>
              <a:buChar char="–"/>
              <a:tabLst/>
              <a:defRPr/>
            </a:pPr>
            <a:r>
              <a:rPr kumimoji="0" lang="it-IT" sz="28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DNA mutato (ex. EGFR)</a:t>
            </a:r>
          </a:p>
          <a:p>
            <a:pPr marL="742950" marR="0" lvl="1" indent="-285750" algn="just" defTabSz="914400" rtl="0" eaLnBrk="1" fontAlgn="base" latinLnBrk="0" hangingPunct="1">
              <a:lnSpc>
                <a:spcPct val="70000"/>
              </a:lnSpc>
              <a:spcBef>
                <a:spcPct val="20000"/>
              </a:spcBef>
              <a:spcAft>
                <a:spcPct val="0"/>
              </a:spcAft>
              <a:buClrTx/>
              <a:buSzTx/>
              <a:buFont typeface="Arial" panose="020B0604020202020204" pitchFamily="34" charset="0"/>
              <a:buChar char="–"/>
              <a:tabLst/>
              <a:defRPr/>
            </a:pPr>
            <a:endParaRPr kumimoji="0" lang="it-IT" sz="28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endParaRPr>
          </a:p>
          <a:p>
            <a:pPr marL="285750" marR="0" lvl="0" indent="-285750" algn="just" defTabSz="914400" rtl="0" eaLnBrk="1" fontAlgn="base" latinLnBrk="0" hangingPunct="1">
              <a:lnSpc>
                <a:spcPct val="70000"/>
              </a:lnSpc>
              <a:spcBef>
                <a:spcPct val="20000"/>
              </a:spcBef>
              <a:spcAft>
                <a:spcPct val="0"/>
              </a:spcAft>
              <a:buClrTx/>
              <a:buSzTx/>
              <a:buFont typeface="Arial" panose="020B0604020202020204" pitchFamily="34" charset="0"/>
              <a:buChar char="–"/>
              <a:tabLst/>
              <a:defRPr/>
            </a:pPr>
            <a:r>
              <a:rPr kumimoji="0" lang="it-IT" sz="28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cfRNA</a:t>
            </a:r>
            <a:r>
              <a:rPr kumimoji="0" lang="it-IT" sz="28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 (RNA circolante libero)</a:t>
            </a:r>
          </a:p>
          <a:p>
            <a:pPr marL="285750" marR="0" lvl="0" indent="-285750" algn="just" defTabSz="914400" rtl="0" eaLnBrk="1" fontAlgn="base" latinLnBrk="0" hangingPunct="1">
              <a:lnSpc>
                <a:spcPct val="70000"/>
              </a:lnSpc>
              <a:spcBef>
                <a:spcPct val="20000"/>
              </a:spcBef>
              <a:spcAft>
                <a:spcPct val="0"/>
              </a:spcAft>
              <a:buClrTx/>
              <a:buSzTx/>
              <a:buFont typeface="Arial" panose="020B0604020202020204" pitchFamily="34" charset="0"/>
              <a:buChar char="–"/>
              <a:tabLst/>
              <a:defRPr/>
            </a:pPr>
            <a:r>
              <a:rPr kumimoji="0" lang="it-IT" sz="28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EV (DNA vescicole extracellulari)</a:t>
            </a:r>
          </a:p>
        </p:txBody>
      </p:sp>
      <p:pic>
        <p:nvPicPr>
          <p:cNvPr id="16390" name="Immagine 1">
            <a:extLst>
              <a:ext uri="{FF2B5EF4-FFF2-40B4-BE49-F238E27FC236}">
                <a16:creationId xmlns:a16="http://schemas.microsoft.com/office/drawing/2014/main" id="{5606212A-59B9-424F-A9EB-AECDBE262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875" t="15051" r="3384" b="29919"/>
          <a:stretch>
            <a:fillRect/>
          </a:stretch>
        </p:blipFill>
        <p:spPr bwMode="auto">
          <a:xfrm>
            <a:off x="5995988" y="3068638"/>
            <a:ext cx="3182937"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ttangolo 2">
            <a:extLst>
              <a:ext uri="{FF2B5EF4-FFF2-40B4-BE49-F238E27FC236}">
                <a16:creationId xmlns:a16="http://schemas.microsoft.com/office/drawing/2014/main" id="{B9ECA58E-203C-4E5D-8873-41ED1B5AFA5D}"/>
              </a:ext>
            </a:extLst>
          </p:cNvPr>
          <p:cNvSpPr>
            <a:spLocks noChangeArrowheads="1"/>
          </p:cNvSpPr>
          <p:nvPr/>
        </p:nvSpPr>
        <p:spPr bwMode="auto">
          <a:xfrm>
            <a:off x="323850" y="885825"/>
            <a:ext cx="6394450" cy="323215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80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80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80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S PGothic" panose="020B0600070205080204" pitchFamily="34" charset="-128"/>
                <a:cs typeface="+mn-cs"/>
              </a:rPr>
              <a:t>Prelievi</a:t>
            </a:r>
            <a:r>
              <a:rPr kumimoji="0" lang="en-US" altLang="it-IT"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S PGothic" panose="020B0600070205080204" pitchFamily="34" charset="-128"/>
                <a:cs typeface="+mn-cs"/>
              </a:rPr>
              <a:t> di </a:t>
            </a:r>
            <a:r>
              <a:rPr kumimoji="0" lang="en-US" altLang="it-IT"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S PGothic" panose="020B0600070205080204" pitchFamily="34" charset="-128"/>
                <a:cs typeface="+mn-cs"/>
              </a:rPr>
              <a:t>sangue</a:t>
            </a:r>
            <a:r>
              <a:rPr kumimoji="0" lang="en-US" altLang="it-IT"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S PGothic" panose="020B0600070205080204" pitchFamily="34" charset="-128"/>
                <a:cs typeface="+mn-cs"/>
              </a:rPr>
              <a:t> </a:t>
            </a:r>
            <a:r>
              <a:rPr kumimoji="0" lang="en-US" altLang="it-IT"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S PGothic" panose="020B0600070205080204" pitchFamily="34" charset="-128"/>
                <a:cs typeface="+mn-cs"/>
              </a:rPr>
              <a:t>ripetuti</a:t>
            </a:r>
            <a:r>
              <a:rPr kumimoji="0" lang="en-US" altLang="it-IT"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S PGothic" panose="020B0600070205080204" pitchFamily="34" charset="-128"/>
                <a:cs typeface="+mn-cs"/>
              </a:rPr>
              <a:t> </a:t>
            </a:r>
            <a:r>
              <a:rPr kumimoji="0" lang="en-US" altLang="it-IT"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S PGothic" panose="020B0600070205080204" pitchFamily="34" charset="-128"/>
                <a:cs typeface="+mn-cs"/>
              </a:rPr>
              <a:t>durante</a:t>
            </a:r>
            <a:r>
              <a:rPr kumimoji="0" lang="en-US" altLang="it-IT"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S PGothic" panose="020B0600070205080204" pitchFamily="34" charset="-128"/>
                <a:cs typeface="+mn-cs"/>
              </a:rPr>
              <a:t> </a:t>
            </a:r>
            <a:r>
              <a:rPr kumimoji="0" lang="en-US" altLang="it-IT"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S PGothic" panose="020B0600070205080204" pitchFamily="34" charset="-128"/>
                <a:cs typeface="+mn-cs"/>
              </a:rPr>
              <a:t>il</a:t>
            </a:r>
            <a:r>
              <a:rPr kumimoji="0" lang="en-US" altLang="it-IT"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S PGothic" panose="020B0600070205080204" pitchFamily="34" charset="-128"/>
                <a:cs typeface="+mn-cs"/>
              </a:rPr>
              <a:t> </a:t>
            </a:r>
            <a:r>
              <a:rPr kumimoji="0" lang="en-US" altLang="it-IT"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S PGothic" panose="020B0600070205080204" pitchFamily="34" charset="-128"/>
                <a:cs typeface="+mn-cs"/>
              </a:rPr>
              <a:t>corso</a:t>
            </a:r>
            <a:r>
              <a:rPr kumimoji="0" lang="en-US" altLang="it-IT"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S PGothic" panose="020B0600070205080204" pitchFamily="34" charset="-128"/>
                <a:cs typeface="+mn-cs"/>
              </a:rPr>
              <a:t> </a:t>
            </a:r>
            <a:r>
              <a:rPr kumimoji="0" lang="en-US" altLang="it-IT"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S PGothic" panose="020B0600070205080204" pitchFamily="34" charset="-128"/>
                <a:cs typeface="+mn-cs"/>
              </a:rPr>
              <a:t>della</a:t>
            </a:r>
            <a:r>
              <a:rPr kumimoji="0" lang="en-US" altLang="it-IT"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S PGothic" panose="020B0600070205080204" pitchFamily="34" charset="-128"/>
                <a:cs typeface="+mn-cs"/>
              </a:rPr>
              <a:t> </a:t>
            </a:r>
            <a:r>
              <a:rPr kumimoji="0" lang="en-US" altLang="it-IT"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S PGothic" panose="020B0600070205080204" pitchFamily="34" charset="-128"/>
                <a:cs typeface="+mn-cs"/>
              </a:rPr>
              <a:t>malattia</a:t>
            </a:r>
            <a:r>
              <a:rPr kumimoji="0" lang="en-US" altLang="it-IT"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S PGothic" panose="020B0600070205080204" pitchFamily="34" charset="-128"/>
                <a:cs typeface="+mn-cs"/>
              </a:rPr>
              <a:t> </a:t>
            </a:r>
            <a:endParaRPr kumimoji="0" lang="it-IT" altLang="it-IT" sz="240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S PGothic" panose="020B0600070205080204" pitchFamily="34" charset="-128"/>
                <a:cs typeface="+mn-cs"/>
                <a:sym typeface="Wingdings" panose="05000000000000000000" pitchFamily="2" charset="2"/>
              </a:rPr>
              <a:t>Valutazione</a:t>
            </a:r>
            <a:r>
              <a:rPr kumimoji="0" lang="en-US" altLang="it-IT"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S PGothic" panose="020B0600070205080204" pitchFamily="34" charset="-128"/>
                <a:cs typeface="+mn-cs"/>
                <a:sym typeface="Wingdings" panose="05000000000000000000" pitchFamily="2" charset="2"/>
              </a:rPr>
              <a:t> del DNA </a:t>
            </a:r>
            <a:r>
              <a:rPr kumimoji="0" lang="en-US" altLang="it-IT"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S PGothic" panose="020B0600070205080204" pitchFamily="34" charset="-128"/>
                <a:cs typeface="+mn-cs"/>
                <a:sym typeface="Wingdings" panose="05000000000000000000" pitchFamily="2" charset="2"/>
              </a:rPr>
              <a:t>tumorali</a:t>
            </a:r>
            <a:r>
              <a:rPr kumimoji="0" lang="en-US" altLang="it-IT"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S PGothic" panose="020B0600070205080204" pitchFamily="34" charset="-128"/>
                <a:cs typeface="+mn-cs"/>
                <a:sym typeface="Wingdings" panose="05000000000000000000" pitchFamily="2" charset="2"/>
              </a:rPr>
              <a:t> </a:t>
            </a:r>
            <a:r>
              <a:rPr kumimoji="0" lang="en-US" altLang="it-IT"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S PGothic" panose="020B0600070205080204" pitchFamily="34" charset="-128"/>
                <a:cs typeface="+mn-cs"/>
                <a:sym typeface="Wingdings" panose="05000000000000000000" pitchFamily="2" charset="2"/>
              </a:rPr>
              <a:t>circolante</a:t>
            </a:r>
            <a:r>
              <a:rPr kumimoji="0" lang="en-US" altLang="it-IT"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S PGothic" panose="020B0600070205080204" pitchFamily="34" charset="-128"/>
                <a:cs typeface="+mn-cs"/>
                <a:sym typeface="Wingdings" panose="05000000000000000000" pitchFamily="2" charset="2"/>
              </a:rPr>
              <a:t> (</a:t>
            </a:r>
            <a:r>
              <a:rPr kumimoji="0" lang="en-US" altLang="it-IT"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S PGothic" panose="020B0600070205080204" pitchFamily="34" charset="-128"/>
                <a:cs typeface="+mn-cs"/>
                <a:sym typeface="Wingdings" panose="05000000000000000000" pitchFamily="2" charset="2"/>
              </a:rPr>
              <a:t>ctDNA</a:t>
            </a:r>
            <a:r>
              <a:rPr kumimoji="0" lang="en-US" altLang="it-IT"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S PGothic" panose="020B0600070205080204" pitchFamily="34" charset="-128"/>
                <a:cs typeface="+mn-cs"/>
                <a:sym typeface="Wingdings" panose="05000000000000000000" pitchFamily="2" charset="2"/>
              </a:rPr>
              <a:t>) </a:t>
            </a:r>
            <a:r>
              <a:rPr kumimoji="0" lang="en-US" altLang="it-IT"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S PGothic" panose="020B0600070205080204" pitchFamily="34" charset="-128"/>
                <a:cs typeface="+mn-cs"/>
                <a:sym typeface="Wingdings" panose="05000000000000000000" pitchFamily="2" charset="2"/>
              </a:rPr>
              <a:t>nel</a:t>
            </a:r>
            <a:r>
              <a:rPr kumimoji="0" lang="en-US" altLang="it-IT"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S PGothic" panose="020B0600070205080204" pitchFamily="34" charset="-128"/>
                <a:cs typeface="+mn-cs"/>
                <a:sym typeface="Wingdings" panose="05000000000000000000" pitchFamily="2" charset="2"/>
              </a:rPr>
              <a:t> </a:t>
            </a:r>
            <a:r>
              <a:rPr kumimoji="0" lang="en-US" altLang="it-IT" sz="2400" b="1" i="0" u="none" strike="noStrike" kern="1200" cap="none" spc="0" normalizeH="0" baseline="0" noProof="0" dirty="0" err="1">
                <a:ln>
                  <a:noFill/>
                </a:ln>
                <a:solidFill>
                  <a:srgbClr val="808080">
                    <a:lumMod val="50000"/>
                  </a:srgbClr>
                </a:solidFill>
                <a:effectLst/>
                <a:uLnTx/>
                <a:uFillTx/>
                <a:latin typeface="Arial" panose="020B0604020202020204" pitchFamily="34" charset="0"/>
                <a:ea typeface="MS PGothic" panose="020B0600070205080204" pitchFamily="34" charset="-128"/>
                <a:cs typeface="+mn-cs"/>
                <a:sym typeface="Wingdings" panose="05000000000000000000" pitchFamily="2" charset="2"/>
              </a:rPr>
              <a:t>sangue</a:t>
            </a:r>
            <a:endParaRPr kumimoji="0" lang="it-IT" altLang="it-IT" sz="2400" b="1" i="0" u="none" strike="noStrike" kern="1200" cap="none" spc="0" normalizeH="0" baseline="0" noProof="0" dirty="0">
              <a:ln>
                <a:noFill/>
              </a:ln>
              <a:solidFill>
                <a:srgbClr val="808080">
                  <a:lumMod val="50000"/>
                </a:srgbClr>
              </a:solidFill>
              <a:effectLst/>
              <a:uLnTx/>
              <a:uFillTx/>
              <a:latin typeface="Arial" panose="020B0604020202020204" pitchFamily="34" charset="0"/>
              <a:ea typeface="MS PGothic" panose="020B0600070205080204" pitchFamily="34" charset="-128"/>
              <a:cs typeface="+mn-cs"/>
            </a:endParaRPr>
          </a:p>
        </p:txBody>
      </p:sp>
      <p:pic>
        <p:nvPicPr>
          <p:cNvPr id="18435" name="Immagine 9">
            <a:extLst>
              <a:ext uri="{FF2B5EF4-FFF2-40B4-BE49-F238E27FC236}">
                <a16:creationId xmlns:a16="http://schemas.microsoft.com/office/drawing/2014/main" id="{B47F0957-B87D-47C6-A97A-97D464457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4" t="2840" r="3555" b="82884"/>
          <a:stretch>
            <a:fillRect/>
          </a:stretch>
        </p:blipFill>
        <p:spPr bwMode="auto">
          <a:xfrm>
            <a:off x="463550" y="1196975"/>
            <a:ext cx="8356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Immagine 9">
            <a:extLst>
              <a:ext uri="{FF2B5EF4-FFF2-40B4-BE49-F238E27FC236}">
                <a16:creationId xmlns:a16="http://schemas.microsoft.com/office/drawing/2014/main" id="{1AE09F66-D7E3-4785-93F2-5822FB097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518" t="20972"/>
          <a:stretch>
            <a:fillRect/>
          </a:stretch>
        </p:blipFill>
        <p:spPr bwMode="auto">
          <a:xfrm>
            <a:off x="6704013" y="2349500"/>
            <a:ext cx="24257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Immagine 7">
            <a:extLst>
              <a:ext uri="{FF2B5EF4-FFF2-40B4-BE49-F238E27FC236}">
                <a16:creationId xmlns:a16="http://schemas.microsoft.com/office/drawing/2014/main" id="{69875B2F-8AB3-49AA-9ACD-D61C5B313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437063"/>
            <a:ext cx="5143500"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olo 3">
            <a:extLst>
              <a:ext uri="{FF2B5EF4-FFF2-40B4-BE49-F238E27FC236}">
                <a16:creationId xmlns:a16="http://schemas.microsoft.com/office/drawing/2014/main" id="{634D2DDF-85A4-4885-88AD-2AD28737F085}"/>
              </a:ext>
            </a:extLst>
          </p:cNvPr>
          <p:cNvSpPr txBox="1">
            <a:spLocks/>
          </p:cNvSpPr>
          <p:nvPr/>
        </p:nvSpPr>
        <p:spPr bwMode="auto">
          <a:xfrm>
            <a:off x="481013" y="-36513"/>
            <a:ext cx="8181975" cy="836613"/>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97000"/>
              </a:lnSpc>
              <a:spcBef>
                <a:spcPct val="0"/>
              </a:spcBef>
              <a:spcAft>
                <a:spcPct val="0"/>
              </a:spcAft>
              <a:buClr>
                <a:srgbClr val="000000"/>
              </a:buClr>
              <a:buSzPct val="45000"/>
              <a:buFontTx/>
              <a:buNone/>
              <a:tabLst/>
              <a:defRPr/>
            </a:pPr>
            <a:r>
              <a:rPr kumimoji="0" lang="en-US" altLang="it-IT" sz="3200" b="1" i="0" u="none" strike="noStrike" kern="1200" cap="none" spc="0" normalizeH="0" baseline="0" noProof="0" dirty="0" err="1">
                <a:ln>
                  <a:noFill/>
                </a:ln>
                <a:solidFill>
                  <a:srgbClr val="FF6600"/>
                </a:solidFill>
                <a:effectLst>
                  <a:outerShdw blurRad="38100" dist="38100" dir="2700000" algn="tl">
                    <a:srgbClr val="000000">
                      <a:alpha val="43137"/>
                    </a:srgbClr>
                  </a:outerShdw>
                </a:effectLst>
                <a:uLnTx/>
                <a:uFillTx/>
                <a:latin typeface="Bookman Old Style" pitchFamily="18" charset="0"/>
                <a:ea typeface="+mj-ea"/>
                <a:cs typeface="Arial" charset="0"/>
              </a:rPr>
              <a:t>Biopsia</a:t>
            </a:r>
            <a:r>
              <a:rPr kumimoji="0" lang="en-US" altLang="it-IT" sz="3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Bookman Old Style" pitchFamily="18" charset="0"/>
                <a:ea typeface="+mj-ea"/>
                <a:cs typeface="Arial" charset="0"/>
              </a:rPr>
              <a:t> </a:t>
            </a:r>
            <a:r>
              <a:rPr kumimoji="0" lang="en-US" altLang="it-IT" sz="3200" b="1" i="0" u="none" strike="noStrike" kern="1200" cap="none" spc="0" normalizeH="0" baseline="0" noProof="0" dirty="0" err="1">
                <a:ln>
                  <a:noFill/>
                </a:ln>
                <a:solidFill>
                  <a:srgbClr val="FF6600"/>
                </a:solidFill>
                <a:effectLst>
                  <a:outerShdw blurRad="38100" dist="38100" dir="2700000" algn="tl">
                    <a:srgbClr val="000000">
                      <a:alpha val="43137"/>
                    </a:srgbClr>
                  </a:outerShdw>
                </a:effectLst>
                <a:uLnTx/>
                <a:uFillTx/>
                <a:latin typeface="Bookman Old Style" pitchFamily="18" charset="0"/>
                <a:ea typeface="+mj-ea"/>
                <a:cs typeface="Arial" charset="0"/>
              </a:rPr>
              <a:t>liquida</a:t>
            </a:r>
            <a:endParaRPr kumimoji="0" lang="en-US" altLang="it-IT" sz="3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Bookman Old Style" pitchFamily="18" charset="0"/>
              <a:ea typeface="+mj-ea"/>
              <a:cs typeface="Arial" charset="0"/>
            </a:endParaRPr>
          </a:p>
        </p:txBody>
      </p:sp>
      <p:sp>
        <p:nvSpPr>
          <p:cNvPr id="46087" name="CasellaDiTesto 8">
            <a:extLst>
              <a:ext uri="{FF2B5EF4-FFF2-40B4-BE49-F238E27FC236}">
                <a16:creationId xmlns:a16="http://schemas.microsoft.com/office/drawing/2014/main" id="{9D9D601D-5FF9-4D66-80B3-42671FEF39C2}"/>
              </a:ext>
            </a:extLst>
          </p:cNvPr>
          <p:cNvSpPr txBox="1">
            <a:spLocks noChangeArrowheads="1"/>
          </p:cNvSpPr>
          <p:nvPr/>
        </p:nvSpPr>
        <p:spPr bwMode="auto">
          <a:xfrm>
            <a:off x="3660775" y="623888"/>
            <a:ext cx="1284288" cy="52387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err="1">
                <a:ln>
                  <a:noFill/>
                </a:ln>
                <a:solidFill>
                  <a:srgbClr val="808080">
                    <a:lumMod val="50000"/>
                  </a:srgbClr>
                </a:solidFill>
                <a:effectLst/>
                <a:uLnTx/>
                <a:uFillTx/>
                <a:latin typeface="Arial" panose="020B0604020202020204" pitchFamily="34" charset="0"/>
                <a:ea typeface="MS PGothic" panose="020B0600070205080204" pitchFamily="34" charset="-128"/>
                <a:cs typeface="+mn-cs"/>
              </a:rPr>
              <a:t>ctDNA</a:t>
            </a:r>
            <a:endParaRPr kumimoji="0" lang="it-IT" altLang="it-IT" sz="2800" b="1" i="0" u="none" strike="noStrike" kern="1200" cap="none" spc="0" normalizeH="0" baseline="0" noProof="0">
              <a:ln>
                <a:noFill/>
              </a:ln>
              <a:solidFill>
                <a:srgbClr val="808080">
                  <a:lumMod val="50000"/>
                </a:srgbClr>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a:extLst>
              <a:ext uri="{FF2B5EF4-FFF2-40B4-BE49-F238E27FC236}">
                <a16:creationId xmlns:a16="http://schemas.microsoft.com/office/drawing/2014/main" id="{6DEC70A5-C737-4CC6-BF5A-227D0421F9C1}"/>
              </a:ext>
            </a:extLst>
          </p:cNvPr>
          <p:cNvSpPr txBox="1">
            <a:spLocks noChangeArrowheads="1"/>
          </p:cNvSpPr>
          <p:nvPr/>
        </p:nvSpPr>
        <p:spPr bwMode="auto">
          <a:xfrm>
            <a:off x="163513" y="333375"/>
            <a:ext cx="8816975" cy="476250"/>
          </a:xfrm>
          <a:prstGeom prst="rect">
            <a:avLst/>
          </a:prstGeom>
          <a:noFill/>
          <a:ln>
            <a:noFill/>
          </a:ln>
        </p:spPr>
        <p:txBody>
          <a:bodyPr lIns="0" tIns="0" rIns="0" bIns="0" anchor="ctr" anchorCtr="1">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Times New Roman" pitchFamily="18"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Times New Roman" pitchFamily="18"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Times New Roman" pitchFamily="18"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Times New Roman" pitchFamily="18"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Times New Roman" pitchFamily="18"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Times New Roman" pitchFamily="18"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Times New Roman" pitchFamily="18"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Times New Roman" pitchFamily="18"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Times New Roman" pitchFamily="18" charset="0"/>
              </a:defRPr>
            </a:lvl9pPr>
          </a:lstStyle>
          <a:p>
            <a:pPr marL="0" marR="0" lvl="0" indent="0" algn="ctr" defTabSz="828675" rtl="0" eaLnBrk="1" fontAlgn="base" latinLnBrk="0" hangingPunct="1">
              <a:lnSpc>
                <a:spcPct val="97000"/>
              </a:lnSpc>
              <a:spcBef>
                <a:spcPct val="0"/>
              </a:spcBef>
              <a:spcAft>
                <a:spcPct val="0"/>
              </a:spcAft>
              <a:buClr>
                <a:srgbClr val="000000"/>
              </a:buClr>
              <a:buSzPct val="45000"/>
              <a:buFont typeface="StarSymbol"/>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pPr>
            <a:r>
              <a:rPr kumimoji="0" lang="en-US" altLang="it-IT" sz="3200" b="1" i="0" u="none" strike="noStrike" kern="1200" cap="none" spc="0" normalizeH="0" baseline="0" noProof="0" dirty="0" err="1">
                <a:ln>
                  <a:noFill/>
                </a:ln>
                <a:solidFill>
                  <a:srgbClr val="FF6600"/>
                </a:solidFill>
                <a:effectLst>
                  <a:outerShdw blurRad="38100" dist="38100" dir="2700000" algn="tl">
                    <a:srgbClr val="000000">
                      <a:alpha val="43137"/>
                    </a:srgbClr>
                  </a:outerShdw>
                </a:effectLst>
                <a:uLnTx/>
                <a:uFillTx/>
                <a:latin typeface="Bookman Old Style" pitchFamily="18" charset="0"/>
                <a:ea typeface="+mn-ea"/>
                <a:cs typeface="Arial" charset="0"/>
              </a:rPr>
              <a:t>Biopsia</a:t>
            </a:r>
            <a:r>
              <a:rPr kumimoji="0" lang="en-US" altLang="it-IT" sz="3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Bookman Old Style" pitchFamily="18" charset="0"/>
                <a:ea typeface="+mn-ea"/>
                <a:cs typeface="Arial" charset="0"/>
              </a:rPr>
              <a:t> </a:t>
            </a:r>
            <a:r>
              <a:rPr kumimoji="0" lang="en-US" altLang="it-IT" sz="3200" b="1" i="0" u="none" strike="noStrike" kern="1200" cap="none" spc="0" normalizeH="0" baseline="0" noProof="0" dirty="0" err="1">
                <a:ln>
                  <a:noFill/>
                </a:ln>
                <a:solidFill>
                  <a:srgbClr val="FF6600"/>
                </a:solidFill>
                <a:effectLst>
                  <a:outerShdw blurRad="38100" dist="38100" dir="2700000" algn="tl">
                    <a:srgbClr val="000000">
                      <a:alpha val="43137"/>
                    </a:srgbClr>
                  </a:outerShdw>
                </a:effectLst>
                <a:uLnTx/>
                <a:uFillTx/>
                <a:latin typeface="Bookman Old Style" pitchFamily="18" charset="0"/>
                <a:ea typeface="+mn-ea"/>
                <a:cs typeface="Arial" charset="0"/>
              </a:rPr>
              <a:t>liquida</a:t>
            </a:r>
            <a:endParaRPr kumimoji="0" lang="en-US" altLang="it-IT" sz="3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Bookman Old Style" pitchFamily="18" charset="0"/>
              <a:ea typeface="+mn-ea"/>
              <a:cs typeface="Arial" charset="0"/>
            </a:endParaRPr>
          </a:p>
        </p:txBody>
      </p:sp>
      <p:sp>
        <p:nvSpPr>
          <p:cNvPr id="28675" name="Segnaposto contenuto 1">
            <a:extLst>
              <a:ext uri="{FF2B5EF4-FFF2-40B4-BE49-F238E27FC236}">
                <a16:creationId xmlns:a16="http://schemas.microsoft.com/office/drawing/2014/main" id="{8ABAB19D-CC8B-4E5D-AFBA-DD6D0A1EF8B0}"/>
              </a:ext>
            </a:extLst>
          </p:cNvPr>
          <p:cNvSpPr txBox="1">
            <a:spLocks noChangeArrowheads="1"/>
          </p:cNvSpPr>
          <p:nvPr/>
        </p:nvSpPr>
        <p:spPr bwMode="auto">
          <a:xfrm>
            <a:off x="287338" y="1125538"/>
            <a:ext cx="8569325" cy="5472112"/>
          </a:xfrm>
          <a:prstGeom prst="rect">
            <a:avLst/>
          </a:prstGeom>
          <a:noFill/>
          <a:ln>
            <a:noFill/>
          </a:ln>
        </p:spPr>
        <p:txBody>
          <a:bodyPr>
            <a:normAutofit fontScale="40000" lnSpcReduction="20000"/>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defRPr/>
            </a:pPr>
            <a:r>
              <a:rPr kumimoji="0" lang="it-IT" altLang="it-IT"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«Raccomandazioni per l’esecuzione di test molecolari su biopsia liquida in oncologia»</a:t>
            </a:r>
          </a:p>
          <a:p>
            <a:pPr marL="0" marR="0" lvl="0" indent="0" algn="ctr" defTabSz="914400" rtl="0" eaLnBrk="1" fontAlgn="base" latinLnBrk="0" hangingPunct="1">
              <a:lnSpc>
                <a:spcPct val="120000"/>
              </a:lnSpc>
              <a:spcBef>
                <a:spcPct val="20000"/>
              </a:spcBef>
              <a:spcAft>
                <a:spcPct val="0"/>
              </a:spcAft>
              <a:buClrTx/>
              <a:buSzTx/>
              <a:buFontTx/>
              <a:buNone/>
              <a:tabLst/>
              <a:defRPr/>
            </a:pPr>
            <a:r>
              <a:rPr kumimoji="0" lang="it-IT" altLang="it-IT" sz="32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(AIOM/SIAPEC/SIF 2018)</a:t>
            </a:r>
            <a:endParaRPr kumimoji="0" lang="en-US" altLang="it-IT" sz="32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endParaRPr>
          </a:p>
          <a:p>
            <a:pPr marL="457200" marR="0" lvl="1" indent="0" algn="ctr" defTabSz="914400" rtl="0" eaLnBrk="1" fontAlgn="base" latinLnBrk="0" hangingPunct="1">
              <a:lnSpc>
                <a:spcPct val="70000"/>
              </a:lnSpc>
              <a:spcBef>
                <a:spcPct val="20000"/>
              </a:spcBef>
              <a:spcAft>
                <a:spcPct val="0"/>
              </a:spcAft>
              <a:buClrTx/>
              <a:buSzTx/>
              <a:buFontTx/>
              <a:buNone/>
              <a:tabLst/>
              <a:defRPr/>
            </a:pPr>
            <a:r>
              <a:rPr kumimoji="0" lang="en-US" altLang="it-IT" sz="18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hlinkClick r:id="rId3"/>
              </a:rPr>
              <a:t>https://www.aiom.it/wp-content/uploads/2018/09/2018_biopsialiquida.pdf</a:t>
            </a:r>
            <a:endParaRPr kumimoji="0" lang="en-US" altLang="it-IT" sz="18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endParaRPr>
          </a:p>
          <a:p>
            <a:pPr marL="457200" marR="0" lvl="1" indent="0" algn="l" defTabSz="914400" rtl="0" eaLnBrk="1" fontAlgn="base" latinLnBrk="0" hangingPunct="1">
              <a:lnSpc>
                <a:spcPct val="70000"/>
              </a:lnSpc>
              <a:spcBef>
                <a:spcPct val="20000"/>
              </a:spcBef>
              <a:spcAft>
                <a:spcPct val="0"/>
              </a:spcAft>
              <a:buClrTx/>
              <a:buSzTx/>
              <a:buFontTx/>
              <a:buNone/>
              <a:tabLst/>
              <a:defRPr/>
            </a:pPr>
            <a:endParaRPr kumimoji="0" lang="en-US" altLang="it-IT" sz="18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endParaRPr>
          </a:p>
          <a:p>
            <a:pPr marL="457200" marR="0" lvl="1" indent="-457200" algn="l" defTabSz="914400" rtl="0" eaLnBrk="1" fontAlgn="base" latinLnBrk="0" hangingPunct="1">
              <a:lnSpc>
                <a:spcPct val="90000"/>
              </a:lnSpc>
              <a:spcBef>
                <a:spcPct val="20000"/>
              </a:spcBef>
              <a:spcAft>
                <a:spcPct val="0"/>
              </a:spcAft>
              <a:buClrTx/>
              <a:buSzTx/>
              <a:buFontTx/>
              <a:buChar char="–"/>
              <a:tabLst/>
              <a:defRPr/>
            </a:pPr>
            <a:endParaRPr kumimoji="0" lang="en-US"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endParaRPr>
          </a:p>
          <a:p>
            <a:pPr marL="457200" marR="0" lvl="1" indent="-457200" algn="l" defTabSz="914400" rtl="0" eaLnBrk="1" fontAlgn="base" latinLnBrk="0" hangingPunct="1">
              <a:lnSpc>
                <a:spcPct val="90000"/>
              </a:lnSpc>
              <a:spcBef>
                <a:spcPct val="20000"/>
              </a:spcBef>
              <a:spcAft>
                <a:spcPct val="0"/>
              </a:spcAft>
              <a:buClrTx/>
              <a:buSzTx/>
              <a:buFontTx/>
              <a:buChar char="–"/>
              <a:tabLst/>
              <a:defRPr/>
            </a:pPr>
            <a:r>
              <a:rPr kumimoji="0" lang="en-US" sz="51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Applicazioni</a:t>
            </a:r>
            <a:r>
              <a:rPr kumimoji="0" lang="en-US"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 </a:t>
            </a:r>
            <a:r>
              <a:rPr kumimoji="0" lang="en-US" sz="51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cliniche</a:t>
            </a:r>
            <a:r>
              <a:rPr kumimoji="0" lang="en-US"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 </a:t>
            </a:r>
            <a:r>
              <a:rPr kumimoji="0" lang="en-US" sz="51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della</a:t>
            </a:r>
            <a:r>
              <a:rPr kumimoji="0" lang="en-US"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 </a:t>
            </a:r>
            <a:r>
              <a:rPr kumimoji="0" lang="en-US" sz="51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biopsia</a:t>
            </a:r>
            <a:r>
              <a:rPr kumimoji="0" lang="en-US"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 </a:t>
            </a:r>
            <a:r>
              <a:rPr kumimoji="0" lang="en-US" sz="51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liquida</a:t>
            </a:r>
            <a:endParaRPr kumimoji="0" lang="en-US"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endParaRPr>
          </a:p>
          <a:p>
            <a:pPr marL="914400" marR="0" lvl="3" indent="-457200" algn="l" defTabSz="914400" rtl="0" eaLnBrk="1" fontAlgn="base" latinLnBrk="0" hangingPunct="1">
              <a:lnSpc>
                <a:spcPct val="90000"/>
              </a:lnSpc>
              <a:spcBef>
                <a:spcPct val="20000"/>
              </a:spcBef>
              <a:spcAft>
                <a:spcPct val="0"/>
              </a:spcAft>
              <a:buClrTx/>
              <a:buSzTx/>
              <a:buFontTx/>
              <a:buChar char="–"/>
              <a:tabLst/>
              <a:defRPr/>
            </a:pPr>
            <a:r>
              <a:rPr kumimoji="0" lang="it-IT"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Alla diagnosi</a:t>
            </a:r>
          </a:p>
          <a:p>
            <a:pPr marL="1371600" marR="0" lvl="4" indent="-457200" algn="l" defTabSz="914400" rtl="0" eaLnBrk="1" fontAlgn="base" latinLnBrk="0" hangingPunct="1">
              <a:lnSpc>
                <a:spcPct val="90000"/>
              </a:lnSpc>
              <a:spcBef>
                <a:spcPct val="20000"/>
              </a:spcBef>
              <a:spcAft>
                <a:spcPct val="0"/>
              </a:spcAft>
              <a:buClrTx/>
              <a:buSzTx/>
              <a:buFontTx/>
              <a:buChar char="»"/>
              <a:tabLst/>
              <a:defRPr/>
            </a:pPr>
            <a:r>
              <a:rPr kumimoji="0" lang="it-IT"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possibile alternativa all'analisi su tessuto tumorale quando la quantità o la qualità dei tessuti disponibili non è sufficiente per effettuare le analisi molecolari</a:t>
            </a:r>
          </a:p>
          <a:p>
            <a:pPr marL="914400" marR="0" lvl="3" indent="-457200" algn="l" defTabSz="914400" rtl="0" eaLnBrk="1" fontAlgn="base" latinLnBrk="0" hangingPunct="1">
              <a:lnSpc>
                <a:spcPct val="90000"/>
              </a:lnSpc>
              <a:spcBef>
                <a:spcPct val="20000"/>
              </a:spcBef>
              <a:spcAft>
                <a:spcPct val="0"/>
              </a:spcAft>
              <a:buClrTx/>
              <a:buSzTx/>
              <a:buFontTx/>
              <a:buChar char="–"/>
              <a:tabLst/>
              <a:defRPr/>
            </a:pPr>
            <a:r>
              <a:rPr kumimoji="0" lang="it-IT"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Alla progressione radiologica dopo la terapia con EGFR-TKI</a:t>
            </a:r>
          </a:p>
          <a:p>
            <a:pPr marL="1371600" marR="0" lvl="4" indent="-457200" algn="l" defTabSz="914400" rtl="0" eaLnBrk="1" fontAlgn="base" latinLnBrk="0" hangingPunct="1">
              <a:lnSpc>
                <a:spcPct val="90000"/>
              </a:lnSpc>
              <a:spcBef>
                <a:spcPct val="20000"/>
              </a:spcBef>
              <a:spcAft>
                <a:spcPct val="0"/>
              </a:spcAft>
              <a:buClrTx/>
              <a:buSzTx/>
              <a:buFontTx/>
              <a:buChar char="»"/>
              <a:tabLst/>
              <a:defRPr/>
            </a:pPr>
            <a:r>
              <a:rPr kumimoji="0" lang="it-IT"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Analisi EGFR di sensibilizzazione e mutazioni T790M mediante biopsia liquida (</a:t>
            </a:r>
            <a:r>
              <a:rPr kumimoji="0" lang="it-IT" sz="51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Osimertinib</a:t>
            </a:r>
            <a:r>
              <a:rPr kumimoji="0" lang="it-IT"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 in </a:t>
            </a:r>
            <a:r>
              <a:rPr kumimoji="0" lang="it-IT" sz="51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prog</a:t>
            </a:r>
            <a:r>
              <a:rPr kumimoji="0" lang="it-IT"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 NSCLC con T790M </a:t>
            </a:r>
            <a:r>
              <a:rPr kumimoji="0" lang="it-IT" sz="51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mut</a:t>
            </a:r>
            <a:r>
              <a:rPr kumimoji="0" lang="it-IT"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a:t>
            </a:r>
          </a:p>
          <a:p>
            <a:pPr marL="914400" marR="0" lvl="3" indent="-457200" algn="l" defTabSz="914400" rtl="0" eaLnBrk="1" fontAlgn="base" latinLnBrk="0" hangingPunct="1">
              <a:lnSpc>
                <a:spcPct val="90000"/>
              </a:lnSpc>
              <a:spcBef>
                <a:spcPct val="20000"/>
              </a:spcBef>
              <a:spcAft>
                <a:spcPct val="0"/>
              </a:spcAft>
              <a:buClrTx/>
              <a:buSzTx/>
              <a:buFontTx/>
              <a:buChar char="–"/>
              <a:tabLst/>
              <a:defRPr/>
            </a:pPr>
            <a:r>
              <a:rPr kumimoji="0" lang="it-IT"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I pazienti con analisi </a:t>
            </a:r>
            <a:r>
              <a:rPr kumimoji="0" lang="it-IT" sz="51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cfDNA</a:t>
            </a:r>
            <a:r>
              <a:rPr kumimoji="0" lang="it-IT"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 "negativa" devono essere sottoposti ad analisi mutazionale su tessuto mediante re-biopsia</a:t>
            </a:r>
            <a:endParaRPr kumimoji="0" lang="en-US"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endParaRPr>
          </a:p>
          <a:p>
            <a:pPr marL="457200" marR="0" lvl="1" indent="-457200" algn="l" defTabSz="914400" rtl="0" eaLnBrk="1" fontAlgn="base" latinLnBrk="0" hangingPunct="1">
              <a:lnSpc>
                <a:spcPct val="90000"/>
              </a:lnSpc>
              <a:spcBef>
                <a:spcPct val="20000"/>
              </a:spcBef>
              <a:spcAft>
                <a:spcPct val="0"/>
              </a:spcAft>
              <a:buClrTx/>
              <a:buSzTx/>
              <a:buFontTx/>
              <a:buChar char="–"/>
              <a:tabLst/>
              <a:defRPr/>
            </a:pPr>
            <a:r>
              <a:rPr kumimoji="0" lang="en-US"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Methods for the study of </a:t>
            </a:r>
            <a:r>
              <a:rPr kumimoji="0" lang="en-US" sz="51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ctDNA</a:t>
            </a:r>
            <a:r>
              <a:rPr kumimoji="0" lang="en-US"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 mutations</a:t>
            </a:r>
          </a:p>
          <a:p>
            <a:pPr marL="742950" marR="0" lvl="1" indent="-285750" algn="l" defTabSz="914400" rtl="0" eaLnBrk="1" fontAlgn="base" latinLnBrk="0" hangingPunct="1">
              <a:lnSpc>
                <a:spcPct val="120000"/>
              </a:lnSpc>
              <a:spcBef>
                <a:spcPct val="20000"/>
              </a:spcBef>
              <a:spcAft>
                <a:spcPct val="0"/>
              </a:spcAft>
              <a:buClrTx/>
              <a:buSzTx/>
              <a:buFontTx/>
              <a:buChar char="–"/>
              <a:tabLst/>
              <a:defRPr/>
            </a:pPr>
            <a:r>
              <a:rPr kumimoji="0" lang="it-IT" altLang="it-IT"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PCR Real time (RT-PCR)</a:t>
            </a:r>
          </a:p>
          <a:p>
            <a:pPr marL="742950" marR="0" lvl="1" indent="-285750" algn="l" defTabSz="914400" rtl="0" eaLnBrk="1" fontAlgn="base" latinLnBrk="0" hangingPunct="1">
              <a:lnSpc>
                <a:spcPct val="120000"/>
              </a:lnSpc>
              <a:spcBef>
                <a:spcPct val="20000"/>
              </a:spcBef>
              <a:spcAft>
                <a:spcPct val="0"/>
              </a:spcAft>
              <a:buClrTx/>
              <a:buSzTx/>
              <a:buFontTx/>
              <a:buChar char="–"/>
              <a:tabLst/>
              <a:defRPr/>
            </a:pPr>
            <a:r>
              <a:rPr kumimoji="0" lang="it-IT" altLang="it-IT"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Digital PCR (</a:t>
            </a:r>
            <a:r>
              <a:rPr kumimoji="0" lang="it-IT" altLang="it-IT" sz="5100" b="1" i="0" u="none" strike="noStrike" kern="1200" cap="none" spc="0" normalizeH="0" baseline="0" noProof="0" dirty="0" err="1">
                <a:ln>
                  <a:noFill/>
                </a:ln>
                <a:solidFill>
                  <a:srgbClr val="404040"/>
                </a:solidFill>
                <a:effectLst/>
                <a:uLnTx/>
                <a:uFillTx/>
                <a:latin typeface="Times New Roman" panose="02020603050405020304" pitchFamily="18" charset="0"/>
                <a:ea typeface="+mn-ea"/>
                <a:cs typeface="+mn-cs"/>
              </a:rPr>
              <a:t>dPCR</a:t>
            </a:r>
            <a:r>
              <a:rPr kumimoji="0" lang="it-IT" altLang="it-IT"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a:t>
            </a:r>
          </a:p>
          <a:p>
            <a:pPr marL="742950" marR="0" lvl="1" indent="-285750" algn="l" defTabSz="914400" rtl="0" eaLnBrk="1" fontAlgn="base" latinLnBrk="0" hangingPunct="1">
              <a:lnSpc>
                <a:spcPct val="120000"/>
              </a:lnSpc>
              <a:spcBef>
                <a:spcPct val="20000"/>
              </a:spcBef>
              <a:spcAft>
                <a:spcPct val="0"/>
              </a:spcAft>
              <a:buClrTx/>
              <a:buSzTx/>
              <a:buFontTx/>
              <a:buChar char="–"/>
              <a:tabLst/>
              <a:defRPr/>
            </a:pPr>
            <a:r>
              <a:rPr kumimoji="0" lang="it-IT" altLang="it-IT" sz="5100" b="1"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NGS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a:extLst>
              <a:ext uri="{FF2B5EF4-FFF2-40B4-BE49-F238E27FC236}">
                <a16:creationId xmlns:a16="http://schemas.microsoft.com/office/drawing/2014/main" id="{A2FAB1D6-FB9A-4CBF-AB75-714CB78301DD}"/>
              </a:ext>
            </a:extLst>
          </p:cNvPr>
          <p:cNvGrpSpPr/>
          <p:nvPr/>
        </p:nvGrpSpPr>
        <p:grpSpPr>
          <a:xfrm>
            <a:off x="1822785" y="983666"/>
            <a:ext cx="5549561" cy="1280429"/>
            <a:chOff x="2430380" y="98572"/>
            <a:chExt cx="7399415" cy="1707239"/>
          </a:xfrm>
        </p:grpSpPr>
        <p:sp>
          <p:nvSpPr>
            <p:cNvPr id="2" name="CasellaDiTesto 1">
              <a:extLst>
                <a:ext uri="{FF2B5EF4-FFF2-40B4-BE49-F238E27FC236}">
                  <a16:creationId xmlns:a16="http://schemas.microsoft.com/office/drawing/2014/main" id="{3C2A5A2F-96ED-4F8F-8F93-12B719750FDF}"/>
                </a:ext>
              </a:extLst>
            </p:cNvPr>
            <p:cNvSpPr txBox="1"/>
            <p:nvPr/>
          </p:nvSpPr>
          <p:spPr>
            <a:xfrm>
              <a:off x="3175168" y="98572"/>
              <a:ext cx="6630448" cy="779700"/>
            </a:xfrm>
            <a:prstGeom prst="rect">
              <a:avLst/>
            </a:prstGeom>
            <a:noFill/>
          </p:spPr>
          <p:txBody>
            <a:bodyPr wrap="none" rtlCol="0">
              <a:spAutoFit/>
            </a:bodyPr>
            <a:lstStyle/>
            <a:p>
              <a:pPr defTabSz="685800" fontAlgn="auto">
                <a:spcBef>
                  <a:spcPts val="0"/>
                </a:spcBef>
                <a:spcAft>
                  <a:spcPts val="0"/>
                </a:spcAft>
              </a:pPr>
              <a:r>
                <a:rPr lang="it-IT" sz="3200" b="1" dirty="0">
                  <a:solidFill>
                    <a:srgbClr val="FF6600"/>
                  </a:solidFill>
                  <a:effectLst>
                    <a:outerShdw blurRad="38100" dist="38100" dir="2700000" algn="tl">
                      <a:srgbClr val="000000">
                        <a:alpha val="43137"/>
                      </a:srgbClr>
                    </a:outerShdw>
                  </a:effectLst>
                  <a:latin typeface="Bookman Old Style" pitchFamily="18" charset="0"/>
                  <a:ea typeface="+mj-ea"/>
                  <a:cs typeface="Arial" charset="0"/>
                </a:rPr>
                <a:t>PRECISION MEDICINE</a:t>
              </a:r>
            </a:p>
          </p:txBody>
        </p:sp>
        <p:sp>
          <p:nvSpPr>
            <p:cNvPr id="3" name="CasellaDiTesto 2">
              <a:extLst>
                <a:ext uri="{FF2B5EF4-FFF2-40B4-BE49-F238E27FC236}">
                  <a16:creationId xmlns:a16="http://schemas.microsoft.com/office/drawing/2014/main" id="{9AB58539-FB02-4F93-8864-DA0D7A5B0837}"/>
                </a:ext>
              </a:extLst>
            </p:cNvPr>
            <p:cNvSpPr txBox="1"/>
            <p:nvPr/>
          </p:nvSpPr>
          <p:spPr>
            <a:xfrm>
              <a:off x="2430380" y="759371"/>
              <a:ext cx="7399415" cy="1046440"/>
            </a:xfrm>
            <a:prstGeom prst="rect">
              <a:avLst/>
            </a:prstGeom>
            <a:noFill/>
          </p:spPr>
          <p:txBody>
            <a:bodyPr wrap="square" rtlCol="0">
              <a:spAutoFit/>
            </a:bodyPr>
            <a:lstStyle/>
            <a:p>
              <a:pPr algn="ctr" defTabSz="685800" fontAlgn="auto">
                <a:spcBef>
                  <a:spcPts val="0"/>
                </a:spcBef>
                <a:spcAft>
                  <a:spcPts val="0"/>
                </a:spcAft>
              </a:pPr>
              <a:r>
                <a:rPr lang="it-IT" sz="1500" dirty="0">
                  <a:solidFill>
                    <a:prstClr val="black"/>
                  </a:solidFill>
                  <a:cs typeface="Times New Roman" panose="02020603050405020304" pitchFamily="18" charset="0"/>
                </a:rPr>
                <a:t>« </a:t>
              </a:r>
              <a:r>
                <a:rPr lang="it-IT" sz="1500" i="1" dirty="0">
                  <a:solidFill>
                    <a:prstClr val="black"/>
                  </a:solidFill>
                  <a:cs typeface="Times New Roman" panose="02020603050405020304" pitchFamily="18" charset="0"/>
                </a:rPr>
                <a:t>a </a:t>
              </a:r>
              <a:r>
                <a:rPr lang="it-IT" sz="1500" i="1" dirty="0" err="1">
                  <a:solidFill>
                    <a:prstClr val="black"/>
                  </a:solidFill>
                  <a:cs typeface="Times New Roman" panose="02020603050405020304" pitchFamily="18" charset="0"/>
                </a:rPr>
                <a:t>form</a:t>
              </a:r>
              <a:r>
                <a:rPr lang="it-IT" sz="1500" i="1" dirty="0">
                  <a:solidFill>
                    <a:prstClr val="black"/>
                  </a:solidFill>
                  <a:cs typeface="Times New Roman" panose="02020603050405020304" pitchFamily="18" charset="0"/>
                </a:rPr>
                <a:t> of medicine </a:t>
              </a:r>
              <a:r>
                <a:rPr lang="it-IT" sz="1500" i="1" dirty="0" err="1">
                  <a:solidFill>
                    <a:prstClr val="black"/>
                  </a:solidFill>
                  <a:cs typeface="Times New Roman" panose="02020603050405020304" pitchFamily="18" charset="0"/>
                </a:rPr>
                <a:t>that</a:t>
              </a:r>
              <a:r>
                <a:rPr lang="it-IT" sz="1500" i="1" dirty="0">
                  <a:solidFill>
                    <a:prstClr val="black"/>
                  </a:solidFill>
                  <a:cs typeface="Times New Roman" panose="02020603050405020304" pitchFamily="18" charset="0"/>
                </a:rPr>
                <a:t> </a:t>
              </a:r>
              <a:r>
                <a:rPr lang="it-IT" sz="1500" i="1" dirty="0" err="1">
                  <a:solidFill>
                    <a:prstClr val="black"/>
                  </a:solidFill>
                  <a:cs typeface="Times New Roman" panose="02020603050405020304" pitchFamily="18" charset="0"/>
                </a:rPr>
                <a:t>uses</a:t>
              </a:r>
              <a:r>
                <a:rPr lang="it-IT" sz="1500" i="1" dirty="0">
                  <a:solidFill>
                    <a:prstClr val="black"/>
                  </a:solidFill>
                  <a:cs typeface="Times New Roman" panose="02020603050405020304" pitchFamily="18" charset="0"/>
                </a:rPr>
                <a:t> information </a:t>
              </a:r>
              <a:r>
                <a:rPr lang="it-IT" sz="1500" i="1" dirty="0" err="1">
                  <a:solidFill>
                    <a:prstClr val="black"/>
                  </a:solidFill>
                  <a:cs typeface="Times New Roman" panose="02020603050405020304" pitchFamily="18" charset="0"/>
                </a:rPr>
                <a:t>about</a:t>
              </a:r>
              <a:r>
                <a:rPr lang="it-IT" sz="1500" i="1" dirty="0">
                  <a:solidFill>
                    <a:prstClr val="black"/>
                  </a:solidFill>
                  <a:cs typeface="Times New Roman" panose="02020603050405020304" pitchFamily="18" charset="0"/>
                </a:rPr>
                <a:t> a </a:t>
              </a:r>
              <a:r>
                <a:rPr lang="it-IT" sz="1500" i="1" dirty="0" err="1">
                  <a:solidFill>
                    <a:prstClr val="black"/>
                  </a:solidFill>
                  <a:cs typeface="Times New Roman" panose="02020603050405020304" pitchFamily="18" charset="0"/>
                </a:rPr>
                <a:t>person’genes</a:t>
              </a:r>
              <a:r>
                <a:rPr lang="it-IT" sz="1500" i="1" dirty="0">
                  <a:solidFill>
                    <a:prstClr val="black"/>
                  </a:solidFill>
                  <a:cs typeface="Times New Roman" panose="02020603050405020304" pitchFamily="18" charset="0"/>
                </a:rPr>
                <a:t>, </a:t>
              </a:r>
              <a:r>
                <a:rPr lang="it-IT" sz="1500" i="1" dirty="0" err="1">
                  <a:solidFill>
                    <a:prstClr val="black"/>
                  </a:solidFill>
                  <a:cs typeface="Times New Roman" panose="02020603050405020304" pitchFamily="18" charset="0"/>
                </a:rPr>
                <a:t>proteins</a:t>
              </a:r>
              <a:r>
                <a:rPr lang="it-IT" sz="1500" i="1" dirty="0">
                  <a:solidFill>
                    <a:prstClr val="black"/>
                  </a:solidFill>
                  <a:cs typeface="Times New Roman" panose="02020603050405020304" pitchFamily="18" charset="0"/>
                </a:rPr>
                <a:t>, and </a:t>
              </a:r>
              <a:r>
                <a:rPr lang="it-IT" sz="1500" i="1" dirty="0" err="1">
                  <a:solidFill>
                    <a:prstClr val="black"/>
                  </a:solidFill>
                  <a:cs typeface="Times New Roman" panose="02020603050405020304" pitchFamily="18" charset="0"/>
                </a:rPr>
                <a:t>environment</a:t>
              </a:r>
              <a:r>
                <a:rPr lang="it-IT" sz="1500" i="1" dirty="0">
                  <a:solidFill>
                    <a:prstClr val="black"/>
                  </a:solidFill>
                  <a:cs typeface="Times New Roman" panose="02020603050405020304" pitchFamily="18" charset="0"/>
                </a:rPr>
                <a:t>  to </a:t>
              </a:r>
              <a:r>
                <a:rPr lang="it-IT" sz="1500" i="1" dirty="0" err="1">
                  <a:solidFill>
                    <a:prstClr val="black"/>
                  </a:solidFill>
                  <a:cs typeface="Times New Roman" panose="02020603050405020304" pitchFamily="18" charset="0"/>
                </a:rPr>
                <a:t>prevent</a:t>
              </a:r>
              <a:r>
                <a:rPr lang="it-IT" sz="1500" i="1" dirty="0">
                  <a:solidFill>
                    <a:prstClr val="black"/>
                  </a:solidFill>
                  <a:cs typeface="Times New Roman" panose="02020603050405020304" pitchFamily="18" charset="0"/>
                </a:rPr>
                <a:t>, </a:t>
              </a:r>
              <a:r>
                <a:rPr lang="it-IT" sz="1500" i="1" dirty="0" err="1">
                  <a:solidFill>
                    <a:prstClr val="black"/>
                  </a:solidFill>
                  <a:cs typeface="Times New Roman" panose="02020603050405020304" pitchFamily="18" charset="0"/>
                </a:rPr>
                <a:t>diagnose</a:t>
              </a:r>
              <a:r>
                <a:rPr lang="it-IT" sz="1500" i="1" dirty="0">
                  <a:solidFill>
                    <a:prstClr val="black"/>
                  </a:solidFill>
                  <a:cs typeface="Times New Roman" panose="02020603050405020304" pitchFamily="18" charset="0"/>
                </a:rPr>
                <a:t>, and </a:t>
              </a:r>
              <a:r>
                <a:rPr lang="it-IT" sz="1500" i="1" dirty="0" err="1">
                  <a:solidFill>
                    <a:prstClr val="black"/>
                  </a:solidFill>
                  <a:cs typeface="Times New Roman" panose="02020603050405020304" pitchFamily="18" charset="0"/>
                </a:rPr>
                <a:t>treat</a:t>
              </a:r>
              <a:r>
                <a:rPr lang="it-IT" sz="1500" i="1" dirty="0">
                  <a:solidFill>
                    <a:prstClr val="black"/>
                  </a:solidFill>
                  <a:cs typeface="Times New Roman" panose="02020603050405020304" pitchFamily="18" charset="0"/>
                </a:rPr>
                <a:t> </a:t>
              </a:r>
              <a:r>
                <a:rPr lang="it-IT" sz="1500" i="1" dirty="0" err="1">
                  <a:solidFill>
                    <a:prstClr val="black"/>
                  </a:solidFill>
                  <a:cs typeface="Times New Roman" panose="02020603050405020304" pitchFamily="18" charset="0"/>
                </a:rPr>
                <a:t>disease</a:t>
              </a:r>
              <a:r>
                <a:rPr lang="it-IT" sz="1500" dirty="0">
                  <a:solidFill>
                    <a:prstClr val="black"/>
                  </a:solidFill>
                  <a:cs typeface="Times New Roman" panose="02020603050405020304" pitchFamily="18" charset="0"/>
                </a:rPr>
                <a:t>.» </a:t>
              </a:r>
            </a:p>
            <a:p>
              <a:pPr algn="ctr" defTabSz="685800" fontAlgn="auto">
                <a:spcBef>
                  <a:spcPts val="0"/>
                </a:spcBef>
                <a:spcAft>
                  <a:spcPts val="0"/>
                </a:spcAft>
              </a:pPr>
              <a:r>
                <a:rPr lang="it-IT" sz="1500" dirty="0">
                  <a:solidFill>
                    <a:prstClr val="black"/>
                  </a:solidFill>
                  <a:cs typeface="Times New Roman" panose="02020603050405020304" pitchFamily="18" charset="0"/>
                </a:rPr>
                <a:t>National Cancer Institute</a:t>
              </a:r>
            </a:p>
          </p:txBody>
        </p:sp>
      </p:grpSp>
      <p:grpSp>
        <p:nvGrpSpPr>
          <p:cNvPr id="9" name="Gruppo 8">
            <a:extLst>
              <a:ext uri="{FF2B5EF4-FFF2-40B4-BE49-F238E27FC236}">
                <a16:creationId xmlns:a16="http://schemas.microsoft.com/office/drawing/2014/main" id="{26E516C1-3D3E-4802-89BD-B957289D9329}"/>
              </a:ext>
            </a:extLst>
          </p:cNvPr>
          <p:cNvGrpSpPr/>
          <p:nvPr/>
        </p:nvGrpSpPr>
        <p:grpSpPr>
          <a:xfrm>
            <a:off x="2096690" y="2486401"/>
            <a:ext cx="4950619" cy="1646055"/>
            <a:chOff x="2490784" y="2057517"/>
            <a:chExt cx="6600825" cy="2194739"/>
          </a:xfrm>
        </p:grpSpPr>
        <p:sp>
          <p:nvSpPr>
            <p:cNvPr id="4" name="CasellaDiTesto 3">
              <a:extLst>
                <a:ext uri="{FF2B5EF4-FFF2-40B4-BE49-F238E27FC236}">
                  <a16:creationId xmlns:a16="http://schemas.microsoft.com/office/drawing/2014/main" id="{81EB1025-6507-4507-9140-BF99B01B629E}"/>
                </a:ext>
              </a:extLst>
            </p:cNvPr>
            <p:cNvSpPr txBox="1"/>
            <p:nvPr/>
          </p:nvSpPr>
          <p:spPr>
            <a:xfrm>
              <a:off x="3134880" y="2057517"/>
              <a:ext cx="5225790" cy="430887"/>
            </a:xfrm>
            <a:prstGeom prst="rect">
              <a:avLst/>
            </a:prstGeom>
            <a:noFill/>
          </p:spPr>
          <p:txBody>
            <a:bodyPr wrap="none" rtlCol="0">
              <a:spAutoFit/>
            </a:bodyPr>
            <a:lstStyle/>
            <a:p>
              <a:pPr defTabSz="685800" fontAlgn="auto">
                <a:spcBef>
                  <a:spcPts val="0"/>
                </a:spcBef>
                <a:spcAft>
                  <a:spcPts val="0"/>
                </a:spcAft>
              </a:pPr>
              <a:r>
                <a:rPr lang="it-IT" sz="1500" b="1" dirty="0">
                  <a:solidFill>
                    <a:prstClr val="black"/>
                  </a:solidFill>
                  <a:cs typeface="Times New Roman" panose="02020603050405020304" pitchFamily="18" charset="0"/>
                </a:rPr>
                <a:t>FARMACI A BERSAGLIO MOLECOLARE</a:t>
              </a:r>
            </a:p>
          </p:txBody>
        </p:sp>
        <p:sp>
          <p:nvSpPr>
            <p:cNvPr id="5" name="CasellaDiTesto 4">
              <a:extLst>
                <a:ext uri="{FF2B5EF4-FFF2-40B4-BE49-F238E27FC236}">
                  <a16:creationId xmlns:a16="http://schemas.microsoft.com/office/drawing/2014/main" id="{D72E6DFC-6113-49CA-9151-01D470A296D1}"/>
                </a:ext>
              </a:extLst>
            </p:cNvPr>
            <p:cNvSpPr txBox="1"/>
            <p:nvPr/>
          </p:nvSpPr>
          <p:spPr>
            <a:xfrm>
              <a:off x="2490784" y="2467152"/>
              <a:ext cx="6600825" cy="1785104"/>
            </a:xfrm>
            <a:prstGeom prst="rect">
              <a:avLst/>
            </a:prstGeom>
            <a:noFill/>
          </p:spPr>
          <p:txBody>
            <a:bodyPr wrap="square" rtlCol="0">
              <a:spAutoFit/>
            </a:bodyPr>
            <a:lstStyle/>
            <a:p>
              <a:pPr algn="ctr" defTabSz="685800" fontAlgn="auto">
                <a:spcBef>
                  <a:spcPts val="0"/>
                </a:spcBef>
                <a:spcAft>
                  <a:spcPts val="0"/>
                </a:spcAft>
              </a:pPr>
              <a:r>
                <a:rPr lang="it-IT" sz="1350" dirty="0">
                  <a:solidFill>
                    <a:prstClr val="black"/>
                  </a:solidFill>
                  <a:cs typeface="Times New Roman" panose="02020603050405020304" pitchFamily="18" charset="0"/>
                </a:rPr>
                <a:t>Mentre le </a:t>
              </a:r>
              <a:r>
                <a:rPr lang="it-IT" sz="1350" b="1" dirty="0">
                  <a:solidFill>
                    <a:prstClr val="black"/>
                  </a:solidFill>
                  <a:cs typeface="Times New Roman" panose="02020603050405020304" pitchFamily="18" charset="0"/>
                </a:rPr>
                <a:t>terapie convenzionali </a:t>
              </a:r>
              <a:r>
                <a:rPr lang="it-IT" sz="1350" dirty="0">
                  <a:solidFill>
                    <a:prstClr val="black"/>
                  </a:solidFill>
                  <a:cs typeface="Times New Roman" panose="02020603050405020304" pitchFamily="18" charset="0"/>
                </a:rPr>
                <a:t>distruggono le cellule in attiva replicazione agendo  sul DNA e sul meccanismo di divisione cellulare, i </a:t>
              </a:r>
              <a:r>
                <a:rPr lang="it-IT" sz="1350" b="1" dirty="0">
                  <a:solidFill>
                    <a:prstClr val="black"/>
                  </a:solidFill>
                  <a:cs typeface="Times New Roman" panose="02020603050405020304" pitchFamily="18" charset="0"/>
                </a:rPr>
                <a:t>farmaci a bersaglio molecolare </a:t>
              </a:r>
              <a:r>
                <a:rPr lang="it-IT" sz="1350" dirty="0">
                  <a:solidFill>
                    <a:prstClr val="black"/>
                  </a:solidFill>
                  <a:cs typeface="Times New Roman" panose="02020603050405020304" pitchFamily="18" charset="0"/>
                </a:rPr>
                <a:t>modulano l’attività di specifici target molecolari coinvolti nel </a:t>
              </a:r>
              <a:r>
                <a:rPr lang="it-IT" sz="1350" dirty="0" err="1">
                  <a:solidFill>
                    <a:prstClr val="black"/>
                  </a:solidFill>
                  <a:cs typeface="Times New Roman" panose="02020603050405020304" pitchFamily="18" charset="0"/>
                </a:rPr>
                <a:t>signaling</a:t>
              </a:r>
              <a:r>
                <a:rPr lang="it-IT" sz="1350" dirty="0">
                  <a:solidFill>
                    <a:prstClr val="black"/>
                  </a:solidFill>
                  <a:cs typeface="Times New Roman" panose="02020603050405020304" pitchFamily="18" charset="0"/>
                </a:rPr>
                <a:t> cellulare, proliferazione, apoptosi, angiogenesi, metabolismo, migrazione o invasione. </a:t>
              </a:r>
            </a:p>
          </p:txBody>
        </p:sp>
      </p:grpSp>
      <p:grpSp>
        <p:nvGrpSpPr>
          <p:cNvPr id="6" name="Gruppo 5">
            <a:extLst>
              <a:ext uri="{FF2B5EF4-FFF2-40B4-BE49-F238E27FC236}">
                <a16:creationId xmlns:a16="http://schemas.microsoft.com/office/drawing/2014/main" id="{62591D66-9689-4302-ABF1-9F9C9C3CB851}"/>
              </a:ext>
            </a:extLst>
          </p:cNvPr>
          <p:cNvGrpSpPr/>
          <p:nvPr/>
        </p:nvGrpSpPr>
        <p:grpSpPr>
          <a:xfrm>
            <a:off x="398688" y="4134491"/>
            <a:ext cx="8346623" cy="1919524"/>
            <a:chOff x="447675" y="4057650"/>
            <a:chExt cx="11128831" cy="2559365"/>
          </a:xfrm>
        </p:grpSpPr>
        <p:pic>
          <p:nvPicPr>
            <p:cNvPr id="10" name="Immagine 9">
              <a:extLst>
                <a:ext uri="{FF2B5EF4-FFF2-40B4-BE49-F238E27FC236}">
                  <a16:creationId xmlns:a16="http://schemas.microsoft.com/office/drawing/2014/main" id="{5CA00FAC-D091-438F-B605-2AC0A3D1E7D1}"/>
                </a:ext>
              </a:extLst>
            </p:cNvPr>
            <p:cNvPicPr>
              <a:picLocks noChangeAspect="1"/>
            </p:cNvPicPr>
            <p:nvPr/>
          </p:nvPicPr>
          <p:blipFill>
            <a:blip r:embed="rId3"/>
            <a:stretch>
              <a:fillRect/>
            </a:stretch>
          </p:blipFill>
          <p:spPr>
            <a:xfrm>
              <a:off x="4742322" y="4133850"/>
              <a:ext cx="1952625" cy="2371725"/>
            </a:xfrm>
            <a:prstGeom prst="rect">
              <a:avLst/>
            </a:prstGeom>
          </p:spPr>
        </p:pic>
        <p:pic>
          <p:nvPicPr>
            <p:cNvPr id="8" name="Immagine 7">
              <a:extLst>
                <a:ext uri="{FF2B5EF4-FFF2-40B4-BE49-F238E27FC236}">
                  <a16:creationId xmlns:a16="http://schemas.microsoft.com/office/drawing/2014/main" id="{A65721CA-1824-4571-B7CC-7D9C91619EAA}"/>
                </a:ext>
              </a:extLst>
            </p:cNvPr>
            <p:cNvPicPr>
              <a:picLocks noChangeAspect="1"/>
            </p:cNvPicPr>
            <p:nvPr/>
          </p:nvPicPr>
          <p:blipFill>
            <a:blip r:embed="rId4"/>
            <a:stretch>
              <a:fillRect/>
            </a:stretch>
          </p:blipFill>
          <p:spPr>
            <a:xfrm>
              <a:off x="447675" y="4133850"/>
              <a:ext cx="1809750" cy="2371725"/>
            </a:xfrm>
            <a:prstGeom prst="rect">
              <a:avLst/>
            </a:prstGeom>
          </p:spPr>
        </p:pic>
        <p:pic>
          <p:nvPicPr>
            <p:cNvPr id="12" name="Immagine 11">
              <a:extLst>
                <a:ext uri="{FF2B5EF4-FFF2-40B4-BE49-F238E27FC236}">
                  <a16:creationId xmlns:a16="http://schemas.microsoft.com/office/drawing/2014/main" id="{DE18AADE-6285-47D5-8343-0DACA8A6D05A}"/>
                </a:ext>
              </a:extLst>
            </p:cNvPr>
            <p:cNvPicPr>
              <a:picLocks noChangeAspect="1"/>
            </p:cNvPicPr>
            <p:nvPr/>
          </p:nvPicPr>
          <p:blipFill>
            <a:blip r:embed="rId5"/>
            <a:stretch>
              <a:fillRect/>
            </a:stretch>
          </p:blipFill>
          <p:spPr>
            <a:xfrm>
              <a:off x="9195256" y="4057650"/>
              <a:ext cx="2381250" cy="2559365"/>
            </a:xfrm>
            <a:prstGeom prst="rect">
              <a:avLst/>
            </a:prstGeom>
          </p:spPr>
        </p:pic>
      </p:grpSp>
      <p:sp>
        <p:nvSpPr>
          <p:cNvPr id="11" name="Segnaposto numero diapositiva 10">
            <a:extLst>
              <a:ext uri="{FF2B5EF4-FFF2-40B4-BE49-F238E27FC236}">
                <a16:creationId xmlns:a16="http://schemas.microsoft.com/office/drawing/2014/main" id="{638A4DAB-839A-4653-AEF8-CA1FE418E5D3}"/>
              </a:ext>
            </a:extLst>
          </p:cNvPr>
          <p:cNvSpPr>
            <a:spLocks noGrp="1"/>
          </p:cNvSpPr>
          <p:nvPr>
            <p:ph type="sldNum" sz="quarter" idx="12"/>
          </p:nvPr>
        </p:nvSpPr>
        <p:spPr/>
        <p:txBody>
          <a:bodyPr/>
          <a:lstStyle/>
          <a:p>
            <a:pPr defTabSz="685800" fontAlgn="auto">
              <a:spcBef>
                <a:spcPts val="0"/>
              </a:spcBef>
              <a:spcAft>
                <a:spcPts val="0"/>
              </a:spcAft>
            </a:pPr>
            <a:fld id="{A809E1DE-55F0-4A8B-81BF-EA6616AD3938}" type="slidenum">
              <a:rPr lang="it-IT">
                <a:solidFill>
                  <a:prstClr val="black">
                    <a:tint val="75000"/>
                  </a:prstClr>
                </a:solidFill>
                <a:latin typeface="Calibri" panose="020F0502020204030204"/>
              </a:rPr>
              <a:pPr defTabSz="685800" fontAlgn="auto">
                <a:spcBef>
                  <a:spcPts val="0"/>
                </a:spcBef>
                <a:spcAft>
                  <a:spcPts val="0"/>
                </a:spcAft>
              </a:pPr>
              <a:t>15</a:t>
            </a:fld>
            <a:endParaRPr lang="it-IT">
              <a:solidFill>
                <a:prstClr val="black">
                  <a:tint val="75000"/>
                </a:prstClr>
              </a:solidFill>
              <a:latin typeface="Calibri" panose="020F0502020204030204"/>
            </a:endParaRPr>
          </a:p>
        </p:txBody>
      </p:sp>
    </p:spTree>
    <p:extLst>
      <p:ext uri="{BB962C8B-B14F-4D97-AF65-F5344CB8AC3E}">
        <p14:creationId xmlns:p14="http://schemas.microsoft.com/office/powerpoint/2010/main" val="2540515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D32C3D-3413-4496-9B4B-40DEF356A7E6}"/>
              </a:ext>
            </a:extLst>
          </p:cNvPr>
          <p:cNvSpPr txBox="1"/>
          <p:nvPr/>
        </p:nvSpPr>
        <p:spPr>
          <a:xfrm>
            <a:off x="1208446" y="969167"/>
            <a:ext cx="7465505" cy="584775"/>
          </a:xfrm>
          <a:prstGeom prst="rect">
            <a:avLst/>
          </a:prstGeom>
          <a:noFill/>
        </p:spPr>
        <p:txBody>
          <a:bodyPr wrap="none" rtlCol="0">
            <a:spAutoFit/>
          </a:bodyPr>
          <a:lstStyle/>
          <a:p>
            <a:pPr defTabSz="685800" fontAlgn="auto">
              <a:spcBef>
                <a:spcPts val="0"/>
              </a:spcBef>
              <a:spcAft>
                <a:spcPts val="0"/>
              </a:spcAft>
            </a:pPr>
            <a:r>
              <a:rPr lang="it-IT" sz="3200" b="1" dirty="0">
                <a:solidFill>
                  <a:srgbClr val="FF6600"/>
                </a:solidFill>
                <a:effectLst>
                  <a:outerShdw blurRad="38100" dist="38100" dir="2700000" algn="tl">
                    <a:srgbClr val="000000">
                      <a:alpha val="43137"/>
                    </a:srgbClr>
                  </a:outerShdw>
                </a:effectLst>
                <a:latin typeface="Bookman Old Style" pitchFamily="18" charset="0"/>
                <a:ea typeface="+mj-ea"/>
                <a:cs typeface="Arial" charset="0"/>
              </a:rPr>
              <a:t>NEXT GENERATION SEQUENCING</a:t>
            </a:r>
          </a:p>
        </p:txBody>
      </p:sp>
      <p:sp>
        <p:nvSpPr>
          <p:cNvPr id="3" name="Segnaposto numero diapositiva 2">
            <a:extLst>
              <a:ext uri="{FF2B5EF4-FFF2-40B4-BE49-F238E27FC236}">
                <a16:creationId xmlns:a16="http://schemas.microsoft.com/office/drawing/2014/main" id="{0E31BC7D-874D-4EC3-8366-6815A399EF41}"/>
              </a:ext>
            </a:extLst>
          </p:cNvPr>
          <p:cNvSpPr>
            <a:spLocks noGrp="1"/>
          </p:cNvSpPr>
          <p:nvPr>
            <p:ph type="sldNum" sz="quarter" idx="12"/>
          </p:nvPr>
        </p:nvSpPr>
        <p:spPr/>
        <p:txBody>
          <a:bodyPr/>
          <a:lstStyle/>
          <a:p>
            <a:pPr defTabSz="685800" fontAlgn="auto">
              <a:spcBef>
                <a:spcPts val="0"/>
              </a:spcBef>
              <a:spcAft>
                <a:spcPts val="0"/>
              </a:spcAft>
            </a:pPr>
            <a:fld id="{A809E1DE-55F0-4A8B-81BF-EA6616AD3938}" type="slidenum">
              <a:rPr lang="it-IT">
                <a:solidFill>
                  <a:prstClr val="black">
                    <a:tint val="75000"/>
                  </a:prstClr>
                </a:solidFill>
                <a:latin typeface="Calibri" panose="020F0502020204030204"/>
              </a:rPr>
              <a:pPr defTabSz="685800" fontAlgn="auto">
                <a:spcBef>
                  <a:spcPts val="0"/>
                </a:spcBef>
                <a:spcAft>
                  <a:spcPts val="0"/>
                </a:spcAft>
              </a:pPr>
              <a:t>16</a:t>
            </a:fld>
            <a:endParaRPr lang="it-IT">
              <a:solidFill>
                <a:prstClr val="black">
                  <a:tint val="75000"/>
                </a:prstClr>
              </a:solidFill>
              <a:latin typeface="Calibri" panose="020F0502020204030204"/>
            </a:endParaRPr>
          </a:p>
        </p:txBody>
      </p:sp>
      <p:pic>
        <p:nvPicPr>
          <p:cNvPr id="6" name="Immagine 5">
            <a:extLst>
              <a:ext uri="{FF2B5EF4-FFF2-40B4-BE49-F238E27FC236}">
                <a16:creationId xmlns:a16="http://schemas.microsoft.com/office/drawing/2014/main" id="{DDA8D6F7-8641-4586-A45A-8D0B596C5E3B}"/>
              </a:ext>
            </a:extLst>
          </p:cNvPr>
          <p:cNvPicPr>
            <a:picLocks noChangeAspect="1"/>
          </p:cNvPicPr>
          <p:nvPr/>
        </p:nvPicPr>
        <p:blipFill rotWithShape="1">
          <a:blip r:embed="rId3"/>
          <a:srcRect l="32673" t="25747" r="11293" b="42965"/>
          <a:stretch/>
        </p:blipFill>
        <p:spPr>
          <a:xfrm>
            <a:off x="1935094" y="1724463"/>
            <a:ext cx="5123793" cy="1609289"/>
          </a:xfrm>
          <a:prstGeom prst="rect">
            <a:avLst/>
          </a:prstGeom>
        </p:spPr>
      </p:pic>
      <p:pic>
        <p:nvPicPr>
          <p:cNvPr id="9" name="Immagine 8">
            <a:extLst>
              <a:ext uri="{FF2B5EF4-FFF2-40B4-BE49-F238E27FC236}">
                <a16:creationId xmlns:a16="http://schemas.microsoft.com/office/drawing/2014/main" id="{1C0A7163-6289-47C7-83E7-89D36E145DB5}"/>
              </a:ext>
            </a:extLst>
          </p:cNvPr>
          <p:cNvPicPr>
            <a:picLocks noChangeAspect="1"/>
          </p:cNvPicPr>
          <p:nvPr/>
        </p:nvPicPr>
        <p:blipFill>
          <a:blip r:embed="rId4"/>
          <a:stretch>
            <a:fillRect/>
          </a:stretch>
        </p:blipFill>
        <p:spPr>
          <a:xfrm>
            <a:off x="2048871" y="3602077"/>
            <a:ext cx="5046259" cy="2159357"/>
          </a:xfrm>
          <a:prstGeom prst="rect">
            <a:avLst/>
          </a:prstGeom>
        </p:spPr>
      </p:pic>
    </p:spTree>
    <p:extLst>
      <p:ext uri="{BB962C8B-B14F-4D97-AF65-F5344CB8AC3E}">
        <p14:creationId xmlns:p14="http://schemas.microsoft.com/office/powerpoint/2010/main" val="3575197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EC3A2A6-C644-4F7D-ACCC-4791315B4C53}"/>
              </a:ext>
            </a:extLst>
          </p:cNvPr>
          <p:cNvSpPr>
            <a:spLocks noGrp="1"/>
          </p:cNvSpPr>
          <p:nvPr>
            <p:ph type="sldNum" sz="quarter" idx="12"/>
          </p:nvPr>
        </p:nvSpPr>
        <p:spPr/>
        <p:txBody>
          <a:bodyPr/>
          <a:lstStyle/>
          <a:p>
            <a:pPr defTabSz="685800" fontAlgn="auto">
              <a:spcBef>
                <a:spcPts val="0"/>
              </a:spcBef>
              <a:spcAft>
                <a:spcPts val="0"/>
              </a:spcAft>
            </a:pPr>
            <a:fld id="{A809E1DE-55F0-4A8B-81BF-EA6616AD3938}" type="slidenum">
              <a:rPr lang="it-IT">
                <a:solidFill>
                  <a:prstClr val="black">
                    <a:tint val="75000"/>
                  </a:prstClr>
                </a:solidFill>
                <a:latin typeface="Calibri" panose="020F0502020204030204"/>
              </a:rPr>
              <a:pPr defTabSz="685800" fontAlgn="auto">
                <a:spcBef>
                  <a:spcPts val="0"/>
                </a:spcBef>
                <a:spcAft>
                  <a:spcPts val="0"/>
                </a:spcAft>
              </a:pPr>
              <a:t>17</a:t>
            </a:fld>
            <a:endParaRPr lang="it-IT">
              <a:solidFill>
                <a:prstClr val="black">
                  <a:tint val="75000"/>
                </a:prstClr>
              </a:solidFill>
              <a:latin typeface="Calibri" panose="020F0502020204030204"/>
            </a:endParaRPr>
          </a:p>
        </p:txBody>
      </p:sp>
      <p:sp>
        <p:nvSpPr>
          <p:cNvPr id="3" name="CasellaDiTesto 2">
            <a:extLst>
              <a:ext uri="{FF2B5EF4-FFF2-40B4-BE49-F238E27FC236}">
                <a16:creationId xmlns:a16="http://schemas.microsoft.com/office/drawing/2014/main" id="{41983CB2-F019-47F9-945D-3560D8DBBEB7}"/>
              </a:ext>
            </a:extLst>
          </p:cNvPr>
          <p:cNvSpPr txBox="1"/>
          <p:nvPr/>
        </p:nvSpPr>
        <p:spPr>
          <a:xfrm>
            <a:off x="1873665" y="998872"/>
            <a:ext cx="5968301" cy="584775"/>
          </a:xfrm>
          <a:prstGeom prst="rect">
            <a:avLst/>
          </a:prstGeom>
          <a:noFill/>
        </p:spPr>
        <p:txBody>
          <a:bodyPr wrap="none" rtlCol="0">
            <a:spAutoFit/>
          </a:bodyPr>
          <a:lstStyle/>
          <a:p>
            <a:pPr defTabSz="685800" fontAlgn="auto">
              <a:spcBef>
                <a:spcPts val="0"/>
              </a:spcBef>
              <a:spcAft>
                <a:spcPts val="0"/>
              </a:spcAft>
            </a:pPr>
            <a:r>
              <a:rPr lang="it-IT" sz="3200" b="1" dirty="0">
                <a:solidFill>
                  <a:srgbClr val="FF6600"/>
                </a:solidFill>
                <a:effectLst>
                  <a:outerShdw blurRad="38100" dist="38100" dir="2700000" algn="tl">
                    <a:srgbClr val="000000">
                      <a:alpha val="43137"/>
                    </a:srgbClr>
                  </a:outerShdw>
                </a:effectLst>
                <a:latin typeface="Bookman Old Style" pitchFamily="18" charset="0"/>
                <a:ea typeface="+mj-ea"/>
                <a:cs typeface="Arial" charset="0"/>
              </a:rPr>
              <a:t>MOLECULAR REVOLUTION</a:t>
            </a:r>
          </a:p>
        </p:txBody>
      </p:sp>
      <p:pic>
        <p:nvPicPr>
          <p:cNvPr id="5" name="Immagine 4">
            <a:extLst>
              <a:ext uri="{FF2B5EF4-FFF2-40B4-BE49-F238E27FC236}">
                <a16:creationId xmlns:a16="http://schemas.microsoft.com/office/drawing/2014/main" id="{768A9318-4F4D-400C-B093-4999725CB138}"/>
              </a:ext>
            </a:extLst>
          </p:cNvPr>
          <p:cNvPicPr>
            <a:picLocks noChangeAspect="1"/>
          </p:cNvPicPr>
          <p:nvPr/>
        </p:nvPicPr>
        <p:blipFill rotWithShape="1">
          <a:blip r:embed="rId3"/>
          <a:srcRect l="18500" t="34223" r="24000" b="15556"/>
          <a:stretch/>
        </p:blipFill>
        <p:spPr>
          <a:xfrm>
            <a:off x="4954323" y="3476911"/>
            <a:ext cx="3892536" cy="1912420"/>
          </a:xfrm>
          <a:prstGeom prst="rect">
            <a:avLst/>
          </a:prstGeom>
        </p:spPr>
      </p:pic>
      <p:sp>
        <p:nvSpPr>
          <p:cNvPr id="7" name="CasellaDiTesto 6">
            <a:extLst>
              <a:ext uri="{FF2B5EF4-FFF2-40B4-BE49-F238E27FC236}">
                <a16:creationId xmlns:a16="http://schemas.microsoft.com/office/drawing/2014/main" id="{256736E8-F39B-4E39-8D63-DF4B8C5F6FE0}"/>
              </a:ext>
            </a:extLst>
          </p:cNvPr>
          <p:cNvSpPr txBox="1"/>
          <p:nvPr/>
        </p:nvSpPr>
        <p:spPr>
          <a:xfrm>
            <a:off x="667753" y="1819231"/>
            <a:ext cx="7967912" cy="1200329"/>
          </a:xfrm>
          <a:prstGeom prst="rect">
            <a:avLst/>
          </a:prstGeom>
          <a:noFill/>
        </p:spPr>
        <p:txBody>
          <a:bodyPr wrap="square">
            <a:spAutoFit/>
          </a:bodyPr>
          <a:lstStyle/>
          <a:p>
            <a:pPr algn="just" defTabSz="685800" fontAlgn="auto">
              <a:spcBef>
                <a:spcPts val="0"/>
              </a:spcBef>
              <a:spcAft>
                <a:spcPts val="0"/>
              </a:spcAft>
            </a:pPr>
            <a:r>
              <a:rPr lang="it-IT" dirty="0">
                <a:solidFill>
                  <a:prstClr val="black"/>
                </a:solidFill>
                <a:cs typeface="Times New Roman" panose="02020603050405020304" pitchFamily="18" charset="0"/>
              </a:rPr>
              <a:t>Rivalutazione del ruolo della diagnosi patologica come spina dorsale del processo decisionale terapeutico. Nella pratica clinica quotidiana, i moderni patologi forniscono un'interpretazione integrata delle caratteristiche morfologiche, molecolari e cliniche che guidano le decisioni terapeutiche</a:t>
            </a:r>
          </a:p>
        </p:txBody>
      </p:sp>
      <p:sp>
        <p:nvSpPr>
          <p:cNvPr id="9" name="CasellaDiTesto 8">
            <a:extLst>
              <a:ext uri="{FF2B5EF4-FFF2-40B4-BE49-F238E27FC236}">
                <a16:creationId xmlns:a16="http://schemas.microsoft.com/office/drawing/2014/main" id="{8DB7AE5B-044B-4768-BBFB-0565DBC3E9C5}"/>
              </a:ext>
            </a:extLst>
          </p:cNvPr>
          <p:cNvSpPr txBox="1"/>
          <p:nvPr/>
        </p:nvSpPr>
        <p:spPr>
          <a:xfrm>
            <a:off x="667753" y="3429000"/>
            <a:ext cx="4286570" cy="2031325"/>
          </a:xfrm>
          <a:prstGeom prst="rect">
            <a:avLst/>
          </a:prstGeom>
          <a:noFill/>
        </p:spPr>
        <p:txBody>
          <a:bodyPr wrap="square">
            <a:spAutoFit/>
          </a:bodyPr>
          <a:lstStyle/>
          <a:p>
            <a:pPr algn="just" defTabSz="685800" fontAlgn="auto">
              <a:spcBef>
                <a:spcPts val="0"/>
              </a:spcBef>
              <a:spcAft>
                <a:spcPts val="0"/>
              </a:spcAft>
            </a:pPr>
            <a:r>
              <a:rPr lang="it-IT" dirty="0">
                <a:solidFill>
                  <a:prstClr val="black"/>
                </a:solidFill>
                <a:cs typeface="Times New Roman" panose="02020603050405020304" pitchFamily="18" charset="0"/>
              </a:rPr>
              <a:t>Il campo dell'oncologia di precisione è in rapida espansione e il numero di aberrazioni molecolari tumore-specifiche trattabili è cresciuto sostanzialmente nell'ultimo decennio, con un significativo beneficio in termini di sopravvivenza in diversi tipi di cancro</a:t>
            </a:r>
          </a:p>
        </p:txBody>
      </p:sp>
    </p:spTree>
    <p:extLst>
      <p:ext uri="{BB962C8B-B14F-4D97-AF65-F5344CB8AC3E}">
        <p14:creationId xmlns:p14="http://schemas.microsoft.com/office/powerpoint/2010/main" val="367207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E2552EF-4663-4CAF-8EA1-AD5B17748145}"/>
              </a:ext>
            </a:extLst>
          </p:cNvPr>
          <p:cNvSpPr txBox="1"/>
          <p:nvPr/>
        </p:nvSpPr>
        <p:spPr>
          <a:xfrm>
            <a:off x="1918097" y="986070"/>
            <a:ext cx="5307806" cy="715581"/>
          </a:xfrm>
          <a:prstGeom prst="rect">
            <a:avLst/>
          </a:prstGeom>
          <a:noFill/>
        </p:spPr>
        <p:txBody>
          <a:bodyPr wrap="square" rtlCol="0">
            <a:spAutoFit/>
          </a:bodyPr>
          <a:lstStyle/>
          <a:p>
            <a:pPr algn="ctr" defTabSz="685800" fontAlgn="auto">
              <a:spcBef>
                <a:spcPts val="0"/>
              </a:spcBef>
              <a:spcAft>
                <a:spcPts val="0"/>
              </a:spcAft>
            </a:pPr>
            <a:r>
              <a:rPr lang="it-IT" sz="1350" b="1" dirty="0">
                <a:solidFill>
                  <a:prstClr val="black"/>
                </a:solidFill>
                <a:cs typeface="Times New Roman" panose="02020603050405020304" pitchFamily="18" charset="0"/>
              </a:rPr>
              <a:t>GLI EVENTI MUTAZIONALI NON SONO TUTTI UGUALMENTE RILEVANTI ED IL LORO IMPATTO CLINICO E’ FUNZIONALE ANCHE DEL CONTESTO CHE LI OSPITA </a:t>
            </a:r>
          </a:p>
        </p:txBody>
      </p:sp>
      <p:pic>
        <p:nvPicPr>
          <p:cNvPr id="3" name="Picture 1">
            <a:extLst>
              <a:ext uri="{FF2B5EF4-FFF2-40B4-BE49-F238E27FC236}">
                <a16:creationId xmlns:a16="http://schemas.microsoft.com/office/drawing/2014/main" id="{87B5A74C-5168-44AD-B2C7-E0484F88A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336" y="2465264"/>
            <a:ext cx="4914900" cy="2733279"/>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3875B9EE-3164-41AF-A302-8430D8336EB1}"/>
              </a:ext>
            </a:extLst>
          </p:cNvPr>
          <p:cNvSpPr txBox="1"/>
          <p:nvPr/>
        </p:nvSpPr>
        <p:spPr>
          <a:xfrm>
            <a:off x="942975" y="5264944"/>
            <a:ext cx="6936581" cy="715581"/>
          </a:xfrm>
          <a:prstGeom prst="rect">
            <a:avLst/>
          </a:prstGeom>
          <a:noFill/>
        </p:spPr>
        <p:txBody>
          <a:bodyPr wrap="square" rtlCol="0">
            <a:spAutoFit/>
          </a:bodyPr>
          <a:lstStyle/>
          <a:p>
            <a:pPr algn="ctr" defTabSz="685800" fontAlgn="auto">
              <a:spcBef>
                <a:spcPts val="0"/>
              </a:spcBef>
              <a:spcAft>
                <a:spcPts val="0"/>
              </a:spcAft>
            </a:pPr>
            <a:r>
              <a:rPr lang="it-IT" sz="1350" b="1" dirty="0">
                <a:solidFill>
                  <a:prstClr val="black"/>
                </a:solidFill>
                <a:cs typeface="Times New Roman" panose="02020603050405020304" pitchFamily="18" charset="0"/>
              </a:rPr>
              <a:t>IL CONTESTO, OSSIA IL TESSUTO NEL QUALE TALI ALTERAZIONI SI MANIFESTANO, E LA SEQUENZIALITA’ DEGLI EVENTI, POTREBBERO ESSERE RILEVANTI NELLA SCELTA TERAPEUTICA</a:t>
            </a:r>
          </a:p>
        </p:txBody>
      </p:sp>
      <p:grpSp>
        <p:nvGrpSpPr>
          <p:cNvPr id="9" name="Gruppo 8">
            <a:extLst>
              <a:ext uri="{FF2B5EF4-FFF2-40B4-BE49-F238E27FC236}">
                <a16:creationId xmlns:a16="http://schemas.microsoft.com/office/drawing/2014/main" id="{D660058E-25A3-4EF5-84EB-926808F9C7B4}"/>
              </a:ext>
            </a:extLst>
          </p:cNvPr>
          <p:cNvGrpSpPr/>
          <p:nvPr/>
        </p:nvGrpSpPr>
        <p:grpSpPr>
          <a:xfrm>
            <a:off x="2033336" y="1914115"/>
            <a:ext cx="2571752" cy="534112"/>
            <a:chOff x="2711115" y="1409153"/>
            <a:chExt cx="3429002" cy="712149"/>
          </a:xfrm>
        </p:grpSpPr>
        <p:cxnSp>
          <p:nvCxnSpPr>
            <p:cNvPr id="6" name="Connettore diritto 5">
              <a:extLst>
                <a:ext uri="{FF2B5EF4-FFF2-40B4-BE49-F238E27FC236}">
                  <a16:creationId xmlns:a16="http://schemas.microsoft.com/office/drawing/2014/main" id="{8DD99EF3-F8ED-4436-81C3-0C57169ECFCA}"/>
                </a:ext>
              </a:extLst>
            </p:cNvPr>
            <p:cNvCxnSpPr/>
            <p:nvPr/>
          </p:nvCxnSpPr>
          <p:spPr>
            <a:xfrm>
              <a:off x="3950369" y="2121302"/>
              <a:ext cx="9504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41BF4A45-D7D1-4D4C-AE14-B4AFF16588D7}"/>
                </a:ext>
              </a:extLst>
            </p:cNvPr>
            <p:cNvSpPr txBox="1"/>
            <p:nvPr/>
          </p:nvSpPr>
          <p:spPr>
            <a:xfrm>
              <a:off x="2711115" y="1409153"/>
              <a:ext cx="3429002" cy="677108"/>
            </a:xfrm>
            <a:prstGeom prst="rect">
              <a:avLst/>
            </a:prstGeom>
            <a:noFill/>
          </p:spPr>
          <p:txBody>
            <a:bodyPr wrap="square" rtlCol="0">
              <a:spAutoFit/>
            </a:bodyPr>
            <a:lstStyle/>
            <a:p>
              <a:pPr algn="ctr" defTabSz="685800" fontAlgn="auto">
                <a:spcBef>
                  <a:spcPts val="0"/>
                </a:spcBef>
                <a:spcAft>
                  <a:spcPts val="0"/>
                </a:spcAft>
              </a:pPr>
              <a:r>
                <a:rPr lang="it-IT" sz="1350" b="1" dirty="0">
                  <a:solidFill>
                    <a:prstClr val="black"/>
                  </a:solidFill>
                  <a:cs typeface="Times New Roman" panose="02020603050405020304" pitchFamily="18" charset="0"/>
                </a:rPr>
                <a:t>ETEROGENEITA’ </a:t>
              </a:r>
            </a:p>
            <a:p>
              <a:pPr algn="ctr" defTabSz="685800" fontAlgn="auto">
                <a:spcBef>
                  <a:spcPts val="0"/>
                </a:spcBef>
                <a:spcAft>
                  <a:spcPts val="0"/>
                </a:spcAft>
              </a:pPr>
              <a:r>
                <a:rPr lang="it-IT" sz="1350" b="1" dirty="0">
                  <a:solidFill>
                    <a:prstClr val="black"/>
                  </a:solidFill>
                  <a:cs typeface="Times New Roman" panose="02020603050405020304" pitchFamily="18" charset="0"/>
                </a:rPr>
                <a:t>SPAZIALE</a:t>
              </a:r>
            </a:p>
          </p:txBody>
        </p:sp>
      </p:grpSp>
      <p:grpSp>
        <p:nvGrpSpPr>
          <p:cNvPr id="14" name="Gruppo 13">
            <a:extLst>
              <a:ext uri="{FF2B5EF4-FFF2-40B4-BE49-F238E27FC236}">
                <a16:creationId xmlns:a16="http://schemas.microsoft.com/office/drawing/2014/main" id="{BDAF1834-C42D-4BF8-A6D1-A0FB191A52BB}"/>
              </a:ext>
            </a:extLst>
          </p:cNvPr>
          <p:cNvGrpSpPr/>
          <p:nvPr/>
        </p:nvGrpSpPr>
        <p:grpSpPr>
          <a:xfrm>
            <a:off x="4348097" y="1912679"/>
            <a:ext cx="2600140" cy="507831"/>
            <a:chOff x="5797462" y="1407237"/>
            <a:chExt cx="3466853" cy="677108"/>
          </a:xfrm>
        </p:grpSpPr>
        <p:cxnSp>
          <p:nvCxnSpPr>
            <p:cNvPr id="11" name="Connettore diritto 10">
              <a:extLst>
                <a:ext uri="{FF2B5EF4-FFF2-40B4-BE49-F238E27FC236}">
                  <a16:creationId xmlns:a16="http://schemas.microsoft.com/office/drawing/2014/main" id="{C2AE4268-0304-479B-B907-254099A1B880}"/>
                </a:ext>
              </a:extLst>
            </p:cNvPr>
            <p:cNvCxnSpPr>
              <a:cxnSpLocks/>
            </p:cNvCxnSpPr>
            <p:nvPr/>
          </p:nvCxnSpPr>
          <p:spPr>
            <a:xfrm>
              <a:off x="5881686" y="2053568"/>
              <a:ext cx="338262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867A3A75-BF29-4351-A3AC-0A7714BB3DCC}"/>
                </a:ext>
              </a:extLst>
            </p:cNvPr>
            <p:cNvSpPr txBox="1"/>
            <p:nvPr/>
          </p:nvSpPr>
          <p:spPr>
            <a:xfrm>
              <a:off x="5797462" y="1407237"/>
              <a:ext cx="3429002" cy="677108"/>
            </a:xfrm>
            <a:prstGeom prst="rect">
              <a:avLst/>
            </a:prstGeom>
            <a:noFill/>
          </p:spPr>
          <p:txBody>
            <a:bodyPr wrap="square" rtlCol="0">
              <a:spAutoFit/>
            </a:bodyPr>
            <a:lstStyle/>
            <a:p>
              <a:pPr algn="ctr" defTabSz="685800" fontAlgn="auto">
                <a:spcBef>
                  <a:spcPts val="0"/>
                </a:spcBef>
                <a:spcAft>
                  <a:spcPts val="0"/>
                </a:spcAft>
              </a:pPr>
              <a:r>
                <a:rPr lang="it-IT" sz="1350" b="1" dirty="0">
                  <a:solidFill>
                    <a:prstClr val="black"/>
                  </a:solidFill>
                  <a:cs typeface="Times New Roman" panose="02020603050405020304" pitchFamily="18" charset="0"/>
                </a:rPr>
                <a:t>ETEROGENEITA’ </a:t>
              </a:r>
            </a:p>
            <a:p>
              <a:pPr algn="ctr" defTabSz="685800" fontAlgn="auto">
                <a:spcBef>
                  <a:spcPts val="0"/>
                </a:spcBef>
                <a:spcAft>
                  <a:spcPts val="0"/>
                </a:spcAft>
              </a:pPr>
              <a:r>
                <a:rPr lang="it-IT" sz="1350" b="1" dirty="0">
                  <a:solidFill>
                    <a:prstClr val="black"/>
                  </a:solidFill>
                  <a:cs typeface="Times New Roman" panose="02020603050405020304" pitchFamily="18" charset="0"/>
                </a:rPr>
                <a:t>TEMPORALE</a:t>
              </a:r>
            </a:p>
          </p:txBody>
        </p:sp>
      </p:grpSp>
      <p:sp>
        <p:nvSpPr>
          <p:cNvPr id="5" name="Segnaposto numero diapositiva 4">
            <a:extLst>
              <a:ext uri="{FF2B5EF4-FFF2-40B4-BE49-F238E27FC236}">
                <a16:creationId xmlns:a16="http://schemas.microsoft.com/office/drawing/2014/main" id="{EFA75B8B-8C84-4B7E-9C92-810C307442F3}"/>
              </a:ext>
            </a:extLst>
          </p:cNvPr>
          <p:cNvSpPr>
            <a:spLocks noGrp="1"/>
          </p:cNvSpPr>
          <p:nvPr>
            <p:ph type="sldNum" sz="quarter" idx="12"/>
          </p:nvPr>
        </p:nvSpPr>
        <p:spPr/>
        <p:txBody>
          <a:bodyPr/>
          <a:lstStyle/>
          <a:p>
            <a:pPr defTabSz="685800" fontAlgn="auto">
              <a:spcBef>
                <a:spcPts val="0"/>
              </a:spcBef>
              <a:spcAft>
                <a:spcPts val="0"/>
              </a:spcAft>
            </a:pPr>
            <a:fld id="{A809E1DE-55F0-4A8B-81BF-EA6616AD3938}" type="slidenum">
              <a:rPr lang="it-IT">
                <a:solidFill>
                  <a:prstClr val="black">
                    <a:tint val="75000"/>
                  </a:prstClr>
                </a:solidFill>
                <a:latin typeface="Calibri" panose="020F0502020204030204"/>
              </a:rPr>
              <a:pPr defTabSz="685800" fontAlgn="auto">
                <a:spcBef>
                  <a:spcPts val="0"/>
                </a:spcBef>
                <a:spcAft>
                  <a:spcPts val="0"/>
                </a:spcAft>
              </a:pPr>
              <a:t>18</a:t>
            </a:fld>
            <a:endParaRPr lang="it-IT">
              <a:solidFill>
                <a:prstClr val="black">
                  <a:tint val="75000"/>
                </a:prstClr>
              </a:solidFill>
              <a:latin typeface="Calibri" panose="020F0502020204030204"/>
            </a:endParaRPr>
          </a:p>
        </p:txBody>
      </p:sp>
    </p:spTree>
    <p:extLst>
      <p:ext uri="{BB962C8B-B14F-4D97-AF65-F5344CB8AC3E}">
        <p14:creationId xmlns:p14="http://schemas.microsoft.com/office/powerpoint/2010/main" val="230626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DDBB4F2-FF5C-4BDF-AEEB-1B56CFD6F844}"/>
              </a:ext>
            </a:extLst>
          </p:cNvPr>
          <p:cNvSpPr>
            <a:spLocks noGrp="1" noChangeArrowheads="1"/>
          </p:cNvSpPr>
          <p:nvPr>
            <p:ph type="title"/>
          </p:nvPr>
        </p:nvSpPr>
        <p:spPr>
          <a:xfrm>
            <a:off x="611188" y="404813"/>
            <a:ext cx="8153400" cy="1028700"/>
          </a:xfrm>
        </p:spPr>
        <p:txBody>
          <a:bodyPr anchor="t">
            <a:spAutoFit/>
          </a:bodyPr>
          <a:lstStyle/>
          <a:p>
            <a:pPr eaLnBrk="1" hangingPunct="1">
              <a:lnSpc>
                <a:spcPct val="80000"/>
              </a:lnSpc>
              <a:defRPr/>
            </a:pPr>
            <a:r>
              <a:rPr lang="it-IT" b="1" kern="1200" dirty="0">
                <a:solidFill>
                  <a:srgbClr val="FF6600"/>
                </a:solidFill>
                <a:effectLst>
                  <a:outerShdw blurRad="38100" dist="38100" dir="2700000" algn="tl">
                    <a:srgbClr val="000000">
                      <a:alpha val="43137"/>
                    </a:srgbClr>
                  </a:outerShdw>
                </a:effectLst>
                <a:latin typeface="Bookman Old Style" pitchFamily="18" charset="0"/>
                <a:ea typeface="+mn-ea"/>
                <a:cs typeface="Arial" charset="0"/>
              </a:rPr>
              <a:t>Preanalitica</a:t>
            </a:r>
            <a:br>
              <a:rPr lang="it-IT" sz="3200" b="1" kern="1200" dirty="0">
                <a:solidFill>
                  <a:srgbClr val="FF6600"/>
                </a:solidFill>
                <a:cs typeface="Arial" pitchFamily="34" charset="0"/>
              </a:rPr>
            </a:br>
            <a:endParaRPr lang="it-IT" sz="3200" b="1" kern="1200" dirty="0">
              <a:solidFill>
                <a:srgbClr val="FF6600"/>
              </a:solidFill>
              <a:cs typeface="Arial" pitchFamily="34" charset="0"/>
            </a:endParaRPr>
          </a:p>
        </p:txBody>
      </p:sp>
      <p:pic>
        <p:nvPicPr>
          <p:cNvPr id="27651" name="Immagine 3">
            <a:extLst>
              <a:ext uri="{FF2B5EF4-FFF2-40B4-BE49-F238E27FC236}">
                <a16:creationId xmlns:a16="http://schemas.microsoft.com/office/drawing/2014/main" id="{F4634224-00C0-4CE4-9E31-FA3D45335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39" t="21651" r="2751" b="25194"/>
          <a:stretch>
            <a:fillRect/>
          </a:stretch>
        </p:blipFill>
        <p:spPr bwMode="auto">
          <a:xfrm>
            <a:off x="287338" y="1125538"/>
            <a:ext cx="8569325"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207FE24-3DA4-4234-A549-372351F3F6FD}"/>
              </a:ext>
            </a:extLst>
          </p:cNvPr>
          <p:cNvSpPr txBox="1"/>
          <p:nvPr/>
        </p:nvSpPr>
        <p:spPr>
          <a:xfrm>
            <a:off x="3124200" y="3429000"/>
            <a:ext cx="2535238" cy="58420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3200" b="1" i="0" u="none" strike="noStrike" kern="1200" cap="none" spc="0" normalizeH="0" baseline="0" noProof="0" dirty="0">
                <a:ln>
                  <a:noFill/>
                </a:ln>
                <a:solidFill>
                  <a:srgbClr val="808080">
                    <a:lumMod val="50000"/>
                  </a:srgbClr>
                </a:solidFill>
                <a:effectLst/>
                <a:uLnTx/>
                <a:uFillTx/>
                <a:latin typeface="Times New Roman" panose="02020603050405020304" pitchFamily="18" charset="0"/>
                <a:ea typeface="+mn-ea"/>
                <a:cs typeface="+mn-cs"/>
              </a:rPr>
              <a:t>GENOMICA</a:t>
            </a:r>
          </a:p>
        </p:txBody>
      </p:sp>
      <p:sp>
        <p:nvSpPr>
          <p:cNvPr id="3" name="CasellaDiTesto 2">
            <a:extLst>
              <a:ext uri="{FF2B5EF4-FFF2-40B4-BE49-F238E27FC236}">
                <a16:creationId xmlns:a16="http://schemas.microsoft.com/office/drawing/2014/main" id="{B1F9D415-49BF-45C3-B499-0E1A76A0CA4A}"/>
              </a:ext>
            </a:extLst>
          </p:cNvPr>
          <p:cNvSpPr txBox="1"/>
          <p:nvPr/>
        </p:nvSpPr>
        <p:spPr>
          <a:xfrm>
            <a:off x="323850" y="2762250"/>
            <a:ext cx="3011488" cy="738188"/>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PREVENZIONE</a:t>
            </a:r>
          </a:p>
          <a:p>
            <a:pPr marL="400050" marR="0" lvl="1"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0" cap="none" spc="0" normalizeH="0" baseline="0" noProof="0" dirty="0">
                <a:ln>
                  <a:noFill/>
                </a:ln>
                <a:solidFill>
                  <a:srgbClr val="DADADA">
                    <a:lumMod val="10000"/>
                  </a:srgbClr>
                </a:solidFill>
                <a:effectLst/>
                <a:uLnTx/>
                <a:uFillTx/>
                <a:latin typeface="Calibri" panose="020F0502020204030204" pitchFamily="34" charset="0"/>
                <a:ea typeface="+mn-ea"/>
                <a:cs typeface="Calibri" panose="020F0502020204030204" pitchFamily="34" charset="0"/>
              </a:rPr>
              <a:t> BRCA1 e 2 </a:t>
            </a:r>
            <a:r>
              <a:rPr kumimoji="0" lang="it-IT" altLang="it-IT" sz="1800" b="1" i="0" u="none" strike="noStrike" kern="0" cap="none" spc="0" normalizeH="0" baseline="0" noProof="0" dirty="0" err="1">
                <a:ln>
                  <a:noFill/>
                </a:ln>
                <a:solidFill>
                  <a:srgbClr val="DADADA">
                    <a:lumMod val="10000"/>
                  </a:srgbClr>
                </a:solidFill>
                <a:effectLst/>
                <a:uLnTx/>
                <a:uFillTx/>
                <a:latin typeface="Calibri" panose="020F0502020204030204" pitchFamily="34" charset="0"/>
                <a:ea typeface="+mn-ea"/>
                <a:cs typeface="Calibri" panose="020F0502020204030204" pitchFamily="34" charset="0"/>
              </a:rPr>
              <a:t>ca</a:t>
            </a:r>
            <a:r>
              <a:rPr kumimoji="0" lang="it-IT" altLang="it-IT" sz="1800" b="1" i="0" u="none" strike="noStrike" kern="0" cap="none" spc="0" normalizeH="0" baseline="0" noProof="0" dirty="0">
                <a:ln>
                  <a:noFill/>
                </a:ln>
                <a:solidFill>
                  <a:srgbClr val="DADADA">
                    <a:lumMod val="10000"/>
                  </a:srgbClr>
                </a:solidFill>
                <a:effectLst/>
                <a:uLnTx/>
                <a:uFillTx/>
                <a:latin typeface="Calibri" panose="020F0502020204030204" pitchFamily="34" charset="0"/>
                <a:ea typeface="+mn-ea"/>
                <a:cs typeface="Calibri" panose="020F0502020204030204" pitchFamily="34" charset="0"/>
              </a:rPr>
              <a:t>. mammella</a:t>
            </a:r>
          </a:p>
        </p:txBody>
      </p:sp>
      <p:sp>
        <p:nvSpPr>
          <p:cNvPr id="4" name="CasellaDiTesto 3">
            <a:extLst>
              <a:ext uri="{FF2B5EF4-FFF2-40B4-BE49-F238E27FC236}">
                <a16:creationId xmlns:a16="http://schemas.microsoft.com/office/drawing/2014/main" id="{E05FE23D-517C-4B03-B8B8-73789C111F7F}"/>
              </a:ext>
            </a:extLst>
          </p:cNvPr>
          <p:cNvSpPr txBox="1"/>
          <p:nvPr/>
        </p:nvSpPr>
        <p:spPr>
          <a:xfrm>
            <a:off x="395288" y="4051300"/>
            <a:ext cx="2940050" cy="738188"/>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FATTORI PREDITTIVI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0" cap="none" spc="0" normalizeH="0" baseline="0" noProof="0" dirty="0">
                <a:ln>
                  <a:noFill/>
                </a:ln>
                <a:solidFill>
                  <a:srgbClr val="DADADA">
                    <a:lumMod val="10000"/>
                  </a:srgbClr>
                </a:solidFill>
                <a:effectLst/>
                <a:uLnTx/>
                <a:uFillTx/>
                <a:latin typeface="Calibri" panose="020F0502020204030204" pitchFamily="34" charset="0"/>
                <a:ea typeface="+mn-ea"/>
                <a:cs typeface="Calibri" panose="020F0502020204030204" pitchFamily="34" charset="0"/>
              </a:rPr>
              <a:t>KRAS </a:t>
            </a:r>
            <a:r>
              <a:rPr kumimoji="0" lang="it-IT" altLang="it-IT" sz="1800" b="1" i="0" u="none" strike="noStrike" kern="0" cap="none" spc="0" normalizeH="0" baseline="0" noProof="0" dirty="0" err="1">
                <a:ln>
                  <a:noFill/>
                </a:ln>
                <a:solidFill>
                  <a:srgbClr val="DADADA">
                    <a:lumMod val="10000"/>
                  </a:srgbClr>
                </a:solidFill>
                <a:effectLst/>
                <a:uLnTx/>
                <a:uFillTx/>
                <a:latin typeface="Calibri" panose="020F0502020204030204" pitchFamily="34" charset="0"/>
                <a:ea typeface="+mn-ea"/>
                <a:cs typeface="Calibri" panose="020F0502020204030204" pitchFamily="34" charset="0"/>
              </a:rPr>
              <a:t>ca</a:t>
            </a:r>
            <a:r>
              <a:rPr kumimoji="0" lang="it-IT" altLang="it-IT" sz="1800" b="1" i="0" u="none" strike="noStrike" kern="0" cap="none" spc="0" normalizeH="0" baseline="0" noProof="0" dirty="0">
                <a:ln>
                  <a:noFill/>
                </a:ln>
                <a:solidFill>
                  <a:srgbClr val="DADADA">
                    <a:lumMod val="10000"/>
                  </a:srgbClr>
                </a:solidFill>
                <a:effectLst/>
                <a:uLnTx/>
                <a:uFillTx/>
                <a:latin typeface="Calibri" panose="020F0502020204030204" pitchFamily="34" charset="0"/>
                <a:ea typeface="+mn-ea"/>
                <a:cs typeface="Calibri" panose="020F0502020204030204" pitchFamily="34" charset="0"/>
              </a:rPr>
              <a:t> colon-retto</a:t>
            </a:r>
            <a:endParaRPr kumimoji="0" lang="it-IT" sz="1800" b="1" i="0" u="none" strike="noStrike" kern="1200" cap="none" spc="0" normalizeH="0" baseline="0" noProof="0" dirty="0">
              <a:ln>
                <a:noFill/>
              </a:ln>
              <a:solidFill>
                <a:srgbClr val="808080">
                  <a:lumMod val="50000"/>
                </a:srgbClr>
              </a:solidFill>
              <a:effectLst/>
              <a:uLnTx/>
              <a:uFillTx/>
              <a:latin typeface="Times New Roman" panose="02020603050405020304" pitchFamily="18" charset="0"/>
              <a:ea typeface="+mn-ea"/>
              <a:cs typeface="+mn-cs"/>
            </a:endParaRPr>
          </a:p>
        </p:txBody>
      </p:sp>
      <p:sp>
        <p:nvSpPr>
          <p:cNvPr id="5" name="CasellaDiTesto 4">
            <a:extLst>
              <a:ext uri="{FF2B5EF4-FFF2-40B4-BE49-F238E27FC236}">
                <a16:creationId xmlns:a16="http://schemas.microsoft.com/office/drawing/2014/main" id="{E7ABD8B8-40E5-4A21-A504-9309F97476A1}"/>
              </a:ext>
            </a:extLst>
          </p:cNvPr>
          <p:cNvSpPr txBox="1"/>
          <p:nvPr/>
        </p:nvSpPr>
        <p:spPr>
          <a:xfrm>
            <a:off x="4356100" y="4098925"/>
            <a:ext cx="4679950" cy="738188"/>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MONITORAGGIO DELLA MALATTIA</a:t>
            </a:r>
          </a:p>
          <a:p>
            <a:pPr marL="400050" marR="0" lvl="1"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0" cap="none" spc="0" normalizeH="0" baseline="0" noProof="0" dirty="0" err="1">
                <a:ln>
                  <a:noFill/>
                </a:ln>
                <a:solidFill>
                  <a:srgbClr val="DADADA">
                    <a:lumMod val="10000"/>
                  </a:srgbClr>
                </a:solidFill>
                <a:effectLst/>
                <a:uLnTx/>
                <a:uFillTx/>
                <a:latin typeface="Calibri" panose="020F0502020204030204" pitchFamily="34" charset="0"/>
                <a:ea typeface="+mn-ea"/>
                <a:cs typeface="Calibri" panose="020F0502020204030204" pitchFamily="34" charset="0"/>
              </a:rPr>
              <a:t>Bx</a:t>
            </a:r>
            <a:r>
              <a:rPr kumimoji="0" lang="it-IT" altLang="it-IT" sz="1800" b="1" i="0" u="none" strike="noStrike" kern="0" cap="none" spc="0" normalizeH="0" baseline="0" noProof="0" dirty="0">
                <a:ln>
                  <a:noFill/>
                </a:ln>
                <a:solidFill>
                  <a:srgbClr val="DADADA">
                    <a:lumMod val="10000"/>
                  </a:srgbClr>
                </a:solidFill>
                <a:effectLst/>
                <a:uLnTx/>
                <a:uFillTx/>
                <a:latin typeface="Calibri" panose="020F0502020204030204" pitchFamily="34" charset="0"/>
                <a:ea typeface="+mn-ea"/>
                <a:cs typeface="Calibri" panose="020F0502020204030204" pitchFamily="34" charset="0"/>
              </a:rPr>
              <a:t> liquida (</a:t>
            </a:r>
            <a:r>
              <a:rPr kumimoji="0" lang="it-IT" altLang="it-IT" sz="1800" b="1" i="0" u="none" strike="noStrike" kern="0" cap="none" spc="0" normalizeH="0" baseline="0" noProof="0" dirty="0" err="1">
                <a:ln>
                  <a:noFill/>
                </a:ln>
                <a:solidFill>
                  <a:srgbClr val="DADADA">
                    <a:lumMod val="10000"/>
                  </a:srgbClr>
                </a:solidFill>
                <a:effectLst/>
                <a:uLnTx/>
                <a:uFillTx/>
                <a:latin typeface="Calibri" panose="020F0502020204030204" pitchFamily="34" charset="0"/>
                <a:ea typeface="+mn-ea"/>
                <a:cs typeface="Calibri" panose="020F0502020204030204" pitchFamily="34" charset="0"/>
              </a:rPr>
              <a:t>EGFr</a:t>
            </a:r>
            <a:r>
              <a:rPr kumimoji="0" lang="it-IT" altLang="it-IT" sz="1800" b="1" i="0" u="none" strike="noStrike" kern="0" cap="none" spc="0" normalizeH="0" baseline="0" noProof="0" dirty="0">
                <a:ln>
                  <a:noFill/>
                </a:ln>
                <a:solidFill>
                  <a:srgbClr val="DADADA">
                    <a:lumMod val="10000"/>
                  </a:srgbClr>
                </a:solidFill>
                <a:effectLst/>
                <a:uLnTx/>
                <a:uFillTx/>
                <a:latin typeface="Calibri" panose="020F0502020204030204" pitchFamily="34" charset="0"/>
                <a:ea typeface="+mn-ea"/>
                <a:cs typeface="Calibri" panose="020F0502020204030204" pitchFamily="34" charset="0"/>
              </a:rPr>
              <a:t>) </a:t>
            </a:r>
            <a:r>
              <a:rPr kumimoji="0" lang="it-IT" altLang="it-IT" sz="1800" b="1" i="0" u="none" strike="noStrike" kern="0" cap="none" spc="0" normalizeH="0" baseline="0" noProof="0" dirty="0" err="1">
                <a:ln>
                  <a:noFill/>
                </a:ln>
                <a:solidFill>
                  <a:srgbClr val="DADADA">
                    <a:lumMod val="10000"/>
                  </a:srgbClr>
                </a:solidFill>
                <a:effectLst/>
                <a:uLnTx/>
                <a:uFillTx/>
                <a:latin typeface="Calibri" panose="020F0502020204030204" pitchFamily="34" charset="0"/>
                <a:ea typeface="+mn-ea"/>
                <a:cs typeface="Calibri" panose="020F0502020204030204" pitchFamily="34" charset="0"/>
              </a:rPr>
              <a:t>ca</a:t>
            </a:r>
            <a:r>
              <a:rPr kumimoji="0" lang="it-IT" altLang="it-IT" sz="1800" b="1" i="0" u="none" strike="noStrike" kern="0" cap="none" spc="0" normalizeH="0" baseline="0" noProof="0" dirty="0">
                <a:ln>
                  <a:noFill/>
                </a:ln>
                <a:solidFill>
                  <a:srgbClr val="DADADA">
                    <a:lumMod val="10000"/>
                  </a:srgbClr>
                </a:solidFill>
                <a:effectLst/>
                <a:uLnTx/>
                <a:uFillTx/>
                <a:latin typeface="Calibri" panose="020F0502020204030204" pitchFamily="34" charset="0"/>
                <a:ea typeface="+mn-ea"/>
                <a:cs typeface="Calibri" panose="020F0502020204030204" pitchFamily="34" charset="0"/>
              </a:rPr>
              <a:t> polmone</a:t>
            </a:r>
          </a:p>
        </p:txBody>
      </p:sp>
      <p:sp>
        <p:nvSpPr>
          <p:cNvPr id="6" name="CasellaDiTesto 5">
            <a:extLst>
              <a:ext uri="{FF2B5EF4-FFF2-40B4-BE49-F238E27FC236}">
                <a16:creationId xmlns:a16="http://schemas.microsoft.com/office/drawing/2014/main" id="{A96CF119-148E-4568-8E6F-AAC84BCB0B8B}"/>
              </a:ext>
            </a:extLst>
          </p:cNvPr>
          <p:cNvSpPr txBox="1"/>
          <p:nvPr/>
        </p:nvSpPr>
        <p:spPr>
          <a:xfrm>
            <a:off x="4572000" y="2654300"/>
            <a:ext cx="4143375" cy="738188"/>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DIAGNOSI</a:t>
            </a:r>
          </a:p>
          <a:p>
            <a:pPr marL="400050" marR="0" lvl="1"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0" cap="none" spc="0" normalizeH="0" baseline="0" noProof="0" dirty="0">
                <a:ln>
                  <a:noFill/>
                </a:ln>
                <a:solidFill>
                  <a:srgbClr val="DADADA">
                    <a:lumMod val="10000"/>
                  </a:srgbClr>
                </a:solidFill>
                <a:effectLst/>
                <a:uLnTx/>
                <a:uFillTx/>
                <a:latin typeface="Calibri" panose="020F0502020204030204" pitchFamily="34" charset="0"/>
                <a:ea typeface="+mn-ea"/>
                <a:cs typeface="Calibri" panose="020F0502020204030204" pitchFamily="34" charset="0"/>
              </a:rPr>
              <a:t> Traslocazione EWS sarcoma di </a:t>
            </a:r>
            <a:r>
              <a:rPr kumimoji="0" lang="it-IT" altLang="it-IT" sz="1800" b="1" i="0" u="none" strike="noStrike" kern="0" cap="none" spc="0" normalizeH="0" baseline="0" noProof="0" dirty="0" err="1">
                <a:ln>
                  <a:noFill/>
                </a:ln>
                <a:solidFill>
                  <a:srgbClr val="DADADA">
                    <a:lumMod val="10000"/>
                  </a:srgbClr>
                </a:solidFill>
                <a:effectLst/>
                <a:uLnTx/>
                <a:uFillTx/>
                <a:latin typeface="Calibri" panose="020F0502020204030204" pitchFamily="34" charset="0"/>
                <a:ea typeface="+mn-ea"/>
                <a:cs typeface="Calibri" panose="020F0502020204030204" pitchFamily="34" charset="0"/>
              </a:rPr>
              <a:t>Ewing</a:t>
            </a:r>
            <a:endParaRPr kumimoji="0" lang="it-IT" altLang="it-IT" sz="1800" b="1" i="0" u="none" strike="noStrike" kern="0" cap="none" spc="0" normalizeH="0" baseline="0" noProof="0" dirty="0">
              <a:ln>
                <a:noFill/>
              </a:ln>
              <a:solidFill>
                <a:srgbClr val="DADADA">
                  <a:lumMod val="10000"/>
                </a:srgbClr>
              </a:solidFill>
              <a:effectLst/>
              <a:uLnTx/>
              <a:uFillTx/>
              <a:latin typeface="Calibri" panose="020F0502020204030204" pitchFamily="34" charset="0"/>
              <a:ea typeface="+mn-ea"/>
              <a:cs typeface="Calibri" panose="020F0502020204030204" pitchFamily="34" charset="0"/>
            </a:endParaRPr>
          </a:p>
        </p:txBody>
      </p:sp>
      <p:sp>
        <p:nvSpPr>
          <p:cNvPr id="7" name="Rectangle 2">
            <a:extLst>
              <a:ext uri="{FF2B5EF4-FFF2-40B4-BE49-F238E27FC236}">
                <a16:creationId xmlns:a16="http://schemas.microsoft.com/office/drawing/2014/main" id="{8D4B4BA7-AD54-4EBE-AA54-9B740C04FD28}"/>
              </a:ext>
            </a:extLst>
          </p:cNvPr>
          <p:cNvSpPr txBox="1">
            <a:spLocks noChangeArrowheads="1"/>
          </p:cNvSpPr>
          <p:nvPr/>
        </p:nvSpPr>
        <p:spPr>
          <a:xfrm>
            <a:off x="617538" y="328613"/>
            <a:ext cx="8153400" cy="485775"/>
          </a:xfrm>
          <a:prstGeom prst="rect">
            <a:avLst/>
          </a:prstGeom>
        </p:spPr>
        <p:txBody>
          <a:bodyP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it-IT" sz="3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Bookman Old Style" pitchFamily="18" charset="0"/>
                <a:ea typeface="+mj-ea"/>
                <a:cs typeface="Arial" charset="0"/>
              </a:rPr>
              <a:t>Approccio Molecolare nei tumori</a:t>
            </a:r>
          </a:p>
        </p:txBody>
      </p:sp>
      <p:pic>
        <p:nvPicPr>
          <p:cNvPr id="4104" name="Immagine 8">
            <a:extLst>
              <a:ext uri="{FF2B5EF4-FFF2-40B4-BE49-F238E27FC236}">
                <a16:creationId xmlns:a16="http://schemas.microsoft.com/office/drawing/2014/main" id="{2103F685-CB9D-4E66-820F-0BECA1532A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50" y="1058863"/>
            <a:ext cx="2652713"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Immagine 10">
            <a:extLst>
              <a:ext uri="{FF2B5EF4-FFF2-40B4-BE49-F238E27FC236}">
                <a16:creationId xmlns:a16="http://schemas.microsoft.com/office/drawing/2014/main" id="{31F2C219-F3B3-4740-946C-73528B6CB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044575"/>
            <a:ext cx="2484437"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Immagine 12">
            <a:extLst>
              <a:ext uri="{FF2B5EF4-FFF2-40B4-BE49-F238E27FC236}">
                <a16:creationId xmlns:a16="http://schemas.microsoft.com/office/drawing/2014/main" id="{2B944CA4-2575-4F43-98AF-988D6F2724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7080" b="47946"/>
          <a:stretch>
            <a:fillRect/>
          </a:stretch>
        </p:blipFill>
        <p:spPr bwMode="auto">
          <a:xfrm>
            <a:off x="803275" y="4941888"/>
            <a:ext cx="2919413"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Immagine 14">
            <a:extLst>
              <a:ext uri="{FF2B5EF4-FFF2-40B4-BE49-F238E27FC236}">
                <a16:creationId xmlns:a16="http://schemas.microsoft.com/office/drawing/2014/main" id="{E5325A76-4AE2-4865-8017-62CDF99DFD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941888"/>
            <a:ext cx="38862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A841D97-7E25-4FD3-B4DD-3B1E4EA63F08}"/>
              </a:ext>
            </a:extLst>
          </p:cNvPr>
          <p:cNvSpPr txBox="1"/>
          <p:nvPr/>
        </p:nvSpPr>
        <p:spPr>
          <a:xfrm>
            <a:off x="1742503" y="1677195"/>
            <a:ext cx="5258372" cy="2308324"/>
          </a:xfrm>
          <a:prstGeom prst="rect">
            <a:avLst/>
          </a:prstGeom>
          <a:noFill/>
        </p:spPr>
        <p:txBody>
          <a:bodyPr wrap="square">
            <a:spAutoFit/>
          </a:bodyPr>
          <a:lstStyle/>
          <a:p>
            <a:pPr algn="just"/>
            <a:r>
              <a:rPr lang="it-IT" dirty="0">
                <a:cs typeface="Times New Roman" panose="02020603050405020304" pitchFamily="18" charset="0"/>
              </a:rPr>
              <a:t>I campioni rappresentano il patrimonio delle informazioni ed è quindi indispensabile una standardizzazione di tutti i percorsi e le attività: dalla raccolta del materiale biologico, alla loro processazione fino all’estrazione e conservazione dei campioni di DNA o RNA. Queste sono tutte fasi che possono condizionare sensibilmente i risultati dei successivi test.</a:t>
            </a:r>
          </a:p>
        </p:txBody>
      </p:sp>
      <p:sp>
        <p:nvSpPr>
          <p:cNvPr id="4" name="CasellaDiTesto 3">
            <a:extLst>
              <a:ext uri="{FF2B5EF4-FFF2-40B4-BE49-F238E27FC236}">
                <a16:creationId xmlns:a16="http://schemas.microsoft.com/office/drawing/2014/main" id="{DE766D6A-2ADA-48E6-9625-ACAC925A1FE9}"/>
              </a:ext>
            </a:extLst>
          </p:cNvPr>
          <p:cNvSpPr txBox="1"/>
          <p:nvPr/>
        </p:nvSpPr>
        <p:spPr>
          <a:xfrm>
            <a:off x="1475656" y="416947"/>
            <a:ext cx="6832054" cy="584775"/>
          </a:xfrm>
          <a:prstGeom prst="rect">
            <a:avLst/>
          </a:prstGeom>
          <a:noFill/>
        </p:spPr>
        <p:txBody>
          <a:bodyPr wrap="square" rtlCol="0">
            <a:spAutoFit/>
          </a:bodyPr>
          <a:lstStyle/>
          <a:p>
            <a:pPr defTabSz="685800" fontAlgn="auto">
              <a:spcBef>
                <a:spcPts val="0"/>
              </a:spcBef>
              <a:spcAft>
                <a:spcPts val="0"/>
              </a:spcAft>
            </a:pPr>
            <a:r>
              <a:rPr lang="it-IT" sz="3200" b="1" dirty="0">
                <a:solidFill>
                  <a:srgbClr val="FF6600"/>
                </a:solidFill>
                <a:effectLst>
                  <a:outerShdw blurRad="38100" dist="38100" dir="2700000" algn="tl">
                    <a:srgbClr val="000000">
                      <a:alpha val="43137"/>
                    </a:srgbClr>
                  </a:outerShdw>
                </a:effectLst>
                <a:latin typeface="Bookman Old Style" pitchFamily="18" charset="0"/>
                <a:ea typeface="+mj-ea"/>
                <a:cs typeface="Arial" charset="0"/>
              </a:rPr>
              <a:t>LA FASE PRE-ANALITICA</a:t>
            </a:r>
          </a:p>
        </p:txBody>
      </p:sp>
      <p:pic>
        <p:nvPicPr>
          <p:cNvPr id="5" name="Immagine 4">
            <a:extLst>
              <a:ext uri="{FF2B5EF4-FFF2-40B4-BE49-F238E27FC236}">
                <a16:creationId xmlns:a16="http://schemas.microsoft.com/office/drawing/2014/main" id="{E7DA0B06-69EC-4C79-9AE3-B4089AEAE6D6}"/>
              </a:ext>
            </a:extLst>
          </p:cNvPr>
          <p:cNvPicPr>
            <a:picLocks noChangeAspect="1"/>
          </p:cNvPicPr>
          <p:nvPr/>
        </p:nvPicPr>
        <p:blipFill rotWithShape="1">
          <a:blip r:embed="rId3"/>
          <a:srcRect l="5209" t="43545" r="29652" b="20843"/>
          <a:stretch/>
        </p:blipFill>
        <p:spPr>
          <a:xfrm>
            <a:off x="1294436" y="3849184"/>
            <a:ext cx="5956381" cy="1831694"/>
          </a:xfrm>
          <a:prstGeom prst="rect">
            <a:avLst/>
          </a:prstGeom>
        </p:spPr>
      </p:pic>
      <p:sp>
        <p:nvSpPr>
          <p:cNvPr id="2" name="Segnaposto numero diapositiva 1">
            <a:extLst>
              <a:ext uri="{FF2B5EF4-FFF2-40B4-BE49-F238E27FC236}">
                <a16:creationId xmlns:a16="http://schemas.microsoft.com/office/drawing/2014/main" id="{A49E162D-7D37-42CA-A4C8-C03AD7E7F0D6}"/>
              </a:ext>
            </a:extLst>
          </p:cNvPr>
          <p:cNvSpPr>
            <a:spLocks noGrp="1"/>
          </p:cNvSpPr>
          <p:nvPr>
            <p:ph type="sldNum" sz="quarter" idx="12"/>
          </p:nvPr>
        </p:nvSpPr>
        <p:spPr/>
        <p:txBody>
          <a:bodyPr/>
          <a:lstStyle/>
          <a:p>
            <a:fld id="{A809E1DE-55F0-4A8B-81BF-EA6616AD3938}" type="slidenum">
              <a:rPr lang="it-IT" smtClean="0"/>
              <a:t>20</a:t>
            </a:fld>
            <a:endParaRPr lang="it-IT"/>
          </a:p>
        </p:txBody>
      </p:sp>
    </p:spTree>
    <p:extLst>
      <p:ext uri="{BB962C8B-B14F-4D97-AF65-F5344CB8AC3E}">
        <p14:creationId xmlns:p14="http://schemas.microsoft.com/office/powerpoint/2010/main" val="2211147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magine 5">
            <a:extLst>
              <a:ext uri="{FF2B5EF4-FFF2-40B4-BE49-F238E27FC236}">
                <a16:creationId xmlns:a16="http://schemas.microsoft.com/office/drawing/2014/main" id="{17CABF63-0F0F-417C-B8CA-5B2ED83A89A8}"/>
              </a:ext>
            </a:extLst>
          </p:cNvPr>
          <p:cNvPicPr>
            <a:picLocks noChangeAspect="1"/>
          </p:cNvPicPr>
          <p:nvPr/>
        </p:nvPicPr>
        <p:blipFill>
          <a:blip r:embed="rId2">
            <a:extLst>
              <a:ext uri="{28A0092B-C50C-407E-A947-70E740481C1C}">
                <a14:useLocalDpi xmlns:a14="http://schemas.microsoft.com/office/drawing/2010/main" val="0"/>
              </a:ext>
            </a:extLst>
          </a:blip>
          <a:srcRect b="70071"/>
          <a:stretch>
            <a:fillRect/>
          </a:stretch>
        </p:blipFill>
        <p:spPr bwMode="auto">
          <a:xfrm>
            <a:off x="755650" y="2349500"/>
            <a:ext cx="7762875" cy="374332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8675" name="Immagine 6">
            <a:extLst>
              <a:ext uri="{FF2B5EF4-FFF2-40B4-BE49-F238E27FC236}">
                <a16:creationId xmlns:a16="http://schemas.microsoft.com/office/drawing/2014/main" id="{48A17220-7A58-4596-8388-F275B5B7A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225" t="28738" r="21819" b="48819"/>
          <a:stretch>
            <a:fillRect/>
          </a:stretch>
        </p:blipFill>
        <p:spPr bwMode="auto">
          <a:xfrm>
            <a:off x="395288" y="274638"/>
            <a:ext cx="8280400"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1CDF871C-3041-4F63-AF6B-537204B64EAD}"/>
              </a:ext>
            </a:extLst>
          </p:cNvPr>
          <p:cNvSpPr txBox="1"/>
          <p:nvPr/>
        </p:nvSpPr>
        <p:spPr>
          <a:xfrm>
            <a:off x="2771775" y="6184900"/>
            <a:ext cx="6119813" cy="369888"/>
          </a:xfrm>
          <a:prstGeom prst="rect">
            <a:avLst/>
          </a:prstGeom>
          <a:noFill/>
        </p:spPr>
        <p:txBody>
          <a:bodyPr wrap="none">
            <a:spAutoFit/>
          </a:bodyPr>
          <a:lstStyle/>
          <a:p>
            <a:pPr>
              <a:defRPr/>
            </a:pPr>
            <a:r>
              <a:rPr lang="it-IT" dirty="0">
                <a:solidFill>
                  <a:schemeClr val="accent4">
                    <a:lumMod val="10000"/>
                  </a:schemeClr>
                </a:solidFill>
              </a:rPr>
              <a:t>Bassi BP et al </a:t>
            </a:r>
            <a:r>
              <a:rPr lang="en-US" dirty="0">
                <a:solidFill>
                  <a:schemeClr val="accent4">
                    <a:lumMod val="10000"/>
                  </a:schemeClr>
                </a:solidFill>
              </a:rPr>
              <a:t>Arch </a:t>
            </a:r>
            <a:r>
              <a:rPr lang="en-US" dirty="0" err="1">
                <a:solidFill>
                  <a:schemeClr val="accent4">
                    <a:lumMod val="10000"/>
                  </a:schemeClr>
                </a:solidFill>
              </a:rPr>
              <a:t>Pathol</a:t>
            </a:r>
            <a:r>
              <a:rPr lang="en-US" dirty="0">
                <a:solidFill>
                  <a:schemeClr val="accent4">
                    <a:lumMod val="10000"/>
                  </a:schemeClr>
                </a:solidFill>
              </a:rPr>
              <a:t> Lab Med. 2014 Nov;138(11):1520-30</a:t>
            </a:r>
            <a:endParaRPr lang="it-IT" dirty="0">
              <a:solidFill>
                <a:schemeClr val="accent4">
                  <a:lumMod val="10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5412785-96B7-4FC4-A956-9B653770FE1C}"/>
              </a:ext>
            </a:extLst>
          </p:cNvPr>
          <p:cNvSpPr txBox="1"/>
          <p:nvPr/>
        </p:nvSpPr>
        <p:spPr>
          <a:xfrm>
            <a:off x="323528" y="452934"/>
            <a:ext cx="5524500" cy="584775"/>
          </a:xfrm>
          <a:prstGeom prst="rect">
            <a:avLst/>
          </a:prstGeom>
          <a:noFill/>
        </p:spPr>
        <p:txBody>
          <a:bodyPr wrap="square" rtlCol="0">
            <a:spAutoFit/>
          </a:bodyPr>
          <a:lstStyle>
            <a:defPPr>
              <a:defRPr lang="it-IT"/>
            </a:defPPr>
            <a:lvl1pPr defTabSz="685800" fontAlgn="auto">
              <a:spcBef>
                <a:spcPts val="0"/>
              </a:spcBef>
              <a:spcAft>
                <a:spcPts val="0"/>
              </a:spcAft>
              <a:defRPr sz="3200" b="1">
                <a:solidFill>
                  <a:srgbClr val="FF6600"/>
                </a:solidFill>
                <a:effectLst>
                  <a:outerShdw blurRad="38100" dist="38100" dir="2700000" algn="tl">
                    <a:srgbClr val="000000">
                      <a:alpha val="43137"/>
                    </a:srgbClr>
                  </a:outerShdw>
                </a:effectLst>
                <a:latin typeface="Bookman Old Style" pitchFamily="18" charset="0"/>
                <a:ea typeface="+mj-ea"/>
                <a:cs typeface="Arial" charset="0"/>
              </a:defRPr>
            </a:lvl1pPr>
          </a:lstStyle>
          <a:p>
            <a:r>
              <a:rPr lang="it-IT" dirty="0"/>
              <a:t>FISSAZIONE</a:t>
            </a:r>
          </a:p>
        </p:txBody>
      </p:sp>
      <p:sp>
        <p:nvSpPr>
          <p:cNvPr id="4" name="CasellaDiTesto 3">
            <a:extLst>
              <a:ext uri="{FF2B5EF4-FFF2-40B4-BE49-F238E27FC236}">
                <a16:creationId xmlns:a16="http://schemas.microsoft.com/office/drawing/2014/main" id="{88450A97-EC77-4BC6-BA9B-FE30CBBC7217}"/>
              </a:ext>
            </a:extLst>
          </p:cNvPr>
          <p:cNvSpPr txBox="1"/>
          <p:nvPr/>
        </p:nvSpPr>
        <p:spPr>
          <a:xfrm>
            <a:off x="290262" y="1482742"/>
            <a:ext cx="6076950" cy="923330"/>
          </a:xfrm>
          <a:prstGeom prst="rect">
            <a:avLst/>
          </a:prstGeom>
          <a:noFill/>
        </p:spPr>
        <p:txBody>
          <a:bodyPr wrap="square">
            <a:spAutoFit/>
          </a:bodyPr>
          <a:lstStyle/>
          <a:p>
            <a:pPr marL="257175" indent="-257175">
              <a:buFont typeface="Wingdings" panose="05000000000000000000" pitchFamily="2" charset="2"/>
              <a:buChar char="ü"/>
            </a:pPr>
            <a:r>
              <a:rPr lang="it-IT" dirty="0">
                <a:cs typeface="Times New Roman" panose="02020603050405020304" pitchFamily="18" charset="0"/>
              </a:rPr>
              <a:t>tempo alla fissazione (tempo di ischemia a freddo)</a:t>
            </a:r>
          </a:p>
          <a:p>
            <a:pPr marL="257175" indent="-257175">
              <a:buFont typeface="Wingdings" panose="05000000000000000000" pitchFamily="2" charset="2"/>
              <a:buChar char="ü"/>
            </a:pPr>
            <a:r>
              <a:rPr lang="it-IT" dirty="0">
                <a:cs typeface="Times New Roman" panose="02020603050405020304" pitchFamily="18" charset="0"/>
              </a:rPr>
              <a:t>tipo di fissativo</a:t>
            </a:r>
          </a:p>
          <a:p>
            <a:pPr marL="257175" indent="-257175">
              <a:buFont typeface="Wingdings" panose="05000000000000000000" pitchFamily="2" charset="2"/>
              <a:buChar char="ü"/>
            </a:pPr>
            <a:r>
              <a:rPr lang="it-IT" dirty="0">
                <a:cs typeface="Times New Roman" panose="02020603050405020304" pitchFamily="18" charset="0"/>
              </a:rPr>
              <a:t>durata dell’intero processo di fissazione dall’inizio alla fine.</a:t>
            </a:r>
          </a:p>
        </p:txBody>
      </p:sp>
      <p:sp>
        <p:nvSpPr>
          <p:cNvPr id="5" name="CasellaDiTesto 4">
            <a:extLst>
              <a:ext uri="{FF2B5EF4-FFF2-40B4-BE49-F238E27FC236}">
                <a16:creationId xmlns:a16="http://schemas.microsoft.com/office/drawing/2014/main" id="{C2C93E6B-F92E-496D-84BB-59C9601A5F70}"/>
              </a:ext>
            </a:extLst>
          </p:cNvPr>
          <p:cNvSpPr txBox="1"/>
          <p:nvPr/>
        </p:nvSpPr>
        <p:spPr>
          <a:xfrm>
            <a:off x="290262" y="3507150"/>
            <a:ext cx="6348413" cy="646331"/>
          </a:xfrm>
          <a:prstGeom prst="rect">
            <a:avLst/>
          </a:prstGeom>
          <a:noFill/>
        </p:spPr>
        <p:txBody>
          <a:bodyPr wrap="square" rtlCol="0">
            <a:spAutoFit/>
          </a:bodyPr>
          <a:lstStyle/>
          <a:p>
            <a:r>
              <a:rPr lang="it-IT" b="1" u="sng" dirty="0">
                <a:cs typeface="Times New Roman" panose="02020603050405020304" pitchFamily="18" charset="0"/>
              </a:rPr>
              <a:t>TEMPO ISCHEMIA FREDDA</a:t>
            </a:r>
            <a:r>
              <a:rPr lang="it-IT" b="1" dirty="0">
                <a:cs typeface="Times New Roman" panose="02020603050405020304" pitchFamily="18" charset="0"/>
              </a:rPr>
              <a:t>: </a:t>
            </a:r>
            <a:r>
              <a:rPr lang="it-IT" dirty="0">
                <a:cs typeface="Times New Roman" panose="02020603050405020304" pitchFamily="18" charset="0"/>
              </a:rPr>
              <a:t>Tempo che intercorre tra la fine dell’escissione chirurgica e l’inizio della fissazione (circa 30’)</a:t>
            </a:r>
          </a:p>
        </p:txBody>
      </p:sp>
      <p:sp>
        <p:nvSpPr>
          <p:cNvPr id="6" name="CasellaDiTesto 5">
            <a:extLst>
              <a:ext uri="{FF2B5EF4-FFF2-40B4-BE49-F238E27FC236}">
                <a16:creationId xmlns:a16="http://schemas.microsoft.com/office/drawing/2014/main" id="{4CD3442A-1862-49C7-97A1-02547D2F3322}"/>
              </a:ext>
            </a:extLst>
          </p:cNvPr>
          <p:cNvSpPr txBox="1"/>
          <p:nvPr/>
        </p:nvSpPr>
        <p:spPr>
          <a:xfrm>
            <a:off x="290262" y="2668744"/>
            <a:ext cx="6076950" cy="646331"/>
          </a:xfrm>
          <a:prstGeom prst="rect">
            <a:avLst/>
          </a:prstGeom>
          <a:noFill/>
        </p:spPr>
        <p:txBody>
          <a:bodyPr wrap="square" rtlCol="0">
            <a:spAutoFit/>
          </a:bodyPr>
          <a:lstStyle/>
          <a:p>
            <a:r>
              <a:rPr lang="it-IT" b="1" dirty="0">
                <a:cs typeface="Times New Roman" panose="02020603050405020304" pitchFamily="18" charset="0"/>
              </a:rPr>
              <a:t>TEMPO ISCHEMIA CALDA: </a:t>
            </a:r>
            <a:r>
              <a:rPr lang="it-IT" dirty="0">
                <a:cs typeface="Times New Roman" panose="02020603050405020304" pitchFamily="18" charset="0"/>
              </a:rPr>
              <a:t>Tempo che intercorre tra la legatura dei vasi e l’escissione chirurgica</a:t>
            </a:r>
          </a:p>
        </p:txBody>
      </p:sp>
      <p:sp>
        <p:nvSpPr>
          <p:cNvPr id="7" name="CasellaDiTesto 6">
            <a:extLst>
              <a:ext uri="{FF2B5EF4-FFF2-40B4-BE49-F238E27FC236}">
                <a16:creationId xmlns:a16="http://schemas.microsoft.com/office/drawing/2014/main" id="{2ACC0425-F1BB-42F4-AA18-6D414ABD5A55}"/>
              </a:ext>
            </a:extLst>
          </p:cNvPr>
          <p:cNvSpPr txBox="1"/>
          <p:nvPr/>
        </p:nvSpPr>
        <p:spPr>
          <a:xfrm>
            <a:off x="290263" y="4194984"/>
            <a:ext cx="6558714" cy="1015663"/>
          </a:xfrm>
          <a:prstGeom prst="rect">
            <a:avLst/>
          </a:prstGeom>
          <a:noFill/>
        </p:spPr>
        <p:txBody>
          <a:bodyPr wrap="square" rtlCol="0">
            <a:spAutoFit/>
          </a:bodyPr>
          <a:lstStyle/>
          <a:p>
            <a:r>
              <a:rPr lang="it-IT" sz="1500" dirty="0">
                <a:cs typeface="Times New Roman" panose="02020603050405020304" pitchFamily="18" charset="0"/>
              </a:rPr>
              <a:t>Dipende da:</a:t>
            </a:r>
          </a:p>
          <a:p>
            <a:r>
              <a:rPr lang="it-IT" sz="1500" dirty="0">
                <a:cs typeface="Times New Roman" panose="02020603050405020304" pitchFamily="18" charset="0"/>
              </a:rPr>
              <a:t>Organizzazione sale operatorie (personale di sala, operatori sanitari)</a:t>
            </a:r>
          </a:p>
          <a:p>
            <a:r>
              <a:rPr lang="it-IT" sz="1500" dirty="0">
                <a:cs typeface="Times New Roman" panose="02020603050405020304" pitchFamily="18" charset="0"/>
              </a:rPr>
              <a:t>Tempo di </a:t>
            </a:r>
            <a:r>
              <a:rPr lang="it-IT" sz="1500" dirty="0" err="1">
                <a:cs typeface="Times New Roman" panose="02020603050405020304" pitchFamily="18" charset="0"/>
              </a:rPr>
              <a:t>traferimento</a:t>
            </a:r>
            <a:r>
              <a:rPr lang="it-IT" sz="1500" dirty="0">
                <a:cs typeface="Times New Roman" panose="02020603050405020304" pitchFamily="18" charset="0"/>
              </a:rPr>
              <a:t> in Anatomia Patologica (Ubicazione anatomia patologica)</a:t>
            </a:r>
          </a:p>
          <a:p>
            <a:r>
              <a:rPr lang="it-IT" sz="1500" dirty="0">
                <a:cs typeface="Times New Roman" panose="02020603050405020304" pitchFamily="18" charset="0"/>
              </a:rPr>
              <a:t>Temperatura ambiente</a:t>
            </a:r>
          </a:p>
        </p:txBody>
      </p:sp>
      <p:sp>
        <p:nvSpPr>
          <p:cNvPr id="3" name="Segnaposto numero diapositiva 2">
            <a:extLst>
              <a:ext uri="{FF2B5EF4-FFF2-40B4-BE49-F238E27FC236}">
                <a16:creationId xmlns:a16="http://schemas.microsoft.com/office/drawing/2014/main" id="{4CF89EE1-1C71-422A-A337-696E0C2E0697}"/>
              </a:ext>
            </a:extLst>
          </p:cNvPr>
          <p:cNvSpPr>
            <a:spLocks noGrp="1"/>
          </p:cNvSpPr>
          <p:nvPr>
            <p:ph type="sldNum" sz="quarter" idx="12"/>
          </p:nvPr>
        </p:nvSpPr>
        <p:spPr/>
        <p:txBody>
          <a:bodyPr/>
          <a:lstStyle/>
          <a:p>
            <a:fld id="{A809E1DE-55F0-4A8B-81BF-EA6616AD3938}" type="slidenum">
              <a:rPr lang="it-IT" smtClean="0"/>
              <a:t>22</a:t>
            </a:fld>
            <a:endParaRPr lang="it-IT"/>
          </a:p>
        </p:txBody>
      </p:sp>
      <p:pic>
        <p:nvPicPr>
          <p:cNvPr id="9" name="Immagine 8">
            <a:extLst>
              <a:ext uri="{FF2B5EF4-FFF2-40B4-BE49-F238E27FC236}">
                <a16:creationId xmlns:a16="http://schemas.microsoft.com/office/drawing/2014/main" id="{E93A9D4A-E4A6-4969-9470-365CD8F45A63}"/>
              </a:ext>
            </a:extLst>
          </p:cNvPr>
          <p:cNvPicPr>
            <a:picLocks noChangeAspect="1"/>
          </p:cNvPicPr>
          <p:nvPr/>
        </p:nvPicPr>
        <p:blipFill rotWithShape="1">
          <a:blip r:embed="rId3"/>
          <a:srcRect l="9427" t="25088" r="32204" b="43333"/>
          <a:stretch/>
        </p:blipFill>
        <p:spPr>
          <a:xfrm>
            <a:off x="5440999" y="945154"/>
            <a:ext cx="3703001" cy="1126917"/>
          </a:xfrm>
          <a:prstGeom prst="rect">
            <a:avLst/>
          </a:prstGeom>
        </p:spPr>
      </p:pic>
    </p:spTree>
    <p:extLst>
      <p:ext uri="{BB962C8B-B14F-4D97-AF65-F5344CB8AC3E}">
        <p14:creationId xmlns:p14="http://schemas.microsoft.com/office/powerpoint/2010/main" val="8467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35AE106-043E-4505-8373-62AA0AE20646}"/>
              </a:ext>
            </a:extLst>
          </p:cNvPr>
          <p:cNvSpPr txBox="1"/>
          <p:nvPr/>
        </p:nvSpPr>
        <p:spPr>
          <a:xfrm>
            <a:off x="485574" y="634278"/>
            <a:ext cx="7886700" cy="1969770"/>
          </a:xfrm>
          <a:prstGeom prst="rect">
            <a:avLst/>
          </a:prstGeom>
          <a:noFill/>
        </p:spPr>
        <p:txBody>
          <a:bodyPr wrap="square" rtlCol="0">
            <a:spAutoFit/>
          </a:bodyPr>
          <a:lstStyle/>
          <a:p>
            <a:r>
              <a:rPr lang="it-IT" sz="3200" b="1" dirty="0">
                <a:solidFill>
                  <a:srgbClr val="FF6600"/>
                </a:solidFill>
                <a:effectLst>
                  <a:outerShdw blurRad="38100" dist="38100" dir="2700000" algn="tl">
                    <a:srgbClr val="000000">
                      <a:alpha val="43137"/>
                    </a:srgbClr>
                  </a:outerShdw>
                </a:effectLst>
                <a:latin typeface="Bookman Old Style" pitchFamily="18" charset="0"/>
                <a:ea typeface="+mj-ea"/>
                <a:cs typeface="Arial" charset="0"/>
              </a:rPr>
              <a:t>FISSATIVO:</a:t>
            </a:r>
          </a:p>
          <a:p>
            <a:endParaRPr lang="it-IT" b="1" dirty="0">
              <a:cs typeface="Times New Roman" panose="02020603050405020304" pitchFamily="18" charset="0"/>
            </a:endParaRPr>
          </a:p>
          <a:p>
            <a:r>
              <a:rPr lang="it-IT" b="1" dirty="0">
                <a:cs typeface="Times New Roman" panose="02020603050405020304" pitchFamily="18" charset="0"/>
              </a:rPr>
              <a:t>CAMPIONE ISTOLOGICO: </a:t>
            </a:r>
            <a:r>
              <a:rPr lang="it-IT" dirty="0">
                <a:cs typeface="Times New Roman" panose="02020603050405020304" pitchFamily="18" charset="0"/>
              </a:rPr>
              <a:t>Formalina neutra tamponata al 10% (concentrazione finale 4%)</a:t>
            </a:r>
          </a:p>
          <a:p>
            <a:endParaRPr lang="it-IT" dirty="0">
              <a:cs typeface="Times New Roman" panose="02020603050405020304" pitchFamily="18" charset="0"/>
            </a:endParaRPr>
          </a:p>
          <a:p>
            <a:r>
              <a:rPr lang="it-IT" b="1" dirty="0">
                <a:cs typeface="Times New Roman" panose="02020603050405020304" pitchFamily="18" charset="0"/>
              </a:rPr>
              <a:t>CAMPIONE CITOLOGICO</a:t>
            </a:r>
            <a:r>
              <a:rPr lang="it-IT" dirty="0">
                <a:cs typeface="Times New Roman" panose="02020603050405020304" pitchFamily="18" charset="0"/>
              </a:rPr>
              <a:t>: Formalina o fissativi alcolici</a:t>
            </a:r>
          </a:p>
        </p:txBody>
      </p:sp>
      <p:sp>
        <p:nvSpPr>
          <p:cNvPr id="4" name="CasellaDiTesto 3">
            <a:extLst>
              <a:ext uri="{FF2B5EF4-FFF2-40B4-BE49-F238E27FC236}">
                <a16:creationId xmlns:a16="http://schemas.microsoft.com/office/drawing/2014/main" id="{23705677-9C99-4C5B-9CA4-644C7E1F9027}"/>
              </a:ext>
            </a:extLst>
          </p:cNvPr>
          <p:cNvSpPr txBox="1"/>
          <p:nvPr/>
        </p:nvSpPr>
        <p:spPr>
          <a:xfrm>
            <a:off x="466725" y="3214541"/>
            <a:ext cx="4570553" cy="369332"/>
          </a:xfrm>
          <a:prstGeom prst="rect">
            <a:avLst/>
          </a:prstGeom>
          <a:noFill/>
        </p:spPr>
        <p:txBody>
          <a:bodyPr wrap="square">
            <a:spAutoFit/>
          </a:bodyPr>
          <a:lstStyle/>
          <a:p>
            <a:r>
              <a:rPr lang="it-IT" b="1" dirty="0">
                <a:cs typeface="Times New Roman" panose="02020603050405020304" pitchFamily="18" charset="0"/>
              </a:rPr>
              <a:t>TEMPO DI FISSAZIONE: </a:t>
            </a:r>
            <a:r>
              <a:rPr lang="it-IT" dirty="0">
                <a:cs typeface="Times New Roman" panose="02020603050405020304" pitchFamily="18" charset="0"/>
              </a:rPr>
              <a:t>6-72h</a:t>
            </a:r>
          </a:p>
        </p:txBody>
      </p:sp>
      <p:sp>
        <p:nvSpPr>
          <p:cNvPr id="5" name="CasellaDiTesto 4">
            <a:extLst>
              <a:ext uri="{FF2B5EF4-FFF2-40B4-BE49-F238E27FC236}">
                <a16:creationId xmlns:a16="http://schemas.microsoft.com/office/drawing/2014/main" id="{35D6345C-F738-45DD-B197-8690FF71A22C}"/>
              </a:ext>
            </a:extLst>
          </p:cNvPr>
          <p:cNvSpPr txBox="1"/>
          <p:nvPr/>
        </p:nvSpPr>
        <p:spPr>
          <a:xfrm>
            <a:off x="367498" y="4949140"/>
            <a:ext cx="7787474" cy="830997"/>
          </a:xfrm>
          <a:prstGeom prst="rect">
            <a:avLst/>
          </a:prstGeom>
          <a:noFill/>
        </p:spPr>
        <p:txBody>
          <a:bodyPr wrap="square">
            <a:spAutoFit/>
          </a:bodyPr>
          <a:lstStyle/>
          <a:p>
            <a:r>
              <a:rPr lang="it-IT" b="1" dirty="0">
                <a:cs typeface="Times New Roman" panose="02020603050405020304" pitchFamily="18" charset="0"/>
              </a:rPr>
              <a:t>CAMPIONAMENTO: </a:t>
            </a:r>
          </a:p>
          <a:p>
            <a:pPr marL="257175" indent="-257175">
              <a:buFontTx/>
              <a:buChar char="-"/>
            </a:pPr>
            <a:r>
              <a:rPr lang="it-IT" sz="1500" dirty="0">
                <a:cs typeface="Times New Roman" panose="02020603050405020304" pitchFamily="18" charset="0"/>
              </a:rPr>
              <a:t>Attività del patologo nella gestione del pezzo operatorio e nell’adeguato campionamento</a:t>
            </a:r>
          </a:p>
          <a:p>
            <a:pPr marL="257175" indent="-257175">
              <a:buFontTx/>
              <a:buChar char="-"/>
            </a:pPr>
            <a:r>
              <a:rPr lang="it-IT" sz="1500" dirty="0">
                <a:cs typeface="Times New Roman" panose="02020603050405020304" pitchFamily="18" charset="0"/>
              </a:rPr>
              <a:t>Attività del tecnico di laboratorio nella gestione delle </a:t>
            </a:r>
            <a:r>
              <a:rPr lang="it-IT" sz="1500" dirty="0" err="1">
                <a:cs typeface="Times New Roman" panose="02020603050405020304" pitchFamily="18" charset="0"/>
              </a:rPr>
              <a:t>biocassette</a:t>
            </a:r>
            <a:endParaRPr lang="it-IT" dirty="0">
              <a:cs typeface="Times New Roman" panose="02020603050405020304" pitchFamily="18" charset="0"/>
            </a:endParaRPr>
          </a:p>
        </p:txBody>
      </p:sp>
      <p:graphicFrame>
        <p:nvGraphicFramePr>
          <p:cNvPr id="7" name="Tabella 6">
            <a:extLst>
              <a:ext uri="{FF2B5EF4-FFF2-40B4-BE49-F238E27FC236}">
                <a16:creationId xmlns:a16="http://schemas.microsoft.com/office/drawing/2014/main" id="{F25A8D0F-35B4-4E9F-9229-9C96EE6369AF}"/>
              </a:ext>
            </a:extLst>
          </p:cNvPr>
          <p:cNvGraphicFramePr>
            <a:graphicFrameLocks noGrp="1"/>
          </p:cNvGraphicFramePr>
          <p:nvPr/>
        </p:nvGraphicFramePr>
        <p:xfrm>
          <a:off x="4261236" y="3202710"/>
          <a:ext cx="3409950" cy="1715021"/>
        </p:xfrm>
        <a:graphic>
          <a:graphicData uri="http://schemas.openxmlformats.org/drawingml/2006/table">
            <a:tbl>
              <a:tblPr>
                <a:tableStyleId>{5C22544A-7EE6-4342-B048-85BDC9FD1C3A}</a:tableStyleId>
              </a:tblPr>
              <a:tblGrid>
                <a:gridCol w="1136650">
                  <a:extLst>
                    <a:ext uri="{9D8B030D-6E8A-4147-A177-3AD203B41FA5}">
                      <a16:colId xmlns:a16="http://schemas.microsoft.com/office/drawing/2014/main" val="2127385016"/>
                    </a:ext>
                  </a:extLst>
                </a:gridCol>
                <a:gridCol w="1136650">
                  <a:extLst>
                    <a:ext uri="{9D8B030D-6E8A-4147-A177-3AD203B41FA5}">
                      <a16:colId xmlns:a16="http://schemas.microsoft.com/office/drawing/2014/main" val="2126382890"/>
                    </a:ext>
                  </a:extLst>
                </a:gridCol>
                <a:gridCol w="1136650">
                  <a:extLst>
                    <a:ext uri="{9D8B030D-6E8A-4147-A177-3AD203B41FA5}">
                      <a16:colId xmlns:a16="http://schemas.microsoft.com/office/drawing/2014/main" val="1793733760"/>
                    </a:ext>
                  </a:extLst>
                </a:gridCol>
              </a:tblGrid>
              <a:tr h="245003">
                <a:tc>
                  <a:txBody>
                    <a:bodyPr/>
                    <a:lstStyle/>
                    <a:p>
                      <a:pPr algn="ctr" fontAlgn="b"/>
                      <a:r>
                        <a:rPr lang="it-IT" sz="1400" b="1" u="none" strike="noStrike" dirty="0">
                          <a:effectLst/>
                        </a:rPr>
                        <a:t>Ore</a:t>
                      </a:r>
                      <a:endParaRPr lang="it-IT" sz="1400" b="1"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it-IT" sz="1400" b="1" u="none" strike="noStrike" dirty="0">
                          <a:effectLst/>
                        </a:rPr>
                        <a:t>mm/h</a:t>
                      </a:r>
                      <a:endParaRPr lang="it-IT" sz="1400" b="1"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it-IT" sz="1400" b="1" u="none" strike="noStrike" dirty="0">
                          <a:effectLst/>
                        </a:rPr>
                        <a:t>mm</a:t>
                      </a:r>
                      <a:endParaRPr lang="it-IT" sz="1400" b="1"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923388468"/>
                  </a:ext>
                </a:extLst>
              </a:tr>
              <a:tr h="245003">
                <a:tc>
                  <a:txBody>
                    <a:bodyPr/>
                    <a:lstStyle/>
                    <a:p>
                      <a:pPr algn="ctr" fontAlgn="b"/>
                      <a:r>
                        <a:rPr lang="it-IT" sz="1400" u="none" strike="noStrike">
                          <a:effectLst/>
                        </a:rPr>
                        <a:t>1</a:t>
                      </a:r>
                      <a:endParaRPr lang="it-IT" sz="14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it-IT" sz="1400" u="none" strike="noStrike">
                          <a:effectLst/>
                        </a:rPr>
                        <a:t>3,6</a:t>
                      </a:r>
                      <a:endParaRPr lang="it-IT" sz="14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it-IT" sz="1400" u="none" strike="noStrike" dirty="0">
                          <a:effectLst/>
                        </a:rPr>
                        <a:t>3,6</a:t>
                      </a:r>
                      <a:endParaRPr lang="it-IT" sz="14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754567913"/>
                  </a:ext>
                </a:extLst>
              </a:tr>
              <a:tr h="245003">
                <a:tc>
                  <a:txBody>
                    <a:bodyPr/>
                    <a:lstStyle/>
                    <a:p>
                      <a:pPr algn="ctr" fontAlgn="b"/>
                      <a:r>
                        <a:rPr lang="it-IT" sz="1400" u="none" strike="noStrike">
                          <a:effectLst/>
                        </a:rPr>
                        <a:t>4</a:t>
                      </a:r>
                      <a:endParaRPr lang="it-IT" sz="14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it-IT" sz="1400" u="none" strike="noStrike">
                          <a:effectLst/>
                        </a:rPr>
                        <a:t>1,8</a:t>
                      </a:r>
                      <a:endParaRPr lang="it-IT" sz="14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it-IT" sz="1400" u="none" strike="noStrike">
                          <a:effectLst/>
                        </a:rPr>
                        <a:t>7,2</a:t>
                      </a:r>
                      <a:endParaRPr lang="it-IT" sz="14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719484496"/>
                  </a:ext>
                </a:extLst>
              </a:tr>
              <a:tr h="245003">
                <a:tc>
                  <a:txBody>
                    <a:bodyPr/>
                    <a:lstStyle/>
                    <a:p>
                      <a:pPr algn="ctr" fontAlgn="b"/>
                      <a:r>
                        <a:rPr lang="it-IT" sz="1400" u="none" strike="noStrike">
                          <a:effectLst/>
                        </a:rPr>
                        <a:t>9</a:t>
                      </a:r>
                      <a:endParaRPr lang="it-IT" sz="14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it-IT" sz="1400" u="none" strike="noStrike">
                          <a:effectLst/>
                        </a:rPr>
                        <a:t>1,2</a:t>
                      </a:r>
                      <a:endParaRPr lang="it-IT" sz="14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it-IT" sz="1400" u="none" strike="noStrike">
                          <a:effectLst/>
                        </a:rPr>
                        <a:t>10,8</a:t>
                      </a:r>
                      <a:endParaRPr lang="it-IT" sz="14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4197159899"/>
                  </a:ext>
                </a:extLst>
              </a:tr>
              <a:tr h="245003">
                <a:tc>
                  <a:txBody>
                    <a:bodyPr/>
                    <a:lstStyle/>
                    <a:p>
                      <a:pPr algn="ctr" fontAlgn="b"/>
                      <a:r>
                        <a:rPr lang="it-IT" sz="1400" u="none" strike="noStrike">
                          <a:effectLst/>
                        </a:rPr>
                        <a:t>16</a:t>
                      </a:r>
                      <a:endParaRPr lang="it-IT" sz="14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it-IT" sz="1400" u="none" strike="noStrike">
                          <a:effectLst/>
                        </a:rPr>
                        <a:t>0,9</a:t>
                      </a:r>
                      <a:endParaRPr lang="it-IT" sz="14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it-IT" sz="1400" u="none" strike="noStrike">
                          <a:effectLst/>
                        </a:rPr>
                        <a:t>14,4</a:t>
                      </a:r>
                      <a:endParaRPr lang="it-IT" sz="14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78726750"/>
                  </a:ext>
                </a:extLst>
              </a:tr>
              <a:tr h="245003">
                <a:tc>
                  <a:txBody>
                    <a:bodyPr/>
                    <a:lstStyle/>
                    <a:p>
                      <a:pPr algn="ctr" fontAlgn="b"/>
                      <a:r>
                        <a:rPr lang="it-IT" sz="1400" u="none" strike="noStrike">
                          <a:effectLst/>
                        </a:rPr>
                        <a:t>25</a:t>
                      </a:r>
                      <a:endParaRPr lang="it-IT" sz="14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it-IT" sz="1400" u="none" strike="noStrike">
                          <a:effectLst/>
                        </a:rPr>
                        <a:t>0,72</a:t>
                      </a:r>
                      <a:endParaRPr lang="it-IT" sz="14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it-IT" sz="1400" u="none" strike="noStrike">
                          <a:effectLst/>
                        </a:rPr>
                        <a:t>18</a:t>
                      </a:r>
                      <a:endParaRPr lang="it-IT" sz="14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4067924088"/>
                  </a:ext>
                </a:extLst>
              </a:tr>
              <a:tr h="245003">
                <a:tc>
                  <a:txBody>
                    <a:bodyPr/>
                    <a:lstStyle/>
                    <a:p>
                      <a:pPr algn="ctr" fontAlgn="b"/>
                      <a:r>
                        <a:rPr lang="it-IT" sz="1400" u="none" strike="noStrike">
                          <a:effectLst/>
                        </a:rPr>
                        <a:t>100 (4gg)</a:t>
                      </a:r>
                      <a:endParaRPr lang="it-IT" sz="14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it-IT" sz="1400" u="none" strike="noStrike">
                          <a:effectLst/>
                        </a:rPr>
                        <a:t>0,36</a:t>
                      </a:r>
                      <a:endParaRPr lang="it-IT" sz="14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it-IT" sz="1400" u="none" strike="noStrike" dirty="0">
                          <a:effectLst/>
                        </a:rPr>
                        <a:t>36</a:t>
                      </a:r>
                      <a:endParaRPr lang="it-IT" sz="14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189488982"/>
                  </a:ext>
                </a:extLst>
              </a:tr>
            </a:tbl>
          </a:graphicData>
        </a:graphic>
      </p:graphicFrame>
      <p:sp>
        <p:nvSpPr>
          <p:cNvPr id="3" name="Segnaposto numero diapositiva 2">
            <a:extLst>
              <a:ext uri="{FF2B5EF4-FFF2-40B4-BE49-F238E27FC236}">
                <a16:creationId xmlns:a16="http://schemas.microsoft.com/office/drawing/2014/main" id="{EAB0E00E-3CE0-4D3B-B788-FEF8ED870C38}"/>
              </a:ext>
            </a:extLst>
          </p:cNvPr>
          <p:cNvSpPr>
            <a:spLocks noGrp="1"/>
          </p:cNvSpPr>
          <p:nvPr>
            <p:ph type="sldNum" sz="quarter" idx="12"/>
          </p:nvPr>
        </p:nvSpPr>
        <p:spPr/>
        <p:txBody>
          <a:bodyPr/>
          <a:lstStyle/>
          <a:p>
            <a:fld id="{A809E1DE-55F0-4A8B-81BF-EA6616AD3938}" type="slidenum">
              <a:rPr lang="it-IT" smtClean="0"/>
              <a:t>23</a:t>
            </a:fld>
            <a:endParaRPr lang="it-IT"/>
          </a:p>
        </p:txBody>
      </p:sp>
    </p:spTree>
    <p:extLst>
      <p:ext uri="{BB962C8B-B14F-4D97-AF65-F5344CB8AC3E}">
        <p14:creationId xmlns:p14="http://schemas.microsoft.com/office/powerpoint/2010/main" val="3466252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A2E02F6-56AE-4704-85D4-2B3E9822862C}"/>
              </a:ext>
            </a:extLst>
          </p:cNvPr>
          <p:cNvSpPr txBox="1"/>
          <p:nvPr/>
        </p:nvSpPr>
        <p:spPr>
          <a:xfrm>
            <a:off x="323528" y="548680"/>
            <a:ext cx="7787474" cy="2662267"/>
          </a:xfrm>
          <a:prstGeom prst="rect">
            <a:avLst/>
          </a:prstGeom>
          <a:noFill/>
        </p:spPr>
        <p:txBody>
          <a:bodyPr wrap="square">
            <a:spAutoFit/>
          </a:bodyPr>
          <a:lstStyle/>
          <a:p>
            <a:r>
              <a:rPr lang="it-IT" sz="3200" b="1" dirty="0">
                <a:solidFill>
                  <a:srgbClr val="FF6600"/>
                </a:solidFill>
                <a:effectLst>
                  <a:outerShdw blurRad="38100" dist="38100" dir="2700000" algn="tl">
                    <a:srgbClr val="000000">
                      <a:alpha val="43137"/>
                    </a:srgbClr>
                  </a:outerShdw>
                </a:effectLst>
                <a:latin typeface="Bookman Old Style" pitchFamily="18" charset="0"/>
                <a:ea typeface="+mj-ea"/>
                <a:cs typeface="Arial" charset="0"/>
              </a:rPr>
              <a:t>PROCESSAZIONE:</a:t>
            </a:r>
          </a:p>
          <a:p>
            <a:r>
              <a:rPr lang="it-IT" sz="1500" dirty="0">
                <a:cs typeface="Times New Roman" panose="02020603050405020304" pitchFamily="18" charset="0"/>
              </a:rPr>
              <a:t>La processazione deve essere effettuata utilizzando un </a:t>
            </a:r>
            <a:r>
              <a:rPr lang="it-IT" sz="1500" dirty="0" err="1">
                <a:cs typeface="Times New Roman" panose="02020603050405020304" pitchFamily="18" charset="0"/>
              </a:rPr>
              <a:t>processatore</a:t>
            </a:r>
            <a:r>
              <a:rPr lang="it-IT" sz="1500" dirty="0">
                <a:cs typeface="Times New Roman" panose="02020603050405020304" pitchFamily="18" charset="0"/>
              </a:rPr>
              <a:t> automatico e seguendo le indicazioni del produttore. </a:t>
            </a:r>
          </a:p>
          <a:p>
            <a:endParaRPr lang="it-IT" sz="1500" dirty="0">
              <a:cs typeface="Times New Roman" panose="02020603050405020304" pitchFamily="18" charset="0"/>
            </a:endParaRPr>
          </a:p>
          <a:p>
            <a:r>
              <a:rPr lang="it-IT" sz="1500" dirty="0">
                <a:cs typeface="Times New Roman" panose="02020603050405020304" pitchFamily="18" charset="0"/>
              </a:rPr>
              <a:t>Durante la processazione i tessuti vengono disidratati e l’acqua viene sostituita con la PARAFFINA. Residui di acqua nel campione possono incidere sulla qualità e sulla stabilità delle componenti tissutali, DNA incluso.</a:t>
            </a:r>
          </a:p>
          <a:p>
            <a:endParaRPr lang="it-IT" sz="1500" dirty="0">
              <a:cs typeface="Times New Roman" panose="02020603050405020304" pitchFamily="18" charset="0"/>
            </a:endParaRPr>
          </a:p>
          <a:p>
            <a:r>
              <a:rPr lang="it-IT" sz="1500" dirty="0">
                <a:cs typeface="Times New Roman" panose="02020603050405020304" pitchFamily="18" charset="0"/>
              </a:rPr>
              <a:t>E’ necessario utilizzare paraffina con composizione standard e con bassa temperatura di melting (50-56°C) per non danneggiare l’integrità delle biomolecole presenti nel tessuto. </a:t>
            </a:r>
          </a:p>
        </p:txBody>
      </p:sp>
      <p:sp>
        <p:nvSpPr>
          <p:cNvPr id="3" name="Segnaposto numero diapositiva 2">
            <a:extLst>
              <a:ext uri="{FF2B5EF4-FFF2-40B4-BE49-F238E27FC236}">
                <a16:creationId xmlns:a16="http://schemas.microsoft.com/office/drawing/2014/main" id="{026B6DCD-4AE3-45D0-9F54-92A006AFE335}"/>
              </a:ext>
            </a:extLst>
          </p:cNvPr>
          <p:cNvSpPr>
            <a:spLocks noGrp="1"/>
          </p:cNvSpPr>
          <p:nvPr>
            <p:ph type="sldNum" sz="quarter" idx="12"/>
          </p:nvPr>
        </p:nvSpPr>
        <p:spPr/>
        <p:txBody>
          <a:bodyPr/>
          <a:lstStyle/>
          <a:p>
            <a:fld id="{A809E1DE-55F0-4A8B-81BF-EA6616AD3938}" type="slidenum">
              <a:rPr lang="it-IT" smtClean="0"/>
              <a:t>24</a:t>
            </a:fld>
            <a:endParaRPr lang="it-IT"/>
          </a:p>
        </p:txBody>
      </p:sp>
      <p:sp>
        <p:nvSpPr>
          <p:cNvPr id="4" name="CasellaDiTesto 3">
            <a:extLst>
              <a:ext uri="{FF2B5EF4-FFF2-40B4-BE49-F238E27FC236}">
                <a16:creationId xmlns:a16="http://schemas.microsoft.com/office/drawing/2014/main" id="{CBABD85F-716D-44D9-9787-1EC3BCF79E56}"/>
              </a:ext>
            </a:extLst>
          </p:cNvPr>
          <p:cNvSpPr txBox="1"/>
          <p:nvPr/>
        </p:nvSpPr>
        <p:spPr>
          <a:xfrm>
            <a:off x="380482" y="3474616"/>
            <a:ext cx="7461100" cy="2031325"/>
          </a:xfrm>
          <a:prstGeom prst="rect">
            <a:avLst/>
          </a:prstGeom>
          <a:noFill/>
        </p:spPr>
        <p:txBody>
          <a:bodyPr wrap="square">
            <a:spAutoFit/>
          </a:bodyPr>
          <a:lstStyle/>
          <a:p>
            <a:r>
              <a:rPr lang="it-IT" b="1" dirty="0">
                <a:cs typeface="Times New Roman" panose="02020603050405020304" pitchFamily="18" charset="0"/>
              </a:rPr>
              <a:t>DECALCIFICAZIONE (campioni con tessuto osseo):</a:t>
            </a:r>
          </a:p>
          <a:p>
            <a:endParaRPr lang="it-IT" b="1" dirty="0">
              <a:cs typeface="Times New Roman" panose="02020603050405020304" pitchFamily="18" charset="0"/>
            </a:endParaRPr>
          </a:p>
          <a:p>
            <a:r>
              <a:rPr lang="it-IT" sz="1500" dirty="0">
                <a:cs typeface="Times New Roman" panose="02020603050405020304" pitchFamily="18" charset="0"/>
              </a:rPr>
              <a:t>ACIDO FORTE (acido nitrico o acido cloridrico):sono compatibili con la valutazione istologica ma non sono adatti per procedure di sequenziamento basate su PCR.</a:t>
            </a:r>
          </a:p>
          <a:p>
            <a:endParaRPr lang="it-IT" sz="1500" dirty="0">
              <a:cs typeface="Times New Roman" panose="02020603050405020304" pitchFamily="18" charset="0"/>
            </a:endParaRPr>
          </a:p>
          <a:p>
            <a:r>
              <a:rPr lang="it-IT" sz="1500" dirty="0">
                <a:cs typeface="Times New Roman" panose="02020603050405020304" pitchFamily="18" charset="0"/>
              </a:rPr>
              <a:t> ACIDO DEBOLE (acido picrico, acetico o formico) o AGENTE CHELANTE (EDTA):</a:t>
            </a:r>
          </a:p>
          <a:p>
            <a:r>
              <a:rPr lang="it-IT" sz="1500" dirty="0">
                <a:cs typeface="Times New Roman" panose="02020603050405020304" pitchFamily="18" charset="0"/>
              </a:rPr>
              <a:t>le procedure di decalcificazione richiedono più tempo ma sono adatte sia per l'analisi morfologica che per il sequenziamento basato su PCR, incluso NGS</a:t>
            </a:r>
          </a:p>
        </p:txBody>
      </p:sp>
    </p:spTree>
    <p:extLst>
      <p:ext uri="{BB962C8B-B14F-4D97-AF65-F5344CB8AC3E}">
        <p14:creationId xmlns:p14="http://schemas.microsoft.com/office/powerpoint/2010/main" val="974841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B1C573C-0AFA-4902-9748-4FB630A2C0EB}"/>
              </a:ext>
            </a:extLst>
          </p:cNvPr>
          <p:cNvSpPr txBox="1"/>
          <p:nvPr/>
        </p:nvSpPr>
        <p:spPr>
          <a:xfrm>
            <a:off x="590230" y="605749"/>
            <a:ext cx="7787474" cy="1508105"/>
          </a:xfrm>
          <a:prstGeom prst="rect">
            <a:avLst/>
          </a:prstGeom>
          <a:noFill/>
        </p:spPr>
        <p:txBody>
          <a:bodyPr wrap="square">
            <a:spAutoFit/>
          </a:bodyPr>
          <a:lstStyle/>
          <a:p>
            <a:pPr algn="ctr"/>
            <a:r>
              <a:rPr lang="it-IT" sz="3200" b="1" dirty="0">
                <a:solidFill>
                  <a:srgbClr val="FF6600"/>
                </a:solidFill>
                <a:effectLst>
                  <a:outerShdw blurRad="38100" dist="38100" dir="2700000" algn="tl">
                    <a:srgbClr val="000000">
                      <a:alpha val="43137"/>
                    </a:srgbClr>
                  </a:outerShdw>
                </a:effectLst>
                <a:latin typeface="Bookman Old Style" pitchFamily="18" charset="0"/>
                <a:ea typeface="+mj-ea"/>
                <a:cs typeface="Arial" charset="0"/>
              </a:rPr>
              <a:t>SCELTA DEL CAMPIONE</a:t>
            </a:r>
          </a:p>
          <a:p>
            <a:pPr algn="ctr"/>
            <a:endParaRPr lang="it-IT" sz="2400" b="1" dirty="0">
              <a:cs typeface="Times New Roman" panose="02020603050405020304" pitchFamily="18" charset="0"/>
            </a:endParaRPr>
          </a:p>
          <a:p>
            <a:pPr algn="ctr"/>
            <a:r>
              <a:rPr lang="it-IT" b="1" u="sng" dirty="0">
                <a:cs typeface="Times New Roman" panose="02020603050405020304" pitchFamily="18" charset="0"/>
              </a:rPr>
              <a:t>IL PATOLOGO E’ RESPONSABILE DELLA SELEZIONE DEL BLOCCHETTO FFPE DA UTILIZZARE PER L’ESECUZIONE DEL TEST</a:t>
            </a:r>
          </a:p>
        </p:txBody>
      </p:sp>
      <p:sp>
        <p:nvSpPr>
          <p:cNvPr id="4" name="CasellaDiTesto 3">
            <a:extLst>
              <a:ext uri="{FF2B5EF4-FFF2-40B4-BE49-F238E27FC236}">
                <a16:creationId xmlns:a16="http://schemas.microsoft.com/office/drawing/2014/main" id="{CB309C5D-5835-40FA-B086-56E192B4307B}"/>
              </a:ext>
            </a:extLst>
          </p:cNvPr>
          <p:cNvSpPr txBox="1"/>
          <p:nvPr/>
        </p:nvSpPr>
        <p:spPr>
          <a:xfrm>
            <a:off x="583532" y="2818104"/>
            <a:ext cx="8191500" cy="3000821"/>
          </a:xfrm>
          <a:prstGeom prst="rect">
            <a:avLst/>
          </a:prstGeom>
          <a:noFill/>
        </p:spPr>
        <p:txBody>
          <a:bodyPr wrap="square">
            <a:spAutoFit/>
          </a:bodyPr>
          <a:lstStyle/>
          <a:p>
            <a:r>
              <a:rPr lang="it-IT" sz="2100" dirty="0">
                <a:cs typeface="Times New Roman" panose="02020603050405020304" pitchFamily="18" charset="0"/>
              </a:rPr>
              <a:t>Prima di procedere con il taglio, </a:t>
            </a:r>
            <a:r>
              <a:rPr lang="it-IT" sz="2100" u="sng" dirty="0">
                <a:cs typeface="Times New Roman" panose="02020603050405020304" pitchFamily="18" charset="0"/>
              </a:rPr>
              <a:t>IL PATOLOGO </a:t>
            </a:r>
            <a:r>
              <a:rPr lang="it-IT" sz="2100" dirty="0">
                <a:cs typeface="Times New Roman" panose="02020603050405020304" pitchFamily="18" charset="0"/>
              </a:rPr>
              <a:t>deve valutare il materiale e fornire l’idoneità per l’estrazione del DNA/RNA.</a:t>
            </a:r>
          </a:p>
          <a:p>
            <a:r>
              <a:rPr lang="it-IT" sz="2100" dirty="0">
                <a:cs typeface="Times New Roman" panose="02020603050405020304" pitchFamily="18" charset="0"/>
              </a:rPr>
              <a:t>Devono essere escluse le aree di tessuto che potenzialmente potrebbero compromettere l’esito dell’esame molecolare:</a:t>
            </a:r>
          </a:p>
          <a:p>
            <a:pPr marL="214313" indent="-214313">
              <a:buFontTx/>
              <a:buChar char="-"/>
            </a:pPr>
            <a:r>
              <a:rPr lang="it-IT" sz="2100" dirty="0">
                <a:cs typeface="Times New Roman" panose="02020603050405020304" pitchFamily="18" charset="0"/>
              </a:rPr>
              <a:t> Sangue</a:t>
            </a:r>
          </a:p>
          <a:p>
            <a:pPr marL="214313" indent="-214313">
              <a:buFontTx/>
              <a:buChar char="-"/>
            </a:pPr>
            <a:r>
              <a:rPr lang="it-IT" sz="2100" dirty="0">
                <a:cs typeface="Times New Roman" panose="02020603050405020304" pitchFamily="18" charset="0"/>
              </a:rPr>
              <a:t> Necrosi</a:t>
            </a:r>
          </a:p>
          <a:p>
            <a:pPr marL="214313" indent="-214313">
              <a:buFontTx/>
              <a:buChar char="-"/>
            </a:pPr>
            <a:r>
              <a:rPr lang="it-IT" sz="2100" dirty="0">
                <a:cs typeface="Times New Roman" panose="02020603050405020304" pitchFamily="18" charset="0"/>
              </a:rPr>
              <a:t> Laghi di mucina </a:t>
            </a:r>
          </a:p>
          <a:p>
            <a:pPr marL="214313" indent="-214313">
              <a:buFontTx/>
              <a:buChar char="-"/>
            </a:pPr>
            <a:r>
              <a:rPr lang="it-IT" sz="2100" dirty="0">
                <a:cs typeface="Times New Roman" panose="02020603050405020304" pitchFamily="18" charset="0"/>
              </a:rPr>
              <a:t> Infiltrati linfocitari evidenti</a:t>
            </a:r>
          </a:p>
          <a:p>
            <a:pPr marL="214313" indent="-214313">
              <a:buFontTx/>
              <a:buChar char="-"/>
            </a:pPr>
            <a:r>
              <a:rPr lang="it-IT" sz="2100" dirty="0">
                <a:cs typeface="Times New Roman" panose="02020603050405020304" pitchFamily="18" charset="0"/>
              </a:rPr>
              <a:t>Valutazione dell’eterogeneità </a:t>
            </a:r>
          </a:p>
        </p:txBody>
      </p:sp>
      <p:sp>
        <p:nvSpPr>
          <p:cNvPr id="3" name="Segnaposto numero diapositiva 2">
            <a:extLst>
              <a:ext uri="{FF2B5EF4-FFF2-40B4-BE49-F238E27FC236}">
                <a16:creationId xmlns:a16="http://schemas.microsoft.com/office/drawing/2014/main" id="{EE976FE8-69B8-422E-B513-F6691FAB9359}"/>
              </a:ext>
            </a:extLst>
          </p:cNvPr>
          <p:cNvSpPr>
            <a:spLocks noGrp="1"/>
          </p:cNvSpPr>
          <p:nvPr>
            <p:ph type="sldNum" sz="quarter" idx="12"/>
          </p:nvPr>
        </p:nvSpPr>
        <p:spPr/>
        <p:txBody>
          <a:bodyPr/>
          <a:lstStyle/>
          <a:p>
            <a:fld id="{A809E1DE-55F0-4A8B-81BF-EA6616AD3938}" type="slidenum">
              <a:rPr lang="it-IT" smtClean="0"/>
              <a:t>25</a:t>
            </a:fld>
            <a:endParaRPr lang="it-IT"/>
          </a:p>
        </p:txBody>
      </p:sp>
      <p:sp>
        <p:nvSpPr>
          <p:cNvPr id="5" name="CasellaDiTesto 4">
            <a:extLst>
              <a:ext uri="{FF2B5EF4-FFF2-40B4-BE49-F238E27FC236}">
                <a16:creationId xmlns:a16="http://schemas.microsoft.com/office/drawing/2014/main" id="{BAA4DFAA-A30D-4CCE-93CF-77E6E86FAFA3}"/>
              </a:ext>
            </a:extLst>
          </p:cNvPr>
          <p:cNvSpPr txBox="1"/>
          <p:nvPr/>
        </p:nvSpPr>
        <p:spPr>
          <a:xfrm>
            <a:off x="4410075" y="4724056"/>
            <a:ext cx="4325030" cy="415498"/>
          </a:xfrm>
          <a:prstGeom prst="rect">
            <a:avLst/>
          </a:prstGeom>
          <a:noFill/>
        </p:spPr>
        <p:txBody>
          <a:bodyPr wrap="none" rtlCol="0">
            <a:spAutoFit/>
          </a:bodyPr>
          <a:lstStyle/>
          <a:p>
            <a:r>
              <a:rPr lang="it-IT" sz="2100" b="1" dirty="0">
                <a:cs typeface="Times New Roman" panose="02020603050405020304" pitchFamily="18" charset="0"/>
              </a:rPr>
              <a:t>VALUTAZIONE MORFOLOGICA</a:t>
            </a:r>
          </a:p>
        </p:txBody>
      </p:sp>
      <p:sp>
        <p:nvSpPr>
          <p:cNvPr id="6" name="Parentesi graffa chiusa 5">
            <a:extLst>
              <a:ext uri="{FF2B5EF4-FFF2-40B4-BE49-F238E27FC236}">
                <a16:creationId xmlns:a16="http://schemas.microsoft.com/office/drawing/2014/main" id="{205756FB-50F7-49E0-B0DB-509E3D9C7017}"/>
              </a:ext>
            </a:extLst>
          </p:cNvPr>
          <p:cNvSpPr/>
          <p:nvPr/>
        </p:nvSpPr>
        <p:spPr>
          <a:xfrm>
            <a:off x="3985962" y="4226604"/>
            <a:ext cx="424113" cy="1476365"/>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2185482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DDBB4F2-FF5C-4BDF-AEEB-1B56CFD6F844}"/>
              </a:ext>
            </a:extLst>
          </p:cNvPr>
          <p:cNvSpPr>
            <a:spLocks noGrp="1" noChangeArrowheads="1"/>
          </p:cNvSpPr>
          <p:nvPr>
            <p:ph type="title"/>
          </p:nvPr>
        </p:nvSpPr>
        <p:spPr>
          <a:xfrm>
            <a:off x="611188" y="404813"/>
            <a:ext cx="8153400" cy="1028700"/>
          </a:xfrm>
        </p:spPr>
        <p:txBody>
          <a:bodyPr anchor="t">
            <a:spAutoFit/>
          </a:bodyPr>
          <a:lstStyle/>
          <a:p>
            <a:pPr eaLnBrk="1" hangingPunct="1">
              <a:lnSpc>
                <a:spcPct val="80000"/>
              </a:lnSpc>
              <a:defRPr/>
            </a:pPr>
            <a:r>
              <a:rPr lang="it-IT" b="1" kern="1200" dirty="0">
                <a:solidFill>
                  <a:srgbClr val="FF6600"/>
                </a:solidFill>
                <a:effectLst>
                  <a:outerShdw blurRad="38100" dist="38100" dir="2700000" algn="tl">
                    <a:srgbClr val="000000">
                      <a:alpha val="43137"/>
                    </a:srgbClr>
                  </a:outerShdw>
                </a:effectLst>
                <a:latin typeface="Bookman Old Style" pitchFamily="18" charset="0"/>
                <a:ea typeface="+mn-ea"/>
                <a:cs typeface="Arial" charset="0"/>
              </a:rPr>
              <a:t>Scelta</a:t>
            </a:r>
            <a:r>
              <a:rPr lang="it-IT" sz="3200" b="1" kern="1200" dirty="0">
                <a:solidFill>
                  <a:srgbClr val="FF6600"/>
                </a:solidFill>
                <a:cs typeface="Arial" pitchFamily="34" charset="0"/>
              </a:rPr>
              <a:t> </a:t>
            </a:r>
            <a:r>
              <a:rPr lang="it-IT" b="1" kern="1200" dirty="0">
                <a:solidFill>
                  <a:srgbClr val="FF6600"/>
                </a:solidFill>
                <a:effectLst>
                  <a:outerShdw blurRad="38100" dist="38100" dir="2700000" algn="tl">
                    <a:srgbClr val="000000">
                      <a:alpha val="43137"/>
                    </a:srgbClr>
                  </a:outerShdw>
                </a:effectLst>
                <a:latin typeface="Bookman Old Style" pitchFamily="18" charset="0"/>
                <a:ea typeface="+mn-ea"/>
                <a:cs typeface="Arial" charset="0"/>
              </a:rPr>
              <a:t>del materiale</a:t>
            </a:r>
            <a:br>
              <a:rPr lang="it-IT" sz="3200" b="1" kern="1200" dirty="0">
                <a:solidFill>
                  <a:srgbClr val="FF6600"/>
                </a:solidFill>
                <a:cs typeface="Arial" pitchFamily="34" charset="0"/>
              </a:rPr>
            </a:br>
            <a:endParaRPr lang="it-IT" sz="3200" b="1" kern="1200" dirty="0">
              <a:solidFill>
                <a:srgbClr val="FF6600"/>
              </a:solidFill>
              <a:cs typeface="Arial" pitchFamily="34" charset="0"/>
            </a:endParaRPr>
          </a:p>
        </p:txBody>
      </p:sp>
      <p:sp>
        <p:nvSpPr>
          <p:cNvPr id="46084" name="Rectangle 3">
            <a:extLst>
              <a:ext uri="{FF2B5EF4-FFF2-40B4-BE49-F238E27FC236}">
                <a16:creationId xmlns:a16="http://schemas.microsoft.com/office/drawing/2014/main" id="{35C435B3-4521-46AC-BA49-01898FA32608}"/>
              </a:ext>
            </a:extLst>
          </p:cNvPr>
          <p:cNvSpPr>
            <a:spLocks noGrp="1" noChangeArrowheads="1"/>
          </p:cNvSpPr>
          <p:nvPr>
            <p:ph idx="1"/>
          </p:nvPr>
        </p:nvSpPr>
        <p:spPr>
          <a:xfrm>
            <a:off x="379413" y="1125538"/>
            <a:ext cx="8215312" cy="6002337"/>
          </a:xfrm>
        </p:spPr>
        <p:txBody>
          <a:bodyPr>
            <a:spAutoFit/>
          </a:bodyPr>
          <a:lstStyle/>
          <a:p>
            <a:pPr marL="0" indent="0" eaLnBrk="1" hangingPunct="1">
              <a:spcBef>
                <a:spcPct val="0"/>
              </a:spcBef>
              <a:defRPr/>
            </a:pPr>
            <a:r>
              <a:rPr lang="it-IT" altLang="it-IT" b="1" dirty="0">
                <a:solidFill>
                  <a:schemeClr val="accent4">
                    <a:lumMod val="10000"/>
                  </a:schemeClr>
                </a:solidFill>
              </a:rPr>
              <a:t> Identificazione della neoplasia</a:t>
            </a:r>
          </a:p>
          <a:p>
            <a:pPr marL="0" indent="0" eaLnBrk="1" hangingPunct="1">
              <a:spcBef>
                <a:spcPct val="0"/>
              </a:spcBef>
              <a:defRPr/>
            </a:pPr>
            <a:endParaRPr lang="it-IT" altLang="it-IT" b="1" dirty="0">
              <a:solidFill>
                <a:schemeClr val="accent4">
                  <a:lumMod val="10000"/>
                </a:schemeClr>
              </a:solidFill>
            </a:endParaRPr>
          </a:p>
          <a:p>
            <a:pPr marL="0" indent="0" eaLnBrk="1" hangingPunct="1">
              <a:spcBef>
                <a:spcPct val="0"/>
              </a:spcBef>
              <a:defRPr/>
            </a:pPr>
            <a:r>
              <a:rPr lang="it-IT" altLang="it-IT" b="1" dirty="0">
                <a:solidFill>
                  <a:schemeClr val="accent4">
                    <a:lumMod val="10000"/>
                  </a:schemeClr>
                </a:solidFill>
              </a:rPr>
              <a:t> Scelta del blocchetto in paraffina</a:t>
            </a:r>
          </a:p>
          <a:p>
            <a:pPr marL="0" indent="0" eaLnBrk="1" hangingPunct="1">
              <a:spcBef>
                <a:spcPct val="0"/>
              </a:spcBef>
              <a:buFontTx/>
              <a:buNone/>
              <a:defRPr/>
            </a:pPr>
            <a:r>
              <a:rPr lang="it-IT" altLang="it-IT" b="1" dirty="0">
                <a:solidFill>
                  <a:schemeClr val="accent4">
                    <a:lumMod val="10000"/>
                  </a:schemeClr>
                </a:solidFill>
              </a:rPr>
              <a:t> </a:t>
            </a:r>
          </a:p>
          <a:p>
            <a:pPr marL="0" indent="0" eaLnBrk="1" hangingPunct="1">
              <a:spcBef>
                <a:spcPct val="0"/>
              </a:spcBef>
              <a:defRPr/>
            </a:pPr>
            <a:r>
              <a:rPr lang="it-IT" altLang="it-IT" b="1" dirty="0">
                <a:solidFill>
                  <a:schemeClr val="accent4">
                    <a:lumMod val="10000"/>
                  </a:schemeClr>
                </a:solidFill>
              </a:rPr>
              <a:t>% cellule neoplastiche nella sezione</a:t>
            </a:r>
          </a:p>
          <a:p>
            <a:pPr marL="857250" lvl="1" indent="-457200" eaLnBrk="1" hangingPunct="1">
              <a:spcBef>
                <a:spcPct val="0"/>
              </a:spcBef>
              <a:defRPr/>
            </a:pPr>
            <a:r>
              <a:rPr lang="it-IT" altLang="it-IT" b="1" dirty="0">
                <a:solidFill>
                  <a:schemeClr val="accent4">
                    <a:lumMod val="10000"/>
                  </a:schemeClr>
                </a:solidFill>
              </a:rPr>
              <a:t>campione (</a:t>
            </a:r>
            <a:r>
              <a:rPr lang="it-IT" altLang="it-IT" b="1" dirty="0" err="1">
                <a:solidFill>
                  <a:schemeClr val="accent4">
                    <a:lumMod val="10000"/>
                  </a:schemeClr>
                </a:solidFill>
              </a:rPr>
              <a:t>Bx</a:t>
            </a:r>
            <a:r>
              <a:rPr lang="it-IT" altLang="it-IT" b="1" dirty="0">
                <a:solidFill>
                  <a:schemeClr val="accent4">
                    <a:lumMod val="10000"/>
                  </a:schemeClr>
                </a:solidFill>
              </a:rPr>
              <a:t>, FNAC, pezzo operatorio)</a:t>
            </a:r>
          </a:p>
          <a:p>
            <a:pPr marL="1257300" lvl="2" indent="-457200" eaLnBrk="1" hangingPunct="1">
              <a:spcBef>
                <a:spcPct val="0"/>
              </a:spcBef>
              <a:defRPr/>
            </a:pPr>
            <a:r>
              <a:rPr lang="it-IT" altLang="it-IT" b="1" dirty="0">
                <a:solidFill>
                  <a:schemeClr val="accent4">
                    <a:lumMod val="10000"/>
                  </a:schemeClr>
                </a:solidFill>
              </a:rPr>
              <a:t>&gt;50% (minimo 20%)</a:t>
            </a:r>
          </a:p>
          <a:p>
            <a:pPr marL="1257300" lvl="2" indent="-457200" eaLnBrk="1" hangingPunct="1">
              <a:spcBef>
                <a:spcPct val="0"/>
              </a:spcBef>
              <a:defRPr/>
            </a:pPr>
            <a:r>
              <a:rPr lang="it-IT" altLang="it-IT" b="1" dirty="0">
                <a:solidFill>
                  <a:schemeClr val="accent4">
                    <a:lumMod val="10000"/>
                  </a:schemeClr>
                </a:solidFill>
              </a:rPr>
              <a:t>% DNA mutante (AF)=% di tumore/2</a:t>
            </a:r>
          </a:p>
          <a:p>
            <a:pPr eaLnBrk="1" hangingPunct="1">
              <a:spcBef>
                <a:spcPct val="0"/>
              </a:spcBef>
              <a:defRPr/>
            </a:pPr>
            <a:r>
              <a:rPr lang="it-IT" altLang="it-IT" b="1" dirty="0">
                <a:solidFill>
                  <a:schemeClr val="accent4">
                    <a:lumMod val="10000"/>
                  </a:schemeClr>
                </a:solidFill>
              </a:rPr>
              <a:t>N° cellule necessarie</a:t>
            </a:r>
          </a:p>
          <a:p>
            <a:pPr lvl="1" eaLnBrk="1" hangingPunct="1">
              <a:spcBef>
                <a:spcPct val="0"/>
              </a:spcBef>
              <a:defRPr/>
            </a:pPr>
            <a:r>
              <a:rPr lang="it-IT" altLang="it-IT" b="1" dirty="0">
                <a:solidFill>
                  <a:schemeClr val="accent4">
                    <a:lumMod val="10000"/>
                  </a:schemeClr>
                </a:solidFill>
              </a:rPr>
              <a:t>Dipende dalla metodica</a:t>
            </a:r>
          </a:p>
          <a:p>
            <a:pPr marL="800100" lvl="2" indent="0" eaLnBrk="1" hangingPunct="1">
              <a:spcBef>
                <a:spcPct val="0"/>
              </a:spcBef>
              <a:defRPr/>
            </a:pPr>
            <a:r>
              <a:rPr lang="it-IT" altLang="it-IT" b="1" dirty="0">
                <a:solidFill>
                  <a:schemeClr val="accent4">
                    <a:lumMod val="10000"/>
                  </a:schemeClr>
                </a:solidFill>
              </a:rPr>
              <a:t> NGS (10 </a:t>
            </a:r>
            <a:r>
              <a:rPr lang="it-IT" altLang="it-IT" b="1" dirty="0" err="1">
                <a:solidFill>
                  <a:schemeClr val="accent4">
                    <a:lumMod val="10000"/>
                  </a:schemeClr>
                </a:solidFill>
              </a:rPr>
              <a:t>ng</a:t>
            </a:r>
            <a:r>
              <a:rPr lang="it-IT" altLang="it-IT" b="1" dirty="0">
                <a:solidFill>
                  <a:schemeClr val="accent4">
                    <a:lumMod val="10000"/>
                  </a:schemeClr>
                </a:solidFill>
              </a:rPr>
              <a:t> DNA circa 1500 cellule conservate)</a:t>
            </a:r>
          </a:p>
          <a:p>
            <a:pPr marL="400050" lvl="1" indent="0" eaLnBrk="1" hangingPunct="1">
              <a:spcBef>
                <a:spcPct val="0"/>
              </a:spcBef>
              <a:defRPr/>
            </a:pPr>
            <a:endParaRPr lang="it-IT" altLang="it-IT" b="1" dirty="0">
              <a:solidFill>
                <a:schemeClr val="accent4">
                  <a:lumMod val="10000"/>
                </a:schemeClr>
              </a:solidFill>
            </a:endParaRPr>
          </a:p>
          <a:p>
            <a:pPr marL="0" indent="0" eaLnBrk="1" hangingPunct="1">
              <a:spcBef>
                <a:spcPct val="0"/>
              </a:spcBef>
              <a:buFontTx/>
              <a:buNone/>
              <a:defRPr/>
            </a:pPr>
            <a:endParaRPr lang="it-IT" altLang="it-IT" b="1" dirty="0">
              <a:solidFill>
                <a:schemeClr val="accent4">
                  <a:lumMod val="10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054386C-2F45-4E81-B539-C7B557162AB0}"/>
              </a:ext>
            </a:extLst>
          </p:cNvPr>
          <p:cNvSpPr txBox="1"/>
          <p:nvPr/>
        </p:nvSpPr>
        <p:spPr>
          <a:xfrm>
            <a:off x="467544" y="332656"/>
            <a:ext cx="7787474" cy="1308050"/>
          </a:xfrm>
          <a:prstGeom prst="rect">
            <a:avLst/>
          </a:prstGeom>
          <a:noFill/>
        </p:spPr>
        <p:txBody>
          <a:bodyPr wrap="square">
            <a:spAutoFit/>
          </a:bodyPr>
          <a:lstStyle/>
          <a:p>
            <a:pPr algn="ctr"/>
            <a:r>
              <a:rPr lang="it-IT" sz="3200" b="1" dirty="0">
                <a:solidFill>
                  <a:srgbClr val="FF6600"/>
                </a:solidFill>
                <a:effectLst>
                  <a:outerShdw blurRad="38100" dist="38100" dir="2700000" algn="tl">
                    <a:srgbClr val="000000">
                      <a:alpha val="43137"/>
                    </a:srgbClr>
                  </a:outerShdw>
                </a:effectLst>
                <a:latin typeface="Bookman Old Style" pitchFamily="18" charset="0"/>
                <a:ea typeface="+mj-ea"/>
                <a:cs typeface="Arial" charset="0"/>
              </a:rPr>
              <a:t>VALUTAZIONE DELLA CELLULARITA’ TUMORALE</a:t>
            </a:r>
          </a:p>
          <a:p>
            <a:pPr algn="ctr"/>
            <a:endParaRPr lang="it-IT" sz="1500" dirty="0">
              <a:cs typeface="Times New Roman" panose="02020603050405020304" pitchFamily="18" charset="0"/>
            </a:endParaRPr>
          </a:p>
        </p:txBody>
      </p:sp>
      <p:sp>
        <p:nvSpPr>
          <p:cNvPr id="4" name="CasellaDiTesto 3">
            <a:extLst>
              <a:ext uri="{FF2B5EF4-FFF2-40B4-BE49-F238E27FC236}">
                <a16:creationId xmlns:a16="http://schemas.microsoft.com/office/drawing/2014/main" id="{FAC727D2-4F64-4D69-99FD-EFCA35758F23}"/>
              </a:ext>
            </a:extLst>
          </p:cNvPr>
          <p:cNvSpPr txBox="1"/>
          <p:nvPr/>
        </p:nvSpPr>
        <p:spPr>
          <a:xfrm>
            <a:off x="373463" y="1457997"/>
            <a:ext cx="6781800" cy="2585323"/>
          </a:xfrm>
          <a:prstGeom prst="rect">
            <a:avLst/>
          </a:prstGeom>
          <a:noFill/>
        </p:spPr>
        <p:txBody>
          <a:bodyPr wrap="square">
            <a:spAutoFit/>
          </a:bodyPr>
          <a:lstStyle/>
          <a:p>
            <a:r>
              <a:rPr lang="it-IT" u="sng" dirty="0">
                <a:cs typeface="Times New Roman" panose="02020603050405020304" pitchFamily="18" charset="0"/>
              </a:rPr>
              <a:t>Il numero di cellule necessarie nelle metodiche estrattive:</a:t>
            </a:r>
          </a:p>
          <a:p>
            <a:endParaRPr lang="it-IT" dirty="0">
              <a:cs typeface="Times New Roman" panose="02020603050405020304" pitchFamily="18" charset="0"/>
            </a:endParaRPr>
          </a:p>
          <a:p>
            <a:r>
              <a:rPr lang="it-IT" dirty="0">
                <a:cs typeface="Times New Roman" panose="02020603050405020304" pitchFamily="18" charset="0"/>
              </a:rPr>
              <a:t>Una cellula : ~ 7,5 </a:t>
            </a:r>
            <a:r>
              <a:rPr lang="it-IT" dirty="0" err="1">
                <a:cs typeface="Times New Roman" panose="02020603050405020304" pitchFamily="18" charset="0"/>
              </a:rPr>
              <a:t>pg</a:t>
            </a:r>
            <a:r>
              <a:rPr lang="it-IT" dirty="0">
                <a:cs typeface="Times New Roman" panose="02020603050405020304" pitchFamily="18" charset="0"/>
              </a:rPr>
              <a:t> di DNA (10 </a:t>
            </a:r>
            <a:r>
              <a:rPr lang="it-IT" dirty="0" err="1">
                <a:cs typeface="Times New Roman" panose="02020603050405020304" pitchFamily="18" charset="0"/>
              </a:rPr>
              <a:t>pg</a:t>
            </a:r>
            <a:r>
              <a:rPr lang="it-IT" dirty="0">
                <a:cs typeface="Times New Roman" panose="02020603050405020304" pitchFamily="18" charset="0"/>
              </a:rPr>
              <a:t>)</a:t>
            </a:r>
          </a:p>
          <a:p>
            <a:endParaRPr lang="it-IT" dirty="0">
              <a:cs typeface="Times New Roman" panose="02020603050405020304" pitchFamily="18" charset="0"/>
            </a:endParaRPr>
          </a:p>
          <a:p>
            <a:r>
              <a:rPr lang="it-IT" dirty="0">
                <a:cs typeface="Times New Roman" panose="02020603050405020304" pitchFamily="18" charset="0"/>
              </a:rPr>
              <a:t>&lt; 100 cellule: &lt; 1ng di DNA</a:t>
            </a:r>
          </a:p>
          <a:p>
            <a:endParaRPr lang="it-IT" dirty="0">
              <a:cs typeface="Times New Roman" panose="02020603050405020304" pitchFamily="18" charset="0"/>
            </a:endParaRPr>
          </a:p>
          <a:p>
            <a:r>
              <a:rPr lang="it-IT" dirty="0">
                <a:cs typeface="Times New Roman" panose="02020603050405020304" pitchFamily="18" charset="0"/>
              </a:rPr>
              <a:t>100-1000 cellule: ~ 1-10 </a:t>
            </a:r>
            <a:r>
              <a:rPr lang="it-IT" dirty="0" err="1">
                <a:cs typeface="Times New Roman" panose="02020603050405020304" pitchFamily="18" charset="0"/>
              </a:rPr>
              <a:t>ng</a:t>
            </a:r>
            <a:r>
              <a:rPr lang="it-IT" dirty="0">
                <a:cs typeface="Times New Roman" panose="02020603050405020304" pitchFamily="18" charset="0"/>
              </a:rPr>
              <a:t> di DNA</a:t>
            </a:r>
          </a:p>
          <a:p>
            <a:endParaRPr lang="it-IT" dirty="0">
              <a:cs typeface="Times New Roman" panose="02020603050405020304" pitchFamily="18" charset="0"/>
            </a:endParaRPr>
          </a:p>
          <a:p>
            <a:r>
              <a:rPr lang="it-IT" dirty="0">
                <a:cs typeface="Times New Roman" panose="02020603050405020304" pitchFamily="18" charset="0"/>
              </a:rPr>
              <a:t>≥ 1000 cellule: ≥ 10 </a:t>
            </a:r>
            <a:r>
              <a:rPr lang="it-IT" dirty="0" err="1">
                <a:cs typeface="Times New Roman" panose="02020603050405020304" pitchFamily="18" charset="0"/>
              </a:rPr>
              <a:t>ng</a:t>
            </a:r>
            <a:r>
              <a:rPr lang="it-IT" dirty="0">
                <a:cs typeface="Times New Roman" panose="02020603050405020304" pitchFamily="18" charset="0"/>
              </a:rPr>
              <a:t> DNA</a:t>
            </a:r>
            <a:endParaRPr lang="it-IT" dirty="0"/>
          </a:p>
        </p:txBody>
      </p:sp>
      <p:sp>
        <p:nvSpPr>
          <p:cNvPr id="5" name="CasellaDiTesto 4">
            <a:extLst>
              <a:ext uri="{FF2B5EF4-FFF2-40B4-BE49-F238E27FC236}">
                <a16:creationId xmlns:a16="http://schemas.microsoft.com/office/drawing/2014/main" id="{61597AD9-0903-4D3D-9858-644859C846C8}"/>
              </a:ext>
            </a:extLst>
          </p:cNvPr>
          <p:cNvSpPr txBox="1"/>
          <p:nvPr/>
        </p:nvSpPr>
        <p:spPr>
          <a:xfrm>
            <a:off x="172444" y="4175769"/>
            <a:ext cx="9600206" cy="3139321"/>
          </a:xfrm>
          <a:prstGeom prst="rect">
            <a:avLst/>
          </a:prstGeom>
          <a:noFill/>
        </p:spPr>
        <p:txBody>
          <a:bodyPr wrap="square" rtlCol="0">
            <a:spAutoFit/>
          </a:bodyPr>
          <a:lstStyle/>
          <a:p>
            <a:pPr algn="l"/>
            <a:r>
              <a:rPr lang="it-IT" b="0" i="0" u="none" strike="noStrike" dirty="0" err="1">
                <a:solidFill>
                  <a:srgbClr val="444444"/>
                </a:solidFill>
                <a:effectLst/>
                <a:latin typeface="Montserrat" panose="00000500000000000000" pitchFamily="2" charset="0"/>
                <a:hlinkClick r:id="rId3"/>
              </a:rPr>
              <a:t>EasyPGX</a:t>
            </a:r>
            <a:r>
              <a:rPr lang="it-IT" b="0" i="0" u="none" strike="noStrike" dirty="0">
                <a:solidFill>
                  <a:srgbClr val="444444"/>
                </a:solidFill>
                <a:effectLst/>
                <a:latin typeface="Montserrat" panose="00000500000000000000" pitchFamily="2" charset="0"/>
                <a:hlinkClick r:id="rId3"/>
              </a:rPr>
              <a:t>® ready PIK3CA</a:t>
            </a:r>
            <a:r>
              <a:rPr lang="it-IT" b="0" i="0" u="none" strike="noStrike" dirty="0">
                <a:solidFill>
                  <a:srgbClr val="444444"/>
                </a:solidFill>
                <a:effectLst/>
                <a:latin typeface="Montserrat" panose="00000500000000000000" pitchFamily="2" charset="0"/>
              </a:rPr>
              <a:t>:</a:t>
            </a:r>
          </a:p>
          <a:p>
            <a:pPr algn="l"/>
            <a:r>
              <a:rPr lang="it-IT" b="0" i="0" u="none" strike="noStrike" dirty="0">
                <a:solidFill>
                  <a:srgbClr val="444444"/>
                </a:solidFill>
                <a:effectLst/>
                <a:latin typeface="Montserrat" panose="00000500000000000000" pitchFamily="2" charset="0"/>
              </a:rPr>
              <a:t> 15-30ng/reazione (FFPE) – 5-10ng/reazione (FRESCHI/CONGELATI) DNA</a:t>
            </a:r>
          </a:p>
          <a:p>
            <a:pPr algn="l"/>
            <a:endParaRPr lang="it-IT" b="0" i="0" u="none" strike="noStrike" dirty="0">
              <a:solidFill>
                <a:srgbClr val="444444"/>
              </a:solidFill>
              <a:effectLst/>
              <a:latin typeface="Montserrat" panose="00000500000000000000" pitchFamily="2" charset="0"/>
            </a:endParaRPr>
          </a:p>
          <a:p>
            <a:r>
              <a:rPr lang="it-IT" b="0" i="0" u="none" strike="noStrike" dirty="0" err="1">
                <a:solidFill>
                  <a:srgbClr val="444444"/>
                </a:solidFill>
                <a:effectLst/>
                <a:latin typeface="Montserrat" panose="00000500000000000000" pitchFamily="2" charset="0"/>
                <a:hlinkClick r:id="rId4"/>
              </a:rPr>
              <a:t>EasyPGX</a:t>
            </a:r>
            <a:r>
              <a:rPr lang="it-IT" b="0" i="0" u="none" strike="noStrike" dirty="0">
                <a:solidFill>
                  <a:srgbClr val="444444"/>
                </a:solidFill>
                <a:effectLst/>
                <a:latin typeface="Montserrat" panose="00000500000000000000" pitchFamily="2" charset="0"/>
                <a:hlinkClick r:id="rId4"/>
              </a:rPr>
              <a:t>® ready ALK, ROS1, RET, MET</a:t>
            </a:r>
            <a:r>
              <a:rPr lang="it-IT" b="0" i="0" u="none" strike="noStrike" dirty="0">
                <a:solidFill>
                  <a:srgbClr val="444444"/>
                </a:solidFill>
                <a:effectLst/>
                <a:latin typeface="Montserrat" panose="00000500000000000000" pitchFamily="2" charset="0"/>
              </a:rPr>
              <a:t> - </a:t>
            </a:r>
            <a:r>
              <a:rPr lang="it-IT" b="0" i="0" u="none" strike="noStrike" dirty="0" err="1">
                <a:solidFill>
                  <a:srgbClr val="444444"/>
                </a:solidFill>
                <a:effectLst/>
                <a:latin typeface="Montserrat" panose="00000500000000000000" pitchFamily="2" charset="0"/>
                <a:hlinkClick r:id="rId5"/>
              </a:rPr>
              <a:t>EasyPGX</a:t>
            </a:r>
            <a:r>
              <a:rPr lang="it-IT" b="0" i="0" u="none" strike="noStrike" dirty="0">
                <a:solidFill>
                  <a:srgbClr val="444444"/>
                </a:solidFill>
                <a:effectLst/>
                <a:latin typeface="Montserrat" panose="00000500000000000000" pitchFamily="2" charset="0"/>
                <a:hlinkClick r:id="rId5"/>
              </a:rPr>
              <a:t>® ready NTRK fusion</a:t>
            </a:r>
            <a:r>
              <a:rPr lang="it-IT" b="0" i="0" u="none" strike="noStrike" dirty="0">
                <a:solidFill>
                  <a:srgbClr val="444444"/>
                </a:solidFill>
                <a:effectLst/>
                <a:latin typeface="Montserrat" panose="00000500000000000000" pitchFamily="2" charset="0"/>
              </a:rPr>
              <a:t>:</a:t>
            </a:r>
            <a:r>
              <a:rPr lang="it-IT" dirty="0">
                <a:solidFill>
                  <a:srgbClr val="444444"/>
                </a:solidFill>
                <a:latin typeface="Montserrat" panose="00000500000000000000" pitchFamily="2" charset="0"/>
              </a:rPr>
              <a:t> </a:t>
            </a:r>
          </a:p>
          <a:p>
            <a:r>
              <a:rPr lang="it-IT" dirty="0">
                <a:solidFill>
                  <a:srgbClr val="444444"/>
                </a:solidFill>
                <a:latin typeface="Montserrat" panose="00000500000000000000" pitchFamily="2" charset="0"/>
              </a:rPr>
              <a:t>25-1500ng/reazione (FFPE) – 2,5-250ng/reazione </a:t>
            </a:r>
            <a:r>
              <a:rPr lang="it-IT" b="0" i="0" u="none" strike="noStrike" dirty="0">
                <a:solidFill>
                  <a:srgbClr val="444444"/>
                </a:solidFill>
                <a:effectLst/>
                <a:latin typeface="Montserrat" panose="00000500000000000000" pitchFamily="2" charset="0"/>
              </a:rPr>
              <a:t>(FRESCHI/CONGELATI) RNA</a:t>
            </a:r>
            <a:endParaRPr lang="it-IT" dirty="0">
              <a:solidFill>
                <a:srgbClr val="444444"/>
              </a:solidFill>
              <a:latin typeface="Montserrat" panose="00000500000000000000" pitchFamily="2" charset="0"/>
            </a:endParaRPr>
          </a:p>
          <a:p>
            <a:pPr algn="l"/>
            <a:endParaRPr lang="it-IT" b="0" i="0" u="none" strike="noStrike" dirty="0">
              <a:solidFill>
                <a:srgbClr val="444444"/>
              </a:solidFill>
              <a:effectLst/>
              <a:latin typeface="Montserrat" panose="00000500000000000000" pitchFamily="2" charset="0"/>
              <a:hlinkClick r:id="rId6"/>
            </a:endParaRPr>
          </a:p>
          <a:p>
            <a:pPr algn="l"/>
            <a:r>
              <a:rPr lang="it-IT" b="0" i="0" u="none" strike="noStrike" dirty="0" err="1">
                <a:solidFill>
                  <a:srgbClr val="444444"/>
                </a:solidFill>
                <a:effectLst/>
                <a:latin typeface="Montserrat" panose="00000500000000000000" pitchFamily="2" charset="0"/>
                <a:hlinkClick r:id="rId6"/>
              </a:rPr>
              <a:t>EasyPGX</a:t>
            </a:r>
            <a:r>
              <a:rPr lang="it-IT" b="0" i="0" u="none" strike="noStrike" dirty="0">
                <a:solidFill>
                  <a:srgbClr val="444444"/>
                </a:solidFill>
                <a:effectLst/>
                <a:latin typeface="Montserrat" panose="00000500000000000000" pitchFamily="2" charset="0"/>
                <a:hlinkClick r:id="rId6"/>
              </a:rPr>
              <a:t>® ready MSI</a:t>
            </a:r>
            <a:r>
              <a:rPr lang="it-IT" b="0" i="0" u="none" strike="noStrike" dirty="0">
                <a:solidFill>
                  <a:srgbClr val="444444"/>
                </a:solidFill>
                <a:effectLst/>
                <a:latin typeface="Montserrat" panose="00000500000000000000" pitchFamily="2" charset="0"/>
              </a:rPr>
              <a:t>: </a:t>
            </a:r>
          </a:p>
          <a:p>
            <a:r>
              <a:rPr lang="it-IT" dirty="0">
                <a:solidFill>
                  <a:srgbClr val="444444"/>
                </a:solidFill>
                <a:latin typeface="Montserrat" panose="00000500000000000000" pitchFamily="2" charset="0"/>
              </a:rPr>
              <a:t>10-100ng/reazione (FFPE) – 10-20ng/reazione </a:t>
            </a:r>
            <a:r>
              <a:rPr lang="it-IT" b="0" i="0" u="none" strike="noStrike" dirty="0">
                <a:solidFill>
                  <a:srgbClr val="444444"/>
                </a:solidFill>
                <a:effectLst/>
                <a:latin typeface="Montserrat" panose="00000500000000000000" pitchFamily="2" charset="0"/>
              </a:rPr>
              <a:t>(FRESCHI/CONGELATI) DNA</a:t>
            </a:r>
            <a:endParaRPr lang="it-IT" dirty="0">
              <a:solidFill>
                <a:srgbClr val="444444"/>
              </a:solidFill>
              <a:latin typeface="Montserrat" panose="00000500000000000000" pitchFamily="2" charset="0"/>
            </a:endParaRPr>
          </a:p>
          <a:p>
            <a:pPr algn="l"/>
            <a:endParaRPr lang="it-IT" b="0" i="0" u="none" strike="noStrike" dirty="0">
              <a:solidFill>
                <a:srgbClr val="444444"/>
              </a:solidFill>
              <a:effectLst/>
              <a:latin typeface="Montserrat" panose="00000500000000000000" pitchFamily="2" charset="0"/>
              <a:hlinkClick r:id="rId6"/>
            </a:endParaRPr>
          </a:p>
          <a:p>
            <a:pPr algn="l"/>
            <a:endParaRPr lang="it-IT" b="0" i="0" u="none" strike="noStrike" dirty="0">
              <a:solidFill>
                <a:srgbClr val="444444"/>
              </a:solidFill>
              <a:effectLst/>
              <a:latin typeface="Montserrat" panose="00000500000000000000" pitchFamily="2" charset="0"/>
            </a:endParaRPr>
          </a:p>
          <a:p>
            <a:pPr algn="l"/>
            <a:endParaRPr lang="it-IT" dirty="0"/>
          </a:p>
        </p:txBody>
      </p:sp>
      <p:sp>
        <p:nvSpPr>
          <p:cNvPr id="3" name="Segnaposto numero diapositiva 2">
            <a:extLst>
              <a:ext uri="{FF2B5EF4-FFF2-40B4-BE49-F238E27FC236}">
                <a16:creationId xmlns:a16="http://schemas.microsoft.com/office/drawing/2014/main" id="{7F6747AE-EE9D-4769-8305-920B3F8DC445}"/>
              </a:ext>
            </a:extLst>
          </p:cNvPr>
          <p:cNvSpPr>
            <a:spLocks noGrp="1"/>
          </p:cNvSpPr>
          <p:nvPr>
            <p:ph type="sldNum" sz="quarter" idx="12"/>
          </p:nvPr>
        </p:nvSpPr>
        <p:spPr/>
        <p:txBody>
          <a:bodyPr/>
          <a:lstStyle/>
          <a:p>
            <a:fld id="{A809E1DE-55F0-4A8B-81BF-EA6616AD3938}" type="slidenum">
              <a:rPr lang="it-IT" smtClean="0"/>
              <a:t>27</a:t>
            </a:fld>
            <a:endParaRPr lang="it-IT"/>
          </a:p>
        </p:txBody>
      </p:sp>
    </p:spTree>
    <p:extLst>
      <p:ext uri="{BB962C8B-B14F-4D97-AF65-F5344CB8AC3E}">
        <p14:creationId xmlns:p14="http://schemas.microsoft.com/office/powerpoint/2010/main" val="129120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1131C37-713A-4C05-ACA0-F24DCCD8B785}"/>
              </a:ext>
            </a:extLst>
          </p:cNvPr>
          <p:cNvSpPr txBox="1"/>
          <p:nvPr/>
        </p:nvSpPr>
        <p:spPr>
          <a:xfrm>
            <a:off x="434919" y="211561"/>
            <a:ext cx="7787474" cy="1308050"/>
          </a:xfrm>
          <a:prstGeom prst="rect">
            <a:avLst/>
          </a:prstGeom>
          <a:noFill/>
        </p:spPr>
        <p:txBody>
          <a:bodyPr wrap="square">
            <a:spAutoFit/>
          </a:bodyPr>
          <a:lstStyle/>
          <a:p>
            <a:pPr algn="ctr"/>
            <a:r>
              <a:rPr lang="it-IT" sz="3200" b="1" dirty="0">
                <a:solidFill>
                  <a:srgbClr val="FF6600"/>
                </a:solidFill>
                <a:effectLst>
                  <a:outerShdw blurRad="38100" dist="38100" dir="2700000" algn="tl">
                    <a:srgbClr val="000000">
                      <a:alpha val="43137"/>
                    </a:srgbClr>
                  </a:outerShdw>
                </a:effectLst>
                <a:latin typeface="Bookman Old Style" pitchFamily="18" charset="0"/>
                <a:ea typeface="+mj-ea"/>
                <a:cs typeface="Arial" charset="0"/>
              </a:rPr>
              <a:t>VALUTAZIONE DELLA CELLULARITA’ TUMORALE</a:t>
            </a:r>
          </a:p>
          <a:p>
            <a:pPr algn="ctr"/>
            <a:endParaRPr lang="it-IT" sz="1500" dirty="0">
              <a:cs typeface="Times New Roman" panose="02020603050405020304" pitchFamily="18" charset="0"/>
            </a:endParaRPr>
          </a:p>
        </p:txBody>
      </p:sp>
      <p:sp>
        <p:nvSpPr>
          <p:cNvPr id="4" name="CasellaDiTesto 3">
            <a:extLst>
              <a:ext uri="{FF2B5EF4-FFF2-40B4-BE49-F238E27FC236}">
                <a16:creationId xmlns:a16="http://schemas.microsoft.com/office/drawing/2014/main" id="{F96F5B56-077C-4818-9BB8-AC3C95962260}"/>
              </a:ext>
            </a:extLst>
          </p:cNvPr>
          <p:cNvSpPr txBox="1"/>
          <p:nvPr/>
        </p:nvSpPr>
        <p:spPr>
          <a:xfrm>
            <a:off x="230146" y="1516310"/>
            <a:ext cx="8039100" cy="646331"/>
          </a:xfrm>
          <a:prstGeom prst="rect">
            <a:avLst/>
          </a:prstGeom>
          <a:noFill/>
        </p:spPr>
        <p:txBody>
          <a:bodyPr wrap="square">
            <a:spAutoFit/>
          </a:bodyPr>
          <a:lstStyle/>
          <a:p>
            <a:r>
              <a:rPr lang="it-IT" b="1" dirty="0">
                <a:cs typeface="Times New Roman" panose="02020603050405020304" pitchFamily="18" charset="0"/>
              </a:rPr>
              <a:t>FRAZIONE TUMORALE CELLULARE (LOD):</a:t>
            </a:r>
            <a:endParaRPr lang="it-IT" dirty="0">
              <a:cs typeface="Times New Roman" panose="02020603050405020304" pitchFamily="18" charset="0"/>
            </a:endParaRPr>
          </a:p>
          <a:p>
            <a:r>
              <a:rPr lang="it-IT" dirty="0">
                <a:cs typeface="Times New Roman" panose="02020603050405020304" pitchFamily="18" charset="0"/>
              </a:rPr>
              <a:t>N° CELLULE TUMORALI/TOTALE CELLULE NUCLEATE</a:t>
            </a:r>
            <a:endParaRPr lang="it-IT" dirty="0"/>
          </a:p>
        </p:txBody>
      </p:sp>
      <p:sp>
        <p:nvSpPr>
          <p:cNvPr id="6" name="CasellaDiTesto 5">
            <a:extLst>
              <a:ext uri="{FF2B5EF4-FFF2-40B4-BE49-F238E27FC236}">
                <a16:creationId xmlns:a16="http://schemas.microsoft.com/office/drawing/2014/main" id="{8262A84B-0D38-4B28-8E31-18C57F1DC1F2}"/>
              </a:ext>
            </a:extLst>
          </p:cNvPr>
          <p:cNvSpPr txBox="1"/>
          <p:nvPr/>
        </p:nvSpPr>
        <p:spPr>
          <a:xfrm>
            <a:off x="183293" y="2288236"/>
            <a:ext cx="8039100" cy="1869743"/>
          </a:xfrm>
          <a:prstGeom prst="rect">
            <a:avLst/>
          </a:prstGeom>
          <a:noFill/>
        </p:spPr>
        <p:txBody>
          <a:bodyPr wrap="square">
            <a:spAutoFit/>
          </a:bodyPr>
          <a:lstStyle/>
          <a:p>
            <a:r>
              <a:rPr lang="it-IT" sz="1650" dirty="0">
                <a:cs typeface="Times New Roman" panose="02020603050405020304" pitchFamily="18" charset="0"/>
              </a:rPr>
              <a:t>Per evitare falsi negativi:</a:t>
            </a:r>
          </a:p>
          <a:p>
            <a:endParaRPr lang="it-IT" sz="1650" dirty="0">
              <a:cs typeface="Times New Roman" panose="02020603050405020304" pitchFamily="18" charset="0"/>
            </a:endParaRPr>
          </a:p>
          <a:p>
            <a:r>
              <a:rPr lang="it-IT" sz="1650" dirty="0">
                <a:cs typeface="Times New Roman" panose="02020603050405020304" pitchFamily="18" charset="0"/>
              </a:rPr>
              <a:t>SNV/INDEL: </a:t>
            </a:r>
          </a:p>
          <a:p>
            <a:r>
              <a:rPr lang="it-IT" sz="1650" dirty="0">
                <a:cs typeface="Times New Roman" panose="02020603050405020304" pitchFamily="18" charset="0"/>
              </a:rPr>
              <a:t>frazione cellulare tumorale ≥ 10%</a:t>
            </a:r>
          </a:p>
          <a:p>
            <a:r>
              <a:rPr lang="it-IT" sz="1650" dirty="0">
                <a:cs typeface="Times New Roman" panose="02020603050405020304" pitchFamily="18" charset="0"/>
              </a:rPr>
              <a:t>VARIANTI STRUTTURALI: </a:t>
            </a:r>
          </a:p>
          <a:p>
            <a:r>
              <a:rPr lang="it-IT" sz="1650" dirty="0">
                <a:cs typeface="Times New Roman" panose="02020603050405020304" pitchFamily="18" charset="0"/>
              </a:rPr>
              <a:t>frazione cellulare tumorale &gt;10%</a:t>
            </a:r>
          </a:p>
          <a:p>
            <a:endParaRPr lang="it-IT" sz="1650" dirty="0"/>
          </a:p>
        </p:txBody>
      </p:sp>
      <p:pic>
        <p:nvPicPr>
          <p:cNvPr id="11" name="Immagine 10">
            <a:extLst>
              <a:ext uri="{FF2B5EF4-FFF2-40B4-BE49-F238E27FC236}">
                <a16:creationId xmlns:a16="http://schemas.microsoft.com/office/drawing/2014/main" id="{62834E4E-5926-4E03-A998-5592D7D31634}"/>
              </a:ext>
            </a:extLst>
          </p:cNvPr>
          <p:cNvPicPr>
            <a:picLocks noChangeAspect="1"/>
          </p:cNvPicPr>
          <p:nvPr/>
        </p:nvPicPr>
        <p:blipFill rotWithShape="1">
          <a:blip r:embed="rId3"/>
          <a:srcRect l="17604" t="27408" r="26772" b="26111"/>
          <a:stretch/>
        </p:blipFill>
        <p:spPr>
          <a:xfrm>
            <a:off x="230146" y="3927118"/>
            <a:ext cx="4037054" cy="1897567"/>
          </a:xfrm>
          <a:prstGeom prst="rect">
            <a:avLst/>
          </a:prstGeom>
        </p:spPr>
      </p:pic>
      <p:pic>
        <p:nvPicPr>
          <p:cNvPr id="13" name="Immagine 12">
            <a:extLst>
              <a:ext uri="{FF2B5EF4-FFF2-40B4-BE49-F238E27FC236}">
                <a16:creationId xmlns:a16="http://schemas.microsoft.com/office/drawing/2014/main" id="{4E0E37B0-B9E6-4B61-B750-0CD8F9601094}"/>
              </a:ext>
            </a:extLst>
          </p:cNvPr>
          <p:cNvPicPr>
            <a:picLocks noChangeAspect="1"/>
          </p:cNvPicPr>
          <p:nvPr/>
        </p:nvPicPr>
        <p:blipFill rotWithShape="1">
          <a:blip r:embed="rId4"/>
          <a:srcRect l="7999" t="45000" r="32396" b="29629"/>
          <a:stretch/>
        </p:blipFill>
        <p:spPr>
          <a:xfrm>
            <a:off x="4077030" y="2614126"/>
            <a:ext cx="4797826" cy="1148711"/>
          </a:xfrm>
          <a:prstGeom prst="rect">
            <a:avLst/>
          </a:prstGeom>
        </p:spPr>
      </p:pic>
      <p:pic>
        <p:nvPicPr>
          <p:cNvPr id="15" name="Immagine 14">
            <a:extLst>
              <a:ext uri="{FF2B5EF4-FFF2-40B4-BE49-F238E27FC236}">
                <a16:creationId xmlns:a16="http://schemas.microsoft.com/office/drawing/2014/main" id="{8820B1CB-BCAC-4A2C-807A-51A5ECDC4315}"/>
              </a:ext>
            </a:extLst>
          </p:cNvPr>
          <p:cNvPicPr>
            <a:picLocks noChangeAspect="1"/>
          </p:cNvPicPr>
          <p:nvPr/>
        </p:nvPicPr>
        <p:blipFill rotWithShape="1">
          <a:blip r:embed="rId5"/>
          <a:srcRect l="14479" t="20741" r="38125" b="40316"/>
          <a:stretch/>
        </p:blipFill>
        <p:spPr>
          <a:xfrm>
            <a:off x="4579979" y="3847511"/>
            <a:ext cx="4333875" cy="2003068"/>
          </a:xfrm>
          <a:prstGeom prst="rect">
            <a:avLst/>
          </a:prstGeom>
        </p:spPr>
      </p:pic>
      <p:sp>
        <p:nvSpPr>
          <p:cNvPr id="3" name="Segnaposto numero diapositiva 2">
            <a:extLst>
              <a:ext uri="{FF2B5EF4-FFF2-40B4-BE49-F238E27FC236}">
                <a16:creationId xmlns:a16="http://schemas.microsoft.com/office/drawing/2014/main" id="{BCBF343F-5CDA-4274-9499-C19DAD2182B9}"/>
              </a:ext>
            </a:extLst>
          </p:cNvPr>
          <p:cNvSpPr>
            <a:spLocks noGrp="1"/>
          </p:cNvSpPr>
          <p:nvPr>
            <p:ph type="sldNum" sz="quarter" idx="12"/>
          </p:nvPr>
        </p:nvSpPr>
        <p:spPr/>
        <p:txBody>
          <a:bodyPr/>
          <a:lstStyle/>
          <a:p>
            <a:fld id="{A809E1DE-55F0-4A8B-81BF-EA6616AD3938}" type="slidenum">
              <a:rPr lang="it-IT" smtClean="0"/>
              <a:t>28</a:t>
            </a:fld>
            <a:endParaRPr lang="it-IT"/>
          </a:p>
        </p:txBody>
      </p:sp>
    </p:spTree>
    <p:extLst>
      <p:ext uri="{BB962C8B-B14F-4D97-AF65-F5344CB8AC3E}">
        <p14:creationId xmlns:p14="http://schemas.microsoft.com/office/powerpoint/2010/main" val="1921623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2EC14B84-3B83-4021-9585-52A64D31F71A}"/>
              </a:ext>
            </a:extLst>
          </p:cNvPr>
          <p:cNvGrpSpPr/>
          <p:nvPr/>
        </p:nvGrpSpPr>
        <p:grpSpPr>
          <a:xfrm>
            <a:off x="152746" y="2393787"/>
            <a:ext cx="6619529" cy="3736023"/>
            <a:chOff x="-69850" y="482599"/>
            <a:chExt cx="11868150" cy="6426505"/>
          </a:xfrm>
        </p:grpSpPr>
        <p:grpSp>
          <p:nvGrpSpPr>
            <p:cNvPr id="7" name="Gruppo 6">
              <a:extLst>
                <a:ext uri="{FF2B5EF4-FFF2-40B4-BE49-F238E27FC236}">
                  <a16:creationId xmlns:a16="http://schemas.microsoft.com/office/drawing/2014/main" id="{EB4B9F19-65F2-49B2-B0BE-D533CC15FD77}"/>
                </a:ext>
              </a:extLst>
            </p:cNvPr>
            <p:cNvGrpSpPr/>
            <p:nvPr/>
          </p:nvGrpSpPr>
          <p:grpSpPr>
            <a:xfrm>
              <a:off x="1663700" y="482600"/>
              <a:ext cx="8864600" cy="5791200"/>
              <a:chOff x="1727200" y="1041400"/>
              <a:chExt cx="5295900" cy="3835400"/>
            </a:xfrm>
          </p:grpSpPr>
          <p:cxnSp>
            <p:nvCxnSpPr>
              <p:cNvPr id="3" name="Connettore 2 2">
                <a:extLst>
                  <a:ext uri="{FF2B5EF4-FFF2-40B4-BE49-F238E27FC236}">
                    <a16:creationId xmlns:a16="http://schemas.microsoft.com/office/drawing/2014/main" id="{4589EC15-ED02-422E-8C50-4F0BAC4AD2D4}"/>
                  </a:ext>
                </a:extLst>
              </p:cNvPr>
              <p:cNvCxnSpPr>
                <a:cxnSpLocks/>
              </p:cNvCxnSpPr>
              <p:nvPr/>
            </p:nvCxnSpPr>
            <p:spPr>
              <a:xfrm flipV="1">
                <a:off x="1765300" y="1041400"/>
                <a:ext cx="0" cy="3835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ttore 2 4">
                <a:extLst>
                  <a:ext uri="{FF2B5EF4-FFF2-40B4-BE49-F238E27FC236}">
                    <a16:creationId xmlns:a16="http://schemas.microsoft.com/office/drawing/2014/main" id="{CE4D20EA-0707-4FAA-A2AF-C53ADEFBCD18}"/>
                  </a:ext>
                </a:extLst>
              </p:cNvPr>
              <p:cNvCxnSpPr>
                <a:cxnSpLocks/>
              </p:cNvCxnSpPr>
              <p:nvPr/>
            </p:nvCxnSpPr>
            <p:spPr>
              <a:xfrm>
                <a:off x="1727200" y="4876800"/>
                <a:ext cx="52959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CasellaDiTesto 8">
              <a:extLst>
                <a:ext uri="{FF2B5EF4-FFF2-40B4-BE49-F238E27FC236}">
                  <a16:creationId xmlns:a16="http://schemas.microsoft.com/office/drawing/2014/main" id="{541C0259-4839-41A7-B45C-D55F77B206D1}"/>
                </a:ext>
              </a:extLst>
            </p:cNvPr>
            <p:cNvSpPr txBox="1"/>
            <p:nvPr/>
          </p:nvSpPr>
          <p:spPr>
            <a:xfrm>
              <a:off x="1054099" y="4747127"/>
              <a:ext cx="6096000" cy="952958"/>
            </a:xfrm>
            <a:prstGeom prst="rect">
              <a:avLst/>
            </a:prstGeom>
            <a:noFill/>
          </p:spPr>
          <p:txBody>
            <a:bodyPr wrap="square">
              <a:spAutoFit/>
            </a:bodyPr>
            <a:lstStyle/>
            <a:p>
              <a:pPr algn="ctr"/>
              <a:r>
                <a:rPr lang="it-IT" sz="1500" dirty="0" err="1">
                  <a:latin typeface="Arial" panose="020B0604020202020204" pitchFamily="34" charset="0"/>
                  <a:cs typeface="Arial" panose="020B0604020202020204" pitchFamily="34" charset="0"/>
                </a:rPr>
                <a:t>Failure</a:t>
              </a:r>
              <a:r>
                <a:rPr lang="it-IT" sz="1500" dirty="0">
                  <a:latin typeface="Arial" panose="020B0604020202020204" pitchFamily="34" charset="0"/>
                  <a:cs typeface="Arial" panose="020B0604020202020204" pitchFamily="34" charset="0"/>
                </a:rPr>
                <a:t> </a:t>
              </a:r>
            </a:p>
            <a:p>
              <a:pPr algn="ctr"/>
              <a:r>
                <a:rPr lang="it-IT" sz="1500" dirty="0" err="1">
                  <a:latin typeface="Arial" panose="020B0604020202020204" pitchFamily="34" charset="0"/>
                  <a:cs typeface="Arial" panose="020B0604020202020204" pitchFamily="34" charset="0"/>
                </a:rPr>
                <a:t>very</a:t>
              </a:r>
              <a:r>
                <a:rPr lang="it-IT" sz="1500" dirty="0">
                  <a:latin typeface="Arial" panose="020B0604020202020204" pitchFamily="34" charset="0"/>
                  <a:cs typeface="Arial" panose="020B0604020202020204" pitchFamily="34" charset="0"/>
                </a:rPr>
                <a:t> </a:t>
              </a:r>
              <a:r>
                <a:rPr lang="it-IT" sz="1500" dirty="0" err="1">
                  <a:latin typeface="Arial" panose="020B0604020202020204" pitchFamily="34" charset="0"/>
                  <a:cs typeface="Arial" panose="020B0604020202020204" pitchFamily="34" charset="0"/>
                </a:rPr>
                <a:t>likely</a:t>
              </a:r>
              <a:r>
                <a:rPr lang="it-IT" sz="1500" dirty="0">
                  <a:latin typeface="Arial" panose="020B0604020202020204" pitchFamily="34" charset="0"/>
                  <a:cs typeface="Arial" panose="020B0604020202020204" pitchFamily="34" charset="0"/>
                </a:rPr>
                <a:t> report </a:t>
              </a:r>
              <a:r>
                <a:rPr lang="it-IT" sz="1500" dirty="0" err="1">
                  <a:latin typeface="Arial" panose="020B0604020202020204" pitchFamily="34" charset="0"/>
                  <a:cs typeface="Arial" panose="020B0604020202020204" pitchFamily="34" charset="0"/>
                </a:rPr>
                <a:t>as</a:t>
              </a:r>
              <a:r>
                <a:rPr lang="it-IT" sz="1500" dirty="0">
                  <a:latin typeface="Arial" panose="020B0604020202020204" pitchFamily="34" charset="0"/>
                  <a:cs typeface="Arial" panose="020B0604020202020204" pitchFamily="34" charset="0"/>
                </a:rPr>
                <a:t> </a:t>
              </a:r>
              <a:r>
                <a:rPr lang="it-IT" sz="1500" dirty="0" err="1">
                  <a:latin typeface="Arial" panose="020B0604020202020204" pitchFamily="34" charset="0"/>
                  <a:cs typeface="Arial" panose="020B0604020202020204" pitchFamily="34" charset="0"/>
                </a:rPr>
                <a:t>inadequate</a:t>
              </a:r>
              <a:endParaRPr lang="it-IT" sz="1500" dirty="0">
                <a:latin typeface="Arial" panose="020B060402020202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id="{2B6784F5-7445-4600-ADB0-BF4B3630A13D}"/>
                </a:ext>
              </a:extLst>
            </p:cNvPr>
            <p:cNvSpPr txBox="1"/>
            <p:nvPr/>
          </p:nvSpPr>
          <p:spPr>
            <a:xfrm>
              <a:off x="-69850" y="482599"/>
              <a:ext cx="1981201" cy="2064741"/>
            </a:xfrm>
            <a:prstGeom prst="rect">
              <a:avLst/>
            </a:prstGeom>
            <a:noFill/>
          </p:spPr>
          <p:txBody>
            <a:bodyPr wrap="square" rtlCol="0">
              <a:spAutoFit/>
            </a:bodyPr>
            <a:lstStyle/>
            <a:p>
              <a:r>
                <a:rPr lang="it-IT" b="1" dirty="0">
                  <a:latin typeface="Arial" panose="020B0604020202020204" pitchFamily="34" charset="0"/>
                  <a:cs typeface="Arial" panose="020B0604020202020204" pitchFamily="34" charset="0"/>
                </a:rPr>
                <a:t>TUMOR </a:t>
              </a:r>
            </a:p>
            <a:p>
              <a:r>
                <a:rPr lang="it-IT" b="1" dirty="0">
                  <a:latin typeface="Arial" panose="020B0604020202020204" pitchFamily="34" charset="0"/>
                  <a:cs typeface="Arial" panose="020B0604020202020204" pitchFamily="34" charset="0"/>
                </a:rPr>
                <a:t>CELL FRACTION</a:t>
              </a:r>
            </a:p>
          </p:txBody>
        </p:sp>
        <p:sp>
          <p:nvSpPr>
            <p:cNvPr id="11" name="CasellaDiTesto 10">
              <a:extLst>
                <a:ext uri="{FF2B5EF4-FFF2-40B4-BE49-F238E27FC236}">
                  <a16:creationId xmlns:a16="http://schemas.microsoft.com/office/drawing/2014/main" id="{4DD0051A-8C32-4C05-8A35-6F947AD8C1EC}"/>
                </a:ext>
              </a:extLst>
            </p:cNvPr>
            <p:cNvSpPr txBox="1"/>
            <p:nvPr/>
          </p:nvSpPr>
          <p:spPr>
            <a:xfrm>
              <a:off x="3454399" y="6273799"/>
              <a:ext cx="7880616" cy="635305"/>
            </a:xfrm>
            <a:prstGeom prst="rect">
              <a:avLst/>
            </a:prstGeom>
            <a:noFill/>
          </p:spPr>
          <p:txBody>
            <a:bodyPr wrap="square" rtlCol="0">
              <a:spAutoFit/>
            </a:bodyPr>
            <a:lstStyle/>
            <a:p>
              <a:r>
                <a:rPr lang="it-IT" b="1" dirty="0">
                  <a:latin typeface="Arial" panose="020B0604020202020204" pitchFamily="34" charset="0"/>
                  <a:cs typeface="Arial" panose="020B0604020202020204" pitchFamily="34" charset="0"/>
                </a:rPr>
                <a:t>CELLULARITY (TOTAL N° OF CELLS)</a:t>
              </a:r>
            </a:p>
          </p:txBody>
        </p:sp>
        <p:sp>
          <p:nvSpPr>
            <p:cNvPr id="12" name="CasellaDiTesto 11">
              <a:extLst>
                <a:ext uri="{FF2B5EF4-FFF2-40B4-BE49-F238E27FC236}">
                  <a16:creationId xmlns:a16="http://schemas.microsoft.com/office/drawing/2014/main" id="{2D1893EA-9AD8-4931-A301-5832E2FDAAE0}"/>
                </a:ext>
              </a:extLst>
            </p:cNvPr>
            <p:cNvSpPr txBox="1"/>
            <p:nvPr/>
          </p:nvSpPr>
          <p:spPr>
            <a:xfrm>
              <a:off x="5454511" y="4747127"/>
              <a:ext cx="6096000" cy="952957"/>
            </a:xfrm>
            <a:prstGeom prst="rect">
              <a:avLst/>
            </a:prstGeom>
            <a:noFill/>
          </p:spPr>
          <p:txBody>
            <a:bodyPr wrap="square">
              <a:spAutoFit/>
            </a:bodyPr>
            <a:lstStyle/>
            <a:p>
              <a:pPr algn="ctr"/>
              <a:r>
                <a:rPr lang="en-US" sz="1500" dirty="0">
                  <a:latin typeface="Arial" panose="020B0604020202020204" pitchFamily="34" charset="0"/>
                  <a:cs typeface="Arial" panose="020B0604020202020204" pitchFamily="34" charset="0"/>
                </a:rPr>
                <a:t>False negative results </a:t>
              </a:r>
            </a:p>
            <a:p>
              <a:pPr algn="ctr"/>
              <a:r>
                <a:rPr lang="en-US" sz="1500" dirty="0">
                  <a:latin typeface="Arial" panose="020B0604020202020204" pitchFamily="34" charset="0"/>
                  <a:cs typeface="Arial" panose="020B0604020202020204" pitchFamily="34" charset="0"/>
                </a:rPr>
                <a:t>very likely</a:t>
              </a:r>
              <a:endParaRPr lang="it-IT" sz="1500" dirty="0">
                <a:latin typeface="Arial" panose="020B0604020202020204" pitchFamily="34" charset="0"/>
                <a:cs typeface="Arial" panose="020B0604020202020204" pitchFamily="34" charset="0"/>
              </a:endParaRPr>
            </a:p>
          </p:txBody>
        </p:sp>
        <p:sp>
          <p:nvSpPr>
            <p:cNvPr id="14" name="CasellaDiTesto 13">
              <a:extLst>
                <a:ext uri="{FF2B5EF4-FFF2-40B4-BE49-F238E27FC236}">
                  <a16:creationId xmlns:a16="http://schemas.microsoft.com/office/drawing/2014/main" id="{1CA22E93-CB94-426C-A12A-86C12769363C}"/>
                </a:ext>
              </a:extLst>
            </p:cNvPr>
            <p:cNvSpPr txBox="1"/>
            <p:nvPr/>
          </p:nvSpPr>
          <p:spPr>
            <a:xfrm>
              <a:off x="5702300" y="1276696"/>
              <a:ext cx="6096000" cy="555891"/>
            </a:xfrm>
            <a:prstGeom prst="rect">
              <a:avLst/>
            </a:prstGeom>
            <a:noFill/>
          </p:spPr>
          <p:txBody>
            <a:bodyPr wrap="square">
              <a:spAutoFit/>
            </a:bodyPr>
            <a:lstStyle/>
            <a:p>
              <a:pPr algn="ctr"/>
              <a:r>
                <a:rPr lang="it-IT" sz="1500" dirty="0">
                  <a:latin typeface="Arial" panose="020B0604020202020204" pitchFamily="34" charset="0"/>
                  <a:cs typeface="Arial" panose="020B0604020202020204" pitchFamily="34" charset="0"/>
                </a:rPr>
                <a:t>High chances of success</a:t>
              </a:r>
            </a:p>
          </p:txBody>
        </p:sp>
        <p:sp>
          <p:nvSpPr>
            <p:cNvPr id="15" name="CasellaDiTesto 14">
              <a:extLst>
                <a:ext uri="{FF2B5EF4-FFF2-40B4-BE49-F238E27FC236}">
                  <a16:creationId xmlns:a16="http://schemas.microsoft.com/office/drawing/2014/main" id="{F4D51D98-71AF-4AEF-80FA-589A43130C39}"/>
                </a:ext>
              </a:extLst>
            </p:cNvPr>
            <p:cNvSpPr txBox="1"/>
            <p:nvPr/>
          </p:nvSpPr>
          <p:spPr>
            <a:xfrm>
              <a:off x="920750" y="1239763"/>
              <a:ext cx="6096000" cy="952957"/>
            </a:xfrm>
            <a:prstGeom prst="rect">
              <a:avLst/>
            </a:prstGeom>
            <a:noFill/>
          </p:spPr>
          <p:txBody>
            <a:bodyPr wrap="square">
              <a:spAutoFit/>
            </a:bodyPr>
            <a:lstStyle/>
            <a:p>
              <a:pPr algn="ctr"/>
              <a:r>
                <a:rPr lang="it-IT" sz="1500" dirty="0" err="1">
                  <a:latin typeface="Arial" panose="020B0604020202020204" pitchFamily="34" charset="0"/>
                  <a:cs typeface="Arial" panose="020B0604020202020204" pitchFamily="34" charset="0"/>
                </a:rPr>
                <a:t>Failure</a:t>
              </a:r>
              <a:endParaRPr lang="it-IT" sz="1500" dirty="0">
                <a:latin typeface="Arial" panose="020B0604020202020204" pitchFamily="34" charset="0"/>
                <a:cs typeface="Arial" panose="020B0604020202020204" pitchFamily="34" charset="0"/>
              </a:endParaRPr>
            </a:p>
            <a:p>
              <a:pPr algn="ctr"/>
              <a:r>
                <a:rPr lang="it-IT" sz="1500" dirty="0" err="1">
                  <a:latin typeface="Arial" panose="020B0604020202020204" pitchFamily="34" charset="0"/>
                  <a:cs typeface="Arial" panose="020B0604020202020204" pitchFamily="34" charset="0"/>
                </a:rPr>
                <a:t>Very</a:t>
              </a:r>
              <a:r>
                <a:rPr lang="it-IT" sz="1500" dirty="0">
                  <a:latin typeface="Arial" panose="020B0604020202020204" pitchFamily="34" charset="0"/>
                  <a:cs typeface="Arial" panose="020B0604020202020204" pitchFamily="34" charset="0"/>
                </a:rPr>
                <a:t> </a:t>
              </a:r>
              <a:r>
                <a:rPr lang="it-IT" sz="1500" dirty="0" err="1">
                  <a:latin typeface="Arial" panose="020B0604020202020204" pitchFamily="34" charset="0"/>
                  <a:cs typeface="Arial" panose="020B0604020202020204" pitchFamily="34" charset="0"/>
                </a:rPr>
                <a:t>likely</a:t>
              </a:r>
              <a:endParaRPr lang="it-IT" sz="1500" dirty="0">
                <a:latin typeface="Arial" panose="020B0604020202020204" pitchFamily="34" charset="0"/>
                <a:cs typeface="Arial" panose="020B0604020202020204" pitchFamily="34" charset="0"/>
              </a:endParaRPr>
            </a:p>
          </p:txBody>
        </p:sp>
      </p:grpSp>
      <p:pic>
        <p:nvPicPr>
          <p:cNvPr id="17" name="Immagine 16">
            <a:extLst>
              <a:ext uri="{FF2B5EF4-FFF2-40B4-BE49-F238E27FC236}">
                <a16:creationId xmlns:a16="http://schemas.microsoft.com/office/drawing/2014/main" id="{434BD8F7-2B74-44BE-B42D-61FCFD06BFA7}"/>
              </a:ext>
            </a:extLst>
          </p:cNvPr>
          <p:cNvPicPr>
            <a:picLocks noChangeAspect="1"/>
          </p:cNvPicPr>
          <p:nvPr/>
        </p:nvPicPr>
        <p:blipFill>
          <a:blip r:embed="rId3"/>
          <a:stretch>
            <a:fillRect/>
          </a:stretch>
        </p:blipFill>
        <p:spPr>
          <a:xfrm>
            <a:off x="621829" y="969646"/>
            <a:ext cx="8090842" cy="1433513"/>
          </a:xfrm>
          <a:prstGeom prst="rect">
            <a:avLst/>
          </a:prstGeom>
        </p:spPr>
      </p:pic>
      <p:sp>
        <p:nvSpPr>
          <p:cNvPr id="2" name="Segnaposto numero diapositiva 1">
            <a:extLst>
              <a:ext uri="{FF2B5EF4-FFF2-40B4-BE49-F238E27FC236}">
                <a16:creationId xmlns:a16="http://schemas.microsoft.com/office/drawing/2014/main" id="{0835C307-4F60-4F0D-BEB1-5630349F1461}"/>
              </a:ext>
            </a:extLst>
          </p:cNvPr>
          <p:cNvSpPr>
            <a:spLocks noGrp="1"/>
          </p:cNvSpPr>
          <p:nvPr>
            <p:ph type="sldNum" sz="quarter" idx="12"/>
          </p:nvPr>
        </p:nvSpPr>
        <p:spPr/>
        <p:txBody>
          <a:bodyPr/>
          <a:lstStyle/>
          <a:p>
            <a:fld id="{A809E1DE-55F0-4A8B-81BF-EA6616AD3938}" type="slidenum">
              <a:rPr lang="it-IT" smtClean="0"/>
              <a:t>29</a:t>
            </a:fld>
            <a:endParaRPr lang="it-IT"/>
          </a:p>
        </p:txBody>
      </p:sp>
    </p:spTree>
    <p:extLst>
      <p:ext uri="{BB962C8B-B14F-4D97-AF65-F5344CB8AC3E}">
        <p14:creationId xmlns:p14="http://schemas.microsoft.com/office/powerpoint/2010/main" val="178591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magine 3">
            <a:extLst>
              <a:ext uri="{FF2B5EF4-FFF2-40B4-BE49-F238E27FC236}">
                <a16:creationId xmlns:a16="http://schemas.microsoft.com/office/drawing/2014/main" id="{CC8B52F4-A4BC-4894-A321-1CEA67C84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39" t="13382" r="3539" b="8656"/>
          <a:stretch>
            <a:fillRect/>
          </a:stretch>
        </p:blipFill>
        <p:spPr bwMode="auto">
          <a:xfrm>
            <a:off x="468313" y="260350"/>
            <a:ext cx="84963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DDBB4F2-FF5C-4BDF-AEEB-1B56CFD6F844}"/>
              </a:ext>
            </a:extLst>
          </p:cNvPr>
          <p:cNvSpPr>
            <a:spLocks noGrp="1" noChangeArrowheads="1"/>
          </p:cNvSpPr>
          <p:nvPr>
            <p:ph type="title"/>
          </p:nvPr>
        </p:nvSpPr>
        <p:spPr>
          <a:xfrm>
            <a:off x="525463" y="165100"/>
            <a:ext cx="8153400" cy="1028700"/>
          </a:xfrm>
        </p:spPr>
        <p:txBody>
          <a:bodyPr anchor="t">
            <a:spAutoFit/>
          </a:bodyPr>
          <a:lstStyle/>
          <a:p>
            <a:pPr eaLnBrk="1" hangingPunct="1">
              <a:lnSpc>
                <a:spcPct val="80000"/>
              </a:lnSpc>
              <a:defRPr/>
            </a:pPr>
            <a:r>
              <a:rPr lang="it-IT" b="1" kern="1200" dirty="0">
                <a:solidFill>
                  <a:srgbClr val="FF6600"/>
                </a:solidFill>
                <a:effectLst>
                  <a:outerShdw blurRad="38100" dist="38100" dir="2700000" algn="tl">
                    <a:srgbClr val="000000">
                      <a:alpha val="43137"/>
                    </a:srgbClr>
                  </a:outerShdw>
                </a:effectLst>
                <a:latin typeface="Bookman Old Style" pitchFamily="18" charset="0"/>
                <a:ea typeface="+mn-ea"/>
                <a:cs typeface="Arial" charset="0"/>
              </a:rPr>
              <a:t>Tecniche di arricchimento</a:t>
            </a:r>
            <a:br>
              <a:rPr lang="it-IT" sz="3200" b="1" kern="1200" dirty="0">
                <a:solidFill>
                  <a:srgbClr val="FF6600"/>
                </a:solidFill>
                <a:cs typeface="Arial" pitchFamily="34" charset="0"/>
              </a:rPr>
            </a:br>
            <a:endParaRPr lang="it-IT" sz="3200" b="1" kern="1200" dirty="0">
              <a:solidFill>
                <a:srgbClr val="FF6600"/>
              </a:solidFill>
              <a:cs typeface="Arial" pitchFamily="34" charset="0"/>
            </a:endParaRPr>
          </a:p>
        </p:txBody>
      </p:sp>
      <p:sp>
        <p:nvSpPr>
          <p:cNvPr id="46084" name="Rectangle 3">
            <a:extLst>
              <a:ext uri="{FF2B5EF4-FFF2-40B4-BE49-F238E27FC236}">
                <a16:creationId xmlns:a16="http://schemas.microsoft.com/office/drawing/2014/main" id="{35C435B3-4521-46AC-BA49-01898FA32608}"/>
              </a:ext>
            </a:extLst>
          </p:cNvPr>
          <p:cNvSpPr>
            <a:spLocks noGrp="1" noChangeArrowheads="1"/>
          </p:cNvSpPr>
          <p:nvPr>
            <p:ph idx="1"/>
          </p:nvPr>
        </p:nvSpPr>
        <p:spPr>
          <a:xfrm>
            <a:off x="461963" y="765175"/>
            <a:ext cx="8215312" cy="4524375"/>
          </a:xfrm>
        </p:spPr>
        <p:txBody>
          <a:bodyPr>
            <a:spAutoFit/>
          </a:bodyPr>
          <a:lstStyle/>
          <a:p>
            <a:pPr marL="0" indent="0" eaLnBrk="1" hangingPunct="1">
              <a:spcBef>
                <a:spcPct val="0"/>
              </a:spcBef>
              <a:defRPr/>
            </a:pPr>
            <a:r>
              <a:rPr lang="it-IT" altLang="it-IT" b="1" dirty="0">
                <a:solidFill>
                  <a:schemeClr val="accent4">
                    <a:lumMod val="10000"/>
                  </a:schemeClr>
                </a:solidFill>
              </a:rPr>
              <a:t> Laser capture </a:t>
            </a:r>
            <a:r>
              <a:rPr lang="it-IT" altLang="it-IT" b="1" dirty="0" err="1">
                <a:solidFill>
                  <a:schemeClr val="accent4">
                    <a:lumMod val="10000"/>
                  </a:schemeClr>
                </a:solidFill>
              </a:rPr>
              <a:t>microdissection</a:t>
            </a:r>
            <a:r>
              <a:rPr lang="it-IT" altLang="it-IT" b="1" dirty="0">
                <a:solidFill>
                  <a:schemeClr val="accent4">
                    <a:lumMod val="10000"/>
                  </a:schemeClr>
                </a:solidFill>
              </a:rPr>
              <a:t> (LCM)</a:t>
            </a:r>
          </a:p>
          <a:p>
            <a:pPr marL="0" indent="0" eaLnBrk="1" hangingPunct="1">
              <a:spcBef>
                <a:spcPct val="0"/>
              </a:spcBef>
              <a:defRPr/>
            </a:pPr>
            <a:endParaRPr lang="it-IT" altLang="it-IT" b="1" dirty="0">
              <a:solidFill>
                <a:schemeClr val="accent4">
                  <a:lumMod val="10000"/>
                </a:schemeClr>
              </a:solidFill>
            </a:endParaRPr>
          </a:p>
          <a:p>
            <a:pPr marL="0" indent="0" eaLnBrk="1" hangingPunct="1">
              <a:spcBef>
                <a:spcPct val="0"/>
              </a:spcBef>
              <a:buFontTx/>
              <a:buNone/>
              <a:defRPr/>
            </a:pPr>
            <a:endParaRPr lang="it-IT" altLang="it-IT" b="1" dirty="0">
              <a:solidFill>
                <a:schemeClr val="accent4">
                  <a:lumMod val="10000"/>
                </a:schemeClr>
              </a:solidFill>
            </a:endParaRPr>
          </a:p>
          <a:p>
            <a:pPr marL="0" indent="0" eaLnBrk="1" hangingPunct="1">
              <a:spcBef>
                <a:spcPct val="0"/>
              </a:spcBef>
              <a:defRPr/>
            </a:pPr>
            <a:r>
              <a:rPr lang="it-IT" altLang="it-IT" b="1" dirty="0" err="1">
                <a:solidFill>
                  <a:schemeClr val="accent4">
                    <a:lumMod val="10000"/>
                  </a:schemeClr>
                </a:solidFill>
              </a:rPr>
              <a:t>Microdissezione</a:t>
            </a:r>
            <a:r>
              <a:rPr lang="it-IT" altLang="it-IT" b="1" dirty="0">
                <a:solidFill>
                  <a:schemeClr val="accent4">
                    <a:lumMod val="10000"/>
                  </a:schemeClr>
                </a:solidFill>
              </a:rPr>
              <a:t> </a:t>
            </a:r>
          </a:p>
          <a:p>
            <a:pPr marL="0" indent="0" eaLnBrk="1" hangingPunct="1">
              <a:spcBef>
                <a:spcPct val="0"/>
              </a:spcBef>
              <a:buFontTx/>
              <a:buNone/>
              <a:defRPr/>
            </a:pPr>
            <a:r>
              <a:rPr lang="it-IT" altLang="it-IT" b="1" dirty="0">
                <a:solidFill>
                  <a:schemeClr val="accent4">
                    <a:lumMod val="10000"/>
                  </a:schemeClr>
                </a:solidFill>
              </a:rPr>
              <a:t>manuale</a:t>
            </a:r>
          </a:p>
          <a:p>
            <a:pPr marL="0" indent="0" eaLnBrk="1" hangingPunct="1">
              <a:spcBef>
                <a:spcPct val="0"/>
              </a:spcBef>
              <a:defRPr/>
            </a:pPr>
            <a:endParaRPr lang="it-IT" altLang="it-IT" b="1" dirty="0">
              <a:solidFill>
                <a:schemeClr val="accent4">
                  <a:lumMod val="10000"/>
                </a:schemeClr>
              </a:solidFill>
            </a:endParaRPr>
          </a:p>
          <a:p>
            <a:pPr marL="0" indent="0" eaLnBrk="1" hangingPunct="1">
              <a:spcBef>
                <a:spcPct val="0"/>
              </a:spcBef>
              <a:buFontTx/>
              <a:buNone/>
              <a:defRPr/>
            </a:pPr>
            <a:endParaRPr lang="it-IT" altLang="it-IT" b="1" dirty="0">
              <a:solidFill>
                <a:schemeClr val="accent4">
                  <a:lumMod val="10000"/>
                </a:schemeClr>
              </a:solidFill>
            </a:endParaRPr>
          </a:p>
          <a:p>
            <a:pPr marL="0" indent="0" eaLnBrk="1" hangingPunct="1">
              <a:spcBef>
                <a:spcPct val="0"/>
              </a:spcBef>
              <a:defRPr/>
            </a:pPr>
            <a:endParaRPr lang="it-IT" altLang="it-IT" b="1" dirty="0">
              <a:solidFill>
                <a:schemeClr val="accent4">
                  <a:lumMod val="10000"/>
                </a:schemeClr>
              </a:solidFill>
            </a:endParaRPr>
          </a:p>
          <a:p>
            <a:pPr marL="0" indent="0" eaLnBrk="1" hangingPunct="1">
              <a:spcBef>
                <a:spcPct val="0"/>
              </a:spcBef>
              <a:defRPr/>
            </a:pPr>
            <a:endParaRPr lang="it-IT" altLang="it-IT" b="1" dirty="0">
              <a:solidFill>
                <a:schemeClr val="accent4">
                  <a:lumMod val="10000"/>
                </a:schemeClr>
              </a:solidFill>
            </a:endParaRPr>
          </a:p>
        </p:txBody>
      </p:sp>
      <p:grpSp>
        <p:nvGrpSpPr>
          <p:cNvPr id="30724" name="Gruppo 4">
            <a:extLst>
              <a:ext uri="{FF2B5EF4-FFF2-40B4-BE49-F238E27FC236}">
                <a16:creationId xmlns:a16="http://schemas.microsoft.com/office/drawing/2014/main" id="{63F2568D-7DDB-4D5E-808A-B958744C3BDE}"/>
              </a:ext>
            </a:extLst>
          </p:cNvPr>
          <p:cNvGrpSpPr>
            <a:grpSpLocks/>
          </p:cNvGrpSpPr>
          <p:nvPr/>
        </p:nvGrpSpPr>
        <p:grpSpPr bwMode="auto">
          <a:xfrm>
            <a:off x="3911600" y="1862138"/>
            <a:ext cx="4916488" cy="3132137"/>
            <a:chOff x="468313" y="333375"/>
            <a:chExt cx="8371234" cy="6012717"/>
          </a:xfrm>
        </p:grpSpPr>
        <p:pic>
          <p:nvPicPr>
            <p:cNvPr id="30726" name="Picture 2" descr="LMD5B">
              <a:extLst>
                <a:ext uri="{FF2B5EF4-FFF2-40B4-BE49-F238E27FC236}">
                  <a16:creationId xmlns:a16="http://schemas.microsoft.com/office/drawing/2014/main" id="{F32F1802-1446-4ACD-B1BF-27ABED977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329" y="3356992"/>
              <a:ext cx="3998218" cy="29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3" descr="LMD42">
              <a:extLst>
                <a:ext uri="{FF2B5EF4-FFF2-40B4-BE49-F238E27FC236}">
                  <a16:creationId xmlns:a16="http://schemas.microsoft.com/office/drawing/2014/main" id="{A69F2B45-CE3E-4F23-A5F6-E3A2B2F14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49251"/>
              <a:ext cx="3960812" cy="286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 Box 4">
              <a:extLst>
                <a:ext uri="{FF2B5EF4-FFF2-40B4-BE49-F238E27FC236}">
                  <a16:creationId xmlns:a16="http://schemas.microsoft.com/office/drawing/2014/main" id="{6198ECDB-CE55-4F65-978B-082C6499B027}"/>
                </a:ext>
              </a:extLst>
            </p:cNvPr>
            <p:cNvSpPr txBox="1">
              <a:spLocks noChangeArrowheads="1"/>
            </p:cNvSpPr>
            <p:nvPr/>
          </p:nvSpPr>
          <p:spPr bwMode="auto">
            <a:xfrm>
              <a:off x="7452320" y="4005064"/>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solidFill>
                    <a:srgbClr val="000000"/>
                  </a:solidFill>
                </a:rPr>
                <a:t>1mm</a:t>
              </a:r>
              <a:r>
                <a:rPr lang="it-IT" altLang="it-IT" sz="2400" b="1" baseline="30000">
                  <a:solidFill>
                    <a:srgbClr val="000000"/>
                  </a:solidFill>
                </a:rPr>
                <a:t>2</a:t>
              </a:r>
            </a:p>
          </p:txBody>
        </p:sp>
        <p:pic>
          <p:nvPicPr>
            <p:cNvPr id="30729" name="Picture 5" descr="LMD2B">
              <a:extLst>
                <a:ext uri="{FF2B5EF4-FFF2-40B4-BE49-F238E27FC236}">
                  <a16:creationId xmlns:a16="http://schemas.microsoft.com/office/drawing/2014/main" id="{B2F7393C-8D61-4456-94CC-A935A1E417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356992"/>
              <a:ext cx="4079559" cy="29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6" descr="LMD2A">
              <a:extLst>
                <a:ext uri="{FF2B5EF4-FFF2-40B4-BE49-F238E27FC236}">
                  <a16:creationId xmlns:a16="http://schemas.microsoft.com/office/drawing/2014/main" id="{58A6867E-DED4-4ED3-89FB-D4AAB9A176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33375"/>
              <a:ext cx="40322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Immagine 10">
              <a:extLst>
                <a:ext uri="{FF2B5EF4-FFF2-40B4-BE49-F238E27FC236}">
                  <a16:creationId xmlns:a16="http://schemas.microsoft.com/office/drawing/2014/main" id="{E22C8A4E-D6E2-46B9-967E-4C9A42D5FC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7841" y="2060848"/>
              <a:ext cx="2924944" cy="292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5" name="Immagine 2">
            <a:extLst>
              <a:ext uri="{FF2B5EF4-FFF2-40B4-BE49-F238E27FC236}">
                <a16:creationId xmlns:a16="http://schemas.microsoft.com/office/drawing/2014/main" id="{00A6ABC9-0F0D-4664-89D2-EE0107499E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9763" t="20470" r="37399" b="24013"/>
          <a:stretch>
            <a:fillRect/>
          </a:stretch>
        </p:blipFill>
        <p:spPr bwMode="auto">
          <a:xfrm>
            <a:off x="1154113" y="3322638"/>
            <a:ext cx="20875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2002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F20040D-3562-4E7D-9E1C-3C67CDDC24D6}"/>
              </a:ext>
            </a:extLst>
          </p:cNvPr>
          <p:cNvSpPr txBox="1">
            <a:spLocks noChangeArrowheads="1"/>
          </p:cNvSpPr>
          <p:nvPr/>
        </p:nvSpPr>
        <p:spPr>
          <a:xfrm>
            <a:off x="457200" y="325438"/>
            <a:ext cx="8229600" cy="1368425"/>
          </a:xfrm>
          <a:prstGeom prst="rect">
            <a:avLst/>
          </a:prstGeom>
        </p:spPr>
        <p:txBody>
          <a:bodyPr/>
          <a:lstStyle/>
          <a:p>
            <a:pPr algn="ctr" eaLnBrk="1" hangingPunct="1">
              <a:defRPr/>
            </a:pPr>
            <a:r>
              <a:rPr lang="it-IT" sz="4400" b="1" dirty="0" err="1">
                <a:solidFill>
                  <a:srgbClr val="FF6600"/>
                </a:solidFill>
                <a:effectLst>
                  <a:outerShdw blurRad="38100" dist="38100" dir="2700000" algn="tl">
                    <a:srgbClr val="000000">
                      <a:alpha val="43137"/>
                    </a:srgbClr>
                  </a:outerShdw>
                </a:effectLst>
                <a:latin typeface="Bookman Old Style" pitchFamily="18" charset="0"/>
                <a:ea typeface="+mj-ea"/>
                <a:cs typeface="Arial" charset="0"/>
              </a:rPr>
              <a:t>Macrodissezione</a:t>
            </a:r>
            <a:r>
              <a:rPr lang="it-IT" sz="4400" b="1" dirty="0">
                <a:solidFill>
                  <a:srgbClr val="FF6600"/>
                </a:solidFill>
                <a:effectLst>
                  <a:outerShdw blurRad="38100" dist="38100" dir="2700000" algn="tl">
                    <a:srgbClr val="000000">
                      <a:alpha val="43137"/>
                    </a:srgbClr>
                  </a:outerShdw>
                </a:effectLst>
                <a:latin typeface="Bookman Old Style" pitchFamily="18" charset="0"/>
                <a:ea typeface="+mj-ea"/>
                <a:cs typeface="Arial" charset="0"/>
              </a:rPr>
              <a:t> manuale</a:t>
            </a:r>
          </a:p>
        </p:txBody>
      </p:sp>
      <p:pic>
        <p:nvPicPr>
          <p:cNvPr id="31747" name="Picture 2">
            <a:extLst>
              <a:ext uri="{FF2B5EF4-FFF2-40B4-BE49-F238E27FC236}">
                <a16:creationId xmlns:a16="http://schemas.microsoft.com/office/drawing/2014/main" id="{3D60F26E-73B0-4487-97F7-4DC5A7BFF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138" y="1649413"/>
            <a:ext cx="4219575"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3">
            <a:extLst>
              <a:ext uri="{FF2B5EF4-FFF2-40B4-BE49-F238E27FC236}">
                <a16:creationId xmlns:a16="http://schemas.microsoft.com/office/drawing/2014/main" id="{E99DB174-EA21-45C9-B31D-E4B104A06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4005263"/>
            <a:ext cx="224472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ccia a destra 2">
            <a:extLst>
              <a:ext uri="{FF2B5EF4-FFF2-40B4-BE49-F238E27FC236}">
                <a16:creationId xmlns:a16="http://schemas.microsoft.com/office/drawing/2014/main" id="{1429800D-D643-49CA-A4C4-77029AF62002}"/>
              </a:ext>
            </a:extLst>
          </p:cNvPr>
          <p:cNvSpPr/>
          <p:nvPr/>
        </p:nvSpPr>
        <p:spPr>
          <a:xfrm>
            <a:off x="2900363" y="4827588"/>
            <a:ext cx="977900"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31750" name="AutoShape 13">
            <a:extLst>
              <a:ext uri="{FF2B5EF4-FFF2-40B4-BE49-F238E27FC236}">
                <a16:creationId xmlns:a16="http://schemas.microsoft.com/office/drawing/2014/main" id="{A968DE7C-13D9-48CE-9C43-C107077E5911}"/>
              </a:ext>
            </a:extLst>
          </p:cNvPr>
          <p:cNvSpPr>
            <a:spLocks noChangeArrowheads="1"/>
          </p:cNvSpPr>
          <p:nvPr/>
        </p:nvSpPr>
        <p:spPr bwMode="auto">
          <a:xfrm>
            <a:off x="4090988" y="4205288"/>
            <a:ext cx="576262" cy="1727200"/>
          </a:xfrm>
          <a:prstGeom prst="can">
            <a:avLst>
              <a:gd name="adj" fmla="val 69936"/>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1800"/>
          </a:p>
        </p:txBody>
      </p:sp>
      <p:pic>
        <p:nvPicPr>
          <p:cNvPr id="31751" name="Picture 6" descr="FAM130Def ">
            <a:extLst>
              <a:ext uri="{FF2B5EF4-FFF2-40B4-BE49-F238E27FC236}">
                <a16:creationId xmlns:a16="http://schemas.microsoft.com/office/drawing/2014/main" id="{4ADAD5C4-5617-4E13-86D3-8F6B687A4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9104" t="-3177" r="1401" b="55296"/>
          <a:stretch>
            <a:fillRect/>
          </a:stretch>
        </p:blipFill>
        <p:spPr bwMode="auto">
          <a:xfrm>
            <a:off x="6356350" y="3719513"/>
            <a:ext cx="26543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ccia a destra 10">
            <a:extLst>
              <a:ext uri="{FF2B5EF4-FFF2-40B4-BE49-F238E27FC236}">
                <a16:creationId xmlns:a16="http://schemas.microsoft.com/office/drawing/2014/main" id="{118E0D3F-87F9-437A-B6CD-41839BE016AA}"/>
              </a:ext>
            </a:extLst>
          </p:cNvPr>
          <p:cNvSpPr/>
          <p:nvPr/>
        </p:nvSpPr>
        <p:spPr>
          <a:xfrm>
            <a:off x="4987925" y="4833938"/>
            <a:ext cx="977900"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extLst>
      <p:ext uri="{BB962C8B-B14F-4D97-AF65-F5344CB8AC3E}">
        <p14:creationId xmlns:p14="http://schemas.microsoft.com/office/powerpoint/2010/main" val="1723635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884C0C2-470F-4044-A237-5C42DF453DBF}"/>
              </a:ext>
            </a:extLst>
          </p:cNvPr>
          <p:cNvSpPr txBox="1"/>
          <p:nvPr/>
        </p:nvSpPr>
        <p:spPr>
          <a:xfrm>
            <a:off x="408954" y="3630050"/>
            <a:ext cx="7787474" cy="2031325"/>
          </a:xfrm>
          <a:prstGeom prst="rect">
            <a:avLst/>
          </a:prstGeom>
          <a:noFill/>
        </p:spPr>
        <p:txBody>
          <a:bodyPr wrap="square">
            <a:spAutoFit/>
          </a:bodyPr>
          <a:lstStyle/>
          <a:p>
            <a:r>
              <a:rPr lang="it-IT" b="1" dirty="0">
                <a:cs typeface="Times New Roman" panose="02020603050405020304" pitchFamily="18" charset="0"/>
              </a:rPr>
              <a:t>ESTRAZIONE: </a:t>
            </a:r>
            <a:r>
              <a:rPr lang="it-IT" dirty="0">
                <a:cs typeface="Times New Roman" panose="02020603050405020304" pitchFamily="18" charset="0"/>
              </a:rPr>
              <a:t>Da effettuare in un ambiente dedicato</a:t>
            </a:r>
          </a:p>
          <a:p>
            <a:endParaRPr lang="it-IT" dirty="0">
              <a:cs typeface="Times New Roman" panose="02020603050405020304" pitchFamily="18" charset="0"/>
            </a:endParaRPr>
          </a:p>
          <a:p>
            <a:pPr marL="257175" indent="-257175">
              <a:buFontTx/>
              <a:buChar char="-"/>
            </a:pPr>
            <a:r>
              <a:rPr lang="it-IT" dirty="0">
                <a:cs typeface="Times New Roman" panose="02020603050405020304" pitchFamily="18" charset="0"/>
              </a:rPr>
              <a:t>SPARAFFINATURA</a:t>
            </a:r>
          </a:p>
          <a:p>
            <a:pPr marL="257175" indent="-257175">
              <a:buFontTx/>
              <a:buChar char="-"/>
            </a:pPr>
            <a:r>
              <a:rPr lang="it-IT" dirty="0">
                <a:cs typeface="Times New Roman" panose="02020603050405020304" pitchFamily="18" charset="0"/>
              </a:rPr>
              <a:t> DIGESTIONE</a:t>
            </a:r>
          </a:p>
          <a:p>
            <a:pPr marL="257175" indent="-257175">
              <a:buFontTx/>
              <a:buChar char="-"/>
            </a:pPr>
            <a:r>
              <a:rPr lang="it-IT" dirty="0">
                <a:cs typeface="Times New Roman" panose="02020603050405020304" pitchFamily="18" charset="0"/>
              </a:rPr>
              <a:t> PURIFICAZIONE</a:t>
            </a:r>
          </a:p>
          <a:p>
            <a:pPr marL="257175" indent="-257175">
              <a:buFontTx/>
              <a:buChar char="-"/>
            </a:pPr>
            <a:r>
              <a:rPr lang="it-IT" dirty="0">
                <a:cs typeface="Times New Roman" panose="02020603050405020304" pitchFamily="18" charset="0"/>
              </a:rPr>
              <a:t> ISOLAMENTO </a:t>
            </a:r>
          </a:p>
          <a:p>
            <a:endParaRPr lang="it-IT" b="1" u="sng" dirty="0">
              <a:cs typeface="Times New Roman" panose="02020603050405020304" pitchFamily="18" charset="0"/>
            </a:endParaRPr>
          </a:p>
        </p:txBody>
      </p:sp>
      <p:sp>
        <p:nvSpPr>
          <p:cNvPr id="3" name="CasellaDiTesto 2">
            <a:extLst>
              <a:ext uri="{FF2B5EF4-FFF2-40B4-BE49-F238E27FC236}">
                <a16:creationId xmlns:a16="http://schemas.microsoft.com/office/drawing/2014/main" id="{AFABB862-44A7-45F7-93F2-16847E46EECC}"/>
              </a:ext>
            </a:extLst>
          </p:cNvPr>
          <p:cNvSpPr txBox="1"/>
          <p:nvPr/>
        </p:nvSpPr>
        <p:spPr>
          <a:xfrm>
            <a:off x="408954" y="1422465"/>
            <a:ext cx="7787474" cy="2585323"/>
          </a:xfrm>
          <a:prstGeom prst="rect">
            <a:avLst/>
          </a:prstGeom>
          <a:noFill/>
        </p:spPr>
        <p:txBody>
          <a:bodyPr wrap="square">
            <a:spAutoFit/>
          </a:bodyPr>
          <a:lstStyle/>
          <a:p>
            <a:r>
              <a:rPr lang="it-IT" b="1" dirty="0">
                <a:cs typeface="Times New Roman" panose="02020603050405020304" pitchFamily="18" charset="0"/>
              </a:rPr>
              <a:t>TAGLIO DELLE SEZIONI: </a:t>
            </a:r>
            <a:r>
              <a:rPr lang="it-IT" u="sng" dirty="0">
                <a:cs typeface="Times New Roman" panose="02020603050405020304" pitchFamily="18" charset="0"/>
              </a:rPr>
              <a:t>10 </a:t>
            </a:r>
            <a:r>
              <a:rPr lang="it-IT" u="sng" dirty="0" err="1">
                <a:cs typeface="Times New Roman" panose="02020603050405020304" pitchFamily="18" charset="0"/>
              </a:rPr>
              <a:t>um</a:t>
            </a:r>
            <a:r>
              <a:rPr lang="it-IT" u="sng" dirty="0">
                <a:cs typeface="Times New Roman" panose="02020603050405020304" pitchFamily="18" charset="0"/>
              </a:rPr>
              <a:t> </a:t>
            </a:r>
            <a:r>
              <a:rPr lang="it-IT" dirty="0">
                <a:cs typeface="Times New Roman" panose="02020603050405020304" pitchFamily="18" charset="0"/>
              </a:rPr>
              <a:t>(5-20um)</a:t>
            </a:r>
          </a:p>
          <a:p>
            <a:r>
              <a:rPr lang="it-IT" dirty="0">
                <a:cs typeface="Times New Roman" panose="02020603050405020304" pitchFamily="18" charset="0"/>
              </a:rPr>
              <a:t>                                                  Quantità totale: &lt; 80um</a:t>
            </a:r>
          </a:p>
          <a:p>
            <a:endParaRPr lang="it-IT" b="1" dirty="0">
              <a:cs typeface="Times New Roman" panose="02020603050405020304" pitchFamily="18" charset="0"/>
            </a:endParaRPr>
          </a:p>
          <a:p>
            <a:r>
              <a:rPr lang="it-IT" b="1" dirty="0">
                <a:cs typeface="Times New Roman" panose="02020603050405020304" pitchFamily="18" charset="0"/>
              </a:rPr>
              <a:t>Effettuare estrazione da:</a:t>
            </a:r>
          </a:p>
          <a:p>
            <a:endParaRPr lang="it-IT" b="1" dirty="0">
              <a:cs typeface="Times New Roman" panose="02020603050405020304" pitchFamily="18" charset="0"/>
            </a:endParaRPr>
          </a:p>
          <a:p>
            <a:pPr marL="257175" indent="-257175">
              <a:buFontTx/>
              <a:buChar char="-"/>
            </a:pPr>
            <a:r>
              <a:rPr lang="it-IT" dirty="0">
                <a:cs typeface="Times New Roman" panose="02020603050405020304" pitchFamily="18" charset="0"/>
              </a:rPr>
              <a:t>Sezione intera (dopo controllo istologico)</a:t>
            </a:r>
          </a:p>
          <a:p>
            <a:pPr marL="257175" indent="-257175">
              <a:buFontTx/>
              <a:buChar char="-"/>
            </a:pPr>
            <a:r>
              <a:rPr lang="it-IT" dirty="0">
                <a:cs typeface="Times New Roman" panose="02020603050405020304" pitchFamily="18" charset="0"/>
              </a:rPr>
              <a:t>Area dissecata</a:t>
            </a:r>
          </a:p>
          <a:p>
            <a:pPr marL="257175" indent="-257175">
              <a:buFontTx/>
              <a:buChar char="-"/>
            </a:pPr>
            <a:endParaRPr lang="it-IT" b="1" dirty="0">
              <a:cs typeface="Times New Roman" panose="02020603050405020304" pitchFamily="18" charset="0"/>
            </a:endParaRPr>
          </a:p>
          <a:p>
            <a:endParaRPr lang="it-IT" b="1" u="sng" dirty="0">
              <a:cs typeface="Times New Roman" panose="02020603050405020304" pitchFamily="18" charset="0"/>
            </a:endParaRPr>
          </a:p>
        </p:txBody>
      </p:sp>
      <p:sp>
        <p:nvSpPr>
          <p:cNvPr id="5" name="CasellaDiTesto 4">
            <a:extLst>
              <a:ext uri="{FF2B5EF4-FFF2-40B4-BE49-F238E27FC236}">
                <a16:creationId xmlns:a16="http://schemas.microsoft.com/office/drawing/2014/main" id="{99019BEC-7A9E-4C11-9510-2B8E975F221F}"/>
              </a:ext>
            </a:extLst>
          </p:cNvPr>
          <p:cNvSpPr txBox="1"/>
          <p:nvPr/>
        </p:nvSpPr>
        <p:spPr>
          <a:xfrm>
            <a:off x="467544" y="5768990"/>
            <a:ext cx="7189387" cy="369332"/>
          </a:xfrm>
          <a:prstGeom prst="rect">
            <a:avLst/>
          </a:prstGeom>
          <a:noFill/>
        </p:spPr>
        <p:txBody>
          <a:bodyPr wrap="square">
            <a:spAutoFit/>
          </a:bodyPr>
          <a:lstStyle/>
          <a:p>
            <a:r>
              <a:rPr lang="it-IT" b="1" dirty="0">
                <a:cs typeface="Times New Roman" panose="02020603050405020304" pitchFamily="18" charset="0"/>
              </a:rPr>
              <a:t>QUALITY CHECK: </a:t>
            </a:r>
            <a:r>
              <a:rPr lang="it-IT" dirty="0">
                <a:cs typeface="Times New Roman" panose="02020603050405020304" pitchFamily="18" charset="0"/>
              </a:rPr>
              <a:t>Lettura spettrofotometrica</a:t>
            </a:r>
          </a:p>
        </p:txBody>
      </p:sp>
      <p:sp>
        <p:nvSpPr>
          <p:cNvPr id="4" name="Segnaposto numero diapositiva 3">
            <a:extLst>
              <a:ext uri="{FF2B5EF4-FFF2-40B4-BE49-F238E27FC236}">
                <a16:creationId xmlns:a16="http://schemas.microsoft.com/office/drawing/2014/main" id="{C3DF1D98-264A-4095-A214-3F2456788B91}"/>
              </a:ext>
            </a:extLst>
          </p:cNvPr>
          <p:cNvSpPr>
            <a:spLocks noGrp="1"/>
          </p:cNvSpPr>
          <p:nvPr>
            <p:ph type="sldNum" sz="quarter" idx="12"/>
          </p:nvPr>
        </p:nvSpPr>
        <p:spPr/>
        <p:txBody>
          <a:bodyPr/>
          <a:lstStyle/>
          <a:p>
            <a:fld id="{A809E1DE-55F0-4A8B-81BF-EA6616AD3938}" type="slidenum">
              <a:rPr lang="it-IT" smtClean="0"/>
              <a:t>32</a:t>
            </a:fld>
            <a:endParaRPr lang="it-IT"/>
          </a:p>
        </p:txBody>
      </p:sp>
      <p:sp>
        <p:nvSpPr>
          <p:cNvPr id="6" name="CasellaDiTesto 5">
            <a:extLst>
              <a:ext uri="{FF2B5EF4-FFF2-40B4-BE49-F238E27FC236}">
                <a16:creationId xmlns:a16="http://schemas.microsoft.com/office/drawing/2014/main" id="{270E2BF6-355F-46BA-8FBA-ACA802CFFD40}"/>
              </a:ext>
            </a:extLst>
          </p:cNvPr>
          <p:cNvSpPr txBox="1"/>
          <p:nvPr/>
        </p:nvSpPr>
        <p:spPr>
          <a:xfrm>
            <a:off x="323528" y="36630"/>
            <a:ext cx="7787474" cy="1308050"/>
          </a:xfrm>
          <a:prstGeom prst="rect">
            <a:avLst/>
          </a:prstGeom>
          <a:noFill/>
        </p:spPr>
        <p:txBody>
          <a:bodyPr wrap="square">
            <a:spAutoFit/>
          </a:bodyPr>
          <a:lstStyle/>
          <a:p>
            <a:pPr algn="ctr"/>
            <a:r>
              <a:rPr lang="it-IT" sz="3200" b="1" dirty="0">
                <a:solidFill>
                  <a:srgbClr val="FF6600"/>
                </a:solidFill>
                <a:effectLst>
                  <a:outerShdw blurRad="38100" dist="38100" dir="2700000" algn="tl">
                    <a:srgbClr val="000000">
                      <a:alpha val="43137"/>
                    </a:srgbClr>
                  </a:outerShdw>
                </a:effectLst>
                <a:latin typeface="Bookman Old Style" pitchFamily="18" charset="0"/>
                <a:ea typeface="+mj-ea"/>
                <a:cs typeface="Arial" charset="0"/>
              </a:rPr>
              <a:t>TAGLIO DELLE SEZIONI</a:t>
            </a:r>
          </a:p>
          <a:p>
            <a:pPr algn="ctr"/>
            <a:r>
              <a:rPr lang="it-IT" sz="3200" b="1" dirty="0">
                <a:solidFill>
                  <a:srgbClr val="FF6600"/>
                </a:solidFill>
                <a:effectLst>
                  <a:outerShdw blurRad="38100" dist="38100" dir="2700000" algn="tl">
                    <a:srgbClr val="000000">
                      <a:alpha val="43137"/>
                    </a:srgbClr>
                  </a:outerShdw>
                </a:effectLst>
                <a:latin typeface="Bookman Old Style" pitchFamily="18" charset="0"/>
                <a:ea typeface="+mj-ea"/>
                <a:cs typeface="Arial" charset="0"/>
              </a:rPr>
              <a:t>ESTRAZIONE</a:t>
            </a:r>
          </a:p>
          <a:p>
            <a:pPr algn="ctr"/>
            <a:endParaRPr lang="it-IT" sz="1500" dirty="0">
              <a:cs typeface="Times New Roman" panose="02020603050405020304" pitchFamily="18" charset="0"/>
            </a:endParaRPr>
          </a:p>
        </p:txBody>
      </p:sp>
    </p:spTree>
    <p:extLst>
      <p:ext uri="{BB962C8B-B14F-4D97-AF65-F5344CB8AC3E}">
        <p14:creationId xmlns:p14="http://schemas.microsoft.com/office/powerpoint/2010/main" val="3989691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E1519BB-B78E-49ED-B819-F65871312DAF}"/>
              </a:ext>
            </a:extLst>
          </p:cNvPr>
          <p:cNvSpPr>
            <a:spLocks noGrp="1"/>
          </p:cNvSpPr>
          <p:nvPr>
            <p:ph type="sldNum" sz="quarter" idx="12"/>
          </p:nvPr>
        </p:nvSpPr>
        <p:spPr/>
        <p:txBody>
          <a:bodyPr/>
          <a:lstStyle/>
          <a:p>
            <a:fld id="{A809E1DE-55F0-4A8B-81BF-EA6616AD3938}" type="slidenum">
              <a:rPr lang="it-IT" smtClean="0"/>
              <a:t>33</a:t>
            </a:fld>
            <a:endParaRPr lang="it-IT"/>
          </a:p>
        </p:txBody>
      </p:sp>
      <p:sp>
        <p:nvSpPr>
          <p:cNvPr id="3" name="CasellaDiTesto 2">
            <a:extLst>
              <a:ext uri="{FF2B5EF4-FFF2-40B4-BE49-F238E27FC236}">
                <a16:creationId xmlns:a16="http://schemas.microsoft.com/office/drawing/2014/main" id="{EC1CBA1C-8677-4122-BCE1-4138FF15BCA4}"/>
              </a:ext>
            </a:extLst>
          </p:cNvPr>
          <p:cNvSpPr txBox="1"/>
          <p:nvPr/>
        </p:nvSpPr>
        <p:spPr>
          <a:xfrm>
            <a:off x="467544" y="323945"/>
            <a:ext cx="7189387" cy="584775"/>
          </a:xfrm>
          <a:prstGeom prst="rect">
            <a:avLst/>
          </a:prstGeom>
          <a:noFill/>
        </p:spPr>
        <p:txBody>
          <a:bodyPr wrap="square">
            <a:spAutoFit/>
          </a:bodyPr>
          <a:lstStyle/>
          <a:p>
            <a:r>
              <a:rPr lang="it-IT" sz="3200" b="1" dirty="0">
                <a:solidFill>
                  <a:srgbClr val="FF6600"/>
                </a:solidFill>
                <a:effectLst>
                  <a:outerShdw blurRad="38100" dist="38100" dir="2700000" algn="tl">
                    <a:srgbClr val="000000">
                      <a:alpha val="43137"/>
                    </a:srgbClr>
                  </a:outerShdw>
                </a:effectLst>
                <a:latin typeface="Bookman Old Style" pitchFamily="18" charset="0"/>
                <a:ea typeface="+mj-ea"/>
                <a:cs typeface="Arial" charset="0"/>
              </a:rPr>
              <a:t>SCELTA DELLA METODICA</a:t>
            </a:r>
          </a:p>
        </p:txBody>
      </p:sp>
      <p:pic>
        <p:nvPicPr>
          <p:cNvPr id="5" name="Immagine 4">
            <a:extLst>
              <a:ext uri="{FF2B5EF4-FFF2-40B4-BE49-F238E27FC236}">
                <a16:creationId xmlns:a16="http://schemas.microsoft.com/office/drawing/2014/main" id="{476A4BC0-AA6A-4B1F-AF92-FFAB6140B2D7}"/>
              </a:ext>
            </a:extLst>
          </p:cNvPr>
          <p:cNvPicPr>
            <a:picLocks noChangeAspect="1"/>
          </p:cNvPicPr>
          <p:nvPr/>
        </p:nvPicPr>
        <p:blipFill rotWithShape="1">
          <a:blip r:embed="rId3"/>
          <a:srcRect l="8625" t="26000" r="32125" b="16222"/>
          <a:stretch/>
        </p:blipFill>
        <p:spPr>
          <a:xfrm>
            <a:off x="4572000" y="1072728"/>
            <a:ext cx="3980014" cy="2183130"/>
          </a:xfrm>
          <a:prstGeom prst="rect">
            <a:avLst/>
          </a:prstGeom>
        </p:spPr>
      </p:pic>
      <p:pic>
        <p:nvPicPr>
          <p:cNvPr id="7" name="Immagine 6">
            <a:extLst>
              <a:ext uri="{FF2B5EF4-FFF2-40B4-BE49-F238E27FC236}">
                <a16:creationId xmlns:a16="http://schemas.microsoft.com/office/drawing/2014/main" id="{9E337604-6AAD-4897-A45D-89BDDC0AACC5}"/>
              </a:ext>
            </a:extLst>
          </p:cNvPr>
          <p:cNvPicPr>
            <a:picLocks noChangeAspect="1"/>
          </p:cNvPicPr>
          <p:nvPr/>
        </p:nvPicPr>
        <p:blipFill rotWithShape="1">
          <a:blip r:embed="rId4"/>
          <a:srcRect l="9375" t="26001" r="32250" b="16666"/>
          <a:stretch/>
        </p:blipFill>
        <p:spPr>
          <a:xfrm>
            <a:off x="298663" y="1777760"/>
            <a:ext cx="3951635" cy="2183130"/>
          </a:xfrm>
          <a:prstGeom prst="rect">
            <a:avLst/>
          </a:prstGeom>
        </p:spPr>
      </p:pic>
      <p:pic>
        <p:nvPicPr>
          <p:cNvPr id="9" name="Immagine 8">
            <a:extLst>
              <a:ext uri="{FF2B5EF4-FFF2-40B4-BE49-F238E27FC236}">
                <a16:creationId xmlns:a16="http://schemas.microsoft.com/office/drawing/2014/main" id="{89EA8FFF-982A-4240-936A-469AF94CFF6B}"/>
              </a:ext>
            </a:extLst>
          </p:cNvPr>
          <p:cNvPicPr>
            <a:picLocks noChangeAspect="1"/>
          </p:cNvPicPr>
          <p:nvPr/>
        </p:nvPicPr>
        <p:blipFill rotWithShape="1">
          <a:blip r:embed="rId5"/>
          <a:srcRect l="10001" t="25555" r="32499" b="25111"/>
          <a:stretch/>
        </p:blipFill>
        <p:spPr>
          <a:xfrm>
            <a:off x="4773881" y="3318067"/>
            <a:ext cx="3576251" cy="1725930"/>
          </a:xfrm>
          <a:prstGeom prst="rect">
            <a:avLst/>
          </a:prstGeom>
        </p:spPr>
      </p:pic>
      <p:sp>
        <p:nvSpPr>
          <p:cNvPr id="8" name="CasellaDiTesto 7">
            <a:extLst>
              <a:ext uri="{FF2B5EF4-FFF2-40B4-BE49-F238E27FC236}">
                <a16:creationId xmlns:a16="http://schemas.microsoft.com/office/drawing/2014/main" id="{6FD2B054-F82F-451D-B44D-380DA44891A3}"/>
              </a:ext>
            </a:extLst>
          </p:cNvPr>
          <p:cNvSpPr txBox="1"/>
          <p:nvPr/>
        </p:nvSpPr>
        <p:spPr>
          <a:xfrm>
            <a:off x="298663" y="4230973"/>
            <a:ext cx="4131448" cy="1823576"/>
          </a:xfrm>
          <a:prstGeom prst="rect">
            <a:avLst/>
          </a:prstGeom>
          <a:noFill/>
        </p:spPr>
        <p:txBody>
          <a:bodyPr wrap="square">
            <a:spAutoFit/>
          </a:bodyPr>
          <a:lstStyle/>
          <a:p>
            <a:r>
              <a:rPr lang="it-IT" sz="1350" dirty="0">
                <a:cs typeface="Times New Roman" panose="02020603050405020304" pitchFamily="18" charset="0"/>
              </a:rPr>
              <a:t>Il test molecolare idealmente  dovrebbe essere effettuato nello stesso centro dove è stata effettuata la diagnosi anatomo-patologica:</a:t>
            </a:r>
          </a:p>
          <a:p>
            <a:endParaRPr lang="it-IT" dirty="0">
              <a:latin typeface="Times New Roman" panose="02020603050405020304" pitchFamily="18" charset="0"/>
              <a:cs typeface="Times New Roman" panose="02020603050405020304" pitchFamily="18" charset="0"/>
            </a:endParaRPr>
          </a:p>
          <a:p>
            <a:pPr marL="214313" indent="-214313">
              <a:buFontTx/>
              <a:buChar char="-"/>
            </a:pPr>
            <a:r>
              <a:rPr lang="it-IT" dirty="0">
                <a:latin typeface="Times New Roman" panose="02020603050405020304" pitchFamily="18" charset="0"/>
                <a:cs typeface="Times New Roman" panose="02020603050405020304" pitchFamily="18" charset="0"/>
              </a:rPr>
              <a:t>Minimizzare il TAT</a:t>
            </a:r>
          </a:p>
          <a:p>
            <a:pPr marL="214313" indent="-214313">
              <a:buFontTx/>
              <a:buChar char="-"/>
            </a:pPr>
            <a:endParaRPr lang="it-IT" dirty="0">
              <a:latin typeface="Times New Roman" panose="02020603050405020304" pitchFamily="18" charset="0"/>
              <a:cs typeface="Times New Roman" panose="02020603050405020304" pitchFamily="18" charset="0"/>
            </a:endParaRPr>
          </a:p>
          <a:p>
            <a:pPr marL="214313" indent="-214313">
              <a:buFontTx/>
              <a:buChar char="-"/>
            </a:pPr>
            <a:r>
              <a:rPr lang="it-IT" dirty="0">
                <a:latin typeface="Times New Roman" panose="02020603050405020304" pitchFamily="18" charset="0"/>
                <a:cs typeface="Times New Roman" panose="02020603050405020304" pitchFamily="18" charset="0"/>
              </a:rPr>
              <a:t> Reflex test</a:t>
            </a:r>
            <a:endParaRPr lang="it-IT" dirty="0"/>
          </a:p>
        </p:txBody>
      </p:sp>
    </p:spTree>
    <p:extLst>
      <p:ext uri="{BB962C8B-B14F-4D97-AF65-F5344CB8AC3E}">
        <p14:creationId xmlns:p14="http://schemas.microsoft.com/office/powerpoint/2010/main" val="4235977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E1519BB-B78E-49ED-B819-F65871312DAF}"/>
              </a:ext>
            </a:extLst>
          </p:cNvPr>
          <p:cNvSpPr>
            <a:spLocks noGrp="1"/>
          </p:cNvSpPr>
          <p:nvPr>
            <p:ph type="sldNum" sz="quarter" idx="12"/>
          </p:nvPr>
        </p:nvSpPr>
        <p:spPr/>
        <p:txBody>
          <a:bodyPr/>
          <a:lstStyle/>
          <a:p>
            <a:fld id="{A809E1DE-55F0-4A8B-81BF-EA6616AD3938}" type="slidenum">
              <a:rPr lang="it-IT" smtClean="0"/>
              <a:t>34</a:t>
            </a:fld>
            <a:endParaRPr lang="it-IT"/>
          </a:p>
        </p:txBody>
      </p:sp>
      <p:sp>
        <p:nvSpPr>
          <p:cNvPr id="3" name="CasellaDiTesto 2">
            <a:extLst>
              <a:ext uri="{FF2B5EF4-FFF2-40B4-BE49-F238E27FC236}">
                <a16:creationId xmlns:a16="http://schemas.microsoft.com/office/drawing/2014/main" id="{EC1CBA1C-8677-4122-BCE1-4138FF15BCA4}"/>
              </a:ext>
            </a:extLst>
          </p:cNvPr>
          <p:cNvSpPr txBox="1"/>
          <p:nvPr/>
        </p:nvSpPr>
        <p:spPr>
          <a:xfrm>
            <a:off x="467544" y="323945"/>
            <a:ext cx="7189387" cy="1569660"/>
          </a:xfrm>
          <a:prstGeom prst="rect">
            <a:avLst/>
          </a:prstGeom>
          <a:noFill/>
        </p:spPr>
        <p:txBody>
          <a:bodyPr wrap="square">
            <a:spAutoFit/>
          </a:bodyPr>
          <a:lstStyle/>
          <a:p>
            <a:pPr algn="ctr"/>
            <a:r>
              <a:rPr lang="it-IT" sz="3200" b="1" dirty="0">
                <a:solidFill>
                  <a:srgbClr val="FF6600"/>
                </a:solidFill>
                <a:effectLst>
                  <a:outerShdw blurRad="38100" dist="38100" dir="2700000" algn="tl">
                    <a:srgbClr val="000000">
                      <a:alpha val="43137"/>
                    </a:srgbClr>
                  </a:outerShdw>
                </a:effectLst>
                <a:latin typeface="Bookman Old Style" pitchFamily="18" charset="0"/>
                <a:ea typeface="+mj-ea"/>
                <a:cs typeface="Arial" charset="0"/>
              </a:rPr>
              <a:t>SENSIBILITA’ DELLE METODICHE DI PATOLOGIA MOLECOLARE</a:t>
            </a:r>
          </a:p>
        </p:txBody>
      </p:sp>
      <p:graphicFrame>
        <p:nvGraphicFramePr>
          <p:cNvPr id="4" name="Tabella 5">
            <a:extLst>
              <a:ext uri="{FF2B5EF4-FFF2-40B4-BE49-F238E27FC236}">
                <a16:creationId xmlns:a16="http://schemas.microsoft.com/office/drawing/2014/main" id="{8B6A6A5D-B4F2-4293-B2AD-E27E3F860321}"/>
              </a:ext>
            </a:extLst>
          </p:cNvPr>
          <p:cNvGraphicFramePr>
            <a:graphicFrameLocks noGrp="1"/>
          </p:cNvGraphicFramePr>
          <p:nvPr>
            <p:extLst>
              <p:ext uri="{D42A27DB-BD31-4B8C-83A1-F6EECF244321}">
                <p14:modId xmlns:p14="http://schemas.microsoft.com/office/powerpoint/2010/main" val="1054424085"/>
              </p:ext>
            </p:extLst>
          </p:nvPr>
        </p:nvGraphicFramePr>
        <p:xfrm>
          <a:off x="1979712" y="2678396"/>
          <a:ext cx="4944427" cy="2286000"/>
        </p:xfrm>
        <a:graphic>
          <a:graphicData uri="http://schemas.openxmlformats.org/drawingml/2006/table">
            <a:tbl>
              <a:tblPr firstRow="1" bandRow="1">
                <a:tableStyleId>{5C22544A-7EE6-4342-B048-85BDC9FD1C3A}</a:tableStyleId>
              </a:tblPr>
              <a:tblGrid>
                <a:gridCol w="2846405">
                  <a:extLst>
                    <a:ext uri="{9D8B030D-6E8A-4147-A177-3AD203B41FA5}">
                      <a16:colId xmlns:a16="http://schemas.microsoft.com/office/drawing/2014/main" val="1715686001"/>
                    </a:ext>
                  </a:extLst>
                </a:gridCol>
                <a:gridCol w="2098022">
                  <a:extLst>
                    <a:ext uri="{9D8B030D-6E8A-4147-A177-3AD203B41FA5}">
                      <a16:colId xmlns:a16="http://schemas.microsoft.com/office/drawing/2014/main" val="2961827587"/>
                    </a:ext>
                  </a:extLst>
                </a:gridCol>
              </a:tblGrid>
              <a:tr h="370840">
                <a:tc>
                  <a:txBody>
                    <a:bodyPr/>
                    <a:lstStyle/>
                    <a:p>
                      <a:endParaRPr lang="it-IT" sz="2400" b="1" dirty="0"/>
                    </a:p>
                  </a:txBody>
                  <a:tcPr/>
                </a:tc>
                <a:tc>
                  <a:txBody>
                    <a:bodyPr/>
                    <a:lstStyle/>
                    <a:p>
                      <a:r>
                        <a:rPr lang="it-IT" sz="2400" b="1" dirty="0"/>
                        <a:t>Sensibilità</a:t>
                      </a:r>
                    </a:p>
                  </a:txBody>
                  <a:tcPr/>
                </a:tc>
                <a:extLst>
                  <a:ext uri="{0D108BD9-81ED-4DB2-BD59-A6C34878D82A}">
                    <a16:rowId xmlns:a16="http://schemas.microsoft.com/office/drawing/2014/main" val="3870705784"/>
                  </a:ext>
                </a:extLst>
              </a:tr>
              <a:tr h="370840">
                <a:tc>
                  <a:txBody>
                    <a:bodyPr/>
                    <a:lstStyle/>
                    <a:p>
                      <a:r>
                        <a:rPr lang="it-IT" sz="2400" b="1" dirty="0" err="1"/>
                        <a:t>Sanger</a:t>
                      </a:r>
                      <a:endParaRPr lang="it-IT" sz="2400" b="1" dirty="0"/>
                    </a:p>
                  </a:txBody>
                  <a:tcPr/>
                </a:tc>
                <a:tc>
                  <a:txBody>
                    <a:bodyPr/>
                    <a:lstStyle/>
                    <a:p>
                      <a:r>
                        <a:rPr lang="it-IT" sz="2400" b="1" dirty="0"/>
                        <a:t>10-20%</a:t>
                      </a:r>
                    </a:p>
                  </a:txBody>
                  <a:tcPr/>
                </a:tc>
                <a:extLst>
                  <a:ext uri="{0D108BD9-81ED-4DB2-BD59-A6C34878D82A}">
                    <a16:rowId xmlns:a16="http://schemas.microsoft.com/office/drawing/2014/main" val="1740662991"/>
                  </a:ext>
                </a:extLst>
              </a:tr>
              <a:tr h="370840">
                <a:tc>
                  <a:txBody>
                    <a:bodyPr/>
                    <a:lstStyle/>
                    <a:p>
                      <a:r>
                        <a:rPr lang="it-IT" sz="2400" b="1" dirty="0"/>
                        <a:t>RT-PCR</a:t>
                      </a:r>
                    </a:p>
                  </a:txBody>
                  <a:tcPr/>
                </a:tc>
                <a:tc>
                  <a:txBody>
                    <a:bodyPr/>
                    <a:lstStyle/>
                    <a:p>
                      <a:r>
                        <a:rPr lang="it-IT" sz="2400" b="1" dirty="0"/>
                        <a:t>&lt;10%</a:t>
                      </a:r>
                    </a:p>
                  </a:txBody>
                  <a:tcPr/>
                </a:tc>
                <a:extLst>
                  <a:ext uri="{0D108BD9-81ED-4DB2-BD59-A6C34878D82A}">
                    <a16:rowId xmlns:a16="http://schemas.microsoft.com/office/drawing/2014/main" val="3262933863"/>
                  </a:ext>
                </a:extLst>
              </a:tr>
              <a:tr h="370840">
                <a:tc>
                  <a:txBody>
                    <a:bodyPr/>
                    <a:lstStyle/>
                    <a:p>
                      <a:r>
                        <a:rPr lang="it-IT" sz="2400" b="1" dirty="0"/>
                        <a:t>NGS</a:t>
                      </a:r>
                    </a:p>
                  </a:txBody>
                  <a:tcPr/>
                </a:tc>
                <a:tc>
                  <a:txBody>
                    <a:bodyPr/>
                    <a:lstStyle/>
                    <a:p>
                      <a:r>
                        <a:rPr lang="it-IT" sz="2400" b="1" dirty="0"/>
                        <a:t>1-5%</a:t>
                      </a:r>
                    </a:p>
                  </a:txBody>
                  <a:tcPr/>
                </a:tc>
                <a:extLst>
                  <a:ext uri="{0D108BD9-81ED-4DB2-BD59-A6C34878D82A}">
                    <a16:rowId xmlns:a16="http://schemas.microsoft.com/office/drawing/2014/main" val="1200719055"/>
                  </a:ext>
                </a:extLst>
              </a:tr>
              <a:tr h="370840">
                <a:tc>
                  <a:txBody>
                    <a:bodyPr/>
                    <a:lstStyle/>
                    <a:p>
                      <a:r>
                        <a:rPr lang="it-IT" sz="2400" b="1" dirty="0"/>
                        <a:t>Digital PCR</a:t>
                      </a:r>
                    </a:p>
                  </a:txBody>
                  <a:tcPr/>
                </a:tc>
                <a:tc>
                  <a:txBody>
                    <a:bodyPr/>
                    <a:lstStyle/>
                    <a:p>
                      <a:r>
                        <a:rPr lang="it-IT" sz="2400" b="1" dirty="0"/>
                        <a:t>&lt;1%</a:t>
                      </a:r>
                    </a:p>
                  </a:txBody>
                  <a:tcPr/>
                </a:tc>
                <a:extLst>
                  <a:ext uri="{0D108BD9-81ED-4DB2-BD59-A6C34878D82A}">
                    <a16:rowId xmlns:a16="http://schemas.microsoft.com/office/drawing/2014/main" val="3750369403"/>
                  </a:ext>
                </a:extLst>
              </a:tr>
            </a:tbl>
          </a:graphicData>
        </a:graphic>
      </p:graphicFrame>
    </p:spTree>
    <p:extLst>
      <p:ext uri="{BB962C8B-B14F-4D97-AF65-F5344CB8AC3E}">
        <p14:creationId xmlns:p14="http://schemas.microsoft.com/office/powerpoint/2010/main" val="2141792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1D166FC1-B18D-4DFF-8800-A65D839A599E}"/>
              </a:ext>
            </a:extLst>
          </p:cNvPr>
          <p:cNvSpPr>
            <a:spLocks noGrp="1" noChangeArrowheads="1"/>
          </p:cNvSpPr>
          <p:nvPr>
            <p:ph type="ctrTitle"/>
          </p:nvPr>
        </p:nvSpPr>
        <p:spPr>
          <a:xfrm>
            <a:off x="685800" y="1066800"/>
            <a:ext cx="7772400" cy="1143000"/>
          </a:xfrm>
        </p:spPr>
        <p:txBody>
          <a:bodyPr/>
          <a:lstStyle/>
          <a:p>
            <a:pPr eaLnBrk="1" hangingPunct="1">
              <a:defRPr/>
            </a:pPr>
            <a:r>
              <a:rPr lang="en-US" sz="3200" b="1">
                <a:cs typeface="Times New Roman" pitchFamily="18" charset="0"/>
              </a:rPr>
              <a:t>PAPILLARY LESIONS OF THE BREAST: A MOLECULAR ANALYSIS</a:t>
            </a:r>
            <a:endParaRPr lang="it-IT" b="1">
              <a:cs typeface="Times New Roman" pitchFamily="18" charset="0"/>
            </a:endParaRPr>
          </a:p>
        </p:txBody>
      </p:sp>
      <p:sp>
        <p:nvSpPr>
          <p:cNvPr id="26627" name="Rectangle 3">
            <a:extLst>
              <a:ext uri="{FF2B5EF4-FFF2-40B4-BE49-F238E27FC236}">
                <a16:creationId xmlns:a16="http://schemas.microsoft.com/office/drawing/2014/main" id="{9A096250-F3DB-4365-83B4-0ADACE652A20}"/>
              </a:ext>
            </a:extLst>
          </p:cNvPr>
          <p:cNvSpPr>
            <a:spLocks noGrp="1" noChangeArrowheads="1"/>
          </p:cNvSpPr>
          <p:nvPr>
            <p:ph type="subTitle" idx="1"/>
          </p:nvPr>
        </p:nvSpPr>
        <p:spPr>
          <a:xfrm>
            <a:off x="1219200" y="2743200"/>
            <a:ext cx="6400800" cy="1447800"/>
          </a:xfrm>
        </p:spPr>
        <p:txBody>
          <a:bodyPr/>
          <a:lstStyle/>
          <a:p>
            <a:pPr eaLnBrk="1" hangingPunct="1"/>
            <a:r>
              <a:rPr lang="it-IT" altLang="it-IT" sz="2400" i="1">
                <a:latin typeface="Times" panose="02020603050405020304" pitchFamily="18" charset="0"/>
                <a:cs typeface="Times New Roman" panose="02020603050405020304" pitchFamily="18" charset="0"/>
              </a:rPr>
              <a:t>Di Cristofano C, Zavaglia K, Bertacca G, *Mrad K, *Ben Romdhane K, Cipollini G, Bevilacqua G, Cavazzana A</a:t>
            </a:r>
            <a:r>
              <a:rPr lang="it-IT" altLang="it-IT" sz="2800"/>
              <a:t> </a:t>
            </a:r>
          </a:p>
        </p:txBody>
      </p:sp>
      <p:sp>
        <p:nvSpPr>
          <p:cNvPr id="26628" name="Text Box 4">
            <a:extLst>
              <a:ext uri="{FF2B5EF4-FFF2-40B4-BE49-F238E27FC236}">
                <a16:creationId xmlns:a16="http://schemas.microsoft.com/office/drawing/2014/main" id="{2264D9CD-CCD1-49C3-A8F4-CADCD0973983}"/>
              </a:ext>
            </a:extLst>
          </p:cNvPr>
          <p:cNvSpPr txBox="1">
            <a:spLocks noChangeArrowheads="1"/>
          </p:cNvSpPr>
          <p:nvPr/>
        </p:nvSpPr>
        <p:spPr bwMode="auto">
          <a:xfrm>
            <a:off x="838200" y="4800600"/>
            <a:ext cx="79978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it-IT" sz="2000">
                <a:solidFill>
                  <a:srgbClr val="FFFF00"/>
                </a:solidFill>
                <a:cs typeface="Times New Roman" panose="02020603050405020304" pitchFamily="18" charset="0"/>
              </a:rPr>
              <a:t>Department of Oncology, Transplantation and New Tecnologies in Medicine</a:t>
            </a:r>
            <a:endParaRPr lang="it-IT" altLang="it-IT" sz="2000">
              <a:solidFill>
                <a:srgbClr val="FFFF00"/>
              </a:solidFill>
              <a:latin typeface="Arial Unicode MS" panose="020B0604020202020204" pitchFamily="34" charset="-128"/>
              <a:cs typeface="Times New Roman" panose="02020603050405020304" pitchFamily="18" charset="0"/>
            </a:endParaRPr>
          </a:p>
          <a:p>
            <a:pPr algn="ctr" eaLnBrk="1" hangingPunct="1">
              <a:spcBef>
                <a:spcPct val="0"/>
              </a:spcBef>
              <a:buClrTx/>
              <a:buSzTx/>
              <a:buFontTx/>
              <a:buNone/>
            </a:pPr>
            <a:r>
              <a:rPr lang="en-US" altLang="it-IT" sz="2000">
                <a:solidFill>
                  <a:srgbClr val="FFFF00"/>
                </a:solidFill>
                <a:cs typeface="Times New Roman" panose="02020603050405020304" pitchFamily="18" charset="0"/>
              </a:rPr>
              <a:t>    Division of Pathology and of Molecular and Ultrastructural Diagnostic</a:t>
            </a:r>
            <a:endParaRPr lang="it-IT" altLang="it-IT" sz="2000">
              <a:solidFill>
                <a:srgbClr val="FFFF00"/>
              </a:solidFill>
              <a:latin typeface="Arial Unicode MS" panose="020B0604020202020204" pitchFamily="34" charset="-128"/>
              <a:cs typeface="Times New Roman" panose="02020603050405020304" pitchFamily="18" charset="0"/>
            </a:endParaRPr>
          </a:p>
          <a:p>
            <a:pPr algn="ctr" eaLnBrk="1" hangingPunct="1">
              <a:spcBef>
                <a:spcPct val="0"/>
              </a:spcBef>
              <a:buClrTx/>
              <a:buSzTx/>
              <a:buFontTx/>
              <a:buNone/>
            </a:pPr>
            <a:r>
              <a:rPr lang="en-US" altLang="it-IT" sz="2000">
                <a:solidFill>
                  <a:srgbClr val="FFFF00"/>
                </a:solidFill>
                <a:cs typeface="Times New Roman" panose="02020603050405020304" pitchFamily="18" charset="0"/>
              </a:rPr>
              <a:t>University of Pisa and Hospital of Pisa</a:t>
            </a:r>
            <a:endParaRPr lang="it-IT" altLang="it-IT" sz="2000">
              <a:solidFill>
                <a:srgbClr val="FFFF00"/>
              </a:solidFill>
              <a:latin typeface="Arial Unicode MS" panose="020B0604020202020204" pitchFamily="34" charset="-128"/>
              <a:cs typeface="Times New Roman" panose="02020603050405020304" pitchFamily="18" charset="0"/>
            </a:endParaRPr>
          </a:p>
          <a:p>
            <a:pPr algn="ctr" eaLnBrk="1" hangingPunct="1">
              <a:spcBef>
                <a:spcPct val="0"/>
              </a:spcBef>
              <a:buClrTx/>
              <a:buSzTx/>
              <a:buFontTx/>
              <a:buNone/>
            </a:pPr>
            <a:r>
              <a:rPr lang="en-US" altLang="it-IT" sz="2000">
                <a:solidFill>
                  <a:srgbClr val="FFFF00"/>
                </a:solidFill>
                <a:cs typeface="Times New Roman" panose="02020603050405020304" pitchFamily="18" charset="0"/>
              </a:rPr>
              <a:t>* Department of Pathology-Institut Salah Azariz- Tunis</a:t>
            </a:r>
            <a:endParaRPr lang="it-IT" altLang="it-IT" sz="2000">
              <a:solidFill>
                <a:srgbClr val="FFFF00"/>
              </a:solidFill>
            </a:endParaRPr>
          </a:p>
        </p:txBody>
      </p:sp>
      <p:sp>
        <p:nvSpPr>
          <p:cNvPr id="26629" name="Text Box 5">
            <a:extLst>
              <a:ext uri="{FF2B5EF4-FFF2-40B4-BE49-F238E27FC236}">
                <a16:creationId xmlns:a16="http://schemas.microsoft.com/office/drawing/2014/main" id="{E347FC54-2932-4B5B-8473-B85C6A69B5E1}"/>
              </a:ext>
            </a:extLst>
          </p:cNvPr>
          <p:cNvSpPr txBox="1">
            <a:spLocks noChangeArrowheads="1"/>
          </p:cNvSpPr>
          <p:nvPr/>
        </p:nvSpPr>
        <p:spPr bwMode="auto">
          <a:xfrm>
            <a:off x="4643438" y="6308725"/>
            <a:ext cx="42275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1400" i="1">
                <a:solidFill>
                  <a:srgbClr val="FFFF00"/>
                </a:solidFill>
              </a:rPr>
              <a:t>Breast Cancer Research and Treatment (2005) 90:71-76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2E2DEDC3-E7D4-46CE-A9E5-E111D1445F49}"/>
              </a:ext>
            </a:extLst>
          </p:cNvPr>
          <p:cNvSpPr>
            <a:spLocks noGrp="1" noChangeArrowheads="1"/>
          </p:cNvSpPr>
          <p:nvPr>
            <p:ph type="title"/>
          </p:nvPr>
        </p:nvSpPr>
        <p:spPr>
          <a:xfrm>
            <a:off x="611188" y="0"/>
            <a:ext cx="8064500" cy="765175"/>
          </a:xfrm>
        </p:spPr>
        <p:txBody>
          <a:bodyPr/>
          <a:lstStyle/>
          <a:p>
            <a:pPr eaLnBrk="1" hangingPunct="1">
              <a:defRPr/>
            </a:pPr>
            <a:r>
              <a:rPr lang="it-IT">
                <a:latin typeface="Comic Sans MS" pitchFamily="66" charset="0"/>
              </a:rPr>
              <a:t>Mammella</a:t>
            </a:r>
          </a:p>
        </p:txBody>
      </p:sp>
      <p:sp>
        <p:nvSpPr>
          <p:cNvPr id="27651" name="Rectangle 3">
            <a:extLst>
              <a:ext uri="{FF2B5EF4-FFF2-40B4-BE49-F238E27FC236}">
                <a16:creationId xmlns:a16="http://schemas.microsoft.com/office/drawing/2014/main" id="{EECE7932-A01F-4363-8E7B-749CEDF03E92}"/>
              </a:ext>
            </a:extLst>
          </p:cNvPr>
          <p:cNvSpPr>
            <a:spLocks noGrp="1" noChangeArrowheads="1"/>
          </p:cNvSpPr>
          <p:nvPr>
            <p:ph type="body" idx="1"/>
          </p:nvPr>
        </p:nvSpPr>
        <p:spPr>
          <a:xfrm>
            <a:off x="611188" y="1052513"/>
            <a:ext cx="8207375" cy="5329237"/>
          </a:xfrm>
        </p:spPr>
        <p:txBody>
          <a:bodyPr/>
          <a:lstStyle/>
          <a:p>
            <a:pPr marL="457200" indent="-457200" eaLnBrk="1" hangingPunct="1">
              <a:lnSpc>
                <a:spcPct val="80000"/>
              </a:lnSpc>
            </a:pPr>
            <a:r>
              <a:rPr lang="it-IT" altLang="it-IT" sz="2000">
                <a:solidFill>
                  <a:srgbClr val="00B050"/>
                </a:solidFill>
                <a:latin typeface="Comic Sans MS" panose="030F0702030302020204" pitchFamily="66" charset="0"/>
              </a:rPr>
              <a:t>Tessuto fissato in formalina ed incluso in paraffina</a:t>
            </a:r>
          </a:p>
          <a:p>
            <a:pPr marL="457200" indent="-457200" eaLnBrk="1" hangingPunct="1">
              <a:lnSpc>
                <a:spcPct val="80000"/>
              </a:lnSpc>
            </a:pPr>
            <a:endParaRPr lang="it-IT" altLang="it-IT" sz="2000">
              <a:solidFill>
                <a:schemeClr val="hlink"/>
              </a:solidFill>
              <a:latin typeface="Comic Sans MS" panose="030F0702030302020204" pitchFamily="66" charset="0"/>
            </a:endParaRPr>
          </a:p>
          <a:p>
            <a:pPr marL="457200" indent="-457200" eaLnBrk="1" hangingPunct="1">
              <a:lnSpc>
                <a:spcPct val="80000"/>
              </a:lnSpc>
            </a:pPr>
            <a:r>
              <a:rPr lang="it-IT" altLang="it-IT" sz="2000">
                <a:solidFill>
                  <a:schemeClr val="hlink"/>
                </a:solidFill>
                <a:latin typeface="Comic Sans MS" panose="030F0702030302020204" pitchFamily="66" charset="0"/>
              </a:rPr>
              <a:t>Taglio</a:t>
            </a:r>
          </a:p>
          <a:p>
            <a:pPr marL="838200" lvl="1" indent="-381000" eaLnBrk="1" hangingPunct="1">
              <a:lnSpc>
                <a:spcPct val="80000"/>
              </a:lnSpc>
            </a:pPr>
            <a:r>
              <a:rPr lang="it-IT" altLang="it-IT" sz="2000">
                <a:latin typeface="Comic Sans MS" panose="030F0702030302020204" pitchFamily="66" charset="0"/>
              </a:rPr>
              <a:t>Al microtomo</a:t>
            </a:r>
          </a:p>
          <a:p>
            <a:pPr marL="838200" lvl="1" indent="-381000" eaLnBrk="1" hangingPunct="1">
              <a:lnSpc>
                <a:spcPct val="80000"/>
              </a:lnSpc>
            </a:pPr>
            <a:r>
              <a:rPr lang="it-IT" altLang="it-IT" sz="2000">
                <a:latin typeface="Comic Sans MS" panose="030F0702030302020204" pitchFamily="66" charset="0"/>
              </a:rPr>
              <a:t>1 sezioni di 4 micron di spessore per vetrino</a:t>
            </a:r>
          </a:p>
          <a:p>
            <a:pPr marL="838200" lvl="1" indent="-381000" eaLnBrk="1" hangingPunct="1">
              <a:lnSpc>
                <a:spcPct val="80000"/>
              </a:lnSpc>
            </a:pPr>
            <a:r>
              <a:rPr lang="it-IT" altLang="it-IT" sz="2000">
                <a:latin typeface="Comic Sans MS" panose="030F0702030302020204" pitchFamily="66" charset="0"/>
              </a:rPr>
              <a:t>lama monouso sterile, sostituita per ogni  nuovo campione</a:t>
            </a:r>
            <a:endParaRPr lang="it-IT" altLang="it-IT" sz="2000">
              <a:solidFill>
                <a:schemeClr val="hlink"/>
              </a:solidFill>
              <a:latin typeface="Comic Sans MS" panose="030F0702030302020204" pitchFamily="66" charset="0"/>
            </a:endParaRPr>
          </a:p>
          <a:p>
            <a:pPr marL="457200" indent="-457200" eaLnBrk="1" hangingPunct="1">
              <a:lnSpc>
                <a:spcPct val="80000"/>
              </a:lnSpc>
            </a:pPr>
            <a:r>
              <a:rPr lang="it-IT" altLang="it-IT" sz="2000">
                <a:solidFill>
                  <a:schemeClr val="hlink"/>
                </a:solidFill>
                <a:latin typeface="Comic Sans MS" panose="030F0702030302020204" pitchFamily="66" charset="0"/>
              </a:rPr>
              <a:t>Sparaffinare</a:t>
            </a:r>
          </a:p>
          <a:p>
            <a:pPr marL="838200" lvl="1" indent="-381000" eaLnBrk="1" hangingPunct="1">
              <a:lnSpc>
                <a:spcPct val="80000"/>
              </a:lnSpc>
            </a:pPr>
            <a:r>
              <a:rPr lang="it-IT" altLang="it-IT" sz="2000">
                <a:latin typeface="Comic Sans MS" panose="030F0702030302020204" pitchFamily="66" charset="0"/>
              </a:rPr>
              <a:t>xilolo 2x10'; etanolo 100°x 5'; etanolo 95°x 5'; lavaggio in acqua</a:t>
            </a:r>
            <a:endParaRPr lang="it-IT" altLang="it-IT" sz="2000">
              <a:solidFill>
                <a:schemeClr val="hlink"/>
              </a:solidFill>
              <a:latin typeface="Comic Sans MS" panose="030F0702030302020204" pitchFamily="66" charset="0"/>
            </a:endParaRPr>
          </a:p>
          <a:p>
            <a:pPr marL="457200" indent="-457200" eaLnBrk="1" hangingPunct="1">
              <a:lnSpc>
                <a:spcPct val="80000"/>
              </a:lnSpc>
            </a:pPr>
            <a:r>
              <a:rPr lang="it-IT" altLang="it-IT" sz="2000">
                <a:solidFill>
                  <a:schemeClr val="hlink"/>
                </a:solidFill>
                <a:latin typeface="Comic Sans MS" panose="030F0702030302020204" pitchFamily="66" charset="0"/>
              </a:rPr>
              <a:t>Colorazione </a:t>
            </a:r>
          </a:p>
          <a:p>
            <a:pPr marL="838200" lvl="1" indent="-381000" eaLnBrk="1" hangingPunct="1">
              <a:lnSpc>
                <a:spcPct val="80000"/>
              </a:lnSpc>
            </a:pPr>
            <a:r>
              <a:rPr lang="it-IT" altLang="it-IT" sz="2000">
                <a:latin typeface="Comic Sans MS" panose="030F0702030302020204" pitchFamily="66" charset="0"/>
              </a:rPr>
              <a:t>Sciacquare in acqua </a:t>
            </a:r>
          </a:p>
          <a:p>
            <a:pPr marL="838200" lvl="1" indent="-381000" eaLnBrk="1" hangingPunct="1">
              <a:lnSpc>
                <a:spcPct val="80000"/>
              </a:lnSpc>
            </a:pPr>
            <a:r>
              <a:rPr lang="it-IT" altLang="it-IT" sz="2000">
                <a:latin typeface="Comic Sans MS" panose="030F0702030302020204" pitchFamily="66" charset="0"/>
              </a:rPr>
              <a:t>Colorare con ematossilina (50 sec.)</a:t>
            </a:r>
          </a:p>
          <a:p>
            <a:pPr marL="838200" lvl="1" indent="-381000" eaLnBrk="1" hangingPunct="1">
              <a:lnSpc>
                <a:spcPct val="80000"/>
              </a:lnSpc>
            </a:pPr>
            <a:r>
              <a:rPr lang="it-IT" altLang="it-IT" sz="2000">
                <a:latin typeface="Comic Sans MS" panose="030F0702030302020204" pitchFamily="66" charset="0"/>
              </a:rPr>
              <a:t>Sciacquare in acqua</a:t>
            </a:r>
          </a:p>
          <a:p>
            <a:pPr marL="838200" lvl="1" indent="-381000" eaLnBrk="1" hangingPunct="1">
              <a:lnSpc>
                <a:spcPct val="80000"/>
              </a:lnSpc>
            </a:pPr>
            <a:r>
              <a:rPr lang="it-IT" altLang="it-IT" sz="2000">
                <a:latin typeface="Comic Sans MS" panose="030F0702030302020204" pitchFamily="66" charset="0"/>
              </a:rPr>
              <a:t>Colorare con eosina (10 sec.)</a:t>
            </a:r>
          </a:p>
          <a:p>
            <a:pPr marL="838200" lvl="1" indent="-381000" eaLnBrk="1" hangingPunct="1">
              <a:lnSpc>
                <a:spcPct val="80000"/>
              </a:lnSpc>
            </a:pPr>
            <a:r>
              <a:rPr lang="it-IT" altLang="it-IT" sz="2000">
                <a:latin typeface="Comic Sans MS" panose="030F0702030302020204" pitchFamily="66" charset="0"/>
              </a:rPr>
              <a:t>Iniziare i passaggi per la disidratazione: 95% (15 sec x 2), 100% (30 sec x 2).</a:t>
            </a:r>
          </a:p>
          <a:p>
            <a:pPr marL="838200" lvl="1" indent="-381000" eaLnBrk="1" hangingPunct="1">
              <a:lnSpc>
                <a:spcPct val="80000"/>
              </a:lnSpc>
            </a:pPr>
            <a:r>
              <a:rPr lang="it-IT" altLang="it-IT" sz="2000">
                <a:latin typeface="Comic Sans MS" panose="030F0702030302020204" pitchFamily="66" charset="0"/>
              </a:rPr>
              <a:t>Xilene  per 2 minuti.</a:t>
            </a:r>
          </a:p>
          <a:p>
            <a:pPr marL="838200" lvl="1" indent="-381000" eaLnBrk="1" hangingPunct="1">
              <a:lnSpc>
                <a:spcPct val="80000"/>
              </a:lnSpc>
            </a:pPr>
            <a:r>
              <a:rPr lang="it-IT" altLang="it-IT" sz="2000">
                <a:latin typeface="Comic Sans MS" panose="030F0702030302020204" pitchFamily="66" charset="0"/>
              </a:rPr>
              <a:t>Asciugare i vetrini con carta bibula a temperatura ambiente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LMD5B">
            <a:extLst>
              <a:ext uri="{FF2B5EF4-FFF2-40B4-BE49-F238E27FC236}">
                <a16:creationId xmlns:a16="http://schemas.microsoft.com/office/drawing/2014/main" id="{C3EB9EAD-54E2-40B2-B789-298E0E5D2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3716338"/>
            <a:ext cx="3638550"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LMD42">
            <a:extLst>
              <a:ext uri="{FF2B5EF4-FFF2-40B4-BE49-F238E27FC236}">
                <a16:creationId xmlns:a16="http://schemas.microsoft.com/office/drawing/2014/main" id="{02AF9113-3F3F-49B1-8E76-5D83A3C26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404813"/>
            <a:ext cx="396081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a:extLst>
              <a:ext uri="{FF2B5EF4-FFF2-40B4-BE49-F238E27FC236}">
                <a16:creationId xmlns:a16="http://schemas.microsoft.com/office/drawing/2014/main" id="{BF33183E-0DA7-438E-B019-9DEFC5280DB6}"/>
              </a:ext>
            </a:extLst>
          </p:cNvPr>
          <p:cNvSpPr txBox="1">
            <a:spLocks noChangeArrowheads="1"/>
          </p:cNvSpPr>
          <p:nvPr/>
        </p:nvSpPr>
        <p:spPr bwMode="auto">
          <a:xfrm>
            <a:off x="5992813" y="4097338"/>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2400" b="1">
                <a:solidFill>
                  <a:srgbClr val="000000"/>
                </a:solidFill>
              </a:rPr>
              <a:t>1mm</a:t>
            </a:r>
            <a:r>
              <a:rPr lang="it-IT" altLang="it-IT" sz="2400" b="1" baseline="30000">
                <a:solidFill>
                  <a:srgbClr val="000000"/>
                </a:solidFill>
              </a:rPr>
              <a:t>2</a:t>
            </a:r>
          </a:p>
        </p:txBody>
      </p:sp>
      <p:pic>
        <p:nvPicPr>
          <p:cNvPr id="28677" name="Picture 5" descr="LMD2B">
            <a:extLst>
              <a:ext uri="{FF2B5EF4-FFF2-40B4-BE49-F238E27FC236}">
                <a16:creationId xmlns:a16="http://schemas.microsoft.com/office/drawing/2014/main" id="{5A10BAD2-BF87-498B-9E6A-28829D299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546475"/>
            <a:ext cx="3887788"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LMD2A">
            <a:extLst>
              <a:ext uri="{FF2B5EF4-FFF2-40B4-BE49-F238E27FC236}">
                <a16:creationId xmlns:a16="http://schemas.microsoft.com/office/drawing/2014/main" id="{D90E0409-DB17-4D89-95BA-B46F88FA28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33375"/>
            <a:ext cx="40322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14ECD9F7-EA13-4A38-9B13-0BE5944E26E1}"/>
              </a:ext>
            </a:extLst>
          </p:cNvPr>
          <p:cNvSpPr>
            <a:spLocks noGrp="1" noChangeArrowheads="1"/>
          </p:cNvSpPr>
          <p:nvPr>
            <p:ph type="title"/>
          </p:nvPr>
        </p:nvSpPr>
        <p:spPr>
          <a:xfrm>
            <a:off x="684213" y="260350"/>
            <a:ext cx="7772400" cy="1143000"/>
          </a:xfrm>
        </p:spPr>
        <p:txBody>
          <a:bodyPr/>
          <a:lstStyle/>
          <a:p>
            <a:pPr eaLnBrk="1" hangingPunct="1">
              <a:defRPr/>
            </a:pPr>
            <a:r>
              <a:rPr lang="it-IT" sz="4000">
                <a:latin typeface="Comic Sans MS" pitchFamily="66" charset="0"/>
              </a:rPr>
              <a:t>Mammella</a:t>
            </a:r>
            <a:br>
              <a:rPr lang="it-IT" sz="4000"/>
            </a:br>
            <a:r>
              <a:rPr lang="it-IT" sz="4000">
                <a:latin typeface="Comic Sans MS" pitchFamily="66" charset="0"/>
              </a:rPr>
              <a:t>DNA</a:t>
            </a:r>
          </a:p>
        </p:txBody>
      </p:sp>
      <p:sp>
        <p:nvSpPr>
          <p:cNvPr id="29699" name="Rectangle 3">
            <a:extLst>
              <a:ext uri="{FF2B5EF4-FFF2-40B4-BE49-F238E27FC236}">
                <a16:creationId xmlns:a16="http://schemas.microsoft.com/office/drawing/2014/main" id="{4AFFFFA0-CAEC-4C63-80E2-A9FE43A4AA42}"/>
              </a:ext>
            </a:extLst>
          </p:cNvPr>
          <p:cNvSpPr>
            <a:spLocks noGrp="1" noChangeArrowheads="1"/>
          </p:cNvSpPr>
          <p:nvPr>
            <p:ph type="body" idx="1"/>
          </p:nvPr>
        </p:nvSpPr>
        <p:spPr>
          <a:xfrm>
            <a:off x="684213" y="1700213"/>
            <a:ext cx="7772400" cy="4681537"/>
          </a:xfrm>
        </p:spPr>
        <p:txBody>
          <a:bodyPr/>
          <a:lstStyle/>
          <a:p>
            <a:pPr eaLnBrk="1" hangingPunct="1">
              <a:lnSpc>
                <a:spcPct val="80000"/>
              </a:lnSpc>
            </a:pPr>
            <a:r>
              <a:rPr lang="it-IT" altLang="it-IT" sz="2000">
                <a:solidFill>
                  <a:schemeClr val="hlink"/>
                </a:solidFill>
                <a:latin typeface="Comic Sans MS" panose="030F0702030302020204" pitchFamily="66" charset="0"/>
              </a:rPr>
              <a:t>Microdissezione laser</a:t>
            </a:r>
          </a:p>
          <a:p>
            <a:pPr lvl="1" eaLnBrk="1" hangingPunct="1">
              <a:lnSpc>
                <a:spcPct val="80000"/>
              </a:lnSpc>
            </a:pPr>
            <a:r>
              <a:rPr lang="it-IT" altLang="it-IT" sz="2000">
                <a:latin typeface="Comic Sans MS" panose="030F0702030302020204" pitchFamily="66" charset="0"/>
              </a:rPr>
              <a:t>2000 cellule per area da esaminare del campione in eppendorff precedentemente autoclavate contenenti 20 microlitri di liquido di estrazione e proteinasi k  al 2% (10 mgr/ml)</a:t>
            </a:r>
            <a:r>
              <a:rPr lang="it-IT" altLang="it-IT" sz="2000"/>
              <a:t> </a:t>
            </a:r>
            <a:r>
              <a:rPr lang="it-IT" altLang="it-IT" sz="2000">
                <a:latin typeface="Comic Sans MS" panose="030F0702030302020204" pitchFamily="66" charset="0"/>
              </a:rPr>
              <a:t>(pH 8.0)</a:t>
            </a:r>
          </a:p>
          <a:p>
            <a:pPr eaLnBrk="1" hangingPunct="1">
              <a:lnSpc>
                <a:spcPct val="80000"/>
              </a:lnSpc>
            </a:pPr>
            <a:r>
              <a:rPr lang="it-IT" altLang="it-IT" sz="2000">
                <a:solidFill>
                  <a:schemeClr val="hlink"/>
                </a:solidFill>
                <a:latin typeface="Comic Sans MS" panose="030F0702030302020204" pitchFamily="66" charset="0"/>
              </a:rPr>
              <a:t>Estrazione DNA </a:t>
            </a:r>
          </a:p>
          <a:p>
            <a:pPr lvl="1" eaLnBrk="1" hangingPunct="1">
              <a:lnSpc>
                <a:spcPct val="80000"/>
              </a:lnSpc>
            </a:pPr>
            <a:r>
              <a:rPr lang="en-US" altLang="it-IT" sz="2000">
                <a:latin typeface="Comic Sans MS" panose="030F0702030302020204" pitchFamily="66" charset="0"/>
              </a:rPr>
              <a:t>QIAamp</a:t>
            </a:r>
            <a:r>
              <a:rPr lang="en-US" altLang="it-IT" sz="2000">
                <a:latin typeface="Comic Sans MS" panose="030F0702030302020204" pitchFamily="66" charset="0"/>
                <a:sym typeface="Symbol" panose="05050102010706020507" pitchFamily="18" charset="2"/>
              </a:rPr>
              <a:t></a:t>
            </a:r>
            <a:r>
              <a:rPr lang="en-US" altLang="it-IT" sz="2000">
                <a:latin typeface="Comic Sans MS" panose="030F0702030302020204" pitchFamily="66" charset="0"/>
              </a:rPr>
              <a:t> DNA Micro kit (Qiagen)</a:t>
            </a:r>
            <a:endParaRPr lang="it-IT" altLang="it-IT" sz="2000">
              <a:latin typeface="Comic Sans MS" panose="030F0702030302020204" pitchFamily="66" charset="0"/>
            </a:endParaRPr>
          </a:p>
          <a:p>
            <a:pPr eaLnBrk="1" hangingPunct="1">
              <a:lnSpc>
                <a:spcPct val="80000"/>
              </a:lnSpc>
            </a:pPr>
            <a:r>
              <a:rPr lang="it-IT" altLang="it-IT" sz="2000">
                <a:solidFill>
                  <a:schemeClr val="hlink"/>
                </a:solidFill>
                <a:latin typeface="Comic Sans MS" panose="030F0702030302020204" pitchFamily="66" charset="0"/>
              </a:rPr>
              <a:t>Inattivazione proteinasi k</a:t>
            </a:r>
          </a:p>
          <a:p>
            <a:pPr lvl="1" eaLnBrk="1" hangingPunct="1">
              <a:lnSpc>
                <a:spcPct val="80000"/>
              </a:lnSpc>
            </a:pPr>
            <a:r>
              <a:rPr lang="it-IT" altLang="it-IT" sz="2000">
                <a:latin typeface="Comic Sans MS" panose="030F0702030302020204" pitchFamily="66" charset="0"/>
              </a:rPr>
              <a:t>95°C per 10' </a:t>
            </a:r>
            <a:endParaRPr lang="it-IT" altLang="it-IT" sz="2000">
              <a:solidFill>
                <a:schemeClr val="hlink"/>
              </a:solidFill>
              <a:latin typeface="Comic Sans MS" panose="030F0702030302020204" pitchFamily="66" charset="0"/>
            </a:endParaRPr>
          </a:p>
          <a:p>
            <a:pPr eaLnBrk="1" hangingPunct="1">
              <a:lnSpc>
                <a:spcPct val="80000"/>
              </a:lnSpc>
            </a:pPr>
            <a:r>
              <a:rPr lang="it-IT" altLang="it-IT" sz="2000">
                <a:solidFill>
                  <a:schemeClr val="hlink"/>
                </a:solidFill>
                <a:latin typeface="Comic Sans MS" panose="030F0702030302020204" pitchFamily="66" charset="0"/>
              </a:rPr>
              <a:t>Controllo della qualità e quantità del DNA</a:t>
            </a:r>
          </a:p>
          <a:p>
            <a:pPr lvl="1" eaLnBrk="1" hangingPunct="1">
              <a:lnSpc>
                <a:spcPct val="80000"/>
              </a:lnSpc>
            </a:pPr>
            <a:r>
              <a:rPr lang="it-IT" altLang="it-IT" sz="2000">
                <a:latin typeface="Comic Sans MS" panose="030F0702030302020204" pitchFamily="66" charset="0"/>
              </a:rPr>
              <a:t>2000 circa 10-20 picogrammi DNA totale</a:t>
            </a:r>
          </a:p>
          <a:p>
            <a:pPr eaLnBrk="1" hangingPunct="1">
              <a:lnSpc>
                <a:spcPct val="80000"/>
              </a:lnSpc>
            </a:pPr>
            <a:r>
              <a:rPr lang="it-IT" altLang="it-IT" sz="2000">
                <a:solidFill>
                  <a:schemeClr val="hlink"/>
                </a:solidFill>
                <a:latin typeface="Comic Sans MS" panose="030F0702030302020204" pitchFamily="66" charset="0"/>
              </a:rPr>
              <a:t>PCR</a:t>
            </a:r>
          </a:p>
          <a:p>
            <a:pPr lvl="1" eaLnBrk="1" hangingPunct="1">
              <a:lnSpc>
                <a:spcPct val="80000"/>
              </a:lnSpc>
            </a:pPr>
            <a:r>
              <a:rPr lang="it-IT" altLang="it-IT" sz="2000">
                <a:solidFill>
                  <a:srgbClr val="00B050"/>
                </a:solidFill>
                <a:latin typeface="Comic Sans MS" panose="030F0702030302020204" pitchFamily="66" charset="0"/>
              </a:rPr>
              <a:t>LOH (analisi della perdita di eterozigosi)</a:t>
            </a:r>
          </a:p>
          <a:p>
            <a:pPr eaLnBrk="1" hangingPunct="1">
              <a:lnSpc>
                <a:spcPct val="80000"/>
              </a:lnSpc>
            </a:pPr>
            <a:r>
              <a:rPr lang="it-IT" altLang="it-IT" sz="2000">
                <a:solidFill>
                  <a:schemeClr val="hlink"/>
                </a:solidFill>
                <a:latin typeface="Comic Sans MS" panose="030F0702030302020204" pitchFamily="66" charset="0"/>
              </a:rPr>
              <a:t>Analisi di frammenti</a:t>
            </a:r>
          </a:p>
          <a:p>
            <a:pPr lvl="1" eaLnBrk="1" hangingPunct="1">
              <a:lnSpc>
                <a:spcPct val="80000"/>
              </a:lnSpc>
            </a:pPr>
            <a:r>
              <a:rPr lang="it-IT" altLang="it-IT" sz="2000">
                <a:latin typeface="Comic Sans MS" panose="030F0702030302020204" pitchFamily="66" charset="0"/>
              </a:rPr>
              <a:t>ABI PRISM 3100 (Applied Biosystems)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AA4E0B6C-A935-4C45-858D-D297BCECFB04}"/>
              </a:ext>
            </a:extLst>
          </p:cNvPr>
          <p:cNvSpPr txBox="1">
            <a:spLocks noChangeArrowheads="1"/>
          </p:cNvSpPr>
          <p:nvPr/>
        </p:nvSpPr>
        <p:spPr bwMode="auto">
          <a:xfrm>
            <a:off x="3109913" y="236538"/>
            <a:ext cx="21431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it-IT" altLang="it-IT" sz="3600" b="1">
                <a:solidFill>
                  <a:srgbClr val="FFFF00"/>
                </a:solidFill>
                <a:latin typeface="Comic Sans MS" panose="030F0702030302020204" pitchFamily="66" charset="0"/>
              </a:rPr>
              <a:t>Chr 16q </a:t>
            </a:r>
          </a:p>
          <a:p>
            <a:pPr algn="ctr" eaLnBrk="1" hangingPunct="1">
              <a:spcBef>
                <a:spcPct val="0"/>
              </a:spcBef>
              <a:buClrTx/>
              <a:buSzTx/>
              <a:buFontTx/>
              <a:buNone/>
            </a:pPr>
            <a:r>
              <a:rPr lang="it-IT" altLang="it-IT" sz="2400" b="1">
                <a:solidFill>
                  <a:srgbClr val="FFFF00"/>
                </a:solidFill>
                <a:latin typeface="Comic Sans MS" panose="030F0702030302020204" pitchFamily="66" charset="0"/>
              </a:rPr>
              <a:t>D16S476</a:t>
            </a:r>
          </a:p>
        </p:txBody>
      </p:sp>
      <p:sp>
        <p:nvSpPr>
          <p:cNvPr id="30723" name="Text Box 3">
            <a:extLst>
              <a:ext uri="{FF2B5EF4-FFF2-40B4-BE49-F238E27FC236}">
                <a16:creationId xmlns:a16="http://schemas.microsoft.com/office/drawing/2014/main" id="{1483EDCE-97B3-465A-B764-E6E458E50192}"/>
              </a:ext>
            </a:extLst>
          </p:cNvPr>
          <p:cNvSpPr txBox="1">
            <a:spLocks noChangeArrowheads="1"/>
          </p:cNvSpPr>
          <p:nvPr/>
        </p:nvSpPr>
        <p:spPr bwMode="auto">
          <a:xfrm>
            <a:off x="4730750" y="2062163"/>
            <a:ext cx="3027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2400" b="1">
                <a:solidFill>
                  <a:srgbClr val="FFFF00"/>
                </a:solidFill>
                <a:latin typeface="Comic Sans MS" panose="030F0702030302020204" pitchFamily="66" charset="0"/>
              </a:rPr>
              <a:t>Carcinoma papillare</a:t>
            </a:r>
          </a:p>
        </p:txBody>
      </p:sp>
      <p:sp>
        <p:nvSpPr>
          <p:cNvPr id="30724" name="Text Box 4">
            <a:extLst>
              <a:ext uri="{FF2B5EF4-FFF2-40B4-BE49-F238E27FC236}">
                <a16:creationId xmlns:a16="http://schemas.microsoft.com/office/drawing/2014/main" id="{1F2A4832-B879-4C37-B9A0-FFDC619AD9C6}"/>
              </a:ext>
            </a:extLst>
          </p:cNvPr>
          <p:cNvSpPr txBox="1">
            <a:spLocks noChangeArrowheads="1"/>
          </p:cNvSpPr>
          <p:nvPr/>
        </p:nvSpPr>
        <p:spPr bwMode="auto">
          <a:xfrm>
            <a:off x="4876800" y="3433763"/>
            <a:ext cx="150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2400" b="1">
                <a:solidFill>
                  <a:srgbClr val="FFFF00"/>
                </a:solidFill>
                <a:latin typeface="Comic Sans MS" panose="030F0702030302020204" pitchFamily="66" charset="0"/>
              </a:rPr>
              <a:t>Papilloma</a:t>
            </a:r>
          </a:p>
        </p:txBody>
      </p:sp>
      <p:sp>
        <p:nvSpPr>
          <p:cNvPr id="30725" name="Text Box 5">
            <a:extLst>
              <a:ext uri="{FF2B5EF4-FFF2-40B4-BE49-F238E27FC236}">
                <a16:creationId xmlns:a16="http://schemas.microsoft.com/office/drawing/2014/main" id="{C78C596B-5722-4B76-8A6C-C66A3B27CBEC}"/>
              </a:ext>
            </a:extLst>
          </p:cNvPr>
          <p:cNvSpPr txBox="1">
            <a:spLocks noChangeArrowheads="1"/>
          </p:cNvSpPr>
          <p:nvPr/>
        </p:nvSpPr>
        <p:spPr bwMode="auto">
          <a:xfrm>
            <a:off x="4932363" y="4581525"/>
            <a:ext cx="3705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2400" b="1">
                <a:solidFill>
                  <a:srgbClr val="FFFF00"/>
                </a:solidFill>
                <a:latin typeface="Comic Sans MS" panose="030F0702030302020204" pitchFamily="66" charset="0"/>
              </a:rPr>
              <a:t>Epitelio duttale normale</a:t>
            </a:r>
          </a:p>
        </p:txBody>
      </p:sp>
      <p:pic>
        <p:nvPicPr>
          <p:cNvPr id="30726" name="Picture 6" descr="micro per Claudio">
            <a:extLst>
              <a:ext uri="{FF2B5EF4-FFF2-40B4-BE49-F238E27FC236}">
                <a16:creationId xmlns:a16="http://schemas.microsoft.com/office/drawing/2014/main" id="{9FF27289-333A-4A34-A0AB-E807211DB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52600"/>
            <a:ext cx="38354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2">
            <a:extLst>
              <a:ext uri="{FF2B5EF4-FFF2-40B4-BE49-F238E27FC236}">
                <a16:creationId xmlns:a16="http://schemas.microsoft.com/office/drawing/2014/main" id="{F350F86D-1A0E-43DF-A7D9-7831F567D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500" t="22762" r="19289" b="38258"/>
          <a:stretch>
            <a:fillRect/>
          </a:stretch>
        </p:blipFill>
        <p:spPr bwMode="auto">
          <a:xfrm>
            <a:off x="4175125" y="2606675"/>
            <a:ext cx="4751388"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a:extLst>
              <a:ext uri="{FF2B5EF4-FFF2-40B4-BE49-F238E27FC236}">
                <a16:creationId xmlns:a16="http://schemas.microsoft.com/office/drawing/2014/main" id="{407C22CF-01A2-4E6E-93A6-335CF38D33C2}"/>
              </a:ext>
            </a:extLst>
          </p:cNvPr>
          <p:cNvSpPr>
            <a:spLocks noGrp="1" noChangeArrowheads="1"/>
          </p:cNvSpPr>
          <p:nvPr>
            <p:ph type="title"/>
          </p:nvPr>
        </p:nvSpPr>
        <p:spPr>
          <a:xfrm>
            <a:off x="539750" y="98425"/>
            <a:ext cx="8153400" cy="485775"/>
          </a:xfrm>
        </p:spPr>
        <p:txBody>
          <a:bodyPr anchor="t">
            <a:spAutoFit/>
          </a:bodyPr>
          <a:lstStyle/>
          <a:p>
            <a:pPr eaLnBrk="1" hangingPunct="1">
              <a:lnSpc>
                <a:spcPct val="80000"/>
              </a:lnSpc>
              <a:defRPr/>
            </a:pPr>
            <a:r>
              <a:rPr lang="it-IT" sz="3200" b="1" kern="1200" dirty="0">
                <a:solidFill>
                  <a:srgbClr val="FF6600"/>
                </a:solidFill>
                <a:cs typeface="Arial" pitchFamily="34" charset="0"/>
              </a:rPr>
              <a:t>Classificazione molecolare dei tumori</a:t>
            </a:r>
          </a:p>
        </p:txBody>
      </p:sp>
      <p:pic>
        <p:nvPicPr>
          <p:cNvPr id="6148" name="Immagine 4">
            <a:extLst>
              <a:ext uri="{FF2B5EF4-FFF2-40B4-BE49-F238E27FC236}">
                <a16:creationId xmlns:a16="http://schemas.microsoft.com/office/drawing/2014/main" id="{CA7A6711-CA9D-42F9-B7A0-00B1D4DF0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84200"/>
            <a:ext cx="475297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Immagine 5">
            <a:extLst>
              <a:ext uri="{FF2B5EF4-FFF2-40B4-BE49-F238E27FC236}">
                <a16:creationId xmlns:a16="http://schemas.microsoft.com/office/drawing/2014/main" id="{0554877E-EEBD-4953-8FF5-89429E25E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500" t="12199" r="17712" b="14563"/>
          <a:stretch>
            <a:fillRect/>
          </a:stretch>
        </p:blipFill>
        <p:spPr bwMode="auto">
          <a:xfrm>
            <a:off x="755650" y="914400"/>
            <a:ext cx="5832475"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Immagine 6">
            <a:extLst>
              <a:ext uri="{FF2B5EF4-FFF2-40B4-BE49-F238E27FC236}">
                <a16:creationId xmlns:a16="http://schemas.microsoft.com/office/drawing/2014/main" id="{4C6A8F47-F67C-460A-81A9-24923CE9FF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863" t="12201" r="20862" b="15750"/>
          <a:stretch>
            <a:fillRect/>
          </a:stretch>
        </p:blipFill>
        <p:spPr bwMode="auto">
          <a:xfrm>
            <a:off x="1331913" y="1412875"/>
            <a:ext cx="532765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Immagine 7">
            <a:extLst>
              <a:ext uri="{FF2B5EF4-FFF2-40B4-BE49-F238E27FC236}">
                <a16:creationId xmlns:a16="http://schemas.microsoft.com/office/drawing/2014/main" id="{55123755-342D-4E34-8DDB-CE4A80110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651" t="12201" r="21651" b="19289"/>
          <a:stretch>
            <a:fillRect/>
          </a:stretch>
        </p:blipFill>
        <p:spPr bwMode="auto">
          <a:xfrm>
            <a:off x="1979613" y="1844675"/>
            <a:ext cx="518477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Immagine 9">
            <a:extLst>
              <a:ext uri="{FF2B5EF4-FFF2-40B4-BE49-F238E27FC236}">
                <a16:creationId xmlns:a16="http://schemas.microsoft.com/office/drawing/2014/main" id="{E4ED9D3C-B673-4B3E-9C3A-E7EA47ACF4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0580" t="17780" r="17995" b="5670"/>
          <a:stretch>
            <a:fillRect/>
          </a:stretch>
        </p:blipFill>
        <p:spPr bwMode="auto">
          <a:xfrm>
            <a:off x="2627313" y="2214563"/>
            <a:ext cx="561657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Immagine 10">
            <a:extLst>
              <a:ext uri="{FF2B5EF4-FFF2-40B4-BE49-F238E27FC236}">
                <a16:creationId xmlns:a16="http://schemas.microsoft.com/office/drawing/2014/main" id="{CDF2223A-7015-4F02-A2B4-FBB5370E1B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0074" t="13382" r="20074" b="14569"/>
          <a:stretch>
            <a:fillRect/>
          </a:stretch>
        </p:blipFill>
        <p:spPr bwMode="auto">
          <a:xfrm>
            <a:off x="3671888" y="2447925"/>
            <a:ext cx="5472112"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ppt_x"/>
                                          </p:val>
                                        </p:tav>
                                        <p:tav tm="100000">
                                          <p:val>
                                            <p:strVal val="#ppt_x"/>
                                          </p:val>
                                        </p:tav>
                                      </p:tavLst>
                                    </p:anim>
                                    <p:anim calcmode="lin" valueType="num">
                                      <p:cBhvr additive="base">
                                        <p:cTn id="8"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269"/>
                                        </p:tgtEl>
                                        <p:attrNameLst>
                                          <p:attrName>style.visibility</p:attrName>
                                        </p:attrNameLst>
                                      </p:cBhvr>
                                      <p:to>
                                        <p:strVal val="visible"/>
                                      </p:to>
                                    </p:set>
                                    <p:anim calcmode="lin" valueType="num">
                                      <p:cBhvr additive="base">
                                        <p:cTn id="13" dur="500" fill="hold"/>
                                        <p:tgtEl>
                                          <p:spTgt spid="11269"/>
                                        </p:tgtEl>
                                        <p:attrNameLst>
                                          <p:attrName>ppt_x</p:attrName>
                                        </p:attrNameLst>
                                      </p:cBhvr>
                                      <p:tavLst>
                                        <p:tav tm="0">
                                          <p:val>
                                            <p:strVal val="#ppt_x"/>
                                          </p:val>
                                        </p:tav>
                                        <p:tav tm="100000">
                                          <p:val>
                                            <p:strVal val="#ppt_x"/>
                                          </p:val>
                                        </p:tav>
                                      </p:tavLst>
                                    </p:anim>
                                    <p:anim calcmode="lin" valueType="num">
                                      <p:cBhvr additive="base">
                                        <p:cTn id="14"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270"/>
                                        </p:tgtEl>
                                        <p:attrNameLst>
                                          <p:attrName>style.visibility</p:attrName>
                                        </p:attrNameLst>
                                      </p:cBhvr>
                                      <p:to>
                                        <p:strVal val="visible"/>
                                      </p:to>
                                    </p:set>
                                    <p:anim calcmode="lin" valueType="num">
                                      <p:cBhvr additive="base">
                                        <p:cTn id="19" dur="500" fill="hold"/>
                                        <p:tgtEl>
                                          <p:spTgt spid="11270"/>
                                        </p:tgtEl>
                                        <p:attrNameLst>
                                          <p:attrName>ppt_x</p:attrName>
                                        </p:attrNameLst>
                                      </p:cBhvr>
                                      <p:tavLst>
                                        <p:tav tm="0">
                                          <p:val>
                                            <p:strVal val="#ppt_x"/>
                                          </p:val>
                                        </p:tav>
                                        <p:tav tm="100000">
                                          <p:val>
                                            <p:strVal val="#ppt_x"/>
                                          </p:val>
                                        </p:tav>
                                      </p:tavLst>
                                    </p:anim>
                                    <p:anim calcmode="lin" valueType="num">
                                      <p:cBhvr additive="base">
                                        <p:cTn id="20"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271"/>
                                        </p:tgtEl>
                                        <p:attrNameLst>
                                          <p:attrName>style.visibility</p:attrName>
                                        </p:attrNameLst>
                                      </p:cBhvr>
                                      <p:to>
                                        <p:strVal val="visible"/>
                                      </p:to>
                                    </p:set>
                                    <p:anim calcmode="lin" valueType="num">
                                      <p:cBhvr additive="base">
                                        <p:cTn id="25" dur="500" fill="hold"/>
                                        <p:tgtEl>
                                          <p:spTgt spid="11271"/>
                                        </p:tgtEl>
                                        <p:attrNameLst>
                                          <p:attrName>ppt_x</p:attrName>
                                        </p:attrNameLst>
                                      </p:cBhvr>
                                      <p:tavLst>
                                        <p:tav tm="0">
                                          <p:val>
                                            <p:strVal val="#ppt_x"/>
                                          </p:val>
                                        </p:tav>
                                        <p:tav tm="100000">
                                          <p:val>
                                            <p:strVal val="#ppt_x"/>
                                          </p:val>
                                        </p:tav>
                                      </p:tavLst>
                                    </p:anim>
                                    <p:anim calcmode="lin" valueType="num">
                                      <p:cBhvr additive="base">
                                        <p:cTn id="26"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1272"/>
                                        </p:tgtEl>
                                        <p:attrNameLst>
                                          <p:attrName>style.visibility</p:attrName>
                                        </p:attrNameLst>
                                      </p:cBhvr>
                                      <p:to>
                                        <p:strVal val="visible"/>
                                      </p:to>
                                    </p:set>
                                    <p:anim calcmode="lin" valueType="num">
                                      <p:cBhvr additive="base">
                                        <p:cTn id="31" dur="500" fill="hold"/>
                                        <p:tgtEl>
                                          <p:spTgt spid="11272"/>
                                        </p:tgtEl>
                                        <p:attrNameLst>
                                          <p:attrName>ppt_x</p:attrName>
                                        </p:attrNameLst>
                                      </p:cBhvr>
                                      <p:tavLst>
                                        <p:tav tm="0">
                                          <p:val>
                                            <p:strVal val="#ppt_x"/>
                                          </p:val>
                                        </p:tav>
                                        <p:tav tm="100000">
                                          <p:val>
                                            <p:strVal val="#ppt_x"/>
                                          </p:val>
                                        </p:tav>
                                      </p:tavLst>
                                    </p:anim>
                                    <p:anim calcmode="lin" valueType="num">
                                      <p:cBhvr additive="base">
                                        <p:cTn id="32"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274902C5-180C-47BA-AC1F-E9CAC7197C13}"/>
              </a:ext>
            </a:extLst>
          </p:cNvPr>
          <p:cNvSpPr>
            <a:spLocks noGrp="1" noChangeArrowheads="1"/>
          </p:cNvSpPr>
          <p:nvPr>
            <p:ph type="ctrTitle"/>
          </p:nvPr>
        </p:nvSpPr>
        <p:spPr>
          <a:xfrm>
            <a:off x="0" y="533400"/>
            <a:ext cx="9144000" cy="1752600"/>
          </a:xfrm>
        </p:spPr>
        <p:txBody>
          <a:bodyPr/>
          <a:lstStyle/>
          <a:p>
            <a:pPr eaLnBrk="1" hangingPunct="1">
              <a:defRPr/>
            </a:pPr>
            <a:r>
              <a:rPr lang="it-IT" altLang="it-IT" sz="3600" b="1">
                <a:cs typeface="Times New Roman" pitchFamily="18" charset="0"/>
              </a:rPr>
              <a:t>IL GENE </a:t>
            </a:r>
            <a:r>
              <a:rPr lang="it-IT" altLang="it-IT" sz="3600" b="1" i="1">
                <a:cs typeface="Times New Roman" pitchFamily="18" charset="0"/>
              </a:rPr>
              <a:t>BRMS1</a:t>
            </a:r>
            <a:r>
              <a:rPr lang="it-IT" altLang="it-IT" sz="3600" b="1">
                <a:cs typeface="Times New Roman" pitchFamily="18" charset="0"/>
              </a:rPr>
              <a:t> (</a:t>
            </a:r>
            <a:r>
              <a:rPr lang="it-IT" altLang="it-IT" sz="3600" b="1" i="1">
                <a:cs typeface="Times New Roman" pitchFamily="18" charset="0"/>
              </a:rPr>
              <a:t>BREAST METASTASIS SUPPRESSOR</a:t>
            </a:r>
            <a:r>
              <a:rPr lang="it-IT" altLang="it-IT" sz="3600" b="1">
                <a:cs typeface="Times New Roman" pitchFamily="18" charset="0"/>
              </a:rPr>
              <a:t> GENE 1) NEL CARCINOMA MAMMARIO UMANO</a:t>
            </a:r>
            <a:r>
              <a:rPr lang="it-IT" altLang="it-IT" sz="3200" b="1">
                <a:cs typeface="Times New Roman" pitchFamily="18" charset="0"/>
              </a:rPr>
              <a:t> </a:t>
            </a:r>
          </a:p>
        </p:txBody>
      </p:sp>
      <p:sp>
        <p:nvSpPr>
          <p:cNvPr id="31747" name="Rectangle 3">
            <a:extLst>
              <a:ext uri="{FF2B5EF4-FFF2-40B4-BE49-F238E27FC236}">
                <a16:creationId xmlns:a16="http://schemas.microsoft.com/office/drawing/2014/main" id="{E3E131FD-6E5D-4ECD-9450-5E2ADAA5009F}"/>
              </a:ext>
            </a:extLst>
          </p:cNvPr>
          <p:cNvSpPr>
            <a:spLocks noGrp="1" noChangeArrowheads="1"/>
          </p:cNvSpPr>
          <p:nvPr>
            <p:ph type="subTitle" idx="1"/>
          </p:nvPr>
        </p:nvSpPr>
        <p:spPr>
          <a:xfrm>
            <a:off x="228600" y="2514600"/>
            <a:ext cx="8686800" cy="1752600"/>
          </a:xfrm>
        </p:spPr>
        <p:txBody>
          <a:bodyPr/>
          <a:lstStyle/>
          <a:p>
            <a:pPr algn="just" eaLnBrk="1" hangingPunct="1"/>
            <a:r>
              <a:rPr lang="it-IT" altLang="it-IT" sz="2000" b="1" i="1">
                <a:cs typeface="Times New Roman" panose="02020603050405020304" pitchFamily="18" charset="0"/>
              </a:rPr>
              <a:t>DI CRISTOFANO Claudio, LOMBARDI Grazia, CAPODANNO Alessandra, ARETINI Paolo, ISOLA Patrizia*, TANCREDI Mariella, COLLECCHI Paola, NACCARATO Giuseppe, BEVILACQUA Generoso, CALIGO Maria Adelaide</a:t>
            </a:r>
            <a:endParaRPr lang="it-IT" altLang="it-IT" sz="2000"/>
          </a:p>
        </p:txBody>
      </p:sp>
      <p:sp>
        <p:nvSpPr>
          <p:cNvPr id="31748" name="Text Box 4">
            <a:extLst>
              <a:ext uri="{FF2B5EF4-FFF2-40B4-BE49-F238E27FC236}">
                <a16:creationId xmlns:a16="http://schemas.microsoft.com/office/drawing/2014/main" id="{E1153CCA-EEAC-467E-94F4-C7C8C63C2092}"/>
              </a:ext>
            </a:extLst>
          </p:cNvPr>
          <p:cNvSpPr txBox="1">
            <a:spLocks noChangeArrowheads="1"/>
          </p:cNvSpPr>
          <p:nvPr/>
        </p:nvSpPr>
        <p:spPr bwMode="auto">
          <a:xfrm>
            <a:off x="228600" y="4419600"/>
            <a:ext cx="87630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eaLnBrk="1" hangingPunct="1">
              <a:spcBef>
                <a:spcPct val="0"/>
              </a:spcBef>
              <a:buClrTx/>
              <a:buSzTx/>
              <a:buFontTx/>
              <a:buNone/>
            </a:pPr>
            <a:r>
              <a:rPr lang="it-IT" altLang="it-IT" sz="2200">
                <a:solidFill>
                  <a:srgbClr val="FFFF00"/>
                </a:solidFill>
                <a:cs typeface="Times New Roman" panose="02020603050405020304" pitchFamily="18" charset="0"/>
              </a:rPr>
              <a:t>Dipartimento di Oncologia, Divisione di Anatomia Patologica e Diagnostica Molecolare ed Ultrastrutturale, Università di Pisa ed Azienda Ospedaliera Universitaria Pisana, Pisa, Italia</a:t>
            </a:r>
          </a:p>
          <a:p>
            <a:pPr algn="just" eaLnBrk="1" hangingPunct="1">
              <a:spcBef>
                <a:spcPct val="0"/>
              </a:spcBef>
              <a:buClrTx/>
              <a:buSzTx/>
              <a:buFontTx/>
              <a:buNone/>
            </a:pPr>
            <a:r>
              <a:rPr lang="it-IT" altLang="it-IT" sz="2200">
                <a:solidFill>
                  <a:srgbClr val="FFFF00"/>
                </a:solidFill>
                <a:cs typeface="Times New Roman" panose="02020603050405020304" pitchFamily="18" charset="0"/>
              </a:rPr>
              <a:t>* Dipartimento di Patologia B.M.I.E, Università di Pisa, Pisa, Italia</a:t>
            </a:r>
          </a:p>
          <a:p>
            <a:pPr algn="just" eaLnBrk="1" hangingPunct="1">
              <a:spcBef>
                <a:spcPct val="0"/>
              </a:spcBef>
              <a:buClrTx/>
              <a:buSzTx/>
              <a:buFontTx/>
              <a:buNone/>
            </a:pPr>
            <a:endParaRPr lang="en-US" altLang="it-IT" sz="2200">
              <a:solidFill>
                <a:srgbClr val="FFFF00"/>
              </a:solidFill>
              <a:ea typeface="Arial Unicode MS" panose="020B0604020202020204" pitchFamily="34" charset="-128"/>
              <a:cs typeface="Arial Unicode MS" panose="020B0604020202020204" pitchFamily="34" charset="-128"/>
            </a:endParaRPr>
          </a:p>
        </p:txBody>
      </p:sp>
      <p:sp>
        <p:nvSpPr>
          <p:cNvPr id="31749" name="Text Box 5">
            <a:extLst>
              <a:ext uri="{FF2B5EF4-FFF2-40B4-BE49-F238E27FC236}">
                <a16:creationId xmlns:a16="http://schemas.microsoft.com/office/drawing/2014/main" id="{26F2A1A4-DB0D-4969-97EB-E747FCCC8469}"/>
              </a:ext>
            </a:extLst>
          </p:cNvPr>
          <p:cNvSpPr txBox="1">
            <a:spLocks noChangeArrowheads="1"/>
          </p:cNvSpPr>
          <p:nvPr/>
        </p:nvSpPr>
        <p:spPr bwMode="auto">
          <a:xfrm>
            <a:off x="5659438" y="6237288"/>
            <a:ext cx="3213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1600" i="1">
                <a:solidFill>
                  <a:srgbClr val="FFFF00"/>
                </a:solidFill>
              </a:rPr>
              <a:t>International journal of cancer 2007</a:t>
            </a:r>
            <a:endParaRPr lang="it-IT" altLang="it-IT" sz="1600" i="1">
              <a:solidFill>
                <a:srgbClr val="FF0033"/>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C00D1D4B-9D77-410B-A3D5-98C94F896043}"/>
              </a:ext>
            </a:extLst>
          </p:cNvPr>
          <p:cNvSpPr>
            <a:spLocks noGrp="1" noChangeArrowheads="1"/>
          </p:cNvSpPr>
          <p:nvPr>
            <p:ph type="title"/>
          </p:nvPr>
        </p:nvSpPr>
        <p:spPr>
          <a:xfrm>
            <a:off x="2555875" y="0"/>
            <a:ext cx="4067175" cy="765175"/>
          </a:xfrm>
        </p:spPr>
        <p:txBody>
          <a:bodyPr/>
          <a:lstStyle/>
          <a:p>
            <a:pPr eaLnBrk="1" hangingPunct="1">
              <a:defRPr/>
            </a:pPr>
            <a:r>
              <a:rPr lang="it-IT" b="1">
                <a:latin typeface="Comic Sans MS" pitchFamily="66" charset="0"/>
              </a:rPr>
              <a:t>Mammella</a:t>
            </a:r>
          </a:p>
        </p:txBody>
      </p:sp>
      <p:sp>
        <p:nvSpPr>
          <p:cNvPr id="32771" name="Rectangle 3">
            <a:extLst>
              <a:ext uri="{FF2B5EF4-FFF2-40B4-BE49-F238E27FC236}">
                <a16:creationId xmlns:a16="http://schemas.microsoft.com/office/drawing/2014/main" id="{66671F23-1F95-490F-B821-C0F2DB73AADE}"/>
              </a:ext>
            </a:extLst>
          </p:cNvPr>
          <p:cNvSpPr>
            <a:spLocks noGrp="1" noChangeArrowheads="1"/>
          </p:cNvSpPr>
          <p:nvPr>
            <p:ph type="body" idx="1"/>
          </p:nvPr>
        </p:nvSpPr>
        <p:spPr>
          <a:xfrm>
            <a:off x="611188" y="765175"/>
            <a:ext cx="8207375" cy="5616575"/>
          </a:xfrm>
        </p:spPr>
        <p:txBody>
          <a:bodyPr/>
          <a:lstStyle/>
          <a:p>
            <a:pPr marL="457200" indent="-457200" eaLnBrk="1" hangingPunct="1">
              <a:lnSpc>
                <a:spcPct val="80000"/>
              </a:lnSpc>
            </a:pPr>
            <a:r>
              <a:rPr lang="it-IT" altLang="it-IT" sz="1800">
                <a:solidFill>
                  <a:srgbClr val="00B050"/>
                </a:solidFill>
                <a:latin typeface="Comic Sans MS" panose="030F0702030302020204" pitchFamily="66" charset="0"/>
              </a:rPr>
              <a:t>Tessuto a fresco</a:t>
            </a:r>
          </a:p>
          <a:p>
            <a:pPr marL="838200" lvl="1" indent="-381000" eaLnBrk="1" hangingPunct="1">
              <a:lnSpc>
                <a:spcPct val="80000"/>
              </a:lnSpc>
            </a:pPr>
            <a:r>
              <a:rPr lang="it-IT" altLang="it-IT" sz="1800">
                <a:latin typeface="Comic Sans MS" panose="030F0702030302020204" pitchFamily="66" charset="0"/>
              </a:rPr>
              <a:t>Frammenti conservati a –80°C, sino al momento del taglio </a:t>
            </a:r>
          </a:p>
          <a:p>
            <a:pPr marL="457200" indent="-457200" eaLnBrk="1" hangingPunct="1">
              <a:lnSpc>
                <a:spcPct val="80000"/>
              </a:lnSpc>
            </a:pPr>
            <a:r>
              <a:rPr lang="it-IT" altLang="it-IT" sz="1800">
                <a:solidFill>
                  <a:schemeClr val="hlink"/>
                </a:solidFill>
                <a:latin typeface="Comic Sans MS" panose="030F0702030302020204" pitchFamily="66" charset="0"/>
              </a:rPr>
              <a:t>Preparazione degli strumenti</a:t>
            </a:r>
          </a:p>
          <a:p>
            <a:pPr marL="838200" lvl="1" indent="-381000" eaLnBrk="1" hangingPunct="1">
              <a:lnSpc>
                <a:spcPct val="80000"/>
              </a:lnSpc>
            </a:pPr>
            <a:r>
              <a:rPr lang="it-IT" altLang="it-IT" sz="1800">
                <a:latin typeface="Comic Sans MS" panose="030F0702030302020204" pitchFamily="66" charset="0"/>
              </a:rPr>
              <a:t>vetrini e materiale per la microdissezione sterilizzati agli U.V. per almeno 2 ore</a:t>
            </a:r>
          </a:p>
          <a:p>
            <a:pPr marL="457200" indent="-457200" eaLnBrk="1" hangingPunct="1">
              <a:lnSpc>
                <a:spcPct val="80000"/>
              </a:lnSpc>
            </a:pPr>
            <a:r>
              <a:rPr lang="it-IT" altLang="it-IT" sz="1800">
                <a:solidFill>
                  <a:schemeClr val="hlink"/>
                </a:solidFill>
                <a:latin typeface="Comic Sans MS" panose="030F0702030302020204" pitchFamily="66" charset="0"/>
              </a:rPr>
              <a:t>Taglio</a:t>
            </a:r>
          </a:p>
          <a:p>
            <a:pPr marL="838200" lvl="1" indent="-381000" eaLnBrk="1" hangingPunct="1">
              <a:lnSpc>
                <a:spcPct val="80000"/>
              </a:lnSpc>
            </a:pPr>
            <a:r>
              <a:rPr lang="it-IT" altLang="it-IT" sz="1800">
                <a:latin typeface="Comic Sans MS" panose="030F0702030302020204" pitchFamily="66" charset="0"/>
              </a:rPr>
              <a:t>Al criostato alla temperatura da –15°C-20°C su supporto con acqua distillata sterile</a:t>
            </a:r>
          </a:p>
          <a:p>
            <a:pPr marL="838200" lvl="1" indent="-381000" eaLnBrk="1" hangingPunct="1">
              <a:lnSpc>
                <a:spcPct val="80000"/>
              </a:lnSpc>
            </a:pPr>
            <a:r>
              <a:rPr lang="it-IT" altLang="it-IT" sz="1800">
                <a:latin typeface="Comic Sans MS" panose="030F0702030302020204" pitchFamily="66" charset="0"/>
              </a:rPr>
              <a:t>4-6 sezioni di 4 micron di spessore per vetrino (EE di controllo prima e dopo il taglio)</a:t>
            </a:r>
          </a:p>
          <a:p>
            <a:pPr marL="838200" lvl="1" indent="-381000" eaLnBrk="1" hangingPunct="1">
              <a:lnSpc>
                <a:spcPct val="80000"/>
              </a:lnSpc>
            </a:pPr>
            <a:r>
              <a:rPr lang="it-IT" altLang="it-IT" sz="1800">
                <a:latin typeface="Comic Sans MS" panose="030F0702030302020204" pitchFamily="66" charset="0"/>
              </a:rPr>
              <a:t>lama monouso sterile sostituita per ogni  nuovo campione</a:t>
            </a:r>
          </a:p>
          <a:p>
            <a:pPr marL="457200" indent="-457200" eaLnBrk="1" hangingPunct="1">
              <a:lnSpc>
                <a:spcPct val="80000"/>
              </a:lnSpc>
            </a:pPr>
            <a:r>
              <a:rPr lang="it-IT" altLang="it-IT" sz="1800">
                <a:solidFill>
                  <a:schemeClr val="hlink"/>
                </a:solidFill>
                <a:latin typeface="Comic Sans MS" panose="030F0702030302020204" pitchFamily="66" charset="0"/>
              </a:rPr>
              <a:t>Fissazione</a:t>
            </a:r>
          </a:p>
          <a:p>
            <a:pPr marL="838200" lvl="1" indent="-381000" eaLnBrk="1" hangingPunct="1">
              <a:lnSpc>
                <a:spcPct val="80000"/>
              </a:lnSpc>
            </a:pPr>
            <a:r>
              <a:rPr lang="it-IT" altLang="it-IT" sz="1800">
                <a:latin typeface="Comic Sans MS" panose="030F0702030302020204" pitchFamily="66" charset="0"/>
              </a:rPr>
              <a:t>Alcool 70% per 30 sec (- 80°C) </a:t>
            </a:r>
          </a:p>
          <a:p>
            <a:pPr marL="457200" indent="-457200" eaLnBrk="1" hangingPunct="1">
              <a:lnSpc>
                <a:spcPct val="80000"/>
              </a:lnSpc>
            </a:pPr>
            <a:r>
              <a:rPr lang="it-IT" altLang="it-IT" sz="1800">
                <a:solidFill>
                  <a:schemeClr val="hlink"/>
                </a:solidFill>
                <a:latin typeface="Comic Sans MS" panose="030F0702030302020204" pitchFamily="66" charset="0"/>
              </a:rPr>
              <a:t>Colorazione </a:t>
            </a:r>
          </a:p>
          <a:p>
            <a:pPr marL="838200" lvl="1" indent="-381000" eaLnBrk="1" hangingPunct="1">
              <a:lnSpc>
                <a:spcPct val="80000"/>
              </a:lnSpc>
            </a:pPr>
            <a:r>
              <a:rPr lang="it-IT" altLang="it-IT" sz="1800">
                <a:latin typeface="Comic Sans MS" panose="030F0702030302020204" pitchFamily="66" charset="0"/>
              </a:rPr>
              <a:t>Sciacquare in acqua distillata + DEPC 0.1% (10 sec).</a:t>
            </a:r>
          </a:p>
          <a:p>
            <a:pPr marL="838200" lvl="1" indent="-381000" eaLnBrk="1" hangingPunct="1">
              <a:lnSpc>
                <a:spcPct val="80000"/>
              </a:lnSpc>
            </a:pPr>
            <a:r>
              <a:rPr lang="it-IT" altLang="it-IT" sz="1800">
                <a:latin typeface="Comic Sans MS" panose="030F0702030302020204" pitchFamily="66" charset="0"/>
              </a:rPr>
              <a:t>Colorare con ematossilina (10 sec.)</a:t>
            </a:r>
          </a:p>
          <a:p>
            <a:pPr marL="838200" lvl="1" indent="-381000" eaLnBrk="1" hangingPunct="1">
              <a:lnSpc>
                <a:spcPct val="80000"/>
              </a:lnSpc>
            </a:pPr>
            <a:r>
              <a:rPr lang="it-IT" altLang="it-IT" sz="1800">
                <a:latin typeface="Comic Sans MS" panose="030F0702030302020204" pitchFamily="66" charset="0"/>
              </a:rPr>
              <a:t>Sciacquare in acqua distillata + DEPC 0.1%  (10 sec).</a:t>
            </a:r>
          </a:p>
          <a:p>
            <a:pPr marL="838200" lvl="1" indent="-381000" eaLnBrk="1" hangingPunct="1">
              <a:lnSpc>
                <a:spcPct val="80000"/>
              </a:lnSpc>
            </a:pPr>
            <a:r>
              <a:rPr lang="it-IT" altLang="it-IT" sz="1800">
                <a:latin typeface="Comic Sans MS" panose="030F0702030302020204" pitchFamily="66" charset="0"/>
              </a:rPr>
              <a:t>Colorare con eosina (5 sec)</a:t>
            </a:r>
          </a:p>
          <a:p>
            <a:pPr marL="838200" lvl="1" indent="-381000" eaLnBrk="1" hangingPunct="1">
              <a:lnSpc>
                <a:spcPct val="80000"/>
              </a:lnSpc>
            </a:pPr>
            <a:r>
              <a:rPr lang="it-IT" altLang="it-IT" sz="1800">
                <a:latin typeface="Comic Sans MS" panose="030F0702030302020204" pitchFamily="66" charset="0"/>
              </a:rPr>
              <a:t>Iniziare i passaggi per la disidratazione: 95% (15 sec x 2), 100% (30 sec x 2).</a:t>
            </a:r>
          </a:p>
          <a:p>
            <a:pPr marL="838200" lvl="1" indent="-381000" eaLnBrk="1" hangingPunct="1">
              <a:lnSpc>
                <a:spcPct val="80000"/>
              </a:lnSpc>
            </a:pPr>
            <a:r>
              <a:rPr lang="it-IT" altLang="it-IT" sz="1800">
                <a:latin typeface="Comic Sans MS" panose="030F0702030302020204" pitchFamily="66" charset="0"/>
              </a:rPr>
              <a:t>Xilene  per 2 minuti.</a:t>
            </a:r>
          </a:p>
          <a:p>
            <a:pPr marL="838200" lvl="1" indent="-381000" eaLnBrk="1" hangingPunct="1">
              <a:lnSpc>
                <a:spcPct val="80000"/>
              </a:lnSpc>
            </a:pPr>
            <a:r>
              <a:rPr lang="it-IT" altLang="it-IT" sz="1800">
                <a:latin typeface="Comic Sans MS" panose="030F0702030302020204" pitchFamily="66" charset="0"/>
              </a:rPr>
              <a:t>Asciugare i vetrini con carta bibula a temperatura ambiente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BFDF261C-4297-4F60-AE8B-CEBAAC526495}"/>
              </a:ext>
            </a:extLst>
          </p:cNvPr>
          <p:cNvSpPr>
            <a:spLocks noGrp="1" noChangeArrowheads="1"/>
          </p:cNvSpPr>
          <p:nvPr>
            <p:ph type="title"/>
          </p:nvPr>
        </p:nvSpPr>
        <p:spPr>
          <a:xfrm>
            <a:off x="684213" y="476250"/>
            <a:ext cx="7772400" cy="1143000"/>
          </a:xfrm>
        </p:spPr>
        <p:txBody>
          <a:bodyPr/>
          <a:lstStyle/>
          <a:p>
            <a:pPr eaLnBrk="1" hangingPunct="1">
              <a:defRPr/>
            </a:pPr>
            <a:r>
              <a:rPr lang="it-IT" sz="4000" b="1">
                <a:latin typeface="Comic Sans MS" pitchFamily="66" charset="0"/>
              </a:rPr>
              <a:t>Mammella</a:t>
            </a:r>
            <a:br>
              <a:rPr lang="it-IT" sz="4000" b="1">
                <a:latin typeface="Comic Sans MS" pitchFamily="66" charset="0"/>
              </a:rPr>
            </a:br>
            <a:r>
              <a:rPr lang="it-IT" sz="4000" b="1">
                <a:latin typeface="Comic Sans MS" pitchFamily="66" charset="0"/>
              </a:rPr>
              <a:t>RNA</a:t>
            </a:r>
          </a:p>
        </p:txBody>
      </p:sp>
      <p:sp>
        <p:nvSpPr>
          <p:cNvPr id="33795" name="Rectangle 3">
            <a:extLst>
              <a:ext uri="{FF2B5EF4-FFF2-40B4-BE49-F238E27FC236}">
                <a16:creationId xmlns:a16="http://schemas.microsoft.com/office/drawing/2014/main" id="{9EEBDB7B-1AB6-4E30-9309-AF8FC5E087D1}"/>
              </a:ext>
            </a:extLst>
          </p:cNvPr>
          <p:cNvSpPr>
            <a:spLocks noGrp="1" noChangeArrowheads="1"/>
          </p:cNvSpPr>
          <p:nvPr>
            <p:ph type="body" idx="1"/>
          </p:nvPr>
        </p:nvSpPr>
        <p:spPr/>
        <p:txBody>
          <a:bodyPr/>
          <a:lstStyle/>
          <a:p>
            <a:pPr eaLnBrk="1" hangingPunct="1">
              <a:lnSpc>
                <a:spcPct val="80000"/>
              </a:lnSpc>
            </a:pPr>
            <a:r>
              <a:rPr lang="it-IT" altLang="it-IT" sz="2000">
                <a:solidFill>
                  <a:schemeClr val="hlink"/>
                </a:solidFill>
                <a:latin typeface="Comic Sans MS" panose="030F0702030302020204" pitchFamily="66" charset="0"/>
              </a:rPr>
              <a:t>Microdissezione laser</a:t>
            </a:r>
          </a:p>
          <a:p>
            <a:pPr lvl="1" eaLnBrk="1" hangingPunct="1">
              <a:lnSpc>
                <a:spcPct val="80000"/>
              </a:lnSpc>
            </a:pPr>
            <a:r>
              <a:rPr lang="it-IT" altLang="it-IT" sz="2000">
                <a:latin typeface="Comic Sans MS" panose="030F0702030302020204" pitchFamily="66" charset="0"/>
              </a:rPr>
              <a:t>10000 cellule per area da esaminare del campione in eppendorff precedentemente autoclavate in acqua + DEPC 0.1% contenenti 20 microlitri di liquido di estrazione </a:t>
            </a:r>
          </a:p>
          <a:p>
            <a:pPr eaLnBrk="1" hangingPunct="1">
              <a:lnSpc>
                <a:spcPct val="80000"/>
              </a:lnSpc>
            </a:pPr>
            <a:r>
              <a:rPr lang="it-IT" altLang="it-IT" sz="2000">
                <a:solidFill>
                  <a:schemeClr val="hlink"/>
                </a:solidFill>
                <a:latin typeface="Comic Sans MS" panose="030F0702030302020204" pitchFamily="66" charset="0"/>
              </a:rPr>
              <a:t>Estrazione RNA totale</a:t>
            </a:r>
          </a:p>
          <a:p>
            <a:pPr lvl="1" eaLnBrk="1" hangingPunct="1">
              <a:lnSpc>
                <a:spcPct val="80000"/>
              </a:lnSpc>
            </a:pPr>
            <a:r>
              <a:rPr lang="en-US" altLang="it-IT" sz="2000">
                <a:latin typeface="Comic Sans MS" panose="030F0702030302020204" pitchFamily="66" charset="0"/>
              </a:rPr>
              <a:t>QIAamp</a:t>
            </a:r>
            <a:r>
              <a:rPr lang="en-US" altLang="it-IT" sz="2000">
                <a:latin typeface="Comic Sans MS" panose="030F0702030302020204" pitchFamily="66" charset="0"/>
                <a:sym typeface="Symbol" panose="05050102010706020507" pitchFamily="18" charset="2"/>
              </a:rPr>
              <a:t></a:t>
            </a:r>
            <a:r>
              <a:rPr lang="en-US" altLang="it-IT" sz="2000">
                <a:latin typeface="Comic Sans MS" panose="030F0702030302020204" pitchFamily="66" charset="0"/>
              </a:rPr>
              <a:t> </a:t>
            </a:r>
            <a:r>
              <a:rPr lang="it-IT" altLang="it-IT" sz="2000">
                <a:latin typeface="Comic Sans MS" panose="030F0702030302020204" pitchFamily="66" charset="0"/>
              </a:rPr>
              <a:t>RNAeasy Mini</a:t>
            </a:r>
            <a:r>
              <a:rPr lang="it-IT" altLang="it-IT" sz="2000"/>
              <a:t> </a:t>
            </a:r>
            <a:r>
              <a:rPr lang="en-US" altLang="it-IT" sz="2000">
                <a:latin typeface="Comic Sans MS" panose="030F0702030302020204" pitchFamily="66" charset="0"/>
              </a:rPr>
              <a:t>kit (Qiagen)</a:t>
            </a:r>
            <a:endParaRPr lang="it-IT" altLang="it-IT" sz="2000">
              <a:latin typeface="Comic Sans MS" panose="030F0702030302020204" pitchFamily="66" charset="0"/>
            </a:endParaRPr>
          </a:p>
          <a:p>
            <a:pPr eaLnBrk="1" hangingPunct="1">
              <a:lnSpc>
                <a:spcPct val="80000"/>
              </a:lnSpc>
            </a:pPr>
            <a:r>
              <a:rPr lang="it-IT" altLang="it-IT" sz="2000">
                <a:solidFill>
                  <a:schemeClr val="hlink"/>
                </a:solidFill>
                <a:latin typeface="Comic Sans MS" panose="030F0702030302020204" pitchFamily="66" charset="0"/>
              </a:rPr>
              <a:t>Controllo della qualità e quantità del RNA</a:t>
            </a:r>
          </a:p>
          <a:p>
            <a:pPr lvl="1" eaLnBrk="1" hangingPunct="1">
              <a:lnSpc>
                <a:spcPct val="80000"/>
              </a:lnSpc>
            </a:pPr>
            <a:r>
              <a:rPr lang="it-IT" altLang="it-IT" sz="2000">
                <a:latin typeface="Comic Sans MS" panose="030F0702030302020204" pitchFamily="66" charset="0"/>
              </a:rPr>
              <a:t>10000 cellule circa 100-150 nanogrammi RNA totale</a:t>
            </a:r>
          </a:p>
          <a:p>
            <a:pPr eaLnBrk="1" hangingPunct="1">
              <a:lnSpc>
                <a:spcPct val="80000"/>
              </a:lnSpc>
            </a:pPr>
            <a:r>
              <a:rPr lang="it-IT" altLang="it-IT" sz="2000">
                <a:solidFill>
                  <a:schemeClr val="hlink"/>
                </a:solidFill>
                <a:latin typeface="Comic Sans MS" panose="030F0702030302020204" pitchFamily="66" charset="0"/>
              </a:rPr>
              <a:t>Retrotrascrizione</a:t>
            </a:r>
          </a:p>
          <a:p>
            <a:pPr lvl="1" eaLnBrk="1" hangingPunct="1">
              <a:lnSpc>
                <a:spcPct val="80000"/>
              </a:lnSpc>
            </a:pPr>
            <a:r>
              <a:rPr lang="it-IT" altLang="it-IT" sz="2000">
                <a:solidFill>
                  <a:srgbClr val="00B050"/>
                </a:solidFill>
                <a:latin typeface="Comic Sans MS" panose="030F0702030302020204" pitchFamily="66" charset="0"/>
              </a:rPr>
              <a:t>c-DNA (analisi di espressione quantitativa di un gene)</a:t>
            </a:r>
          </a:p>
          <a:p>
            <a:pPr eaLnBrk="1" hangingPunct="1">
              <a:lnSpc>
                <a:spcPct val="80000"/>
              </a:lnSpc>
            </a:pPr>
            <a:r>
              <a:rPr lang="it-IT" altLang="it-IT" sz="2000">
                <a:solidFill>
                  <a:schemeClr val="hlink"/>
                </a:solidFill>
                <a:latin typeface="Comic Sans MS" panose="030F0702030302020204" pitchFamily="66" charset="0"/>
              </a:rPr>
              <a:t>RT-PCR</a:t>
            </a:r>
          </a:p>
          <a:p>
            <a:pPr lvl="1" eaLnBrk="1" hangingPunct="1">
              <a:lnSpc>
                <a:spcPct val="80000"/>
              </a:lnSpc>
            </a:pPr>
            <a:r>
              <a:rPr lang="it-IT" altLang="it-IT" sz="2000">
                <a:latin typeface="Comic Sans MS" panose="030F0702030302020204" pitchFamily="66" charset="0"/>
              </a:rPr>
              <a:t>ABI Prism 7700 (Perkin-Elmer; Applied Biosystem)</a:t>
            </a:r>
          </a:p>
          <a:p>
            <a:pPr lvl="1" eaLnBrk="1" hangingPunct="1">
              <a:lnSpc>
                <a:spcPct val="80000"/>
              </a:lnSpc>
            </a:pPr>
            <a:r>
              <a:rPr lang="it-IT" altLang="it-IT" sz="2000">
                <a:latin typeface="Comic Sans MS" panose="030F0702030302020204" pitchFamily="66" charset="0"/>
              </a:rPr>
              <a:t>100 nanogrammi circa ad esperimento</a:t>
            </a:r>
          </a:p>
          <a:p>
            <a:pPr eaLnBrk="1" hangingPunct="1">
              <a:lnSpc>
                <a:spcPct val="80000"/>
              </a:lnSpc>
            </a:pPr>
            <a:endParaRPr lang="it-IT" altLang="it-IT" sz="2000">
              <a:solidFill>
                <a:schemeClr val="hlink"/>
              </a:solidFill>
              <a:latin typeface="Comic Sans MS" panose="030F0702030302020204" pitchFamily="66"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656C7615-2536-4144-A007-B74A2B28C6F3}"/>
              </a:ext>
            </a:extLst>
          </p:cNvPr>
          <p:cNvSpPr>
            <a:spLocks noGrp="1" noChangeArrowheads="1"/>
          </p:cNvSpPr>
          <p:nvPr>
            <p:ph type="title"/>
          </p:nvPr>
        </p:nvSpPr>
        <p:spPr>
          <a:xfrm>
            <a:off x="838200" y="-152400"/>
            <a:ext cx="7772400" cy="1143000"/>
          </a:xfrm>
        </p:spPr>
        <p:txBody>
          <a:bodyPr lIns="91440" tIns="45720" rIns="91440" bIns="45720"/>
          <a:lstStyle/>
          <a:p>
            <a:pPr eaLnBrk="1" hangingPunct="1">
              <a:defRPr/>
            </a:pPr>
            <a:r>
              <a:rPr lang="it-IT" b="1">
                <a:latin typeface="Comic Sans MS" pitchFamily="66" charset="0"/>
              </a:rPr>
              <a:t>Procedura Sperimentale</a:t>
            </a:r>
            <a:r>
              <a:rPr lang="it-IT" sz="3200">
                <a:solidFill>
                  <a:srgbClr val="000099"/>
                </a:solidFill>
                <a:latin typeface="Comic Sans MS" pitchFamily="66" charset="0"/>
              </a:rPr>
              <a:t> </a:t>
            </a:r>
            <a:endParaRPr lang="it-IT" sz="2000">
              <a:solidFill>
                <a:srgbClr val="000099"/>
              </a:solidFill>
              <a:latin typeface="Comic Sans MS" pitchFamily="66" charset="0"/>
            </a:endParaRPr>
          </a:p>
        </p:txBody>
      </p:sp>
      <p:sp>
        <p:nvSpPr>
          <p:cNvPr id="34819" name="Text Box 3">
            <a:extLst>
              <a:ext uri="{FF2B5EF4-FFF2-40B4-BE49-F238E27FC236}">
                <a16:creationId xmlns:a16="http://schemas.microsoft.com/office/drawing/2014/main" id="{027243D7-CDFE-42E9-94EE-6DD763F24CEC}"/>
              </a:ext>
            </a:extLst>
          </p:cNvPr>
          <p:cNvSpPr txBox="1">
            <a:spLocks noChangeArrowheads="1"/>
          </p:cNvSpPr>
          <p:nvPr/>
        </p:nvSpPr>
        <p:spPr bwMode="auto">
          <a:xfrm>
            <a:off x="395288" y="2514600"/>
            <a:ext cx="3795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it-IT" altLang="it-IT" sz="2400">
                <a:solidFill>
                  <a:srgbClr val="FFFF00"/>
                </a:solidFill>
                <a:latin typeface="Comic Sans MS" panose="030F0702030302020204" pitchFamily="66" charset="0"/>
              </a:rPr>
              <a:t>2. Estrazione RNA totale</a:t>
            </a:r>
          </a:p>
        </p:txBody>
      </p:sp>
      <p:sp>
        <p:nvSpPr>
          <p:cNvPr id="34820" name="Text Box 4">
            <a:extLst>
              <a:ext uri="{FF2B5EF4-FFF2-40B4-BE49-F238E27FC236}">
                <a16:creationId xmlns:a16="http://schemas.microsoft.com/office/drawing/2014/main" id="{7E323611-F5B7-4DF7-9B2E-D34418E208FB}"/>
              </a:ext>
            </a:extLst>
          </p:cNvPr>
          <p:cNvSpPr txBox="1">
            <a:spLocks noChangeArrowheads="1"/>
          </p:cNvSpPr>
          <p:nvPr/>
        </p:nvSpPr>
        <p:spPr bwMode="auto">
          <a:xfrm>
            <a:off x="468313" y="3141663"/>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it-IT" altLang="it-IT" sz="2400">
                <a:solidFill>
                  <a:srgbClr val="FFFF00"/>
                </a:solidFill>
                <a:latin typeface="Comic Sans MS" panose="030F0702030302020204" pitchFamily="66" charset="0"/>
              </a:rPr>
              <a:t>3. Retrotrascrizione</a:t>
            </a:r>
          </a:p>
        </p:txBody>
      </p:sp>
      <p:sp>
        <p:nvSpPr>
          <p:cNvPr id="34821" name="Text Box 5">
            <a:extLst>
              <a:ext uri="{FF2B5EF4-FFF2-40B4-BE49-F238E27FC236}">
                <a16:creationId xmlns:a16="http://schemas.microsoft.com/office/drawing/2014/main" id="{78AF0E14-B5C2-4A7A-B3EC-F918A8A43CDE}"/>
              </a:ext>
            </a:extLst>
          </p:cNvPr>
          <p:cNvSpPr txBox="1">
            <a:spLocks noChangeArrowheads="1"/>
          </p:cNvSpPr>
          <p:nvPr/>
        </p:nvSpPr>
        <p:spPr bwMode="auto">
          <a:xfrm>
            <a:off x="1066800" y="1371600"/>
            <a:ext cx="297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it-IT" altLang="it-IT" sz="2000" b="1">
                <a:solidFill>
                  <a:srgbClr val="FFFF00"/>
                </a:solidFill>
                <a:latin typeface="Comic Sans MS" panose="030F0702030302020204" pitchFamily="66" charset="0"/>
              </a:rPr>
              <a:t>[10</a:t>
            </a:r>
            <a:r>
              <a:rPr lang="it-IT" altLang="it-IT" sz="2000" b="1" baseline="30000">
                <a:solidFill>
                  <a:srgbClr val="FFFF00"/>
                </a:solidFill>
                <a:latin typeface="Comic Sans MS" panose="030F0702030302020204" pitchFamily="66" charset="0"/>
              </a:rPr>
              <a:t>4</a:t>
            </a:r>
            <a:r>
              <a:rPr lang="it-IT" altLang="it-IT" sz="2000" b="1">
                <a:solidFill>
                  <a:srgbClr val="FFFF00"/>
                </a:solidFill>
                <a:latin typeface="Comic Sans MS" panose="030F0702030302020204" pitchFamily="66" charset="0"/>
              </a:rPr>
              <a:t> cellule/campione]</a:t>
            </a:r>
          </a:p>
        </p:txBody>
      </p:sp>
      <p:sp>
        <p:nvSpPr>
          <p:cNvPr id="34822" name="Text Box 6">
            <a:extLst>
              <a:ext uri="{FF2B5EF4-FFF2-40B4-BE49-F238E27FC236}">
                <a16:creationId xmlns:a16="http://schemas.microsoft.com/office/drawing/2014/main" id="{C9B67C3A-9F0C-487D-B1F2-C18AFA847792}"/>
              </a:ext>
            </a:extLst>
          </p:cNvPr>
          <p:cNvSpPr txBox="1">
            <a:spLocks noChangeArrowheads="1"/>
          </p:cNvSpPr>
          <p:nvPr/>
        </p:nvSpPr>
        <p:spPr bwMode="auto">
          <a:xfrm>
            <a:off x="539750" y="990600"/>
            <a:ext cx="365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it-IT" altLang="it-IT" sz="2400">
                <a:solidFill>
                  <a:srgbClr val="FFFF00"/>
                </a:solidFill>
                <a:latin typeface="Comic Sans MS" panose="030F0702030302020204" pitchFamily="66" charset="0"/>
              </a:rPr>
              <a:t>1. Microdissezione laser</a:t>
            </a:r>
          </a:p>
        </p:txBody>
      </p:sp>
      <p:grpSp>
        <p:nvGrpSpPr>
          <p:cNvPr id="34823" name="Group 7">
            <a:extLst>
              <a:ext uri="{FF2B5EF4-FFF2-40B4-BE49-F238E27FC236}">
                <a16:creationId xmlns:a16="http://schemas.microsoft.com/office/drawing/2014/main" id="{3223EA2F-D035-4897-B3A9-21951881E1F9}"/>
              </a:ext>
            </a:extLst>
          </p:cNvPr>
          <p:cNvGrpSpPr>
            <a:grpSpLocks/>
          </p:cNvGrpSpPr>
          <p:nvPr/>
        </p:nvGrpSpPr>
        <p:grpSpPr bwMode="auto">
          <a:xfrm>
            <a:off x="6727825" y="762000"/>
            <a:ext cx="2187575" cy="2238375"/>
            <a:chOff x="4224" y="576"/>
            <a:chExt cx="1378" cy="1410"/>
          </a:xfrm>
        </p:grpSpPr>
        <p:pic>
          <p:nvPicPr>
            <p:cNvPr id="34842" name="Picture 8" descr="INTRADUTTALE61MAMMELLADOPO10pix">
              <a:extLst>
                <a:ext uri="{FF2B5EF4-FFF2-40B4-BE49-F238E27FC236}">
                  <a16:creationId xmlns:a16="http://schemas.microsoft.com/office/drawing/2014/main" id="{CF040A04-84A2-4294-80E1-340D0B4E0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0" y="624"/>
              <a:ext cx="1362" cy="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3" name="Text Box 9">
              <a:extLst>
                <a:ext uri="{FF2B5EF4-FFF2-40B4-BE49-F238E27FC236}">
                  <a16:creationId xmlns:a16="http://schemas.microsoft.com/office/drawing/2014/main" id="{F27F85C9-C4D3-44DE-B228-E1F6399D419E}"/>
                </a:ext>
              </a:extLst>
            </p:cNvPr>
            <p:cNvSpPr txBox="1">
              <a:spLocks noChangeArrowheads="1"/>
            </p:cNvSpPr>
            <p:nvPr/>
          </p:nvSpPr>
          <p:spPr bwMode="auto">
            <a:xfrm>
              <a:off x="4224" y="576"/>
              <a:ext cx="38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it-IT" altLang="it-IT" sz="2800">
                  <a:solidFill>
                    <a:srgbClr val="000066"/>
                  </a:solidFill>
                  <a:latin typeface="Comic Sans MS" panose="030F0702030302020204" pitchFamily="66" charset="0"/>
                </a:rPr>
                <a:t>T</a:t>
              </a:r>
            </a:p>
          </p:txBody>
        </p:sp>
      </p:grpSp>
      <p:sp>
        <p:nvSpPr>
          <p:cNvPr id="34824" name="Text Box 10">
            <a:extLst>
              <a:ext uri="{FF2B5EF4-FFF2-40B4-BE49-F238E27FC236}">
                <a16:creationId xmlns:a16="http://schemas.microsoft.com/office/drawing/2014/main" id="{FA1AED16-7384-4443-B21F-7ED34534F015}"/>
              </a:ext>
            </a:extLst>
          </p:cNvPr>
          <p:cNvSpPr txBox="1">
            <a:spLocks noChangeArrowheads="1"/>
          </p:cNvSpPr>
          <p:nvPr/>
        </p:nvSpPr>
        <p:spPr bwMode="auto">
          <a:xfrm>
            <a:off x="971550" y="4724400"/>
            <a:ext cx="297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it-IT" altLang="it-IT" sz="2000" b="1">
                <a:solidFill>
                  <a:srgbClr val="FFFF00"/>
                </a:solidFill>
                <a:latin typeface="Comic Sans MS" panose="030F0702030302020204" pitchFamily="66" charset="0"/>
              </a:rPr>
              <a:t>[TaqMan]</a:t>
            </a:r>
          </a:p>
        </p:txBody>
      </p:sp>
      <p:sp>
        <p:nvSpPr>
          <p:cNvPr id="34825" name="Text Box 11">
            <a:extLst>
              <a:ext uri="{FF2B5EF4-FFF2-40B4-BE49-F238E27FC236}">
                <a16:creationId xmlns:a16="http://schemas.microsoft.com/office/drawing/2014/main" id="{1453AB09-22E4-4490-89A4-F2EB16268CBB}"/>
              </a:ext>
            </a:extLst>
          </p:cNvPr>
          <p:cNvSpPr txBox="1">
            <a:spLocks noChangeArrowheads="1"/>
          </p:cNvSpPr>
          <p:nvPr/>
        </p:nvSpPr>
        <p:spPr bwMode="auto">
          <a:xfrm>
            <a:off x="468313" y="5805488"/>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it-IT" altLang="it-IT" sz="2400">
                <a:solidFill>
                  <a:srgbClr val="FFFF00"/>
                </a:solidFill>
                <a:latin typeface="Comic Sans MS" panose="030F0702030302020204" pitchFamily="66" charset="0"/>
              </a:rPr>
              <a:t>5. </a:t>
            </a:r>
          </a:p>
        </p:txBody>
      </p:sp>
      <p:grpSp>
        <p:nvGrpSpPr>
          <p:cNvPr id="34826" name="Group 12">
            <a:extLst>
              <a:ext uri="{FF2B5EF4-FFF2-40B4-BE49-F238E27FC236}">
                <a16:creationId xmlns:a16="http://schemas.microsoft.com/office/drawing/2014/main" id="{475371DD-2A70-443E-8DB9-95769F5BB845}"/>
              </a:ext>
            </a:extLst>
          </p:cNvPr>
          <p:cNvGrpSpPr>
            <a:grpSpLocks/>
          </p:cNvGrpSpPr>
          <p:nvPr/>
        </p:nvGrpSpPr>
        <p:grpSpPr bwMode="auto">
          <a:xfrm>
            <a:off x="1331913" y="5734050"/>
            <a:ext cx="6107112" cy="838200"/>
            <a:chOff x="1008" y="3792"/>
            <a:chExt cx="3847" cy="485"/>
          </a:xfrm>
        </p:grpSpPr>
        <p:sp>
          <p:nvSpPr>
            <p:cNvPr id="34836" name="Text Box 13">
              <a:extLst>
                <a:ext uri="{FF2B5EF4-FFF2-40B4-BE49-F238E27FC236}">
                  <a16:creationId xmlns:a16="http://schemas.microsoft.com/office/drawing/2014/main" id="{C1A2582F-7436-408E-AA5B-B947D964267A}"/>
                </a:ext>
              </a:extLst>
            </p:cNvPr>
            <p:cNvSpPr txBox="1">
              <a:spLocks noChangeArrowheads="1"/>
            </p:cNvSpPr>
            <p:nvPr/>
          </p:nvSpPr>
          <p:spPr bwMode="auto">
            <a:xfrm>
              <a:off x="3542" y="3792"/>
              <a:ext cx="1313" cy="4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it-IT" altLang="it-IT" sz="1600" b="1" i="1">
                  <a:solidFill>
                    <a:srgbClr val="000000"/>
                  </a:solidFill>
                  <a:latin typeface="Comic Sans MS" panose="030F0702030302020204" pitchFamily="66" charset="0"/>
                </a:rPr>
                <a:t>BRMS1</a:t>
              </a:r>
              <a:r>
                <a:rPr lang="it-IT" altLang="it-IT" sz="1600" b="1" baseline="-25000">
                  <a:solidFill>
                    <a:srgbClr val="000000"/>
                  </a:solidFill>
                  <a:latin typeface="Comic Sans MS" panose="030F0702030302020204" pitchFamily="66" charset="0"/>
                </a:rPr>
                <a:t>Calibratore</a:t>
              </a:r>
            </a:p>
            <a:p>
              <a:pPr algn="ctr">
                <a:spcBef>
                  <a:spcPct val="0"/>
                </a:spcBef>
                <a:buClrTx/>
                <a:buSzTx/>
                <a:buFontTx/>
                <a:buNone/>
              </a:pPr>
              <a:endParaRPr lang="it-IT" altLang="it-IT" sz="1600" b="1">
                <a:solidFill>
                  <a:srgbClr val="000000"/>
                </a:solidFill>
                <a:latin typeface="Comic Sans MS" panose="030F0702030302020204" pitchFamily="66" charset="0"/>
              </a:endParaRPr>
            </a:p>
            <a:p>
              <a:pPr algn="ctr">
                <a:spcBef>
                  <a:spcPct val="0"/>
                </a:spcBef>
                <a:buClrTx/>
                <a:buSzTx/>
                <a:buFontTx/>
                <a:buNone/>
              </a:pPr>
              <a:r>
                <a:rPr lang="it-IT" altLang="it-IT" sz="1600" b="1" i="1">
                  <a:solidFill>
                    <a:srgbClr val="000000"/>
                  </a:solidFill>
                  <a:latin typeface="Comic Sans MS" panose="030F0702030302020204" pitchFamily="66" charset="0"/>
                </a:rPr>
                <a:t>TBP</a:t>
              </a:r>
              <a:r>
                <a:rPr lang="it-IT" altLang="it-IT" sz="1600" b="1" baseline="-25000">
                  <a:solidFill>
                    <a:srgbClr val="000000"/>
                  </a:solidFill>
                  <a:latin typeface="Comic Sans MS" panose="030F0702030302020204" pitchFamily="66" charset="0"/>
                </a:rPr>
                <a:t> Calibratore</a:t>
              </a:r>
              <a:endParaRPr lang="it-IT" altLang="it-IT" sz="1600">
                <a:solidFill>
                  <a:srgbClr val="000000"/>
                </a:solidFill>
                <a:latin typeface="Comic Sans MS" panose="030F0702030302020204" pitchFamily="66" charset="0"/>
              </a:endParaRPr>
            </a:p>
            <a:p>
              <a:pPr algn="ctr">
                <a:spcBef>
                  <a:spcPct val="0"/>
                </a:spcBef>
                <a:buClrTx/>
                <a:buSzTx/>
                <a:buFontTx/>
                <a:buNone/>
              </a:pPr>
              <a:endParaRPr lang="it-IT" altLang="it-IT" sz="1600">
                <a:solidFill>
                  <a:srgbClr val="000000"/>
                </a:solidFill>
                <a:latin typeface="Comic Sans MS" panose="030F0702030302020204" pitchFamily="66" charset="0"/>
              </a:endParaRPr>
            </a:p>
          </p:txBody>
        </p:sp>
        <p:sp>
          <p:nvSpPr>
            <p:cNvPr id="34837" name="Text Box 14">
              <a:extLst>
                <a:ext uri="{FF2B5EF4-FFF2-40B4-BE49-F238E27FC236}">
                  <a16:creationId xmlns:a16="http://schemas.microsoft.com/office/drawing/2014/main" id="{3BE5EC35-F1EA-45DC-AFD8-311841C66A11}"/>
                </a:ext>
              </a:extLst>
            </p:cNvPr>
            <p:cNvSpPr txBox="1">
              <a:spLocks noChangeArrowheads="1"/>
            </p:cNvSpPr>
            <p:nvPr/>
          </p:nvSpPr>
          <p:spPr bwMode="auto">
            <a:xfrm>
              <a:off x="2160" y="3792"/>
              <a:ext cx="1313" cy="4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it-IT" altLang="it-IT" sz="1600" b="1" i="1">
                  <a:solidFill>
                    <a:srgbClr val="000000"/>
                  </a:solidFill>
                  <a:latin typeface="Comic Sans MS" panose="030F0702030302020204" pitchFamily="66" charset="0"/>
                </a:rPr>
                <a:t>BRMS1</a:t>
              </a:r>
              <a:r>
                <a:rPr lang="it-IT" altLang="it-IT" sz="1600" b="1" baseline="-25000">
                  <a:solidFill>
                    <a:srgbClr val="000000"/>
                  </a:solidFill>
                  <a:latin typeface="Comic Sans MS" panose="030F0702030302020204" pitchFamily="66" charset="0"/>
                </a:rPr>
                <a:t>Campione</a:t>
              </a:r>
            </a:p>
            <a:p>
              <a:pPr>
                <a:spcBef>
                  <a:spcPct val="0"/>
                </a:spcBef>
                <a:buClrTx/>
                <a:buSzTx/>
                <a:buFontTx/>
                <a:buNone/>
              </a:pPr>
              <a:endParaRPr lang="it-IT" altLang="it-IT" sz="1600" b="1">
                <a:solidFill>
                  <a:srgbClr val="000000"/>
                </a:solidFill>
                <a:latin typeface="Comic Sans MS" panose="030F0702030302020204" pitchFamily="66" charset="0"/>
              </a:endParaRPr>
            </a:p>
            <a:p>
              <a:pPr algn="ctr">
                <a:spcBef>
                  <a:spcPct val="0"/>
                </a:spcBef>
                <a:buClrTx/>
                <a:buSzTx/>
                <a:buFontTx/>
                <a:buNone/>
              </a:pPr>
              <a:r>
                <a:rPr lang="it-IT" altLang="it-IT" sz="1600" b="1" i="1">
                  <a:solidFill>
                    <a:srgbClr val="000000"/>
                  </a:solidFill>
                  <a:latin typeface="Comic Sans MS" panose="030F0702030302020204" pitchFamily="66" charset="0"/>
                </a:rPr>
                <a:t>TBP</a:t>
              </a:r>
              <a:r>
                <a:rPr lang="it-IT" altLang="it-IT" sz="1600" b="1" baseline="-25000">
                  <a:solidFill>
                    <a:srgbClr val="000000"/>
                  </a:solidFill>
                  <a:latin typeface="Comic Sans MS" panose="030F0702030302020204" pitchFamily="66" charset="0"/>
                </a:rPr>
                <a:t>Campione</a:t>
              </a:r>
              <a:endParaRPr lang="it-IT" altLang="it-IT" sz="1600" b="1">
                <a:solidFill>
                  <a:srgbClr val="000000"/>
                </a:solidFill>
                <a:latin typeface="Comic Sans MS" panose="030F0702030302020204" pitchFamily="66" charset="0"/>
              </a:endParaRPr>
            </a:p>
            <a:p>
              <a:pPr>
                <a:spcBef>
                  <a:spcPct val="0"/>
                </a:spcBef>
                <a:buClrTx/>
                <a:buSzTx/>
                <a:buFontTx/>
                <a:buNone/>
              </a:pPr>
              <a:endParaRPr lang="it-IT" altLang="it-IT" sz="1600">
                <a:solidFill>
                  <a:srgbClr val="000000"/>
                </a:solidFill>
                <a:latin typeface="Comic Sans MS" panose="030F0702030302020204" pitchFamily="66" charset="0"/>
              </a:endParaRPr>
            </a:p>
          </p:txBody>
        </p:sp>
        <p:sp>
          <p:nvSpPr>
            <p:cNvPr id="34838" name="Line 15">
              <a:extLst>
                <a:ext uri="{FF2B5EF4-FFF2-40B4-BE49-F238E27FC236}">
                  <a16:creationId xmlns:a16="http://schemas.microsoft.com/office/drawing/2014/main" id="{96F7D95B-E153-4466-B43A-2DFC2BA01BBA}"/>
                </a:ext>
              </a:extLst>
            </p:cNvPr>
            <p:cNvSpPr>
              <a:spLocks noChangeShapeType="1"/>
            </p:cNvSpPr>
            <p:nvPr/>
          </p:nvSpPr>
          <p:spPr bwMode="auto">
            <a:xfrm flipH="1">
              <a:off x="3335" y="3792"/>
              <a:ext cx="242" cy="4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4839" name="Text Box 16">
              <a:extLst>
                <a:ext uri="{FF2B5EF4-FFF2-40B4-BE49-F238E27FC236}">
                  <a16:creationId xmlns:a16="http://schemas.microsoft.com/office/drawing/2014/main" id="{D78C67D3-1ACC-4FDF-82B6-D120A3EF8F84}"/>
                </a:ext>
              </a:extLst>
            </p:cNvPr>
            <p:cNvSpPr txBox="1">
              <a:spLocks noChangeArrowheads="1"/>
            </p:cNvSpPr>
            <p:nvPr/>
          </p:nvSpPr>
          <p:spPr bwMode="auto">
            <a:xfrm>
              <a:off x="1008" y="3840"/>
              <a:ext cx="1248"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it-IT" altLang="it-IT" sz="2400" b="1">
                  <a:solidFill>
                    <a:srgbClr val="FFFF00"/>
                  </a:solidFill>
                  <a:latin typeface="Comic Sans MS" panose="030F0702030302020204" pitchFamily="66" charset="0"/>
                </a:rPr>
                <a:t>NBRMS1 =</a:t>
              </a:r>
            </a:p>
          </p:txBody>
        </p:sp>
        <p:sp>
          <p:nvSpPr>
            <p:cNvPr id="34840" name="Line 17">
              <a:extLst>
                <a:ext uri="{FF2B5EF4-FFF2-40B4-BE49-F238E27FC236}">
                  <a16:creationId xmlns:a16="http://schemas.microsoft.com/office/drawing/2014/main" id="{754BB08D-4C42-459A-90D4-85FF77D80E5B}"/>
                </a:ext>
              </a:extLst>
            </p:cNvPr>
            <p:cNvSpPr>
              <a:spLocks noChangeShapeType="1"/>
            </p:cNvSpPr>
            <p:nvPr/>
          </p:nvSpPr>
          <p:spPr bwMode="auto">
            <a:xfrm>
              <a:off x="2160" y="4000"/>
              <a:ext cx="12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4841" name="Line 18">
              <a:extLst>
                <a:ext uri="{FF2B5EF4-FFF2-40B4-BE49-F238E27FC236}">
                  <a16:creationId xmlns:a16="http://schemas.microsoft.com/office/drawing/2014/main" id="{1788271C-E76A-4D55-8CB4-622DC12D280C}"/>
                </a:ext>
              </a:extLst>
            </p:cNvPr>
            <p:cNvSpPr>
              <a:spLocks noChangeShapeType="1"/>
            </p:cNvSpPr>
            <p:nvPr/>
          </p:nvSpPr>
          <p:spPr bwMode="auto">
            <a:xfrm>
              <a:off x="3552" y="4000"/>
              <a:ext cx="12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34827" name="Group 19">
            <a:extLst>
              <a:ext uri="{FF2B5EF4-FFF2-40B4-BE49-F238E27FC236}">
                <a16:creationId xmlns:a16="http://schemas.microsoft.com/office/drawing/2014/main" id="{6996D441-BC2E-4A4D-B99B-37340654692E}"/>
              </a:ext>
            </a:extLst>
          </p:cNvPr>
          <p:cNvGrpSpPr>
            <a:grpSpLocks/>
          </p:cNvGrpSpPr>
          <p:nvPr/>
        </p:nvGrpSpPr>
        <p:grpSpPr bwMode="auto">
          <a:xfrm>
            <a:off x="4494213" y="3124200"/>
            <a:ext cx="4421187" cy="2509838"/>
            <a:chOff x="2784" y="2112"/>
            <a:chExt cx="2833" cy="1629"/>
          </a:xfrm>
        </p:grpSpPr>
        <p:pic>
          <p:nvPicPr>
            <p:cNvPr id="34834" name="Picture 20" descr="plot BRMS1 completo">
              <a:extLst>
                <a:ext uri="{FF2B5EF4-FFF2-40B4-BE49-F238E27FC236}">
                  <a16:creationId xmlns:a16="http://schemas.microsoft.com/office/drawing/2014/main" id="{A188B3EE-094F-4021-BEC5-C485D0AD8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 y="2112"/>
              <a:ext cx="2833" cy="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5" name="Rectangle 21">
              <a:extLst>
                <a:ext uri="{FF2B5EF4-FFF2-40B4-BE49-F238E27FC236}">
                  <a16:creationId xmlns:a16="http://schemas.microsoft.com/office/drawing/2014/main" id="{5F18AF3A-B18F-485F-9E02-59D4E049A1B4}"/>
                </a:ext>
              </a:extLst>
            </p:cNvPr>
            <p:cNvSpPr>
              <a:spLocks noChangeArrowheads="1"/>
            </p:cNvSpPr>
            <p:nvPr/>
          </p:nvSpPr>
          <p:spPr bwMode="auto">
            <a:xfrm>
              <a:off x="3744" y="2112"/>
              <a:ext cx="124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it-IT" altLang="it-IT">
                <a:solidFill>
                  <a:srgbClr val="FFFF00"/>
                </a:solidFill>
                <a:latin typeface="Comic Sans MS" panose="030F0702030302020204" pitchFamily="66" charset="0"/>
              </a:endParaRPr>
            </a:p>
          </p:txBody>
        </p:sp>
      </p:grpSp>
      <p:sp>
        <p:nvSpPr>
          <p:cNvPr id="34828" name="Text Box 22">
            <a:extLst>
              <a:ext uri="{FF2B5EF4-FFF2-40B4-BE49-F238E27FC236}">
                <a16:creationId xmlns:a16="http://schemas.microsoft.com/office/drawing/2014/main" id="{2EE84E77-E222-41D6-B56E-3387AC3A3E24}"/>
              </a:ext>
            </a:extLst>
          </p:cNvPr>
          <p:cNvSpPr txBox="1">
            <a:spLocks noChangeArrowheads="1"/>
          </p:cNvSpPr>
          <p:nvPr/>
        </p:nvSpPr>
        <p:spPr bwMode="auto">
          <a:xfrm>
            <a:off x="468313" y="4005263"/>
            <a:ext cx="367188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50000"/>
              </a:lnSpc>
              <a:spcBef>
                <a:spcPct val="50000"/>
              </a:spcBef>
              <a:buClrTx/>
              <a:buSzTx/>
              <a:buFontTx/>
              <a:buNone/>
            </a:pPr>
            <a:r>
              <a:rPr lang="it-IT" altLang="it-IT" sz="2400">
                <a:solidFill>
                  <a:srgbClr val="FFFF00"/>
                </a:solidFill>
                <a:latin typeface="Comic Sans MS" panose="030F0702030302020204" pitchFamily="66" charset="0"/>
              </a:rPr>
              <a:t>4. Amplificazione per </a:t>
            </a:r>
          </a:p>
          <a:p>
            <a:pPr>
              <a:lnSpc>
                <a:spcPct val="50000"/>
              </a:lnSpc>
              <a:spcBef>
                <a:spcPct val="50000"/>
              </a:spcBef>
              <a:buClrTx/>
              <a:buSzTx/>
              <a:buFontTx/>
              <a:buNone/>
            </a:pPr>
            <a:r>
              <a:rPr lang="it-IT" altLang="it-IT" sz="2400">
                <a:solidFill>
                  <a:srgbClr val="FFFF00"/>
                </a:solidFill>
                <a:latin typeface="Comic Sans MS" panose="030F0702030302020204" pitchFamily="66" charset="0"/>
              </a:rPr>
              <a:t>   </a:t>
            </a:r>
            <a:r>
              <a:rPr lang="it-IT" altLang="it-IT" sz="2400" i="1">
                <a:solidFill>
                  <a:srgbClr val="FFFF00"/>
                </a:solidFill>
                <a:latin typeface="Comic Sans MS" panose="030F0702030302020204" pitchFamily="66" charset="0"/>
              </a:rPr>
              <a:t>Real-Time</a:t>
            </a:r>
            <a:r>
              <a:rPr lang="it-IT" altLang="it-IT" sz="2400">
                <a:solidFill>
                  <a:srgbClr val="FFFF00"/>
                </a:solidFill>
                <a:latin typeface="Comic Sans MS" panose="030F0702030302020204" pitchFamily="66" charset="0"/>
              </a:rPr>
              <a:t> PCR</a:t>
            </a:r>
          </a:p>
        </p:txBody>
      </p:sp>
      <p:grpSp>
        <p:nvGrpSpPr>
          <p:cNvPr id="34829" name="Group 23">
            <a:extLst>
              <a:ext uri="{FF2B5EF4-FFF2-40B4-BE49-F238E27FC236}">
                <a16:creationId xmlns:a16="http://schemas.microsoft.com/office/drawing/2014/main" id="{D4220700-B39C-44EA-B4BE-522E80F940F4}"/>
              </a:ext>
            </a:extLst>
          </p:cNvPr>
          <p:cNvGrpSpPr>
            <a:grpSpLocks/>
          </p:cNvGrpSpPr>
          <p:nvPr/>
        </p:nvGrpSpPr>
        <p:grpSpPr bwMode="auto">
          <a:xfrm>
            <a:off x="4495800" y="762000"/>
            <a:ext cx="2187575" cy="2238375"/>
            <a:chOff x="2798" y="624"/>
            <a:chExt cx="1378" cy="1410"/>
          </a:xfrm>
        </p:grpSpPr>
        <p:grpSp>
          <p:nvGrpSpPr>
            <p:cNvPr id="34830" name="Group 24">
              <a:extLst>
                <a:ext uri="{FF2B5EF4-FFF2-40B4-BE49-F238E27FC236}">
                  <a16:creationId xmlns:a16="http://schemas.microsoft.com/office/drawing/2014/main" id="{B227CBD5-A859-41E8-8DE6-DFCEFDA86B10}"/>
                </a:ext>
              </a:extLst>
            </p:cNvPr>
            <p:cNvGrpSpPr>
              <a:grpSpLocks/>
            </p:cNvGrpSpPr>
            <p:nvPr/>
          </p:nvGrpSpPr>
          <p:grpSpPr bwMode="auto">
            <a:xfrm>
              <a:off x="2798" y="624"/>
              <a:ext cx="1378" cy="1410"/>
              <a:chOff x="320" y="576"/>
              <a:chExt cx="1378" cy="1410"/>
            </a:xfrm>
          </p:grpSpPr>
          <p:pic>
            <p:nvPicPr>
              <p:cNvPr id="34832" name="Picture 25" descr="INTRADUTTALE61MAMMELLAPRIMA10pix">
                <a:extLst>
                  <a:ext uri="{FF2B5EF4-FFF2-40B4-BE49-F238E27FC236}">
                    <a16:creationId xmlns:a16="http://schemas.microsoft.com/office/drawing/2014/main" id="{2F4854E5-86CF-4825-A7B3-BB08DA6D9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624"/>
                <a:ext cx="1362" cy="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Text Box 26">
                <a:extLst>
                  <a:ext uri="{FF2B5EF4-FFF2-40B4-BE49-F238E27FC236}">
                    <a16:creationId xmlns:a16="http://schemas.microsoft.com/office/drawing/2014/main" id="{929EE565-C40F-4E8A-A1C5-6BA32519A9FE}"/>
                  </a:ext>
                </a:extLst>
              </p:cNvPr>
              <p:cNvSpPr txBox="1">
                <a:spLocks noChangeArrowheads="1"/>
              </p:cNvSpPr>
              <p:nvPr/>
            </p:nvSpPr>
            <p:spPr bwMode="auto">
              <a:xfrm>
                <a:off x="320" y="576"/>
                <a:ext cx="38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50000"/>
                  </a:spcBef>
                  <a:buClrTx/>
                  <a:buSzTx/>
                  <a:buFontTx/>
                  <a:buNone/>
                </a:pPr>
                <a:r>
                  <a:rPr lang="it-IT" altLang="it-IT" sz="2800">
                    <a:solidFill>
                      <a:srgbClr val="000066"/>
                    </a:solidFill>
                    <a:latin typeface="Comic Sans MS" panose="030F0702030302020204" pitchFamily="66" charset="0"/>
                  </a:rPr>
                  <a:t>T</a:t>
                </a:r>
              </a:p>
            </p:txBody>
          </p:sp>
        </p:grpSp>
        <p:sp>
          <p:nvSpPr>
            <p:cNvPr id="34831" name="Line 27">
              <a:extLst>
                <a:ext uri="{FF2B5EF4-FFF2-40B4-BE49-F238E27FC236}">
                  <a16:creationId xmlns:a16="http://schemas.microsoft.com/office/drawing/2014/main" id="{6C7B8DB6-CD3D-4144-8699-6159FCE7470F}"/>
                </a:ext>
              </a:extLst>
            </p:cNvPr>
            <p:cNvSpPr>
              <a:spLocks noChangeShapeType="1"/>
            </p:cNvSpPr>
            <p:nvPr/>
          </p:nvSpPr>
          <p:spPr bwMode="auto">
            <a:xfrm>
              <a:off x="3312" y="1248"/>
              <a:ext cx="192" cy="192"/>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a:extLst>
              <a:ext uri="{FF2B5EF4-FFF2-40B4-BE49-F238E27FC236}">
                <a16:creationId xmlns:a16="http://schemas.microsoft.com/office/drawing/2014/main" id="{AD1A13B4-BAF6-4156-A18A-1D1FB49C42D4}"/>
              </a:ext>
            </a:extLst>
          </p:cNvPr>
          <p:cNvSpPr txBox="1">
            <a:spLocks noChangeArrowheads="1"/>
          </p:cNvSpPr>
          <p:nvPr/>
        </p:nvSpPr>
        <p:spPr bwMode="auto">
          <a:xfrm>
            <a:off x="0" y="404813"/>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it-IT" altLang="it-IT">
                <a:solidFill>
                  <a:srgbClr val="FFFF00"/>
                </a:solidFill>
              </a:rPr>
              <a:t>Genome analysis and gene expression profiling of neuroblastoma and ganglioneuroblastoma reveal differences between neuroblastic and Schwannian stromal cells</a:t>
            </a:r>
          </a:p>
        </p:txBody>
      </p:sp>
      <p:sp>
        <p:nvSpPr>
          <p:cNvPr id="35843" name="Text Box 5">
            <a:extLst>
              <a:ext uri="{FF2B5EF4-FFF2-40B4-BE49-F238E27FC236}">
                <a16:creationId xmlns:a16="http://schemas.microsoft.com/office/drawing/2014/main" id="{2BC39E17-C058-4831-90A6-F20831DC10F2}"/>
              </a:ext>
            </a:extLst>
          </p:cNvPr>
          <p:cNvSpPr txBox="1">
            <a:spLocks noChangeArrowheads="1"/>
          </p:cNvSpPr>
          <p:nvPr/>
        </p:nvSpPr>
        <p:spPr bwMode="auto">
          <a:xfrm>
            <a:off x="539750" y="3141663"/>
            <a:ext cx="83534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eaLnBrk="1" hangingPunct="1">
              <a:spcBef>
                <a:spcPct val="0"/>
              </a:spcBef>
              <a:buClrTx/>
              <a:buSzTx/>
              <a:buFontTx/>
              <a:buNone/>
            </a:pPr>
            <a:r>
              <a:rPr lang="it-IT" altLang="it-IT" sz="1800"/>
              <a:t>Simona Coco </a:t>
            </a:r>
            <a:r>
              <a:rPr lang="it-IT" altLang="it-IT" sz="800"/>
              <a:t>1</a:t>
            </a:r>
            <a:r>
              <a:rPr lang="it-IT" altLang="it-IT" sz="1800"/>
              <a:t>, Raffaella Defferrari </a:t>
            </a:r>
            <a:r>
              <a:rPr lang="it-IT" altLang="it-IT" sz="800"/>
              <a:t>2</a:t>
            </a:r>
            <a:r>
              <a:rPr lang="it-IT" altLang="it-IT" sz="1800"/>
              <a:t>, Paola Scaruffi </a:t>
            </a:r>
            <a:r>
              <a:rPr lang="it-IT" altLang="it-IT" sz="800"/>
              <a:t>12</a:t>
            </a:r>
            <a:r>
              <a:rPr lang="it-IT" altLang="it-IT" sz="1800"/>
              <a:t>, </a:t>
            </a:r>
            <a:r>
              <a:rPr lang="it-IT" altLang="it-IT" sz="1800" b="1"/>
              <a:t>Andrea Cavazzana </a:t>
            </a:r>
            <a:r>
              <a:rPr lang="it-IT" altLang="it-IT" sz="800" b="1"/>
              <a:t>3</a:t>
            </a:r>
            <a:r>
              <a:rPr lang="it-IT" altLang="it-IT" sz="1800" b="1"/>
              <a:t>, Claudio Di Cristofano </a:t>
            </a:r>
            <a:r>
              <a:rPr lang="it-IT" altLang="it-IT" sz="800" b="1"/>
              <a:t>3</a:t>
            </a:r>
            <a:r>
              <a:rPr lang="it-IT" altLang="it-IT" sz="1800"/>
              <a:t>, </a:t>
            </a:r>
            <a:r>
              <a:rPr lang="it-IT" altLang="it-IT" sz="1800">
                <a:solidFill>
                  <a:srgbClr val="FFFF00"/>
                </a:solidFill>
              </a:rPr>
              <a:t>Luca Longo </a:t>
            </a:r>
            <a:r>
              <a:rPr lang="it-IT" altLang="it-IT" sz="800">
                <a:solidFill>
                  <a:srgbClr val="FFFF00"/>
                </a:solidFill>
              </a:rPr>
              <a:t>1</a:t>
            </a:r>
            <a:r>
              <a:rPr lang="it-IT" altLang="it-IT" sz="1800">
                <a:solidFill>
                  <a:srgbClr val="FFFF00"/>
                </a:solidFill>
              </a:rPr>
              <a:t>, Katia Mazzocco </a:t>
            </a:r>
            <a:r>
              <a:rPr lang="it-IT" altLang="it-IT" sz="800">
                <a:solidFill>
                  <a:srgbClr val="FFFF00"/>
                </a:solidFill>
              </a:rPr>
              <a:t>2</a:t>
            </a:r>
            <a:r>
              <a:rPr lang="it-IT" altLang="it-IT" sz="1800">
                <a:solidFill>
                  <a:srgbClr val="FFFF00"/>
                </a:solidFill>
              </a:rPr>
              <a:t>, Patrizia Perri </a:t>
            </a:r>
            <a:r>
              <a:rPr lang="it-IT" altLang="it-IT" sz="800">
                <a:solidFill>
                  <a:srgbClr val="FFFF00"/>
                </a:solidFill>
              </a:rPr>
              <a:t>2</a:t>
            </a:r>
            <a:r>
              <a:rPr lang="it-IT" altLang="it-IT" sz="1800">
                <a:solidFill>
                  <a:srgbClr val="FFFF00"/>
                </a:solidFill>
              </a:rPr>
              <a:t>, Claudio Gambini </a:t>
            </a:r>
            <a:r>
              <a:rPr lang="it-IT" altLang="it-IT" sz="800">
                <a:solidFill>
                  <a:srgbClr val="FFFF00"/>
                </a:solidFill>
              </a:rPr>
              <a:t>4</a:t>
            </a:r>
            <a:r>
              <a:rPr lang="it-IT" altLang="it-IT" sz="1800">
                <a:solidFill>
                  <a:srgbClr val="FFFF00"/>
                </a:solidFill>
              </a:rPr>
              <a:t>, Stefano Moretti </a:t>
            </a:r>
            <a:r>
              <a:rPr lang="it-IT" altLang="it-IT" sz="800">
                <a:solidFill>
                  <a:srgbClr val="FFFF00"/>
                </a:solidFill>
              </a:rPr>
              <a:t>5</a:t>
            </a:r>
            <a:r>
              <a:rPr lang="it-IT" altLang="it-IT" sz="1800">
                <a:solidFill>
                  <a:srgbClr val="FFFF00"/>
                </a:solidFill>
              </a:rPr>
              <a:t>, Stefano Bonassi </a:t>
            </a:r>
            <a:r>
              <a:rPr lang="it-IT" altLang="it-IT" sz="800">
                <a:solidFill>
                  <a:srgbClr val="FFFF00"/>
                </a:solidFill>
              </a:rPr>
              <a:t>5</a:t>
            </a:r>
            <a:r>
              <a:rPr lang="it-IT" altLang="it-IT" sz="1800">
                <a:solidFill>
                  <a:srgbClr val="FFFF00"/>
                </a:solidFill>
              </a:rPr>
              <a:t>, Gian Paolo Tonini </a:t>
            </a:r>
            <a:r>
              <a:rPr lang="it-IT" altLang="it-IT" sz="800">
                <a:solidFill>
                  <a:srgbClr val="FFFF00"/>
                </a:solidFill>
              </a:rPr>
              <a:t>1</a:t>
            </a:r>
            <a:endParaRPr lang="it-IT" altLang="it-IT" sz="1800">
              <a:solidFill>
                <a:srgbClr val="FFFF00"/>
              </a:solidFill>
            </a:endParaRPr>
          </a:p>
        </p:txBody>
      </p:sp>
      <p:sp>
        <p:nvSpPr>
          <p:cNvPr id="35844" name="Text Box 6">
            <a:extLst>
              <a:ext uri="{FF2B5EF4-FFF2-40B4-BE49-F238E27FC236}">
                <a16:creationId xmlns:a16="http://schemas.microsoft.com/office/drawing/2014/main" id="{8A5B600B-3B0D-4CE9-BB68-55F2D20FB685}"/>
              </a:ext>
            </a:extLst>
          </p:cNvPr>
          <p:cNvSpPr txBox="1">
            <a:spLocks noChangeArrowheads="1"/>
          </p:cNvSpPr>
          <p:nvPr/>
        </p:nvSpPr>
        <p:spPr bwMode="auto">
          <a:xfrm>
            <a:off x="179388" y="4437063"/>
            <a:ext cx="91440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1600">
                <a:solidFill>
                  <a:srgbClr val="FFFF00"/>
                </a:solidFill>
              </a:rPr>
              <a:t>1 Unit of Translational Paediatric Oncology, National Institute for Cancer Research (IST), Genoa</a:t>
            </a:r>
          </a:p>
          <a:p>
            <a:pPr eaLnBrk="1" hangingPunct="1">
              <a:spcBef>
                <a:spcPct val="0"/>
              </a:spcBef>
              <a:buClrTx/>
              <a:buSzTx/>
              <a:buFontTx/>
              <a:buNone/>
            </a:pPr>
            <a:r>
              <a:rPr lang="it-IT" altLang="it-IT" sz="1600">
                <a:solidFill>
                  <a:srgbClr val="FFFF00"/>
                </a:solidFill>
              </a:rPr>
              <a:t>2 Laboratory of Italian Neuroblastoma Foundation, Advanced Biotechnology Center (ABC), Genoa</a:t>
            </a:r>
          </a:p>
          <a:p>
            <a:pPr eaLnBrk="1" hangingPunct="1">
              <a:spcBef>
                <a:spcPct val="0"/>
              </a:spcBef>
              <a:buClrTx/>
              <a:buSzTx/>
              <a:buFontTx/>
              <a:buNone/>
            </a:pPr>
            <a:r>
              <a:rPr lang="it-IT" altLang="it-IT" sz="1600">
                <a:solidFill>
                  <a:srgbClr val="FFFF00"/>
                </a:solidFill>
              </a:rPr>
              <a:t>3 Section of Molecular Pathology, Division of Oncology, Pisa University Hospital, Pisa</a:t>
            </a:r>
          </a:p>
          <a:p>
            <a:pPr eaLnBrk="1" hangingPunct="1">
              <a:spcBef>
                <a:spcPct val="0"/>
              </a:spcBef>
              <a:buClrTx/>
              <a:buSzTx/>
              <a:buFontTx/>
              <a:buNone/>
            </a:pPr>
            <a:r>
              <a:rPr lang="it-IT" altLang="it-IT" sz="1600">
                <a:solidFill>
                  <a:srgbClr val="FFFF00"/>
                </a:solidFill>
              </a:rPr>
              <a:t>4 Department of Pathology, Gaslini Children's Hospital, Genoa </a:t>
            </a:r>
          </a:p>
          <a:p>
            <a:pPr eaLnBrk="1" hangingPunct="1">
              <a:spcBef>
                <a:spcPct val="0"/>
              </a:spcBef>
              <a:buClrTx/>
              <a:buSzTx/>
              <a:buFontTx/>
              <a:buNone/>
            </a:pPr>
            <a:r>
              <a:rPr lang="it-IT" altLang="it-IT" sz="1600">
                <a:solidFill>
                  <a:srgbClr val="FFFF00"/>
                </a:solidFill>
              </a:rPr>
              <a:t>5 Unit of Molecular Epidemiology, National Institute for Cancer Research (IST), Genoa</a:t>
            </a:r>
            <a:br>
              <a:rPr lang="it-IT" altLang="it-IT" sz="1600">
                <a:solidFill>
                  <a:srgbClr val="FFFF00"/>
                </a:solidFill>
              </a:rPr>
            </a:br>
            <a:endParaRPr lang="it-IT" altLang="it-IT" sz="1600">
              <a:solidFill>
                <a:srgbClr val="FFFF00"/>
              </a:solidFill>
            </a:endParaRPr>
          </a:p>
        </p:txBody>
      </p:sp>
      <p:sp>
        <p:nvSpPr>
          <p:cNvPr id="35845" name="Text Box 7">
            <a:extLst>
              <a:ext uri="{FF2B5EF4-FFF2-40B4-BE49-F238E27FC236}">
                <a16:creationId xmlns:a16="http://schemas.microsoft.com/office/drawing/2014/main" id="{CD580E9B-7A79-437A-95B3-5826BDF74EA0}"/>
              </a:ext>
            </a:extLst>
          </p:cNvPr>
          <p:cNvSpPr txBox="1">
            <a:spLocks noChangeArrowheads="1"/>
          </p:cNvSpPr>
          <p:nvPr/>
        </p:nvSpPr>
        <p:spPr bwMode="auto">
          <a:xfrm>
            <a:off x="5795963" y="6092825"/>
            <a:ext cx="3060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1600" i="1">
                <a:solidFill>
                  <a:srgbClr val="FFFF00"/>
                </a:solidFill>
              </a:rPr>
              <a:t>J Pathol. 2005 Nov;207(3):346-57</a:t>
            </a:r>
            <a:r>
              <a:rPr lang="it-IT" altLang="it-IT" sz="1600">
                <a:solidFill>
                  <a:srgbClr val="FFFF00"/>
                </a:solidFill>
              </a:rPr>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C4F1C81A-F3BF-4F47-9B8D-F9D4AFE6EEA1}"/>
              </a:ext>
            </a:extLst>
          </p:cNvPr>
          <p:cNvSpPr>
            <a:spLocks noGrp="1" noChangeArrowheads="1"/>
          </p:cNvSpPr>
          <p:nvPr>
            <p:ph type="title"/>
          </p:nvPr>
        </p:nvSpPr>
        <p:spPr>
          <a:xfrm>
            <a:off x="323850" y="274638"/>
            <a:ext cx="8507413" cy="1425575"/>
          </a:xfrm>
        </p:spPr>
        <p:txBody>
          <a:bodyPr/>
          <a:lstStyle/>
          <a:p>
            <a:pPr eaLnBrk="1" hangingPunct="1"/>
            <a:r>
              <a:rPr lang="it-IT" altLang="it-IT" sz="3200" b="1" i="1">
                <a:solidFill>
                  <a:srgbClr val="FFFF00"/>
                </a:solidFill>
              </a:rPr>
              <a:t>Ganglioneuroblastoma: </a:t>
            </a:r>
            <a:br>
              <a:rPr lang="it-IT" altLang="it-IT" sz="3200" b="1" i="1">
                <a:solidFill>
                  <a:srgbClr val="FFFF00"/>
                </a:solidFill>
              </a:rPr>
            </a:br>
            <a:r>
              <a:rPr lang="it-IT" altLang="it-IT" sz="3200" b="1" i="1">
                <a:solidFill>
                  <a:srgbClr val="FFFF00"/>
                </a:solidFill>
              </a:rPr>
              <a:t>la componente stromale è normale o neoplastica?</a:t>
            </a:r>
          </a:p>
        </p:txBody>
      </p:sp>
      <p:pic>
        <p:nvPicPr>
          <p:cNvPr id="36867" name="Picture 3" descr="nbindif1">
            <a:extLst>
              <a:ext uri="{FF2B5EF4-FFF2-40B4-BE49-F238E27FC236}">
                <a16:creationId xmlns:a16="http://schemas.microsoft.com/office/drawing/2014/main" id="{1EAF9F2E-18B3-4A65-B3E3-561F4B81725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6425" y="2005013"/>
            <a:ext cx="3508375" cy="2851150"/>
          </a:xfrm>
          <a:noFill/>
        </p:spPr>
      </p:pic>
      <p:sp>
        <p:nvSpPr>
          <p:cNvPr id="36868" name="Text Box 4">
            <a:extLst>
              <a:ext uri="{FF2B5EF4-FFF2-40B4-BE49-F238E27FC236}">
                <a16:creationId xmlns:a16="http://schemas.microsoft.com/office/drawing/2014/main" id="{B46741E0-E139-4AF7-B23E-906B4E4EEBB2}"/>
              </a:ext>
            </a:extLst>
          </p:cNvPr>
          <p:cNvSpPr txBox="1">
            <a:spLocks noChangeArrowheads="1"/>
          </p:cNvSpPr>
          <p:nvPr/>
        </p:nvSpPr>
        <p:spPr bwMode="auto">
          <a:xfrm>
            <a:off x="358775" y="5308600"/>
            <a:ext cx="81010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buClr>
                <a:schemeClr val="accent2"/>
              </a:buClr>
              <a:buFontTx/>
              <a:buNone/>
            </a:pPr>
            <a:r>
              <a:rPr lang="en-US" altLang="it-IT" sz="3600" b="1" i="1">
                <a:solidFill>
                  <a:schemeClr val="bg1"/>
                </a:solidFill>
              </a:rPr>
              <a:t>micro-dissezione laser su tessuti </a:t>
            </a:r>
            <a:r>
              <a:rPr lang="en-US" altLang="it-IT" sz="3600" b="1" i="1">
                <a:solidFill>
                  <a:srgbClr val="00FF00"/>
                </a:solidFill>
              </a:rPr>
              <a:t>congelati</a:t>
            </a:r>
            <a:endParaRPr lang="it-IT" altLang="it-IT" sz="3600" b="1" i="1">
              <a:solidFill>
                <a:schemeClr val="bg1"/>
              </a:solidFill>
            </a:endParaRPr>
          </a:p>
        </p:txBody>
      </p:sp>
      <p:pic>
        <p:nvPicPr>
          <p:cNvPr id="36869" name="Picture 6" descr="gnb">
            <a:extLst>
              <a:ext uri="{FF2B5EF4-FFF2-40B4-BE49-F238E27FC236}">
                <a16:creationId xmlns:a16="http://schemas.microsoft.com/office/drawing/2014/main" id="{A820E055-A08F-4505-ADA1-CF7F29919AE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2005013"/>
            <a:ext cx="3506788" cy="2863850"/>
          </a:xfr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a:extLst>
              <a:ext uri="{FF2B5EF4-FFF2-40B4-BE49-F238E27FC236}">
                <a16:creationId xmlns:a16="http://schemas.microsoft.com/office/drawing/2014/main" id="{2BAB3F18-DE5F-4F87-B9A2-07842E9E2C8A}"/>
              </a:ext>
            </a:extLst>
          </p:cNvPr>
          <p:cNvSpPr>
            <a:spLocks noGrp="1" noChangeArrowheads="1"/>
          </p:cNvSpPr>
          <p:nvPr>
            <p:ph type="title"/>
          </p:nvPr>
        </p:nvSpPr>
        <p:spPr>
          <a:xfrm>
            <a:off x="2555875" y="0"/>
            <a:ext cx="4067175" cy="765175"/>
          </a:xfrm>
        </p:spPr>
        <p:txBody>
          <a:bodyPr/>
          <a:lstStyle/>
          <a:p>
            <a:pPr eaLnBrk="1" hangingPunct="1">
              <a:defRPr/>
            </a:pPr>
            <a:r>
              <a:rPr lang="it-IT" sz="4000">
                <a:latin typeface="Comic Sans MS" pitchFamily="66" charset="0"/>
              </a:rPr>
              <a:t>Neuroblastoma</a:t>
            </a:r>
          </a:p>
        </p:txBody>
      </p:sp>
      <p:sp>
        <p:nvSpPr>
          <p:cNvPr id="37891" name="Rectangle 5">
            <a:extLst>
              <a:ext uri="{FF2B5EF4-FFF2-40B4-BE49-F238E27FC236}">
                <a16:creationId xmlns:a16="http://schemas.microsoft.com/office/drawing/2014/main" id="{99949C84-615E-4A9C-96AF-44CA9B630F5C}"/>
              </a:ext>
            </a:extLst>
          </p:cNvPr>
          <p:cNvSpPr>
            <a:spLocks noGrp="1" noChangeArrowheads="1"/>
          </p:cNvSpPr>
          <p:nvPr>
            <p:ph type="body" idx="1"/>
          </p:nvPr>
        </p:nvSpPr>
        <p:spPr>
          <a:xfrm>
            <a:off x="611188" y="765175"/>
            <a:ext cx="8207375" cy="5903913"/>
          </a:xfrm>
        </p:spPr>
        <p:txBody>
          <a:bodyPr/>
          <a:lstStyle/>
          <a:p>
            <a:pPr marL="457200" indent="-457200" eaLnBrk="1" hangingPunct="1">
              <a:lnSpc>
                <a:spcPct val="80000"/>
              </a:lnSpc>
            </a:pPr>
            <a:r>
              <a:rPr lang="it-IT" altLang="it-IT" sz="1800">
                <a:solidFill>
                  <a:srgbClr val="00B050"/>
                </a:solidFill>
                <a:latin typeface="Comic Sans MS" panose="030F0702030302020204" pitchFamily="66" charset="0"/>
              </a:rPr>
              <a:t>Tessuto a fresco</a:t>
            </a:r>
          </a:p>
          <a:p>
            <a:pPr marL="838200" lvl="1" indent="-381000" eaLnBrk="1" hangingPunct="1">
              <a:lnSpc>
                <a:spcPct val="80000"/>
              </a:lnSpc>
            </a:pPr>
            <a:r>
              <a:rPr lang="it-IT" altLang="it-IT" sz="1800">
                <a:latin typeface="Comic Sans MS" panose="030F0702030302020204" pitchFamily="66" charset="0"/>
              </a:rPr>
              <a:t>Frammenti conservati a –80°C, sino al momento del taglio </a:t>
            </a:r>
          </a:p>
          <a:p>
            <a:pPr marL="457200" indent="-457200" eaLnBrk="1" hangingPunct="1">
              <a:lnSpc>
                <a:spcPct val="80000"/>
              </a:lnSpc>
            </a:pPr>
            <a:r>
              <a:rPr lang="it-IT" altLang="it-IT" sz="1800">
                <a:solidFill>
                  <a:schemeClr val="hlink"/>
                </a:solidFill>
                <a:latin typeface="Comic Sans MS" panose="030F0702030302020204" pitchFamily="66" charset="0"/>
              </a:rPr>
              <a:t>Preparazione degli strumenti</a:t>
            </a:r>
          </a:p>
          <a:p>
            <a:pPr marL="838200" lvl="1" indent="-381000" eaLnBrk="1" hangingPunct="1">
              <a:lnSpc>
                <a:spcPct val="80000"/>
              </a:lnSpc>
            </a:pPr>
            <a:r>
              <a:rPr lang="it-IT" altLang="it-IT" sz="1800">
                <a:latin typeface="Comic Sans MS" panose="030F0702030302020204" pitchFamily="66" charset="0"/>
              </a:rPr>
              <a:t>vetrini e materiale per la microdissezione sterilizzati agli U.V. per almeno 2 ore</a:t>
            </a:r>
          </a:p>
          <a:p>
            <a:pPr marL="457200" indent="-457200" eaLnBrk="1" hangingPunct="1">
              <a:lnSpc>
                <a:spcPct val="80000"/>
              </a:lnSpc>
            </a:pPr>
            <a:r>
              <a:rPr lang="it-IT" altLang="it-IT" sz="1800">
                <a:solidFill>
                  <a:schemeClr val="hlink"/>
                </a:solidFill>
                <a:latin typeface="Comic Sans MS" panose="030F0702030302020204" pitchFamily="66" charset="0"/>
              </a:rPr>
              <a:t>Taglio</a:t>
            </a:r>
          </a:p>
          <a:p>
            <a:pPr marL="838200" lvl="1" indent="-381000" eaLnBrk="1" hangingPunct="1">
              <a:lnSpc>
                <a:spcPct val="80000"/>
              </a:lnSpc>
            </a:pPr>
            <a:r>
              <a:rPr lang="it-IT" altLang="it-IT" sz="1800">
                <a:latin typeface="Comic Sans MS" panose="030F0702030302020204" pitchFamily="66" charset="0"/>
              </a:rPr>
              <a:t>Al criostato alla temperatura da –15°C-20°C su supporto con acqua distillata sterile</a:t>
            </a:r>
          </a:p>
          <a:p>
            <a:pPr marL="838200" lvl="1" indent="-381000" eaLnBrk="1" hangingPunct="1">
              <a:lnSpc>
                <a:spcPct val="80000"/>
              </a:lnSpc>
            </a:pPr>
            <a:r>
              <a:rPr lang="it-IT" altLang="it-IT" sz="1800">
                <a:latin typeface="Comic Sans MS" panose="030F0702030302020204" pitchFamily="66" charset="0"/>
              </a:rPr>
              <a:t>4-6 sezioni di 4 micron di spessore per vetrino (EE di controllo prima e dopo il taglio)</a:t>
            </a:r>
          </a:p>
          <a:p>
            <a:pPr marL="838200" lvl="1" indent="-381000" eaLnBrk="1" hangingPunct="1">
              <a:lnSpc>
                <a:spcPct val="80000"/>
              </a:lnSpc>
            </a:pPr>
            <a:r>
              <a:rPr lang="it-IT" altLang="it-IT" sz="1800">
                <a:latin typeface="Comic Sans MS" panose="030F0702030302020204" pitchFamily="66" charset="0"/>
              </a:rPr>
              <a:t>lama monouso sterile sostituita per ogni  nuovo campione</a:t>
            </a:r>
          </a:p>
          <a:p>
            <a:pPr marL="457200" indent="-457200" eaLnBrk="1" hangingPunct="1">
              <a:lnSpc>
                <a:spcPct val="80000"/>
              </a:lnSpc>
            </a:pPr>
            <a:r>
              <a:rPr lang="it-IT" altLang="it-IT" sz="1800">
                <a:solidFill>
                  <a:schemeClr val="hlink"/>
                </a:solidFill>
                <a:latin typeface="Comic Sans MS" panose="030F0702030302020204" pitchFamily="66" charset="0"/>
              </a:rPr>
              <a:t>Fissazione</a:t>
            </a:r>
          </a:p>
          <a:p>
            <a:pPr marL="838200" lvl="1" indent="-381000" eaLnBrk="1" hangingPunct="1">
              <a:lnSpc>
                <a:spcPct val="80000"/>
              </a:lnSpc>
            </a:pPr>
            <a:r>
              <a:rPr lang="it-IT" altLang="it-IT" sz="1800">
                <a:latin typeface="Comic Sans MS" panose="030F0702030302020204" pitchFamily="66" charset="0"/>
              </a:rPr>
              <a:t>Alcool 70% per 30 sec (- 80°C) </a:t>
            </a:r>
          </a:p>
          <a:p>
            <a:pPr marL="457200" indent="-457200" eaLnBrk="1" hangingPunct="1">
              <a:lnSpc>
                <a:spcPct val="80000"/>
              </a:lnSpc>
            </a:pPr>
            <a:r>
              <a:rPr lang="it-IT" altLang="it-IT" sz="1800">
                <a:solidFill>
                  <a:schemeClr val="hlink"/>
                </a:solidFill>
                <a:latin typeface="Comic Sans MS" panose="030F0702030302020204" pitchFamily="66" charset="0"/>
              </a:rPr>
              <a:t>Colorazione </a:t>
            </a:r>
          </a:p>
          <a:p>
            <a:pPr marL="838200" lvl="1" indent="-381000" eaLnBrk="1" hangingPunct="1">
              <a:lnSpc>
                <a:spcPct val="80000"/>
              </a:lnSpc>
            </a:pPr>
            <a:r>
              <a:rPr lang="it-IT" altLang="it-IT" sz="1800">
                <a:latin typeface="Comic Sans MS" panose="030F0702030302020204" pitchFamily="66" charset="0"/>
              </a:rPr>
              <a:t>Sciacquare in acqua distillata + DEPC 0.1% (10 sec).</a:t>
            </a:r>
          </a:p>
          <a:p>
            <a:pPr marL="838200" lvl="1" indent="-381000" eaLnBrk="1" hangingPunct="1">
              <a:lnSpc>
                <a:spcPct val="80000"/>
              </a:lnSpc>
            </a:pPr>
            <a:r>
              <a:rPr lang="it-IT" altLang="it-IT" sz="1800">
                <a:latin typeface="Comic Sans MS" panose="030F0702030302020204" pitchFamily="66" charset="0"/>
              </a:rPr>
              <a:t>Colorare con ematossilina (10 sec.)</a:t>
            </a:r>
          </a:p>
          <a:p>
            <a:pPr marL="838200" lvl="1" indent="-381000" eaLnBrk="1" hangingPunct="1">
              <a:lnSpc>
                <a:spcPct val="80000"/>
              </a:lnSpc>
            </a:pPr>
            <a:r>
              <a:rPr lang="it-IT" altLang="it-IT" sz="1800">
                <a:latin typeface="Comic Sans MS" panose="030F0702030302020204" pitchFamily="66" charset="0"/>
              </a:rPr>
              <a:t>Sciacquare in acqua distillata + DEPC 0.1%  (10 sec).</a:t>
            </a:r>
          </a:p>
          <a:p>
            <a:pPr marL="838200" lvl="1" indent="-381000" eaLnBrk="1" hangingPunct="1">
              <a:lnSpc>
                <a:spcPct val="80000"/>
              </a:lnSpc>
            </a:pPr>
            <a:r>
              <a:rPr lang="it-IT" altLang="it-IT" sz="1800">
                <a:latin typeface="Comic Sans MS" panose="030F0702030302020204" pitchFamily="66" charset="0"/>
              </a:rPr>
              <a:t>Colorare con eosina (5 sec)</a:t>
            </a:r>
          </a:p>
          <a:p>
            <a:pPr marL="838200" lvl="1" indent="-381000" eaLnBrk="1" hangingPunct="1">
              <a:lnSpc>
                <a:spcPct val="80000"/>
              </a:lnSpc>
            </a:pPr>
            <a:r>
              <a:rPr lang="it-IT" altLang="it-IT" sz="1800">
                <a:latin typeface="Comic Sans MS" panose="030F0702030302020204" pitchFamily="66" charset="0"/>
              </a:rPr>
              <a:t>Iniziare i passaggi per la disidratazione: 95% (15 sec x 2), 100% (30 sec x 2).</a:t>
            </a:r>
          </a:p>
          <a:p>
            <a:pPr marL="838200" lvl="1" indent="-381000" eaLnBrk="1" hangingPunct="1">
              <a:lnSpc>
                <a:spcPct val="80000"/>
              </a:lnSpc>
            </a:pPr>
            <a:r>
              <a:rPr lang="it-IT" altLang="it-IT" sz="1800">
                <a:latin typeface="Comic Sans MS" panose="030F0702030302020204" pitchFamily="66" charset="0"/>
              </a:rPr>
              <a:t>Xilene  per 2 minuti.</a:t>
            </a:r>
          </a:p>
          <a:p>
            <a:pPr marL="838200" lvl="1" indent="-381000" eaLnBrk="1" hangingPunct="1">
              <a:lnSpc>
                <a:spcPct val="80000"/>
              </a:lnSpc>
            </a:pPr>
            <a:r>
              <a:rPr lang="it-IT" altLang="it-IT" sz="1800">
                <a:latin typeface="Comic Sans MS" panose="030F0702030302020204" pitchFamily="66" charset="0"/>
              </a:rPr>
              <a:t>Asciugare i vetrini con carta bibula a temperatura ambiente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A71FDE23-D79F-4487-B36C-6A23A46BC5B4}"/>
              </a:ext>
            </a:extLst>
          </p:cNvPr>
          <p:cNvSpPr>
            <a:spLocks noGrp="1" noChangeArrowheads="1"/>
          </p:cNvSpPr>
          <p:nvPr>
            <p:ph type="title"/>
          </p:nvPr>
        </p:nvSpPr>
        <p:spPr>
          <a:xfrm>
            <a:off x="684213" y="476250"/>
            <a:ext cx="7772400" cy="1143000"/>
          </a:xfrm>
        </p:spPr>
        <p:txBody>
          <a:bodyPr/>
          <a:lstStyle/>
          <a:p>
            <a:pPr eaLnBrk="1" hangingPunct="1">
              <a:defRPr/>
            </a:pPr>
            <a:r>
              <a:rPr lang="it-IT" sz="4000">
                <a:latin typeface="Comic Sans MS" pitchFamily="66" charset="0"/>
              </a:rPr>
              <a:t>Neuroblastoma</a:t>
            </a:r>
            <a:br>
              <a:rPr lang="it-IT" sz="4000">
                <a:latin typeface="Comic Sans MS" pitchFamily="66" charset="0"/>
              </a:rPr>
            </a:br>
            <a:r>
              <a:rPr lang="it-IT" sz="4000">
                <a:latin typeface="Comic Sans MS" pitchFamily="66" charset="0"/>
              </a:rPr>
              <a:t>RNA</a:t>
            </a:r>
          </a:p>
        </p:txBody>
      </p:sp>
      <p:sp>
        <p:nvSpPr>
          <p:cNvPr id="22531" name="Rectangle 3">
            <a:extLst>
              <a:ext uri="{FF2B5EF4-FFF2-40B4-BE49-F238E27FC236}">
                <a16:creationId xmlns:a16="http://schemas.microsoft.com/office/drawing/2014/main" id="{1D33145A-0D98-4205-A733-3E3743B09D7A}"/>
              </a:ext>
            </a:extLst>
          </p:cNvPr>
          <p:cNvSpPr>
            <a:spLocks noGrp="1" noChangeArrowheads="1"/>
          </p:cNvSpPr>
          <p:nvPr>
            <p:ph type="body" idx="1"/>
          </p:nvPr>
        </p:nvSpPr>
        <p:spPr/>
        <p:txBody>
          <a:bodyPr/>
          <a:lstStyle/>
          <a:p>
            <a:pPr eaLnBrk="1" hangingPunct="1">
              <a:lnSpc>
                <a:spcPct val="80000"/>
              </a:lnSpc>
              <a:defRPr/>
            </a:pPr>
            <a:r>
              <a:rPr lang="it-IT" altLang="it-IT" sz="2000" dirty="0" err="1">
                <a:solidFill>
                  <a:schemeClr val="hlink"/>
                </a:solidFill>
                <a:latin typeface="Comic Sans MS" pitchFamily="66" charset="0"/>
              </a:rPr>
              <a:t>Microdissezione</a:t>
            </a:r>
            <a:r>
              <a:rPr lang="it-IT" altLang="it-IT" sz="2000" dirty="0">
                <a:solidFill>
                  <a:schemeClr val="hlink"/>
                </a:solidFill>
                <a:latin typeface="Comic Sans MS" pitchFamily="66" charset="0"/>
              </a:rPr>
              <a:t> laser</a:t>
            </a:r>
          </a:p>
          <a:p>
            <a:pPr lvl="1" eaLnBrk="1" hangingPunct="1">
              <a:lnSpc>
                <a:spcPct val="80000"/>
              </a:lnSpc>
              <a:defRPr/>
            </a:pPr>
            <a:r>
              <a:rPr lang="it-IT" altLang="it-IT" sz="2000" dirty="0">
                <a:latin typeface="Comic Sans MS" pitchFamily="66" charset="0"/>
              </a:rPr>
              <a:t>5000 cellule per area da esaminare del campione in </a:t>
            </a:r>
            <a:r>
              <a:rPr lang="it-IT" altLang="it-IT" sz="2000" dirty="0" err="1">
                <a:latin typeface="Comic Sans MS" pitchFamily="66" charset="0"/>
              </a:rPr>
              <a:t>eppendorf</a:t>
            </a:r>
            <a:r>
              <a:rPr lang="it-IT" altLang="it-IT" sz="2000" dirty="0">
                <a:latin typeface="Comic Sans MS" pitchFamily="66" charset="0"/>
              </a:rPr>
              <a:t> (0,5 ml) precedentemente </a:t>
            </a:r>
            <a:r>
              <a:rPr lang="it-IT" altLang="it-IT" sz="2000" dirty="0" err="1">
                <a:latin typeface="Comic Sans MS" pitchFamily="66" charset="0"/>
              </a:rPr>
              <a:t>autoclavate</a:t>
            </a:r>
            <a:r>
              <a:rPr lang="it-IT" altLang="it-IT" sz="2000" dirty="0">
                <a:latin typeface="Comic Sans MS" pitchFamily="66" charset="0"/>
              </a:rPr>
              <a:t> in acqua + DEPC 0.1% contenenti 20 microlitri di liquido di estrazione </a:t>
            </a:r>
          </a:p>
          <a:p>
            <a:pPr eaLnBrk="1" hangingPunct="1">
              <a:lnSpc>
                <a:spcPct val="80000"/>
              </a:lnSpc>
              <a:defRPr/>
            </a:pPr>
            <a:r>
              <a:rPr lang="it-IT" altLang="it-IT" sz="2000" dirty="0">
                <a:solidFill>
                  <a:schemeClr val="hlink"/>
                </a:solidFill>
                <a:latin typeface="Comic Sans MS" pitchFamily="66" charset="0"/>
              </a:rPr>
              <a:t>Estrazione RNA totale</a:t>
            </a:r>
          </a:p>
          <a:p>
            <a:pPr lvl="1" eaLnBrk="1" hangingPunct="1">
              <a:lnSpc>
                <a:spcPct val="80000"/>
              </a:lnSpc>
              <a:defRPr/>
            </a:pPr>
            <a:r>
              <a:rPr lang="en-US" altLang="it-IT" sz="2000" dirty="0" err="1">
                <a:latin typeface="Comic Sans MS" pitchFamily="66" charset="0"/>
              </a:rPr>
              <a:t>QIAamp</a:t>
            </a:r>
            <a:r>
              <a:rPr lang="en-US" altLang="it-IT" sz="2000" dirty="0">
                <a:latin typeface="Comic Sans MS" pitchFamily="66" charset="0"/>
                <a:sym typeface="Symbol" pitchFamily="18" charset="2"/>
              </a:rPr>
              <a:t></a:t>
            </a:r>
            <a:r>
              <a:rPr lang="en-US" altLang="it-IT" sz="2000" dirty="0">
                <a:latin typeface="Comic Sans MS" pitchFamily="66" charset="0"/>
              </a:rPr>
              <a:t> </a:t>
            </a:r>
            <a:r>
              <a:rPr lang="it-IT" altLang="it-IT" sz="2000" dirty="0" err="1">
                <a:latin typeface="Comic Sans MS" pitchFamily="66" charset="0"/>
              </a:rPr>
              <a:t>RNAeasy</a:t>
            </a:r>
            <a:r>
              <a:rPr lang="it-IT" altLang="it-IT" sz="2000" dirty="0">
                <a:latin typeface="Comic Sans MS" pitchFamily="66" charset="0"/>
              </a:rPr>
              <a:t> Mini</a:t>
            </a:r>
            <a:r>
              <a:rPr lang="it-IT" altLang="it-IT" sz="2000" dirty="0"/>
              <a:t> </a:t>
            </a:r>
            <a:r>
              <a:rPr lang="en-US" altLang="it-IT" sz="2000" dirty="0">
                <a:latin typeface="Comic Sans MS" pitchFamily="66" charset="0"/>
              </a:rPr>
              <a:t>kit (</a:t>
            </a:r>
            <a:r>
              <a:rPr lang="en-US" altLang="it-IT" sz="2000" dirty="0" err="1">
                <a:latin typeface="Comic Sans MS" pitchFamily="66" charset="0"/>
              </a:rPr>
              <a:t>Qiagen</a:t>
            </a:r>
            <a:r>
              <a:rPr lang="en-US" altLang="it-IT" sz="2000" dirty="0">
                <a:latin typeface="Comic Sans MS" pitchFamily="66" charset="0"/>
              </a:rPr>
              <a:t>)</a:t>
            </a:r>
            <a:endParaRPr lang="it-IT" altLang="it-IT" sz="2000" dirty="0">
              <a:latin typeface="Comic Sans MS" pitchFamily="66" charset="0"/>
            </a:endParaRPr>
          </a:p>
          <a:p>
            <a:pPr eaLnBrk="1" hangingPunct="1">
              <a:lnSpc>
                <a:spcPct val="80000"/>
              </a:lnSpc>
              <a:defRPr/>
            </a:pPr>
            <a:r>
              <a:rPr lang="it-IT" altLang="it-IT" sz="2000" dirty="0">
                <a:solidFill>
                  <a:schemeClr val="hlink"/>
                </a:solidFill>
                <a:latin typeface="Comic Sans MS" pitchFamily="66" charset="0"/>
              </a:rPr>
              <a:t>Controllo della qualità e quantità del RNA</a:t>
            </a:r>
          </a:p>
          <a:p>
            <a:pPr lvl="1" eaLnBrk="1" hangingPunct="1">
              <a:lnSpc>
                <a:spcPct val="80000"/>
              </a:lnSpc>
              <a:defRPr/>
            </a:pPr>
            <a:r>
              <a:rPr lang="it-IT" altLang="it-IT" sz="2000" dirty="0">
                <a:latin typeface="Comic Sans MS" pitchFamily="66" charset="0"/>
              </a:rPr>
              <a:t>5000 cellule circa 50-70 nanogrammi RNA totale</a:t>
            </a:r>
          </a:p>
          <a:p>
            <a:pPr eaLnBrk="1" hangingPunct="1">
              <a:lnSpc>
                <a:spcPct val="80000"/>
              </a:lnSpc>
              <a:defRPr/>
            </a:pPr>
            <a:r>
              <a:rPr lang="it-IT" altLang="it-IT" sz="2000" dirty="0">
                <a:solidFill>
                  <a:srgbClr val="00B050"/>
                </a:solidFill>
                <a:latin typeface="Comic Sans MS" pitchFamily="66" charset="0"/>
              </a:rPr>
              <a:t>Amplificazione RNA totale</a:t>
            </a:r>
          </a:p>
          <a:p>
            <a:pPr lvl="1" eaLnBrk="1" hangingPunct="1">
              <a:lnSpc>
                <a:spcPct val="80000"/>
              </a:lnSpc>
              <a:defRPr/>
            </a:pPr>
            <a:r>
              <a:rPr lang="it-IT" altLang="it-IT" sz="2000" dirty="0">
                <a:latin typeface="Comic Sans MS" pitchFamily="66" charset="0"/>
              </a:rPr>
              <a:t>2000 nanogrammi </a:t>
            </a:r>
            <a:r>
              <a:rPr lang="it-IT" altLang="it-IT" sz="2000" dirty="0" err="1">
                <a:latin typeface="Comic Sans MS" pitchFamily="66" charset="0"/>
              </a:rPr>
              <a:t>RNAtotale</a:t>
            </a:r>
            <a:r>
              <a:rPr lang="it-IT" altLang="it-IT" sz="2000" dirty="0">
                <a:latin typeface="Comic Sans MS" pitchFamily="66" charset="0"/>
              </a:rPr>
              <a:t> per esperimento</a:t>
            </a:r>
          </a:p>
          <a:p>
            <a:pPr eaLnBrk="1" hangingPunct="1">
              <a:lnSpc>
                <a:spcPct val="80000"/>
              </a:lnSpc>
              <a:defRPr/>
            </a:pPr>
            <a:r>
              <a:rPr lang="it-IT" altLang="it-IT" sz="2000" dirty="0" err="1">
                <a:solidFill>
                  <a:schemeClr val="hlink"/>
                </a:solidFill>
                <a:latin typeface="Comic Sans MS" pitchFamily="66" charset="0"/>
              </a:rPr>
              <a:t>Microarray</a:t>
            </a:r>
            <a:endParaRPr lang="it-IT" altLang="it-IT" sz="2000" dirty="0">
              <a:solidFill>
                <a:schemeClr val="hlink"/>
              </a:solidFill>
              <a:latin typeface="Comic Sans MS" pitchFamily="66" charset="0"/>
            </a:endParaRPr>
          </a:p>
          <a:p>
            <a:pPr lvl="1" eaLnBrk="1" hangingPunct="1">
              <a:lnSpc>
                <a:spcPct val="80000"/>
              </a:lnSpc>
              <a:defRPr/>
            </a:pPr>
            <a:r>
              <a:rPr lang="en-US" altLang="it-IT" sz="2000" dirty="0">
                <a:latin typeface="Comic Sans MS" pitchFamily="66" charset="0"/>
              </a:rPr>
              <a:t>“small sample target labeling protocol” (</a:t>
            </a:r>
            <a:r>
              <a:rPr lang="en-US" altLang="it-IT" sz="2000" dirty="0" err="1">
                <a:latin typeface="Comic Sans MS" pitchFamily="66" charset="0"/>
              </a:rPr>
              <a:t>affymetrix</a:t>
            </a:r>
            <a:r>
              <a:rPr lang="en-US" altLang="it-IT" sz="2000" dirty="0">
                <a:latin typeface="Comic Sans MS" pitchFamily="66" charset="0"/>
              </a:rPr>
              <a:t>)</a:t>
            </a:r>
          </a:p>
          <a:p>
            <a:pPr marL="457200" lvl="1" indent="0" eaLnBrk="1" hangingPunct="1">
              <a:lnSpc>
                <a:spcPct val="80000"/>
              </a:lnSpc>
              <a:buFontTx/>
              <a:buNone/>
              <a:defRPr/>
            </a:pPr>
            <a:r>
              <a:rPr lang="en-US" altLang="it-IT" sz="2000" dirty="0" err="1">
                <a:solidFill>
                  <a:srgbClr val="00B050"/>
                </a:solidFill>
                <a:latin typeface="Comic Sans MS" pitchFamily="66" charset="0"/>
              </a:rPr>
              <a:t>Analisi</a:t>
            </a:r>
            <a:r>
              <a:rPr lang="en-US" altLang="it-IT" sz="2000" dirty="0">
                <a:solidFill>
                  <a:srgbClr val="00B050"/>
                </a:solidFill>
                <a:latin typeface="Comic Sans MS" pitchFamily="66" charset="0"/>
              </a:rPr>
              <a:t> di </a:t>
            </a:r>
            <a:r>
              <a:rPr lang="en-US" altLang="it-IT" sz="2000" dirty="0" err="1">
                <a:solidFill>
                  <a:srgbClr val="00B050"/>
                </a:solidFill>
                <a:latin typeface="Comic Sans MS" pitchFamily="66" charset="0"/>
              </a:rPr>
              <a:t>espressione</a:t>
            </a:r>
            <a:r>
              <a:rPr lang="en-US" altLang="it-IT" sz="2000" dirty="0">
                <a:solidFill>
                  <a:srgbClr val="00B050"/>
                </a:solidFill>
                <a:latin typeface="Comic Sans MS" pitchFamily="66" charset="0"/>
              </a:rPr>
              <a:t> </a:t>
            </a:r>
            <a:r>
              <a:rPr lang="en-US" altLang="it-IT" sz="2000" dirty="0" err="1">
                <a:solidFill>
                  <a:srgbClr val="00B050"/>
                </a:solidFill>
                <a:latin typeface="Comic Sans MS" pitchFamily="66" charset="0"/>
              </a:rPr>
              <a:t>genica</a:t>
            </a:r>
            <a:r>
              <a:rPr lang="en-US" altLang="it-IT" sz="2000" dirty="0">
                <a:solidFill>
                  <a:srgbClr val="00B050"/>
                </a:solidFill>
                <a:latin typeface="Comic Sans MS" pitchFamily="66" charset="0"/>
              </a:rPr>
              <a:t> non </a:t>
            </a:r>
            <a:r>
              <a:rPr lang="en-US" altLang="it-IT" sz="2000" dirty="0" err="1">
                <a:solidFill>
                  <a:srgbClr val="00B050"/>
                </a:solidFill>
                <a:latin typeface="Comic Sans MS" pitchFamily="66" charset="0"/>
              </a:rPr>
              <a:t>quantitativa</a:t>
            </a:r>
            <a:r>
              <a:rPr lang="en-US" altLang="it-IT" sz="2000" dirty="0">
                <a:solidFill>
                  <a:srgbClr val="00B050"/>
                </a:solidFill>
                <a:latin typeface="Comic Sans MS" pitchFamily="66" charset="0"/>
              </a:rPr>
              <a:t> di </a:t>
            </a:r>
            <a:r>
              <a:rPr lang="en-US" altLang="it-IT" sz="2000" dirty="0" err="1">
                <a:solidFill>
                  <a:srgbClr val="00B050"/>
                </a:solidFill>
                <a:latin typeface="Comic Sans MS" pitchFamily="66" charset="0"/>
              </a:rPr>
              <a:t>molti</a:t>
            </a:r>
            <a:r>
              <a:rPr lang="en-US" altLang="it-IT" sz="2000" dirty="0">
                <a:solidFill>
                  <a:srgbClr val="00B050"/>
                </a:solidFill>
                <a:latin typeface="Comic Sans MS" pitchFamily="66" charset="0"/>
              </a:rPr>
              <a:t> </a:t>
            </a:r>
            <a:r>
              <a:rPr lang="en-US" altLang="it-IT" sz="2000" dirty="0" err="1">
                <a:solidFill>
                  <a:srgbClr val="00B050"/>
                </a:solidFill>
                <a:latin typeface="Comic Sans MS" pitchFamily="66" charset="0"/>
              </a:rPr>
              <a:t>geni</a:t>
            </a:r>
            <a:endParaRPr lang="it-IT" altLang="it-IT" sz="2000" dirty="0">
              <a:solidFill>
                <a:srgbClr val="00B050"/>
              </a:solidFill>
              <a:latin typeface="Comic Sans MS" pitchFamily="66"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A1CB691-8C66-4E18-B4D4-DC575B3C3C6C}"/>
              </a:ext>
            </a:extLst>
          </p:cNvPr>
          <p:cNvSpPr>
            <a:spLocks noGrp="1" noChangeArrowheads="1"/>
          </p:cNvSpPr>
          <p:nvPr>
            <p:ph type="title"/>
          </p:nvPr>
        </p:nvSpPr>
        <p:spPr>
          <a:xfrm>
            <a:off x="1042988" y="144463"/>
            <a:ext cx="7273925" cy="836612"/>
          </a:xfrm>
        </p:spPr>
        <p:txBody>
          <a:bodyPr/>
          <a:lstStyle/>
          <a:p>
            <a:pPr eaLnBrk="1" hangingPunct="1"/>
            <a:r>
              <a:rPr lang="it-IT" altLang="it-IT" b="1" i="1">
                <a:solidFill>
                  <a:schemeClr val="bg1"/>
                </a:solidFill>
              </a:rPr>
              <a:t>neuroblastoma</a:t>
            </a:r>
          </a:p>
        </p:txBody>
      </p:sp>
      <p:grpSp>
        <p:nvGrpSpPr>
          <p:cNvPr id="39939" name="Group 3">
            <a:extLst>
              <a:ext uri="{FF2B5EF4-FFF2-40B4-BE49-F238E27FC236}">
                <a16:creationId xmlns:a16="http://schemas.microsoft.com/office/drawing/2014/main" id="{E85DDC31-A22E-4439-84C3-77EC54791426}"/>
              </a:ext>
            </a:extLst>
          </p:cNvPr>
          <p:cNvGrpSpPr>
            <a:grpSpLocks noChangeAspect="1"/>
          </p:cNvGrpSpPr>
          <p:nvPr/>
        </p:nvGrpSpPr>
        <p:grpSpPr bwMode="auto">
          <a:xfrm>
            <a:off x="250825" y="1700213"/>
            <a:ext cx="6399213" cy="4608512"/>
            <a:chOff x="4741" y="-634"/>
            <a:chExt cx="5187" cy="4090"/>
          </a:xfrm>
        </p:grpSpPr>
        <p:sp>
          <p:nvSpPr>
            <p:cNvPr id="39944" name="AutoShape 4">
              <a:extLst>
                <a:ext uri="{FF2B5EF4-FFF2-40B4-BE49-F238E27FC236}">
                  <a16:creationId xmlns:a16="http://schemas.microsoft.com/office/drawing/2014/main" id="{9B0BAC63-A88E-4A5C-902E-A87DB751A643}"/>
                </a:ext>
              </a:extLst>
            </p:cNvPr>
            <p:cNvSpPr>
              <a:spLocks noChangeAspect="1" noChangeArrowheads="1"/>
            </p:cNvSpPr>
            <p:nvPr/>
          </p:nvSpPr>
          <p:spPr bwMode="auto">
            <a:xfrm>
              <a:off x="4741" y="-634"/>
              <a:ext cx="5187" cy="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1800"/>
            </a:p>
          </p:txBody>
        </p:sp>
        <p:pic>
          <p:nvPicPr>
            <p:cNvPr id="39945" name="Picture 5">
              <a:extLst>
                <a:ext uri="{FF2B5EF4-FFF2-40B4-BE49-F238E27FC236}">
                  <a16:creationId xmlns:a16="http://schemas.microsoft.com/office/drawing/2014/main" id="{FA39BFE4-0DCD-4339-9895-C44648D18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 y="-634"/>
              <a:ext cx="4602" cy="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Line 6">
              <a:extLst>
                <a:ext uri="{FF2B5EF4-FFF2-40B4-BE49-F238E27FC236}">
                  <a16:creationId xmlns:a16="http://schemas.microsoft.com/office/drawing/2014/main" id="{FDC62DFF-8730-4E9C-B216-8CB62BE17080}"/>
                </a:ext>
              </a:extLst>
            </p:cNvPr>
            <p:cNvSpPr>
              <a:spLocks noChangeShapeType="1"/>
            </p:cNvSpPr>
            <p:nvPr/>
          </p:nvSpPr>
          <p:spPr bwMode="auto">
            <a:xfrm>
              <a:off x="9221" y="198"/>
              <a:ext cx="0" cy="96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9947" name="Line 7">
              <a:extLst>
                <a:ext uri="{FF2B5EF4-FFF2-40B4-BE49-F238E27FC236}">
                  <a16:creationId xmlns:a16="http://schemas.microsoft.com/office/drawing/2014/main" id="{24BA9499-8D8A-4377-A043-F68A64E30E98}"/>
                </a:ext>
              </a:extLst>
            </p:cNvPr>
            <p:cNvSpPr>
              <a:spLocks noChangeShapeType="1"/>
            </p:cNvSpPr>
            <p:nvPr/>
          </p:nvSpPr>
          <p:spPr bwMode="auto">
            <a:xfrm>
              <a:off x="9221" y="2374"/>
              <a:ext cx="0" cy="44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9948" name="Text Box 8">
              <a:extLst>
                <a:ext uri="{FF2B5EF4-FFF2-40B4-BE49-F238E27FC236}">
                  <a16:creationId xmlns:a16="http://schemas.microsoft.com/office/drawing/2014/main" id="{53F081C7-4E8B-4A49-B727-FD2A530A48F8}"/>
                </a:ext>
              </a:extLst>
            </p:cNvPr>
            <p:cNvSpPr txBox="1">
              <a:spLocks noChangeArrowheads="1"/>
            </p:cNvSpPr>
            <p:nvPr/>
          </p:nvSpPr>
          <p:spPr bwMode="auto">
            <a:xfrm>
              <a:off x="9270" y="616"/>
              <a:ext cx="613"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1" i="1">
                  <a:solidFill>
                    <a:schemeClr val="bg1"/>
                  </a:solidFill>
                </a:rPr>
                <a:t>Cluster 1</a:t>
              </a:r>
              <a:endParaRPr lang="it-IT" altLang="it-IT" sz="2400" b="1" i="1">
                <a:solidFill>
                  <a:schemeClr val="bg1"/>
                </a:solidFill>
              </a:endParaRPr>
            </a:p>
          </p:txBody>
        </p:sp>
        <p:sp>
          <p:nvSpPr>
            <p:cNvPr id="39949" name="Text Box 9">
              <a:extLst>
                <a:ext uri="{FF2B5EF4-FFF2-40B4-BE49-F238E27FC236}">
                  <a16:creationId xmlns:a16="http://schemas.microsoft.com/office/drawing/2014/main" id="{32154FAE-DBD6-4557-88A5-FD6DE882B8EB}"/>
                </a:ext>
              </a:extLst>
            </p:cNvPr>
            <p:cNvSpPr txBox="1">
              <a:spLocks noChangeArrowheads="1"/>
            </p:cNvSpPr>
            <p:nvPr/>
          </p:nvSpPr>
          <p:spPr bwMode="auto">
            <a:xfrm>
              <a:off x="9272" y="2437"/>
              <a:ext cx="61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1" i="1">
                  <a:solidFill>
                    <a:schemeClr val="bg1"/>
                  </a:solidFill>
                </a:rPr>
                <a:t>Cluster 2</a:t>
              </a:r>
              <a:endParaRPr lang="it-IT" altLang="it-IT" sz="2400" b="1" i="1">
                <a:solidFill>
                  <a:schemeClr val="bg1"/>
                </a:solidFill>
              </a:endParaRPr>
            </a:p>
          </p:txBody>
        </p:sp>
      </p:grpSp>
      <p:sp>
        <p:nvSpPr>
          <p:cNvPr id="39940" name="Text Box 10">
            <a:extLst>
              <a:ext uri="{FF2B5EF4-FFF2-40B4-BE49-F238E27FC236}">
                <a16:creationId xmlns:a16="http://schemas.microsoft.com/office/drawing/2014/main" id="{2649E701-5418-4DB6-AD4E-9572A7893BE6}"/>
              </a:ext>
            </a:extLst>
          </p:cNvPr>
          <p:cNvSpPr txBox="1">
            <a:spLocks noChangeArrowheads="1"/>
          </p:cNvSpPr>
          <p:nvPr/>
        </p:nvSpPr>
        <p:spPr bwMode="auto">
          <a:xfrm>
            <a:off x="2627313" y="955675"/>
            <a:ext cx="3957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1" i="1">
                <a:solidFill>
                  <a:schemeClr val="bg1"/>
                </a:solidFill>
              </a:rPr>
              <a:t>hierarchical cluster algorithm</a:t>
            </a:r>
            <a:endParaRPr lang="it-IT" altLang="it-IT" sz="2400" b="1" i="1">
              <a:solidFill>
                <a:schemeClr val="bg1"/>
              </a:solidFill>
            </a:endParaRPr>
          </a:p>
        </p:txBody>
      </p:sp>
      <p:sp>
        <p:nvSpPr>
          <p:cNvPr id="39941" name="Text Box 11">
            <a:extLst>
              <a:ext uri="{FF2B5EF4-FFF2-40B4-BE49-F238E27FC236}">
                <a16:creationId xmlns:a16="http://schemas.microsoft.com/office/drawing/2014/main" id="{0FEFD513-C473-45EB-ABC1-21DA92313081}"/>
              </a:ext>
            </a:extLst>
          </p:cNvPr>
          <p:cNvSpPr txBox="1">
            <a:spLocks noChangeArrowheads="1"/>
          </p:cNvSpPr>
          <p:nvPr/>
        </p:nvSpPr>
        <p:spPr bwMode="auto">
          <a:xfrm>
            <a:off x="7092950" y="2992438"/>
            <a:ext cx="1184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i="1">
                <a:solidFill>
                  <a:schemeClr val="bg1"/>
                </a:solidFill>
              </a:rPr>
              <a:t>NB-SPs</a:t>
            </a:r>
          </a:p>
        </p:txBody>
      </p:sp>
      <p:sp>
        <p:nvSpPr>
          <p:cNvPr id="39942" name="Text Box 12">
            <a:extLst>
              <a:ext uri="{FF2B5EF4-FFF2-40B4-BE49-F238E27FC236}">
                <a16:creationId xmlns:a16="http://schemas.microsoft.com/office/drawing/2014/main" id="{C52AA330-1CE8-44B7-A094-EDC7D05D71E7}"/>
              </a:ext>
            </a:extLst>
          </p:cNvPr>
          <p:cNvSpPr txBox="1">
            <a:spLocks noChangeArrowheads="1"/>
          </p:cNvSpPr>
          <p:nvPr/>
        </p:nvSpPr>
        <p:spPr bwMode="auto">
          <a:xfrm>
            <a:off x="6567488" y="4818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b="1" i="1">
              <a:solidFill>
                <a:schemeClr val="bg1"/>
              </a:solidFill>
            </a:endParaRPr>
          </a:p>
        </p:txBody>
      </p:sp>
      <p:sp>
        <p:nvSpPr>
          <p:cNvPr id="39943" name="Text Box 13">
            <a:extLst>
              <a:ext uri="{FF2B5EF4-FFF2-40B4-BE49-F238E27FC236}">
                <a16:creationId xmlns:a16="http://schemas.microsoft.com/office/drawing/2014/main" id="{9A74DE65-5F2A-4121-B009-7C4AE59330BA}"/>
              </a:ext>
            </a:extLst>
          </p:cNvPr>
          <p:cNvSpPr txBox="1">
            <a:spLocks noChangeArrowheads="1"/>
          </p:cNvSpPr>
          <p:nvPr/>
        </p:nvSpPr>
        <p:spPr bwMode="auto">
          <a:xfrm>
            <a:off x="7164388" y="5003800"/>
            <a:ext cx="1506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i="1">
                <a:solidFill>
                  <a:schemeClr val="bg1"/>
                </a:solidFill>
              </a:rPr>
              <a:t>GNBi-SRs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525AA5A5-B453-4D89-B1D7-D08663520835}"/>
              </a:ext>
            </a:extLst>
          </p:cNvPr>
          <p:cNvSpPr>
            <a:spLocks noGrp="1" noChangeArrowheads="1"/>
          </p:cNvSpPr>
          <p:nvPr>
            <p:ph type="title"/>
          </p:nvPr>
        </p:nvSpPr>
        <p:spPr>
          <a:xfrm>
            <a:off x="539750" y="0"/>
            <a:ext cx="4679950" cy="1143000"/>
          </a:xfrm>
        </p:spPr>
        <p:txBody>
          <a:bodyPr/>
          <a:lstStyle/>
          <a:p>
            <a:pPr eaLnBrk="1" hangingPunct="1">
              <a:defRPr/>
            </a:pPr>
            <a:r>
              <a:rPr lang="it-IT">
                <a:latin typeface="Comic Sans MS" pitchFamily="66" charset="0"/>
              </a:rPr>
              <a:t>AIRC 2005</a:t>
            </a:r>
          </a:p>
        </p:txBody>
      </p:sp>
      <p:pic>
        <p:nvPicPr>
          <p:cNvPr id="40963" name="Picture 5" descr="oligoarrayfig[1]">
            <a:extLst>
              <a:ext uri="{FF2B5EF4-FFF2-40B4-BE49-F238E27FC236}">
                <a16:creationId xmlns:a16="http://schemas.microsoft.com/office/drawing/2014/main" id="{9FAAB1BF-0B17-406A-871E-93F24FFF7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04800"/>
            <a:ext cx="3143250"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6">
            <a:extLst>
              <a:ext uri="{FF2B5EF4-FFF2-40B4-BE49-F238E27FC236}">
                <a16:creationId xmlns:a16="http://schemas.microsoft.com/office/drawing/2014/main" id="{AC331A49-FD87-4E3B-B51C-64033C05A8B8}"/>
              </a:ext>
            </a:extLst>
          </p:cNvPr>
          <p:cNvSpPr txBox="1">
            <a:spLocks noChangeArrowheads="1"/>
          </p:cNvSpPr>
          <p:nvPr/>
        </p:nvSpPr>
        <p:spPr bwMode="auto">
          <a:xfrm>
            <a:off x="6080125" y="17224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it-IT" altLang="it-IT" sz="2400">
              <a:solidFill>
                <a:srgbClr val="FFFF00"/>
              </a:solidFill>
              <a:latin typeface="Comic Sans MS" panose="030F0702030302020204" pitchFamily="66" charset="0"/>
            </a:endParaRPr>
          </a:p>
        </p:txBody>
      </p:sp>
      <p:pic>
        <p:nvPicPr>
          <p:cNvPr id="40965" name="Picture 7" descr="crypts-cup">
            <a:extLst>
              <a:ext uri="{FF2B5EF4-FFF2-40B4-BE49-F238E27FC236}">
                <a16:creationId xmlns:a16="http://schemas.microsoft.com/office/drawing/2014/main" id="{A407600E-97E3-4B7C-BE1D-A9AD3CC402A9}"/>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381000" y="981075"/>
            <a:ext cx="243840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8" descr="demogel[1]">
            <a:extLst>
              <a:ext uri="{FF2B5EF4-FFF2-40B4-BE49-F238E27FC236}">
                <a16:creationId xmlns:a16="http://schemas.microsoft.com/office/drawing/2014/main" id="{5AC27676-3BF0-4EE1-A81D-6B7E96D9A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789363"/>
            <a:ext cx="25146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9">
            <a:extLst>
              <a:ext uri="{FF2B5EF4-FFF2-40B4-BE49-F238E27FC236}">
                <a16:creationId xmlns:a16="http://schemas.microsoft.com/office/drawing/2014/main" id="{7FBCDCDF-0F85-41DC-BE04-04ECAF8C252F}"/>
              </a:ext>
            </a:extLst>
          </p:cNvPr>
          <p:cNvSpPr txBox="1">
            <a:spLocks noChangeArrowheads="1"/>
          </p:cNvSpPr>
          <p:nvPr/>
        </p:nvSpPr>
        <p:spPr bwMode="auto">
          <a:xfrm>
            <a:off x="6443663" y="4079875"/>
            <a:ext cx="27765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1600" b="1">
                <a:solidFill>
                  <a:srgbClr val="FFFF00"/>
                </a:solidFill>
                <a:latin typeface="Comic Sans MS" panose="030F0702030302020204" pitchFamily="66" charset="0"/>
              </a:rPr>
              <a:t>Verifica pattern genomici </a:t>
            </a:r>
          </a:p>
        </p:txBody>
      </p:sp>
      <p:sp>
        <p:nvSpPr>
          <p:cNvPr id="40968" name="Line 10">
            <a:extLst>
              <a:ext uri="{FF2B5EF4-FFF2-40B4-BE49-F238E27FC236}">
                <a16:creationId xmlns:a16="http://schemas.microsoft.com/office/drawing/2014/main" id="{3EE28BC6-63C5-4CA7-B3C9-95B365799E33}"/>
              </a:ext>
            </a:extLst>
          </p:cNvPr>
          <p:cNvSpPr>
            <a:spLocks noChangeShapeType="1"/>
          </p:cNvSpPr>
          <p:nvPr/>
        </p:nvSpPr>
        <p:spPr bwMode="auto">
          <a:xfrm>
            <a:off x="2895600" y="2133600"/>
            <a:ext cx="2590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0969" name="Text Box 11">
            <a:extLst>
              <a:ext uri="{FF2B5EF4-FFF2-40B4-BE49-F238E27FC236}">
                <a16:creationId xmlns:a16="http://schemas.microsoft.com/office/drawing/2014/main" id="{3A340E86-492E-469B-9C87-C2EF9B00AB26}"/>
              </a:ext>
            </a:extLst>
          </p:cNvPr>
          <p:cNvSpPr txBox="1">
            <a:spLocks noChangeArrowheads="1"/>
          </p:cNvSpPr>
          <p:nvPr/>
        </p:nvSpPr>
        <p:spPr bwMode="auto">
          <a:xfrm>
            <a:off x="3048000" y="1755775"/>
            <a:ext cx="2538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1600" b="1" i="1">
                <a:solidFill>
                  <a:srgbClr val="FFFF00"/>
                </a:solidFill>
                <a:latin typeface="Comic Sans MS" panose="030F0702030302020204" pitchFamily="66" charset="0"/>
              </a:rPr>
              <a:t>Amplificazione di mRNA</a:t>
            </a:r>
          </a:p>
        </p:txBody>
      </p:sp>
      <p:sp>
        <p:nvSpPr>
          <p:cNvPr id="40970" name="Text Box 12">
            <a:extLst>
              <a:ext uri="{FF2B5EF4-FFF2-40B4-BE49-F238E27FC236}">
                <a16:creationId xmlns:a16="http://schemas.microsoft.com/office/drawing/2014/main" id="{DC9AD2E5-1289-44C0-A646-35763A8D10B6}"/>
              </a:ext>
            </a:extLst>
          </p:cNvPr>
          <p:cNvSpPr txBox="1">
            <a:spLocks noChangeArrowheads="1"/>
          </p:cNvSpPr>
          <p:nvPr/>
        </p:nvSpPr>
        <p:spPr bwMode="auto">
          <a:xfrm>
            <a:off x="6948488" y="1773238"/>
            <a:ext cx="19431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1600" b="1" i="1">
                <a:solidFill>
                  <a:srgbClr val="000000"/>
                </a:solidFill>
                <a:latin typeface="Comic Sans MS" panose="030F0702030302020204" pitchFamily="66" charset="0"/>
              </a:rPr>
              <a:t>Analisi di espressione</a:t>
            </a:r>
          </a:p>
          <a:p>
            <a:pPr eaLnBrk="1" hangingPunct="1">
              <a:spcBef>
                <a:spcPct val="0"/>
              </a:spcBef>
              <a:buClrTx/>
              <a:buSzTx/>
              <a:buFontTx/>
              <a:buNone/>
            </a:pPr>
            <a:r>
              <a:rPr lang="it-IT" altLang="it-IT" sz="1600" b="1" i="1">
                <a:solidFill>
                  <a:srgbClr val="000000"/>
                </a:solidFill>
                <a:latin typeface="Comic Sans MS" panose="030F0702030302020204" pitchFamily="66" charset="0"/>
              </a:rPr>
              <a:t> genica su microarray</a:t>
            </a:r>
          </a:p>
        </p:txBody>
      </p:sp>
      <p:sp>
        <p:nvSpPr>
          <p:cNvPr id="40971" name="Line 13">
            <a:extLst>
              <a:ext uri="{FF2B5EF4-FFF2-40B4-BE49-F238E27FC236}">
                <a16:creationId xmlns:a16="http://schemas.microsoft.com/office/drawing/2014/main" id="{4C2204D6-CEC5-4207-A237-7CA5E5E9BE3D}"/>
              </a:ext>
            </a:extLst>
          </p:cNvPr>
          <p:cNvSpPr>
            <a:spLocks noChangeShapeType="1"/>
          </p:cNvSpPr>
          <p:nvPr/>
        </p:nvSpPr>
        <p:spPr bwMode="auto">
          <a:xfrm>
            <a:off x="7451725" y="3141663"/>
            <a:ext cx="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0972" name="Line 14">
            <a:extLst>
              <a:ext uri="{FF2B5EF4-FFF2-40B4-BE49-F238E27FC236}">
                <a16:creationId xmlns:a16="http://schemas.microsoft.com/office/drawing/2014/main" id="{CEF5190C-E06E-4B5D-98B4-A7356A55BCC6}"/>
              </a:ext>
            </a:extLst>
          </p:cNvPr>
          <p:cNvSpPr>
            <a:spLocks noChangeShapeType="1"/>
          </p:cNvSpPr>
          <p:nvPr/>
        </p:nvSpPr>
        <p:spPr bwMode="auto">
          <a:xfrm flipH="1">
            <a:off x="6227763" y="4508500"/>
            <a:ext cx="2590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0973" name="Text Box 15">
            <a:extLst>
              <a:ext uri="{FF2B5EF4-FFF2-40B4-BE49-F238E27FC236}">
                <a16:creationId xmlns:a16="http://schemas.microsoft.com/office/drawing/2014/main" id="{73D54E62-BC3D-494C-8023-4CDD0653063E}"/>
              </a:ext>
            </a:extLst>
          </p:cNvPr>
          <p:cNvSpPr txBox="1">
            <a:spLocks noChangeArrowheads="1"/>
          </p:cNvSpPr>
          <p:nvPr/>
        </p:nvSpPr>
        <p:spPr bwMode="auto">
          <a:xfrm>
            <a:off x="533400" y="3203575"/>
            <a:ext cx="2368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1600" b="1" i="1">
                <a:solidFill>
                  <a:srgbClr val="FFFF00"/>
                </a:solidFill>
                <a:latin typeface="Comic Sans MS" panose="030F0702030302020204" pitchFamily="66" charset="0"/>
              </a:rPr>
              <a:t>Microdissezione laser </a:t>
            </a:r>
          </a:p>
        </p:txBody>
      </p:sp>
      <p:grpSp>
        <p:nvGrpSpPr>
          <p:cNvPr id="40974" name="Group 16">
            <a:extLst>
              <a:ext uri="{FF2B5EF4-FFF2-40B4-BE49-F238E27FC236}">
                <a16:creationId xmlns:a16="http://schemas.microsoft.com/office/drawing/2014/main" id="{70288A8F-59FA-4BA2-B3D5-47A64699B1C0}"/>
              </a:ext>
            </a:extLst>
          </p:cNvPr>
          <p:cNvGrpSpPr>
            <a:grpSpLocks/>
          </p:cNvGrpSpPr>
          <p:nvPr/>
        </p:nvGrpSpPr>
        <p:grpSpPr bwMode="auto">
          <a:xfrm>
            <a:off x="3059113" y="3141663"/>
            <a:ext cx="3101975" cy="1673225"/>
            <a:chOff x="2784" y="2112"/>
            <a:chExt cx="2833" cy="1629"/>
          </a:xfrm>
        </p:grpSpPr>
        <p:pic>
          <p:nvPicPr>
            <p:cNvPr id="40976" name="Picture 17" descr="plot BRMS1 completo">
              <a:extLst>
                <a:ext uri="{FF2B5EF4-FFF2-40B4-BE49-F238E27FC236}">
                  <a16:creationId xmlns:a16="http://schemas.microsoft.com/office/drawing/2014/main" id="{D9D80724-E99A-4AFD-8B62-94CF75AA57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 y="2112"/>
              <a:ext cx="2833" cy="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7" name="Rectangle 18">
              <a:extLst>
                <a:ext uri="{FF2B5EF4-FFF2-40B4-BE49-F238E27FC236}">
                  <a16:creationId xmlns:a16="http://schemas.microsoft.com/office/drawing/2014/main" id="{A675B524-B850-48E9-9C49-6D21C55EDF92}"/>
                </a:ext>
              </a:extLst>
            </p:cNvPr>
            <p:cNvSpPr>
              <a:spLocks noChangeArrowheads="1"/>
            </p:cNvSpPr>
            <p:nvPr/>
          </p:nvSpPr>
          <p:spPr bwMode="auto">
            <a:xfrm>
              <a:off x="3744" y="2112"/>
              <a:ext cx="124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it-IT" altLang="it-IT">
                <a:solidFill>
                  <a:srgbClr val="FFFF00"/>
                </a:solidFill>
                <a:latin typeface="Comic Sans MS" panose="030F0702030302020204" pitchFamily="66" charset="0"/>
              </a:endParaRPr>
            </a:p>
          </p:txBody>
        </p:sp>
      </p:grpSp>
      <p:pic>
        <p:nvPicPr>
          <p:cNvPr id="40975" name="Picture 19" descr="TMA's">
            <a:extLst>
              <a:ext uri="{FF2B5EF4-FFF2-40B4-BE49-F238E27FC236}">
                <a16:creationId xmlns:a16="http://schemas.microsoft.com/office/drawing/2014/main" id="{C6226CDB-2BDF-46DA-AF97-5CDD5FFF91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138" y="5013325"/>
            <a:ext cx="3052762"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74762176-CA07-4D8B-A1A7-AAE85B9E98FD}"/>
              </a:ext>
            </a:extLst>
          </p:cNvPr>
          <p:cNvSpPr txBox="1">
            <a:spLocks noChangeArrowheads="1"/>
          </p:cNvSpPr>
          <p:nvPr/>
        </p:nvSpPr>
        <p:spPr bwMode="auto">
          <a:xfrm>
            <a:off x="325438" y="382588"/>
            <a:ext cx="8493125" cy="414337"/>
          </a:xfrm>
          <a:prstGeom prst="rect">
            <a:avLst/>
          </a:prstGeom>
          <a:noFill/>
          <a:ln>
            <a:noFill/>
          </a:ln>
          <a:effec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altLang="it-IT" sz="1451" b="1" i="0" u="none" strike="noStrike" kern="1200" cap="none" spc="0" normalizeH="0" baseline="0" noProof="0">
                <a:ln>
                  <a:noFill/>
                </a:ln>
                <a:solidFill>
                  <a:srgbClr val="000000"/>
                </a:solidFill>
                <a:effectLst/>
                <a:uLnTx/>
                <a:uFillTx/>
                <a:latin typeface="Arial" panose="020B0604020202020204" pitchFamily="34" charset="0"/>
                <a:ea typeface="+mn-ea"/>
              </a:rPr>
              <a:t>Cycle of personalized cancer medicine. </a:t>
            </a:r>
          </a:p>
        </p:txBody>
      </p:sp>
      <p:pic>
        <p:nvPicPr>
          <p:cNvPr id="7171" name="Picture 2">
            <a:extLst>
              <a:ext uri="{FF2B5EF4-FFF2-40B4-BE49-F238E27FC236}">
                <a16:creationId xmlns:a16="http://schemas.microsoft.com/office/drawing/2014/main" id="{FB2EE0EA-AC40-418E-80B6-2CE30D9EC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75" y="6367463"/>
            <a:ext cx="1841500" cy="369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2" name="Picture 3">
            <a:extLst>
              <a:ext uri="{FF2B5EF4-FFF2-40B4-BE49-F238E27FC236}">
                <a16:creationId xmlns:a16="http://schemas.microsoft.com/office/drawing/2014/main" id="{BB9E0F57-F018-4AED-8EA5-230A5B279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675" y="979488"/>
            <a:ext cx="6727825"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AF2FC95D-1ADB-47E8-B192-F1FA247E25BF}"/>
              </a:ext>
            </a:extLst>
          </p:cNvPr>
          <p:cNvSpPr txBox="1">
            <a:spLocks noChangeArrowheads="1"/>
          </p:cNvSpPr>
          <p:nvPr/>
        </p:nvSpPr>
        <p:spPr bwMode="auto">
          <a:xfrm>
            <a:off x="1209675" y="5972175"/>
            <a:ext cx="3917950" cy="231775"/>
          </a:xfrm>
          <a:prstGeom prst="rect">
            <a:avLst/>
          </a:prstGeom>
          <a:noFill/>
          <a:ln>
            <a:noFill/>
          </a:ln>
          <a:effec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Lst>
              <a:defRPr/>
            </a:pPr>
            <a:r>
              <a:rPr kumimoji="0" lang="en-GB" altLang="it-IT" sz="1089" b="1" i="0" u="none" strike="noStrike" kern="1200" cap="none" spc="0" normalizeH="0" baseline="0" noProof="0">
                <a:ln>
                  <a:noFill/>
                </a:ln>
                <a:solidFill>
                  <a:srgbClr val="000000"/>
                </a:solidFill>
                <a:effectLst/>
                <a:uLnTx/>
                <a:uFillTx/>
                <a:latin typeface="Arial" panose="020B0604020202020204" pitchFamily="34" charset="0"/>
                <a:ea typeface="+mn-ea"/>
              </a:rPr>
              <a:t>Laura E. MacConaill et al. Cancer Discovery 2011;1:297-311</a:t>
            </a:r>
          </a:p>
        </p:txBody>
      </p:sp>
      <p:sp>
        <p:nvSpPr>
          <p:cNvPr id="3077" name="Text Box 5">
            <a:extLst>
              <a:ext uri="{FF2B5EF4-FFF2-40B4-BE49-F238E27FC236}">
                <a16:creationId xmlns:a16="http://schemas.microsoft.com/office/drawing/2014/main" id="{B14533D6-3A9A-4C0E-A8BB-595A4CCA9E39}"/>
              </a:ext>
            </a:extLst>
          </p:cNvPr>
          <p:cNvSpPr txBox="1">
            <a:spLocks noChangeArrowheads="1"/>
          </p:cNvSpPr>
          <p:nvPr/>
        </p:nvSpPr>
        <p:spPr bwMode="auto">
          <a:xfrm>
            <a:off x="98425" y="6613525"/>
            <a:ext cx="4930775" cy="3470275"/>
          </a:xfrm>
          <a:prstGeom prst="rect">
            <a:avLst/>
          </a:prstGeom>
          <a:noFill/>
          <a:ln>
            <a:noFill/>
          </a:ln>
          <a:effec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pPr marL="85725" marR="0" lvl="0" indent="-85725" algn="l"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Lst>
              <a:defRPr/>
            </a:pPr>
            <a:r>
              <a:rPr kumimoji="0" lang="en-GB" altLang="it-IT" sz="907" b="0" i="0" u="none" strike="noStrike" kern="1200" cap="none" spc="0" normalizeH="0" baseline="0" noProof="0">
                <a:ln>
                  <a:noFill/>
                </a:ln>
                <a:solidFill>
                  <a:srgbClr val="000000"/>
                </a:solidFill>
                <a:effectLst/>
                <a:uLnTx/>
                <a:uFillTx/>
                <a:latin typeface="Arial" panose="020B0604020202020204" pitchFamily="34" charset="0"/>
                <a:ea typeface="+mn-ea"/>
              </a:rPr>
              <a:t>©2011 by American Association for Cancer Research</a:t>
            </a:r>
          </a:p>
        </p:txBody>
      </p:sp>
      <p:sp>
        <p:nvSpPr>
          <p:cNvPr id="7175" name="Rettangolo 1">
            <a:extLst>
              <a:ext uri="{FF2B5EF4-FFF2-40B4-BE49-F238E27FC236}">
                <a16:creationId xmlns:a16="http://schemas.microsoft.com/office/drawing/2014/main" id="{A9BE106F-74ED-4C55-AA64-B9A4742B7D5D}"/>
              </a:ext>
            </a:extLst>
          </p:cNvPr>
          <p:cNvSpPr>
            <a:spLocks noChangeArrowheads="1"/>
          </p:cNvSpPr>
          <p:nvPr/>
        </p:nvSpPr>
        <p:spPr bwMode="auto">
          <a:xfrm>
            <a:off x="4451350" y="3244850"/>
            <a:ext cx="24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it-IT" altLang="it-IT"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176" name="Rettangolo 2">
            <a:extLst>
              <a:ext uri="{FF2B5EF4-FFF2-40B4-BE49-F238E27FC236}">
                <a16:creationId xmlns:a16="http://schemas.microsoft.com/office/drawing/2014/main" id="{4A627D9F-F16F-4E39-81FA-082D18400CFB}"/>
              </a:ext>
            </a:extLst>
          </p:cNvPr>
          <p:cNvSpPr>
            <a:spLocks noChangeArrowheads="1"/>
          </p:cNvSpPr>
          <p:nvPr/>
        </p:nvSpPr>
        <p:spPr bwMode="auto">
          <a:xfrm>
            <a:off x="4451350" y="3244850"/>
            <a:ext cx="24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it-IT" altLang="it-IT"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177" name="Rettangolo 3">
            <a:extLst>
              <a:ext uri="{FF2B5EF4-FFF2-40B4-BE49-F238E27FC236}">
                <a16:creationId xmlns:a16="http://schemas.microsoft.com/office/drawing/2014/main" id="{4BB23889-2857-4597-83FB-784879268DB7}"/>
              </a:ext>
            </a:extLst>
          </p:cNvPr>
          <p:cNvSpPr>
            <a:spLocks noChangeArrowheads="1"/>
          </p:cNvSpPr>
          <p:nvPr/>
        </p:nvSpPr>
        <p:spPr bwMode="auto">
          <a:xfrm>
            <a:off x="4451350" y="3244850"/>
            <a:ext cx="24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it-IT" altLang="it-IT"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7770EE48-4AE6-4EA1-9B27-A6D6DD9743EF}"/>
              </a:ext>
            </a:extLst>
          </p:cNvPr>
          <p:cNvSpPr>
            <a:spLocks noGrp="1" noChangeArrowheads="1"/>
          </p:cNvSpPr>
          <p:nvPr>
            <p:ph type="title"/>
          </p:nvPr>
        </p:nvSpPr>
        <p:spPr>
          <a:xfrm>
            <a:off x="2555875" y="0"/>
            <a:ext cx="4067175" cy="765175"/>
          </a:xfrm>
        </p:spPr>
        <p:txBody>
          <a:bodyPr/>
          <a:lstStyle/>
          <a:p>
            <a:pPr eaLnBrk="1" hangingPunct="1">
              <a:defRPr/>
            </a:pPr>
            <a:r>
              <a:rPr lang="it-IT">
                <a:latin typeface="Comic Sans MS" pitchFamily="66" charset="0"/>
              </a:rPr>
              <a:t>Pancreas</a:t>
            </a:r>
          </a:p>
        </p:txBody>
      </p:sp>
      <p:sp>
        <p:nvSpPr>
          <p:cNvPr id="41987" name="Rectangle 3">
            <a:extLst>
              <a:ext uri="{FF2B5EF4-FFF2-40B4-BE49-F238E27FC236}">
                <a16:creationId xmlns:a16="http://schemas.microsoft.com/office/drawing/2014/main" id="{61FCE5B9-5342-46F9-BFAD-09AE9EBAD6F9}"/>
              </a:ext>
            </a:extLst>
          </p:cNvPr>
          <p:cNvSpPr>
            <a:spLocks noGrp="1" noChangeArrowheads="1"/>
          </p:cNvSpPr>
          <p:nvPr>
            <p:ph type="body" idx="1"/>
          </p:nvPr>
        </p:nvSpPr>
        <p:spPr>
          <a:xfrm>
            <a:off x="611188" y="765175"/>
            <a:ext cx="8207375" cy="5616575"/>
          </a:xfrm>
        </p:spPr>
        <p:txBody>
          <a:bodyPr/>
          <a:lstStyle/>
          <a:p>
            <a:pPr marL="457200" indent="-457200" eaLnBrk="1" hangingPunct="1">
              <a:lnSpc>
                <a:spcPct val="80000"/>
              </a:lnSpc>
            </a:pPr>
            <a:r>
              <a:rPr lang="it-IT" altLang="it-IT" sz="1800">
                <a:solidFill>
                  <a:srgbClr val="00B050"/>
                </a:solidFill>
                <a:latin typeface="Comic Sans MS" panose="030F0702030302020204" pitchFamily="66" charset="0"/>
              </a:rPr>
              <a:t>Tessuto a fresco</a:t>
            </a:r>
          </a:p>
          <a:p>
            <a:pPr marL="838200" lvl="1" indent="-381000" eaLnBrk="1" hangingPunct="1">
              <a:lnSpc>
                <a:spcPct val="80000"/>
              </a:lnSpc>
            </a:pPr>
            <a:r>
              <a:rPr lang="it-IT" altLang="it-IT" sz="1800">
                <a:latin typeface="Comic Sans MS" panose="030F0702030302020204" pitchFamily="66" charset="0"/>
              </a:rPr>
              <a:t>Frammenti conservati a –80°C, sino al momento del taglio </a:t>
            </a:r>
          </a:p>
          <a:p>
            <a:pPr marL="457200" indent="-457200" eaLnBrk="1" hangingPunct="1">
              <a:lnSpc>
                <a:spcPct val="80000"/>
              </a:lnSpc>
            </a:pPr>
            <a:r>
              <a:rPr lang="it-IT" altLang="it-IT" sz="1800">
                <a:solidFill>
                  <a:schemeClr val="hlink"/>
                </a:solidFill>
                <a:latin typeface="Comic Sans MS" panose="030F0702030302020204" pitchFamily="66" charset="0"/>
              </a:rPr>
              <a:t>Preparazione degli strumenti</a:t>
            </a:r>
          </a:p>
          <a:p>
            <a:pPr marL="838200" lvl="1" indent="-381000" eaLnBrk="1" hangingPunct="1">
              <a:lnSpc>
                <a:spcPct val="80000"/>
              </a:lnSpc>
            </a:pPr>
            <a:r>
              <a:rPr lang="it-IT" altLang="it-IT" sz="1800">
                <a:latin typeface="Comic Sans MS" panose="030F0702030302020204" pitchFamily="66" charset="0"/>
              </a:rPr>
              <a:t>vetrini e materiale per la microdissezione sterilizzati agli U.V. per almeno 2 ore</a:t>
            </a:r>
          </a:p>
          <a:p>
            <a:pPr marL="457200" indent="-457200" eaLnBrk="1" hangingPunct="1">
              <a:lnSpc>
                <a:spcPct val="80000"/>
              </a:lnSpc>
            </a:pPr>
            <a:r>
              <a:rPr lang="it-IT" altLang="it-IT" sz="1800">
                <a:solidFill>
                  <a:schemeClr val="hlink"/>
                </a:solidFill>
                <a:latin typeface="Comic Sans MS" panose="030F0702030302020204" pitchFamily="66" charset="0"/>
              </a:rPr>
              <a:t>Taglio</a:t>
            </a:r>
          </a:p>
          <a:p>
            <a:pPr marL="838200" lvl="1" indent="-381000" eaLnBrk="1" hangingPunct="1">
              <a:lnSpc>
                <a:spcPct val="80000"/>
              </a:lnSpc>
            </a:pPr>
            <a:r>
              <a:rPr lang="it-IT" altLang="it-IT" sz="1800">
                <a:latin typeface="Comic Sans MS" panose="030F0702030302020204" pitchFamily="66" charset="0"/>
              </a:rPr>
              <a:t>Al criostato alla temperatura da –15°C-20°C su supporto con acqua distillata sterile</a:t>
            </a:r>
          </a:p>
          <a:p>
            <a:pPr marL="838200" lvl="1" indent="-381000" eaLnBrk="1" hangingPunct="1">
              <a:lnSpc>
                <a:spcPct val="80000"/>
              </a:lnSpc>
            </a:pPr>
            <a:r>
              <a:rPr lang="it-IT" altLang="it-IT" sz="1800">
                <a:latin typeface="Comic Sans MS" panose="030F0702030302020204" pitchFamily="66" charset="0"/>
              </a:rPr>
              <a:t>4-6 sezioni di 4 micron di spessore per vetrino (EE di controllo prima e dopo il taglio)</a:t>
            </a:r>
          </a:p>
          <a:p>
            <a:pPr marL="838200" lvl="1" indent="-381000" eaLnBrk="1" hangingPunct="1">
              <a:lnSpc>
                <a:spcPct val="80000"/>
              </a:lnSpc>
            </a:pPr>
            <a:r>
              <a:rPr lang="it-IT" altLang="it-IT" sz="1800">
                <a:latin typeface="Comic Sans MS" panose="030F0702030302020204" pitchFamily="66" charset="0"/>
              </a:rPr>
              <a:t>lama monouso sterile sostituita per ogni  nuovo campione</a:t>
            </a:r>
          </a:p>
          <a:p>
            <a:pPr marL="457200" indent="-457200" eaLnBrk="1" hangingPunct="1">
              <a:lnSpc>
                <a:spcPct val="80000"/>
              </a:lnSpc>
            </a:pPr>
            <a:r>
              <a:rPr lang="it-IT" altLang="it-IT" sz="1800">
                <a:solidFill>
                  <a:schemeClr val="hlink"/>
                </a:solidFill>
                <a:latin typeface="Comic Sans MS" panose="030F0702030302020204" pitchFamily="66" charset="0"/>
              </a:rPr>
              <a:t>Fissazione</a:t>
            </a:r>
          </a:p>
          <a:p>
            <a:pPr marL="838200" lvl="1" indent="-381000" eaLnBrk="1" hangingPunct="1">
              <a:lnSpc>
                <a:spcPct val="80000"/>
              </a:lnSpc>
            </a:pPr>
            <a:r>
              <a:rPr lang="it-IT" altLang="it-IT" sz="1800">
                <a:latin typeface="Comic Sans MS" panose="030F0702030302020204" pitchFamily="66" charset="0"/>
              </a:rPr>
              <a:t>Alcool 70% per 30 sec  </a:t>
            </a:r>
          </a:p>
          <a:p>
            <a:pPr marL="457200" indent="-457200" eaLnBrk="1" hangingPunct="1">
              <a:lnSpc>
                <a:spcPct val="80000"/>
              </a:lnSpc>
            </a:pPr>
            <a:r>
              <a:rPr lang="it-IT" altLang="it-IT" sz="1800">
                <a:solidFill>
                  <a:schemeClr val="hlink"/>
                </a:solidFill>
                <a:latin typeface="Comic Sans MS" panose="030F0702030302020204" pitchFamily="66" charset="0"/>
              </a:rPr>
              <a:t>Colorazione </a:t>
            </a:r>
          </a:p>
          <a:p>
            <a:pPr marL="838200" lvl="1" indent="-381000" eaLnBrk="1" hangingPunct="1">
              <a:lnSpc>
                <a:spcPct val="80000"/>
              </a:lnSpc>
            </a:pPr>
            <a:r>
              <a:rPr lang="it-IT" altLang="it-IT" sz="1800">
                <a:latin typeface="Comic Sans MS" panose="030F0702030302020204" pitchFamily="66" charset="0"/>
              </a:rPr>
              <a:t>Colorare con blu di toluidina (0.25%; PH 4.5)</a:t>
            </a:r>
            <a:r>
              <a:rPr lang="it-IT" altLang="it-IT"/>
              <a:t> </a:t>
            </a:r>
            <a:r>
              <a:rPr lang="it-IT" altLang="it-IT" sz="1800">
                <a:latin typeface="Comic Sans MS" panose="030F0702030302020204" pitchFamily="66" charset="0"/>
              </a:rPr>
              <a:t>(5 sec.)</a:t>
            </a:r>
          </a:p>
          <a:p>
            <a:pPr marL="838200" lvl="1" indent="-381000" eaLnBrk="1" hangingPunct="1">
              <a:lnSpc>
                <a:spcPct val="80000"/>
              </a:lnSpc>
            </a:pPr>
            <a:r>
              <a:rPr lang="it-IT" altLang="it-IT" sz="1800">
                <a:latin typeface="Comic Sans MS" panose="030F0702030302020204" pitchFamily="66" charset="0"/>
              </a:rPr>
              <a:t>Etanolo 100% (30 sec x 2).</a:t>
            </a:r>
          </a:p>
          <a:p>
            <a:pPr marL="838200" lvl="1" indent="-381000" eaLnBrk="1" hangingPunct="1">
              <a:lnSpc>
                <a:spcPct val="80000"/>
              </a:lnSpc>
            </a:pPr>
            <a:r>
              <a:rPr lang="it-IT" altLang="it-IT" sz="1800">
                <a:latin typeface="Comic Sans MS" panose="030F0702030302020204" pitchFamily="66" charset="0"/>
              </a:rPr>
              <a:t>Xilene  per 2 minuti.</a:t>
            </a:r>
          </a:p>
          <a:p>
            <a:pPr marL="838200" lvl="1" indent="-381000" eaLnBrk="1" hangingPunct="1">
              <a:lnSpc>
                <a:spcPct val="80000"/>
              </a:lnSpc>
            </a:pPr>
            <a:r>
              <a:rPr lang="it-IT" altLang="it-IT" sz="1800">
                <a:latin typeface="Comic Sans MS" panose="030F0702030302020204" pitchFamily="66" charset="0"/>
              </a:rPr>
              <a:t>Asciugare i vetrini con carta bibula a temperatura ambiente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61FF5969-68F6-4560-B338-87D8D2659CB1}"/>
              </a:ext>
            </a:extLst>
          </p:cNvPr>
          <p:cNvSpPr>
            <a:spLocks noGrp="1" noChangeArrowheads="1"/>
          </p:cNvSpPr>
          <p:nvPr>
            <p:ph type="title"/>
          </p:nvPr>
        </p:nvSpPr>
        <p:spPr>
          <a:xfrm>
            <a:off x="684213" y="404813"/>
            <a:ext cx="7772400" cy="1143000"/>
          </a:xfrm>
        </p:spPr>
        <p:txBody>
          <a:bodyPr/>
          <a:lstStyle/>
          <a:p>
            <a:pPr eaLnBrk="1" hangingPunct="1">
              <a:defRPr/>
            </a:pPr>
            <a:r>
              <a:rPr lang="it-IT" sz="4000" dirty="0">
                <a:latin typeface="Comic Sans MS" pitchFamily="66" charset="0"/>
              </a:rPr>
              <a:t>Pancreas</a:t>
            </a:r>
            <a:br>
              <a:rPr lang="it-IT" sz="4000" dirty="0">
                <a:latin typeface="Comic Sans MS" pitchFamily="66" charset="0"/>
              </a:rPr>
            </a:br>
            <a:r>
              <a:rPr lang="it-IT" sz="3200" dirty="0">
                <a:latin typeface="Comic Sans MS" pitchFamily="66" charset="0"/>
              </a:rPr>
              <a:t>proteine</a:t>
            </a:r>
          </a:p>
        </p:txBody>
      </p:sp>
      <p:sp>
        <p:nvSpPr>
          <p:cNvPr id="43011" name="Rectangle 3">
            <a:extLst>
              <a:ext uri="{FF2B5EF4-FFF2-40B4-BE49-F238E27FC236}">
                <a16:creationId xmlns:a16="http://schemas.microsoft.com/office/drawing/2014/main" id="{58DBB04F-D0C4-44F5-ADC8-CEC51E6760DB}"/>
              </a:ext>
            </a:extLst>
          </p:cNvPr>
          <p:cNvSpPr>
            <a:spLocks noGrp="1" noChangeArrowheads="1"/>
          </p:cNvSpPr>
          <p:nvPr>
            <p:ph type="body" idx="1"/>
          </p:nvPr>
        </p:nvSpPr>
        <p:spPr/>
        <p:txBody>
          <a:bodyPr/>
          <a:lstStyle/>
          <a:p>
            <a:pPr eaLnBrk="1" hangingPunct="1">
              <a:lnSpc>
                <a:spcPct val="90000"/>
              </a:lnSpc>
            </a:pPr>
            <a:r>
              <a:rPr lang="it-IT" altLang="it-IT" sz="2000">
                <a:solidFill>
                  <a:schemeClr val="hlink"/>
                </a:solidFill>
                <a:latin typeface="Comic Sans MS" panose="030F0702030302020204" pitchFamily="66" charset="0"/>
              </a:rPr>
              <a:t>Microdissezione laser</a:t>
            </a:r>
          </a:p>
          <a:p>
            <a:pPr lvl="1" eaLnBrk="1" hangingPunct="1">
              <a:lnSpc>
                <a:spcPct val="90000"/>
              </a:lnSpc>
            </a:pPr>
            <a:r>
              <a:rPr lang="it-IT" altLang="it-IT" sz="2000">
                <a:latin typeface="Comic Sans MS" panose="030F0702030302020204" pitchFamily="66" charset="0"/>
              </a:rPr>
              <a:t>50000 cellule per area tumorale e normale (dotti) in eppendorf (0,5ml) precedentemente autoclavate in acqua contenente 20microlitri di liquido di estrazione </a:t>
            </a:r>
          </a:p>
          <a:p>
            <a:pPr eaLnBrk="1" hangingPunct="1">
              <a:lnSpc>
                <a:spcPct val="90000"/>
              </a:lnSpc>
            </a:pPr>
            <a:r>
              <a:rPr lang="it-IT" altLang="it-IT" sz="2000">
                <a:solidFill>
                  <a:schemeClr val="hlink"/>
                </a:solidFill>
                <a:latin typeface="Comic Sans MS" panose="030F0702030302020204" pitchFamily="66" charset="0"/>
              </a:rPr>
              <a:t>Estrazione proteine</a:t>
            </a:r>
          </a:p>
          <a:p>
            <a:pPr lvl="1" eaLnBrk="1" hangingPunct="1">
              <a:lnSpc>
                <a:spcPct val="90000"/>
              </a:lnSpc>
            </a:pPr>
            <a:r>
              <a:rPr lang="it-IT" altLang="it-IT" sz="2000">
                <a:latin typeface="Comic Sans MS" panose="030F0702030302020204" pitchFamily="66" charset="0"/>
              </a:rPr>
              <a:t>buffer: 8 M urea, 4% CHAPS, 40 mM Tris, 65 mM DTE</a:t>
            </a:r>
          </a:p>
          <a:p>
            <a:pPr eaLnBrk="1" hangingPunct="1">
              <a:lnSpc>
                <a:spcPct val="90000"/>
              </a:lnSpc>
            </a:pPr>
            <a:r>
              <a:rPr lang="it-IT" altLang="it-IT" sz="2000">
                <a:solidFill>
                  <a:schemeClr val="hlink"/>
                </a:solidFill>
                <a:latin typeface="Comic Sans MS" panose="030F0702030302020204" pitchFamily="66" charset="0"/>
              </a:rPr>
              <a:t>Controllo della qualità e quantità delle proteine</a:t>
            </a:r>
          </a:p>
          <a:p>
            <a:pPr lvl="1" eaLnBrk="1" hangingPunct="1">
              <a:lnSpc>
                <a:spcPct val="90000"/>
              </a:lnSpc>
            </a:pPr>
            <a:r>
              <a:rPr lang="it-IT" altLang="it-IT" sz="2000">
                <a:latin typeface="Comic Sans MS" panose="030F0702030302020204" pitchFamily="66" charset="0"/>
              </a:rPr>
              <a:t>50000 cellule 5-25 microgrammi proteine totali</a:t>
            </a:r>
          </a:p>
          <a:p>
            <a:pPr eaLnBrk="1" hangingPunct="1">
              <a:lnSpc>
                <a:spcPct val="90000"/>
              </a:lnSpc>
            </a:pPr>
            <a:r>
              <a:rPr lang="it-IT" altLang="it-IT" sz="2000">
                <a:solidFill>
                  <a:schemeClr val="hlink"/>
                </a:solidFill>
                <a:latin typeface="Comic Sans MS" panose="030F0702030302020204" pitchFamily="66" charset="0"/>
              </a:rPr>
              <a:t>2D-PAGE</a:t>
            </a:r>
          </a:p>
          <a:p>
            <a:pPr lvl="1" eaLnBrk="1" hangingPunct="1">
              <a:lnSpc>
                <a:spcPct val="90000"/>
              </a:lnSpc>
            </a:pPr>
            <a:r>
              <a:rPr lang="it-IT" altLang="it-IT" sz="2000">
                <a:latin typeface="Comic Sans MS" panose="030F0702030302020204" pitchFamily="66" charset="0"/>
              </a:rPr>
              <a:t>50 microgrammi di proteine totali per esperimento</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2">
            <a:extLst>
              <a:ext uri="{FF2B5EF4-FFF2-40B4-BE49-F238E27FC236}">
                <a16:creationId xmlns:a16="http://schemas.microsoft.com/office/drawing/2014/main" id="{44C87624-5370-421E-A75A-EFC5E5D62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076700"/>
            <a:ext cx="388937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11">
            <a:extLst>
              <a:ext uri="{FF2B5EF4-FFF2-40B4-BE49-F238E27FC236}">
                <a16:creationId xmlns:a16="http://schemas.microsoft.com/office/drawing/2014/main" id="{2885FBCB-0EFC-4A5B-9544-C527CC7E3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4076700"/>
            <a:ext cx="35274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15">
            <a:extLst>
              <a:ext uri="{FF2B5EF4-FFF2-40B4-BE49-F238E27FC236}">
                <a16:creationId xmlns:a16="http://schemas.microsoft.com/office/drawing/2014/main" id="{1A3850FC-9D09-4F38-A803-4603B9224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341438"/>
            <a:ext cx="3894137"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a:extLst>
              <a:ext uri="{FF2B5EF4-FFF2-40B4-BE49-F238E27FC236}">
                <a16:creationId xmlns:a16="http://schemas.microsoft.com/office/drawing/2014/main" id="{D37A2B4E-0C9D-4F76-BCAE-0A981D7230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1341438"/>
            <a:ext cx="352742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 Box 22">
            <a:extLst>
              <a:ext uri="{FF2B5EF4-FFF2-40B4-BE49-F238E27FC236}">
                <a16:creationId xmlns:a16="http://schemas.microsoft.com/office/drawing/2014/main" id="{B1C5BDCD-6FD6-4E00-A4EC-5C7019FB5ED1}"/>
              </a:ext>
            </a:extLst>
          </p:cNvPr>
          <p:cNvSpPr txBox="1">
            <a:spLocks noChangeArrowheads="1"/>
          </p:cNvSpPr>
          <p:nvPr/>
        </p:nvSpPr>
        <p:spPr bwMode="auto">
          <a:xfrm>
            <a:off x="3851275" y="115888"/>
            <a:ext cx="17160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2800">
                <a:solidFill>
                  <a:srgbClr val="FF0033"/>
                </a:solidFill>
                <a:latin typeface="Comic Sans MS" panose="030F0702030302020204" pitchFamily="66" charset="0"/>
              </a:rPr>
              <a:t>2D-PAGE</a:t>
            </a:r>
          </a:p>
        </p:txBody>
      </p:sp>
      <p:sp>
        <p:nvSpPr>
          <p:cNvPr id="44039" name="Text Box 23">
            <a:extLst>
              <a:ext uri="{FF2B5EF4-FFF2-40B4-BE49-F238E27FC236}">
                <a16:creationId xmlns:a16="http://schemas.microsoft.com/office/drawing/2014/main" id="{9135F16E-659D-4DC1-8CAA-EAEAF65CC850}"/>
              </a:ext>
            </a:extLst>
          </p:cNvPr>
          <p:cNvSpPr txBox="1">
            <a:spLocks noChangeArrowheads="1"/>
          </p:cNvSpPr>
          <p:nvPr/>
        </p:nvSpPr>
        <p:spPr bwMode="auto">
          <a:xfrm>
            <a:off x="1403350" y="644525"/>
            <a:ext cx="1495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1600">
                <a:solidFill>
                  <a:srgbClr val="FFFF00"/>
                </a:solidFill>
                <a:latin typeface="Comic Sans MS" panose="030F0702030302020204" pitchFamily="66" charset="0"/>
              </a:rPr>
              <a:t>Cellule duttali</a:t>
            </a:r>
          </a:p>
        </p:txBody>
      </p:sp>
      <p:sp>
        <p:nvSpPr>
          <p:cNvPr id="44040" name="Text Box 24">
            <a:extLst>
              <a:ext uri="{FF2B5EF4-FFF2-40B4-BE49-F238E27FC236}">
                <a16:creationId xmlns:a16="http://schemas.microsoft.com/office/drawing/2014/main" id="{FA7A8F7F-1A26-438E-BE43-01CA75559916}"/>
              </a:ext>
            </a:extLst>
          </p:cNvPr>
          <p:cNvSpPr txBox="1">
            <a:spLocks noChangeArrowheads="1"/>
          </p:cNvSpPr>
          <p:nvPr/>
        </p:nvSpPr>
        <p:spPr bwMode="auto">
          <a:xfrm>
            <a:off x="6084888" y="644525"/>
            <a:ext cx="1643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1600">
                <a:solidFill>
                  <a:srgbClr val="FFFF00"/>
                </a:solidFill>
                <a:latin typeface="Comic Sans MS" panose="030F0702030302020204" pitchFamily="66" charset="0"/>
              </a:rPr>
              <a:t>Cellule tumorali</a:t>
            </a:r>
          </a:p>
        </p:txBody>
      </p:sp>
      <p:sp>
        <p:nvSpPr>
          <p:cNvPr id="44041" name="Line 25">
            <a:extLst>
              <a:ext uri="{FF2B5EF4-FFF2-40B4-BE49-F238E27FC236}">
                <a16:creationId xmlns:a16="http://schemas.microsoft.com/office/drawing/2014/main" id="{30E40C8E-3B16-4515-A1A2-813D8AA7CE93}"/>
              </a:ext>
            </a:extLst>
          </p:cNvPr>
          <p:cNvSpPr>
            <a:spLocks noChangeShapeType="1"/>
          </p:cNvSpPr>
          <p:nvPr/>
        </p:nvSpPr>
        <p:spPr bwMode="auto">
          <a:xfrm>
            <a:off x="900113" y="1196975"/>
            <a:ext cx="37433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44042" name="Line 26">
            <a:extLst>
              <a:ext uri="{FF2B5EF4-FFF2-40B4-BE49-F238E27FC236}">
                <a16:creationId xmlns:a16="http://schemas.microsoft.com/office/drawing/2014/main" id="{3152C829-C16D-4946-ADB6-6994473F838A}"/>
              </a:ext>
            </a:extLst>
          </p:cNvPr>
          <p:cNvSpPr>
            <a:spLocks noChangeShapeType="1"/>
          </p:cNvSpPr>
          <p:nvPr/>
        </p:nvSpPr>
        <p:spPr bwMode="auto">
          <a:xfrm>
            <a:off x="684213" y="1341438"/>
            <a:ext cx="0" cy="244792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44043" name="Text Box 27">
            <a:extLst>
              <a:ext uri="{FF2B5EF4-FFF2-40B4-BE49-F238E27FC236}">
                <a16:creationId xmlns:a16="http://schemas.microsoft.com/office/drawing/2014/main" id="{ACD68271-B854-4FE2-8A2E-2FC61C431460}"/>
              </a:ext>
            </a:extLst>
          </p:cNvPr>
          <p:cNvSpPr txBox="1">
            <a:spLocks noChangeArrowheads="1"/>
          </p:cNvSpPr>
          <p:nvPr/>
        </p:nvSpPr>
        <p:spPr bwMode="auto">
          <a:xfrm>
            <a:off x="2751138" y="908050"/>
            <a:ext cx="411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1400">
                <a:solidFill>
                  <a:srgbClr val="FFFF00"/>
                </a:solidFill>
              </a:rPr>
              <a:t>PH</a:t>
            </a:r>
          </a:p>
        </p:txBody>
      </p:sp>
      <p:sp>
        <p:nvSpPr>
          <p:cNvPr id="44044" name="Text Box 28">
            <a:extLst>
              <a:ext uri="{FF2B5EF4-FFF2-40B4-BE49-F238E27FC236}">
                <a16:creationId xmlns:a16="http://schemas.microsoft.com/office/drawing/2014/main" id="{B16E02C3-F302-488D-B7F8-82DE5DC60E09}"/>
              </a:ext>
            </a:extLst>
          </p:cNvPr>
          <p:cNvSpPr txBox="1">
            <a:spLocks noChangeArrowheads="1"/>
          </p:cNvSpPr>
          <p:nvPr/>
        </p:nvSpPr>
        <p:spPr bwMode="auto">
          <a:xfrm>
            <a:off x="231775" y="2274888"/>
            <a:ext cx="4810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1400">
                <a:solidFill>
                  <a:srgbClr val="FFFF00"/>
                </a:solidFill>
              </a:rPr>
              <a:t>Mr</a:t>
            </a:r>
          </a:p>
          <a:p>
            <a:pPr eaLnBrk="1" hangingPunct="1">
              <a:spcBef>
                <a:spcPct val="0"/>
              </a:spcBef>
              <a:buClrTx/>
              <a:buSzTx/>
              <a:buFontTx/>
              <a:buNone/>
            </a:pPr>
            <a:r>
              <a:rPr lang="it-IT" altLang="it-IT" sz="1400">
                <a:solidFill>
                  <a:srgbClr val="FFFF00"/>
                </a:solidFill>
              </a:rPr>
              <a:t>kDa</a:t>
            </a:r>
          </a:p>
        </p:txBody>
      </p:sp>
      <p:sp>
        <p:nvSpPr>
          <p:cNvPr id="44045" name="Text Box 29">
            <a:extLst>
              <a:ext uri="{FF2B5EF4-FFF2-40B4-BE49-F238E27FC236}">
                <a16:creationId xmlns:a16="http://schemas.microsoft.com/office/drawing/2014/main" id="{5DCDADB1-E97E-4115-B173-8E519C29AADC}"/>
              </a:ext>
            </a:extLst>
          </p:cNvPr>
          <p:cNvSpPr txBox="1">
            <a:spLocks noChangeArrowheads="1"/>
          </p:cNvSpPr>
          <p:nvPr/>
        </p:nvSpPr>
        <p:spPr bwMode="auto">
          <a:xfrm>
            <a:off x="611188" y="83661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1400">
                <a:solidFill>
                  <a:srgbClr val="FFFF00"/>
                </a:solidFill>
              </a:rPr>
              <a:t>3,5</a:t>
            </a:r>
          </a:p>
        </p:txBody>
      </p:sp>
      <p:sp>
        <p:nvSpPr>
          <p:cNvPr id="44046" name="Text Box 30">
            <a:extLst>
              <a:ext uri="{FF2B5EF4-FFF2-40B4-BE49-F238E27FC236}">
                <a16:creationId xmlns:a16="http://schemas.microsoft.com/office/drawing/2014/main" id="{3FD3F318-2F44-4964-A877-D9FCAD935537}"/>
              </a:ext>
            </a:extLst>
          </p:cNvPr>
          <p:cNvSpPr txBox="1">
            <a:spLocks noChangeArrowheads="1"/>
          </p:cNvSpPr>
          <p:nvPr/>
        </p:nvSpPr>
        <p:spPr bwMode="auto">
          <a:xfrm>
            <a:off x="4479925" y="835025"/>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1400">
                <a:solidFill>
                  <a:srgbClr val="FFFF00"/>
                </a:solidFill>
              </a:rPr>
              <a:t>10</a:t>
            </a:r>
          </a:p>
        </p:txBody>
      </p:sp>
      <p:sp>
        <p:nvSpPr>
          <p:cNvPr id="44047" name="Text Box 31">
            <a:extLst>
              <a:ext uri="{FF2B5EF4-FFF2-40B4-BE49-F238E27FC236}">
                <a16:creationId xmlns:a16="http://schemas.microsoft.com/office/drawing/2014/main" id="{8CFE7037-25FC-473B-9DDE-40A84BE09586}"/>
              </a:ext>
            </a:extLst>
          </p:cNvPr>
          <p:cNvSpPr txBox="1">
            <a:spLocks noChangeArrowheads="1"/>
          </p:cNvSpPr>
          <p:nvPr/>
        </p:nvSpPr>
        <p:spPr bwMode="auto">
          <a:xfrm>
            <a:off x="323850" y="3644900"/>
            <a:ext cx="273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1400">
                <a:solidFill>
                  <a:srgbClr val="FFFF00"/>
                </a:solidFill>
              </a:rPr>
              <a:t>8</a:t>
            </a:r>
          </a:p>
        </p:txBody>
      </p:sp>
      <p:sp>
        <p:nvSpPr>
          <p:cNvPr id="44048" name="Text Box 32">
            <a:extLst>
              <a:ext uri="{FF2B5EF4-FFF2-40B4-BE49-F238E27FC236}">
                <a16:creationId xmlns:a16="http://schemas.microsoft.com/office/drawing/2014/main" id="{98768100-9622-4853-9195-D7859DEE6366}"/>
              </a:ext>
            </a:extLst>
          </p:cNvPr>
          <p:cNvSpPr txBox="1">
            <a:spLocks noChangeArrowheads="1"/>
          </p:cNvSpPr>
          <p:nvPr/>
        </p:nvSpPr>
        <p:spPr bwMode="auto">
          <a:xfrm>
            <a:off x="179388" y="1125538"/>
            <a:ext cx="450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1400">
                <a:solidFill>
                  <a:srgbClr val="FFFF00"/>
                </a:solidFill>
              </a:rPr>
              <a:t>200</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DBE7EBD-F832-4330-9C30-CB5CEDC5DDE5}"/>
              </a:ext>
            </a:extLst>
          </p:cNvPr>
          <p:cNvSpPr txBox="1">
            <a:spLocks noChangeArrowheads="1"/>
          </p:cNvSpPr>
          <p:nvPr/>
        </p:nvSpPr>
        <p:spPr>
          <a:xfrm>
            <a:off x="684213" y="404813"/>
            <a:ext cx="7772400" cy="1143000"/>
          </a:xfrm>
          <a:prstGeom prst="rect">
            <a:avLst/>
          </a:prstGeom>
        </p:spPr>
        <p:txBody>
          <a:bodyPr/>
          <a:lstStyle/>
          <a:p>
            <a:pPr algn="ctr">
              <a:defRPr/>
            </a:pPr>
            <a:r>
              <a:rPr lang="it-IT" sz="4000" kern="0" dirty="0" err="1">
                <a:solidFill>
                  <a:schemeClr val="tx2"/>
                </a:solidFill>
                <a:effectLst>
                  <a:outerShdw blurRad="38100" dist="38100" dir="2700000" algn="tl">
                    <a:srgbClr val="000000"/>
                  </a:outerShdw>
                </a:effectLst>
                <a:latin typeface="Comic Sans MS" pitchFamily="66" charset="0"/>
                <a:ea typeface="+mj-ea"/>
                <a:cs typeface="+mj-cs"/>
              </a:rPr>
              <a:t>Proteomica</a:t>
            </a:r>
            <a:br>
              <a:rPr lang="it-IT" sz="4000" kern="0" dirty="0">
                <a:solidFill>
                  <a:schemeClr val="tx2"/>
                </a:solidFill>
                <a:effectLst>
                  <a:outerShdw blurRad="38100" dist="38100" dir="2700000" algn="tl">
                    <a:srgbClr val="000000"/>
                  </a:outerShdw>
                </a:effectLst>
                <a:latin typeface="Comic Sans MS" pitchFamily="66" charset="0"/>
                <a:ea typeface="+mj-ea"/>
                <a:cs typeface="+mj-cs"/>
              </a:rPr>
            </a:br>
            <a:r>
              <a:rPr lang="it-IT" sz="3200" kern="0" dirty="0">
                <a:solidFill>
                  <a:schemeClr val="tx2"/>
                </a:solidFill>
                <a:effectLst>
                  <a:outerShdw blurRad="38100" dist="38100" dir="2700000" algn="tl">
                    <a:srgbClr val="000000"/>
                  </a:outerShdw>
                </a:effectLst>
                <a:latin typeface="Comic Sans MS" pitchFamily="66" charset="0"/>
                <a:ea typeface="+mj-ea"/>
                <a:cs typeface="+mj-cs"/>
              </a:rPr>
              <a:t>Spettrometria di massa</a:t>
            </a:r>
          </a:p>
        </p:txBody>
      </p:sp>
      <p:pic>
        <p:nvPicPr>
          <p:cNvPr id="45059" name="Picture 2" descr="http://www.clermont.inra.fr/var/plateforme_exploration_metabolisme/storage/htmlarea/2808/MALDI-TOF%20DE-PRO%20(Applied%20Biosystems).png">
            <a:extLst>
              <a:ext uri="{FF2B5EF4-FFF2-40B4-BE49-F238E27FC236}">
                <a16:creationId xmlns:a16="http://schemas.microsoft.com/office/drawing/2014/main" id="{57E78A8B-4490-4DB9-9D36-1985EEDBA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785938"/>
            <a:ext cx="2571750"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a:extLst>
              <a:ext uri="{FF2B5EF4-FFF2-40B4-BE49-F238E27FC236}">
                <a16:creationId xmlns:a16="http://schemas.microsoft.com/office/drawing/2014/main" id="{5A13F564-F547-4410-9CF9-8D12C7B0A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925" y="3429000"/>
            <a:ext cx="61944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a:extLst>
              <a:ext uri="{FF2B5EF4-FFF2-40B4-BE49-F238E27FC236}">
                <a16:creationId xmlns:a16="http://schemas.microsoft.com/office/drawing/2014/main" id="{2935983D-8DD4-4CDB-8EA4-3F8F6ABDEE0E}"/>
              </a:ext>
            </a:extLst>
          </p:cNvPr>
          <p:cNvSpPr txBox="1">
            <a:spLocks noChangeArrowheads="1"/>
          </p:cNvSpPr>
          <p:nvPr/>
        </p:nvSpPr>
        <p:spPr bwMode="auto">
          <a:xfrm>
            <a:off x="0" y="404813"/>
            <a:ext cx="9144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 typeface="Wingdings" panose="05000000000000000000" pitchFamily="2" charset="2"/>
              <a:buNone/>
            </a:pPr>
            <a:r>
              <a:rPr lang="en-US" altLang="it-IT"/>
              <a:t>BRAF AND NRAS MUTATIONS ARE HETEROGENEOUS AND NOT MUTUALLY EXCLUSIVE IN NODULAR MELANOMA</a:t>
            </a:r>
            <a:endParaRPr lang="it-IT" altLang="it-IT"/>
          </a:p>
        </p:txBody>
      </p:sp>
      <p:sp>
        <p:nvSpPr>
          <p:cNvPr id="46083" name="Text Box 5">
            <a:extLst>
              <a:ext uri="{FF2B5EF4-FFF2-40B4-BE49-F238E27FC236}">
                <a16:creationId xmlns:a16="http://schemas.microsoft.com/office/drawing/2014/main" id="{C7E5CC16-43D0-4173-A91C-256039308774}"/>
              </a:ext>
            </a:extLst>
          </p:cNvPr>
          <p:cNvSpPr txBox="1">
            <a:spLocks noChangeArrowheads="1"/>
          </p:cNvSpPr>
          <p:nvPr/>
        </p:nvSpPr>
        <p:spPr bwMode="auto">
          <a:xfrm>
            <a:off x="539750" y="3141663"/>
            <a:ext cx="8353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buFont typeface="Wingdings" panose="05000000000000000000" pitchFamily="2" charset="2"/>
              <a:buNone/>
            </a:pPr>
            <a:r>
              <a:rPr lang="it-IT" altLang="it-IT" sz="1800"/>
              <a:t>Caterina Chiappetta</a:t>
            </a:r>
            <a:r>
              <a:rPr lang="it-IT" altLang="it-IT" sz="1800" baseline="30000"/>
              <a:t>1</a:t>
            </a:r>
            <a:r>
              <a:rPr lang="it-IT" altLang="it-IT" sz="1800"/>
              <a:t>, Ilaria Proietti</a:t>
            </a:r>
            <a:r>
              <a:rPr lang="it-IT" altLang="it-IT" sz="1800" baseline="30000"/>
              <a:t>2</a:t>
            </a:r>
            <a:r>
              <a:rPr lang="it-IT" altLang="it-IT" sz="1800"/>
              <a:t>, Valentina Soccodato</a:t>
            </a:r>
            <a:r>
              <a:rPr lang="it-IT" altLang="it-IT" sz="1800" baseline="30000"/>
              <a:t>2</a:t>
            </a:r>
            <a:r>
              <a:rPr lang="it-IT" altLang="it-IT" sz="1800"/>
              <a:t>, Chiara Puggioni</a:t>
            </a:r>
            <a:r>
              <a:rPr lang="it-IT" altLang="it-IT" sz="1800" baseline="30000"/>
              <a:t>1</a:t>
            </a:r>
            <a:r>
              <a:rPr lang="it-IT" altLang="it-IT" sz="1800"/>
              <a:t>, Roberto Zaralli</a:t>
            </a:r>
            <a:r>
              <a:rPr lang="it-IT" altLang="it-IT" sz="1800" baseline="30000"/>
              <a:t>1</a:t>
            </a:r>
            <a:r>
              <a:rPr lang="it-IT" altLang="it-IT" sz="1800"/>
              <a:t>, Luca Pacini</a:t>
            </a:r>
            <a:r>
              <a:rPr lang="it-IT" altLang="it-IT" sz="1800" baseline="30000"/>
              <a:t>1</a:t>
            </a:r>
            <a:r>
              <a:rPr lang="it-IT" altLang="it-IT" sz="1800"/>
              <a:t>, Natale Porta</a:t>
            </a:r>
            <a:r>
              <a:rPr lang="it-IT" altLang="it-IT" sz="1800" baseline="30000"/>
              <a:t>1</a:t>
            </a:r>
            <a:r>
              <a:rPr lang="it-IT" altLang="it-IT" sz="1800"/>
              <a:t>, Nevena Skroza</a:t>
            </a:r>
            <a:r>
              <a:rPr lang="it-IT" altLang="it-IT" sz="1800" baseline="30000"/>
              <a:t>2</a:t>
            </a:r>
            <a:r>
              <a:rPr lang="it-IT" altLang="it-IT" sz="1800"/>
              <a:t>, Vincenzo Petrozza</a:t>
            </a:r>
            <a:r>
              <a:rPr lang="it-IT" altLang="it-IT" sz="1800" baseline="30000"/>
              <a:t>1</a:t>
            </a:r>
            <a:r>
              <a:rPr lang="it-IT" altLang="it-IT" sz="1800"/>
              <a:t>, Concetta Potenza</a:t>
            </a:r>
            <a:r>
              <a:rPr lang="it-IT" altLang="it-IT" sz="1800" baseline="30000"/>
              <a:t>2</a:t>
            </a:r>
            <a:r>
              <a:rPr lang="it-IT" altLang="it-IT" sz="1800"/>
              <a:t>, Carlo Della Rocca</a:t>
            </a:r>
            <a:r>
              <a:rPr lang="it-IT" altLang="it-IT" sz="1800" baseline="30000"/>
              <a:t>1</a:t>
            </a:r>
            <a:r>
              <a:rPr lang="it-IT" altLang="it-IT" sz="1800"/>
              <a:t>, Claudio Di Cristofano</a:t>
            </a:r>
            <a:r>
              <a:rPr lang="it-IT" altLang="it-IT" sz="1800" baseline="30000"/>
              <a:t>1</a:t>
            </a:r>
            <a:endParaRPr lang="it-IT" altLang="it-IT" sz="1800"/>
          </a:p>
        </p:txBody>
      </p:sp>
      <p:sp>
        <p:nvSpPr>
          <p:cNvPr id="46084" name="Text Box 6">
            <a:extLst>
              <a:ext uri="{FF2B5EF4-FFF2-40B4-BE49-F238E27FC236}">
                <a16:creationId xmlns:a16="http://schemas.microsoft.com/office/drawing/2014/main" id="{3D5019BF-F297-4BA1-9E17-D35AFED4F7B4}"/>
              </a:ext>
            </a:extLst>
          </p:cNvPr>
          <p:cNvSpPr txBox="1">
            <a:spLocks noChangeArrowheads="1"/>
          </p:cNvSpPr>
          <p:nvPr/>
        </p:nvSpPr>
        <p:spPr bwMode="auto">
          <a:xfrm>
            <a:off x="179388" y="4437063"/>
            <a:ext cx="91440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r>
              <a:rPr lang="en-GB" altLang="it-IT" sz="1600" baseline="30000"/>
              <a:t>1</a:t>
            </a:r>
            <a:r>
              <a:rPr lang="en-GB" altLang="it-IT" sz="1600"/>
              <a:t> UOC of Pathology, Department of Medical-Surgical Sciences and Bio-Technologies, Sapienza University of Rome, Polo Pontino, I.C.O.T, Latina, Italy.</a:t>
            </a:r>
            <a:endParaRPr lang="it-IT" altLang="it-IT" sz="1600"/>
          </a:p>
          <a:p>
            <a:r>
              <a:rPr lang="en-GB" altLang="it-IT" sz="1600" baseline="30000"/>
              <a:t>2 </a:t>
            </a:r>
            <a:r>
              <a:rPr lang="en-GB" altLang="it-IT" sz="1600"/>
              <a:t>UOC of Dermatology “Daniele Innocenzi”, Department of Medical-Surgical Sciences and Bio-Technologies, Sapienza University of Rome, Polo Pontino, Fiorini Hospital, Terracina, Italy.</a:t>
            </a:r>
            <a:br>
              <a:rPr lang="it-IT" altLang="it-IT" sz="1600">
                <a:solidFill>
                  <a:srgbClr val="FFFF00"/>
                </a:solidFill>
              </a:rPr>
            </a:br>
            <a:endParaRPr lang="it-IT" altLang="it-IT" sz="1600">
              <a:solidFill>
                <a:srgbClr val="FFFF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a 7">
            <a:extLst>
              <a:ext uri="{FF2B5EF4-FFF2-40B4-BE49-F238E27FC236}">
                <a16:creationId xmlns:a16="http://schemas.microsoft.com/office/drawing/2014/main" id="{0DE5EF51-B5BA-4E74-AAB1-36E1BC6FA74F}"/>
              </a:ext>
            </a:extLst>
          </p:cNvPr>
          <p:cNvGraphicFramePr>
            <a:graphicFrameLocks noGrp="1"/>
          </p:cNvGraphicFramePr>
          <p:nvPr/>
        </p:nvGraphicFramePr>
        <p:xfrm>
          <a:off x="395288" y="788988"/>
          <a:ext cx="3887788" cy="3338514"/>
        </p:xfrm>
        <a:graphic>
          <a:graphicData uri="http://schemas.openxmlformats.org/drawingml/2006/table">
            <a:tbl>
              <a:tblPr firstRow="1" bandRow="1">
                <a:tableStyleId>{93296810-A885-4BE3-A3E7-6D5BEEA58F35}</a:tableStyleId>
              </a:tblPr>
              <a:tblGrid>
                <a:gridCol w="1943894">
                  <a:extLst>
                    <a:ext uri="{9D8B030D-6E8A-4147-A177-3AD203B41FA5}">
                      <a16:colId xmlns:a16="http://schemas.microsoft.com/office/drawing/2014/main" val="20000"/>
                    </a:ext>
                  </a:extLst>
                </a:gridCol>
                <a:gridCol w="1943894">
                  <a:extLst>
                    <a:ext uri="{9D8B030D-6E8A-4147-A177-3AD203B41FA5}">
                      <a16:colId xmlns:a16="http://schemas.microsoft.com/office/drawing/2014/main" val="20001"/>
                    </a:ext>
                  </a:extLst>
                </a:gridCol>
              </a:tblGrid>
              <a:tr h="640022">
                <a:tc gridSpan="2">
                  <a:txBody>
                    <a:bodyPr/>
                    <a:lstStyle/>
                    <a:p>
                      <a:pPr algn="ctr"/>
                      <a:r>
                        <a:rPr lang="it-IT" sz="1800" dirty="0">
                          <a:solidFill>
                            <a:srgbClr val="FF0000"/>
                          </a:solidFill>
                          <a:latin typeface="Bookman Old Style" pitchFamily="18" charset="0"/>
                        </a:rPr>
                        <a:t>Mutazioni nel gene B-RAF</a:t>
                      </a:r>
                    </a:p>
                    <a:p>
                      <a:pPr algn="ctr"/>
                      <a:r>
                        <a:rPr lang="it-IT" sz="1800" dirty="0">
                          <a:solidFill>
                            <a:srgbClr val="FF0000"/>
                          </a:solidFill>
                          <a:latin typeface="Bookman Old Style" pitchFamily="18" charset="0"/>
                        </a:rPr>
                        <a:t> 50-70%</a:t>
                      </a:r>
                      <a:endParaRPr lang="it-IT" sz="1800" b="1" dirty="0">
                        <a:solidFill>
                          <a:srgbClr val="FF0000"/>
                        </a:solidFill>
                        <a:latin typeface="Bookman Old Style" pitchFamily="18" charset="0"/>
                        <a:cs typeface="Times New Roman" pitchFamily="18" charset="0"/>
                      </a:endParaRPr>
                    </a:p>
                  </a:txBody>
                  <a:tcPr marL="91425" marR="91425" marT="45691" marB="45691"/>
                </a:tc>
                <a:tc hMerge="1">
                  <a:txBody>
                    <a:bodyPr/>
                    <a:lstStyle/>
                    <a:p>
                      <a:endParaRPr lang="it-IT" dirty="0"/>
                    </a:p>
                  </a:txBody>
                  <a:tcPr/>
                </a:tc>
                <a:extLst>
                  <a:ext uri="{0D108BD9-81ED-4DB2-BD59-A6C34878D82A}">
                    <a16:rowId xmlns:a16="http://schemas.microsoft.com/office/drawing/2014/main" val="10000"/>
                  </a:ext>
                </a:extLst>
              </a:tr>
              <a:tr h="400332">
                <a:tc>
                  <a:txBody>
                    <a:bodyPr/>
                    <a:lstStyle/>
                    <a:p>
                      <a:r>
                        <a:rPr lang="it-IT" sz="1600" b="1" dirty="0">
                          <a:solidFill>
                            <a:srgbClr val="FF0000"/>
                          </a:solidFill>
                          <a:latin typeface="Bookman Old Style" pitchFamily="18" charset="0"/>
                        </a:rPr>
                        <a:t>Esone 15</a:t>
                      </a:r>
                      <a:endParaRPr lang="it-IT" sz="1600" b="1" dirty="0">
                        <a:solidFill>
                          <a:srgbClr val="FF0000"/>
                        </a:solidFill>
                        <a:latin typeface="Bookman Old Style" pitchFamily="18" charset="0"/>
                        <a:cs typeface="Times New Roman" pitchFamily="18" charset="0"/>
                      </a:endParaRPr>
                    </a:p>
                  </a:txBody>
                  <a:tcPr marL="91425" marR="91425" marT="45691" marB="45691"/>
                </a:tc>
                <a:tc>
                  <a:txBody>
                    <a:bodyPr/>
                    <a:lstStyle/>
                    <a:p>
                      <a:r>
                        <a:rPr lang="it-IT" sz="1600" b="1" dirty="0">
                          <a:solidFill>
                            <a:srgbClr val="FF0000"/>
                          </a:solidFill>
                          <a:latin typeface="Bookman Old Style" pitchFamily="18" charset="0"/>
                        </a:rPr>
                        <a:t>Esone 11</a:t>
                      </a:r>
                      <a:endParaRPr lang="it-IT" sz="1600" b="1" dirty="0">
                        <a:solidFill>
                          <a:srgbClr val="FF0000"/>
                        </a:solidFill>
                        <a:latin typeface="Bookman Old Style" pitchFamily="18" charset="0"/>
                        <a:cs typeface="Times New Roman" pitchFamily="18" charset="0"/>
                      </a:endParaRPr>
                    </a:p>
                  </a:txBody>
                  <a:tcPr marL="91425" marR="91425" marT="45691" marB="45691"/>
                </a:tc>
                <a:extLst>
                  <a:ext uri="{0D108BD9-81ED-4DB2-BD59-A6C34878D82A}">
                    <a16:rowId xmlns:a16="http://schemas.microsoft.com/office/drawing/2014/main" val="10001"/>
                  </a:ext>
                </a:extLst>
              </a:tr>
              <a:tr h="400332">
                <a:tc>
                  <a:txBody>
                    <a:bodyPr/>
                    <a:lstStyle/>
                    <a:p>
                      <a:pPr algn="l" rtl="0" fontAlgn="t"/>
                      <a:r>
                        <a:rPr lang="it-IT" sz="1600" b="1" u="none" strike="noStrike" dirty="0">
                          <a:solidFill>
                            <a:srgbClr val="FF0000"/>
                          </a:solidFill>
                          <a:latin typeface="Bookman Old Style" pitchFamily="18" charset="0"/>
                        </a:rPr>
                        <a:t> L594: E, G, N, V</a:t>
                      </a:r>
                      <a:endParaRPr lang="it-IT" sz="1600" b="1" i="0" u="none" strike="noStrike" dirty="0">
                        <a:solidFill>
                          <a:srgbClr val="FF0000"/>
                        </a:solidFill>
                        <a:latin typeface="Bookman Old Style" pitchFamily="18" charset="0"/>
                        <a:cs typeface="Times New Roman" pitchFamily="18" charset="0"/>
                      </a:endParaRPr>
                    </a:p>
                  </a:txBody>
                  <a:tcPr marL="9523" marR="9523" marT="9519" marB="0"/>
                </a:tc>
                <a:tc>
                  <a:txBody>
                    <a:bodyPr/>
                    <a:lstStyle/>
                    <a:p>
                      <a:r>
                        <a:rPr lang="it-IT" sz="1600" b="1" dirty="0">
                          <a:solidFill>
                            <a:srgbClr val="FF0000"/>
                          </a:solidFill>
                          <a:latin typeface="Bookman Old Style" pitchFamily="18" charset="0"/>
                        </a:rPr>
                        <a:t>G466: A,</a:t>
                      </a:r>
                      <a:r>
                        <a:rPr lang="it-IT" sz="1600" b="1" baseline="0" dirty="0">
                          <a:solidFill>
                            <a:srgbClr val="FF0000"/>
                          </a:solidFill>
                          <a:latin typeface="Bookman Old Style" pitchFamily="18" charset="0"/>
                        </a:rPr>
                        <a:t> E, R, V</a:t>
                      </a:r>
                      <a:endParaRPr lang="it-IT" sz="1600" b="1" dirty="0">
                        <a:solidFill>
                          <a:srgbClr val="FF0000"/>
                        </a:solidFill>
                        <a:latin typeface="Bookman Old Style" pitchFamily="18" charset="0"/>
                        <a:cs typeface="Times New Roman" pitchFamily="18" charset="0"/>
                      </a:endParaRPr>
                    </a:p>
                  </a:txBody>
                  <a:tcPr marL="91425" marR="91425" marT="45691" marB="45691"/>
                </a:tc>
                <a:extLst>
                  <a:ext uri="{0D108BD9-81ED-4DB2-BD59-A6C34878D82A}">
                    <a16:rowId xmlns:a16="http://schemas.microsoft.com/office/drawing/2014/main" val="10002"/>
                  </a:ext>
                </a:extLst>
              </a:tr>
              <a:tr h="579062">
                <a:tc>
                  <a:txBody>
                    <a:bodyPr/>
                    <a:lstStyle/>
                    <a:p>
                      <a:r>
                        <a:rPr lang="it-IT" sz="1600" b="1" dirty="0">
                          <a:solidFill>
                            <a:srgbClr val="FF0000"/>
                          </a:solidFill>
                          <a:latin typeface="Bookman Old Style" pitchFamily="18" charset="0"/>
                        </a:rPr>
                        <a:t>L597: L,</a:t>
                      </a:r>
                      <a:r>
                        <a:rPr lang="it-IT" sz="1600" b="1" baseline="0" dirty="0">
                          <a:solidFill>
                            <a:srgbClr val="FF0000"/>
                          </a:solidFill>
                          <a:latin typeface="Bookman Old Style" pitchFamily="18" charset="0"/>
                        </a:rPr>
                        <a:t> Q, R, S, V</a:t>
                      </a:r>
                      <a:endParaRPr lang="it-IT" sz="1600" b="1" dirty="0">
                        <a:solidFill>
                          <a:srgbClr val="FF0000"/>
                        </a:solidFill>
                        <a:latin typeface="Bookman Old Style" pitchFamily="18" charset="0"/>
                        <a:cs typeface="Times New Roman" pitchFamily="18" charset="0"/>
                      </a:endParaRPr>
                    </a:p>
                  </a:txBody>
                  <a:tcPr marL="91425" marR="91425" marT="45691" marB="45691"/>
                </a:tc>
                <a:tc>
                  <a:txBody>
                    <a:bodyPr/>
                    <a:lstStyle/>
                    <a:p>
                      <a:r>
                        <a:rPr lang="it-IT" sz="1600" b="1" dirty="0">
                          <a:solidFill>
                            <a:srgbClr val="FF0000"/>
                          </a:solidFill>
                          <a:latin typeface="Bookman Old Style" pitchFamily="18" charset="0"/>
                        </a:rPr>
                        <a:t>G469: E, R, S, V, A</a:t>
                      </a:r>
                      <a:endParaRPr lang="it-IT" sz="1600" b="1" dirty="0">
                        <a:solidFill>
                          <a:srgbClr val="FF0000"/>
                        </a:solidFill>
                        <a:latin typeface="Bookman Old Style" pitchFamily="18" charset="0"/>
                        <a:cs typeface="Times New Roman" pitchFamily="18" charset="0"/>
                      </a:endParaRPr>
                    </a:p>
                  </a:txBody>
                  <a:tcPr marL="91425" marR="91425" marT="45691" marB="45691"/>
                </a:tc>
                <a:extLst>
                  <a:ext uri="{0D108BD9-81ED-4DB2-BD59-A6C34878D82A}">
                    <a16:rowId xmlns:a16="http://schemas.microsoft.com/office/drawing/2014/main" val="10003"/>
                  </a:ext>
                </a:extLst>
              </a:tr>
              <a:tr h="518102">
                <a:tc>
                  <a:txBody>
                    <a:bodyPr/>
                    <a:lstStyle/>
                    <a:p>
                      <a:r>
                        <a:rPr lang="it-IT" sz="1600" b="1" dirty="0">
                          <a:solidFill>
                            <a:srgbClr val="FF0000"/>
                          </a:solidFill>
                          <a:latin typeface="Bookman Old Style" pitchFamily="18" charset="0"/>
                        </a:rPr>
                        <a:t>V600: </a:t>
                      </a:r>
                      <a:r>
                        <a:rPr lang="it-IT" sz="1200" b="1" dirty="0">
                          <a:solidFill>
                            <a:srgbClr val="FF0000"/>
                          </a:solidFill>
                          <a:latin typeface="Bookman Old Style" pitchFamily="18" charset="0"/>
                        </a:rPr>
                        <a:t>E, D, G, K, M, R</a:t>
                      </a:r>
                      <a:endParaRPr lang="it-IT" sz="1200" b="1" dirty="0">
                        <a:solidFill>
                          <a:srgbClr val="FF0000"/>
                        </a:solidFill>
                        <a:latin typeface="Bookman Old Style" pitchFamily="18" charset="0"/>
                        <a:cs typeface="Times New Roman" pitchFamily="18" charset="0"/>
                      </a:endParaRPr>
                    </a:p>
                  </a:txBody>
                  <a:tcPr marL="91425" marR="91425" marT="45691" marB="45691"/>
                </a:tc>
                <a:tc>
                  <a:txBody>
                    <a:bodyPr/>
                    <a:lstStyle/>
                    <a:p>
                      <a:endParaRPr lang="it-IT" sz="1600" b="1" dirty="0">
                        <a:solidFill>
                          <a:srgbClr val="FF0000"/>
                        </a:solidFill>
                        <a:latin typeface="Bookman Old Style" pitchFamily="18" charset="0"/>
                        <a:cs typeface="Times New Roman" pitchFamily="18" charset="0"/>
                      </a:endParaRPr>
                    </a:p>
                  </a:txBody>
                  <a:tcPr marL="91425" marR="91425" marT="45691" marB="45691"/>
                </a:tc>
                <a:extLst>
                  <a:ext uri="{0D108BD9-81ED-4DB2-BD59-A6C34878D82A}">
                    <a16:rowId xmlns:a16="http://schemas.microsoft.com/office/drawing/2014/main" val="10004"/>
                  </a:ext>
                </a:extLst>
              </a:tr>
              <a:tr h="400332">
                <a:tc>
                  <a:txBody>
                    <a:bodyPr/>
                    <a:lstStyle/>
                    <a:p>
                      <a:r>
                        <a:rPr lang="it-IT" sz="1600" b="1" dirty="0">
                          <a:solidFill>
                            <a:srgbClr val="FF0000"/>
                          </a:solidFill>
                          <a:latin typeface="Bookman Old Style" pitchFamily="18" charset="0"/>
                        </a:rPr>
                        <a:t>K601:</a:t>
                      </a:r>
                      <a:r>
                        <a:rPr lang="it-IT" sz="1600" b="1" baseline="0" dirty="0">
                          <a:solidFill>
                            <a:srgbClr val="FF0000"/>
                          </a:solidFill>
                          <a:latin typeface="Bookman Old Style" pitchFamily="18" charset="0"/>
                        </a:rPr>
                        <a:t> E, I, K, N</a:t>
                      </a:r>
                      <a:endParaRPr lang="it-IT" sz="1600" b="1" dirty="0">
                        <a:solidFill>
                          <a:srgbClr val="FF0000"/>
                        </a:solidFill>
                        <a:latin typeface="Bookman Old Style" pitchFamily="18" charset="0"/>
                        <a:cs typeface="Times New Roman" pitchFamily="18" charset="0"/>
                      </a:endParaRPr>
                    </a:p>
                  </a:txBody>
                  <a:tcPr marL="91425" marR="91425" marT="45691" marB="45691"/>
                </a:tc>
                <a:tc>
                  <a:txBody>
                    <a:bodyPr/>
                    <a:lstStyle/>
                    <a:p>
                      <a:endParaRPr lang="it-IT" sz="1600" b="1" dirty="0">
                        <a:solidFill>
                          <a:srgbClr val="FF0000"/>
                        </a:solidFill>
                        <a:latin typeface="Bookman Old Style" pitchFamily="18" charset="0"/>
                        <a:cs typeface="Times New Roman" pitchFamily="18" charset="0"/>
                      </a:endParaRPr>
                    </a:p>
                  </a:txBody>
                  <a:tcPr marL="91425" marR="91425" marT="45691" marB="45691"/>
                </a:tc>
                <a:extLst>
                  <a:ext uri="{0D108BD9-81ED-4DB2-BD59-A6C34878D82A}">
                    <a16:rowId xmlns:a16="http://schemas.microsoft.com/office/drawing/2014/main" val="10005"/>
                  </a:ext>
                </a:extLst>
              </a:tr>
              <a:tr h="400332">
                <a:tc>
                  <a:txBody>
                    <a:bodyPr/>
                    <a:lstStyle/>
                    <a:p>
                      <a:r>
                        <a:rPr lang="it-IT" sz="1600" dirty="0">
                          <a:solidFill>
                            <a:srgbClr val="FF0000"/>
                          </a:solidFill>
                          <a:latin typeface="Bookman Old Style" pitchFamily="18" charset="0"/>
                        </a:rPr>
                        <a:t>S605:</a:t>
                      </a:r>
                      <a:r>
                        <a:rPr lang="it-IT" sz="1600" baseline="0" dirty="0">
                          <a:solidFill>
                            <a:srgbClr val="FF0000"/>
                          </a:solidFill>
                          <a:latin typeface="Bookman Old Style" pitchFamily="18" charset="0"/>
                        </a:rPr>
                        <a:t> F, G, N, R</a:t>
                      </a:r>
                      <a:endParaRPr lang="it-IT" sz="1600" dirty="0">
                        <a:solidFill>
                          <a:srgbClr val="FF0000"/>
                        </a:solidFill>
                        <a:latin typeface="Bookman Old Style" pitchFamily="18" charset="0"/>
                        <a:cs typeface="Times New Roman" pitchFamily="18" charset="0"/>
                      </a:endParaRPr>
                    </a:p>
                  </a:txBody>
                  <a:tcPr marL="91425" marR="91425" marT="45691" marB="45691"/>
                </a:tc>
                <a:tc>
                  <a:txBody>
                    <a:bodyPr/>
                    <a:lstStyle/>
                    <a:p>
                      <a:endParaRPr lang="it-IT" sz="1600" dirty="0">
                        <a:solidFill>
                          <a:srgbClr val="FF0000"/>
                        </a:solidFill>
                        <a:latin typeface="Bookman Old Style" pitchFamily="18" charset="0"/>
                        <a:cs typeface="Times New Roman" pitchFamily="18" charset="0"/>
                      </a:endParaRPr>
                    </a:p>
                  </a:txBody>
                  <a:tcPr marL="91425" marR="91425" marT="45691" marB="45691"/>
                </a:tc>
                <a:extLst>
                  <a:ext uri="{0D108BD9-81ED-4DB2-BD59-A6C34878D82A}">
                    <a16:rowId xmlns:a16="http://schemas.microsoft.com/office/drawing/2014/main" val="10006"/>
                  </a:ext>
                </a:extLst>
              </a:tr>
            </a:tbl>
          </a:graphicData>
        </a:graphic>
      </p:graphicFrame>
      <p:graphicFrame>
        <p:nvGraphicFramePr>
          <p:cNvPr id="9" name="Tabella 8">
            <a:extLst>
              <a:ext uri="{FF2B5EF4-FFF2-40B4-BE49-F238E27FC236}">
                <a16:creationId xmlns:a16="http://schemas.microsoft.com/office/drawing/2014/main" id="{CA78399E-C38C-425F-83D9-5F6846156146}"/>
              </a:ext>
            </a:extLst>
          </p:cNvPr>
          <p:cNvGraphicFramePr>
            <a:graphicFrameLocks noGrp="1"/>
          </p:cNvGraphicFramePr>
          <p:nvPr/>
        </p:nvGraphicFramePr>
        <p:xfrm>
          <a:off x="395288" y="4000500"/>
          <a:ext cx="3887788" cy="1408114"/>
        </p:xfrm>
        <a:graphic>
          <a:graphicData uri="http://schemas.openxmlformats.org/drawingml/2006/table">
            <a:tbl>
              <a:tblPr firstRow="1" bandRow="1">
                <a:tableStyleId>{21E4AEA4-8DFA-4A89-87EB-49C32662AFE0}</a:tableStyleId>
              </a:tblPr>
              <a:tblGrid>
                <a:gridCol w="1943894">
                  <a:extLst>
                    <a:ext uri="{9D8B030D-6E8A-4147-A177-3AD203B41FA5}">
                      <a16:colId xmlns:a16="http://schemas.microsoft.com/office/drawing/2014/main" val="20000"/>
                    </a:ext>
                  </a:extLst>
                </a:gridCol>
                <a:gridCol w="1943894">
                  <a:extLst>
                    <a:ext uri="{9D8B030D-6E8A-4147-A177-3AD203B41FA5}">
                      <a16:colId xmlns:a16="http://schemas.microsoft.com/office/drawing/2014/main" val="20001"/>
                    </a:ext>
                  </a:extLst>
                </a:gridCol>
              </a:tblGrid>
              <a:tr h="640074">
                <a:tc gridSpan="2">
                  <a:txBody>
                    <a:bodyPr/>
                    <a:lstStyle/>
                    <a:p>
                      <a:pPr algn="ctr"/>
                      <a:r>
                        <a:rPr lang="it-IT" sz="1800" dirty="0">
                          <a:solidFill>
                            <a:srgbClr val="FF0000"/>
                          </a:solidFill>
                          <a:latin typeface="Bookman Old Style" pitchFamily="18" charset="0"/>
                        </a:rPr>
                        <a:t>Mutazioni</a:t>
                      </a:r>
                      <a:r>
                        <a:rPr lang="it-IT" sz="1800" baseline="0" dirty="0">
                          <a:solidFill>
                            <a:srgbClr val="FF0000"/>
                          </a:solidFill>
                          <a:latin typeface="Bookman Old Style" pitchFamily="18" charset="0"/>
                        </a:rPr>
                        <a:t> nel gene N-RAS</a:t>
                      </a:r>
                    </a:p>
                    <a:p>
                      <a:pPr algn="ctr"/>
                      <a:r>
                        <a:rPr lang="it-IT" sz="1800" baseline="0" dirty="0">
                          <a:solidFill>
                            <a:srgbClr val="FF0000"/>
                          </a:solidFill>
                          <a:latin typeface="Bookman Old Style" pitchFamily="18" charset="0"/>
                        </a:rPr>
                        <a:t>15-20%</a:t>
                      </a:r>
                      <a:endParaRPr lang="it-IT" sz="1800" b="1" i="0" dirty="0">
                        <a:solidFill>
                          <a:srgbClr val="FF0000"/>
                        </a:solidFill>
                        <a:latin typeface="Bookman Old Style" pitchFamily="18" charset="0"/>
                        <a:cs typeface="Times New Roman" pitchFamily="18" charset="0"/>
                      </a:endParaRPr>
                    </a:p>
                  </a:txBody>
                  <a:tcPr marL="91425" marR="91425" marT="45717" marB="45717"/>
                </a:tc>
                <a:tc hMerge="1">
                  <a:txBody>
                    <a:bodyPr/>
                    <a:lstStyle/>
                    <a:p>
                      <a:endParaRPr lang="it-IT" dirty="0"/>
                    </a:p>
                  </a:txBody>
                  <a:tcPr/>
                </a:tc>
                <a:extLst>
                  <a:ext uri="{0D108BD9-81ED-4DB2-BD59-A6C34878D82A}">
                    <a16:rowId xmlns:a16="http://schemas.microsoft.com/office/drawing/2014/main" val="10000"/>
                  </a:ext>
                </a:extLst>
              </a:tr>
              <a:tr h="384020">
                <a:tc>
                  <a:txBody>
                    <a:bodyPr/>
                    <a:lstStyle/>
                    <a:p>
                      <a:r>
                        <a:rPr lang="it-IT" sz="1600" b="1" dirty="0">
                          <a:solidFill>
                            <a:srgbClr val="FF0000"/>
                          </a:solidFill>
                          <a:latin typeface="Bookman Old Style" pitchFamily="18" charset="0"/>
                        </a:rPr>
                        <a:t>Esone 1</a:t>
                      </a:r>
                      <a:endParaRPr lang="it-IT" sz="1600" b="1" dirty="0">
                        <a:solidFill>
                          <a:srgbClr val="FF0000"/>
                        </a:solidFill>
                        <a:latin typeface="Bookman Old Style" pitchFamily="18" charset="0"/>
                        <a:cs typeface="Times New Roman" pitchFamily="18" charset="0"/>
                      </a:endParaRPr>
                    </a:p>
                  </a:txBody>
                  <a:tcPr marL="91425" marR="91425" marT="45717" marB="45717"/>
                </a:tc>
                <a:tc>
                  <a:txBody>
                    <a:bodyPr/>
                    <a:lstStyle/>
                    <a:p>
                      <a:r>
                        <a:rPr lang="it-IT" sz="1600" b="1" dirty="0">
                          <a:solidFill>
                            <a:srgbClr val="FF0000"/>
                          </a:solidFill>
                          <a:latin typeface="Bookman Old Style" pitchFamily="18" charset="0"/>
                        </a:rPr>
                        <a:t>Esone 2</a:t>
                      </a:r>
                      <a:endParaRPr lang="it-IT" sz="1600" b="1" dirty="0">
                        <a:solidFill>
                          <a:srgbClr val="FF0000"/>
                        </a:solidFill>
                        <a:latin typeface="Bookman Old Style" pitchFamily="18" charset="0"/>
                        <a:cs typeface="Times New Roman" pitchFamily="18" charset="0"/>
                      </a:endParaRPr>
                    </a:p>
                  </a:txBody>
                  <a:tcPr marL="91425" marR="91425" marT="45717" marB="45717"/>
                </a:tc>
                <a:extLst>
                  <a:ext uri="{0D108BD9-81ED-4DB2-BD59-A6C34878D82A}">
                    <a16:rowId xmlns:a16="http://schemas.microsoft.com/office/drawing/2014/main" val="10001"/>
                  </a:ext>
                </a:extLst>
              </a:tr>
              <a:tr h="384020">
                <a:tc>
                  <a:txBody>
                    <a:bodyPr/>
                    <a:lstStyle/>
                    <a:p>
                      <a:r>
                        <a:rPr lang="it-IT" sz="1600" b="1" dirty="0">
                          <a:solidFill>
                            <a:srgbClr val="FF0000"/>
                          </a:solidFill>
                          <a:latin typeface="Bookman Old Style" pitchFamily="18" charset="0"/>
                        </a:rPr>
                        <a:t>Q61: R, K, H</a:t>
                      </a:r>
                      <a:endParaRPr lang="it-IT" sz="1600" b="1" dirty="0">
                        <a:solidFill>
                          <a:srgbClr val="FF0000"/>
                        </a:solidFill>
                        <a:latin typeface="Bookman Old Style" pitchFamily="18" charset="0"/>
                        <a:cs typeface="Times New Roman" pitchFamily="18" charset="0"/>
                      </a:endParaRPr>
                    </a:p>
                  </a:txBody>
                  <a:tcPr marL="91425" marR="91425" marT="45717" marB="45717"/>
                </a:tc>
                <a:tc>
                  <a:txBody>
                    <a:bodyPr/>
                    <a:lstStyle/>
                    <a:p>
                      <a:r>
                        <a:rPr lang="it-IT" sz="1600" b="1" dirty="0">
                          <a:solidFill>
                            <a:srgbClr val="FF0000"/>
                          </a:solidFill>
                          <a:latin typeface="Bookman Old Style" pitchFamily="18" charset="0"/>
                        </a:rPr>
                        <a:t>G12: C, D</a:t>
                      </a:r>
                      <a:endParaRPr lang="it-IT" sz="1600" b="1" dirty="0">
                        <a:solidFill>
                          <a:srgbClr val="FF0000"/>
                        </a:solidFill>
                        <a:latin typeface="Bookman Old Style" pitchFamily="18" charset="0"/>
                        <a:cs typeface="Times New Roman" pitchFamily="18" charset="0"/>
                      </a:endParaRPr>
                    </a:p>
                  </a:txBody>
                  <a:tcPr marL="91425" marR="91425" marT="45717" marB="45717"/>
                </a:tc>
                <a:extLst>
                  <a:ext uri="{0D108BD9-81ED-4DB2-BD59-A6C34878D82A}">
                    <a16:rowId xmlns:a16="http://schemas.microsoft.com/office/drawing/2014/main" val="10002"/>
                  </a:ext>
                </a:extLst>
              </a:tr>
            </a:tbl>
          </a:graphicData>
        </a:graphic>
      </p:graphicFrame>
      <p:graphicFrame>
        <p:nvGraphicFramePr>
          <p:cNvPr id="11" name="Tabella 10">
            <a:extLst>
              <a:ext uri="{FF2B5EF4-FFF2-40B4-BE49-F238E27FC236}">
                <a16:creationId xmlns:a16="http://schemas.microsoft.com/office/drawing/2014/main" id="{D592A60F-0061-4382-9C3C-81BEDDDEBE91}"/>
              </a:ext>
            </a:extLst>
          </p:cNvPr>
          <p:cNvGraphicFramePr>
            <a:graphicFrameLocks noGrp="1"/>
          </p:cNvGraphicFramePr>
          <p:nvPr/>
        </p:nvGraphicFramePr>
        <p:xfrm>
          <a:off x="395288" y="5392738"/>
          <a:ext cx="3887787" cy="1112836"/>
        </p:xfrm>
        <a:graphic>
          <a:graphicData uri="http://schemas.openxmlformats.org/drawingml/2006/table">
            <a:tbl>
              <a:tblPr firstRow="1" bandRow="1">
                <a:tableStyleId>{7DF18680-E054-41AD-8BC1-D1AEF772440D}</a:tableStyleId>
              </a:tblPr>
              <a:tblGrid>
                <a:gridCol w="3887787">
                  <a:extLst>
                    <a:ext uri="{9D8B030D-6E8A-4147-A177-3AD203B41FA5}">
                      <a16:colId xmlns:a16="http://schemas.microsoft.com/office/drawing/2014/main" val="20000"/>
                    </a:ext>
                  </a:extLst>
                </a:gridCol>
              </a:tblGrid>
              <a:tr h="382660">
                <a:tc>
                  <a:txBody>
                    <a:bodyPr/>
                    <a:lstStyle/>
                    <a:p>
                      <a:r>
                        <a:rPr lang="it-IT" sz="1800" b="1" dirty="0">
                          <a:solidFill>
                            <a:srgbClr val="FF0000"/>
                          </a:solidFill>
                          <a:latin typeface="Bookman Old Style" pitchFamily="18" charset="0"/>
                        </a:rPr>
                        <a:t>Mutazioni</a:t>
                      </a:r>
                      <a:r>
                        <a:rPr lang="it-IT" sz="1800" b="1" baseline="0" dirty="0">
                          <a:solidFill>
                            <a:srgbClr val="FF0000"/>
                          </a:solidFill>
                          <a:latin typeface="Bookman Old Style" pitchFamily="18" charset="0"/>
                        </a:rPr>
                        <a:t> nel gene CDK4 &lt;2%</a:t>
                      </a:r>
                      <a:endParaRPr lang="it-IT" sz="1800" b="1" dirty="0">
                        <a:solidFill>
                          <a:srgbClr val="FF0000"/>
                        </a:solidFill>
                        <a:latin typeface="Bookman Old Style" pitchFamily="18" charset="0"/>
                        <a:cs typeface="Times New Roman" pitchFamily="18" charset="0"/>
                      </a:endParaRPr>
                    </a:p>
                  </a:txBody>
                  <a:tcPr marL="91425" marR="91425" marT="45666" marB="45666"/>
                </a:tc>
                <a:extLst>
                  <a:ext uri="{0D108BD9-81ED-4DB2-BD59-A6C34878D82A}">
                    <a16:rowId xmlns:a16="http://schemas.microsoft.com/office/drawing/2014/main" val="10000"/>
                  </a:ext>
                </a:extLst>
              </a:tr>
              <a:tr h="359777">
                <a:tc>
                  <a:txBody>
                    <a:bodyPr/>
                    <a:lstStyle/>
                    <a:p>
                      <a:r>
                        <a:rPr lang="it-IT" sz="1600" b="1" dirty="0">
                          <a:solidFill>
                            <a:srgbClr val="FF0000"/>
                          </a:solidFill>
                          <a:latin typeface="Bookman Old Style" pitchFamily="18" charset="0"/>
                        </a:rPr>
                        <a:t>Esone 2</a:t>
                      </a:r>
                      <a:endParaRPr lang="it-IT" sz="1600" b="1" dirty="0">
                        <a:solidFill>
                          <a:srgbClr val="FF0000"/>
                        </a:solidFill>
                        <a:latin typeface="Bookman Old Style" pitchFamily="18" charset="0"/>
                        <a:cs typeface="Times New Roman" pitchFamily="18" charset="0"/>
                      </a:endParaRPr>
                    </a:p>
                  </a:txBody>
                  <a:tcPr marL="91425" marR="91425" marT="45666" marB="45666"/>
                </a:tc>
                <a:extLst>
                  <a:ext uri="{0D108BD9-81ED-4DB2-BD59-A6C34878D82A}">
                    <a16:rowId xmlns:a16="http://schemas.microsoft.com/office/drawing/2014/main" val="10001"/>
                  </a:ext>
                </a:extLst>
              </a:tr>
              <a:tr h="370399">
                <a:tc>
                  <a:txBody>
                    <a:bodyPr/>
                    <a:lstStyle/>
                    <a:p>
                      <a:r>
                        <a:rPr lang="it-IT" sz="1600" b="1" dirty="0">
                          <a:solidFill>
                            <a:srgbClr val="FF0000"/>
                          </a:solidFill>
                          <a:latin typeface="Bookman Old Style" pitchFamily="18" charset="0"/>
                        </a:rPr>
                        <a:t>R24: H,</a:t>
                      </a:r>
                      <a:r>
                        <a:rPr lang="it-IT" sz="1600" b="1" baseline="0" dirty="0">
                          <a:solidFill>
                            <a:srgbClr val="FF0000"/>
                          </a:solidFill>
                          <a:latin typeface="Bookman Old Style" pitchFamily="18" charset="0"/>
                        </a:rPr>
                        <a:t> C</a:t>
                      </a:r>
                      <a:endParaRPr lang="it-IT" sz="1600" b="1" dirty="0">
                        <a:solidFill>
                          <a:srgbClr val="FF0000"/>
                        </a:solidFill>
                        <a:latin typeface="Bookman Old Style" pitchFamily="18" charset="0"/>
                        <a:cs typeface="Times New Roman" pitchFamily="18" charset="0"/>
                      </a:endParaRPr>
                    </a:p>
                  </a:txBody>
                  <a:tcPr marL="91425" marR="91425" marT="45666" marB="45666"/>
                </a:tc>
                <a:extLst>
                  <a:ext uri="{0D108BD9-81ED-4DB2-BD59-A6C34878D82A}">
                    <a16:rowId xmlns:a16="http://schemas.microsoft.com/office/drawing/2014/main" val="10002"/>
                  </a:ext>
                </a:extLst>
              </a:tr>
            </a:tbl>
          </a:graphicData>
        </a:graphic>
      </p:graphicFrame>
      <p:graphicFrame>
        <p:nvGraphicFramePr>
          <p:cNvPr id="12" name="Tabella 11">
            <a:extLst>
              <a:ext uri="{FF2B5EF4-FFF2-40B4-BE49-F238E27FC236}">
                <a16:creationId xmlns:a16="http://schemas.microsoft.com/office/drawing/2014/main" id="{58DCBD64-2E44-4B77-8D2B-4B4C8EF19E28}"/>
              </a:ext>
            </a:extLst>
          </p:cNvPr>
          <p:cNvGraphicFramePr>
            <a:graphicFrameLocks noGrp="1"/>
          </p:cNvGraphicFramePr>
          <p:nvPr/>
        </p:nvGraphicFramePr>
        <p:xfrm>
          <a:off x="4643438" y="908050"/>
          <a:ext cx="3887788" cy="5472114"/>
        </p:xfrm>
        <a:graphic>
          <a:graphicData uri="http://schemas.openxmlformats.org/drawingml/2006/table">
            <a:tbl>
              <a:tblPr firstRow="1" bandRow="1">
                <a:tableStyleId>{5C22544A-7EE6-4342-B048-85BDC9FD1C3A}</a:tableStyleId>
              </a:tblPr>
              <a:tblGrid>
                <a:gridCol w="1943894">
                  <a:extLst>
                    <a:ext uri="{9D8B030D-6E8A-4147-A177-3AD203B41FA5}">
                      <a16:colId xmlns:a16="http://schemas.microsoft.com/office/drawing/2014/main" val="20000"/>
                    </a:ext>
                  </a:extLst>
                </a:gridCol>
                <a:gridCol w="1943894">
                  <a:extLst>
                    <a:ext uri="{9D8B030D-6E8A-4147-A177-3AD203B41FA5}">
                      <a16:colId xmlns:a16="http://schemas.microsoft.com/office/drawing/2014/main" val="20001"/>
                    </a:ext>
                  </a:extLst>
                </a:gridCol>
              </a:tblGrid>
              <a:tr h="395574">
                <a:tc gridSpan="2">
                  <a:txBody>
                    <a:bodyPr/>
                    <a:lstStyle/>
                    <a:p>
                      <a:pPr algn="ctr"/>
                      <a:r>
                        <a:rPr lang="it-IT" sz="1800" dirty="0">
                          <a:solidFill>
                            <a:srgbClr val="FF0000"/>
                          </a:solidFill>
                          <a:latin typeface="Bookman Old Style" pitchFamily="18" charset="0"/>
                        </a:rPr>
                        <a:t>Mutazioni nel gene C-KIT 2%</a:t>
                      </a:r>
                      <a:endParaRPr lang="it-IT" sz="1800" dirty="0">
                        <a:solidFill>
                          <a:srgbClr val="FF0000"/>
                        </a:solidFill>
                        <a:latin typeface="Bookman Old Style" pitchFamily="18" charset="0"/>
                        <a:cs typeface="Times New Roman" pitchFamily="18" charset="0"/>
                      </a:endParaRPr>
                    </a:p>
                  </a:txBody>
                  <a:tcPr marL="91425" marR="91425" marT="45716" marB="45716"/>
                </a:tc>
                <a:tc hMerge="1">
                  <a:txBody>
                    <a:bodyPr/>
                    <a:lstStyle/>
                    <a:p>
                      <a:endParaRPr lang="it-IT" dirty="0"/>
                    </a:p>
                  </a:txBody>
                  <a:tcPr/>
                </a:tc>
                <a:extLst>
                  <a:ext uri="{0D108BD9-81ED-4DB2-BD59-A6C34878D82A}">
                    <a16:rowId xmlns:a16="http://schemas.microsoft.com/office/drawing/2014/main" val="10000"/>
                  </a:ext>
                </a:extLst>
              </a:tr>
              <a:tr h="362610">
                <a:tc>
                  <a:txBody>
                    <a:bodyPr/>
                    <a:lstStyle/>
                    <a:p>
                      <a:pPr algn="ctr"/>
                      <a:r>
                        <a:rPr lang="it-IT" sz="1600" b="1" dirty="0">
                          <a:solidFill>
                            <a:srgbClr val="FF0000"/>
                          </a:solidFill>
                          <a:latin typeface="Bookman Old Style" pitchFamily="18" charset="0"/>
                        </a:rPr>
                        <a:t>Esone 11</a:t>
                      </a:r>
                      <a:endParaRPr lang="it-IT" sz="1600" b="1" dirty="0">
                        <a:solidFill>
                          <a:srgbClr val="FF0000"/>
                        </a:solidFill>
                        <a:latin typeface="Bookman Old Style" pitchFamily="18" charset="0"/>
                        <a:cs typeface="Times New Roman" pitchFamily="18" charset="0"/>
                      </a:endParaRPr>
                    </a:p>
                  </a:txBody>
                  <a:tcPr marL="91425" marR="91425" marT="45716" marB="45716"/>
                </a:tc>
                <a:tc>
                  <a:txBody>
                    <a:bodyPr/>
                    <a:lstStyle/>
                    <a:p>
                      <a:pPr algn="ctr"/>
                      <a:r>
                        <a:rPr lang="it-IT" sz="1600" b="1" dirty="0">
                          <a:solidFill>
                            <a:srgbClr val="FF0000"/>
                          </a:solidFill>
                          <a:latin typeface="Bookman Old Style" pitchFamily="18" charset="0"/>
                        </a:rPr>
                        <a:t>Esone 13</a:t>
                      </a:r>
                      <a:endParaRPr lang="it-IT" sz="1600" b="1" dirty="0">
                        <a:solidFill>
                          <a:srgbClr val="FF0000"/>
                        </a:solidFill>
                        <a:latin typeface="Bookman Old Style" pitchFamily="18" charset="0"/>
                        <a:cs typeface="Times New Roman" pitchFamily="18" charset="0"/>
                      </a:endParaRPr>
                    </a:p>
                  </a:txBody>
                  <a:tcPr marL="91425" marR="91425" marT="45716" marB="45716"/>
                </a:tc>
                <a:extLst>
                  <a:ext uri="{0D108BD9-81ED-4DB2-BD59-A6C34878D82A}">
                    <a16:rowId xmlns:a16="http://schemas.microsoft.com/office/drawing/2014/main" val="10001"/>
                  </a:ext>
                </a:extLst>
              </a:tr>
              <a:tr h="362610">
                <a:tc>
                  <a:txBody>
                    <a:bodyPr/>
                    <a:lstStyle/>
                    <a:p>
                      <a:pPr algn="ctr"/>
                      <a:r>
                        <a:rPr lang="it-IT" sz="1600" b="1" dirty="0">
                          <a:solidFill>
                            <a:srgbClr val="FF0000"/>
                          </a:solidFill>
                          <a:latin typeface="Bookman Old Style" pitchFamily="18" charset="0"/>
                        </a:rPr>
                        <a:t>K550N</a:t>
                      </a:r>
                      <a:endParaRPr lang="it-IT" sz="1600" b="1" dirty="0">
                        <a:solidFill>
                          <a:srgbClr val="FF0000"/>
                        </a:solidFill>
                        <a:latin typeface="Bookman Old Style" pitchFamily="18" charset="0"/>
                        <a:cs typeface="Times New Roman" pitchFamily="18" charset="0"/>
                      </a:endParaRPr>
                    </a:p>
                  </a:txBody>
                  <a:tcPr marL="91425" marR="91425" marT="45716" marB="45716"/>
                </a:tc>
                <a:tc>
                  <a:txBody>
                    <a:bodyPr/>
                    <a:lstStyle/>
                    <a:p>
                      <a:pPr algn="ctr"/>
                      <a:r>
                        <a:rPr lang="it-IT" sz="1600" b="1" dirty="0">
                          <a:solidFill>
                            <a:srgbClr val="FF0000"/>
                          </a:solidFill>
                          <a:latin typeface="Bookman Old Style" pitchFamily="18" charset="0"/>
                        </a:rPr>
                        <a:t>K642E</a:t>
                      </a:r>
                      <a:endParaRPr lang="it-IT" sz="1600" b="1" dirty="0">
                        <a:solidFill>
                          <a:srgbClr val="FF0000"/>
                        </a:solidFill>
                        <a:latin typeface="Bookman Old Style" pitchFamily="18" charset="0"/>
                        <a:cs typeface="Times New Roman" pitchFamily="18" charset="0"/>
                      </a:endParaRPr>
                    </a:p>
                  </a:txBody>
                  <a:tcPr marL="91425" marR="91425" marT="45716" marB="45716"/>
                </a:tc>
                <a:extLst>
                  <a:ext uri="{0D108BD9-81ED-4DB2-BD59-A6C34878D82A}">
                    <a16:rowId xmlns:a16="http://schemas.microsoft.com/office/drawing/2014/main" val="10002"/>
                  </a:ext>
                </a:extLst>
              </a:tr>
              <a:tr h="362610">
                <a:tc>
                  <a:txBody>
                    <a:bodyPr/>
                    <a:lstStyle/>
                    <a:p>
                      <a:pPr algn="ctr"/>
                      <a:r>
                        <a:rPr lang="it-IT" sz="1600" b="1" dirty="0">
                          <a:solidFill>
                            <a:srgbClr val="FF0000"/>
                          </a:solidFill>
                          <a:latin typeface="Bookman Old Style" pitchFamily="18" charset="0"/>
                        </a:rPr>
                        <a:t>Y553N</a:t>
                      </a:r>
                      <a:endParaRPr lang="it-IT" sz="1600" b="1" dirty="0">
                        <a:solidFill>
                          <a:srgbClr val="FF0000"/>
                        </a:solidFill>
                        <a:latin typeface="Bookman Old Style" pitchFamily="18" charset="0"/>
                        <a:cs typeface="Times New Roman" pitchFamily="18" charset="0"/>
                      </a:endParaRPr>
                    </a:p>
                  </a:txBody>
                  <a:tcPr marL="91425" marR="91425" marT="45716" marB="45716"/>
                </a:tc>
                <a:tc>
                  <a:txBody>
                    <a:bodyPr/>
                    <a:lstStyle/>
                    <a:p>
                      <a:pPr algn="ctr"/>
                      <a:r>
                        <a:rPr lang="it-IT" sz="1600" b="1" dirty="0">
                          <a:solidFill>
                            <a:srgbClr val="FF0000"/>
                          </a:solidFill>
                          <a:latin typeface="Bookman Old Style" pitchFamily="18" charset="0"/>
                        </a:rPr>
                        <a:t>R634W</a:t>
                      </a:r>
                      <a:endParaRPr lang="it-IT" sz="1600" b="1" dirty="0">
                        <a:solidFill>
                          <a:srgbClr val="FF0000"/>
                        </a:solidFill>
                        <a:latin typeface="Bookman Old Style" pitchFamily="18" charset="0"/>
                        <a:cs typeface="Times New Roman" pitchFamily="18" charset="0"/>
                      </a:endParaRPr>
                    </a:p>
                  </a:txBody>
                  <a:tcPr marL="91425" marR="91425" marT="45716" marB="45716"/>
                </a:tc>
                <a:extLst>
                  <a:ext uri="{0D108BD9-81ED-4DB2-BD59-A6C34878D82A}">
                    <a16:rowId xmlns:a16="http://schemas.microsoft.com/office/drawing/2014/main" val="10003"/>
                  </a:ext>
                </a:extLst>
              </a:tr>
              <a:tr h="362610">
                <a:tc>
                  <a:txBody>
                    <a:bodyPr/>
                    <a:lstStyle/>
                    <a:p>
                      <a:pPr algn="ctr"/>
                      <a:r>
                        <a:rPr lang="it-IT" sz="1600" b="1" dirty="0">
                          <a:solidFill>
                            <a:srgbClr val="FF0000"/>
                          </a:solidFill>
                          <a:latin typeface="Bookman Old Style" pitchFamily="18" charset="0"/>
                        </a:rPr>
                        <a:t>Del554-559</a:t>
                      </a:r>
                      <a:endParaRPr lang="it-IT" sz="1600" b="1" dirty="0">
                        <a:solidFill>
                          <a:srgbClr val="FF0000"/>
                        </a:solidFill>
                        <a:latin typeface="Bookman Old Style" pitchFamily="18" charset="0"/>
                        <a:cs typeface="Times New Roman" pitchFamily="18" charset="0"/>
                      </a:endParaRPr>
                    </a:p>
                  </a:txBody>
                  <a:tcPr marL="91425" marR="91425" marT="45716" marB="45716"/>
                </a:tc>
                <a:tc>
                  <a:txBody>
                    <a:bodyPr/>
                    <a:lstStyle/>
                    <a:p>
                      <a:pPr algn="ctr"/>
                      <a:endParaRPr lang="it-IT" sz="1600" b="1">
                        <a:solidFill>
                          <a:srgbClr val="FF0000"/>
                        </a:solidFill>
                        <a:latin typeface="Bookman Old Style" pitchFamily="18" charset="0"/>
                        <a:cs typeface="Times New Roman" pitchFamily="18" charset="0"/>
                      </a:endParaRPr>
                    </a:p>
                  </a:txBody>
                  <a:tcPr marL="91425" marR="91425" marT="45716" marB="45716"/>
                </a:tc>
                <a:extLst>
                  <a:ext uri="{0D108BD9-81ED-4DB2-BD59-A6C34878D82A}">
                    <a16:rowId xmlns:a16="http://schemas.microsoft.com/office/drawing/2014/main" val="10004"/>
                  </a:ext>
                </a:extLst>
              </a:tr>
              <a:tr h="362610">
                <a:tc>
                  <a:txBody>
                    <a:bodyPr/>
                    <a:lstStyle/>
                    <a:p>
                      <a:pPr algn="ctr"/>
                      <a:r>
                        <a:rPr lang="it-IT" sz="1600" b="1" dirty="0">
                          <a:solidFill>
                            <a:srgbClr val="FF0000"/>
                          </a:solidFill>
                          <a:latin typeface="Bookman Old Style" pitchFamily="18" charset="0"/>
                        </a:rPr>
                        <a:t>W557R</a:t>
                      </a:r>
                      <a:endParaRPr lang="it-IT" sz="1600" b="1" dirty="0">
                        <a:solidFill>
                          <a:srgbClr val="FF0000"/>
                        </a:solidFill>
                        <a:latin typeface="Bookman Old Style" pitchFamily="18" charset="0"/>
                        <a:cs typeface="Times New Roman" pitchFamily="18" charset="0"/>
                      </a:endParaRPr>
                    </a:p>
                  </a:txBody>
                  <a:tcPr marL="91425" marR="91425" marT="45716" marB="45716"/>
                </a:tc>
                <a:tc>
                  <a:txBody>
                    <a:bodyPr/>
                    <a:lstStyle/>
                    <a:p>
                      <a:pPr algn="ctr"/>
                      <a:endParaRPr lang="it-IT" sz="1600" b="1" dirty="0">
                        <a:solidFill>
                          <a:srgbClr val="FF0000"/>
                        </a:solidFill>
                        <a:latin typeface="Bookman Old Style" pitchFamily="18" charset="0"/>
                        <a:cs typeface="Times New Roman" pitchFamily="18" charset="0"/>
                      </a:endParaRPr>
                    </a:p>
                  </a:txBody>
                  <a:tcPr marL="91425" marR="91425" marT="45716" marB="45716"/>
                </a:tc>
                <a:extLst>
                  <a:ext uri="{0D108BD9-81ED-4DB2-BD59-A6C34878D82A}">
                    <a16:rowId xmlns:a16="http://schemas.microsoft.com/office/drawing/2014/main" val="10005"/>
                  </a:ext>
                </a:extLst>
              </a:tr>
              <a:tr h="362610">
                <a:tc>
                  <a:txBody>
                    <a:bodyPr/>
                    <a:lstStyle/>
                    <a:p>
                      <a:pPr algn="ctr"/>
                      <a:r>
                        <a:rPr lang="it-IT" sz="1600" b="1" dirty="0">
                          <a:solidFill>
                            <a:srgbClr val="FF0000"/>
                          </a:solidFill>
                          <a:latin typeface="Bookman Old Style" pitchFamily="18" charset="0"/>
                        </a:rPr>
                        <a:t>K558N</a:t>
                      </a:r>
                      <a:endParaRPr lang="it-IT" sz="1600" b="1" dirty="0">
                        <a:solidFill>
                          <a:srgbClr val="FF0000"/>
                        </a:solidFill>
                        <a:latin typeface="Bookman Old Style" pitchFamily="18" charset="0"/>
                        <a:cs typeface="Times New Roman" pitchFamily="18" charset="0"/>
                      </a:endParaRPr>
                    </a:p>
                  </a:txBody>
                  <a:tcPr marL="91425" marR="91425" marT="45716" marB="45716"/>
                </a:tc>
                <a:tc>
                  <a:txBody>
                    <a:bodyPr/>
                    <a:lstStyle/>
                    <a:p>
                      <a:pPr algn="ctr"/>
                      <a:endParaRPr lang="it-IT" sz="1600" b="1">
                        <a:solidFill>
                          <a:srgbClr val="FF0000"/>
                        </a:solidFill>
                        <a:latin typeface="Bookman Old Style" pitchFamily="18" charset="0"/>
                        <a:cs typeface="Times New Roman" pitchFamily="18" charset="0"/>
                      </a:endParaRPr>
                    </a:p>
                  </a:txBody>
                  <a:tcPr marL="91425" marR="91425" marT="45716" marB="45716"/>
                </a:tc>
                <a:extLst>
                  <a:ext uri="{0D108BD9-81ED-4DB2-BD59-A6C34878D82A}">
                    <a16:rowId xmlns:a16="http://schemas.microsoft.com/office/drawing/2014/main" val="10006"/>
                  </a:ext>
                </a:extLst>
              </a:tr>
              <a:tr h="362610">
                <a:tc>
                  <a:txBody>
                    <a:bodyPr/>
                    <a:lstStyle/>
                    <a:p>
                      <a:pPr algn="ctr"/>
                      <a:r>
                        <a:rPr lang="it-IT" sz="1600" b="1" dirty="0">
                          <a:solidFill>
                            <a:srgbClr val="FF0000"/>
                          </a:solidFill>
                          <a:latin typeface="Bookman Old Style" pitchFamily="18" charset="0"/>
                        </a:rPr>
                        <a:t>V560D</a:t>
                      </a:r>
                      <a:endParaRPr lang="it-IT" sz="1600" b="1" dirty="0">
                        <a:solidFill>
                          <a:srgbClr val="FF0000"/>
                        </a:solidFill>
                        <a:latin typeface="Bookman Old Style" pitchFamily="18" charset="0"/>
                        <a:cs typeface="Times New Roman" pitchFamily="18" charset="0"/>
                      </a:endParaRPr>
                    </a:p>
                  </a:txBody>
                  <a:tcPr marL="91425" marR="91425" marT="45716" marB="45716"/>
                </a:tc>
                <a:tc>
                  <a:txBody>
                    <a:bodyPr/>
                    <a:lstStyle/>
                    <a:p>
                      <a:pPr algn="ctr"/>
                      <a:endParaRPr lang="it-IT" sz="1600" b="1" dirty="0">
                        <a:solidFill>
                          <a:srgbClr val="FF0000"/>
                        </a:solidFill>
                        <a:latin typeface="Bookman Old Style" pitchFamily="18" charset="0"/>
                        <a:cs typeface="Times New Roman" pitchFamily="18" charset="0"/>
                      </a:endParaRPr>
                    </a:p>
                  </a:txBody>
                  <a:tcPr marL="91425" marR="91425" marT="45716" marB="45716"/>
                </a:tc>
                <a:extLst>
                  <a:ext uri="{0D108BD9-81ED-4DB2-BD59-A6C34878D82A}">
                    <a16:rowId xmlns:a16="http://schemas.microsoft.com/office/drawing/2014/main" val="10007"/>
                  </a:ext>
                </a:extLst>
              </a:tr>
              <a:tr h="362610">
                <a:tc>
                  <a:txBody>
                    <a:bodyPr/>
                    <a:lstStyle/>
                    <a:p>
                      <a:pPr algn="ctr"/>
                      <a:r>
                        <a:rPr lang="it-IT" sz="1600" b="1" dirty="0">
                          <a:solidFill>
                            <a:srgbClr val="FF0000"/>
                          </a:solidFill>
                          <a:latin typeface="Bookman Old Style" pitchFamily="18" charset="0"/>
                        </a:rPr>
                        <a:t>N566D</a:t>
                      </a:r>
                      <a:endParaRPr lang="it-IT" sz="1600" b="1" dirty="0">
                        <a:solidFill>
                          <a:srgbClr val="FF0000"/>
                        </a:solidFill>
                        <a:latin typeface="Bookman Old Style" pitchFamily="18" charset="0"/>
                        <a:cs typeface="Times New Roman" pitchFamily="18" charset="0"/>
                      </a:endParaRPr>
                    </a:p>
                  </a:txBody>
                  <a:tcPr marL="91425" marR="91425" marT="45716" marB="45716"/>
                </a:tc>
                <a:tc>
                  <a:txBody>
                    <a:bodyPr/>
                    <a:lstStyle/>
                    <a:p>
                      <a:pPr algn="ctr"/>
                      <a:endParaRPr lang="it-IT" sz="1600" b="1">
                        <a:solidFill>
                          <a:srgbClr val="FF0000"/>
                        </a:solidFill>
                        <a:latin typeface="Bookman Old Style" pitchFamily="18" charset="0"/>
                        <a:cs typeface="Times New Roman" pitchFamily="18" charset="0"/>
                      </a:endParaRPr>
                    </a:p>
                  </a:txBody>
                  <a:tcPr marL="91425" marR="91425" marT="45716" marB="45716"/>
                </a:tc>
                <a:extLst>
                  <a:ext uri="{0D108BD9-81ED-4DB2-BD59-A6C34878D82A}">
                    <a16:rowId xmlns:a16="http://schemas.microsoft.com/office/drawing/2014/main" val="10008"/>
                  </a:ext>
                </a:extLst>
              </a:tr>
              <a:tr h="362610">
                <a:tc>
                  <a:txBody>
                    <a:bodyPr/>
                    <a:lstStyle/>
                    <a:p>
                      <a:pPr algn="ctr"/>
                      <a:r>
                        <a:rPr lang="it-IT" sz="1600" b="1" dirty="0">
                          <a:solidFill>
                            <a:srgbClr val="FF0000"/>
                          </a:solidFill>
                          <a:latin typeface="Bookman Old Style" pitchFamily="18" charset="0"/>
                        </a:rPr>
                        <a:t>V569G</a:t>
                      </a:r>
                      <a:endParaRPr lang="it-IT" sz="1600" b="1" dirty="0">
                        <a:solidFill>
                          <a:srgbClr val="FF0000"/>
                        </a:solidFill>
                        <a:latin typeface="Bookman Old Style" pitchFamily="18" charset="0"/>
                        <a:cs typeface="Times New Roman" pitchFamily="18" charset="0"/>
                      </a:endParaRPr>
                    </a:p>
                  </a:txBody>
                  <a:tcPr marL="91425" marR="91425" marT="45716" marB="45716"/>
                </a:tc>
                <a:tc>
                  <a:txBody>
                    <a:bodyPr/>
                    <a:lstStyle/>
                    <a:p>
                      <a:pPr algn="ctr"/>
                      <a:endParaRPr lang="it-IT" sz="1600" b="1">
                        <a:solidFill>
                          <a:srgbClr val="FF0000"/>
                        </a:solidFill>
                        <a:latin typeface="Bookman Old Style" pitchFamily="18" charset="0"/>
                        <a:cs typeface="Times New Roman" pitchFamily="18" charset="0"/>
                      </a:endParaRPr>
                    </a:p>
                  </a:txBody>
                  <a:tcPr marL="91425" marR="91425" marT="45716" marB="45716"/>
                </a:tc>
                <a:extLst>
                  <a:ext uri="{0D108BD9-81ED-4DB2-BD59-A6C34878D82A}">
                    <a16:rowId xmlns:a16="http://schemas.microsoft.com/office/drawing/2014/main" val="10009"/>
                  </a:ext>
                </a:extLst>
              </a:tr>
              <a:tr h="362610">
                <a:tc>
                  <a:txBody>
                    <a:bodyPr/>
                    <a:lstStyle/>
                    <a:p>
                      <a:pPr algn="ctr"/>
                      <a:r>
                        <a:rPr lang="it-IT" sz="1600" b="1" dirty="0">
                          <a:solidFill>
                            <a:srgbClr val="FF0000"/>
                          </a:solidFill>
                          <a:latin typeface="Bookman Old Style" pitchFamily="18" charset="0"/>
                        </a:rPr>
                        <a:t>Del566</a:t>
                      </a:r>
                      <a:endParaRPr lang="it-IT" sz="1600" b="1" dirty="0">
                        <a:solidFill>
                          <a:srgbClr val="FF0000"/>
                        </a:solidFill>
                        <a:latin typeface="Bookman Old Style" pitchFamily="18" charset="0"/>
                        <a:cs typeface="Times New Roman" pitchFamily="18" charset="0"/>
                      </a:endParaRPr>
                    </a:p>
                  </a:txBody>
                  <a:tcPr marL="91425" marR="91425" marT="45716" marB="45716"/>
                </a:tc>
                <a:tc>
                  <a:txBody>
                    <a:bodyPr/>
                    <a:lstStyle/>
                    <a:p>
                      <a:pPr algn="ctr"/>
                      <a:endParaRPr lang="it-IT" sz="1600" b="1">
                        <a:solidFill>
                          <a:srgbClr val="FF0000"/>
                        </a:solidFill>
                        <a:latin typeface="Bookman Old Style" pitchFamily="18" charset="0"/>
                        <a:cs typeface="Times New Roman" pitchFamily="18" charset="0"/>
                      </a:endParaRPr>
                    </a:p>
                  </a:txBody>
                  <a:tcPr marL="91425" marR="91425" marT="45716" marB="45716"/>
                </a:tc>
                <a:extLst>
                  <a:ext uri="{0D108BD9-81ED-4DB2-BD59-A6C34878D82A}">
                    <a16:rowId xmlns:a16="http://schemas.microsoft.com/office/drawing/2014/main" val="10010"/>
                  </a:ext>
                </a:extLst>
              </a:tr>
              <a:tr h="362610">
                <a:tc>
                  <a:txBody>
                    <a:bodyPr/>
                    <a:lstStyle/>
                    <a:p>
                      <a:pPr algn="ctr"/>
                      <a:r>
                        <a:rPr lang="it-IT" sz="1600" b="1" dirty="0">
                          <a:solidFill>
                            <a:srgbClr val="FF0000"/>
                          </a:solidFill>
                          <a:latin typeface="Bookman Old Style" pitchFamily="18" charset="0"/>
                        </a:rPr>
                        <a:t>N566K</a:t>
                      </a:r>
                      <a:endParaRPr lang="it-IT" sz="1600" b="1" dirty="0">
                        <a:solidFill>
                          <a:srgbClr val="FF0000"/>
                        </a:solidFill>
                        <a:latin typeface="Bookman Old Style" pitchFamily="18" charset="0"/>
                        <a:cs typeface="Times New Roman" pitchFamily="18" charset="0"/>
                      </a:endParaRPr>
                    </a:p>
                  </a:txBody>
                  <a:tcPr marL="91425" marR="91425" marT="45716" marB="45716"/>
                </a:tc>
                <a:tc>
                  <a:txBody>
                    <a:bodyPr/>
                    <a:lstStyle/>
                    <a:p>
                      <a:pPr algn="ctr"/>
                      <a:endParaRPr lang="it-IT" sz="1600" b="1" dirty="0">
                        <a:solidFill>
                          <a:srgbClr val="FF0000"/>
                        </a:solidFill>
                        <a:latin typeface="Bookman Old Style" pitchFamily="18" charset="0"/>
                        <a:cs typeface="Times New Roman" pitchFamily="18" charset="0"/>
                      </a:endParaRPr>
                    </a:p>
                  </a:txBody>
                  <a:tcPr marL="91425" marR="91425" marT="45716" marB="45716"/>
                </a:tc>
                <a:extLst>
                  <a:ext uri="{0D108BD9-81ED-4DB2-BD59-A6C34878D82A}">
                    <a16:rowId xmlns:a16="http://schemas.microsoft.com/office/drawing/2014/main" val="10011"/>
                  </a:ext>
                </a:extLst>
              </a:tr>
              <a:tr h="362610">
                <a:tc>
                  <a:txBody>
                    <a:bodyPr/>
                    <a:lstStyle/>
                    <a:p>
                      <a:pPr algn="ctr"/>
                      <a:r>
                        <a:rPr lang="it-IT" sz="1600" b="1" dirty="0">
                          <a:solidFill>
                            <a:srgbClr val="FF0000"/>
                          </a:solidFill>
                          <a:latin typeface="Bookman Old Style" pitchFamily="18" charset="0"/>
                        </a:rPr>
                        <a:t>L576P</a:t>
                      </a:r>
                      <a:endParaRPr lang="it-IT" sz="1600" b="1" dirty="0">
                        <a:solidFill>
                          <a:srgbClr val="FF0000"/>
                        </a:solidFill>
                        <a:latin typeface="Bookman Old Style" pitchFamily="18" charset="0"/>
                        <a:cs typeface="Times New Roman" pitchFamily="18" charset="0"/>
                      </a:endParaRPr>
                    </a:p>
                  </a:txBody>
                  <a:tcPr marL="91425" marR="91425" marT="45716" marB="45716"/>
                </a:tc>
                <a:tc>
                  <a:txBody>
                    <a:bodyPr/>
                    <a:lstStyle/>
                    <a:p>
                      <a:pPr algn="ctr"/>
                      <a:endParaRPr lang="it-IT" sz="1600" b="1" dirty="0">
                        <a:solidFill>
                          <a:srgbClr val="FF0000"/>
                        </a:solidFill>
                        <a:latin typeface="Bookman Old Style" pitchFamily="18" charset="0"/>
                        <a:cs typeface="Times New Roman" pitchFamily="18" charset="0"/>
                      </a:endParaRPr>
                    </a:p>
                  </a:txBody>
                  <a:tcPr marL="91425" marR="91425" marT="45716" marB="45716"/>
                </a:tc>
                <a:extLst>
                  <a:ext uri="{0D108BD9-81ED-4DB2-BD59-A6C34878D82A}">
                    <a16:rowId xmlns:a16="http://schemas.microsoft.com/office/drawing/2014/main" val="10012"/>
                  </a:ext>
                </a:extLst>
              </a:tr>
              <a:tr h="362610">
                <a:tc>
                  <a:txBody>
                    <a:bodyPr/>
                    <a:lstStyle/>
                    <a:p>
                      <a:pPr algn="ctr"/>
                      <a:r>
                        <a:rPr lang="it-IT" sz="1600" b="1" dirty="0">
                          <a:solidFill>
                            <a:srgbClr val="FF0000"/>
                          </a:solidFill>
                          <a:latin typeface="Bookman Old Style" pitchFamily="18" charset="0"/>
                        </a:rPr>
                        <a:t>Del579</a:t>
                      </a:r>
                      <a:endParaRPr lang="it-IT" sz="1600" b="1" dirty="0">
                        <a:solidFill>
                          <a:srgbClr val="FF0000"/>
                        </a:solidFill>
                        <a:latin typeface="Bookman Old Style" pitchFamily="18" charset="0"/>
                        <a:cs typeface="Times New Roman" pitchFamily="18" charset="0"/>
                      </a:endParaRPr>
                    </a:p>
                  </a:txBody>
                  <a:tcPr marL="91425" marR="91425" marT="45716" marB="45716"/>
                </a:tc>
                <a:tc>
                  <a:txBody>
                    <a:bodyPr/>
                    <a:lstStyle/>
                    <a:p>
                      <a:pPr algn="ctr"/>
                      <a:endParaRPr lang="it-IT" sz="1600" b="1" dirty="0">
                        <a:solidFill>
                          <a:srgbClr val="FF0000"/>
                        </a:solidFill>
                        <a:latin typeface="Bookman Old Style" pitchFamily="18" charset="0"/>
                        <a:cs typeface="Times New Roman" pitchFamily="18" charset="0"/>
                      </a:endParaRPr>
                    </a:p>
                  </a:txBody>
                  <a:tcPr marL="91425" marR="91425" marT="45716" marB="45716"/>
                </a:tc>
                <a:extLst>
                  <a:ext uri="{0D108BD9-81ED-4DB2-BD59-A6C34878D82A}">
                    <a16:rowId xmlns:a16="http://schemas.microsoft.com/office/drawing/2014/main" val="10013"/>
                  </a:ext>
                </a:extLst>
              </a:tr>
              <a:tr h="362610">
                <a:tc>
                  <a:txBody>
                    <a:bodyPr/>
                    <a:lstStyle/>
                    <a:p>
                      <a:pPr algn="ctr"/>
                      <a:r>
                        <a:rPr lang="it-IT" sz="1600" b="1" dirty="0">
                          <a:solidFill>
                            <a:srgbClr val="FF0000"/>
                          </a:solidFill>
                          <a:latin typeface="Bookman Old Style" pitchFamily="18" charset="0"/>
                        </a:rPr>
                        <a:t>V559: A, D, G</a:t>
                      </a:r>
                      <a:endParaRPr lang="it-IT" sz="1600" b="1" dirty="0">
                        <a:solidFill>
                          <a:srgbClr val="FF0000"/>
                        </a:solidFill>
                        <a:latin typeface="Bookman Old Style" pitchFamily="18" charset="0"/>
                        <a:cs typeface="Times New Roman" pitchFamily="18" charset="0"/>
                      </a:endParaRPr>
                    </a:p>
                  </a:txBody>
                  <a:tcPr marL="91425" marR="91425" marT="45716" marB="45716"/>
                </a:tc>
                <a:tc>
                  <a:txBody>
                    <a:bodyPr/>
                    <a:lstStyle/>
                    <a:p>
                      <a:pPr algn="ctr"/>
                      <a:endParaRPr lang="it-IT" sz="1600" b="1" dirty="0">
                        <a:solidFill>
                          <a:srgbClr val="FF0000"/>
                        </a:solidFill>
                        <a:latin typeface="Bookman Old Style" pitchFamily="18" charset="0"/>
                        <a:cs typeface="Times New Roman" pitchFamily="18" charset="0"/>
                      </a:endParaRPr>
                    </a:p>
                  </a:txBody>
                  <a:tcPr marL="91425" marR="91425" marT="45716" marB="45716"/>
                </a:tc>
                <a:extLst>
                  <a:ext uri="{0D108BD9-81ED-4DB2-BD59-A6C34878D82A}">
                    <a16:rowId xmlns:a16="http://schemas.microsoft.com/office/drawing/2014/main" val="10014"/>
                  </a:ext>
                </a:extLst>
              </a:tr>
            </a:tbl>
          </a:graphicData>
        </a:graphic>
      </p:graphicFrame>
      <p:sp>
        <p:nvSpPr>
          <p:cNvPr id="7" name="Titolo 1">
            <a:extLst>
              <a:ext uri="{FF2B5EF4-FFF2-40B4-BE49-F238E27FC236}">
                <a16:creationId xmlns:a16="http://schemas.microsoft.com/office/drawing/2014/main" id="{38939ACC-17B4-47E9-9F91-94CB1CE94A9C}"/>
              </a:ext>
            </a:extLst>
          </p:cNvPr>
          <p:cNvSpPr txBox="1">
            <a:spLocks/>
          </p:cNvSpPr>
          <p:nvPr/>
        </p:nvSpPr>
        <p:spPr bwMode="auto">
          <a:xfrm>
            <a:off x="468313" y="188913"/>
            <a:ext cx="7937500" cy="620712"/>
          </a:xfrm>
          <a:prstGeom prst="rect">
            <a:avLst/>
          </a:prstGeom>
        </p:spPr>
        <p:txBody>
          <a:bodyPr anchor="b"/>
          <a:lst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ＭＳ Ｐゴシック" charset="-128"/>
                <a:cs typeface="+mj-cs"/>
              </a:defRPr>
            </a:lvl1pPr>
            <a:lvl2pPr algn="l" rtl="0" eaLnBrk="0" fontAlgn="base" hangingPunct="0">
              <a:spcBef>
                <a:spcPct val="0"/>
              </a:spcBef>
              <a:spcAft>
                <a:spcPct val="0"/>
              </a:spcAft>
              <a:defRPr sz="3600" b="1">
                <a:solidFill>
                  <a:srgbClr val="FF8D3E"/>
                </a:solidFill>
                <a:latin typeface="Verdana" pitchFamily="34" charset="0"/>
                <a:ea typeface="ＭＳ Ｐゴシック" charset="-128"/>
              </a:defRPr>
            </a:lvl2pPr>
            <a:lvl3pPr algn="l" rtl="0" eaLnBrk="0" fontAlgn="base" hangingPunct="0">
              <a:spcBef>
                <a:spcPct val="0"/>
              </a:spcBef>
              <a:spcAft>
                <a:spcPct val="0"/>
              </a:spcAft>
              <a:defRPr sz="3600" b="1">
                <a:solidFill>
                  <a:srgbClr val="FF8D3E"/>
                </a:solidFill>
                <a:latin typeface="Verdana" pitchFamily="34" charset="0"/>
                <a:ea typeface="ＭＳ Ｐゴシック" charset="-128"/>
              </a:defRPr>
            </a:lvl3pPr>
            <a:lvl4pPr algn="l" rtl="0" eaLnBrk="0" fontAlgn="base" hangingPunct="0">
              <a:spcBef>
                <a:spcPct val="0"/>
              </a:spcBef>
              <a:spcAft>
                <a:spcPct val="0"/>
              </a:spcAft>
              <a:defRPr sz="3600" b="1">
                <a:solidFill>
                  <a:srgbClr val="FF8D3E"/>
                </a:solidFill>
                <a:latin typeface="Verdana" pitchFamily="34" charset="0"/>
                <a:ea typeface="ＭＳ Ｐゴシック" charset="-128"/>
              </a:defRPr>
            </a:lvl4pPr>
            <a:lvl5pPr algn="l" rtl="0" eaLnBrk="0" fontAlgn="base" hangingPunct="0">
              <a:spcBef>
                <a:spcPct val="0"/>
              </a:spcBef>
              <a:spcAft>
                <a:spcPct val="0"/>
              </a:spcAft>
              <a:defRPr sz="3600" b="1">
                <a:solidFill>
                  <a:srgbClr val="FF8D3E"/>
                </a:solidFill>
                <a:latin typeface="Verdana" pitchFamily="34" charset="0"/>
                <a:ea typeface="ＭＳ Ｐゴシック" charset="-128"/>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lstStyle>
          <a:p>
            <a:pPr marL="457200" indent="-457200" algn="ctr">
              <a:defRPr/>
            </a:pPr>
            <a:r>
              <a:rPr lang="it-IT" sz="2800" dirty="0">
                <a:solidFill>
                  <a:schemeClr val="tx1"/>
                </a:solidFill>
                <a:effectLst>
                  <a:outerShdw blurRad="38100" dist="38100" dir="2700000" algn="tl">
                    <a:srgbClr val="000000">
                      <a:alpha val="43137"/>
                    </a:srgbClr>
                  </a:outerShdw>
                </a:effectLst>
                <a:latin typeface="Bookman Old Style" pitchFamily="18" charset="0"/>
                <a:ea typeface="ＭＳ Ｐゴシック" pitchFamily="34" charset="-128"/>
                <a:cs typeface="Times New Roman" pitchFamily="18" charset="0"/>
              </a:rPr>
              <a:t>MUTAZIONI NEL MELANOMA CUTANEO</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7789C904-33A8-4F8E-B735-D0ABD3452216}"/>
              </a:ext>
            </a:extLst>
          </p:cNvPr>
          <p:cNvPicPr>
            <a:picLocks noChangeAspect="1" noChangeArrowheads="1"/>
          </p:cNvPicPr>
          <p:nvPr/>
        </p:nvPicPr>
        <p:blipFill>
          <a:blip r:embed="rId2"/>
          <a:srcRect/>
          <a:stretch>
            <a:fillRect/>
          </a:stretch>
        </p:blipFill>
        <p:spPr bwMode="auto">
          <a:xfrm>
            <a:off x="1693863" y="2565400"/>
            <a:ext cx="6046787" cy="3959225"/>
          </a:xfrm>
          <a:prstGeom prst="rect">
            <a:avLst/>
          </a:prstGeom>
          <a:noFill/>
          <a:ln w="9525">
            <a:solidFill>
              <a:schemeClr val="accent2">
                <a:lumMod val="40000"/>
                <a:lumOff val="60000"/>
              </a:schemeClr>
            </a:solidFill>
            <a:miter lim="800000"/>
            <a:headEnd/>
            <a:tailEnd/>
          </a:ln>
          <a:effectLst>
            <a:prstShdw prst="shdw17" dist="17961" dir="2700000">
              <a:schemeClr val="accent1">
                <a:gamma/>
                <a:shade val="60000"/>
                <a:invGamma/>
              </a:schemeClr>
            </a:prstShdw>
          </a:effectLst>
        </p:spPr>
      </p:pic>
      <p:pic>
        <p:nvPicPr>
          <p:cNvPr id="5" name="Picture 2">
            <a:extLst>
              <a:ext uri="{FF2B5EF4-FFF2-40B4-BE49-F238E27FC236}">
                <a16:creationId xmlns:a16="http://schemas.microsoft.com/office/drawing/2014/main" id="{6968C987-0D27-4437-8222-EE79280238BB}"/>
              </a:ext>
            </a:extLst>
          </p:cNvPr>
          <p:cNvPicPr>
            <a:picLocks noChangeAspect="1" noChangeArrowheads="1"/>
          </p:cNvPicPr>
          <p:nvPr/>
        </p:nvPicPr>
        <p:blipFill rotWithShape="1">
          <a:blip r:embed="rId3"/>
          <a:srcRect l="12500" t="13704" r="6042" b="23889"/>
          <a:stretch/>
        </p:blipFill>
        <p:spPr bwMode="auto">
          <a:xfrm>
            <a:off x="684213" y="473075"/>
            <a:ext cx="7775575" cy="1947863"/>
          </a:xfrm>
          <a:prstGeom prst="rect">
            <a:avLst/>
          </a:prstGeom>
          <a:noFill/>
          <a:ln w="9525">
            <a:solidFill>
              <a:schemeClr val="accent2">
                <a:lumMod val="40000"/>
                <a:lumOff val="60000"/>
              </a:schemeClr>
            </a:solidFill>
            <a:miter lim="800000"/>
            <a:headEnd/>
            <a:tailEnd/>
          </a:ln>
          <a:effectLst>
            <a:prstShdw prst="shdw17" dist="17961" dir="2700000">
              <a:schemeClr val="accent1">
                <a:gamma/>
                <a:shade val="60000"/>
                <a:invGamma/>
              </a:schemeClr>
            </a:prst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uppo 10">
            <a:extLst>
              <a:ext uri="{FF2B5EF4-FFF2-40B4-BE49-F238E27FC236}">
                <a16:creationId xmlns:a16="http://schemas.microsoft.com/office/drawing/2014/main" id="{3C7124AB-F4CA-4E71-8C39-04DBE99FDBE4}"/>
              </a:ext>
            </a:extLst>
          </p:cNvPr>
          <p:cNvGrpSpPr>
            <a:grpSpLocks/>
          </p:cNvGrpSpPr>
          <p:nvPr/>
        </p:nvGrpSpPr>
        <p:grpSpPr bwMode="auto">
          <a:xfrm>
            <a:off x="468313" y="549275"/>
            <a:ext cx="8064500" cy="5256213"/>
            <a:chOff x="363235" y="783190"/>
            <a:chExt cx="8460432" cy="4867993"/>
          </a:xfrm>
        </p:grpSpPr>
        <p:sp>
          <p:nvSpPr>
            <p:cNvPr id="39942" name="CasellaDiTesto 5">
              <a:extLst>
                <a:ext uri="{FF2B5EF4-FFF2-40B4-BE49-F238E27FC236}">
                  <a16:creationId xmlns:a16="http://schemas.microsoft.com/office/drawing/2014/main" id="{00828762-1681-4460-ADCA-92725D4EDEAA}"/>
                </a:ext>
              </a:extLst>
            </p:cNvPr>
            <p:cNvSpPr txBox="1">
              <a:spLocks noChangeArrowheads="1"/>
            </p:cNvSpPr>
            <p:nvPr/>
          </p:nvSpPr>
          <p:spPr bwMode="auto">
            <a:xfrm>
              <a:off x="363235" y="783190"/>
              <a:ext cx="8460432" cy="998299"/>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it-IT" sz="3200" b="1" dirty="0">
                  <a:solidFill>
                    <a:srgbClr val="FFFF00"/>
                  </a:solidFill>
                  <a:effectLst>
                    <a:outerShdw blurRad="38100" dist="38100" dir="2700000" algn="tl">
                      <a:srgbClr val="000000">
                        <a:alpha val="43137"/>
                      </a:srgbClr>
                    </a:outerShdw>
                  </a:effectLst>
                  <a:latin typeface="Bookman Old Style" pitchFamily="18" charset="0"/>
                </a:rPr>
                <a:t>Mutazione B-RAF</a:t>
              </a:r>
            </a:p>
            <a:p>
              <a:pPr algn="ctr" eaLnBrk="1" hangingPunct="1">
                <a:defRPr/>
              </a:pPr>
              <a:r>
                <a:rPr lang="it-IT" sz="3200" b="1" dirty="0">
                  <a:solidFill>
                    <a:srgbClr val="FFFF00"/>
                  </a:solidFill>
                  <a:effectLst>
                    <a:outerShdw blurRad="38100" dist="38100" dir="2700000" algn="tl">
                      <a:srgbClr val="000000">
                        <a:alpha val="43137"/>
                      </a:srgbClr>
                    </a:outerShdw>
                  </a:effectLst>
                  <a:latin typeface="Bookman Old Style" pitchFamily="18" charset="0"/>
                </a:rPr>
                <a:t>(V600E)</a:t>
              </a:r>
            </a:p>
          </p:txBody>
        </p:sp>
        <p:pic>
          <p:nvPicPr>
            <p:cNvPr id="49159" name="Picture 2" descr="C:\Users\Daniela\Dropbox\TESI MIAAA\ELETTROFEROGRAMMA\B-RAF V600E.jpg">
              <a:extLst>
                <a:ext uri="{FF2B5EF4-FFF2-40B4-BE49-F238E27FC236}">
                  <a16:creationId xmlns:a16="http://schemas.microsoft.com/office/drawing/2014/main" id="{43C83A68-CE96-4630-B01C-5DF99FCC7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16833"/>
              <a:ext cx="7560840" cy="3734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12" name="Connettore 2 11">
            <a:extLst>
              <a:ext uri="{FF2B5EF4-FFF2-40B4-BE49-F238E27FC236}">
                <a16:creationId xmlns:a16="http://schemas.microsoft.com/office/drawing/2014/main" id="{51FB51C5-EFB3-46BA-8E8A-2806E5FC92D5}"/>
              </a:ext>
            </a:extLst>
          </p:cNvPr>
          <p:cNvCxnSpPr/>
          <p:nvPr/>
        </p:nvCxnSpPr>
        <p:spPr>
          <a:xfrm>
            <a:off x="1979613" y="3068638"/>
            <a:ext cx="0" cy="647700"/>
          </a:xfrm>
          <a:prstGeom prst="straightConnector1">
            <a:avLst/>
          </a:prstGeom>
          <a:ln w="381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9" name="Ovale 8">
            <a:extLst>
              <a:ext uri="{FF2B5EF4-FFF2-40B4-BE49-F238E27FC236}">
                <a16:creationId xmlns:a16="http://schemas.microsoft.com/office/drawing/2014/main" id="{D3285D97-3E60-4B94-8730-8E05E507E17F}"/>
              </a:ext>
            </a:extLst>
          </p:cNvPr>
          <p:cNvSpPr/>
          <p:nvPr/>
        </p:nvSpPr>
        <p:spPr>
          <a:xfrm>
            <a:off x="7092950" y="2781300"/>
            <a:ext cx="1582738" cy="10795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dirty="0">
                <a:solidFill>
                  <a:schemeClr val="accent2"/>
                </a:solidFill>
                <a:effectLst>
                  <a:outerShdw blurRad="38100" dist="38100" dir="2700000" algn="tl">
                    <a:srgbClr val="000000">
                      <a:alpha val="43137"/>
                    </a:srgbClr>
                  </a:outerShdw>
                </a:effectLst>
                <a:latin typeface="Bookman Old Style" pitchFamily="18" charset="0"/>
              </a:rPr>
              <a:t>NM</a:t>
            </a:r>
          </a:p>
        </p:txBody>
      </p:sp>
      <p:sp>
        <p:nvSpPr>
          <p:cNvPr id="14" name="CasellaDiTesto 13">
            <a:extLst>
              <a:ext uri="{FF2B5EF4-FFF2-40B4-BE49-F238E27FC236}">
                <a16:creationId xmlns:a16="http://schemas.microsoft.com/office/drawing/2014/main" id="{5EA52527-8B33-4DD2-A7BB-4890756D6F88}"/>
              </a:ext>
            </a:extLst>
          </p:cNvPr>
          <p:cNvSpPr txBox="1"/>
          <p:nvPr/>
        </p:nvSpPr>
        <p:spPr>
          <a:xfrm>
            <a:off x="0" y="6021388"/>
            <a:ext cx="9144000" cy="461962"/>
          </a:xfrm>
          <a:prstGeom prst="rect">
            <a:avLst/>
          </a:prstGeom>
          <a:noFill/>
        </p:spPr>
        <p:txBody>
          <a:bodyPr>
            <a:spAutoFit/>
          </a:bodyPr>
          <a:lstStyle/>
          <a:p>
            <a:pPr algn="ctr">
              <a:defRPr/>
            </a:pPr>
            <a:r>
              <a:rPr lang="it-IT" sz="2400" b="1" dirty="0">
                <a:solidFill>
                  <a:schemeClr val="tx1">
                    <a:lumMod val="50000"/>
                    <a:lumOff val="50000"/>
                  </a:schemeClr>
                </a:solidFill>
                <a:effectLst>
                  <a:outerShdw blurRad="38100" dist="38100" dir="2700000" algn="tl">
                    <a:srgbClr val="000000">
                      <a:alpha val="43137"/>
                    </a:srgbClr>
                  </a:outerShdw>
                </a:effectLst>
                <a:latin typeface="Bookman Old Style" pitchFamily="18" charset="0"/>
                <a:cs typeface="Arial" charset="0"/>
              </a:rPr>
              <a:t>SOSTITUZIONE </a:t>
            </a:r>
            <a:r>
              <a:rPr lang="it-IT" sz="2400" b="1" dirty="0" err="1">
                <a:solidFill>
                  <a:schemeClr val="tx1">
                    <a:lumMod val="50000"/>
                    <a:lumOff val="50000"/>
                  </a:schemeClr>
                </a:solidFill>
                <a:effectLst>
                  <a:outerShdw blurRad="38100" dist="38100" dir="2700000" algn="tl">
                    <a:srgbClr val="000000">
                      <a:alpha val="43137"/>
                    </a:srgbClr>
                  </a:outerShdw>
                </a:effectLst>
                <a:latin typeface="Bookman Old Style" pitchFamily="18" charset="0"/>
                <a:cs typeface="Arial" charset="0"/>
              </a:rPr>
              <a:t>DI</a:t>
            </a:r>
            <a:r>
              <a:rPr lang="it-IT" sz="2400" b="1" dirty="0">
                <a:solidFill>
                  <a:schemeClr val="tx1">
                    <a:lumMod val="50000"/>
                    <a:lumOff val="50000"/>
                  </a:schemeClr>
                </a:solidFill>
                <a:effectLst>
                  <a:outerShdw blurRad="38100" dist="38100" dir="2700000" algn="tl">
                    <a:srgbClr val="000000">
                      <a:alpha val="43137"/>
                    </a:srgbClr>
                  </a:outerShdw>
                </a:effectLst>
                <a:latin typeface="Bookman Old Style" pitchFamily="18" charset="0"/>
                <a:cs typeface="Arial" charset="0"/>
              </a:rPr>
              <a:t> VALINA CON ACIDO GLUTAMMICO</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7FA1FFC3-BB02-449D-9D9B-F9E483A250D9}"/>
              </a:ext>
            </a:extLst>
          </p:cNvPr>
          <p:cNvSpPr txBox="1">
            <a:spLocks/>
          </p:cNvSpPr>
          <p:nvPr/>
        </p:nvSpPr>
        <p:spPr bwMode="auto">
          <a:xfrm>
            <a:off x="593725" y="238125"/>
            <a:ext cx="7939088" cy="928443"/>
          </a:xfrm>
          <a:prstGeom prst="rect">
            <a:avLst/>
          </a:prstGeom>
        </p:spPr>
        <p:txBody>
          <a:bodyPr anchor="b"/>
          <a:lst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ＭＳ Ｐゴシック" charset="-128"/>
                <a:cs typeface="+mj-cs"/>
              </a:defRPr>
            </a:lvl1pPr>
            <a:lvl2pPr algn="l" rtl="0" eaLnBrk="0" fontAlgn="base" hangingPunct="0">
              <a:spcBef>
                <a:spcPct val="0"/>
              </a:spcBef>
              <a:spcAft>
                <a:spcPct val="0"/>
              </a:spcAft>
              <a:defRPr sz="3600" b="1">
                <a:solidFill>
                  <a:srgbClr val="FF8D3E"/>
                </a:solidFill>
                <a:latin typeface="Verdana" pitchFamily="34" charset="0"/>
                <a:ea typeface="ＭＳ Ｐゴシック" charset="-128"/>
              </a:defRPr>
            </a:lvl2pPr>
            <a:lvl3pPr algn="l" rtl="0" eaLnBrk="0" fontAlgn="base" hangingPunct="0">
              <a:spcBef>
                <a:spcPct val="0"/>
              </a:spcBef>
              <a:spcAft>
                <a:spcPct val="0"/>
              </a:spcAft>
              <a:defRPr sz="3600" b="1">
                <a:solidFill>
                  <a:srgbClr val="FF8D3E"/>
                </a:solidFill>
                <a:latin typeface="Verdana" pitchFamily="34" charset="0"/>
                <a:ea typeface="ＭＳ Ｐゴシック" charset="-128"/>
              </a:defRPr>
            </a:lvl3pPr>
            <a:lvl4pPr algn="l" rtl="0" eaLnBrk="0" fontAlgn="base" hangingPunct="0">
              <a:spcBef>
                <a:spcPct val="0"/>
              </a:spcBef>
              <a:spcAft>
                <a:spcPct val="0"/>
              </a:spcAft>
              <a:defRPr sz="3600" b="1">
                <a:solidFill>
                  <a:srgbClr val="FF8D3E"/>
                </a:solidFill>
                <a:latin typeface="Verdana" pitchFamily="34" charset="0"/>
                <a:ea typeface="ＭＳ Ｐゴシック" charset="-128"/>
              </a:defRPr>
            </a:lvl4pPr>
            <a:lvl5pPr algn="l" rtl="0" eaLnBrk="0" fontAlgn="base" hangingPunct="0">
              <a:spcBef>
                <a:spcPct val="0"/>
              </a:spcBef>
              <a:spcAft>
                <a:spcPct val="0"/>
              </a:spcAft>
              <a:defRPr sz="3600" b="1">
                <a:solidFill>
                  <a:srgbClr val="FF8D3E"/>
                </a:solidFill>
                <a:latin typeface="Verdana" pitchFamily="34" charset="0"/>
                <a:ea typeface="ＭＳ Ｐゴシック" charset="-128"/>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lstStyle>
          <a:p>
            <a:pPr marL="457200" indent="-457200" algn="ctr">
              <a:defRPr/>
            </a:pPr>
            <a:r>
              <a:rPr lang="it-IT">
                <a:solidFill>
                  <a:schemeClr val="tx1"/>
                </a:solidFill>
                <a:effectLst>
                  <a:outerShdw blurRad="38100" dist="38100" dir="2700000" algn="tl">
                    <a:srgbClr val="000000">
                      <a:alpha val="43137"/>
                    </a:srgbClr>
                  </a:outerShdw>
                </a:effectLst>
                <a:latin typeface="Bookman Old Style"/>
                <a:ea typeface="ＭＳ Ｐゴシック"/>
                <a:cs typeface="Times New Roman"/>
              </a:rPr>
              <a:t>Melanoma</a:t>
            </a:r>
            <a:endParaRPr lang="it-IT"/>
          </a:p>
          <a:p>
            <a:pPr marL="457200" indent="-457200" algn="ctr">
              <a:defRPr/>
            </a:pPr>
            <a:r>
              <a:rPr lang="it-IT">
                <a:solidFill>
                  <a:schemeClr val="tx1"/>
                </a:solidFill>
                <a:effectLst>
                  <a:outerShdw blurRad="38100" dist="38100" dir="2700000" algn="tl">
                    <a:srgbClr val="000000">
                      <a:alpha val="43137"/>
                    </a:srgbClr>
                  </a:outerShdw>
                </a:effectLst>
                <a:latin typeface="Bookman Old Style"/>
                <a:ea typeface="ＭＳ Ｐゴシック"/>
                <a:cs typeface="Times New Roman"/>
              </a:rPr>
              <a:t>LCM</a:t>
            </a:r>
            <a:endParaRPr lang="it-IT"/>
          </a:p>
        </p:txBody>
      </p:sp>
      <p:pic>
        <p:nvPicPr>
          <p:cNvPr id="50179" name="Immagine 3" descr="rob 1.jpg">
            <a:extLst>
              <a:ext uri="{FF2B5EF4-FFF2-40B4-BE49-F238E27FC236}">
                <a16:creationId xmlns:a16="http://schemas.microsoft.com/office/drawing/2014/main" id="{486E2579-C24A-47E8-B701-17C52124C697}"/>
              </a:ext>
            </a:extLst>
          </p:cNvPr>
          <p:cNvPicPr>
            <a:picLocks noChangeAspect="1"/>
          </p:cNvPicPr>
          <p:nvPr/>
        </p:nvPicPr>
        <p:blipFill>
          <a:blip r:embed="rId2">
            <a:extLst>
              <a:ext uri="{28A0092B-C50C-407E-A947-70E740481C1C}">
                <a14:useLocalDpi xmlns:a14="http://schemas.microsoft.com/office/drawing/2010/main" val="0"/>
              </a:ext>
            </a:extLst>
          </a:blip>
          <a:srcRect l="15123"/>
          <a:stretch>
            <a:fillRect/>
          </a:stretch>
        </p:blipFill>
        <p:spPr bwMode="auto">
          <a:xfrm>
            <a:off x="190378" y="1133598"/>
            <a:ext cx="4383087"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Immagine 6" descr="untitled.JPG">
            <a:extLst>
              <a:ext uri="{FF2B5EF4-FFF2-40B4-BE49-F238E27FC236}">
                <a16:creationId xmlns:a16="http://schemas.microsoft.com/office/drawing/2014/main" id="{67099870-601A-4D04-84F0-D301CCA408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8432" y="4915145"/>
            <a:ext cx="23971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Immagine 1">
            <a:extLst>
              <a:ext uri="{FF2B5EF4-FFF2-40B4-BE49-F238E27FC236}">
                <a16:creationId xmlns:a16="http://schemas.microsoft.com/office/drawing/2014/main" id="{82B5D669-ED4A-45F9-9E9B-7BCAE3853C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4418989"/>
            <a:ext cx="339725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2" name="Gruppo 2">
            <a:extLst>
              <a:ext uri="{FF2B5EF4-FFF2-40B4-BE49-F238E27FC236}">
                <a16:creationId xmlns:a16="http://schemas.microsoft.com/office/drawing/2014/main" id="{3656AB9F-1E43-4750-A491-8B5CAD16D001}"/>
              </a:ext>
            </a:extLst>
          </p:cNvPr>
          <p:cNvGrpSpPr>
            <a:grpSpLocks/>
          </p:cNvGrpSpPr>
          <p:nvPr/>
        </p:nvGrpSpPr>
        <p:grpSpPr bwMode="auto">
          <a:xfrm>
            <a:off x="4727453" y="1133598"/>
            <a:ext cx="4405312" cy="3627437"/>
            <a:chOff x="4716463" y="858838"/>
            <a:chExt cx="4405312" cy="3627437"/>
          </a:xfrm>
        </p:grpSpPr>
        <p:pic>
          <p:nvPicPr>
            <p:cNvPr id="50183" name="Immagine 5" descr="rob 1 ritagiata.jpg">
              <a:extLst>
                <a:ext uri="{FF2B5EF4-FFF2-40B4-BE49-F238E27FC236}">
                  <a16:creationId xmlns:a16="http://schemas.microsoft.com/office/drawing/2014/main" id="{119DE33A-9576-4807-A890-0518E111EFF6}"/>
                </a:ext>
              </a:extLst>
            </p:cNvPr>
            <p:cNvPicPr>
              <a:picLocks noChangeAspect="1"/>
            </p:cNvPicPr>
            <p:nvPr/>
          </p:nvPicPr>
          <p:blipFill>
            <a:blip r:embed="rId5">
              <a:extLst>
                <a:ext uri="{28A0092B-C50C-407E-A947-70E740481C1C}">
                  <a14:useLocalDpi xmlns:a14="http://schemas.microsoft.com/office/drawing/2010/main" val="0"/>
                </a:ext>
              </a:extLst>
            </a:blip>
            <a:srcRect l="15201"/>
            <a:stretch>
              <a:fillRect/>
            </a:stretch>
          </p:blipFill>
          <p:spPr bwMode="auto">
            <a:xfrm>
              <a:off x="4716463" y="858838"/>
              <a:ext cx="4405312"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e 1">
              <a:extLst>
                <a:ext uri="{FF2B5EF4-FFF2-40B4-BE49-F238E27FC236}">
                  <a16:creationId xmlns:a16="http://schemas.microsoft.com/office/drawing/2014/main" id="{F1B1350D-37D0-4E91-B054-C2652FC78729}"/>
                </a:ext>
              </a:extLst>
            </p:cNvPr>
            <p:cNvSpPr/>
            <p:nvPr/>
          </p:nvSpPr>
          <p:spPr>
            <a:xfrm>
              <a:off x="5867400" y="1843088"/>
              <a:ext cx="339725" cy="339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Ovale 7">
              <a:extLst>
                <a:ext uri="{FF2B5EF4-FFF2-40B4-BE49-F238E27FC236}">
                  <a16:creationId xmlns:a16="http://schemas.microsoft.com/office/drawing/2014/main" id="{6D3EE9DF-51B5-4996-84A5-8628D0E24C6D}"/>
                </a:ext>
              </a:extLst>
            </p:cNvPr>
            <p:cNvSpPr/>
            <p:nvPr/>
          </p:nvSpPr>
          <p:spPr>
            <a:xfrm>
              <a:off x="6084888" y="2154238"/>
              <a:ext cx="338137" cy="3381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9" name="Ovale 8">
              <a:extLst>
                <a:ext uri="{FF2B5EF4-FFF2-40B4-BE49-F238E27FC236}">
                  <a16:creationId xmlns:a16="http://schemas.microsoft.com/office/drawing/2014/main" id="{7DEA319D-1F01-4F7A-B815-7C82778960C9}"/>
                </a:ext>
              </a:extLst>
            </p:cNvPr>
            <p:cNvSpPr/>
            <p:nvPr/>
          </p:nvSpPr>
          <p:spPr>
            <a:xfrm>
              <a:off x="7092950" y="1816100"/>
              <a:ext cx="338138" cy="3381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03EE2F51-F5EA-425A-A042-8E01785AA1F0}"/>
              </a:ext>
            </a:extLst>
          </p:cNvPr>
          <p:cNvSpPr txBox="1">
            <a:spLocks/>
          </p:cNvSpPr>
          <p:nvPr/>
        </p:nvSpPr>
        <p:spPr bwMode="auto">
          <a:xfrm>
            <a:off x="593725" y="260350"/>
            <a:ext cx="7939088" cy="620713"/>
          </a:xfrm>
          <a:prstGeom prst="rect">
            <a:avLst/>
          </a:prstGeom>
        </p:spPr>
        <p:txBody>
          <a:bodyPr anchor="b"/>
          <a:lst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ＭＳ Ｐゴシック" charset="-128"/>
                <a:cs typeface="+mj-cs"/>
              </a:defRPr>
            </a:lvl1pPr>
            <a:lvl2pPr algn="l" rtl="0" eaLnBrk="0" fontAlgn="base" hangingPunct="0">
              <a:spcBef>
                <a:spcPct val="0"/>
              </a:spcBef>
              <a:spcAft>
                <a:spcPct val="0"/>
              </a:spcAft>
              <a:defRPr sz="3600" b="1">
                <a:solidFill>
                  <a:srgbClr val="FF8D3E"/>
                </a:solidFill>
                <a:latin typeface="Verdana" pitchFamily="34" charset="0"/>
                <a:ea typeface="ＭＳ Ｐゴシック" charset="-128"/>
              </a:defRPr>
            </a:lvl2pPr>
            <a:lvl3pPr algn="l" rtl="0" eaLnBrk="0" fontAlgn="base" hangingPunct="0">
              <a:spcBef>
                <a:spcPct val="0"/>
              </a:spcBef>
              <a:spcAft>
                <a:spcPct val="0"/>
              </a:spcAft>
              <a:defRPr sz="3600" b="1">
                <a:solidFill>
                  <a:srgbClr val="FF8D3E"/>
                </a:solidFill>
                <a:latin typeface="Verdana" pitchFamily="34" charset="0"/>
                <a:ea typeface="ＭＳ Ｐゴシック" charset="-128"/>
              </a:defRPr>
            </a:lvl3pPr>
            <a:lvl4pPr algn="l" rtl="0" eaLnBrk="0" fontAlgn="base" hangingPunct="0">
              <a:spcBef>
                <a:spcPct val="0"/>
              </a:spcBef>
              <a:spcAft>
                <a:spcPct val="0"/>
              </a:spcAft>
              <a:defRPr sz="3600" b="1">
                <a:solidFill>
                  <a:srgbClr val="FF8D3E"/>
                </a:solidFill>
                <a:latin typeface="Verdana" pitchFamily="34" charset="0"/>
                <a:ea typeface="ＭＳ Ｐゴシック" charset="-128"/>
              </a:defRPr>
            </a:lvl4pPr>
            <a:lvl5pPr algn="l" rtl="0" eaLnBrk="0" fontAlgn="base" hangingPunct="0">
              <a:spcBef>
                <a:spcPct val="0"/>
              </a:spcBef>
              <a:spcAft>
                <a:spcPct val="0"/>
              </a:spcAft>
              <a:defRPr sz="3600" b="1">
                <a:solidFill>
                  <a:srgbClr val="FF8D3E"/>
                </a:solidFill>
                <a:latin typeface="Verdana" pitchFamily="34" charset="0"/>
                <a:ea typeface="ＭＳ Ｐゴシック" charset="-128"/>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lstStyle>
          <a:p>
            <a:pPr algn="ctr" eaLnBrk="1" hangingPunct="1">
              <a:defRPr/>
            </a:pPr>
            <a:r>
              <a:rPr lang="it-IT" sz="3200" dirty="0">
                <a:solidFill>
                  <a:srgbClr val="FF6600"/>
                </a:solidFill>
                <a:effectLst>
                  <a:outerShdw blurRad="38100" dist="38100" dir="2700000" algn="tl">
                    <a:srgbClr val="000000">
                      <a:alpha val="43137"/>
                    </a:srgbClr>
                  </a:outerShdw>
                </a:effectLst>
                <a:latin typeface="Bookman Old Style" pitchFamily="18" charset="0"/>
                <a:cs typeface="Arial" charset="0"/>
              </a:rPr>
              <a:t>ETEROGENEITÀ INTRATUMORALE</a:t>
            </a:r>
          </a:p>
        </p:txBody>
      </p:sp>
      <p:graphicFrame>
        <p:nvGraphicFramePr>
          <p:cNvPr id="8" name="Tabella 7">
            <a:extLst>
              <a:ext uri="{FF2B5EF4-FFF2-40B4-BE49-F238E27FC236}">
                <a16:creationId xmlns:a16="http://schemas.microsoft.com/office/drawing/2014/main" id="{1F98E670-3628-4A3C-92B0-EB635D91FC82}"/>
              </a:ext>
            </a:extLst>
          </p:cNvPr>
          <p:cNvGraphicFramePr>
            <a:graphicFrameLocks noGrp="1"/>
          </p:cNvGraphicFramePr>
          <p:nvPr/>
        </p:nvGraphicFramePr>
        <p:xfrm>
          <a:off x="422275" y="1025525"/>
          <a:ext cx="8281985" cy="5364161"/>
        </p:xfrm>
        <a:graphic>
          <a:graphicData uri="http://schemas.openxmlformats.org/drawingml/2006/table">
            <a:tbl>
              <a:tblPr/>
              <a:tblGrid>
                <a:gridCol w="784093">
                  <a:extLst>
                    <a:ext uri="{9D8B030D-6E8A-4147-A177-3AD203B41FA5}">
                      <a16:colId xmlns:a16="http://schemas.microsoft.com/office/drawing/2014/main" val="20000"/>
                    </a:ext>
                  </a:extLst>
                </a:gridCol>
                <a:gridCol w="1225148">
                  <a:extLst>
                    <a:ext uri="{9D8B030D-6E8A-4147-A177-3AD203B41FA5}">
                      <a16:colId xmlns:a16="http://schemas.microsoft.com/office/drawing/2014/main" val="20001"/>
                    </a:ext>
                  </a:extLst>
                </a:gridCol>
                <a:gridCol w="784093">
                  <a:extLst>
                    <a:ext uri="{9D8B030D-6E8A-4147-A177-3AD203B41FA5}">
                      <a16:colId xmlns:a16="http://schemas.microsoft.com/office/drawing/2014/main" val="20002"/>
                    </a:ext>
                  </a:extLst>
                </a:gridCol>
                <a:gridCol w="784093">
                  <a:extLst>
                    <a:ext uri="{9D8B030D-6E8A-4147-A177-3AD203B41FA5}">
                      <a16:colId xmlns:a16="http://schemas.microsoft.com/office/drawing/2014/main" val="20003"/>
                    </a:ext>
                  </a:extLst>
                </a:gridCol>
                <a:gridCol w="784093">
                  <a:extLst>
                    <a:ext uri="{9D8B030D-6E8A-4147-A177-3AD203B41FA5}">
                      <a16:colId xmlns:a16="http://schemas.microsoft.com/office/drawing/2014/main" val="20004"/>
                    </a:ext>
                  </a:extLst>
                </a:gridCol>
                <a:gridCol w="784093">
                  <a:extLst>
                    <a:ext uri="{9D8B030D-6E8A-4147-A177-3AD203B41FA5}">
                      <a16:colId xmlns:a16="http://schemas.microsoft.com/office/drawing/2014/main" val="20005"/>
                    </a:ext>
                  </a:extLst>
                </a:gridCol>
                <a:gridCol w="784093">
                  <a:extLst>
                    <a:ext uri="{9D8B030D-6E8A-4147-A177-3AD203B41FA5}">
                      <a16:colId xmlns:a16="http://schemas.microsoft.com/office/drawing/2014/main" val="20006"/>
                    </a:ext>
                  </a:extLst>
                </a:gridCol>
                <a:gridCol w="784093">
                  <a:extLst>
                    <a:ext uri="{9D8B030D-6E8A-4147-A177-3AD203B41FA5}">
                      <a16:colId xmlns:a16="http://schemas.microsoft.com/office/drawing/2014/main" val="20007"/>
                    </a:ext>
                  </a:extLst>
                </a:gridCol>
                <a:gridCol w="784093">
                  <a:extLst>
                    <a:ext uri="{9D8B030D-6E8A-4147-A177-3AD203B41FA5}">
                      <a16:colId xmlns:a16="http://schemas.microsoft.com/office/drawing/2014/main" val="20008"/>
                    </a:ext>
                  </a:extLst>
                </a:gridCol>
                <a:gridCol w="784093">
                  <a:extLst>
                    <a:ext uri="{9D8B030D-6E8A-4147-A177-3AD203B41FA5}">
                      <a16:colId xmlns:a16="http://schemas.microsoft.com/office/drawing/2014/main" val="20009"/>
                    </a:ext>
                  </a:extLst>
                </a:gridCol>
              </a:tblGrid>
              <a:tr h="520742">
                <a:tc>
                  <a:txBody>
                    <a:bodyPr/>
                    <a:lstStyle/>
                    <a:p>
                      <a:pPr algn="ctr" fontAlgn="b"/>
                      <a:r>
                        <a:rPr lang="it-IT" sz="2400" b="1" i="0" u="none" strike="noStrike" dirty="0">
                          <a:solidFill>
                            <a:schemeClr val="bg1"/>
                          </a:solidFill>
                          <a:effectLst/>
                          <a:latin typeface="Calibri"/>
                        </a:rPr>
                        <a:t>BRAF</a:t>
                      </a:r>
                    </a:p>
                  </a:txBody>
                  <a:tcPr marL="9526" marR="9526" marT="9524" marB="0" anchor="b">
                    <a:lnL>
                      <a:noFill/>
                    </a:lnL>
                    <a:lnR>
                      <a:noFill/>
                    </a:lnR>
                    <a:lnT>
                      <a:noFill/>
                    </a:lnT>
                    <a:lnB>
                      <a:noFill/>
                    </a:lnB>
                    <a:solidFill>
                      <a:srgbClr val="FF0000"/>
                    </a:solidFill>
                  </a:tcPr>
                </a:tc>
                <a:tc>
                  <a:txBody>
                    <a:bodyPr/>
                    <a:lstStyle/>
                    <a:p>
                      <a:pPr algn="ctr" fontAlgn="b"/>
                      <a:r>
                        <a:rPr lang="it-IT" sz="1600" b="1" i="0" u="none" strike="noStrike" dirty="0">
                          <a:solidFill>
                            <a:srgbClr val="000000"/>
                          </a:solidFill>
                          <a:effectLst/>
                          <a:latin typeface="Calibri"/>
                        </a:rPr>
                        <a:t>Sezione</a:t>
                      </a:r>
                    </a:p>
                    <a:p>
                      <a:pPr algn="ctr" fontAlgn="b"/>
                      <a:r>
                        <a:rPr lang="it-IT" sz="1600" b="1" i="0" u="none" strike="noStrike" dirty="0">
                          <a:solidFill>
                            <a:srgbClr val="000000"/>
                          </a:solidFill>
                          <a:effectLst/>
                          <a:latin typeface="Calibri"/>
                        </a:rPr>
                        <a:t>intera</a:t>
                      </a:r>
                    </a:p>
                  </a:txBody>
                  <a:tcPr marL="9526" marR="9526" marT="9524" marB="0" anchor="b">
                    <a:lnL>
                      <a:noFill/>
                    </a:lnL>
                    <a:lnR>
                      <a:noFill/>
                    </a:lnR>
                    <a:lnT>
                      <a:noFill/>
                    </a:lnT>
                    <a:lnB>
                      <a:noFill/>
                    </a:lnB>
                    <a:solidFill>
                      <a:srgbClr val="FF0000"/>
                    </a:solidFill>
                  </a:tcPr>
                </a:tc>
                <a:tc>
                  <a:txBody>
                    <a:bodyPr/>
                    <a:lstStyle/>
                    <a:p>
                      <a:pPr algn="l" fontAlgn="b"/>
                      <a:r>
                        <a:rPr lang="it-IT" sz="1600" b="1" i="0" u="none" strike="noStrike" dirty="0">
                          <a:solidFill>
                            <a:srgbClr val="000000"/>
                          </a:solidFill>
                          <a:effectLst/>
                          <a:latin typeface="Calibri"/>
                        </a:rPr>
                        <a:t>1 CAMPO</a:t>
                      </a:r>
                    </a:p>
                  </a:txBody>
                  <a:tcPr marL="9526" marR="9526" marT="9524" marB="0" anchor="b">
                    <a:lnL>
                      <a:noFill/>
                    </a:lnL>
                    <a:lnR>
                      <a:noFill/>
                    </a:lnR>
                    <a:lnT>
                      <a:noFill/>
                    </a:lnT>
                    <a:lnB>
                      <a:noFill/>
                    </a:lnB>
                    <a:solidFill>
                      <a:srgbClr val="FF0000"/>
                    </a:solidFill>
                  </a:tcPr>
                </a:tc>
                <a:tc>
                  <a:txBody>
                    <a:bodyPr/>
                    <a:lstStyle/>
                    <a:p>
                      <a:pPr algn="l" fontAlgn="b"/>
                      <a:r>
                        <a:rPr lang="it-IT" sz="1600" b="1" i="0" u="none" strike="noStrike" dirty="0">
                          <a:solidFill>
                            <a:srgbClr val="000000"/>
                          </a:solidFill>
                          <a:effectLst/>
                          <a:latin typeface="Calibri"/>
                        </a:rPr>
                        <a:t>2 CAMPO</a:t>
                      </a:r>
                    </a:p>
                  </a:txBody>
                  <a:tcPr marL="9526" marR="9526" marT="9524" marB="0" anchor="b">
                    <a:lnL>
                      <a:noFill/>
                    </a:lnL>
                    <a:lnR>
                      <a:noFill/>
                    </a:lnR>
                    <a:lnT>
                      <a:noFill/>
                    </a:lnT>
                    <a:lnB>
                      <a:noFill/>
                    </a:lnB>
                    <a:solidFill>
                      <a:srgbClr val="FF0000"/>
                    </a:solidFill>
                  </a:tcPr>
                </a:tc>
                <a:tc>
                  <a:txBody>
                    <a:bodyPr/>
                    <a:lstStyle/>
                    <a:p>
                      <a:pPr algn="l" fontAlgn="b"/>
                      <a:r>
                        <a:rPr lang="it-IT" sz="1600" b="1" i="0" u="none" strike="noStrike" dirty="0">
                          <a:solidFill>
                            <a:srgbClr val="000000"/>
                          </a:solidFill>
                          <a:effectLst/>
                          <a:latin typeface="Calibri"/>
                        </a:rPr>
                        <a:t>3 CAMPO</a:t>
                      </a:r>
                    </a:p>
                  </a:txBody>
                  <a:tcPr marL="9526" marR="9526" marT="9524" marB="0" anchor="b">
                    <a:lnL>
                      <a:noFill/>
                    </a:lnL>
                    <a:lnR>
                      <a:noFill/>
                    </a:lnR>
                    <a:lnT>
                      <a:noFill/>
                    </a:lnT>
                    <a:lnB>
                      <a:noFill/>
                    </a:lnB>
                    <a:solidFill>
                      <a:srgbClr val="FF0000"/>
                    </a:solidFill>
                  </a:tcPr>
                </a:tc>
                <a:tc>
                  <a:txBody>
                    <a:bodyPr/>
                    <a:lstStyle/>
                    <a:p>
                      <a:pPr algn="ctr" fontAlgn="b"/>
                      <a:r>
                        <a:rPr lang="it-IT" sz="2400" b="1" i="0" u="none" strike="noStrike" dirty="0">
                          <a:solidFill>
                            <a:schemeClr val="bg1"/>
                          </a:solidFill>
                          <a:effectLst/>
                          <a:latin typeface="Calibri"/>
                        </a:rPr>
                        <a:t>NRAS</a:t>
                      </a:r>
                    </a:p>
                  </a:txBody>
                  <a:tcPr marL="9526" marR="9526" marT="9524" marB="0" anchor="b">
                    <a:lnL>
                      <a:noFill/>
                    </a:lnL>
                    <a:lnR>
                      <a:noFill/>
                    </a:lnR>
                    <a:lnT>
                      <a:noFill/>
                    </a:lnT>
                    <a:lnB>
                      <a:noFill/>
                    </a:lnB>
                    <a:solidFill>
                      <a:srgbClr val="FF0000"/>
                    </a:solidFill>
                  </a:tcPr>
                </a:tc>
                <a:tc>
                  <a:txBody>
                    <a:bodyPr/>
                    <a:lstStyle/>
                    <a:p>
                      <a:pPr algn="ctr" fontAlgn="b"/>
                      <a:r>
                        <a:rPr lang="it-IT" sz="1600" b="1" i="0" u="none" strike="noStrike" dirty="0">
                          <a:solidFill>
                            <a:srgbClr val="000000"/>
                          </a:solidFill>
                          <a:effectLst/>
                          <a:latin typeface="Calibri"/>
                        </a:rPr>
                        <a:t>Sezione intera</a:t>
                      </a:r>
                    </a:p>
                  </a:txBody>
                  <a:tcPr marL="9526" marR="9526" marT="9524" marB="0" anchor="b">
                    <a:lnL>
                      <a:noFill/>
                    </a:lnL>
                    <a:lnR>
                      <a:noFill/>
                    </a:lnR>
                    <a:lnT>
                      <a:noFill/>
                    </a:lnT>
                    <a:lnB>
                      <a:noFill/>
                    </a:lnB>
                    <a:solidFill>
                      <a:srgbClr val="FF0000"/>
                    </a:solidFill>
                  </a:tcPr>
                </a:tc>
                <a:tc>
                  <a:txBody>
                    <a:bodyPr/>
                    <a:lstStyle/>
                    <a:p>
                      <a:pPr algn="l" fontAlgn="b"/>
                      <a:r>
                        <a:rPr lang="it-IT" sz="1600" b="1" i="0" u="none" strike="noStrike" dirty="0">
                          <a:solidFill>
                            <a:srgbClr val="000000"/>
                          </a:solidFill>
                          <a:effectLst/>
                          <a:latin typeface="Calibri"/>
                        </a:rPr>
                        <a:t>1 CAMPO</a:t>
                      </a:r>
                    </a:p>
                  </a:txBody>
                  <a:tcPr marL="9526" marR="9526" marT="9524" marB="0" anchor="b">
                    <a:lnL>
                      <a:noFill/>
                    </a:lnL>
                    <a:lnR>
                      <a:noFill/>
                    </a:lnR>
                    <a:lnT>
                      <a:noFill/>
                    </a:lnT>
                    <a:lnB>
                      <a:noFill/>
                    </a:lnB>
                    <a:solidFill>
                      <a:srgbClr val="FF0000"/>
                    </a:solidFill>
                  </a:tcPr>
                </a:tc>
                <a:tc>
                  <a:txBody>
                    <a:bodyPr/>
                    <a:lstStyle/>
                    <a:p>
                      <a:pPr algn="l" fontAlgn="b"/>
                      <a:r>
                        <a:rPr lang="it-IT" sz="1600" b="1" i="0" u="none" strike="noStrike" dirty="0">
                          <a:solidFill>
                            <a:srgbClr val="000000"/>
                          </a:solidFill>
                          <a:effectLst/>
                          <a:latin typeface="Calibri"/>
                        </a:rPr>
                        <a:t>2 CAMPO</a:t>
                      </a:r>
                    </a:p>
                  </a:txBody>
                  <a:tcPr marL="9526" marR="9526" marT="9524" marB="0" anchor="b">
                    <a:lnL>
                      <a:noFill/>
                    </a:lnL>
                    <a:lnR>
                      <a:noFill/>
                    </a:lnR>
                    <a:lnT>
                      <a:noFill/>
                    </a:lnT>
                    <a:lnB>
                      <a:noFill/>
                    </a:lnB>
                    <a:solidFill>
                      <a:srgbClr val="FF0000"/>
                    </a:solidFill>
                  </a:tcPr>
                </a:tc>
                <a:tc>
                  <a:txBody>
                    <a:bodyPr/>
                    <a:lstStyle/>
                    <a:p>
                      <a:pPr algn="l" fontAlgn="b"/>
                      <a:r>
                        <a:rPr lang="it-IT" sz="1600" b="1" i="0" u="none" strike="noStrike" dirty="0">
                          <a:solidFill>
                            <a:srgbClr val="000000"/>
                          </a:solidFill>
                          <a:effectLst/>
                          <a:latin typeface="Calibri"/>
                        </a:rPr>
                        <a:t>3 CAMPO</a:t>
                      </a:r>
                    </a:p>
                  </a:txBody>
                  <a:tcPr marL="9526" marR="9526" marT="9524" marB="0" anchor="b">
                    <a:lnL>
                      <a:noFill/>
                    </a:lnL>
                    <a:lnR>
                      <a:noFill/>
                    </a:lnR>
                    <a:lnT>
                      <a:noFill/>
                    </a:lnT>
                    <a:lnB>
                      <a:noFill/>
                    </a:lnB>
                    <a:solidFill>
                      <a:srgbClr val="FF0000"/>
                    </a:solidFill>
                  </a:tcPr>
                </a:tc>
                <a:extLst>
                  <a:ext uri="{0D108BD9-81ED-4DB2-BD59-A6C34878D82A}">
                    <a16:rowId xmlns:a16="http://schemas.microsoft.com/office/drawing/2014/main" val="10000"/>
                  </a:ext>
                </a:extLst>
              </a:tr>
              <a:tr h="284907">
                <a:tc>
                  <a:txBody>
                    <a:bodyPr/>
                    <a:lstStyle/>
                    <a:p>
                      <a:pPr algn="ctr" fontAlgn="b"/>
                      <a:r>
                        <a:rPr lang="it-IT" sz="1600" b="1" i="0" u="none" strike="noStrike" dirty="0">
                          <a:solidFill>
                            <a:srgbClr val="000000"/>
                          </a:solidFill>
                          <a:effectLst/>
                          <a:latin typeface="Calibri"/>
                        </a:rPr>
                        <a:t>1</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V600E</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dirty="0">
                          <a:solidFill>
                            <a:srgbClr val="000000"/>
                          </a:solidFill>
                          <a:effectLst/>
                          <a:latin typeface="Calibri"/>
                        </a:rPr>
                        <a:t>V600E</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dirty="0">
                          <a:solidFill>
                            <a:srgbClr val="000000"/>
                          </a:solidFill>
                          <a:effectLst/>
                          <a:latin typeface="Calibri"/>
                        </a:rPr>
                        <a:t>V600E</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dirty="0">
                          <a:solidFill>
                            <a:srgbClr val="000000"/>
                          </a:solidFill>
                          <a:effectLst/>
                          <a:latin typeface="Calibri"/>
                        </a:rPr>
                        <a:t>V600E</a:t>
                      </a:r>
                    </a:p>
                  </a:txBody>
                  <a:tcPr marL="9526" marR="9526" marT="9524" marB="0" anchor="b">
                    <a:lnL>
                      <a:noFill/>
                    </a:lnL>
                    <a:lnR>
                      <a:noFill/>
                    </a:lnR>
                    <a:lnT>
                      <a:noFill/>
                    </a:lnT>
                    <a:lnB>
                      <a:noFill/>
                    </a:lnB>
                    <a:solidFill>
                      <a:srgbClr val="FFFF00"/>
                    </a:solidFill>
                  </a:tcPr>
                </a:tc>
                <a:tc>
                  <a:txBody>
                    <a:bodyPr/>
                    <a:lstStyle/>
                    <a:p>
                      <a:pPr algn="ctr" fontAlgn="b"/>
                      <a:r>
                        <a:rPr lang="it-IT" sz="1600" b="1" i="0" u="none" strike="noStrike" dirty="0">
                          <a:solidFill>
                            <a:srgbClr val="000000"/>
                          </a:solidFill>
                          <a:effectLst/>
                          <a:latin typeface="Calibri"/>
                        </a:rPr>
                        <a:t>1</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extLst>
                  <a:ext uri="{0D108BD9-81ED-4DB2-BD59-A6C34878D82A}">
                    <a16:rowId xmlns:a16="http://schemas.microsoft.com/office/drawing/2014/main" val="10001"/>
                  </a:ext>
                </a:extLst>
              </a:tr>
              <a:tr h="284907">
                <a:tc>
                  <a:txBody>
                    <a:bodyPr/>
                    <a:lstStyle/>
                    <a:p>
                      <a:pPr algn="ctr" fontAlgn="b"/>
                      <a:r>
                        <a:rPr lang="it-IT" sz="1600" b="1" i="0" u="none" strike="noStrike" dirty="0">
                          <a:solidFill>
                            <a:srgbClr val="000000"/>
                          </a:solidFill>
                          <a:effectLst/>
                          <a:latin typeface="Calibri"/>
                        </a:rPr>
                        <a:t>2</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ctr" fontAlgn="b"/>
                      <a:r>
                        <a:rPr lang="it-IT" sz="1600" b="1" i="0" u="none" strike="noStrike" dirty="0">
                          <a:solidFill>
                            <a:srgbClr val="000000"/>
                          </a:solidFill>
                          <a:effectLst/>
                          <a:latin typeface="Calibri"/>
                        </a:rPr>
                        <a:t>2</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rgbClr val="00B0F0"/>
                    </a:solidFill>
                  </a:tcPr>
                </a:tc>
                <a:extLst>
                  <a:ext uri="{0D108BD9-81ED-4DB2-BD59-A6C34878D82A}">
                    <a16:rowId xmlns:a16="http://schemas.microsoft.com/office/drawing/2014/main" val="10002"/>
                  </a:ext>
                </a:extLst>
              </a:tr>
              <a:tr h="284907">
                <a:tc>
                  <a:txBody>
                    <a:bodyPr/>
                    <a:lstStyle/>
                    <a:p>
                      <a:pPr algn="ctr" fontAlgn="b"/>
                      <a:r>
                        <a:rPr lang="it-IT" sz="1600" b="1" i="0" u="none" strike="noStrike" dirty="0">
                          <a:solidFill>
                            <a:srgbClr val="000000"/>
                          </a:solidFill>
                          <a:effectLst/>
                          <a:latin typeface="Calibri"/>
                        </a:rPr>
                        <a:t>3</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G455R</a:t>
                      </a:r>
                    </a:p>
                  </a:txBody>
                  <a:tcPr marL="9526" marR="9526" marT="9524" marB="0" anchor="b">
                    <a:lnL>
                      <a:noFill/>
                    </a:lnL>
                    <a:lnR>
                      <a:noFill/>
                    </a:lnR>
                    <a:lnT>
                      <a:noFill/>
                    </a:lnT>
                    <a:lnB>
                      <a:noFill/>
                    </a:lnB>
                    <a:solidFill>
                      <a:srgbClr val="FFC000"/>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ctr" fontAlgn="b"/>
                      <a:r>
                        <a:rPr lang="it-IT" sz="1600" b="1" i="0" u="none" strike="noStrike" dirty="0">
                          <a:solidFill>
                            <a:srgbClr val="000000"/>
                          </a:solidFill>
                          <a:effectLst/>
                          <a:latin typeface="Calibri"/>
                        </a:rPr>
                        <a:t>3</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Q61L</a:t>
                      </a:r>
                    </a:p>
                  </a:txBody>
                  <a:tcPr marL="9526" marR="9526" marT="9524" marB="0" anchor="b">
                    <a:lnL>
                      <a:noFill/>
                    </a:lnL>
                    <a:lnR>
                      <a:noFill/>
                    </a:lnR>
                    <a:lnT>
                      <a:noFill/>
                    </a:lnT>
                    <a:lnB>
                      <a:noFill/>
                    </a:lnB>
                    <a:solidFill>
                      <a:srgbClr val="FFC000"/>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a:solidFill>
                            <a:srgbClr val="000000"/>
                          </a:solidFill>
                          <a:effectLst/>
                          <a:latin typeface="Calibri"/>
                        </a:rPr>
                        <a:t>Q61L</a:t>
                      </a:r>
                    </a:p>
                  </a:txBody>
                  <a:tcPr marL="9526" marR="9526" marT="9524" marB="0" anchor="b">
                    <a:lnL>
                      <a:noFill/>
                    </a:lnL>
                    <a:lnR>
                      <a:noFill/>
                    </a:lnR>
                    <a:lnT>
                      <a:noFill/>
                    </a:lnT>
                    <a:lnB>
                      <a:noFill/>
                    </a:lnB>
                    <a:solidFill>
                      <a:srgbClr val="FFC000"/>
                    </a:solidFill>
                  </a:tcPr>
                </a:tc>
                <a:tc>
                  <a:txBody>
                    <a:bodyPr/>
                    <a:lstStyle/>
                    <a:p>
                      <a:pPr algn="l" fontAlgn="b"/>
                      <a:r>
                        <a:rPr lang="it-IT" sz="1600" b="1" i="0" u="none" strike="noStrike" dirty="0">
                          <a:solidFill>
                            <a:srgbClr val="000000"/>
                          </a:solidFill>
                          <a:effectLst/>
                          <a:latin typeface="Calibri"/>
                        </a:rPr>
                        <a:t>Q61L</a:t>
                      </a:r>
                    </a:p>
                  </a:txBody>
                  <a:tcPr marL="9526" marR="9526" marT="9524" marB="0" anchor="b">
                    <a:lnL>
                      <a:noFill/>
                    </a:lnL>
                    <a:lnR>
                      <a:noFill/>
                    </a:lnR>
                    <a:lnT>
                      <a:noFill/>
                    </a:lnT>
                    <a:lnB>
                      <a:noFill/>
                    </a:lnB>
                    <a:solidFill>
                      <a:srgbClr val="FFC000"/>
                    </a:solidFill>
                  </a:tcPr>
                </a:tc>
                <a:extLst>
                  <a:ext uri="{0D108BD9-81ED-4DB2-BD59-A6C34878D82A}">
                    <a16:rowId xmlns:a16="http://schemas.microsoft.com/office/drawing/2014/main" val="10003"/>
                  </a:ext>
                </a:extLst>
              </a:tr>
              <a:tr h="284907">
                <a:tc>
                  <a:txBody>
                    <a:bodyPr/>
                    <a:lstStyle/>
                    <a:p>
                      <a:pPr algn="ctr" fontAlgn="b"/>
                      <a:r>
                        <a:rPr lang="it-IT" sz="1600" b="1" i="0" u="none" strike="noStrike" dirty="0">
                          <a:solidFill>
                            <a:srgbClr val="000000"/>
                          </a:solidFill>
                          <a:effectLst/>
                          <a:latin typeface="Calibri"/>
                        </a:rPr>
                        <a:t>4</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ctr" fontAlgn="b"/>
                      <a:r>
                        <a:rPr lang="it-IT" sz="1600" b="1" i="0" u="none" strike="noStrike">
                          <a:solidFill>
                            <a:srgbClr val="000000"/>
                          </a:solidFill>
                          <a:effectLst/>
                          <a:latin typeface="Calibri"/>
                        </a:rPr>
                        <a:t>4</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rgbClr val="00B0F0"/>
                    </a:solidFill>
                  </a:tcPr>
                </a:tc>
                <a:extLst>
                  <a:ext uri="{0D108BD9-81ED-4DB2-BD59-A6C34878D82A}">
                    <a16:rowId xmlns:a16="http://schemas.microsoft.com/office/drawing/2014/main" val="10004"/>
                  </a:ext>
                </a:extLst>
              </a:tr>
              <a:tr h="284907">
                <a:tc>
                  <a:txBody>
                    <a:bodyPr/>
                    <a:lstStyle/>
                    <a:p>
                      <a:pPr algn="ctr" fontAlgn="b"/>
                      <a:r>
                        <a:rPr lang="it-IT" sz="1600" b="1" i="0" u="none" strike="noStrike" dirty="0">
                          <a:solidFill>
                            <a:srgbClr val="000000"/>
                          </a:solidFill>
                          <a:effectLst/>
                          <a:latin typeface="Calibri"/>
                        </a:rPr>
                        <a:t>5</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ctr" fontAlgn="b"/>
                      <a:r>
                        <a:rPr lang="it-IT" sz="1600" b="1" i="0" u="none" strike="noStrike" dirty="0">
                          <a:solidFill>
                            <a:srgbClr val="000000"/>
                          </a:solidFill>
                          <a:effectLst/>
                          <a:latin typeface="Calibri"/>
                        </a:rPr>
                        <a:t>5</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G13R</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dirty="0">
                          <a:solidFill>
                            <a:srgbClr val="000000"/>
                          </a:solidFill>
                          <a:effectLst/>
                          <a:latin typeface="Calibri"/>
                        </a:rPr>
                        <a:t>G13R</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dirty="0">
                          <a:solidFill>
                            <a:srgbClr val="000000"/>
                          </a:solidFill>
                          <a:effectLst/>
                          <a:latin typeface="Calibri"/>
                        </a:rPr>
                        <a:t>G13R</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dirty="0">
                          <a:solidFill>
                            <a:srgbClr val="000000"/>
                          </a:solidFill>
                          <a:effectLst/>
                          <a:latin typeface="Calibri"/>
                        </a:rPr>
                        <a:t>G13R</a:t>
                      </a:r>
                    </a:p>
                  </a:txBody>
                  <a:tcPr marL="9526" marR="9526" marT="9524"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284907">
                <a:tc>
                  <a:txBody>
                    <a:bodyPr/>
                    <a:lstStyle/>
                    <a:p>
                      <a:pPr algn="ctr" fontAlgn="b"/>
                      <a:r>
                        <a:rPr lang="it-IT" sz="1600" b="1" i="0" u="none" strike="noStrike" dirty="0">
                          <a:solidFill>
                            <a:srgbClr val="000000"/>
                          </a:solidFill>
                          <a:effectLst/>
                          <a:latin typeface="Calibri"/>
                        </a:rPr>
                        <a:t>6</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A598V</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dirty="0">
                          <a:solidFill>
                            <a:srgbClr val="000000"/>
                          </a:solidFill>
                          <a:effectLst/>
                          <a:latin typeface="Calibri"/>
                        </a:rPr>
                        <a:t>V600R</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ctr" fontAlgn="b"/>
                      <a:r>
                        <a:rPr lang="it-IT" sz="1600" b="1" i="0" u="none" strike="noStrike">
                          <a:solidFill>
                            <a:srgbClr val="000000"/>
                          </a:solidFill>
                          <a:effectLst/>
                          <a:latin typeface="Calibri"/>
                        </a:rPr>
                        <a:t>6</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Q61R</a:t>
                      </a:r>
                    </a:p>
                  </a:txBody>
                  <a:tcPr marL="9526" marR="9526" marT="9524" marB="0" anchor="b">
                    <a:lnL>
                      <a:noFill/>
                    </a:lnL>
                    <a:lnR>
                      <a:noFill/>
                    </a:lnR>
                    <a:lnT>
                      <a:noFill/>
                    </a:lnT>
                    <a:lnB>
                      <a:noFill/>
                    </a:lnB>
                    <a:solidFill>
                      <a:srgbClr val="FFC000"/>
                    </a:solidFill>
                  </a:tcPr>
                </a:tc>
                <a:tc>
                  <a:txBody>
                    <a:bodyPr/>
                    <a:lstStyle/>
                    <a:p>
                      <a:pPr algn="l" fontAlgn="b"/>
                      <a:r>
                        <a:rPr lang="it-IT" sz="1600" b="1" i="0" u="none" strike="noStrike" dirty="0">
                          <a:solidFill>
                            <a:srgbClr val="000000"/>
                          </a:solidFill>
                          <a:effectLst/>
                          <a:latin typeface="Calibri"/>
                        </a:rPr>
                        <a:t>Q61R</a:t>
                      </a:r>
                    </a:p>
                  </a:txBody>
                  <a:tcPr marL="9526" marR="9526" marT="9524" marB="0" anchor="b">
                    <a:lnL>
                      <a:noFill/>
                    </a:lnL>
                    <a:lnR>
                      <a:noFill/>
                    </a:lnR>
                    <a:lnT>
                      <a:noFill/>
                    </a:lnT>
                    <a:lnB>
                      <a:noFill/>
                    </a:lnB>
                    <a:solidFill>
                      <a:srgbClr val="FFC000"/>
                    </a:solidFill>
                  </a:tcPr>
                </a:tc>
                <a:tc>
                  <a:txBody>
                    <a:bodyPr/>
                    <a:lstStyle/>
                    <a:p>
                      <a:pPr algn="l" fontAlgn="b"/>
                      <a:r>
                        <a:rPr lang="it-IT" sz="1600" b="1" i="0" u="none" strike="noStrike" dirty="0">
                          <a:solidFill>
                            <a:srgbClr val="000000"/>
                          </a:solidFill>
                          <a:effectLst/>
                          <a:latin typeface="Calibri"/>
                        </a:rPr>
                        <a:t>Q61R</a:t>
                      </a:r>
                    </a:p>
                  </a:txBody>
                  <a:tcPr marL="9526" marR="9526" marT="9524" marB="0" anchor="b">
                    <a:lnL>
                      <a:noFill/>
                    </a:lnL>
                    <a:lnR>
                      <a:noFill/>
                    </a:lnR>
                    <a:lnT>
                      <a:noFill/>
                    </a:lnT>
                    <a:lnB>
                      <a:noFill/>
                    </a:lnB>
                    <a:solidFill>
                      <a:srgbClr val="FFC000"/>
                    </a:solidFill>
                  </a:tcPr>
                </a:tc>
                <a:tc>
                  <a:txBody>
                    <a:bodyPr/>
                    <a:lstStyle/>
                    <a:p>
                      <a:pPr algn="l" fontAlgn="b"/>
                      <a:r>
                        <a:rPr lang="it-IT" sz="1600" b="1" i="0" u="none" strike="noStrike" dirty="0">
                          <a:solidFill>
                            <a:srgbClr val="000000"/>
                          </a:solidFill>
                          <a:effectLst/>
                          <a:latin typeface="Calibri"/>
                        </a:rPr>
                        <a:t>Q61R</a:t>
                      </a:r>
                    </a:p>
                  </a:txBody>
                  <a:tcPr marL="9526" marR="9526" marT="9524" marB="0" anchor="b">
                    <a:lnL>
                      <a:noFill/>
                    </a:lnL>
                    <a:lnR>
                      <a:noFill/>
                    </a:lnR>
                    <a:lnT>
                      <a:noFill/>
                    </a:lnT>
                    <a:lnB>
                      <a:noFill/>
                    </a:lnB>
                    <a:solidFill>
                      <a:srgbClr val="FFC000"/>
                    </a:solidFill>
                  </a:tcPr>
                </a:tc>
                <a:extLst>
                  <a:ext uri="{0D108BD9-81ED-4DB2-BD59-A6C34878D82A}">
                    <a16:rowId xmlns:a16="http://schemas.microsoft.com/office/drawing/2014/main" val="10006"/>
                  </a:ext>
                </a:extLst>
              </a:tr>
              <a:tr h="284907">
                <a:tc>
                  <a:txBody>
                    <a:bodyPr/>
                    <a:lstStyle/>
                    <a:p>
                      <a:pPr algn="ctr" fontAlgn="b"/>
                      <a:r>
                        <a:rPr lang="it-IT" sz="1600" b="1" i="0" u="none" strike="noStrike" dirty="0">
                          <a:solidFill>
                            <a:srgbClr val="000000"/>
                          </a:solidFill>
                          <a:effectLst/>
                          <a:latin typeface="Calibri"/>
                        </a:rPr>
                        <a:t>7</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I592V</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ctr" fontAlgn="b"/>
                      <a:r>
                        <a:rPr lang="it-IT" sz="1600" b="1" i="0" u="none" strike="noStrike" dirty="0">
                          <a:solidFill>
                            <a:srgbClr val="000000"/>
                          </a:solidFill>
                          <a:effectLst/>
                          <a:latin typeface="Calibri"/>
                        </a:rPr>
                        <a:t>7</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a:solidFill>
                            <a:srgbClr val="000000"/>
                          </a:solidFill>
                          <a:effectLst/>
                          <a:latin typeface="Calibri"/>
                        </a:rPr>
                        <a:t>Q61K</a:t>
                      </a:r>
                    </a:p>
                  </a:txBody>
                  <a:tcPr marL="9526" marR="9526" marT="9524" marB="0" anchor="b">
                    <a:lnL>
                      <a:noFill/>
                    </a:lnL>
                    <a:lnR>
                      <a:noFill/>
                    </a:lnR>
                    <a:lnT>
                      <a:noFill/>
                    </a:lnT>
                    <a:lnB>
                      <a:noFill/>
                    </a:lnB>
                    <a:solidFill>
                      <a:srgbClr val="FFC000"/>
                    </a:solidFill>
                  </a:tcPr>
                </a:tc>
                <a:tc>
                  <a:txBody>
                    <a:bodyPr/>
                    <a:lstStyle/>
                    <a:p>
                      <a:pPr algn="l" fontAlgn="b"/>
                      <a:r>
                        <a:rPr lang="it-IT" sz="1600" b="1" i="0" u="none" strike="noStrike">
                          <a:solidFill>
                            <a:srgbClr val="000000"/>
                          </a:solidFill>
                          <a:effectLst/>
                          <a:latin typeface="Calibri"/>
                        </a:rPr>
                        <a:t>Q61K</a:t>
                      </a:r>
                    </a:p>
                  </a:txBody>
                  <a:tcPr marL="9526" marR="9526" marT="9524" marB="0" anchor="b">
                    <a:lnL>
                      <a:noFill/>
                    </a:lnL>
                    <a:lnR>
                      <a:noFill/>
                    </a:lnR>
                    <a:lnT>
                      <a:noFill/>
                    </a:lnT>
                    <a:lnB>
                      <a:noFill/>
                    </a:lnB>
                    <a:solidFill>
                      <a:srgbClr val="FFC000"/>
                    </a:solidFill>
                  </a:tcPr>
                </a:tc>
                <a:tc>
                  <a:txBody>
                    <a:bodyPr/>
                    <a:lstStyle/>
                    <a:p>
                      <a:pPr algn="l" fontAlgn="b"/>
                      <a:r>
                        <a:rPr lang="it-IT" sz="1600" b="1" i="0" u="none" strike="noStrike" dirty="0">
                          <a:solidFill>
                            <a:srgbClr val="000000"/>
                          </a:solidFill>
                          <a:effectLst/>
                          <a:latin typeface="Calibri"/>
                        </a:rPr>
                        <a:t>Q61K</a:t>
                      </a:r>
                    </a:p>
                  </a:txBody>
                  <a:tcPr marL="9526" marR="9526" marT="9524" marB="0" anchor="b">
                    <a:lnL>
                      <a:noFill/>
                    </a:lnL>
                    <a:lnR>
                      <a:noFill/>
                    </a:lnR>
                    <a:lnT>
                      <a:noFill/>
                    </a:lnT>
                    <a:lnB>
                      <a:noFill/>
                    </a:lnB>
                    <a:solidFill>
                      <a:srgbClr val="FFC000"/>
                    </a:solidFill>
                  </a:tcPr>
                </a:tc>
                <a:tc>
                  <a:txBody>
                    <a:bodyPr/>
                    <a:lstStyle/>
                    <a:p>
                      <a:pPr algn="l" fontAlgn="b"/>
                      <a:r>
                        <a:rPr lang="it-IT" sz="1600" b="1" i="0" u="none" strike="noStrike" dirty="0">
                          <a:solidFill>
                            <a:srgbClr val="000000"/>
                          </a:solidFill>
                          <a:effectLst/>
                          <a:latin typeface="Calibri"/>
                        </a:rPr>
                        <a:t>Q61K</a:t>
                      </a:r>
                    </a:p>
                  </a:txBody>
                  <a:tcPr marL="9526" marR="9526" marT="9524" marB="0" anchor="b">
                    <a:lnL>
                      <a:noFill/>
                    </a:lnL>
                    <a:lnR>
                      <a:noFill/>
                    </a:lnR>
                    <a:lnT>
                      <a:noFill/>
                    </a:lnT>
                    <a:lnB>
                      <a:noFill/>
                    </a:lnB>
                    <a:solidFill>
                      <a:srgbClr val="FFC000"/>
                    </a:solidFill>
                  </a:tcPr>
                </a:tc>
                <a:extLst>
                  <a:ext uri="{0D108BD9-81ED-4DB2-BD59-A6C34878D82A}">
                    <a16:rowId xmlns:a16="http://schemas.microsoft.com/office/drawing/2014/main" val="10007"/>
                  </a:ext>
                </a:extLst>
              </a:tr>
              <a:tr h="284907">
                <a:tc>
                  <a:txBody>
                    <a:bodyPr/>
                    <a:lstStyle/>
                    <a:p>
                      <a:pPr algn="ctr" fontAlgn="b"/>
                      <a:r>
                        <a:rPr lang="it-IT" sz="1600" b="1" i="0" u="none" strike="noStrike" dirty="0">
                          <a:solidFill>
                            <a:srgbClr val="000000"/>
                          </a:solidFill>
                          <a:effectLst/>
                          <a:latin typeface="Calibri"/>
                        </a:rPr>
                        <a:t>8</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V600E</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a:solidFill>
                            <a:srgbClr val="000000"/>
                          </a:solidFill>
                          <a:effectLst/>
                          <a:latin typeface="Calibri"/>
                        </a:rPr>
                        <a:t>V600E</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dirty="0">
                          <a:solidFill>
                            <a:srgbClr val="000000"/>
                          </a:solidFill>
                          <a:effectLst/>
                          <a:latin typeface="Calibri"/>
                        </a:rPr>
                        <a:t>V600R</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a:solidFill>
                            <a:srgbClr val="000000"/>
                          </a:solidFill>
                          <a:effectLst/>
                          <a:latin typeface="Calibri"/>
                        </a:rPr>
                        <a:t>V600E</a:t>
                      </a:r>
                    </a:p>
                  </a:txBody>
                  <a:tcPr marL="9526" marR="9526" marT="9524" marB="0" anchor="b">
                    <a:lnL>
                      <a:noFill/>
                    </a:lnL>
                    <a:lnR>
                      <a:noFill/>
                    </a:lnR>
                    <a:lnT>
                      <a:noFill/>
                    </a:lnT>
                    <a:lnB>
                      <a:noFill/>
                    </a:lnB>
                    <a:solidFill>
                      <a:srgbClr val="FFFF00"/>
                    </a:solidFill>
                  </a:tcPr>
                </a:tc>
                <a:tc>
                  <a:txBody>
                    <a:bodyPr/>
                    <a:lstStyle/>
                    <a:p>
                      <a:pPr algn="ctr" fontAlgn="b"/>
                      <a:r>
                        <a:rPr lang="it-IT" sz="1600" b="1" i="0" u="none" strike="noStrike" dirty="0">
                          <a:solidFill>
                            <a:srgbClr val="000000"/>
                          </a:solidFill>
                          <a:effectLst/>
                          <a:latin typeface="Calibri"/>
                        </a:rPr>
                        <a:t>8</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extLst>
                  <a:ext uri="{0D108BD9-81ED-4DB2-BD59-A6C34878D82A}">
                    <a16:rowId xmlns:a16="http://schemas.microsoft.com/office/drawing/2014/main" val="10008"/>
                  </a:ext>
                </a:extLst>
              </a:tr>
              <a:tr h="284907">
                <a:tc>
                  <a:txBody>
                    <a:bodyPr/>
                    <a:lstStyle/>
                    <a:p>
                      <a:pPr algn="ctr" fontAlgn="b"/>
                      <a:r>
                        <a:rPr lang="it-IT" sz="1600" b="1" i="0" u="none" strike="noStrike" dirty="0">
                          <a:solidFill>
                            <a:srgbClr val="000000"/>
                          </a:solidFill>
                          <a:effectLst/>
                          <a:latin typeface="Calibri"/>
                        </a:rPr>
                        <a:t>9</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a:solidFill>
                            <a:srgbClr val="000000"/>
                          </a:solidFill>
                          <a:effectLst/>
                          <a:latin typeface="Calibri"/>
                        </a:rPr>
                        <a:t>V600E</a:t>
                      </a:r>
                      <a:endParaRPr lang="it-IT" sz="1600" b="1" i="0" u="none" strike="noStrike" dirty="0">
                        <a:solidFill>
                          <a:srgbClr val="000000"/>
                        </a:solidFill>
                        <a:effectLst/>
                        <a:latin typeface="Calibri"/>
                      </a:endParaRP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dirty="0">
                          <a:solidFill>
                            <a:srgbClr val="000000"/>
                          </a:solidFill>
                          <a:effectLst/>
                          <a:latin typeface="Calibri"/>
                        </a:rPr>
                        <a:t>V600E</a:t>
                      </a:r>
                    </a:p>
                  </a:txBody>
                  <a:tcPr marL="9526" marR="9526" marT="9524" marB="0" anchor="b">
                    <a:lnL>
                      <a:noFill/>
                    </a:lnL>
                    <a:lnR>
                      <a:noFill/>
                    </a:lnR>
                    <a:lnT>
                      <a:noFill/>
                    </a:lnT>
                    <a:lnB>
                      <a:noFill/>
                    </a:lnB>
                    <a:solidFill>
                      <a:srgbClr val="FFFF00"/>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it-IT" sz="1600" b="1" i="0" u="none" strike="noStrike" dirty="0">
                          <a:solidFill>
                            <a:srgbClr val="000000"/>
                          </a:solidFill>
                          <a:effectLst/>
                          <a:latin typeface="Calibri"/>
                        </a:rPr>
                        <a:t>V600E</a:t>
                      </a:r>
                    </a:p>
                  </a:txBody>
                  <a:tcPr marL="9526" marR="9526" marT="9524" marB="0" anchor="b">
                    <a:lnL>
                      <a:noFill/>
                    </a:lnL>
                    <a:lnR>
                      <a:noFill/>
                    </a:lnR>
                    <a:lnT>
                      <a:noFill/>
                    </a:lnT>
                    <a:lnB>
                      <a:noFill/>
                    </a:lnB>
                    <a:solidFill>
                      <a:srgbClr val="FFFF00"/>
                    </a:solidFill>
                  </a:tcPr>
                </a:tc>
                <a:tc>
                  <a:txBody>
                    <a:bodyPr/>
                    <a:lstStyle/>
                    <a:p>
                      <a:pPr algn="ctr" fontAlgn="b"/>
                      <a:r>
                        <a:rPr lang="it-IT" sz="1600" b="1" i="0" u="none" strike="noStrike">
                          <a:solidFill>
                            <a:srgbClr val="000000"/>
                          </a:solidFill>
                          <a:effectLst/>
                          <a:latin typeface="Calibri"/>
                        </a:rPr>
                        <a:t>9</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extLst>
                  <a:ext uri="{0D108BD9-81ED-4DB2-BD59-A6C34878D82A}">
                    <a16:rowId xmlns:a16="http://schemas.microsoft.com/office/drawing/2014/main" val="10009"/>
                  </a:ext>
                </a:extLst>
              </a:tr>
              <a:tr h="284907">
                <a:tc>
                  <a:txBody>
                    <a:bodyPr/>
                    <a:lstStyle/>
                    <a:p>
                      <a:pPr algn="ctr" fontAlgn="b"/>
                      <a:r>
                        <a:rPr lang="it-IT" sz="1600" b="1" i="0" u="none" strike="noStrike" dirty="0">
                          <a:solidFill>
                            <a:srgbClr val="000000"/>
                          </a:solidFill>
                          <a:effectLst/>
                          <a:latin typeface="Calibri"/>
                        </a:rPr>
                        <a:t>10</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a:solidFill>
                            <a:srgbClr val="000000"/>
                          </a:solidFill>
                          <a:effectLst/>
                          <a:latin typeface="Calibri"/>
                        </a:rPr>
                        <a:t>K601E</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K601E</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dirty="0">
                          <a:solidFill>
                            <a:srgbClr val="000000"/>
                          </a:solidFill>
                          <a:effectLst/>
                          <a:latin typeface="Calibri"/>
                        </a:rPr>
                        <a:t>K601E</a:t>
                      </a:r>
                    </a:p>
                  </a:txBody>
                  <a:tcPr marL="9526" marR="9526" marT="9524" marB="0" anchor="b">
                    <a:lnL>
                      <a:noFill/>
                    </a:lnL>
                    <a:lnR>
                      <a:noFill/>
                    </a:lnR>
                    <a:lnT>
                      <a:noFill/>
                    </a:lnT>
                    <a:lnB>
                      <a:noFill/>
                    </a:lnB>
                    <a:solidFill>
                      <a:srgbClr val="FFFF00"/>
                    </a:solidFill>
                  </a:tcPr>
                </a:tc>
                <a:tc>
                  <a:txBody>
                    <a:bodyPr/>
                    <a:lstStyle/>
                    <a:p>
                      <a:pPr algn="ctr" fontAlgn="b"/>
                      <a:r>
                        <a:rPr lang="it-IT" sz="1600" b="1" i="0" u="none" strike="noStrike" dirty="0">
                          <a:solidFill>
                            <a:srgbClr val="000000"/>
                          </a:solidFill>
                          <a:effectLst/>
                          <a:latin typeface="Calibri"/>
                        </a:rPr>
                        <a:t>10</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extLst>
                  <a:ext uri="{0D108BD9-81ED-4DB2-BD59-A6C34878D82A}">
                    <a16:rowId xmlns:a16="http://schemas.microsoft.com/office/drawing/2014/main" val="10010"/>
                  </a:ext>
                </a:extLst>
              </a:tr>
              <a:tr h="284907">
                <a:tc>
                  <a:txBody>
                    <a:bodyPr/>
                    <a:lstStyle/>
                    <a:p>
                      <a:pPr algn="ctr" fontAlgn="b"/>
                      <a:r>
                        <a:rPr lang="it-IT" sz="1600" b="1" i="0" u="none" strike="noStrike" dirty="0">
                          <a:solidFill>
                            <a:srgbClr val="000000"/>
                          </a:solidFill>
                          <a:effectLst/>
                          <a:latin typeface="Calibri"/>
                        </a:rPr>
                        <a:t>11</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V600K + T589I</a:t>
                      </a:r>
                    </a:p>
                  </a:txBody>
                  <a:tcPr marL="9526" marR="9526" marT="9524" marB="0" anchor="b">
                    <a:lnL>
                      <a:noFill/>
                    </a:lnL>
                    <a:lnR>
                      <a:noFill/>
                    </a:lnR>
                    <a:lnT>
                      <a:noFill/>
                    </a:lnT>
                    <a:lnB>
                      <a:noFill/>
                    </a:lnB>
                    <a:solidFill>
                      <a:srgbClr val="C5D9F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kern="1200" dirty="0">
                          <a:solidFill>
                            <a:srgbClr val="000000"/>
                          </a:solidFill>
                          <a:effectLst/>
                          <a:latin typeface="Calibri"/>
                          <a:ea typeface="+mn-ea"/>
                          <a:cs typeface="+mn-cs"/>
                        </a:rPr>
                        <a:t>V600K</a:t>
                      </a:r>
                    </a:p>
                  </a:txBody>
                  <a:tcPr marL="9526" marR="9526" marT="9524" marB="0" anchor="b">
                    <a:lnL>
                      <a:noFill/>
                    </a:lnL>
                    <a:lnR>
                      <a:noFill/>
                    </a:lnR>
                    <a:lnT>
                      <a:noFill/>
                    </a:lnT>
                    <a:lnB>
                      <a:noFill/>
                    </a:lnB>
                    <a:solidFill>
                      <a:srgbClr val="FFFF00"/>
                    </a:solidFill>
                  </a:tcPr>
                </a:tc>
                <a:tc>
                  <a:txBody>
                    <a:bodyPr/>
                    <a:lstStyle/>
                    <a:p>
                      <a:pPr algn="ctr" fontAlgn="b"/>
                      <a:r>
                        <a:rPr lang="it-IT" sz="1600" b="1" i="0" u="none" strike="noStrike">
                          <a:solidFill>
                            <a:srgbClr val="000000"/>
                          </a:solidFill>
                          <a:effectLst/>
                          <a:latin typeface="Calibri"/>
                        </a:rPr>
                        <a:t>11</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extLst>
                  <a:ext uri="{0D108BD9-81ED-4DB2-BD59-A6C34878D82A}">
                    <a16:rowId xmlns:a16="http://schemas.microsoft.com/office/drawing/2014/main" val="10011"/>
                  </a:ext>
                </a:extLst>
              </a:tr>
              <a:tr h="284907">
                <a:tc>
                  <a:txBody>
                    <a:bodyPr/>
                    <a:lstStyle/>
                    <a:p>
                      <a:pPr algn="ctr" fontAlgn="b"/>
                      <a:r>
                        <a:rPr lang="it-IT" sz="1600" b="1" i="0" u="none" strike="noStrike" dirty="0">
                          <a:solidFill>
                            <a:srgbClr val="000000"/>
                          </a:solidFill>
                          <a:effectLst/>
                          <a:latin typeface="Calibri"/>
                        </a:rPr>
                        <a:t>12</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V600R</a:t>
                      </a:r>
                    </a:p>
                  </a:txBody>
                  <a:tcPr marL="9526" marR="9526" marT="9524" marB="0" anchor="b">
                    <a:lnL>
                      <a:noFill/>
                    </a:lnL>
                    <a:lnR>
                      <a:noFill/>
                    </a:lnR>
                    <a:lnT>
                      <a:noFill/>
                    </a:lnT>
                    <a:lnB>
                      <a:noFill/>
                    </a:lnB>
                    <a:solidFill>
                      <a:srgbClr val="92D050"/>
                    </a:solidFill>
                  </a:tcPr>
                </a:tc>
                <a:tc>
                  <a:txBody>
                    <a:bodyPr/>
                    <a:lstStyle/>
                    <a:p>
                      <a:pPr algn="l" fontAlgn="b"/>
                      <a:r>
                        <a:rPr lang="it-IT" sz="1600" b="1" i="0" u="none" strike="noStrike">
                          <a:solidFill>
                            <a:srgbClr val="000000"/>
                          </a:solidFill>
                          <a:effectLst/>
                          <a:latin typeface="Calibri"/>
                        </a:rPr>
                        <a:t>V600R</a:t>
                      </a:r>
                    </a:p>
                  </a:txBody>
                  <a:tcPr marL="9526" marR="9526" marT="9524" marB="0" anchor="b">
                    <a:lnL>
                      <a:noFill/>
                    </a:lnL>
                    <a:lnR>
                      <a:noFill/>
                    </a:lnR>
                    <a:lnT>
                      <a:noFill/>
                    </a:lnT>
                    <a:lnB>
                      <a:noFill/>
                    </a:lnB>
                    <a:solidFill>
                      <a:srgbClr val="92D050"/>
                    </a:solidFill>
                  </a:tcPr>
                </a:tc>
                <a:tc>
                  <a:txBody>
                    <a:bodyPr/>
                    <a:lstStyle/>
                    <a:p>
                      <a:pPr algn="l" fontAlgn="b"/>
                      <a:r>
                        <a:rPr lang="it-IT" sz="1600" b="1" i="0" u="none" strike="noStrike">
                          <a:solidFill>
                            <a:srgbClr val="000000"/>
                          </a:solidFill>
                          <a:effectLst/>
                          <a:latin typeface="Calibri"/>
                        </a:rPr>
                        <a:t>V600R</a:t>
                      </a:r>
                    </a:p>
                  </a:txBody>
                  <a:tcPr marL="9526" marR="9526" marT="9524" marB="0" anchor="b">
                    <a:lnL>
                      <a:noFill/>
                    </a:lnL>
                    <a:lnR>
                      <a:noFill/>
                    </a:lnR>
                    <a:lnT>
                      <a:noFill/>
                    </a:lnT>
                    <a:lnB>
                      <a:noFill/>
                    </a:lnB>
                    <a:solidFill>
                      <a:srgbClr val="92D050"/>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ctr" fontAlgn="b"/>
                      <a:r>
                        <a:rPr lang="it-IT" sz="1600" b="1" i="0" u="none" strike="noStrike" dirty="0">
                          <a:solidFill>
                            <a:srgbClr val="000000"/>
                          </a:solidFill>
                          <a:effectLst/>
                          <a:latin typeface="Calibri"/>
                        </a:rPr>
                        <a:t>12</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extLst>
                  <a:ext uri="{0D108BD9-81ED-4DB2-BD59-A6C34878D82A}">
                    <a16:rowId xmlns:a16="http://schemas.microsoft.com/office/drawing/2014/main" val="10012"/>
                  </a:ext>
                </a:extLst>
              </a:tr>
              <a:tr h="284907">
                <a:tc>
                  <a:txBody>
                    <a:bodyPr/>
                    <a:lstStyle/>
                    <a:p>
                      <a:pPr algn="ctr" fontAlgn="b"/>
                      <a:r>
                        <a:rPr lang="it-IT" sz="1600" b="1" i="0" u="none" strike="noStrike" dirty="0">
                          <a:solidFill>
                            <a:srgbClr val="000000"/>
                          </a:solidFill>
                          <a:effectLst/>
                          <a:latin typeface="Calibri"/>
                        </a:rPr>
                        <a:t>13</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ctr" fontAlgn="b"/>
                      <a:r>
                        <a:rPr lang="it-IT" sz="1600" b="1" i="0" u="none" strike="noStrike" dirty="0">
                          <a:solidFill>
                            <a:srgbClr val="000000"/>
                          </a:solidFill>
                          <a:effectLst/>
                          <a:latin typeface="Calibri"/>
                        </a:rPr>
                        <a:t>13</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a:solidFill>
                            <a:srgbClr val="000000"/>
                          </a:solidFill>
                          <a:effectLst/>
                          <a:latin typeface="Calibri"/>
                        </a:rPr>
                        <a:t>WT</a:t>
                      </a:r>
                    </a:p>
                  </a:txBody>
                  <a:tcPr marL="9526" marR="9526" marT="9524" marB="0" anchor="b">
                    <a:lnL>
                      <a:noFill/>
                    </a:lnL>
                    <a:lnR>
                      <a:noFill/>
                    </a:lnR>
                    <a:lnT>
                      <a:noFill/>
                    </a:lnT>
                    <a:lnB>
                      <a:noFill/>
                    </a:lnB>
                    <a:solidFill>
                      <a:srgbClr val="00B0F0"/>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rgbClr val="00B0F0"/>
                    </a:solidFill>
                  </a:tcPr>
                </a:tc>
                <a:extLst>
                  <a:ext uri="{0D108BD9-81ED-4DB2-BD59-A6C34878D82A}">
                    <a16:rowId xmlns:a16="http://schemas.microsoft.com/office/drawing/2014/main" val="10013"/>
                  </a:ext>
                </a:extLst>
              </a:tr>
              <a:tr h="284907">
                <a:tc>
                  <a:txBody>
                    <a:bodyPr/>
                    <a:lstStyle/>
                    <a:p>
                      <a:pPr algn="ctr" fontAlgn="b"/>
                      <a:r>
                        <a:rPr lang="it-IT" sz="1600" b="1" i="0" u="none" strike="noStrike" dirty="0">
                          <a:solidFill>
                            <a:srgbClr val="000000"/>
                          </a:solidFill>
                          <a:effectLst/>
                          <a:latin typeface="Calibri"/>
                        </a:rPr>
                        <a:t>14</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a:solidFill>
                            <a:srgbClr val="000000"/>
                          </a:solidFill>
                          <a:effectLst/>
                          <a:latin typeface="Calibri"/>
                        </a:rPr>
                        <a:t>V600E</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a:solidFill>
                            <a:srgbClr val="000000"/>
                          </a:solidFill>
                          <a:effectLst/>
                          <a:latin typeface="Calibri"/>
                        </a:rPr>
                        <a:t>V600E</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a:solidFill>
                            <a:srgbClr val="000000"/>
                          </a:solidFill>
                          <a:effectLst/>
                          <a:latin typeface="Calibri"/>
                        </a:rPr>
                        <a:t>V600E</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a:solidFill>
                            <a:srgbClr val="000000"/>
                          </a:solidFill>
                          <a:effectLst/>
                          <a:latin typeface="Calibri"/>
                        </a:rPr>
                        <a:t>V600E</a:t>
                      </a:r>
                    </a:p>
                  </a:txBody>
                  <a:tcPr marL="9526" marR="9526" marT="9524" marB="0" anchor="b">
                    <a:lnL>
                      <a:noFill/>
                    </a:lnL>
                    <a:lnR>
                      <a:noFill/>
                    </a:lnR>
                    <a:lnT>
                      <a:noFill/>
                    </a:lnT>
                    <a:lnB>
                      <a:noFill/>
                    </a:lnB>
                    <a:solidFill>
                      <a:srgbClr val="FFFF00"/>
                    </a:solidFill>
                  </a:tcPr>
                </a:tc>
                <a:tc>
                  <a:txBody>
                    <a:bodyPr/>
                    <a:lstStyle/>
                    <a:p>
                      <a:pPr algn="ctr" fontAlgn="b"/>
                      <a:r>
                        <a:rPr lang="it-IT" sz="1600" b="1" i="0" u="none" strike="noStrike" dirty="0">
                          <a:solidFill>
                            <a:srgbClr val="000000"/>
                          </a:solidFill>
                          <a:effectLst/>
                          <a:latin typeface="Calibri"/>
                        </a:rPr>
                        <a:t>14</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WT</a:t>
                      </a:r>
                    </a:p>
                  </a:txBody>
                  <a:tcPr marL="9526" marR="9526" marT="9524" marB="0" anchor="b">
                    <a:lnL>
                      <a:noFill/>
                    </a:lnL>
                    <a:lnR>
                      <a:noFill/>
                    </a:lnR>
                    <a:lnT>
                      <a:noFill/>
                    </a:lnT>
                    <a:lnB>
                      <a:noFill/>
                    </a:lnB>
                    <a:solidFill>
                      <a:schemeClr val="bg1"/>
                    </a:solidFill>
                  </a:tcPr>
                </a:tc>
                <a:extLst>
                  <a:ext uri="{0D108BD9-81ED-4DB2-BD59-A6C34878D82A}">
                    <a16:rowId xmlns:a16="http://schemas.microsoft.com/office/drawing/2014/main" val="10014"/>
                  </a:ext>
                </a:extLst>
              </a:tr>
              <a:tr h="284907">
                <a:tc>
                  <a:txBody>
                    <a:bodyPr/>
                    <a:lstStyle/>
                    <a:p>
                      <a:pPr algn="ctr" fontAlgn="b"/>
                      <a:r>
                        <a:rPr lang="it-IT" sz="1600" b="1" i="0" u="none" strike="noStrike" dirty="0">
                          <a:solidFill>
                            <a:srgbClr val="000000"/>
                          </a:solidFill>
                          <a:effectLst/>
                          <a:latin typeface="Calibri"/>
                        </a:rPr>
                        <a:t>15</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a:solidFill>
                            <a:srgbClr val="000000"/>
                          </a:solidFill>
                          <a:effectLst/>
                          <a:latin typeface="Calibri"/>
                        </a:rPr>
                        <a:t>S467L</a:t>
                      </a:r>
                    </a:p>
                  </a:txBody>
                  <a:tcPr marL="9526" marR="9526" marT="9524" marB="0" anchor="b">
                    <a:lnL>
                      <a:noFill/>
                    </a:lnL>
                    <a:lnR>
                      <a:noFill/>
                    </a:lnR>
                    <a:lnT>
                      <a:noFill/>
                    </a:lnT>
                    <a:lnB>
                      <a:noFill/>
                    </a:lnB>
                    <a:solidFill>
                      <a:srgbClr val="FFC000"/>
                    </a:solidFill>
                  </a:tcPr>
                </a:tc>
                <a:tc>
                  <a:txBody>
                    <a:bodyPr/>
                    <a:lstStyle/>
                    <a:p>
                      <a:pPr algn="l" fontAlgn="b"/>
                      <a:r>
                        <a:rPr lang="it-IT" sz="1600" b="1" i="0" u="none" strike="noStrike">
                          <a:solidFill>
                            <a:srgbClr val="000000"/>
                          </a:solidFill>
                          <a:effectLst/>
                          <a:latin typeface="Calibri"/>
                        </a:rPr>
                        <a:t>S467L</a:t>
                      </a:r>
                    </a:p>
                  </a:txBody>
                  <a:tcPr marL="9526" marR="9526" marT="9524" marB="0" anchor="b">
                    <a:lnL>
                      <a:noFill/>
                    </a:lnL>
                    <a:lnR>
                      <a:noFill/>
                    </a:lnR>
                    <a:lnT>
                      <a:noFill/>
                    </a:lnT>
                    <a:lnB>
                      <a:noFill/>
                    </a:lnB>
                    <a:solidFill>
                      <a:srgbClr val="FFC000"/>
                    </a:solidFill>
                  </a:tcPr>
                </a:tc>
                <a:tc>
                  <a:txBody>
                    <a:bodyPr/>
                    <a:lstStyle/>
                    <a:p>
                      <a:pPr algn="l" fontAlgn="b"/>
                      <a:r>
                        <a:rPr lang="it-IT" sz="1600" b="1" i="0" u="none" strike="noStrike">
                          <a:solidFill>
                            <a:srgbClr val="000000"/>
                          </a:solidFill>
                          <a:effectLst/>
                          <a:latin typeface="Calibri"/>
                        </a:rPr>
                        <a:t>S467L</a:t>
                      </a:r>
                    </a:p>
                  </a:txBody>
                  <a:tcPr marL="9526" marR="9526" marT="9524" marB="0" anchor="b">
                    <a:lnL>
                      <a:noFill/>
                    </a:lnL>
                    <a:lnR>
                      <a:noFill/>
                    </a:lnR>
                    <a:lnT>
                      <a:noFill/>
                    </a:lnT>
                    <a:lnB>
                      <a:noFill/>
                    </a:lnB>
                    <a:solidFill>
                      <a:srgbClr val="FFC000"/>
                    </a:solidFill>
                  </a:tcPr>
                </a:tc>
                <a:tc>
                  <a:txBody>
                    <a:bodyPr/>
                    <a:lstStyle/>
                    <a:p>
                      <a:pPr algn="l" fontAlgn="b"/>
                      <a:r>
                        <a:rPr lang="it-IT" sz="1600" b="1" i="0" u="none" strike="noStrike">
                          <a:solidFill>
                            <a:srgbClr val="000000"/>
                          </a:solidFill>
                          <a:effectLst/>
                          <a:latin typeface="Calibri"/>
                        </a:rPr>
                        <a:t>S467L</a:t>
                      </a:r>
                    </a:p>
                  </a:txBody>
                  <a:tcPr marL="9526" marR="9526" marT="9524" marB="0" anchor="b">
                    <a:lnL>
                      <a:noFill/>
                    </a:lnL>
                    <a:lnR>
                      <a:noFill/>
                    </a:lnR>
                    <a:lnT>
                      <a:noFill/>
                    </a:lnT>
                    <a:lnB>
                      <a:noFill/>
                    </a:lnB>
                    <a:solidFill>
                      <a:srgbClr val="FFC000"/>
                    </a:solidFill>
                  </a:tcPr>
                </a:tc>
                <a:tc>
                  <a:txBody>
                    <a:bodyPr/>
                    <a:lstStyle/>
                    <a:p>
                      <a:pPr algn="ctr" fontAlgn="b"/>
                      <a:r>
                        <a:rPr lang="it-IT" sz="1600" b="1" i="0" u="none" strike="noStrike" dirty="0">
                          <a:solidFill>
                            <a:srgbClr val="000000"/>
                          </a:solidFill>
                          <a:effectLst/>
                          <a:latin typeface="Calibri"/>
                        </a:rPr>
                        <a:t>15</a:t>
                      </a:r>
                    </a:p>
                  </a:txBody>
                  <a:tcPr marL="9526" marR="9526" marT="9524" marB="0" anchor="b">
                    <a:lnL>
                      <a:noFill/>
                    </a:lnL>
                    <a:lnR>
                      <a:noFill/>
                    </a:lnR>
                    <a:lnT>
                      <a:noFill/>
                    </a:lnT>
                    <a:lnB>
                      <a:noFill/>
                    </a:lnB>
                    <a:solidFill>
                      <a:schemeClr val="bg1"/>
                    </a:solidFill>
                  </a:tcPr>
                </a:tc>
                <a:tc>
                  <a:txBody>
                    <a:bodyPr/>
                    <a:lstStyle/>
                    <a:p>
                      <a:pPr algn="l" fontAlgn="b"/>
                      <a:r>
                        <a:rPr lang="it-IT" sz="1600" b="1" i="0" u="none" strike="noStrike" dirty="0">
                          <a:solidFill>
                            <a:srgbClr val="000000"/>
                          </a:solidFill>
                          <a:effectLst/>
                          <a:latin typeface="Calibri"/>
                        </a:rPr>
                        <a:t>Q61R</a:t>
                      </a:r>
                    </a:p>
                  </a:txBody>
                  <a:tcPr marL="9526" marR="9526" marT="9524" marB="0" anchor="b">
                    <a:lnL>
                      <a:noFill/>
                    </a:lnL>
                    <a:lnR>
                      <a:noFill/>
                    </a:lnR>
                    <a:lnT>
                      <a:noFill/>
                    </a:lnT>
                    <a:lnB>
                      <a:noFill/>
                    </a:lnB>
                    <a:solidFill>
                      <a:srgbClr val="FFC000"/>
                    </a:solidFill>
                  </a:tcPr>
                </a:tc>
                <a:tc>
                  <a:txBody>
                    <a:bodyPr/>
                    <a:lstStyle/>
                    <a:p>
                      <a:pPr algn="l" fontAlgn="b"/>
                      <a:r>
                        <a:rPr lang="it-IT" sz="1600" b="1" i="0" u="none" strike="noStrike" dirty="0">
                          <a:solidFill>
                            <a:srgbClr val="000000"/>
                          </a:solidFill>
                          <a:effectLst/>
                          <a:latin typeface="Calibri"/>
                        </a:rPr>
                        <a:t>Q61R</a:t>
                      </a:r>
                    </a:p>
                  </a:txBody>
                  <a:tcPr marL="9526" marR="9526" marT="9524" marB="0" anchor="b">
                    <a:lnL>
                      <a:noFill/>
                    </a:lnL>
                    <a:lnR>
                      <a:noFill/>
                    </a:lnR>
                    <a:lnT>
                      <a:noFill/>
                    </a:lnT>
                    <a:lnB>
                      <a:noFill/>
                    </a:lnB>
                    <a:solidFill>
                      <a:srgbClr val="FFC000"/>
                    </a:solidFill>
                  </a:tcPr>
                </a:tc>
                <a:tc>
                  <a:txBody>
                    <a:bodyPr/>
                    <a:lstStyle/>
                    <a:p>
                      <a:pPr algn="l" fontAlgn="b"/>
                      <a:r>
                        <a:rPr lang="it-IT" sz="1600" b="1" i="0" u="none" strike="noStrike" dirty="0">
                          <a:solidFill>
                            <a:srgbClr val="000000"/>
                          </a:solidFill>
                          <a:effectLst/>
                          <a:latin typeface="Calibri"/>
                        </a:rPr>
                        <a:t>Q61R</a:t>
                      </a:r>
                    </a:p>
                  </a:txBody>
                  <a:tcPr marL="9526" marR="9526" marT="9524" marB="0" anchor="b">
                    <a:lnL>
                      <a:noFill/>
                    </a:lnL>
                    <a:lnR>
                      <a:noFill/>
                    </a:lnR>
                    <a:lnT>
                      <a:noFill/>
                    </a:lnT>
                    <a:lnB>
                      <a:noFill/>
                    </a:lnB>
                    <a:solidFill>
                      <a:srgbClr val="FFC000"/>
                    </a:solidFill>
                  </a:tcPr>
                </a:tc>
                <a:tc>
                  <a:txBody>
                    <a:bodyPr/>
                    <a:lstStyle/>
                    <a:p>
                      <a:pPr algn="l" fontAlgn="b"/>
                      <a:r>
                        <a:rPr lang="it-IT" sz="1600" b="1" i="0" u="none" strike="noStrike" dirty="0">
                          <a:solidFill>
                            <a:srgbClr val="000000"/>
                          </a:solidFill>
                          <a:effectLst/>
                          <a:latin typeface="Calibri"/>
                        </a:rPr>
                        <a:t>Q61R</a:t>
                      </a:r>
                    </a:p>
                  </a:txBody>
                  <a:tcPr marL="9526" marR="9526" marT="9524" marB="0" anchor="b">
                    <a:lnL>
                      <a:noFill/>
                    </a:lnL>
                    <a:lnR>
                      <a:noFill/>
                    </a:lnR>
                    <a:lnT>
                      <a:noFill/>
                    </a:lnT>
                    <a:lnB>
                      <a:noFill/>
                    </a:lnB>
                    <a:solidFill>
                      <a:srgbClr val="FFC000"/>
                    </a:solidFill>
                  </a:tcPr>
                </a:tc>
                <a:extLst>
                  <a:ext uri="{0D108BD9-81ED-4DB2-BD59-A6C34878D82A}">
                    <a16:rowId xmlns:a16="http://schemas.microsoft.com/office/drawing/2014/main" val="10015"/>
                  </a:ext>
                </a:extLst>
              </a:tr>
              <a:tr h="284907">
                <a:tc>
                  <a:txBody>
                    <a:bodyPr/>
                    <a:lstStyle/>
                    <a:p>
                      <a:pPr algn="l" fontAlgn="b"/>
                      <a:endParaRPr lang="it-IT" sz="1600" b="1" i="0" u="none" strike="noStrike" dirty="0">
                        <a:solidFill>
                          <a:srgbClr val="000000"/>
                        </a:solidFill>
                        <a:effectLst/>
                        <a:latin typeface="Calibri"/>
                      </a:endParaRPr>
                    </a:p>
                  </a:txBody>
                  <a:tcPr marL="9526" marR="9526" marT="9524" marB="0" anchor="b">
                    <a:lnL>
                      <a:noFill/>
                    </a:lnL>
                    <a:lnR>
                      <a:noFill/>
                    </a:lnR>
                    <a:lnT>
                      <a:noFill/>
                    </a:lnT>
                    <a:lnB>
                      <a:noFill/>
                    </a:lnB>
                    <a:solidFill>
                      <a:schemeClr val="bg1"/>
                    </a:solidFill>
                  </a:tcPr>
                </a:tc>
                <a:tc>
                  <a:txBody>
                    <a:bodyPr/>
                    <a:lstStyle/>
                    <a:p>
                      <a:pPr algn="l" fontAlgn="b"/>
                      <a:endParaRPr lang="it-IT" sz="1600" b="1" i="0" u="none" strike="noStrike" dirty="0">
                        <a:solidFill>
                          <a:srgbClr val="000000"/>
                        </a:solidFill>
                        <a:effectLst/>
                        <a:latin typeface="Calibri"/>
                      </a:endParaRPr>
                    </a:p>
                  </a:txBody>
                  <a:tcPr marL="9526" marR="9526" marT="9524" marB="0" anchor="b">
                    <a:lnL>
                      <a:noFill/>
                    </a:lnL>
                    <a:lnR>
                      <a:noFill/>
                    </a:lnR>
                    <a:lnT>
                      <a:noFill/>
                    </a:lnT>
                    <a:lnB>
                      <a:noFill/>
                    </a:lnB>
                    <a:solidFill>
                      <a:schemeClr val="bg1"/>
                    </a:solidFill>
                  </a:tcPr>
                </a:tc>
                <a:tc>
                  <a:txBody>
                    <a:bodyPr/>
                    <a:lstStyle/>
                    <a:p>
                      <a:pPr algn="l" fontAlgn="b"/>
                      <a:endParaRPr lang="it-IT" sz="1600" b="1" i="0" u="none" strike="noStrike" dirty="0">
                        <a:solidFill>
                          <a:srgbClr val="000000"/>
                        </a:solidFill>
                        <a:effectLst/>
                        <a:latin typeface="Calibri"/>
                      </a:endParaRPr>
                    </a:p>
                  </a:txBody>
                  <a:tcPr marL="9526" marR="9526" marT="9524" marB="0" anchor="b">
                    <a:lnL>
                      <a:noFill/>
                    </a:lnL>
                    <a:lnR>
                      <a:noFill/>
                    </a:lnR>
                    <a:lnT>
                      <a:noFill/>
                    </a:lnT>
                    <a:lnB>
                      <a:noFill/>
                    </a:lnB>
                    <a:solidFill>
                      <a:schemeClr val="bg1"/>
                    </a:solidFill>
                  </a:tcPr>
                </a:tc>
                <a:tc>
                  <a:txBody>
                    <a:bodyPr/>
                    <a:lstStyle/>
                    <a:p>
                      <a:pPr algn="l" fontAlgn="b"/>
                      <a:endParaRPr lang="it-IT" sz="1600" b="1" i="0" u="none" strike="noStrike" dirty="0">
                        <a:solidFill>
                          <a:srgbClr val="000000"/>
                        </a:solidFill>
                        <a:effectLst/>
                        <a:latin typeface="Calibri"/>
                      </a:endParaRPr>
                    </a:p>
                  </a:txBody>
                  <a:tcPr marL="9526" marR="9526" marT="9524" marB="0" anchor="b">
                    <a:lnL>
                      <a:noFill/>
                    </a:lnL>
                    <a:lnR>
                      <a:noFill/>
                    </a:lnR>
                    <a:lnT>
                      <a:noFill/>
                    </a:lnT>
                    <a:lnB>
                      <a:noFill/>
                    </a:lnB>
                    <a:solidFill>
                      <a:schemeClr val="bg1"/>
                    </a:solidFill>
                  </a:tcPr>
                </a:tc>
                <a:tc>
                  <a:txBody>
                    <a:bodyPr/>
                    <a:lstStyle/>
                    <a:p>
                      <a:pPr algn="l" fontAlgn="b"/>
                      <a:endParaRPr lang="it-IT" sz="1600" b="1" i="0" u="none" strike="noStrike" dirty="0">
                        <a:solidFill>
                          <a:srgbClr val="000000"/>
                        </a:solidFill>
                        <a:effectLst/>
                        <a:latin typeface="Calibri"/>
                      </a:endParaRPr>
                    </a:p>
                  </a:txBody>
                  <a:tcPr marL="9526" marR="9526" marT="9524" marB="0" anchor="b">
                    <a:lnL>
                      <a:noFill/>
                    </a:lnL>
                    <a:lnR>
                      <a:noFill/>
                    </a:lnR>
                    <a:lnT>
                      <a:noFill/>
                    </a:lnT>
                    <a:lnB>
                      <a:noFill/>
                    </a:lnB>
                    <a:solidFill>
                      <a:schemeClr val="bg1"/>
                    </a:solidFill>
                  </a:tcPr>
                </a:tc>
                <a:tc>
                  <a:txBody>
                    <a:bodyPr/>
                    <a:lstStyle/>
                    <a:p>
                      <a:pPr algn="l" fontAlgn="b"/>
                      <a:endParaRPr lang="it-IT" sz="1600" b="1" i="0" u="none" strike="noStrike" dirty="0">
                        <a:solidFill>
                          <a:srgbClr val="000000"/>
                        </a:solidFill>
                        <a:effectLst/>
                        <a:latin typeface="Calibri"/>
                      </a:endParaRPr>
                    </a:p>
                  </a:txBody>
                  <a:tcPr marL="9526" marR="9526" marT="9524" marB="0" anchor="b">
                    <a:lnL>
                      <a:noFill/>
                    </a:lnL>
                    <a:lnR>
                      <a:noFill/>
                    </a:lnR>
                    <a:lnT>
                      <a:noFill/>
                    </a:lnT>
                    <a:lnB>
                      <a:noFill/>
                    </a:lnB>
                    <a:solidFill>
                      <a:schemeClr val="bg1"/>
                    </a:solidFill>
                  </a:tcPr>
                </a:tc>
                <a:tc>
                  <a:txBody>
                    <a:bodyPr/>
                    <a:lstStyle/>
                    <a:p>
                      <a:pPr algn="l" fontAlgn="b"/>
                      <a:endParaRPr lang="it-IT" sz="1600" b="1" i="0" u="none" strike="noStrike">
                        <a:solidFill>
                          <a:srgbClr val="000000"/>
                        </a:solidFill>
                        <a:effectLst/>
                        <a:latin typeface="Calibri"/>
                      </a:endParaRPr>
                    </a:p>
                  </a:txBody>
                  <a:tcPr marL="9526" marR="9526" marT="9524" marB="0" anchor="b">
                    <a:lnL>
                      <a:noFill/>
                    </a:lnL>
                    <a:lnR>
                      <a:noFill/>
                    </a:lnR>
                    <a:lnT>
                      <a:noFill/>
                    </a:lnT>
                    <a:lnB>
                      <a:noFill/>
                    </a:lnB>
                    <a:solidFill>
                      <a:schemeClr val="bg1"/>
                    </a:solidFill>
                  </a:tcPr>
                </a:tc>
                <a:tc>
                  <a:txBody>
                    <a:bodyPr/>
                    <a:lstStyle/>
                    <a:p>
                      <a:pPr algn="l" fontAlgn="b"/>
                      <a:endParaRPr lang="it-IT" sz="1600" b="1" i="0" u="none" strike="noStrike" dirty="0">
                        <a:solidFill>
                          <a:srgbClr val="000000"/>
                        </a:solidFill>
                        <a:effectLst/>
                        <a:latin typeface="Calibri"/>
                      </a:endParaRPr>
                    </a:p>
                  </a:txBody>
                  <a:tcPr marL="9526" marR="9526" marT="9524" marB="0" anchor="b">
                    <a:lnL>
                      <a:noFill/>
                    </a:lnL>
                    <a:lnR>
                      <a:noFill/>
                    </a:lnR>
                    <a:lnT>
                      <a:noFill/>
                    </a:lnT>
                    <a:lnB>
                      <a:noFill/>
                    </a:lnB>
                    <a:solidFill>
                      <a:schemeClr val="bg1"/>
                    </a:solidFill>
                  </a:tcPr>
                </a:tc>
                <a:tc>
                  <a:txBody>
                    <a:bodyPr/>
                    <a:lstStyle/>
                    <a:p>
                      <a:pPr algn="l" fontAlgn="b"/>
                      <a:endParaRPr lang="it-IT" sz="1600" b="1" i="0" u="none" strike="noStrike" dirty="0">
                        <a:solidFill>
                          <a:srgbClr val="000000"/>
                        </a:solidFill>
                        <a:effectLst/>
                        <a:latin typeface="Calibri"/>
                      </a:endParaRPr>
                    </a:p>
                  </a:txBody>
                  <a:tcPr marL="9526" marR="9526" marT="9524" marB="0" anchor="b">
                    <a:lnL>
                      <a:noFill/>
                    </a:lnL>
                    <a:lnR>
                      <a:noFill/>
                    </a:lnR>
                    <a:lnT>
                      <a:noFill/>
                    </a:lnT>
                    <a:lnB>
                      <a:noFill/>
                    </a:lnB>
                    <a:solidFill>
                      <a:schemeClr val="bg1"/>
                    </a:solidFill>
                  </a:tcPr>
                </a:tc>
                <a:tc>
                  <a:txBody>
                    <a:bodyPr/>
                    <a:lstStyle/>
                    <a:p>
                      <a:pPr algn="l" fontAlgn="b"/>
                      <a:endParaRPr lang="it-IT" sz="1600" b="1" i="0" u="none" strike="noStrike" dirty="0">
                        <a:solidFill>
                          <a:srgbClr val="000000"/>
                        </a:solidFill>
                        <a:effectLst/>
                        <a:latin typeface="Calibri"/>
                      </a:endParaRPr>
                    </a:p>
                  </a:txBody>
                  <a:tcPr marL="9526" marR="9526" marT="9524" marB="0" anchor="b">
                    <a:lnL>
                      <a:noFill/>
                    </a:lnL>
                    <a:lnR>
                      <a:noFill/>
                    </a:lnR>
                    <a:lnT>
                      <a:noFill/>
                    </a:lnT>
                    <a:lnB>
                      <a:noFill/>
                    </a:lnB>
                    <a:solidFill>
                      <a:schemeClr val="bg1"/>
                    </a:solidFill>
                  </a:tcPr>
                </a:tc>
                <a:extLst>
                  <a:ext uri="{0D108BD9-81ED-4DB2-BD59-A6C34878D82A}">
                    <a16:rowId xmlns:a16="http://schemas.microsoft.com/office/drawing/2014/main" val="10016"/>
                  </a:ext>
                </a:extLst>
              </a:tr>
              <a:tr h="284907">
                <a:tc>
                  <a:txBody>
                    <a:bodyPr/>
                    <a:lstStyle/>
                    <a:p>
                      <a:pPr algn="l" fontAlgn="b"/>
                      <a:r>
                        <a:rPr lang="it-IT" sz="1600" b="1" i="0" u="none" strike="noStrike" dirty="0">
                          <a:solidFill>
                            <a:srgbClr val="000000"/>
                          </a:solidFill>
                          <a:effectLst/>
                          <a:latin typeface="Calibri"/>
                        </a:rPr>
                        <a:t>Esone 15</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dirty="0">
                          <a:solidFill>
                            <a:srgbClr val="000000"/>
                          </a:solidFill>
                          <a:effectLst/>
                          <a:latin typeface="Calibri"/>
                        </a:rPr>
                        <a:t>Esone 11</a:t>
                      </a:r>
                    </a:p>
                  </a:txBody>
                  <a:tcPr marL="9526" marR="9526" marT="9524" marB="0" anchor="b">
                    <a:lnL>
                      <a:noFill/>
                    </a:lnL>
                    <a:lnR>
                      <a:noFill/>
                    </a:lnR>
                    <a:lnT>
                      <a:noFill/>
                    </a:lnT>
                    <a:lnB>
                      <a:noFill/>
                    </a:lnB>
                    <a:solidFill>
                      <a:srgbClr val="FFC000"/>
                    </a:solidFill>
                  </a:tcPr>
                </a:tc>
                <a:tc>
                  <a:txBody>
                    <a:bodyPr/>
                    <a:lstStyle/>
                    <a:p>
                      <a:pPr algn="l" fontAlgn="b"/>
                      <a:endParaRPr lang="it-IT" sz="1600" b="1" i="0" u="none" strike="noStrike" dirty="0">
                        <a:solidFill>
                          <a:srgbClr val="000000"/>
                        </a:solidFill>
                        <a:effectLst/>
                        <a:latin typeface="Calibri"/>
                      </a:endParaRPr>
                    </a:p>
                  </a:txBody>
                  <a:tcPr marL="9526" marR="9526" marT="9524" marB="0" anchor="b">
                    <a:lnL>
                      <a:noFill/>
                    </a:lnL>
                    <a:lnR>
                      <a:noFill/>
                    </a:lnR>
                    <a:lnT>
                      <a:noFill/>
                    </a:lnT>
                    <a:lnB>
                      <a:noFill/>
                    </a:lnB>
                  </a:tcPr>
                </a:tc>
                <a:tc>
                  <a:txBody>
                    <a:bodyPr/>
                    <a:lstStyle/>
                    <a:p>
                      <a:pPr algn="l" fontAlgn="b"/>
                      <a:endParaRPr lang="it-IT" sz="1600" b="1" i="0" u="none" strike="noStrike" dirty="0">
                        <a:solidFill>
                          <a:srgbClr val="000000"/>
                        </a:solidFill>
                        <a:effectLst/>
                        <a:latin typeface="Calibri"/>
                      </a:endParaRPr>
                    </a:p>
                  </a:txBody>
                  <a:tcPr marL="9526" marR="9526" marT="9524" marB="0" anchor="b">
                    <a:lnL>
                      <a:noFill/>
                    </a:lnL>
                    <a:lnR>
                      <a:noFill/>
                    </a:lnR>
                    <a:lnT>
                      <a:noFill/>
                    </a:lnT>
                    <a:lnB>
                      <a:noFill/>
                    </a:lnB>
                  </a:tcPr>
                </a:tc>
                <a:tc>
                  <a:txBody>
                    <a:bodyPr/>
                    <a:lstStyle/>
                    <a:p>
                      <a:pPr algn="l" fontAlgn="b"/>
                      <a:endParaRPr lang="it-IT" sz="1600" b="1" i="0" u="none" strike="noStrike" dirty="0">
                        <a:solidFill>
                          <a:srgbClr val="000000"/>
                        </a:solidFill>
                        <a:effectLst/>
                        <a:latin typeface="Calibri"/>
                      </a:endParaRPr>
                    </a:p>
                  </a:txBody>
                  <a:tcPr marL="9526" marR="9526" marT="9524" marB="0" anchor="b">
                    <a:lnL>
                      <a:noFill/>
                    </a:lnL>
                    <a:lnR>
                      <a:noFill/>
                    </a:lnR>
                    <a:lnT>
                      <a:noFill/>
                    </a:lnT>
                    <a:lnB>
                      <a:noFill/>
                    </a:lnB>
                  </a:tcPr>
                </a:tc>
                <a:tc>
                  <a:txBody>
                    <a:bodyPr/>
                    <a:lstStyle/>
                    <a:p>
                      <a:pPr algn="l" fontAlgn="b"/>
                      <a:r>
                        <a:rPr lang="it-IT" sz="1600" b="1" i="0" u="none" strike="noStrike">
                          <a:solidFill>
                            <a:srgbClr val="000000"/>
                          </a:solidFill>
                          <a:effectLst/>
                          <a:latin typeface="Calibri"/>
                        </a:rPr>
                        <a:t>Esone 1</a:t>
                      </a:r>
                    </a:p>
                  </a:txBody>
                  <a:tcPr marL="9526" marR="9526" marT="9524" marB="0" anchor="b">
                    <a:lnL>
                      <a:noFill/>
                    </a:lnL>
                    <a:lnR>
                      <a:noFill/>
                    </a:lnR>
                    <a:lnT>
                      <a:noFill/>
                    </a:lnT>
                    <a:lnB>
                      <a:noFill/>
                    </a:lnB>
                    <a:solidFill>
                      <a:srgbClr val="FFFF00"/>
                    </a:solidFill>
                  </a:tcPr>
                </a:tc>
                <a:tc>
                  <a:txBody>
                    <a:bodyPr/>
                    <a:lstStyle/>
                    <a:p>
                      <a:pPr algn="l" fontAlgn="b"/>
                      <a:r>
                        <a:rPr lang="it-IT" sz="1600" b="1" i="0" u="none" strike="noStrike">
                          <a:solidFill>
                            <a:srgbClr val="000000"/>
                          </a:solidFill>
                          <a:effectLst/>
                          <a:latin typeface="Calibri"/>
                        </a:rPr>
                        <a:t>Esone 2</a:t>
                      </a:r>
                    </a:p>
                  </a:txBody>
                  <a:tcPr marL="9526" marR="9526" marT="9524" marB="0" anchor="b">
                    <a:lnL>
                      <a:noFill/>
                    </a:lnL>
                    <a:lnR>
                      <a:noFill/>
                    </a:lnR>
                    <a:lnT>
                      <a:noFill/>
                    </a:lnT>
                    <a:lnB>
                      <a:noFill/>
                    </a:lnB>
                    <a:solidFill>
                      <a:srgbClr val="FFC000"/>
                    </a:solidFill>
                  </a:tcPr>
                </a:tc>
                <a:tc>
                  <a:txBody>
                    <a:bodyPr/>
                    <a:lstStyle/>
                    <a:p>
                      <a:pPr algn="l" fontAlgn="b"/>
                      <a:endParaRPr lang="it-IT" sz="1600" b="1" i="0" u="none" strike="noStrike">
                        <a:solidFill>
                          <a:srgbClr val="000000"/>
                        </a:solidFill>
                        <a:effectLst/>
                        <a:latin typeface="Calibri"/>
                      </a:endParaRPr>
                    </a:p>
                  </a:txBody>
                  <a:tcPr marL="9526" marR="9526" marT="9524" marB="0" anchor="b">
                    <a:lnL>
                      <a:noFill/>
                    </a:lnL>
                    <a:lnR>
                      <a:noFill/>
                    </a:lnR>
                    <a:lnT>
                      <a:noFill/>
                    </a:lnT>
                    <a:lnB>
                      <a:noFill/>
                    </a:lnB>
                  </a:tcPr>
                </a:tc>
                <a:tc>
                  <a:txBody>
                    <a:bodyPr/>
                    <a:lstStyle/>
                    <a:p>
                      <a:pPr algn="l" fontAlgn="b"/>
                      <a:endParaRPr lang="it-IT" sz="1600" b="1" i="0" u="none" strike="noStrike">
                        <a:solidFill>
                          <a:srgbClr val="000000"/>
                        </a:solidFill>
                        <a:effectLst/>
                        <a:latin typeface="Calibri"/>
                      </a:endParaRPr>
                    </a:p>
                  </a:txBody>
                  <a:tcPr marL="9526" marR="9526" marT="9524" marB="0" anchor="b">
                    <a:lnL>
                      <a:noFill/>
                    </a:lnL>
                    <a:lnR>
                      <a:noFill/>
                    </a:lnR>
                    <a:lnT>
                      <a:noFill/>
                    </a:lnT>
                    <a:lnB>
                      <a:noFill/>
                    </a:lnB>
                  </a:tcPr>
                </a:tc>
                <a:tc>
                  <a:txBody>
                    <a:bodyPr/>
                    <a:lstStyle/>
                    <a:p>
                      <a:pPr algn="l" fontAlgn="b"/>
                      <a:endParaRPr lang="it-IT" sz="1600" b="1" i="0" u="none" strike="noStrike" dirty="0">
                        <a:solidFill>
                          <a:srgbClr val="000000"/>
                        </a:solidFill>
                        <a:effectLst/>
                        <a:latin typeface="Calibri"/>
                      </a:endParaRPr>
                    </a:p>
                  </a:txBody>
                  <a:tcPr marL="9526" marR="9526" marT="9524" marB="0" anchor="b">
                    <a:lnL>
                      <a:noFill/>
                    </a:lnL>
                    <a:lnR>
                      <a:noFill/>
                    </a:lnR>
                    <a:lnT>
                      <a:noFill/>
                    </a:lnT>
                    <a:lnB>
                      <a:noFill/>
                    </a:lnB>
                  </a:tcPr>
                </a:tc>
                <a:extLst>
                  <a:ext uri="{0D108BD9-81ED-4DB2-BD59-A6C34878D82A}">
                    <a16:rowId xmlns:a16="http://schemas.microsoft.com/office/drawing/2014/main" val="10017"/>
                  </a:ext>
                </a:extLst>
              </a:tr>
            </a:tbl>
          </a:graphicData>
        </a:graphic>
      </p:graphicFrame>
      <p:sp>
        <p:nvSpPr>
          <p:cNvPr id="4" name="Ovale 3">
            <a:extLst>
              <a:ext uri="{FF2B5EF4-FFF2-40B4-BE49-F238E27FC236}">
                <a16:creationId xmlns:a16="http://schemas.microsoft.com/office/drawing/2014/main" id="{241695AA-E39F-4D1A-92B4-230DFEC2580C}"/>
              </a:ext>
            </a:extLst>
          </p:cNvPr>
          <p:cNvSpPr/>
          <p:nvPr/>
        </p:nvSpPr>
        <p:spPr>
          <a:xfrm>
            <a:off x="630238" y="1557338"/>
            <a:ext cx="341312" cy="2873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5" name="Ovale 4">
            <a:extLst>
              <a:ext uri="{FF2B5EF4-FFF2-40B4-BE49-F238E27FC236}">
                <a16:creationId xmlns:a16="http://schemas.microsoft.com/office/drawing/2014/main" id="{6A7C2D1F-CF2A-42BC-8423-0456EE40287E}"/>
              </a:ext>
            </a:extLst>
          </p:cNvPr>
          <p:cNvSpPr/>
          <p:nvPr/>
        </p:nvSpPr>
        <p:spPr>
          <a:xfrm>
            <a:off x="630238" y="5584825"/>
            <a:ext cx="341312" cy="2889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6" name="Ovale 5">
            <a:extLst>
              <a:ext uri="{FF2B5EF4-FFF2-40B4-BE49-F238E27FC236}">
                <a16:creationId xmlns:a16="http://schemas.microsoft.com/office/drawing/2014/main" id="{C9CBFC8F-2113-417F-9C19-63F64464782A}"/>
              </a:ext>
            </a:extLst>
          </p:cNvPr>
          <p:cNvSpPr/>
          <p:nvPr/>
        </p:nvSpPr>
        <p:spPr>
          <a:xfrm>
            <a:off x="630238" y="3573463"/>
            <a:ext cx="341312" cy="2873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7" name="Ovale 6">
            <a:extLst>
              <a:ext uri="{FF2B5EF4-FFF2-40B4-BE49-F238E27FC236}">
                <a16:creationId xmlns:a16="http://schemas.microsoft.com/office/drawing/2014/main" id="{5A202335-9410-467D-A3CA-A5439746FA09}"/>
              </a:ext>
            </a:extLst>
          </p:cNvPr>
          <p:cNvSpPr/>
          <p:nvPr/>
        </p:nvSpPr>
        <p:spPr>
          <a:xfrm>
            <a:off x="630238" y="5300663"/>
            <a:ext cx="341312" cy="2889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9" name="Ovale 8">
            <a:extLst>
              <a:ext uri="{FF2B5EF4-FFF2-40B4-BE49-F238E27FC236}">
                <a16:creationId xmlns:a16="http://schemas.microsoft.com/office/drawing/2014/main" id="{278D19B0-B1F6-47FA-A679-D418397F538F}"/>
              </a:ext>
            </a:extLst>
          </p:cNvPr>
          <p:cNvSpPr/>
          <p:nvPr/>
        </p:nvSpPr>
        <p:spPr>
          <a:xfrm>
            <a:off x="5003800" y="2997200"/>
            <a:ext cx="342900" cy="2873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10" name="Ovale 9">
            <a:extLst>
              <a:ext uri="{FF2B5EF4-FFF2-40B4-BE49-F238E27FC236}">
                <a16:creationId xmlns:a16="http://schemas.microsoft.com/office/drawing/2014/main" id="{67B50877-7E86-40EF-8CE4-8D9B5F15F60D}"/>
              </a:ext>
            </a:extLst>
          </p:cNvPr>
          <p:cNvSpPr/>
          <p:nvPr/>
        </p:nvSpPr>
        <p:spPr>
          <a:xfrm>
            <a:off x="5003800" y="3284538"/>
            <a:ext cx="342900" cy="2889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11" name="Ovale 10">
            <a:extLst>
              <a:ext uri="{FF2B5EF4-FFF2-40B4-BE49-F238E27FC236}">
                <a16:creationId xmlns:a16="http://schemas.microsoft.com/office/drawing/2014/main" id="{E5EF71E4-EFF7-4B7A-AD0A-1F2B6C668FA3}"/>
              </a:ext>
            </a:extLst>
          </p:cNvPr>
          <p:cNvSpPr/>
          <p:nvPr/>
        </p:nvSpPr>
        <p:spPr>
          <a:xfrm>
            <a:off x="5003800" y="2133600"/>
            <a:ext cx="342900" cy="2873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12" name="Ovale 11">
            <a:extLst>
              <a:ext uri="{FF2B5EF4-FFF2-40B4-BE49-F238E27FC236}">
                <a16:creationId xmlns:a16="http://schemas.microsoft.com/office/drawing/2014/main" id="{71D6EC37-AAEF-4C9B-A4D8-060FF039E709}"/>
              </a:ext>
            </a:extLst>
          </p:cNvPr>
          <p:cNvSpPr/>
          <p:nvPr/>
        </p:nvSpPr>
        <p:spPr>
          <a:xfrm>
            <a:off x="630238" y="4149725"/>
            <a:ext cx="341312" cy="2873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13" name="Ovale 12">
            <a:extLst>
              <a:ext uri="{FF2B5EF4-FFF2-40B4-BE49-F238E27FC236}">
                <a16:creationId xmlns:a16="http://schemas.microsoft.com/office/drawing/2014/main" id="{3DD38271-CCC4-42D2-AE47-21414D50B39C}"/>
              </a:ext>
            </a:extLst>
          </p:cNvPr>
          <p:cNvSpPr/>
          <p:nvPr/>
        </p:nvSpPr>
        <p:spPr>
          <a:xfrm>
            <a:off x="647700" y="3573463"/>
            <a:ext cx="342900" cy="28733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14" name="Ovale 13">
            <a:extLst>
              <a:ext uri="{FF2B5EF4-FFF2-40B4-BE49-F238E27FC236}">
                <a16:creationId xmlns:a16="http://schemas.microsoft.com/office/drawing/2014/main" id="{853FC7B7-984C-4CE6-AD59-BEF10E443EA6}"/>
              </a:ext>
            </a:extLst>
          </p:cNvPr>
          <p:cNvSpPr/>
          <p:nvPr/>
        </p:nvSpPr>
        <p:spPr>
          <a:xfrm>
            <a:off x="630238" y="3279775"/>
            <a:ext cx="341312" cy="2873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15" name="Ovale 14">
            <a:extLst>
              <a:ext uri="{FF2B5EF4-FFF2-40B4-BE49-F238E27FC236}">
                <a16:creationId xmlns:a16="http://schemas.microsoft.com/office/drawing/2014/main" id="{DD42760C-AB80-4270-B4D1-84D5C9BDC8FF}"/>
              </a:ext>
            </a:extLst>
          </p:cNvPr>
          <p:cNvSpPr/>
          <p:nvPr/>
        </p:nvSpPr>
        <p:spPr>
          <a:xfrm>
            <a:off x="611188" y="2990850"/>
            <a:ext cx="342900"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17" name="Ovale 16">
            <a:extLst>
              <a:ext uri="{FF2B5EF4-FFF2-40B4-BE49-F238E27FC236}">
                <a16:creationId xmlns:a16="http://schemas.microsoft.com/office/drawing/2014/main" id="{3981F6B3-FB5B-4744-8AD6-8CF33F652989}"/>
              </a:ext>
            </a:extLst>
          </p:cNvPr>
          <p:cNvSpPr/>
          <p:nvPr/>
        </p:nvSpPr>
        <p:spPr>
          <a:xfrm>
            <a:off x="628650" y="3860800"/>
            <a:ext cx="342900"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19" name="Ovale 18">
            <a:extLst>
              <a:ext uri="{FF2B5EF4-FFF2-40B4-BE49-F238E27FC236}">
                <a16:creationId xmlns:a16="http://schemas.microsoft.com/office/drawing/2014/main" id="{24A80454-EED1-45E1-8A44-549BCDFA8329}"/>
              </a:ext>
            </a:extLst>
          </p:cNvPr>
          <p:cNvSpPr/>
          <p:nvPr/>
        </p:nvSpPr>
        <p:spPr>
          <a:xfrm>
            <a:off x="628650" y="4724400"/>
            <a:ext cx="342900" cy="287338"/>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23" name="Ovale 22">
            <a:extLst>
              <a:ext uri="{FF2B5EF4-FFF2-40B4-BE49-F238E27FC236}">
                <a16:creationId xmlns:a16="http://schemas.microsoft.com/office/drawing/2014/main" id="{561327EB-13A7-494B-92EB-CB211C73C2B1}"/>
              </a:ext>
            </a:extLst>
          </p:cNvPr>
          <p:cNvSpPr/>
          <p:nvPr/>
        </p:nvSpPr>
        <p:spPr>
          <a:xfrm>
            <a:off x="647700" y="4156075"/>
            <a:ext cx="342900" cy="287338"/>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24" name="Ovale 23">
            <a:extLst>
              <a:ext uri="{FF2B5EF4-FFF2-40B4-BE49-F238E27FC236}">
                <a16:creationId xmlns:a16="http://schemas.microsoft.com/office/drawing/2014/main" id="{203D013A-98B4-4AD6-BD96-4D740200CAEA}"/>
              </a:ext>
            </a:extLst>
          </p:cNvPr>
          <p:cNvSpPr/>
          <p:nvPr/>
        </p:nvSpPr>
        <p:spPr>
          <a:xfrm>
            <a:off x="630238" y="5302250"/>
            <a:ext cx="342900" cy="287338"/>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27" name="Ovale 26">
            <a:extLst>
              <a:ext uri="{FF2B5EF4-FFF2-40B4-BE49-F238E27FC236}">
                <a16:creationId xmlns:a16="http://schemas.microsoft.com/office/drawing/2014/main" id="{A5A52D79-F447-464B-B011-15A76046B2D2}"/>
              </a:ext>
            </a:extLst>
          </p:cNvPr>
          <p:cNvSpPr/>
          <p:nvPr/>
        </p:nvSpPr>
        <p:spPr>
          <a:xfrm>
            <a:off x="628650" y="2130425"/>
            <a:ext cx="342900"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28" name="Ovale 27">
            <a:extLst>
              <a:ext uri="{FF2B5EF4-FFF2-40B4-BE49-F238E27FC236}">
                <a16:creationId xmlns:a16="http://schemas.microsoft.com/office/drawing/2014/main" id="{0A5FE890-550D-4E96-8451-98803257F2F5}"/>
              </a:ext>
            </a:extLst>
          </p:cNvPr>
          <p:cNvSpPr/>
          <p:nvPr/>
        </p:nvSpPr>
        <p:spPr>
          <a:xfrm>
            <a:off x="647700" y="1557338"/>
            <a:ext cx="342900" cy="28733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30" name="Ovale 29">
            <a:extLst>
              <a:ext uri="{FF2B5EF4-FFF2-40B4-BE49-F238E27FC236}">
                <a16:creationId xmlns:a16="http://schemas.microsoft.com/office/drawing/2014/main" id="{6CEE4F1E-E56E-4005-80F9-23384FB286E1}"/>
              </a:ext>
            </a:extLst>
          </p:cNvPr>
          <p:cNvSpPr/>
          <p:nvPr/>
        </p:nvSpPr>
        <p:spPr>
          <a:xfrm>
            <a:off x="5003800" y="2166938"/>
            <a:ext cx="342900" cy="28733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32" name="Ovale 31">
            <a:extLst>
              <a:ext uri="{FF2B5EF4-FFF2-40B4-BE49-F238E27FC236}">
                <a16:creationId xmlns:a16="http://schemas.microsoft.com/office/drawing/2014/main" id="{F828BA51-D481-459A-A471-B36089AA4711}"/>
              </a:ext>
            </a:extLst>
          </p:cNvPr>
          <p:cNvSpPr/>
          <p:nvPr/>
        </p:nvSpPr>
        <p:spPr>
          <a:xfrm>
            <a:off x="5003800" y="2709863"/>
            <a:ext cx="342900" cy="28733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33" name="Ovale 32">
            <a:extLst>
              <a:ext uri="{FF2B5EF4-FFF2-40B4-BE49-F238E27FC236}">
                <a16:creationId xmlns:a16="http://schemas.microsoft.com/office/drawing/2014/main" id="{4EA0540A-6220-41D8-9860-A71D14E7BE91}"/>
              </a:ext>
            </a:extLst>
          </p:cNvPr>
          <p:cNvSpPr/>
          <p:nvPr/>
        </p:nvSpPr>
        <p:spPr>
          <a:xfrm>
            <a:off x="5003800" y="2997200"/>
            <a:ext cx="342900" cy="287338"/>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34" name="Ovale 33">
            <a:extLst>
              <a:ext uri="{FF2B5EF4-FFF2-40B4-BE49-F238E27FC236}">
                <a16:creationId xmlns:a16="http://schemas.microsoft.com/office/drawing/2014/main" id="{D3840BFC-91FF-4105-8D15-47A039A60960}"/>
              </a:ext>
            </a:extLst>
          </p:cNvPr>
          <p:cNvSpPr/>
          <p:nvPr/>
        </p:nvSpPr>
        <p:spPr>
          <a:xfrm>
            <a:off x="5003800" y="3284538"/>
            <a:ext cx="342900" cy="28733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35" name="Ovale 34">
            <a:extLst>
              <a:ext uri="{FF2B5EF4-FFF2-40B4-BE49-F238E27FC236}">
                <a16:creationId xmlns:a16="http://schemas.microsoft.com/office/drawing/2014/main" id="{F924A677-D25A-43BB-8023-9C4A1C0DD0D2}"/>
              </a:ext>
            </a:extLst>
          </p:cNvPr>
          <p:cNvSpPr/>
          <p:nvPr/>
        </p:nvSpPr>
        <p:spPr>
          <a:xfrm>
            <a:off x="5003800" y="5589588"/>
            <a:ext cx="342900" cy="28733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2" name="Rettangolo 1">
            <a:extLst>
              <a:ext uri="{FF2B5EF4-FFF2-40B4-BE49-F238E27FC236}">
                <a16:creationId xmlns:a16="http://schemas.microsoft.com/office/drawing/2014/main" id="{873412D9-2C44-439E-A528-AA7B7AA95864}"/>
              </a:ext>
            </a:extLst>
          </p:cNvPr>
          <p:cNvSpPr/>
          <p:nvPr/>
        </p:nvSpPr>
        <p:spPr>
          <a:xfrm>
            <a:off x="1187450" y="2130425"/>
            <a:ext cx="7561263" cy="28892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36" name="Rettangolo 35">
            <a:extLst>
              <a:ext uri="{FF2B5EF4-FFF2-40B4-BE49-F238E27FC236}">
                <a16:creationId xmlns:a16="http://schemas.microsoft.com/office/drawing/2014/main" id="{6E4CDAE1-9F15-4ADA-8167-30E702972FE4}"/>
              </a:ext>
            </a:extLst>
          </p:cNvPr>
          <p:cNvSpPr/>
          <p:nvPr/>
        </p:nvSpPr>
        <p:spPr>
          <a:xfrm>
            <a:off x="1187450" y="3278188"/>
            <a:ext cx="7561263" cy="28892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37" name="Rettangolo 36">
            <a:extLst>
              <a:ext uri="{FF2B5EF4-FFF2-40B4-BE49-F238E27FC236}">
                <a16:creationId xmlns:a16="http://schemas.microsoft.com/office/drawing/2014/main" id="{38421C7E-91D3-42D3-9A19-4D445B7F32EE}"/>
              </a:ext>
            </a:extLst>
          </p:cNvPr>
          <p:cNvSpPr/>
          <p:nvPr/>
        </p:nvSpPr>
        <p:spPr>
          <a:xfrm>
            <a:off x="1187450" y="5576888"/>
            <a:ext cx="7561263" cy="28892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38" name="Rettangolo 37">
            <a:extLst>
              <a:ext uri="{FF2B5EF4-FFF2-40B4-BE49-F238E27FC236}">
                <a16:creationId xmlns:a16="http://schemas.microsoft.com/office/drawing/2014/main" id="{46B5F11C-0241-406B-AC24-C54DCFC59A81}"/>
              </a:ext>
            </a:extLst>
          </p:cNvPr>
          <p:cNvSpPr/>
          <p:nvPr/>
        </p:nvSpPr>
        <p:spPr>
          <a:xfrm>
            <a:off x="1187450" y="2989263"/>
            <a:ext cx="7561263" cy="28892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39" name="CasellaDiTesto 15">
            <a:extLst>
              <a:ext uri="{FF2B5EF4-FFF2-40B4-BE49-F238E27FC236}">
                <a16:creationId xmlns:a16="http://schemas.microsoft.com/office/drawing/2014/main" id="{57080F47-A465-4D1A-A826-FB5571A60710}"/>
              </a:ext>
            </a:extLst>
          </p:cNvPr>
          <p:cNvSpPr txBox="1">
            <a:spLocks noChangeArrowheads="1"/>
          </p:cNvSpPr>
          <p:nvPr/>
        </p:nvSpPr>
        <p:spPr bwMode="auto">
          <a:xfrm>
            <a:off x="4025900" y="6237288"/>
            <a:ext cx="4745038" cy="523875"/>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it-IT" altLang="it-IT" sz="2800">
                <a:solidFill>
                  <a:srgbClr val="FF0000"/>
                </a:solidFill>
                <a:latin typeface="Arial" panose="020B0604020202020204" pitchFamily="34" charset="0"/>
              </a:rPr>
              <a:t>*</a:t>
            </a:r>
            <a:r>
              <a:rPr lang="it-IT" altLang="it-IT" sz="1800" b="1">
                <a:solidFill>
                  <a:srgbClr val="FFFF00"/>
                </a:solidFill>
                <a:latin typeface="Arial" panose="020B0604020202020204" pitchFamily="34" charset="0"/>
              </a:rPr>
              <a:t>QPCR EASY BRAF (Diathec) CE IVD </a:t>
            </a:r>
          </a:p>
        </p:txBody>
      </p:sp>
      <p:sp>
        <p:nvSpPr>
          <p:cNvPr id="18" name="Stella a 5 punte 17">
            <a:extLst>
              <a:ext uri="{FF2B5EF4-FFF2-40B4-BE49-F238E27FC236}">
                <a16:creationId xmlns:a16="http://schemas.microsoft.com/office/drawing/2014/main" id="{8073D49A-48D6-44EE-9218-40BBA536021E}"/>
              </a:ext>
            </a:extLst>
          </p:cNvPr>
          <p:cNvSpPr/>
          <p:nvPr/>
        </p:nvSpPr>
        <p:spPr>
          <a:xfrm>
            <a:off x="1979613" y="1641475"/>
            <a:ext cx="96837" cy="11906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40" name="Stella a 5 punte 39">
            <a:extLst>
              <a:ext uri="{FF2B5EF4-FFF2-40B4-BE49-F238E27FC236}">
                <a16:creationId xmlns:a16="http://schemas.microsoft.com/office/drawing/2014/main" id="{3486DB0A-386A-47BD-B162-44B45AADA991}"/>
              </a:ext>
            </a:extLst>
          </p:cNvPr>
          <p:cNvSpPr/>
          <p:nvPr/>
        </p:nvSpPr>
        <p:spPr>
          <a:xfrm>
            <a:off x="1995488" y="3922713"/>
            <a:ext cx="96837" cy="11906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41" name="Stella a 5 punte 40">
            <a:extLst>
              <a:ext uri="{FF2B5EF4-FFF2-40B4-BE49-F238E27FC236}">
                <a16:creationId xmlns:a16="http://schemas.microsoft.com/office/drawing/2014/main" id="{561DD534-F810-4477-A641-7B58AB3A3489}"/>
              </a:ext>
            </a:extLst>
          </p:cNvPr>
          <p:cNvSpPr/>
          <p:nvPr/>
        </p:nvSpPr>
        <p:spPr>
          <a:xfrm>
            <a:off x="2006600" y="4752975"/>
            <a:ext cx="98425" cy="11906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42" name="Stella a 5 punte 41">
            <a:extLst>
              <a:ext uri="{FF2B5EF4-FFF2-40B4-BE49-F238E27FC236}">
                <a16:creationId xmlns:a16="http://schemas.microsoft.com/office/drawing/2014/main" id="{29E44E12-1375-4DBF-9B03-20711C98DC0B}"/>
              </a:ext>
            </a:extLst>
          </p:cNvPr>
          <p:cNvSpPr/>
          <p:nvPr/>
        </p:nvSpPr>
        <p:spPr>
          <a:xfrm>
            <a:off x="1979613" y="3657600"/>
            <a:ext cx="96837" cy="11906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43" name="Stella a 5 punte 42">
            <a:extLst>
              <a:ext uri="{FF2B5EF4-FFF2-40B4-BE49-F238E27FC236}">
                <a16:creationId xmlns:a16="http://schemas.microsoft.com/office/drawing/2014/main" id="{1E171317-69BA-4D19-8FA4-724BF7E29CC9}"/>
              </a:ext>
            </a:extLst>
          </p:cNvPr>
          <p:cNvSpPr/>
          <p:nvPr/>
        </p:nvSpPr>
        <p:spPr>
          <a:xfrm>
            <a:off x="2006600" y="5326063"/>
            <a:ext cx="98425" cy="11906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44" name="Stella a 5 punte 43">
            <a:extLst>
              <a:ext uri="{FF2B5EF4-FFF2-40B4-BE49-F238E27FC236}">
                <a16:creationId xmlns:a16="http://schemas.microsoft.com/office/drawing/2014/main" id="{37E97326-432D-420F-BB05-DC06772EF951}"/>
              </a:ext>
            </a:extLst>
          </p:cNvPr>
          <p:cNvSpPr/>
          <p:nvPr/>
        </p:nvSpPr>
        <p:spPr>
          <a:xfrm>
            <a:off x="1979613" y="4506913"/>
            <a:ext cx="96837" cy="8096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
        <p:nvSpPr>
          <p:cNvPr id="45" name="Ovale 44">
            <a:extLst>
              <a:ext uri="{FF2B5EF4-FFF2-40B4-BE49-F238E27FC236}">
                <a16:creationId xmlns:a16="http://schemas.microsoft.com/office/drawing/2014/main" id="{3561E5E2-CE89-4841-94DA-BC2B3F2FCBC4}"/>
              </a:ext>
            </a:extLst>
          </p:cNvPr>
          <p:cNvSpPr/>
          <p:nvPr/>
        </p:nvSpPr>
        <p:spPr>
          <a:xfrm>
            <a:off x="641350" y="5572125"/>
            <a:ext cx="342900" cy="287338"/>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it-IT" sz="28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additive="base">
                                        <p:cTn id="75" dur="500" fill="hold"/>
                                        <p:tgtEl>
                                          <p:spTgt spid="2"/>
                                        </p:tgtEl>
                                        <p:attrNameLst>
                                          <p:attrName>ppt_x</p:attrName>
                                        </p:attrNameLst>
                                      </p:cBhvr>
                                      <p:tavLst>
                                        <p:tav tm="0">
                                          <p:val>
                                            <p:strVal val="#ppt_x"/>
                                          </p:val>
                                        </p:tav>
                                        <p:tav tm="100000">
                                          <p:val>
                                            <p:strVal val="#ppt_x"/>
                                          </p:val>
                                        </p:tav>
                                      </p:tavLst>
                                    </p:anim>
                                    <p:anim calcmode="lin" valueType="num">
                                      <p:cBhvr additive="base">
                                        <p:cTn id="76" dur="500" fill="hold"/>
                                        <p:tgtEl>
                                          <p:spTgt spid="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 calcmode="lin" valueType="num">
                                      <p:cBhvr additive="base">
                                        <p:cTn id="83" dur="500" fill="hold"/>
                                        <p:tgtEl>
                                          <p:spTgt spid="36"/>
                                        </p:tgtEl>
                                        <p:attrNameLst>
                                          <p:attrName>ppt_x</p:attrName>
                                        </p:attrNameLst>
                                      </p:cBhvr>
                                      <p:tavLst>
                                        <p:tav tm="0">
                                          <p:val>
                                            <p:strVal val="#ppt_x"/>
                                          </p:val>
                                        </p:tav>
                                        <p:tav tm="100000">
                                          <p:val>
                                            <p:strVal val="#ppt_x"/>
                                          </p:val>
                                        </p:tav>
                                      </p:tavLst>
                                    </p:anim>
                                    <p:anim calcmode="lin" valueType="num">
                                      <p:cBhvr additive="base">
                                        <p:cTn id="84" dur="500" fill="hold"/>
                                        <p:tgtEl>
                                          <p:spTgt spid="3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additive="base">
                                        <p:cTn id="87" dur="500" fill="hold"/>
                                        <p:tgtEl>
                                          <p:spTgt spid="37"/>
                                        </p:tgtEl>
                                        <p:attrNameLst>
                                          <p:attrName>ppt_x</p:attrName>
                                        </p:attrNameLst>
                                      </p:cBhvr>
                                      <p:tavLst>
                                        <p:tav tm="0">
                                          <p:val>
                                            <p:strVal val="#ppt_x"/>
                                          </p:val>
                                        </p:tav>
                                        <p:tav tm="100000">
                                          <p:val>
                                            <p:strVal val="#ppt_x"/>
                                          </p:val>
                                        </p:tav>
                                      </p:tavLst>
                                    </p:anim>
                                    <p:anim calcmode="lin" valueType="num">
                                      <p:cBhvr additive="base">
                                        <p:cTn id="8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nodeType="click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additive="base">
                                        <p:cTn id="93" dur="500" fill="hold"/>
                                        <p:tgtEl>
                                          <p:spTgt spid="18"/>
                                        </p:tgtEl>
                                        <p:attrNameLst>
                                          <p:attrName>ppt_x</p:attrName>
                                        </p:attrNameLst>
                                      </p:cBhvr>
                                      <p:tavLst>
                                        <p:tav tm="0">
                                          <p:val>
                                            <p:strVal val="#ppt_x"/>
                                          </p:val>
                                        </p:tav>
                                        <p:tav tm="100000">
                                          <p:val>
                                            <p:strVal val="#ppt_x"/>
                                          </p:val>
                                        </p:tav>
                                      </p:tavLst>
                                    </p:anim>
                                    <p:anim calcmode="lin" valueType="num">
                                      <p:cBhvr additive="base">
                                        <p:cTn id="94" dur="500" fill="hold"/>
                                        <p:tgtEl>
                                          <p:spTgt spid="18"/>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42"/>
                                        </p:tgtEl>
                                        <p:attrNameLst>
                                          <p:attrName>style.visibility</p:attrName>
                                        </p:attrNameLst>
                                      </p:cBhvr>
                                      <p:to>
                                        <p:strVal val="visible"/>
                                      </p:to>
                                    </p:set>
                                    <p:anim calcmode="lin" valueType="num">
                                      <p:cBhvr additive="base">
                                        <p:cTn id="97" dur="500" fill="hold"/>
                                        <p:tgtEl>
                                          <p:spTgt spid="42"/>
                                        </p:tgtEl>
                                        <p:attrNameLst>
                                          <p:attrName>ppt_x</p:attrName>
                                        </p:attrNameLst>
                                      </p:cBhvr>
                                      <p:tavLst>
                                        <p:tav tm="0">
                                          <p:val>
                                            <p:strVal val="#ppt_x"/>
                                          </p:val>
                                        </p:tav>
                                        <p:tav tm="100000">
                                          <p:val>
                                            <p:strVal val="#ppt_x"/>
                                          </p:val>
                                        </p:tav>
                                      </p:tavLst>
                                    </p:anim>
                                    <p:anim calcmode="lin" valueType="num">
                                      <p:cBhvr additive="base">
                                        <p:cTn id="98" dur="500" fill="hold"/>
                                        <p:tgtEl>
                                          <p:spTgt spid="42"/>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40"/>
                                        </p:tgtEl>
                                        <p:attrNameLst>
                                          <p:attrName>style.visibility</p:attrName>
                                        </p:attrNameLst>
                                      </p:cBhvr>
                                      <p:to>
                                        <p:strVal val="visible"/>
                                      </p:to>
                                    </p:set>
                                    <p:anim calcmode="lin" valueType="num">
                                      <p:cBhvr additive="base">
                                        <p:cTn id="101" dur="500" fill="hold"/>
                                        <p:tgtEl>
                                          <p:spTgt spid="40"/>
                                        </p:tgtEl>
                                        <p:attrNameLst>
                                          <p:attrName>ppt_x</p:attrName>
                                        </p:attrNameLst>
                                      </p:cBhvr>
                                      <p:tavLst>
                                        <p:tav tm="0">
                                          <p:val>
                                            <p:strVal val="#ppt_x"/>
                                          </p:val>
                                        </p:tav>
                                        <p:tav tm="100000">
                                          <p:val>
                                            <p:strVal val="#ppt_x"/>
                                          </p:val>
                                        </p:tav>
                                      </p:tavLst>
                                    </p:anim>
                                    <p:anim calcmode="lin" valueType="num">
                                      <p:cBhvr additive="base">
                                        <p:cTn id="102" dur="500" fill="hold"/>
                                        <p:tgtEl>
                                          <p:spTgt spid="40"/>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41"/>
                                        </p:tgtEl>
                                        <p:attrNameLst>
                                          <p:attrName>style.visibility</p:attrName>
                                        </p:attrNameLst>
                                      </p:cBhvr>
                                      <p:to>
                                        <p:strVal val="visible"/>
                                      </p:to>
                                    </p:set>
                                    <p:anim calcmode="lin" valueType="num">
                                      <p:cBhvr additive="base">
                                        <p:cTn id="105" dur="500" fill="hold"/>
                                        <p:tgtEl>
                                          <p:spTgt spid="41"/>
                                        </p:tgtEl>
                                        <p:attrNameLst>
                                          <p:attrName>ppt_x</p:attrName>
                                        </p:attrNameLst>
                                      </p:cBhvr>
                                      <p:tavLst>
                                        <p:tav tm="0">
                                          <p:val>
                                            <p:strVal val="#ppt_x"/>
                                          </p:val>
                                        </p:tav>
                                        <p:tav tm="100000">
                                          <p:val>
                                            <p:strVal val="#ppt_x"/>
                                          </p:val>
                                        </p:tav>
                                      </p:tavLst>
                                    </p:anim>
                                    <p:anim calcmode="lin" valueType="num">
                                      <p:cBhvr additive="base">
                                        <p:cTn id="106" dur="500" fill="hold"/>
                                        <p:tgtEl>
                                          <p:spTgt spid="41"/>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43"/>
                                        </p:tgtEl>
                                        <p:attrNameLst>
                                          <p:attrName>style.visibility</p:attrName>
                                        </p:attrNameLst>
                                      </p:cBhvr>
                                      <p:to>
                                        <p:strVal val="visible"/>
                                      </p:to>
                                    </p:set>
                                    <p:anim calcmode="lin" valueType="num">
                                      <p:cBhvr additive="base">
                                        <p:cTn id="109" dur="500" fill="hold"/>
                                        <p:tgtEl>
                                          <p:spTgt spid="43"/>
                                        </p:tgtEl>
                                        <p:attrNameLst>
                                          <p:attrName>ppt_x</p:attrName>
                                        </p:attrNameLst>
                                      </p:cBhvr>
                                      <p:tavLst>
                                        <p:tav tm="0">
                                          <p:val>
                                            <p:strVal val="#ppt_x"/>
                                          </p:val>
                                        </p:tav>
                                        <p:tav tm="100000">
                                          <p:val>
                                            <p:strVal val="#ppt_x"/>
                                          </p:val>
                                        </p:tav>
                                      </p:tavLst>
                                    </p:anim>
                                    <p:anim calcmode="lin" valueType="num">
                                      <p:cBhvr additive="base">
                                        <p:cTn id="110" dur="500" fill="hold"/>
                                        <p:tgtEl>
                                          <p:spTgt spid="43"/>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9"/>
                                        </p:tgtEl>
                                        <p:attrNameLst>
                                          <p:attrName>style.visibility</p:attrName>
                                        </p:attrNameLst>
                                      </p:cBhvr>
                                      <p:to>
                                        <p:strVal val="visible"/>
                                      </p:to>
                                    </p:set>
                                    <p:anim calcmode="lin" valueType="num">
                                      <p:cBhvr additive="base">
                                        <p:cTn id="113" dur="500" fill="hold"/>
                                        <p:tgtEl>
                                          <p:spTgt spid="39"/>
                                        </p:tgtEl>
                                        <p:attrNameLst>
                                          <p:attrName>ppt_x</p:attrName>
                                        </p:attrNameLst>
                                      </p:cBhvr>
                                      <p:tavLst>
                                        <p:tav tm="0">
                                          <p:val>
                                            <p:strVal val="#ppt_x"/>
                                          </p:val>
                                        </p:tav>
                                        <p:tav tm="100000">
                                          <p:val>
                                            <p:strVal val="#ppt_x"/>
                                          </p:val>
                                        </p:tav>
                                      </p:tavLst>
                                    </p:anim>
                                    <p:anim calcmode="lin" valueType="num">
                                      <p:cBhvr additive="base">
                                        <p:cTn id="114" dur="500" fill="hold"/>
                                        <p:tgtEl>
                                          <p:spTgt spid="39"/>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44"/>
                                        </p:tgtEl>
                                        <p:attrNameLst>
                                          <p:attrName>style.visibility</p:attrName>
                                        </p:attrNameLst>
                                      </p:cBhvr>
                                      <p:to>
                                        <p:strVal val="visible"/>
                                      </p:to>
                                    </p:set>
                                    <p:anim calcmode="lin" valueType="num">
                                      <p:cBhvr additive="base">
                                        <p:cTn id="117" dur="500" fill="hold"/>
                                        <p:tgtEl>
                                          <p:spTgt spid="44"/>
                                        </p:tgtEl>
                                        <p:attrNameLst>
                                          <p:attrName>ppt_x</p:attrName>
                                        </p:attrNameLst>
                                      </p:cBhvr>
                                      <p:tavLst>
                                        <p:tav tm="0">
                                          <p:val>
                                            <p:strVal val="#ppt_x"/>
                                          </p:val>
                                        </p:tav>
                                        <p:tav tm="100000">
                                          <p:val>
                                            <p:strVal val="#ppt_x"/>
                                          </p:val>
                                        </p:tav>
                                      </p:tavLst>
                                    </p:anim>
                                    <p:anim calcmode="lin" valueType="num">
                                      <p:cBhvr additive="base">
                                        <p:cTn id="1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7" grpId="0" animBg="1"/>
      <p:bldP spid="19" grpId="0" animBg="1"/>
      <p:bldP spid="23" grpId="0" animBg="1"/>
      <p:bldP spid="24" grpId="0" animBg="1"/>
      <p:bldP spid="27" grpId="0" animBg="1"/>
      <p:bldP spid="28" grpId="0" animBg="1"/>
      <p:bldP spid="30" grpId="0" animBg="1"/>
      <p:bldP spid="32" grpId="0" animBg="1"/>
      <p:bldP spid="33" grpId="0" animBg="1"/>
      <p:bldP spid="34" grpId="0" animBg="1"/>
      <p:bldP spid="35" grpId="0" animBg="1"/>
      <p:bldP spid="2" grpId="0" animBg="1"/>
      <p:bldP spid="36" grpId="0" animBg="1"/>
      <p:bldP spid="37" grpId="0" animBg="1"/>
      <p:bldP spid="38" grpId="0" animBg="1"/>
      <p:bldP spid="39"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numero diapositiva 1">
            <a:extLst>
              <a:ext uri="{FF2B5EF4-FFF2-40B4-BE49-F238E27FC236}">
                <a16:creationId xmlns:a16="http://schemas.microsoft.com/office/drawing/2014/main" id="{1F8B6A59-FCF7-4D10-82CA-5F264FF3636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72D89E-2BDE-4031-A187-2E62386DF96F}" type="slidenum">
              <a:rPr kumimoji="0" lang="en-US" altLang="it-IT"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it-IT"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2772" name="CasellaDiTesto 4">
            <a:extLst>
              <a:ext uri="{FF2B5EF4-FFF2-40B4-BE49-F238E27FC236}">
                <a16:creationId xmlns:a16="http://schemas.microsoft.com/office/drawing/2014/main" id="{578D9727-1160-4588-833C-801DC485612B}"/>
              </a:ext>
            </a:extLst>
          </p:cNvPr>
          <p:cNvSpPr txBox="1">
            <a:spLocks noChangeArrowheads="1"/>
          </p:cNvSpPr>
          <p:nvPr/>
        </p:nvSpPr>
        <p:spPr bwMode="auto">
          <a:xfrm>
            <a:off x="179388" y="1484313"/>
            <a:ext cx="8964612" cy="61245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marR="0" lvl="0" indent="-571500" algn="l" defTabSz="914400" rtl="0" eaLnBrk="0" fontAlgn="base" latinLnBrk="0" hangingPunct="0">
              <a:lnSpc>
                <a:spcPct val="100000"/>
              </a:lnSpc>
              <a:spcBef>
                <a:spcPct val="0"/>
              </a:spcBef>
              <a:spcAft>
                <a:spcPct val="0"/>
              </a:spcAft>
              <a:buClrTx/>
              <a:buSzTx/>
              <a:buFontTx/>
              <a:buChar char="•"/>
              <a:tabLst/>
              <a:defRPr/>
            </a:pPr>
            <a:endParaRPr kumimoji="0" lang="it-IT" altLang="it-IT" sz="2800" b="1" i="0" u="none" strike="noStrike" kern="1200" cap="none" spc="0" normalizeH="0" baseline="0" noProof="0" dirty="0">
              <a:ln>
                <a:noFill/>
              </a:ln>
              <a:solidFill>
                <a:srgbClr val="DADADA">
                  <a:lumMod val="10000"/>
                </a:srgbClr>
              </a:solidFill>
              <a:effectLst/>
              <a:uLnTx/>
              <a:uFillTx/>
              <a:latin typeface="Arial" panose="020B0604020202020204" pitchFamily="34" charset="0"/>
              <a:ea typeface="+mn-ea"/>
              <a:cs typeface="+mn-cs"/>
            </a:endParaRPr>
          </a:p>
          <a:p>
            <a:pPr marL="571500" marR="0" lvl="0" indent="-571500" algn="l" defTabSz="914400" rtl="0" eaLnBrk="0" fontAlgn="base" latinLnBrk="0" hangingPunct="0">
              <a:lnSpc>
                <a:spcPct val="100000"/>
              </a:lnSpc>
              <a:spcBef>
                <a:spcPct val="0"/>
              </a:spcBef>
              <a:spcAft>
                <a:spcPct val="0"/>
              </a:spcAft>
              <a:buClrTx/>
              <a:buSzTx/>
              <a:buFontTx/>
              <a:buChar char="•"/>
              <a:tabLst/>
              <a:defRPr/>
            </a:pPr>
            <a:r>
              <a:rPr kumimoji="0" lang="it-IT" altLang="it-IT" sz="2800" b="1" i="0" u="none" strike="noStrike" kern="1200" cap="none" spc="0" normalizeH="0" baseline="0" noProof="0" dirty="0">
                <a:ln>
                  <a:noFill/>
                </a:ln>
                <a:solidFill>
                  <a:srgbClr val="DADADA">
                    <a:lumMod val="10000"/>
                  </a:srgbClr>
                </a:solidFill>
                <a:effectLst/>
                <a:uLnTx/>
                <a:uFillTx/>
                <a:latin typeface="Arial" panose="020B0604020202020204" pitchFamily="34" charset="0"/>
                <a:ea typeface="+mn-ea"/>
                <a:cs typeface="+mn-cs"/>
              </a:rPr>
              <a:t>Ca. a piccole cellule (SCLC)</a:t>
            </a:r>
          </a:p>
          <a:p>
            <a:pPr marL="1714500" marR="0" lvl="2" indent="-571500" algn="l" defTabSz="914400" rtl="0" eaLnBrk="0" fontAlgn="base" latinLnBrk="0" hangingPunct="0">
              <a:lnSpc>
                <a:spcPct val="100000"/>
              </a:lnSpc>
              <a:spcBef>
                <a:spcPct val="0"/>
              </a:spcBef>
              <a:spcAft>
                <a:spcPct val="0"/>
              </a:spcAft>
              <a:buClrTx/>
              <a:buSzTx/>
              <a:buFontTx/>
              <a:buChar char="•"/>
              <a:tabLst/>
              <a:defRPr/>
            </a:pPr>
            <a:r>
              <a:rPr kumimoji="0" lang="it-IT" altLang="it-IT" sz="2800" b="1" i="0" u="none" strike="noStrike" kern="1200" cap="none" spc="0" normalizeH="0" baseline="0" noProof="0" dirty="0">
                <a:ln>
                  <a:noFill/>
                </a:ln>
                <a:solidFill>
                  <a:srgbClr val="DADADA">
                    <a:lumMod val="10000"/>
                  </a:srgbClr>
                </a:solidFill>
                <a:effectLst/>
                <a:uLnTx/>
                <a:uFillTx/>
                <a:latin typeface="Arial" panose="020B0604020202020204" pitchFamily="34" charset="0"/>
                <a:ea typeface="+mn-ea"/>
                <a:cs typeface="+mn-cs"/>
              </a:rPr>
              <a:t>Marcatori neuroendocrini</a:t>
            </a:r>
          </a:p>
          <a:p>
            <a:pPr marL="2171700" marR="0" lvl="3" indent="-571500" algn="l" defTabSz="914400" rtl="0" eaLnBrk="0" fontAlgn="base" latinLnBrk="0" hangingPunct="0">
              <a:lnSpc>
                <a:spcPct val="100000"/>
              </a:lnSpc>
              <a:spcBef>
                <a:spcPct val="0"/>
              </a:spcBef>
              <a:spcAft>
                <a:spcPct val="0"/>
              </a:spcAft>
              <a:buClrTx/>
              <a:buSzTx/>
              <a:buFontTx/>
              <a:buChar char="–"/>
              <a:tabLst/>
              <a:defRPr/>
            </a:pPr>
            <a:r>
              <a:rPr kumimoji="0" lang="it-IT" altLang="it-IT" sz="2800" b="1" i="0" u="none" strike="noStrike" kern="1200" cap="none" spc="0" normalizeH="0" baseline="0" noProof="0" dirty="0">
                <a:ln>
                  <a:noFill/>
                </a:ln>
                <a:solidFill>
                  <a:srgbClr val="DADADA">
                    <a:lumMod val="10000"/>
                  </a:srgbClr>
                </a:solidFill>
                <a:effectLst/>
                <a:uLnTx/>
                <a:uFillTx/>
                <a:latin typeface="Arial" panose="020B0604020202020204" pitchFamily="34" charset="0"/>
                <a:ea typeface="+mn-ea"/>
                <a:cs typeface="+mn-cs"/>
              </a:rPr>
              <a:t>CD56, NSE; Sin.; </a:t>
            </a:r>
            <a:r>
              <a:rPr kumimoji="0" lang="it-IT" altLang="it-IT" sz="2800" b="1" i="0" u="none" strike="noStrike" kern="1200" cap="none" spc="0" normalizeH="0" baseline="0" noProof="0" dirty="0" err="1">
                <a:ln>
                  <a:noFill/>
                </a:ln>
                <a:solidFill>
                  <a:srgbClr val="DADADA">
                    <a:lumMod val="10000"/>
                  </a:srgbClr>
                </a:solidFill>
                <a:effectLst/>
                <a:uLnTx/>
                <a:uFillTx/>
                <a:latin typeface="Arial" panose="020B0604020202020204" pitchFamily="34" charset="0"/>
                <a:ea typeface="+mn-ea"/>
                <a:cs typeface="+mn-cs"/>
              </a:rPr>
              <a:t>Crom</a:t>
            </a:r>
            <a:r>
              <a:rPr kumimoji="0" lang="it-IT" altLang="it-IT" sz="2800" b="1" i="0" u="none" strike="noStrike" kern="1200" cap="none" spc="0" normalizeH="0" baseline="0" noProof="0" dirty="0">
                <a:ln>
                  <a:noFill/>
                </a:ln>
                <a:solidFill>
                  <a:srgbClr val="DADADA">
                    <a:lumMod val="10000"/>
                  </a:srgbClr>
                </a:solidFill>
                <a:effectLst/>
                <a:uLnTx/>
                <a:uFillTx/>
                <a:latin typeface="Arial" panose="020B0604020202020204" pitchFamily="34" charset="0"/>
                <a:ea typeface="+mn-ea"/>
                <a:cs typeface="+mn-cs"/>
              </a:rPr>
              <a:t>.</a:t>
            </a:r>
          </a:p>
          <a:p>
            <a:pPr marL="571500" marR="0" lvl="0" indent="-571500" algn="l" defTabSz="914400" rtl="0" eaLnBrk="0" fontAlgn="base" latinLnBrk="0" hangingPunct="0">
              <a:lnSpc>
                <a:spcPct val="100000"/>
              </a:lnSpc>
              <a:spcBef>
                <a:spcPct val="0"/>
              </a:spcBef>
              <a:spcAft>
                <a:spcPct val="0"/>
              </a:spcAft>
              <a:buClrTx/>
              <a:buSzTx/>
              <a:buFontTx/>
              <a:buChar char="•"/>
              <a:tabLst/>
              <a:defRPr/>
            </a:pPr>
            <a:endParaRPr kumimoji="0" lang="it-IT" altLang="it-IT" sz="2800" b="1" i="0" u="none" strike="noStrike" kern="1200" cap="none" spc="0" normalizeH="0" baseline="0" noProof="0" dirty="0">
              <a:ln>
                <a:noFill/>
              </a:ln>
              <a:solidFill>
                <a:srgbClr val="DADADA">
                  <a:lumMod val="10000"/>
                </a:srgbClr>
              </a:solidFill>
              <a:effectLst/>
              <a:uLnTx/>
              <a:uFillTx/>
              <a:latin typeface="Arial" panose="020B0604020202020204" pitchFamily="34" charset="0"/>
              <a:ea typeface="+mn-ea"/>
              <a:cs typeface="+mn-cs"/>
            </a:endParaRPr>
          </a:p>
          <a:p>
            <a:pPr marL="571500" marR="0" lvl="0" indent="-571500" algn="l" defTabSz="914400" rtl="0" eaLnBrk="0" fontAlgn="base" latinLnBrk="0" hangingPunct="0">
              <a:lnSpc>
                <a:spcPct val="100000"/>
              </a:lnSpc>
              <a:spcBef>
                <a:spcPct val="0"/>
              </a:spcBef>
              <a:spcAft>
                <a:spcPct val="0"/>
              </a:spcAft>
              <a:buClrTx/>
              <a:buSzTx/>
              <a:buFontTx/>
              <a:buChar char="•"/>
              <a:tabLst/>
              <a:defRPr/>
            </a:pPr>
            <a:r>
              <a:rPr kumimoji="0" lang="it-IT" altLang="it-IT" sz="2800" b="1" i="0" u="none" strike="noStrike" kern="1200" cap="none" spc="0" normalizeH="0" baseline="0" noProof="0" dirty="0">
                <a:ln>
                  <a:noFill/>
                </a:ln>
                <a:solidFill>
                  <a:srgbClr val="DADADA">
                    <a:lumMod val="10000"/>
                  </a:srgbClr>
                </a:solidFill>
                <a:effectLst/>
                <a:uLnTx/>
                <a:uFillTx/>
                <a:latin typeface="Arial" panose="020B0604020202020204" pitchFamily="34" charset="0"/>
                <a:ea typeface="+mn-ea"/>
                <a:cs typeface="+mn-cs"/>
              </a:rPr>
              <a:t>Ca. non a piccole cellule (NSCLC)</a:t>
            </a:r>
          </a:p>
          <a:p>
            <a:pPr marL="1314450" marR="0" lvl="1" indent="-571500" algn="l" defTabSz="914400" rtl="0" eaLnBrk="0" fontAlgn="base" latinLnBrk="0" hangingPunct="0">
              <a:lnSpc>
                <a:spcPct val="100000"/>
              </a:lnSpc>
              <a:spcBef>
                <a:spcPct val="0"/>
              </a:spcBef>
              <a:spcAft>
                <a:spcPct val="0"/>
              </a:spcAft>
              <a:buClrTx/>
              <a:buSzTx/>
              <a:buFontTx/>
              <a:buChar char="–"/>
              <a:tabLst/>
              <a:defRPr/>
            </a:pPr>
            <a:r>
              <a:rPr kumimoji="0" lang="it-IT" altLang="it-IT" sz="2800" b="1" i="0" u="none" strike="noStrike" kern="1200" cap="none" spc="0" normalizeH="0" baseline="0" noProof="0" dirty="0">
                <a:ln>
                  <a:noFill/>
                </a:ln>
                <a:solidFill>
                  <a:srgbClr val="DADADA">
                    <a:lumMod val="10000"/>
                  </a:srgbClr>
                </a:solidFill>
                <a:effectLst/>
                <a:uLnTx/>
                <a:uFillTx/>
                <a:latin typeface="Arial" panose="020B0604020202020204" pitchFamily="34" charset="0"/>
                <a:ea typeface="+mn-ea"/>
                <a:cs typeface="+mn-cs"/>
              </a:rPr>
              <a:t>Adenocarcinomi</a:t>
            </a:r>
          </a:p>
          <a:p>
            <a:pPr marL="1714500" marR="0" lvl="2" indent="-571500" algn="l" defTabSz="914400" rtl="0" eaLnBrk="0" fontAlgn="base" latinLnBrk="0" hangingPunct="0">
              <a:lnSpc>
                <a:spcPct val="100000"/>
              </a:lnSpc>
              <a:spcBef>
                <a:spcPct val="0"/>
              </a:spcBef>
              <a:spcAft>
                <a:spcPct val="0"/>
              </a:spcAft>
              <a:buClrTx/>
              <a:buSzTx/>
              <a:buFontTx/>
              <a:buChar char="•"/>
              <a:tabLst/>
              <a:defRPr/>
            </a:pPr>
            <a:r>
              <a:rPr kumimoji="0" lang="it-IT" altLang="it-IT" sz="2800" b="1" i="0" u="none" strike="noStrike" kern="1200" cap="none" spc="0" normalizeH="0" baseline="0" noProof="0" dirty="0">
                <a:ln>
                  <a:noFill/>
                </a:ln>
                <a:solidFill>
                  <a:srgbClr val="DADADA">
                    <a:lumMod val="10000"/>
                  </a:srgbClr>
                </a:solidFill>
                <a:effectLst/>
                <a:uLnTx/>
                <a:uFillTx/>
                <a:latin typeface="Arial" panose="020B0604020202020204" pitchFamily="34" charset="0"/>
                <a:ea typeface="+mn-ea"/>
                <a:cs typeface="+mn-cs"/>
              </a:rPr>
              <a:t>TTF1; CK7; NASPINA A</a:t>
            </a:r>
          </a:p>
          <a:p>
            <a:pPr marL="1714500" marR="0" lvl="2" indent="-571500" algn="l" defTabSz="914400" rtl="0" eaLnBrk="0" fontAlgn="base" latinLnBrk="0" hangingPunct="0">
              <a:lnSpc>
                <a:spcPct val="100000"/>
              </a:lnSpc>
              <a:spcBef>
                <a:spcPct val="0"/>
              </a:spcBef>
              <a:spcAft>
                <a:spcPct val="0"/>
              </a:spcAft>
              <a:buClrTx/>
              <a:buSzTx/>
              <a:buFontTx/>
              <a:buChar char="•"/>
              <a:tabLst/>
              <a:defRPr/>
            </a:pPr>
            <a:endParaRPr kumimoji="0" lang="it-IT" altLang="it-IT" sz="2800" b="1" i="0" u="none" strike="noStrike" kern="1200" cap="none" spc="0" normalizeH="0" baseline="0" noProof="0" dirty="0">
              <a:ln>
                <a:noFill/>
              </a:ln>
              <a:solidFill>
                <a:srgbClr val="DADADA">
                  <a:lumMod val="10000"/>
                </a:srgbClr>
              </a:solidFill>
              <a:effectLst/>
              <a:uLnTx/>
              <a:uFillTx/>
              <a:latin typeface="Arial" panose="020B0604020202020204" pitchFamily="34" charset="0"/>
              <a:ea typeface="+mn-ea"/>
              <a:cs typeface="+mn-cs"/>
            </a:endParaRPr>
          </a:p>
          <a:p>
            <a:pPr marL="1314450" marR="0" lvl="1" indent="-571500" algn="l" defTabSz="914400" rtl="0" eaLnBrk="0" fontAlgn="base" latinLnBrk="0" hangingPunct="0">
              <a:lnSpc>
                <a:spcPct val="100000"/>
              </a:lnSpc>
              <a:spcBef>
                <a:spcPct val="0"/>
              </a:spcBef>
              <a:spcAft>
                <a:spcPct val="0"/>
              </a:spcAft>
              <a:buClrTx/>
              <a:buSzTx/>
              <a:buFontTx/>
              <a:buChar char="–"/>
              <a:tabLst/>
              <a:defRPr/>
            </a:pPr>
            <a:r>
              <a:rPr kumimoji="0" lang="it-IT" altLang="it-IT" sz="2800" b="1" i="0" u="none" strike="noStrike" kern="1200" cap="none" spc="0" normalizeH="0" baseline="0" noProof="0" dirty="0">
                <a:ln>
                  <a:noFill/>
                </a:ln>
                <a:solidFill>
                  <a:srgbClr val="DADADA">
                    <a:lumMod val="10000"/>
                  </a:srgbClr>
                </a:solidFill>
                <a:effectLst/>
                <a:uLnTx/>
                <a:uFillTx/>
                <a:latin typeface="Arial" panose="020B0604020202020204" pitchFamily="34" charset="0"/>
                <a:ea typeface="+mn-ea"/>
                <a:cs typeface="+mn-cs"/>
              </a:rPr>
              <a:t>Carcinomi a cellule squamose</a:t>
            </a:r>
          </a:p>
          <a:p>
            <a:pPr marL="1714500" marR="0" lvl="2" indent="-571500" algn="l" defTabSz="914400" rtl="0" eaLnBrk="0" fontAlgn="base" latinLnBrk="0" hangingPunct="0">
              <a:lnSpc>
                <a:spcPct val="100000"/>
              </a:lnSpc>
              <a:spcBef>
                <a:spcPct val="0"/>
              </a:spcBef>
              <a:spcAft>
                <a:spcPct val="0"/>
              </a:spcAft>
              <a:buClrTx/>
              <a:buSzTx/>
              <a:buFontTx/>
              <a:buChar char="•"/>
              <a:tabLst/>
              <a:defRPr/>
            </a:pPr>
            <a:r>
              <a:rPr kumimoji="0" lang="it-IT" altLang="it-IT" sz="2800" b="1" i="0" u="none" strike="noStrike" kern="1200" cap="none" spc="0" normalizeH="0" baseline="0" noProof="0" dirty="0">
                <a:ln>
                  <a:noFill/>
                </a:ln>
                <a:solidFill>
                  <a:srgbClr val="DADADA">
                    <a:lumMod val="10000"/>
                  </a:srgbClr>
                </a:solidFill>
                <a:effectLst/>
                <a:uLnTx/>
                <a:uFillTx/>
                <a:latin typeface="Arial" panose="020B0604020202020204" pitchFamily="34" charset="0"/>
                <a:ea typeface="+mn-ea"/>
                <a:cs typeface="+mn-cs"/>
              </a:rPr>
              <a:t>P40; CK5/6; CK34B12; p63</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800" b="1" i="0" u="none" strike="noStrike" kern="1200" cap="none" spc="0" normalizeH="0" baseline="0" noProof="0" dirty="0">
              <a:ln>
                <a:noFill/>
              </a:ln>
              <a:solidFill>
                <a:srgbClr val="DADADA">
                  <a:lumMod val="10000"/>
                </a:srgbClr>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800" b="1" i="0" u="none" strike="noStrike" kern="1200" cap="none" spc="0" normalizeH="0" baseline="0" noProof="0" dirty="0">
              <a:ln>
                <a:noFill/>
              </a:ln>
              <a:solidFill>
                <a:srgbClr val="DADADA">
                  <a:lumMod val="10000"/>
                </a:srgbClr>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800" b="0" i="0" u="none" strike="noStrike" kern="1200" cap="none" spc="0" normalizeH="0" baseline="0" noProof="0" dirty="0">
              <a:ln>
                <a:noFill/>
              </a:ln>
              <a:solidFill>
                <a:srgbClr val="DADADA">
                  <a:lumMod val="10000"/>
                </a:srgbClr>
              </a:solidFill>
              <a:effectLst/>
              <a:uLnTx/>
              <a:uFillTx/>
              <a:latin typeface="Arial" panose="020B0604020202020204" pitchFamily="34" charset="0"/>
              <a:ea typeface="+mn-ea"/>
              <a:cs typeface="+mn-cs"/>
            </a:endParaRPr>
          </a:p>
        </p:txBody>
      </p:sp>
      <p:sp>
        <p:nvSpPr>
          <p:cNvPr id="6" name="Titolo 1">
            <a:extLst>
              <a:ext uri="{FF2B5EF4-FFF2-40B4-BE49-F238E27FC236}">
                <a16:creationId xmlns:a16="http://schemas.microsoft.com/office/drawing/2014/main" id="{ACB3D1C5-98FF-425A-9DB0-5130FB7D10CF}"/>
              </a:ext>
            </a:extLst>
          </p:cNvPr>
          <p:cNvSpPr txBox="1">
            <a:spLocks noChangeArrowheads="1"/>
          </p:cNvSpPr>
          <p:nvPr/>
        </p:nvSpPr>
        <p:spPr>
          <a:xfrm>
            <a:off x="457200" y="155575"/>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4400" b="1" i="0" u="none" strike="noStrike" kern="0" cap="none" spc="0" normalizeH="0" baseline="0" noProof="0" dirty="0">
                <a:ln>
                  <a:noFill/>
                </a:ln>
                <a:solidFill>
                  <a:srgbClr val="FF6600"/>
                </a:solidFill>
                <a:effectLst/>
                <a:uLnTx/>
                <a:uFillTx/>
                <a:latin typeface="Times New Roman"/>
                <a:ea typeface="+mj-ea"/>
                <a:cs typeface="+mj-cs"/>
              </a:rPr>
              <a:t>Tumori del polmone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0" cap="none" spc="0" normalizeH="0" baseline="0" noProof="0" dirty="0">
                <a:ln>
                  <a:noFill/>
                </a:ln>
                <a:solidFill>
                  <a:srgbClr val="FF0000"/>
                </a:solidFill>
                <a:effectLst/>
                <a:uLnTx/>
                <a:uFillTx/>
                <a:latin typeface="Times New Roman"/>
                <a:ea typeface="+mj-ea"/>
                <a:cs typeface="+mj-cs"/>
              </a:rPr>
              <a:t>Immunoistochimica</a:t>
            </a:r>
          </a:p>
        </p:txBody>
      </p:sp>
      <p:pic>
        <p:nvPicPr>
          <p:cNvPr id="9221" name="Immagine 1">
            <a:extLst>
              <a:ext uri="{FF2B5EF4-FFF2-40B4-BE49-F238E27FC236}">
                <a16:creationId xmlns:a16="http://schemas.microsoft.com/office/drawing/2014/main" id="{7141D31A-2B93-46B8-B62B-DFD9AF51F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951" t="13382" r="28333" b="38187"/>
          <a:stretch>
            <a:fillRect/>
          </a:stretch>
        </p:blipFill>
        <p:spPr bwMode="auto">
          <a:xfrm>
            <a:off x="6802438" y="1452563"/>
            <a:ext cx="21621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Immagine 2">
            <a:extLst>
              <a:ext uri="{FF2B5EF4-FFF2-40B4-BE49-F238E27FC236}">
                <a16:creationId xmlns:a16="http://schemas.microsoft.com/office/drawing/2014/main" id="{3781F3D2-F08B-4CA6-A978-7B41698D9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5272088"/>
            <a:ext cx="21955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Immagine 3">
            <a:extLst>
              <a:ext uri="{FF2B5EF4-FFF2-40B4-BE49-F238E27FC236}">
                <a16:creationId xmlns:a16="http://schemas.microsoft.com/office/drawing/2014/main" id="{3E9BEE80-71D0-4363-87F9-789AD2CB0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25" t="14563" r="27847" b="27556"/>
          <a:stretch>
            <a:fillRect/>
          </a:stretch>
        </p:blipFill>
        <p:spPr bwMode="auto">
          <a:xfrm>
            <a:off x="6802438" y="3335338"/>
            <a:ext cx="21621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uppo 11">
            <a:extLst>
              <a:ext uri="{FF2B5EF4-FFF2-40B4-BE49-F238E27FC236}">
                <a16:creationId xmlns:a16="http://schemas.microsoft.com/office/drawing/2014/main" id="{2499E429-472D-49C2-912A-31B16F3188DD}"/>
              </a:ext>
            </a:extLst>
          </p:cNvPr>
          <p:cNvGrpSpPr>
            <a:grpSpLocks/>
          </p:cNvGrpSpPr>
          <p:nvPr/>
        </p:nvGrpSpPr>
        <p:grpSpPr bwMode="auto">
          <a:xfrm>
            <a:off x="6084888" y="765175"/>
            <a:ext cx="2892425" cy="5975350"/>
            <a:chOff x="6084168" y="764704"/>
            <a:chExt cx="2892614" cy="5976448"/>
          </a:xfrm>
        </p:grpSpPr>
        <p:grpSp>
          <p:nvGrpSpPr>
            <p:cNvPr id="52232" name="Gruppo 8">
              <a:extLst>
                <a:ext uri="{FF2B5EF4-FFF2-40B4-BE49-F238E27FC236}">
                  <a16:creationId xmlns:a16="http://schemas.microsoft.com/office/drawing/2014/main" id="{6C7DBC19-7C92-4AB3-BBB5-5EBCF9F0D4DD}"/>
                </a:ext>
              </a:extLst>
            </p:cNvPr>
            <p:cNvGrpSpPr>
              <a:grpSpLocks/>
            </p:cNvGrpSpPr>
            <p:nvPr/>
          </p:nvGrpSpPr>
          <p:grpSpPr bwMode="auto">
            <a:xfrm>
              <a:off x="6085072" y="764704"/>
              <a:ext cx="2880000" cy="1944000"/>
              <a:chOff x="6085072" y="764704"/>
              <a:chExt cx="2880000" cy="1800000"/>
            </a:xfrm>
          </p:grpSpPr>
          <p:pic>
            <p:nvPicPr>
              <p:cNvPr id="52239" name="Picture 6" descr="C:\Users\Chiara\Desktop\osteosarcoma 5x.jpg">
                <a:extLst>
                  <a:ext uri="{FF2B5EF4-FFF2-40B4-BE49-F238E27FC236}">
                    <a16:creationId xmlns:a16="http://schemas.microsoft.com/office/drawing/2014/main" id="{65BC4A30-F6A6-433E-A713-3644E4825CA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5072" y="764704"/>
                <a:ext cx="2880000" cy="180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40" name="CasellaDiTesto 2">
                <a:extLst>
                  <a:ext uri="{FF2B5EF4-FFF2-40B4-BE49-F238E27FC236}">
                    <a16:creationId xmlns:a16="http://schemas.microsoft.com/office/drawing/2014/main" id="{8A3FEEBC-2F24-4961-9CFE-1CF2CD87C7DB}"/>
                  </a:ext>
                </a:extLst>
              </p:cNvPr>
              <p:cNvSpPr txBox="1">
                <a:spLocks noChangeArrowheads="1"/>
              </p:cNvSpPr>
              <p:nvPr/>
            </p:nvSpPr>
            <p:spPr bwMode="auto">
              <a:xfrm>
                <a:off x="8473782" y="2195372"/>
                <a:ext cx="432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2400" b="1"/>
                  <a:t>5x</a:t>
                </a:r>
              </a:p>
            </p:txBody>
          </p:sp>
        </p:grpSp>
        <p:grpSp>
          <p:nvGrpSpPr>
            <p:cNvPr id="52233" name="Gruppo 9">
              <a:extLst>
                <a:ext uri="{FF2B5EF4-FFF2-40B4-BE49-F238E27FC236}">
                  <a16:creationId xmlns:a16="http://schemas.microsoft.com/office/drawing/2014/main" id="{4CB159A1-FEF4-45B4-B618-FCA081F2530A}"/>
                </a:ext>
              </a:extLst>
            </p:cNvPr>
            <p:cNvGrpSpPr>
              <a:grpSpLocks/>
            </p:cNvGrpSpPr>
            <p:nvPr/>
          </p:nvGrpSpPr>
          <p:grpSpPr bwMode="auto">
            <a:xfrm>
              <a:off x="6084168" y="2780928"/>
              <a:ext cx="2880320" cy="1944000"/>
              <a:chOff x="6084168" y="2713633"/>
              <a:chExt cx="2880320" cy="1800000"/>
            </a:xfrm>
          </p:grpSpPr>
          <p:pic>
            <p:nvPicPr>
              <p:cNvPr id="52237" name="Picture 9" descr="C:\Users\Chiara\Desktop\osteosarcoma 40 2x.jpg">
                <a:extLst>
                  <a:ext uri="{FF2B5EF4-FFF2-40B4-BE49-F238E27FC236}">
                    <a16:creationId xmlns:a16="http://schemas.microsoft.com/office/drawing/2014/main" id="{C4F24286-1EF7-4542-8AC9-EB39F332DF7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2713633"/>
                <a:ext cx="2880000" cy="180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38" name="CasellaDiTesto 12">
                <a:extLst>
                  <a:ext uri="{FF2B5EF4-FFF2-40B4-BE49-F238E27FC236}">
                    <a16:creationId xmlns:a16="http://schemas.microsoft.com/office/drawing/2014/main" id="{D2DE1F35-4897-497B-986E-CD48379E49E0}"/>
                  </a:ext>
                </a:extLst>
              </p:cNvPr>
              <p:cNvSpPr txBox="1">
                <a:spLocks noChangeArrowheads="1"/>
              </p:cNvSpPr>
              <p:nvPr/>
            </p:nvSpPr>
            <p:spPr bwMode="auto">
              <a:xfrm>
                <a:off x="8388424" y="4128569"/>
                <a:ext cx="576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2400" b="1"/>
                  <a:t>40x</a:t>
                </a:r>
              </a:p>
            </p:txBody>
          </p:sp>
        </p:grpSp>
        <p:grpSp>
          <p:nvGrpSpPr>
            <p:cNvPr id="52234" name="Gruppo 10">
              <a:extLst>
                <a:ext uri="{FF2B5EF4-FFF2-40B4-BE49-F238E27FC236}">
                  <a16:creationId xmlns:a16="http://schemas.microsoft.com/office/drawing/2014/main" id="{08CDC4DD-BC3A-4453-A343-FCED9C280D3B}"/>
                </a:ext>
              </a:extLst>
            </p:cNvPr>
            <p:cNvGrpSpPr>
              <a:grpSpLocks/>
            </p:cNvGrpSpPr>
            <p:nvPr/>
          </p:nvGrpSpPr>
          <p:grpSpPr bwMode="auto">
            <a:xfrm>
              <a:off x="6084168" y="4797152"/>
              <a:ext cx="2892614" cy="1944000"/>
              <a:chOff x="6157232" y="4702353"/>
              <a:chExt cx="2892614" cy="1800000"/>
            </a:xfrm>
          </p:grpSpPr>
          <p:pic>
            <p:nvPicPr>
              <p:cNvPr id="52235" name="Picture 8" descr="C:\Users\Chiara\Desktop\osteosarcoma 40x.jpg">
                <a:extLst>
                  <a:ext uri="{FF2B5EF4-FFF2-40B4-BE49-F238E27FC236}">
                    <a16:creationId xmlns:a16="http://schemas.microsoft.com/office/drawing/2014/main" id="{60534D29-FD24-4452-9F78-DE3AC5F2428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232" y="4702353"/>
                <a:ext cx="2880000" cy="180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36" name="CasellaDiTesto 13">
                <a:extLst>
                  <a:ext uri="{FF2B5EF4-FFF2-40B4-BE49-F238E27FC236}">
                    <a16:creationId xmlns:a16="http://schemas.microsoft.com/office/drawing/2014/main" id="{9186B19D-9C5E-44DA-A393-59A4FC09ECE4}"/>
                  </a:ext>
                </a:extLst>
              </p:cNvPr>
              <p:cNvSpPr txBox="1">
                <a:spLocks noChangeArrowheads="1"/>
              </p:cNvSpPr>
              <p:nvPr/>
            </p:nvSpPr>
            <p:spPr bwMode="auto">
              <a:xfrm>
                <a:off x="8473782" y="6133021"/>
                <a:ext cx="576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2400" b="1"/>
                  <a:t>40x</a:t>
                </a:r>
              </a:p>
            </p:txBody>
          </p:sp>
        </p:grpSp>
      </p:grpSp>
      <p:grpSp>
        <p:nvGrpSpPr>
          <p:cNvPr id="52227" name="Gruppo 7">
            <a:extLst>
              <a:ext uri="{FF2B5EF4-FFF2-40B4-BE49-F238E27FC236}">
                <a16:creationId xmlns:a16="http://schemas.microsoft.com/office/drawing/2014/main" id="{3597E30B-58A0-473F-BFF1-C813410038D7}"/>
              </a:ext>
            </a:extLst>
          </p:cNvPr>
          <p:cNvGrpSpPr>
            <a:grpSpLocks/>
          </p:cNvGrpSpPr>
          <p:nvPr/>
        </p:nvGrpSpPr>
        <p:grpSpPr bwMode="auto">
          <a:xfrm>
            <a:off x="107950" y="44450"/>
            <a:ext cx="8856663" cy="708025"/>
            <a:chOff x="107504" y="44624"/>
            <a:chExt cx="8856824" cy="707886"/>
          </a:xfrm>
        </p:grpSpPr>
        <p:sp>
          <p:nvSpPr>
            <p:cNvPr id="52230" name="CasellaDiTesto 1">
              <a:extLst>
                <a:ext uri="{FF2B5EF4-FFF2-40B4-BE49-F238E27FC236}">
                  <a16:creationId xmlns:a16="http://schemas.microsoft.com/office/drawing/2014/main" id="{1A2B7BCF-EDCF-46BE-8303-3A4D24403467}"/>
                </a:ext>
              </a:extLst>
            </p:cNvPr>
            <p:cNvSpPr txBox="1">
              <a:spLocks noChangeArrowheads="1"/>
            </p:cNvSpPr>
            <p:nvPr/>
          </p:nvSpPr>
          <p:spPr bwMode="auto">
            <a:xfrm>
              <a:off x="107504" y="44624"/>
              <a:ext cx="58326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4000" b="1">
                  <a:solidFill>
                    <a:srgbClr val="FF0000"/>
                  </a:solidFill>
                </a:rPr>
                <a:t>Osteosarcoma</a:t>
              </a:r>
              <a:r>
                <a:rPr lang="it-IT" altLang="it-IT" sz="2400"/>
                <a:t> </a:t>
              </a:r>
              <a:endParaRPr lang="it-IT" altLang="it-IT" sz="2400">
                <a:solidFill>
                  <a:srgbClr val="0070C0"/>
                </a:solidFill>
              </a:endParaRPr>
            </a:p>
          </p:txBody>
        </p:sp>
        <p:cxnSp>
          <p:nvCxnSpPr>
            <p:cNvPr id="7" name="Connettore 1 6">
              <a:extLst>
                <a:ext uri="{FF2B5EF4-FFF2-40B4-BE49-F238E27FC236}">
                  <a16:creationId xmlns:a16="http://schemas.microsoft.com/office/drawing/2014/main" id="{FC1879FB-824B-4582-ACD7-3E229D03C482}"/>
                </a:ext>
              </a:extLst>
            </p:cNvPr>
            <p:cNvCxnSpPr/>
            <p:nvPr/>
          </p:nvCxnSpPr>
          <p:spPr>
            <a:xfrm>
              <a:off x="178943" y="690610"/>
              <a:ext cx="8785385"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2228" name="Rettangolo 15">
            <a:extLst>
              <a:ext uri="{FF2B5EF4-FFF2-40B4-BE49-F238E27FC236}">
                <a16:creationId xmlns:a16="http://schemas.microsoft.com/office/drawing/2014/main" id="{88CC6862-B5D3-4B45-9303-2B9E3BF67A16}"/>
              </a:ext>
            </a:extLst>
          </p:cNvPr>
          <p:cNvSpPr>
            <a:spLocks noChangeArrowheads="1"/>
          </p:cNvSpPr>
          <p:nvPr/>
        </p:nvSpPr>
        <p:spPr bwMode="auto">
          <a:xfrm>
            <a:off x="201613" y="847725"/>
            <a:ext cx="57388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eaLnBrk="1" hangingPunct="1">
              <a:spcBef>
                <a:spcPct val="0"/>
              </a:spcBef>
              <a:buClrTx/>
              <a:buSzTx/>
              <a:buFontTx/>
              <a:buNone/>
            </a:pPr>
            <a:r>
              <a:rPr lang="it-IT" altLang="it-IT" sz="2800" b="1">
                <a:solidFill>
                  <a:srgbClr val="FFFF00"/>
                </a:solidFill>
              </a:rPr>
              <a:t>Tumore maligno primitivo dell’osso, producente  tessuto osseo immaturo</a:t>
            </a:r>
          </a:p>
        </p:txBody>
      </p:sp>
      <p:pic>
        <p:nvPicPr>
          <p:cNvPr id="52229" name="Picture 2" descr="H:\corpo_ginocchio.jpg">
            <a:extLst>
              <a:ext uri="{FF2B5EF4-FFF2-40B4-BE49-F238E27FC236}">
                <a16:creationId xmlns:a16="http://schemas.microsoft.com/office/drawing/2014/main" id="{EA2BBF3F-EEEA-4425-83B6-4176F349DC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216"/>
          <a:stretch>
            <a:fillRect/>
          </a:stretch>
        </p:blipFill>
        <p:spPr bwMode="auto">
          <a:xfrm>
            <a:off x="736600" y="1989138"/>
            <a:ext cx="4843463" cy="485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uppo 2">
            <a:extLst>
              <a:ext uri="{FF2B5EF4-FFF2-40B4-BE49-F238E27FC236}">
                <a16:creationId xmlns:a16="http://schemas.microsoft.com/office/drawing/2014/main" id="{1F1B9B5F-A0D8-43B7-BCD4-945239950F5D}"/>
              </a:ext>
            </a:extLst>
          </p:cNvPr>
          <p:cNvGrpSpPr>
            <a:grpSpLocks/>
          </p:cNvGrpSpPr>
          <p:nvPr/>
        </p:nvGrpSpPr>
        <p:grpSpPr bwMode="auto">
          <a:xfrm>
            <a:off x="107950" y="44450"/>
            <a:ext cx="8856663" cy="708025"/>
            <a:chOff x="107504" y="44624"/>
            <a:chExt cx="8856824" cy="707886"/>
          </a:xfrm>
        </p:grpSpPr>
        <p:sp>
          <p:nvSpPr>
            <p:cNvPr id="53269" name="CasellaDiTesto 3">
              <a:extLst>
                <a:ext uri="{FF2B5EF4-FFF2-40B4-BE49-F238E27FC236}">
                  <a16:creationId xmlns:a16="http://schemas.microsoft.com/office/drawing/2014/main" id="{C9E40690-0D9D-41E0-9A06-74404ABA3BA6}"/>
                </a:ext>
              </a:extLst>
            </p:cNvPr>
            <p:cNvSpPr txBox="1">
              <a:spLocks noChangeArrowheads="1"/>
            </p:cNvSpPr>
            <p:nvPr/>
          </p:nvSpPr>
          <p:spPr bwMode="auto">
            <a:xfrm>
              <a:off x="107504" y="44624"/>
              <a:ext cx="88568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it-IT" altLang="it-IT" sz="4000" b="1">
                  <a:solidFill>
                    <a:srgbClr val="FF0000"/>
                  </a:solidFill>
                </a:rPr>
                <a:t>Tecnologie di sequenziamento</a:t>
              </a:r>
            </a:p>
          </p:txBody>
        </p:sp>
        <p:cxnSp>
          <p:nvCxnSpPr>
            <p:cNvPr id="6" name="Connettore 1 5">
              <a:extLst>
                <a:ext uri="{FF2B5EF4-FFF2-40B4-BE49-F238E27FC236}">
                  <a16:creationId xmlns:a16="http://schemas.microsoft.com/office/drawing/2014/main" id="{E006DDBF-5D01-447E-8A27-64A76E2E03DF}"/>
                </a:ext>
              </a:extLst>
            </p:cNvPr>
            <p:cNvCxnSpPr/>
            <p:nvPr/>
          </p:nvCxnSpPr>
          <p:spPr>
            <a:xfrm>
              <a:off x="178943" y="690610"/>
              <a:ext cx="8785385"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3251" name="Gruppo 38">
            <a:extLst>
              <a:ext uri="{FF2B5EF4-FFF2-40B4-BE49-F238E27FC236}">
                <a16:creationId xmlns:a16="http://schemas.microsoft.com/office/drawing/2014/main" id="{B3425656-2D72-49B2-9CEF-F3E83B14C9DC}"/>
              </a:ext>
            </a:extLst>
          </p:cNvPr>
          <p:cNvGrpSpPr>
            <a:grpSpLocks/>
          </p:cNvGrpSpPr>
          <p:nvPr/>
        </p:nvGrpSpPr>
        <p:grpSpPr bwMode="auto">
          <a:xfrm>
            <a:off x="179388" y="836613"/>
            <a:ext cx="8785225" cy="400050"/>
            <a:chOff x="179512" y="1043444"/>
            <a:chExt cx="8784892" cy="400110"/>
          </a:xfrm>
        </p:grpSpPr>
        <p:sp>
          <p:nvSpPr>
            <p:cNvPr id="53266" name="CasellaDiTesto 35">
              <a:extLst>
                <a:ext uri="{FF2B5EF4-FFF2-40B4-BE49-F238E27FC236}">
                  <a16:creationId xmlns:a16="http://schemas.microsoft.com/office/drawing/2014/main" id="{3892102E-C5C9-4F35-BF2A-5312882AF5D9}"/>
                </a:ext>
              </a:extLst>
            </p:cNvPr>
            <p:cNvSpPr txBox="1">
              <a:spLocks noChangeArrowheads="1"/>
            </p:cNvSpPr>
            <p:nvPr/>
          </p:nvSpPr>
          <p:spPr bwMode="auto">
            <a:xfrm>
              <a:off x="179512" y="1043444"/>
              <a:ext cx="29523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it-IT" altLang="it-IT" sz="2000" b="1">
                  <a:solidFill>
                    <a:srgbClr val="00B050"/>
                  </a:solidFill>
                </a:rPr>
                <a:t>1° GENERAZIONE</a:t>
              </a:r>
            </a:p>
          </p:txBody>
        </p:sp>
        <p:sp>
          <p:nvSpPr>
            <p:cNvPr id="53267" name="CasellaDiTesto 36">
              <a:extLst>
                <a:ext uri="{FF2B5EF4-FFF2-40B4-BE49-F238E27FC236}">
                  <a16:creationId xmlns:a16="http://schemas.microsoft.com/office/drawing/2014/main" id="{A86B23A9-5803-49D5-A9BE-C578E28A773A}"/>
                </a:ext>
              </a:extLst>
            </p:cNvPr>
            <p:cNvSpPr txBox="1">
              <a:spLocks noChangeArrowheads="1"/>
            </p:cNvSpPr>
            <p:nvPr/>
          </p:nvSpPr>
          <p:spPr bwMode="auto">
            <a:xfrm>
              <a:off x="3131840" y="1043444"/>
              <a:ext cx="28688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it-IT" altLang="it-IT" sz="2000" b="1">
                  <a:solidFill>
                    <a:srgbClr val="C00000"/>
                  </a:solidFill>
                </a:rPr>
                <a:t>2° GENERAZIONE</a:t>
              </a:r>
            </a:p>
          </p:txBody>
        </p:sp>
        <p:sp>
          <p:nvSpPr>
            <p:cNvPr id="53268" name="CasellaDiTesto 37">
              <a:extLst>
                <a:ext uri="{FF2B5EF4-FFF2-40B4-BE49-F238E27FC236}">
                  <a16:creationId xmlns:a16="http://schemas.microsoft.com/office/drawing/2014/main" id="{5027BCDB-17A4-4E1B-A3E3-989C2AFD6E03}"/>
                </a:ext>
              </a:extLst>
            </p:cNvPr>
            <p:cNvSpPr txBox="1">
              <a:spLocks noChangeArrowheads="1"/>
            </p:cNvSpPr>
            <p:nvPr/>
          </p:nvSpPr>
          <p:spPr bwMode="auto">
            <a:xfrm>
              <a:off x="6012160" y="1043444"/>
              <a:ext cx="29522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it-IT" altLang="it-IT" sz="2000" b="1">
                  <a:solidFill>
                    <a:srgbClr val="0070C0"/>
                  </a:solidFill>
                </a:rPr>
                <a:t>3° GENERAZIONE</a:t>
              </a:r>
            </a:p>
          </p:txBody>
        </p:sp>
      </p:grpSp>
      <p:sp>
        <p:nvSpPr>
          <p:cNvPr id="53252" name="CasellaDiTesto 1">
            <a:extLst>
              <a:ext uri="{FF2B5EF4-FFF2-40B4-BE49-F238E27FC236}">
                <a16:creationId xmlns:a16="http://schemas.microsoft.com/office/drawing/2014/main" id="{AC7078F4-3629-4D6F-A822-F6E52F80B181}"/>
              </a:ext>
            </a:extLst>
          </p:cNvPr>
          <p:cNvSpPr txBox="1">
            <a:spLocks noChangeArrowheads="1"/>
          </p:cNvSpPr>
          <p:nvPr/>
        </p:nvSpPr>
        <p:spPr bwMode="auto">
          <a:xfrm>
            <a:off x="107950" y="1341438"/>
            <a:ext cx="2951163" cy="9842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
                <a:srgbClr val="00B050"/>
              </a:buClr>
              <a:buSzTx/>
              <a:buFontTx/>
              <a:buNone/>
            </a:pPr>
            <a:r>
              <a:rPr lang="it-IT" altLang="it-IT" sz="2000" b="1"/>
              <a:t>ABI PRISM</a:t>
            </a:r>
          </a:p>
          <a:p>
            <a:pPr eaLnBrk="1" hangingPunct="1">
              <a:spcBef>
                <a:spcPct val="0"/>
              </a:spcBef>
              <a:buClr>
                <a:srgbClr val="00B050"/>
              </a:buClr>
              <a:buSzTx/>
              <a:buFontTx/>
              <a:buNone/>
            </a:pPr>
            <a:r>
              <a:rPr lang="it-IT" altLang="it-IT" sz="2400"/>
              <a:t>(Applied Biosystem) </a:t>
            </a:r>
          </a:p>
          <a:p>
            <a:pPr eaLnBrk="1" hangingPunct="1">
              <a:spcBef>
                <a:spcPct val="0"/>
              </a:spcBef>
              <a:buClrTx/>
              <a:buSzTx/>
              <a:buFontTx/>
              <a:buNone/>
            </a:pPr>
            <a:r>
              <a:rPr lang="it-IT" altLang="it-IT" sz="2000" b="1">
                <a:solidFill>
                  <a:srgbClr val="00B050"/>
                </a:solidFill>
              </a:rPr>
              <a:t>Terminazione di catena</a:t>
            </a:r>
          </a:p>
        </p:txBody>
      </p:sp>
      <p:sp>
        <p:nvSpPr>
          <p:cNvPr id="53253" name="CasellaDiTesto 13">
            <a:extLst>
              <a:ext uri="{FF2B5EF4-FFF2-40B4-BE49-F238E27FC236}">
                <a16:creationId xmlns:a16="http://schemas.microsoft.com/office/drawing/2014/main" id="{4D79483B-C1DA-4064-9797-D5F518C726DE}"/>
              </a:ext>
            </a:extLst>
          </p:cNvPr>
          <p:cNvSpPr txBox="1">
            <a:spLocks noChangeArrowheads="1"/>
          </p:cNvSpPr>
          <p:nvPr/>
        </p:nvSpPr>
        <p:spPr bwMode="auto">
          <a:xfrm>
            <a:off x="107950" y="2486025"/>
            <a:ext cx="2951163" cy="1014413"/>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
                <a:srgbClr val="00B050"/>
              </a:buClr>
              <a:buSzTx/>
              <a:buFontTx/>
              <a:buNone/>
            </a:pPr>
            <a:r>
              <a:rPr lang="it-IT" altLang="it-IT" sz="2000" b="1"/>
              <a:t>PYRO MARK</a:t>
            </a:r>
          </a:p>
          <a:p>
            <a:pPr eaLnBrk="1" hangingPunct="1">
              <a:spcBef>
                <a:spcPct val="0"/>
              </a:spcBef>
              <a:buClr>
                <a:srgbClr val="00B050"/>
              </a:buClr>
              <a:buSzTx/>
              <a:buFontTx/>
              <a:buNone/>
            </a:pPr>
            <a:r>
              <a:rPr lang="it-IT" altLang="it-IT" sz="2400"/>
              <a:t>(Qiagen)</a:t>
            </a:r>
          </a:p>
          <a:p>
            <a:pPr eaLnBrk="1" hangingPunct="1">
              <a:spcBef>
                <a:spcPct val="0"/>
              </a:spcBef>
              <a:buClrTx/>
              <a:buSzTx/>
              <a:buFontTx/>
              <a:buNone/>
            </a:pPr>
            <a:r>
              <a:rPr lang="it-IT" altLang="it-IT" sz="2000" b="1">
                <a:solidFill>
                  <a:srgbClr val="00B050"/>
                </a:solidFill>
              </a:rPr>
              <a:t>Pirosequenziamento</a:t>
            </a:r>
          </a:p>
        </p:txBody>
      </p:sp>
      <p:sp>
        <p:nvSpPr>
          <p:cNvPr id="53254" name="CasellaDiTesto 15">
            <a:extLst>
              <a:ext uri="{FF2B5EF4-FFF2-40B4-BE49-F238E27FC236}">
                <a16:creationId xmlns:a16="http://schemas.microsoft.com/office/drawing/2014/main" id="{9B0A57D9-85A9-4F43-9F2B-3A576579F8DD}"/>
              </a:ext>
            </a:extLst>
          </p:cNvPr>
          <p:cNvSpPr txBox="1">
            <a:spLocks noChangeArrowheads="1"/>
          </p:cNvSpPr>
          <p:nvPr/>
        </p:nvSpPr>
        <p:spPr bwMode="auto">
          <a:xfrm>
            <a:off x="3203575" y="1341438"/>
            <a:ext cx="2797175" cy="98425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
                <a:srgbClr val="C00000"/>
              </a:buClr>
              <a:buSzTx/>
              <a:buFontTx/>
              <a:buNone/>
            </a:pPr>
            <a:r>
              <a:rPr lang="it-IT" altLang="it-IT" sz="2000" b="1"/>
              <a:t>454 FLX</a:t>
            </a:r>
          </a:p>
          <a:p>
            <a:pPr eaLnBrk="1" hangingPunct="1">
              <a:spcBef>
                <a:spcPct val="0"/>
              </a:spcBef>
              <a:buClr>
                <a:srgbClr val="00B050"/>
              </a:buClr>
              <a:buSzTx/>
              <a:buFontTx/>
              <a:buNone/>
            </a:pPr>
            <a:r>
              <a:rPr lang="it-IT" altLang="it-IT" sz="2400"/>
              <a:t>(Roche) </a:t>
            </a:r>
          </a:p>
          <a:p>
            <a:pPr eaLnBrk="1" hangingPunct="1">
              <a:spcBef>
                <a:spcPct val="0"/>
              </a:spcBef>
              <a:buClr>
                <a:srgbClr val="00B050"/>
              </a:buClr>
              <a:buSzTx/>
              <a:buFontTx/>
              <a:buNone/>
            </a:pPr>
            <a:r>
              <a:rPr lang="it-IT" altLang="it-IT" sz="2000" b="1">
                <a:solidFill>
                  <a:srgbClr val="C00000"/>
                </a:solidFill>
              </a:rPr>
              <a:t>Pirosequenziamento</a:t>
            </a:r>
          </a:p>
        </p:txBody>
      </p:sp>
      <p:sp>
        <p:nvSpPr>
          <p:cNvPr id="53255" name="CasellaDiTesto 16">
            <a:extLst>
              <a:ext uri="{FF2B5EF4-FFF2-40B4-BE49-F238E27FC236}">
                <a16:creationId xmlns:a16="http://schemas.microsoft.com/office/drawing/2014/main" id="{348A1A17-916A-4CFA-B250-E44EA87CE1D6}"/>
              </a:ext>
            </a:extLst>
          </p:cNvPr>
          <p:cNvSpPr txBox="1">
            <a:spLocks noChangeArrowheads="1"/>
          </p:cNvSpPr>
          <p:nvPr/>
        </p:nvSpPr>
        <p:spPr bwMode="auto">
          <a:xfrm>
            <a:off x="3203575" y="2492375"/>
            <a:ext cx="2808288" cy="98583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
                <a:srgbClr val="C00000"/>
              </a:buClr>
              <a:buSzTx/>
              <a:buFontTx/>
              <a:buNone/>
            </a:pPr>
            <a:r>
              <a:rPr lang="it-IT" altLang="it-IT" sz="2000" b="1"/>
              <a:t>ABI SOLiD System </a:t>
            </a:r>
          </a:p>
          <a:p>
            <a:pPr eaLnBrk="1" hangingPunct="1">
              <a:spcBef>
                <a:spcPct val="0"/>
              </a:spcBef>
              <a:buClr>
                <a:srgbClr val="00B050"/>
              </a:buClr>
              <a:buSzTx/>
              <a:buFontTx/>
              <a:buNone/>
            </a:pPr>
            <a:r>
              <a:rPr lang="it-IT" altLang="it-IT" sz="2400"/>
              <a:t>(Life Technologies) </a:t>
            </a:r>
          </a:p>
          <a:p>
            <a:pPr eaLnBrk="1" hangingPunct="1">
              <a:spcBef>
                <a:spcPct val="0"/>
              </a:spcBef>
              <a:buClrTx/>
              <a:buSzTx/>
              <a:buFontTx/>
              <a:buNone/>
            </a:pPr>
            <a:r>
              <a:rPr lang="it-IT" altLang="it-IT" sz="2000" b="1">
                <a:solidFill>
                  <a:srgbClr val="C00000"/>
                </a:solidFill>
              </a:rPr>
              <a:t>Ibridazione</a:t>
            </a:r>
          </a:p>
        </p:txBody>
      </p:sp>
      <p:sp>
        <p:nvSpPr>
          <p:cNvPr id="53256" name="CasellaDiTesto 17">
            <a:extLst>
              <a:ext uri="{FF2B5EF4-FFF2-40B4-BE49-F238E27FC236}">
                <a16:creationId xmlns:a16="http://schemas.microsoft.com/office/drawing/2014/main" id="{A2EADFE8-52A0-421D-A19C-05B851488AD3}"/>
              </a:ext>
            </a:extLst>
          </p:cNvPr>
          <p:cNvSpPr txBox="1">
            <a:spLocks noChangeArrowheads="1"/>
          </p:cNvSpPr>
          <p:nvPr/>
        </p:nvSpPr>
        <p:spPr bwMode="auto">
          <a:xfrm>
            <a:off x="3203575" y="3644900"/>
            <a:ext cx="2808288" cy="98425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
                <a:srgbClr val="C00000"/>
              </a:buClr>
              <a:buSzTx/>
              <a:buFontTx/>
              <a:buNone/>
            </a:pPr>
            <a:r>
              <a:rPr lang="it-IT" altLang="it-IT" sz="2000" b="1"/>
              <a:t>ILLUMINA</a:t>
            </a:r>
          </a:p>
          <a:p>
            <a:pPr eaLnBrk="1" hangingPunct="1">
              <a:spcBef>
                <a:spcPct val="0"/>
              </a:spcBef>
              <a:buClr>
                <a:srgbClr val="00B050"/>
              </a:buClr>
              <a:buSzTx/>
              <a:buFontTx/>
              <a:buNone/>
            </a:pPr>
            <a:r>
              <a:rPr lang="it-IT" altLang="it-IT" sz="2400"/>
              <a:t>(Solexa) </a:t>
            </a:r>
          </a:p>
          <a:p>
            <a:pPr eaLnBrk="1" hangingPunct="1">
              <a:spcBef>
                <a:spcPct val="0"/>
              </a:spcBef>
              <a:buClrTx/>
              <a:buSzTx/>
              <a:buFontTx/>
              <a:buNone/>
            </a:pPr>
            <a:r>
              <a:rPr lang="it-IT" altLang="it-IT" sz="2000" b="1">
                <a:solidFill>
                  <a:srgbClr val="C00000"/>
                </a:solidFill>
              </a:rPr>
              <a:t>Terminazione di catena </a:t>
            </a:r>
          </a:p>
        </p:txBody>
      </p:sp>
      <p:sp>
        <p:nvSpPr>
          <p:cNvPr id="53257" name="CasellaDiTesto 18">
            <a:extLst>
              <a:ext uri="{FF2B5EF4-FFF2-40B4-BE49-F238E27FC236}">
                <a16:creationId xmlns:a16="http://schemas.microsoft.com/office/drawing/2014/main" id="{27BA4CC2-B89C-4B1D-ACD6-7CF71E58D333}"/>
              </a:ext>
            </a:extLst>
          </p:cNvPr>
          <p:cNvSpPr txBox="1">
            <a:spLocks noChangeArrowheads="1"/>
          </p:cNvSpPr>
          <p:nvPr/>
        </p:nvSpPr>
        <p:spPr bwMode="auto">
          <a:xfrm>
            <a:off x="6156325" y="1341438"/>
            <a:ext cx="2808288" cy="98425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
                <a:srgbClr val="0070C0"/>
              </a:buClr>
              <a:buSzTx/>
              <a:buFontTx/>
              <a:buNone/>
            </a:pPr>
            <a:r>
              <a:rPr lang="it-IT" altLang="it-IT" sz="2000" b="1"/>
              <a:t>HELISCOPE</a:t>
            </a:r>
          </a:p>
          <a:p>
            <a:pPr eaLnBrk="1" hangingPunct="1">
              <a:spcBef>
                <a:spcPct val="0"/>
              </a:spcBef>
              <a:buClr>
                <a:srgbClr val="00B050"/>
              </a:buClr>
              <a:buSzTx/>
              <a:buFontTx/>
              <a:buNone/>
            </a:pPr>
            <a:r>
              <a:rPr lang="it-IT" altLang="it-IT" sz="2400"/>
              <a:t>(Helicos Biosciences) </a:t>
            </a:r>
          </a:p>
          <a:p>
            <a:pPr eaLnBrk="1" hangingPunct="1">
              <a:spcBef>
                <a:spcPct val="0"/>
              </a:spcBef>
              <a:buClrTx/>
              <a:buSzTx/>
              <a:buFontTx/>
              <a:buNone/>
            </a:pPr>
            <a:r>
              <a:rPr lang="it-IT" altLang="it-IT" sz="2000" b="1">
                <a:solidFill>
                  <a:srgbClr val="0070C0"/>
                </a:solidFill>
              </a:rPr>
              <a:t>Sequenziamento diretto</a:t>
            </a:r>
          </a:p>
        </p:txBody>
      </p:sp>
      <p:sp>
        <p:nvSpPr>
          <p:cNvPr id="53258" name="CasellaDiTesto 19">
            <a:extLst>
              <a:ext uri="{FF2B5EF4-FFF2-40B4-BE49-F238E27FC236}">
                <a16:creationId xmlns:a16="http://schemas.microsoft.com/office/drawing/2014/main" id="{9213709C-B8AB-4A8E-8801-411E834BA592}"/>
              </a:ext>
            </a:extLst>
          </p:cNvPr>
          <p:cNvSpPr txBox="1">
            <a:spLocks noChangeArrowheads="1"/>
          </p:cNvSpPr>
          <p:nvPr/>
        </p:nvSpPr>
        <p:spPr bwMode="auto">
          <a:xfrm>
            <a:off x="6127750" y="2486025"/>
            <a:ext cx="2808288" cy="98425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
                <a:srgbClr val="0070C0"/>
              </a:buClr>
              <a:buSzTx/>
              <a:buFontTx/>
              <a:buNone/>
            </a:pPr>
            <a:r>
              <a:rPr lang="it-IT" altLang="it-IT" sz="2000" b="1"/>
              <a:t>ION PROTON</a:t>
            </a:r>
          </a:p>
          <a:p>
            <a:pPr eaLnBrk="1" hangingPunct="1">
              <a:spcBef>
                <a:spcPct val="0"/>
              </a:spcBef>
              <a:buClr>
                <a:srgbClr val="00B050"/>
              </a:buClr>
              <a:buSzTx/>
              <a:buFontTx/>
              <a:buNone/>
            </a:pPr>
            <a:r>
              <a:rPr lang="it-IT" altLang="it-IT" sz="2400"/>
              <a:t>(Life Technologies) </a:t>
            </a:r>
          </a:p>
          <a:p>
            <a:pPr eaLnBrk="1" hangingPunct="1">
              <a:spcBef>
                <a:spcPct val="0"/>
              </a:spcBef>
              <a:buClrTx/>
              <a:buSzTx/>
              <a:buFontTx/>
              <a:buNone/>
            </a:pPr>
            <a:r>
              <a:rPr lang="it-IT" altLang="it-IT" sz="2000" b="1">
                <a:solidFill>
                  <a:srgbClr val="0070C0"/>
                </a:solidFill>
              </a:rPr>
              <a:t>Rilevazione diretta </a:t>
            </a:r>
          </a:p>
        </p:txBody>
      </p:sp>
      <p:pic>
        <p:nvPicPr>
          <p:cNvPr id="53259" name="Picture 4" descr="C:\Users\Chiara\Desktop\ferrari-ff-blu-pozzi.jpg">
            <a:extLst>
              <a:ext uri="{FF2B5EF4-FFF2-40B4-BE49-F238E27FC236}">
                <a16:creationId xmlns:a16="http://schemas.microsoft.com/office/drawing/2014/main" id="{87DEAFA0-596B-4851-8D11-2DADC51A0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836"/>
          <a:stretch>
            <a:fillRect/>
          </a:stretch>
        </p:blipFill>
        <p:spPr bwMode="auto">
          <a:xfrm>
            <a:off x="6300788" y="5175250"/>
            <a:ext cx="274002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5" descr="C:\Users\Chiara\Desktop\alfa_romeo_4c_ant.png">
            <a:extLst>
              <a:ext uri="{FF2B5EF4-FFF2-40B4-BE49-F238E27FC236}">
                <a16:creationId xmlns:a16="http://schemas.microsoft.com/office/drawing/2014/main" id="{B9999776-C387-4F94-9F2D-DD32814D3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125" y="5567363"/>
            <a:ext cx="30067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6" descr="C:\Users\Chiara\Desktop\FIAT_PUNTO_5.jpg">
            <a:extLst>
              <a:ext uri="{FF2B5EF4-FFF2-40B4-BE49-F238E27FC236}">
                <a16:creationId xmlns:a16="http://schemas.microsoft.com/office/drawing/2014/main" id="{75DCB0DD-2D9E-4AE7-AE49-E6CAC02DCE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7729" r="7916" b="5376"/>
          <a:stretch>
            <a:fillRect/>
          </a:stretch>
        </p:blipFill>
        <p:spPr bwMode="auto">
          <a:xfrm>
            <a:off x="46038" y="5300663"/>
            <a:ext cx="287020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2" name="CasellaDiTesto 4">
            <a:extLst>
              <a:ext uri="{FF2B5EF4-FFF2-40B4-BE49-F238E27FC236}">
                <a16:creationId xmlns:a16="http://schemas.microsoft.com/office/drawing/2014/main" id="{9A85E432-32BE-46D2-A6A8-344C0397A222}"/>
              </a:ext>
            </a:extLst>
          </p:cNvPr>
          <p:cNvSpPr txBox="1">
            <a:spLocks noChangeArrowheads="1"/>
          </p:cNvSpPr>
          <p:nvPr/>
        </p:nvSpPr>
        <p:spPr bwMode="auto">
          <a:xfrm>
            <a:off x="0" y="4137025"/>
            <a:ext cx="32035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it-IT" altLang="it-IT" sz="2000" b="1"/>
              <a:t>ANALISI DI ALTERAZIONI NOTE </a:t>
            </a:r>
          </a:p>
          <a:p>
            <a:pPr algn="ctr" eaLnBrk="1" hangingPunct="1">
              <a:spcBef>
                <a:spcPct val="0"/>
              </a:spcBef>
              <a:buClrTx/>
              <a:buSzTx/>
              <a:buFontTx/>
              <a:buNone/>
            </a:pPr>
            <a:r>
              <a:rPr lang="it-IT" altLang="it-IT" sz="2000" b="1"/>
              <a:t>(</a:t>
            </a:r>
            <a:r>
              <a:rPr lang="it-IT" altLang="it-IT" sz="2000" b="1" i="1"/>
              <a:t>HOT-SPOT</a:t>
            </a:r>
            <a:r>
              <a:rPr lang="it-IT" altLang="it-IT" sz="2000" b="1"/>
              <a:t>)</a:t>
            </a:r>
            <a:endParaRPr lang="it-IT" altLang="it-IT" sz="2000" b="1" i="1"/>
          </a:p>
        </p:txBody>
      </p:sp>
      <p:cxnSp>
        <p:nvCxnSpPr>
          <p:cNvPr id="8" name="Connettore 2 7">
            <a:extLst>
              <a:ext uri="{FF2B5EF4-FFF2-40B4-BE49-F238E27FC236}">
                <a16:creationId xmlns:a16="http://schemas.microsoft.com/office/drawing/2014/main" id="{CC413609-9B52-445E-ABC8-74E4DFDD7328}"/>
              </a:ext>
            </a:extLst>
          </p:cNvPr>
          <p:cNvCxnSpPr/>
          <p:nvPr/>
        </p:nvCxnSpPr>
        <p:spPr>
          <a:xfrm>
            <a:off x="1481138" y="3644900"/>
            <a:ext cx="0" cy="49212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C308925E-6A4D-44C0-A723-E6AE536CC73E}"/>
              </a:ext>
            </a:extLst>
          </p:cNvPr>
          <p:cNvCxnSpPr/>
          <p:nvPr/>
        </p:nvCxnSpPr>
        <p:spPr>
          <a:xfrm>
            <a:off x="7645400" y="3649663"/>
            <a:ext cx="0" cy="492125"/>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3265" name="CasellaDiTesto 22">
            <a:extLst>
              <a:ext uri="{FF2B5EF4-FFF2-40B4-BE49-F238E27FC236}">
                <a16:creationId xmlns:a16="http://schemas.microsoft.com/office/drawing/2014/main" id="{0FEBDC7A-2174-440F-A0FC-1198BD5360DF}"/>
              </a:ext>
            </a:extLst>
          </p:cNvPr>
          <p:cNvSpPr txBox="1">
            <a:spLocks noChangeArrowheads="1"/>
          </p:cNvSpPr>
          <p:nvPr/>
        </p:nvSpPr>
        <p:spPr bwMode="auto">
          <a:xfrm>
            <a:off x="6119813" y="4168775"/>
            <a:ext cx="2881312"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it-IT" altLang="it-IT" sz="2000" b="1"/>
              <a:t>ANALISI DELL’INTERO GENOMA E DELL’INTERO ESOMA</a:t>
            </a:r>
            <a:endParaRPr lang="it-IT" altLang="it-IT" sz="2000" b="1" i="1"/>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023E4D04-80EB-44B5-955D-B82D6716A65E}"/>
              </a:ext>
            </a:extLst>
          </p:cNvPr>
          <p:cNvSpPr>
            <a:spLocks noGrp="1" noChangeArrowheads="1"/>
          </p:cNvSpPr>
          <p:nvPr>
            <p:ph type="title"/>
          </p:nvPr>
        </p:nvSpPr>
        <p:spPr>
          <a:xfrm>
            <a:off x="2555875" y="0"/>
            <a:ext cx="4392613" cy="765175"/>
          </a:xfrm>
        </p:spPr>
        <p:txBody>
          <a:bodyPr/>
          <a:lstStyle/>
          <a:p>
            <a:pPr eaLnBrk="1" hangingPunct="1">
              <a:defRPr/>
            </a:pPr>
            <a:r>
              <a:rPr lang="it-IT" dirty="0">
                <a:latin typeface="Comic Sans MS" pitchFamily="66" charset="0"/>
              </a:rPr>
              <a:t>Osteosarcoma</a:t>
            </a:r>
          </a:p>
        </p:txBody>
      </p:sp>
      <p:sp>
        <p:nvSpPr>
          <p:cNvPr id="54275" name="Rectangle 3">
            <a:extLst>
              <a:ext uri="{FF2B5EF4-FFF2-40B4-BE49-F238E27FC236}">
                <a16:creationId xmlns:a16="http://schemas.microsoft.com/office/drawing/2014/main" id="{0A578318-8D9A-42A2-A343-165332D20A51}"/>
              </a:ext>
            </a:extLst>
          </p:cNvPr>
          <p:cNvSpPr>
            <a:spLocks noGrp="1" noChangeArrowheads="1"/>
          </p:cNvSpPr>
          <p:nvPr>
            <p:ph type="body" idx="1"/>
          </p:nvPr>
        </p:nvSpPr>
        <p:spPr>
          <a:xfrm>
            <a:off x="611188" y="765175"/>
            <a:ext cx="8207375" cy="5616575"/>
          </a:xfrm>
        </p:spPr>
        <p:txBody>
          <a:bodyPr/>
          <a:lstStyle/>
          <a:p>
            <a:pPr marL="457200" indent="-457200" eaLnBrk="1" hangingPunct="1">
              <a:lnSpc>
                <a:spcPct val="80000"/>
              </a:lnSpc>
            </a:pPr>
            <a:r>
              <a:rPr lang="it-IT" altLang="it-IT" sz="1800">
                <a:solidFill>
                  <a:srgbClr val="00B050"/>
                </a:solidFill>
                <a:latin typeface="Comic Sans MS" panose="030F0702030302020204" pitchFamily="66" charset="0"/>
              </a:rPr>
              <a:t>Tessuto decalcificato fissato in formalina ed incluso in paraffina</a:t>
            </a:r>
          </a:p>
          <a:p>
            <a:pPr marL="457200" indent="-457200" eaLnBrk="1" hangingPunct="1">
              <a:lnSpc>
                <a:spcPct val="80000"/>
              </a:lnSpc>
            </a:pPr>
            <a:r>
              <a:rPr lang="it-IT" altLang="it-IT" sz="1800">
                <a:solidFill>
                  <a:schemeClr val="hlink"/>
                </a:solidFill>
                <a:latin typeface="Comic Sans MS" panose="030F0702030302020204" pitchFamily="66" charset="0"/>
              </a:rPr>
              <a:t>Taglio</a:t>
            </a:r>
          </a:p>
          <a:p>
            <a:pPr marL="838200" lvl="1" indent="-381000" eaLnBrk="1" hangingPunct="1">
              <a:lnSpc>
                <a:spcPct val="80000"/>
              </a:lnSpc>
            </a:pPr>
            <a:r>
              <a:rPr lang="it-IT" altLang="it-IT" sz="1800">
                <a:latin typeface="Comic Sans MS" panose="030F0702030302020204" pitchFamily="66" charset="0"/>
              </a:rPr>
              <a:t>4-6 sezioni di 4 micron di spessore per vetrino (EE di controllo prima e dopo il taglio)</a:t>
            </a:r>
          </a:p>
          <a:p>
            <a:pPr marL="838200" lvl="1" indent="-381000" eaLnBrk="1" hangingPunct="1">
              <a:lnSpc>
                <a:spcPct val="80000"/>
              </a:lnSpc>
            </a:pPr>
            <a:r>
              <a:rPr lang="it-IT" altLang="it-IT" sz="1800">
                <a:latin typeface="Comic Sans MS" panose="030F0702030302020204" pitchFamily="66" charset="0"/>
              </a:rPr>
              <a:t>lama monouso sterile sostituita per ogni  nuovo campione</a:t>
            </a:r>
          </a:p>
          <a:p>
            <a:pPr marL="457200" indent="-457200" eaLnBrk="1" hangingPunct="1">
              <a:lnSpc>
                <a:spcPct val="80000"/>
              </a:lnSpc>
            </a:pPr>
            <a:r>
              <a:rPr lang="it-IT" altLang="it-IT" sz="2000">
                <a:solidFill>
                  <a:schemeClr val="hlink"/>
                </a:solidFill>
                <a:latin typeface="Comic Sans MS" panose="030F0702030302020204" pitchFamily="66" charset="0"/>
              </a:rPr>
              <a:t>Sparaffinare</a:t>
            </a:r>
          </a:p>
          <a:p>
            <a:pPr marL="838200" lvl="1" indent="-381000" eaLnBrk="1" hangingPunct="1">
              <a:lnSpc>
                <a:spcPct val="80000"/>
              </a:lnSpc>
            </a:pPr>
            <a:r>
              <a:rPr lang="it-IT" altLang="it-IT" sz="2000">
                <a:latin typeface="Comic Sans MS" panose="030F0702030302020204" pitchFamily="66" charset="0"/>
              </a:rPr>
              <a:t>xilolo 2x10'; etanolo 100°x 5'; etanolo 95°x 5'; lavaggio in acqua</a:t>
            </a:r>
            <a:endParaRPr lang="it-IT" altLang="it-IT" sz="2000">
              <a:solidFill>
                <a:schemeClr val="hlink"/>
              </a:solidFill>
              <a:latin typeface="Comic Sans MS" panose="030F0702030302020204" pitchFamily="66" charset="0"/>
            </a:endParaRPr>
          </a:p>
          <a:p>
            <a:pPr marL="457200" indent="-457200" eaLnBrk="1" hangingPunct="1">
              <a:lnSpc>
                <a:spcPct val="80000"/>
              </a:lnSpc>
            </a:pPr>
            <a:r>
              <a:rPr lang="it-IT" altLang="it-IT" sz="2000">
                <a:solidFill>
                  <a:schemeClr val="hlink"/>
                </a:solidFill>
                <a:latin typeface="Comic Sans MS" panose="030F0702030302020204" pitchFamily="66" charset="0"/>
              </a:rPr>
              <a:t>Colorazione </a:t>
            </a:r>
          </a:p>
          <a:p>
            <a:pPr marL="838200" lvl="1" indent="-381000" eaLnBrk="1" hangingPunct="1">
              <a:lnSpc>
                <a:spcPct val="80000"/>
              </a:lnSpc>
            </a:pPr>
            <a:r>
              <a:rPr lang="it-IT" altLang="it-IT" sz="2000">
                <a:latin typeface="Comic Sans MS" panose="030F0702030302020204" pitchFamily="66" charset="0"/>
              </a:rPr>
              <a:t>Sciacquare in acqua </a:t>
            </a:r>
          </a:p>
          <a:p>
            <a:pPr marL="838200" lvl="1" indent="-381000" eaLnBrk="1" hangingPunct="1">
              <a:lnSpc>
                <a:spcPct val="80000"/>
              </a:lnSpc>
            </a:pPr>
            <a:r>
              <a:rPr lang="it-IT" altLang="it-IT" sz="2000">
                <a:latin typeface="Comic Sans MS" panose="030F0702030302020204" pitchFamily="66" charset="0"/>
              </a:rPr>
              <a:t>Colorare con ematossilina (50 sec.)</a:t>
            </a:r>
          </a:p>
          <a:p>
            <a:pPr marL="838200" lvl="1" indent="-381000" eaLnBrk="1" hangingPunct="1">
              <a:lnSpc>
                <a:spcPct val="80000"/>
              </a:lnSpc>
            </a:pPr>
            <a:r>
              <a:rPr lang="it-IT" altLang="it-IT" sz="2000">
                <a:latin typeface="Comic Sans MS" panose="030F0702030302020204" pitchFamily="66" charset="0"/>
              </a:rPr>
              <a:t>Sciacquare in acqua</a:t>
            </a:r>
          </a:p>
          <a:p>
            <a:pPr marL="838200" lvl="1" indent="-381000" eaLnBrk="1" hangingPunct="1">
              <a:lnSpc>
                <a:spcPct val="80000"/>
              </a:lnSpc>
            </a:pPr>
            <a:r>
              <a:rPr lang="it-IT" altLang="it-IT" sz="2000">
                <a:latin typeface="Comic Sans MS" panose="030F0702030302020204" pitchFamily="66" charset="0"/>
              </a:rPr>
              <a:t>Colorare con eosina (10 sec.)</a:t>
            </a:r>
          </a:p>
          <a:p>
            <a:pPr marL="838200" lvl="1" indent="-381000" eaLnBrk="1" hangingPunct="1">
              <a:lnSpc>
                <a:spcPct val="80000"/>
              </a:lnSpc>
            </a:pPr>
            <a:r>
              <a:rPr lang="it-IT" altLang="it-IT" sz="2000">
                <a:latin typeface="Comic Sans MS" panose="030F0702030302020204" pitchFamily="66" charset="0"/>
              </a:rPr>
              <a:t>Iniziare i passaggi per la disidratazione: 95% (15 sec x 2), 100% (30 sec x 2).</a:t>
            </a:r>
          </a:p>
          <a:p>
            <a:pPr marL="838200" lvl="1" indent="-381000" eaLnBrk="1" hangingPunct="1">
              <a:lnSpc>
                <a:spcPct val="80000"/>
              </a:lnSpc>
            </a:pPr>
            <a:r>
              <a:rPr lang="it-IT" altLang="it-IT" sz="2000">
                <a:latin typeface="Comic Sans MS" panose="030F0702030302020204" pitchFamily="66" charset="0"/>
              </a:rPr>
              <a:t>Xilene  per 2 minuti.</a:t>
            </a:r>
          </a:p>
          <a:p>
            <a:pPr marL="838200" lvl="1" indent="-381000" eaLnBrk="1" hangingPunct="1">
              <a:lnSpc>
                <a:spcPct val="80000"/>
              </a:lnSpc>
            </a:pPr>
            <a:r>
              <a:rPr lang="it-IT" altLang="it-IT" sz="2000">
                <a:latin typeface="Comic Sans MS" panose="030F0702030302020204" pitchFamily="66" charset="0"/>
              </a:rPr>
              <a:t>Asciugare i vetrini con carta bibula a temperatura ambiente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EE8B7DFA-459E-4018-A588-7BD750C31601}"/>
              </a:ext>
            </a:extLst>
          </p:cNvPr>
          <p:cNvSpPr>
            <a:spLocks noGrp="1" noChangeArrowheads="1"/>
          </p:cNvSpPr>
          <p:nvPr>
            <p:ph type="title"/>
          </p:nvPr>
        </p:nvSpPr>
        <p:spPr>
          <a:xfrm>
            <a:off x="684213" y="404813"/>
            <a:ext cx="7772400" cy="1143000"/>
          </a:xfrm>
        </p:spPr>
        <p:txBody>
          <a:bodyPr/>
          <a:lstStyle/>
          <a:p>
            <a:pPr eaLnBrk="1" hangingPunct="1">
              <a:defRPr/>
            </a:pPr>
            <a:r>
              <a:rPr lang="it-IT" sz="4000" dirty="0">
                <a:latin typeface="Comic Sans MS" pitchFamily="66" charset="0"/>
              </a:rPr>
              <a:t>Osteosarcoma</a:t>
            </a:r>
            <a:endParaRPr lang="it-IT" sz="3200" dirty="0">
              <a:latin typeface="Comic Sans MS" pitchFamily="66" charset="0"/>
            </a:endParaRPr>
          </a:p>
        </p:txBody>
      </p:sp>
      <p:sp>
        <p:nvSpPr>
          <p:cNvPr id="55299" name="Rectangle 3">
            <a:extLst>
              <a:ext uri="{FF2B5EF4-FFF2-40B4-BE49-F238E27FC236}">
                <a16:creationId xmlns:a16="http://schemas.microsoft.com/office/drawing/2014/main" id="{2B010760-5E6D-4E12-BA98-E5DC0154BC09}"/>
              </a:ext>
            </a:extLst>
          </p:cNvPr>
          <p:cNvSpPr>
            <a:spLocks noGrp="1" noChangeArrowheads="1"/>
          </p:cNvSpPr>
          <p:nvPr>
            <p:ph type="body" idx="1"/>
          </p:nvPr>
        </p:nvSpPr>
        <p:spPr>
          <a:xfrm>
            <a:off x="611188" y="1412875"/>
            <a:ext cx="7772400" cy="4114800"/>
          </a:xfrm>
        </p:spPr>
        <p:txBody>
          <a:bodyPr/>
          <a:lstStyle/>
          <a:p>
            <a:pPr eaLnBrk="1" hangingPunct="1">
              <a:lnSpc>
                <a:spcPct val="80000"/>
              </a:lnSpc>
            </a:pPr>
            <a:r>
              <a:rPr lang="it-IT" altLang="it-IT" sz="2000">
                <a:solidFill>
                  <a:schemeClr val="hlink"/>
                </a:solidFill>
                <a:latin typeface="Comic Sans MS" panose="030F0702030302020204" pitchFamily="66" charset="0"/>
              </a:rPr>
              <a:t>Estrazione DNA </a:t>
            </a:r>
          </a:p>
          <a:p>
            <a:pPr lvl="1" eaLnBrk="1" hangingPunct="1">
              <a:lnSpc>
                <a:spcPct val="80000"/>
              </a:lnSpc>
            </a:pPr>
            <a:r>
              <a:rPr lang="en-US" altLang="it-IT" sz="2000">
                <a:latin typeface="Comic Sans MS" panose="030F0702030302020204" pitchFamily="66" charset="0"/>
              </a:rPr>
              <a:t>kit Wizard SV Genomic DNA Purification System (Promega, Madison WI, USA).</a:t>
            </a:r>
          </a:p>
          <a:p>
            <a:pPr eaLnBrk="1" hangingPunct="1">
              <a:lnSpc>
                <a:spcPct val="80000"/>
              </a:lnSpc>
            </a:pPr>
            <a:endParaRPr lang="it-IT" altLang="it-IT" sz="2000">
              <a:solidFill>
                <a:schemeClr val="hlink"/>
              </a:solidFill>
              <a:latin typeface="Comic Sans MS" panose="030F0702030302020204" pitchFamily="66" charset="0"/>
            </a:endParaRPr>
          </a:p>
          <a:p>
            <a:pPr eaLnBrk="1" hangingPunct="1">
              <a:lnSpc>
                <a:spcPct val="80000"/>
              </a:lnSpc>
            </a:pPr>
            <a:r>
              <a:rPr lang="it-IT" altLang="it-IT" sz="2000">
                <a:solidFill>
                  <a:schemeClr val="hlink"/>
                </a:solidFill>
                <a:latin typeface="Comic Sans MS" panose="030F0702030302020204" pitchFamily="66" charset="0"/>
              </a:rPr>
              <a:t>RNasi e proteinasi K</a:t>
            </a:r>
          </a:p>
          <a:p>
            <a:pPr eaLnBrk="1" hangingPunct="1">
              <a:lnSpc>
                <a:spcPct val="80000"/>
              </a:lnSpc>
            </a:pPr>
            <a:endParaRPr lang="en-US" altLang="it-IT" sz="2000">
              <a:solidFill>
                <a:schemeClr val="hlink"/>
              </a:solidFill>
              <a:latin typeface="Comic Sans MS" panose="030F0702030302020204" pitchFamily="66" charset="0"/>
            </a:endParaRPr>
          </a:p>
          <a:p>
            <a:pPr eaLnBrk="1" hangingPunct="1">
              <a:lnSpc>
                <a:spcPct val="80000"/>
              </a:lnSpc>
            </a:pPr>
            <a:r>
              <a:rPr lang="it-IT" altLang="it-IT" sz="2400">
                <a:solidFill>
                  <a:schemeClr val="hlink"/>
                </a:solidFill>
                <a:latin typeface="Comic Sans MS" panose="030F0702030302020204" pitchFamily="66" charset="0"/>
              </a:rPr>
              <a:t>Controllo della qualità e quantità del DNA</a:t>
            </a:r>
          </a:p>
          <a:p>
            <a:pPr lvl="1" eaLnBrk="1" hangingPunct="1">
              <a:lnSpc>
                <a:spcPct val="80000"/>
              </a:lnSpc>
            </a:pPr>
            <a:r>
              <a:rPr lang="it-IT" altLang="it-IT" sz="2000">
                <a:latin typeface="Comic Sans MS" panose="030F0702030302020204" pitchFamily="66" charset="0"/>
              </a:rPr>
              <a:t>Nanodrop ND-1000 Spectophotometer (Wilmington, DE, USA)</a:t>
            </a:r>
          </a:p>
          <a:p>
            <a:pPr lvl="2" eaLnBrk="1" hangingPunct="1">
              <a:lnSpc>
                <a:spcPct val="80000"/>
              </a:lnSpc>
            </a:pPr>
            <a:r>
              <a:rPr lang="it-IT" altLang="it-IT" sz="1600"/>
              <a:t>Assorbanza alle lunghezze d’onda 260/280 e 260/230.</a:t>
            </a:r>
            <a:endParaRPr lang="it-IT" altLang="it-IT" sz="1600">
              <a:latin typeface="Comic Sans MS" panose="030F0702030302020204" pitchFamily="66" charset="0"/>
            </a:endParaRPr>
          </a:p>
          <a:p>
            <a:pPr lvl="1" eaLnBrk="1" hangingPunct="1">
              <a:lnSpc>
                <a:spcPct val="80000"/>
              </a:lnSpc>
            </a:pPr>
            <a:r>
              <a:rPr lang="de-DE" altLang="it-IT" sz="2000">
                <a:latin typeface="Comic Sans MS" panose="030F0702030302020204" pitchFamily="66" charset="0"/>
              </a:rPr>
              <a:t>Agilent 2100 Bioanalyzer (Agilent Technologies, Waldbronn, Deutschland)</a:t>
            </a:r>
          </a:p>
          <a:p>
            <a:pPr lvl="2" eaLnBrk="1" hangingPunct="1">
              <a:lnSpc>
                <a:spcPct val="80000"/>
              </a:lnSpc>
            </a:pPr>
            <a:r>
              <a:rPr lang="it-IT" altLang="it-IT" sz="1600"/>
              <a:t>5-10 nanogrami DNA totale</a:t>
            </a:r>
          </a:p>
          <a:p>
            <a:pPr eaLnBrk="1" hangingPunct="1">
              <a:lnSpc>
                <a:spcPct val="80000"/>
              </a:lnSpc>
            </a:pPr>
            <a:r>
              <a:rPr lang="it-IT" altLang="it-IT" sz="2400">
                <a:solidFill>
                  <a:schemeClr val="hlink"/>
                </a:solidFill>
                <a:latin typeface="Comic Sans MS" panose="030F0702030302020204" pitchFamily="66" charset="0"/>
              </a:rPr>
              <a:t>Analisi dell’intero genoma</a:t>
            </a:r>
          </a:p>
          <a:p>
            <a:pPr lvl="1" eaLnBrk="1" hangingPunct="1">
              <a:lnSpc>
                <a:spcPct val="80000"/>
              </a:lnSpc>
            </a:pPr>
            <a:r>
              <a:rPr lang="it-IT" altLang="it-IT" sz="1600">
                <a:solidFill>
                  <a:srgbClr val="00B050"/>
                </a:solidFill>
                <a:latin typeface="Comic Sans MS" panose="030F0702030302020204" pitchFamily="66" charset="0"/>
              </a:rPr>
              <a:t>Esoma (componente codificante dei geni)</a:t>
            </a:r>
          </a:p>
          <a:p>
            <a:pPr eaLnBrk="1" hangingPunct="1">
              <a:lnSpc>
                <a:spcPct val="80000"/>
              </a:lnSpc>
            </a:pPr>
            <a:r>
              <a:rPr lang="it-IT" altLang="it-IT" sz="2400">
                <a:solidFill>
                  <a:schemeClr val="hlink"/>
                </a:solidFill>
                <a:latin typeface="Comic Sans MS" panose="030F0702030302020204" pitchFamily="66" charset="0"/>
              </a:rPr>
              <a:t>Analisi bioinformatica</a:t>
            </a:r>
          </a:p>
          <a:p>
            <a:pPr lvl="1" eaLnBrk="1" hangingPunct="1">
              <a:lnSpc>
                <a:spcPct val="80000"/>
              </a:lnSpc>
            </a:pPr>
            <a:endParaRPr lang="it-IT" altLang="it-IT" sz="1600">
              <a:solidFill>
                <a:srgbClr val="00B050"/>
              </a:solidFill>
              <a:latin typeface="Comic Sans MS" panose="030F0702030302020204" pitchFamily="66"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uppo 3">
            <a:extLst>
              <a:ext uri="{FF2B5EF4-FFF2-40B4-BE49-F238E27FC236}">
                <a16:creationId xmlns:a16="http://schemas.microsoft.com/office/drawing/2014/main" id="{C291F7D7-8C7D-4F74-8146-4075B0E47DB0}"/>
              </a:ext>
            </a:extLst>
          </p:cNvPr>
          <p:cNvGrpSpPr>
            <a:grpSpLocks/>
          </p:cNvGrpSpPr>
          <p:nvPr/>
        </p:nvGrpSpPr>
        <p:grpSpPr bwMode="auto">
          <a:xfrm>
            <a:off x="107950" y="44450"/>
            <a:ext cx="8856663" cy="708025"/>
            <a:chOff x="107504" y="44624"/>
            <a:chExt cx="8856824" cy="707747"/>
          </a:xfrm>
        </p:grpSpPr>
        <p:sp>
          <p:nvSpPr>
            <p:cNvPr id="56337" name="CasellaDiTesto 4">
              <a:extLst>
                <a:ext uri="{FF2B5EF4-FFF2-40B4-BE49-F238E27FC236}">
                  <a16:creationId xmlns:a16="http://schemas.microsoft.com/office/drawing/2014/main" id="{F3CC322F-643F-4BA3-B28F-0D496DA45240}"/>
                </a:ext>
              </a:extLst>
            </p:cNvPr>
            <p:cNvSpPr txBox="1">
              <a:spLocks noChangeArrowheads="1"/>
            </p:cNvSpPr>
            <p:nvPr/>
          </p:nvSpPr>
          <p:spPr bwMode="auto">
            <a:xfrm>
              <a:off x="107504" y="44624"/>
              <a:ext cx="8856824" cy="70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it-IT" altLang="it-IT" sz="4000" b="1">
                  <a:solidFill>
                    <a:srgbClr val="FF0000"/>
                  </a:solidFill>
                </a:rPr>
                <a:t>Sequenziamento di 3° GENERAZIONE</a:t>
              </a:r>
            </a:p>
          </p:txBody>
        </p:sp>
        <p:cxnSp>
          <p:nvCxnSpPr>
            <p:cNvPr id="6" name="Connettore 1 5">
              <a:extLst>
                <a:ext uri="{FF2B5EF4-FFF2-40B4-BE49-F238E27FC236}">
                  <a16:creationId xmlns:a16="http://schemas.microsoft.com/office/drawing/2014/main" id="{121F634C-5590-4F43-9058-2C35AB97BAE0}"/>
                </a:ext>
              </a:extLst>
            </p:cNvPr>
            <p:cNvCxnSpPr/>
            <p:nvPr/>
          </p:nvCxnSpPr>
          <p:spPr>
            <a:xfrm>
              <a:off x="178943" y="690483"/>
              <a:ext cx="8785385"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6323" name="Gruppo 24">
            <a:extLst>
              <a:ext uri="{FF2B5EF4-FFF2-40B4-BE49-F238E27FC236}">
                <a16:creationId xmlns:a16="http://schemas.microsoft.com/office/drawing/2014/main" id="{EB87AAFC-2A4C-439D-B097-B940D0FF738F}"/>
              </a:ext>
            </a:extLst>
          </p:cNvPr>
          <p:cNvGrpSpPr>
            <a:grpSpLocks/>
          </p:cNvGrpSpPr>
          <p:nvPr/>
        </p:nvGrpSpPr>
        <p:grpSpPr bwMode="auto">
          <a:xfrm>
            <a:off x="179388" y="3873500"/>
            <a:ext cx="8929687" cy="2940050"/>
            <a:chOff x="180315" y="1599020"/>
            <a:chExt cx="9000197" cy="3135738"/>
          </a:xfrm>
        </p:grpSpPr>
        <p:pic>
          <p:nvPicPr>
            <p:cNvPr id="56334" name="Picture 3" descr="C:\Users\Chiara\Desktop\Ion-proton.jpg">
              <a:extLst>
                <a:ext uri="{FF2B5EF4-FFF2-40B4-BE49-F238E27FC236}">
                  <a16:creationId xmlns:a16="http://schemas.microsoft.com/office/drawing/2014/main" id="{5F8B1321-9BC8-4C70-93DE-190E47DB3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93" r="12730"/>
            <a:stretch>
              <a:fillRect/>
            </a:stretch>
          </p:blipFill>
          <p:spPr bwMode="auto">
            <a:xfrm>
              <a:off x="5580111" y="1599020"/>
              <a:ext cx="3600401" cy="313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5" name="Rettangolo 26">
              <a:extLst>
                <a:ext uri="{FF2B5EF4-FFF2-40B4-BE49-F238E27FC236}">
                  <a16:creationId xmlns:a16="http://schemas.microsoft.com/office/drawing/2014/main" id="{DB7E0A1E-41FE-4C8B-8059-FDB739C8C724}"/>
                </a:ext>
              </a:extLst>
            </p:cNvPr>
            <p:cNvSpPr>
              <a:spLocks noChangeArrowheads="1"/>
            </p:cNvSpPr>
            <p:nvPr/>
          </p:nvSpPr>
          <p:spPr bwMode="auto">
            <a:xfrm>
              <a:off x="180315" y="1830257"/>
              <a:ext cx="49356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2800" b="1"/>
                <a:t>Ion Proton™  (Life Technologies)</a:t>
              </a:r>
            </a:p>
          </p:txBody>
        </p:sp>
        <p:sp>
          <p:nvSpPr>
            <p:cNvPr id="56336" name="CasellaDiTesto 27">
              <a:extLst>
                <a:ext uri="{FF2B5EF4-FFF2-40B4-BE49-F238E27FC236}">
                  <a16:creationId xmlns:a16="http://schemas.microsoft.com/office/drawing/2014/main" id="{F8606760-2B21-4B69-8194-70A7B29FC702}"/>
                </a:ext>
              </a:extLst>
            </p:cNvPr>
            <p:cNvSpPr txBox="1">
              <a:spLocks noChangeArrowheads="1"/>
            </p:cNvSpPr>
            <p:nvPr/>
          </p:nvSpPr>
          <p:spPr bwMode="auto">
            <a:xfrm>
              <a:off x="180315" y="2512681"/>
              <a:ext cx="5616624" cy="206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
                  <a:srgbClr val="0070C0"/>
                </a:buClr>
                <a:buSzTx/>
                <a:buFont typeface="Arial" panose="020B0604020202020204" pitchFamily="34" charset="0"/>
                <a:buChar char="•"/>
              </a:pPr>
              <a:r>
                <a:rPr lang="it-IT" altLang="it-IT" sz="2400"/>
                <a:t>20 ng di DNA</a:t>
              </a:r>
            </a:p>
            <a:p>
              <a:pPr eaLnBrk="1" hangingPunct="1">
                <a:spcBef>
                  <a:spcPct val="0"/>
                </a:spcBef>
                <a:buClr>
                  <a:srgbClr val="0070C0"/>
                </a:buClr>
                <a:buSzTx/>
                <a:buFont typeface="Arial" panose="020B0604020202020204" pitchFamily="34" charset="0"/>
                <a:buChar char="•"/>
              </a:pPr>
              <a:r>
                <a:rPr lang="it-IT" altLang="it-IT" sz="2400"/>
                <a:t>Lettura di frammenti di 200 pb</a:t>
              </a:r>
            </a:p>
            <a:p>
              <a:pPr eaLnBrk="1" hangingPunct="1">
                <a:spcBef>
                  <a:spcPct val="0"/>
                </a:spcBef>
                <a:buClr>
                  <a:srgbClr val="0070C0"/>
                </a:buClr>
                <a:buSzTx/>
                <a:buFont typeface="Arial" panose="020B0604020202020204" pitchFamily="34" charset="0"/>
                <a:buChar char="•"/>
              </a:pPr>
              <a:r>
                <a:rPr lang="it-IT" altLang="it-IT" sz="2400"/>
                <a:t>Minori tempi di analisi</a:t>
              </a:r>
            </a:p>
            <a:p>
              <a:pPr eaLnBrk="1" hangingPunct="1">
                <a:spcBef>
                  <a:spcPct val="0"/>
                </a:spcBef>
                <a:buClr>
                  <a:srgbClr val="0070C0"/>
                </a:buClr>
                <a:buSzTx/>
                <a:buFont typeface="Arial" panose="020B0604020202020204" pitchFamily="34" charset="0"/>
                <a:buChar char="•"/>
              </a:pPr>
              <a:r>
                <a:rPr lang="it-IT" altLang="it-IT" sz="2400"/>
                <a:t>Maggiore % di copertura </a:t>
              </a:r>
            </a:p>
            <a:p>
              <a:pPr eaLnBrk="1" hangingPunct="1">
                <a:spcBef>
                  <a:spcPct val="0"/>
                </a:spcBef>
                <a:buClr>
                  <a:srgbClr val="0070C0"/>
                </a:buClr>
                <a:buSzTx/>
                <a:buFont typeface="Arial" panose="020B0604020202020204" pitchFamily="34" charset="0"/>
                <a:buChar char="•"/>
              </a:pPr>
              <a:r>
                <a:rPr lang="it-IT" altLang="it-IT" sz="2400"/>
                <a:t>Accuratezza 99,7%</a:t>
              </a:r>
            </a:p>
          </p:txBody>
        </p:sp>
      </p:grpSp>
      <p:grpSp>
        <p:nvGrpSpPr>
          <p:cNvPr id="56324" name="Gruppo 22">
            <a:extLst>
              <a:ext uri="{FF2B5EF4-FFF2-40B4-BE49-F238E27FC236}">
                <a16:creationId xmlns:a16="http://schemas.microsoft.com/office/drawing/2014/main" id="{8695925C-6FA5-4C3F-9AD1-0CEE41DB07CE}"/>
              </a:ext>
            </a:extLst>
          </p:cNvPr>
          <p:cNvGrpSpPr>
            <a:grpSpLocks/>
          </p:cNvGrpSpPr>
          <p:nvPr/>
        </p:nvGrpSpPr>
        <p:grpSpPr bwMode="auto">
          <a:xfrm>
            <a:off x="179388" y="782638"/>
            <a:ext cx="9001125" cy="2719387"/>
            <a:chOff x="179512" y="782994"/>
            <a:chExt cx="9001000" cy="2719462"/>
          </a:xfrm>
        </p:grpSpPr>
        <p:grpSp>
          <p:nvGrpSpPr>
            <p:cNvPr id="56326" name="Gruppo 15">
              <a:extLst>
                <a:ext uri="{FF2B5EF4-FFF2-40B4-BE49-F238E27FC236}">
                  <a16:creationId xmlns:a16="http://schemas.microsoft.com/office/drawing/2014/main" id="{9397BAD6-5D28-4370-B3F4-66EADBFAC84A}"/>
                </a:ext>
              </a:extLst>
            </p:cNvPr>
            <p:cNvGrpSpPr>
              <a:grpSpLocks/>
            </p:cNvGrpSpPr>
            <p:nvPr/>
          </p:nvGrpSpPr>
          <p:grpSpPr bwMode="auto">
            <a:xfrm>
              <a:off x="179512" y="782994"/>
              <a:ext cx="9001000" cy="2719462"/>
              <a:chOff x="251520" y="1099029"/>
              <a:chExt cx="9001000" cy="1775746"/>
            </a:xfrm>
          </p:grpSpPr>
          <p:sp>
            <p:nvSpPr>
              <p:cNvPr id="56328" name="Rettangolo 6">
                <a:extLst>
                  <a:ext uri="{FF2B5EF4-FFF2-40B4-BE49-F238E27FC236}">
                    <a16:creationId xmlns:a16="http://schemas.microsoft.com/office/drawing/2014/main" id="{CFC781F4-F218-4A54-9D80-B4A8A0537A8C}"/>
                  </a:ext>
                </a:extLst>
              </p:cNvPr>
              <p:cNvSpPr>
                <a:spLocks noChangeArrowheads="1"/>
              </p:cNvSpPr>
              <p:nvPr/>
            </p:nvSpPr>
            <p:spPr bwMode="auto">
              <a:xfrm>
                <a:off x="2987824" y="1099029"/>
                <a:ext cx="19024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50000"/>
                  </a:lnSpc>
                  <a:spcBef>
                    <a:spcPct val="0"/>
                  </a:spcBef>
                  <a:buClrTx/>
                  <a:buSzTx/>
                  <a:buFontTx/>
                  <a:buNone/>
                </a:pPr>
                <a:r>
                  <a:rPr lang="it-IT" altLang="it-IT" sz="2400" b="1">
                    <a:cs typeface="Arial" panose="020B0604020202020204" pitchFamily="34" charset="0"/>
                  </a:rPr>
                  <a:t>Biopsie ossee</a:t>
                </a:r>
                <a:endParaRPr lang="it-IT" altLang="it-IT" sz="2000" b="1"/>
              </a:p>
            </p:txBody>
          </p:sp>
          <p:pic>
            <p:nvPicPr>
              <p:cNvPr id="56329" name="Picture 2">
                <a:extLst>
                  <a:ext uri="{FF2B5EF4-FFF2-40B4-BE49-F238E27FC236}">
                    <a16:creationId xmlns:a16="http://schemas.microsoft.com/office/drawing/2014/main" id="{DA92DDCA-33BF-4F4F-AC33-11B149224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134106"/>
                <a:ext cx="2611948" cy="1740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a:extLst>
                  <a:ext uri="{FF2B5EF4-FFF2-40B4-BE49-F238E27FC236}">
                    <a16:creationId xmlns:a16="http://schemas.microsoft.com/office/drawing/2014/main" id="{6F7419EA-962A-4084-929B-4933D652B261}"/>
                  </a:ext>
                </a:extLst>
              </p:cNvPr>
              <p:cNvSpPr txBox="1"/>
              <p:nvPr/>
            </p:nvSpPr>
            <p:spPr>
              <a:xfrm>
                <a:off x="3636023" y="2356460"/>
                <a:ext cx="5616497" cy="301660"/>
              </a:xfrm>
              <a:prstGeom prst="rect">
                <a:avLst/>
              </a:prstGeom>
              <a:noFill/>
            </p:spPr>
            <p:txBody>
              <a:bodyPr>
                <a:spAutoFit/>
              </a:bodyPr>
              <a:lstStyle/>
              <a:p>
                <a:pPr>
                  <a:defRPr/>
                </a:pPr>
                <a:r>
                  <a:rPr lang="it-IT" b="1" dirty="0">
                    <a:solidFill>
                      <a:srgbClr val="0070C0"/>
                    </a:solidFill>
                  </a:rPr>
                  <a:t>Degradazione acidi nucleici = </a:t>
                </a:r>
                <a:r>
                  <a:rPr lang="it-IT" b="1" u="sng" dirty="0">
                    <a:solidFill>
                      <a:schemeClr val="tx2">
                        <a:lumMod val="75000"/>
                      </a:schemeClr>
                    </a:solidFill>
                  </a:rPr>
                  <a:t>Bassa qualità</a:t>
                </a:r>
                <a:endParaRPr lang="it-IT" b="1" dirty="0">
                  <a:solidFill>
                    <a:srgbClr val="0070C0"/>
                  </a:solidFill>
                </a:endParaRPr>
              </a:p>
            </p:txBody>
          </p:sp>
          <p:sp>
            <p:nvSpPr>
              <p:cNvPr id="56331" name="CasellaDiTesto 14">
                <a:extLst>
                  <a:ext uri="{FF2B5EF4-FFF2-40B4-BE49-F238E27FC236}">
                    <a16:creationId xmlns:a16="http://schemas.microsoft.com/office/drawing/2014/main" id="{4EB2D173-C388-415A-8E0C-5950A57982B5}"/>
                  </a:ext>
                </a:extLst>
              </p:cNvPr>
              <p:cNvSpPr txBox="1">
                <a:spLocks noChangeArrowheads="1"/>
              </p:cNvSpPr>
              <p:nvPr/>
            </p:nvSpPr>
            <p:spPr bwMode="auto">
              <a:xfrm>
                <a:off x="3041736" y="1878934"/>
                <a:ext cx="5691464" cy="30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it-IT" altLang="it-IT" sz="2400" b="1">
                    <a:cs typeface="Arial" panose="020B0604020202020204" pitchFamily="34" charset="0"/>
                  </a:rPr>
                  <a:t>Decalcificate - Fissate – Incluse in paraffina</a:t>
                </a:r>
                <a:endParaRPr lang="it-IT" altLang="it-IT" sz="2400"/>
              </a:p>
            </p:txBody>
          </p:sp>
          <p:sp>
            <p:nvSpPr>
              <p:cNvPr id="18" name="CasellaDiTesto 17">
                <a:extLst>
                  <a:ext uri="{FF2B5EF4-FFF2-40B4-BE49-F238E27FC236}">
                    <a16:creationId xmlns:a16="http://schemas.microsoft.com/office/drawing/2014/main" id="{41D00676-792B-473A-89D3-610716579EAB}"/>
                  </a:ext>
                </a:extLst>
              </p:cNvPr>
              <p:cNvSpPr txBox="1"/>
              <p:nvPr/>
            </p:nvSpPr>
            <p:spPr>
              <a:xfrm>
                <a:off x="3636023" y="1510571"/>
                <a:ext cx="5097391" cy="301660"/>
              </a:xfrm>
              <a:prstGeom prst="rect">
                <a:avLst/>
              </a:prstGeom>
              <a:noFill/>
            </p:spPr>
            <p:txBody>
              <a:bodyPr>
                <a:spAutoFit/>
              </a:bodyPr>
              <a:lstStyle/>
              <a:p>
                <a:pPr>
                  <a:defRPr/>
                </a:pPr>
                <a:r>
                  <a:rPr lang="it-IT" b="1" dirty="0">
                    <a:solidFill>
                      <a:srgbClr val="0070C0"/>
                    </a:solidFill>
                  </a:rPr>
                  <a:t>Scarsa cellularità = </a:t>
                </a:r>
                <a:r>
                  <a:rPr lang="it-IT" b="1" u="sng" dirty="0">
                    <a:solidFill>
                      <a:schemeClr val="tx2">
                        <a:lumMod val="75000"/>
                      </a:schemeClr>
                    </a:solidFill>
                  </a:rPr>
                  <a:t>Bassa quantità</a:t>
                </a:r>
                <a:r>
                  <a:rPr lang="it-IT" b="1" dirty="0">
                    <a:solidFill>
                      <a:srgbClr val="0070C0"/>
                    </a:solidFill>
                  </a:rPr>
                  <a:t> </a:t>
                </a:r>
              </a:p>
            </p:txBody>
          </p:sp>
          <p:sp>
            <p:nvSpPr>
              <p:cNvPr id="19" name="Freccia angolare in su 18">
                <a:extLst>
                  <a:ext uri="{FF2B5EF4-FFF2-40B4-BE49-F238E27FC236}">
                    <a16:creationId xmlns:a16="http://schemas.microsoft.com/office/drawing/2014/main" id="{4778FCCE-5E62-4932-A07F-1E89B9D94E93}"/>
                  </a:ext>
                </a:extLst>
              </p:cNvPr>
              <p:cNvSpPr/>
              <p:nvPr/>
            </p:nvSpPr>
            <p:spPr>
              <a:xfrm rot="5400000">
                <a:off x="3346156" y="1459129"/>
                <a:ext cx="238425" cy="341308"/>
              </a:xfrm>
              <a:prstGeom prst="bentUpArrow">
                <a:avLst>
                  <a:gd name="adj1" fmla="val 21348"/>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29" name="Freccia angolare in su 28">
              <a:extLst>
                <a:ext uri="{FF2B5EF4-FFF2-40B4-BE49-F238E27FC236}">
                  <a16:creationId xmlns:a16="http://schemas.microsoft.com/office/drawing/2014/main" id="{6D6D0B73-1ED1-4E08-9EE1-FBD18E683E28}"/>
                </a:ext>
              </a:extLst>
            </p:cNvPr>
            <p:cNvSpPr/>
            <p:nvPr/>
          </p:nvSpPr>
          <p:spPr>
            <a:xfrm rot="5400000">
              <a:off x="3204443" y="2715835"/>
              <a:ext cx="365135" cy="341308"/>
            </a:xfrm>
            <a:prstGeom prst="bentUpArrow">
              <a:avLst>
                <a:gd name="adj1" fmla="val 21348"/>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cxnSp>
        <p:nvCxnSpPr>
          <p:cNvPr id="30" name="Connettore 1 29">
            <a:extLst>
              <a:ext uri="{FF2B5EF4-FFF2-40B4-BE49-F238E27FC236}">
                <a16:creationId xmlns:a16="http://schemas.microsoft.com/office/drawing/2014/main" id="{8C97401F-9F7E-45A1-8147-161F09362E23}"/>
              </a:ext>
            </a:extLst>
          </p:cNvPr>
          <p:cNvCxnSpPr/>
          <p:nvPr/>
        </p:nvCxnSpPr>
        <p:spPr>
          <a:xfrm>
            <a:off x="179388" y="3873500"/>
            <a:ext cx="8785225"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uppo 3">
            <a:extLst>
              <a:ext uri="{FF2B5EF4-FFF2-40B4-BE49-F238E27FC236}">
                <a16:creationId xmlns:a16="http://schemas.microsoft.com/office/drawing/2014/main" id="{C7907FFB-9B78-4C7F-8F46-016CBCA0923E}"/>
              </a:ext>
            </a:extLst>
          </p:cNvPr>
          <p:cNvGrpSpPr>
            <a:grpSpLocks/>
          </p:cNvGrpSpPr>
          <p:nvPr/>
        </p:nvGrpSpPr>
        <p:grpSpPr bwMode="auto">
          <a:xfrm>
            <a:off x="107950" y="44450"/>
            <a:ext cx="8856663" cy="646113"/>
            <a:chOff x="107504" y="44624"/>
            <a:chExt cx="8856824" cy="646331"/>
          </a:xfrm>
        </p:grpSpPr>
        <p:sp>
          <p:nvSpPr>
            <p:cNvPr id="5" name="CasellaDiTesto 4">
              <a:extLst>
                <a:ext uri="{FF2B5EF4-FFF2-40B4-BE49-F238E27FC236}">
                  <a16:creationId xmlns:a16="http://schemas.microsoft.com/office/drawing/2014/main" id="{1705272F-A20D-486C-97BA-4B6DD6237C94}"/>
                </a:ext>
              </a:extLst>
            </p:cNvPr>
            <p:cNvSpPr txBox="1"/>
            <p:nvPr/>
          </p:nvSpPr>
          <p:spPr>
            <a:xfrm>
              <a:off x="107504" y="44624"/>
              <a:ext cx="8856824" cy="462119"/>
            </a:xfrm>
            <a:prstGeom prst="rect">
              <a:avLst/>
            </a:prstGeom>
            <a:noFill/>
          </p:spPr>
          <p:txBody>
            <a:bodyPr>
              <a:spAutoFit/>
            </a:bodyPr>
            <a:lstStyle/>
            <a:p>
              <a:pPr>
                <a:defRPr/>
              </a:pPr>
              <a:r>
                <a:rPr lang="it-IT" sz="2400" b="1" dirty="0">
                  <a:solidFill>
                    <a:schemeClr val="accent1">
                      <a:lumMod val="50000"/>
                    </a:schemeClr>
                  </a:solidFill>
                </a:rPr>
                <a:t>MATERIALI E METODI: </a:t>
              </a:r>
              <a:r>
                <a:rPr lang="it-IT" sz="2400" b="1" dirty="0">
                  <a:solidFill>
                    <a:srgbClr val="0070C0"/>
                  </a:solidFill>
                </a:rPr>
                <a:t>PREPARAZIONE DEI CAMPIONI</a:t>
              </a:r>
              <a:endParaRPr lang="it-IT" sz="2400" dirty="0">
                <a:solidFill>
                  <a:srgbClr val="0070C0"/>
                </a:solidFill>
              </a:endParaRPr>
            </a:p>
          </p:txBody>
        </p:sp>
        <p:cxnSp>
          <p:nvCxnSpPr>
            <p:cNvPr id="6" name="Connettore 1 5">
              <a:extLst>
                <a:ext uri="{FF2B5EF4-FFF2-40B4-BE49-F238E27FC236}">
                  <a16:creationId xmlns:a16="http://schemas.microsoft.com/office/drawing/2014/main" id="{400CC6A7-7322-4C24-A001-3601E79D7DF9}"/>
                </a:ext>
              </a:extLst>
            </p:cNvPr>
            <p:cNvCxnSpPr/>
            <p:nvPr/>
          </p:nvCxnSpPr>
          <p:spPr>
            <a:xfrm>
              <a:off x="178943" y="690955"/>
              <a:ext cx="8785385"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7347" name="Picture 4">
            <a:extLst>
              <a:ext uri="{FF2B5EF4-FFF2-40B4-BE49-F238E27FC236}">
                <a16:creationId xmlns:a16="http://schemas.microsoft.com/office/drawing/2014/main" id="{7CFA54F4-7777-4122-AD12-2AD362B8A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725"/>
            <a:ext cx="3708400" cy="613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48" name="CasellaDiTesto 7">
            <a:extLst>
              <a:ext uri="{FF2B5EF4-FFF2-40B4-BE49-F238E27FC236}">
                <a16:creationId xmlns:a16="http://schemas.microsoft.com/office/drawing/2014/main" id="{119265EE-955E-4749-AAF9-B471B1E6F5B9}"/>
              </a:ext>
            </a:extLst>
          </p:cNvPr>
          <p:cNvSpPr txBox="1">
            <a:spLocks noChangeArrowheads="1"/>
          </p:cNvSpPr>
          <p:nvPr/>
        </p:nvSpPr>
        <p:spPr bwMode="auto">
          <a:xfrm>
            <a:off x="3725863" y="1090613"/>
            <a:ext cx="5599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buFont typeface="Arial" panose="020B0604020202020204" pitchFamily="34" charset="0"/>
              <a:buAutoNum type="arabicPeriod"/>
            </a:pPr>
            <a:r>
              <a:rPr lang="it-IT" altLang="it-IT" sz="3200" b="1">
                <a:solidFill>
                  <a:srgbClr val="0070C0"/>
                </a:solidFill>
                <a:cs typeface="Arial" panose="020B0604020202020204" pitchFamily="34" charset="0"/>
              </a:rPr>
              <a:t>ESTRAZIONE ACIDI NUCLEICI</a:t>
            </a:r>
          </a:p>
        </p:txBody>
      </p:sp>
      <p:pic>
        <p:nvPicPr>
          <p:cNvPr id="57349" name="Picture 2">
            <a:extLst>
              <a:ext uri="{FF2B5EF4-FFF2-40B4-BE49-F238E27FC236}">
                <a16:creationId xmlns:a16="http://schemas.microsoft.com/office/drawing/2014/main" id="{033094E1-7F13-4FAF-BF24-FB100F2050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5414"/>
          <a:stretch>
            <a:fillRect/>
          </a:stretch>
        </p:blipFill>
        <p:spPr bwMode="auto">
          <a:xfrm>
            <a:off x="4232275" y="1674813"/>
            <a:ext cx="4732338"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50" name="CasellaDiTesto 9">
            <a:extLst>
              <a:ext uri="{FF2B5EF4-FFF2-40B4-BE49-F238E27FC236}">
                <a16:creationId xmlns:a16="http://schemas.microsoft.com/office/drawing/2014/main" id="{2CDC9382-9D93-4EB7-8678-F5ADA598993E}"/>
              </a:ext>
            </a:extLst>
          </p:cNvPr>
          <p:cNvSpPr txBox="1">
            <a:spLocks noChangeArrowheads="1"/>
          </p:cNvSpPr>
          <p:nvPr/>
        </p:nvSpPr>
        <p:spPr bwMode="auto">
          <a:xfrm>
            <a:off x="2784475" y="4149725"/>
            <a:ext cx="6324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2" eaLnBrk="1" hangingPunct="1"/>
            <a:r>
              <a:rPr lang="it-IT" altLang="it-IT" sz="2400" b="1">
                <a:solidFill>
                  <a:srgbClr val="C00000"/>
                </a:solidFill>
                <a:cs typeface="Arial" panose="020B0604020202020204" pitchFamily="34" charset="0"/>
              </a:rPr>
              <a:t>2. PRAPARAZIONE LIBRERIA</a:t>
            </a:r>
          </a:p>
          <a:p>
            <a:pPr lvl="2" eaLnBrk="1" hangingPunct="1"/>
            <a:r>
              <a:rPr lang="it-IT" altLang="it-IT" sz="2400" b="1">
                <a:solidFill>
                  <a:srgbClr val="C00000"/>
                </a:solidFill>
                <a:cs typeface="Arial" panose="020B0604020202020204" pitchFamily="34" charset="0"/>
              </a:rPr>
              <a:t>      	          DI DNA</a:t>
            </a:r>
          </a:p>
          <a:p>
            <a:pPr eaLnBrk="1" hangingPunct="1"/>
            <a:endParaRPr lang="it-IT" altLang="it-IT" sz="2400" b="1">
              <a:cs typeface="Arial" panose="020B0604020202020204" pitchFamily="34" charset="0"/>
            </a:endParaRPr>
          </a:p>
          <a:p>
            <a:pPr eaLnBrk="1" hangingPunct="1"/>
            <a:r>
              <a:rPr lang="it-IT" altLang="it-IT" sz="2400" b="1">
                <a:solidFill>
                  <a:srgbClr val="00B050"/>
                </a:solidFill>
                <a:cs typeface="Arial" panose="020B0604020202020204" pitchFamily="34" charset="0"/>
              </a:rPr>
              <a:t>	3. AMPLIFICAZIONE CLONALE</a:t>
            </a:r>
          </a:p>
          <a:p>
            <a:pPr eaLnBrk="1" hangingPunct="1"/>
            <a:r>
              <a:rPr lang="it-IT" altLang="it-IT" sz="2400" b="1">
                <a:solidFill>
                  <a:srgbClr val="00B050"/>
                </a:solidFill>
                <a:cs typeface="Arial" panose="020B0604020202020204" pitchFamily="34" charset="0"/>
              </a:rPr>
              <a:t>   	                IN EMULSIONE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uppo 2">
            <a:extLst>
              <a:ext uri="{FF2B5EF4-FFF2-40B4-BE49-F238E27FC236}">
                <a16:creationId xmlns:a16="http://schemas.microsoft.com/office/drawing/2014/main" id="{8A1B8F72-EC57-49FA-AD32-F63B00E0C52B}"/>
              </a:ext>
            </a:extLst>
          </p:cNvPr>
          <p:cNvGrpSpPr>
            <a:grpSpLocks/>
          </p:cNvGrpSpPr>
          <p:nvPr/>
        </p:nvGrpSpPr>
        <p:grpSpPr bwMode="auto">
          <a:xfrm>
            <a:off x="107950" y="44450"/>
            <a:ext cx="8856663" cy="646113"/>
            <a:chOff x="107504" y="44624"/>
            <a:chExt cx="8856824" cy="646331"/>
          </a:xfrm>
        </p:grpSpPr>
        <p:sp>
          <p:nvSpPr>
            <p:cNvPr id="58374" name="CasellaDiTesto 4">
              <a:extLst>
                <a:ext uri="{FF2B5EF4-FFF2-40B4-BE49-F238E27FC236}">
                  <a16:creationId xmlns:a16="http://schemas.microsoft.com/office/drawing/2014/main" id="{0DEFD9A9-864C-40B3-8918-8D5CA5E9B5DC}"/>
                </a:ext>
              </a:extLst>
            </p:cNvPr>
            <p:cNvSpPr txBox="1">
              <a:spLocks noChangeArrowheads="1"/>
            </p:cNvSpPr>
            <p:nvPr/>
          </p:nvSpPr>
          <p:spPr bwMode="auto">
            <a:xfrm>
              <a:off x="107504" y="44624"/>
              <a:ext cx="8856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it-IT" altLang="it-IT" sz="2800" b="1">
                  <a:solidFill>
                    <a:srgbClr val="0070C0"/>
                  </a:solidFill>
                </a:rPr>
                <a:t>SEQUENZIAMENTO</a:t>
              </a:r>
              <a:endParaRPr lang="it-IT" altLang="it-IT" sz="2800">
                <a:solidFill>
                  <a:srgbClr val="0070C0"/>
                </a:solidFill>
              </a:endParaRPr>
            </a:p>
          </p:txBody>
        </p:sp>
        <p:cxnSp>
          <p:nvCxnSpPr>
            <p:cNvPr id="6" name="Connettore 1 5">
              <a:extLst>
                <a:ext uri="{FF2B5EF4-FFF2-40B4-BE49-F238E27FC236}">
                  <a16:creationId xmlns:a16="http://schemas.microsoft.com/office/drawing/2014/main" id="{5E4E5668-0FC8-4DBB-8235-21524505155B}"/>
                </a:ext>
              </a:extLst>
            </p:cNvPr>
            <p:cNvCxnSpPr/>
            <p:nvPr/>
          </p:nvCxnSpPr>
          <p:spPr>
            <a:xfrm>
              <a:off x="178943" y="690955"/>
              <a:ext cx="8785385"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371" name="Picture 2">
            <a:extLst>
              <a:ext uri="{FF2B5EF4-FFF2-40B4-BE49-F238E27FC236}">
                <a16:creationId xmlns:a16="http://schemas.microsoft.com/office/drawing/2014/main" id="{973111A3-9BD6-46F4-8E51-71FD6F1CA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984250"/>
            <a:ext cx="4824413" cy="568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2" name="Picture 4">
            <a:extLst>
              <a:ext uri="{FF2B5EF4-FFF2-40B4-BE49-F238E27FC236}">
                <a16:creationId xmlns:a16="http://schemas.microsoft.com/office/drawing/2014/main" id="{3E95FFEE-B5F8-4673-80A8-641A322CC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4250"/>
            <a:ext cx="3924300" cy="587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ttore 2 3">
            <a:extLst>
              <a:ext uri="{FF2B5EF4-FFF2-40B4-BE49-F238E27FC236}">
                <a16:creationId xmlns:a16="http://schemas.microsoft.com/office/drawing/2014/main" id="{C5E06977-6CE7-4C52-80B9-44A0077A1943}"/>
              </a:ext>
            </a:extLst>
          </p:cNvPr>
          <p:cNvCxnSpPr/>
          <p:nvPr/>
        </p:nvCxnSpPr>
        <p:spPr>
          <a:xfrm>
            <a:off x="3203575" y="2708275"/>
            <a:ext cx="1152525" cy="83185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uppo 2">
            <a:extLst>
              <a:ext uri="{FF2B5EF4-FFF2-40B4-BE49-F238E27FC236}">
                <a16:creationId xmlns:a16="http://schemas.microsoft.com/office/drawing/2014/main" id="{AD1A8A23-047A-4EB5-9FF5-7F6A68351858}"/>
              </a:ext>
            </a:extLst>
          </p:cNvPr>
          <p:cNvGrpSpPr>
            <a:grpSpLocks/>
          </p:cNvGrpSpPr>
          <p:nvPr/>
        </p:nvGrpSpPr>
        <p:grpSpPr bwMode="auto">
          <a:xfrm>
            <a:off x="107950" y="44450"/>
            <a:ext cx="8856663" cy="646113"/>
            <a:chOff x="107504" y="44624"/>
            <a:chExt cx="8856824" cy="646331"/>
          </a:xfrm>
        </p:grpSpPr>
        <p:sp>
          <p:nvSpPr>
            <p:cNvPr id="5" name="CasellaDiTesto 4">
              <a:extLst>
                <a:ext uri="{FF2B5EF4-FFF2-40B4-BE49-F238E27FC236}">
                  <a16:creationId xmlns:a16="http://schemas.microsoft.com/office/drawing/2014/main" id="{CE2DAEAA-D254-4902-890F-D604D1B3FF4B}"/>
                </a:ext>
              </a:extLst>
            </p:cNvPr>
            <p:cNvSpPr txBox="1"/>
            <p:nvPr/>
          </p:nvSpPr>
          <p:spPr>
            <a:xfrm>
              <a:off x="107504" y="44624"/>
              <a:ext cx="8856824" cy="522464"/>
            </a:xfrm>
            <a:prstGeom prst="rect">
              <a:avLst/>
            </a:prstGeom>
            <a:noFill/>
          </p:spPr>
          <p:txBody>
            <a:bodyPr>
              <a:spAutoFit/>
            </a:bodyPr>
            <a:lstStyle/>
            <a:p>
              <a:pPr>
                <a:defRPr/>
              </a:pPr>
              <a:r>
                <a:rPr lang="it-IT" sz="2800" b="1" dirty="0">
                  <a:solidFill>
                    <a:schemeClr val="accent1">
                      <a:lumMod val="50000"/>
                    </a:schemeClr>
                  </a:solidFill>
                </a:rPr>
                <a:t>MATERIALI E METODI: </a:t>
              </a:r>
              <a:r>
                <a:rPr lang="it-IT" sz="2800" b="1" dirty="0">
                  <a:solidFill>
                    <a:srgbClr val="0070C0"/>
                  </a:solidFill>
                </a:rPr>
                <a:t>SEQUENZIAMENTO</a:t>
              </a:r>
              <a:endParaRPr lang="it-IT" sz="2800" dirty="0">
                <a:solidFill>
                  <a:srgbClr val="0070C0"/>
                </a:solidFill>
              </a:endParaRPr>
            </a:p>
          </p:txBody>
        </p:sp>
        <p:cxnSp>
          <p:nvCxnSpPr>
            <p:cNvPr id="6" name="Connettore 1 5">
              <a:extLst>
                <a:ext uri="{FF2B5EF4-FFF2-40B4-BE49-F238E27FC236}">
                  <a16:creationId xmlns:a16="http://schemas.microsoft.com/office/drawing/2014/main" id="{C4AFCDBF-32B1-48C3-B818-31AA7E9CAB99}"/>
                </a:ext>
              </a:extLst>
            </p:cNvPr>
            <p:cNvCxnSpPr/>
            <p:nvPr/>
          </p:nvCxnSpPr>
          <p:spPr>
            <a:xfrm>
              <a:off x="178943" y="690955"/>
              <a:ext cx="8785385"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9395" name="Picture 2">
            <a:extLst>
              <a:ext uri="{FF2B5EF4-FFF2-40B4-BE49-F238E27FC236}">
                <a16:creationId xmlns:a16="http://schemas.microsoft.com/office/drawing/2014/main" id="{C3117550-3A8F-4E1E-B3CC-2D0899A52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628"/>
          <a:stretch>
            <a:fillRect/>
          </a:stretch>
        </p:blipFill>
        <p:spPr bwMode="auto">
          <a:xfrm>
            <a:off x="539750" y="981075"/>
            <a:ext cx="8135938" cy="576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uppo 2">
            <a:extLst>
              <a:ext uri="{FF2B5EF4-FFF2-40B4-BE49-F238E27FC236}">
                <a16:creationId xmlns:a16="http://schemas.microsoft.com/office/drawing/2014/main" id="{AA11F8A8-06A1-4F6C-BEA5-51866F73FB9C}"/>
              </a:ext>
            </a:extLst>
          </p:cNvPr>
          <p:cNvGrpSpPr>
            <a:grpSpLocks/>
          </p:cNvGrpSpPr>
          <p:nvPr/>
        </p:nvGrpSpPr>
        <p:grpSpPr bwMode="auto">
          <a:xfrm>
            <a:off x="107950" y="44450"/>
            <a:ext cx="8856663" cy="646113"/>
            <a:chOff x="107504" y="44624"/>
            <a:chExt cx="8856824" cy="646331"/>
          </a:xfrm>
        </p:grpSpPr>
        <p:sp>
          <p:nvSpPr>
            <p:cNvPr id="60458" name="CasellaDiTesto 4">
              <a:extLst>
                <a:ext uri="{FF2B5EF4-FFF2-40B4-BE49-F238E27FC236}">
                  <a16:creationId xmlns:a16="http://schemas.microsoft.com/office/drawing/2014/main" id="{C3E86309-7B40-4AC7-97E7-44A47E03DDD6}"/>
                </a:ext>
              </a:extLst>
            </p:cNvPr>
            <p:cNvSpPr txBox="1">
              <a:spLocks noChangeArrowheads="1"/>
            </p:cNvSpPr>
            <p:nvPr/>
          </p:nvSpPr>
          <p:spPr bwMode="auto">
            <a:xfrm>
              <a:off x="107504" y="44624"/>
              <a:ext cx="88568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it-IT" altLang="it-IT" sz="3600" b="1">
                  <a:solidFill>
                    <a:srgbClr val="0070C0"/>
                  </a:solidFill>
                </a:rPr>
                <a:t>Analisi bioinfirmatica delle mutazioni</a:t>
              </a:r>
            </a:p>
          </p:txBody>
        </p:sp>
        <p:cxnSp>
          <p:nvCxnSpPr>
            <p:cNvPr id="6" name="Connettore 1 5">
              <a:extLst>
                <a:ext uri="{FF2B5EF4-FFF2-40B4-BE49-F238E27FC236}">
                  <a16:creationId xmlns:a16="http://schemas.microsoft.com/office/drawing/2014/main" id="{69967BC5-77A6-4497-B100-8DC23EAE7A4D}"/>
                </a:ext>
              </a:extLst>
            </p:cNvPr>
            <p:cNvCxnSpPr/>
            <p:nvPr/>
          </p:nvCxnSpPr>
          <p:spPr>
            <a:xfrm>
              <a:off x="178943" y="690955"/>
              <a:ext cx="8785385"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419" name="Gruppo 15">
            <a:extLst>
              <a:ext uri="{FF2B5EF4-FFF2-40B4-BE49-F238E27FC236}">
                <a16:creationId xmlns:a16="http://schemas.microsoft.com/office/drawing/2014/main" id="{42499691-A05F-4308-BBF6-68D225F1DF86}"/>
              </a:ext>
            </a:extLst>
          </p:cNvPr>
          <p:cNvGrpSpPr>
            <a:grpSpLocks/>
          </p:cNvGrpSpPr>
          <p:nvPr/>
        </p:nvGrpSpPr>
        <p:grpSpPr bwMode="auto">
          <a:xfrm>
            <a:off x="395288" y="1035050"/>
            <a:ext cx="8748712" cy="2247900"/>
            <a:chOff x="395536" y="1035601"/>
            <a:chExt cx="8748464" cy="2246769"/>
          </a:xfrm>
        </p:grpSpPr>
        <p:sp>
          <p:nvSpPr>
            <p:cNvPr id="60454" name="CasellaDiTesto 1">
              <a:extLst>
                <a:ext uri="{FF2B5EF4-FFF2-40B4-BE49-F238E27FC236}">
                  <a16:creationId xmlns:a16="http://schemas.microsoft.com/office/drawing/2014/main" id="{9C036CBA-7AC2-43B9-A73D-213076CD957F}"/>
                </a:ext>
              </a:extLst>
            </p:cNvPr>
            <p:cNvSpPr txBox="1">
              <a:spLocks noChangeArrowheads="1"/>
            </p:cNvSpPr>
            <p:nvPr/>
          </p:nvSpPr>
          <p:spPr bwMode="auto">
            <a:xfrm>
              <a:off x="395536" y="1466781"/>
              <a:ext cx="316835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it-IT" altLang="it-IT" sz="2800" b="1" u="sng"/>
                <a:t>5.000 </a:t>
              </a:r>
              <a:r>
                <a:rPr lang="it-IT" altLang="it-IT" sz="2800" b="1" u="sng">
                  <a:solidFill>
                    <a:srgbClr val="0070C0"/>
                  </a:solidFill>
                </a:rPr>
                <a:t>MUTAZIONI</a:t>
              </a:r>
            </a:p>
            <a:p>
              <a:pPr algn="ctr" eaLnBrk="1" hangingPunct="1"/>
              <a:r>
                <a:rPr lang="it-IT" altLang="it-IT" sz="2800" b="1"/>
                <a:t>per campione</a:t>
              </a:r>
            </a:p>
          </p:txBody>
        </p:sp>
        <p:sp>
          <p:nvSpPr>
            <p:cNvPr id="4" name="CasellaDiTesto 3">
              <a:extLst>
                <a:ext uri="{FF2B5EF4-FFF2-40B4-BE49-F238E27FC236}">
                  <a16:creationId xmlns:a16="http://schemas.microsoft.com/office/drawing/2014/main" id="{C6724D02-008A-415E-A4EE-E05AD515E28F}"/>
                </a:ext>
              </a:extLst>
            </p:cNvPr>
            <p:cNvSpPr txBox="1"/>
            <p:nvPr/>
          </p:nvSpPr>
          <p:spPr>
            <a:xfrm>
              <a:off x="4932482" y="1035601"/>
              <a:ext cx="4211518" cy="2246769"/>
            </a:xfrm>
            <a:prstGeom prst="rect">
              <a:avLst/>
            </a:prstGeom>
            <a:noFill/>
          </p:spPr>
          <p:txBody>
            <a:bodyPr>
              <a:spAutoFit/>
            </a:bodyPr>
            <a:lstStyle/>
            <a:p>
              <a:pPr>
                <a:buClr>
                  <a:srgbClr val="0070C0"/>
                </a:buClr>
                <a:defRPr/>
              </a:pPr>
              <a:r>
                <a:rPr lang="it-IT" sz="2800" b="1" dirty="0"/>
                <a:t>1.500 </a:t>
              </a:r>
              <a:r>
                <a:rPr lang="it-IT" sz="2800" b="1" dirty="0" err="1"/>
                <a:t>ca</a:t>
              </a:r>
              <a:r>
                <a:rPr lang="it-IT" sz="2800" b="1" dirty="0"/>
                <a:t>.	</a:t>
              </a:r>
              <a:r>
                <a:rPr lang="it-IT" sz="2800" dirty="0"/>
                <a:t>presenti in              		letteratura</a:t>
              </a:r>
            </a:p>
            <a:p>
              <a:pPr marL="285750" indent="-285750" algn="ctr">
                <a:buClr>
                  <a:srgbClr val="0070C0"/>
                </a:buClr>
                <a:buFont typeface="Arial" panose="020B0604020202020204" pitchFamily="34" charset="0"/>
                <a:buChar char="•"/>
                <a:defRPr/>
              </a:pPr>
              <a:endParaRPr lang="it-IT" sz="2800" b="1" dirty="0"/>
            </a:p>
            <a:p>
              <a:pPr>
                <a:buClr>
                  <a:srgbClr val="0070C0"/>
                </a:buClr>
                <a:defRPr/>
              </a:pPr>
              <a:r>
                <a:rPr lang="it-IT" sz="2800" b="1" dirty="0"/>
                <a:t>3.500 </a:t>
              </a:r>
              <a:r>
                <a:rPr lang="it-IT" sz="2800" b="1" dirty="0" err="1"/>
                <a:t>ca</a:t>
              </a:r>
              <a:r>
                <a:rPr lang="it-IT" sz="2800" b="1" dirty="0"/>
                <a:t>. 	</a:t>
              </a:r>
              <a:r>
                <a:rPr lang="it-IT" sz="2800" dirty="0"/>
                <a:t>di nuova 			identificazione</a:t>
              </a:r>
            </a:p>
          </p:txBody>
        </p:sp>
        <p:cxnSp>
          <p:nvCxnSpPr>
            <p:cNvPr id="11" name="Connettore 2 10">
              <a:extLst>
                <a:ext uri="{FF2B5EF4-FFF2-40B4-BE49-F238E27FC236}">
                  <a16:creationId xmlns:a16="http://schemas.microsoft.com/office/drawing/2014/main" id="{EE2D8B97-1F53-4872-9B08-05B4674FF4E8}"/>
                </a:ext>
              </a:extLst>
            </p:cNvPr>
            <p:cNvCxnSpPr/>
            <p:nvPr/>
          </p:nvCxnSpPr>
          <p:spPr>
            <a:xfrm flipV="1">
              <a:off x="3419637" y="1484638"/>
              <a:ext cx="1152492" cy="4061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1AED82F0-9A2F-47BE-AE74-4F3CD5EBFDA8}"/>
                </a:ext>
              </a:extLst>
            </p:cNvPr>
            <p:cNvCxnSpPr/>
            <p:nvPr/>
          </p:nvCxnSpPr>
          <p:spPr>
            <a:xfrm>
              <a:off x="3419637" y="2043157"/>
              <a:ext cx="1152492" cy="3776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aphicFrame>
        <p:nvGraphicFramePr>
          <p:cNvPr id="18" name="Tabella 17">
            <a:extLst>
              <a:ext uri="{FF2B5EF4-FFF2-40B4-BE49-F238E27FC236}">
                <a16:creationId xmlns:a16="http://schemas.microsoft.com/office/drawing/2014/main" id="{2BB95A18-7C96-4272-9593-B6DFFF532D71}"/>
              </a:ext>
            </a:extLst>
          </p:cNvPr>
          <p:cNvGraphicFramePr>
            <a:graphicFrameLocks noGrp="1"/>
          </p:cNvGraphicFramePr>
          <p:nvPr/>
        </p:nvGraphicFramePr>
        <p:xfrm>
          <a:off x="179388" y="3644900"/>
          <a:ext cx="8785226" cy="2879725"/>
        </p:xfrm>
        <a:graphic>
          <a:graphicData uri="http://schemas.openxmlformats.org/drawingml/2006/table">
            <a:tbl>
              <a:tblPr firstRow="1" bandRow="1">
                <a:tableStyleId>{5A111915-BE36-4E01-A7E5-04B1672EAD32}</a:tableStyleId>
              </a:tblPr>
              <a:tblGrid>
                <a:gridCol w="1808723">
                  <a:extLst>
                    <a:ext uri="{9D8B030D-6E8A-4147-A177-3AD203B41FA5}">
                      <a16:colId xmlns:a16="http://schemas.microsoft.com/office/drawing/2014/main" val="20000"/>
                    </a:ext>
                  </a:extLst>
                </a:gridCol>
                <a:gridCol w="1808723">
                  <a:extLst>
                    <a:ext uri="{9D8B030D-6E8A-4147-A177-3AD203B41FA5}">
                      <a16:colId xmlns:a16="http://schemas.microsoft.com/office/drawing/2014/main" val="20001"/>
                    </a:ext>
                  </a:extLst>
                </a:gridCol>
                <a:gridCol w="1808723">
                  <a:extLst>
                    <a:ext uri="{9D8B030D-6E8A-4147-A177-3AD203B41FA5}">
                      <a16:colId xmlns:a16="http://schemas.microsoft.com/office/drawing/2014/main" val="20002"/>
                    </a:ext>
                  </a:extLst>
                </a:gridCol>
                <a:gridCol w="910831">
                  <a:extLst>
                    <a:ext uri="{9D8B030D-6E8A-4147-A177-3AD203B41FA5}">
                      <a16:colId xmlns:a16="http://schemas.microsoft.com/office/drawing/2014/main" val="20003"/>
                    </a:ext>
                  </a:extLst>
                </a:gridCol>
                <a:gridCol w="1673059">
                  <a:extLst>
                    <a:ext uri="{9D8B030D-6E8A-4147-A177-3AD203B41FA5}">
                      <a16:colId xmlns:a16="http://schemas.microsoft.com/office/drawing/2014/main" val="20004"/>
                    </a:ext>
                  </a:extLst>
                </a:gridCol>
                <a:gridCol w="775167">
                  <a:extLst>
                    <a:ext uri="{9D8B030D-6E8A-4147-A177-3AD203B41FA5}">
                      <a16:colId xmlns:a16="http://schemas.microsoft.com/office/drawing/2014/main" val="20005"/>
                    </a:ext>
                  </a:extLst>
                </a:gridCol>
              </a:tblGrid>
              <a:tr h="575945">
                <a:tc gridSpan="6">
                  <a:txBody>
                    <a:bodyPr/>
                    <a:lstStyle/>
                    <a:p>
                      <a:pPr algn="ctr"/>
                      <a:r>
                        <a:rPr lang="it-IT" sz="2800" dirty="0"/>
                        <a:t>Mutazioni ad alto impatto biologico</a:t>
                      </a:r>
                    </a:p>
                  </a:txBody>
                  <a:tcPr marL="91444" marR="91444" marT="45711" marB="45711" anchor="ctr"/>
                </a:tc>
                <a:tc hMerge="1">
                  <a:txBody>
                    <a:bodyPr/>
                    <a:lstStyle/>
                    <a:p>
                      <a:endParaRPr lang="it-IT" dirty="0"/>
                    </a:p>
                  </a:txBody>
                  <a:tcPr/>
                </a:tc>
                <a:tc hMerge="1">
                  <a:txBody>
                    <a:bodyPr/>
                    <a:lstStyle/>
                    <a:p>
                      <a:endParaRPr lang="it-IT" dirty="0"/>
                    </a:p>
                  </a:txBody>
                  <a:tcPr/>
                </a:tc>
                <a:tc hMerge="1">
                  <a:txBody>
                    <a:bodyPr/>
                    <a:lstStyle/>
                    <a:p>
                      <a:endParaRPr lang="it-IT"/>
                    </a:p>
                  </a:txBody>
                  <a:tcPr/>
                </a:tc>
                <a:tc hMerge="1">
                  <a:txBody>
                    <a:bodyPr/>
                    <a:lstStyle/>
                    <a:p>
                      <a:endParaRPr lang="it-IT" dirty="0"/>
                    </a:p>
                  </a:txBody>
                  <a:tcPr/>
                </a:tc>
                <a:tc hMerge="1">
                  <a:txBody>
                    <a:bodyPr/>
                    <a:lstStyle/>
                    <a:p>
                      <a:endParaRPr lang="it-IT"/>
                    </a:p>
                  </a:txBody>
                  <a:tcPr/>
                </a:tc>
                <a:extLst>
                  <a:ext uri="{0D108BD9-81ED-4DB2-BD59-A6C34878D82A}">
                    <a16:rowId xmlns:a16="http://schemas.microsoft.com/office/drawing/2014/main" val="10000"/>
                  </a:ext>
                </a:extLst>
              </a:tr>
              <a:tr h="575945">
                <a:tc>
                  <a:txBody>
                    <a:bodyPr/>
                    <a:lstStyle/>
                    <a:p>
                      <a:pPr algn="ctr"/>
                      <a:r>
                        <a:rPr lang="it-IT" sz="2000" b="1" dirty="0"/>
                        <a:t>ID</a:t>
                      </a:r>
                      <a:r>
                        <a:rPr lang="it-IT" sz="2000" b="1" baseline="0" dirty="0"/>
                        <a:t> Paziente</a:t>
                      </a:r>
                      <a:endParaRPr lang="it-IT" sz="2000" b="1" dirty="0"/>
                    </a:p>
                  </a:txBody>
                  <a:tcPr marL="91444" marR="91444" marT="45711" marB="45711" anchor="ctr"/>
                </a:tc>
                <a:tc>
                  <a:txBody>
                    <a:bodyPr/>
                    <a:lstStyle/>
                    <a:p>
                      <a:pPr algn="l"/>
                      <a:r>
                        <a:rPr lang="it-IT" sz="2000" dirty="0"/>
                        <a:t>Mutazioni</a:t>
                      </a:r>
                      <a:endParaRPr lang="it-IT" sz="2000" b="1" dirty="0"/>
                    </a:p>
                  </a:txBody>
                  <a:tcPr marL="91444" marR="91444" marT="45711" marB="45711" anchor="ctr"/>
                </a:tc>
                <a:tc>
                  <a:txBody>
                    <a:bodyPr/>
                    <a:lstStyle/>
                    <a:p>
                      <a:pPr algn="l"/>
                      <a:r>
                        <a:rPr lang="it-IT" sz="2000" b="1" dirty="0"/>
                        <a:t>Frameshift</a:t>
                      </a:r>
                    </a:p>
                  </a:txBody>
                  <a:tcPr marL="91444" marR="91444" marT="45711" marB="45711" anchor="ctr"/>
                </a:tc>
                <a:tc>
                  <a:txBody>
                    <a:bodyPr/>
                    <a:lstStyle/>
                    <a:p>
                      <a:pPr algn="l"/>
                      <a:r>
                        <a:rPr lang="it-IT" sz="2000" dirty="0"/>
                        <a:t>%</a:t>
                      </a:r>
                      <a:endParaRPr lang="it-IT" sz="2000" b="1" dirty="0"/>
                    </a:p>
                  </a:txBody>
                  <a:tcPr marL="91444" marR="91444" marT="45711" marB="45711" anchor="ctr"/>
                </a:tc>
                <a:tc>
                  <a:txBody>
                    <a:bodyPr/>
                    <a:lstStyle/>
                    <a:p>
                      <a:pPr algn="l"/>
                      <a:r>
                        <a:rPr lang="it-IT" sz="2000" b="1" dirty="0"/>
                        <a:t>Omozigosi</a:t>
                      </a:r>
                    </a:p>
                  </a:txBody>
                  <a:tcPr marL="91444" marR="91444" marT="45711" marB="45711" anchor="ctr"/>
                </a:tc>
                <a:tc>
                  <a:txBody>
                    <a:bodyPr/>
                    <a:lstStyle/>
                    <a:p>
                      <a:pPr algn="l"/>
                      <a:r>
                        <a:rPr lang="it-IT" sz="2000" dirty="0"/>
                        <a:t>%</a:t>
                      </a:r>
                      <a:endParaRPr lang="it-IT" sz="2000" b="1" dirty="0"/>
                    </a:p>
                  </a:txBody>
                  <a:tcPr marL="91444" marR="91444" marT="45711" marB="45711" anchor="ctr"/>
                </a:tc>
                <a:extLst>
                  <a:ext uri="{0D108BD9-81ED-4DB2-BD59-A6C34878D82A}">
                    <a16:rowId xmlns:a16="http://schemas.microsoft.com/office/drawing/2014/main" val="10001"/>
                  </a:ext>
                </a:extLst>
              </a:tr>
              <a:tr h="575945">
                <a:tc>
                  <a:txBody>
                    <a:bodyPr/>
                    <a:lstStyle/>
                    <a:p>
                      <a:pPr algn="ctr"/>
                      <a:r>
                        <a:rPr lang="it-IT" sz="2000" b="1" dirty="0"/>
                        <a:t>1</a:t>
                      </a:r>
                    </a:p>
                  </a:txBody>
                  <a:tcPr marL="91444" marR="91444" marT="45711" marB="45711" anchor="ctr"/>
                </a:tc>
                <a:tc>
                  <a:txBody>
                    <a:bodyPr/>
                    <a:lstStyle/>
                    <a:p>
                      <a:r>
                        <a:rPr lang="it-IT" sz="2000" dirty="0"/>
                        <a:t>4.703</a:t>
                      </a:r>
                    </a:p>
                  </a:txBody>
                  <a:tcPr marL="91444" marR="91444" marT="45711" marB="45711" anchor="ctr"/>
                </a:tc>
                <a:tc>
                  <a:txBody>
                    <a:bodyPr/>
                    <a:lstStyle/>
                    <a:p>
                      <a:r>
                        <a:rPr lang="it-IT" sz="2000" b="1" kern="1200" dirty="0">
                          <a:effectLst/>
                        </a:rPr>
                        <a:t>1.500</a:t>
                      </a:r>
                      <a:endParaRPr lang="it-IT" sz="2000" b="1" dirty="0"/>
                    </a:p>
                  </a:txBody>
                  <a:tcPr marL="91444" marR="91444" marT="45711" marB="45711" anchor="ctr"/>
                </a:tc>
                <a:tc>
                  <a:txBody>
                    <a:bodyPr/>
                    <a:lstStyle/>
                    <a:p>
                      <a:r>
                        <a:rPr lang="it-IT" sz="2000" dirty="0"/>
                        <a:t>32%</a:t>
                      </a:r>
                    </a:p>
                  </a:txBody>
                  <a:tcPr marL="91444" marR="91444" marT="45711" marB="45711" anchor="ctr"/>
                </a:tc>
                <a:tc>
                  <a:txBody>
                    <a:bodyPr/>
                    <a:lstStyle/>
                    <a:p>
                      <a:pPr algn="l">
                        <a:lnSpc>
                          <a:spcPct val="115000"/>
                        </a:lnSpc>
                        <a:spcAft>
                          <a:spcPts val="0"/>
                        </a:spcAft>
                      </a:pPr>
                      <a:r>
                        <a:rPr lang="it-IT" sz="2000" b="1" dirty="0">
                          <a:effectLst/>
                        </a:rPr>
                        <a:t>113</a:t>
                      </a:r>
                      <a:endParaRPr lang="it-IT" sz="2000" b="1" dirty="0">
                        <a:effectLst/>
                        <a:latin typeface="Calibri"/>
                        <a:ea typeface="Calibri"/>
                        <a:cs typeface="Times New Roman"/>
                      </a:endParaRPr>
                    </a:p>
                  </a:txBody>
                  <a:tcPr marL="44452" marR="44452" marT="0" marB="0" anchor="ctr"/>
                </a:tc>
                <a:tc>
                  <a:txBody>
                    <a:bodyPr/>
                    <a:lstStyle/>
                    <a:p>
                      <a:pPr algn="l">
                        <a:lnSpc>
                          <a:spcPct val="115000"/>
                        </a:lnSpc>
                        <a:spcAft>
                          <a:spcPts val="0"/>
                        </a:spcAft>
                      </a:pPr>
                      <a:r>
                        <a:rPr lang="it-IT" sz="2000" dirty="0">
                          <a:effectLst/>
                        </a:rPr>
                        <a:t>7%</a:t>
                      </a:r>
                      <a:endParaRPr lang="it-IT" sz="2000" dirty="0">
                        <a:effectLst/>
                        <a:latin typeface="Calibri"/>
                        <a:ea typeface="Calibri"/>
                        <a:cs typeface="Times New Roman"/>
                      </a:endParaRPr>
                    </a:p>
                  </a:txBody>
                  <a:tcPr marL="44452" marR="44452" marT="0" marB="0" anchor="ctr"/>
                </a:tc>
                <a:extLst>
                  <a:ext uri="{0D108BD9-81ED-4DB2-BD59-A6C34878D82A}">
                    <a16:rowId xmlns:a16="http://schemas.microsoft.com/office/drawing/2014/main" val="10002"/>
                  </a:ext>
                </a:extLst>
              </a:tr>
              <a:tr h="575945">
                <a:tc>
                  <a:txBody>
                    <a:bodyPr/>
                    <a:lstStyle/>
                    <a:p>
                      <a:pPr algn="ctr"/>
                      <a:r>
                        <a:rPr lang="it-IT" sz="2000" b="1" dirty="0"/>
                        <a:t>2</a:t>
                      </a:r>
                    </a:p>
                  </a:txBody>
                  <a:tcPr marL="91444" marR="91444" marT="45711" marB="45711" anchor="ctr"/>
                </a:tc>
                <a:tc>
                  <a:txBody>
                    <a:bodyPr/>
                    <a:lstStyle/>
                    <a:p>
                      <a:pPr marL="0" algn="l" defTabSz="914400" rtl="0" eaLnBrk="1" latinLnBrk="0" hangingPunct="1">
                        <a:lnSpc>
                          <a:spcPct val="115000"/>
                        </a:lnSpc>
                        <a:spcAft>
                          <a:spcPts val="0"/>
                        </a:spcAft>
                      </a:pPr>
                      <a:r>
                        <a:rPr lang="it-IT" sz="2000" kern="1200" dirty="0">
                          <a:effectLst/>
                        </a:rPr>
                        <a:t>5.271</a:t>
                      </a:r>
                      <a:endParaRPr lang="it-IT" sz="2000" kern="1200" dirty="0">
                        <a:solidFill>
                          <a:schemeClr val="dk1"/>
                        </a:solidFill>
                        <a:effectLst/>
                        <a:latin typeface="Calibri"/>
                        <a:ea typeface="Times New Roman"/>
                        <a:cs typeface="Times New Roman"/>
                      </a:endParaRPr>
                    </a:p>
                  </a:txBody>
                  <a:tcPr marL="91444" marR="91444" marT="45711" marB="45711" anchor="ctr"/>
                </a:tc>
                <a:tc>
                  <a:txBody>
                    <a:bodyPr/>
                    <a:lstStyle/>
                    <a:p>
                      <a:pPr marL="0" algn="l" defTabSz="914400" rtl="0" eaLnBrk="1" latinLnBrk="0" hangingPunct="1">
                        <a:lnSpc>
                          <a:spcPct val="115000"/>
                        </a:lnSpc>
                        <a:spcAft>
                          <a:spcPts val="0"/>
                        </a:spcAft>
                      </a:pPr>
                      <a:r>
                        <a:rPr lang="it-IT" sz="2000" b="1" kern="1200" dirty="0">
                          <a:effectLst/>
                        </a:rPr>
                        <a:t>1.502</a:t>
                      </a:r>
                      <a:endParaRPr lang="it-IT" sz="2000" b="1" kern="1200" dirty="0">
                        <a:solidFill>
                          <a:schemeClr val="dk1"/>
                        </a:solidFill>
                        <a:effectLst/>
                        <a:latin typeface="Calibri"/>
                        <a:ea typeface="Times New Roman"/>
                        <a:cs typeface="Times New Roman"/>
                      </a:endParaRPr>
                    </a:p>
                  </a:txBody>
                  <a:tcPr marL="44452" marR="44452" marT="0" marB="0" anchor="b"/>
                </a:tc>
                <a:tc>
                  <a:txBody>
                    <a:bodyPr/>
                    <a:lstStyle/>
                    <a:p>
                      <a:pPr marL="0" algn="l" defTabSz="914400" rtl="0" eaLnBrk="1" latinLnBrk="0" hangingPunct="1">
                        <a:lnSpc>
                          <a:spcPct val="115000"/>
                        </a:lnSpc>
                        <a:spcAft>
                          <a:spcPts val="0"/>
                        </a:spcAft>
                      </a:pPr>
                      <a:r>
                        <a:rPr lang="it-IT" sz="2000" kern="1200" dirty="0">
                          <a:effectLst/>
                        </a:rPr>
                        <a:t>28%</a:t>
                      </a:r>
                      <a:endParaRPr lang="it-IT" sz="2000" kern="1200" dirty="0">
                        <a:solidFill>
                          <a:schemeClr val="dk1"/>
                        </a:solidFill>
                        <a:effectLst/>
                        <a:latin typeface="Calibri"/>
                        <a:ea typeface="Times New Roman"/>
                        <a:cs typeface="Times New Roman"/>
                      </a:endParaRPr>
                    </a:p>
                  </a:txBody>
                  <a:tcPr marL="44452" marR="44452" marT="0" marB="0" anchor="b"/>
                </a:tc>
                <a:tc>
                  <a:txBody>
                    <a:bodyPr/>
                    <a:lstStyle/>
                    <a:p>
                      <a:pPr marL="0" algn="l" defTabSz="914400" rtl="0" eaLnBrk="1" latinLnBrk="0" hangingPunct="1">
                        <a:lnSpc>
                          <a:spcPct val="115000"/>
                        </a:lnSpc>
                        <a:spcAft>
                          <a:spcPts val="0"/>
                        </a:spcAft>
                      </a:pPr>
                      <a:r>
                        <a:rPr lang="it-IT" sz="2000" b="1" kern="1200" dirty="0">
                          <a:effectLst/>
                        </a:rPr>
                        <a:t>119</a:t>
                      </a:r>
                      <a:endParaRPr lang="it-IT" sz="2000" b="1" kern="1200" dirty="0">
                        <a:solidFill>
                          <a:schemeClr val="dk1"/>
                        </a:solidFill>
                        <a:effectLst/>
                        <a:latin typeface="Calibri"/>
                        <a:ea typeface="Times New Roman"/>
                        <a:cs typeface="Times New Roman"/>
                      </a:endParaRPr>
                    </a:p>
                  </a:txBody>
                  <a:tcPr marL="44452" marR="44452" marT="0" marB="0" anchor="b"/>
                </a:tc>
                <a:tc>
                  <a:txBody>
                    <a:bodyPr/>
                    <a:lstStyle/>
                    <a:p>
                      <a:pPr marL="0" algn="l" defTabSz="914400" rtl="0" eaLnBrk="1" latinLnBrk="0" hangingPunct="1">
                        <a:lnSpc>
                          <a:spcPct val="115000"/>
                        </a:lnSpc>
                        <a:spcAft>
                          <a:spcPts val="0"/>
                        </a:spcAft>
                      </a:pPr>
                      <a:r>
                        <a:rPr lang="it-IT" sz="2000" kern="1200" dirty="0">
                          <a:effectLst/>
                        </a:rPr>
                        <a:t>8%</a:t>
                      </a:r>
                      <a:endParaRPr lang="it-IT" sz="2000" kern="1200" dirty="0">
                        <a:solidFill>
                          <a:schemeClr val="dk1"/>
                        </a:solidFill>
                        <a:effectLst/>
                        <a:latin typeface="Calibri"/>
                        <a:ea typeface="Times New Roman"/>
                        <a:cs typeface="Times New Roman"/>
                      </a:endParaRPr>
                    </a:p>
                  </a:txBody>
                  <a:tcPr marL="44452" marR="44452" marT="0" marB="0" anchor="b"/>
                </a:tc>
                <a:extLst>
                  <a:ext uri="{0D108BD9-81ED-4DB2-BD59-A6C34878D82A}">
                    <a16:rowId xmlns:a16="http://schemas.microsoft.com/office/drawing/2014/main" val="10003"/>
                  </a:ext>
                </a:extLst>
              </a:tr>
              <a:tr h="575945">
                <a:tc>
                  <a:txBody>
                    <a:bodyPr/>
                    <a:lstStyle/>
                    <a:p>
                      <a:pPr algn="ctr"/>
                      <a:r>
                        <a:rPr lang="it-IT" sz="2000" b="1" dirty="0"/>
                        <a:t>3</a:t>
                      </a:r>
                    </a:p>
                  </a:txBody>
                  <a:tcPr marL="91444" marR="91444" marT="45711" marB="45711" anchor="ctr"/>
                </a:tc>
                <a:tc>
                  <a:txBody>
                    <a:bodyPr/>
                    <a:lstStyle/>
                    <a:p>
                      <a:pPr marL="0" algn="l" defTabSz="914400" rtl="0" eaLnBrk="1" latinLnBrk="0" hangingPunct="1">
                        <a:lnSpc>
                          <a:spcPct val="115000"/>
                        </a:lnSpc>
                        <a:spcAft>
                          <a:spcPts val="0"/>
                        </a:spcAft>
                      </a:pPr>
                      <a:r>
                        <a:rPr lang="it-IT" sz="2000" kern="1200" dirty="0">
                          <a:effectLst/>
                        </a:rPr>
                        <a:t>5.287</a:t>
                      </a:r>
                      <a:endParaRPr lang="it-IT" sz="2000" kern="1200" dirty="0">
                        <a:solidFill>
                          <a:schemeClr val="dk1"/>
                        </a:solidFill>
                        <a:effectLst/>
                        <a:latin typeface="Calibri"/>
                        <a:ea typeface="Times New Roman"/>
                        <a:cs typeface="Times New Roman"/>
                      </a:endParaRPr>
                    </a:p>
                  </a:txBody>
                  <a:tcPr marL="91444" marR="91444" marT="45711" marB="45711" anchor="ctr"/>
                </a:tc>
                <a:tc>
                  <a:txBody>
                    <a:bodyPr/>
                    <a:lstStyle/>
                    <a:p>
                      <a:pPr marL="0" algn="l" defTabSz="914400" rtl="0" eaLnBrk="1" latinLnBrk="0" hangingPunct="1">
                        <a:lnSpc>
                          <a:spcPct val="115000"/>
                        </a:lnSpc>
                        <a:spcAft>
                          <a:spcPts val="0"/>
                        </a:spcAft>
                      </a:pPr>
                      <a:r>
                        <a:rPr lang="it-IT" sz="2000" b="1" kern="1200" dirty="0">
                          <a:effectLst/>
                        </a:rPr>
                        <a:t>1.777</a:t>
                      </a:r>
                      <a:endParaRPr lang="it-IT" sz="2000" b="1" kern="1200" dirty="0">
                        <a:solidFill>
                          <a:schemeClr val="dk1"/>
                        </a:solidFill>
                        <a:effectLst/>
                        <a:latin typeface="Calibri"/>
                        <a:ea typeface="Times New Roman"/>
                        <a:cs typeface="Times New Roman"/>
                      </a:endParaRPr>
                    </a:p>
                  </a:txBody>
                  <a:tcPr marL="44452" marR="44452" marT="0" marB="0" anchor="b"/>
                </a:tc>
                <a:tc>
                  <a:txBody>
                    <a:bodyPr/>
                    <a:lstStyle/>
                    <a:p>
                      <a:pPr marL="0" algn="l" defTabSz="914400" rtl="0" eaLnBrk="1" latinLnBrk="0" hangingPunct="1">
                        <a:lnSpc>
                          <a:spcPct val="115000"/>
                        </a:lnSpc>
                        <a:spcAft>
                          <a:spcPts val="0"/>
                        </a:spcAft>
                      </a:pPr>
                      <a:r>
                        <a:rPr lang="it-IT" sz="2000" kern="1200" dirty="0">
                          <a:effectLst/>
                        </a:rPr>
                        <a:t>34%</a:t>
                      </a:r>
                      <a:endParaRPr lang="it-IT" sz="2000" kern="1200" dirty="0">
                        <a:solidFill>
                          <a:schemeClr val="dk1"/>
                        </a:solidFill>
                        <a:effectLst/>
                        <a:latin typeface="Calibri"/>
                        <a:ea typeface="Times New Roman"/>
                        <a:cs typeface="Times New Roman"/>
                      </a:endParaRPr>
                    </a:p>
                  </a:txBody>
                  <a:tcPr marL="44452" marR="44452" marT="0" marB="0" anchor="b"/>
                </a:tc>
                <a:tc>
                  <a:txBody>
                    <a:bodyPr/>
                    <a:lstStyle/>
                    <a:p>
                      <a:pPr marL="0" algn="l" defTabSz="914400" rtl="0" eaLnBrk="1" latinLnBrk="0" hangingPunct="1">
                        <a:lnSpc>
                          <a:spcPct val="115000"/>
                        </a:lnSpc>
                        <a:spcAft>
                          <a:spcPts val="0"/>
                        </a:spcAft>
                      </a:pPr>
                      <a:r>
                        <a:rPr lang="it-IT" sz="2000" b="1" kern="1200" dirty="0">
                          <a:effectLst/>
                        </a:rPr>
                        <a:t>114</a:t>
                      </a:r>
                      <a:endParaRPr lang="it-IT" sz="2000" b="1" kern="1200" dirty="0">
                        <a:solidFill>
                          <a:schemeClr val="dk1"/>
                        </a:solidFill>
                        <a:effectLst/>
                        <a:latin typeface="Calibri"/>
                        <a:ea typeface="Times New Roman"/>
                        <a:cs typeface="Times New Roman"/>
                      </a:endParaRPr>
                    </a:p>
                  </a:txBody>
                  <a:tcPr marL="44452" marR="44452" marT="0" marB="0" anchor="b"/>
                </a:tc>
                <a:tc>
                  <a:txBody>
                    <a:bodyPr/>
                    <a:lstStyle/>
                    <a:p>
                      <a:pPr marL="0" algn="l" defTabSz="914400" rtl="0" eaLnBrk="1" latinLnBrk="0" hangingPunct="1">
                        <a:lnSpc>
                          <a:spcPct val="115000"/>
                        </a:lnSpc>
                        <a:spcAft>
                          <a:spcPts val="0"/>
                        </a:spcAft>
                      </a:pPr>
                      <a:r>
                        <a:rPr lang="it-IT" sz="2000" kern="1200" dirty="0">
                          <a:effectLst/>
                        </a:rPr>
                        <a:t>6%</a:t>
                      </a:r>
                      <a:endParaRPr lang="it-IT" sz="2000" kern="1200" dirty="0">
                        <a:solidFill>
                          <a:schemeClr val="dk1"/>
                        </a:solidFill>
                        <a:effectLst/>
                        <a:latin typeface="Calibri"/>
                        <a:ea typeface="Times New Roman"/>
                        <a:cs typeface="Times New Roman"/>
                      </a:endParaRPr>
                    </a:p>
                  </a:txBody>
                  <a:tcPr marL="44452" marR="44452" marT="0" marB="0" anchor="b"/>
                </a:tc>
                <a:extLst>
                  <a:ext uri="{0D108BD9-81ED-4DB2-BD59-A6C34878D82A}">
                    <a16:rowId xmlns:a16="http://schemas.microsoft.com/office/drawing/2014/main" val="10004"/>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uppo 2">
            <a:extLst>
              <a:ext uri="{FF2B5EF4-FFF2-40B4-BE49-F238E27FC236}">
                <a16:creationId xmlns:a16="http://schemas.microsoft.com/office/drawing/2014/main" id="{1324BA02-1768-4F8D-B453-2940A0CD119F}"/>
              </a:ext>
            </a:extLst>
          </p:cNvPr>
          <p:cNvGrpSpPr>
            <a:grpSpLocks/>
          </p:cNvGrpSpPr>
          <p:nvPr/>
        </p:nvGrpSpPr>
        <p:grpSpPr bwMode="auto">
          <a:xfrm>
            <a:off x="107950" y="44450"/>
            <a:ext cx="8856663" cy="646113"/>
            <a:chOff x="107504" y="44624"/>
            <a:chExt cx="8856824" cy="646331"/>
          </a:xfrm>
        </p:grpSpPr>
        <p:sp>
          <p:nvSpPr>
            <p:cNvPr id="5" name="CasellaDiTesto 4">
              <a:extLst>
                <a:ext uri="{FF2B5EF4-FFF2-40B4-BE49-F238E27FC236}">
                  <a16:creationId xmlns:a16="http://schemas.microsoft.com/office/drawing/2014/main" id="{2AE29FA6-E4C9-4F2B-AC91-39D7BF7548CB}"/>
                </a:ext>
              </a:extLst>
            </p:cNvPr>
            <p:cNvSpPr txBox="1"/>
            <p:nvPr/>
          </p:nvSpPr>
          <p:spPr>
            <a:xfrm>
              <a:off x="107504" y="44624"/>
              <a:ext cx="8856824" cy="646331"/>
            </a:xfrm>
            <a:prstGeom prst="rect">
              <a:avLst/>
            </a:prstGeom>
            <a:noFill/>
          </p:spPr>
          <p:txBody>
            <a:bodyPr>
              <a:spAutoFit/>
            </a:bodyPr>
            <a:lstStyle/>
            <a:p>
              <a:pPr algn="ctr">
                <a:defRPr/>
              </a:pPr>
              <a:r>
                <a:rPr lang="it-IT" sz="3600" b="1" dirty="0">
                  <a:solidFill>
                    <a:srgbClr val="0070C0"/>
                  </a:solidFill>
                </a:rPr>
                <a:t>Analisi delle mutazioni</a:t>
              </a:r>
              <a:endParaRPr lang="it-IT" sz="3600" b="1" dirty="0">
                <a:solidFill>
                  <a:schemeClr val="accent1">
                    <a:lumMod val="50000"/>
                  </a:schemeClr>
                </a:solidFill>
              </a:endParaRPr>
            </a:p>
          </p:txBody>
        </p:sp>
        <p:cxnSp>
          <p:nvCxnSpPr>
            <p:cNvPr id="6" name="Connettore 1 5">
              <a:extLst>
                <a:ext uri="{FF2B5EF4-FFF2-40B4-BE49-F238E27FC236}">
                  <a16:creationId xmlns:a16="http://schemas.microsoft.com/office/drawing/2014/main" id="{39AC5EA9-E248-4999-95AA-6061D12BF695}"/>
                </a:ext>
              </a:extLst>
            </p:cNvPr>
            <p:cNvCxnSpPr/>
            <p:nvPr/>
          </p:nvCxnSpPr>
          <p:spPr>
            <a:xfrm>
              <a:off x="178943" y="690955"/>
              <a:ext cx="8785385"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443" name="CasellaDiTesto 6">
            <a:extLst>
              <a:ext uri="{FF2B5EF4-FFF2-40B4-BE49-F238E27FC236}">
                <a16:creationId xmlns:a16="http://schemas.microsoft.com/office/drawing/2014/main" id="{419F96EA-174C-457F-9268-3971E4BA75FA}"/>
              </a:ext>
            </a:extLst>
          </p:cNvPr>
          <p:cNvSpPr txBox="1">
            <a:spLocks noChangeArrowheads="1"/>
          </p:cNvSpPr>
          <p:nvPr/>
        </p:nvSpPr>
        <p:spPr bwMode="auto">
          <a:xfrm>
            <a:off x="179388" y="908050"/>
            <a:ext cx="87852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150000"/>
              </a:lnSpc>
            </a:pPr>
            <a:r>
              <a:rPr lang="it-IT" altLang="it-IT" sz="2800" b="1"/>
              <a:t>27 MUTAZIONI </a:t>
            </a:r>
            <a:r>
              <a:rPr lang="it-IT" altLang="it-IT" sz="2800" b="1">
                <a:solidFill>
                  <a:srgbClr val="0070C0"/>
                </a:solidFill>
              </a:rPr>
              <a:t>FRAMESHIFT </a:t>
            </a:r>
          </a:p>
          <a:p>
            <a:pPr algn="ctr" eaLnBrk="1" hangingPunct="1">
              <a:lnSpc>
                <a:spcPct val="150000"/>
              </a:lnSpc>
            </a:pPr>
            <a:r>
              <a:rPr lang="it-IT" altLang="it-IT" sz="2800" b="1"/>
              <a:t>IN</a:t>
            </a:r>
            <a:r>
              <a:rPr lang="it-IT" altLang="it-IT" sz="2800" b="1">
                <a:solidFill>
                  <a:srgbClr val="0070C0"/>
                </a:solidFill>
              </a:rPr>
              <a:t> OMOZIGOSI </a:t>
            </a:r>
            <a:r>
              <a:rPr lang="it-IT" altLang="it-IT" sz="2800" b="1"/>
              <a:t>IN</a:t>
            </a:r>
            <a:r>
              <a:rPr lang="it-IT" altLang="it-IT" sz="2800" b="1">
                <a:solidFill>
                  <a:srgbClr val="0070C0"/>
                </a:solidFill>
              </a:rPr>
              <a:t> </a:t>
            </a:r>
            <a:r>
              <a:rPr lang="it-IT" altLang="it-IT" sz="2800" b="1"/>
              <a:t>TUTTI E </a:t>
            </a:r>
            <a:r>
              <a:rPr lang="it-IT" altLang="it-IT" sz="2800" b="1">
                <a:solidFill>
                  <a:srgbClr val="0070C0"/>
                </a:solidFill>
              </a:rPr>
              <a:t>TRE </a:t>
            </a:r>
            <a:r>
              <a:rPr lang="it-IT" altLang="it-IT" sz="2800" b="1"/>
              <a:t>I PAZIENTI</a:t>
            </a:r>
          </a:p>
        </p:txBody>
      </p:sp>
      <p:pic>
        <p:nvPicPr>
          <p:cNvPr id="61444" name="Picture 2">
            <a:extLst>
              <a:ext uri="{FF2B5EF4-FFF2-40B4-BE49-F238E27FC236}">
                <a16:creationId xmlns:a16="http://schemas.microsoft.com/office/drawing/2014/main" id="{E6AB64D5-40B8-4BD4-8127-27F5A759D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45" b="3912"/>
          <a:stretch>
            <a:fillRect/>
          </a:stretch>
        </p:blipFill>
        <p:spPr bwMode="auto">
          <a:xfrm>
            <a:off x="34925" y="2636838"/>
            <a:ext cx="4992688"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5" name="CasellaDiTesto 1">
            <a:extLst>
              <a:ext uri="{FF2B5EF4-FFF2-40B4-BE49-F238E27FC236}">
                <a16:creationId xmlns:a16="http://schemas.microsoft.com/office/drawing/2014/main" id="{F1281D96-4006-485E-86D8-BAB4F6B54604}"/>
              </a:ext>
            </a:extLst>
          </p:cNvPr>
          <p:cNvSpPr txBox="1">
            <a:spLocks noChangeArrowheads="1"/>
          </p:cNvSpPr>
          <p:nvPr/>
        </p:nvSpPr>
        <p:spPr bwMode="auto">
          <a:xfrm>
            <a:off x="5146675" y="3789363"/>
            <a:ext cx="38163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lnSpc>
                <a:spcPct val="200000"/>
              </a:lnSpc>
              <a:buClr>
                <a:srgbClr val="0070C0"/>
              </a:buClr>
              <a:buFont typeface="Arial" panose="020B0604020202020204" pitchFamily="34" charset="0"/>
              <a:buChar char="•"/>
            </a:pPr>
            <a:r>
              <a:rPr lang="it-IT" altLang="it-IT" sz="2400"/>
              <a:t>30% dei geni sul chr 11</a:t>
            </a:r>
          </a:p>
          <a:p>
            <a:pPr eaLnBrk="1" hangingPunct="1">
              <a:lnSpc>
                <a:spcPct val="200000"/>
              </a:lnSpc>
              <a:buClr>
                <a:srgbClr val="0070C0"/>
              </a:buClr>
              <a:buFont typeface="Arial" panose="020B0604020202020204" pitchFamily="34" charset="0"/>
              <a:buChar char="•"/>
            </a:pPr>
            <a:r>
              <a:rPr lang="it-IT" altLang="it-IT" sz="2400"/>
              <a:t>11% dei geni sul chr 8</a:t>
            </a:r>
          </a:p>
          <a:p>
            <a:pPr eaLnBrk="1" hangingPunct="1">
              <a:lnSpc>
                <a:spcPct val="200000"/>
              </a:lnSpc>
              <a:buClr>
                <a:srgbClr val="0070C0"/>
              </a:buClr>
              <a:buFont typeface="Arial" panose="020B0604020202020204" pitchFamily="34" charset="0"/>
              <a:buChar char="•"/>
            </a:pPr>
            <a:r>
              <a:rPr lang="it-IT" altLang="it-IT" sz="2400"/>
              <a:t>11% dei geni sul chr 19</a:t>
            </a:r>
          </a:p>
          <a:p>
            <a:pPr eaLnBrk="1" hangingPunct="1">
              <a:buClr>
                <a:srgbClr val="0070C0"/>
              </a:buClr>
              <a:buFont typeface="Arial" panose="020B0604020202020204" pitchFamily="34" charset="0"/>
              <a:buChar char="•"/>
            </a:pPr>
            <a:endParaRPr lang="it-IT" altLang="it-IT" sz="2400"/>
          </a:p>
        </p:txBody>
      </p:sp>
      <p:sp>
        <p:nvSpPr>
          <p:cNvPr id="61446" name="CasellaDiTesto 3">
            <a:extLst>
              <a:ext uri="{FF2B5EF4-FFF2-40B4-BE49-F238E27FC236}">
                <a16:creationId xmlns:a16="http://schemas.microsoft.com/office/drawing/2014/main" id="{FA45415D-36FB-4F03-A9E0-B397B2787A53}"/>
              </a:ext>
            </a:extLst>
          </p:cNvPr>
          <p:cNvSpPr txBox="1">
            <a:spLocks noChangeArrowheads="1"/>
          </p:cNvSpPr>
          <p:nvPr/>
        </p:nvSpPr>
        <p:spPr bwMode="auto">
          <a:xfrm>
            <a:off x="4284663" y="2636838"/>
            <a:ext cx="4824412" cy="584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it-IT" altLang="it-IT" sz="3200" b="1">
                <a:solidFill>
                  <a:srgbClr val="FF0000"/>
                </a:solidFill>
              </a:rPr>
              <a:t>TRASCRITTO INCOMPLETO</a:t>
            </a:r>
          </a:p>
        </p:txBody>
      </p:sp>
      <p:sp>
        <p:nvSpPr>
          <p:cNvPr id="12" name="Freccia curva 11">
            <a:extLst>
              <a:ext uri="{FF2B5EF4-FFF2-40B4-BE49-F238E27FC236}">
                <a16:creationId xmlns:a16="http://schemas.microsoft.com/office/drawing/2014/main" id="{5F033DD4-BFDD-4630-9ADC-FD73866B0D05}"/>
              </a:ext>
            </a:extLst>
          </p:cNvPr>
          <p:cNvSpPr/>
          <p:nvPr/>
        </p:nvSpPr>
        <p:spPr>
          <a:xfrm rot="5400000">
            <a:off x="7443787" y="1241426"/>
            <a:ext cx="989013" cy="1116012"/>
          </a:xfrm>
          <a:prstGeom prst="bentArrow">
            <a:avLst>
              <a:gd name="adj1" fmla="val 13052"/>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contenuto 2">
            <a:extLst>
              <a:ext uri="{FF2B5EF4-FFF2-40B4-BE49-F238E27FC236}">
                <a16:creationId xmlns:a16="http://schemas.microsoft.com/office/drawing/2014/main" id="{177864E0-5236-4983-80F2-75EFD3AB432F}"/>
              </a:ext>
            </a:extLst>
          </p:cNvPr>
          <p:cNvSpPr>
            <a:spLocks noGrp="1" noChangeArrowheads="1"/>
          </p:cNvSpPr>
          <p:nvPr>
            <p:ph idx="1"/>
          </p:nvPr>
        </p:nvSpPr>
        <p:spPr/>
        <p:txBody>
          <a:bodyPr/>
          <a:lstStyle/>
          <a:p>
            <a:endParaRPr lang="it-IT" altLang="it-IT"/>
          </a:p>
        </p:txBody>
      </p:sp>
      <p:pic>
        <p:nvPicPr>
          <p:cNvPr id="10243" name="Immagine 3">
            <a:extLst>
              <a:ext uri="{FF2B5EF4-FFF2-40B4-BE49-F238E27FC236}">
                <a16:creationId xmlns:a16="http://schemas.microsoft.com/office/drawing/2014/main" id="{D8A3960D-96A0-44D2-8EEA-70770F812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776" t="19289" r="13776" b="7475"/>
          <a:stretch>
            <a:fillRect/>
          </a:stretch>
        </p:blipFill>
        <p:spPr bwMode="auto">
          <a:xfrm>
            <a:off x="250825" y="620713"/>
            <a:ext cx="8756650"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uppo 2">
            <a:extLst>
              <a:ext uri="{FF2B5EF4-FFF2-40B4-BE49-F238E27FC236}">
                <a16:creationId xmlns:a16="http://schemas.microsoft.com/office/drawing/2014/main" id="{A4204A8F-0C11-4E19-B32E-712B69F0B37D}"/>
              </a:ext>
            </a:extLst>
          </p:cNvPr>
          <p:cNvGrpSpPr>
            <a:grpSpLocks/>
          </p:cNvGrpSpPr>
          <p:nvPr/>
        </p:nvGrpSpPr>
        <p:grpSpPr bwMode="auto">
          <a:xfrm>
            <a:off x="107950" y="44450"/>
            <a:ext cx="8856663" cy="646113"/>
            <a:chOff x="107504" y="44624"/>
            <a:chExt cx="8856824" cy="646331"/>
          </a:xfrm>
        </p:grpSpPr>
        <p:sp>
          <p:nvSpPr>
            <p:cNvPr id="5" name="CasellaDiTesto 4">
              <a:extLst>
                <a:ext uri="{FF2B5EF4-FFF2-40B4-BE49-F238E27FC236}">
                  <a16:creationId xmlns:a16="http://schemas.microsoft.com/office/drawing/2014/main" id="{1D451CD8-216B-450E-A2C5-DB5D31A92FCE}"/>
                </a:ext>
              </a:extLst>
            </p:cNvPr>
            <p:cNvSpPr txBox="1"/>
            <p:nvPr/>
          </p:nvSpPr>
          <p:spPr>
            <a:xfrm>
              <a:off x="107504" y="44624"/>
              <a:ext cx="8856824" cy="646331"/>
            </a:xfrm>
            <a:prstGeom prst="rect">
              <a:avLst/>
            </a:prstGeom>
            <a:noFill/>
          </p:spPr>
          <p:txBody>
            <a:bodyPr>
              <a:spAutoFit/>
            </a:bodyPr>
            <a:lstStyle/>
            <a:p>
              <a:pPr>
                <a:defRPr/>
              </a:pPr>
              <a:r>
                <a:rPr lang="it-IT" sz="3600" b="1" dirty="0">
                  <a:solidFill>
                    <a:srgbClr val="0070C0"/>
                  </a:solidFill>
                </a:rPr>
                <a:t>Analisi delle mutazioni</a:t>
              </a:r>
              <a:endParaRPr lang="it-IT" sz="3600" b="1" dirty="0">
                <a:solidFill>
                  <a:schemeClr val="accent1">
                    <a:lumMod val="50000"/>
                  </a:schemeClr>
                </a:solidFill>
              </a:endParaRPr>
            </a:p>
          </p:txBody>
        </p:sp>
        <p:cxnSp>
          <p:nvCxnSpPr>
            <p:cNvPr id="6" name="Connettore 1 5">
              <a:extLst>
                <a:ext uri="{FF2B5EF4-FFF2-40B4-BE49-F238E27FC236}">
                  <a16:creationId xmlns:a16="http://schemas.microsoft.com/office/drawing/2014/main" id="{972C5403-25F2-4966-A331-83A3BE9DAE78}"/>
                </a:ext>
              </a:extLst>
            </p:cNvPr>
            <p:cNvCxnSpPr/>
            <p:nvPr/>
          </p:nvCxnSpPr>
          <p:spPr>
            <a:xfrm>
              <a:off x="178943" y="690955"/>
              <a:ext cx="8785385"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2" name="Tabella 1">
            <a:extLst>
              <a:ext uri="{FF2B5EF4-FFF2-40B4-BE49-F238E27FC236}">
                <a16:creationId xmlns:a16="http://schemas.microsoft.com/office/drawing/2014/main" id="{7D390112-A062-414E-A26A-996F2EFE68B5}"/>
              </a:ext>
            </a:extLst>
          </p:cNvPr>
          <p:cNvGraphicFramePr>
            <a:graphicFrameLocks noGrp="1"/>
          </p:cNvGraphicFramePr>
          <p:nvPr/>
        </p:nvGraphicFramePr>
        <p:xfrm>
          <a:off x="179388" y="1557338"/>
          <a:ext cx="8785226" cy="5040312"/>
        </p:xfrm>
        <a:graphic>
          <a:graphicData uri="http://schemas.openxmlformats.org/drawingml/2006/table">
            <a:tbl>
              <a:tblPr firstRow="1" bandRow="1">
                <a:tableStyleId>{5A111915-BE36-4E01-A7E5-04B1672EAD32}</a:tableStyleId>
              </a:tblPr>
              <a:tblGrid>
                <a:gridCol w="4392613">
                  <a:extLst>
                    <a:ext uri="{9D8B030D-6E8A-4147-A177-3AD203B41FA5}">
                      <a16:colId xmlns:a16="http://schemas.microsoft.com/office/drawing/2014/main" val="20000"/>
                    </a:ext>
                  </a:extLst>
                </a:gridCol>
                <a:gridCol w="4392613">
                  <a:extLst>
                    <a:ext uri="{9D8B030D-6E8A-4147-A177-3AD203B41FA5}">
                      <a16:colId xmlns:a16="http://schemas.microsoft.com/office/drawing/2014/main" val="20001"/>
                    </a:ext>
                  </a:extLst>
                </a:gridCol>
              </a:tblGrid>
              <a:tr h="625440">
                <a:tc>
                  <a:txBody>
                    <a:bodyPr/>
                    <a:lstStyle/>
                    <a:p>
                      <a:pPr algn="l"/>
                      <a:r>
                        <a:rPr lang="it-IT" sz="2400" dirty="0"/>
                        <a:t>Geni</a:t>
                      </a:r>
                      <a:endParaRPr lang="it-IT" sz="2400" dirty="0">
                        <a:solidFill>
                          <a:schemeClr val="bg1"/>
                        </a:solidFill>
                      </a:endParaRPr>
                    </a:p>
                  </a:txBody>
                  <a:tcPr marL="91444" marR="91444" marT="45718" marB="45718" anchor="ctr"/>
                </a:tc>
                <a:tc>
                  <a:txBody>
                    <a:bodyPr/>
                    <a:lstStyle/>
                    <a:p>
                      <a:pPr algn="l"/>
                      <a:r>
                        <a:rPr lang="it-IT" sz="2400" dirty="0"/>
                        <a:t>Funzione</a:t>
                      </a:r>
                      <a:endParaRPr lang="it-IT" sz="2400" dirty="0">
                        <a:solidFill>
                          <a:schemeClr val="bg1"/>
                        </a:solidFill>
                      </a:endParaRPr>
                    </a:p>
                  </a:txBody>
                  <a:tcPr marL="91444" marR="91444" marT="45718" marB="45718" anchor="ctr"/>
                </a:tc>
                <a:extLst>
                  <a:ext uri="{0D108BD9-81ED-4DB2-BD59-A6C34878D82A}">
                    <a16:rowId xmlns:a16="http://schemas.microsoft.com/office/drawing/2014/main" val="10000"/>
                  </a:ext>
                </a:extLst>
              </a:tr>
              <a:tr h="551859">
                <a:tc>
                  <a:txBody>
                    <a:bodyPr/>
                    <a:lstStyle/>
                    <a:p>
                      <a:r>
                        <a:rPr lang="it-IT" sz="2000" kern="1200" dirty="0">
                          <a:effectLst/>
                        </a:rPr>
                        <a:t>GRIP2 / ACTR1B</a:t>
                      </a:r>
                      <a:endParaRPr lang="it-IT" sz="2000" dirty="0">
                        <a:solidFill>
                          <a:schemeClr val="accent5">
                            <a:lumMod val="75000"/>
                          </a:schemeClr>
                        </a:solidFill>
                      </a:endParaRPr>
                    </a:p>
                  </a:txBody>
                  <a:tcPr marL="91444" marR="91444" marT="45718" marB="45718" anchor="ctr"/>
                </a:tc>
                <a:tc>
                  <a:txBody>
                    <a:bodyPr/>
                    <a:lstStyle/>
                    <a:p>
                      <a:r>
                        <a:rPr lang="it-IT" sz="2000" dirty="0"/>
                        <a:t>Traffico intra-citoplasmatico</a:t>
                      </a:r>
                      <a:endParaRPr lang="it-IT" sz="2000" dirty="0">
                        <a:solidFill>
                          <a:schemeClr val="accent5">
                            <a:lumMod val="75000"/>
                          </a:schemeClr>
                        </a:solidFill>
                      </a:endParaRPr>
                    </a:p>
                  </a:txBody>
                  <a:tcPr marL="91444" marR="91444" marT="45718" marB="45718" anchor="ctr"/>
                </a:tc>
                <a:extLst>
                  <a:ext uri="{0D108BD9-81ED-4DB2-BD59-A6C34878D82A}">
                    <a16:rowId xmlns:a16="http://schemas.microsoft.com/office/drawing/2014/main" val="10001"/>
                  </a:ext>
                </a:extLst>
              </a:tr>
              <a:tr h="551859">
                <a:tc>
                  <a:txBody>
                    <a:bodyPr/>
                    <a:lstStyle/>
                    <a:p>
                      <a:r>
                        <a:rPr lang="it-IT" sz="2000" kern="1200" dirty="0">
                          <a:effectLst/>
                        </a:rPr>
                        <a:t>ERG1 /  YTHDF3 / SRSF8 / CWC15 </a:t>
                      </a:r>
                      <a:endParaRPr lang="it-IT" sz="2000" dirty="0">
                        <a:solidFill>
                          <a:schemeClr val="accent5">
                            <a:lumMod val="75000"/>
                          </a:schemeClr>
                        </a:solidFill>
                      </a:endParaRPr>
                    </a:p>
                  </a:txBody>
                  <a:tcPr marL="91444" marR="91444" marT="45718" marB="45718" anchor="ctr"/>
                </a:tc>
                <a:tc>
                  <a:txBody>
                    <a:bodyPr/>
                    <a:lstStyle/>
                    <a:p>
                      <a:r>
                        <a:rPr lang="it-IT" sz="2000" dirty="0"/>
                        <a:t>Splicing RNA</a:t>
                      </a:r>
                      <a:endParaRPr lang="it-IT" sz="2000" dirty="0">
                        <a:solidFill>
                          <a:schemeClr val="accent5">
                            <a:lumMod val="75000"/>
                          </a:schemeClr>
                        </a:solidFill>
                      </a:endParaRPr>
                    </a:p>
                  </a:txBody>
                  <a:tcPr marL="91444" marR="91444" marT="45718" marB="45718" anchor="ctr"/>
                </a:tc>
                <a:extLst>
                  <a:ext uri="{0D108BD9-81ED-4DB2-BD59-A6C34878D82A}">
                    <a16:rowId xmlns:a16="http://schemas.microsoft.com/office/drawing/2014/main" val="10002"/>
                  </a:ext>
                </a:extLst>
              </a:tr>
              <a:tr h="551859">
                <a:tc>
                  <a:txBody>
                    <a:bodyPr/>
                    <a:lstStyle/>
                    <a:p>
                      <a:r>
                        <a:rPr lang="it-IT" sz="2000" kern="1200" dirty="0">
                          <a:effectLst/>
                        </a:rPr>
                        <a:t>PCDHB9</a:t>
                      </a:r>
                      <a:r>
                        <a:rPr lang="it-IT" sz="2000" kern="1200" baseline="0" dirty="0">
                          <a:effectLst/>
                        </a:rPr>
                        <a:t> /  C</a:t>
                      </a:r>
                      <a:r>
                        <a:rPr lang="it-IT" sz="2000" kern="1200" dirty="0">
                          <a:effectLst/>
                        </a:rPr>
                        <a:t>EACAM20 / NCAM1</a:t>
                      </a:r>
                      <a:endParaRPr lang="it-IT" sz="2000" dirty="0">
                        <a:solidFill>
                          <a:schemeClr val="accent5">
                            <a:lumMod val="75000"/>
                          </a:schemeClr>
                        </a:solidFill>
                      </a:endParaRPr>
                    </a:p>
                  </a:txBody>
                  <a:tcPr marL="91444" marR="91444" marT="45718" marB="45718" anchor="ctr"/>
                </a:tc>
                <a:tc>
                  <a:txBody>
                    <a:bodyPr/>
                    <a:lstStyle/>
                    <a:p>
                      <a:r>
                        <a:rPr lang="it-IT" sz="2000" dirty="0"/>
                        <a:t>Molecole di adesione cellulare</a:t>
                      </a:r>
                      <a:endParaRPr lang="it-IT" sz="2000" dirty="0">
                        <a:solidFill>
                          <a:schemeClr val="accent5">
                            <a:lumMod val="75000"/>
                          </a:schemeClr>
                        </a:solidFill>
                      </a:endParaRPr>
                    </a:p>
                  </a:txBody>
                  <a:tcPr marL="91444" marR="91444" marT="45718" marB="45718" anchor="ctr"/>
                </a:tc>
                <a:extLst>
                  <a:ext uri="{0D108BD9-81ED-4DB2-BD59-A6C34878D82A}">
                    <a16:rowId xmlns:a16="http://schemas.microsoft.com/office/drawing/2014/main" val="10003"/>
                  </a:ext>
                </a:extLst>
              </a:tr>
              <a:tr h="551859">
                <a:tc>
                  <a:txBody>
                    <a:bodyPr/>
                    <a:lstStyle/>
                    <a:p>
                      <a:r>
                        <a:rPr lang="it-IT" sz="2000" kern="1200" dirty="0">
                          <a:effectLst/>
                        </a:rPr>
                        <a:t>DIXDCI</a:t>
                      </a:r>
                      <a:r>
                        <a:rPr lang="it-IT" sz="2000" kern="1200" baseline="0" dirty="0">
                          <a:effectLst/>
                        </a:rPr>
                        <a:t> / </a:t>
                      </a:r>
                      <a:r>
                        <a:rPr lang="it-IT" sz="2000" kern="1200" dirty="0">
                          <a:effectLst/>
                        </a:rPr>
                        <a:t>JKR </a:t>
                      </a:r>
                      <a:endParaRPr lang="it-IT" sz="2000" dirty="0">
                        <a:solidFill>
                          <a:schemeClr val="accent5">
                            <a:lumMod val="75000"/>
                          </a:schemeClr>
                        </a:solidFill>
                      </a:endParaRPr>
                    </a:p>
                  </a:txBody>
                  <a:tcPr marL="91444" marR="91444" marT="45718" marB="4571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000" dirty="0"/>
                        <a:t>Pathway Wnt/B-catenina</a:t>
                      </a:r>
                      <a:endParaRPr lang="it-IT" sz="2000" dirty="0">
                        <a:solidFill>
                          <a:schemeClr val="accent5">
                            <a:lumMod val="75000"/>
                          </a:schemeClr>
                        </a:solidFill>
                      </a:endParaRPr>
                    </a:p>
                  </a:txBody>
                  <a:tcPr marL="91444" marR="91444" marT="45718" marB="45718" anchor="ctr"/>
                </a:tc>
                <a:extLst>
                  <a:ext uri="{0D108BD9-81ED-4DB2-BD59-A6C34878D82A}">
                    <a16:rowId xmlns:a16="http://schemas.microsoft.com/office/drawing/2014/main" val="10004"/>
                  </a:ext>
                </a:extLst>
              </a:tr>
              <a:tr h="551859">
                <a:tc>
                  <a:txBody>
                    <a:bodyPr/>
                    <a:lstStyle/>
                    <a:p>
                      <a:r>
                        <a:rPr lang="it-IT" sz="2000" kern="1200" dirty="0">
                          <a:effectLst/>
                        </a:rPr>
                        <a:t>LTBP4</a:t>
                      </a:r>
                      <a:r>
                        <a:rPr lang="it-IT" sz="2000" kern="1200" baseline="0" dirty="0">
                          <a:effectLst/>
                        </a:rPr>
                        <a:t> / </a:t>
                      </a:r>
                      <a:r>
                        <a:rPr lang="it-IT" sz="2000" kern="1200" dirty="0">
                          <a:effectLst/>
                        </a:rPr>
                        <a:t> SMAD5</a:t>
                      </a:r>
                      <a:r>
                        <a:rPr lang="it-IT" sz="2000" kern="1200" baseline="0" dirty="0">
                          <a:effectLst/>
                        </a:rPr>
                        <a:t> /  </a:t>
                      </a:r>
                      <a:r>
                        <a:rPr lang="it-IT" sz="2000" kern="1200" dirty="0">
                          <a:effectLst/>
                        </a:rPr>
                        <a:t>SPON1</a:t>
                      </a:r>
                      <a:endParaRPr lang="it-IT" sz="2000" dirty="0">
                        <a:solidFill>
                          <a:schemeClr val="accent5">
                            <a:lumMod val="75000"/>
                          </a:schemeClr>
                        </a:solidFill>
                      </a:endParaRPr>
                    </a:p>
                  </a:txBody>
                  <a:tcPr marL="91444" marR="91444" marT="45718" marB="4571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000" dirty="0"/>
                        <a:t>Pathway  </a:t>
                      </a:r>
                      <a:r>
                        <a:rPr lang="it-IT" sz="2000" kern="1200" dirty="0">
                          <a:effectLst/>
                        </a:rPr>
                        <a:t>TGF-β</a:t>
                      </a:r>
                      <a:endParaRPr lang="it-IT" sz="2000" dirty="0">
                        <a:solidFill>
                          <a:schemeClr val="accent5">
                            <a:lumMod val="75000"/>
                          </a:schemeClr>
                        </a:solidFill>
                      </a:endParaRPr>
                    </a:p>
                  </a:txBody>
                  <a:tcPr marL="91444" marR="91444" marT="45718" marB="45718" anchor="ctr"/>
                </a:tc>
                <a:extLst>
                  <a:ext uri="{0D108BD9-81ED-4DB2-BD59-A6C34878D82A}">
                    <a16:rowId xmlns:a16="http://schemas.microsoft.com/office/drawing/2014/main" val="10005"/>
                  </a:ext>
                </a:extLst>
              </a:tr>
              <a:tr h="551859">
                <a:tc>
                  <a:txBody>
                    <a:bodyPr/>
                    <a:lstStyle/>
                    <a:p>
                      <a:r>
                        <a:rPr lang="it-IT" sz="2000" dirty="0">
                          <a:effectLst/>
                        </a:rPr>
                        <a:t>MAP3K14</a:t>
                      </a:r>
                      <a:endParaRPr lang="it-IT" sz="2000" dirty="0">
                        <a:solidFill>
                          <a:schemeClr val="accent5">
                            <a:lumMod val="75000"/>
                          </a:schemeClr>
                        </a:solidFill>
                      </a:endParaRPr>
                    </a:p>
                  </a:txBody>
                  <a:tcPr marL="91444" marR="91444" marT="45718" marB="4571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000" dirty="0"/>
                        <a:t>Pathway Nf-</a:t>
                      </a:r>
                      <a:r>
                        <a:rPr lang="el-GR" sz="2000" dirty="0"/>
                        <a:t>κβ</a:t>
                      </a:r>
                      <a:endParaRPr lang="it-IT" sz="2000" dirty="0">
                        <a:solidFill>
                          <a:schemeClr val="accent5">
                            <a:lumMod val="75000"/>
                          </a:schemeClr>
                        </a:solidFill>
                      </a:endParaRPr>
                    </a:p>
                  </a:txBody>
                  <a:tcPr marL="91444" marR="91444" marT="45718" marB="45718" anchor="ctr"/>
                </a:tc>
                <a:extLst>
                  <a:ext uri="{0D108BD9-81ED-4DB2-BD59-A6C34878D82A}">
                    <a16:rowId xmlns:a16="http://schemas.microsoft.com/office/drawing/2014/main" val="10006"/>
                  </a:ext>
                </a:extLst>
              </a:tr>
              <a:tr h="551859">
                <a:tc>
                  <a:txBody>
                    <a:bodyPr/>
                    <a:lstStyle/>
                    <a:p>
                      <a:r>
                        <a:rPr lang="it-IT" sz="2000" kern="1200" dirty="0">
                          <a:effectLst/>
                        </a:rPr>
                        <a:t>ZNF274</a:t>
                      </a:r>
                      <a:r>
                        <a:rPr lang="it-IT" sz="2000" kern="1200" baseline="0" dirty="0">
                          <a:effectLst/>
                        </a:rPr>
                        <a:t> / </a:t>
                      </a:r>
                      <a:r>
                        <a:rPr lang="it-IT" sz="2000" kern="1200" dirty="0">
                          <a:effectLst/>
                        </a:rPr>
                        <a:t> ZNF518A</a:t>
                      </a:r>
                      <a:r>
                        <a:rPr lang="it-IT" sz="2000" kern="1200" baseline="0" dirty="0">
                          <a:effectLst/>
                        </a:rPr>
                        <a:t> / </a:t>
                      </a:r>
                      <a:r>
                        <a:rPr lang="it-IT" sz="2000" kern="1200" dirty="0">
                          <a:effectLst/>
                        </a:rPr>
                        <a:t>ZNF595</a:t>
                      </a:r>
                      <a:endParaRPr lang="it-IT" sz="2000" dirty="0">
                        <a:solidFill>
                          <a:schemeClr val="accent5">
                            <a:lumMod val="75000"/>
                          </a:schemeClr>
                        </a:solidFill>
                      </a:endParaRPr>
                    </a:p>
                  </a:txBody>
                  <a:tcPr marL="91444" marR="91444" marT="45718" marB="4571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000" dirty="0"/>
                        <a:t>Fattori trascrizionali</a:t>
                      </a:r>
                      <a:endParaRPr lang="it-IT" sz="2000" dirty="0">
                        <a:solidFill>
                          <a:schemeClr val="accent5">
                            <a:lumMod val="75000"/>
                          </a:schemeClr>
                        </a:solidFill>
                      </a:endParaRPr>
                    </a:p>
                  </a:txBody>
                  <a:tcPr marL="91444" marR="91444" marT="45718" marB="45718" anchor="ctr"/>
                </a:tc>
                <a:extLst>
                  <a:ext uri="{0D108BD9-81ED-4DB2-BD59-A6C34878D82A}">
                    <a16:rowId xmlns:a16="http://schemas.microsoft.com/office/drawing/2014/main" val="10007"/>
                  </a:ext>
                </a:extLst>
              </a:tr>
              <a:tr h="551859">
                <a:tc>
                  <a:txBody>
                    <a:bodyPr/>
                    <a:lstStyle/>
                    <a:p>
                      <a:r>
                        <a:rPr lang="it-IT" sz="2000" kern="1200" dirty="0">
                          <a:effectLst/>
                        </a:rPr>
                        <a:t>MMP12 / UNC93B1 7</a:t>
                      </a:r>
                      <a:r>
                        <a:rPr lang="it-IT" sz="2000" kern="1200" baseline="0" dirty="0">
                          <a:effectLst/>
                        </a:rPr>
                        <a:t> / </a:t>
                      </a:r>
                      <a:r>
                        <a:rPr lang="it-IT" sz="2000" kern="1200" dirty="0">
                          <a:effectLst/>
                        </a:rPr>
                        <a:t>ALDH3B1</a:t>
                      </a:r>
                      <a:endParaRPr lang="it-IT" sz="2000" dirty="0">
                        <a:solidFill>
                          <a:schemeClr val="accent5">
                            <a:lumMod val="75000"/>
                          </a:schemeClr>
                        </a:solidFill>
                      </a:endParaRPr>
                    </a:p>
                  </a:txBody>
                  <a:tcPr marL="91444" marR="91444" marT="45718" marB="45718" anchor="ctr"/>
                </a:tc>
                <a:tc>
                  <a:txBody>
                    <a:bodyPr/>
                    <a:lstStyle/>
                    <a:p>
                      <a:r>
                        <a:rPr lang="it-IT" sz="2000" dirty="0"/>
                        <a:t>Risposta allo</a:t>
                      </a:r>
                      <a:r>
                        <a:rPr lang="it-IT" sz="2000" baseline="0" dirty="0"/>
                        <a:t> stress ossidativo</a:t>
                      </a:r>
                      <a:endParaRPr lang="it-IT" sz="2000" dirty="0">
                        <a:solidFill>
                          <a:schemeClr val="accent5">
                            <a:lumMod val="75000"/>
                          </a:schemeClr>
                        </a:solidFill>
                      </a:endParaRPr>
                    </a:p>
                  </a:txBody>
                  <a:tcPr marL="91444" marR="91444" marT="45718" marB="45718" anchor="ctr"/>
                </a:tc>
                <a:extLst>
                  <a:ext uri="{0D108BD9-81ED-4DB2-BD59-A6C34878D82A}">
                    <a16:rowId xmlns:a16="http://schemas.microsoft.com/office/drawing/2014/main" val="10008"/>
                  </a:ext>
                </a:extLst>
              </a:tr>
            </a:tbl>
          </a:graphicData>
        </a:graphic>
      </p:graphicFrame>
      <p:sp>
        <p:nvSpPr>
          <p:cNvPr id="62498" name="Rettangolo 3">
            <a:extLst>
              <a:ext uri="{FF2B5EF4-FFF2-40B4-BE49-F238E27FC236}">
                <a16:creationId xmlns:a16="http://schemas.microsoft.com/office/drawing/2014/main" id="{821AD400-6490-4DA7-B7B1-29EF61F1F005}"/>
              </a:ext>
            </a:extLst>
          </p:cNvPr>
          <p:cNvSpPr>
            <a:spLocks noChangeArrowheads="1"/>
          </p:cNvSpPr>
          <p:nvPr/>
        </p:nvSpPr>
        <p:spPr bwMode="auto">
          <a:xfrm>
            <a:off x="1651000" y="908050"/>
            <a:ext cx="5340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it-IT" altLang="it-IT" sz="2400" b="1"/>
              <a:t>Processi cellulari regolati dai geni mutati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uppo 2">
            <a:extLst>
              <a:ext uri="{FF2B5EF4-FFF2-40B4-BE49-F238E27FC236}">
                <a16:creationId xmlns:a16="http://schemas.microsoft.com/office/drawing/2014/main" id="{213E78F2-B811-4CE5-ADA9-2933E980666C}"/>
              </a:ext>
            </a:extLst>
          </p:cNvPr>
          <p:cNvGrpSpPr>
            <a:grpSpLocks/>
          </p:cNvGrpSpPr>
          <p:nvPr/>
        </p:nvGrpSpPr>
        <p:grpSpPr bwMode="auto">
          <a:xfrm>
            <a:off x="684213" y="476250"/>
            <a:ext cx="7920037" cy="6381750"/>
            <a:chOff x="684213" y="374650"/>
            <a:chExt cx="7920235" cy="6103938"/>
          </a:xfrm>
        </p:grpSpPr>
        <p:pic>
          <p:nvPicPr>
            <p:cNvPr id="11267" name="Immagine 2">
              <a:extLst>
                <a:ext uri="{FF2B5EF4-FFF2-40B4-BE49-F238E27FC236}">
                  <a16:creationId xmlns:a16="http://schemas.microsoft.com/office/drawing/2014/main" id="{20B3E3BD-699D-4A01-B0C2-55AF3A01E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74650"/>
              <a:ext cx="7885112"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con un angolo arrotondato 1">
              <a:extLst>
                <a:ext uri="{FF2B5EF4-FFF2-40B4-BE49-F238E27FC236}">
                  <a16:creationId xmlns:a16="http://schemas.microsoft.com/office/drawing/2014/main" id="{C15ACAEE-DF4C-4092-87F2-732FA724C0F6}"/>
                </a:ext>
              </a:extLst>
            </p:cNvPr>
            <p:cNvSpPr/>
            <p:nvPr/>
          </p:nvSpPr>
          <p:spPr>
            <a:xfrm>
              <a:off x="684213" y="6021552"/>
              <a:ext cx="7920235" cy="457036"/>
            </a:xfrm>
            <a:prstGeom prst="round1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imes New Roman"/>
                <a:ea typeface="+mn-ea"/>
                <a:cs typeface="+mn-cs"/>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1">
            <a:extLst>
              <a:ext uri="{FF2B5EF4-FFF2-40B4-BE49-F238E27FC236}">
                <a16:creationId xmlns:a16="http://schemas.microsoft.com/office/drawing/2014/main" id="{E64FAA74-E8EC-4543-912A-33E9EBFFC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12" t="6601" r="20863" b="3799"/>
          <a:stretch>
            <a:fillRect/>
          </a:stretch>
        </p:blipFill>
        <p:spPr bwMode="auto">
          <a:xfrm>
            <a:off x="503238" y="860425"/>
            <a:ext cx="813752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a:extLst>
              <a:ext uri="{FF2B5EF4-FFF2-40B4-BE49-F238E27FC236}">
                <a16:creationId xmlns:a16="http://schemas.microsoft.com/office/drawing/2014/main" id="{CEC5CC05-CC6E-4CAC-84D4-EB6F4966AE7D}"/>
              </a:ext>
            </a:extLst>
          </p:cNvPr>
          <p:cNvSpPr txBox="1">
            <a:spLocks noChangeArrowheads="1"/>
          </p:cNvSpPr>
          <p:nvPr/>
        </p:nvSpPr>
        <p:spPr bwMode="auto">
          <a:xfrm>
            <a:off x="250825" y="260350"/>
            <a:ext cx="86423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FF6600"/>
                </a:solidFill>
                <a:effectLst/>
                <a:uLnTx/>
                <a:uFillTx/>
                <a:latin typeface="Times New Roman" panose="02020603050405020304" pitchFamily="18" charset="0"/>
                <a:ea typeface="+mn-ea"/>
                <a:cs typeface="Arial" panose="020B0604020202020204" pitchFamily="34" charset="0"/>
              </a:rPr>
              <a:t>Tipo di materiale nel NSCLC</a:t>
            </a:r>
            <a:br>
              <a:rPr kumimoji="0" lang="it-IT" altLang="it-IT" sz="3200" b="1" i="0" u="none" strike="noStrike" kern="1200" cap="none" spc="0" normalizeH="0" baseline="0" noProof="0">
                <a:ln>
                  <a:noFill/>
                </a:ln>
                <a:solidFill>
                  <a:srgbClr val="FF6600"/>
                </a:solidFill>
                <a:effectLst/>
                <a:uLnTx/>
                <a:uFillTx/>
                <a:latin typeface="Times New Roman" panose="02020603050405020304" pitchFamily="18" charset="0"/>
                <a:ea typeface="+mn-ea"/>
                <a:cs typeface="Arial" panose="020B0604020202020204" pitchFamily="34" charset="0"/>
              </a:rPr>
            </a:br>
            <a:endParaRPr kumimoji="0" lang="it-IT" altLang="it-IT" sz="3200" b="1" i="0" u="none" strike="noStrike" kern="1200" cap="none" spc="0" normalizeH="0" baseline="0" noProof="0">
              <a:ln>
                <a:noFill/>
              </a:ln>
              <a:solidFill>
                <a:srgbClr val="FF6600"/>
              </a:solidFill>
              <a:effectLst/>
              <a:uLnTx/>
              <a:uFillTx/>
              <a:latin typeface="Times New Roman" panose="02020603050405020304" pitchFamily="18" charset="0"/>
              <a:ea typeface="+mn-ea"/>
              <a:cs typeface="Arial" panose="020B0604020202020204" pitchFamily="34" charset="0"/>
            </a:endParaRPr>
          </a:p>
        </p:txBody>
      </p:sp>
      <p:sp>
        <p:nvSpPr>
          <p:cNvPr id="2" name="Rettangolo 1">
            <a:extLst>
              <a:ext uri="{FF2B5EF4-FFF2-40B4-BE49-F238E27FC236}">
                <a16:creationId xmlns:a16="http://schemas.microsoft.com/office/drawing/2014/main" id="{B1FE9715-608A-49B4-8524-4900154146C9}"/>
              </a:ext>
            </a:extLst>
          </p:cNvPr>
          <p:cNvSpPr/>
          <p:nvPr/>
        </p:nvSpPr>
        <p:spPr>
          <a:xfrm>
            <a:off x="8388350" y="2781300"/>
            <a:ext cx="252413" cy="879475"/>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ruttura predefinita">
  <a:themeElements>
    <a:clrScheme name="">
      <a:dk1>
        <a:srgbClr val="FFFFFF"/>
      </a:dk1>
      <a:lt1>
        <a:srgbClr val="FFFFFF"/>
      </a:lt1>
      <a:dk2>
        <a:srgbClr val="FFFFFF"/>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rco">
  <a:themeElements>
    <a:clrScheme name="">
      <a:dk1>
        <a:srgbClr val="000000"/>
      </a:dk1>
      <a:lt1>
        <a:srgbClr val="FFFF00"/>
      </a:lt1>
      <a:dk2>
        <a:srgbClr val="000066"/>
      </a:dk2>
      <a:lt2>
        <a:srgbClr val="FFFF00"/>
      </a:lt2>
      <a:accent1>
        <a:srgbClr val="00FFFF"/>
      </a:accent1>
      <a:accent2>
        <a:srgbClr val="3366FF"/>
      </a:accent2>
      <a:accent3>
        <a:srgbClr val="AAAAB8"/>
      </a:accent3>
      <a:accent4>
        <a:srgbClr val="DADA00"/>
      </a:accent4>
      <a:accent5>
        <a:srgbClr val="AAFFFF"/>
      </a:accent5>
      <a:accent6>
        <a:srgbClr val="2D5CE7"/>
      </a:accent6>
      <a:hlink>
        <a:srgbClr val="FF0033"/>
      </a:hlink>
      <a:folHlink>
        <a:srgbClr val="FFFF00"/>
      </a:folHlink>
    </a:clrScheme>
    <a:fontScheme name="Arco">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32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32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Arco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Arco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Arco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rco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Arco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Arco">
  <a:themeElements>
    <a:clrScheme name="">
      <a:dk1>
        <a:srgbClr val="000000"/>
      </a:dk1>
      <a:lt1>
        <a:srgbClr val="FFFF00"/>
      </a:lt1>
      <a:dk2>
        <a:srgbClr val="000066"/>
      </a:dk2>
      <a:lt2>
        <a:srgbClr val="FFFF00"/>
      </a:lt2>
      <a:accent1>
        <a:srgbClr val="00FFFF"/>
      </a:accent1>
      <a:accent2>
        <a:srgbClr val="3366FF"/>
      </a:accent2>
      <a:accent3>
        <a:srgbClr val="AAAAB8"/>
      </a:accent3>
      <a:accent4>
        <a:srgbClr val="DADA00"/>
      </a:accent4>
      <a:accent5>
        <a:srgbClr val="AAFFFF"/>
      </a:accent5>
      <a:accent6>
        <a:srgbClr val="2D5CE7"/>
      </a:accent6>
      <a:hlink>
        <a:srgbClr val="FF0033"/>
      </a:hlink>
      <a:folHlink>
        <a:srgbClr val="FFFF00"/>
      </a:folHlink>
    </a:clrScheme>
    <a:fontScheme name="Arco">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32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32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Arco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Arco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Arco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rco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Arco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Arco">
  <a:themeElements>
    <a:clrScheme name="">
      <a:dk1>
        <a:srgbClr val="000000"/>
      </a:dk1>
      <a:lt1>
        <a:srgbClr val="FFFF00"/>
      </a:lt1>
      <a:dk2>
        <a:srgbClr val="000066"/>
      </a:dk2>
      <a:lt2>
        <a:srgbClr val="FFFF00"/>
      </a:lt2>
      <a:accent1>
        <a:srgbClr val="00FFFF"/>
      </a:accent1>
      <a:accent2>
        <a:srgbClr val="3366FF"/>
      </a:accent2>
      <a:accent3>
        <a:srgbClr val="AAAAB8"/>
      </a:accent3>
      <a:accent4>
        <a:srgbClr val="DADA00"/>
      </a:accent4>
      <a:accent5>
        <a:srgbClr val="AAFFFF"/>
      </a:accent5>
      <a:accent6>
        <a:srgbClr val="2D5CE7"/>
      </a:accent6>
      <a:hlink>
        <a:srgbClr val="FF0033"/>
      </a:hlink>
      <a:folHlink>
        <a:srgbClr val="FFFF00"/>
      </a:folHlink>
    </a:clrScheme>
    <a:fontScheme name="Arco">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32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32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Arco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Arco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Arco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rco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Arco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truttura predefinita">
  <a:themeElements>
    <a:clrScheme name="">
      <a:dk1>
        <a:srgbClr val="FFFFFF"/>
      </a:dk1>
      <a:lt1>
        <a:srgbClr val="FFFFFF"/>
      </a:lt1>
      <a:dk2>
        <a:srgbClr val="FFFFFF"/>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Struttura predefinita">
  <a:themeElements>
    <a:clrScheme name="">
      <a:dk1>
        <a:srgbClr val="FFFFFF"/>
      </a:dk1>
      <a:lt1>
        <a:srgbClr val="FFFFFF"/>
      </a:lt1>
      <a:dk2>
        <a:srgbClr val="FFFFFF"/>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Struttura predefinita">
  <a:themeElements>
    <a:clrScheme name="">
      <a:dk1>
        <a:srgbClr val="FFFFFF"/>
      </a:dk1>
      <a:lt1>
        <a:srgbClr val="FFFFFF"/>
      </a:lt1>
      <a:dk2>
        <a:srgbClr val="FFFFFF"/>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4787</Words>
  <Application>Microsoft Office PowerPoint</Application>
  <PresentationFormat>Presentazione su schermo (4:3)</PresentationFormat>
  <Paragraphs>868</Paragraphs>
  <Slides>70</Slides>
  <Notes>30</Notes>
  <HiddenSlides>0</HiddenSlides>
  <MMClips>0</MMClips>
  <ScaleCrop>false</ScaleCrop>
  <HeadingPairs>
    <vt:vector size="6" baseType="variant">
      <vt:variant>
        <vt:lpstr>Caratteri utilizzati</vt:lpstr>
      </vt:variant>
      <vt:variant>
        <vt:i4>14</vt:i4>
      </vt:variant>
      <vt:variant>
        <vt:lpstr>Tema</vt:lpstr>
      </vt:variant>
      <vt:variant>
        <vt:i4>9</vt:i4>
      </vt:variant>
      <vt:variant>
        <vt:lpstr>Titoli diapositive</vt:lpstr>
      </vt:variant>
      <vt:variant>
        <vt:i4>70</vt:i4>
      </vt:variant>
    </vt:vector>
  </HeadingPairs>
  <TitlesOfParts>
    <vt:vector size="93" baseType="lpstr">
      <vt:lpstr>Arial</vt:lpstr>
      <vt:lpstr>Arial Unicode MS</vt:lpstr>
      <vt:lpstr>Bookman Old Style</vt:lpstr>
      <vt:lpstr>Calibri</vt:lpstr>
      <vt:lpstr>Calibri Light</vt:lpstr>
      <vt:lpstr>Comic Sans MS</vt:lpstr>
      <vt:lpstr>Montserrat</vt:lpstr>
      <vt:lpstr>StarSymbol</vt:lpstr>
      <vt:lpstr>Times</vt:lpstr>
      <vt:lpstr>Times New Roman</vt:lpstr>
      <vt:lpstr>Tw Cen MT</vt:lpstr>
      <vt:lpstr>URWPalladioL-Bold</vt:lpstr>
      <vt:lpstr>Vivaldi</vt:lpstr>
      <vt:lpstr>Wingdings</vt:lpstr>
      <vt:lpstr>Struttura predefinita</vt:lpstr>
      <vt:lpstr>1_Struttura predefinita</vt:lpstr>
      <vt:lpstr>Arco</vt:lpstr>
      <vt:lpstr>1_Arco</vt:lpstr>
      <vt:lpstr>2_Arco</vt:lpstr>
      <vt:lpstr>2_Struttura predefinita</vt:lpstr>
      <vt:lpstr>3_Struttura predefinita</vt:lpstr>
      <vt:lpstr>Tema di Office</vt:lpstr>
      <vt:lpstr>4_Struttura predefinita</vt:lpstr>
      <vt:lpstr>Metodiche di tipo estrattivo</vt:lpstr>
      <vt:lpstr>Presentazione standard di PowerPoint</vt:lpstr>
      <vt:lpstr>Presentazione standard di PowerPoint</vt:lpstr>
      <vt:lpstr>Classificazione molecolare dei tumori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Biopsia liquida</vt:lpstr>
      <vt:lpstr>Biopsia liquida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Preanalitica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Scelta del materiale </vt:lpstr>
      <vt:lpstr>Presentazione standard di PowerPoint</vt:lpstr>
      <vt:lpstr>Presentazione standard di PowerPoint</vt:lpstr>
      <vt:lpstr>Presentazione standard di PowerPoint</vt:lpstr>
      <vt:lpstr>Tecniche di arricchimento </vt:lpstr>
      <vt:lpstr>Presentazione standard di PowerPoint</vt:lpstr>
      <vt:lpstr>Presentazione standard di PowerPoint</vt:lpstr>
      <vt:lpstr>Presentazione standard di PowerPoint</vt:lpstr>
      <vt:lpstr>Presentazione standard di PowerPoint</vt:lpstr>
      <vt:lpstr>PAPILLARY LESIONS OF THE BREAST: A MOLECULAR ANALYSIS</vt:lpstr>
      <vt:lpstr>Mammella</vt:lpstr>
      <vt:lpstr>Presentazione standard di PowerPoint</vt:lpstr>
      <vt:lpstr>Mammella DNA</vt:lpstr>
      <vt:lpstr>Presentazione standard di PowerPoint</vt:lpstr>
      <vt:lpstr>IL GENE BRMS1 (BREAST METASTASIS SUPPRESSOR GENE 1) NEL CARCINOMA MAMMARIO UMANO </vt:lpstr>
      <vt:lpstr>Mammella</vt:lpstr>
      <vt:lpstr>Mammella RNA</vt:lpstr>
      <vt:lpstr>Procedura Sperimentale </vt:lpstr>
      <vt:lpstr>Presentazione standard di PowerPoint</vt:lpstr>
      <vt:lpstr>Ganglioneuroblastoma:  la componente stromale è normale o neoplastica?</vt:lpstr>
      <vt:lpstr>Neuroblastoma</vt:lpstr>
      <vt:lpstr>Neuroblastoma RNA</vt:lpstr>
      <vt:lpstr>neuroblastoma</vt:lpstr>
      <vt:lpstr>AIRC 2005</vt:lpstr>
      <vt:lpstr>Pancreas</vt:lpstr>
      <vt:lpstr>Pancreas proteine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Osteosarcoma</vt:lpstr>
      <vt:lpstr>Osteosarcoma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AnatPat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Bevilacqua</dc:creator>
  <cp:lastModifiedBy>Claudio Di Cristofano</cp:lastModifiedBy>
  <cp:revision>72</cp:revision>
  <dcterms:created xsi:type="dcterms:W3CDTF">2007-10-04T14:00:31Z</dcterms:created>
  <dcterms:modified xsi:type="dcterms:W3CDTF">2023-12-13T08:15:16Z</dcterms:modified>
</cp:coreProperties>
</file>