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4" r:id="rId3"/>
    <p:sldId id="370" r:id="rId4"/>
    <p:sldId id="351" r:id="rId5"/>
    <p:sldId id="352" r:id="rId6"/>
    <p:sldId id="353" r:id="rId7"/>
    <p:sldId id="366" r:id="rId8"/>
    <p:sldId id="359" r:id="rId9"/>
    <p:sldId id="354" r:id="rId10"/>
    <p:sldId id="360" r:id="rId11"/>
    <p:sldId id="355" r:id="rId12"/>
    <p:sldId id="361" r:id="rId13"/>
    <p:sldId id="365" r:id="rId14"/>
    <p:sldId id="368" r:id="rId15"/>
    <p:sldId id="356" r:id="rId16"/>
    <p:sldId id="369" r:id="rId17"/>
    <p:sldId id="337" r:id="rId18"/>
    <p:sldId id="335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5F"/>
    <a:srgbClr val="08089A"/>
    <a:srgbClr val="020766"/>
    <a:srgbClr val="010441"/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76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A409F-590A-4EC8-8522-6B17C3292433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6855-5A5A-4D74-AC7F-FE5BBB9680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6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E530-2833-41C6-BA89-B8E9FE39B79B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CA55-EDFA-47D4-B715-01962A765E4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00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CA55-EDFA-47D4-B715-01962A765E4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3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1901" y="635621"/>
            <a:ext cx="9440034" cy="30485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Biblioteche e cooperazione al tempo della rete: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tra locale e globale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1901" y="4100144"/>
            <a:ext cx="9440034" cy="198477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solidFill>
                  <a:schemeClr val="accent1"/>
                </a:solidFill>
              </a:rPr>
              <a:t>Anna </a:t>
            </a:r>
            <a:r>
              <a:rPr lang="it-IT" sz="2400" b="1" dirty="0" err="1" smtClean="0">
                <a:solidFill>
                  <a:schemeClr val="accent1"/>
                </a:solidFill>
              </a:rPr>
              <a:t>Galluzzi</a:t>
            </a:r>
            <a:endParaRPr lang="it-IT" sz="2400" b="1" dirty="0" smtClean="0">
              <a:solidFill>
                <a:schemeClr val="accent1"/>
              </a:solidFill>
            </a:endParaRP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08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</a:t>
            </a:r>
            <a:r>
              <a:rPr lang="it-IT" b="1" dirty="0" smtClean="0">
                <a:solidFill>
                  <a:schemeClr val="accent1"/>
                </a:solidFill>
              </a:rPr>
              <a:t>ooperazione </a:t>
            </a:r>
            <a:r>
              <a:rPr lang="it-IT" b="1" dirty="0">
                <a:solidFill>
                  <a:schemeClr val="accent1"/>
                </a:solidFill>
              </a:rPr>
              <a:t>bibliotecaria: </a:t>
            </a:r>
            <a:r>
              <a:rPr lang="it-IT" b="1" dirty="0" smtClean="0">
                <a:solidFill>
                  <a:schemeClr val="accent1"/>
                </a:solidFill>
              </a:rPr>
              <a:t>risultati e criticità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0251" y="832513"/>
            <a:ext cx="11491415" cy="4899548"/>
          </a:xfrm>
        </p:spPr>
        <p:txBody>
          <a:bodyPr>
            <a:noAutofit/>
          </a:bodyPr>
          <a:lstStyle/>
          <a:p>
            <a:r>
              <a:rPr lang="it-IT" sz="2800" dirty="0" smtClean="0"/>
              <a:t>Ha contribuito a </a:t>
            </a:r>
            <a:r>
              <a:rPr lang="it-IT" sz="2800" dirty="0" smtClean="0">
                <a:solidFill>
                  <a:schemeClr val="accent1"/>
                </a:solidFill>
              </a:rPr>
              <a:t>standardizzare e uniformare verso l’alto </a:t>
            </a:r>
            <a:r>
              <a:rPr lang="it-IT" sz="2800" dirty="0" smtClean="0"/>
              <a:t>il servizio bibliotecario offerto su un territorio più o meno ampio</a:t>
            </a:r>
          </a:p>
          <a:p>
            <a:r>
              <a:rPr lang="it-IT" sz="2800" dirty="0" smtClean="0"/>
              <a:t>Può </a:t>
            </a:r>
            <a:r>
              <a:rPr lang="it-IT" sz="2800" dirty="0"/>
              <a:t>talvolta </a:t>
            </a:r>
            <a:r>
              <a:rPr lang="it-IT" sz="2800" dirty="0" smtClean="0"/>
              <a:t>portare </a:t>
            </a:r>
            <a:r>
              <a:rPr lang="it-IT" sz="2800" dirty="0"/>
              <a:t>a una </a:t>
            </a:r>
            <a:r>
              <a:rPr lang="it-IT" sz="2800" dirty="0">
                <a:solidFill>
                  <a:schemeClr val="accent1"/>
                </a:solidFill>
              </a:rPr>
              <a:t>minore attenzione e personalizzazione dei servizi </a:t>
            </a:r>
            <a:r>
              <a:rPr lang="it-IT" sz="2800" dirty="0"/>
              <a:t>rispetto all’utenza locale</a:t>
            </a:r>
          </a:p>
          <a:p>
            <a:r>
              <a:rPr lang="it-IT" sz="2800" dirty="0" smtClean="0"/>
              <a:t>Le </a:t>
            </a:r>
            <a:r>
              <a:rPr lang="it-IT" sz="2800" dirty="0">
                <a:solidFill>
                  <a:schemeClr val="accent1"/>
                </a:solidFill>
              </a:rPr>
              <a:t>amministrazioni comunali continuano a essere sovrane</a:t>
            </a:r>
            <a:r>
              <a:rPr lang="it-IT" sz="2800" dirty="0"/>
              <a:t> rispetto alle biblioteche e spesso attivano forze centrifughe</a:t>
            </a:r>
          </a:p>
          <a:p>
            <a:r>
              <a:rPr lang="it-IT" sz="2800" dirty="0" smtClean="0">
                <a:solidFill>
                  <a:schemeClr val="accent1"/>
                </a:solidFill>
              </a:rPr>
              <a:t>Fornitore di servizi </a:t>
            </a:r>
            <a:r>
              <a:rPr lang="it-IT" sz="2800" dirty="0" smtClean="0"/>
              <a:t>o progetto collettivo?</a:t>
            </a:r>
          </a:p>
          <a:p>
            <a:r>
              <a:rPr lang="it-IT" sz="2800" dirty="0">
                <a:solidFill>
                  <a:schemeClr val="accent1"/>
                </a:solidFill>
              </a:rPr>
              <a:t>Irrigidimento della struttura, burocratizzazione e difficoltà di convivenza </a:t>
            </a:r>
            <a:r>
              <a:rPr lang="it-IT" sz="2800" dirty="0"/>
              <a:t>all’aumentare dei livelli di </a:t>
            </a:r>
            <a:r>
              <a:rPr lang="it-IT" sz="2800" dirty="0" err="1"/>
              <a:t>governance</a:t>
            </a:r>
            <a:r>
              <a:rPr lang="it-IT" sz="2800" dirty="0"/>
              <a:t> e dei soggetti </a:t>
            </a:r>
            <a:r>
              <a:rPr lang="it-IT" sz="2800" dirty="0" smtClean="0"/>
              <a:t>cooperanti (disuguaglianze interne)</a:t>
            </a:r>
            <a:endParaRPr lang="it-IT" sz="2800" dirty="0"/>
          </a:p>
          <a:p>
            <a:pPr marL="3690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4768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1493" y="96644"/>
            <a:ext cx="10353762" cy="89581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Cooperazione europea: nuovi scenari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660" y="870627"/>
            <a:ext cx="11559653" cy="5274527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onseguenze della </a:t>
            </a:r>
            <a:r>
              <a:rPr lang="it-IT" sz="3200" dirty="0" smtClean="0"/>
              <a:t>globalizzazione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e della </a:t>
            </a:r>
            <a:r>
              <a:rPr lang="it-IT" sz="3200" dirty="0" smtClean="0"/>
              <a:t>rivoluzione tecnologica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alcuni fronti su cui si muovono le politiche europee, ad esempio quello economico – ma non solo - viaggiano ormai su </a:t>
            </a:r>
            <a:r>
              <a:rPr lang="it-IT" sz="2800" dirty="0" smtClean="0"/>
              <a:t>scala globale </a:t>
            </a:r>
          </a:p>
          <a:p>
            <a:pPr lvl="1"/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scala europea risulta </a:t>
            </a:r>
            <a:r>
              <a:rPr lang="it-IT" sz="2800" dirty="0" smtClean="0"/>
              <a:t>troppo piccola e poco coesa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rispetto ad altri attori politici ed economici </a:t>
            </a:r>
          </a:p>
          <a:p>
            <a:pPr lvl="1"/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il modello di cooperazione piatto previsto dalla rete permette di </a:t>
            </a:r>
            <a:r>
              <a:rPr lang="it-IT" sz="2800" dirty="0" smtClean="0"/>
              <a:t>saltare le aggregazioni intermedie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ridando forza a soggetti più piccoli e persino ai singoli </a:t>
            </a:r>
            <a:endParaRPr lang="it-IT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7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915" y="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Cooperazione </a:t>
            </a:r>
            <a:r>
              <a:rPr lang="it-IT" b="1" dirty="0">
                <a:solidFill>
                  <a:schemeClr val="accent1"/>
                </a:solidFill>
              </a:rPr>
              <a:t>bibliotecaria: </a:t>
            </a:r>
            <a:r>
              <a:rPr lang="it-IT" b="1" dirty="0" smtClean="0">
                <a:solidFill>
                  <a:schemeClr val="accent1"/>
                </a:solidFill>
              </a:rPr>
              <a:t>i nuovi scenari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716" y="870537"/>
            <a:ext cx="11723427" cy="5205745"/>
          </a:xfrm>
        </p:spPr>
        <p:txBody>
          <a:bodyPr>
            <a:noAutofit/>
          </a:bodyPr>
          <a:lstStyle/>
          <a:p>
            <a:r>
              <a:rPr lang="it-IT" sz="2800" dirty="0"/>
              <a:t>Conseguenze della </a:t>
            </a:r>
            <a:r>
              <a:rPr lang="it-IT" sz="2800" dirty="0">
                <a:solidFill>
                  <a:schemeClr val="accent1"/>
                </a:solidFill>
              </a:rPr>
              <a:t>globalizzazione</a:t>
            </a:r>
            <a:r>
              <a:rPr lang="it-IT" sz="2800" dirty="0"/>
              <a:t> e della </a:t>
            </a:r>
            <a:r>
              <a:rPr lang="it-IT" sz="2800" dirty="0">
                <a:solidFill>
                  <a:schemeClr val="accent1"/>
                </a:solidFill>
              </a:rPr>
              <a:t>rivoluzione tecnologica</a:t>
            </a:r>
            <a:r>
              <a:rPr lang="it-IT" sz="2800" dirty="0"/>
              <a:t>:</a:t>
            </a:r>
          </a:p>
          <a:p>
            <a:pPr lvl="1"/>
            <a:r>
              <a:rPr lang="it-IT" sz="2600" dirty="0">
                <a:solidFill>
                  <a:schemeClr val="accent1"/>
                </a:solidFill>
              </a:rPr>
              <a:t>c</a:t>
            </a:r>
            <a:r>
              <a:rPr lang="it-IT" sz="2600" dirty="0" smtClean="0">
                <a:solidFill>
                  <a:schemeClr val="accent1"/>
                </a:solidFill>
              </a:rPr>
              <a:t>ondividere contenuti e ampliare l’accesso alla </a:t>
            </a:r>
            <a:r>
              <a:rPr lang="it-IT" sz="2600" dirty="0">
                <a:solidFill>
                  <a:schemeClr val="accent1"/>
                </a:solidFill>
              </a:rPr>
              <a:t>conoscenza </a:t>
            </a:r>
            <a:r>
              <a:rPr lang="it-IT" sz="2600" dirty="0" smtClean="0"/>
              <a:t>sono</a:t>
            </a:r>
            <a:r>
              <a:rPr lang="it-IT" sz="2600" dirty="0" smtClean="0">
                <a:solidFill>
                  <a:schemeClr val="accent1"/>
                </a:solidFill>
              </a:rPr>
              <a:t> </a:t>
            </a:r>
            <a:r>
              <a:rPr lang="it-IT" sz="2600" dirty="0" smtClean="0"/>
              <a:t>una delle finalità della rete </a:t>
            </a:r>
            <a:r>
              <a:rPr lang="it-IT" sz="2600" dirty="0"/>
              <a:t>globale  </a:t>
            </a:r>
            <a:r>
              <a:rPr lang="it-IT" sz="2600" dirty="0" smtClean="0"/>
              <a:t>(es. «Organizzare </a:t>
            </a:r>
            <a:r>
              <a:rPr lang="it-IT" sz="2600" dirty="0"/>
              <a:t>le informazioni a livello mondiale e renderle universalmente accessibili e utili» è la </a:t>
            </a:r>
            <a:r>
              <a:rPr lang="it-IT" sz="2600" i="1" dirty="0" err="1"/>
              <a:t>mission</a:t>
            </a:r>
            <a:r>
              <a:rPr lang="it-IT" sz="2600" dirty="0"/>
              <a:t> dichiarata di </a:t>
            </a:r>
            <a:r>
              <a:rPr lang="it-IT" sz="2600" dirty="0" smtClean="0"/>
              <a:t>Google)</a:t>
            </a:r>
          </a:p>
          <a:p>
            <a:pPr lvl="1"/>
            <a:r>
              <a:rPr lang="it-IT" sz="2600" dirty="0">
                <a:solidFill>
                  <a:schemeClr val="accent1"/>
                </a:solidFill>
              </a:rPr>
              <a:t>l</a:t>
            </a:r>
            <a:r>
              <a:rPr lang="it-IT" sz="2600" dirty="0" smtClean="0">
                <a:solidFill>
                  <a:schemeClr val="accent1"/>
                </a:solidFill>
              </a:rPr>
              <a:t>a scala cooperativa appropriata </a:t>
            </a:r>
            <a:r>
              <a:rPr lang="it-IT" sz="2600" dirty="0" smtClean="0"/>
              <a:t>è diversa se riferita a oggetti fisici e/o servizi virtuali (es. Amazon)</a:t>
            </a:r>
          </a:p>
          <a:p>
            <a:pPr lvl="1"/>
            <a:r>
              <a:rPr lang="it-IT" sz="2600" dirty="0" smtClean="0"/>
              <a:t>Internet consente alle singole biblioteche di </a:t>
            </a:r>
            <a:r>
              <a:rPr lang="it-IT" sz="2600" dirty="0" smtClean="0">
                <a:solidFill>
                  <a:schemeClr val="accent1"/>
                </a:solidFill>
              </a:rPr>
              <a:t>saltare i livelli intermedi </a:t>
            </a:r>
            <a:r>
              <a:rPr lang="it-IT" sz="2600" dirty="0" smtClean="0"/>
              <a:t>diventando attori sulla scena globale (es. biblioteche e </a:t>
            </a:r>
            <a:r>
              <a:rPr lang="it-IT" sz="2600" dirty="0" err="1" smtClean="0"/>
              <a:t>wikidata</a:t>
            </a:r>
            <a:r>
              <a:rPr lang="it-IT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790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0358" y="97567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Cooperazione europea: le sfide aperte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0598" y="931539"/>
            <a:ext cx="11073282" cy="5009398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icerca continua </a:t>
            </a:r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 un </a:t>
            </a:r>
            <a:r>
              <a:rPr lang="it-IT" sz="3200" dirty="0"/>
              <a:t>compromesso</a:t>
            </a:r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tra gli attori coinvolti</a:t>
            </a:r>
          </a:p>
          <a:p>
            <a:r>
              <a:rPr lang="it-IT" sz="3200" dirty="0"/>
              <a:t>T</a:t>
            </a:r>
            <a:r>
              <a:rPr lang="it-IT" sz="3200" dirty="0" smtClean="0"/>
              <a:t>ira </a:t>
            </a:r>
            <a:r>
              <a:rPr lang="it-IT" sz="3200" dirty="0"/>
              <a:t>e molla </a:t>
            </a:r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 gli stati nazionali che vogliono mantenere la loro autonomia e le istituzioni europee che 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vorrebbero maggiore coesione e centralizzazione</a:t>
            </a:r>
          </a:p>
          <a:p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ifficoltà a far fronte a situazioni che richiederebbero un </a:t>
            </a:r>
            <a:r>
              <a:rPr lang="it-IT" sz="3200" dirty="0" smtClean="0"/>
              <a:t>coordinamento a livello globale</a:t>
            </a:r>
          </a:p>
          <a:p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Effetti della </a:t>
            </a:r>
            <a:r>
              <a:rPr lang="it-IT" sz="3200" dirty="0" smtClean="0"/>
              <a:t>percezione pubblica</a:t>
            </a:r>
            <a:r>
              <a:rPr lang="it-IT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 vedi </a:t>
            </a:r>
            <a:r>
              <a:rPr lang="it-IT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caso </a:t>
            </a:r>
            <a:r>
              <a:rPr lang="it-IT" sz="3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Brexit</a:t>
            </a:r>
            <a:endParaRPr lang="it-IT" sz="3200" dirty="0"/>
          </a:p>
          <a:p>
            <a:pPr marL="36900" indent="0" algn="ctr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7539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Cooperazione bibliotecaria: le sfide aperte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4497" y="843737"/>
            <a:ext cx="11532358" cy="4738198"/>
          </a:xfrm>
        </p:spPr>
        <p:txBody>
          <a:bodyPr>
            <a:noAutofit/>
          </a:bodyPr>
          <a:lstStyle/>
          <a:p>
            <a:r>
              <a:rPr lang="it-IT" sz="3000" dirty="0" smtClean="0"/>
              <a:t>Difficile </a:t>
            </a:r>
            <a:r>
              <a:rPr lang="it-IT" sz="3000" dirty="0" smtClean="0">
                <a:solidFill>
                  <a:schemeClr val="accent1"/>
                </a:solidFill>
              </a:rPr>
              <a:t>equilibrio tra spinte centrifughe e centripete</a:t>
            </a:r>
            <a:r>
              <a:rPr lang="it-IT" sz="3000" dirty="0" smtClean="0"/>
              <a:t>, tra esigenze </a:t>
            </a:r>
            <a:r>
              <a:rPr lang="it-IT" sz="3000" dirty="0" err="1" smtClean="0"/>
              <a:t>microterritoriali</a:t>
            </a:r>
            <a:r>
              <a:rPr lang="it-IT" sz="3000" dirty="0" smtClean="0"/>
              <a:t> e necessità di ampliare e rafforzare la </a:t>
            </a:r>
            <a:r>
              <a:rPr lang="it-IT" sz="3000" dirty="0" err="1" smtClean="0"/>
              <a:t>governance</a:t>
            </a:r>
            <a:endParaRPr lang="it-IT" sz="3000" dirty="0" smtClean="0"/>
          </a:p>
          <a:p>
            <a:r>
              <a:rPr lang="it-IT" sz="3000" dirty="0" smtClean="0">
                <a:solidFill>
                  <a:schemeClr val="accent1"/>
                </a:solidFill>
              </a:rPr>
              <a:t>Interlocutori </a:t>
            </a:r>
            <a:r>
              <a:rPr lang="it-IT" sz="3000" dirty="0">
                <a:solidFill>
                  <a:schemeClr val="accent1"/>
                </a:solidFill>
              </a:rPr>
              <a:t>deboli e poco coesi</a:t>
            </a:r>
            <a:r>
              <a:rPr lang="it-IT" sz="3000" dirty="0"/>
              <a:t> su piani strategici più </a:t>
            </a:r>
            <a:r>
              <a:rPr lang="it-IT" sz="3000" dirty="0" smtClean="0"/>
              <a:t>ampi: chi siede ai tavoli?</a:t>
            </a:r>
          </a:p>
          <a:p>
            <a:r>
              <a:rPr lang="it-IT" sz="3000" dirty="0" smtClean="0">
                <a:solidFill>
                  <a:schemeClr val="accent1"/>
                </a:solidFill>
              </a:rPr>
              <a:t>Difficoltà di posizionamento </a:t>
            </a:r>
            <a:r>
              <a:rPr lang="it-IT" sz="3000" dirty="0" smtClean="0"/>
              <a:t>rispetto alle sfide del digitale (di chi sono e chi gestisce dati e contenuti digitali?)</a:t>
            </a:r>
          </a:p>
          <a:p>
            <a:r>
              <a:rPr lang="it-IT" sz="3000" dirty="0" smtClean="0"/>
              <a:t>Problema di </a:t>
            </a:r>
            <a:r>
              <a:rPr lang="it-IT" sz="3000" dirty="0" smtClean="0">
                <a:solidFill>
                  <a:schemeClr val="accent1"/>
                </a:solidFill>
              </a:rPr>
              <a:t>percezione</a:t>
            </a:r>
            <a:r>
              <a:rPr lang="it-IT" sz="3000" dirty="0" smtClean="0"/>
              <a:t> e necessità di </a:t>
            </a:r>
            <a:r>
              <a:rPr lang="it-IT" sz="3000" dirty="0" smtClean="0">
                <a:solidFill>
                  <a:schemeClr val="accent1"/>
                </a:solidFill>
              </a:rPr>
              <a:t>tornare</a:t>
            </a:r>
            <a:r>
              <a:rPr lang="it-IT" sz="3000" dirty="0" smtClean="0"/>
              <a:t> </a:t>
            </a:r>
            <a:r>
              <a:rPr lang="it-IT" sz="3000" dirty="0" smtClean="0">
                <a:solidFill>
                  <a:schemeClr val="accent1"/>
                </a:solidFill>
              </a:rPr>
              <a:t>«di moda»</a:t>
            </a:r>
            <a:r>
              <a:rPr lang="it-IT" sz="3000" dirty="0" smtClean="0"/>
              <a:t>: a che servono oggi i sistemi bibliotecari?</a:t>
            </a:r>
            <a:endParaRPr lang="it-IT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1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894" y="0"/>
            <a:ext cx="10353762" cy="9704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L’Unione Europea </a:t>
            </a:r>
            <a:r>
              <a:rPr lang="it-IT" b="1" dirty="0" smtClean="0">
                <a:solidFill>
                  <a:schemeClr val="tx1"/>
                </a:solidFill>
              </a:rPr>
              <a:t>oggi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661" y="970449"/>
            <a:ext cx="11663842" cy="4584189"/>
          </a:xfrm>
        </p:spPr>
        <p:txBody>
          <a:bodyPr>
            <a:normAutofit fontScale="85000" lnSpcReduction="20000"/>
          </a:bodyPr>
          <a:lstStyle/>
          <a:p>
            <a:r>
              <a:rPr lang="it-IT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Difficile </a:t>
            </a:r>
            <a:r>
              <a:rPr lang="it-IT" sz="3600" dirty="0" smtClean="0">
                <a:solidFill>
                  <a:schemeClr val="tx1"/>
                </a:solidFill>
              </a:rPr>
              <a:t>posizione di mezzo tra gli stati nazionali </a:t>
            </a:r>
            <a:r>
              <a:rPr lang="it-IT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(che in un’epoca di crisi tendono a rivendicare il loro ruolo soprattutto agli occhi dei cittadini) </a:t>
            </a:r>
            <a:r>
              <a:rPr lang="it-IT" sz="3600" dirty="0" smtClean="0">
                <a:solidFill>
                  <a:schemeClr val="tx1"/>
                </a:solidFill>
              </a:rPr>
              <a:t>e la dimensione globale</a:t>
            </a:r>
            <a:r>
              <a:rPr lang="it-IT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(su cui si muovono forze molto potenti e parzialmente incontrollabili e a cui accedono anche i soggetti singoli)</a:t>
            </a:r>
          </a:p>
          <a:p>
            <a:endParaRPr lang="it-IT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it-IT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Nuovo commissario Esteri UE:</a:t>
            </a:r>
            <a:r>
              <a:rPr lang="it-IT" sz="3600" dirty="0"/>
              <a:t> </a:t>
            </a:r>
            <a:r>
              <a:rPr lang="it-IT" sz="3600" dirty="0" smtClean="0"/>
              <a:t>«</a:t>
            </a:r>
            <a:r>
              <a:rPr lang="it-IT" sz="3600" dirty="0"/>
              <a:t>se non agiamo insieme, l’Europa diventerà irrilevante</a:t>
            </a:r>
            <a:r>
              <a:rPr lang="it-IT" sz="3600" dirty="0" smtClean="0"/>
              <a:t>»</a:t>
            </a:r>
          </a:p>
          <a:p>
            <a:r>
              <a:rPr lang="it-IT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 in realtà c’è chi pensa che si può fare a meno della cooperazione tradizionale</a:t>
            </a:r>
            <a:endParaRPr lang="it-IT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it-IT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6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18669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La cooperazione bibliotecaria </a:t>
            </a:r>
            <a:r>
              <a:rPr lang="it-IT" b="1" dirty="0" smtClean="0">
                <a:solidFill>
                  <a:schemeClr val="accent1"/>
                </a:solidFill>
              </a:rPr>
              <a:t>oggi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Cooperazione ad assetto variabile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012" y="1157139"/>
            <a:ext cx="11682484" cy="4634061"/>
          </a:xfrm>
        </p:spPr>
        <p:txBody>
          <a:bodyPr>
            <a:noAutofit/>
          </a:bodyPr>
          <a:lstStyle/>
          <a:p>
            <a:r>
              <a:rPr lang="it-IT" sz="2800" dirty="0"/>
              <a:t>«in questo mondo così complesso, tutti i modelli e le soluzioni hanno posto e […] non sarà la scelta dell’uno o dell’altro a decretare il successo di una realtà rispetto ad un’altra, bensì la capacità di mescolare e dosare adeguatamente le soluzioni e di essere in grado di modificare di volta in volta ingredienti e proporzioni tra gli stessi»</a:t>
            </a:r>
          </a:p>
          <a:p>
            <a:r>
              <a:rPr lang="it-IT" sz="2800" dirty="0" smtClean="0"/>
              <a:t>Così </a:t>
            </a:r>
            <a:r>
              <a:rPr lang="it-IT" sz="2800" dirty="0"/>
              <a:t>scrivevo nel 2004 nel mio libro </a:t>
            </a:r>
            <a:r>
              <a:rPr lang="it-IT" sz="2800" i="1" dirty="0"/>
              <a:t>Biblioteche e cooperazione </a:t>
            </a:r>
            <a:r>
              <a:rPr lang="it-IT" sz="2800" dirty="0"/>
              <a:t>proponendo una cooperazione «ad assetto variabile» </a:t>
            </a:r>
          </a:p>
          <a:p>
            <a:endParaRPr lang="it-IT" sz="2800" dirty="0"/>
          </a:p>
          <a:p>
            <a:r>
              <a:rPr lang="it-IT" sz="2800" dirty="0"/>
              <a:t>Questa prospettiva è tanto più auspicabile oggi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3510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0376" y="450375"/>
            <a:ext cx="11273051" cy="5117911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accent1"/>
                </a:solidFill>
              </a:rPr>
              <a:t/>
            </a:r>
            <a:br>
              <a:rPr lang="it-IT" sz="4000" b="1" dirty="0" smtClean="0">
                <a:solidFill>
                  <a:schemeClr val="accent1"/>
                </a:solidFill>
              </a:rPr>
            </a:br>
            <a:r>
              <a:rPr lang="it-IT" sz="3800" b="1" dirty="0" smtClean="0">
                <a:solidFill>
                  <a:schemeClr val="accent1"/>
                </a:solidFill>
              </a:rPr>
              <a:t>La cooperazione </a:t>
            </a:r>
            <a:r>
              <a:rPr lang="it-IT" sz="3800" b="1" dirty="0">
                <a:solidFill>
                  <a:schemeClr val="accent1"/>
                </a:solidFill>
              </a:rPr>
              <a:t>formale non è più </a:t>
            </a:r>
            <a:r>
              <a:rPr lang="it-IT" sz="3800" b="1" dirty="0" smtClean="0">
                <a:solidFill>
                  <a:schemeClr val="accent1"/>
                </a:solidFill>
              </a:rPr>
              <a:t/>
            </a:r>
            <a:br>
              <a:rPr lang="it-IT" sz="3800" b="1" dirty="0" smtClean="0">
                <a:solidFill>
                  <a:schemeClr val="accent1"/>
                </a:solidFill>
              </a:rPr>
            </a:br>
            <a:r>
              <a:rPr lang="it-IT" sz="3800" b="1" dirty="0" smtClean="0">
                <a:solidFill>
                  <a:schemeClr val="accent1"/>
                </a:solidFill>
              </a:rPr>
              <a:t>una </a:t>
            </a:r>
            <a:r>
              <a:rPr lang="it-IT" sz="3800" b="1" dirty="0">
                <a:solidFill>
                  <a:schemeClr val="accent1"/>
                </a:solidFill>
              </a:rPr>
              <a:t>strada </a:t>
            </a:r>
            <a:r>
              <a:rPr lang="it-IT" sz="3800" b="1" dirty="0" smtClean="0">
                <a:solidFill>
                  <a:schemeClr val="accent1"/>
                </a:solidFill>
              </a:rPr>
              <a:t>obbligata</a:t>
            </a:r>
            <a:r>
              <a:rPr lang="it-IT" sz="3800" b="1" dirty="0"/>
              <a:t/>
            </a:r>
            <a:br>
              <a:rPr lang="it-IT" sz="3800" b="1" dirty="0"/>
            </a:br>
            <a:r>
              <a:rPr lang="it-IT" sz="3800" b="1" dirty="0" smtClean="0"/>
              <a:t/>
            </a:r>
            <a:br>
              <a:rPr lang="it-IT" sz="3800" b="1" dirty="0" smtClean="0"/>
            </a:br>
            <a:r>
              <a:rPr lang="it-IT" sz="3800" b="1" dirty="0" smtClean="0"/>
              <a:t>Di conseguenza:</a:t>
            </a:r>
            <a:br>
              <a:rPr lang="it-IT" sz="3800" b="1" dirty="0" smtClean="0"/>
            </a:br>
            <a:r>
              <a:rPr lang="it-IT" sz="3800" dirty="0" smtClean="0"/>
              <a:t/>
            </a:r>
            <a:br>
              <a:rPr lang="it-IT" sz="3800" dirty="0" smtClean="0"/>
            </a:br>
            <a:r>
              <a:rPr lang="it-IT" sz="3800" dirty="0" smtClean="0"/>
              <a:t>i </a:t>
            </a:r>
            <a:r>
              <a:rPr lang="it-IT" sz="3800" dirty="0"/>
              <a:t>sistemi </a:t>
            </a:r>
            <a:r>
              <a:rPr lang="it-IT" sz="3800" dirty="0" smtClean="0"/>
              <a:t>bibliotecari devono </a:t>
            </a:r>
            <a:r>
              <a:rPr lang="it-IT" sz="3800" dirty="0"/>
              <a:t>dimostrare </a:t>
            </a:r>
            <a:r>
              <a:rPr lang="it-IT" sz="3800" dirty="0" smtClean="0"/>
              <a:t/>
            </a:r>
            <a:br>
              <a:rPr lang="it-IT" sz="3800" dirty="0" smtClean="0"/>
            </a:br>
            <a:r>
              <a:rPr lang="it-IT" sz="3800" dirty="0" smtClean="0"/>
              <a:t>di </a:t>
            </a:r>
            <a:r>
              <a:rPr lang="it-IT" sz="3800" dirty="0"/>
              <a:t>saper </a:t>
            </a:r>
            <a:r>
              <a:rPr lang="it-IT" sz="3800" dirty="0" smtClean="0"/>
              <a:t>e poter fare </a:t>
            </a:r>
            <a:r>
              <a:rPr lang="it-IT" sz="3800" dirty="0"/>
              <a:t>meglio degli altri soggetti in campo alcune cose e devono capire quali sono queste cose</a:t>
            </a:r>
          </a:p>
        </p:txBody>
      </p:sp>
    </p:spTree>
    <p:extLst>
      <p:ext uri="{BB962C8B-B14F-4D97-AF65-F5344CB8AC3E}">
        <p14:creationId xmlns:p14="http://schemas.microsoft.com/office/powerpoint/2010/main" val="28466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sz="3200" b="1" dirty="0" smtClean="0">
                <a:solidFill>
                  <a:schemeClr val="accent1"/>
                </a:solidFill>
              </a:rPr>
              <a:t>anna.galluzzi@gmail.com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34537" y="345687"/>
            <a:ext cx="11396546" cy="4717631"/>
          </a:xfrm>
        </p:spPr>
        <p:txBody>
          <a:bodyPr>
            <a:noAutofit/>
          </a:bodyPr>
          <a:lstStyle/>
          <a:p>
            <a:pPr>
              <a:lnSpc>
                <a:spcPts val="4720"/>
              </a:lnSpc>
            </a:pPr>
            <a:r>
              <a:rPr lang="it-IT" sz="3600" b="1" dirty="0">
                <a:solidFill>
                  <a:schemeClr val="accent1"/>
                </a:solidFill>
              </a:rPr>
              <a:t>R</a:t>
            </a:r>
            <a:r>
              <a:rPr lang="it-IT" sz="3600" b="1" dirty="0" smtClean="0">
                <a:solidFill>
                  <a:schemeClr val="accent1"/>
                </a:solidFill>
              </a:rPr>
              <a:t>iflettere sulla «cooperazione </a:t>
            </a:r>
            <a:r>
              <a:rPr lang="it-IT" sz="3600" b="1" dirty="0" err="1" smtClean="0">
                <a:solidFill>
                  <a:schemeClr val="accent1"/>
                </a:solidFill>
              </a:rPr>
              <a:t>interbibliotecaria</a:t>
            </a:r>
            <a:r>
              <a:rPr lang="it-IT" sz="3600" b="1" dirty="0">
                <a:solidFill>
                  <a:schemeClr val="accent1"/>
                </a:solidFill>
              </a:rPr>
              <a:t>», </a:t>
            </a:r>
            <a:r>
              <a:rPr lang="it-IT" sz="3600" b="1" dirty="0" smtClean="0">
                <a:solidFill>
                  <a:schemeClr val="accent1"/>
                </a:solidFill>
              </a:rPr>
              <a:t/>
            </a:r>
            <a:br>
              <a:rPr lang="it-IT" sz="3600" b="1" dirty="0" smtClean="0">
                <a:solidFill>
                  <a:schemeClr val="accent1"/>
                </a:solidFill>
              </a:rPr>
            </a:br>
            <a:r>
              <a:rPr lang="it-IT" sz="3600" b="1" dirty="0" smtClean="0">
                <a:solidFill>
                  <a:schemeClr val="accent1"/>
                </a:solidFill>
              </a:rPr>
              <a:t>a </a:t>
            </a:r>
            <a:r>
              <a:rPr lang="it-IT" sz="3600" b="1" dirty="0">
                <a:solidFill>
                  <a:schemeClr val="accent1"/>
                </a:solidFill>
              </a:rPr>
              <a:t>oltre 50 anni dal suo </a:t>
            </a:r>
            <a:r>
              <a:rPr lang="it-IT" sz="3600" b="1" dirty="0" smtClean="0">
                <a:solidFill>
                  <a:schemeClr val="accent1"/>
                </a:solidFill>
              </a:rPr>
              <a:t>avvio</a:t>
            </a:r>
            <a:r>
              <a:rPr lang="it-IT" sz="3600" b="1" dirty="0">
                <a:solidFill>
                  <a:schemeClr val="accent1"/>
                </a:solidFill>
              </a:rPr>
              <a:t> </a:t>
            </a:r>
            <a:r>
              <a:rPr lang="it-IT" sz="3600" b="1" dirty="0" smtClean="0">
                <a:solidFill>
                  <a:schemeClr val="accent1"/>
                </a:solidFill>
              </a:rPr>
              <a:t>in Italia:</a:t>
            </a:r>
            <a:r>
              <a:rPr lang="it-IT" sz="3600" dirty="0" smtClean="0">
                <a:solidFill>
                  <a:schemeClr val="accent1"/>
                </a:solidFill>
              </a:rPr>
              <a:t/>
            </a:r>
            <a:br>
              <a:rPr lang="it-IT" sz="3600" dirty="0" smtClean="0">
                <a:solidFill>
                  <a:schemeClr val="accent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/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>- quali risultati ha realizzato?</a:t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>- come è cambiata nel tempo?</a:t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>- se ne parla poco? </a:t>
            </a:r>
            <a:r>
              <a:rPr lang="it-IT" sz="3600" dirty="0">
                <a:solidFill>
                  <a:schemeClr val="tx1"/>
                </a:solidFill>
              </a:rPr>
              <a:t>s</a:t>
            </a:r>
            <a:r>
              <a:rPr lang="it-IT" sz="3600" dirty="0" smtClean="0">
                <a:solidFill>
                  <a:schemeClr val="tx1"/>
                </a:solidFill>
              </a:rPr>
              <a:t>e sì, perché?</a:t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>- rischia l’obsolescenza in un contesto mutato?</a:t>
            </a:r>
            <a:br>
              <a:rPr lang="it-IT" sz="3600" dirty="0" smtClean="0">
                <a:solidFill>
                  <a:schemeClr val="tx1"/>
                </a:solidFill>
              </a:rPr>
            </a:br>
            <a:r>
              <a:rPr lang="it-IT" sz="3600" dirty="0" smtClean="0">
                <a:solidFill>
                  <a:schemeClr val="tx1"/>
                </a:solidFill>
              </a:rPr>
              <a:t>- in che direzioni dovrebbe muoversi?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6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34869" y="334537"/>
            <a:ext cx="11911613" cy="112285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Come affrontare oggi la cooperazione bibliotecaria?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12595" y="1683835"/>
            <a:ext cx="11229278" cy="4107366"/>
          </a:xfrm>
        </p:spPr>
        <p:txBody>
          <a:bodyPr>
            <a:noAutofit/>
          </a:bodyPr>
          <a:lstStyle/>
          <a:p>
            <a:r>
              <a:rPr lang="it-IT" sz="2800" dirty="0" smtClean="0"/>
              <a:t>Dal momento che  in passato me ne sono occupata </a:t>
            </a:r>
            <a:r>
              <a:rPr lang="it-IT" sz="2800" dirty="0"/>
              <a:t>a </a:t>
            </a:r>
            <a:r>
              <a:rPr lang="it-IT" sz="2800" dirty="0" smtClean="0"/>
              <a:t>lungo, ho sentito la </a:t>
            </a:r>
            <a:r>
              <a:rPr lang="it-IT" sz="2800" dirty="0"/>
              <a:t>necessità di affrontare l'argomento da un punto di vista </a:t>
            </a:r>
            <a:r>
              <a:rPr lang="it-IT" sz="2800" dirty="0" smtClean="0"/>
              <a:t>diverso </a:t>
            </a:r>
          </a:p>
          <a:p>
            <a:pPr marL="36900" indent="0" algn="ctr">
              <a:buNone/>
            </a:pPr>
            <a:r>
              <a:rPr lang="it-IT" sz="2800" b="1" dirty="0" smtClean="0">
                <a:solidFill>
                  <a:schemeClr val="accent1"/>
                </a:solidFill>
              </a:rPr>
              <a:t>e così…</a:t>
            </a:r>
          </a:p>
          <a:p>
            <a:r>
              <a:rPr lang="it-IT" sz="2800" dirty="0" smtClean="0"/>
              <a:t>mi è </a:t>
            </a:r>
            <a:r>
              <a:rPr lang="it-IT" sz="2800" dirty="0"/>
              <a:t>venuto naturale - vista la temperie politica - riflettere sul grande esempio di cooperazione che abbiamo tutti sotto gli occhi quotidianamente, e che al momento vive un periodo difficile sia per motivi intrinseci sia </a:t>
            </a:r>
            <a:r>
              <a:rPr lang="it-IT" sz="2800" dirty="0" smtClean="0"/>
              <a:t>per fattori di contesto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6129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" y="-8921"/>
            <a:ext cx="10571356" cy="6871382"/>
          </a:xfrm>
        </p:spPr>
      </p:pic>
    </p:spTree>
    <p:extLst>
      <p:ext uri="{BB962C8B-B14F-4D97-AF65-F5344CB8AC3E}">
        <p14:creationId xmlns:p14="http://schemas.microsoft.com/office/powerpoint/2010/main" val="48402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528" y="208156"/>
            <a:ext cx="11127522" cy="9704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C</a:t>
            </a:r>
            <a:r>
              <a:rPr lang="it-IT" b="1" dirty="0" smtClean="0">
                <a:solidFill>
                  <a:schemeClr val="tx1"/>
                </a:solidFill>
              </a:rPr>
              <a:t>ooperazione europea: origini ed evoluzione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307" y="1282391"/>
            <a:ext cx="11570743" cy="4422373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Nasce dopo la seconda guerra mondiale per evitare nuove guerre </a:t>
            </a:r>
            <a:r>
              <a:rPr lang="it-IT" sz="2400" dirty="0" smtClean="0"/>
              <a:t>aumentando la coesione europea e rafforzando il ruolo dell’Europa</a:t>
            </a:r>
          </a:p>
          <a:p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 primi trattati finalizzati alla </a:t>
            </a:r>
            <a:r>
              <a:rPr lang="it-IT" sz="2400" dirty="0" smtClean="0"/>
              <a:t>gestione comune delle risorse </a:t>
            </a:r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alla realizzazione di uno </a:t>
            </a:r>
            <a:r>
              <a:rPr lang="it-IT" sz="2400" dirty="0" smtClean="0"/>
              <a:t>spazio economico comune europeo</a:t>
            </a:r>
          </a:p>
          <a:p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Negli anni Ottanta arriva </a:t>
            </a:r>
            <a:r>
              <a:rPr lang="it-IT" sz="2400" dirty="0" smtClean="0"/>
              <a:t>Schengen</a:t>
            </a:r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e la libera circolazione di merci e persone</a:t>
            </a:r>
          </a:p>
          <a:p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Negli anni Novanta e Duemila si rafforzano la </a:t>
            </a:r>
            <a:r>
              <a:rPr lang="it-IT" sz="2400" dirty="0" smtClean="0"/>
              <a:t>cooperazione politica </a:t>
            </a:r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 il trattato di Maastricht e </a:t>
            </a:r>
            <a:r>
              <a:rPr lang="it-IT" sz="2400" dirty="0" smtClean="0"/>
              <a:t>quella economica </a:t>
            </a:r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 l’euro</a:t>
            </a:r>
          </a:p>
          <a:p>
            <a:r>
              <a:rPr lang="it-IT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Dopo il 2004 si realizza l’espansione a Est e nel 2007 si costituisce </a:t>
            </a:r>
            <a:r>
              <a:rPr lang="it-IT" sz="2400" dirty="0" smtClean="0"/>
              <a:t>l’Unione europea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66453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470" y="219308"/>
            <a:ext cx="11624309" cy="9704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C</a:t>
            </a:r>
            <a:r>
              <a:rPr lang="it-IT" b="1" dirty="0" smtClean="0">
                <a:solidFill>
                  <a:schemeClr val="tx1"/>
                </a:solidFill>
              </a:rPr>
              <a:t>ooperazione </a:t>
            </a:r>
            <a:r>
              <a:rPr lang="it-IT" b="1" dirty="0">
                <a:solidFill>
                  <a:schemeClr val="tx1"/>
                </a:solidFill>
              </a:rPr>
              <a:t>europea: </a:t>
            </a:r>
            <a:r>
              <a:rPr lang="it-IT" b="1" dirty="0" smtClean="0">
                <a:solidFill>
                  <a:schemeClr val="tx1"/>
                </a:solidFill>
              </a:rPr>
              <a:t>caratteristiche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470" y="1037230"/>
            <a:ext cx="11432900" cy="4790365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Cooperazione tra </a:t>
            </a:r>
            <a:r>
              <a:rPr lang="it-IT" sz="2800" dirty="0" smtClean="0"/>
              <a:t>Stati nazionali sovrani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 cessione di parte della sovranità per finalità condivise ovvero obiettivi non perseguibili singolarmente</a:t>
            </a:r>
          </a:p>
          <a:p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Fino agli anni Duemila </a:t>
            </a:r>
            <a:r>
              <a:rPr lang="it-IT" sz="2800" dirty="0" smtClean="0"/>
              <a:t>ampliamento progressivo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per rafforzarsi sul palcoscenico internazionale e per migliorare le economie di scala</a:t>
            </a:r>
          </a:p>
          <a:p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Nessuna ulteriore espansione dopo il 2004</a:t>
            </a:r>
          </a:p>
          <a:p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Sempre più </a:t>
            </a:r>
            <a:r>
              <a:rPr lang="it-IT" sz="2800" dirty="0" smtClean="0"/>
              <a:t>assetto con livelli e intensità di cooperazione diversi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seconda dei soggetti cooperanti (ad esempio alcuni paesi non aderiscono all’</a:t>
            </a:r>
            <a:r>
              <a:rPr lang="it-IT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Eurogroup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1182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7650" y="203325"/>
            <a:ext cx="11944350" cy="970450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</a:t>
            </a:r>
            <a:r>
              <a:rPr lang="it-IT" b="1" dirty="0" smtClean="0">
                <a:solidFill>
                  <a:schemeClr val="accent1"/>
                </a:solidFill>
              </a:rPr>
              <a:t>ooperazione bibliotecaria: origini ed evoluzione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47650" y="1393266"/>
            <a:ext cx="11477767" cy="3861122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In Italia nasce un po’ prima degli </a:t>
            </a:r>
            <a:r>
              <a:rPr lang="it-IT" sz="2800" dirty="0" smtClean="0">
                <a:solidFill>
                  <a:schemeClr val="accent1"/>
                </a:solidFill>
              </a:rPr>
              <a:t>anni Settanta</a:t>
            </a:r>
            <a:r>
              <a:rPr lang="it-IT" sz="2800" dirty="0" smtClean="0"/>
              <a:t>, altrove anche prima</a:t>
            </a:r>
          </a:p>
          <a:p>
            <a:r>
              <a:rPr lang="it-IT" sz="2800" dirty="0" smtClean="0"/>
              <a:t>La spinta a cooperare arrivò dalla necessità di </a:t>
            </a:r>
            <a:r>
              <a:rPr lang="it-IT" sz="2800" dirty="0" smtClean="0">
                <a:solidFill>
                  <a:schemeClr val="accent1"/>
                </a:solidFill>
              </a:rPr>
              <a:t>fare economie di scala </a:t>
            </a:r>
            <a:r>
              <a:rPr lang="it-IT" sz="2800" dirty="0" smtClean="0"/>
              <a:t>e di </a:t>
            </a:r>
            <a:r>
              <a:rPr lang="it-IT" sz="2800" dirty="0" smtClean="0">
                <a:solidFill>
                  <a:schemeClr val="accent1"/>
                </a:solidFill>
              </a:rPr>
              <a:t>fornire servizi e rafforzare le piccole biblioteche </a:t>
            </a:r>
          </a:p>
          <a:p>
            <a:r>
              <a:rPr lang="it-IT" sz="2800" dirty="0" smtClean="0"/>
              <a:t>A livello di </a:t>
            </a:r>
            <a:r>
              <a:rPr lang="it-IT" sz="2800" dirty="0" smtClean="0">
                <a:solidFill>
                  <a:schemeClr val="accent1"/>
                </a:solidFill>
              </a:rPr>
              <a:t>dimensionamento</a:t>
            </a:r>
            <a:r>
              <a:rPr lang="it-IT" sz="2800" dirty="0" smtClean="0"/>
              <a:t>, si iniziò su scala piccola (USL, distretti scolastici ecc.) per arrivare poi alla scala provinciale e </a:t>
            </a:r>
            <a:r>
              <a:rPr lang="it-IT" sz="2800" dirty="0" err="1" smtClean="0"/>
              <a:t>sovraprovinciale</a:t>
            </a:r>
            <a:endParaRPr lang="it-IT" sz="2800" dirty="0" smtClean="0"/>
          </a:p>
          <a:p>
            <a:r>
              <a:rPr lang="it-IT" sz="2800" dirty="0" smtClean="0"/>
              <a:t>Su alcuni fronti nacquero fin da subito anche forme di </a:t>
            </a:r>
            <a:r>
              <a:rPr lang="it-IT" sz="2800" dirty="0" smtClean="0">
                <a:solidFill>
                  <a:schemeClr val="accent1"/>
                </a:solidFill>
              </a:rPr>
              <a:t>cooperazione a livello nazionale</a:t>
            </a:r>
            <a:r>
              <a:rPr lang="it-IT" sz="2800" dirty="0" smtClean="0"/>
              <a:t> (penso a SBN soprattutto sul fronte catalografico)</a:t>
            </a:r>
          </a:p>
        </p:txBody>
      </p:sp>
    </p:spTree>
    <p:extLst>
      <p:ext uri="{BB962C8B-B14F-4D97-AF65-F5344CB8AC3E}">
        <p14:creationId xmlns:p14="http://schemas.microsoft.com/office/powerpoint/2010/main" val="505444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7210" y="134355"/>
            <a:ext cx="11052809" cy="9704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</a:t>
            </a:r>
            <a:r>
              <a:rPr lang="it-IT" b="1" dirty="0" smtClean="0">
                <a:solidFill>
                  <a:schemeClr val="accent1"/>
                </a:solidFill>
              </a:rPr>
              <a:t>ooperazione </a:t>
            </a:r>
            <a:r>
              <a:rPr lang="it-IT" b="1" dirty="0">
                <a:solidFill>
                  <a:schemeClr val="accent1"/>
                </a:solidFill>
              </a:rPr>
              <a:t>bibliotecaria: </a:t>
            </a:r>
            <a:r>
              <a:rPr lang="it-IT" b="1" dirty="0" smtClean="0">
                <a:solidFill>
                  <a:schemeClr val="accent1"/>
                </a:solidFill>
              </a:rPr>
              <a:t>caratteristiche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786" y="982639"/>
            <a:ext cx="11464118" cy="4299045"/>
          </a:xfrm>
        </p:spPr>
        <p:txBody>
          <a:bodyPr>
            <a:noAutofit/>
          </a:bodyPr>
          <a:lstStyle/>
          <a:p>
            <a:r>
              <a:rPr lang="it-IT" sz="2800" dirty="0" smtClean="0"/>
              <a:t>Inizialmente la cooperazione tra biblioteche ha riguardato soprattutto il </a:t>
            </a:r>
            <a:r>
              <a:rPr lang="it-IT" sz="2800" dirty="0" smtClean="0">
                <a:solidFill>
                  <a:schemeClr val="accent1"/>
                </a:solidFill>
              </a:rPr>
              <a:t>catalogo</a:t>
            </a:r>
          </a:p>
          <a:p>
            <a:r>
              <a:rPr lang="it-IT" sz="2800" dirty="0" smtClean="0"/>
              <a:t>L’attenzione si è ben presto spostata anche su altri fronti, in particolare le </a:t>
            </a:r>
            <a:r>
              <a:rPr lang="it-IT" sz="2800" dirty="0" smtClean="0">
                <a:solidFill>
                  <a:schemeClr val="accent1"/>
                </a:solidFill>
              </a:rPr>
              <a:t>acquisizioni</a:t>
            </a:r>
            <a:r>
              <a:rPr lang="it-IT" sz="2800" dirty="0" smtClean="0"/>
              <a:t> e la </a:t>
            </a:r>
            <a:r>
              <a:rPr lang="it-IT" sz="2800" dirty="0" smtClean="0">
                <a:solidFill>
                  <a:schemeClr val="accent1"/>
                </a:solidFill>
              </a:rPr>
              <a:t>circolazione</a:t>
            </a:r>
            <a:endParaRPr lang="it-IT" sz="2800" dirty="0" smtClean="0"/>
          </a:p>
          <a:p>
            <a:r>
              <a:rPr lang="it-IT" sz="2800" dirty="0" smtClean="0"/>
              <a:t>Man mano che le reti bibliotecarie si ingrandivano e anche gli strumenti giuridici per gestirle miglioravano, i fronti su cui cooperare sono aumentati</a:t>
            </a:r>
          </a:p>
          <a:p>
            <a:r>
              <a:rPr lang="it-IT" sz="2800" dirty="0" smtClean="0"/>
              <a:t>Anche l’assetto delle reti bibliotecarie è cambiato cominciando a prevedere una </a:t>
            </a:r>
            <a:r>
              <a:rPr lang="it-IT" sz="2800" dirty="0" smtClean="0">
                <a:solidFill>
                  <a:schemeClr val="accent1"/>
                </a:solidFill>
              </a:rPr>
              <a:t>partecipazione anche differenziata</a:t>
            </a:r>
            <a:r>
              <a:rPr lang="it-IT" sz="2800" dirty="0" smtClean="0"/>
              <a:t> da parte dei soggetti cooperanti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6996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746" y="85493"/>
            <a:ext cx="11097694" cy="76032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Cooperazione europea: risultati e criticità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748" y="845820"/>
            <a:ext cx="11585918" cy="5145547"/>
          </a:xfrm>
        </p:spPr>
        <p:txBody>
          <a:bodyPr>
            <a:noAutofit/>
          </a:bodyPr>
          <a:lstStyle/>
          <a:p>
            <a:r>
              <a:rPr lang="it-IT" sz="2800" dirty="0" smtClean="0"/>
              <a:t>Risultati molto importanti,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</a:t>
            </a:r>
            <a:r>
              <a:rPr lang="it-IT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alcuni casi persino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al di là di quanto inizialmente sperato (come con la moneta unica)</a:t>
            </a:r>
          </a:p>
          <a:p>
            <a:r>
              <a:rPr lang="it-IT" sz="2800" dirty="0"/>
              <a:t>Integrazione incompiuta 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(vedi </a:t>
            </a:r>
            <a:r>
              <a:rPr lang="it-IT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ad esempio la politica estera e la gestione delle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frontiere) </a:t>
            </a:r>
          </a:p>
          <a:p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Parziale </a:t>
            </a:r>
            <a:r>
              <a:rPr lang="it-IT" sz="2800" dirty="0" smtClean="0"/>
              <a:t>scaricabarile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tra i livelli di </a:t>
            </a:r>
            <a:r>
              <a:rPr lang="it-IT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governance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sulle responsabilità</a:t>
            </a:r>
            <a:endParaRPr lang="it-IT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it-IT" sz="2800" dirty="0" smtClean="0"/>
              <a:t>Fornitore </a:t>
            </a:r>
            <a:r>
              <a:rPr lang="it-IT" sz="2800" dirty="0"/>
              <a:t>di servizi e </a:t>
            </a:r>
            <a:r>
              <a:rPr lang="it-IT" sz="2800" dirty="0" smtClean="0"/>
              <a:t>risorse</a:t>
            </a:r>
            <a:r>
              <a:rPr lang="it-IT" sz="2800" dirty="0"/>
              <a:t>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 progetto collettivo?</a:t>
            </a:r>
            <a:endParaRPr lang="it-IT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it-IT" sz="2800" dirty="0" smtClean="0"/>
              <a:t>Irrigidimento </a:t>
            </a:r>
            <a:r>
              <a:rPr lang="it-IT" sz="2800" dirty="0"/>
              <a:t>della </a:t>
            </a:r>
            <a:r>
              <a:rPr lang="it-IT" sz="2800" dirty="0" smtClean="0"/>
              <a:t>struttura, burocratizzazione e difficoltà di convivenza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all’aumentare </a:t>
            </a:r>
            <a:r>
              <a:rPr lang="it-IT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dei livelli di </a:t>
            </a:r>
            <a:r>
              <a:rPr lang="it-IT" sz="28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governance</a:t>
            </a:r>
            <a:r>
              <a:rPr lang="it-IT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e dei soggetti </a:t>
            </a:r>
            <a:r>
              <a:rPr lang="it-IT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cooperanti (disuguaglianze interne)</a:t>
            </a:r>
          </a:p>
          <a:p>
            <a:r>
              <a:rPr lang="it-IT" sz="2800" dirty="0"/>
              <a:t>P</a:t>
            </a:r>
            <a:r>
              <a:rPr lang="it-IT" sz="2800" dirty="0" smtClean="0"/>
              <a:t>ercezione pubblica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6724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3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4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5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6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7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1073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Calibri</vt:lpstr>
      <vt:lpstr>Calisto MT</vt:lpstr>
      <vt:lpstr>Trebuchet MS</vt:lpstr>
      <vt:lpstr>Wingdings 2</vt:lpstr>
      <vt:lpstr>Ardesia</vt:lpstr>
      <vt:lpstr>Biblioteche e cooperazione al tempo della rete:  tra locale e globale</vt:lpstr>
      <vt:lpstr>Riflettere sulla «cooperazione interbibliotecaria»,  a oltre 50 anni dal suo avvio in Italia:  - quali risultati ha realizzato? - come è cambiata nel tempo? - se ne parla poco? se sì, perché? - rischia l’obsolescenza in un contesto mutato? - in che direzioni dovrebbe muoversi?</vt:lpstr>
      <vt:lpstr>Come affrontare oggi la cooperazione bibliotecaria?</vt:lpstr>
      <vt:lpstr>Presentazione standard di PowerPoint</vt:lpstr>
      <vt:lpstr>Cooperazione europea: origini ed evoluzione</vt:lpstr>
      <vt:lpstr>Cooperazione europea: caratteristiche</vt:lpstr>
      <vt:lpstr>Cooperazione bibliotecaria: origini ed evoluzione</vt:lpstr>
      <vt:lpstr>Cooperazione bibliotecaria: caratteristiche</vt:lpstr>
      <vt:lpstr>Cooperazione europea: risultati e criticità</vt:lpstr>
      <vt:lpstr>Cooperazione bibliotecaria: risultati e criticità</vt:lpstr>
      <vt:lpstr>Cooperazione europea: nuovi scenari</vt:lpstr>
      <vt:lpstr>Cooperazione bibliotecaria: i nuovi scenari</vt:lpstr>
      <vt:lpstr>Cooperazione europea: le sfide aperte</vt:lpstr>
      <vt:lpstr>Cooperazione bibliotecaria: le sfide aperte</vt:lpstr>
      <vt:lpstr>L’Unione Europea oggi</vt:lpstr>
      <vt:lpstr>La cooperazione bibliotecaria oggi Cooperazione ad assetto variabile</vt:lpstr>
      <vt:lpstr> La cooperazione formale non è più  una strada obbligata  Di conseguenza:  i sistemi bibliotecari devono dimostrare  di saper e poter fare meglio degli altri soggetti in campo alcune cose e devono capire quali sono queste cose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mille e una aspettativa:  i bibliotecari pubblici di fronte al mondo che cambia</dc:title>
  <dc:creator>Utente</dc:creator>
  <cp:lastModifiedBy>Giovanni Solimine</cp:lastModifiedBy>
  <cp:revision>265</cp:revision>
  <cp:lastPrinted>2020-11-12T19:05:09Z</cp:lastPrinted>
  <dcterms:created xsi:type="dcterms:W3CDTF">2016-01-16T18:22:24Z</dcterms:created>
  <dcterms:modified xsi:type="dcterms:W3CDTF">2020-11-15T15:39:58Z</dcterms:modified>
</cp:coreProperties>
</file>