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82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80" r:id="rId15"/>
    <p:sldId id="275" r:id="rId16"/>
    <p:sldId id="277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4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4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38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21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77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2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5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8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55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879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35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882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 u="heavy">
                <a:solidFill>
                  <a:srgbClr val="8DC664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5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9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5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8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5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9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73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0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012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28539"/>
            <a:ext cx="8178799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790956"/>
            <a:ext cx="7934706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D9A586-2F8C-4B58-A68E-B03D375CB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247" y="1275587"/>
            <a:ext cx="719763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u="none">
                <a:solidFill>
                  <a:srgbClr val="FFFFFF"/>
                </a:solidFill>
              </a:rPr>
              <a:t>Cosa sono gli shock culturali.</a:t>
            </a:r>
            <a:br>
              <a:rPr lang="en-US" sz="5200" u="none">
                <a:solidFill>
                  <a:srgbClr val="FFFFFF"/>
                </a:solidFill>
              </a:rPr>
            </a:br>
            <a:endParaRPr lang="en-US" sz="5200" u="none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4163" y="4769963"/>
            <a:ext cx="9756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3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408" y="358684"/>
            <a:ext cx="7924800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</a:pPr>
            <a:r>
              <a:rPr lang="en-US" sz="3600" u="none" dirty="0">
                <a:solidFill>
                  <a:srgbClr val="FFFFFF"/>
                </a:solidFill>
              </a:rPr>
              <a:t>COS’È LO S</a:t>
            </a:r>
            <a:r>
              <a:rPr lang="en-US" sz="3600" u="none" spc="-5" dirty="0">
                <a:solidFill>
                  <a:srgbClr val="FFFFFF"/>
                </a:solidFill>
              </a:rPr>
              <a:t>CHOC</a:t>
            </a:r>
            <a:r>
              <a:rPr lang="en-US" sz="3600" spc="-5" dirty="0">
                <a:solidFill>
                  <a:srgbClr val="FFFFFF"/>
                </a:solidFill>
              </a:rPr>
              <a:t>K</a:t>
            </a:r>
            <a:r>
              <a:rPr lang="en-US" sz="3600" u="none" spc="-5" dirty="0">
                <a:solidFill>
                  <a:srgbClr val="FFFFFF"/>
                </a:solidFill>
              </a:rPr>
              <a:t> </a:t>
            </a:r>
            <a:r>
              <a:rPr lang="en-US" sz="3600" u="none" dirty="0">
                <a:solidFill>
                  <a:srgbClr val="FFFFFF"/>
                </a:solidFill>
              </a:rPr>
              <a:t>CULTURALE</a:t>
            </a:r>
            <a:r>
              <a:rPr lang="en-US" sz="3600" u="none" spc="545" dirty="0">
                <a:solidFill>
                  <a:srgbClr val="FFFFFF"/>
                </a:solidFill>
              </a:rPr>
              <a:t> </a:t>
            </a:r>
            <a:r>
              <a:rPr lang="en-US" sz="3600" u="none" dirty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996" y="1479546"/>
            <a:ext cx="8330804" cy="461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Secondo Cohen</a:t>
            </a:r>
            <a:r>
              <a:rPr lang="en-US" sz="1600" b="1" spc="-120" dirty="0">
                <a:solidFill>
                  <a:srgbClr val="FFFFFF"/>
                </a:solidFill>
              </a:rPr>
              <a:t> </a:t>
            </a:r>
            <a:r>
              <a:rPr lang="en-US" sz="1600" b="1" spc="5" dirty="0" err="1">
                <a:solidFill>
                  <a:srgbClr val="FFFFFF"/>
                </a:solidFill>
              </a:rPr>
              <a:t>Emerique</a:t>
            </a:r>
            <a:endParaRPr lang="en-US" sz="1600" dirty="0">
              <a:solidFill>
                <a:srgbClr val="FFFFFF"/>
              </a:solidFill>
            </a:endParaRPr>
          </a:p>
          <a:p>
            <a:pPr marL="287020" marR="44704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</a:tabLst>
            </a:pPr>
            <a:r>
              <a:rPr lang="en-US" sz="1600" b="1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Lo </a:t>
            </a:r>
            <a:r>
              <a:rPr lang="en-US" sz="1600" b="1" u="sng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lang="en-US" sz="1600" b="1" u="sng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chock</a:t>
            </a:r>
            <a:r>
              <a:rPr lang="en-US" sz="1600" b="1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1600" b="1" u="sng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culturale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è, in </a:t>
            </a:r>
            <a:r>
              <a:rPr lang="en-US" sz="1600" dirty="0" err="1">
                <a:solidFill>
                  <a:srgbClr val="FFFFFF"/>
                </a:solidFill>
              </a:rPr>
              <a:t>chiave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negativa</a:t>
            </a:r>
            <a:r>
              <a:rPr lang="en-US" sz="1600" spc="5" dirty="0">
                <a:solidFill>
                  <a:srgbClr val="FFFFFF"/>
                </a:solidFill>
              </a:rPr>
              <a:t>, </a:t>
            </a:r>
            <a:r>
              <a:rPr lang="en-US" sz="1600" spc="-5" dirty="0">
                <a:solidFill>
                  <a:srgbClr val="FFFFFF"/>
                </a:solidFill>
              </a:rPr>
              <a:t>una </a:t>
            </a:r>
            <a:r>
              <a:rPr lang="en-US" sz="1600" dirty="0" err="1">
                <a:solidFill>
                  <a:srgbClr val="FFFFFF"/>
                </a:solidFill>
              </a:rPr>
              <a:t>reazione</a:t>
            </a:r>
            <a:r>
              <a:rPr lang="en-US" sz="1600" dirty="0">
                <a:solidFill>
                  <a:srgbClr val="FFFFFF"/>
                </a:solidFill>
              </a:rPr>
              <a:t> di </a:t>
            </a:r>
            <a:r>
              <a:rPr lang="en-US" sz="1600" spc="5" dirty="0" err="1">
                <a:solidFill>
                  <a:srgbClr val="FFFFFF"/>
                </a:solidFill>
              </a:rPr>
              <a:t>spaesamento</a:t>
            </a:r>
            <a:r>
              <a:rPr lang="en-US" sz="1600" spc="5" dirty="0">
                <a:solidFill>
                  <a:srgbClr val="FFFFFF"/>
                </a:solidFill>
              </a:rPr>
              <a:t>, </a:t>
            </a:r>
            <a:r>
              <a:rPr lang="en-US" sz="1600" dirty="0">
                <a:solidFill>
                  <a:srgbClr val="FFFFFF"/>
                </a:solidFill>
              </a:rPr>
              <a:t>di  </a:t>
            </a:r>
            <a:r>
              <a:rPr lang="en-US" sz="1600" dirty="0" err="1">
                <a:solidFill>
                  <a:srgbClr val="FFFFFF"/>
                </a:solidFill>
              </a:rPr>
              <a:t>frustrazione</a:t>
            </a:r>
            <a:r>
              <a:rPr lang="en-US" sz="1600" dirty="0">
                <a:solidFill>
                  <a:srgbClr val="FFFFFF"/>
                </a:solidFill>
              </a:rPr>
              <a:t>, di </a:t>
            </a:r>
            <a:r>
              <a:rPr lang="en-US" sz="1600" spc="5" dirty="0" err="1">
                <a:solidFill>
                  <a:srgbClr val="FFFFFF"/>
                </a:solidFill>
              </a:rPr>
              <a:t>ribellione</a:t>
            </a:r>
            <a:r>
              <a:rPr lang="en-US" sz="1600" spc="5" dirty="0">
                <a:solidFill>
                  <a:srgbClr val="FFFFFF"/>
                </a:solidFill>
              </a:rPr>
              <a:t>, </a:t>
            </a:r>
            <a:r>
              <a:rPr lang="en-US" sz="1600" dirty="0">
                <a:solidFill>
                  <a:srgbClr val="FFFFFF"/>
                </a:solidFill>
              </a:rPr>
              <a:t>di </a:t>
            </a:r>
            <a:r>
              <a:rPr lang="en-US" sz="1600" spc="10" dirty="0" err="1">
                <a:solidFill>
                  <a:srgbClr val="FFFFFF"/>
                </a:solidFill>
              </a:rPr>
              <a:t>rigetto</a:t>
            </a:r>
            <a:r>
              <a:rPr lang="en-US" sz="1600" spc="10" dirty="0">
                <a:solidFill>
                  <a:srgbClr val="FFFFFF"/>
                </a:solidFill>
              </a:rPr>
              <a:t>, </a:t>
            </a:r>
            <a:r>
              <a:rPr lang="en-US" sz="1600" dirty="0">
                <a:solidFill>
                  <a:srgbClr val="FFFFFF"/>
                </a:solidFill>
              </a:rPr>
              <a:t>di </a:t>
            </a:r>
            <a:r>
              <a:rPr lang="en-US" sz="1600" dirty="0" err="1">
                <a:solidFill>
                  <a:srgbClr val="FFFFFF"/>
                </a:solidFill>
              </a:rPr>
              <a:t>disgusto</a:t>
            </a:r>
            <a:r>
              <a:rPr lang="en-US" sz="1600" dirty="0">
                <a:solidFill>
                  <a:srgbClr val="FFFFFF"/>
                </a:solidFill>
              </a:rPr>
              <a:t>, di </a:t>
            </a:r>
            <a:r>
              <a:rPr lang="en-US" sz="1600" dirty="0" err="1">
                <a:solidFill>
                  <a:srgbClr val="FFFFFF"/>
                </a:solidFill>
              </a:rPr>
              <a:t>ansia</a:t>
            </a:r>
            <a:r>
              <a:rPr lang="en-US" sz="1600" dirty="0">
                <a:solidFill>
                  <a:srgbClr val="FFFFFF"/>
                </a:solidFill>
              </a:rPr>
              <a:t>; </a:t>
            </a:r>
            <a:r>
              <a:rPr lang="en-US" sz="1600" spc="5" dirty="0">
                <a:solidFill>
                  <a:srgbClr val="FFFFFF"/>
                </a:solidFill>
              </a:rPr>
              <a:t>ma è </a:t>
            </a:r>
            <a:r>
              <a:rPr lang="en-US" sz="1600" spc="-5" dirty="0" err="1">
                <a:solidFill>
                  <a:srgbClr val="FFFFFF"/>
                </a:solidFill>
              </a:rPr>
              <a:t>anche</a:t>
            </a:r>
            <a:r>
              <a:rPr lang="en-US" sz="1600" spc="-5" dirty="0">
                <a:solidFill>
                  <a:srgbClr val="FFFFFF"/>
                </a:solidFill>
              </a:rPr>
              <a:t> una  </a:t>
            </a:r>
            <a:r>
              <a:rPr lang="en-US" sz="1600" dirty="0" err="1">
                <a:solidFill>
                  <a:srgbClr val="FFFFFF"/>
                </a:solidFill>
              </a:rPr>
              <a:t>reazione</a:t>
            </a:r>
            <a:r>
              <a:rPr lang="en-US" sz="1600" spc="-10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</a:t>
            </a:r>
            <a:r>
              <a:rPr lang="en-US" sz="1600" spc="-1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ammirazione</a:t>
            </a:r>
            <a:r>
              <a:rPr lang="en-US" sz="1600" spc="5" dirty="0">
                <a:solidFill>
                  <a:srgbClr val="FFFFFF"/>
                </a:solidFill>
              </a:rPr>
              <a:t>,</a:t>
            </a:r>
            <a:r>
              <a:rPr lang="en-US" sz="1600" spc="-7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d’attrazione</a:t>
            </a:r>
            <a:r>
              <a:rPr lang="en-US" sz="1600" spc="5" dirty="0">
                <a:solidFill>
                  <a:srgbClr val="FFFFFF"/>
                </a:solidFill>
              </a:rPr>
              <a:t>,</a:t>
            </a:r>
            <a:r>
              <a:rPr lang="en-US" sz="1600" spc="-95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un</a:t>
            </a:r>
            <a:r>
              <a:rPr lang="en-US" sz="1600" spc="-2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affascinarsi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r>
              <a:rPr lang="en-US" sz="1600" spc="-45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In</a:t>
            </a:r>
            <a:r>
              <a:rPr lang="en-US" sz="1600" spc="-5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entrambi</a:t>
            </a:r>
            <a:r>
              <a:rPr lang="en-US" sz="1600" spc="-6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</a:t>
            </a:r>
            <a:r>
              <a:rPr lang="en-US" sz="1600" spc="-1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casi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è </a:t>
            </a:r>
            <a:r>
              <a:rPr lang="en-US" sz="1600" dirty="0" err="1">
                <a:solidFill>
                  <a:srgbClr val="FFFFFF"/>
                </a:solidFill>
              </a:rPr>
              <a:t>un’esperienza</a:t>
            </a:r>
            <a:r>
              <a:rPr lang="en-US" sz="1600" spc="-110" dirty="0">
                <a:solidFill>
                  <a:srgbClr val="FFFFFF"/>
                </a:solidFill>
              </a:rPr>
              <a:t> </a:t>
            </a:r>
            <a:r>
              <a:rPr lang="en-US" sz="1600" spc="10" dirty="0" err="1">
                <a:solidFill>
                  <a:srgbClr val="FFFFFF"/>
                </a:solidFill>
              </a:rPr>
              <a:t>emotiva</a:t>
            </a:r>
            <a:r>
              <a:rPr lang="en-US" sz="1600" spc="-85" dirty="0">
                <a:solidFill>
                  <a:srgbClr val="FFFFFF"/>
                </a:solidFill>
              </a:rPr>
              <a:t> </a:t>
            </a:r>
            <a:r>
              <a:rPr lang="en-US" sz="1600" spc="10" dirty="0">
                <a:solidFill>
                  <a:srgbClr val="FFFFFF"/>
                </a:solidFill>
              </a:rPr>
              <a:t>ed</a:t>
            </a:r>
            <a:r>
              <a:rPr lang="en-US" sz="1600" spc="-3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intellettuale</a:t>
            </a:r>
            <a:r>
              <a:rPr lang="en-US" sz="1600" spc="-9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provata</a:t>
            </a:r>
            <a:r>
              <a:rPr lang="en-US" sz="1600" spc="-85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da</a:t>
            </a:r>
            <a:r>
              <a:rPr lang="en-US" sz="1600" spc="-1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persone</a:t>
            </a:r>
            <a:r>
              <a:rPr lang="en-US" sz="1600" spc="5" dirty="0">
                <a:solidFill>
                  <a:srgbClr val="FFFFFF"/>
                </a:solidFill>
              </a:rPr>
              <a:t>,</a:t>
            </a:r>
            <a:r>
              <a:rPr lang="en-US" sz="1600" spc="-7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preposte</a:t>
            </a:r>
            <a:r>
              <a:rPr lang="en-US" sz="1600" spc="-7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per</a:t>
            </a:r>
            <a:r>
              <a:rPr lang="en-US" sz="1600" spc="-3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lavoro</a:t>
            </a:r>
            <a:r>
              <a:rPr lang="en-US" sz="1600" spc="5" dirty="0">
                <a:solidFill>
                  <a:srgbClr val="FFFFFF"/>
                </a:solidFill>
              </a:rPr>
              <a:t>  o per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dirty="0">
                <a:solidFill>
                  <a:srgbClr val="FFFFFF"/>
                </a:solidFill>
              </a:rPr>
              <a:t> vi </a:t>
            </a:r>
            <a:r>
              <a:rPr lang="en-US" sz="1600" dirty="0" err="1">
                <a:solidFill>
                  <a:srgbClr val="FFFFFF"/>
                </a:solidFill>
              </a:rPr>
              <a:t>si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trovano</a:t>
            </a:r>
            <a:r>
              <a:rPr lang="en-US" sz="1600" spc="5" dirty="0">
                <a:solidFill>
                  <a:srgbClr val="FFFFFF"/>
                </a:solidFill>
              </a:rPr>
              <a:t> a far </a:t>
            </a:r>
            <a:r>
              <a:rPr lang="en-US" sz="1600" spc="5" dirty="0" err="1">
                <a:solidFill>
                  <a:srgbClr val="FFFFFF"/>
                </a:solidFill>
              </a:rPr>
              <a:t>fronte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casualmente</a:t>
            </a:r>
            <a:r>
              <a:rPr lang="en-US" sz="1600" dirty="0">
                <a:solidFill>
                  <a:srgbClr val="FFFFFF"/>
                </a:solidFill>
              </a:rPr>
              <a:t> al di </a:t>
            </a:r>
            <a:r>
              <a:rPr lang="en-US" sz="1600" dirty="0" err="1">
                <a:solidFill>
                  <a:srgbClr val="FFFFFF"/>
                </a:solidFill>
              </a:rPr>
              <a:t>fuori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del loro </a:t>
            </a:r>
            <a:r>
              <a:rPr lang="en-US" sz="1600" dirty="0" err="1">
                <a:solidFill>
                  <a:srgbClr val="FFFFFF"/>
                </a:solidFill>
              </a:rPr>
              <a:t>abituale</a:t>
            </a:r>
            <a:r>
              <a:rPr lang="en-US" sz="1600" dirty="0">
                <a:solidFill>
                  <a:srgbClr val="FFFFFF"/>
                </a:solidFill>
              </a:rPr>
              <a:t>  </a:t>
            </a:r>
            <a:r>
              <a:rPr lang="en-US" sz="1600" spc="5" dirty="0" err="1">
                <a:solidFill>
                  <a:srgbClr val="FFFFFF"/>
                </a:solidFill>
              </a:rPr>
              <a:t>contesto</a:t>
            </a:r>
            <a:r>
              <a:rPr lang="en-US" sz="1600" spc="5" dirty="0">
                <a:solidFill>
                  <a:srgbClr val="FFFFFF"/>
                </a:solidFill>
              </a:rPr>
              <a:t> socio-</a:t>
            </a:r>
            <a:r>
              <a:rPr lang="en-US" sz="1600" spc="5" dirty="0" err="1">
                <a:solidFill>
                  <a:srgbClr val="FFFFFF"/>
                </a:solidFill>
              </a:rPr>
              <a:t>culturale</a:t>
            </a:r>
            <a:r>
              <a:rPr lang="en-US" sz="1600" spc="5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trovano</a:t>
            </a:r>
            <a:r>
              <a:rPr lang="en-US" sz="1600" spc="5" dirty="0">
                <a:solidFill>
                  <a:srgbClr val="FFFFFF"/>
                </a:solidFill>
              </a:rPr>
              <a:t> implicate (</a:t>
            </a:r>
            <a:r>
              <a:rPr lang="en-US" sz="1600" spc="5" dirty="0" err="1">
                <a:solidFill>
                  <a:srgbClr val="FFFFFF"/>
                </a:solidFill>
              </a:rPr>
              <a:t>cioè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esiste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comunque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-5" dirty="0">
                <a:solidFill>
                  <a:srgbClr val="FFFFFF"/>
                </a:solidFill>
              </a:rPr>
              <a:t>una  </a:t>
            </a:r>
            <a:r>
              <a:rPr lang="en-US" sz="1600" spc="5" dirty="0" err="1">
                <a:solidFill>
                  <a:srgbClr val="FFFFFF"/>
                </a:solidFill>
              </a:rPr>
              <a:t>posta</a:t>
            </a:r>
            <a:r>
              <a:rPr lang="en-US" sz="1600" spc="-6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in</a:t>
            </a:r>
            <a:r>
              <a:rPr lang="en-US" sz="1600" spc="-2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gioco</a:t>
            </a:r>
            <a:r>
              <a:rPr lang="en-US" sz="1600" spc="-7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nell’incontro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  <a:r>
              <a:rPr lang="en-US" sz="1600" spc="-10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nell’incontro</a:t>
            </a:r>
            <a:r>
              <a:rPr lang="en-US" sz="1600" spc="-12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con</a:t>
            </a:r>
            <a:r>
              <a:rPr lang="en-US" sz="1600" spc="-5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l’altro</a:t>
            </a:r>
            <a:r>
              <a:rPr lang="en-US" sz="1600" spc="5" dirty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  <a:p>
            <a:pPr marL="127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</a:rPr>
              <a:t>oppure</a:t>
            </a:r>
            <a:endParaRPr lang="en-US" sz="1600" dirty="0">
              <a:solidFill>
                <a:srgbClr val="FFFFFF"/>
              </a:solidFill>
            </a:endParaRPr>
          </a:p>
          <a:p>
            <a:pPr marL="287020" marR="10795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US" sz="1600" b="1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Lo </a:t>
            </a:r>
            <a:r>
              <a:rPr lang="en-US" sz="1600" b="1" u="sng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lang="en-US" sz="1600" b="1" u="sng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chock</a:t>
            </a:r>
            <a:r>
              <a:rPr lang="en-US" sz="1600" b="1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1600" b="1" u="sng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culturale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viene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descritto</a:t>
            </a:r>
            <a:r>
              <a:rPr lang="en-US" sz="1600" spc="5" dirty="0">
                <a:solidFill>
                  <a:srgbClr val="FFFFFF"/>
                </a:solidFill>
              </a:rPr>
              <a:t> come </a:t>
            </a:r>
            <a:r>
              <a:rPr lang="en-US" sz="1600" spc="5" dirty="0" err="1">
                <a:solidFill>
                  <a:srgbClr val="FFFFFF"/>
                </a:solidFill>
              </a:rPr>
              <a:t>una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malattia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 </a:t>
            </a:r>
            <a:r>
              <a:rPr lang="en-US" sz="1600" spc="5" dirty="0" err="1">
                <a:solidFill>
                  <a:srgbClr val="FFFFFF"/>
                </a:solidFill>
              </a:rPr>
              <a:t>coloro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vengono</a:t>
            </a:r>
            <a:r>
              <a:rPr lang="en-US" sz="1600" spc="5" dirty="0">
                <a:solidFill>
                  <a:srgbClr val="FFFFFF"/>
                </a:solidFill>
              </a:rPr>
              <a:t>  </a:t>
            </a:r>
            <a:r>
              <a:rPr lang="en-US" sz="1600" spc="5" dirty="0" err="1">
                <a:solidFill>
                  <a:srgbClr val="FFFFFF"/>
                </a:solidFill>
              </a:rPr>
              <a:t>trapiantati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all’estero</a:t>
            </a:r>
            <a:r>
              <a:rPr lang="en-US" sz="1600" spc="5" dirty="0">
                <a:solidFill>
                  <a:srgbClr val="FFFFFF"/>
                </a:solidFill>
              </a:rPr>
              <a:t> e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precipitano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nell’ansietà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deriva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dalla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perdita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dei</a:t>
            </a:r>
            <a:r>
              <a:rPr lang="en-US" sz="1600" spc="5" dirty="0">
                <a:solidFill>
                  <a:srgbClr val="FFFFFF"/>
                </a:solidFill>
              </a:rPr>
              <a:t>  </a:t>
            </a:r>
            <a:r>
              <a:rPr lang="en-US" sz="1600" dirty="0" err="1">
                <a:solidFill>
                  <a:srgbClr val="FFFFFF"/>
                </a:solidFill>
              </a:rPr>
              <a:t>segni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familiari</a:t>
            </a:r>
            <a:r>
              <a:rPr lang="en-US" sz="1600" spc="5" dirty="0">
                <a:solidFill>
                  <a:srgbClr val="FFFFFF"/>
                </a:solidFill>
              </a:rPr>
              <a:t> e </a:t>
            </a:r>
            <a:r>
              <a:rPr lang="en-US" sz="1600" spc="5" dirty="0" err="1">
                <a:solidFill>
                  <a:srgbClr val="FFFFFF"/>
                </a:solidFill>
              </a:rPr>
              <a:t>dei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simboli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della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realtà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sociale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abituale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r>
              <a:rPr lang="en-US" sz="1600" spc="-5" dirty="0" err="1">
                <a:solidFill>
                  <a:srgbClr val="FFFFFF"/>
                </a:solidFill>
              </a:rPr>
              <a:t>Essi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soffrono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 </a:t>
            </a:r>
            <a:r>
              <a:rPr lang="en-US" sz="1600" spc="-5" dirty="0">
                <a:solidFill>
                  <a:srgbClr val="FFFFFF"/>
                </a:solidFill>
              </a:rPr>
              <a:t>un  </a:t>
            </a:r>
            <a:r>
              <a:rPr lang="en-US" sz="1600" spc="5" dirty="0" err="1">
                <a:solidFill>
                  <a:srgbClr val="FFFFFF"/>
                </a:solidFill>
              </a:rPr>
              <a:t>sentimento</a:t>
            </a:r>
            <a:r>
              <a:rPr lang="en-US" sz="1600" spc="-9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estraneità</a:t>
            </a:r>
            <a:r>
              <a:rPr lang="en-US" sz="1600" spc="5" dirty="0">
                <a:solidFill>
                  <a:srgbClr val="FFFFFF"/>
                </a:solidFill>
              </a:rPr>
              <a:t>,</a:t>
            </a:r>
            <a:r>
              <a:rPr lang="en-US" sz="1600" spc="-95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incomprensione</a:t>
            </a:r>
            <a:r>
              <a:rPr lang="en-US" sz="1600" spc="-9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o</a:t>
            </a:r>
            <a:r>
              <a:rPr lang="en-US" sz="1600" spc="-15" dirty="0">
                <a:solidFill>
                  <a:srgbClr val="FFFFFF"/>
                </a:solidFill>
              </a:rPr>
              <a:t> </a:t>
            </a:r>
            <a:r>
              <a:rPr lang="en-US" sz="1600" spc="-5" dirty="0" err="1">
                <a:solidFill>
                  <a:srgbClr val="FFFFFF"/>
                </a:solidFill>
              </a:rPr>
              <a:t>anche</a:t>
            </a:r>
            <a:r>
              <a:rPr lang="en-US" sz="1600" spc="-2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spc="10" dirty="0" err="1">
                <a:solidFill>
                  <a:srgbClr val="FFFFFF"/>
                </a:solidFill>
              </a:rPr>
              <a:t>rigetto</a:t>
            </a:r>
            <a:r>
              <a:rPr lang="en-US" sz="1600" spc="-8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nel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confronto</a:t>
            </a:r>
            <a:r>
              <a:rPr lang="en-US" sz="1600" spc="-9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con  </a:t>
            </a:r>
            <a:r>
              <a:rPr lang="en-US" sz="1600" dirty="0" err="1">
                <a:solidFill>
                  <a:srgbClr val="FFFFFF"/>
                </a:solidFill>
              </a:rPr>
              <a:t>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nuovi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quadri</a:t>
            </a:r>
            <a:r>
              <a:rPr lang="en-US" sz="1600" dirty="0">
                <a:solidFill>
                  <a:srgbClr val="FFFFFF"/>
                </a:solidFill>
              </a:rPr>
              <a:t> di</a:t>
            </a:r>
            <a:r>
              <a:rPr lang="en-US" sz="1600" spc="-10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riferimento</a:t>
            </a:r>
            <a:r>
              <a:rPr lang="en-US" sz="1600" spc="5" dirty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  <a:p>
            <a:pPr marL="287020" marR="508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spc="5" dirty="0">
                <a:solidFill>
                  <a:srgbClr val="FFFFFF"/>
                </a:solidFill>
              </a:rPr>
              <a:t>Lo </a:t>
            </a:r>
            <a:r>
              <a:rPr lang="en-US" sz="1600" spc="5" dirty="0" err="1">
                <a:solidFill>
                  <a:srgbClr val="FFFFFF"/>
                </a:solidFill>
              </a:rPr>
              <a:t>s</a:t>
            </a:r>
            <a:r>
              <a:rPr lang="en-US" sz="1600" dirty="0" err="1">
                <a:solidFill>
                  <a:srgbClr val="FFFFFF"/>
                </a:solidFill>
              </a:rPr>
              <a:t>chock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culturale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emerge </a:t>
            </a:r>
            <a:r>
              <a:rPr lang="en-US" sz="1600" spc="-5" dirty="0" err="1">
                <a:solidFill>
                  <a:srgbClr val="FFFFFF"/>
                </a:solidFill>
              </a:rPr>
              <a:t>quindi</a:t>
            </a:r>
            <a:r>
              <a:rPr lang="en-US" sz="1600" spc="-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sia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tra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migranti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in </a:t>
            </a:r>
            <a:r>
              <a:rPr lang="en-US" sz="1600" dirty="0" err="1">
                <a:solidFill>
                  <a:srgbClr val="FFFFFF"/>
                </a:solidFill>
              </a:rPr>
              <a:t>ogni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altra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situazione</a:t>
            </a:r>
            <a:r>
              <a:rPr lang="en-US" sz="1600" dirty="0">
                <a:solidFill>
                  <a:srgbClr val="FFFFFF"/>
                </a:solidFill>
              </a:rPr>
              <a:t> di  </a:t>
            </a:r>
            <a:r>
              <a:rPr lang="en-US" sz="1600" spc="5" dirty="0" err="1">
                <a:solidFill>
                  <a:srgbClr val="FFFFFF"/>
                </a:solidFill>
              </a:rPr>
              <a:t>sradicamento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culturale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più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o </a:t>
            </a:r>
            <a:r>
              <a:rPr lang="en-US" sz="1600" spc="5" dirty="0" err="1">
                <a:solidFill>
                  <a:srgbClr val="FFFFFF"/>
                </a:solidFill>
              </a:rPr>
              <a:t>meno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accentuato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r>
              <a:rPr lang="en-US" sz="1600" spc="5" dirty="0">
                <a:solidFill>
                  <a:srgbClr val="FFFFFF"/>
                </a:solidFill>
              </a:rPr>
              <a:t>Per </a:t>
            </a:r>
            <a:r>
              <a:rPr lang="en-US" sz="1600" spc="5" dirty="0" err="1">
                <a:solidFill>
                  <a:srgbClr val="FFFFFF"/>
                </a:solidFill>
              </a:rPr>
              <a:t>esempio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tra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Quadri</a:t>
            </a:r>
            <a:r>
              <a:rPr lang="en-US" sz="1600" dirty="0">
                <a:solidFill>
                  <a:srgbClr val="FFFFFF"/>
                </a:solidFill>
              </a:rPr>
              <a:t> di  </a:t>
            </a:r>
            <a:r>
              <a:rPr lang="en-US" sz="1600" dirty="0" err="1">
                <a:solidFill>
                  <a:srgbClr val="FFFFFF"/>
                </a:solidFill>
              </a:rPr>
              <a:t>aziende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espatriati</a:t>
            </a:r>
            <a:r>
              <a:rPr lang="en-US" sz="1600" spc="5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lavoratori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di </a:t>
            </a:r>
            <a:r>
              <a:rPr lang="en-US" sz="1600" spc="5" dirty="0">
                <a:solidFill>
                  <a:srgbClr val="FFFFFF"/>
                </a:solidFill>
              </a:rPr>
              <a:t>ONG </a:t>
            </a:r>
            <a:r>
              <a:rPr lang="en-US" sz="1600" dirty="0" err="1">
                <a:solidFill>
                  <a:srgbClr val="FFFFFF"/>
                </a:solidFill>
              </a:rPr>
              <a:t>umanitarie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spc="5" dirty="0">
                <a:solidFill>
                  <a:srgbClr val="FFFFFF"/>
                </a:solidFill>
              </a:rPr>
              <a:t>in </a:t>
            </a:r>
            <a:r>
              <a:rPr lang="en-US" sz="1600" spc="5" dirty="0" err="1">
                <a:solidFill>
                  <a:srgbClr val="FFFFFF"/>
                </a:solidFill>
              </a:rPr>
              <a:t>seguito</a:t>
            </a:r>
            <a:r>
              <a:rPr lang="en-US" sz="1600" spc="5" dirty="0">
                <a:solidFill>
                  <a:srgbClr val="FFFFFF"/>
                </a:solidFill>
              </a:rPr>
              <a:t> a </a:t>
            </a:r>
            <a:r>
              <a:rPr lang="en-US" sz="1600" dirty="0" err="1">
                <a:solidFill>
                  <a:srgbClr val="FFFFFF"/>
                </a:solidFill>
              </a:rPr>
              <a:t>viaggi</a:t>
            </a:r>
            <a:r>
              <a:rPr lang="en-US" sz="1600" dirty="0">
                <a:solidFill>
                  <a:srgbClr val="FFFFFF"/>
                </a:solidFill>
              </a:rPr>
              <a:t> di </a:t>
            </a:r>
            <a:r>
              <a:rPr lang="en-US" sz="1600" spc="5" dirty="0" err="1">
                <a:solidFill>
                  <a:srgbClr val="FFFFFF"/>
                </a:solidFill>
              </a:rPr>
              <a:t>tipo</a:t>
            </a:r>
            <a:r>
              <a:rPr lang="en-US" sz="1600" spc="5" dirty="0">
                <a:solidFill>
                  <a:srgbClr val="FFFFFF"/>
                </a:solidFill>
              </a:rPr>
              <a:t>  </a:t>
            </a:r>
            <a:r>
              <a:rPr lang="en-US" sz="1600" spc="5" dirty="0" err="1">
                <a:solidFill>
                  <a:srgbClr val="FFFFFF"/>
                </a:solidFill>
              </a:rPr>
              <a:t>turistico</a:t>
            </a:r>
            <a:r>
              <a:rPr lang="en-US" sz="1600" spc="5" dirty="0">
                <a:solidFill>
                  <a:srgbClr val="FFFFFF"/>
                </a:solidFill>
              </a:rPr>
              <a:t> in </a:t>
            </a:r>
            <a:r>
              <a:rPr lang="en-US" sz="1600" dirty="0" err="1">
                <a:solidFill>
                  <a:srgbClr val="FFFFFF"/>
                </a:solidFill>
              </a:rPr>
              <a:t>caso</a:t>
            </a:r>
            <a:r>
              <a:rPr lang="en-US" sz="1600" dirty="0">
                <a:solidFill>
                  <a:srgbClr val="FFFFFF"/>
                </a:solidFill>
              </a:rPr>
              <a:t> di </a:t>
            </a:r>
            <a:r>
              <a:rPr lang="en-US" sz="1600" spc="5" dirty="0" err="1">
                <a:solidFill>
                  <a:srgbClr val="FFFFFF"/>
                </a:solidFill>
              </a:rPr>
              <a:t>contatti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ravvicinati</a:t>
            </a:r>
            <a:r>
              <a:rPr lang="en-US" sz="1600" spc="5" dirty="0">
                <a:solidFill>
                  <a:srgbClr val="FFFFFF"/>
                </a:solidFill>
              </a:rPr>
              <a:t> con </a:t>
            </a:r>
            <a:r>
              <a:rPr lang="en-US" sz="1600" spc="5" dirty="0" err="1">
                <a:solidFill>
                  <a:srgbClr val="FFFFFF"/>
                </a:solidFill>
              </a:rPr>
              <a:t>popolazioni</a:t>
            </a:r>
            <a:r>
              <a:rPr lang="en-US" sz="1600" spc="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autoctone</a:t>
            </a:r>
            <a:r>
              <a:rPr lang="en-US" sz="1600" spc="5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durante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gli</a:t>
            </a:r>
            <a:r>
              <a:rPr lang="en-US" sz="1600" dirty="0">
                <a:solidFill>
                  <a:srgbClr val="FFFFFF"/>
                </a:solidFill>
              </a:rPr>
              <a:t>  </a:t>
            </a:r>
            <a:r>
              <a:rPr lang="en-US" sz="1600" spc="5" dirty="0" err="1">
                <a:solidFill>
                  <a:srgbClr val="FFFFFF"/>
                </a:solidFill>
              </a:rPr>
              <a:t>scambi</a:t>
            </a:r>
            <a:r>
              <a:rPr lang="en-US" sz="1600" spc="-5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studenteschi</a:t>
            </a:r>
            <a:r>
              <a:rPr lang="en-US" sz="1600" spc="-45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e,</a:t>
            </a:r>
            <a:r>
              <a:rPr lang="en-US" sz="1600" spc="-4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infine</a:t>
            </a:r>
            <a:r>
              <a:rPr lang="en-US" sz="1600" dirty="0">
                <a:solidFill>
                  <a:srgbClr val="FFFFFF"/>
                </a:solidFill>
              </a:rPr>
              <a:t>,</a:t>
            </a:r>
            <a:r>
              <a:rPr lang="en-US" sz="1600" spc="-4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tra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gli</a:t>
            </a:r>
            <a:r>
              <a:rPr lang="en-US" sz="1600" spc="-20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operatori</a:t>
            </a:r>
            <a:r>
              <a:rPr lang="en-US" sz="1600" spc="-1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che</a:t>
            </a:r>
            <a:r>
              <a:rPr lang="en-US" sz="1600" spc="-1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lavorano</a:t>
            </a:r>
            <a:r>
              <a:rPr lang="en-US" sz="1600" spc="-65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nel</a:t>
            </a:r>
            <a:r>
              <a:rPr lang="en-US" sz="1600" spc="-2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proprio</a:t>
            </a:r>
            <a:r>
              <a:rPr lang="en-US" sz="1600" spc="-45" dirty="0">
                <a:solidFill>
                  <a:srgbClr val="FFFFFF"/>
                </a:solidFill>
              </a:rPr>
              <a:t> </a:t>
            </a:r>
            <a:r>
              <a:rPr lang="en-US" sz="1600" spc="5" dirty="0" err="1">
                <a:solidFill>
                  <a:srgbClr val="FFFFFF"/>
                </a:solidFill>
              </a:rPr>
              <a:t>Paese</a:t>
            </a:r>
            <a:r>
              <a:rPr lang="en-US" sz="1600" spc="5" dirty="0">
                <a:solidFill>
                  <a:srgbClr val="FFFFFF"/>
                </a:solidFill>
              </a:rPr>
              <a:t>,</a:t>
            </a:r>
            <a:r>
              <a:rPr lang="en-US" sz="1600" spc="-40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a  </a:t>
            </a:r>
            <a:r>
              <a:rPr lang="en-US" sz="1600" spc="5" dirty="0" err="1">
                <a:solidFill>
                  <a:srgbClr val="FFFFFF"/>
                </a:solidFill>
              </a:rPr>
              <a:t>contatto</a:t>
            </a:r>
            <a:r>
              <a:rPr lang="en-US" sz="1600" spc="5" dirty="0">
                <a:solidFill>
                  <a:srgbClr val="FFFFFF"/>
                </a:solidFill>
              </a:rPr>
              <a:t> con </a:t>
            </a:r>
            <a:r>
              <a:rPr lang="en-US" sz="1600" spc="5" dirty="0" err="1">
                <a:solidFill>
                  <a:srgbClr val="FFFFFF"/>
                </a:solidFill>
              </a:rPr>
              <a:t>popolazioni</a:t>
            </a:r>
            <a:r>
              <a:rPr lang="en-US" sz="1600" spc="-235" dirty="0">
                <a:solidFill>
                  <a:srgbClr val="FFFFFF"/>
                </a:solidFill>
              </a:rPr>
              <a:t> </a:t>
            </a:r>
            <a:r>
              <a:rPr lang="en-US" sz="1600" spc="5" dirty="0">
                <a:solidFill>
                  <a:srgbClr val="FFFFFF"/>
                </a:solidFill>
              </a:rPr>
              <a:t>immigrate.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/>
          <p:nvPr/>
        </p:nvSpPr>
        <p:spPr>
          <a:xfrm>
            <a:off x="570308" y="9906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marR="50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spc="-5" dirty="0" err="1">
                <a:solidFill>
                  <a:srgbClr val="FFFFFF"/>
                </a:solidFill>
              </a:rPr>
              <a:t>L'altro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spc="-10" dirty="0">
                <a:solidFill>
                  <a:srgbClr val="FFFFFF"/>
                </a:solidFill>
              </a:rPr>
              <a:t>proprio </a:t>
            </a:r>
            <a:r>
              <a:rPr lang="en-US" sz="2400" dirty="0">
                <a:solidFill>
                  <a:srgbClr val="FFFFFF"/>
                </a:solidFill>
              </a:rPr>
              <a:t>in </a:t>
            </a:r>
            <a:r>
              <a:rPr lang="en-US" sz="2400" spc="-5" dirty="0" err="1">
                <a:solidFill>
                  <a:srgbClr val="FFFFFF"/>
                </a:solidFill>
              </a:rPr>
              <a:t>virtù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sua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più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o </a:t>
            </a:r>
            <a:r>
              <a:rPr lang="en-US" sz="2400" spc="-5" dirty="0" err="1">
                <a:solidFill>
                  <a:srgbClr val="FFFFFF"/>
                </a:solidFill>
              </a:rPr>
              <a:t>meno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marcata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diversità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spc="-5" dirty="0" err="1">
                <a:solidFill>
                  <a:srgbClr val="FFFFFF"/>
                </a:solidFill>
              </a:rPr>
              <a:t>rappresenta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una </a:t>
            </a:r>
            <a:r>
              <a:rPr lang="en-US" sz="2400" spc="-5" dirty="0" err="1">
                <a:solidFill>
                  <a:srgbClr val="FFFFFF"/>
                </a:solidFill>
              </a:rPr>
              <a:t>minaccia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identitaria</a:t>
            </a:r>
            <a:r>
              <a:rPr lang="en-US" sz="2400" spc="-5" dirty="0">
                <a:solidFill>
                  <a:srgbClr val="FFFFFF"/>
                </a:solidFill>
              </a:rPr>
              <a:t> per cui </a:t>
            </a:r>
            <a:r>
              <a:rPr lang="en-US" sz="2400" spc="-5" dirty="0" err="1">
                <a:solidFill>
                  <a:srgbClr val="FFFFFF"/>
                </a:solidFill>
              </a:rPr>
              <a:t>ciascuno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reagisce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>
                <a:solidFill>
                  <a:srgbClr val="FFFFFF"/>
                </a:solidFill>
              </a:rPr>
              <a:t>“</a:t>
            </a:r>
            <a:r>
              <a:rPr lang="en-US" sz="2400" spc="-5" dirty="0" err="1">
                <a:solidFill>
                  <a:srgbClr val="FFFFFF"/>
                </a:solidFill>
              </a:rPr>
              <a:t>pancia</a:t>
            </a:r>
            <a:r>
              <a:rPr lang="en-US" sz="2400" spc="-5" dirty="0">
                <a:solidFill>
                  <a:srgbClr val="FFFFFF"/>
                </a:solidFill>
              </a:rPr>
              <a:t>” </a:t>
            </a:r>
            <a:r>
              <a:rPr lang="en-US" sz="2400" spc="-10" dirty="0">
                <a:solidFill>
                  <a:srgbClr val="FFFFFF"/>
                </a:solidFill>
              </a:rPr>
              <a:t>di  </a:t>
            </a:r>
            <a:r>
              <a:rPr lang="en-US" sz="2400" spc="-5" dirty="0" err="1">
                <a:solidFill>
                  <a:srgbClr val="FFFFFF"/>
                </a:solidFill>
              </a:rPr>
              <a:t>fronte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ad </a:t>
            </a:r>
            <a:r>
              <a:rPr lang="en-US" sz="2400" spc="-5" dirty="0" err="1">
                <a:solidFill>
                  <a:srgbClr val="FFFFFF"/>
                </a:solidFill>
              </a:rPr>
              <a:t>alcuni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comportamenti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dell’altro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che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mettono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 </a:t>
            </a:r>
            <a:r>
              <a:rPr lang="en-US" sz="2400" spc="-5" dirty="0" err="1">
                <a:solidFill>
                  <a:srgbClr val="FFFFFF"/>
                </a:solidFill>
              </a:rPr>
              <a:t>discussione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o </a:t>
            </a:r>
            <a:r>
              <a:rPr lang="en-US" sz="2400" dirty="0" err="1">
                <a:solidFill>
                  <a:srgbClr val="FFFFFF"/>
                </a:solidFill>
              </a:rPr>
              <a:t>sembrano</a:t>
            </a:r>
            <a:r>
              <a:rPr lang="en-US" sz="2400" spc="-1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attaccare</a:t>
            </a:r>
            <a:endParaRPr lang="en-US" sz="2400" dirty="0">
              <a:solidFill>
                <a:srgbClr val="FFFFFF"/>
              </a:solidFill>
            </a:endParaRPr>
          </a:p>
          <a:p>
            <a:pPr marL="12700" marR="1206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spc="-5" dirty="0" err="1">
                <a:solidFill>
                  <a:srgbClr val="FFFFFF"/>
                </a:solidFill>
              </a:rPr>
              <a:t>alcuni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pilastri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valoriali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dell’identità</a:t>
            </a:r>
            <a:r>
              <a:rPr lang="en-US" sz="2400" spc="-5" dirty="0">
                <a:solidFill>
                  <a:srgbClr val="FFFFFF"/>
                </a:solidFill>
              </a:rPr>
              <a:t> (es.: </a:t>
            </a:r>
            <a:r>
              <a:rPr lang="en-US" sz="2400" spc="5" dirty="0">
                <a:solidFill>
                  <a:srgbClr val="FFFFFF"/>
                </a:solidFill>
              </a:rPr>
              <a:t>la</a:t>
            </a:r>
            <a:r>
              <a:rPr lang="en-US" sz="2400" spc="-22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libertà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dall'individuo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ruolo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della</a:t>
            </a:r>
            <a:r>
              <a:rPr lang="en-US" sz="2400" spc="-5" dirty="0">
                <a:solidFill>
                  <a:srgbClr val="FFFFFF"/>
                </a:solidFill>
              </a:rPr>
              <a:t> donna </a:t>
            </a:r>
            <a:r>
              <a:rPr lang="en-US" sz="2400" dirty="0" err="1">
                <a:solidFill>
                  <a:srgbClr val="FFFFFF"/>
                </a:solidFill>
              </a:rPr>
              <a:t>nella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famiglia</a:t>
            </a:r>
            <a:r>
              <a:rPr lang="en-US" sz="2400" dirty="0">
                <a:solidFill>
                  <a:srgbClr val="FFFFFF"/>
                </a:solidFill>
              </a:rPr>
              <a:t>  e </a:t>
            </a:r>
            <a:r>
              <a:rPr lang="en-US" sz="2400" dirty="0" err="1">
                <a:solidFill>
                  <a:srgbClr val="FFFFFF"/>
                </a:solidFill>
              </a:rPr>
              <a:t>nella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società</a:t>
            </a:r>
            <a:r>
              <a:rPr lang="en-US" sz="2400" spc="-5" dirty="0">
                <a:solidFill>
                  <a:srgbClr val="FFFFFF"/>
                </a:solidFill>
              </a:rPr>
              <a:t>; </a:t>
            </a:r>
            <a:r>
              <a:rPr lang="en-US" sz="2400" spc="-5" dirty="0" err="1">
                <a:solidFill>
                  <a:srgbClr val="FFFFFF"/>
                </a:solidFill>
              </a:rPr>
              <a:t>l'educazione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figli</a:t>
            </a:r>
            <a:r>
              <a:rPr lang="en-US" sz="2400" dirty="0">
                <a:solidFill>
                  <a:srgbClr val="FFFFFF"/>
                </a:solidFill>
              </a:rPr>
              <a:t>; </a:t>
            </a:r>
            <a:r>
              <a:rPr lang="en-US" sz="2400" spc="-5" dirty="0" err="1">
                <a:solidFill>
                  <a:srgbClr val="FFFFFF"/>
                </a:solidFill>
              </a:rPr>
              <a:t>ecc</a:t>
            </a:r>
            <a:r>
              <a:rPr lang="en-US" sz="2400" spc="-5" dirty="0">
                <a:solidFill>
                  <a:srgbClr val="FFFFFF"/>
                </a:solidFill>
              </a:rPr>
              <a:t>.). </a:t>
            </a:r>
            <a:r>
              <a:rPr lang="en-US" sz="2400" b="1" spc="-5" dirty="0" err="1">
                <a:solidFill>
                  <a:srgbClr val="FFFFFF"/>
                </a:solidFill>
              </a:rPr>
              <a:t>Allora</a:t>
            </a:r>
            <a:r>
              <a:rPr lang="en-US" sz="2400" b="1" spc="-5" dirty="0">
                <a:solidFill>
                  <a:srgbClr val="FFFFFF"/>
                </a:solidFill>
              </a:rPr>
              <a:t>  </a:t>
            </a:r>
            <a:r>
              <a:rPr lang="en-US" sz="2400" b="1" spc="-5" dirty="0" err="1">
                <a:solidFill>
                  <a:srgbClr val="FFFFFF"/>
                </a:solidFill>
              </a:rPr>
              <a:t>essere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interculturali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significa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anche</a:t>
            </a:r>
            <a:r>
              <a:rPr lang="en-US" sz="2400" b="1" dirty="0">
                <a:solidFill>
                  <a:srgbClr val="FFFFFF"/>
                </a:solidFill>
              </a:rPr>
              <a:t> e  </a:t>
            </a:r>
            <a:r>
              <a:rPr lang="en-US" sz="2400" b="1" dirty="0" err="1">
                <a:solidFill>
                  <a:srgbClr val="FFFFFF"/>
                </a:solidFill>
              </a:rPr>
              <a:t>soprattutto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saper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gestire</a:t>
            </a:r>
            <a:r>
              <a:rPr lang="en-US" sz="2400" b="1" spc="-5" dirty="0">
                <a:solidFill>
                  <a:srgbClr val="FFFFFF"/>
                </a:solidFill>
              </a:rPr>
              <a:t> le </a:t>
            </a:r>
            <a:r>
              <a:rPr lang="en-US" sz="2400" b="1" spc="-5" dirty="0" err="1">
                <a:solidFill>
                  <a:srgbClr val="FFFFFF"/>
                </a:solidFill>
              </a:rPr>
              <a:t>proprie</a:t>
            </a:r>
            <a:r>
              <a:rPr lang="en-US" sz="2400" b="1" spc="-5" dirty="0">
                <a:solidFill>
                  <a:srgbClr val="FFFFFF"/>
                </a:solidFill>
              </a:rPr>
              <a:t>  </a:t>
            </a:r>
            <a:r>
              <a:rPr lang="en-US" sz="2400" b="1" spc="-5" dirty="0" err="1">
                <a:solidFill>
                  <a:srgbClr val="FFFFFF"/>
                </a:solidFill>
              </a:rPr>
              <a:t>emozioni</a:t>
            </a:r>
            <a:r>
              <a:rPr lang="en-US" sz="2400" b="1" spc="-5" dirty="0">
                <a:solidFill>
                  <a:srgbClr val="FFFFFF"/>
                </a:solidFill>
              </a:rPr>
              <a:t>, </a:t>
            </a:r>
            <a:r>
              <a:rPr lang="en-US" sz="2400" b="1" spc="-5" dirty="0" err="1">
                <a:solidFill>
                  <a:srgbClr val="FFFFFF"/>
                </a:solidFill>
              </a:rPr>
              <a:t>sospendere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il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giudizio</a:t>
            </a:r>
            <a:r>
              <a:rPr lang="en-US" sz="2400" b="1" dirty="0">
                <a:solidFill>
                  <a:srgbClr val="FFFFFF"/>
                </a:solidFill>
              </a:rPr>
              <a:t> e  </a:t>
            </a:r>
            <a:r>
              <a:rPr lang="en-US" sz="2400" b="1" spc="-5" dirty="0" err="1">
                <a:solidFill>
                  <a:srgbClr val="FFFFFF"/>
                </a:solidFill>
              </a:rPr>
              <a:t>interrogarsi</a:t>
            </a:r>
            <a:r>
              <a:rPr lang="en-US" sz="2400" b="1" spc="-5" dirty="0">
                <a:solidFill>
                  <a:srgbClr val="FFFFFF"/>
                </a:solidFill>
              </a:rPr>
              <a:t>/</a:t>
            </a:r>
            <a:r>
              <a:rPr lang="en-US" sz="2400" b="1" spc="-5" dirty="0" err="1">
                <a:solidFill>
                  <a:srgbClr val="FFFFFF"/>
                </a:solidFill>
              </a:rPr>
              <a:t>interrogare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l'altro</a:t>
            </a:r>
            <a:r>
              <a:rPr lang="en-US" sz="2400" b="1" spc="-5" dirty="0">
                <a:solidFill>
                  <a:srgbClr val="FFFFFF"/>
                </a:solidFill>
              </a:rPr>
              <a:t>, </a:t>
            </a:r>
            <a:r>
              <a:rPr lang="en-US" sz="2400" b="1" spc="-5" dirty="0" err="1">
                <a:solidFill>
                  <a:srgbClr val="FFFFFF"/>
                </a:solidFill>
              </a:rPr>
              <a:t>facendo</a:t>
            </a:r>
            <a:r>
              <a:rPr lang="en-US" sz="2400" b="1" spc="-5" dirty="0">
                <a:solidFill>
                  <a:srgbClr val="FFFFFF"/>
                </a:solidFill>
              </a:rPr>
              <a:t> lo  </a:t>
            </a:r>
            <a:r>
              <a:rPr lang="en-US" sz="2400" b="1" dirty="0" err="1">
                <a:solidFill>
                  <a:srgbClr val="FFFFFF"/>
                </a:solidFill>
              </a:rPr>
              <a:t>sforzo</a:t>
            </a:r>
            <a:r>
              <a:rPr lang="en-US" sz="2400" b="1" dirty="0">
                <a:solidFill>
                  <a:srgbClr val="FFFFFF"/>
                </a:solidFill>
              </a:rPr>
              <a:t> di </a:t>
            </a:r>
            <a:r>
              <a:rPr lang="en-US" sz="2400" b="1" dirty="0" err="1">
                <a:solidFill>
                  <a:srgbClr val="FFFFFF"/>
                </a:solidFill>
              </a:rPr>
              <a:t>andare</a:t>
            </a:r>
            <a:r>
              <a:rPr lang="en-US" sz="2400" b="1" dirty="0">
                <a:solidFill>
                  <a:srgbClr val="FFFFFF"/>
                </a:solidFill>
              </a:rPr>
              <a:t> a </a:t>
            </a:r>
            <a:r>
              <a:rPr lang="en-US" sz="2400" b="1" dirty="0" err="1">
                <a:solidFill>
                  <a:srgbClr val="FFFFFF"/>
                </a:solidFill>
              </a:rPr>
              <a:t>capire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il</a:t>
            </a:r>
            <a:r>
              <a:rPr lang="en-US" sz="2400" b="1" spc="-5" dirty="0">
                <a:solidFill>
                  <a:srgbClr val="FFFFFF"/>
                </a:solidFill>
              </a:rPr>
              <a:t> proprio </a:t>
            </a:r>
            <a:r>
              <a:rPr lang="en-US" sz="2400" b="1" dirty="0" err="1">
                <a:solidFill>
                  <a:srgbClr val="FFFFFF"/>
                </a:solidFill>
              </a:rPr>
              <a:t>quadro</a:t>
            </a:r>
            <a:r>
              <a:rPr lang="en-US" sz="2400" b="1" dirty="0">
                <a:solidFill>
                  <a:srgbClr val="FFFFFF"/>
                </a:solidFill>
              </a:rPr>
              <a:t>  di </a:t>
            </a:r>
            <a:r>
              <a:rPr lang="en-US" sz="2400" b="1" spc="-5" dirty="0" err="1">
                <a:solidFill>
                  <a:srgbClr val="FFFFFF"/>
                </a:solidFill>
              </a:rPr>
              <a:t>riferimento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culturale</a:t>
            </a:r>
            <a:r>
              <a:rPr lang="en-US" sz="2400" b="1" dirty="0">
                <a:solidFill>
                  <a:srgbClr val="FFFFFF"/>
                </a:solidFill>
              </a:rPr>
              <a:t> e </a:t>
            </a:r>
            <a:r>
              <a:rPr lang="en-US" sz="2400" b="1" spc="-5" dirty="0" err="1">
                <a:solidFill>
                  <a:srgbClr val="FFFFFF"/>
                </a:solidFill>
              </a:rPr>
              <a:t>quello</a:t>
            </a:r>
            <a:r>
              <a:rPr lang="en-US" sz="2400" b="1" spc="-65" dirty="0">
                <a:solidFill>
                  <a:srgbClr val="FFFFFF"/>
                </a:solidFill>
              </a:rPr>
              <a:t> </a:t>
            </a:r>
            <a:r>
              <a:rPr lang="en-US" sz="2400" b="1" spc="-10" dirty="0" err="1">
                <a:solidFill>
                  <a:srgbClr val="FFFFFF"/>
                </a:solidFill>
              </a:rPr>
              <a:t>dell'altro</a:t>
            </a:r>
            <a:r>
              <a:rPr lang="en-US" sz="2400" b="1" spc="-1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75565">
              <a:lnSpc>
                <a:spcPct val="90000"/>
              </a:lnSpc>
            </a:pPr>
            <a:r>
              <a:rPr lang="en-US" sz="3100" u="heavy" spc="90">
                <a:solidFill>
                  <a:srgbClr val="FFFFFF"/>
                </a:solidFill>
                <a:uFill>
                  <a:solidFill>
                    <a:srgbClr val="4F271C"/>
                  </a:solidFill>
                </a:uFill>
              </a:rPr>
              <a:t> </a:t>
            </a:r>
            <a:r>
              <a:rPr lang="en-US" sz="3100" b="1" u="heavy" spc="-10">
                <a:solidFill>
                  <a:srgbClr val="FFFFFF"/>
                </a:solidFill>
                <a:uFill>
                  <a:solidFill>
                    <a:srgbClr val="4F271C"/>
                  </a:solidFill>
                </a:uFill>
              </a:rPr>
              <a:t>TRE </a:t>
            </a:r>
            <a:r>
              <a:rPr lang="en-US" sz="3100" b="1" u="heavy" spc="-5">
                <a:solidFill>
                  <a:srgbClr val="FFFFFF"/>
                </a:solidFill>
                <a:uFill>
                  <a:solidFill>
                    <a:srgbClr val="4F271C"/>
                  </a:solidFill>
                </a:uFill>
              </a:rPr>
              <a:t>PASSAGGI DELL’APPROCCIO </a:t>
            </a:r>
            <a:r>
              <a:rPr lang="en-US" sz="3100" b="1" u="none" spc="-5">
                <a:solidFill>
                  <a:srgbClr val="FFFFFF"/>
                </a:solidFill>
              </a:rPr>
              <a:t> </a:t>
            </a:r>
            <a:r>
              <a:rPr lang="en-US" sz="3100" b="1" u="heavy" spc="-5">
                <a:solidFill>
                  <a:srgbClr val="FFFFFF"/>
                </a:solidFill>
                <a:uFill>
                  <a:solidFill>
                    <a:srgbClr val="4F271C"/>
                  </a:solidFill>
                </a:uFill>
              </a:rPr>
              <a:t>INTERCULTURALE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550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69570" indent="-35750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68935" algn="l"/>
                <a:tab pos="370205" algn="l"/>
              </a:tabLst>
            </a:pPr>
            <a:r>
              <a:rPr lang="en-US" sz="28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- </a:t>
            </a:r>
            <a:r>
              <a:rPr lang="en-US" sz="28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il</a:t>
            </a:r>
            <a:r>
              <a:rPr lang="en-US" sz="28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primo passaggio è </a:t>
            </a:r>
            <a:r>
              <a:rPr lang="en-US" sz="28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il</a:t>
            </a:r>
            <a:r>
              <a:rPr lang="en-US" sz="2800" b="1" u="heavy" spc="-9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decentramento</a:t>
            </a:r>
            <a:endParaRPr lang="en-US" sz="2800" dirty="0">
              <a:solidFill>
                <a:srgbClr val="FFFFFF"/>
              </a:solidFill>
            </a:endParaRPr>
          </a:p>
          <a:p>
            <a:pPr marL="287020" marR="136525" indent="-19240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spc="-10" dirty="0" err="1">
                <a:solidFill>
                  <a:srgbClr val="FFFFFF"/>
                </a:solidFill>
              </a:rPr>
              <a:t>prendere</a:t>
            </a:r>
            <a:r>
              <a:rPr lang="en-US" sz="2800" spc="-10" dirty="0">
                <a:solidFill>
                  <a:srgbClr val="FFFFFF"/>
                </a:solidFill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</a:rPr>
              <a:t>distanza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spc="-10" dirty="0">
                <a:solidFill>
                  <a:srgbClr val="FFFFFF"/>
                </a:solidFill>
              </a:rPr>
              <a:t>da </a:t>
            </a:r>
            <a:r>
              <a:rPr lang="en-US" sz="2800" dirty="0" err="1">
                <a:solidFill>
                  <a:srgbClr val="FFFFFF"/>
                </a:solidFill>
              </a:rPr>
              <a:t>sé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</a:rPr>
              <a:t>cercando</a:t>
            </a:r>
            <a:r>
              <a:rPr lang="en-US" sz="2800" spc="-5" dirty="0">
                <a:solidFill>
                  <a:srgbClr val="FFFFFF"/>
                </a:solidFill>
              </a:rPr>
              <a:t> di </a:t>
            </a:r>
            <a:r>
              <a:rPr lang="en-US" sz="2800" dirty="0" err="1">
                <a:solidFill>
                  <a:srgbClr val="FFFFFF"/>
                </a:solidFill>
              </a:rPr>
              <a:t>meglio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  <a:r>
              <a:rPr lang="en-US" sz="2800" spc="-5" dirty="0" err="1">
                <a:solidFill>
                  <a:srgbClr val="FFFFFF"/>
                </a:solidFill>
              </a:rPr>
              <a:t>definire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</a:rPr>
              <a:t>propri</a:t>
            </a:r>
            <a:r>
              <a:rPr lang="en-US" sz="2800" spc="-10" dirty="0">
                <a:solidFill>
                  <a:srgbClr val="FFFFFF"/>
                </a:solidFill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</a:rPr>
              <a:t>quadri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spc="-10" dirty="0">
                <a:solidFill>
                  <a:srgbClr val="FFFFFF"/>
                </a:solidFill>
              </a:rPr>
              <a:t>di </a:t>
            </a:r>
            <a:r>
              <a:rPr lang="en-US" sz="2800" spc="-5" dirty="0" err="1">
                <a:solidFill>
                  <a:srgbClr val="FFFFFF"/>
                </a:solidFill>
              </a:rPr>
              <a:t>riferimento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in </a:t>
            </a:r>
            <a:r>
              <a:rPr lang="en-US" sz="2800" dirty="0" err="1">
                <a:solidFill>
                  <a:srgbClr val="FFFFFF"/>
                </a:solidFill>
              </a:rPr>
              <a:t>quanto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  <a:r>
              <a:rPr lang="en-US" sz="2800" spc="-5" dirty="0" err="1">
                <a:solidFill>
                  <a:srgbClr val="FFFFFF"/>
                </a:solidFill>
              </a:rPr>
              <a:t>individuo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</a:rPr>
              <a:t>portatore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spc="-10" dirty="0">
                <a:solidFill>
                  <a:srgbClr val="FFFFFF"/>
                </a:solidFill>
              </a:rPr>
              <a:t>di </a:t>
            </a:r>
            <a:r>
              <a:rPr lang="en-US" sz="2800" dirty="0">
                <a:solidFill>
                  <a:srgbClr val="FFFFFF"/>
                </a:solidFill>
              </a:rPr>
              <a:t>una </a:t>
            </a:r>
            <a:r>
              <a:rPr lang="en-US" sz="2800" spc="-5" dirty="0" err="1">
                <a:solidFill>
                  <a:srgbClr val="FFFFFF"/>
                </a:solidFill>
              </a:rPr>
              <a:t>cultura</a:t>
            </a:r>
            <a:r>
              <a:rPr lang="en-US" sz="2800" spc="-5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e </a:t>
            </a:r>
            <a:r>
              <a:rPr lang="en-US" sz="2800" spc="-5" dirty="0">
                <a:solidFill>
                  <a:srgbClr val="FFFFFF"/>
                </a:solidFill>
              </a:rPr>
              <a:t>di </a:t>
            </a:r>
            <a:r>
              <a:rPr lang="en-US" sz="2800" spc="5" dirty="0">
                <a:solidFill>
                  <a:srgbClr val="FFFFFF"/>
                </a:solidFill>
              </a:rPr>
              <a:t>sotto-  </a:t>
            </a:r>
            <a:r>
              <a:rPr lang="en-US" sz="2800" spc="-5" dirty="0">
                <a:solidFill>
                  <a:srgbClr val="FFFFFF"/>
                </a:solidFill>
              </a:rPr>
              <a:t>culture </a:t>
            </a:r>
            <a:r>
              <a:rPr lang="en-US" sz="2800" dirty="0">
                <a:solidFill>
                  <a:srgbClr val="FFFFFF"/>
                </a:solidFill>
              </a:rPr>
              <a:t>integrate </a:t>
            </a:r>
            <a:r>
              <a:rPr lang="en-US" sz="2800" dirty="0" err="1">
                <a:solidFill>
                  <a:srgbClr val="FFFFFF"/>
                </a:solidFill>
              </a:rPr>
              <a:t>nella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</a:rPr>
              <a:t>traiettoria</a:t>
            </a:r>
            <a:r>
              <a:rPr lang="en-US" sz="2800" spc="-140" dirty="0">
                <a:solidFill>
                  <a:srgbClr val="FFFFFF"/>
                </a:solidFill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</a:rPr>
              <a:t>personale</a:t>
            </a:r>
            <a:r>
              <a:rPr lang="en-US" sz="2800" spc="-5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/>
          <p:nvPr/>
        </p:nvSpPr>
        <p:spPr>
          <a:xfrm>
            <a:off x="533400" y="1143000"/>
            <a:ext cx="8077200" cy="4732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7020" marR="5080" indent="-27495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68935" algn="l"/>
                <a:tab pos="370205" algn="l"/>
              </a:tabLst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sz="24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-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il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secondo 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passaggio: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penetrare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il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sistema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lang="en-US" sz="24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di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riferimento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dell'altro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,</a:t>
            </a:r>
            <a:r>
              <a:rPr lang="en-US" sz="2400" b="1" u="heavy" spc="-2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conoscerlo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u="heavy" spc="-60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dall’interno</a:t>
            </a:r>
            <a:endParaRPr lang="en-US" sz="2400" b="1" u="heavy" spc="-5" dirty="0">
              <a:solidFill>
                <a:srgbClr val="FFFFFF"/>
              </a:solidFill>
              <a:uFill>
                <a:solidFill>
                  <a:srgbClr val="000000"/>
                </a:solidFill>
              </a:uFill>
            </a:endParaRPr>
          </a:p>
          <a:p>
            <a:pPr marL="287020" marR="5080" indent="-27495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68935" algn="l"/>
                <a:tab pos="37020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 marL="287020" marR="75565" indent="-19240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6345555" algn="l"/>
              </a:tabLst>
            </a:pPr>
            <a:r>
              <a:rPr lang="en-US" sz="2400" spc="-5" dirty="0">
                <a:solidFill>
                  <a:srgbClr val="FFFFFF"/>
                </a:solidFill>
              </a:rPr>
              <a:t>C</a:t>
            </a:r>
            <a:r>
              <a:rPr lang="en-US" sz="2400" spc="-10" dirty="0">
                <a:solidFill>
                  <a:srgbClr val="FFFFFF"/>
                </a:solidFill>
              </a:rPr>
              <a:t>o</a:t>
            </a:r>
            <a:r>
              <a:rPr lang="en-US" sz="2400" spc="-5" dirty="0">
                <a:solidFill>
                  <a:srgbClr val="FFFFFF"/>
                </a:solidFill>
              </a:rPr>
              <a:t>m</a:t>
            </a:r>
            <a:r>
              <a:rPr lang="en-US" sz="2400" dirty="0">
                <a:solidFill>
                  <a:srgbClr val="FFFFFF"/>
                </a:solidFill>
              </a:rPr>
              <a:t>e </a:t>
            </a:r>
            <a:r>
              <a:rPr lang="en-US" sz="2400" spc="-5" dirty="0">
                <a:solidFill>
                  <a:srgbClr val="FFFFFF"/>
                </a:solidFill>
              </a:rPr>
              <a:t>dic</a:t>
            </a:r>
            <a:r>
              <a:rPr lang="en-US" sz="2400" dirty="0">
                <a:solidFill>
                  <a:srgbClr val="FFFFFF"/>
                </a:solidFill>
              </a:rPr>
              <a:t>e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Alt</a:t>
            </a:r>
            <a:r>
              <a:rPr lang="en-US" sz="2400" spc="10" dirty="0" err="1">
                <a:solidFill>
                  <a:srgbClr val="FFFFFF"/>
                </a:solidFill>
              </a:rPr>
              <a:t>a</a:t>
            </a:r>
            <a:r>
              <a:rPr lang="en-US" sz="2400" dirty="0" err="1">
                <a:solidFill>
                  <a:srgbClr val="FFFFFF"/>
                </a:solidFill>
              </a:rPr>
              <a:t>n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  <a:r>
              <a:rPr lang="en-US" sz="2400" spc="-15" dirty="0">
                <a:solidFill>
                  <a:srgbClr val="FFFFFF"/>
                </a:solidFill>
              </a:rPr>
              <a:t> </a:t>
            </a:r>
            <a:r>
              <a:rPr lang="en-US" sz="2400" spc="-10" dirty="0" err="1">
                <a:solidFill>
                  <a:srgbClr val="FFFFFF"/>
                </a:solidFill>
              </a:rPr>
              <a:t>s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spc="-1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t</a:t>
            </a:r>
            <a:r>
              <a:rPr lang="en-US" sz="2400" spc="-10" dirty="0" err="1">
                <a:solidFill>
                  <a:srgbClr val="FFFFFF"/>
                </a:solidFill>
              </a:rPr>
              <a:t>r</a:t>
            </a:r>
            <a:r>
              <a:rPr lang="en-US" sz="2400" dirty="0" err="1">
                <a:solidFill>
                  <a:srgbClr val="FFFFFF"/>
                </a:solidFill>
              </a:rPr>
              <a:t>a</a:t>
            </a:r>
            <a:r>
              <a:rPr lang="en-US" sz="2400" spc="-5" dirty="0" err="1">
                <a:solidFill>
                  <a:srgbClr val="FFFFFF"/>
                </a:solidFill>
              </a:rPr>
              <a:t>tt</a:t>
            </a:r>
            <a:r>
              <a:rPr lang="en-US" sz="2400" dirty="0" err="1">
                <a:solidFill>
                  <a:srgbClr val="FFFFFF"/>
                </a:solidFill>
              </a:rPr>
              <a:t>a</a:t>
            </a:r>
            <a:r>
              <a:rPr lang="en-US" sz="2400" spc="10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d</a:t>
            </a:r>
            <a:r>
              <a:rPr lang="en-US" sz="2400" dirty="0">
                <a:solidFill>
                  <a:srgbClr val="FFFFFF"/>
                </a:solidFill>
              </a:rPr>
              <a:t>i</a:t>
            </a:r>
            <a:r>
              <a:rPr lang="en-US" sz="2400" spc="-1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ent</a:t>
            </a:r>
            <a:r>
              <a:rPr lang="en-US" sz="2400" spc="-15" dirty="0" err="1">
                <a:solidFill>
                  <a:srgbClr val="FFFFFF"/>
                </a:solidFill>
              </a:rPr>
              <a:t>r</a:t>
            </a:r>
            <a:r>
              <a:rPr lang="en-US" sz="2400" dirty="0" err="1">
                <a:solidFill>
                  <a:srgbClr val="FFFFFF"/>
                </a:solidFill>
              </a:rPr>
              <a:t>a</a:t>
            </a:r>
            <a:r>
              <a:rPr lang="en-US" sz="2400" spc="-10" dirty="0" err="1">
                <a:solidFill>
                  <a:srgbClr val="FFFFFF"/>
                </a:solidFill>
              </a:rPr>
              <a:t>r</a:t>
            </a:r>
            <a:r>
              <a:rPr lang="en-US" sz="2400" dirty="0" err="1">
                <a:solidFill>
                  <a:srgbClr val="FFFFFF"/>
                </a:solidFill>
              </a:rPr>
              <a:t>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nel</a:t>
            </a:r>
            <a:r>
              <a:rPr lang="en-US" sz="2400" spc="10" dirty="0" err="1">
                <a:solidFill>
                  <a:srgbClr val="FFFFFF"/>
                </a:solidFill>
              </a:rPr>
              <a:t>l</a:t>
            </a:r>
            <a:r>
              <a:rPr lang="en-US" sz="2400" dirty="0" err="1">
                <a:solidFill>
                  <a:srgbClr val="FFFFFF"/>
                </a:solidFill>
              </a:rPr>
              <a:t>a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razionalità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dell’Altro</a:t>
            </a:r>
            <a:r>
              <a:rPr lang="en-US" sz="2400" spc="-5" dirty="0">
                <a:solidFill>
                  <a:srgbClr val="FFFFFF"/>
                </a:solidFill>
              </a:rPr>
              <a:t> senza </a:t>
            </a:r>
            <a:r>
              <a:rPr lang="en-US" sz="2400" spc="-5" dirty="0" err="1">
                <a:solidFill>
                  <a:srgbClr val="FFFFFF"/>
                </a:solidFill>
              </a:rPr>
              <a:t>condividerne</a:t>
            </a:r>
            <a:r>
              <a:rPr lang="en-US" sz="2400" spc="-5" dirty="0">
                <a:solidFill>
                  <a:srgbClr val="FFFFFF"/>
                </a:solidFill>
              </a:rPr>
              <a:t> per  forza </a:t>
            </a:r>
            <a:r>
              <a:rPr lang="en-US" sz="2400" dirty="0">
                <a:solidFill>
                  <a:srgbClr val="FFFFFF"/>
                </a:solidFill>
              </a:rPr>
              <a:t>le </a:t>
            </a:r>
            <a:r>
              <a:rPr lang="en-US" sz="2400" spc="-5" dirty="0" err="1">
                <a:solidFill>
                  <a:srgbClr val="FFFFFF"/>
                </a:solidFill>
              </a:rPr>
              <a:t>premesse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 le </a:t>
            </a:r>
            <a:r>
              <a:rPr lang="en-US" sz="2400" spc="-5" dirty="0" err="1">
                <a:solidFill>
                  <a:srgbClr val="FFFFFF"/>
                </a:solidFill>
              </a:rPr>
              <a:t>conseguenze</a:t>
            </a:r>
            <a:r>
              <a:rPr lang="en-US" sz="2400" spc="-5" dirty="0">
                <a:solidFill>
                  <a:srgbClr val="FFFFFF"/>
                </a:solidFill>
              </a:rPr>
              <a:t>. E’ </a:t>
            </a:r>
            <a:r>
              <a:rPr lang="en-US" sz="2400" dirty="0">
                <a:solidFill>
                  <a:srgbClr val="FFFFFF"/>
                </a:solidFill>
              </a:rPr>
              <a:t>un  </a:t>
            </a:r>
            <a:r>
              <a:rPr lang="en-US" sz="2400" spc="-5" dirty="0" err="1">
                <a:solidFill>
                  <a:srgbClr val="FFFFFF"/>
                </a:solidFill>
              </a:rPr>
              <a:t>atteggiamento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 err="1">
                <a:solidFill>
                  <a:srgbClr val="FFFFFF"/>
                </a:solidFill>
              </a:rPr>
              <a:t>apertura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uno </a:t>
            </a:r>
            <a:r>
              <a:rPr lang="en-US" sz="2400" spc="-5" dirty="0" err="1">
                <a:solidFill>
                  <a:srgbClr val="FFFFFF"/>
                </a:solidFill>
              </a:rPr>
              <a:t>sforzo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personale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 err="1">
                <a:solidFill>
                  <a:srgbClr val="FFFFFF"/>
                </a:solidFill>
              </a:rPr>
              <a:t>curiosità</a:t>
            </a:r>
            <a:r>
              <a:rPr lang="en-US" sz="2400" spc="-5" dirty="0">
                <a:solidFill>
                  <a:srgbClr val="FFFFFF"/>
                </a:solidFill>
              </a:rPr>
              <a:t> per </a:t>
            </a:r>
            <a:r>
              <a:rPr lang="en-US" sz="2400" spc="-5" dirty="0" err="1">
                <a:solidFill>
                  <a:srgbClr val="FFFFFF"/>
                </a:solidFill>
              </a:rPr>
              <a:t>scoprire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quello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che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dà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senso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  </a:t>
            </a:r>
            <a:r>
              <a:rPr lang="en-US" sz="2400" dirty="0" err="1">
                <a:solidFill>
                  <a:srgbClr val="FFFFFF"/>
                </a:solidFill>
              </a:rPr>
              <a:t>valore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all’altro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spc="-5" dirty="0" err="1">
                <a:solidFill>
                  <a:srgbClr val="FFFFFF"/>
                </a:solidFill>
              </a:rPr>
              <a:t>attraverso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spc="-5" dirty="0" err="1">
                <a:solidFill>
                  <a:srgbClr val="FFFFFF"/>
                </a:solidFill>
              </a:rPr>
              <a:t>sua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cultura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spc="-5" dirty="0" err="1">
                <a:solidFill>
                  <a:srgbClr val="FFFFFF"/>
                </a:solidFill>
              </a:rPr>
              <a:t>sua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migrazione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suo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esilio</a:t>
            </a:r>
            <a:r>
              <a:rPr lang="en-US" sz="2400" dirty="0">
                <a:solidFill>
                  <a:srgbClr val="FFFFFF"/>
                </a:solidFill>
              </a:rPr>
              <a:t>, la </a:t>
            </a:r>
            <a:r>
              <a:rPr lang="en-US" sz="2400" spc="-5" dirty="0" err="1">
                <a:solidFill>
                  <a:srgbClr val="FFFFFF"/>
                </a:solidFill>
              </a:rPr>
              <a:t>sua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acculturazione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spc="-5" dirty="0" err="1">
                <a:solidFill>
                  <a:srgbClr val="FFFFFF"/>
                </a:solidFill>
              </a:rPr>
              <a:t>sempre</a:t>
            </a:r>
            <a:r>
              <a:rPr lang="en-US" sz="2400" spc="-12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interpretate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dirty="0">
                <a:solidFill>
                  <a:srgbClr val="FFFFFF"/>
                </a:solidFill>
              </a:rPr>
              <a:t>e integrate in </a:t>
            </a:r>
            <a:r>
              <a:rPr lang="en-US" sz="2400" spc="-5" dirty="0">
                <a:solidFill>
                  <a:srgbClr val="FFFFFF"/>
                </a:solidFill>
              </a:rPr>
              <a:t>modo </a:t>
            </a:r>
            <a:r>
              <a:rPr lang="en-US" sz="2400" dirty="0" err="1">
                <a:solidFill>
                  <a:srgbClr val="FFFFFF"/>
                </a:solidFill>
              </a:rPr>
              <a:t>unico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dall’individuo</a:t>
            </a:r>
            <a:r>
              <a:rPr lang="en-US" sz="2400" spc="-5" dirty="0">
                <a:solidFill>
                  <a:srgbClr val="FFFFFF"/>
                </a:solidFill>
              </a:rPr>
              <a:t>. </a:t>
            </a:r>
            <a:r>
              <a:rPr lang="en-US" sz="2400" dirty="0">
                <a:solidFill>
                  <a:srgbClr val="FFFFFF"/>
                </a:solidFill>
              </a:rPr>
              <a:t>Solo  </a:t>
            </a:r>
            <a:r>
              <a:rPr lang="en-US" sz="2400" dirty="0" err="1">
                <a:solidFill>
                  <a:srgbClr val="FFFFFF"/>
                </a:solidFill>
              </a:rPr>
              <a:t>allora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potrà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cominciare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un</a:t>
            </a:r>
            <a:r>
              <a:rPr lang="en-US" sz="2400" spc="-114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dialogo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marL="287020" marR="32384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68935" algn="l"/>
                <a:tab pos="370205" algn="l"/>
              </a:tabLst>
            </a:pP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B3A6AB-6556-45E0-BE92-9CED27D76C99}"/>
              </a:ext>
            </a:extLst>
          </p:cNvPr>
          <p:cNvSpPr/>
          <p:nvPr/>
        </p:nvSpPr>
        <p:spPr>
          <a:xfrm>
            <a:off x="609601" y="1769532"/>
            <a:ext cx="79248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7020" marR="32384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68935" algn="l"/>
                <a:tab pos="370205" algn="l"/>
              </a:tabLst>
            </a:pP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il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terzo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passaggio </a:t>
            </a:r>
            <a:r>
              <a:rPr lang="en-US" sz="24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è </a:t>
            </a:r>
            <a:r>
              <a:rPr lang="en-US" sz="2400" b="1" u="heavy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quindi</a:t>
            </a:r>
            <a:r>
              <a:rPr lang="en-US" sz="2400" b="1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la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negoziazione</a:t>
            </a:r>
            <a:r>
              <a:rPr lang="en-US" sz="24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/  </a:t>
            </a:r>
            <a:r>
              <a:rPr lang="en-US" sz="2400" b="1" u="heavy" spc="-5" dirty="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rPr>
              <a:t>mediazione</a:t>
            </a:r>
            <a:endParaRPr lang="en-US" sz="2400" dirty="0">
              <a:solidFill>
                <a:srgbClr val="FFFFFF"/>
              </a:solidFill>
            </a:endParaRPr>
          </a:p>
          <a:p>
            <a:pPr marL="287020" marR="473709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spc="-10" dirty="0">
                <a:solidFill>
                  <a:srgbClr val="FFFFFF"/>
                </a:solidFill>
              </a:rPr>
              <a:t>da </a:t>
            </a:r>
            <a:r>
              <a:rPr lang="en-US" sz="2400" spc="-5" dirty="0" err="1">
                <a:solidFill>
                  <a:srgbClr val="FFFFFF"/>
                </a:solidFill>
              </a:rPr>
              <a:t>realizzarsi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direttamente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dagli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attori</a:t>
            </a:r>
            <a:r>
              <a:rPr lang="en-US" sz="2400" spc="-5" dirty="0">
                <a:solidFill>
                  <a:srgbClr val="FFFFFF"/>
                </a:solidFill>
              </a:rPr>
              <a:t> del  </a:t>
            </a:r>
            <a:r>
              <a:rPr lang="en-US" sz="2400" spc="-5" dirty="0" err="1">
                <a:solidFill>
                  <a:srgbClr val="FFFFFF"/>
                </a:solidFill>
              </a:rPr>
              <a:t>sociale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spc="-5" dirty="0" err="1">
                <a:solidFill>
                  <a:srgbClr val="FFFFFF"/>
                </a:solidFill>
              </a:rPr>
              <a:t>sia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facendo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ricorso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una </a:t>
            </a:r>
            <a:r>
              <a:rPr lang="en-US" sz="2400" spc="-5" dirty="0">
                <a:solidFill>
                  <a:srgbClr val="FFFFFF"/>
                </a:solidFill>
              </a:rPr>
              <a:t>terza</a:t>
            </a:r>
            <a:r>
              <a:rPr lang="en-US" sz="2400" spc="-95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persona.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</a:pPr>
            <a:r>
              <a:rPr lang="en-US" sz="2800" b="1" u="none" spc="-5" dirty="0">
                <a:solidFill>
                  <a:srgbClr val="FFFFFF"/>
                </a:solidFill>
              </a:rPr>
              <a:t>L’ANALISI DEGLI INCIDENTI</a:t>
            </a:r>
            <a:r>
              <a:rPr lang="en-US" sz="2800" b="1" u="none" spc="550" dirty="0">
                <a:solidFill>
                  <a:srgbClr val="FFFFFF"/>
                </a:solidFill>
              </a:rPr>
              <a:t> </a:t>
            </a:r>
            <a:r>
              <a:rPr lang="en-US" sz="2800" b="1" u="none" spc="-5" dirty="0">
                <a:solidFill>
                  <a:srgbClr val="FFFFFF"/>
                </a:solidFill>
              </a:rPr>
              <a:t>CRITICI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72" y="2133600"/>
            <a:ext cx="8073628" cy="3742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7020" marR="1143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>
                <a:tab pos="2287905" algn="l"/>
                <a:tab pos="4593590" algn="l"/>
                <a:tab pos="5849620" algn="l"/>
              </a:tabLst>
            </a:pPr>
            <a:r>
              <a:rPr lang="en-US" sz="2000" spc="-5" dirty="0">
                <a:solidFill>
                  <a:srgbClr val="FFFFFF"/>
                </a:solidFill>
              </a:rPr>
              <a:t>Il </a:t>
            </a:r>
            <a:r>
              <a:rPr lang="en-US" sz="2000" dirty="0" err="1">
                <a:solidFill>
                  <a:srgbClr val="FFFFFF"/>
                </a:solidFill>
              </a:rPr>
              <a:t>valore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formativo</a:t>
            </a:r>
            <a:r>
              <a:rPr lang="en-US" sz="2000" spc="-55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</a:t>
            </a:r>
            <a:r>
              <a:rPr lang="en-US" sz="2000" spc="1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centrale</a:t>
            </a:r>
            <a:r>
              <a:rPr lang="en-US" sz="2000" spc="-5" dirty="0">
                <a:solidFill>
                  <a:srgbClr val="FFFFFF"/>
                </a:solidFill>
              </a:rPr>
              <a:t> di </a:t>
            </a:r>
            <a:r>
              <a:rPr lang="en-US" sz="2000" dirty="0">
                <a:solidFill>
                  <a:srgbClr val="FFFFFF"/>
                </a:solidFill>
              </a:rPr>
              <a:t>tale </a:t>
            </a:r>
            <a:r>
              <a:rPr lang="en-US" sz="2000" spc="-5" dirty="0" err="1">
                <a:solidFill>
                  <a:srgbClr val="FFFFFF"/>
                </a:solidFill>
              </a:rPr>
              <a:t>metodologia</a:t>
            </a:r>
            <a:r>
              <a:rPr lang="en-US" sz="2000" spc="-5" dirty="0">
                <a:solidFill>
                  <a:srgbClr val="FFFFFF"/>
                </a:solidFill>
              </a:rPr>
              <a:t>,  come </a:t>
            </a:r>
            <a:r>
              <a:rPr lang="en-US" sz="2000" dirty="0" err="1">
                <a:solidFill>
                  <a:srgbClr val="FFFFFF"/>
                </a:solidFill>
              </a:rPr>
              <a:t>già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detto</a:t>
            </a:r>
            <a:r>
              <a:rPr lang="en-US" sz="2000" spc="-5" dirty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>è </a:t>
            </a:r>
            <a:r>
              <a:rPr lang="en-US" sz="2000" spc="-10" dirty="0">
                <a:solidFill>
                  <a:srgbClr val="FFFFFF"/>
                </a:solidFill>
              </a:rPr>
              <a:t>proprio </a:t>
            </a:r>
            <a:r>
              <a:rPr lang="en-US" sz="2000" dirty="0" err="1">
                <a:solidFill>
                  <a:srgbClr val="FFFFFF"/>
                </a:solidFill>
              </a:rPr>
              <a:t>nell’analisi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degli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incidenti</a:t>
            </a:r>
            <a:r>
              <a:rPr lang="en-US" sz="2000" spc="-5" dirty="0">
                <a:solidFill>
                  <a:srgbClr val="FFFFFF"/>
                </a:solidFill>
              </a:rPr>
              <a:t>  </a:t>
            </a:r>
            <a:r>
              <a:rPr lang="en-US" sz="2000" spc="-5" dirty="0" err="1">
                <a:solidFill>
                  <a:srgbClr val="FFFFFF"/>
                </a:solidFill>
              </a:rPr>
              <a:t>critici</a:t>
            </a:r>
            <a:r>
              <a:rPr lang="en-US" sz="2000" spc="-5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vissuti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attraverso</a:t>
            </a:r>
            <a:r>
              <a:rPr lang="en-US" sz="2000" spc="-1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un</a:t>
            </a:r>
            <a:r>
              <a:rPr lang="en-US" sz="2000" spc="35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percorso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spc="-5" dirty="0" err="1">
                <a:solidFill>
                  <a:srgbClr val="FFFFFF"/>
                </a:solidFill>
              </a:rPr>
              <a:t>formativo</a:t>
            </a:r>
            <a:r>
              <a:rPr lang="en-US" sz="2000" b="1" spc="-5" dirty="0">
                <a:solidFill>
                  <a:srgbClr val="FFFFFF"/>
                </a:solidFill>
              </a:rPr>
              <a:t>  </a:t>
            </a:r>
            <a:r>
              <a:rPr lang="en-US" sz="2000" spc="-5" dirty="0" err="1">
                <a:solidFill>
                  <a:srgbClr val="FFFFFF"/>
                </a:solidFill>
              </a:rPr>
              <a:t>guidato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10" dirty="0">
                <a:solidFill>
                  <a:srgbClr val="FFFFFF"/>
                </a:solidFill>
              </a:rPr>
              <a:t>da </a:t>
            </a:r>
            <a:r>
              <a:rPr lang="en-US" sz="2000" spc="-10" dirty="0" err="1">
                <a:solidFill>
                  <a:srgbClr val="FFFFFF"/>
                </a:solidFill>
              </a:rPr>
              <a:t>esperti</a:t>
            </a:r>
            <a:r>
              <a:rPr lang="en-US" sz="2000" spc="-1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preparati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 tale </a:t>
            </a:r>
            <a:r>
              <a:rPr lang="en-US" sz="2000" spc="-10" dirty="0" err="1">
                <a:solidFill>
                  <a:srgbClr val="FFFFFF"/>
                </a:solidFill>
              </a:rPr>
              <a:t>scopo</a:t>
            </a:r>
            <a:r>
              <a:rPr lang="en-US" sz="2000" spc="-10" dirty="0">
                <a:solidFill>
                  <a:srgbClr val="FFFFFF"/>
                </a:solidFill>
              </a:rPr>
              <a:t>.</a:t>
            </a:r>
          </a:p>
          <a:p>
            <a:pPr marL="287020" marR="114300" indent="6096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287905" algn="l"/>
                <a:tab pos="4593590" algn="l"/>
                <a:tab pos="5849620" algn="l"/>
              </a:tabLst>
            </a:pPr>
            <a:endParaRPr lang="en-US" sz="2000" dirty="0">
              <a:solidFill>
                <a:srgbClr val="FFFFFF"/>
              </a:solidFill>
            </a:endParaRPr>
          </a:p>
          <a:p>
            <a:pPr marL="2870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</a:tabLst>
            </a:pPr>
            <a:r>
              <a:rPr lang="en-US" sz="2000" spc="-15" dirty="0">
                <a:solidFill>
                  <a:srgbClr val="FFFFFF"/>
                </a:solidFill>
              </a:rPr>
              <a:t>PER FAR </a:t>
            </a:r>
            <a:r>
              <a:rPr lang="en-US" sz="2000" spc="-10" dirty="0">
                <a:solidFill>
                  <a:srgbClr val="FFFFFF"/>
                </a:solidFill>
              </a:rPr>
              <a:t>EMERGERE </a:t>
            </a:r>
            <a:r>
              <a:rPr lang="en-US" sz="2000" spc="-5" dirty="0">
                <a:solidFill>
                  <a:srgbClr val="FFFFFF"/>
                </a:solidFill>
              </a:rPr>
              <a:t>I </a:t>
            </a:r>
            <a:r>
              <a:rPr lang="en-US" sz="2000" spc="-10" dirty="0">
                <a:solidFill>
                  <a:srgbClr val="FFFFFF"/>
                </a:solidFill>
              </a:rPr>
              <a:t>DIVERSI </a:t>
            </a:r>
            <a:r>
              <a:rPr lang="en-US" sz="2000" spc="-5" dirty="0">
                <a:solidFill>
                  <a:srgbClr val="FFFFFF"/>
                </a:solidFill>
              </a:rPr>
              <a:t>QUADRI</a:t>
            </a:r>
            <a:r>
              <a:rPr lang="en-US" sz="2000" spc="145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DI </a:t>
            </a:r>
            <a:r>
              <a:rPr lang="en-US" sz="2000" spc="-10" dirty="0">
                <a:solidFill>
                  <a:srgbClr val="FFFFFF"/>
                </a:solidFill>
              </a:rPr>
              <a:t>RIFERIMENTO</a:t>
            </a:r>
            <a:r>
              <a:rPr lang="en-US" sz="2000" spc="40" dirty="0">
                <a:solidFill>
                  <a:srgbClr val="FFFFFF"/>
                </a:solidFill>
              </a:rPr>
              <a:t> </a:t>
            </a:r>
            <a:r>
              <a:rPr lang="en-US" sz="2000" spc="-10" dirty="0">
                <a:solidFill>
                  <a:srgbClr val="FFFFFF"/>
                </a:solidFill>
              </a:rPr>
              <a:t>CULTURALI,</a:t>
            </a:r>
            <a:endParaRPr lang="en-US" sz="2000" dirty="0">
              <a:solidFill>
                <a:srgbClr val="FFFFFF"/>
              </a:solidFill>
            </a:endParaRPr>
          </a:p>
          <a:p>
            <a:pPr marL="287020" marR="30734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  <a:tab pos="3815079" algn="l"/>
                <a:tab pos="6480810" algn="l"/>
              </a:tabLst>
            </a:pPr>
            <a:r>
              <a:rPr lang="en-US" sz="2000" spc="-15" dirty="0">
                <a:solidFill>
                  <a:srgbClr val="FFFFFF"/>
                </a:solidFill>
              </a:rPr>
              <a:t>FARE </a:t>
            </a:r>
            <a:r>
              <a:rPr lang="en-US" sz="2000" spc="-10" dirty="0">
                <a:solidFill>
                  <a:srgbClr val="FFFFFF"/>
                </a:solidFill>
              </a:rPr>
              <a:t>EMERGERE GLI </a:t>
            </a:r>
            <a:r>
              <a:rPr lang="en-US" sz="2000" spc="-15" dirty="0">
                <a:solidFill>
                  <a:srgbClr val="FFFFFF"/>
                </a:solidFill>
              </a:rPr>
              <a:t>“ELEMENTI</a:t>
            </a:r>
            <a:r>
              <a:rPr lang="en-US" sz="2000" spc="250" dirty="0">
                <a:solidFill>
                  <a:srgbClr val="FFFFFF"/>
                </a:solidFill>
              </a:rPr>
              <a:t> </a:t>
            </a:r>
            <a:r>
              <a:rPr lang="en-US" sz="2000" spc="-10" dirty="0">
                <a:solidFill>
                  <a:srgbClr val="FFFFFF"/>
                </a:solidFill>
              </a:rPr>
              <a:t>PIVOT”,</a:t>
            </a:r>
            <a:r>
              <a:rPr lang="en-US" sz="2000" spc="3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cioè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i</a:t>
            </a:r>
            <a:r>
              <a:rPr lang="en-US" sz="2000" spc="-85" dirty="0">
                <a:solidFill>
                  <a:srgbClr val="FFFFFF"/>
                </a:solidFill>
              </a:rPr>
              <a:t> </a:t>
            </a:r>
            <a:r>
              <a:rPr lang="en-US" sz="2000" spc="-10" dirty="0" err="1">
                <a:solidFill>
                  <a:srgbClr val="FFFFFF"/>
                </a:solidFill>
              </a:rPr>
              <a:t>pilastri</a:t>
            </a:r>
            <a:r>
              <a:rPr lang="en-US" sz="2000" spc="-10" dirty="0">
                <a:solidFill>
                  <a:srgbClr val="FFFFFF"/>
                </a:solidFill>
              </a:rPr>
              <a:t>  </a:t>
            </a:r>
            <a:r>
              <a:rPr lang="en-US" sz="2000" spc="-5" dirty="0" err="1">
                <a:solidFill>
                  <a:srgbClr val="FFFFFF"/>
                </a:solidFill>
              </a:rPr>
              <a:t>valoriali</a:t>
            </a:r>
            <a:r>
              <a:rPr lang="en-US" sz="2000" spc="-3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dell’identità</a:t>
            </a:r>
            <a:r>
              <a:rPr lang="en-US" sz="2000" spc="-5" dirty="0">
                <a:solidFill>
                  <a:srgbClr val="FFFFFF"/>
                </a:solidFill>
              </a:rPr>
              <a:t>,</a:t>
            </a:r>
            <a:r>
              <a:rPr lang="en-US" sz="2000" spc="2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diversi</a:t>
            </a:r>
            <a:r>
              <a:rPr lang="en-US" sz="2000" spc="-5" dirty="0">
                <a:solidFill>
                  <a:srgbClr val="FFFFFF"/>
                </a:solidFill>
              </a:rPr>
              <a:t> a </a:t>
            </a:r>
            <a:r>
              <a:rPr lang="en-US" sz="2000" spc="-5" dirty="0" err="1">
                <a:solidFill>
                  <a:srgbClr val="FFFFFF"/>
                </a:solidFill>
              </a:rPr>
              <a:t>livello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personale</a:t>
            </a:r>
            <a:r>
              <a:rPr lang="en-US" sz="2000" spc="-5" dirty="0">
                <a:solidFill>
                  <a:srgbClr val="FFFFFF"/>
                </a:solidFill>
              </a:rPr>
              <a:t>, </a:t>
            </a:r>
            <a:r>
              <a:rPr lang="en-US" sz="2000" spc="-10" dirty="0" err="1">
                <a:solidFill>
                  <a:srgbClr val="FFFFFF"/>
                </a:solidFill>
              </a:rPr>
              <a:t>dai</a:t>
            </a:r>
            <a:r>
              <a:rPr lang="en-US" sz="2000" spc="-1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quali</a:t>
            </a:r>
            <a:r>
              <a:rPr lang="en-US" sz="2000" spc="-5" dirty="0">
                <a:solidFill>
                  <a:srgbClr val="FFFFFF"/>
                </a:solidFill>
              </a:rPr>
              <a:t>  </a:t>
            </a:r>
            <a:r>
              <a:rPr lang="en-US" sz="2000" spc="-5" dirty="0" err="1">
                <a:solidFill>
                  <a:srgbClr val="FFFFFF"/>
                </a:solidFill>
              </a:rPr>
              <a:t>originano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gli</a:t>
            </a:r>
            <a:r>
              <a:rPr lang="en-US" sz="2000" spc="-55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shocks</a:t>
            </a:r>
            <a:endParaRPr lang="en-US" sz="2000" dirty="0">
              <a:solidFill>
                <a:srgbClr val="FFFFFF"/>
              </a:solidFill>
            </a:endParaRPr>
          </a:p>
          <a:p>
            <a:pPr marL="287020" marR="508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53695" algn="l"/>
                <a:tab pos="354330" algn="l"/>
                <a:tab pos="2945765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spc="-5" dirty="0">
                <a:solidFill>
                  <a:srgbClr val="FFFFFF"/>
                </a:solidFill>
              </a:rPr>
              <a:t>E </a:t>
            </a:r>
            <a:r>
              <a:rPr lang="en-US" sz="2000" spc="-15" dirty="0">
                <a:solidFill>
                  <a:srgbClr val="FFFFFF"/>
                </a:solidFill>
              </a:rPr>
              <a:t>SVILUPPARE </a:t>
            </a:r>
            <a:r>
              <a:rPr lang="en-US" sz="2000" spc="-5" dirty="0">
                <a:solidFill>
                  <a:srgbClr val="FFFFFF"/>
                </a:solidFill>
              </a:rPr>
              <a:t>UN </a:t>
            </a:r>
            <a:r>
              <a:rPr lang="en-US" sz="2000" spc="-10" dirty="0">
                <a:solidFill>
                  <a:srgbClr val="FFFFFF"/>
                </a:solidFill>
              </a:rPr>
              <a:t>“ALLENAMENTO” </a:t>
            </a:r>
            <a:r>
              <a:rPr lang="en-US" sz="2000" spc="-5" dirty="0">
                <a:solidFill>
                  <a:srgbClr val="FFFFFF"/>
                </a:solidFill>
              </a:rPr>
              <a:t>A </a:t>
            </a:r>
            <a:r>
              <a:rPr lang="en-US" sz="2000" spc="-10" dirty="0">
                <a:solidFill>
                  <a:srgbClr val="FFFFFF"/>
                </a:solidFill>
              </a:rPr>
              <a:t>VIVERE </a:t>
            </a:r>
            <a:r>
              <a:rPr lang="en-US" sz="2000" spc="-5" dirty="0">
                <a:solidFill>
                  <a:srgbClr val="FFFFFF"/>
                </a:solidFill>
              </a:rPr>
              <a:t>I </a:t>
            </a:r>
            <a:r>
              <a:rPr lang="en-US" sz="2000" spc="-15" dirty="0">
                <a:solidFill>
                  <a:srgbClr val="FFFFFF"/>
                </a:solidFill>
              </a:rPr>
              <a:t>TRE  </a:t>
            </a:r>
            <a:r>
              <a:rPr lang="en-US" sz="2000" spc="-10" dirty="0">
                <a:solidFill>
                  <a:srgbClr val="FFFFFF"/>
                </a:solidFill>
              </a:rPr>
              <a:t>ATTEGGIAMENTI FONDAMENTALI DELL’APPROCCIO  INTERCULTURALE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7011" y="914400"/>
            <a:ext cx="3321050" cy="487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0341" y="990600"/>
            <a:ext cx="2016125" cy="282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>
              <a:lnSpc>
                <a:spcPct val="90000"/>
              </a:lnSpc>
            </a:pPr>
            <a:r>
              <a:rPr lang="en-US" sz="2800" b="1" u="none" dirty="0">
                <a:solidFill>
                  <a:srgbClr val="FFFFFF"/>
                </a:solidFill>
              </a:rPr>
              <a:t>MARGALIT </a:t>
            </a:r>
            <a:r>
              <a:rPr lang="en-US" sz="2800" b="1" u="none" spc="5" dirty="0">
                <a:solidFill>
                  <a:srgbClr val="FFFFFF"/>
                </a:solidFill>
              </a:rPr>
              <a:t>COHEN </a:t>
            </a:r>
            <a:r>
              <a:rPr lang="en-US" sz="2800" b="1" u="none" dirty="0">
                <a:solidFill>
                  <a:srgbClr val="FFFFFF"/>
                </a:solidFill>
              </a:rPr>
              <a:t>EMERIQUE </a:t>
            </a:r>
            <a:br>
              <a:rPr lang="en-US" sz="2800" b="1" u="none" dirty="0">
                <a:solidFill>
                  <a:srgbClr val="FFFFFF"/>
                </a:solidFill>
              </a:rPr>
            </a:br>
            <a:r>
              <a:rPr lang="en-US" sz="2800" u="none" dirty="0">
                <a:solidFill>
                  <a:srgbClr val="FFFFFF"/>
                </a:solidFill>
              </a:rPr>
              <a:t>LA  </a:t>
            </a:r>
            <a:r>
              <a:rPr lang="en-US" sz="2800" u="none" spc="5" dirty="0">
                <a:solidFill>
                  <a:srgbClr val="FFFFFF"/>
                </a:solidFill>
              </a:rPr>
              <a:t>METODOLOGIA </a:t>
            </a:r>
            <a:r>
              <a:rPr lang="en-US" sz="2800" u="none" dirty="0">
                <a:solidFill>
                  <a:srgbClr val="FFFFFF"/>
                </a:solidFill>
              </a:rPr>
              <a:t>DI ANALISI DEGLI INCIDENTI  CRITICI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425699"/>
            <a:ext cx="7696200" cy="3670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7020" marR="142240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</a:tabLst>
            </a:pPr>
            <a:r>
              <a:rPr lang="en-US" sz="2400" dirty="0" err="1">
                <a:solidFill>
                  <a:srgbClr val="FFFFFF"/>
                </a:solidFill>
              </a:rPr>
              <a:t>Psicologa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ebreo-tunisina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che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ha </a:t>
            </a:r>
            <a:r>
              <a:rPr lang="en-US" sz="2400" spc="-5" dirty="0" err="1">
                <a:solidFill>
                  <a:srgbClr val="FFFFFF"/>
                </a:solidFill>
              </a:rPr>
              <a:t>lavorato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sulla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formazione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 err="1">
                <a:solidFill>
                  <a:srgbClr val="FFFFFF"/>
                </a:solidFill>
              </a:rPr>
              <a:t>professionisti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dell’azione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sociale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  </a:t>
            </a:r>
            <a:r>
              <a:rPr lang="en-US" sz="2400" spc="-5" dirty="0">
                <a:solidFill>
                  <a:srgbClr val="FFFFFF"/>
                </a:solidFill>
              </a:rPr>
              <a:t>Francia</a:t>
            </a:r>
            <a:endParaRPr lang="en-US" sz="2400" dirty="0">
              <a:solidFill>
                <a:srgbClr val="FFFFFF"/>
              </a:solidFill>
            </a:endParaRPr>
          </a:p>
          <a:p>
            <a:pPr marL="287020" marR="5080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  <a:tab pos="1595755" algn="l"/>
              </a:tabLst>
            </a:pPr>
            <a:r>
              <a:rPr lang="en-US" sz="2400" spc="-5" dirty="0" err="1">
                <a:solidFill>
                  <a:srgbClr val="FFFFFF"/>
                </a:solidFill>
              </a:rPr>
              <a:t>Elabora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una </a:t>
            </a:r>
            <a:r>
              <a:rPr lang="en-US" sz="2400" spc="-5" dirty="0" err="1">
                <a:solidFill>
                  <a:srgbClr val="FFFFFF"/>
                </a:solidFill>
              </a:rPr>
              <a:t>metodologia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basata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sulla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sua</a:t>
            </a:r>
            <a:r>
              <a:rPr lang="en-US" sz="2400" spc="-14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pratica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formativa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che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cerchi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 err="1">
                <a:solidFill>
                  <a:srgbClr val="FFFFFF"/>
                </a:solidFill>
              </a:rPr>
              <a:t>evitare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una </a:t>
            </a:r>
            <a:r>
              <a:rPr lang="en-US" sz="2400" spc="-5" dirty="0" err="1">
                <a:solidFill>
                  <a:srgbClr val="FFFFFF"/>
                </a:solidFill>
              </a:rPr>
              <a:t>serie</a:t>
            </a:r>
            <a:r>
              <a:rPr lang="en-US" sz="2400" spc="-5" dirty="0">
                <a:solidFill>
                  <a:srgbClr val="FFFFFF"/>
                </a:solidFill>
              </a:rPr>
              <a:t> di  </a:t>
            </a:r>
            <a:r>
              <a:rPr lang="en-US" sz="2400" spc="-5" dirty="0" err="1">
                <a:solidFill>
                  <a:srgbClr val="FFFFFF"/>
                </a:solidFill>
              </a:rPr>
              <a:t>ostacoli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spc="-5" dirty="0" err="1">
                <a:solidFill>
                  <a:srgbClr val="FFFFFF"/>
                </a:solidFill>
              </a:rPr>
              <a:t>che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interferiscono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 un </a:t>
            </a:r>
            <a:r>
              <a:rPr lang="en-US" sz="2400" spc="-5" dirty="0" err="1">
                <a:solidFill>
                  <a:srgbClr val="FFFFFF"/>
                </a:solidFill>
              </a:rPr>
              <a:t>adeguato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 err="1">
                <a:solidFill>
                  <a:srgbClr val="FFFFFF"/>
                </a:solidFill>
              </a:rPr>
              <a:t>approccio</a:t>
            </a:r>
            <a:r>
              <a:rPr lang="en-US" sz="2400" spc="-10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interculturale</a:t>
            </a:r>
            <a:endParaRPr lang="en-US" sz="2400" dirty="0">
              <a:solidFill>
                <a:srgbClr val="FFFFFF"/>
              </a:solidFill>
            </a:endParaRPr>
          </a:p>
          <a:p>
            <a:pPr marL="287020" marR="418465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spc="-5" dirty="0" err="1">
                <a:solidFill>
                  <a:srgbClr val="FFFFFF"/>
                </a:solidFill>
              </a:rPr>
              <a:t>parte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dall’analisi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degli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schock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interculturali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o  </a:t>
            </a:r>
            <a:r>
              <a:rPr lang="en-US" sz="2400" spc="-5" dirty="0" err="1">
                <a:solidFill>
                  <a:srgbClr val="FFFFFF"/>
                </a:solidFill>
              </a:rPr>
              <a:t>incidenti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critici</a:t>
            </a:r>
            <a:r>
              <a:rPr lang="en-US" sz="2400" spc="-5" dirty="0">
                <a:solidFill>
                  <a:srgbClr val="FFFFFF"/>
                </a:solidFill>
              </a:rPr>
              <a:t> per “</a:t>
            </a:r>
            <a:r>
              <a:rPr lang="en-US" sz="2400" spc="-5" dirty="0" err="1">
                <a:solidFill>
                  <a:srgbClr val="FFFFFF"/>
                </a:solidFill>
              </a:rPr>
              <a:t>allenare</a:t>
            </a:r>
            <a:r>
              <a:rPr lang="en-US" sz="2400" spc="-5" dirty="0">
                <a:solidFill>
                  <a:srgbClr val="FFFFFF"/>
                </a:solidFill>
              </a:rPr>
              <a:t>” </a:t>
            </a:r>
            <a:r>
              <a:rPr lang="en-US" sz="2400" dirty="0">
                <a:solidFill>
                  <a:srgbClr val="FFFFFF"/>
                </a:solidFill>
              </a:rPr>
              <a:t>ad </a:t>
            </a:r>
            <a:r>
              <a:rPr lang="en-US" sz="2400" spc="-5" dirty="0" err="1">
                <a:solidFill>
                  <a:srgbClr val="FFFFFF"/>
                </a:solidFill>
              </a:rPr>
              <a:t>atteggiamenti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fondamentali</a:t>
            </a:r>
            <a:r>
              <a:rPr lang="en-US" sz="2400" spc="-5" dirty="0">
                <a:solidFill>
                  <a:srgbClr val="FFFFFF"/>
                </a:solidFill>
              </a:rPr>
              <a:t> per </a:t>
            </a:r>
            <a:r>
              <a:rPr lang="en-US" sz="2400" dirty="0">
                <a:solidFill>
                  <a:srgbClr val="FFFFFF"/>
                </a:solidFill>
              </a:rPr>
              <a:t>un </a:t>
            </a:r>
            <a:r>
              <a:rPr lang="en-US" sz="2400" spc="-5" dirty="0" err="1">
                <a:solidFill>
                  <a:srgbClr val="FFFFFF"/>
                </a:solidFill>
              </a:rPr>
              <a:t>proficuo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 err="1">
                <a:solidFill>
                  <a:srgbClr val="FFFFFF"/>
                </a:solidFill>
              </a:rPr>
              <a:t>approccio</a:t>
            </a:r>
            <a:r>
              <a:rPr lang="en-US" sz="2400" spc="-10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interculturale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>
              <a:lnSpc>
                <a:spcPct val="90000"/>
              </a:lnSpc>
            </a:pPr>
            <a:r>
              <a:rPr lang="en-US" sz="4100" u="none" spc="-10">
                <a:solidFill>
                  <a:srgbClr val="FFFFFF"/>
                </a:solidFill>
              </a:rPr>
              <a:t>CHI </a:t>
            </a:r>
            <a:r>
              <a:rPr lang="en-US" sz="4100" u="none" spc="-5">
                <a:solidFill>
                  <a:srgbClr val="FFFFFF"/>
                </a:solidFill>
              </a:rPr>
              <a:t>HA LAVORATO </a:t>
            </a:r>
            <a:r>
              <a:rPr lang="en-US" sz="4100" u="none">
                <a:solidFill>
                  <a:srgbClr val="FFFFFF"/>
                </a:solidFill>
              </a:rPr>
              <a:t>GIA’ SUGLI </a:t>
            </a:r>
            <a:r>
              <a:rPr lang="en-US" sz="4100" u="none" spc="-5">
                <a:solidFill>
                  <a:srgbClr val="FFFFFF"/>
                </a:solidFill>
              </a:rPr>
              <a:t>INCIDENTI  CRITICI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550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7020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J.C. </a:t>
            </a:r>
            <a:r>
              <a:rPr lang="en-US" sz="2400" b="1" spc="-5" dirty="0">
                <a:solidFill>
                  <a:srgbClr val="FFFFFF"/>
                </a:solidFill>
              </a:rPr>
              <a:t>Flanagan - </a:t>
            </a:r>
            <a:r>
              <a:rPr lang="en-US" sz="2400" b="1" dirty="0">
                <a:solidFill>
                  <a:srgbClr val="FFFFFF"/>
                </a:solidFill>
              </a:rPr>
              <a:t>Richard</a:t>
            </a:r>
            <a:r>
              <a:rPr lang="en-US" sz="2400" b="1" spc="-114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W.Brislim</a:t>
            </a:r>
            <a:endParaRPr lang="en-US" sz="2400" dirty="0">
              <a:solidFill>
                <a:srgbClr val="FFFFFF"/>
              </a:solidFill>
            </a:endParaRPr>
          </a:p>
          <a:p>
            <a:pPr marL="3479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dirty="0">
              <a:solidFill>
                <a:srgbClr val="FFFFFF"/>
              </a:solidFill>
            </a:endParaRPr>
          </a:p>
          <a:p>
            <a:pPr marL="287020" marR="5080" indent="-27432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7020" algn="l"/>
                <a:tab pos="1821814" algn="l"/>
                <a:tab pos="1916430" algn="l"/>
                <a:tab pos="5017135" algn="l"/>
              </a:tabLst>
            </a:pPr>
            <a:r>
              <a:rPr lang="en-US" sz="2400" spc="-5" dirty="0">
                <a:solidFill>
                  <a:srgbClr val="FFFFFF"/>
                </a:solidFill>
              </a:rPr>
              <a:t>Il loro </a:t>
            </a:r>
            <a:r>
              <a:rPr lang="en-US" sz="2400" spc="-5" dirty="0" err="1">
                <a:solidFill>
                  <a:srgbClr val="FFFFFF"/>
                </a:solidFill>
              </a:rPr>
              <a:t>approccio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differisce</a:t>
            </a:r>
            <a:r>
              <a:rPr lang="en-US" sz="2400" spc="-5" dirty="0">
                <a:solidFill>
                  <a:srgbClr val="FFFFFF"/>
                </a:solidFill>
              </a:rPr>
              <a:t> da </a:t>
            </a:r>
            <a:r>
              <a:rPr lang="en-US" sz="2400" dirty="0" err="1">
                <a:solidFill>
                  <a:srgbClr val="FFFFFF"/>
                </a:solidFill>
              </a:rPr>
              <a:t>quello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introdotto</a:t>
            </a:r>
            <a:r>
              <a:rPr lang="en-US" sz="2400" spc="-12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  </a:t>
            </a:r>
            <a:r>
              <a:rPr lang="en-US" sz="2400" spc="-10" dirty="0">
                <a:solidFill>
                  <a:srgbClr val="FFFFFF"/>
                </a:solidFill>
              </a:rPr>
              <a:t>Europa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da </a:t>
            </a:r>
            <a:r>
              <a:rPr lang="en-US" sz="2400" spc="-5" dirty="0">
                <a:solidFill>
                  <a:srgbClr val="FFFFFF"/>
                </a:solidFill>
              </a:rPr>
              <a:t>Cohen </a:t>
            </a:r>
            <a:r>
              <a:rPr lang="en-US" sz="2400" spc="-5" dirty="0" err="1">
                <a:solidFill>
                  <a:srgbClr val="FFFFFF"/>
                </a:solidFill>
              </a:rPr>
              <a:t>Emerique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in </a:t>
            </a:r>
            <a:r>
              <a:rPr lang="en-US" sz="2400" dirty="0" err="1">
                <a:solidFill>
                  <a:srgbClr val="FFFFFF"/>
                </a:solidFill>
              </a:rPr>
              <a:t>quanto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mira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dirty="0">
                <a:solidFill>
                  <a:srgbClr val="FFFFFF"/>
                </a:solidFill>
              </a:rPr>
              <a:t>ad </a:t>
            </a:r>
            <a:r>
              <a:rPr lang="en-US" sz="2400" spc="-5" dirty="0" err="1">
                <a:solidFill>
                  <a:srgbClr val="FFFFFF"/>
                </a:solidFill>
              </a:rPr>
              <a:t>osservare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 </a:t>
            </a:r>
            <a:r>
              <a:rPr lang="en-US" sz="2400" spc="-5" dirty="0" err="1">
                <a:solidFill>
                  <a:srgbClr val="FFFFFF"/>
                </a:solidFill>
              </a:rPr>
              <a:t>raccogliere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situazioni</a:t>
            </a:r>
            <a:r>
              <a:rPr lang="en-US" sz="2400" dirty="0">
                <a:solidFill>
                  <a:srgbClr val="FFFFFF"/>
                </a:solidFill>
              </a:rPr>
              <a:t> in </a:t>
            </a:r>
            <a:r>
              <a:rPr lang="en-US" sz="2400" dirty="0" err="1">
                <a:solidFill>
                  <a:srgbClr val="FFFFFF"/>
                </a:solidFill>
              </a:rPr>
              <a:t>gruppi</a:t>
            </a:r>
            <a:r>
              <a:rPr lang="en-US" sz="2400" dirty="0">
                <a:solidFill>
                  <a:srgbClr val="FFFFFF"/>
                </a:solidFill>
              </a:rPr>
              <a:t> molto </a:t>
            </a:r>
            <a:r>
              <a:rPr lang="en-US" sz="2400" dirty="0" err="1">
                <a:solidFill>
                  <a:srgbClr val="FFFFFF"/>
                </a:solidFill>
              </a:rPr>
              <a:t>numerosi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mentre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l’altro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si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concentra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sugli</a:t>
            </a:r>
            <a:r>
              <a:rPr lang="en-US" sz="2400" spc="-2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incidenti</a:t>
            </a:r>
            <a:r>
              <a:rPr lang="en-US" sz="2400" spc="-2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vissuti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 </a:t>
            </a:r>
            <a:r>
              <a:rPr lang="en-US" sz="2400" spc="-5" dirty="0" err="1">
                <a:solidFill>
                  <a:srgbClr val="FFFFFF"/>
                </a:solidFill>
              </a:rPr>
              <a:t>raccontati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spc="-5" dirty="0" err="1">
                <a:solidFill>
                  <a:srgbClr val="FFFFFF"/>
                </a:solidFill>
              </a:rPr>
              <a:t>direttamente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dai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partecipanti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>
                <a:solidFill>
                  <a:srgbClr val="FFFFFF"/>
                </a:solidFill>
              </a:rPr>
              <a:t>una </a:t>
            </a:r>
            <a:r>
              <a:rPr lang="en-US" sz="2400" spc="-5" dirty="0" err="1">
                <a:solidFill>
                  <a:srgbClr val="FFFFFF"/>
                </a:solidFill>
              </a:rPr>
              <a:t>sessione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 </a:t>
            </a:r>
            <a:r>
              <a:rPr lang="en-US" sz="2400" spc="-5" dirty="0" err="1">
                <a:solidFill>
                  <a:srgbClr val="FFFFFF"/>
                </a:solidFill>
              </a:rPr>
              <a:t>formazione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 </a:t>
            </a:r>
            <a:r>
              <a:rPr lang="en-US" sz="2400" spc="-10" dirty="0">
                <a:solidFill>
                  <a:srgbClr val="FFFFFF"/>
                </a:solidFill>
              </a:rPr>
              <a:t>porta </a:t>
            </a:r>
            <a:r>
              <a:rPr lang="en-US" sz="2400" spc="5" dirty="0">
                <a:solidFill>
                  <a:srgbClr val="FFFFFF"/>
                </a:solidFill>
              </a:rPr>
              <a:t>ad </a:t>
            </a:r>
            <a:r>
              <a:rPr lang="en-US" sz="2400" dirty="0">
                <a:solidFill>
                  <a:srgbClr val="FFFFFF"/>
                </a:solidFill>
              </a:rPr>
              <a:t>uno </a:t>
            </a:r>
            <a:r>
              <a:rPr lang="en-US" sz="2400" spc="-5" dirty="0" err="1">
                <a:solidFill>
                  <a:srgbClr val="FFFFFF"/>
                </a:solidFill>
              </a:rPr>
              <a:t>sguardo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dirty="0" err="1">
                <a:solidFill>
                  <a:srgbClr val="FFFFFF"/>
                </a:solidFill>
              </a:rPr>
              <a:t>sé</a:t>
            </a:r>
            <a:r>
              <a:rPr lang="en-US" sz="2400" dirty="0">
                <a:solidFill>
                  <a:srgbClr val="FFFFFF"/>
                </a:solidFill>
              </a:rPr>
              <a:t>, non  </a:t>
            </a:r>
            <a:r>
              <a:rPr lang="en-US" sz="2400" spc="-5" dirty="0">
                <a:solidFill>
                  <a:srgbClr val="FFFFFF"/>
                </a:solidFill>
              </a:rPr>
              <a:t>solo </a:t>
            </a:r>
            <a:r>
              <a:rPr lang="en-US" sz="2400" dirty="0">
                <a:solidFill>
                  <a:srgbClr val="FFFFFF"/>
                </a:solidFill>
              </a:rPr>
              <a:t>ad una </a:t>
            </a:r>
            <a:r>
              <a:rPr lang="en-US" sz="2400" spc="-5" dirty="0" err="1">
                <a:solidFill>
                  <a:srgbClr val="FFFFFF"/>
                </a:solidFill>
              </a:rPr>
              <a:t>osservazione</a:t>
            </a:r>
            <a:r>
              <a:rPr lang="en-US" sz="2400" spc="-10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esterna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359" y="665319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</a:pPr>
            <a:r>
              <a:rPr lang="en-US" sz="3400" b="1" u="none" spc="5" dirty="0">
                <a:solidFill>
                  <a:srgbClr val="FFFFFF"/>
                </a:solidFill>
              </a:rPr>
              <a:t>I </a:t>
            </a:r>
            <a:r>
              <a:rPr lang="en-US" sz="3400" b="1" u="none" dirty="0">
                <a:solidFill>
                  <a:srgbClr val="FFFFFF"/>
                </a:solidFill>
              </a:rPr>
              <a:t>PRESUPPOSTI TEORICI</a:t>
            </a:r>
            <a:r>
              <a:rPr lang="en-US" sz="3400" b="1" u="none" spc="-310" dirty="0">
                <a:solidFill>
                  <a:srgbClr val="FFFFFF"/>
                </a:solidFill>
              </a:rPr>
              <a:t> </a:t>
            </a:r>
            <a:r>
              <a:rPr lang="en-US" sz="3400" b="1" u="none" dirty="0">
                <a:solidFill>
                  <a:srgbClr val="FFFFFF"/>
                </a:solidFill>
              </a:rPr>
              <a:t>DELLA</a:t>
            </a:r>
            <a:endParaRPr lang="en-US" sz="3400" dirty="0">
              <a:solidFill>
                <a:srgbClr val="FFFFFF"/>
              </a:solidFill>
            </a:endParaRPr>
          </a:p>
          <a:p>
            <a:pPr marL="12700">
              <a:lnSpc>
                <a:spcPct val="90000"/>
              </a:lnSpc>
            </a:pPr>
            <a:r>
              <a:rPr lang="en-US" sz="3400" b="1" u="none" dirty="0">
                <a:solidFill>
                  <a:srgbClr val="FFFFFF"/>
                </a:solidFill>
              </a:rPr>
              <a:t>METODOLOGIA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133600"/>
            <a:ext cx="8071244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spc="5" dirty="0">
                <a:solidFill>
                  <a:srgbClr val="FFFFFF"/>
                </a:solidFill>
              </a:rPr>
              <a:t>IL </a:t>
            </a:r>
            <a:r>
              <a:rPr lang="en-US" sz="2400" dirty="0">
                <a:solidFill>
                  <a:srgbClr val="FFFFFF"/>
                </a:solidFill>
              </a:rPr>
              <a:t>CAMBIO DI</a:t>
            </a:r>
            <a:r>
              <a:rPr lang="en-US" sz="2400" spc="390" dirty="0">
                <a:solidFill>
                  <a:srgbClr val="FFFFFF"/>
                </a:solidFill>
              </a:rPr>
              <a:t> </a:t>
            </a:r>
            <a:r>
              <a:rPr lang="en-US" sz="2400" spc="5" dirty="0">
                <a:solidFill>
                  <a:srgbClr val="FFFFFF"/>
                </a:solidFill>
              </a:rPr>
              <a:t>PROSPETTIVA </a:t>
            </a:r>
            <a:endParaRPr lang="en-US" sz="2400" dirty="0">
              <a:solidFill>
                <a:srgbClr val="FFFFFF"/>
              </a:solidFill>
            </a:endParaRPr>
          </a:p>
          <a:p>
            <a:pPr marL="329565" marR="99060" indent="-27495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330200" algn="l"/>
                <a:tab pos="1038860" algn="l"/>
              </a:tabLst>
            </a:pPr>
            <a:r>
              <a:rPr lang="en-US" sz="2400" b="1" spc="-5" dirty="0" err="1">
                <a:solidFill>
                  <a:srgbClr val="FFFFFF"/>
                </a:solidFill>
              </a:rPr>
              <a:t>Alla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luce </a:t>
            </a:r>
            <a:r>
              <a:rPr lang="en-US" sz="2400" b="1" spc="-5" dirty="0" err="1">
                <a:solidFill>
                  <a:srgbClr val="FFFFFF"/>
                </a:solidFill>
              </a:rPr>
              <a:t>delle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sue </a:t>
            </a:r>
            <a:r>
              <a:rPr lang="en-US" sz="2400" b="1" spc="-5" dirty="0" err="1">
                <a:solidFill>
                  <a:srgbClr val="FFFFFF"/>
                </a:solidFill>
              </a:rPr>
              <a:t>esperienze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ha </a:t>
            </a:r>
            <a:r>
              <a:rPr lang="en-US" sz="2400" b="1" dirty="0" err="1">
                <a:solidFill>
                  <a:srgbClr val="FFFFFF"/>
                </a:solidFill>
              </a:rPr>
              <a:t>osservato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che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gli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apporti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centrati</a:t>
            </a:r>
            <a:r>
              <a:rPr lang="en-US" sz="2400" b="1" spc="-5" dirty="0">
                <a:solidFill>
                  <a:srgbClr val="FFFFFF"/>
                </a:solidFill>
              </a:rPr>
              <a:t>  </a:t>
            </a:r>
            <a:r>
              <a:rPr lang="en-US" sz="2400" b="1" spc="-5" dirty="0" err="1">
                <a:solidFill>
                  <a:srgbClr val="FFFFFF"/>
                </a:solidFill>
              </a:rPr>
              <a:t>sull’Altro</a:t>
            </a:r>
            <a:r>
              <a:rPr lang="en-US" sz="2400" b="1" spc="-5" dirty="0">
                <a:solidFill>
                  <a:srgbClr val="FFFFFF"/>
                </a:solidFill>
              </a:rPr>
              <a:t>, il </a:t>
            </a:r>
            <a:r>
              <a:rPr lang="en-US" sz="2400" b="1" spc="-5" dirty="0" err="1">
                <a:solidFill>
                  <a:srgbClr val="FFFFFF"/>
                </a:solidFill>
              </a:rPr>
              <a:t>migrante</a:t>
            </a:r>
            <a:r>
              <a:rPr lang="en-US" sz="2400" b="1" spc="-5" dirty="0">
                <a:solidFill>
                  <a:srgbClr val="FFFFFF"/>
                </a:solidFill>
              </a:rPr>
              <a:t>, </a:t>
            </a:r>
            <a:r>
              <a:rPr lang="en-US" sz="2400" b="1" spc="-5" dirty="0" err="1">
                <a:solidFill>
                  <a:srgbClr val="FFFFFF"/>
                </a:solidFill>
              </a:rPr>
              <a:t>erano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insufficienti</a:t>
            </a:r>
            <a:r>
              <a:rPr lang="en-US" sz="2400" b="1" spc="-5" dirty="0">
                <a:solidFill>
                  <a:srgbClr val="FFFFFF"/>
                </a:solidFill>
              </a:rPr>
              <a:t>,  </a:t>
            </a:r>
            <a:r>
              <a:rPr lang="en-US" sz="2400" b="1" dirty="0" err="1">
                <a:solidFill>
                  <a:srgbClr val="FFFFFF"/>
                </a:solidFill>
              </a:rPr>
              <a:t>anzi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pericolosi</a:t>
            </a:r>
            <a:r>
              <a:rPr lang="en-US" sz="2400" b="1" spc="-5" dirty="0">
                <a:solidFill>
                  <a:srgbClr val="FFFFFF"/>
                </a:solidFill>
              </a:rPr>
              <a:t>,  </a:t>
            </a:r>
            <a:r>
              <a:rPr lang="en-US" sz="2400" b="1" dirty="0">
                <a:solidFill>
                  <a:srgbClr val="FFFFFF"/>
                </a:solidFill>
              </a:rPr>
              <a:t>per	due </a:t>
            </a:r>
            <a:r>
              <a:rPr lang="en-US" sz="2400" b="1" spc="-5" dirty="0" err="1">
                <a:solidFill>
                  <a:srgbClr val="FFFFFF"/>
                </a:solidFill>
              </a:rPr>
              <a:t>ragioni</a:t>
            </a:r>
            <a:r>
              <a:rPr lang="en-US" sz="2400" b="1" spc="-5" dirty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 marL="512445" marR="5080" indent="-457834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512445" algn="l"/>
                <a:tab pos="513080" algn="l"/>
              </a:tabLst>
            </a:pPr>
            <a:r>
              <a:rPr lang="en-US" sz="2400" spc="-5" dirty="0">
                <a:solidFill>
                  <a:srgbClr val="FFFFFF"/>
                </a:solidFill>
              </a:rPr>
              <a:t>Il </a:t>
            </a:r>
            <a:r>
              <a:rPr lang="en-US" sz="2400" spc="-10" dirty="0" err="1">
                <a:solidFill>
                  <a:srgbClr val="FFFFFF"/>
                </a:solidFill>
              </a:rPr>
              <a:t>percorso</a:t>
            </a:r>
            <a:r>
              <a:rPr lang="en-US" sz="2400" spc="-1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alla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10" dirty="0" err="1">
                <a:solidFill>
                  <a:srgbClr val="FFFFFF"/>
                </a:solidFill>
              </a:rPr>
              <a:t>scoperta</a:t>
            </a:r>
            <a:r>
              <a:rPr lang="en-US" sz="2400" spc="-1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dell’Altro</a:t>
            </a:r>
            <a:r>
              <a:rPr lang="en-US" sz="2400" spc="-5" dirty="0">
                <a:solidFill>
                  <a:srgbClr val="FFFFFF"/>
                </a:solidFill>
              </a:rPr>
              <a:t> era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10" dirty="0" err="1">
                <a:solidFill>
                  <a:srgbClr val="FFFFFF"/>
                </a:solidFill>
              </a:rPr>
              <a:t>troppo</a:t>
            </a:r>
            <a:r>
              <a:rPr lang="en-US" sz="2400" spc="-10" dirty="0">
                <a:solidFill>
                  <a:srgbClr val="FFFFFF"/>
                </a:solidFill>
              </a:rPr>
              <a:t>  </a:t>
            </a:r>
            <a:r>
              <a:rPr lang="en-US" sz="2400" spc="-10" dirty="0" err="1">
                <a:solidFill>
                  <a:srgbClr val="FFFFFF"/>
                </a:solidFill>
              </a:rPr>
              <a:t>spesso</a:t>
            </a:r>
            <a:r>
              <a:rPr lang="en-US" sz="2400" spc="-1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marchiato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da </a:t>
            </a:r>
            <a:r>
              <a:rPr lang="en-US" sz="2400" spc="-5" dirty="0" err="1">
                <a:solidFill>
                  <a:srgbClr val="FFFFFF"/>
                </a:solidFill>
              </a:rPr>
              <a:t>stereotipi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 </a:t>
            </a:r>
            <a:r>
              <a:rPr lang="en-US" sz="2400" dirty="0" err="1">
                <a:solidFill>
                  <a:srgbClr val="FFFFFF"/>
                </a:solidFill>
              </a:rPr>
              <a:t>generalizzazioni</a:t>
            </a:r>
            <a:endParaRPr lang="en-US" sz="2400" dirty="0">
              <a:solidFill>
                <a:srgbClr val="FFFFFF"/>
              </a:solidFill>
            </a:endParaRPr>
          </a:p>
          <a:p>
            <a:pPr marL="512445" marR="128270" indent="-457834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512445" algn="l"/>
                <a:tab pos="513080" algn="l"/>
              </a:tabLst>
            </a:pPr>
            <a:r>
              <a:rPr lang="en-US" sz="2400" dirty="0">
                <a:solidFill>
                  <a:srgbClr val="FFFFFF"/>
                </a:solidFill>
              </a:rPr>
              <a:t>Si </a:t>
            </a:r>
            <a:r>
              <a:rPr lang="en-US" sz="2400" dirty="0" err="1">
                <a:solidFill>
                  <a:srgbClr val="FFFFFF"/>
                </a:solidFill>
              </a:rPr>
              <a:t>ritiene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che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l’incontro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interculturale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tra</a:t>
            </a:r>
            <a:r>
              <a:rPr lang="en-US" sz="2400" spc="-5" dirty="0">
                <a:solidFill>
                  <a:srgbClr val="FFFFFF"/>
                </a:solidFill>
              </a:rPr>
              <a:t> culture </a:t>
            </a:r>
            <a:r>
              <a:rPr lang="en-US" sz="2400" dirty="0">
                <a:solidFill>
                  <a:srgbClr val="FFFFFF"/>
                </a:solidFill>
              </a:rPr>
              <a:t>e </a:t>
            </a:r>
            <a:r>
              <a:rPr lang="en-US" sz="2400" spc="-5" dirty="0" err="1">
                <a:solidFill>
                  <a:srgbClr val="FFFFFF"/>
                </a:solidFill>
              </a:rPr>
              <a:t>identità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nazionali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spc="-5" dirty="0">
                <a:solidFill>
                  <a:srgbClr val="FFFFFF"/>
                </a:solidFill>
              </a:rPr>
              <a:t>In </a:t>
            </a:r>
            <a:r>
              <a:rPr lang="en-US" sz="2400" spc="-5" dirty="0" err="1">
                <a:solidFill>
                  <a:srgbClr val="FFFFFF"/>
                </a:solidFill>
              </a:rPr>
              <a:t>realtà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lang="en-US" sz="2400" spc="-5" dirty="0" err="1">
                <a:solidFill>
                  <a:srgbClr val="FFFFFF"/>
                </a:solidFill>
              </a:rPr>
              <a:t>entrare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dirty="0">
                <a:solidFill>
                  <a:srgbClr val="FFFFFF"/>
                </a:solidFill>
              </a:rPr>
              <a:t>in </a:t>
            </a:r>
            <a:r>
              <a:rPr lang="en-US" sz="2400" spc="-5" dirty="0" err="1">
                <a:solidFill>
                  <a:srgbClr val="FFFFFF"/>
                </a:solidFill>
              </a:rPr>
              <a:t>contatto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sono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le </a:t>
            </a:r>
            <a:r>
              <a:rPr lang="en-US" sz="2400" spc="-5" dirty="0" err="1">
                <a:solidFill>
                  <a:srgbClr val="FFFFFF"/>
                </a:solidFill>
              </a:rPr>
              <a:t>persone</a:t>
            </a:r>
            <a:r>
              <a:rPr lang="en-US" sz="2400" spc="-5" dirty="0">
                <a:solidFill>
                  <a:srgbClr val="FFFFFF"/>
                </a:solidFill>
              </a:rPr>
              <a:t>, </a:t>
            </a:r>
            <a:r>
              <a:rPr lang="en-US" sz="2400" spc="-5" dirty="0" err="1">
                <a:solidFill>
                  <a:srgbClr val="FFFFFF"/>
                </a:solidFill>
              </a:rPr>
              <a:t>portatrici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di </a:t>
            </a:r>
            <a:r>
              <a:rPr lang="en-US" sz="2400" spc="-5" dirty="0">
                <a:solidFill>
                  <a:srgbClr val="FFFFFF"/>
                </a:solidFill>
              </a:rPr>
              <a:t>culture  </a:t>
            </a:r>
            <a:r>
              <a:rPr lang="en-US" sz="2400" spc="-5" dirty="0" err="1">
                <a:solidFill>
                  <a:srgbClr val="FFFFFF"/>
                </a:solidFill>
              </a:rPr>
              <a:t>tra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loro</a:t>
            </a:r>
            <a:r>
              <a:rPr lang="en-US" sz="2400" spc="-3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differenti</a:t>
            </a:r>
            <a:r>
              <a:rPr lang="en-US" sz="2400" spc="-5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306" y="434980"/>
            <a:ext cx="6726555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solidFill>
                  <a:srgbClr val="4F271C"/>
                </a:solidFill>
              </a:rPr>
              <a:t>L’</a:t>
            </a:r>
            <a:r>
              <a:rPr sz="2150" u="none" dirty="0">
                <a:solidFill>
                  <a:srgbClr val="4F271C"/>
                </a:solidFill>
              </a:rPr>
              <a:t>APPROCCIO COMPARATIVO </a:t>
            </a:r>
            <a:r>
              <a:rPr sz="2150" u="none" spc="5" dirty="0">
                <a:solidFill>
                  <a:srgbClr val="4F271C"/>
                </a:solidFill>
              </a:rPr>
              <a:t>E</a:t>
            </a:r>
            <a:r>
              <a:rPr sz="2150" u="none" spc="400" dirty="0">
                <a:solidFill>
                  <a:srgbClr val="4F271C"/>
                </a:solidFill>
              </a:rPr>
              <a:t> </a:t>
            </a:r>
            <a:r>
              <a:rPr sz="2150" u="none" dirty="0">
                <a:solidFill>
                  <a:srgbClr val="4F271C"/>
                </a:solidFill>
              </a:rPr>
              <a:t>RELAZIONALE</a:t>
            </a:r>
            <a:endParaRPr sz="215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25658"/>
              </p:ext>
            </p:extLst>
          </p:nvPr>
        </p:nvGraphicFramePr>
        <p:xfrm>
          <a:off x="533400" y="1136650"/>
          <a:ext cx="7786368" cy="528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2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547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63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L’APPROCCIO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COMPARATIVO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ts val="1630"/>
                        </a:lnSpc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L’APPROCCIO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RELAZIONALE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655"/>
                        </a:lnSpc>
                      </a:pPr>
                      <a:r>
                        <a:rPr sz="1400" b="1" u="heavy" spc="-1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 cultura</a:t>
                      </a:r>
                      <a:r>
                        <a:rPr sz="1400" b="1" u="heavy" spc="3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è</a:t>
                      </a:r>
                      <a:endParaRPr sz="1400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66">
                <a:tc>
                  <a:txBody>
                    <a:bodyPr/>
                    <a:lstStyle/>
                    <a:p>
                      <a:pPr marL="44450" marR="364490">
                        <a:lnSpc>
                          <a:spcPts val="166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insieme di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tratti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che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caratterizzano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un  gruppo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 marR="128905">
                        <a:lnSpc>
                          <a:spcPts val="166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processo interattivo di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assimilazione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di  differenziazione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47">
                <a:tc gridSpan="3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u="heavy" spc="-345" dirty="0"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2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L’obiettivo </a:t>
                      </a:r>
                      <a:r>
                        <a:rPr sz="1400" b="1" u="heavy" spc="-1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dello studio</a:t>
                      </a:r>
                      <a:r>
                        <a:rPr sz="1400" b="1" u="heavy" spc="14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è:</a:t>
                      </a:r>
                      <a:endParaRPr sz="1400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66">
                <a:tc>
                  <a:txBody>
                    <a:bodyPr/>
                    <a:lstStyle/>
                    <a:p>
                      <a:pPr marL="44450" marR="206184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La “natura”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dell’altro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Le differenze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 marR="1374140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mia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relazione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l’Alterità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processo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47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635"/>
                        </a:lnSpc>
                      </a:pPr>
                      <a:r>
                        <a:rPr sz="1400" u="heavy" spc="-3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2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L’approccio </a:t>
                      </a:r>
                      <a:r>
                        <a:rPr sz="1400" b="1" u="heavy" spc="-1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formativo</a:t>
                      </a:r>
                      <a:r>
                        <a:rPr sz="1400" b="1" u="heavy" spc="9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è:</a:t>
                      </a:r>
                      <a:endParaRPr sz="1400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966">
                <a:tc>
                  <a:txBody>
                    <a:bodyPr/>
                    <a:lstStyle/>
                    <a:p>
                      <a:pPr marL="44450" marR="56959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Didattico, trasmissione di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informazioni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Inculcare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conoscenza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 marR="162115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evoluzione, non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lineare  Da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validare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personalmente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20">
                <a:tc gridSpan="3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u="heavy" spc="-1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 persona </a:t>
                      </a:r>
                      <a:r>
                        <a:rPr sz="1400" b="1" u="heavy" spc="-1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impara</a:t>
                      </a:r>
                      <a:r>
                        <a:rPr sz="1400" b="1" u="heavy" spc="6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1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a:</a:t>
                      </a:r>
                      <a:endParaRPr sz="1400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094">
                <a:tc>
                  <a:txBody>
                    <a:bodyPr/>
                    <a:lstStyle/>
                    <a:p>
                      <a:pPr marL="44450" marR="126492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Spiegare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sentimenti scomodi  “oggettivare”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cultura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 marR="124396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Esplorare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sentimenti scomodi  “soggettivare”</a:t>
                      </a:r>
                      <a:r>
                        <a:rPr sz="14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l’esperienza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419">
                <a:tc gridSpan="3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u="heavy" spc="-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u="heavy" spc="-1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risultati </a:t>
                      </a:r>
                      <a:r>
                        <a:rPr sz="1400" b="1" u="heavy" spc="-1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dovrebbero</a:t>
                      </a:r>
                      <a:r>
                        <a:rPr sz="1400" b="1" u="heavy" spc="8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15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essere:</a:t>
                      </a:r>
                      <a:endParaRPr sz="1400" dirty="0">
                        <a:solidFill>
                          <a:srgbClr val="FF0000"/>
                        </a:solidFill>
                        <a:highlight>
                          <a:srgbClr val="00FFFF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7513">
                <a:tc>
                  <a:txBody>
                    <a:bodyPr/>
                    <a:lstStyle/>
                    <a:p>
                      <a:pPr marL="44450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Evitare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confronto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Aumentare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funzionalità,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tolleranza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Valorizzare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confronto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Incrementare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l’autenticità,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fiducia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object 3"/>
          <p:cNvSpPr txBox="1"/>
          <p:nvPr/>
        </p:nvSpPr>
        <p:spPr>
          <a:xfrm>
            <a:off x="965373" y="1143000"/>
            <a:ext cx="7200897" cy="444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54990" indent="-54292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554990" algn="l"/>
                <a:tab pos="555625" algn="l"/>
              </a:tabLst>
            </a:pPr>
            <a:r>
              <a:rPr lang="en-US" sz="2400" b="1" u="none" dirty="0" err="1">
                <a:solidFill>
                  <a:srgbClr val="FFFFFF"/>
                </a:solidFill>
              </a:rPr>
              <a:t>Bisognava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u="none" dirty="0" err="1">
                <a:solidFill>
                  <a:srgbClr val="FFFFFF"/>
                </a:solidFill>
              </a:rPr>
              <a:t>quindi</a:t>
            </a:r>
            <a:r>
              <a:rPr lang="en-US" sz="2400" b="1" u="none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cambiare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prospettiva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e</a:t>
            </a:r>
            <a:r>
              <a:rPr lang="en-US" sz="2400" b="1" spc="-60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centrarsi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sull’operatore</a:t>
            </a:r>
            <a:r>
              <a:rPr lang="en-US" sz="2400" b="1" spc="-5" dirty="0">
                <a:solidFill>
                  <a:srgbClr val="FFFFFF"/>
                </a:solidFill>
              </a:rPr>
              <a:t> per </a:t>
            </a:r>
            <a:r>
              <a:rPr lang="en-US" sz="2400" b="1" spc="-5" dirty="0" err="1">
                <a:solidFill>
                  <a:srgbClr val="FFFFFF"/>
                </a:solidFill>
              </a:rPr>
              <a:t>sviluppare</a:t>
            </a:r>
            <a:r>
              <a:rPr lang="en-US" sz="2400" b="1" spc="-5" dirty="0">
                <a:solidFill>
                  <a:srgbClr val="FFFFFF"/>
                </a:solidFill>
              </a:rPr>
              <a:t>:</a:t>
            </a:r>
          </a:p>
          <a:p>
            <a:pPr marL="12065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>
                <a:tab pos="554990" algn="l"/>
                <a:tab pos="555625" algn="l"/>
              </a:tabLst>
            </a:pPr>
            <a:r>
              <a:rPr lang="en-US" sz="2400" spc="-5" dirty="0">
                <a:solidFill>
                  <a:srgbClr val="FFFFFF"/>
                </a:solidFill>
              </a:rPr>
              <a:t>- </a:t>
            </a:r>
            <a:r>
              <a:rPr lang="en-US" sz="2400" b="1" spc="-5" dirty="0">
                <a:solidFill>
                  <a:srgbClr val="FFFFFF"/>
                </a:solidFill>
              </a:rPr>
              <a:t>La </a:t>
            </a:r>
            <a:r>
              <a:rPr lang="en-US" sz="2400" b="1" spc="-5" dirty="0" err="1">
                <a:solidFill>
                  <a:srgbClr val="FFFFFF"/>
                </a:solidFill>
              </a:rPr>
              <a:t>capacità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10" dirty="0">
                <a:solidFill>
                  <a:srgbClr val="FFFFFF"/>
                </a:solidFill>
              </a:rPr>
              <a:t>di </a:t>
            </a:r>
            <a:r>
              <a:rPr lang="en-US" sz="2400" b="1" spc="-5" dirty="0" err="1">
                <a:solidFill>
                  <a:srgbClr val="FFFFFF"/>
                </a:solidFill>
              </a:rPr>
              <a:t>percepire</a:t>
            </a:r>
            <a:r>
              <a:rPr lang="en-US" sz="2400" b="1" spc="-5" dirty="0">
                <a:solidFill>
                  <a:srgbClr val="FFFFFF"/>
                </a:solidFill>
              </a:rPr>
              <a:t>, </a:t>
            </a:r>
            <a:r>
              <a:rPr lang="en-US" sz="2400" b="1" spc="-5" dirty="0" err="1">
                <a:solidFill>
                  <a:srgbClr val="FFFFFF"/>
                </a:solidFill>
              </a:rPr>
              <a:t>riconoscere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e </a:t>
            </a:r>
            <a:r>
              <a:rPr lang="en-US" sz="2400" b="1" spc="-5" dirty="0">
                <a:solidFill>
                  <a:srgbClr val="FFFFFF"/>
                </a:solidFill>
              </a:rPr>
              <a:t>ricercare </a:t>
            </a:r>
            <a:r>
              <a:rPr lang="en-US" sz="2400" b="1" spc="5" dirty="0">
                <a:solidFill>
                  <a:srgbClr val="FFFFFF"/>
                </a:solidFill>
              </a:rPr>
              <a:t>le  </a:t>
            </a:r>
            <a:r>
              <a:rPr lang="en-US" sz="2400" b="1" spc="-5" dirty="0" err="1">
                <a:solidFill>
                  <a:srgbClr val="FFFFFF"/>
                </a:solidFill>
              </a:rPr>
              <a:t>differenze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culturali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(</a:t>
            </a:r>
            <a:r>
              <a:rPr lang="en-US" sz="2400" b="1" dirty="0" err="1">
                <a:solidFill>
                  <a:srgbClr val="FFFFFF"/>
                </a:solidFill>
              </a:rPr>
              <a:t>intese</a:t>
            </a:r>
            <a:r>
              <a:rPr lang="en-US" sz="2400" b="1" dirty="0">
                <a:solidFill>
                  <a:srgbClr val="FFFFFF"/>
                </a:solidFill>
              </a:rPr>
              <a:t> in </a:t>
            </a:r>
            <a:r>
              <a:rPr lang="en-US" sz="2400" b="1" spc="-5" dirty="0">
                <a:solidFill>
                  <a:srgbClr val="FFFFFF"/>
                </a:solidFill>
              </a:rPr>
              <a:t>senso </a:t>
            </a:r>
            <a:r>
              <a:rPr lang="en-US" sz="2400" b="1" spc="-5" dirty="0" err="1">
                <a:solidFill>
                  <a:srgbClr val="FFFFFF"/>
                </a:solidFill>
              </a:rPr>
              <a:t>ampio</a:t>
            </a:r>
            <a:r>
              <a:rPr lang="en-US" sz="2400" b="1" dirty="0">
                <a:solidFill>
                  <a:srgbClr val="FFFFFF"/>
                </a:solidFill>
              </a:rPr>
              <a:t>) e  </a:t>
            </a:r>
            <a:r>
              <a:rPr lang="en-US" sz="2400" b="1" dirty="0" err="1">
                <a:solidFill>
                  <a:srgbClr val="FFFFFF"/>
                </a:solidFill>
              </a:rPr>
              <a:t>integrarle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nella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pratica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professionale</a:t>
            </a:r>
            <a:r>
              <a:rPr lang="en-US" sz="2400" b="1" spc="-5" dirty="0">
                <a:solidFill>
                  <a:srgbClr val="FFFFFF"/>
                </a:solidFill>
              </a:rPr>
              <a:t>, </a:t>
            </a:r>
            <a:r>
              <a:rPr lang="en-US" sz="2400" b="1" dirty="0">
                <a:solidFill>
                  <a:srgbClr val="FFFFFF"/>
                </a:solidFill>
              </a:rPr>
              <a:t>al</a:t>
            </a:r>
            <a:r>
              <a:rPr lang="en-US" sz="2400" b="1" spc="-165" dirty="0">
                <a:solidFill>
                  <a:srgbClr val="FFFFFF"/>
                </a:solidFill>
              </a:rPr>
              <a:t> </a:t>
            </a:r>
            <a:r>
              <a:rPr lang="en-US" sz="2400" b="1" spc="-5" dirty="0">
                <a:solidFill>
                  <a:srgbClr val="FFFFFF"/>
                </a:solidFill>
              </a:rPr>
              <a:t>fine  </a:t>
            </a:r>
            <a:r>
              <a:rPr lang="en-US" sz="2400" b="1" spc="-10" dirty="0">
                <a:solidFill>
                  <a:srgbClr val="FFFFFF"/>
                </a:solidFill>
              </a:rPr>
              <a:t>di </a:t>
            </a:r>
            <a:r>
              <a:rPr lang="en-US" sz="2400" b="1" spc="-5" dirty="0" err="1">
                <a:solidFill>
                  <a:srgbClr val="FFFFFF"/>
                </a:solidFill>
              </a:rPr>
              <a:t>sviluppare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una </a:t>
            </a:r>
            <a:r>
              <a:rPr lang="en-US" sz="2400" b="1" spc="-5" dirty="0" err="1">
                <a:solidFill>
                  <a:srgbClr val="FFFFFF"/>
                </a:solidFill>
              </a:rPr>
              <a:t>pratica</a:t>
            </a:r>
            <a:r>
              <a:rPr lang="en-US" sz="2400" b="1" spc="-7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adeguata</a:t>
            </a:r>
            <a:endParaRPr lang="en-US" sz="2400" b="1" dirty="0">
              <a:solidFill>
                <a:srgbClr val="FFFFFF"/>
              </a:solidFill>
            </a:endParaRPr>
          </a:p>
          <a:p>
            <a:pPr marR="508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>
                <a:tab pos="34798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400" b="1" dirty="0" err="1">
                <a:solidFill>
                  <a:srgbClr val="FFFFFF"/>
                </a:solidFill>
              </a:rPr>
              <a:t>prendere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coscienza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delle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proprie</a:t>
            </a:r>
            <a:r>
              <a:rPr lang="en-US" sz="2400" b="1" spc="-5" dirty="0">
                <a:solidFill>
                  <a:srgbClr val="FFFFFF"/>
                </a:solidFill>
              </a:rPr>
              <a:t> zone  </a:t>
            </a:r>
            <a:r>
              <a:rPr lang="en-US" sz="2400" b="1" dirty="0" err="1">
                <a:solidFill>
                  <a:srgbClr val="FFFFFF"/>
                </a:solidFill>
              </a:rPr>
              <a:t>sensibili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>
                <a:solidFill>
                  <a:srgbClr val="FFFFFF"/>
                </a:solidFill>
              </a:rPr>
              <a:t>e </a:t>
            </a:r>
            <a:r>
              <a:rPr lang="en-US" sz="2400" b="1" dirty="0" err="1">
                <a:solidFill>
                  <a:srgbClr val="FFFFFF"/>
                </a:solidFill>
              </a:rPr>
              <a:t>accostarsi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delicatamente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>
                <a:solidFill>
                  <a:srgbClr val="FFFFFF"/>
                </a:solidFill>
              </a:rPr>
              <a:t>a</a:t>
            </a:r>
            <a:r>
              <a:rPr lang="en-US" sz="2400" b="1" spc="-225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quelle  </a:t>
            </a:r>
            <a:r>
              <a:rPr lang="en-US" sz="2400" b="1" spc="-5" dirty="0">
                <a:solidFill>
                  <a:srgbClr val="FFFFFF"/>
                </a:solidFill>
              </a:rPr>
              <a:t>del </a:t>
            </a:r>
            <a:r>
              <a:rPr lang="en-US" sz="2400" b="1" dirty="0">
                <a:solidFill>
                  <a:srgbClr val="FFFFFF"/>
                </a:solidFill>
              </a:rPr>
              <a:t>proprio</a:t>
            </a:r>
            <a:r>
              <a:rPr lang="en-US" sz="2400" b="1" spc="-55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interlocutore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359" y="640262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3600" b="1" u="none" spc="-5" dirty="0">
                <a:solidFill>
                  <a:srgbClr val="FFFFFF"/>
                </a:solidFill>
              </a:rPr>
              <a:t>LE ZONE</a:t>
            </a:r>
            <a:r>
              <a:rPr lang="en-US" sz="3600" b="1" u="none" spc="-90" dirty="0">
                <a:solidFill>
                  <a:srgbClr val="FFFFFF"/>
                </a:solidFill>
              </a:rPr>
              <a:t> </a:t>
            </a:r>
            <a:r>
              <a:rPr lang="en-US" sz="3600" b="1" u="none" spc="-10" dirty="0">
                <a:solidFill>
                  <a:srgbClr val="FFFFFF"/>
                </a:solidFill>
              </a:rPr>
              <a:t>SENSIBILI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76401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7020" marR="760095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US" b="1" spc="-10" dirty="0">
                <a:solidFill>
                  <a:srgbClr val="FFFFFF"/>
                </a:solidFill>
              </a:rPr>
              <a:t>SORGENTE DI </a:t>
            </a:r>
            <a:r>
              <a:rPr lang="en-US" b="1" spc="-5" dirty="0">
                <a:solidFill>
                  <a:srgbClr val="FFFFFF"/>
                </a:solidFill>
              </a:rPr>
              <a:t>MALINTESI, </a:t>
            </a:r>
            <a:r>
              <a:rPr lang="en-US" b="1" spc="-10" dirty="0">
                <a:solidFill>
                  <a:srgbClr val="FFFFFF"/>
                </a:solidFill>
              </a:rPr>
              <a:t>DI INCOMPRENSIONI,  ADDIRITTURA DI TENSIONI </a:t>
            </a:r>
            <a:r>
              <a:rPr lang="en-US" b="1" spc="-5" dirty="0">
                <a:solidFill>
                  <a:srgbClr val="FFFFFF"/>
                </a:solidFill>
              </a:rPr>
              <a:t>NELLA RELAZIONE </a:t>
            </a:r>
            <a:r>
              <a:rPr lang="en-US" b="1" dirty="0">
                <a:solidFill>
                  <a:srgbClr val="FFFFFF"/>
                </a:solidFill>
              </a:rPr>
              <a:t>E  </a:t>
            </a:r>
            <a:r>
              <a:rPr lang="en-US" b="1" spc="-10" dirty="0">
                <a:solidFill>
                  <a:srgbClr val="FFFFFF"/>
                </a:solidFill>
              </a:rPr>
              <a:t>COMUNICAZIONE</a:t>
            </a:r>
            <a:r>
              <a:rPr lang="en-US" b="1" spc="25" dirty="0">
                <a:solidFill>
                  <a:srgbClr val="FFFFFF"/>
                </a:solidFill>
              </a:rPr>
              <a:t> </a:t>
            </a:r>
            <a:r>
              <a:rPr lang="en-US" b="1" spc="-10" dirty="0">
                <a:solidFill>
                  <a:srgbClr val="FFFFFF"/>
                </a:solidFill>
              </a:rPr>
              <a:t>INTERCULTURALE</a:t>
            </a:r>
            <a:endParaRPr lang="en-US" dirty="0">
              <a:solidFill>
                <a:srgbClr val="FFFFFF"/>
              </a:solidFill>
            </a:endParaRPr>
          </a:p>
          <a:p>
            <a:pPr marL="287020" marR="5080" indent="-27432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“La </a:t>
            </a:r>
            <a:r>
              <a:rPr lang="en-US" sz="2000" dirty="0" err="1">
                <a:solidFill>
                  <a:srgbClr val="FFFFFF"/>
                </a:solidFill>
              </a:rPr>
              <a:t>relazione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interculturale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realizza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dunque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ogni</a:t>
            </a:r>
            <a:r>
              <a:rPr lang="en-US" sz="2000" dirty="0">
                <a:solidFill>
                  <a:srgbClr val="FFFFFF"/>
                </a:solidFill>
              </a:rPr>
              <a:t> volta a </a:t>
            </a:r>
            <a:r>
              <a:rPr lang="en-US" sz="2000" dirty="0" err="1">
                <a:solidFill>
                  <a:srgbClr val="FFFFFF"/>
                </a:solidFill>
              </a:rPr>
              <a:t>livello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dirty="0" err="1">
                <a:solidFill>
                  <a:srgbClr val="FFFFFF"/>
                </a:solidFill>
              </a:rPr>
              <a:t>interpersonale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mettendo</a:t>
            </a:r>
            <a:r>
              <a:rPr lang="en-US" sz="2000" dirty="0">
                <a:solidFill>
                  <a:srgbClr val="FFFFFF"/>
                </a:solidFill>
              </a:rPr>
              <a:t> in </a:t>
            </a:r>
            <a:r>
              <a:rPr lang="en-US" sz="2000" spc="-5" dirty="0" err="1">
                <a:solidFill>
                  <a:srgbClr val="FFFFFF"/>
                </a:solidFill>
              </a:rPr>
              <a:t>gioco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l'identità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personale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sociale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dirty="0" err="1">
                <a:solidFill>
                  <a:srgbClr val="FFFFFF"/>
                </a:solidFill>
              </a:rPr>
              <a:t>dell’individuo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facendo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intervenire</a:t>
            </a:r>
            <a:r>
              <a:rPr lang="en-US" sz="2000" dirty="0">
                <a:solidFill>
                  <a:srgbClr val="FFFFFF"/>
                </a:solidFill>
              </a:rPr>
              <a:t> le </a:t>
            </a:r>
            <a:r>
              <a:rPr lang="en-US" sz="2000" dirty="0" err="1">
                <a:solidFill>
                  <a:srgbClr val="FFFFFF"/>
                </a:solidFill>
              </a:rPr>
              <a:t>differenze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culturali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presenti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spc="-10" dirty="0" err="1">
                <a:solidFill>
                  <a:srgbClr val="FFFFFF"/>
                </a:solidFill>
              </a:rPr>
              <a:t>tra</a:t>
            </a:r>
            <a:r>
              <a:rPr lang="en-US" sz="2000" spc="-1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soggetti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 </a:t>
            </a:r>
            <a:r>
              <a:rPr lang="en-US" sz="2000" dirty="0" err="1">
                <a:solidFill>
                  <a:srgbClr val="FFFFFF"/>
                </a:solidFill>
              </a:rPr>
              <a:t>sollecitando</a:t>
            </a:r>
            <a:r>
              <a:rPr lang="en-US" sz="2000" dirty="0">
                <a:solidFill>
                  <a:srgbClr val="FFFFFF"/>
                </a:solidFill>
              </a:rPr>
              <a:t> una </a:t>
            </a:r>
            <a:r>
              <a:rPr lang="en-US" sz="2000" dirty="0" err="1">
                <a:solidFill>
                  <a:srgbClr val="FFFFFF"/>
                </a:solidFill>
              </a:rPr>
              <a:t>serie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di </a:t>
            </a:r>
            <a:r>
              <a:rPr lang="en-US" sz="2000" spc="-5" dirty="0" err="1">
                <a:solidFill>
                  <a:srgbClr val="FFFFFF"/>
                </a:solidFill>
              </a:rPr>
              <a:t>attitudini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 </a:t>
            </a:r>
            <a:r>
              <a:rPr lang="en-US" sz="2000" spc="-5" dirty="0">
                <a:solidFill>
                  <a:srgbClr val="FFFFFF"/>
                </a:solidFill>
              </a:rPr>
              <a:t>di </a:t>
            </a:r>
            <a:r>
              <a:rPr lang="en-US" sz="2000" dirty="0" err="1">
                <a:solidFill>
                  <a:srgbClr val="FFFFFF"/>
                </a:solidFill>
              </a:rPr>
              <a:t>reazioni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spc="-5" dirty="0" err="1">
                <a:solidFill>
                  <a:srgbClr val="FFFFFF"/>
                </a:solidFill>
              </a:rPr>
              <a:t>proprie</a:t>
            </a:r>
            <a:r>
              <a:rPr lang="en-US" sz="2000" spc="-5" dirty="0">
                <a:solidFill>
                  <a:srgbClr val="FFFFFF"/>
                </a:solidFill>
              </a:rPr>
              <a:t> di </a:t>
            </a:r>
            <a:r>
              <a:rPr lang="en-US" sz="2000" spc="-5" dirty="0" err="1">
                <a:solidFill>
                  <a:srgbClr val="FFFFFF"/>
                </a:solidFill>
              </a:rPr>
              <a:t>tutte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5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persone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Ciascuno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di </a:t>
            </a:r>
            <a:r>
              <a:rPr lang="en-US" sz="2000" spc="5" dirty="0" err="1">
                <a:solidFill>
                  <a:srgbClr val="FFFFFF"/>
                </a:solidFill>
              </a:rPr>
              <a:t>noi</a:t>
            </a:r>
            <a:r>
              <a:rPr lang="en-US" sz="2000" spc="5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nell'incontro</a:t>
            </a:r>
            <a:r>
              <a:rPr lang="en-US" sz="2000" dirty="0">
                <a:solidFill>
                  <a:srgbClr val="FFFFFF"/>
                </a:solidFill>
              </a:rPr>
              <a:t> con  </a:t>
            </a:r>
            <a:r>
              <a:rPr lang="en-US" sz="2000" spc="-5" dirty="0" err="1">
                <a:solidFill>
                  <a:srgbClr val="FFFFFF"/>
                </a:solidFill>
              </a:rPr>
              <a:t>l'Alterità</a:t>
            </a:r>
            <a:r>
              <a:rPr lang="en-US" sz="2000" spc="-5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sarà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più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meno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toccato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5" dirty="0">
                <a:solidFill>
                  <a:srgbClr val="FFFFFF"/>
                </a:solidFill>
              </a:rPr>
              <a:t>in </a:t>
            </a:r>
            <a:r>
              <a:rPr lang="en-US" sz="2000" dirty="0">
                <a:solidFill>
                  <a:srgbClr val="FFFFFF"/>
                </a:solidFill>
              </a:rPr>
              <a:t>uno o in un </a:t>
            </a:r>
            <a:r>
              <a:rPr lang="en-US" sz="2000" spc="-5" dirty="0" err="1">
                <a:solidFill>
                  <a:srgbClr val="FFFFFF"/>
                </a:solidFill>
              </a:rPr>
              <a:t>altro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livello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della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dirty="0" err="1">
                <a:solidFill>
                  <a:srgbClr val="FFFFFF"/>
                </a:solidFill>
              </a:rPr>
              <a:t>sua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identità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(</a:t>
            </a:r>
            <a:r>
              <a:rPr lang="en-US" sz="2000" spc="-5" dirty="0" err="1">
                <a:solidFill>
                  <a:srgbClr val="FFFFFF"/>
                </a:solidFill>
              </a:rPr>
              <a:t>appartenenza</a:t>
            </a:r>
            <a:r>
              <a:rPr lang="en-US" sz="2000" spc="-5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genere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professionale</a:t>
            </a:r>
            <a:r>
              <a:rPr lang="en-US" sz="2000" dirty="0">
                <a:solidFill>
                  <a:srgbClr val="FFFFFF"/>
                </a:solidFill>
              </a:rPr>
              <a:t>,  </a:t>
            </a:r>
            <a:r>
              <a:rPr lang="en-US" sz="2000" dirty="0" err="1">
                <a:solidFill>
                  <a:srgbClr val="FFFFFF"/>
                </a:solidFill>
              </a:rPr>
              <a:t>generazionale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della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classe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sociale</a:t>
            </a:r>
            <a:r>
              <a:rPr lang="en-US" sz="2000" dirty="0">
                <a:solidFill>
                  <a:srgbClr val="FFFFFF"/>
                </a:solidFill>
              </a:rPr>
              <a:t>...). </a:t>
            </a:r>
            <a:r>
              <a:rPr lang="en-US" sz="2000" dirty="0" err="1">
                <a:solidFill>
                  <a:srgbClr val="FFFFFF"/>
                </a:solidFill>
              </a:rPr>
              <a:t>Sono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queste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chiamate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"zone  </a:t>
            </a:r>
            <a:r>
              <a:rPr lang="en-US" sz="2000" dirty="0" err="1">
                <a:solidFill>
                  <a:srgbClr val="FFFFFF"/>
                </a:solidFill>
              </a:rPr>
              <a:t>sensibili</a:t>
            </a:r>
            <a:r>
              <a:rPr lang="en-US" sz="2000" dirty="0">
                <a:solidFill>
                  <a:srgbClr val="FFFFFF"/>
                </a:solidFill>
              </a:rPr>
              <a:t>", </a:t>
            </a:r>
            <a:r>
              <a:rPr lang="en-US" sz="2000" dirty="0" err="1">
                <a:solidFill>
                  <a:srgbClr val="FFFFFF"/>
                </a:solidFill>
              </a:rPr>
              <a:t>collegate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propria </a:t>
            </a:r>
            <a:r>
              <a:rPr lang="en-US" sz="2000" dirty="0" err="1">
                <a:solidFill>
                  <a:srgbClr val="FFFFFF"/>
                </a:solidFill>
              </a:rPr>
              <a:t>storia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personale</a:t>
            </a:r>
            <a:r>
              <a:rPr lang="en-US" sz="2000" dirty="0">
                <a:solidFill>
                  <a:srgbClr val="FFFFFF"/>
                </a:solidFill>
              </a:rPr>
              <a:t> ma </a:t>
            </a:r>
            <a:r>
              <a:rPr lang="en-US" sz="2000" dirty="0" err="1">
                <a:solidFill>
                  <a:srgbClr val="FFFFFF"/>
                </a:solidFill>
              </a:rPr>
              <a:t>anche</a:t>
            </a:r>
            <a:r>
              <a:rPr lang="en-US" sz="2000" dirty="0">
                <a:solidFill>
                  <a:srgbClr val="FFFFFF"/>
                </a:solidFill>
              </a:rPr>
              <a:t> a  </a:t>
            </a:r>
            <a:r>
              <a:rPr lang="en-US" sz="2000" dirty="0" err="1">
                <a:solidFill>
                  <a:srgbClr val="FFFFFF"/>
                </a:solidFill>
              </a:rPr>
              <a:t>quella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collettiva</a:t>
            </a:r>
            <a:r>
              <a:rPr lang="en-US" sz="2000" spc="-5" dirty="0">
                <a:solidFill>
                  <a:srgbClr val="FFFFFF"/>
                </a:solidFill>
              </a:rPr>
              <a:t>. </a:t>
            </a:r>
            <a:r>
              <a:rPr lang="en-US" sz="2000" spc="-5" dirty="0" err="1">
                <a:solidFill>
                  <a:srgbClr val="FFFFFF"/>
                </a:solidFill>
              </a:rPr>
              <a:t>Quando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queste</a:t>
            </a:r>
            <a:r>
              <a:rPr lang="en-US" sz="2000" dirty="0">
                <a:solidFill>
                  <a:srgbClr val="FFFFFF"/>
                </a:solidFill>
              </a:rPr>
              <a:t> zone </a:t>
            </a:r>
            <a:r>
              <a:rPr lang="en-US" sz="2000" dirty="0" err="1">
                <a:solidFill>
                  <a:srgbClr val="FFFFFF"/>
                </a:solidFill>
              </a:rPr>
              <a:t>sensibili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vengono</a:t>
            </a:r>
            <a:r>
              <a:rPr lang="en-US" sz="2000" spc="-2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sollecitate</a:t>
            </a:r>
            <a:r>
              <a:rPr lang="en-US" sz="2000" spc="-5" dirty="0">
                <a:solidFill>
                  <a:srgbClr val="FFFFFF"/>
                </a:solidFill>
              </a:rPr>
              <a:t>,  </a:t>
            </a:r>
            <a:r>
              <a:rPr lang="en-US" sz="2000" dirty="0" err="1">
                <a:solidFill>
                  <a:srgbClr val="FFFFFF"/>
                </a:solidFill>
              </a:rPr>
              <a:t>hanno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tendenza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spc="-5" dirty="0" err="1">
                <a:solidFill>
                  <a:srgbClr val="FFFFFF"/>
                </a:solidFill>
              </a:rPr>
              <a:t>provocare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reazioni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affettive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spc="-5" dirty="0" err="1">
                <a:solidFill>
                  <a:srgbClr val="FFFFFF"/>
                </a:solidFill>
              </a:rPr>
              <a:t>che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possono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spc="-5" dirty="0" err="1">
                <a:solidFill>
                  <a:srgbClr val="FFFFFF"/>
                </a:solidFill>
              </a:rPr>
              <a:t>frenare</a:t>
            </a:r>
            <a:r>
              <a:rPr lang="en-US" sz="2000" spc="-5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o </a:t>
            </a:r>
            <a:r>
              <a:rPr lang="en-US" sz="2000" dirty="0" err="1">
                <a:solidFill>
                  <a:srgbClr val="FFFFFF"/>
                </a:solidFill>
              </a:rPr>
              <a:t>impedire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comunicazione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spc="-5" dirty="0">
                <a:solidFill>
                  <a:srgbClr val="FFFFFF"/>
                </a:solidFill>
              </a:rPr>
              <a:t>Si </a:t>
            </a:r>
            <a:r>
              <a:rPr lang="en-US" sz="2000" dirty="0" err="1">
                <a:solidFill>
                  <a:srgbClr val="FFFFFF"/>
                </a:solidFill>
              </a:rPr>
              <a:t>rischia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allora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di </a:t>
            </a:r>
            <a:r>
              <a:rPr lang="en-US" sz="2000" dirty="0" err="1">
                <a:solidFill>
                  <a:srgbClr val="FFFFFF"/>
                </a:solidFill>
              </a:rPr>
              <a:t>cadere</a:t>
            </a:r>
            <a:r>
              <a:rPr lang="en-US" sz="2000" dirty="0">
                <a:solidFill>
                  <a:srgbClr val="FFFFFF"/>
                </a:solidFill>
              </a:rPr>
              <a:t> in  una </a:t>
            </a:r>
            <a:r>
              <a:rPr lang="en-US" sz="2000" dirty="0" err="1">
                <a:solidFill>
                  <a:srgbClr val="FFFFFF"/>
                </a:solidFill>
              </a:rPr>
              <a:t>logica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spc="-5" dirty="0">
                <a:solidFill>
                  <a:srgbClr val="FFFFFF"/>
                </a:solidFill>
              </a:rPr>
              <a:t>di</a:t>
            </a:r>
            <a:r>
              <a:rPr lang="en-US" sz="2000" spc="-8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conflitto</a:t>
            </a:r>
            <a:r>
              <a:rPr lang="en-US" sz="2000" dirty="0">
                <a:solidFill>
                  <a:srgbClr val="FFFFFF"/>
                </a:solidFill>
              </a:rPr>
              <a:t>.”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object 2"/>
          <p:cNvSpPr txBox="1"/>
          <p:nvPr/>
        </p:nvSpPr>
        <p:spPr>
          <a:xfrm>
            <a:off x="685800" y="1219200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marR="50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Per </a:t>
            </a:r>
            <a:r>
              <a:rPr lang="en-US" sz="2400" b="1" spc="-5" dirty="0" err="1">
                <a:solidFill>
                  <a:srgbClr val="FFFFFF"/>
                </a:solidFill>
              </a:rPr>
              <a:t>tendere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10" dirty="0">
                <a:solidFill>
                  <a:srgbClr val="FFFFFF"/>
                </a:solidFill>
              </a:rPr>
              <a:t>verso </a:t>
            </a:r>
            <a:r>
              <a:rPr lang="en-US" sz="2400" b="1" dirty="0">
                <a:solidFill>
                  <a:srgbClr val="FFFFFF"/>
                </a:solidFill>
              </a:rPr>
              <a:t>un </a:t>
            </a:r>
            <a:r>
              <a:rPr lang="en-US" sz="2400" b="1" dirty="0" err="1">
                <a:solidFill>
                  <a:srgbClr val="FFFFFF"/>
                </a:solidFill>
              </a:rPr>
              <a:t>approccio</a:t>
            </a:r>
            <a:r>
              <a:rPr lang="en-US" sz="2400" b="1" dirty="0">
                <a:solidFill>
                  <a:srgbClr val="FFFFFF"/>
                </a:solidFill>
              </a:rPr>
              <a:t>  </a:t>
            </a:r>
            <a:r>
              <a:rPr lang="en-US" sz="2400" b="1" dirty="0" err="1">
                <a:solidFill>
                  <a:srgbClr val="FFFFFF"/>
                </a:solidFill>
              </a:rPr>
              <a:t>interculturale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più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positivo</a:t>
            </a:r>
            <a:r>
              <a:rPr lang="en-US" sz="2400" b="1" spc="-5" dirty="0">
                <a:solidFill>
                  <a:srgbClr val="FFFFFF"/>
                </a:solidFill>
              </a:rPr>
              <a:t> è </a:t>
            </a:r>
            <a:r>
              <a:rPr lang="en-US" sz="2400" b="1" spc="-5" dirty="0" err="1">
                <a:solidFill>
                  <a:srgbClr val="FFFFFF"/>
                </a:solidFill>
              </a:rPr>
              <a:t>importante</a:t>
            </a:r>
            <a:r>
              <a:rPr lang="en-US" sz="2400" b="1" spc="-5" dirty="0">
                <a:solidFill>
                  <a:srgbClr val="FFFFFF"/>
                </a:solidFill>
              </a:rPr>
              <a:t>  </a:t>
            </a:r>
            <a:r>
              <a:rPr lang="en-US" sz="2400" b="1" dirty="0" err="1">
                <a:solidFill>
                  <a:srgbClr val="FFFFFF"/>
                </a:solidFill>
              </a:rPr>
              <a:t>prendere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coscienza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delle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proprie</a:t>
            </a:r>
            <a:r>
              <a:rPr lang="en-US" sz="2400" b="1" spc="-5" dirty="0">
                <a:solidFill>
                  <a:srgbClr val="FFFFFF"/>
                </a:solidFill>
              </a:rPr>
              <a:t> zone  </a:t>
            </a:r>
            <a:r>
              <a:rPr lang="en-US" sz="2400" b="1" dirty="0" err="1">
                <a:solidFill>
                  <a:srgbClr val="FFFFFF"/>
                </a:solidFill>
              </a:rPr>
              <a:t>sensibili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>
                <a:solidFill>
                  <a:srgbClr val="FFFFFF"/>
                </a:solidFill>
              </a:rPr>
              <a:t>e </a:t>
            </a:r>
            <a:r>
              <a:rPr lang="en-US" sz="2400" b="1" dirty="0" err="1">
                <a:solidFill>
                  <a:srgbClr val="FFFFFF"/>
                </a:solidFill>
              </a:rPr>
              <a:t>accostarsi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delicatamente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spc="-5" dirty="0">
                <a:solidFill>
                  <a:srgbClr val="FFFFFF"/>
                </a:solidFill>
              </a:rPr>
              <a:t>a  </a:t>
            </a:r>
            <a:r>
              <a:rPr lang="en-US" sz="2400" b="1" dirty="0">
                <a:solidFill>
                  <a:srgbClr val="FFFFFF"/>
                </a:solidFill>
              </a:rPr>
              <a:t>quelle del </a:t>
            </a:r>
            <a:r>
              <a:rPr lang="en-US" sz="2400" b="1" spc="-5" dirty="0">
                <a:solidFill>
                  <a:srgbClr val="FFFFFF"/>
                </a:solidFill>
              </a:rPr>
              <a:t>proprio </a:t>
            </a:r>
            <a:r>
              <a:rPr lang="en-US" sz="2400" b="1" spc="-5" dirty="0" err="1">
                <a:solidFill>
                  <a:srgbClr val="FFFFFF"/>
                </a:solidFill>
              </a:rPr>
              <a:t>interlocutore</a:t>
            </a:r>
            <a:r>
              <a:rPr lang="en-US" sz="2400" b="1" spc="-5" dirty="0">
                <a:solidFill>
                  <a:srgbClr val="FFFFFF"/>
                </a:solidFill>
              </a:rPr>
              <a:t>. </a:t>
            </a:r>
            <a:r>
              <a:rPr lang="en-US" sz="2400" dirty="0">
                <a:solidFill>
                  <a:srgbClr val="FFFFFF"/>
                </a:solidFill>
              </a:rPr>
              <a:t>Il modo di  </a:t>
            </a:r>
            <a:r>
              <a:rPr lang="en-US" sz="2400" dirty="0" err="1">
                <a:solidFill>
                  <a:srgbClr val="FFFFFF"/>
                </a:solidFill>
              </a:rPr>
              <a:t>procedere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che</a:t>
            </a:r>
            <a:r>
              <a:rPr lang="en-US" sz="2400" dirty="0">
                <a:solidFill>
                  <a:srgbClr val="FFFFFF"/>
                </a:solidFill>
              </a:rPr>
              <a:t> propone </a:t>
            </a:r>
            <a:r>
              <a:rPr lang="en-US" sz="2400" spc="-5" dirty="0">
                <a:solidFill>
                  <a:srgbClr val="FFFFFF"/>
                </a:solidFill>
              </a:rPr>
              <a:t>Margalit </a:t>
            </a:r>
            <a:r>
              <a:rPr lang="en-US" sz="2400" spc="10" dirty="0">
                <a:solidFill>
                  <a:srgbClr val="FFFFFF"/>
                </a:solidFill>
              </a:rPr>
              <a:t>Cohen-  </a:t>
            </a:r>
            <a:r>
              <a:rPr lang="en-US" sz="2400" spc="-5" dirty="0" err="1">
                <a:solidFill>
                  <a:srgbClr val="FFFFFF"/>
                </a:solidFill>
              </a:rPr>
              <a:t>Emerique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basa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presupposto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che</a:t>
            </a:r>
            <a:r>
              <a:rPr lang="en-US" sz="2400" dirty="0">
                <a:solidFill>
                  <a:srgbClr val="FFFFFF"/>
                </a:solidFill>
              </a:rPr>
              <a:t> in</a:t>
            </a:r>
            <a:r>
              <a:rPr lang="en-US" sz="2400" spc="-14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tutti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spc="-10" dirty="0" err="1">
                <a:solidFill>
                  <a:srgbClr val="FFFFFF"/>
                </a:solidFill>
              </a:rPr>
              <a:t>gli</a:t>
            </a:r>
            <a:r>
              <a:rPr lang="en-US" sz="2400" spc="-1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incontri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interculturali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ci </a:t>
            </a:r>
            <a:r>
              <a:rPr lang="en-US" sz="2400" dirty="0" err="1">
                <a:solidFill>
                  <a:srgbClr val="FFFFFF"/>
                </a:solidFill>
              </a:rPr>
              <a:t>sono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degli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attori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in  </a:t>
            </a:r>
            <a:r>
              <a:rPr lang="en-US" sz="2400" spc="-5" dirty="0" err="1">
                <a:solidFill>
                  <a:srgbClr val="FFFFFF"/>
                </a:solidFill>
              </a:rPr>
              <a:t>gioco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che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sono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tutti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portatori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di </a:t>
            </a:r>
            <a:r>
              <a:rPr lang="en-US" sz="2400" dirty="0" err="1">
                <a:solidFill>
                  <a:srgbClr val="FFFFFF"/>
                </a:solidFill>
              </a:rPr>
              <a:t>cultura</a:t>
            </a:r>
            <a:r>
              <a:rPr lang="en-US" sz="2400" dirty="0">
                <a:solidFill>
                  <a:srgbClr val="FFFFFF"/>
                </a:solidFill>
              </a:rPr>
              <a:t>. Non  solo </a:t>
            </a:r>
            <a:r>
              <a:rPr lang="en-US" sz="2400" spc="-5" dirty="0" err="1">
                <a:solidFill>
                  <a:srgbClr val="FFFFFF"/>
                </a:solidFill>
              </a:rPr>
              <a:t>il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migrante</a:t>
            </a:r>
            <a:r>
              <a:rPr lang="en-US" sz="2400" dirty="0">
                <a:solidFill>
                  <a:srgbClr val="FFFFFF"/>
                </a:solidFill>
              </a:rPr>
              <a:t>, ma </a:t>
            </a:r>
            <a:r>
              <a:rPr lang="en-US" sz="2400" dirty="0" err="1">
                <a:solidFill>
                  <a:srgbClr val="FFFFFF"/>
                </a:solidFill>
              </a:rPr>
              <a:t>anche</a:t>
            </a:r>
            <a:r>
              <a:rPr lang="en-US" sz="2400" spc="-10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l'operatore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marL="12700" marR="48450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spc="-5" dirty="0" err="1">
                <a:solidFill>
                  <a:srgbClr val="FFFFFF"/>
                </a:solidFill>
              </a:rPr>
              <a:t>Nell'interazione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con </a:t>
            </a:r>
            <a:r>
              <a:rPr lang="en-US" sz="2400" spc="-5" dirty="0" err="1">
                <a:solidFill>
                  <a:srgbClr val="FFFFFF"/>
                </a:solidFill>
              </a:rPr>
              <a:t>l'altro-diverso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c'è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la  </a:t>
            </a:r>
            <a:r>
              <a:rPr lang="en-US" sz="2400" spc="-5" dirty="0" err="1">
                <a:solidFill>
                  <a:srgbClr val="FFFFFF"/>
                </a:solidFill>
              </a:rPr>
              <a:t>possibilità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di </a:t>
            </a:r>
            <a:r>
              <a:rPr lang="en-US" sz="2400" spc="-10" dirty="0">
                <a:solidFill>
                  <a:srgbClr val="FFFFFF"/>
                </a:solidFill>
              </a:rPr>
              <a:t>vivere </a:t>
            </a:r>
            <a:r>
              <a:rPr lang="en-US" sz="2400" spc="-5" dirty="0">
                <a:solidFill>
                  <a:srgbClr val="FFFFFF"/>
                </a:solidFill>
              </a:rPr>
              <a:t>o </a:t>
            </a:r>
            <a:r>
              <a:rPr lang="en-US" sz="2400" dirty="0">
                <a:solidFill>
                  <a:srgbClr val="FFFFFF"/>
                </a:solidFill>
              </a:rPr>
              <a:t>di </a:t>
            </a:r>
            <a:r>
              <a:rPr lang="en-US" sz="2400" spc="-5" dirty="0" err="1">
                <a:solidFill>
                  <a:srgbClr val="FFFFFF"/>
                </a:solidFill>
              </a:rPr>
              <a:t>provocare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degli</a:t>
            </a:r>
            <a:r>
              <a:rPr lang="en-US" sz="2400" spc="-5" dirty="0">
                <a:solidFill>
                  <a:srgbClr val="FFFFFF"/>
                </a:solidFill>
              </a:rPr>
              <a:t>  </a:t>
            </a:r>
            <a:r>
              <a:rPr lang="en-US" sz="2400" dirty="0">
                <a:solidFill>
                  <a:srgbClr val="FFFFFF"/>
                </a:solidFill>
              </a:rPr>
              <a:t>"shock </a:t>
            </a:r>
            <a:r>
              <a:rPr lang="en-US" sz="2400" spc="-5" dirty="0" err="1">
                <a:solidFill>
                  <a:srgbClr val="FFFFFF"/>
                </a:solidFill>
              </a:rPr>
              <a:t>culturali</a:t>
            </a:r>
            <a:r>
              <a:rPr lang="en-US" sz="2400" spc="-5" dirty="0">
                <a:solidFill>
                  <a:srgbClr val="FFFFFF"/>
                </a:solidFill>
              </a:rPr>
              <a:t>" </a:t>
            </a:r>
            <a:r>
              <a:rPr lang="en-US" sz="2400" dirty="0" err="1">
                <a:solidFill>
                  <a:srgbClr val="FFFFFF"/>
                </a:solidFill>
              </a:rPr>
              <a:t>che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 err="1">
                <a:solidFill>
                  <a:srgbClr val="FFFFFF"/>
                </a:solidFill>
              </a:rPr>
              <a:t>bisogna</a:t>
            </a:r>
            <a:r>
              <a:rPr lang="en-US" sz="2400" spc="-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imparare</a:t>
            </a:r>
            <a:r>
              <a:rPr lang="en-US" sz="2400" spc="-7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ad  </a:t>
            </a:r>
            <a:r>
              <a:rPr lang="en-US" sz="2400" dirty="0" err="1">
                <a:solidFill>
                  <a:srgbClr val="FFFFFF"/>
                </a:solidFill>
              </a:rPr>
              <a:t>attutire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spc="-5" dirty="0">
                <a:solidFill>
                  <a:srgbClr val="FFFFFF"/>
                </a:solidFill>
              </a:rPr>
              <a:t>a</a:t>
            </a:r>
            <a:r>
              <a:rPr lang="en-US" sz="2400" spc="-85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disinnescare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896188"/>
            <a:ext cx="2172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spc="-10" dirty="0">
                <a:solidFill>
                  <a:srgbClr val="4F271C"/>
                </a:solidFill>
              </a:rPr>
              <a:t>L</a:t>
            </a:r>
            <a:r>
              <a:rPr sz="2400" u="none" spc="-10" dirty="0">
                <a:solidFill>
                  <a:srgbClr val="4F271C"/>
                </a:solidFill>
              </a:rPr>
              <a:t>A</a:t>
            </a:r>
            <a:r>
              <a:rPr sz="2400" u="none" spc="90" dirty="0">
                <a:solidFill>
                  <a:srgbClr val="4F271C"/>
                </a:solidFill>
              </a:rPr>
              <a:t> </a:t>
            </a:r>
            <a:r>
              <a:rPr sz="2400" u="none" dirty="0">
                <a:solidFill>
                  <a:srgbClr val="4F271C"/>
                </a:solidFill>
              </a:rPr>
              <a:t>CULTURA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17462" y="2787098"/>
            <a:ext cx="85090" cy="4445"/>
          </a:xfrm>
          <a:custGeom>
            <a:avLst/>
            <a:gdLst/>
            <a:ahLst/>
            <a:cxnLst/>
            <a:rect l="l" t="t" r="r" b="b"/>
            <a:pathLst>
              <a:path w="85090" h="4444">
                <a:moveTo>
                  <a:pt x="0" y="4039"/>
                </a:moveTo>
                <a:lnTo>
                  <a:pt x="84623" y="4039"/>
                </a:lnTo>
                <a:lnTo>
                  <a:pt x="84623" y="0"/>
                </a:lnTo>
                <a:lnTo>
                  <a:pt x="0" y="0"/>
                </a:lnTo>
                <a:lnTo>
                  <a:pt x="0" y="40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8524" y="2696890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207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8691" y="2014239"/>
            <a:ext cx="123728" cy="150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462" y="2694198"/>
            <a:ext cx="85090" cy="3175"/>
          </a:xfrm>
          <a:custGeom>
            <a:avLst/>
            <a:gdLst/>
            <a:ahLst/>
            <a:cxnLst/>
            <a:rect l="l" t="t" r="r" b="b"/>
            <a:pathLst>
              <a:path w="85090" h="3175">
                <a:moveTo>
                  <a:pt x="0" y="2692"/>
                </a:moveTo>
                <a:lnTo>
                  <a:pt x="84623" y="2692"/>
                </a:lnTo>
                <a:lnTo>
                  <a:pt x="84623" y="0"/>
                </a:lnTo>
                <a:lnTo>
                  <a:pt x="0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1031" y="2697314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342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0401" y="3488491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919" y="0"/>
                </a:lnTo>
              </a:path>
            </a:pathLst>
          </a:custGeom>
          <a:ln w="18244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20" y="2769595"/>
            <a:ext cx="85090" cy="4445"/>
          </a:xfrm>
          <a:custGeom>
            <a:avLst/>
            <a:gdLst/>
            <a:ahLst/>
            <a:cxnLst/>
            <a:rect l="l" t="t" r="r" b="b"/>
            <a:pathLst>
              <a:path w="85090" h="4444">
                <a:moveTo>
                  <a:pt x="0" y="4039"/>
                </a:moveTo>
                <a:lnTo>
                  <a:pt x="84623" y="4039"/>
                </a:lnTo>
                <a:lnTo>
                  <a:pt x="84623" y="0"/>
                </a:lnTo>
                <a:lnTo>
                  <a:pt x="0" y="0"/>
                </a:lnTo>
                <a:lnTo>
                  <a:pt x="0" y="4039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5083" y="267938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207"/>
                </a:lnTo>
              </a:path>
            </a:pathLst>
          </a:custGeom>
          <a:ln w="3175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020" y="2676695"/>
            <a:ext cx="85090" cy="3175"/>
          </a:xfrm>
          <a:custGeom>
            <a:avLst/>
            <a:gdLst/>
            <a:ahLst/>
            <a:cxnLst/>
            <a:rect l="l" t="t" r="r" b="b"/>
            <a:pathLst>
              <a:path w="85090" h="3175">
                <a:moveTo>
                  <a:pt x="0" y="2692"/>
                </a:moveTo>
                <a:lnTo>
                  <a:pt x="84623" y="2692"/>
                </a:lnTo>
                <a:lnTo>
                  <a:pt x="84623" y="0"/>
                </a:lnTo>
                <a:lnTo>
                  <a:pt x="0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7589" y="2679687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342"/>
                </a:lnTo>
              </a:path>
            </a:pathLst>
          </a:custGeom>
          <a:ln w="3175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5719" y="3288905"/>
            <a:ext cx="6877879" cy="283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720" y="3280352"/>
            <a:ext cx="5688330" cy="2840990"/>
          </a:xfrm>
          <a:custGeom>
            <a:avLst/>
            <a:gdLst/>
            <a:ahLst/>
            <a:cxnLst/>
            <a:rect l="l" t="t" r="r" b="b"/>
            <a:pathLst>
              <a:path w="5688330" h="2840990">
                <a:moveTo>
                  <a:pt x="279240" y="199810"/>
                </a:moveTo>
                <a:lnTo>
                  <a:pt x="326447" y="197810"/>
                </a:lnTo>
                <a:lnTo>
                  <a:pt x="373675" y="196240"/>
                </a:lnTo>
                <a:lnTo>
                  <a:pt x="420846" y="193811"/>
                </a:lnTo>
                <a:lnTo>
                  <a:pt x="467882" y="189233"/>
                </a:lnTo>
                <a:lnTo>
                  <a:pt x="498773" y="181298"/>
                </a:lnTo>
                <a:lnTo>
                  <a:pt x="524845" y="168124"/>
                </a:lnTo>
                <a:lnTo>
                  <a:pt x="549392" y="152372"/>
                </a:lnTo>
                <a:lnTo>
                  <a:pt x="575713" y="136703"/>
                </a:lnTo>
                <a:lnTo>
                  <a:pt x="641085" y="107264"/>
                </a:lnTo>
                <a:lnTo>
                  <a:pt x="681013" y="91958"/>
                </a:lnTo>
                <a:lnTo>
                  <a:pt x="764499" y="78513"/>
                </a:lnTo>
                <a:lnTo>
                  <a:pt x="818406" y="72278"/>
                </a:lnTo>
                <a:lnTo>
                  <a:pt x="872265" y="65718"/>
                </a:lnTo>
                <a:lnTo>
                  <a:pt x="926116" y="59081"/>
                </a:lnTo>
                <a:lnTo>
                  <a:pt x="980001" y="52618"/>
                </a:lnTo>
                <a:lnTo>
                  <a:pt x="1028525" y="54488"/>
                </a:lnTo>
                <a:lnTo>
                  <a:pt x="1077049" y="56171"/>
                </a:lnTo>
                <a:lnTo>
                  <a:pt x="1125573" y="57968"/>
                </a:lnTo>
                <a:lnTo>
                  <a:pt x="1174097" y="60180"/>
                </a:lnTo>
                <a:lnTo>
                  <a:pt x="1222621" y="63107"/>
                </a:lnTo>
                <a:lnTo>
                  <a:pt x="1290533" y="77033"/>
                </a:lnTo>
                <a:lnTo>
                  <a:pt x="1323284" y="86656"/>
                </a:lnTo>
                <a:lnTo>
                  <a:pt x="1357331" y="94660"/>
                </a:lnTo>
                <a:lnTo>
                  <a:pt x="1408315" y="103639"/>
                </a:lnTo>
                <a:lnTo>
                  <a:pt x="1459380" y="112273"/>
                </a:lnTo>
                <a:lnTo>
                  <a:pt x="1510516" y="120558"/>
                </a:lnTo>
                <a:lnTo>
                  <a:pt x="1561710" y="128486"/>
                </a:lnTo>
                <a:lnTo>
                  <a:pt x="1612951" y="136053"/>
                </a:lnTo>
                <a:lnTo>
                  <a:pt x="1664228" y="143252"/>
                </a:lnTo>
                <a:lnTo>
                  <a:pt x="1715528" y="150077"/>
                </a:lnTo>
                <a:lnTo>
                  <a:pt x="1766839" y="156524"/>
                </a:lnTo>
                <a:lnTo>
                  <a:pt x="1818151" y="162585"/>
                </a:lnTo>
                <a:lnTo>
                  <a:pt x="1869451" y="168256"/>
                </a:lnTo>
                <a:lnTo>
                  <a:pt x="1908865" y="167407"/>
                </a:lnTo>
                <a:lnTo>
                  <a:pt x="1952673" y="166835"/>
                </a:lnTo>
                <a:lnTo>
                  <a:pt x="1999986" y="166333"/>
                </a:lnTo>
                <a:lnTo>
                  <a:pt x="2049915" y="165690"/>
                </a:lnTo>
                <a:lnTo>
                  <a:pt x="2101570" y="164698"/>
                </a:lnTo>
                <a:lnTo>
                  <a:pt x="2154063" y="163148"/>
                </a:lnTo>
                <a:lnTo>
                  <a:pt x="2206502" y="160831"/>
                </a:lnTo>
                <a:lnTo>
                  <a:pt x="2258000" y="157539"/>
                </a:lnTo>
                <a:lnTo>
                  <a:pt x="2307666" y="153062"/>
                </a:lnTo>
                <a:lnTo>
                  <a:pt x="2354612" y="147191"/>
                </a:lnTo>
                <a:lnTo>
                  <a:pt x="2414134" y="132373"/>
                </a:lnTo>
                <a:lnTo>
                  <a:pt x="2444408" y="123109"/>
                </a:lnTo>
                <a:lnTo>
                  <a:pt x="2471429" y="115637"/>
                </a:lnTo>
                <a:lnTo>
                  <a:pt x="2520677" y="104120"/>
                </a:lnTo>
                <a:lnTo>
                  <a:pt x="2569924" y="92777"/>
                </a:lnTo>
                <a:lnTo>
                  <a:pt x="2619218" y="81781"/>
                </a:lnTo>
                <a:lnTo>
                  <a:pt x="2668610" y="71307"/>
                </a:lnTo>
                <a:lnTo>
                  <a:pt x="2718149" y="61528"/>
                </a:lnTo>
                <a:lnTo>
                  <a:pt x="2767886" y="52618"/>
                </a:lnTo>
                <a:lnTo>
                  <a:pt x="2794239" y="42312"/>
                </a:lnTo>
                <a:lnTo>
                  <a:pt x="2808762" y="38384"/>
                </a:lnTo>
                <a:lnTo>
                  <a:pt x="2829805" y="36307"/>
                </a:lnTo>
                <a:lnTo>
                  <a:pt x="2875717" y="31553"/>
                </a:lnTo>
                <a:lnTo>
                  <a:pt x="2931726" y="25189"/>
                </a:lnTo>
                <a:lnTo>
                  <a:pt x="2993618" y="18321"/>
                </a:lnTo>
                <a:lnTo>
                  <a:pt x="3043716" y="12825"/>
                </a:lnTo>
                <a:lnTo>
                  <a:pt x="3064343" y="10576"/>
                </a:lnTo>
                <a:lnTo>
                  <a:pt x="3113772" y="11753"/>
                </a:lnTo>
                <a:lnTo>
                  <a:pt x="3163194" y="12773"/>
                </a:lnTo>
                <a:lnTo>
                  <a:pt x="3212611" y="13732"/>
                </a:lnTo>
                <a:lnTo>
                  <a:pt x="3262024" y="14730"/>
                </a:lnTo>
                <a:lnTo>
                  <a:pt x="3311432" y="15864"/>
                </a:lnTo>
                <a:lnTo>
                  <a:pt x="3360838" y="17232"/>
                </a:lnTo>
                <a:lnTo>
                  <a:pt x="3410242" y="18933"/>
                </a:lnTo>
                <a:lnTo>
                  <a:pt x="3459645" y="21065"/>
                </a:lnTo>
                <a:lnTo>
                  <a:pt x="3508394" y="30396"/>
                </a:lnTo>
                <a:lnTo>
                  <a:pt x="3536728" y="37165"/>
                </a:lnTo>
                <a:lnTo>
                  <a:pt x="3558491" y="42042"/>
                </a:lnTo>
                <a:lnTo>
                  <a:pt x="3601136" y="49597"/>
                </a:lnTo>
                <a:lnTo>
                  <a:pt x="3636521" y="54425"/>
                </a:lnTo>
                <a:lnTo>
                  <a:pt x="3673328" y="58328"/>
                </a:lnTo>
                <a:lnTo>
                  <a:pt x="3720237" y="63107"/>
                </a:lnTo>
                <a:lnTo>
                  <a:pt x="3768453" y="74468"/>
                </a:lnTo>
                <a:lnTo>
                  <a:pt x="3817032" y="81992"/>
                </a:lnTo>
                <a:lnTo>
                  <a:pt x="3865758" y="88040"/>
                </a:lnTo>
                <a:lnTo>
                  <a:pt x="3914413" y="94972"/>
                </a:lnTo>
                <a:lnTo>
                  <a:pt x="3962779" y="105149"/>
                </a:lnTo>
                <a:lnTo>
                  <a:pt x="3990263" y="112496"/>
                </a:lnTo>
                <a:lnTo>
                  <a:pt x="3999162" y="116067"/>
                </a:lnTo>
                <a:lnTo>
                  <a:pt x="4007841" y="122067"/>
                </a:lnTo>
                <a:lnTo>
                  <a:pt x="4034666" y="136703"/>
                </a:lnTo>
                <a:lnTo>
                  <a:pt x="4062874" y="148239"/>
                </a:lnTo>
                <a:lnTo>
                  <a:pt x="4092254" y="156413"/>
                </a:lnTo>
                <a:lnTo>
                  <a:pt x="4122044" y="162619"/>
                </a:lnTo>
                <a:lnTo>
                  <a:pt x="4151483" y="168256"/>
                </a:lnTo>
                <a:lnTo>
                  <a:pt x="4176176" y="167635"/>
                </a:lnTo>
                <a:lnTo>
                  <a:pt x="4213608" y="166802"/>
                </a:lnTo>
                <a:lnTo>
                  <a:pt x="4261062" y="165711"/>
                </a:lnTo>
                <a:lnTo>
                  <a:pt x="4315820" y="164319"/>
                </a:lnTo>
                <a:lnTo>
                  <a:pt x="4375164" y="162582"/>
                </a:lnTo>
                <a:lnTo>
                  <a:pt x="4436376" y="160457"/>
                </a:lnTo>
                <a:lnTo>
                  <a:pt x="4496739" y="157899"/>
                </a:lnTo>
                <a:lnTo>
                  <a:pt x="4553534" y="154865"/>
                </a:lnTo>
                <a:lnTo>
                  <a:pt x="4604045" y="151310"/>
                </a:lnTo>
                <a:lnTo>
                  <a:pt x="4645552" y="147191"/>
                </a:lnTo>
                <a:lnTo>
                  <a:pt x="4665716" y="139383"/>
                </a:lnTo>
                <a:lnTo>
                  <a:pt x="4672510" y="136703"/>
                </a:lnTo>
                <a:lnTo>
                  <a:pt x="4721848" y="121926"/>
                </a:lnTo>
                <a:lnTo>
                  <a:pt x="4770915" y="107396"/>
                </a:lnTo>
                <a:lnTo>
                  <a:pt x="4820202" y="94388"/>
                </a:lnTo>
                <a:lnTo>
                  <a:pt x="4870200" y="84172"/>
                </a:lnTo>
                <a:lnTo>
                  <a:pt x="4916777" y="59936"/>
                </a:lnTo>
                <a:lnTo>
                  <a:pt x="4963512" y="41200"/>
                </a:lnTo>
                <a:lnTo>
                  <a:pt x="5010507" y="27221"/>
                </a:lnTo>
                <a:lnTo>
                  <a:pt x="5057866" y="17254"/>
                </a:lnTo>
                <a:lnTo>
                  <a:pt x="5105690" y="10554"/>
                </a:lnTo>
                <a:lnTo>
                  <a:pt x="5154081" y="6377"/>
                </a:lnTo>
                <a:lnTo>
                  <a:pt x="5203141" y="3977"/>
                </a:lnTo>
                <a:lnTo>
                  <a:pt x="5252973" y="2611"/>
                </a:lnTo>
                <a:lnTo>
                  <a:pt x="5303679" y="1533"/>
                </a:lnTo>
                <a:lnTo>
                  <a:pt x="5355361" y="0"/>
                </a:lnTo>
                <a:lnTo>
                  <a:pt x="5369137" y="1652"/>
                </a:lnTo>
                <a:lnTo>
                  <a:pt x="5383110" y="2644"/>
                </a:lnTo>
                <a:lnTo>
                  <a:pt x="5396688" y="4957"/>
                </a:lnTo>
                <a:lnTo>
                  <a:pt x="5409277" y="10576"/>
                </a:lnTo>
                <a:lnTo>
                  <a:pt x="5413439" y="16459"/>
                </a:lnTo>
                <a:lnTo>
                  <a:pt x="5415089" y="24722"/>
                </a:lnTo>
                <a:lnTo>
                  <a:pt x="5416079" y="33779"/>
                </a:lnTo>
                <a:lnTo>
                  <a:pt x="5418263" y="42042"/>
                </a:lnTo>
                <a:lnTo>
                  <a:pt x="5439183" y="82278"/>
                </a:lnTo>
                <a:lnTo>
                  <a:pt x="5449489" y="97272"/>
                </a:lnTo>
                <a:lnTo>
                  <a:pt x="5455414" y="108315"/>
                </a:lnTo>
                <a:lnTo>
                  <a:pt x="5463193" y="136703"/>
                </a:lnTo>
                <a:lnTo>
                  <a:pt x="5465476" y="147263"/>
                </a:lnTo>
                <a:lnTo>
                  <a:pt x="5467568" y="157856"/>
                </a:lnTo>
                <a:lnTo>
                  <a:pt x="5469720" y="168383"/>
                </a:lnTo>
                <a:lnTo>
                  <a:pt x="5483118" y="218330"/>
                </a:lnTo>
                <a:lnTo>
                  <a:pt x="5490072" y="241852"/>
                </a:lnTo>
                <a:lnTo>
                  <a:pt x="5494419" y="286588"/>
                </a:lnTo>
                <a:lnTo>
                  <a:pt x="5498413" y="331357"/>
                </a:lnTo>
                <a:lnTo>
                  <a:pt x="5502731" y="376060"/>
                </a:lnTo>
                <a:lnTo>
                  <a:pt x="5508044" y="420597"/>
                </a:lnTo>
                <a:lnTo>
                  <a:pt x="5516308" y="468026"/>
                </a:lnTo>
                <a:lnTo>
                  <a:pt x="5526514" y="515049"/>
                </a:lnTo>
                <a:lnTo>
                  <a:pt x="5536470" y="562155"/>
                </a:lnTo>
                <a:lnTo>
                  <a:pt x="5543988" y="609831"/>
                </a:lnTo>
                <a:lnTo>
                  <a:pt x="5551192" y="673162"/>
                </a:lnTo>
                <a:lnTo>
                  <a:pt x="5556845" y="724870"/>
                </a:lnTo>
                <a:lnTo>
                  <a:pt x="5561720" y="768876"/>
                </a:lnTo>
                <a:lnTo>
                  <a:pt x="5566592" y="809098"/>
                </a:lnTo>
                <a:lnTo>
                  <a:pt x="5572233" y="849456"/>
                </a:lnTo>
                <a:lnTo>
                  <a:pt x="5579416" y="893869"/>
                </a:lnTo>
                <a:lnTo>
                  <a:pt x="5588917" y="946256"/>
                </a:lnTo>
                <a:lnTo>
                  <a:pt x="5597951" y="988312"/>
                </a:lnTo>
                <a:lnTo>
                  <a:pt x="5607915" y="1030120"/>
                </a:lnTo>
                <a:lnTo>
                  <a:pt x="5617366" y="1072060"/>
                </a:lnTo>
                <a:lnTo>
                  <a:pt x="5624861" y="1114513"/>
                </a:lnTo>
                <a:lnTo>
                  <a:pt x="5631116" y="1161666"/>
                </a:lnTo>
                <a:lnTo>
                  <a:pt x="5636663" y="1209073"/>
                </a:lnTo>
                <a:lnTo>
                  <a:pt x="5641954" y="1256593"/>
                </a:lnTo>
                <a:lnTo>
                  <a:pt x="5647440" y="1304083"/>
                </a:lnTo>
                <a:lnTo>
                  <a:pt x="5653573" y="1351402"/>
                </a:lnTo>
                <a:lnTo>
                  <a:pt x="5660805" y="1398408"/>
                </a:lnTo>
                <a:lnTo>
                  <a:pt x="5667749" y="1421945"/>
                </a:lnTo>
                <a:lnTo>
                  <a:pt x="5669790" y="1429961"/>
                </a:lnTo>
                <a:lnTo>
                  <a:pt x="5672425" y="1445559"/>
                </a:lnTo>
                <a:lnTo>
                  <a:pt x="5674635" y="1461339"/>
                </a:lnTo>
                <a:lnTo>
                  <a:pt x="5676669" y="1477184"/>
                </a:lnTo>
                <a:lnTo>
                  <a:pt x="5678776" y="1492981"/>
                </a:lnTo>
                <a:lnTo>
                  <a:pt x="5679655" y="1542691"/>
                </a:lnTo>
                <a:lnTo>
                  <a:pt x="5680644" y="1592401"/>
                </a:lnTo>
                <a:lnTo>
                  <a:pt x="5681702" y="1642110"/>
                </a:lnTo>
                <a:lnTo>
                  <a:pt x="5682789" y="1691818"/>
                </a:lnTo>
                <a:lnTo>
                  <a:pt x="5683863" y="1741526"/>
                </a:lnTo>
                <a:lnTo>
                  <a:pt x="5684884" y="1791232"/>
                </a:lnTo>
                <a:lnTo>
                  <a:pt x="5685811" y="1840936"/>
                </a:lnTo>
                <a:lnTo>
                  <a:pt x="5686604" y="1890638"/>
                </a:lnTo>
                <a:lnTo>
                  <a:pt x="5687220" y="1940339"/>
                </a:lnTo>
                <a:lnTo>
                  <a:pt x="5687620" y="1990036"/>
                </a:lnTo>
                <a:lnTo>
                  <a:pt x="5687762" y="2039731"/>
                </a:lnTo>
                <a:lnTo>
                  <a:pt x="5687470" y="2087794"/>
                </a:lnTo>
                <a:lnTo>
                  <a:pt x="5686664" y="2135858"/>
                </a:lnTo>
                <a:lnTo>
                  <a:pt x="5685456" y="2183921"/>
                </a:lnTo>
                <a:lnTo>
                  <a:pt x="5683953" y="2231984"/>
                </a:lnTo>
                <a:lnTo>
                  <a:pt x="5682266" y="2280048"/>
                </a:lnTo>
                <a:lnTo>
                  <a:pt x="5680504" y="2328111"/>
                </a:lnTo>
                <a:lnTo>
                  <a:pt x="5678776" y="2376174"/>
                </a:lnTo>
                <a:lnTo>
                  <a:pt x="5677197" y="2418279"/>
                </a:lnTo>
                <a:lnTo>
                  <a:pt x="5675397" y="2460418"/>
                </a:lnTo>
                <a:lnTo>
                  <a:pt x="5673041" y="2502493"/>
                </a:lnTo>
                <a:lnTo>
                  <a:pt x="5669790" y="2544404"/>
                </a:lnTo>
                <a:lnTo>
                  <a:pt x="5656274" y="2590732"/>
                </a:lnTo>
                <a:lnTo>
                  <a:pt x="5627856" y="2638809"/>
                </a:lnTo>
                <a:lnTo>
                  <a:pt x="5590920" y="2684749"/>
                </a:lnTo>
                <a:lnTo>
                  <a:pt x="5551850" y="2724667"/>
                </a:lnTo>
                <a:lnTo>
                  <a:pt x="5517030" y="2754677"/>
                </a:lnTo>
                <a:lnTo>
                  <a:pt x="5513024" y="2763105"/>
                </a:lnTo>
                <a:lnTo>
                  <a:pt x="5483822" y="2794535"/>
                </a:lnTo>
                <a:lnTo>
                  <a:pt x="5445221" y="2807251"/>
                </a:lnTo>
                <a:lnTo>
                  <a:pt x="5397216" y="2800773"/>
                </a:lnTo>
                <a:lnTo>
                  <a:pt x="5349111" y="2797139"/>
                </a:lnTo>
                <a:lnTo>
                  <a:pt x="5300928" y="2795961"/>
                </a:lnTo>
                <a:lnTo>
                  <a:pt x="5252687" y="2796849"/>
                </a:lnTo>
                <a:lnTo>
                  <a:pt x="5204409" y="2799414"/>
                </a:lnTo>
                <a:lnTo>
                  <a:pt x="5156115" y="2803269"/>
                </a:lnTo>
                <a:lnTo>
                  <a:pt x="5107826" y="2808025"/>
                </a:lnTo>
                <a:lnTo>
                  <a:pt x="5059562" y="2813292"/>
                </a:lnTo>
                <a:lnTo>
                  <a:pt x="5011344" y="2818683"/>
                </a:lnTo>
                <a:lnTo>
                  <a:pt x="4963193" y="2823808"/>
                </a:lnTo>
                <a:lnTo>
                  <a:pt x="4915130" y="2828279"/>
                </a:lnTo>
                <a:lnTo>
                  <a:pt x="4875084" y="2822905"/>
                </a:lnTo>
                <a:lnTo>
                  <a:pt x="4844022" y="2818463"/>
                </a:lnTo>
                <a:lnTo>
                  <a:pt x="4820027" y="2814898"/>
                </a:lnTo>
                <a:lnTo>
                  <a:pt x="4801186" y="2812155"/>
                </a:lnTo>
                <a:lnTo>
                  <a:pt x="4785583" y="2810178"/>
                </a:lnTo>
                <a:lnTo>
                  <a:pt x="4771303" y="2808912"/>
                </a:lnTo>
                <a:lnTo>
                  <a:pt x="4756431" y="2808302"/>
                </a:lnTo>
                <a:lnTo>
                  <a:pt x="4739052" y="2808293"/>
                </a:lnTo>
                <a:lnTo>
                  <a:pt x="4717251" y="2808829"/>
                </a:lnTo>
                <a:lnTo>
                  <a:pt x="4689114" y="2809856"/>
                </a:lnTo>
                <a:lnTo>
                  <a:pt x="4652725" y="2811318"/>
                </a:lnTo>
                <a:lnTo>
                  <a:pt x="4606169" y="2813160"/>
                </a:lnTo>
                <a:lnTo>
                  <a:pt x="4547532" y="2815328"/>
                </a:lnTo>
                <a:lnTo>
                  <a:pt x="4474898" y="2817765"/>
                </a:lnTo>
                <a:lnTo>
                  <a:pt x="4426155" y="2826220"/>
                </a:lnTo>
                <a:lnTo>
                  <a:pt x="4377352" y="2832601"/>
                </a:lnTo>
                <a:lnTo>
                  <a:pt x="4328502" y="2837043"/>
                </a:lnTo>
                <a:lnTo>
                  <a:pt x="4279620" y="2839681"/>
                </a:lnTo>
                <a:lnTo>
                  <a:pt x="4230719" y="2840653"/>
                </a:lnTo>
                <a:lnTo>
                  <a:pt x="4181812" y="2840092"/>
                </a:lnTo>
                <a:lnTo>
                  <a:pt x="4132915" y="2838135"/>
                </a:lnTo>
                <a:lnTo>
                  <a:pt x="4084041" y="2834918"/>
                </a:lnTo>
                <a:lnTo>
                  <a:pt x="4035203" y="2830576"/>
                </a:lnTo>
                <a:lnTo>
                  <a:pt x="3986415" y="2825244"/>
                </a:lnTo>
                <a:lnTo>
                  <a:pt x="3937692" y="2819058"/>
                </a:lnTo>
                <a:lnTo>
                  <a:pt x="3889047" y="2812155"/>
                </a:lnTo>
                <a:lnTo>
                  <a:pt x="3840494" y="2804669"/>
                </a:lnTo>
                <a:lnTo>
                  <a:pt x="3792046" y="2796737"/>
                </a:lnTo>
                <a:lnTo>
                  <a:pt x="3742499" y="2801864"/>
                </a:lnTo>
                <a:lnTo>
                  <a:pt x="3693096" y="2807398"/>
                </a:lnTo>
                <a:lnTo>
                  <a:pt x="3643785" y="2813154"/>
                </a:lnTo>
                <a:lnTo>
                  <a:pt x="3594512" y="2818947"/>
                </a:lnTo>
                <a:lnTo>
                  <a:pt x="3545225" y="2824592"/>
                </a:lnTo>
                <a:lnTo>
                  <a:pt x="3495870" y="2829905"/>
                </a:lnTo>
                <a:lnTo>
                  <a:pt x="3446394" y="2834699"/>
                </a:lnTo>
                <a:lnTo>
                  <a:pt x="3396744" y="2838792"/>
                </a:lnTo>
                <a:lnTo>
                  <a:pt x="3360732" y="2836903"/>
                </a:lnTo>
                <a:lnTo>
                  <a:pt x="3324661" y="2835507"/>
                </a:lnTo>
                <a:lnTo>
                  <a:pt x="3253047" y="2828279"/>
                </a:lnTo>
                <a:lnTo>
                  <a:pt x="3232939" y="2812311"/>
                </a:lnTo>
                <a:lnTo>
                  <a:pt x="3226090" y="2807251"/>
                </a:lnTo>
                <a:lnTo>
                  <a:pt x="3210690" y="2800810"/>
                </a:lnTo>
                <a:lnTo>
                  <a:pt x="3194844" y="2795948"/>
                </a:lnTo>
                <a:lnTo>
                  <a:pt x="3178895" y="2791479"/>
                </a:lnTo>
                <a:lnTo>
                  <a:pt x="3163188" y="2786223"/>
                </a:lnTo>
                <a:lnTo>
                  <a:pt x="3111196" y="2791839"/>
                </a:lnTo>
                <a:lnTo>
                  <a:pt x="3061873" y="2796153"/>
                </a:lnTo>
                <a:lnTo>
                  <a:pt x="3014473" y="2799289"/>
                </a:lnTo>
                <a:lnTo>
                  <a:pt x="2968252" y="2801370"/>
                </a:lnTo>
                <a:lnTo>
                  <a:pt x="2922464" y="2802518"/>
                </a:lnTo>
                <a:lnTo>
                  <a:pt x="2876365" y="2802858"/>
                </a:lnTo>
                <a:lnTo>
                  <a:pt x="2829210" y="2802512"/>
                </a:lnTo>
                <a:lnTo>
                  <a:pt x="2780253" y="2801604"/>
                </a:lnTo>
                <a:lnTo>
                  <a:pt x="2728750" y="2800256"/>
                </a:lnTo>
                <a:lnTo>
                  <a:pt x="2673956" y="2798593"/>
                </a:lnTo>
                <a:lnTo>
                  <a:pt x="2615125" y="2796737"/>
                </a:lnTo>
                <a:lnTo>
                  <a:pt x="2431112" y="2790790"/>
                </a:lnTo>
                <a:lnTo>
                  <a:pt x="2227715" y="2783857"/>
                </a:lnTo>
                <a:lnTo>
                  <a:pt x="2063056" y="2778107"/>
                </a:lnTo>
                <a:lnTo>
                  <a:pt x="1995253" y="2775708"/>
                </a:lnTo>
                <a:lnTo>
                  <a:pt x="1946729" y="2777610"/>
                </a:lnTo>
                <a:lnTo>
                  <a:pt x="1898205" y="2779309"/>
                </a:lnTo>
                <a:lnTo>
                  <a:pt x="1849682" y="2781109"/>
                </a:lnTo>
                <a:lnTo>
                  <a:pt x="1801158" y="2783312"/>
                </a:lnTo>
                <a:lnTo>
                  <a:pt x="1752634" y="2786223"/>
                </a:lnTo>
                <a:lnTo>
                  <a:pt x="1712065" y="2793073"/>
                </a:lnTo>
                <a:lnTo>
                  <a:pt x="1664972" y="2809222"/>
                </a:lnTo>
                <a:lnTo>
                  <a:pt x="1644881" y="2817765"/>
                </a:lnTo>
                <a:lnTo>
                  <a:pt x="1595935" y="2814341"/>
                </a:lnTo>
                <a:lnTo>
                  <a:pt x="1546943" y="2811583"/>
                </a:lnTo>
                <a:lnTo>
                  <a:pt x="1497928" y="2809198"/>
                </a:lnTo>
                <a:lnTo>
                  <a:pt x="1448913" y="2806890"/>
                </a:lnTo>
                <a:lnTo>
                  <a:pt x="1399922" y="2804366"/>
                </a:lnTo>
                <a:lnTo>
                  <a:pt x="1350976" y="2801331"/>
                </a:lnTo>
                <a:lnTo>
                  <a:pt x="1302100" y="2797492"/>
                </a:lnTo>
                <a:lnTo>
                  <a:pt x="1253317" y="2792554"/>
                </a:lnTo>
                <a:lnTo>
                  <a:pt x="1204649" y="2786223"/>
                </a:lnTo>
                <a:lnTo>
                  <a:pt x="1173071" y="2789602"/>
                </a:lnTo>
                <a:lnTo>
                  <a:pt x="1125815" y="2794675"/>
                </a:lnTo>
                <a:lnTo>
                  <a:pt x="1084813" y="2798642"/>
                </a:lnTo>
                <a:lnTo>
                  <a:pt x="1069724" y="2799307"/>
                </a:lnTo>
                <a:lnTo>
                  <a:pt x="1063880" y="2799160"/>
                </a:lnTo>
                <a:lnTo>
                  <a:pt x="1058293" y="2798744"/>
                </a:lnTo>
                <a:lnTo>
                  <a:pt x="1052304" y="2798099"/>
                </a:lnTo>
                <a:lnTo>
                  <a:pt x="1045256" y="2797262"/>
                </a:lnTo>
                <a:lnTo>
                  <a:pt x="1036491" y="2796272"/>
                </a:lnTo>
                <a:lnTo>
                  <a:pt x="993316" y="2792765"/>
                </a:lnTo>
                <a:lnTo>
                  <a:pt x="943888" y="2790362"/>
                </a:lnTo>
                <a:lnTo>
                  <a:pt x="871803" y="2788267"/>
                </a:lnTo>
                <a:lnTo>
                  <a:pt x="825620" y="2787430"/>
                </a:lnTo>
                <a:lnTo>
                  <a:pt x="771799" y="2786785"/>
                </a:lnTo>
                <a:lnTo>
                  <a:pt x="709683" y="2786369"/>
                </a:lnTo>
                <a:lnTo>
                  <a:pt x="638614" y="2786223"/>
                </a:lnTo>
                <a:lnTo>
                  <a:pt x="588554" y="2786621"/>
                </a:lnTo>
                <a:lnTo>
                  <a:pt x="538501" y="2787694"/>
                </a:lnTo>
                <a:lnTo>
                  <a:pt x="488451" y="2789257"/>
                </a:lnTo>
                <a:lnTo>
                  <a:pt x="438401" y="2791127"/>
                </a:lnTo>
                <a:lnTo>
                  <a:pt x="388349" y="2793119"/>
                </a:lnTo>
                <a:lnTo>
                  <a:pt x="338292" y="2795050"/>
                </a:lnTo>
                <a:lnTo>
                  <a:pt x="288226" y="2796737"/>
                </a:lnTo>
                <a:lnTo>
                  <a:pt x="272166" y="2792416"/>
                </a:lnTo>
                <a:lnTo>
                  <a:pt x="255883" y="2788720"/>
                </a:lnTo>
                <a:lnTo>
                  <a:pt x="220812" y="2769793"/>
                </a:lnTo>
                <a:lnTo>
                  <a:pt x="217500" y="2752841"/>
                </a:lnTo>
                <a:lnTo>
                  <a:pt x="216346" y="2744171"/>
                </a:lnTo>
                <a:lnTo>
                  <a:pt x="213723" y="2728547"/>
                </a:lnTo>
                <a:lnTo>
                  <a:pt x="211520" y="2712758"/>
                </a:lnTo>
                <a:lnTo>
                  <a:pt x="209487" y="2696903"/>
                </a:lnTo>
                <a:lnTo>
                  <a:pt x="207368" y="2681081"/>
                </a:lnTo>
                <a:lnTo>
                  <a:pt x="204671" y="2631648"/>
                </a:lnTo>
                <a:lnTo>
                  <a:pt x="201789" y="2582184"/>
                </a:lnTo>
                <a:lnTo>
                  <a:pt x="198718" y="2532703"/>
                </a:lnTo>
                <a:lnTo>
                  <a:pt x="195450" y="2483218"/>
                </a:lnTo>
                <a:lnTo>
                  <a:pt x="191982" y="2433741"/>
                </a:lnTo>
                <a:lnTo>
                  <a:pt x="188307" y="2384284"/>
                </a:lnTo>
                <a:lnTo>
                  <a:pt x="184420" y="2334862"/>
                </a:lnTo>
                <a:lnTo>
                  <a:pt x="180316" y="2285485"/>
                </a:lnTo>
                <a:lnTo>
                  <a:pt x="175988" y="2236168"/>
                </a:lnTo>
                <a:lnTo>
                  <a:pt x="171432" y="2186923"/>
                </a:lnTo>
                <a:lnTo>
                  <a:pt x="165364" y="2134158"/>
                </a:lnTo>
                <a:lnTo>
                  <a:pt x="157951" y="2081791"/>
                </a:lnTo>
                <a:lnTo>
                  <a:pt x="150538" y="2029431"/>
                </a:lnTo>
                <a:lnTo>
                  <a:pt x="144475" y="1976686"/>
                </a:lnTo>
                <a:lnTo>
                  <a:pt x="140530" y="1928567"/>
                </a:lnTo>
                <a:lnTo>
                  <a:pt x="137193" y="1880408"/>
                </a:lnTo>
                <a:lnTo>
                  <a:pt x="134118" y="1832240"/>
                </a:lnTo>
                <a:lnTo>
                  <a:pt x="130959" y="1784099"/>
                </a:lnTo>
                <a:lnTo>
                  <a:pt x="127371" y="1736018"/>
                </a:lnTo>
                <a:lnTo>
                  <a:pt x="123008" y="1688031"/>
                </a:lnTo>
                <a:lnTo>
                  <a:pt x="117525" y="1640172"/>
                </a:lnTo>
                <a:lnTo>
                  <a:pt x="105731" y="1584975"/>
                </a:lnTo>
                <a:lnTo>
                  <a:pt x="96675" y="1542603"/>
                </a:lnTo>
                <a:lnTo>
                  <a:pt x="80577" y="1467746"/>
                </a:lnTo>
                <a:lnTo>
                  <a:pt x="70327" y="1420737"/>
                </a:lnTo>
                <a:lnTo>
                  <a:pt x="60091" y="1373229"/>
                </a:lnTo>
                <a:lnTo>
                  <a:pt x="50142" y="1325429"/>
                </a:lnTo>
                <a:lnTo>
                  <a:pt x="40755" y="1277547"/>
                </a:lnTo>
                <a:lnTo>
                  <a:pt x="32202" y="1229790"/>
                </a:lnTo>
                <a:lnTo>
                  <a:pt x="24758" y="1182368"/>
                </a:lnTo>
                <a:lnTo>
                  <a:pt x="18695" y="1135490"/>
                </a:lnTo>
                <a:lnTo>
                  <a:pt x="12477" y="1073232"/>
                </a:lnTo>
                <a:lnTo>
                  <a:pt x="6681" y="1004241"/>
                </a:lnTo>
                <a:lnTo>
                  <a:pt x="2401" y="948321"/>
                </a:lnTo>
                <a:lnTo>
                  <a:pt x="731" y="925279"/>
                </a:lnTo>
                <a:lnTo>
                  <a:pt x="1317" y="873761"/>
                </a:lnTo>
                <a:lnTo>
                  <a:pt x="1091" y="823472"/>
                </a:lnTo>
                <a:lnTo>
                  <a:pt x="502" y="774249"/>
                </a:lnTo>
                <a:lnTo>
                  <a:pt x="0" y="725933"/>
                </a:lnTo>
                <a:lnTo>
                  <a:pt x="33" y="678361"/>
                </a:lnTo>
                <a:lnTo>
                  <a:pt x="1052" y="631372"/>
                </a:lnTo>
                <a:lnTo>
                  <a:pt x="3507" y="584806"/>
                </a:lnTo>
                <a:lnTo>
                  <a:pt x="7846" y="538500"/>
                </a:lnTo>
                <a:lnTo>
                  <a:pt x="14519" y="492293"/>
                </a:lnTo>
                <a:lnTo>
                  <a:pt x="23977" y="446024"/>
                </a:lnTo>
                <a:lnTo>
                  <a:pt x="36667" y="399532"/>
                </a:lnTo>
                <a:lnTo>
                  <a:pt x="43461" y="374641"/>
                </a:lnTo>
                <a:lnTo>
                  <a:pt x="59071" y="326082"/>
                </a:lnTo>
                <a:lnTo>
                  <a:pt x="85741" y="294129"/>
                </a:lnTo>
                <a:lnTo>
                  <a:pt x="92858" y="289330"/>
                </a:lnTo>
                <a:lnTo>
                  <a:pt x="99553" y="283894"/>
                </a:lnTo>
                <a:lnTo>
                  <a:pt x="132795" y="252343"/>
                </a:lnTo>
                <a:lnTo>
                  <a:pt x="167159" y="223321"/>
                </a:lnTo>
                <a:lnTo>
                  <a:pt x="203659" y="198298"/>
                </a:lnTo>
                <a:lnTo>
                  <a:pt x="243304" y="178745"/>
                </a:lnTo>
                <a:lnTo>
                  <a:pt x="265342" y="183251"/>
                </a:lnTo>
                <a:lnTo>
                  <a:pt x="275870" y="184121"/>
                </a:lnTo>
                <a:lnTo>
                  <a:pt x="279099" y="187570"/>
                </a:lnTo>
                <a:lnTo>
                  <a:pt x="279240" y="199810"/>
                </a:lnTo>
                <a:close/>
              </a:path>
            </a:pathLst>
          </a:custGeom>
          <a:ln w="25842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5228" y="2610466"/>
            <a:ext cx="2832304" cy="2957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1567" y="2242078"/>
            <a:ext cx="255904" cy="142240"/>
          </a:xfrm>
          <a:custGeom>
            <a:avLst/>
            <a:gdLst/>
            <a:ahLst/>
            <a:cxnLst/>
            <a:rect l="l" t="t" r="r" b="b"/>
            <a:pathLst>
              <a:path w="255905" h="142239">
                <a:moveTo>
                  <a:pt x="38365" y="0"/>
                </a:moveTo>
                <a:lnTo>
                  <a:pt x="0" y="0"/>
                </a:lnTo>
                <a:lnTo>
                  <a:pt x="134476" y="141815"/>
                </a:lnTo>
                <a:lnTo>
                  <a:pt x="255903" y="141815"/>
                </a:lnTo>
                <a:lnTo>
                  <a:pt x="210426" y="101006"/>
                </a:lnTo>
                <a:lnTo>
                  <a:pt x="140492" y="101006"/>
                </a:lnTo>
                <a:lnTo>
                  <a:pt x="3836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1742" y="2242078"/>
            <a:ext cx="82550" cy="45720"/>
          </a:xfrm>
          <a:custGeom>
            <a:avLst/>
            <a:gdLst/>
            <a:ahLst/>
            <a:cxnLst/>
            <a:rect l="l" t="t" r="r" b="b"/>
            <a:pathLst>
              <a:path w="82550" h="45719">
                <a:moveTo>
                  <a:pt x="34380" y="0"/>
                </a:moveTo>
                <a:lnTo>
                  <a:pt x="0" y="0"/>
                </a:lnTo>
                <a:lnTo>
                  <a:pt x="22035" y="19478"/>
                </a:lnTo>
                <a:lnTo>
                  <a:pt x="57275" y="45303"/>
                </a:lnTo>
                <a:lnTo>
                  <a:pt x="82514" y="45303"/>
                </a:lnTo>
                <a:lnTo>
                  <a:pt x="57509" y="19478"/>
                </a:lnTo>
                <a:lnTo>
                  <a:pt x="3438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9648" y="2242078"/>
            <a:ext cx="290830" cy="142240"/>
          </a:xfrm>
          <a:custGeom>
            <a:avLst/>
            <a:gdLst/>
            <a:ahLst/>
            <a:cxnLst/>
            <a:rect l="l" t="t" r="r" b="b"/>
            <a:pathLst>
              <a:path w="290830" h="142239">
                <a:moveTo>
                  <a:pt x="41804" y="0"/>
                </a:moveTo>
                <a:lnTo>
                  <a:pt x="0" y="0"/>
                </a:lnTo>
                <a:lnTo>
                  <a:pt x="123536" y="141815"/>
                </a:lnTo>
                <a:lnTo>
                  <a:pt x="171904" y="141815"/>
                </a:lnTo>
                <a:lnTo>
                  <a:pt x="143852" y="113963"/>
                </a:lnTo>
                <a:lnTo>
                  <a:pt x="241735" y="113963"/>
                </a:lnTo>
                <a:lnTo>
                  <a:pt x="182977" y="80470"/>
                </a:lnTo>
                <a:lnTo>
                  <a:pt x="110643" y="80470"/>
                </a:lnTo>
                <a:lnTo>
                  <a:pt x="61416" y="31201"/>
                </a:lnTo>
                <a:lnTo>
                  <a:pt x="96541" y="31201"/>
                </a:lnTo>
                <a:lnTo>
                  <a:pt x="41804" y="0"/>
                </a:lnTo>
                <a:close/>
              </a:path>
              <a:path w="290830" h="142239">
                <a:moveTo>
                  <a:pt x="241735" y="113963"/>
                </a:moveTo>
                <a:lnTo>
                  <a:pt x="195658" y="113963"/>
                </a:lnTo>
                <a:lnTo>
                  <a:pt x="240900" y="141815"/>
                </a:lnTo>
                <a:lnTo>
                  <a:pt x="290596" y="141815"/>
                </a:lnTo>
                <a:lnTo>
                  <a:pt x="241735" y="113963"/>
                </a:lnTo>
                <a:close/>
              </a:path>
              <a:path w="290830" h="142239">
                <a:moveTo>
                  <a:pt x="96541" y="31201"/>
                </a:moveTo>
                <a:lnTo>
                  <a:pt x="61416" y="31201"/>
                </a:lnTo>
                <a:lnTo>
                  <a:pt x="141508" y="80470"/>
                </a:lnTo>
                <a:lnTo>
                  <a:pt x="182977" y="80470"/>
                </a:lnTo>
                <a:lnTo>
                  <a:pt x="96541" y="3120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0603" y="2242078"/>
            <a:ext cx="351790" cy="142240"/>
          </a:xfrm>
          <a:custGeom>
            <a:avLst/>
            <a:gdLst/>
            <a:ahLst/>
            <a:cxnLst/>
            <a:rect l="l" t="t" r="r" b="b"/>
            <a:pathLst>
              <a:path w="351789" h="142239">
                <a:moveTo>
                  <a:pt x="35787" y="0"/>
                </a:moveTo>
                <a:lnTo>
                  <a:pt x="0" y="0"/>
                </a:lnTo>
                <a:lnTo>
                  <a:pt x="205035" y="141815"/>
                </a:lnTo>
                <a:lnTo>
                  <a:pt x="249652" y="141815"/>
                </a:lnTo>
                <a:lnTo>
                  <a:pt x="121427" y="56673"/>
                </a:lnTo>
                <a:lnTo>
                  <a:pt x="162828" y="56673"/>
                </a:lnTo>
                <a:lnTo>
                  <a:pt x="35787" y="0"/>
                </a:lnTo>
                <a:close/>
              </a:path>
              <a:path w="351789" h="142239">
                <a:moveTo>
                  <a:pt x="162828" y="56673"/>
                </a:moveTo>
                <a:lnTo>
                  <a:pt x="121427" y="56673"/>
                </a:lnTo>
                <a:lnTo>
                  <a:pt x="307083" y="141815"/>
                </a:lnTo>
                <a:lnTo>
                  <a:pt x="351779" y="141815"/>
                </a:lnTo>
                <a:lnTo>
                  <a:pt x="235452" y="71039"/>
                </a:lnTo>
                <a:lnTo>
                  <a:pt x="195033" y="71039"/>
                </a:lnTo>
                <a:lnTo>
                  <a:pt x="162828" y="56673"/>
                </a:lnTo>
                <a:close/>
              </a:path>
              <a:path w="351789" h="142239">
                <a:moveTo>
                  <a:pt x="118692" y="0"/>
                </a:moveTo>
                <a:lnTo>
                  <a:pt x="82514" y="0"/>
                </a:lnTo>
                <a:lnTo>
                  <a:pt x="195033" y="71039"/>
                </a:lnTo>
                <a:lnTo>
                  <a:pt x="235452" y="71039"/>
                </a:lnTo>
                <a:lnTo>
                  <a:pt x="11869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7274" y="2242078"/>
            <a:ext cx="356235" cy="142240"/>
          </a:xfrm>
          <a:custGeom>
            <a:avLst/>
            <a:gdLst/>
            <a:ahLst/>
            <a:cxnLst/>
            <a:rect l="l" t="t" r="r" b="b"/>
            <a:pathLst>
              <a:path w="356235" h="142239">
                <a:moveTo>
                  <a:pt x="41804" y="0"/>
                </a:moveTo>
                <a:lnTo>
                  <a:pt x="0" y="0"/>
                </a:lnTo>
                <a:lnTo>
                  <a:pt x="189173" y="141815"/>
                </a:lnTo>
                <a:lnTo>
                  <a:pt x="237540" y="141815"/>
                </a:lnTo>
                <a:lnTo>
                  <a:pt x="196674" y="113963"/>
                </a:lnTo>
                <a:lnTo>
                  <a:pt x="294480" y="113963"/>
                </a:lnTo>
                <a:lnTo>
                  <a:pt x="220221" y="80470"/>
                </a:lnTo>
                <a:lnTo>
                  <a:pt x="147837" y="80470"/>
                </a:lnTo>
                <a:lnTo>
                  <a:pt x="75950" y="31201"/>
                </a:lnTo>
                <a:lnTo>
                  <a:pt x="110982" y="31201"/>
                </a:lnTo>
                <a:lnTo>
                  <a:pt x="41804" y="0"/>
                </a:lnTo>
                <a:close/>
              </a:path>
              <a:path w="356235" h="142239">
                <a:moveTo>
                  <a:pt x="294480" y="113963"/>
                </a:moveTo>
                <a:lnTo>
                  <a:pt x="248480" y="113963"/>
                </a:lnTo>
                <a:lnTo>
                  <a:pt x="306536" y="141815"/>
                </a:lnTo>
                <a:lnTo>
                  <a:pt x="356233" y="141815"/>
                </a:lnTo>
                <a:lnTo>
                  <a:pt x="294480" y="113963"/>
                </a:lnTo>
                <a:close/>
              </a:path>
              <a:path w="356235" h="142239">
                <a:moveTo>
                  <a:pt x="110982" y="31201"/>
                </a:moveTo>
                <a:lnTo>
                  <a:pt x="75950" y="31201"/>
                </a:lnTo>
                <a:lnTo>
                  <a:pt x="178780" y="80470"/>
                </a:lnTo>
                <a:lnTo>
                  <a:pt x="220221" y="80470"/>
                </a:lnTo>
                <a:lnTo>
                  <a:pt x="110982" y="3120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7994" y="2242078"/>
            <a:ext cx="392430" cy="142240"/>
          </a:xfrm>
          <a:custGeom>
            <a:avLst/>
            <a:gdLst/>
            <a:ahLst/>
            <a:cxnLst/>
            <a:rect l="l" t="t" r="r" b="b"/>
            <a:pathLst>
              <a:path w="392430" h="142239">
                <a:moveTo>
                  <a:pt x="38287" y="0"/>
                </a:moveTo>
                <a:lnTo>
                  <a:pt x="0" y="0"/>
                </a:lnTo>
                <a:lnTo>
                  <a:pt x="270593" y="141815"/>
                </a:lnTo>
                <a:lnTo>
                  <a:pt x="392020" y="141815"/>
                </a:lnTo>
                <a:lnTo>
                  <a:pt x="307396" y="101006"/>
                </a:lnTo>
                <a:lnTo>
                  <a:pt x="237462" y="101006"/>
                </a:lnTo>
                <a:lnTo>
                  <a:pt x="3828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6144" y="2240051"/>
            <a:ext cx="363855" cy="147320"/>
          </a:xfrm>
          <a:custGeom>
            <a:avLst/>
            <a:gdLst/>
            <a:ahLst/>
            <a:cxnLst/>
            <a:rect l="l" t="t" r="r" b="b"/>
            <a:pathLst>
              <a:path w="363854" h="147319">
                <a:moveTo>
                  <a:pt x="19456" y="0"/>
                </a:moveTo>
                <a:lnTo>
                  <a:pt x="7266" y="1057"/>
                </a:lnTo>
                <a:lnTo>
                  <a:pt x="937" y="3966"/>
                </a:lnTo>
                <a:lnTo>
                  <a:pt x="0" y="6169"/>
                </a:lnTo>
                <a:lnTo>
                  <a:pt x="546" y="8990"/>
                </a:lnTo>
                <a:lnTo>
                  <a:pt x="36334" y="36665"/>
                </a:lnTo>
                <a:lnTo>
                  <a:pt x="92203" y="65487"/>
                </a:lnTo>
                <a:lnTo>
                  <a:pt x="143930" y="89108"/>
                </a:lnTo>
                <a:lnTo>
                  <a:pt x="193470" y="109115"/>
                </a:lnTo>
                <a:lnTo>
                  <a:pt x="240197" y="125685"/>
                </a:lnTo>
                <a:lnTo>
                  <a:pt x="280282" y="137408"/>
                </a:lnTo>
                <a:lnTo>
                  <a:pt x="343496" y="146839"/>
                </a:lnTo>
                <a:lnTo>
                  <a:pt x="354279" y="146133"/>
                </a:lnTo>
                <a:lnTo>
                  <a:pt x="360921" y="144106"/>
                </a:lnTo>
                <a:lnTo>
                  <a:pt x="363421" y="140669"/>
                </a:lnTo>
                <a:lnTo>
                  <a:pt x="361624" y="135909"/>
                </a:lnTo>
                <a:lnTo>
                  <a:pt x="348028" y="123394"/>
                </a:lnTo>
                <a:lnTo>
                  <a:pt x="323188" y="108058"/>
                </a:lnTo>
                <a:lnTo>
                  <a:pt x="256840" y="108058"/>
                </a:lnTo>
                <a:lnTo>
                  <a:pt x="238556" y="105501"/>
                </a:lnTo>
                <a:lnTo>
                  <a:pt x="177843" y="84613"/>
                </a:lnTo>
                <a:lnTo>
                  <a:pt x="135101" y="65663"/>
                </a:lnTo>
                <a:lnTo>
                  <a:pt x="98766" y="47947"/>
                </a:lnTo>
                <a:lnTo>
                  <a:pt x="74153" y="29967"/>
                </a:lnTo>
                <a:lnTo>
                  <a:pt x="76028" y="28468"/>
                </a:lnTo>
                <a:lnTo>
                  <a:pt x="80638" y="27939"/>
                </a:lnTo>
                <a:lnTo>
                  <a:pt x="138532" y="27939"/>
                </a:lnTo>
                <a:lnTo>
                  <a:pt x="102595" y="15688"/>
                </a:lnTo>
                <a:lnTo>
                  <a:pt x="55556" y="3878"/>
                </a:lnTo>
                <a:lnTo>
                  <a:pt x="36178" y="969"/>
                </a:lnTo>
                <a:lnTo>
                  <a:pt x="19456" y="0"/>
                </a:lnTo>
                <a:close/>
              </a:path>
              <a:path w="363854" h="147319">
                <a:moveTo>
                  <a:pt x="138532" y="27939"/>
                </a:moveTo>
                <a:lnTo>
                  <a:pt x="80638" y="27939"/>
                </a:lnTo>
                <a:lnTo>
                  <a:pt x="96500" y="29967"/>
                </a:lnTo>
                <a:lnTo>
                  <a:pt x="118926" y="36136"/>
                </a:lnTo>
                <a:lnTo>
                  <a:pt x="188157" y="63812"/>
                </a:lnTo>
                <a:lnTo>
                  <a:pt x="232383" y="84348"/>
                </a:lnTo>
                <a:lnTo>
                  <a:pt x="264107" y="105501"/>
                </a:lnTo>
                <a:lnTo>
                  <a:pt x="262310" y="107441"/>
                </a:lnTo>
                <a:lnTo>
                  <a:pt x="256840" y="108058"/>
                </a:lnTo>
                <a:lnTo>
                  <a:pt x="323188" y="108058"/>
                </a:lnTo>
                <a:lnTo>
                  <a:pt x="321617" y="107088"/>
                </a:lnTo>
                <a:lnTo>
                  <a:pt x="283251" y="87609"/>
                </a:lnTo>
                <a:lnTo>
                  <a:pt x="231836" y="64341"/>
                </a:lnTo>
                <a:lnTo>
                  <a:pt x="162059" y="35960"/>
                </a:lnTo>
                <a:lnTo>
                  <a:pt x="138532" y="279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1873" y="2240051"/>
            <a:ext cx="400685" cy="147320"/>
          </a:xfrm>
          <a:custGeom>
            <a:avLst/>
            <a:gdLst/>
            <a:ahLst/>
            <a:cxnLst/>
            <a:rect l="l" t="t" r="r" b="b"/>
            <a:pathLst>
              <a:path w="400685" h="147319">
                <a:moveTo>
                  <a:pt x="20550" y="0"/>
                </a:moveTo>
                <a:lnTo>
                  <a:pt x="4766" y="1410"/>
                </a:lnTo>
                <a:lnTo>
                  <a:pt x="937" y="3172"/>
                </a:lnTo>
                <a:lnTo>
                  <a:pt x="0" y="5640"/>
                </a:lnTo>
                <a:lnTo>
                  <a:pt x="7266" y="14807"/>
                </a:lnTo>
                <a:lnTo>
                  <a:pt x="60400" y="44774"/>
                </a:lnTo>
                <a:lnTo>
                  <a:pt x="106190" y="65398"/>
                </a:lnTo>
                <a:lnTo>
                  <a:pt x="158386" y="86904"/>
                </a:lnTo>
                <a:lnTo>
                  <a:pt x="210661" y="106471"/>
                </a:lnTo>
                <a:lnTo>
                  <a:pt x="261998" y="123570"/>
                </a:lnTo>
                <a:lnTo>
                  <a:pt x="306849" y="136262"/>
                </a:lnTo>
                <a:lnTo>
                  <a:pt x="345449" y="144194"/>
                </a:lnTo>
                <a:lnTo>
                  <a:pt x="376783" y="146839"/>
                </a:lnTo>
                <a:lnTo>
                  <a:pt x="393817" y="145340"/>
                </a:lnTo>
                <a:lnTo>
                  <a:pt x="398427" y="143489"/>
                </a:lnTo>
                <a:lnTo>
                  <a:pt x="400459" y="140845"/>
                </a:lnTo>
                <a:lnTo>
                  <a:pt x="396865" y="132560"/>
                </a:lnTo>
                <a:lnTo>
                  <a:pt x="383034" y="119427"/>
                </a:lnTo>
                <a:lnTo>
                  <a:pt x="359320" y="110085"/>
                </a:lnTo>
                <a:lnTo>
                  <a:pt x="289268" y="110085"/>
                </a:lnTo>
                <a:lnTo>
                  <a:pt x="268405" y="107264"/>
                </a:lnTo>
                <a:lnTo>
                  <a:pt x="198159" y="85141"/>
                </a:lnTo>
                <a:lnTo>
                  <a:pt x="147447" y="64958"/>
                </a:lnTo>
                <a:lnTo>
                  <a:pt x="106658" y="47066"/>
                </a:lnTo>
                <a:lnTo>
                  <a:pt x="76888" y="28380"/>
                </a:lnTo>
                <a:lnTo>
                  <a:pt x="78529" y="26706"/>
                </a:lnTo>
                <a:lnTo>
                  <a:pt x="83451" y="26177"/>
                </a:lnTo>
                <a:lnTo>
                  <a:pt x="140416" y="26177"/>
                </a:lnTo>
                <a:lnTo>
                  <a:pt x="104236" y="14366"/>
                </a:lnTo>
                <a:lnTo>
                  <a:pt x="59854" y="3437"/>
                </a:lnTo>
                <a:lnTo>
                  <a:pt x="40631" y="881"/>
                </a:lnTo>
                <a:lnTo>
                  <a:pt x="20550" y="0"/>
                </a:lnTo>
                <a:close/>
              </a:path>
              <a:path w="400685" h="147319">
                <a:moveTo>
                  <a:pt x="221287" y="55703"/>
                </a:moveTo>
                <a:lnTo>
                  <a:pt x="156667" y="55703"/>
                </a:lnTo>
                <a:lnTo>
                  <a:pt x="229023" y="85318"/>
                </a:lnTo>
                <a:lnTo>
                  <a:pt x="258169" y="85318"/>
                </a:lnTo>
                <a:lnTo>
                  <a:pt x="293644" y="99596"/>
                </a:lnTo>
                <a:lnTo>
                  <a:pt x="297316" y="104444"/>
                </a:lnTo>
                <a:lnTo>
                  <a:pt x="297941" y="107617"/>
                </a:lnTo>
                <a:lnTo>
                  <a:pt x="295363" y="109468"/>
                </a:lnTo>
                <a:lnTo>
                  <a:pt x="289268" y="110085"/>
                </a:lnTo>
                <a:lnTo>
                  <a:pt x="359320" y="110085"/>
                </a:lnTo>
                <a:lnTo>
                  <a:pt x="221287" y="55703"/>
                </a:lnTo>
                <a:close/>
              </a:path>
              <a:path w="400685" h="147319">
                <a:moveTo>
                  <a:pt x="140416" y="26177"/>
                </a:moveTo>
                <a:lnTo>
                  <a:pt x="83451" y="26177"/>
                </a:lnTo>
                <a:lnTo>
                  <a:pt x="107205" y="29879"/>
                </a:lnTo>
                <a:lnTo>
                  <a:pt x="142758" y="40984"/>
                </a:lnTo>
                <a:lnTo>
                  <a:pt x="164715" y="34109"/>
                </a:lnTo>
                <a:lnTo>
                  <a:pt x="140416" y="261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1110" y="2242078"/>
            <a:ext cx="413384" cy="142240"/>
          </a:xfrm>
          <a:custGeom>
            <a:avLst/>
            <a:gdLst/>
            <a:ahLst/>
            <a:cxnLst/>
            <a:rect l="l" t="t" r="r" b="b"/>
            <a:pathLst>
              <a:path w="413385" h="142239">
                <a:moveTo>
                  <a:pt x="38444" y="0"/>
                </a:moveTo>
                <a:lnTo>
                  <a:pt x="0" y="0"/>
                </a:lnTo>
                <a:lnTo>
                  <a:pt x="365844" y="141815"/>
                </a:lnTo>
                <a:lnTo>
                  <a:pt x="413352" y="141815"/>
                </a:lnTo>
                <a:lnTo>
                  <a:pt x="3844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1283" y="2242078"/>
            <a:ext cx="499109" cy="142240"/>
          </a:xfrm>
          <a:custGeom>
            <a:avLst/>
            <a:gdLst/>
            <a:ahLst/>
            <a:cxnLst/>
            <a:rect l="l" t="t" r="r" b="b"/>
            <a:pathLst>
              <a:path w="499110" h="142239">
                <a:moveTo>
                  <a:pt x="41804" y="0"/>
                </a:moveTo>
                <a:lnTo>
                  <a:pt x="0" y="0"/>
                </a:lnTo>
                <a:lnTo>
                  <a:pt x="331853" y="141815"/>
                </a:lnTo>
                <a:lnTo>
                  <a:pt x="380221" y="141815"/>
                </a:lnTo>
                <a:lnTo>
                  <a:pt x="311303" y="113963"/>
                </a:lnTo>
                <a:lnTo>
                  <a:pt x="409139" y="113963"/>
                </a:lnTo>
                <a:lnTo>
                  <a:pt x="301183" y="80470"/>
                </a:lnTo>
                <a:lnTo>
                  <a:pt x="228867" y="80470"/>
                </a:lnTo>
                <a:lnTo>
                  <a:pt x="107362" y="31201"/>
                </a:lnTo>
                <a:lnTo>
                  <a:pt x="142373" y="31201"/>
                </a:lnTo>
                <a:lnTo>
                  <a:pt x="41804" y="0"/>
                </a:lnTo>
                <a:close/>
              </a:path>
              <a:path w="499110" h="142239">
                <a:moveTo>
                  <a:pt x="409139" y="113963"/>
                </a:moveTo>
                <a:lnTo>
                  <a:pt x="363109" y="113963"/>
                </a:lnTo>
                <a:lnTo>
                  <a:pt x="449217" y="141815"/>
                </a:lnTo>
                <a:lnTo>
                  <a:pt x="498913" y="141815"/>
                </a:lnTo>
                <a:lnTo>
                  <a:pt x="409139" y="113963"/>
                </a:lnTo>
                <a:close/>
              </a:path>
              <a:path w="499110" h="142239">
                <a:moveTo>
                  <a:pt x="142373" y="31201"/>
                </a:moveTo>
                <a:lnTo>
                  <a:pt x="107362" y="31201"/>
                </a:lnTo>
                <a:lnTo>
                  <a:pt x="259732" y="80470"/>
                </a:lnTo>
                <a:lnTo>
                  <a:pt x="301183" y="80470"/>
                </a:lnTo>
                <a:lnTo>
                  <a:pt x="142373" y="3120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0295" y="2242078"/>
            <a:ext cx="511175" cy="142240"/>
          </a:xfrm>
          <a:custGeom>
            <a:avLst/>
            <a:gdLst/>
            <a:ahLst/>
            <a:cxnLst/>
            <a:rect l="l" t="t" r="r" b="b"/>
            <a:pathLst>
              <a:path w="511175" h="142239">
                <a:moveTo>
                  <a:pt x="56962" y="0"/>
                </a:moveTo>
                <a:lnTo>
                  <a:pt x="0" y="0"/>
                </a:lnTo>
                <a:lnTo>
                  <a:pt x="427104" y="141815"/>
                </a:lnTo>
                <a:lnTo>
                  <a:pt x="497585" y="141815"/>
                </a:lnTo>
                <a:lnTo>
                  <a:pt x="507352" y="140669"/>
                </a:lnTo>
                <a:lnTo>
                  <a:pt x="509931" y="139170"/>
                </a:lnTo>
                <a:lnTo>
                  <a:pt x="510790" y="137055"/>
                </a:lnTo>
                <a:lnTo>
                  <a:pt x="505789" y="131943"/>
                </a:lnTo>
                <a:lnTo>
                  <a:pt x="488990" y="123482"/>
                </a:lnTo>
                <a:lnTo>
                  <a:pt x="439159" y="104003"/>
                </a:lnTo>
                <a:lnTo>
                  <a:pt x="358264" y="104003"/>
                </a:lnTo>
                <a:lnTo>
                  <a:pt x="121817" y="27146"/>
                </a:lnTo>
                <a:lnTo>
                  <a:pt x="193247" y="27146"/>
                </a:lnTo>
                <a:lnTo>
                  <a:pt x="154870" y="16746"/>
                </a:lnTo>
                <a:lnTo>
                  <a:pt x="97516" y="4230"/>
                </a:lnTo>
                <a:lnTo>
                  <a:pt x="75559" y="969"/>
                </a:lnTo>
                <a:lnTo>
                  <a:pt x="56962" y="0"/>
                </a:lnTo>
                <a:close/>
              </a:path>
              <a:path w="511175" h="142239">
                <a:moveTo>
                  <a:pt x="193247" y="27146"/>
                </a:moveTo>
                <a:lnTo>
                  <a:pt x="131897" y="27146"/>
                </a:lnTo>
                <a:lnTo>
                  <a:pt x="151041" y="28997"/>
                </a:lnTo>
                <a:lnTo>
                  <a:pt x="177452" y="34550"/>
                </a:lnTo>
                <a:lnTo>
                  <a:pt x="275750" y="63724"/>
                </a:lnTo>
                <a:lnTo>
                  <a:pt x="351779" y="89020"/>
                </a:lnTo>
                <a:lnTo>
                  <a:pt x="378736" y="100566"/>
                </a:lnTo>
                <a:lnTo>
                  <a:pt x="379908" y="102064"/>
                </a:lnTo>
                <a:lnTo>
                  <a:pt x="378736" y="103122"/>
                </a:lnTo>
                <a:lnTo>
                  <a:pt x="369360" y="104003"/>
                </a:lnTo>
                <a:lnTo>
                  <a:pt x="439159" y="104003"/>
                </a:lnTo>
                <a:lnTo>
                  <a:pt x="427885" y="99596"/>
                </a:lnTo>
                <a:lnTo>
                  <a:pt x="315679" y="62931"/>
                </a:lnTo>
                <a:lnTo>
                  <a:pt x="229023" y="36841"/>
                </a:lnTo>
                <a:lnTo>
                  <a:pt x="193247" y="2714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4537" y="2242078"/>
            <a:ext cx="588645" cy="142240"/>
          </a:xfrm>
          <a:custGeom>
            <a:avLst/>
            <a:gdLst/>
            <a:ahLst/>
            <a:cxnLst/>
            <a:rect l="l" t="t" r="r" b="b"/>
            <a:pathLst>
              <a:path w="588645" h="142239">
                <a:moveTo>
                  <a:pt x="102830" y="0"/>
                </a:moveTo>
                <a:lnTo>
                  <a:pt x="0" y="0"/>
                </a:lnTo>
                <a:lnTo>
                  <a:pt x="458906" y="141815"/>
                </a:lnTo>
                <a:lnTo>
                  <a:pt x="588304" y="141815"/>
                </a:lnTo>
                <a:lnTo>
                  <a:pt x="459688" y="104091"/>
                </a:lnTo>
                <a:lnTo>
                  <a:pt x="382018" y="104091"/>
                </a:lnTo>
                <a:lnTo>
                  <a:pt x="283642" y="74300"/>
                </a:lnTo>
                <a:lnTo>
                  <a:pt x="350763" y="74300"/>
                </a:lnTo>
                <a:lnTo>
                  <a:pt x="254418" y="45920"/>
                </a:lnTo>
                <a:lnTo>
                  <a:pt x="190188" y="45920"/>
                </a:lnTo>
                <a:lnTo>
                  <a:pt x="122599" y="25472"/>
                </a:lnTo>
                <a:lnTo>
                  <a:pt x="189720" y="25472"/>
                </a:lnTo>
                <a:lnTo>
                  <a:pt x="10283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29871" y="2242078"/>
            <a:ext cx="610235" cy="142240"/>
          </a:xfrm>
          <a:custGeom>
            <a:avLst/>
            <a:gdLst/>
            <a:ahLst/>
            <a:cxnLst/>
            <a:rect l="l" t="t" r="r" b="b"/>
            <a:pathLst>
              <a:path w="610235" h="142239">
                <a:moveTo>
                  <a:pt x="38365" y="0"/>
                </a:moveTo>
                <a:lnTo>
                  <a:pt x="0" y="0"/>
                </a:lnTo>
                <a:lnTo>
                  <a:pt x="488521" y="141815"/>
                </a:lnTo>
                <a:lnTo>
                  <a:pt x="609948" y="141815"/>
                </a:lnTo>
                <a:lnTo>
                  <a:pt x="462657" y="101006"/>
                </a:lnTo>
                <a:lnTo>
                  <a:pt x="392645" y="101006"/>
                </a:lnTo>
                <a:lnTo>
                  <a:pt x="3836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45594" y="2242078"/>
            <a:ext cx="637540" cy="142240"/>
          </a:xfrm>
          <a:custGeom>
            <a:avLst/>
            <a:gdLst/>
            <a:ahLst/>
            <a:cxnLst/>
            <a:rect l="l" t="t" r="r" b="b"/>
            <a:pathLst>
              <a:path w="637539" h="142239">
                <a:moveTo>
                  <a:pt x="38365" y="0"/>
                </a:moveTo>
                <a:lnTo>
                  <a:pt x="0" y="0"/>
                </a:lnTo>
                <a:lnTo>
                  <a:pt x="515791" y="141815"/>
                </a:lnTo>
                <a:lnTo>
                  <a:pt x="637218" y="141815"/>
                </a:lnTo>
                <a:lnTo>
                  <a:pt x="482035" y="101006"/>
                </a:lnTo>
                <a:lnTo>
                  <a:pt x="412101" y="101006"/>
                </a:lnTo>
                <a:lnTo>
                  <a:pt x="3836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55769" y="2242078"/>
            <a:ext cx="204470" cy="45720"/>
          </a:xfrm>
          <a:custGeom>
            <a:avLst/>
            <a:gdLst/>
            <a:ahLst/>
            <a:cxnLst/>
            <a:rect l="l" t="t" r="r" b="b"/>
            <a:pathLst>
              <a:path w="204470" h="45719">
                <a:moveTo>
                  <a:pt x="34302" y="0"/>
                </a:moveTo>
                <a:lnTo>
                  <a:pt x="0" y="0"/>
                </a:lnTo>
                <a:lnTo>
                  <a:pt x="74544" y="19478"/>
                </a:lnTo>
                <a:lnTo>
                  <a:pt x="179249" y="45303"/>
                </a:lnTo>
                <a:lnTo>
                  <a:pt x="204410" y="45303"/>
                </a:lnTo>
                <a:lnTo>
                  <a:pt x="110018" y="19478"/>
                </a:lnTo>
                <a:lnTo>
                  <a:pt x="3430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10935" y="2242078"/>
            <a:ext cx="602615" cy="142240"/>
          </a:xfrm>
          <a:custGeom>
            <a:avLst/>
            <a:gdLst/>
            <a:ahLst/>
            <a:cxnLst/>
            <a:rect l="l" t="t" r="r" b="b"/>
            <a:pathLst>
              <a:path w="602614" h="142239">
                <a:moveTo>
                  <a:pt x="38444" y="0"/>
                </a:moveTo>
                <a:lnTo>
                  <a:pt x="0" y="0"/>
                </a:lnTo>
                <a:lnTo>
                  <a:pt x="554860" y="141815"/>
                </a:lnTo>
                <a:lnTo>
                  <a:pt x="602447" y="141815"/>
                </a:lnTo>
                <a:lnTo>
                  <a:pt x="3844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5249" y="2240051"/>
            <a:ext cx="630555" cy="147320"/>
          </a:xfrm>
          <a:custGeom>
            <a:avLst/>
            <a:gdLst/>
            <a:ahLst/>
            <a:cxnLst/>
            <a:rect l="l" t="t" r="r" b="b"/>
            <a:pathLst>
              <a:path w="630554" h="147319">
                <a:moveTo>
                  <a:pt x="11877" y="0"/>
                </a:moveTo>
                <a:lnTo>
                  <a:pt x="1562" y="969"/>
                </a:lnTo>
                <a:lnTo>
                  <a:pt x="0" y="2203"/>
                </a:lnTo>
                <a:lnTo>
                  <a:pt x="781" y="3878"/>
                </a:lnTo>
                <a:lnTo>
                  <a:pt x="98141" y="36048"/>
                </a:lnTo>
                <a:lnTo>
                  <a:pt x="210583" y="65134"/>
                </a:lnTo>
                <a:lnTo>
                  <a:pt x="313256" y="89989"/>
                </a:lnTo>
                <a:lnTo>
                  <a:pt x="405382" y="110878"/>
                </a:lnTo>
                <a:lnTo>
                  <a:pt x="485005" y="127624"/>
                </a:lnTo>
                <a:lnTo>
                  <a:pt x="544155" y="138642"/>
                </a:lnTo>
                <a:lnTo>
                  <a:pt x="587444" y="144811"/>
                </a:lnTo>
                <a:lnTo>
                  <a:pt x="618621" y="146839"/>
                </a:lnTo>
                <a:lnTo>
                  <a:pt x="626748" y="146398"/>
                </a:lnTo>
                <a:lnTo>
                  <a:pt x="630498" y="145164"/>
                </a:lnTo>
                <a:lnTo>
                  <a:pt x="624404" y="140052"/>
                </a:lnTo>
                <a:lnTo>
                  <a:pt x="602056" y="131767"/>
                </a:lnTo>
                <a:lnTo>
                  <a:pt x="564784" y="120573"/>
                </a:lnTo>
                <a:lnTo>
                  <a:pt x="517140" y="107969"/>
                </a:lnTo>
                <a:lnTo>
                  <a:pt x="455937" y="107969"/>
                </a:lnTo>
                <a:lnTo>
                  <a:pt x="434215" y="105590"/>
                </a:lnTo>
                <a:lnTo>
                  <a:pt x="395927" y="98362"/>
                </a:lnTo>
                <a:lnTo>
                  <a:pt x="251918" y="64870"/>
                </a:lnTo>
                <a:lnTo>
                  <a:pt x="149400" y="38340"/>
                </a:lnTo>
                <a:lnTo>
                  <a:pt x="122677" y="28292"/>
                </a:lnTo>
                <a:lnTo>
                  <a:pt x="126349" y="27587"/>
                </a:lnTo>
                <a:lnTo>
                  <a:pt x="179624" y="27587"/>
                </a:lnTo>
                <a:lnTo>
                  <a:pt x="146509" y="20536"/>
                </a:lnTo>
                <a:lnTo>
                  <a:pt x="85561" y="8902"/>
                </a:lnTo>
                <a:lnTo>
                  <a:pt x="41882" y="2203"/>
                </a:lnTo>
                <a:lnTo>
                  <a:pt x="11877" y="0"/>
                </a:lnTo>
                <a:close/>
              </a:path>
              <a:path w="630554" h="147319">
                <a:moveTo>
                  <a:pt x="361937" y="78355"/>
                </a:moveTo>
                <a:lnTo>
                  <a:pt x="443044" y="100125"/>
                </a:lnTo>
                <a:lnTo>
                  <a:pt x="459297" y="106030"/>
                </a:lnTo>
                <a:lnTo>
                  <a:pt x="460078" y="107529"/>
                </a:lnTo>
                <a:lnTo>
                  <a:pt x="455937" y="107969"/>
                </a:lnTo>
                <a:lnTo>
                  <a:pt x="517140" y="107969"/>
                </a:lnTo>
                <a:lnTo>
                  <a:pt x="451171" y="90518"/>
                </a:lnTo>
                <a:lnTo>
                  <a:pt x="361937" y="78355"/>
                </a:lnTo>
                <a:close/>
              </a:path>
              <a:path w="630554" h="147319">
                <a:moveTo>
                  <a:pt x="179624" y="27587"/>
                </a:moveTo>
                <a:lnTo>
                  <a:pt x="126349" y="27587"/>
                </a:lnTo>
                <a:lnTo>
                  <a:pt x="147134" y="29967"/>
                </a:lnTo>
                <a:lnTo>
                  <a:pt x="184094" y="36930"/>
                </a:lnTo>
                <a:lnTo>
                  <a:pt x="224257" y="45655"/>
                </a:lnTo>
                <a:lnTo>
                  <a:pt x="227226" y="37723"/>
                </a:lnTo>
                <a:lnTo>
                  <a:pt x="179624" y="275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1672" y="2242078"/>
            <a:ext cx="732155" cy="142240"/>
          </a:xfrm>
          <a:custGeom>
            <a:avLst/>
            <a:gdLst/>
            <a:ahLst/>
            <a:cxnLst/>
            <a:rect l="l" t="t" r="r" b="b"/>
            <a:pathLst>
              <a:path w="732154" h="142239">
                <a:moveTo>
                  <a:pt x="102830" y="0"/>
                </a:moveTo>
                <a:lnTo>
                  <a:pt x="0" y="0"/>
                </a:lnTo>
                <a:lnTo>
                  <a:pt x="602369" y="141815"/>
                </a:lnTo>
                <a:lnTo>
                  <a:pt x="731688" y="141815"/>
                </a:lnTo>
                <a:lnTo>
                  <a:pt x="565018" y="104091"/>
                </a:lnTo>
                <a:lnTo>
                  <a:pt x="487349" y="104091"/>
                </a:lnTo>
                <a:lnTo>
                  <a:pt x="358811" y="74300"/>
                </a:lnTo>
                <a:lnTo>
                  <a:pt x="425854" y="74300"/>
                </a:lnTo>
                <a:lnTo>
                  <a:pt x="300989" y="45920"/>
                </a:lnTo>
                <a:lnTo>
                  <a:pt x="236681" y="45920"/>
                </a:lnTo>
                <a:lnTo>
                  <a:pt x="148384" y="25472"/>
                </a:lnTo>
                <a:lnTo>
                  <a:pt x="215505" y="25472"/>
                </a:lnTo>
                <a:lnTo>
                  <a:pt x="10283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37085" y="2242078"/>
            <a:ext cx="724535" cy="142240"/>
          </a:xfrm>
          <a:custGeom>
            <a:avLst/>
            <a:gdLst/>
            <a:ahLst/>
            <a:cxnLst/>
            <a:rect l="l" t="t" r="r" b="b"/>
            <a:pathLst>
              <a:path w="724535" h="142239">
                <a:moveTo>
                  <a:pt x="71887" y="0"/>
                </a:moveTo>
                <a:lnTo>
                  <a:pt x="0" y="0"/>
                </a:lnTo>
                <a:lnTo>
                  <a:pt x="631983" y="141815"/>
                </a:lnTo>
                <a:lnTo>
                  <a:pt x="713794" y="141815"/>
                </a:lnTo>
                <a:lnTo>
                  <a:pt x="724108" y="139435"/>
                </a:lnTo>
                <a:lnTo>
                  <a:pt x="654409" y="117312"/>
                </a:lnTo>
                <a:lnTo>
                  <a:pt x="604329" y="105942"/>
                </a:lnTo>
                <a:lnTo>
                  <a:pt x="517745" y="105942"/>
                </a:lnTo>
                <a:lnTo>
                  <a:pt x="378502" y="75182"/>
                </a:lnTo>
                <a:lnTo>
                  <a:pt x="458370" y="75182"/>
                </a:lnTo>
                <a:lnTo>
                  <a:pt x="439684" y="71392"/>
                </a:lnTo>
                <a:lnTo>
                  <a:pt x="360139" y="58876"/>
                </a:lnTo>
                <a:lnTo>
                  <a:pt x="332635" y="49798"/>
                </a:lnTo>
                <a:lnTo>
                  <a:pt x="327374" y="48564"/>
                </a:lnTo>
                <a:lnTo>
                  <a:pt x="258481" y="48564"/>
                </a:lnTo>
                <a:lnTo>
                  <a:pt x="147994" y="24149"/>
                </a:lnTo>
                <a:lnTo>
                  <a:pt x="218530" y="24149"/>
                </a:lnTo>
                <a:lnTo>
                  <a:pt x="137914" y="8285"/>
                </a:lnTo>
                <a:lnTo>
                  <a:pt x="97282" y="2027"/>
                </a:lnTo>
                <a:lnTo>
                  <a:pt x="71887" y="0"/>
                </a:lnTo>
                <a:close/>
              </a:path>
              <a:path w="724535" h="142239">
                <a:moveTo>
                  <a:pt x="458370" y="75182"/>
                </a:moveTo>
                <a:lnTo>
                  <a:pt x="400381" y="75182"/>
                </a:lnTo>
                <a:lnTo>
                  <a:pt x="434215" y="79060"/>
                </a:lnTo>
                <a:lnTo>
                  <a:pt x="487739" y="89725"/>
                </a:lnTo>
                <a:lnTo>
                  <a:pt x="536420" y="101447"/>
                </a:lnTo>
                <a:lnTo>
                  <a:pt x="545562" y="104796"/>
                </a:lnTo>
                <a:lnTo>
                  <a:pt x="540717" y="105942"/>
                </a:lnTo>
                <a:lnTo>
                  <a:pt x="604329" y="105942"/>
                </a:lnTo>
                <a:lnTo>
                  <a:pt x="556579" y="95101"/>
                </a:lnTo>
                <a:lnTo>
                  <a:pt x="458370" y="75182"/>
                </a:lnTo>
                <a:close/>
              </a:path>
              <a:path w="724535" h="142239">
                <a:moveTo>
                  <a:pt x="218530" y="24149"/>
                </a:moveTo>
                <a:lnTo>
                  <a:pt x="165575" y="24149"/>
                </a:lnTo>
                <a:lnTo>
                  <a:pt x="192298" y="27234"/>
                </a:lnTo>
                <a:lnTo>
                  <a:pt x="235665" y="35872"/>
                </a:lnTo>
                <a:lnTo>
                  <a:pt x="274656" y="45215"/>
                </a:lnTo>
                <a:lnTo>
                  <a:pt x="280985" y="47771"/>
                </a:lnTo>
                <a:lnTo>
                  <a:pt x="276531" y="48564"/>
                </a:lnTo>
                <a:lnTo>
                  <a:pt x="327374" y="48564"/>
                </a:lnTo>
                <a:lnTo>
                  <a:pt x="248089" y="29967"/>
                </a:lnTo>
                <a:lnTo>
                  <a:pt x="218530" y="241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1795" y="2242078"/>
            <a:ext cx="793750" cy="142240"/>
          </a:xfrm>
          <a:custGeom>
            <a:avLst/>
            <a:gdLst/>
            <a:ahLst/>
            <a:cxnLst/>
            <a:rect l="l" t="t" r="r" b="b"/>
            <a:pathLst>
              <a:path w="793750" h="142239">
                <a:moveTo>
                  <a:pt x="102830" y="0"/>
                </a:moveTo>
                <a:lnTo>
                  <a:pt x="0" y="0"/>
                </a:lnTo>
                <a:lnTo>
                  <a:pt x="663785" y="141815"/>
                </a:lnTo>
                <a:lnTo>
                  <a:pt x="793183" y="141815"/>
                </a:lnTo>
                <a:lnTo>
                  <a:pt x="610104" y="104091"/>
                </a:lnTo>
                <a:lnTo>
                  <a:pt x="532435" y="104091"/>
                </a:lnTo>
                <a:lnTo>
                  <a:pt x="391004" y="74300"/>
                </a:lnTo>
                <a:lnTo>
                  <a:pt x="458047" y="74300"/>
                </a:lnTo>
                <a:lnTo>
                  <a:pt x="320914" y="45920"/>
                </a:lnTo>
                <a:lnTo>
                  <a:pt x="256606" y="45920"/>
                </a:lnTo>
                <a:lnTo>
                  <a:pt x="159480" y="25472"/>
                </a:lnTo>
                <a:lnTo>
                  <a:pt x="226523" y="25472"/>
                </a:lnTo>
                <a:lnTo>
                  <a:pt x="10283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7676" y="2242078"/>
            <a:ext cx="844550" cy="142240"/>
          </a:xfrm>
          <a:custGeom>
            <a:avLst/>
            <a:gdLst/>
            <a:ahLst/>
            <a:cxnLst/>
            <a:rect l="l" t="t" r="r" b="b"/>
            <a:pathLst>
              <a:path w="844550" h="142239">
                <a:moveTo>
                  <a:pt x="63917" y="0"/>
                </a:moveTo>
                <a:lnTo>
                  <a:pt x="0" y="0"/>
                </a:lnTo>
                <a:lnTo>
                  <a:pt x="693478" y="141815"/>
                </a:lnTo>
                <a:lnTo>
                  <a:pt x="741064" y="141815"/>
                </a:lnTo>
                <a:lnTo>
                  <a:pt x="419368" y="76856"/>
                </a:lnTo>
                <a:lnTo>
                  <a:pt x="478832" y="76856"/>
                </a:lnTo>
                <a:lnTo>
                  <a:pt x="442575" y="71744"/>
                </a:lnTo>
                <a:lnTo>
                  <a:pt x="429136" y="66104"/>
                </a:lnTo>
                <a:lnTo>
                  <a:pt x="373657" y="52442"/>
                </a:lnTo>
                <a:lnTo>
                  <a:pt x="363457" y="50327"/>
                </a:lnTo>
                <a:lnTo>
                  <a:pt x="288096" y="50327"/>
                </a:lnTo>
                <a:lnTo>
                  <a:pt x="157839" y="24061"/>
                </a:lnTo>
                <a:lnTo>
                  <a:pt x="231515" y="24061"/>
                </a:lnTo>
                <a:lnTo>
                  <a:pt x="174639" y="13485"/>
                </a:lnTo>
                <a:lnTo>
                  <a:pt x="105330" y="2820"/>
                </a:lnTo>
                <a:lnTo>
                  <a:pt x="63917" y="0"/>
                </a:lnTo>
                <a:close/>
              </a:path>
              <a:path w="844550" h="142239">
                <a:moveTo>
                  <a:pt x="478832" y="76856"/>
                </a:moveTo>
                <a:lnTo>
                  <a:pt x="423119" y="76856"/>
                </a:lnTo>
                <a:lnTo>
                  <a:pt x="450702" y="80294"/>
                </a:lnTo>
                <a:lnTo>
                  <a:pt x="790838" y="141815"/>
                </a:lnTo>
                <a:lnTo>
                  <a:pt x="844441" y="141815"/>
                </a:lnTo>
                <a:lnTo>
                  <a:pt x="527356" y="84877"/>
                </a:lnTo>
                <a:lnTo>
                  <a:pt x="481332" y="77209"/>
                </a:lnTo>
                <a:lnTo>
                  <a:pt x="478832" y="76856"/>
                </a:lnTo>
                <a:close/>
              </a:path>
              <a:path w="844550" h="142239">
                <a:moveTo>
                  <a:pt x="231515" y="24061"/>
                </a:moveTo>
                <a:lnTo>
                  <a:pt x="175342" y="24061"/>
                </a:lnTo>
                <a:lnTo>
                  <a:pt x="206363" y="27322"/>
                </a:lnTo>
                <a:lnTo>
                  <a:pt x="257856" y="36753"/>
                </a:lnTo>
                <a:lnTo>
                  <a:pt x="293175" y="44333"/>
                </a:lnTo>
                <a:lnTo>
                  <a:pt x="307474" y="48476"/>
                </a:lnTo>
                <a:lnTo>
                  <a:pt x="305599" y="50327"/>
                </a:lnTo>
                <a:lnTo>
                  <a:pt x="363457" y="50327"/>
                </a:lnTo>
                <a:lnTo>
                  <a:pt x="282704" y="33580"/>
                </a:lnTo>
                <a:lnTo>
                  <a:pt x="231515" y="2406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68800" y="2240051"/>
            <a:ext cx="788035" cy="147320"/>
          </a:xfrm>
          <a:custGeom>
            <a:avLst/>
            <a:gdLst/>
            <a:ahLst/>
            <a:cxnLst/>
            <a:rect l="l" t="t" r="r" b="b"/>
            <a:pathLst>
              <a:path w="788035" h="147319">
                <a:moveTo>
                  <a:pt x="12033" y="0"/>
                </a:moveTo>
                <a:lnTo>
                  <a:pt x="0" y="1410"/>
                </a:lnTo>
                <a:lnTo>
                  <a:pt x="6876" y="5640"/>
                </a:lnTo>
                <a:lnTo>
                  <a:pt x="39616" y="14807"/>
                </a:lnTo>
                <a:lnTo>
                  <a:pt x="95250" y="27675"/>
                </a:lnTo>
                <a:lnTo>
                  <a:pt x="278875" y="65398"/>
                </a:lnTo>
                <a:lnTo>
                  <a:pt x="497038" y="106471"/>
                </a:lnTo>
                <a:lnTo>
                  <a:pt x="675819" y="136262"/>
                </a:lnTo>
                <a:lnTo>
                  <a:pt x="736376" y="144194"/>
                </a:lnTo>
                <a:lnTo>
                  <a:pt x="775054" y="146839"/>
                </a:lnTo>
                <a:lnTo>
                  <a:pt x="787947" y="145340"/>
                </a:lnTo>
                <a:lnTo>
                  <a:pt x="705355" y="119427"/>
                </a:lnTo>
                <a:lnTo>
                  <a:pt x="655751" y="110085"/>
                </a:lnTo>
                <a:lnTo>
                  <a:pt x="585569" y="110085"/>
                </a:lnTo>
                <a:lnTo>
                  <a:pt x="557126" y="107264"/>
                </a:lnTo>
                <a:lnTo>
                  <a:pt x="503914" y="99067"/>
                </a:lnTo>
                <a:lnTo>
                  <a:pt x="318804" y="64958"/>
                </a:lnTo>
                <a:lnTo>
                  <a:pt x="172217" y="34991"/>
                </a:lnTo>
                <a:lnTo>
                  <a:pt x="143930" y="26706"/>
                </a:lnTo>
                <a:lnTo>
                  <a:pt x="147369" y="26177"/>
                </a:lnTo>
                <a:lnTo>
                  <a:pt x="204360" y="26177"/>
                </a:lnTo>
                <a:lnTo>
                  <a:pt x="135413" y="14366"/>
                </a:lnTo>
                <a:lnTo>
                  <a:pt x="60869" y="3437"/>
                </a:lnTo>
                <a:lnTo>
                  <a:pt x="34459" y="881"/>
                </a:lnTo>
                <a:lnTo>
                  <a:pt x="12033" y="0"/>
                </a:lnTo>
                <a:close/>
              </a:path>
              <a:path w="788035" h="147319">
                <a:moveTo>
                  <a:pt x="367016" y="55703"/>
                </a:moveTo>
                <a:lnTo>
                  <a:pt x="302473" y="55703"/>
                </a:lnTo>
                <a:lnTo>
                  <a:pt x="456797" y="85318"/>
                </a:lnTo>
                <a:lnTo>
                  <a:pt x="486020" y="85318"/>
                </a:lnTo>
                <a:lnTo>
                  <a:pt x="561111" y="99596"/>
                </a:lnTo>
                <a:lnTo>
                  <a:pt x="587600" y="107617"/>
                </a:lnTo>
                <a:lnTo>
                  <a:pt x="590023" y="109468"/>
                </a:lnTo>
                <a:lnTo>
                  <a:pt x="585569" y="110085"/>
                </a:lnTo>
                <a:lnTo>
                  <a:pt x="655751" y="110085"/>
                </a:lnTo>
                <a:lnTo>
                  <a:pt x="367016" y="55703"/>
                </a:lnTo>
                <a:close/>
              </a:path>
              <a:path w="788035" h="147319">
                <a:moveTo>
                  <a:pt x="204360" y="26177"/>
                </a:moveTo>
                <a:lnTo>
                  <a:pt x="147369" y="26177"/>
                </a:lnTo>
                <a:lnTo>
                  <a:pt x="181437" y="29879"/>
                </a:lnTo>
                <a:lnTo>
                  <a:pt x="247698" y="40984"/>
                </a:lnTo>
                <a:lnTo>
                  <a:pt x="250668" y="34109"/>
                </a:lnTo>
                <a:lnTo>
                  <a:pt x="204360" y="261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54322" y="2017853"/>
            <a:ext cx="134710" cy="345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31071" y="2017853"/>
            <a:ext cx="178936" cy="345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25480" y="2017853"/>
            <a:ext cx="329275" cy="345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69914" y="2017853"/>
            <a:ext cx="134788" cy="345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3886" y="2012036"/>
            <a:ext cx="580763" cy="357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2165" y="2017853"/>
            <a:ext cx="600728" cy="345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34931" y="2017853"/>
            <a:ext cx="54931" cy="1270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54322" y="2017853"/>
            <a:ext cx="135255" cy="345440"/>
          </a:xfrm>
          <a:custGeom>
            <a:avLst/>
            <a:gdLst/>
            <a:ahLst/>
            <a:cxnLst/>
            <a:rect l="l" t="t" r="r" b="b"/>
            <a:pathLst>
              <a:path w="135255" h="345439">
                <a:moveTo>
                  <a:pt x="52352" y="0"/>
                </a:moveTo>
                <a:lnTo>
                  <a:pt x="64249" y="0"/>
                </a:lnTo>
                <a:lnTo>
                  <a:pt x="76145" y="0"/>
                </a:lnTo>
                <a:lnTo>
                  <a:pt x="88042" y="0"/>
                </a:lnTo>
                <a:lnTo>
                  <a:pt x="99939" y="0"/>
                </a:lnTo>
                <a:lnTo>
                  <a:pt x="92121" y="52080"/>
                </a:lnTo>
                <a:lnTo>
                  <a:pt x="84187" y="104148"/>
                </a:lnTo>
                <a:lnTo>
                  <a:pt x="76208" y="156212"/>
                </a:lnTo>
                <a:lnTo>
                  <a:pt x="68256" y="208280"/>
                </a:lnTo>
                <a:lnTo>
                  <a:pt x="60400" y="260361"/>
                </a:lnTo>
                <a:lnTo>
                  <a:pt x="78989" y="260361"/>
                </a:lnTo>
                <a:lnTo>
                  <a:pt x="97585" y="260361"/>
                </a:lnTo>
                <a:lnTo>
                  <a:pt x="116166" y="260361"/>
                </a:lnTo>
                <a:lnTo>
                  <a:pt x="134710" y="260361"/>
                </a:lnTo>
                <a:lnTo>
                  <a:pt x="131554" y="281596"/>
                </a:lnTo>
                <a:lnTo>
                  <a:pt x="128332" y="302855"/>
                </a:lnTo>
                <a:lnTo>
                  <a:pt x="125095" y="324131"/>
                </a:lnTo>
                <a:lnTo>
                  <a:pt x="121895" y="345415"/>
                </a:lnTo>
                <a:lnTo>
                  <a:pt x="91421" y="345415"/>
                </a:lnTo>
                <a:lnTo>
                  <a:pt x="60947" y="345415"/>
                </a:lnTo>
                <a:lnTo>
                  <a:pt x="30473" y="345415"/>
                </a:lnTo>
                <a:lnTo>
                  <a:pt x="0" y="345415"/>
                </a:lnTo>
                <a:lnTo>
                  <a:pt x="7390" y="296054"/>
                </a:lnTo>
                <a:lnTo>
                  <a:pt x="14869" y="246709"/>
                </a:lnTo>
                <a:lnTo>
                  <a:pt x="22401" y="197374"/>
                </a:lnTo>
                <a:lnTo>
                  <a:pt x="29951" y="148041"/>
                </a:lnTo>
                <a:lnTo>
                  <a:pt x="37483" y="98705"/>
                </a:lnTo>
                <a:lnTo>
                  <a:pt x="44962" y="49360"/>
                </a:lnTo>
                <a:lnTo>
                  <a:pt x="52352" y="0"/>
                </a:lnTo>
                <a:close/>
              </a:path>
            </a:pathLst>
          </a:custGeom>
          <a:ln w="7945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31072" y="2017853"/>
            <a:ext cx="55244" cy="127635"/>
          </a:xfrm>
          <a:custGeom>
            <a:avLst/>
            <a:gdLst/>
            <a:ahLst/>
            <a:cxnLst/>
            <a:rect l="l" t="t" r="r" b="b"/>
            <a:pathLst>
              <a:path w="55244" h="127635">
                <a:moveTo>
                  <a:pt x="12345" y="0"/>
                </a:moveTo>
                <a:lnTo>
                  <a:pt x="23011" y="0"/>
                </a:lnTo>
                <a:lnTo>
                  <a:pt x="33677" y="0"/>
                </a:lnTo>
                <a:lnTo>
                  <a:pt x="44343" y="0"/>
                </a:lnTo>
                <a:lnTo>
                  <a:pt x="55009" y="0"/>
                </a:lnTo>
                <a:lnTo>
                  <a:pt x="52861" y="14264"/>
                </a:lnTo>
                <a:lnTo>
                  <a:pt x="50662" y="28512"/>
                </a:lnTo>
                <a:lnTo>
                  <a:pt x="48449" y="42761"/>
                </a:lnTo>
                <a:lnTo>
                  <a:pt x="46257" y="57025"/>
                </a:lnTo>
                <a:lnTo>
                  <a:pt x="42022" y="74529"/>
                </a:lnTo>
                <a:lnTo>
                  <a:pt x="37692" y="92016"/>
                </a:lnTo>
                <a:lnTo>
                  <a:pt x="33346" y="109504"/>
                </a:lnTo>
                <a:lnTo>
                  <a:pt x="29067" y="127007"/>
                </a:lnTo>
                <a:lnTo>
                  <a:pt x="21800" y="127007"/>
                </a:lnTo>
                <a:lnTo>
                  <a:pt x="14533" y="127007"/>
                </a:lnTo>
                <a:lnTo>
                  <a:pt x="7266" y="127007"/>
                </a:lnTo>
                <a:lnTo>
                  <a:pt x="0" y="127007"/>
                </a:lnTo>
                <a:lnTo>
                  <a:pt x="925" y="109504"/>
                </a:lnTo>
                <a:lnTo>
                  <a:pt x="1836" y="92016"/>
                </a:lnTo>
                <a:lnTo>
                  <a:pt x="2747" y="74529"/>
                </a:lnTo>
                <a:lnTo>
                  <a:pt x="3672" y="57025"/>
                </a:lnTo>
                <a:lnTo>
                  <a:pt x="5818" y="42761"/>
                </a:lnTo>
                <a:lnTo>
                  <a:pt x="8009" y="28512"/>
                </a:lnTo>
                <a:lnTo>
                  <a:pt x="10199" y="14264"/>
                </a:lnTo>
                <a:lnTo>
                  <a:pt x="12345" y="0"/>
                </a:lnTo>
                <a:close/>
              </a:path>
            </a:pathLst>
          </a:custGeom>
          <a:ln w="7971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2245" y="2017853"/>
            <a:ext cx="168275" cy="345440"/>
          </a:xfrm>
          <a:custGeom>
            <a:avLst/>
            <a:gdLst/>
            <a:ahLst/>
            <a:cxnLst/>
            <a:rect l="l" t="t" r="r" b="b"/>
            <a:pathLst>
              <a:path w="168275" h="345439">
                <a:moveTo>
                  <a:pt x="118848" y="288389"/>
                </a:moveTo>
                <a:lnTo>
                  <a:pt x="105312" y="288389"/>
                </a:lnTo>
                <a:lnTo>
                  <a:pt x="91783" y="288389"/>
                </a:lnTo>
                <a:lnTo>
                  <a:pt x="78269" y="288389"/>
                </a:lnTo>
                <a:lnTo>
                  <a:pt x="64776" y="288389"/>
                </a:lnTo>
                <a:lnTo>
                  <a:pt x="60755" y="302642"/>
                </a:lnTo>
                <a:lnTo>
                  <a:pt x="56689" y="316869"/>
                </a:lnTo>
                <a:lnTo>
                  <a:pt x="52623" y="331113"/>
                </a:lnTo>
                <a:lnTo>
                  <a:pt x="48602" y="345415"/>
                </a:lnTo>
                <a:lnTo>
                  <a:pt x="36458" y="345415"/>
                </a:lnTo>
                <a:lnTo>
                  <a:pt x="24301" y="345415"/>
                </a:lnTo>
                <a:lnTo>
                  <a:pt x="12143" y="345415"/>
                </a:lnTo>
                <a:lnTo>
                  <a:pt x="0" y="345415"/>
                </a:lnTo>
                <a:lnTo>
                  <a:pt x="15583" y="295980"/>
                </a:lnTo>
                <a:lnTo>
                  <a:pt x="31343" y="246625"/>
                </a:lnTo>
                <a:lnTo>
                  <a:pt x="47207" y="197318"/>
                </a:lnTo>
                <a:lnTo>
                  <a:pt x="63103" y="148032"/>
                </a:lnTo>
                <a:lnTo>
                  <a:pt x="78957" y="98736"/>
                </a:lnTo>
                <a:lnTo>
                  <a:pt x="94698" y="49402"/>
                </a:lnTo>
                <a:lnTo>
                  <a:pt x="110253" y="0"/>
                </a:lnTo>
                <a:lnTo>
                  <a:pt x="123251" y="0"/>
                </a:lnTo>
                <a:lnTo>
                  <a:pt x="136234" y="0"/>
                </a:lnTo>
                <a:lnTo>
                  <a:pt x="149217" y="0"/>
                </a:lnTo>
                <a:lnTo>
                  <a:pt x="162215" y="0"/>
                </a:lnTo>
                <a:lnTo>
                  <a:pt x="162994" y="49365"/>
                </a:lnTo>
                <a:lnTo>
                  <a:pt x="163786" y="98720"/>
                </a:lnTo>
                <a:lnTo>
                  <a:pt x="164587" y="148069"/>
                </a:lnTo>
                <a:lnTo>
                  <a:pt x="165391" y="197411"/>
                </a:lnTo>
                <a:lnTo>
                  <a:pt x="166191" y="246748"/>
                </a:lnTo>
                <a:lnTo>
                  <a:pt x="166984" y="296082"/>
                </a:lnTo>
                <a:lnTo>
                  <a:pt x="167763" y="345415"/>
                </a:lnTo>
                <a:lnTo>
                  <a:pt x="155324" y="345415"/>
                </a:lnTo>
                <a:lnTo>
                  <a:pt x="142856" y="345415"/>
                </a:lnTo>
                <a:lnTo>
                  <a:pt x="130359" y="345415"/>
                </a:lnTo>
                <a:lnTo>
                  <a:pt x="117832" y="345415"/>
                </a:lnTo>
                <a:lnTo>
                  <a:pt x="118079" y="331138"/>
                </a:lnTo>
                <a:lnTo>
                  <a:pt x="118340" y="316869"/>
                </a:lnTo>
                <a:lnTo>
                  <a:pt x="118601" y="302617"/>
                </a:lnTo>
                <a:lnTo>
                  <a:pt x="118848" y="288389"/>
                </a:lnTo>
                <a:close/>
              </a:path>
            </a:pathLst>
          </a:custGeom>
          <a:ln w="800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28666" y="2107402"/>
            <a:ext cx="36195" cy="124460"/>
          </a:xfrm>
          <a:custGeom>
            <a:avLst/>
            <a:gdLst/>
            <a:ahLst/>
            <a:cxnLst/>
            <a:rect l="l" t="t" r="r" b="b"/>
            <a:pathLst>
              <a:path w="36194" h="124460">
                <a:moveTo>
                  <a:pt x="33833" y="124099"/>
                </a:moveTo>
                <a:lnTo>
                  <a:pt x="34301" y="93095"/>
                </a:lnTo>
                <a:lnTo>
                  <a:pt x="34761" y="62082"/>
                </a:lnTo>
                <a:lnTo>
                  <a:pt x="35207" y="31053"/>
                </a:lnTo>
                <a:lnTo>
                  <a:pt x="35631" y="0"/>
                </a:lnTo>
                <a:lnTo>
                  <a:pt x="26789" y="31041"/>
                </a:lnTo>
                <a:lnTo>
                  <a:pt x="17815" y="62049"/>
                </a:lnTo>
                <a:lnTo>
                  <a:pt x="8841" y="93057"/>
                </a:lnTo>
                <a:lnTo>
                  <a:pt x="0" y="124099"/>
                </a:lnTo>
                <a:lnTo>
                  <a:pt x="8484" y="124099"/>
                </a:lnTo>
                <a:lnTo>
                  <a:pt x="16946" y="124099"/>
                </a:lnTo>
                <a:lnTo>
                  <a:pt x="25393" y="124099"/>
                </a:lnTo>
                <a:lnTo>
                  <a:pt x="33833" y="124099"/>
                </a:lnTo>
                <a:close/>
              </a:path>
            </a:pathLst>
          </a:custGeom>
          <a:ln w="789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25480" y="2017853"/>
            <a:ext cx="200025" cy="345440"/>
          </a:xfrm>
          <a:custGeom>
            <a:avLst/>
            <a:gdLst/>
            <a:ahLst/>
            <a:cxnLst/>
            <a:rect l="l" t="t" r="r" b="b"/>
            <a:pathLst>
              <a:path w="200025" h="345439">
                <a:moveTo>
                  <a:pt x="52430" y="0"/>
                </a:moveTo>
                <a:lnTo>
                  <a:pt x="63508" y="0"/>
                </a:lnTo>
                <a:lnTo>
                  <a:pt x="74592" y="0"/>
                </a:lnTo>
                <a:lnTo>
                  <a:pt x="85692" y="0"/>
                </a:lnTo>
                <a:lnTo>
                  <a:pt x="96813" y="0"/>
                </a:lnTo>
                <a:lnTo>
                  <a:pt x="104036" y="47845"/>
                </a:lnTo>
                <a:lnTo>
                  <a:pt x="111347" y="95674"/>
                </a:lnTo>
                <a:lnTo>
                  <a:pt x="118658" y="143503"/>
                </a:lnTo>
                <a:lnTo>
                  <a:pt x="125880" y="191349"/>
                </a:lnTo>
                <a:lnTo>
                  <a:pt x="133058" y="143503"/>
                </a:lnTo>
                <a:lnTo>
                  <a:pt x="140346" y="95674"/>
                </a:lnTo>
                <a:lnTo>
                  <a:pt x="147648" y="47845"/>
                </a:lnTo>
                <a:lnTo>
                  <a:pt x="154870" y="0"/>
                </a:lnTo>
                <a:lnTo>
                  <a:pt x="166077" y="0"/>
                </a:lnTo>
                <a:lnTo>
                  <a:pt x="177305" y="0"/>
                </a:lnTo>
                <a:lnTo>
                  <a:pt x="188549" y="0"/>
                </a:lnTo>
                <a:lnTo>
                  <a:pt x="199799" y="0"/>
                </a:lnTo>
                <a:lnTo>
                  <a:pt x="192409" y="49360"/>
                </a:lnTo>
                <a:lnTo>
                  <a:pt x="184929" y="98705"/>
                </a:lnTo>
                <a:lnTo>
                  <a:pt x="177392" y="148041"/>
                </a:lnTo>
                <a:lnTo>
                  <a:pt x="169833" y="197374"/>
                </a:lnTo>
                <a:lnTo>
                  <a:pt x="162287" y="246709"/>
                </a:lnTo>
                <a:lnTo>
                  <a:pt x="154788" y="296054"/>
                </a:lnTo>
                <a:lnTo>
                  <a:pt x="147369" y="345415"/>
                </a:lnTo>
                <a:lnTo>
                  <a:pt x="136163" y="345415"/>
                </a:lnTo>
                <a:lnTo>
                  <a:pt x="124943" y="345415"/>
                </a:lnTo>
                <a:lnTo>
                  <a:pt x="113723" y="345415"/>
                </a:lnTo>
                <a:lnTo>
                  <a:pt x="102517" y="345415"/>
                </a:lnTo>
                <a:lnTo>
                  <a:pt x="95328" y="298032"/>
                </a:lnTo>
                <a:lnTo>
                  <a:pt x="88022" y="250666"/>
                </a:lnTo>
                <a:lnTo>
                  <a:pt x="80716" y="203300"/>
                </a:lnTo>
                <a:lnTo>
                  <a:pt x="73528" y="155917"/>
                </a:lnTo>
                <a:lnTo>
                  <a:pt x="66410" y="203300"/>
                </a:lnTo>
                <a:lnTo>
                  <a:pt x="59189" y="250666"/>
                </a:lnTo>
                <a:lnTo>
                  <a:pt x="51969" y="298032"/>
                </a:lnTo>
                <a:lnTo>
                  <a:pt x="44851" y="345415"/>
                </a:lnTo>
                <a:lnTo>
                  <a:pt x="33612" y="345415"/>
                </a:lnTo>
                <a:lnTo>
                  <a:pt x="22396" y="345415"/>
                </a:lnTo>
                <a:lnTo>
                  <a:pt x="11194" y="345415"/>
                </a:lnTo>
                <a:lnTo>
                  <a:pt x="0" y="345415"/>
                </a:lnTo>
                <a:lnTo>
                  <a:pt x="7394" y="296054"/>
                </a:lnTo>
                <a:lnTo>
                  <a:pt x="14884" y="246709"/>
                </a:lnTo>
                <a:lnTo>
                  <a:pt x="22432" y="197374"/>
                </a:lnTo>
                <a:lnTo>
                  <a:pt x="29998" y="148041"/>
                </a:lnTo>
                <a:lnTo>
                  <a:pt x="37546" y="98705"/>
                </a:lnTo>
                <a:lnTo>
                  <a:pt x="45036" y="49360"/>
                </a:lnTo>
                <a:lnTo>
                  <a:pt x="52430" y="0"/>
                </a:lnTo>
                <a:close/>
              </a:path>
            </a:pathLst>
          </a:custGeom>
          <a:ln w="806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86992" y="2017853"/>
            <a:ext cx="168275" cy="345440"/>
          </a:xfrm>
          <a:custGeom>
            <a:avLst/>
            <a:gdLst/>
            <a:ahLst/>
            <a:cxnLst/>
            <a:rect l="l" t="t" r="r" b="b"/>
            <a:pathLst>
              <a:path w="168275" h="345439">
                <a:moveTo>
                  <a:pt x="118770" y="288389"/>
                </a:moveTo>
                <a:lnTo>
                  <a:pt x="105279" y="288389"/>
                </a:lnTo>
                <a:lnTo>
                  <a:pt x="91773" y="288389"/>
                </a:lnTo>
                <a:lnTo>
                  <a:pt x="78267" y="288389"/>
                </a:lnTo>
                <a:lnTo>
                  <a:pt x="64776" y="288389"/>
                </a:lnTo>
                <a:lnTo>
                  <a:pt x="60742" y="302642"/>
                </a:lnTo>
                <a:lnTo>
                  <a:pt x="56650" y="316869"/>
                </a:lnTo>
                <a:lnTo>
                  <a:pt x="52557" y="331113"/>
                </a:lnTo>
                <a:lnTo>
                  <a:pt x="48523" y="345415"/>
                </a:lnTo>
                <a:lnTo>
                  <a:pt x="36392" y="345415"/>
                </a:lnTo>
                <a:lnTo>
                  <a:pt x="24261" y="345415"/>
                </a:lnTo>
                <a:lnTo>
                  <a:pt x="12130" y="345415"/>
                </a:lnTo>
                <a:lnTo>
                  <a:pt x="0" y="345415"/>
                </a:lnTo>
                <a:lnTo>
                  <a:pt x="15579" y="295980"/>
                </a:lnTo>
                <a:lnTo>
                  <a:pt x="31330" y="246625"/>
                </a:lnTo>
                <a:lnTo>
                  <a:pt x="47183" y="197318"/>
                </a:lnTo>
                <a:lnTo>
                  <a:pt x="63070" y="148032"/>
                </a:lnTo>
                <a:lnTo>
                  <a:pt x="78923" y="98736"/>
                </a:lnTo>
                <a:lnTo>
                  <a:pt x="94673" y="49402"/>
                </a:lnTo>
                <a:lnTo>
                  <a:pt x="110253" y="0"/>
                </a:lnTo>
                <a:lnTo>
                  <a:pt x="123251" y="0"/>
                </a:lnTo>
                <a:lnTo>
                  <a:pt x="136234" y="0"/>
                </a:lnTo>
                <a:lnTo>
                  <a:pt x="149217" y="0"/>
                </a:lnTo>
                <a:lnTo>
                  <a:pt x="162215" y="0"/>
                </a:lnTo>
                <a:lnTo>
                  <a:pt x="162994" y="49365"/>
                </a:lnTo>
                <a:lnTo>
                  <a:pt x="163786" y="98720"/>
                </a:lnTo>
                <a:lnTo>
                  <a:pt x="164587" y="148069"/>
                </a:lnTo>
                <a:lnTo>
                  <a:pt x="165391" y="197411"/>
                </a:lnTo>
                <a:lnTo>
                  <a:pt x="166191" y="246748"/>
                </a:lnTo>
                <a:lnTo>
                  <a:pt x="166984" y="296082"/>
                </a:lnTo>
                <a:lnTo>
                  <a:pt x="167763" y="345415"/>
                </a:lnTo>
                <a:lnTo>
                  <a:pt x="155280" y="345415"/>
                </a:lnTo>
                <a:lnTo>
                  <a:pt x="142797" y="345415"/>
                </a:lnTo>
                <a:lnTo>
                  <a:pt x="130315" y="345415"/>
                </a:lnTo>
                <a:lnTo>
                  <a:pt x="117832" y="345415"/>
                </a:lnTo>
                <a:lnTo>
                  <a:pt x="118067" y="331138"/>
                </a:lnTo>
                <a:lnTo>
                  <a:pt x="118301" y="316869"/>
                </a:lnTo>
                <a:lnTo>
                  <a:pt x="118535" y="302617"/>
                </a:lnTo>
                <a:lnTo>
                  <a:pt x="118770" y="288389"/>
                </a:lnTo>
                <a:close/>
              </a:path>
            </a:pathLst>
          </a:custGeom>
          <a:ln w="800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3335" y="2107402"/>
            <a:ext cx="36195" cy="124460"/>
          </a:xfrm>
          <a:custGeom>
            <a:avLst/>
            <a:gdLst/>
            <a:ahLst/>
            <a:cxnLst/>
            <a:rect l="l" t="t" r="r" b="b"/>
            <a:pathLst>
              <a:path w="36194" h="124460">
                <a:moveTo>
                  <a:pt x="33912" y="124099"/>
                </a:moveTo>
                <a:lnTo>
                  <a:pt x="34368" y="93095"/>
                </a:lnTo>
                <a:lnTo>
                  <a:pt x="34810" y="62082"/>
                </a:lnTo>
                <a:lnTo>
                  <a:pt x="35252" y="31053"/>
                </a:lnTo>
                <a:lnTo>
                  <a:pt x="35709" y="0"/>
                </a:lnTo>
                <a:lnTo>
                  <a:pt x="26833" y="31041"/>
                </a:lnTo>
                <a:lnTo>
                  <a:pt x="17854" y="62049"/>
                </a:lnTo>
                <a:lnTo>
                  <a:pt x="8876" y="93057"/>
                </a:lnTo>
                <a:lnTo>
                  <a:pt x="0" y="124099"/>
                </a:lnTo>
                <a:lnTo>
                  <a:pt x="8485" y="124099"/>
                </a:lnTo>
                <a:lnTo>
                  <a:pt x="16956" y="124099"/>
                </a:lnTo>
                <a:lnTo>
                  <a:pt x="25426" y="124099"/>
                </a:lnTo>
                <a:lnTo>
                  <a:pt x="33912" y="124099"/>
                </a:lnTo>
                <a:close/>
              </a:path>
            </a:pathLst>
          </a:custGeom>
          <a:ln w="789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9914" y="2017853"/>
            <a:ext cx="135255" cy="345440"/>
          </a:xfrm>
          <a:custGeom>
            <a:avLst/>
            <a:gdLst/>
            <a:ahLst/>
            <a:cxnLst/>
            <a:rect l="l" t="t" r="r" b="b"/>
            <a:pathLst>
              <a:path w="135255" h="345439">
                <a:moveTo>
                  <a:pt x="52352" y="0"/>
                </a:moveTo>
                <a:lnTo>
                  <a:pt x="64249" y="0"/>
                </a:lnTo>
                <a:lnTo>
                  <a:pt x="76145" y="0"/>
                </a:lnTo>
                <a:lnTo>
                  <a:pt x="88042" y="0"/>
                </a:lnTo>
                <a:lnTo>
                  <a:pt x="99939" y="0"/>
                </a:lnTo>
                <a:lnTo>
                  <a:pt x="92121" y="52080"/>
                </a:lnTo>
                <a:lnTo>
                  <a:pt x="84187" y="104148"/>
                </a:lnTo>
                <a:lnTo>
                  <a:pt x="76208" y="156212"/>
                </a:lnTo>
                <a:lnTo>
                  <a:pt x="68256" y="208280"/>
                </a:lnTo>
                <a:lnTo>
                  <a:pt x="60400" y="260361"/>
                </a:lnTo>
                <a:lnTo>
                  <a:pt x="78990" y="260361"/>
                </a:lnTo>
                <a:lnTo>
                  <a:pt x="97594" y="260361"/>
                </a:lnTo>
                <a:lnTo>
                  <a:pt x="116199" y="260361"/>
                </a:lnTo>
                <a:lnTo>
                  <a:pt x="134788" y="260361"/>
                </a:lnTo>
                <a:lnTo>
                  <a:pt x="131587" y="281596"/>
                </a:lnTo>
                <a:lnTo>
                  <a:pt x="128342" y="302855"/>
                </a:lnTo>
                <a:lnTo>
                  <a:pt x="125097" y="324131"/>
                </a:lnTo>
                <a:lnTo>
                  <a:pt x="121895" y="345415"/>
                </a:lnTo>
                <a:lnTo>
                  <a:pt x="91421" y="345415"/>
                </a:lnTo>
                <a:lnTo>
                  <a:pt x="60947" y="345415"/>
                </a:lnTo>
                <a:lnTo>
                  <a:pt x="30473" y="345415"/>
                </a:lnTo>
                <a:lnTo>
                  <a:pt x="0" y="345415"/>
                </a:lnTo>
                <a:lnTo>
                  <a:pt x="7390" y="296054"/>
                </a:lnTo>
                <a:lnTo>
                  <a:pt x="14869" y="246709"/>
                </a:lnTo>
                <a:lnTo>
                  <a:pt x="22401" y="197374"/>
                </a:lnTo>
                <a:lnTo>
                  <a:pt x="29951" y="148041"/>
                </a:lnTo>
                <a:lnTo>
                  <a:pt x="37483" y="98705"/>
                </a:lnTo>
                <a:lnTo>
                  <a:pt x="44962" y="49360"/>
                </a:lnTo>
                <a:lnTo>
                  <a:pt x="52352" y="0"/>
                </a:lnTo>
                <a:close/>
              </a:path>
            </a:pathLst>
          </a:custGeom>
          <a:ln w="7945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23886" y="2012036"/>
            <a:ext cx="172720" cy="357505"/>
          </a:xfrm>
          <a:custGeom>
            <a:avLst/>
            <a:gdLst/>
            <a:ahLst/>
            <a:cxnLst/>
            <a:rect l="l" t="t" r="r" b="b"/>
            <a:pathLst>
              <a:path w="172720" h="357505">
                <a:moveTo>
                  <a:pt x="5977" y="178745"/>
                </a:moveTo>
                <a:lnTo>
                  <a:pt x="13310" y="138847"/>
                </a:lnTo>
                <a:lnTo>
                  <a:pt x="33953" y="73032"/>
                </a:lnTo>
                <a:lnTo>
                  <a:pt x="61564" y="26400"/>
                </a:lnTo>
                <a:lnTo>
                  <a:pt x="94502" y="2916"/>
                </a:lnTo>
                <a:lnTo>
                  <a:pt x="112714" y="0"/>
                </a:lnTo>
                <a:lnTo>
                  <a:pt x="130432" y="2852"/>
                </a:lnTo>
                <a:lnTo>
                  <a:pt x="165067" y="46096"/>
                </a:lnTo>
                <a:lnTo>
                  <a:pt x="172109" y="101756"/>
                </a:lnTo>
                <a:lnTo>
                  <a:pt x="170748" y="136526"/>
                </a:lnTo>
                <a:lnTo>
                  <a:pt x="166083" y="175924"/>
                </a:lnTo>
                <a:lnTo>
                  <a:pt x="155514" y="230956"/>
                </a:lnTo>
                <a:lnTo>
                  <a:pt x="142016" y="275080"/>
                </a:lnTo>
                <a:lnTo>
                  <a:pt x="125695" y="309565"/>
                </a:lnTo>
                <a:lnTo>
                  <a:pt x="96120" y="344965"/>
                </a:lnTo>
                <a:lnTo>
                  <a:pt x="60518" y="357049"/>
                </a:lnTo>
                <a:lnTo>
                  <a:pt x="48185" y="355916"/>
                </a:lnTo>
                <a:lnTo>
                  <a:pt x="13696" y="327753"/>
                </a:lnTo>
                <a:lnTo>
                  <a:pt x="1367" y="279575"/>
                </a:lnTo>
                <a:lnTo>
                  <a:pt x="0" y="258144"/>
                </a:lnTo>
                <a:lnTo>
                  <a:pt x="332" y="234184"/>
                </a:lnTo>
                <a:lnTo>
                  <a:pt x="2334" y="207712"/>
                </a:lnTo>
                <a:lnTo>
                  <a:pt x="5977" y="178745"/>
                </a:lnTo>
                <a:close/>
              </a:path>
            </a:pathLst>
          </a:custGeom>
          <a:ln w="800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68925" y="2088788"/>
            <a:ext cx="81816" cy="204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03601" y="2012036"/>
            <a:ext cx="173355" cy="357505"/>
          </a:xfrm>
          <a:custGeom>
            <a:avLst/>
            <a:gdLst/>
            <a:ahLst/>
            <a:cxnLst/>
            <a:rect l="l" t="t" r="r" b="b"/>
            <a:pathLst>
              <a:path w="173354" h="357505">
                <a:moveTo>
                  <a:pt x="82008" y="226163"/>
                </a:moveTo>
                <a:lnTo>
                  <a:pt x="84683" y="208146"/>
                </a:lnTo>
                <a:lnTo>
                  <a:pt x="87410" y="190170"/>
                </a:lnTo>
                <a:lnTo>
                  <a:pt x="90150" y="172210"/>
                </a:lnTo>
                <a:lnTo>
                  <a:pt x="92869" y="154242"/>
                </a:lnTo>
                <a:lnTo>
                  <a:pt x="111271" y="154242"/>
                </a:lnTo>
                <a:lnTo>
                  <a:pt x="129673" y="154242"/>
                </a:lnTo>
                <a:lnTo>
                  <a:pt x="148074" y="154242"/>
                </a:lnTo>
                <a:lnTo>
                  <a:pt x="166476" y="154242"/>
                </a:lnTo>
                <a:lnTo>
                  <a:pt x="160907" y="191062"/>
                </a:lnTo>
                <a:lnTo>
                  <a:pt x="155273" y="227882"/>
                </a:lnTo>
                <a:lnTo>
                  <a:pt x="149653" y="264702"/>
                </a:lnTo>
                <a:lnTo>
                  <a:pt x="144128" y="301522"/>
                </a:lnTo>
                <a:lnTo>
                  <a:pt x="131683" y="316361"/>
                </a:lnTo>
                <a:lnTo>
                  <a:pt x="100136" y="345327"/>
                </a:lnTo>
                <a:lnTo>
                  <a:pt x="59817" y="357049"/>
                </a:lnTo>
                <a:lnTo>
                  <a:pt x="46872" y="355742"/>
                </a:lnTo>
                <a:lnTo>
                  <a:pt x="11955" y="324326"/>
                </a:lnTo>
                <a:lnTo>
                  <a:pt x="901" y="273670"/>
                </a:lnTo>
                <a:lnTo>
                  <a:pt x="0" y="252204"/>
                </a:lnTo>
                <a:lnTo>
                  <a:pt x="549" y="229193"/>
                </a:lnTo>
                <a:lnTo>
                  <a:pt x="5823" y="178568"/>
                </a:lnTo>
                <a:lnTo>
                  <a:pt x="16470" y="125663"/>
                </a:lnTo>
                <a:lnTo>
                  <a:pt x="31218" y="80029"/>
                </a:lnTo>
                <a:lnTo>
                  <a:pt x="49522" y="43353"/>
                </a:lnTo>
                <a:lnTo>
                  <a:pt x="80802" y="9333"/>
                </a:lnTo>
                <a:lnTo>
                  <a:pt x="115920" y="0"/>
                </a:lnTo>
                <a:lnTo>
                  <a:pt x="127800" y="632"/>
                </a:lnTo>
                <a:lnTo>
                  <a:pt x="162139" y="23577"/>
                </a:lnTo>
                <a:lnTo>
                  <a:pt x="172239" y="67128"/>
                </a:lnTo>
                <a:lnTo>
                  <a:pt x="172927" y="81697"/>
                </a:lnTo>
                <a:lnTo>
                  <a:pt x="172883" y="97745"/>
                </a:lnTo>
                <a:lnTo>
                  <a:pt x="160728" y="102333"/>
                </a:lnTo>
                <a:lnTo>
                  <a:pt x="148543" y="106879"/>
                </a:lnTo>
                <a:lnTo>
                  <a:pt x="136358" y="111441"/>
                </a:lnTo>
                <a:lnTo>
                  <a:pt x="124203" y="116078"/>
                </a:lnTo>
                <a:lnTo>
                  <a:pt x="123959" y="106898"/>
                </a:lnTo>
                <a:lnTo>
                  <a:pt x="123011" y="98825"/>
                </a:lnTo>
                <a:lnTo>
                  <a:pt x="121390" y="91909"/>
                </a:lnTo>
                <a:lnTo>
                  <a:pt x="119124" y="86199"/>
                </a:lnTo>
                <a:lnTo>
                  <a:pt x="115764" y="79324"/>
                </a:lnTo>
                <a:lnTo>
                  <a:pt x="110451" y="75799"/>
                </a:lnTo>
                <a:lnTo>
                  <a:pt x="103418" y="75799"/>
                </a:lnTo>
                <a:lnTo>
                  <a:pt x="68566" y="114123"/>
                </a:lnTo>
                <a:lnTo>
                  <a:pt x="57973" y="152727"/>
                </a:lnTo>
                <a:lnTo>
                  <a:pt x="50339" y="203400"/>
                </a:lnTo>
                <a:lnTo>
                  <a:pt x="48770" y="225425"/>
                </a:lnTo>
                <a:lnTo>
                  <a:pt x="48974" y="243434"/>
                </a:lnTo>
                <a:lnTo>
                  <a:pt x="65832" y="280011"/>
                </a:lnTo>
                <a:lnTo>
                  <a:pt x="73569" y="281514"/>
                </a:lnTo>
                <a:lnTo>
                  <a:pt x="78883" y="281514"/>
                </a:lnTo>
                <a:lnTo>
                  <a:pt x="110086" y="250469"/>
                </a:lnTo>
                <a:lnTo>
                  <a:pt x="111320" y="242348"/>
                </a:lnTo>
                <a:lnTo>
                  <a:pt x="112569" y="234243"/>
                </a:lnTo>
                <a:lnTo>
                  <a:pt x="113811" y="226163"/>
                </a:lnTo>
                <a:lnTo>
                  <a:pt x="105842" y="226163"/>
                </a:lnTo>
                <a:lnTo>
                  <a:pt x="97880" y="226163"/>
                </a:lnTo>
                <a:lnTo>
                  <a:pt x="89933" y="226163"/>
                </a:lnTo>
                <a:lnTo>
                  <a:pt x="82008" y="226163"/>
                </a:lnTo>
                <a:close/>
              </a:path>
            </a:pathLst>
          </a:custGeom>
          <a:ln w="8003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70390" y="2017853"/>
            <a:ext cx="100330" cy="345440"/>
          </a:xfrm>
          <a:custGeom>
            <a:avLst/>
            <a:gdLst/>
            <a:ahLst/>
            <a:cxnLst/>
            <a:rect l="l" t="t" r="r" b="b"/>
            <a:pathLst>
              <a:path w="100329" h="345439">
                <a:moveTo>
                  <a:pt x="52352" y="0"/>
                </a:moveTo>
                <a:lnTo>
                  <a:pt x="64295" y="0"/>
                </a:lnTo>
                <a:lnTo>
                  <a:pt x="76224" y="0"/>
                </a:lnTo>
                <a:lnTo>
                  <a:pt x="88152" y="0"/>
                </a:lnTo>
                <a:lnTo>
                  <a:pt x="100095" y="0"/>
                </a:lnTo>
                <a:lnTo>
                  <a:pt x="92705" y="49360"/>
                </a:lnTo>
                <a:lnTo>
                  <a:pt x="85226" y="98705"/>
                </a:lnTo>
                <a:lnTo>
                  <a:pt x="77693" y="148041"/>
                </a:lnTo>
                <a:lnTo>
                  <a:pt x="70143" y="197374"/>
                </a:lnTo>
                <a:lnTo>
                  <a:pt x="62611" y="246709"/>
                </a:lnTo>
                <a:lnTo>
                  <a:pt x="55132" y="296054"/>
                </a:lnTo>
                <a:lnTo>
                  <a:pt x="47742" y="345415"/>
                </a:lnTo>
                <a:lnTo>
                  <a:pt x="35788" y="345415"/>
                </a:lnTo>
                <a:lnTo>
                  <a:pt x="23841" y="345415"/>
                </a:lnTo>
                <a:lnTo>
                  <a:pt x="11910" y="345415"/>
                </a:lnTo>
                <a:lnTo>
                  <a:pt x="0" y="345415"/>
                </a:lnTo>
                <a:lnTo>
                  <a:pt x="7390" y="296054"/>
                </a:lnTo>
                <a:lnTo>
                  <a:pt x="14869" y="246709"/>
                </a:lnTo>
                <a:lnTo>
                  <a:pt x="22401" y="197374"/>
                </a:lnTo>
                <a:lnTo>
                  <a:pt x="29951" y="148041"/>
                </a:lnTo>
                <a:lnTo>
                  <a:pt x="37483" y="98705"/>
                </a:lnTo>
                <a:lnTo>
                  <a:pt x="44962" y="49360"/>
                </a:lnTo>
                <a:lnTo>
                  <a:pt x="52352" y="0"/>
                </a:lnTo>
                <a:close/>
              </a:path>
            </a:pathLst>
          </a:custGeom>
          <a:ln w="7891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36808" y="2017853"/>
            <a:ext cx="168275" cy="345440"/>
          </a:xfrm>
          <a:custGeom>
            <a:avLst/>
            <a:gdLst/>
            <a:ahLst/>
            <a:cxnLst/>
            <a:rect l="l" t="t" r="r" b="b"/>
            <a:pathLst>
              <a:path w="168275" h="345439">
                <a:moveTo>
                  <a:pt x="118848" y="288389"/>
                </a:moveTo>
                <a:lnTo>
                  <a:pt x="105323" y="288389"/>
                </a:lnTo>
                <a:lnTo>
                  <a:pt x="91812" y="288389"/>
                </a:lnTo>
                <a:lnTo>
                  <a:pt x="78302" y="288389"/>
                </a:lnTo>
                <a:lnTo>
                  <a:pt x="64776" y="288389"/>
                </a:lnTo>
                <a:lnTo>
                  <a:pt x="60755" y="302642"/>
                </a:lnTo>
                <a:lnTo>
                  <a:pt x="56689" y="316869"/>
                </a:lnTo>
                <a:lnTo>
                  <a:pt x="52623" y="331113"/>
                </a:lnTo>
                <a:lnTo>
                  <a:pt x="48602" y="345415"/>
                </a:lnTo>
                <a:lnTo>
                  <a:pt x="36469" y="345415"/>
                </a:lnTo>
                <a:lnTo>
                  <a:pt x="24330" y="345415"/>
                </a:lnTo>
                <a:lnTo>
                  <a:pt x="12176" y="345415"/>
                </a:lnTo>
                <a:lnTo>
                  <a:pt x="0" y="345415"/>
                </a:lnTo>
                <a:lnTo>
                  <a:pt x="15583" y="295980"/>
                </a:lnTo>
                <a:lnTo>
                  <a:pt x="31345" y="246625"/>
                </a:lnTo>
                <a:lnTo>
                  <a:pt x="47213" y="197318"/>
                </a:lnTo>
                <a:lnTo>
                  <a:pt x="63117" y="148032"/>
                </a:lnTo>
                <a:lnTo>
                  <a:pt x="78985" y="98736"/>
                </a:lnTo>
                <a:lnTo>
                  <a:pt x="94747" y="49402"/>
                </a:lnTo>
                <a:lnTo>
                  <a:pt x="110331" y="0"/>
                </a:lnTo>
                <a:lnTo>
                  <a:pt x="123295" y="0"/>
                </a:lnTo>
                <a:lnTo>
                  <a:pt x="136273" y="0"/>
                </a:lnTo>
                <a:lnTo>
                  <a:pt x="149251" y="0"/>
                </a:lnTo>
                <a:lnTo>
                  <a:pt x="162215" y="0"/>
                </a:lnTo>
                <a:lnTo>
                  <a:pt x="162994" y="49365"/>
                </a:lnTo>
                <a:lnTo>
                  <a:pt x="163788" y="98720"/>
                </a:lnTo>
                <a:lnTo>
                  <a:pt x="164593" y="148069"/>
                </a:lnTo>
                <a:lnTo>
                  <a:pt x="165405" y="197411"/>
                </a:lnTo>
                <a:lnTo>
                  <a:pt x="166220" y="246748"/>
                </a:lnTo>
                <a:lnTo>
                  <a:pt x="167033" y="296082"/>
                </a:lnTo>
                <a:lnTo>
                  <a:pt x="167841" y="345415"/>
                </a:lnTo>
                <a:lnTo>
                  <a:pt x="155325" y="345415"/>
                </a:lnTo>
                <a:lnTo>
                  <a:pt x="142846" y="345415"/>
                </a:lnTo>
                <a:lnTo>
                  <a:pt x="130382" y="345415"/>
                </a:lnTo>
                <a:lnTo>
                  <a:pt x="117910" y="345415"/>
                </a:lnTo>
                <a:lnTo>
                  <a:pt x="118112" y="331138"/>
                </a:lnTo>
                <a:lnTo>
                  <a:pt x="118350" y="316869"/>
                </a:lnTo>
                <a:lnTo>
                  <a:pt x="118603" y="302617"/>
                </a:lnTo>
                <a:lnTo>
                  <a:pt x="118848" y="288389"/>
                </a:lnTo>
                <a:close/>
              </a:path>
            </a:pathLst>
          </a:custGeom>
          <a:ln w="800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88135" y="2008014"/>
            <a:ext cx="1758039" cy="3650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23308" y="2107402"/>
            <a:ext cx="36195" cy="124460"/>
          </a:xfrm>
          <a:custGeom>
            <a:avLst/>
            <a:gdLst/>
            <a:ahLst/>
            <a:cxnLst/>
            <a:rect l="l" t="t" r="r" b="b"/>
            <a:pathLst>
              <a:path w="36195" h="124460">
                <a:moveTo>
                  <a:pt x="33755" y="124099"/>
                </a:moveTo>
                <a:lnTo>
                  <a:pt x="34224" y="93095"/>
                </a:lnTo>
                <a:lnTo>
                  <a:pt x="34693" y="62082"/>
                </a:lnTo>
                <a:lnTo>
                  <a:pt x="35162" y="31053"/>
                </a:lnTo>
                <a:lnTo>
                  <a:pt x="35631" y="0"/>
                </a:lnTo>
                <a:lnTo>
                  <a:pt x="26756" y="31041"/>
                </a:lnTo>
                <a:lnTo>
                  <a:pt x="17786" y="62049"/>
                </a:lnTo>
                <a:lnTo>
                  <a:pt x="8830" y="93057"/>
                </a:lnTo>
                <a:lnTo>
                  <a:pt x="0" y="124099"/>
                </a:lnTo>
                <a:lnTo>
                  <a:pt x="8405" y="124099"/>
                </a:lnTo>
                <a:lnTo>
                  <a:pt x="16848" y="124099"/>
                </a:lnTo>
                <a:lnTo>
                  <a:pt x="25305" y="124099"/>
                </a:lnTo>
                <a:lnTo>
                  <a:pt x="33755" y="124099"/>
                </a:lnTo>
                <a:close/>
              </a:path>
            </a:pathLst>
          </a:custGeom>
          <a:ln w="789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73604" y="3381590"/>
            <a:ext cx="2242820" cy="102870"/>
          </a:xfrm>
          <a:custGeom>
            <a:avLst/>
            <a:gdLst/>
            <a:ahLst/>
            <a:cxnLst/>
            <a:rect l="l" t="t" r="r" b="b"/>
            <a:pathLst>
              <a:path w="2242820" h="102870">
                <a:moveTo>
                  <a:pt x="0" y="51857"/>
                </a:moveTo>
                <a:lnTo>
                  <a:pt x="51211" y="44540"/>
                </a:lnTo>
                <a:lnTo>
                  <a:pt x="102383" y="37350"/>
                </a:lnTo>
                <a:lnTo>
                  <a:pt x="153478" y="30420"/>
                </a:lnTo>
                <a:lnTo>
                  <a:pt x="204459" y="23882"/>
                </a:lnTo>
                <a:lnTo>
                  <a:pt x="255289" y="17865"/>
                </a:lnTo>
                <a:lnTo>
                  <a:pt x="305931" y="12504"/>
                </a:lnTo>
                <a:lnTo>
                  <a:pt x="356348" y="7928"/>
                </a:lnTo>
                <a:lnTo>
                  <a:pt x="406504" y="4269"/>
                </a:lnTo>
                <a:lnTo>
                  <a:pt x="456362" y="1660"/>
                </a:lnTo>
                <a:lnTo>
                  <a:pt x="505884" y="231"/>
                </a:lnTo>
                <a:lnTo>
                  <a:pt x="555034" y="115"/>
                </a:lnTo>
                <a:lnTo>
                  <a:pt x="603775" y="1442"/>
                </a:lnTo>
                <a:lnTo>
                  <a:pt x="651736" y="5187"/>
                </a:lnTo>
                <a:lnTo>
                  <a:pt x="698720" y="11825"/>
                </a:lnTo>
                <a:lnTo>
                  <a:pt x="744954" y="20743"/>
                </a:lnTo>
                <a:lnTo>
                  <a:pt x="790662" y="31328"/>
                </a:lnTo>
                <a:lnTo>
                  <a:pt x="836069" y="42965"/>
                </a:lnTo>
                <a:lnTo>
                  <a:pt x="881401" y="55041"/>
                </a:lnTo>
                <a:lnTo>
                  <a:pt x="926882" y="66943"/>
                </a:lnTo>
                <a:lnTo>
                  <a:pt x="972739" y="78057"/>
                </a:lnTo>
                <a:lnTo>
                  <a:pt x="1019195" y="87770"/>
                </a:lnTo>
                <a:lnTo>
                  <a:pt x="1066477" y="95467"/>
                </a:lnTo>
                <a:lnTo>
                  <a:pt x="1114810" y="100535"/>
                </a:lnTo>
                <a:lnTo>
                  <a:pt x="1164418" y="102361"/>
                </a:lnTo>
                <a:lnTo>
                  <a:pt x="1211947" y="100799"/>
                </a:lnTo>
                <a:lnTo>
                  <a:pt x="1261358" y="96433"/>
                </a:lnTo>
                <a:lnTo>
                  <a:pt x="1312240" y="89747"/>
                </a:lnTo>
                <a:lnTo>
                  <a:pt x="1364180" y="81224"/>
                </a:lnTo>
                <a:lnTo>
                  <a:pt x="1416767" y="71345"/>
                </a:lnTo>
                <a:lnTo>
                  <a:pt x="1469589" y="60594"/>
                </a:lnTo>
                <a:lnTo>
                  <a:pt x="1522234" y="49452"/>
                </a:lnTo>
                <a:lnTo>
                  <a:pt x="1574291" y="38404"/>
                </a:lnTo>
                <a:lnTo>
                  <a:pt x="1625346" y="27930"/>
                </a:lnTo>
                <a:lnTo>
                  <a:pt x="1674990" y="18515"/>
                </a:lnTo>
                <a:lnTo>
                  <a:pt x="1722809" y="10640"/>
                </a:lnTo>
                <a:lnTo>
                  <a:pt x="1768391" y="4788"/>
                </a:lnTo>
                <a:lnTo>
                  <a:pt x="1811326" y="1442"/>
                </a:lnTo>
                <a:lnTo>
                  <a:pt x="1869286" y="0"/>
                </a:lnTo>
                <a:lnTo>
                  <a:pt x="1923701" y="1046"/>
                </a:lnTo>
                <a:lnTo>
                  <a:pt x="1975014" y="4269"/>
                </a:lnTo>
                <a:lnTo>
                  <a:pt x="2023669" y="9357"/>
                </a:lnTo>
                <a:lnTo>
                  <a:pt x="2070108" y="15999"/>
                </a:lnTo>
                <a:lnTo>
                  <a:pt x="2114775" y="23882"/>
                </a:lnTo>
                <a:lnTo>
                  <a:pt x="2158113" y="32694"/>
                </a:lnTo>
                <a:lnTo>
                  <a:pt x="2200564" y="42123"/>
                </a:lnTo>
                <a:lnTo>
                  <a:pt x="2242572" y="51857"/>
                </a:lnTo>
              </a:path>
            </a:pathLst>
          </a:custGeom>
          <a:ln w="264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76987" y="2564176"/>
            <a:ext cx="1165430" cy="140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04913" y="2823481"/>
            <a:ext cx="913837" cy="140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1681" y="3082873"/>
            <a:ext cx="604284" cy="140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07336" y="427080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84" y="0"/>
                </a:lnTo>
              </a:path>
            </a:pathLst>
          </a:custGeom>
          <a:ln w="215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07336" y="4239842"/>
            <a:ext cx="40005" cy="20320"/>
          </a:xfrm>
          <a:custGeom>
            <a:avLst/>
            <a:gdLst/>
            <a:ahLst/>
            <a:cxnLst/>
            <a:rect l="l" t="t" r="r" b="b"/>
            <a:pathLst>
              <a:path w="40005" h="20320">
                <a:moveTo>
                  <a:pt x="0" y="20195"/>
                </a:moveTo>
                <a:lnTo>
                  <a:pt x="39381" y="20195"/>
                </a:lnTo>
                <a:lnTo>
                  <a:pt x="39381" y="0"/>
                </a:lnTo>
                <a:lnTo>
                  <a:pt x="0" y="0"/>
                </a:lnTo>
                <a:lnTo>
                  <a:pt x="0" y="201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07336" y="422974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642" y="0"/>
                </a:lnTo>
              </a:path>
            </a:pathLst>
          </a:custGeom>
          <a:ln w="201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7336" y="4203490"/>
            <a:ext cx="40005" cy="16510"/>
          </a:xfrm>
          <a:custGeom>
            <a:avLst/>
            <a:gdLst/>
            <a:ahLst/>
            <a:cxnLst/>
            <a:rect l="l" t="t" r="r" b="b"/>
            <a:pathLst>
              <a:path w="40005" h="16510">
                <a:moveTo>
                  <a:pt x="0" y="16156"/>
                </a:moveTo>
                <a:lnTo>
                  <a:pt x="39381" y="16156"/>
                </a:lnTo>
                <a:lnTo>
                  <a:pt x="39381" y="0"/>
                </a:lnTo>
                <a:lnTo>
                  <a:pt x="0" y="0"/>
                </a:lnTo>
                <a:lnTo>
                  <a:pt x="0" y="161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7336" y="419271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08" y="0"/>
                </a:lnTo>
              </a:path>
            </a:pathLst>
          </a:custGeom>
          <a:ln w="215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6454" y="4379353"/>
            <a:ext cx="35560" cy="19050"/>
          </a:xfrm>
          <a:custGeom>
            <a:avLst/>
            <a:gdLst/>
            <a:ahLst/>
            <a:cxnLst/>
            <a:rect l="l" t="t" r="r" b="b"/>
            <a:pathLst>
              <a:path w="35560" h="19050">
                <a:moveTo>
                  <a:pt x="35318" y="0"/>
                </a:moveTo>
                <a:lnTo>
                  <a:pt x="0" y="0"/>
                </a:lnTo>
                <a:lnTo>
                  <a:pt x="0" y="18949"/>
                </a:lnTo>
                <a:lnTo>
                  <a:pt x="35318" y="18949"/>
                </a:lnTo>
                <a:lnTo>
                  <a:pt x="353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31720" y="4178774"/>
            <a:ext cx="713292" cy="1082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24063" y="4376284"/>
            <a:ext cx="797709" cy="1081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07336" y="4182010"/>
            <a:ext cx="107314" cy="100330"/>
          </a:xfrm>
          <a:custGeom>
            <a:avLst/>
            <a:gdLst/>
            <a:ahLst/>
            <a:cxnLst/>
            <a:rect l="l" t="t" r="r" b="b"/>
            <a:pathLst>
              <a:path w="107314" h="100329">
                <a:moveTo>
                  <a:pt x="0" y="0"/>
                </a:moveTo>
                <a:lnTo>
                  <a:pt x="26359" y="0"/>
                </a:lnTo>
                <a:lnTo>
                  <a:pt x="52704" y="0"/>
                </a:lnTo>
                <a:lnTo>
                  <a:pt x="79049" y="0"/>
                </a:lnTo>
                <a:lnTo>
                  <a:pt x="105408" y="0"/>
                </a:lnTo>
                <a:lnTo>
                  <a:pt x="105408" y="7051"/>
                </a:lnTo>
                <a:lnTo>
                  <a:pt x="105408" y="14190"/>
                </a:lnTo>
                <a:lnTo>
                  <a:pt x="105408" y="21329"/>
                </a:lnTo>
                <a:lnTo>
                  <a:pt x="88894" y="21329"/>
                </a:lnTo>
                <a:lnTo>
                  <a:pt x="72395" y="21329"/>
                </a:lnTo>
                <a:lnTo>
                  <a:pt x="55895" y="21329"/>
                </a:lnTo>
                <a:lnTo>
                  <a:pt x="39381" y="21329"/>
                </a:lnTo>
                <a:lnTo>
                  <a:pt x="39381" y="26706"/>
                </a:lnTo>
                <a:lnTo>
                  <a:pt x="39381" y="31994"/>
                </a:lnTo>
                <a:lnTo>
                  <a:pt x="39381" y="37282"/>
                </a:lnTo>
                <a:lnTo>
                  <a:pt x="54678" y="37282"/>
                </a:lnTo>
                <a:lnTo>
                  <a:pt x="69982" y="37282"/>
                </a:lnTo>
                <a:lnTo>
                  <a:pt x="85301" y="37282"/>
                </a:lnTo>
                <a:lnTo>
                  <a:pt x="100642" y="37282"/>
                </a:lnTo>
                <a:lnTo>
                  <a:pt x="100642" y="44069"/>
                </a:lnTo>
                <a:lnTo>
                  <a:pt x="100642" y="50944"/>
                </a:lnTo>
                <a:lnTo>
                  <a:pt x="100642" y="57730"/>
                </a:lnTo>
                <a:lnTo>
                  <a:pt x="85301" y="57730"/>
                </a:lnTo>
                <a:lnTo>
                  <a:pt x="69982" y="57730"/>
                </a:lnTo>
                <a:lnTo>
                  <a:pt x="54678" y="57730"/>
                </a:lnTo>
                <a:lnTo>
                  <a:pt x="39381" y="57730"/>
                </a:lnTo>
                <a:lnTo>
                  <a:pt x="39381" y="64341"/>
                </a:lnTo>
                <a:lnTo>
                  <a:pt x="39381" y="70863"/>
                </a:lnTo>
                <a:lnTo>
                  <a:pt x="39381" y="77473"/>
                </a:lnTo>
                <a:lnTo>
                  <a:pt x="56375" y="77473"/>
                </a:lnTo>
                <a:lnTo>
                  <a:pt x="73362" y="77473"/>
                </a:lnTo>
                <a:lnTo>
                  <a:pt x="90334" y="77473"/>
                </a:lnTo>
                <a:lnTo>
                  <a:pt x="107284" y="77473"/>
                </a:lnTo>
                <a:lnTo>
                  <a:pt x="107284" y="85053"/>
                </a:lnTo>
                <a:lnTo>
                  <a:pt x="107284" y="92633"/>
                </a:lnTo>
                <a:lnTo>
                  <a:pt x="107284" y="100125"/>
                </a:lnTo>
                <a:lnTo>
                  <a:pt x="80455" y="100125"/>
                </a:lnTo>
                <a:lnTo>
                  <a:pt x="53642" y="100125"/>
                </a:lnTo>
                <a:lnTo>
                  <a:pt x="26828" y="100125"/>
                </a:lnTo>
                <a:lnTo>
                  <a:pt x="0" y="100125"/>
                </a:lnTo>
                <a:lnTo>
                  <a:pt x="0" y="75073"/>
                </a:lnTo>
                <a:lnTo>
                  <a:pt x="0" y="50029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ln w="62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98730" y="4599447"/>
            <a:ext cx="522706" cy="823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16640" y="4770890"/>
            <a:ext cx="886976" cy="1083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86455" y="4379353"/>
            <a:ext cx="35560" cy="19050"/>
          </a:xfrm>
          <a:custGeom>
            <a:avLst/>
            <a:gdLst/>
            <a:ahLst/>
            <a:cxnLst/>
            <a:rect l="l" t="t" r="r" b="b"/>
            <a:pathLst>
              <a:path w="35560" h="19050">
                <a:moveTo>
                  <a:pt x="0" y="0"/>
                </a:moveTo>
                <a:lnTo>
                  <a:pt x="8847" y="0"/>
                </a:lnTo>
                <a:lnTo>
                  <a:pt x="17688" y="0"/>
                </a:lnTo>
                <a:lnTo>
                  <a:pt x="26514" y="0"/>
                </a:lnTo>
                <a:lnTo>
                  <a:pt x="35318" y="0"/>
                </a:lnTo>
                <a:lnTo>
                  <a:pt x="35318" y="6345"/>
                </a:lnTo>
                <a:lnTo>
                  <a:pt x="35318" y="12603"/>
                </a:lnTo>
                <a:lnTo>
                  <a:pt x="35318" y="18949"/>
                </a:lnTo>
                <a:lnTo>
                  <a:pt x="26514" y="18949"/>
                </a:lnTo>
                <a:lnTo>
                  <a:pt x="17688" y="18949"/>
                </a:lnTo>
                <a:lnTo>
                  <a:pt x="8847" y="18949"/>
                </a:lnTo>
                <a:lnTo>
                  <a:pt x="0" y="18949"/>
                </a:lnTo>
                <a:lnTo>
                  <a:pt x="0" y="12603"/>
                </a:lnTo>
                <a:lnTo>
                  <a:pt x="0" y="6345"/>
                </a:lnTo>
                <a:lnTo>
                  <a:pt x="0" y="0"/>
                </a:lnTo>
                <a:close/>
              </a:path>
            </a:pathLst>
          </a:custGeom>
          <a:ln w="6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86455" y="4407028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60" h="73025">
                <a:moveTo>
                  <a:pt x="0" y="0"/>
                </a:moveTo>
                <a:lnTo>
                  <a:pt x="8847" y="0"/>
                </a:lnTo>
                <a:lnTo>
                  <a:pt x="17688" y="0"/>
                </a:lnTo>
                <a:lnTo>
                  <a:pt x="26514" y="0"/>
                </a:lnTo>
                <a:lnTo>
                  <a:pt x="35318" y="0"/>
                </a:lnTo>
                <a:lnTo>
                  <a:pt x="35318" y="18113"/>
                </a:lnTo>
                <a:lnTo>
                  <a:pt x="35318" y="36236"/>
                </a:lnTo>
                <a:lnTo>
                  <a:pt x="35318" y="54374"/>
                </a:lnTo>
                <a:lnTo>
                  <a:pt x="35318" y="72538"/>
                </a:lnTo>
                <a:lnTo>
                  <a:pt x="26514" y="72538"/>
                </a:lnTo>
                <a:lnTo>
                  <a:pt x="17688" y="72538"/>
                </a:lnTo>
                <a:lnTo>
                  <a:pt x="8847" y="72538"/>
                </a:lnTo>
                <a:lnTo>
                  <a:pt x="0" y="72538"/>
                </a:lnTo>
                <a:lnTo>
                  <a:pt x="0" y="54374"/>
                </a:lnTo>
                <a:lnTo>
                  <a:pt x="0" y="36236"/>
                </a:lnTo>
                <a:lnTo>
                  <a:pt x="0" y="18113"/>
                </a:lnTo>
                <a:lnTo>
                  <a:pt x="0" y="0"/>
                </a:lnTo>
                <a:close/>
              </a:path>
            </a:pathLst>
          </a:custGeom>
          <a:ln w="6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36091" y="2616539"/>
            <a:ext cx="807009" cy="1975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28815" y="2914467"/>
            <a:ext cx="864605" cy="1582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58114" y="3626139"/>
            <a:ext cx="902867" cy="1331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46964" y="3827685"/>
            <a:ext cx="573289" cy="1051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36142" y="4025789"/>
            <a:ext cx="794911" cy="1069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30813" y="4837178"/>
            <a:ext cx="744062" cy="1372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66373" y="5044981"/>
            <a:ext cx="472618" cy="1084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22729" y="5249428"/>
            <a:ext cx="599949" cy="1101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6661" y="59492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438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86661" y="589858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8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92442" y="5821839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5" h="67945">
                <a:moveTo>
                  <a:pt x="0" y="67319"/>
                </a:moveTo>
                <a:lnTo>
                  <a:pt x="14150" y="67319"/>
                </a:lnTo>
                <a:lnTo>
                  <a:pt x="14150" y="0"/>
                </a:lnTo>
                <a:lnTo>
                  <a:pt x="0" y="0"/>
                </a:lnTo>
                <a:lnTo>
                  <a:pt x="0" y="673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6661" y="5642812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119931" y="0"/>
                </a:moveTo>
                <a:lnTo>
                  <a:pt x="0" y="0"/>
                </a:lnTo>
                <a:lnTo>
                  <a:pt x="0" y="17680"/>
                </a:lnTo>
                <a:lnTo>
                  <a:pt x="94145" y="17680"/>
                </a:lnTo>
                <a:lnTo>
                  <a:pt x="70558" y="35881"/>
                </a:lnTo>
                <a:lnTo>
                  <a:pt x="23602" y="72652"/>
                </a:lnTo>
                <a:lnTo>
                  <a:pt x="0" y="90853"/>
                </a:lnTo>
                <a:lnTo>
                  <a:pt x="0" y="109750"/>
                </a:lnTo>
                <a:lnTo>
                  <a:pt x="119931" y="109750"/>
                </a:lnTo>
                <a:lnTo>
                  <a:pt x="119931" y="92069"/>
                </a:lnTo>
                <a:lnTo>
                  <a:pt x="25704" y="92069"/>
                </a:lnTo>
                <a:lnTo>
                  <a:pt x="49310" y="73872"/>
                </a:lnTo>
                <a:lnTo>
                  <a:pt x="96308" y="37098"/>
                </a:lnTo>
                <a:lnTo>
                  <a:pt x="119931" y="18896"/>
                </a:lnTo>
                <a:lnTo>
                  <a:pt x="11993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84560" y="5484162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599"/>
                </a:lnTo>
                <a:lnTo>
                  <a:pt x="1931" y="48197"/>
                </a:lnTo>
                <a:lnTo>
                  <a:pt x="0" y="66456"/>
                </a:lnTo>
                <a:lnTo>
                  <a:pt x="1033" y="80633"/>
                </a:lnTo>
                <a:lnTo>
                  <a:pt x="26151" y="122747"/>
                </a:lnTo>
                <a:lnTo>
                  <a:pt x="63615" y="133248"/>
                </a:lnTo>
                <a:lnTo>
                  <a:pt x="71419" y="132741"/>
                </a:lnTo>
                <a:lnTo>
                  <a:pt x="106176" y="115436"/>
                </a:lnTo>
                <a:lnTo>
                  <a:pt x="107144" y="114254"/>
                </a:lnTo>
                <a:lnTo>
                  <a:pt x="63865" y="114254"/>
                </a:lnTo>
                <a:lnTo>
                  <a:pt x="51295" y="113352"/>
                </a:lnTo>
                <a:lnTo>
                  <a:pt x="16493" y="84662"/>
                </a:lnTo>
                <a:lnTo>
                  <a:pt x="13650" y="66456"/>
                </a:lnTo>
                <a:lnTo>
                  <a:pt x="14008" y="59712"/>
                </a:lnTo>
                <a:lnTo>
                  <a:pt x="36556" y="24714"/>
                </a:lnTo>
                <a:lnTo>
                  <a:pt x="62146" y="19029"/>
                </a:lnTo>
                <a:lnTo>
                  <a:pt x="107585" y="19029"/>
                </a:lnTo>
                <a:lnTo>
                  <a:pt x="107482" y="18894"/>
                </a:lnTo>
                <a:lnTo>
                  <a:pt x="71122" y="551"/>
                </a:lnTo>
                <a:lnTo>
                  <a:pt x="62232" y="0"/>
                </a:lnTo>
                <a:close/>
              </a:path>
              <a:path w="124459" h="133350">
                <a:moveTo>
                  <a:pt x="107585" y="19029"/>
                </a:moveTo>
                <a:lnTo>
                  <a:pt x="62146" y="19029"/>
                </a:lnTo>
                <a:lnTo>
                  <a:pt x="73054" y="19880"/>
                </a:lnTo>
                <a:lnTo>
                  <a:pt x="82621" y="22416"/>
                </a:lnTo>
                <a:lnTo>
                  <a:pt x="109709" y="56781"/>
                </a:lnTo>
                <a:lnTo>
                  <a:pt x="110483" y="66738"/>
                </a:lnTo>
                <a:lnTo>
                  <a:pt x="109710" y="76516"/>
                </a:lnTo>
                <a:lnTo>
                  <a:pt x="83221" y="110810"/>
                </a:lnTo>
                <a:lnTo>
                  <a:pt x="63865" y="114254"/>
                </a:lnTo>
                <a:lnTo>
                  <a:pt x="107144" y="114254"/>
                </a:lnTo>
                <a:lnTo>
                  <a:pt x="123514" y="76516"/>
                </a:lnTo>
                <a:lnTo>
                  <a:pt x="124050" y="66738"/>
                </a:lnTo>
                <a:lnTo>
                  <a:pt x="123609" y="57731"/>
                </a:lnTo>
                <a:lnTo>
                  <a:pt x="122245" y="49105"/>
                </a:lnTo>
                <a:lnTo>
                  <a:pt x="119931" y="40787"/>
                </a:lnTo>
                <a:lnTo>
                  <a:pt x="116632" y="32805"/>
                </a:lnTo>
                <a:lnTo>
                  <a:pt x="112479" y="25421"/>
                </a:lnTo>
                <a:lnTo>
                  <a:pt x="107585" y="190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6661" y="5350826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119931" y="0"/>
                </a:moveTo>
                <a:lnTo>
                  <a:pt x="0" y="0"/>
                </a:lnTo>
                <a:lnTo>
                  <a:pt x="0" y="17680"/>
                </a:lnTo>
                <a:lnTo>
                  <a:pt x="94145" y="17680"/>
                </a:lnTo>
                <a:lnTo>
                  <a:pt x="70558" y="35881"/>
                </a:lnTo>
                <a:lnTo>
                  <a:pt x="23602" y="72663"/>
                </a:lnTo>
                <a:lnTo>
                  <a:pt x="0" y="90879"/>
                </a:lnTo>
                <a:lnTo>
                  <a:pt x="0" y="109785"/>
                </a:lnTo>
                <a:lnTo>
                  <a:pt x="119931" y="109785"/>
                </a:lnTo>
                <a:lnTo>
                  <a:pt x="119931" y="92104"/>
                </a:lnTo>
                <a:lnTo>
                  <a:pt x="25704" y="92104"/>
                </a:lnTo>
                <a:lnTo>
                  <a:pt x="49310" y="73903"/>
                </a:lnTo>
                <a:lnTo>
                  <a:pt x="96308" y="37129"/>
                </a:lnTo>
                <a:lnTo>
                  <a:pt x="119931" y="18932"/>
                </a:lnTo>
                <a:lnTo>
                  <a:pt x="11993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84611" y="5147922"/>
            <a:ext cx="124460" cy="123189"/>
          </a:xfrm>
          <a:custGeom>
            <a:avLst/>
            <a:gdLst/>
            <a:ahLst/>
            <a:cxnLst/>
            <a:rect l="l" t="t" r="r" b="b"/>
            <a:pathLst>
              <a:path w="124459" h="123189">
                <a:moveTo>
                  <a:pt x="34927" y="2379"/>
                </a:moveTo>
                <a:lnTo>
                  <a:pt x="5118" y="29726"/>
                </a:lnTo>
                <a:lnTo>
                  <a:pt x="0" y="57378"/>
                </a:lnTo>
                <a:lnTo>
                  <a:pt x="435" y="66395"/>
                </a:lnTo>
                <a:lnTo>
                  <a:pt x="16154" y="104769"/>
                </a:lnTo>
                <a:lnTo>
                  <a:pt x="52037" y="122643"/>
                </a:lnTo>
                <a:lnTo>
                  <a:pt x="61103" y="123173"/>
                </a:lnTo>
                <a:lnTo>
                  <a:pt x="69558" y="122697"/>
                </a:lnTo>
                <a:lnTo>
                  <a:pt x="106427" y="106741"/>
                </a:lnTo>
                <a:lnTo>
                  <a:pt x="108741" y="104179"/>
                </a:lnTo>
                <a:lnTo>
                  <a:pt x="53094" y="104179"/>
                </a:lnTo>
                <a:lnTo>
                  <a:pt x="45421" y="102681"/>
                </a:lnTo>
                <a:lnTo>
                  <a:pt x="15227" y="72571"/>
                </a:lnTo>
                <a:lnTo>
                  <a:pt x="13599" y="48476"/>
                </a:lnTo>
                <a:lnTo>
                  <a:pt x="15510" y="40720"/>
                </a:lnTo>
                <a:lnTo>
                  <a:pt x="23628" y="28468"/>
                </a:lnTo>
                <a:lnTo>
                  <a:pt x="29855" y="23709"/>
                </a:lnTo>
                <a:lnTo>
                  <a:pt x="38607" y="20536"/>
                </a:lnTo>
                <a:lnTo>
                  <a:pt x="37260" y="13919"/>
                </a:lnTo>
                <a:lnTo>
                  <a:pt x="36129" y="8119"/>
                </a:lnTo>
                <a:lnTo>
                  <a:pt x="34927" y="2379"/>
                </a:lnTo>
                <a:close/>
              </a:path>
              <a:path w="124459" h="123189">
                <a:moveTo>
                  <a:pt x="83927" y="0"/>
                </a:moveTo>
                <a:lnTo>
                  <a:pt x="82568" y="6169"/>
                </a:lnTo>
                <a:lnTo>
                  <a:pt x="81294" y="12339"/>
                </a:lnTo>
                <a:lnTo>
                  <a:pt x="79934" y="18420"/>
                </a:lnTo>
                <a:lnTo>
                  <a:pt x="108547" y="44840"/>
                </a:lnTo>
                <a:lnTo>
                  <a:pt x="110432" y="67690"/>
                </a:lnTo>
                <a:lnTo>
                  <a:pt x="108603" y="75622"/>
                </a:lnTo>
                <a:lnTo>
                  <a:pt x="104782" y="82850"/>
                </a:lnTo>
                <a:lnTo>
                  <a:pt x="100961" y="90165"/>
                </a:lnTo>
                <a:lnTo>
                  <a:pt x="61017" y="104179"/>
                </a:lnTo>
                <a:lnTo>
                  <a:pt x="108741" y="104179"/>
                </a:lnTo>
                <a:lnTo>
                  <a:pt x="123526" y="68453"/>
                </a:lnTo>
                <a:lnTo>
                  <a:pt x="123983" y="57378"/>
                </a:lnTo>
                <a:lnTo>
                  <a:pt x="123372" y="47238"/>
                </a:lnTo>
                <a:lnTo>
                  <a:pt x="101119" y="8119"/>
                </a:lnTo>
                <a:lnTo>
                  <a:pt x="93105" y="3460"/>
                </a:lnTo>
                <a:lnTo>
                  <a:pt x="8392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4560" y="4997557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580"/>
                </a:lnTo>
                <a:lnTo>
                  <a:pt x="1930" y="48211"/>
                </a:lnTo>
                <a:lnTo>
                  <a:pt x="0" y="66456"/>
                </a:lnTo>
                <a:lnTo>
                  <a:pt x="1033" y="80620"/>
                </a:lnTo>
                <a:lnTo>
                  <a:pt x="26151" y="122742"/>
                </a:lnTo>
                <a:lnTo>
                  <a:pt x="63615" y="133265"/>
                </a:lnTo>
                <a:lnTo>
                  <a:pt x="71419" y="132756"/>
                </a:lnTo>
                <a:lnTo>
                  <a:pt x="106176" y="115439"/>
                </a:lnTo>
                <a:lnTo>
                  <a:pt x="107167" y="114227"/>
                </a:lnTo>
                <a:lnTo>
                  <a:pt x="63865" y="114227"/>
                </a:lnTo>
                <a:lnTo>
                  <a:pt x="51295" y="113338"/>
                </a:lnTo>
                <a:lnTo>
                  <a:pt x="16493" y="84679"/>
                </a:lnTo>
                <a:lnTo>
                  <a:pt x="13650" y="66456"/>
                </a:lnTo>
                <a:lnTo>
                  <a:pt x="14008" y="59696"/>
                </a:lnTo>
                <a:lnTo>
                  <a:pt x="36556" y="24766"/>
                </a:lnTo>
                <a:lnTo>
                  <a:pt x="62146" y="19037"/>
                </a:lnTo>
                <a:lnTo>
                  <a:pt x="107600" y="19037"/>
                </a:lnTo>
                <a:lnTo>
                  <a:pt x="107482" y="18883"/>
                </a:lnTo>
                <a:lnTo>
                  <a:pt x="71122" y="554"/>
                </a:lnTo>
                <a:lnTo>
                  <a:pt x="62232" y="0"/>
                </a:lnTo>
                <a:close/>
              </a:path>
              <a:path w="124459" h="133350">
                <a:moveTo>
                  <a:pt x="107600" y="19037"/>
                </a:moveTo>
                <a:lnTo>
                  <a:pt x="62146" y="19037"/>
                </a:lnTo>
                <a:lnTo>
                  <a:pt x="73054" y="19879"/>
                </a:lnTo>
                <a:lnTo>
                  <a:pt x="82621" y="22398"/>
                </a:lnTo>
                <a:lnTo>
                  <a:pt x="109709" y="56777"/>
                </a:lnTo>
                <a:lnTo>
                  <a:pt x="110483" y="66720"/>
                </a:lnTo>
                <a:lnTo>
                  <a:pt x="109710" y="76497"/>
                </a:lnTo>
                <a:lnTo>
                  <a:pt x="83221" y="110779"/>
                </a:lnTo>
                <a:lnTo>
                  <a:pt x="63865" y="114227"/>
                </a:lnTo>
                <a:lnTo>
                  <a:pt x="107167" y="114227"/>
                </a:lnTo>
                <a:lnTo>
                  <a:pt x="123515" y="76497"/>
                </a:lnTo>
                <a:lnTo>
                  <a:pt x="124051" y="66720"/>
                </a:lnTo>
                <a:lnTo>
                  <a:pt x="123609" y="57712"/>
                </a:lnTo>
                <a:lnTo>
                  <a:pt x="122245" y="49082"/>
                </a:lnTo>
                <a:lnTo>
                  <a:pt x="119931" y="40765"/>
                </a:lnTo>
                <a:lnTo>
                  <a:pt x="116632" y="32787"/>
                </a:lnTo>
                <a:lnTo>
                  <a:pt x="112479" y="25405"/>
                </a:lnTo>
                <a:lnTo>
                  <a:pt x="107600" y="1903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86661" y="4864203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119931" y="0"/>
                </a:moveTo>
                <a:lnTo>
                  <a:pt x="0" y="0"/>
                </a:lnTo>
                <a:lnTo>
                  <a:pt x="0" y="17715"/>
                </a:lnTo>
                <a:lnTo>
                  <a:pt x="94145" y="17715"/>
                </a:lnTo>
                <a:lnTo>
                  <a:pt x="70558" y="35913"/>
                </a:lnTo>
                <a:lnTo>
                  <a:pt x="23602" y="72673"/>
                </a:lnTo>
                <a:lnTo>
                  <a:pt x="0" y="90870"/>
                </a:lnTo>
                <a:lnTo>
                  <a:pt x="0" y="109820"/>
                </a:lnTo>
                <a:lnTo>
                  <a:pt x="119931" y="109820"/>
                </a:lnTo>
                <a:lnTo>
                  <a:pt x="119931" y="92104"/>
                </a:lnTo>
                <a:lnTo>
                  <a:pt x="25704" y="92104"/>
                </a:lnTo>
                <a:lnTo>
                  <a:pt x="49310" y="73907"/>
                </a:lnTo>
                <a:lnTo>
                  <a:pt x="96308" y="37147"/>
                </a:lnTo>
                <a:lnTo>
                  <a:pt x="119931" y="18949"/>
                </a:lnTo>
                <a:lnTo>
                  <a:pt x="11993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84560" y="4705642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543"/>
                </a:lnTo>
                <a:lnTo>
                  <a:pt x="1930" y="48167"/>
                </a:lnTo>
                <a:lnTo>
                  <a:pt x="0" y="66368"/>
                </a:lnTo>
                <a:lnTo>
                  <a:pt x="1033" y="80569"/>
                </a:lnTo>
                <a:lnTo>
                  <a:pt x="26151" y="122705"/>
                </a:lnTo>
                <a:lnTo>
                  <a:pt x="63615" y="133265"/>
                </a:lnTo>
                <a:lnTo>
                  <a:pt x="71419" y="132743"/>
                </a:lnTo>
                <a:lnTo>
                  <a:pt x="106176" y="115373"/>
                </a:lnTo>
                <a:lnTo>
                  <a:pt x="107116" y="114227"/>
                </a:lnTo>
                <a:lnTo>
                  <a:pt x="63865" y="114227"/>
                </a:lnTo>
                <a:lnTo>
                  <a:pt x="51295" y="113324"/>
                </a:lnTo>
                <a:lnTo>
                  <a:pt x="16493" y="84591"/>
                </a:lnTo>
                <a:lnTo>
                  <a:pt x="13650" y="66368"/>
                </a:lnTo>
                <a:lnTo>
                  <a:pt x="14008" y="59646"/>
                </a:lnTo>
                <a:lnTo>
                  <a:pt x="36556" y="24678"/>
                </a:lnTo>
                <a:lnTo>
                  <a:pt x="62146" y="18949"/>
                </a:lnTo>
                <a:lnTo>
                  <a:pt x="107558" y="18949"/>
                </a:lnTo>
                <a:lnTo>
                  <a:pt x="71122" y="542"/>
                </a:lnTo>
                <a:lnTo>
                  <a:pt x="62232" y="0"/>
                </a:lnTo>
                <a:close/>
              </a:path>
              <a:path w="124459" h="133350">
                <a:moveTo>
                  <a:pt x="107558" y="18949"/>
                </a:moveTo>
                <a:lnTo>
                  <a:pt x="62146" y="18949"/>
                </a:lnTo>
                <a:lnTo>
                  <a:pt x="73054" y="19803"/>
                </a:lnTo>
                <a:lnTo>
                  <a:pt x="82621" y="22343"/>
                </a:lnTo>
                <a:lnTo>
                  <a:pt x="109709" y="56739"/>
                </a:lnTo>
                <a:lnTo>
                  <a:pt x="110483" y="66720"/>
                </a:lnTo>
                <a:lnTo>
                  <a:pt x="109710" y="76483"/>
                </a:lnTo>
                <a:lnTo>
                  <a:pt x="83221" y="110768"/>
                </a:lnTo>
                <a:lnTo>
                  <a:pt x="63865" y="114227"/>
                </a:lnTo>
                <a:lnTo>
                  <a:pt x="107116" y="114227"/>
                </a:lnTo>
                <a:lnTo>
                  <a:pt x="123505" y="76483"/>
                </a:lnTo>
                <a:lnTo>
                  <a:pt x="124046" y="66368"/>
                </a:lnTo>
                <a:lnTo>
                  <a:pt x="123609" y="57675"/>
                </a:lnTo>
                <a:lnTo>
                  <a:pt x="122245" y="49071"/>
                </a:lnTo>
                <a:lnTo>
                  <a:pt x="119931" y="40764"/>
                </a:lnTo>
                <a:lnTo>
                  <a:pt x="116632" y="32787"/>
                </a:lnTo>
                <a:lnTo>
                  <a:pt x="112479" y="25393"/>
                </a:lnTo>
                <a:lnTo>
                  <a:pt x="107558" y="189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84611" y="4577224"/>
            <a:ext cx="124460" cy="111125"/>
          </a:xfrm>
          <a:custGeom>
            <a:avLst/>
            <a:gdLst/>
            <a:ahLst/>
            <a:cxnLst/>
            <a:rect l="l" t="t" r="r" b="b"/>
            <a:pathLst>
              <a:path w="124459" h="111125">
                <a:moveTo>
                  <a:pt x="116538" y="17804"/>
                </a:moveTo>
                <a:lnTo>
                  <a:pt x="93093" y="17804"/>
                </a:lnTo>
                <a:lnTo>
                  <a:pt x="96500" y="19126"/>
                </a:lnTo>
                <a:lnTo>
                  <a:pt x="99633" y="21682"/>
                </a:lnTo>
                <a:lnTo>
                  <a:pt x="109703" y="60593"/>
                </a:lnTo>
                <a:lnTo>
                  <a:pt x="108603" y="67337"/>
                </a:lnTo>
                <a:lnTo>
                  <a:pt x="103759" y="80029"/>
                </a:lnTo>
                <a:lnTo>
                  <a:pt x="100735" y="84789"/>
                </a:lnTo>
                <a:lnTo>
                  <a:pt x="96745" y="87786"/>
                </a:lnTo>
                <a:lnTo>
                  <a:pt x="92983" y="90694"/>
                </a:lnTo>
                <a:lnTo>
                  <a:pt x="88108" y="92633"/>
                </a:lnTo>
                <a:lnTo>
                  <a:pt x="82122" y="93515"/>
                </a:lnTo>
                <a:lnTo>
                  <a:pt x="83451" y="110878"/>
                </a:lnTo>
                <a:lnTo>
                  <a:pt x="119269" y="83114"/>
                </a:lnTo>
                <a:lnTo>
                  <a:pt x="123908" y="54557"/>
                </a:lnTo>
                <a:lnTo>
                  <a:pt x="123907" y="48980"/>
                </a:lnTo>
                <a:lnTo>
                  <a:pt x="123719" y="44186"/>
                </a:lnTo>
                <a:lnTo>
                  <a:pt x="122850" y="37271"/>
                </a:lnTo>
                <a:lnTo>
                  <a:pt x="121374" y="30736"/>
                </a:lnTo>
                <a:lnTo>
                  <a:pt x="119269" y="24590"/>
                </a:lnTo>
                <a:lnTo>
                  <a:pt x="116538" y="17804"/>
                </a:lnTo>
                <a:close/>
              </a:path>
              <a:path w="124459" h="111125">
                <a:moveTo>
                  <a:pt x="35841" y="4142"/>
                </a:moveTo>
                <a:lnTo>
                  <a:pt x="4265" y="29173"/>
                </a:lnTo>
                <a:lnTo>
                  <a:pt x="0" y="56496"/>
                </a:lnTo>
                <a:lnTo>
                  <a:pt x="254" y="63390"/>
                </a:lnTo>
                <a:lnTo>
                  <a:pt x="16037" y="99596"/>
                </a:lnTo>
                <a:lnTo>
                  <a:pt x="27003" y="105590"/>
                </a:lnTo>
                <a:lnTo>
                  <a:pt x="38529" y="105590"/>
                </a:lnTo>
                <a:lnTo>
                  <a:pt x="43514" y="103915"/>
                </a:lnTo>
                <a:lnTo>
                  <a:pt x="47944" y="100654"/>
                </a:lnTo>
                <a:lnTo>
                  <a:pt x="52461" y="97393"/>
                </a:lnTo>
                <a:lnTo>
                  <a:pt x="56086" y="92457"/>
                </a:lnTo>
                <a:lnTo>
                  <a:pt x="58262" y="87786"/>
                </a:lnTo>
                <a:lnTo>
                  <a:pt x="27003" y="87786"/>
                </a:lnTo>
                <a:lnTo>
                  <a:pt x="22792" y="85230"/>
                </a:lnTo>
                <a:lnTo>
                  <a:pt x="19159" y="80029"/>
                </a:lnTo>
                <a:lnTo>
                  <a:pt x="15676" y="75094"/>
                </a:lnTo>
                <a:lnTo>
                  <a:pt x="14078" y="67337"/>
                </a:lnTo>
                <a:lnTo>
                  <a:pt x="23706" y="26089"/>
                </a:lnTo>
                <a:lnTo>
                  <a:pt x="36974" y="21858"/>
                </a:lnTo>
                <a:lnTo>
                  <a:pt x="35841" y="4142"/>
                </a:lnTo>
                <a:close/>
              </a:path>
              <a:path w="124459" h="111125">
                <a:moveTo>
                  <a:pt x="94476" y="0"/>
                </a:moveTo>
                <a:lnTo>
                  <a:pt x="81653" y="0"/>
                </a:lnTo>
                <a:lnTo>
                  <a:pt x="76027" y="1939"/>
                </a:lnTo>
                <a:lnTo>
                  <a:pt x="55271" y="35663"/>
                </a:lnTo>
                <a:lnTo>
                  <a:pt x="48971" y="64735"/>
                </a:lnTo>
                <a:lnTo>
                  <a:pt x="46846" y="72780"/>
                </a:lnTo>
                <a:lnTo>
                  <a:pt x="44736" y="78677"/>
                </a:lnTo>
                <a:lnTo>
                  <a:pt x="42623" y="82409"/>
                </a:lnTo>
                <a:lnTo>
                  <a:pt x="39802" y="85935"/>
                </a:lnTo>
                <a:lnTo>
                  <a:pt x="36341" y="87786"/>
                </a:lnTo>
                <a:lnTo>
                  <a:pt x="58262" y="87786"/>
                </a:lnTo>
                <a:lnTo>
                  <a:pt x="68501" y="50135"/>
                </a:lnTo>
                <a:lnTo>
                  <a:pt x="70106" y="43088"/>
                </a:lnTo>
                <a:lnTo>
                  <a:pt x="85638" y="17804"/>
                </a:lnTo>
                <a:lnTo>
                  <a:pt x="116538" y="17804"/>
                </a:lnTo>
                <a:lnTo>
                  <a:pt x="116112" y="16746"/>
                </a:lnTo>
                <a:lnTo>
                  <a:pt x="111791" y="10576"/>
                </a:lnTo>
                <a:lnTo>
                  <a:pt x="100430" y="2115"/>
                </a:lnTo>
                <a:lnTo>
                  <a:pt x="9447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84611" y="4434175"/>
            <a:ext cx="124460" cy="123189"/>
          </a:xfrm>
          <a:custGeom>
            <a:avLst/>
            <a:gdLst/>
            <a:ahLst/>
            <a:cxnLst/>
            <a:rect l="l" t="t" r="r" b="b"/>
            <a:pathLst>
              <a:path w="124459" h="123189">
                <a:moveTo>
                  <a:pt x="34927" y="2379"/>
                </a:moveTo>
                <a:lnTo>
                  <a:pt x="5118" y="29726"/>
                </a:lnTo>
                <a:lnTo>
                  <a:pt x="0" y="57378"/>
                </a:lnTo>
                <a:lnTo>
                  <a:pt x="435" y="66395"/>
                </a:lnTo>
                <a:lnTo>
                  <a:pt x="16154" y="104763"/>
                </a:lnTo>
                <a:lnTo>
                  <a:pt x="52037" y="122602"/>
                </a:lnTo>
                <a:lnTo>
                  <a:pt x="61103" y="123129"/>
                </a:lnTo>
                <a:lnTo>
                  <a:pt x="69558" y="122654"/>
                </a:lnTo>
                <a:lnTo>
                  <a:pt x="106427" y="106735"/>
                </a:lnTo>
                <a:lnTo>
                  <a:pt x="108738" y="104179"/>
                </a:lnTo>
                <a:lnTo>
                  <a:pt x="53094" y="104179"/>
                </a:lnTo>
                <a:lnTo>
                  <a:pt x="45421" y="102681"/>
                </a:lnTo>
                <a:lnTo>
                  <a:pt x="15227" y="72571"/>
                </a:lnTo>
                <a:lnTo>
                  <a:pt x="13599" y="48476"/>
                </a:lnTo>
                <a:lnTo>
                  <a:pt x="15510" y="40720"/>
                </a:lnTo>
                <a:lnTo>
                  <a:pt x="23628" y="28468"/>
                </a:lnTo>
                <a:lnTo>
                  <a:pt x="29855" y="23709"/>
                </a:lnTo>
                <a:lnTo>
                  <a:pt x="38607" y="20536"/>
                </a:lnTo>
                <a:lnTo>
                  <a:pt x="37260" y="13919"/>
                </a:lnTo>
                <a:lnTo>
                  <a:pt x="36129" y="8119"/>
                </a:lnTo>
                <a:lnTo>
                  <a:pt x="34927" y="2379"/>
                </a:lnTo>
                <a:close/>
              </a:path>
              <a:path w="124459" h="123189">
                <a:moveTo>
                  <a:pt x="83927" y="0"/>
                </a:moveTo>
                <a:lnTo>
                  <a:pt x="82568" y="6169"/>
                </a:lnTo>
                <a:lnTo>
                  <a:pt x="81294" y="12251"/>
                </a:lnTo>
                <a:lnTo>
                  <a:pt x="79934" y="18420"/>
                </a:lnTo>
                <a:lnTo>
                  <a:pt x="108547" y="44840"/>
                </a:lnTo>
                <a:lnTo>
                  <a:pt x="110432" y="67690"/>
                </a:lnTo>
                <a:lnTo>
                  <a:pt x="108603" y="75622"/>
                </a:lnTo>
                <a:lnTo>
                  <a:pt x="104782" y="82850"/>
                </a:lnTo>
                <a:lnTo>
                  <a:pt x="100961" y="90165"/>
                </a:lnTo>
                <a:lnTo>
                  <a:pt x="61017" y="104179"/>
                </a:lnTo>
                <a:lnTo>
                  <a:pt x="108738" y="104179"/>
                </a:lnTo>
                <a:lnTo>
                  <a:pt x="123526" y="68453"/>
                </a:lnTo>
                <a:lnTo>
                  <a:pt x="123983" y="57378"/>
                </a:lnTo>
                <a:lnTo>
                  <a:pt x="123372" y="47201"/>
                </a:lnTo>
                <a:lnTo>
                  <a:pt x="101119" y="8119"/>
                </a:lnTo>
                <a:lnTo>
                  <a:pt x="93105" y="3460"/>
                </a:lnTo>
                <a:lnTo>
                  <a:pt x="8392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86661" y="439914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42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6661" y="4247497"/>
            <a:ext cx="122555" cy="109855"/>
          </a:xfrm>
          <a:custGeom>
            <a:avLst/>
            <a:gdLst/>
            <a:ahLst/>
            <a:cxnLst/>
            <a:rect l="l" t="t" r="r" b="b"/>
            <a:pathLst>
              <a:path w="122555" h="109854">
                <a:moveTo>
                  <a:pt x="69297" y="0"/>
                </a:moveTo>
                <a:lnTo>
                  <a:pt x="0" y="0"/>
                </a:lnTo>
                <a:lnTo>
                  <a:pt x="0" y="18420"/>
                </a:lnTo>
                <a:lnTo>
                  <a:pt x="69219" y="18420"/>
                </a:lnTo>
                <a:lnTo>
                  <a:pt x="79574" y="18966"/>
                </a:lnTo>
                <a:lnTo>
                  <a:pt x="107176" y="46606"/>
                </a:lnTo>
                <a:lnTo>
                  <a:pt x="107663" y="63988"/>
                </a:lnTo>
                <a:lnTo>
                  <a:pt x="106390" y="70775"/>
                </a:lnTo>
                <a:lnTo>
                  <a:pt x="103647" y="76151"/>
                </a:lnTo>
                <a:lnTo>
                  <a:pt x="100904" y="81616"/>
                </a:lnTo>
                <a:lnTo>
                  <a:pt x="97193" y="85582"/>
                </a:lnTo>
                <a:lnTo>
                  <a:pt x="92176" y="87697"/>
                </a:lnTo>
                <a:lnTo>
                  <a:pt x="87277" y="89989"/>
                </a:lnTo>
                <a:lnTo>
                  <a:pt x="79604" y="91135"/>
                </a:lnTo>
                <a:lnTo>
                  <a:pt x="0" y="91135"/>
                </a:lnTo>
                <a:lnTo>
                  <a:pt x="0" y="109556"/>
                </a:lnTo>
                <a:lnTo>
                  <a:pt x="69297" y="109556"/>
                </a:lnTo>
                <a:lnTo>
                  <a:pt x="78301" y="109213"/>
                </a:lnTo>
                <a:lnTo>
                  <a:pt x="116165" y="86464"/>
                </a:lnTo>
                <a:lnTo>
                  <a:pt x="121955" y="54469"/>
                </a:lnTo>
                <a:lnTo>
                  <a:pt x="121550" y="44874"/>
                </a:lnTo>
                <a:lnTo>
                  <a:pt x="105139" y="7844"/>
                </a:lnTo>
                <a:lnTo>
                  <a:pt x="77850" y="309"/>
                </a:lnTo>
                <a:lnTo>
                  <a:pt x="6929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6661" y="4181948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3" y="45776"/>
                </a:lnTo>
                <a:lnTo>
                  <a:pt x="14153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6661" y="417252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8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6661" y="4117322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3" y="45776"/>
                </a:lnTo>
                <a:lnTo>
                  <a:pt x="14153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84560" y="3973738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631"/>
                </a:lnTo>
                <a:lnTo>
                  <a:pt x="1930" y="48255"/>
                </a:lnTo>
                <a:lnTo>
                  <a:pt x="0" y="66456"/>
                </a:lnTo>
                <a:lnTo>
                  <a:pt x="1033" y="80657"/>
                </a:lnTo>
                <a:lnTo>
                  <a:pt x="26151" y="122779"/>
                </a:lnTo>
                <a:lnTo>
                  <a:pt x="63615" y="133265"/>
                </a:lnTo>
                <a:lnTo>
                  <a:pt x="71419" y="132757"/>
                </a:lnTo>
                <a:lnTo>
                  <a:pt x="106176" y="115450"/>
                </a:lnTo>
                <a:lnTo>
                  <a:pt x="107103" y="114315"/>
                </a:lnTo>
                <a:lnTo>
                  <a:pt x="63865" y="114315"/>
                </a:lnTo>
                <a:lnTo>
                  <a:pt x="51295" y="113412"/>
                </a:lnTo>
                <a:lnTo>
                  <a:pt x="16493" y="84679"/>
                </a:lnTo>
                <a:lnTo>
                  <a:pt x="13650" y="66456"/>
                </a:lnTo>
                <a:lnTo>
                  <a:pt x="14008" y="59747"/>
                </a:lnTo>
                <a:lnTo>
                  <a:pt x="36556" y="24766"/>
                </a:lnTo>
                <a:lnTo>
                  <a:pt x="62146" y="19037"/>
                </a:lnTo>
                <a:lnTo>
                  <a:pt x="107558" y="19037"/>
                </a:lnTo>
                <a:lnTo>
                  <a:pt x="71122" y="556"/>
                </a:lnTo>
                <a:lnTo>
                  <a:pt x="62232" y="0"/>
                </a:lnTo>
                <a:close/>
              </a:path>
              <a:path w="124459" h="133350">
                <a:moveTo>
                  <a:pt x="107558" y="19037"/>
                </a:moveTo>
                <a:lnTo>
                  <a:pt x="62146" y="19037"/>
                </a:lnTo>
                <a:lnTo>
                  <a:pt x="73054" y="19891"/>
                </a:lnTo>
                <a:lnTo>
                  <a:pt x="82621" y="22431"/>
                </a:lnTo>
                <a:lnTo>
                  <a:pt x="109709" y="56827"/>
                </a:lnTo>
                <a:lnTo>
                  <a:pt x="110483" y="66809"/>
                </a:lnTo>
                <a:lnTo>
                  <a:pt x="109710" y="76573"/>
                </a:lnTo>
                <a:lnTo>
                  <a:pt x="83221" y="110867"/>
                </a:lnTo>
                <a:lnTo>
                  <a:pt x="63865" y="114315"/>
                </a:lnTo>
                <a:lnTo>
                  <a:pt x="107103" y="114315"/>
                </a:lnTo>
                <a:lnTo>
                  <a:pt x="123511" y="76573"/>
                </a:lnTo>
                <a:lnTo>
                  <a:pt x="124051" y="66809"/>
                </a:lnTo>
                <a:lnTo>
                  <a:pt x="123609" y="57763"/>
                </a:lnTo>
                <a:lnTo>
                  <a:pt x="122245" y="49137"/>
                </a:lnTo>
                <a:lnTo>
                  <a:pt x="119931" y="40841"/>
                </a:lnTo>
                <a:lnTo>
                  <a:pt x="116632" y="32875"/>
                </a:lnTo>
                <a:lnTo>
                  <a:pt x="112479" y="25481"/>
                </a:lnTo>
                <a:lnTo>
                  <a:pt x="107558" y="1903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73901" y="5655310"/>
            <a:ext cx="120014" cy="115570"/>
          </a:xfrm>
          <a:custGeom>
            <a:avLst/>
            <a:gdLst/>
            <a:ahLst/>
            <a:cxnLst/>
            <a:rect l="l" t="t" r="r" b="b"/>
            <a:pathLst>
              <a:path w="120015" h="115570">
                <a:moveTo>
                  <a:pt x="68386" y="0"/>
                </a:moveTo>
                <a:lnTo>
                  <a:pt x="59299" y="0"/>
                </a:lnTo>
                <a:lnTo>
                  <a:pt x="51491" y="347"/>
                </a:lnTo>
                <a:lnTo>
                  <a:pt x="14600" y="16804"/>
                </a:lnTo>
                <a:lnTo>
                  <a:pt x="1719" y="42359"/>
                </a:lnTo>
                <a:lnTo>
                  <a:pt x="554" y="48079"/>
                </a:lnTo>
                <a:lnTo>
                  <a:pt x="0" y="56355"/>
                </a:lnTo>
                <a:lnTo>
                  <a:pt x="0" y="115188"/>
                </a:lnTo>
                <a:lnTo>
                  <a:pt x="119903" y="115188"/>
                </a:lnTo>
                <a:lnTo>
                  <a:pt x="119903" y="96749"/>
                </a:lnTo>
                <a:lnTo>
                  <a:pt x="14150" y="96749"/>
                </a:lnTo>
                <a:lnTo>
                  <a:pt x="14169" y="56355"/>
                </a:lnTo>
                <a:lnTo>
                  <a:pt x="35743" y="23024"/>
                </a:lnTo>
                <a:lnTo>
                  <a:pt x="59049" y="18993"/>
                </a:lnTo>
                <a:lnTo>
                  <a:pt x="107248" y="18993"/>
                </a:lnTo>
                <a:lnTo>
                  <a:pt x="105643" y="17054"/>
                </a:lnTo>
                <a:lnTo>
                  <a:pt x="100931" y="13211"/>
                </a:lnTo>
                <a:lnTo>
                  <a:pt x="96305" y="9342"/>
                </a:lnTo>
                <a:lnTo>
                  <a:pt x="90546" y="6125"/>
                </a:lnTo>
                <a:lnTo>
                  <a:pt x="76474" y="1278"/>
                </a:lnTo>
                <a:lnTo>
                  <a:pt x="68386" y="0"/>
                </a:lnTo>
                <a:close/>
              </a:path>
              <a:path w="120015" h="115570">
                <a:moveTo>
                  <a:pt x="107248" y="18993"/>
                </a:moveTo>
                <a:lnTo>
                  <a:pt x="68136" y="18993"/>
                </a:lnTo>
                <a:lnTo>
                  <a:pt x="75809" y="20271"/>
                </a:lnTo>
                <a:lnTo>
                  <a:pt x="88523" y="25022"/>
                </a:lnTo>
                <a:lnTo>
                  <a:pt x="105752" y="96749"/>
                </a:lnTo>
                <a:lnTo>
                  <a:pt x="119903" y="96749"/>
                </a:lnTo>
                <a:lnTo>
                  <a:pt x="119895" y="56355"/>
                </a:lnTo>
                <a:lnTo>
                  <a:pt x="109159" y="21303"/>
                </a:lnTo>
                <a:lnTo>
                  <a:pt x="107248" y="1899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73901" y="56198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73901" y="5528329"/>
            <a:ext cx="14604" cy="82550"/>
          </a:xfrm>
          <a:custGeom>
            <a:avLst/>
            <a:gdLst/>
            <a:ahLst/>
            <a:cxnLst/>
            <a:rect l="l" t="t" r="r" b="b"/>
            <a:pathLst>
              <a:path w="14605" h="82550">
                <a:moveTo>
                  <a:pt x="0" y="82129"/>
                </a:moveTo>
                <a:lnTo>
                  <a:pt x="14150" y="82129"/>
                </a:lnTo>
                <a:lnTo>
                  <a:pt x="14150" y="0"/>
                </a:lnTo>
                <a:lnTo>
                  <a:pt x="0" y="0"/>
                </a:lnTo>
                <a:lnTo>
                  <a:pt x="0" y="821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24785" y="5534031"/>
            <a:ext cx="14604" cy="77470"/>
          </a:xfrm>
          <a:custGeom>
            <a:avLst/>
            <a:gdLst/>
            <a:ahLst/>
            <a:cxnLst/>
            <a:rect l="l" t="t" r="r" b="b"/>
            <a:pathLst>
              <a:path w="14605" h="77470">
                <a:moveTo>
                  <a:pt x="14064" y="0"/>
                </a:moveTo>
                <a:lnTo>
                  <a:pt x="0" y="0"/>
                </a:lnTo>
                <a:lnTo>
                  <a:pt x="0" y="77068"/>
                </a:lnTo>
                <a:lnTo>
                  <a:pt x="14064" y="77068"/>
                </a:lnTo>
                <a:lnTo>
                  <a:pt x="14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9653" y="5525561"/>
            <a:ext cx="14604" cy="85725"/>
          </a:xfrm>
          <a:custGeom>
            <a:avLst/>
            <a:gdLst/>
            <a:ahLst/>
            <a:cxnLst/>
            <a:rect l="l" t="t" r="r" b="b"/>
            <a:pathLst>
              <a:path w="14605" h="85725">
                <a:moveTo>
                  <a:pt x="14150" y="0"/>
                </a:moveTo>
                <a:lnTo>
                  <a:pt x="0" y="0"/>
                </a:lnTo>
                <a:lnTo>
                  <a:pt x="0" y="85538"/>
                </a:lnTo>
                <a:lnTo>
                  <a:pt x="14150" y="85538"/>
                </a:lnTo>
                <a:lnTo>
                  <a:pt x="1415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73901" y="549197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79653" y="5413886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0" y="68665"/>
                </a:moveTo>
                <a:lnTo>
                  <a:pt x="14150" y="68665"/>
                </a:lnTo>
                <a:lnTo>
                  <a:pt x="14150" y="0"/>
                </a:lnTo>
                <a:lnTo>
                  <a:pt x="0" y="0"/>
                </a:lnTo>
                <a:lnTo>
                  <a:pt x="0" y="6866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73901" y="538291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79653" y="5306176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5" h="67945">
                <a:moveTo>
                  <a:pt x="0" y="67319"/>
                </a:moveTo>
                <a:lnTo>
                  <a:pt x="14150" y="67319"/>
                </a:lnTo>
                <a:lnTo>
                  <a:pt x="14150" y="0"/>
                </a:lnTo>
                <a:lnTo>
                  <a:pt x="0" y="0"/>
                </a:lnTo>
                <a:lnTo>
                  <a:pt x="0" y="673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73901" y="5168458"/>
            <a:ext cx="120014" cy="130810"/>
          </a:xfrm>
          <a:custGeom>
            <a:avLst/>
            <a:gdLst/>
            <a:ahLst/>
            <a:cxnLst/>
            <a:rect l="l" t="t" r="r" b="b"/>
            <a:pathLst>
              <a:path w="120015" h="130810">
                <a:moveTo>
                  <a:pt x="119903" y="0"/>
                </a:moveTo>
                <a:lnTo>
                  <a:pt x="0" y="57025"/>
                </a:lnTo>
                <a:lnTo>
                  <a:pt x="0" y="76945"/>
                </a:lnTo>
                <a:lnTo>
                  <a:pt x="30073" y="90254"/>
                </a:lnTo>
                <a:lnTo>
                  <a:pt x="119903" y="130445"/>
                </a:lnTo>
                <a:lnTo>
                  <a:pt x="119903" y="110852"/>
                </a:lnTo>
                <a:lnTo>
                  <a:pt x="83592" y="95542"/>
                </a:lnTo>
                <a:lnTo>
                  <a:pt x="83592" y="90254"/>
                </a:lnTo>
                <a:lnTo>
                  <a:pt x="70652" y="90254"/>
                </a:lnTo>
                <a:lnTo>
                  <a:pt x="35506" y="74917"/>
                </a:lnTo>
                <a:lnTo>
                  <a:pt x="27864" y="71744"/>
                </a:lnTo>
                <a:lnTo>
                  <a:pt x="20276" y="69188"/>
                </a:lnTo>
                <a:lnTo>
                  <a:pt x="12603" y="67426"/>
                </a:lnTo>
                <a:lnTo>
                  <a:pt x="17790" y="65610"/>
                </a:lnTo>
                <a:lnTo>
                  <a:pt x="23664" y="63349"/>
                </a:lnTo>
                <a:lnTo>
                  <a:pt x="30217" y="60658"/>
                </a:lnTo>
                <a:lnTo>
                  <a:pt x="70652" y="43011"/>
                </a:lnTo>
                <a:lnTo>
                  <a:pt x="83592" y="43011"/>
                </a:lnTo>
                <a:lnTo>
                  <a:pt x="83592" y="37282"/>
                </a:lnTo>
                <a:lnTo>
                  <a:pt x="119903" y="21065"/>
                </a:lnTo>
                <a:lnTo>
                  <a:pt x="119903" y="0"/>
                </a:lnTo>
                <a:close/>
              </a:path>
              <a:path w="120015" h="130810">
                <a:moveTo>
                  <a:pt x="83592" y="43011"/>
                </a:moveTo>
                <a:lnTo>
                  <a:pt x="70652" y="43011"/>
                </a:lnTo>
                <a:lnTo>
                  <a:pt x="70652" y="90254"/>
                </a:lnTo>
                <a:lnTo>
                  <a:pt x="83592" y="90254"/>
                </a:lnTo>
                <a:lnTo>
                  <a:pt x="83592" y="43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71854" y="4992534"/>
            <a:ext cx="124460" cy="123825"/>
          </a:xfrm>
          <a:custGeom>
            <a:avLst/>
            <a:gdLst/>
            <a:ahLst/>
            <a:cxnLst/>
            <a:rect l="l" t="t" r="r" b="b"/>
            <a:pathLst>
              <a:path w="124459" h="123825">
                <a:moveTo>
                  <a:pt x="34920" y="2379"/>
                </a:moveTo>
                <a:lnTo>
                  <a:pt x="5102" y="29801"/>
                </a:lnTo>
                <a:lnTo>
                  <a:pt x="0" y="57466"/>
                </a:lnTo>
                <a:lnTo>
                  <a:pt x="435" y="66484"/>
                </a:lnTo>
                <a:lnTo>
                  <a:pt x="16151" y="104818"/>
                </a:lnTo>
                <a:lnTo>
                  <a:pt x="52021" y="122690"/>
                </a:lnTo>
                <a:lnTo>
                  <a:pt x="61096" y="123217"/>
                </a:lnTo>
                <a:lnTo>
                  <a:pt x="69537" y="122742"/>
                </a:lnTo>
                <a:lnTo>
                  <a:pt x="106418" y="106780"/>
                </a:lnTo>
                <a:lnTo>
                  <a:pt x="108754" y="104179"/>
                </a:lnTo>
                <a:lnTo>
                  <a:pt x="53095" y="104179"/>
                </a:lnTo>
                <a:lnTo>
                  <a:pt x="45421" y="102769"/>
                </a:lnTo>
                <a:lnTo>
                  <a:pt x="15204" y="72604"/>
                </a:lnTo>
                <a:lnTo>
                  <a:pt x="13564" y="48564"/>
                </a:lnTo>
                <a:lnTo>
                  <a:pt x="15479" y="40808"/>
                </a:lnTo>
                <a:lnTo>
                  <a:pt x="23597" y="28468"/>
                </a:lnTo>
                <a:lnTo>
                  <a:pt x="29825" y="23797"/>
                </a:lnTo>
                <a:lnTo>
                  <a:pt x="38608" y="20536"/>
                </a:lnTo>
                <a:lnTo>
                  <a:pt x="37245" y="13968"/>
                </a:lnTo>
                <a:lnTo>
                  <a:pt x="36109" y="8163"/>
                </a:lnTo>
                <a:lnTo>
                  <a:pt x="34920" y="2379"/>
                </a:lnTo>
                <a:close/>
              </a:path>
              <a:path w="124459" h="123825">
                <a:moveTo>
                  <a:pt x="83920" y="0"/>
                </a:moveTo>
                <a:lnTo>
                  <a:pt x="82561" y="6169"/>
                </a:lnTo>
                <a:lnTo>
                  <a:pt x="81263" y="12339"/>
                </a:lnTo>
                <a:lnTo>
                  <a:pt x="79904" y="18509"/>
                </a:lnTo>
                <a:lnTo>
                  <a:pt x="108528" y="44917"/>
                </a:lnTo>
                <a:lnTo>
                  <a:pt x="110425" y="67690"/>
                </a:lnTo>
                <a:lnTo>
                  <a:pt x="108596" y="75622"/>
                </a:lnTo>
                <a:lnTo>
                  <a:pt x="75319" y="102868"/>
                </a:lnTo>
                <a:lnTo>
                  <a:pt x="61018" y="104179"/>
                </a:lnTo>
                <a:lnTo>
                  <a:pt x="108754" y="104179"/>
                </a:lnTo>
                <a:lnTo>
                  <a:pt x="123515" y="68453"/>
                </a:lnTo>
                <a:lnTo>
                  <a:pt x="123981" y="57466"/>
                </a:lnTo>
                <a:lnTo>
                  <a:pt x="123365" y="47239"/>
                </a:lnTo>
                <a:lnTo>
                  <a:pt x="101115" y="8163"/>
                </a:lnTo>
                <a:lnTo>
                  <a:pt x="93099" y="3499"/>
                </a:lnTo>
                <a:lnTo>
                  <a:pt x="8392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73901" y="4859973"/>
            <a:ext cx="122555" cy="109855"/>
          </a:xfrm>
          <a:custGeom>
            <a:avLst/>
            <a:gdLst/>
            <a:ahLst/>
            <a:cxnLst/>
            <a:rect l="l" t="t" r="r" b="b"/>
            <a:pathLst>
              <a:path w="122555" h="109854">
                <a:moveTo>
                  <a:pt x="69269" y="0"/>
                </a:moveTo>
                <a:lnTo>
                  <a:pt x="0" y="0"/>
                </a:lnTo>
                <a:lnTo>
                  <a:pt x="0" y="18509"/>
                </a:lnTo>
                <a:lnTo>
                  <a:pt x="69191" y="18509"/>
                </a:lnTo>
                <a:lnTo>
                  <a:pt x="79560" y="19051"/>
                </a:lnTo>
                <a:lnTo>
                  <a:pt x="107153" y="46617"/>
                </a:lnTo>
                <a:lnTo>
                  <a:pt x="107635" y="63988"/>
                </a:lnTo>
                <a:lnTo>
                  <a:pt x="106362" y="70775"/>
                </a:lnTo>
                <a:lnTo>
                  <a:pt x="103619" y="76151"/>
                </a:lnTo>
                <a:lnTo>
                  <a:pt x="100876" y="81616"/>
                </a:lnTo>
                <a:lnTo>
                  <a:pt x="97188" y="85582"/>
                </a:lnTo>
                <a:lnTo>
                  <a:pt x="92179" y="87697"/>
                </a:lnTo>
                <a:lnTo>
                  <a:pt x="87249" y="89989"/>
                </a:lnTo>
                <a:lnTo>
                  <a:pt x="79576" y="91135"/>
                </a:lnTo>
                <a:lnTo>
                  <a:pt x="0" y="91135"/>
                </a:lnTo>
                <a:lnTo>
                  <a:pt x="0" y="109644"/>
                </a:lnTo>
                <a:lnTo>
                  <a:pt x="69269" y="109644"/>
                </a:lnTo>
                <a:lnTo>
                  <a:pt x="78286" y="109287"/>
                </a:lnTo>
                <a:lnTo>
                  <a:pt x="116137" y="86552"/>
                </a:lnTo>
                <a:lnTo>
                  <a:pt x="121950" y="54469"/>
                </a:lnTo>
                <a:lnTo>
                  <a:pt x="121546" y="44874"/>
                </a:lnTo>
                <a:lnTo>
                  <a:pt x="105111" y="7844"/>
                </a:lnTo>
                <a:lnTo>
                  <a:pt x="77826" y="309"/>
                </a:lnTo>
                <a:lnTo>
                  <a:pt x="6926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73901" y="48208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750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79653" y="4743389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0" y="68665"/>
                </a:moveTo>
                <a:lnTo>
                  <a:pt x="14150" y="68665"/>
                </a:lnTo>
                <a:lnTo>
                  <a:pt x="14150" y="0"/>
                </a:lnTo>
                <a:lnTo>
                  <a:pt x="0" y="0"/>
                </a:lnTo>
                <a:lnTo>
                  <a:pt x="0" y="6866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73901" y="4700304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0" y="45776"/>
                </a:lnTo>
                <a:lnTo>
                  <a:pt x="14150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73901" y="469088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73901" y="4635678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0" y="45776"/>
                </a:lnTo>
                <a:lnTo>
                  <a:pt x="14150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73901" y="4506713"/>
            <a:ext cx="122555" cy="109855"/>
          </a:xfrm>
          <a:custGeom>
            <a:avLst/>
            <a:gdLst/>
            <a:ahLst/>
            <a:cxnLst/>
            <a:rect l="l" t="t" r="r" b="b"/>
            <a:pathLst>
              <a:path w="122555" h="109854">
                <a:moveTo>
                  <a:pt x="69269" y="0"/>
                </a:moveTo>
                <a:lnTo>
                  <a:pt x="0" y="0"/>
                </a:lnTo>
                <a:lnTo>
                  <a:pt x="0" y="18420"/>
                </a:lnTo>
                <a:lnTo>
                  <a:pt x="69191" y="18420"/>
                </a:lnTo>
                <a:lnTo>
                  <a:pt x="79560" y="18966"/>
                </a:lnTo>
                <a:lnTo>
                  <a:pt x="107153" y="46655"/>
                </a:lnTo>
                <a:lnTo>
                  <a:pt x="107635" y="63988"/>
                </a:lnTo>
                <a:lnTo>
                  <a:pt x="106362" y="70775"/>
                </a:lnTo>
                <a:lnTo>
                  <a:pt x="103619" y="76151"/>
                </a:lnTo>
                <a:lnTo>
                  <a:pt x="100876" y="81616"/>
                </a:lnTo>
                <a:lnTo>
                  <a:pt x="97188" y="85582"/>
                </a:lnTo>
                <a:lnTo>
                  <a:pt x="87249" y="89989"/>
                </a:lnTo>
                <a:lnTo>
                  <a:pt x="79576" y="91135"/>
                </a:lnTo>
                <a:lnTo>
                  <a:pt x="0" y="91135"/>
                </a:lnTo>
                <a:lnTo>
                  <a:pt x="0" y="109556"/>
                </a:lnTo>
                <a:lnTo>
                  <a:pt x="69269" y="109556"/>
                </a:lnTo>
                <a:lnTo>
                  <a:pt x="78286" y="109213"/>
                </a:lnTo>
                <a:lnTo>
                  <a:pt x="116137" y="86464"/>
                </a:lnTo>
                <a:lnTo>
                  <a:pt x="121950" y="54469"/>
                </a:lnTo>
                <a:lnTo>
                  <a:pt x="121546" y="44887"/>
                </a:lnTo>
                <a:lnTo>
                  <a:pt x="105111" y="7844"/>
                </a:lnTo>
                <a:lnTo>
                  <a:pt x="77826" y="309"/>
                </a:lnTo>
                <a:lnTo>
                  <a:pt x="6926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73901" y="4352999"/>
            <a:ext cx="120014" cy="123189"/>
          </a:xfrm>
          <a:custGeom>
            <a:avLst/>
            <a:gdLst/>
            <a:ahLst/>
            <a:cxnLst/>
            <a:rect l="l" t="t" r="r" b="b"/>
            <a:pathLst>
              <a:path w="120015" h="123189">
                <a:moveTo>
                  <a:pt x="41210" y="11369"/>
                </a:moveTo>
                <a:lnTo>
                  <a:pt x="26090" y="11369"/>
                </a:lnTo>
                <a:lnTo>
                  <a:pt x="20136" y="13308"/>
                </a:lnTo>
                <a:lnTo>
                  <a:pt x="14619" y="17187"/>
                </a:lnTo>
                <a:lnTo>
                  <a:pt x="9142" y="20977"/>
                </a:lnTo>
                <a:lnTo>
                  <a:pt x="0" y="122777"/>
                </a:lnTo>
                <a:lnTo>
                  <a:pt x="119903" y="122777"/>
                </a:lnTo>
                <a:lnTo>
                  <a:pt x="119903" y="104268"/>
                </a:lnTo>
                <a:lnTo>
                  <a:pt x="13236" y="104268"/>
                </a:lnTo>
                <a:lnTo>
                  <a:pt x="13298" y="49622"/>
                </a:lnTo>
                <a:lnTo>
                  <a:pt x="15010" y="42306"/>
                </a:lnTo>
                <a:lnTo>
                  <a:pt x="18721" y="37458"/>
                </a:lnTo>
                <a:lnTo>
                  <a:pt x="22464" y="32787"/>
                </a:lnTo>
                <a:lnTo>
                  <a:pt x="27059" y="30319"/>
                </a:lnTo>
                <a:lnTo>
                  <a:pt x="60083" y="30319"/>
                </a:lnTo>
                <a:lnTo>
                  <a:pt x="58221" y="26360"/>
                </a:lnTo>
                <a:lnTo>
                  <a:pt x="54228" y="20977"/>
                </a:lnTo>
                <a:lnTo>
                  <a:pt x="48359" y="14631"/>
                </a:lnTo>
                <a:lnTo>
                  <a:pt x="41210" y="11369"/>
                </a:lnTo>
                <a:close/>
              </a:path>
              <a:path w="120015" h="123189">
                <a:moveTo>
                  <a:pt x="60083" y="30319"/>
                </a:moveTo>
                <a:lnTo>
                  <a:pt x="36560" y="30319"/>
                </a:lnTo>
                <a:lnTo>
                  <a:pt x="40131" y="31641"/>
                </a:lnTo>
                <a:lnTo>
                  <a:pt x="43429" y="34109"/>
                </a:lnTo>
                <a:lnTo>
                  <a:pt x="46804" y="36489"/>
                </a:lnTo>
                <a:lnTo>
                  <a:pt x="49133" y="40191"/>
                </a:lnTo>
                <a:lnTo>
                  <a:pt x="50633" y="44950"/>
                </a:lnTo>
                <a:lnTo>
                  <a:pt x="52212" y="49622"/>
                </a:lnTo>
                <a:lnTo>
                  <a:pt x="52930" y="56232"/>
                </a:lnTo>
                <a:lnTo>
                  <a:pt x="52930" y="104268"/>
                </a:lnTo>
                <a:lnTo>
                  <a:pt x="66667" y="104268"/>
                </a:lnTo>
                <a:lnTo>
                  <a:pt x="66667" y="78179"/>
                </a:lnTo>
                <a:lnTo>
                  <a:pt x="66808" y="74741"/>
                </a:lnTo>
                <a:lnTo>
                  <a:pt x="78443" y="54910"/>
                </a:lnTo>
                <a:lnTo>
                  <a:pt x="82318" y="51384"/>
                </a:lnTo>
                <a:lnTo>
                  <a:pt x="83271" y="50591"/>
                </a:lnTo>
                <a:lnTo>
                  <a:pt x="65339" y="50591"/>
                </a:lnTo>
                <a:lnTo>
                  <a:pt x="63763" y="41192"/>
                </a:lnTo>
                <a:lnTo>
                  <a:pt x="61395" y="33107"/>
                </a:lnTo>
                <a:lnTo>
                  <a:pt x="60083" y="30319"/>
                </a:lnTo>
                <a:close/>
              </a:path>
              <a:path w="120015" h="123189">
                <a:moveTo>
                  <a:pt x="119903" y="0"/>
                </a:moveTo>
                <a:lnTo>
                  <a:pt x="80849" y="28997"/>
                </a:lnTo>
                <a:lnTo>
                  <a:pt x="65339" y="50591"/>
                </a:lnTo>
                <a:lnTo>
                  <a:pt x="83271" y="50591"/>
                </a:lnTo>
                <a:lnTo>
                  <a:pt x="87718" y="46889"/>
                </a:lnTo>
                <a:lnTo>
                  <a:pt x="101200" y="37000"/>
                </a:lnTo>
                <a:lnTo>
                  <a:pt x="113653" y="27732"/>
                </a:lnTo>
                <a:lnTo>
                  <a:pt x="119903" y="23180"/>
                </a:lnTo>
                <a:lnTo>
                  <a:pt x="119903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73901" y="4220350"/>
            <a:ext cx="120014" cy="130810"/>
          </a:xfrm>
          <a:custGeom>
            <a:avLst/>
            <a:gdLst/>
            <a:ahLst/>
            <a:cxnLst/>
            <a:rect l="l" t="t" r="r" b="b"/>
            <a:pathLst>
              <a:path w="120015" h="130810">
                <a:moveTo>
                  <a:pt x="119903" y="0"/>
                </a:moveTo>
                <a:lnTo>
                  <a:pt x="0" y="57025"/>
                </a:lnTo>
                <a:lnTo>
                  <a:pt x="0" y="76945"/>
                </a:lnTo>
                <a:lnTo>
                  <a:pt x="30126" y="90254"/>
                </a:lnTo>
                <a:lnTo>
                  <a:pt x="119903" y="130445"/>
                </a:lnTo>
                <a:lnTo>
                  <a:pt x="119903" y="110878"/>
                </a:lnTo>
                <a:lnTo>
                  <a:pt x="83592" y="95542"/>
                </a:lnTo>
                <a:lnTo>
                  <a:pt x="83592" y="90254"/>
                </a:lnTo>
                <a:lnTo>
                  <a:pt x="70652" y="90254"/>
                </a:lnTo>
                <a:lnTo>
                  <a:pt x="35506" y="74917"/>
                </a:lnTo>
                <a:lnTo>
                  <a:pt x="27864" y="71744"/>
                </a:lnTo>
                <a:lnTo>
                  <a:pt x="20276" y="69188"/>
                </a:lnTo>
                <a:lnTo>
                  <a:pt x="12603" y="67426"/>
                </a:lnTo>
                <a:lnTo>
                  <a:pt x="17790" y="65561"/>
                </a:lnTo>
                <a:lnTo>
                  <a:pt x="23664" y="63283"/>
                </a:lnTo>
                <a:lnTo>
                  <a:pt x="30217" y="60609"/>
                </a:lnTo>
                <a:lnTo>
                  <a:pt x="37443" y="57554"/>
                </a:lnTo>
                <a:lnTo>
                  <a:pt x="70652" y="43011"/>
                </a:lnTo>
                <a:lnTo>
                  <a:pt x="83592" y="43011"/>
                </a:lnTo>
                <a:lnTo>
                  <a:pt x="83592" y="37282"/>
                </a:lnTo>
                <a:lnTo>
                  <a:pt x="119903" y="20977"/>
                </a:lnTo>
                <a:lnTo>
                  <a:pt x="119903" y="0"/>
                </a:lnTo>
                <a:close/>
              </a:path>
              <a:path w="120015" h="130810">
                <a:moveTo>
                  <a:pt x="83592" y="43011"/>
                </a:moveTo>
                <a:lnTo>
                  <a:pt x="70652" y="43011"/>
                </a:lnTo>
                <a:lnTo>
                  <a:pt x="70652" y="90254"/>
                </a:lnTo>
                <a:lnTo>
                  <a:pt x="83592" y="90254"/>
                </a:lnTo>
                <a:lnTo>
                  <a:pt x="83592" y="43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89107" y="419473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97" y="0"/>
                </a:lnTo>
              </a:path>
            </a:pathLst>
          </a:custGeom>
          <a:ln w="403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90423" y="4102511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207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89107" y="410049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97" y="0"/>
                </a:lnTo>
              </a:path>
            </a:pathLst>
          </a:custGeom>
          <a:ln w="403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92503" y="410206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223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63219" y="59315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438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63219" y="588108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849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69000" y="5802990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0" y="68665"/>
                </a:moveTo>
                <a:lnTo>
                  <a:pt x="14150" y="68665"/>
                </a:lnTo>
                <a:lnTo>
                  <a:pt x="14150" y="0"/>
                </a:lnTo>
                <a:lnTo>
                  <a:pt x="0" y="0"/>
                </a:lnTo>
                <a:lnTo>
                  <a:pt x="0" y="6866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63219" y="5625184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119931" y="0"/>
                </a:moveTo>
                <a:lnTo>
                  <a:pt x="0" y="0"/>
                </a:lnTo>
                <a:lnTo>
                  <a:pt x="0" y="17680"/>
                </a:lnTo>
                <a:lnTo>
                  <a:pt x="94145" y="17680"/>
                </a:lnTo>
                <a:lnTo>
                  <a:pt x="70558" y="35881"/>
                </a:lnTo>
                <a:lnTo>
                  <a:pt x="23602" y="72652"/>
                </a:lnTo>
                <a:lnTo>
                  <a:pt x="0" y="90853"/>
                </a:lnTo>
                <a:lnTo>
                  <a:pt x="0" y="109750"/>
                </a:lnTo>
                <a:lnTo>
                  <a:pt x="119931" y="109750"/>
                </a:lnTo>
                <a:lnTo>
                  <a:pt x="119931" y="92069"/>
                </a:lnTo>
                <a:lnTo>
                  <a:pt x="25703" y="92069"/>
                </a:lnTo>
                <a:lnTo>
                  <a:pt x="49309" y="73872"/>
                </a:lnTo>
                <a:lnTo>
                  <a:pt x="96308" y="37098"/>
                </a:lnTo>
                <a:lnTo>
                  <a:pt x="119931" y="18896"/>
                </a:lnTo>
                <a:lnTo>
                  <a:pt x="119931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61119" y="5466534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599"/>
                </a:lnTo>
                <a:lnTo>
                  <a:pt x="1931" y="48197"/>
                </a:lnTo>
                <a:lnTo>
                  <a:pt x="0" y="66456"/>
                </a:lnTo>
                <a:lnTo>
                  <a:pt x="1033" y="80633"/>
                </a:lnTo>
                <a:lnTo>
                  <a:pt x="26151" y="122747"/>
                </a:lnTo>
                <a:lnTo>
                  <a:pt x="63615" y="133248"/>
                </a:lnTo>
                <a:lnTo>
                  <a:pt x="71419" y="132741"/>
                </a:lnTo>
                <a:lnTo>
                  <a:pt x="106176" y="115436"/>
                </a:lnTo>
                <a:lnTo>
                  <a:pt x="107144" y="114254"/>
                </a:lnTo>
                <a:lnTo>
                  <a:pt x="63865" y="114254"/>
                </a:lnTo>
                <a:lnTo>
                  <a:pt x="51295" y="113352"/>
                </a:lnTo>
                <a:lnTo>
                  <a:pt x="16493" y="84659"/>
                </a:lnTo>
                <a:lnTo>
                  <a:pt x="13650" y="66456"/>
                </a:lnTo>
                <a:lnTo>
                  <a:pt x="14008" y="59712"/>
                </a:lnTo>
                <a:lnTo>
                  <a:pt x="36557" y="24714"/>
                </a:lnTo>
                <a:lnTo>
                  <a:pt x="62146" y="19029"/>
                </a:lnTo>
                <a:lnTo>
                  <a:pt x="107585" y="19029"/>
                </a:lnTo>
                <a:lnTo>
                  <a:pt x="107482" y="18894"/>
                </a:lnTo>
                <a:lnTo>
                  <a:pt x="71122" y="551"/>
                </a:lnTo>
                <a:lnTo>
                  <a:pt x="62232" y="0"/>
                </a:lnTo>
                <a:close/>
              </a:path>
              <a:path w="124459" h="133350">
                <a:moveTo>
                  <a:pt x="107585" y="19029"/>
                </a:moveTo>
                <a:lnTo>
                  <a:pt x="62146" y="19029"/>
                </a:lnTo>
                <a:lnTo>
                  <a:pt x="73054" y="19880"/>
                </a:lnTo>
                <a:lnTo>
                  <a:pt x="82621" y="22416"/>
                </a:lnTo>
                <a:lnTo>
                  <a:pt x="109709" y="56781"/>
                </a:lnTo>
                <a:lnTo>
                  <a:pt x="110483" y="66738"/>
                </a:lnTo>
                <a:lnTo>
                  <a:pt x="109710" y="76516"/>
                </a:lnTo>
                <a:lnTo>
                  <a:pt x="83221" y="110810"/>
                </a:lnTo>
                <a:lnTo>
                  <a:pt x="63865" y="114254"/>
                </a:lnTo>
                <a:lnTo>
                  <a:pt x="107144" y="114254"/>
                </a:lnTo>
                <a:lnTo>
                  <a:pt x="123514" y="76516"/>
                </a:lnTo>
                <a:lnTo>
                  <a:pt x="124050" y="66738"/>
                </a:lnTo>
                <a:lnTo>
                  <a:pt x="123609" y="57731"/>
                </a:lnTo>
                <a:lnTo>
                  <a:pt x="122245" y="49105"/>
                </a:lnTo>
                <a:lnTo>
                  <a:pt x="119931" y="40787"/>
                </a:lnTo>
                <a:lnTo>
                  <a:pt x="116632" y="32805"/>
                </a:lnTo>
                <a:lnTo>
                  <a:pt x="112479" y="25421"/>
                </a:lnTo>
                <a:lnTo>
                  <a:pt x="107585" y="19029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63219" y="5333198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119931" y="0"/>
                </a:moveTo>
                <a:lnTo>
                  <a:pt x="0" y="0"/>
                </a:lnTo>
                <a:lnTo>
                  <a:pt x="0" y="17680"/>
                </a:lnTo>
                <a:lnTo>
                  <a:pt x="94145" y="17680"/>
                </a:lnTo>
                <a:lnTo>
                  <a:pt x="70558" y="35881"/>
                </a:lnTo>
                <a:lnTo>
                  <a:pt x="23602" y="72663"/>
                </a:lnTo>
                <a:lnTo>
                  <a:pt x="0" y="90879"/>
                </a:lnTo>
                <a:lnTo>
                  <a:pt x="0" y="109785"/>
                </a:lnTo>
                <a:lnTo>
                  <a:pt x="119931" y="109785"/>
                </a:lnTo>
                <a:lnTo>
                  <a:pt x="119931" y="92096"/>
                </a:lnTo>
                <a:lnTo>
                  <a:pt x="25703" y="92096"/>
                </a:lnTo>
                <a:lnTo>
                  <a:pt x="49309" y="73899"/>
                </a:lnTo>
                <a:lnTo>
                  <a:pt x="96308" y="37128"/>
                </a:lnTo>
                <a:lnTo>
                  <a:pt x="119931" y="18932"/>
                </a:lnTo>
                <a:lnTo>
                  <a:pt x="119931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61170" y="5130294"/>
            <a:ext cx="124460" cy="123825"/>
          </a:xfrm>
          <a:custGeom>
            <a:avLst/>
            <a:gdLst/>
            <a:ahLst/>
            <a:cxnLst/>
            <a:rect l="l" t="t" r="r" b="b"/>
            <a:pathLst>
              <a:path w="124459" h="123825">
                <a:moveTo>
                  <a:pt x="34927" y="2379"/>
                </a:moveTo>
                <a:lnTo>
                  <a:pt x="5118" y="29726"/>
                </a:lnTo>
                <a:lnTo>
                  <a:pt x="0" y="57378"/>
                </a:lnTo>
                <a:lnTo>
                  <a:pt x="435" y="66395"/>
                </a:lnTo>
                <a:lnTo>
                  <a:pt x="16154" y="104774"/>
                </a:lnTo>
                <a:lnTo>
                  <a:pt x="52037" y="122678"/>
                </a:lnTo>
                <a:lnTo>
                  <a:pt x="61103" y="123217"/>
                </a:lnTo>
                <a:lnTo>
                  <a:pt x="69558" y="122730"/>
                </a:lnTo>
                <a:lnTo>
                  <a:pt x="106427" y="106746"/>
                </a:lnTo>
                <a:lnTo>
                  <a:pt x="108745" y="104179"/>
                </a:lnTo>
                <a:lnTo>
                  <a:pt x="53094" y="104179"/>
                </a:lnTo>
                <a:lnTo>
                  <a:pt x="45424" y="102681"/>
                </a:lnTo>
                <a:lnTo>
                  <a:pt x="15227" y="72571"/>
                </a:lnTo>
                <a:lnTo>
                  <a:pt x="13599" y="48476"/>
                </a:lnTo>
                <a:lnTo>
                  <a:pt x="15510" y="40720"/>
                </a:lnTo>
                <a:lnTo>
                  <a:pt x="19554" y="34638"/>
                </a:lnTo>
                <a:lnTo>
                  <a:pt x="23626" y="28468"/>
                </a:lnTo>
                <a:lnTo>
                  <a:pt x="29858" y="23709"/>
                </a:lnTo>
                <a:lnTo>
                  <a:pt x="38611" y="20536"/>
                </a:lnTo>
                <a:lnTo>
                  <a:pt x="37260" y="13919"/>
                </a:lnTo>
                <a:lnTo>
                  <a:pt x="36129" y="8119"/>
                </a:lnTo>
                <a:lnTo>
                  <a:pt x="34927" y="2379"/>
                </a:lnTo>
                <a:close/>
              </a:path>
              <a:path w="124459" h="123825">
                <a:moveTo>
                  <a:pt x="83927" y="0"/>
                </a:moveTo>
                <a:lnTo>
                  <a:pt x="82568" y="6169"/>
                </a:lnTo>
                <a:lnTo>
                  <a:pt x="81294" y="12339"/>
                </a:lnTo>
                <a:lnTo>
                  <a:pt x="79934" y="18420"/>
                </a:lnTo>
                <a:lnTo>
                  <a:pt x="108547" y="44840"/>
                </a:lnTo>
                <a:lnTo>
                  <a:pt x="110432" y="67690"/>
                </a:lnTo>
                <a:lnTo>
                  <a:pt x="108603" y="75622"/>
                </a:lnTo>
                <a:lnTo>
                  <a:pt x="104782" y="82850"/>
                </a:lnTo>
                <a:lnTo>
                  <a:pt x="100961" y="90165"/>
                </a:lnTo>
                <a:lnTo>
                  <a:pt x="61017" y="104179"/>
                </a:lnTo>
                <a:lnTo>
                  <a:pt x="108745" y="104179"/>
                </a:lnTo>
                <a:lnTo>
                  <a:pt x="123526" y="68453"/>
                </a:lnTo>
                <a:lnTo>
                  <a:pt x="123983" y="57378"/>
                </a:lnTo>
                <a:lnTo>
                  <a:pt x="123372" y="47238"/>
                </a:lnTo>
                <a:lnTo>
                  <a:pt x="101119" y="8119"/>
                </a:lnTo>
                <a:lnTo>
                  <a:pt x="93105" y="3460"/>
                </a:lnTo>
                <a:lnTo>
                  <a:pt x="83927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1119" y="4979930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580"/>
                </a:lnTo>
                <a:lnTo>
                  <a:pt x="1930" y="48211"/>
                </a:lnTo>
                <a:lnTo>
                  <a:pt x="0" y="66456"/>
                </a:lnTo>
                <a:lnTo>
                  <a:pt x="1033" y="80620"/>
                </a:lnTo>
                <a:lnTo>
                  <a:pt x="26151" y="122742"/>
                </a:lnTo>
                <a:lnTo>
                  <a:pt x="63615" y="133265"/>
                </a:lnTo>
                <a:lnTo>
                  <a:pt x="71419" y="132756"/>
                </a:lnTo>
                <a:lnTo>
                  <a:pt x="106176" y="115439"/>
                </a:lnTo>
                <a:lnTo>
                  <a:pt x="107167" y="114227"/>
                </a:lnTo>
                <a:lnTo>
                  <a:pt x="63865" y="114227"/>
                </a:lnTo>
                <a:lnTo>
                  <a:pt x="51294" y="113338"/>
                </a:lnTo>
                <a:lnTo>
                  <a:pt x="16493" y="84679"/>
                </a:lnTo>
                <a:lnTo>
                  <a:pt x="13650" y="66456"/>
                </a:lnTo>
                <a:lnTo>
                  <a:pt x="14008" y="59696"/>
                </a:lnTo>
                <a:lnTo>
                  <a:pt x="36557" y="24766"/>
                </a:lnTo>
                <a:lnTo>
                  <a:pt x="62146" y="19037"/>
                </a:lnTo>
                <a:lnTo>
                  <a:pt x="107600" y="19037"/>
                </a:lnTo>
                <a:lnTo>
                  <a:pt x="107482" y="18883"/>
                </a:lnTo>
                <a:lnTo>
                  <a:pt x="71122" y="554"/>
                </a:lnTo>
                <a:lnTo>
                  <a:pt x="62232" y="0"/>
                </a:lnTo>
                <a:close/>
              </a:path>
              <a:path w="124459" h="133350">
                <a:moveTo>
                  <a:pt x="107600" y="19037"/>
                </a:moveTo>
                <a:lnTo>
                  <a:pt x="62146" y="19037"/>
                </a:lnTo>
                <a:lnTo>
                  <a:pt x="73054" y="19879"/>
                </a:lnTo>
                <a:lnTo>
                  <a:pt x="82621" y="22398"/>
                </a:lnTo>
                <a:lnTo>
                  <a:pt x="109709" y="56777"/>
                </a:lnTo>
                <a:lnTo>
                  <a:pt x="110483" y="66720"/>
                </a:lnTo>
                <a:lnTo>
                  <a:pt x="109710" y="76497"/>
                </a:lnTo>
                <a:lnTo>
                  <a:pt x="83221" y="110779"/>
                </a:lnTo>
                <a:lnTo>
                  <a:pt x="63865" y="114227"/>
                </a:lnTo>
                <a:lnTo>
                  <a:pt x="107167" y="114227"/>
                </a:lnTo>
                <a:lnTo>
                  <a:pt x="123515" y="76497"/>
                </a:lnTo>
                <a:lnTo>
                  <a:pt x="124051" y="66720"/>
                </a:lnTo>
                <a:lnTo>
                  <a:pt x="123609" y="57712"/>
                </a:lnTo>
                <a:lnTo>
                  <a:pt x="122245" y="49082"/>
                </a:lnTo>
                <a:lnTo>
                  <a:pt x="119931" y="40765"/>
                </a:lnTo>
                <a:lnTo>
                  <a:pt x="116632" y="32787"/>
                </a:lnTo>
                <a:lnTo>
                  <a:pt x="112479" y="25405"/>
                </a:lnTo>
                <a:lnTo>
                  <a:pt x="107600" y="19037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63219" y="4846576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119931" y="0"/>
                </a:moveTo>
                <a:lnTo>
                  <a:pt x="0" y="0"/>
                </a:lnTo>
                <a:lnTo>
                  <a:pt x="0" y="17715"/>
                </a:lnTo>
                <a:lnTo>
                  <a:pt x="94145" y="17715"/>
                </a:lnTo>
                <a:lnTo>
                  <a:pt x="70558" y="35913"/>
                </a:lnTo>
                <a:lnTo>
                  <a:pt x="23602" y="72673"/>
                </a:lnTo>
                <a:lnTo>
                  <a:pt x="0" y="90870"/>
                </a:lnTo>
                <a:lnTo>
                  <a:pt x="0" y="109820"/>
                </a:lnTo>
                <a:lnTo>
                  <a:pt x="119931" y="109820"/>
                </a:lnTo>
                <a:lnTo>
                  <a:pt x="119931" y="92104"/>
                </a:lnTo>
                <a:lnTo>
                  <a:pt x="25703" y="92104"/>
                </a:lnTo>
                <a:lnTo>
                  <a:pt x="49309" y="73907"/>
                </a:lnTo>
                <a:lnTo>
                  <a:pt x="96308" y="37147"/>
                </a:lnTo>
                <a:lnTo>
                  <a:pt x="119931" y="18949"/>
                </a:lnTo>
                <a:lnTo>
                  <a:pt x="119931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61119" y="4688014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543"/>
                </a:lnTo>
                <a:lnTo>
                  <a:pt x="1930" y="48167"/>
                </a:lnTo>
                <a:lnTo>
                  <a:pt x="0" y="66368"/>
                </a:lnTo>
                <a:lnTo>
                  <a:pt x="1033" y="80569"/>
                </a:lnTo>
                <a:lnTo>
                  <a:pt x="26151" y="122705"/>
                </a:lnTo>
                <a:lnTo>
                  <a:pt x="63615" y="133265"/>
                </a:lnTo>
                <a:lnTo>
                  <a:pt x="71419" y="132743"/>
                </a:lnTo>
                <a:lnTo>
                  <a:pt x="106176" y="115373"/>
                </a:lnTo>
                <a:lnTo>
                  <a:pt x="107116" y="114227"/>
                </a:lnTo>
                <a:lnTo>
                  <a:pt x="63865" y="114227"/>
                </a:lnTo>
                <a:lnTo>
                  <a:pt x="51294" y="113324"/>
                </a:lnTo>
                <a:lnTo>
                  <a:pt x="16493" y="84591"/>
                </a:lnTo>
                <a:lnTo>
                  <a:pt x="13650" y="66368"/>
                </a:lnTo>
                <a:lnTo>
                  <a:pt x="14008" y="59646"/>
                </a:lnTo>
                <a:lnTo>
                  <a:pt x="36557" y="24678"/>
                </a:lnTo>
                <a:lnTo>
                  <a:pt x="62146" y="18949"/>
                </a:lnTo>
                <a:lnTo>
                  <a:pt x="107558" y="18949"/>
                </a:lnTo>
                <a:lnTo>
                  <a:pt x="71122" y="542"/>
                </a:lnTo>
                <a:lnTo>
                  <a:pt x="62232" y="0"/>
                </a:lnTo>
                <a:close/>
              </a:path>
              <a:path w="124459" h="133350">
                <a:moveTo>
                  <a:pt x="107558" y="18949"/>
                </a:moveTo>
                <a:lnTo>
                  <a:pt x="62146" y="18949"/>
                </a:lnTo>
                <a:lnTo>
                  <a:pt x="73054" y="19803"/>
                </a:lnTo>
                <a:lnTo>
                  <a:pt x="82621" y="22343"/>
                </a:lnTo>
                <a:lnTo>
                  <a:pt x="109709" y="56739"/>
                </a:lnTo>
                <a:lnTo>
                  <a:pt x="110483" y="66720"/>
                </a:lnTo>
                <a:lnTo>
                  <a:pt x="109710" y="76483"/>
                </a:lnTo>
                <a:lnTo>
                  <a:pt x="83221" y="110768"/>
                </a:lnTo>
                <a:lnTo>
                  <a:pt x="63865" y="114227"/>
                </a:lnTo>
                <a:lnTo>
                  <a:pt x="107116" y="114227"/>
                </a:lnTo>
                <a:lnTo>
                  <a:pt x="123505" y="76483"/>
                </a:lnTo>
                <a:lnTo>
                  <a:pt x="124046" y="66368"/>
                </a:lnTo>
                <a:lnTo>
                  <a:pt x="123609" y="57675"/>
                </a:lnTo>
                <a:lnTo>
                  <a:pt x="122245" y="49071"/>
                </a:lnTo>
                <a:lnTo>
                  <a:pt x="119931" y="40764"/>
                </a:lnTo>
                <a:lnTo>
                  <a:pt x="116632" y="32787"/>
                </a:lnTo>
                <a:lnTo>
                  <a:pt x="112479" y="25393"/>
                </a:lnTo>
                <a:lnTo>
                  <a:pt x="107558" y="18949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61170" y="4559596"/>
            <a:ext cx="124460" cy="111125"/>
          </a:xfrm>
          <a:custGeom>
            <a:avLst/>
            <a:gdLst/>
            <a:ahLst/>
            <a:cxnLst/>
            <a:rect l="l" t="t" r="r" b="b"/>
            <a:pathLst>
              <a:path w="124459" h="111125">
                <a:moveTo>
                  <a:pt x="116538" y="17804"/>
                </a:moveTo>
                <a:lnTo>
                  <a:pt x="93093" y="17804"/>
                </a:lnTo>
                <a:lnTo>
                  <a:pt x="96500" y="19126"/>
                </a:lnTo>
                <a:lnTo>
                  <a:pt x="99633" y="21682"/>
                </a:lnTo>
                <a:lnTo>
                  <a:pt x="109703" y="60593"/>
                </a:lnTo>
                <a:lnTo>
                  <a:pt x="108603" y="67337"/>
                </a:lnTo>
                <a:lnTo>
                  <a:pt x="103759" y="80029"/>
                </a:lnTo>
                <a:lnTo>
                  <a:pt x="100735" y="84789"/>
                </a:lnTo>
                <a:lnTo>
                  <a:pt x="96745" y="87786"/>
                </a:lnTo>
                <a:lnTo>
                  <a:pt x="92983" y="90694"/>
                </a:lnTo>
                <a:lnTo>
                  <a:pt x="88108" y="92633"/>
                </a:lnTo>
                <a:lnTo>
                  <a:pt x="82122" y="93515"/>
                </a:lnTo>
                <a:lnTo>
                  <a:pt x="83451" y="110878"/>
                </a:lnTo>
                <a:lnTo>
                  <a:pt x="119269" y="83114"/>
                </a:lnTo>
                <a:lnTo>
                  <a:pt x="123908" y="54557"/>
                </a:lnTo>
                <a:lnTo>
                  <a:pt x="123907" y="48980"/>
                </a:lnTo>
                <a:lnTo>
                  <a:pt x="123719" y="44186"/>
                </a:lnTo>
                <a:lnTo>
                  <a:pt x="122850" y="37271"/>
                </a:lnTo>
                <a:lnTo>
                  <a:pt x="121374" y="30736"/>
                </a:lnTo>
                <a:lnTo>
                  <a:pt x="119269" y="24590"/>
                </a:lnTo>
                <a:lnTo>
                  <a:pt x="116538" y="17804"/>
                </a:lnTo>
                <a:close/>
              </a:path>
              <a:path w="124459" h="111125">
                <a:moveTo>
                  <a:pt x="35841" y="4142"/>
                </a:moveTo>
                <a:lnTo>
                  <a:pt x="4265" y="29173"/>
                </a:lnTo>
                <a:lnTo>
                  <a:pt x="0" y="56496"/>
                </a:lnTo>
                <a:lnTo>
                  <a:pt x="254" y="63390"/>
                </a:lnTo>
                <a:lnTo>
                  <a:pt x="16037" y="99596"/>
                </a:lnTo>
                <a:lnTo>
                  <a:pt x="27005" y="105590"/>
                </a:lnTo>
                <a:lnTo>
                  <a:pt x="38527" y="105590"/>
                </a:lnTo>
                <a:lnTo>
                  <a:pt x="43513" y="103915"/>
                </a:lnTo>
                <a:lnTo>
                  <a:pt x="47944" y="100654"/>
                </a:lnTo>
                <a:lnTo>
                  <a:pt x="52461" y="97393"/>
                </a:lnTo>
                <a:lnTo>
                  <a:pt x="56086" y="92457"/>
                </a:lnTo>
                <a:lnTo>
                  <a:pt x="58262" y="87786"/>
                </a:lnTo>
                <a:lnTo>
                  <a:pt x="27005" y="87786"/>
                </a:lnTo>
                <a:lnTo>
                  <a:pt x="22795" y="85230"/>
                </a:lnTo>
                <a:lnTo>
                  <a:pt x="19159" y="80029"/>
                </a:lnTo>
                <a:lnTo>
                  <a:pt x="15676" y="75094"/>
                </a:lnTo>
                <a:lnTo>
                  <a:pt x="14078" y="67337"/>
                </a:lnTo>
                <a:lnTo>
                  <a:pt x="23709" y="26089"/>
                </a:lnTo>
                <a:lnTo>
                  <a:pt x="36976" y="21858"/>
                </a:lnTo>
                <a:lnTo>
                  <a:pt x="35841" y="4142"/>
                </a:lnTo>
                <a:close/>
              </a:path>
              <a:path w="124459" h="111125">
                <a:moveTo>
                  <a:pt x="94476" y="0"/>
                </a:moveTo>
                <a:lnTo>
                  <a:pt x="81653" y="0"/>
                </a:lnTo>
                <a:lnTo>
                  <a:pt x="76027" y="1939"/>
                </a:lnTo>
                <a:lnTo>
                  <a:pt x="55271" y="35663"/>
                </a:lnTo>
                <a:lnTo>
                  <a:pt x="48971" y="64735"/>
                </a:lnTo>
                <a:lnTo>
                  <a:pt x="46846" y="72780"/>
                </a:lnTo>
                <a:lnTo>
                  <a:pt x="44738" y="78677"/>
                </a:lnTo>
                <a:lnTo>
                  <a:pt x="42626" y="82409"/>
                </a:lnTo>
                <a:lnTo>
                  <a:pt x="39802" y="85935"/>
                </a:lnTo>
                <a:lnTo>
                  <a:pt x="36339" y="87786"/>
                </a:lnTo>
                <a:lnTo>
                  <a:pt x="58262" y="87786"/>
                </a:lnTo>
                <a:lnTo>
                  <a:pt x="68501" y="50135"/>
                </a:lnTo>
                <a:lnTo>
                  <a:pt x="70106" y="43088"/>
                </a:lnTo>
                <a:lnTo>
                  <a:pt x="85638" y="17804"/>
                </a:lnTo>
                <a:lnTo>
                  <a:pt x="116538" y="17804"/>
                </a:lnTo>
                <a:lnTo>
                  <a:pt x="116112" y="16746"/>
                </a:lnTo>
                <a:lnTo>
                  <a:pt x="111791" y="10576"/>
                </a:lnTo>
                <a:lnTo>
                  <a:pt x="100430" y="2115"/>
                </a:lnTo>
                <a:lnTo>
                  <a:pt x="94476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61170" y="4416547"/>
            <a:ext cx="124460" cy="123189"/>
          </a:xfrm>
          <a:custGeom>
            <a:avLst/>
            <a:gdLst/>
            <a:ahLst/>
            <a:cxnLst/>
            <a:rect l="l" t="t" r="r" b="b"/>
            <a:pathLst>
              <a:path w="124459" h="123189">
                <a:moveTo>
                  <a:pt x="34927" y="2379"/>
                </a:moveTo>
                <a:lnTo>
                  <a:pt x="5118" y="29726"/>
                </a:lnTo>
                <a:lnTo>
                  <a:pt x="0" y="57378"/>
                </a:lnTo>
                <a:lnTo>
                  <a:pt x="435" y="66395"/>
                </a:lnTo>
                <a:lnTo>
                  <a:pt x="16154" y="104763"/>
                </a:lnTo>
                <a:lnTo>
                  <a:pt x="52037" y="122602"/>
                </a:lnTo>
                <a:lnTo>
                  <a:pt x="61103" y="123129"/>
                </a:lnTo>
                <a:lnTo>
                  <a:pt x="69558" y="122654"/>
                </a:lnTo>
                <a:lnTo>
                  <a:pt x="106427" y="106735"/>
                </a:lnTo>
                <a:lnTo>
                  <a:pt x="108738" y="104179"/>
                </a:lnTo>
                <a:lnTo>
                  <a:pt x="53094" y="104179"/>
                </a:lnTo>
                <a:lnTo>
                  <a:pt x="45424" y="102681"/>
                </a:lnTo>
                <a:lnTo>
                  <a:pt x="15227" y="72571"/>
                </a:lnTo>
                <a:lnTo>
                  <a:pt x="13599" y="48476"/>
                </a:lnTo>
                <a:lnTo>
                  <a:pt x="15510" y="40720"/>
                </a:lnTo>
                <a:lnTo>
                  <a:pt x="19554" y="34638"/>
                </a:lnTo>
                <a:lnTo>
                  <a:pt x="23626" y="28468"/>
                </a:lnTo>
                <a:lnTo>
                  <a:pt x="29858" y="23709"/>
                </a:lnTo>
                <a:lnTo>
                  <a:pt x="38611" y="20536"/>
                </a:lnTo>
                <a:lnTo>
                  <a:pt x="37260" y="13919"/>
                </a:lnTo>
                <a:lnTo>
                  <a:pt x="36129" y="8119"/>
                </a:lnTo>
                <a:lnTo>
                  <a:pt x="34927" y="2379"/>
                </a:lnTo>
                <a:close/>
              </a:path>
              <a:path w="124459" h="123189">
                <a:moveTo>
                  <a:pt x="83927" y="0"/>
                </a:moveTo>
                <a:lnTo>
                  <a:pt x="82568" y="6169"/>
                </a:lnTo>
                <a:lnTo>
                  <a:pt x="81294" y="12251"/>
                </a:lnTo>
                <a:lnTo>
                  <a:pt x="79934" y="18420"/>
                </a:lnTo>
                <a:lnTo>
                  <a:pt x="108547" y="44840"/>
                </a:lnTo>
                <a:lnTo>
                  <a:pt x="110432" y="67690"/>
                </a:lnTo>
                <a:lnTo>
                  <a:pt x="108603" y="75622"/>
                </a:lnTo>
                <a:lnTo>
                  <a:pt x="104782" y="82850"/>
                </a:lnTo>
                <a:lnTo>
                  <a:pt x="100961" y="90165"/>
                </a:lnTo>
                <a:lnTo>
                  <a:pt x="61017" y="104179"/>
                </a:lnTo>
                <a:lnTo>
                  <a:pt x="108738" y="104179"/>
                </a:lnTo>
                <a:lnTo>
                  <a:pt x="123526" y="68453"/>
                </a:lnTo>
                <a:lnTo>
                  <a:pt x="123983" y="57378"/>
                </a:lnTo>
                <a:lnTo>
                  <a:pt x="123372" y="47201"/>
                </a:lnTo>
                <a:lnTo>
                  <a:pt x="101119" y="8119"/>
                </a:lnTo>
                <a:lnTo>
                  <a:pt x="93105" y="3460"/>
                </a:lnTo>
                <a:lnTo>
                  <a:pt x="83927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3219" y="438151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8420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3219" y="4229870"/>
            <a:ext cx="122555" cy="109855"/>
          </a:xfrm>
          <a:custGeom>
            <a:avLst/>
            <a:gdLst/>
            <a:ahLst/>
            <a:cxnLst/>
            <a:rect l="l" t="t" r="r" b="b"/>
            <a:pathLst>
              <a:path w="122555" h="109854">
                <a:moveTo>
                  <a:pt x="69297" y="0"/>
                </a:moveTo>
                <a:lnTo>
                  <a:pt x="0" y="0"/>
                </a:lnTo>
                <a:lnTo>
                  <a:pt x="0" y="18420"/>
                </a:lnTo>
                <a:lnTo>
                  <a:pt x="69219" y="18420"/>
                </a:lnTo>
                <a:lnTo>
                  <a:pt x="79574" y="18966"/>
                </a:lnTo>
                <a:lnTo>
                  <a:pt x="107176" y="46606"/>
                </a:lnTo>
                <a:lnTo>
                  <a:pt x="107663" y="63988"/>
                </a:lnTo>
                <a:lnTo>
                  <a:pt x="106390" y="70775"/>
                </a:lnTo>
                <a:lnTo>
                  <a:pt x="103647" y="76151"/>
                </a:lnTo>
                <a:lnTo>
                  <a:pt x="100904" y="81616"/>
                </a:lnTo>
                <a:lnTo>
                  <a:pt x="97193" y="85582"/>
                </a:lnTo>
                <a:lnTo>
                  <a:pt x="92176" y="87697"/>
                </a:lnTo>
                <a:lnTo>
                  <a:pt x="87277" y="89989"/>
                </a:lnTo>
                <a:lnTo>
                  <a:pt x="79604" y="91135"/>
                </a:lnTo>
                <a:lnTo>
                  <a:pt x="0" y="91135"/>
                </a:lnTo>
                <a:lnTo>
                  <a:pt x="0" y="109556"/>
                </a:lnTo>
                <a:lnTo>
                  <a:pt x="69297" y="109556"/>
                </a:lnTo>
                <a:lnTo>
                  <a:pt x="78301" y="109213"/>
                </a:lnTo>
                <a:lnTo>
                  <a:pt x="116165" y="86464"/>
                </a:lnTo>
                <a:lnTo>
                  <a:pt x="121955" y="54469"/>
                </a:lnTo>
                <a:lnTo>
                  <a:pt x="121550" y="44874"/>
                </a:lnTo>
                <a:lnTo>
                  <a:pt x="105139" y="7844"/>
                </a:lnTo>
                <a:lnTo>
                  <a:pt x="77850" y="309"/>
                </a:lnTo>
                <a:lnTo>
                  <a:pt x="69297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63219" y="4163099"/>
            <a:ext cx="14604" cy="47625"/>
          </a:xfrm>
          <a:custGeom>
            <a:avLst/>
            <a:gdLst/>
            <a:ahLst/>
            <a:cxnLst/>
            <a:rect l="l" t="t" r="r" b="b"/>
            <a:pathLst>
              <a:path w="14605" h="47625">
                <a:moveTo>
                  <a:pt x="0" y="47123"/>
                </a:moveTo>
                <a:lnTo>
                  <a:pt x="14153" y="47123"/>
                </a:lnTo>
                <a:lnTo>
                  <a:pt x="14153" y="0"/>
                </a:lnTo>
                <a:lnTo>
                  <a:pt x="0" y="0"/>
                </a:lnTo>
                <a:lnTo>
                  <a:pt x="0" y="47123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63219" y="415434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31" y="0"/>
                </a:lnTo>
              </a:path>
            </a:pathLst>
          </a:custGeom>
          <a:ln w="17502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63219" y="4099819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3" y="45776"/>
                </a:lnTo>
                <a:lnTo>
                  <a:pt x="14153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1119" y="3956111"/>
            <a:ext cx="124460" cy="133350"/>
          </a:xfrm>
          <a:custGeom>
            <a:avLst/>
            <a:gdLst/>
            <a:ahLst/>
            <a:cxnLst/>
            <a:rect l="l" t="t" r="r" b="b"/>
            <a:pathLst>
              <a:path w="124459" h="133350">
                <a:moveTo>
                  <a:pt x="62232" y="0"/>
                </a:moveTo>
                <a:lnTo>
                  <a:pt x="23318" y="12631"/>
                </a:lnTo>
                <a:lnTo>
                  <a:pt x="1930" y="48255"/>
                </a:lnTo>
                <a:lnTo>
                  <a:pt x="0" y="66456"/>
                </a:lnTo>
                <a:lnTo>
                  <a:pt x="1033" y="80657"/>
                </a:lnTo>
                <a:lnTo>
                  <a:pt x="26151" y="122779"/>
                </a:lnTo>
                <a:lnTo>
                  <a:pt x="63615" y="133265"/>
                </a:lnTo>
                <a:lnTo>
                  <a:pt x="71419" y="132757"/>
                </a:lnTo>
                <a:lnTo>
                  <a:pt x="106176" y="115450"/>
                </a:lnTo>
                <a:lnTo>
                  <a:pt x="107103" y="114315"/>
                </a:lnTo>
                <a:lnTo>
                  <a:pt x="63865" y="114315"/>
                </a:lnTo>
                <a:lnTo>
                  <a:pt x="51294" y="113412"/>
                </a:lnTo>
                <a:lnTo>
                  <a:pt x="16493" y="84679"/>
                </a:lnTo>
                <a:lnTo>
                  <a:pt x="13650" y="66456"/>
                </a:lnTo>
                <a:lnTo>
                  <a:pt x="14008" y="59747"/>
                </a:lnTo>
                <a:lnTo>
                  <a:pt x="36557" y="24766"/>
                </a:lnTo>
                <a:lnTo>
                  <a:pt x="62146" y="19037"/>
                </a:lnTo>
                <a:lnTo>
                  <a:pt x="107558" y="19037"/>
                </a:lnTo>
                <a:lnTo>
                  <a:pt x="71122" y="556"/>
                </a:lnTo>
                <a:lnTo>
                  <a:pt x="62232" y="0"/>
                </a:lnTo>
                <a:close/>
              </a:path>
              <a:path w="124459" h="133350">
                <a:moveTo>
                  <a:pt x="107558" y="19037"/>
                </a:moveTo>
                <a:lnTo>
                  <a:pt x="62146" y="19037"/>
                </a:lnTo>
                <a:lnTo>
                  <a:pt x="73054" y="19891"/>
                </a:lnTo>
                <a:lnTo>
                  <a:pt x="82621" y="22431"/>
                </a:lnTo>
                <a:lnTo>
                  <a:pt x="109709" y="56827"/>
                </a:lnTo>
                <a:lnTo>
                  <a:pt x="110483" y="66809"/>
                </a:lnTo>
                <a:lnTo>
                  <a:pt x="109710" y="76573"/>
                </a:lnTo>
                <a:lnTo>
                  <a:pt x="83221" y="110867"/>
                </a:lnTo>
                <a:lnTo>
                  <a:pt x="63865" y="114315"/>
                </a:lnTo>
                <a:lnTo>
                  <a:pt x="107103" y="114315"/>
                </a:lnTo>
                <a:lnTo>
                  <a:pt x="123511" y="76573"/>
                </a:lnTo>
                <a:lnTo>
                  <a:pt x="124051" y="66809"/>
                </a:lnTo>
                <a:lnTo>
                  <a:pt x="123609" y="57763"/>
                </a:lnTo>
                <a:lnTo>
                  <a:pt x="122245" y="49137"/>
                </a:lnTo>
                <a:lnTo>
                  <a:pt x="119931" y="40841"/>
                </a:lnTo>
                <a:lnTo>
                  <a:pt x="116632" y="32875"/>
                </a:lnTo>
                <a:lnTo>
                  <a:pt x="112479" y="25481"/>
                </a:lnTo>
                <a:lnTo>
                  <a:pt x="107558" y="19037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50459" y="5637682"/>
            <a:ext cx="120014" cy="115570"/>
          </a:xfrm>
          <a:custGeom>
            <a:avLst/>
            <a:gdLst/>
            <a:ahLst/>
            <a:cxnLst/>
            <a:rect l="l" t="t" r="r" b="b"/>
            <a:pathLst>
              <a:path w="120015" h="115570">
                <a:moveTo>
                  <a:pt x="68386" y="0"/>
                </a:moveTo>
                <a:lnTo>
                  <a:pt x="59299" y="0"/>
                </a:lnTo>
                <a:lnTo>
                  <a:pt x="51491" y="347"/>
                </a:lnTo>
                <a:lnTo>
                  <a:pt x="14600" y="16804"/>
                </a:lnTo>
                <a:lnTo>
                  <a:pt x="1719" y="42359"/>
                </a:lnTo>
                <a:lnTo>
                  <a:pt x="554" y="48079"/>
                </a:lnTo>
                <a:lnTo>
                  <a:pt x="0" y="56355"/>
                </a:lnTo>
                <a:lnTo>
                  <a:pt x="0" y="115188"/>
                </a:lnTo>
                <a:lnTo>
                  <a:pt x="119903" y="115188"/>
                </a:lnTo>
                <a:lnTo>
                  <a:pt x="119903" y="96749"/>
                </a:lnTo>
                <a:lnTo>
                  <a:pt x="14150" y="96749"/>
                </a:lnTo>
                <a:lnTo>
                  <a:pt x="14169" y="56355"/>
                </a:lnTo>
                <a:lnTo>
                  <a:pt x="35743" y="23024"/>
                </a:lnTo>
                <a:lnTo>
                  <a:pt x="59049" y="18993"/>
                </a:lnTo>
                <a:lnTo>
                  <a:pt x="107248" y="18993"/>
                </a:lnTo>
                <a:lnTo>
                  <a:pt x="105643" y="17054"/>
                </a:lnTo>
                <a:lnTo>
                  <a:pt x="100931" y="13211"/>
                </a:lnTo>
                <a:lnTo>
                  <a:pt x="96305" y="9342"/>
                </a:lnTo>
                <a:lnTo>
                  <a:pt x="90546" y="6125"/>
                </a:lnTo>
                <a:lnTo>
                  <a:pt x="76474" y="1278"/>
                </a:lnTo>
                <a:lnTo>
                  <a:pt x="68386" y="0"/>
                </a:lnTo>
                <a:close/>
              </a:path>
              <a:path w="120015" h="115570">
                <a:moveTo>
                  <a:pt x="107248" y="18993"/>
                </a:moveTo>
                <a:lnTo>
                  <a:pt x="68136" y="18993"/>
                </a:lnTo>
                <a:lnTo>
                  <a:pt x="75809" y="20271"/>
                </a:lnTo>
                <a:lnTo>
                  <a:pt x="88523" y="25022"/>
                </a:lnTo>
                <a:lnTo>
                  <a:pt x="105752" y="96749"/>
                </a:lnTo>
                <a:lnTo>
                  <a:pt x="119903" y="96749"/>
                </a:lnTo>
                <a:lnTo>
                  <a:pt x="119895" y="56355"/>
                </a:lnTo>
                <a:lnTo>
                  <a:pt x="109159" y="21303"/>
                </a:lnTo>
                <a:lnTo>
                  <a:pt x="107248" y="18993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50459" y="560238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50459" y="5510826"/>
            <a:ext cx="14604" cy="82550"/>
          </a:xfrm>
          <a:custGeom>
            <a:avLst/>
            <a:gdLst/>
            <a:ahLst/>
            <a:cxnLst/>
            <a:rect l="l" t="t" r="r" b="b"/>
            <a:pathLst>
              <a:path w="14605" h="82550">
                <a:moveTo>
                  <a:pt x="0" y="82129"/>
                </a:moveTo>
                <a:lnTo>
                  <a:pt x="14150" y="82129"/>
                </a:lnTo>
                <a:lnTo>
                  <a:pt x="14150" y="0"/>
                </a:lnTo>
                <a:lnTo>
                  <a:pt x="0" y="0"/>
                </a:lnTo>
                <a:lnTo>
                  <a:pt x="0" y="82129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01343" y="5516403"/>
            <a:ext cx="14604" cy="77470"/>
          </a:xfrm>
          <a:custGeom>
            <a:avLst/>
            <a:gdLst/>
            <a:ahLst/>
            <a:cxnLst/>
            <a:rect l="l" t="t" r="r" b="b"/>
            <a:pathLst>
              <a:path w="14605" h="77470">
                <a:moveTo>
                  <a:pt x="14064" y="0"/>
                </a:moveTo>
                <a:lnTo>
                  <a:pt x="0" y="0"/>
                </a:lnTo>
                <a:lnTo>
                  <a:pt x="0" y="77068"/>
                </a:lnTo>
                <a:lnTo>
                  <a:pt x="14064" y="77068"/>
                </a:lnTo>
                <a:lnTo>
                  <a:pt x="14064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56212" y="5507933"/>
            <a:ext cx="14604" cy="85725"/>
          </a:xfrm>
          <a:custGeom>
            <a:avLst/>
            <a:gdLst/>
            <a:ahLst/>
            <a:cxnLst/>
            <a:rect l="l" t="t" r="r" b="b"/>
            <a:pathLst>
              <a:path w="14605" h="85725">
                <a:moveTo>
                  <a:pt x="14150" y="0"/>
                </a:moveTo>
                <a:lnTo>
                  <a:pt x="0" y="0"/>
                </a:lnTo>
                <a:lnTo>
                  <a:pt x="0" y="85538"/>
                </a:lnTo>
                <a:lnTo>
                  <a:pt x="14150" y="85538"/>
                </a:lnTo>
                <a:lnTo>
                  <a:pt x="1415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50459" y="54738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7502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56212" y="5396383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0" y="68665"/>
                </a:moveTo>
                <a:lnTo>
                  <a:pt x="14150" y="68665"/>
                </a:lnTo>
                <a:lnTo>
                  <a:pt x="14150" y="0"/>
                </a:lnTo>
                <a:lnTo>
                  <a:pt x="0" y="0"/>
                </a:lnTo>
                <a:lnTo>
                  <a:pt x="0" y="6866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0459" y="536541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56212" y="5287326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0" y="68665"/>
                </a:moveTo>
                <a:lnTo>
                  <a:pt x="14150" y="68665"/>
                </a:lnTo>
                <a:lnTo>
                  <a:pt x="14150" y="0"/>
                </a:lnTo>
                <a:lnTo>
                  <a:pt x="0" y="0"/>
                </a:lnTo>
                <a:lnTo>
                  <a:pt x="0" y="6866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50459" y="5150830"/>
            <a:ext cx="120014" cy="130810"/>
          </a:xfrm>
          <a:custGeom>
            <a:avLst/>
            <a:gdLst/>
            <a:ahLst/>
            <a:cxnLst/>
            <a:rect l="l" t="t" r="r" b="b"/>
            <a:pathLst>
              <a:path w="120015" h="130810">
                <a:moveTo>
                  <a:pt x="119903" y="0"/>
                </a:moveTo>
                <a:lnTo>
                  <a:pt x="0" y="57025"/>
                </a:lnTo>
                <a:lnTo>
                  <a:pt x="0" y="76945"/>
                </a:lnTo>
                <a:lnTo>
                  <a:pt x="30040" y="90254"/>
                </a:lnTo>
                <a:lnTo>
                  <a:pt x="119903" y="130445"/>
                </a:lnTo>
                <a:lnTo>
                  <a:pt x="119903" y="110878"/>
                </a:lnTo>
                <a:lnTo>
                  <a:pt x="83592" y="95542"/>
                </a:lnTo>
                <a:lnTo>
                  <a:pt x="83592" y="90254"/>
                </a:lnTo>
                <a:lnTo>
                  <a:pt x="70652" y="90254"/>
                </a:lnTo>
                <a:lnTo>
                  <a:pt x="35506" y="74917"/>
                </a:lnTo>
                <a:lnTo>
                  <a:pt x="27864" y="71744"/>
                </a:lnTo>
                <a:lnTo>
                  <a:pt x="20276" y="69188"/>
                </a:lnTo>
                <a:lnTo>
                  <a:pt x="12603" y="67426"/>
                </a:lnTo>
                <a:lnTo>
                  <a:pt x="17790" y="65610"/>
                </a:lnTo>
                <a:lnTo>
                  <a:pt x="23664" y="63349"/>
                </a:lnTo>
                <a:lnTo>
                  <a:pt x="30217" y="60658"/>
                </a:lnTo>
                <a:lnTo>
                  <a:pt x="70652" y="43011"/>
                </a:lnTo>
                <a:lnTo>
                  <a:pt x="83592" y="43011"/>
                </a:lnTo>
                <a:lnTo>
                  <a:pt x="83592" y="37282"/>
                </a:lnTo>
                <a:lnTo>
                  <a:pt x="119903" y="21065"/>
                </a:lnTo>
                <a:lnTo>
                  <a:pt x="119903" y="0"/>
                </a:lnTo>
                <a:close/>
              </a:path>
              <a:path w="120015" h="130810">
                <a:moveTo>
                  <a:pt x="83592" y="43011"/>
                </a:moveTo>
                <a:lnTo>
                  <a:pt x="70652" y="43011"/>
                </a:lnTo>
                <a:lnTo>
                  <a:pt x="70652" y="90254"/>
                </a:lnTo>
                <a:lnTo>
                  <a:pt x="83592" y="90254"/>
                </a:lnTo>
                <a:lnTo>
                  <a:pt x="83592" y="43011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48412" y="4974906"/>
            <a:ext cx="124460" cy="123825"/>
          </a:xfrm>
          <a:custGeom>
            <a:avLst/>
            <a:gdLst/>
            <a:ahLst/>
            <a:cxnLst/>
            <a:rect l="l" t="t" r="r" b="b"/>
            <a:pathLst>
              <a:path w="124459" h="123825">
                <a:moveTo>
                  <a:pt x="34920" y="2379"/>
                </a:moveTo>
                <a:lnTo>
                  <a:pt x="5102" y="29801"/>
                </a:lnTo>
                <a:lnTo>
                  <a:pt x="0" y="57466"/>
                </a:lnTo>
                <a:lnTo>
                  <a:pt x="435" y="66484"/>
                </a:lnTo>
                <a:lnTo>
                  <a:pt x="16151" y="104818"/>
                </a:lnTo>
                <a:lnTo>
                  <a:pt x="52021" y="122690"/>
                </a:lnTo>
                <a:lnTo>
                  <a:pt x="61096" y="123217"/>
                </a:lnTo>
                <a:lnTo>
                  <a:pt x="69537" y="122742"/>
                </a:lnTo>
                <a:lnTo>
                  <a:pt x="106418" y="106780"/>
                </a:lnTo>
                <a:lnTo>
                  <a:pt x="108754" y="104179"/>
                </a:lnTo>
                <a:lnTo>
                  <a:pt x="53095" y="104179"/>
                </a:lnTo>
                <a:lnTo>
                  <a:pt x="45421" y="102769"/>
                </a:lnTo>
                <a:lnTo>
                  <a:pt x="15204" y="72604"/>
                </a:lnTo>
                <a:lnTo>
                  <a:pt x="13564" y="48564"/>
                </a:lnTo>
                <a:lnTo>
                  <a:pt x="15479" y="40808"/>
                </a:lnTo>
                <a:lnTo>
                  <a:pt x="23597" y="28468"/>
                </a:lnTo>
                <a:lnTo>
                  <a:pt x="29825" y="23797"/>
                </a:lnTo>
                <a:lnTo>
                  <a:pt x="38608" y="20536"/>
                </a:lnTo>
                <a:lnTo>
                  <a:pt x="37245" y="13968"/>
                </a:lnTo>
                <a:lnTo>
                  <a:pt x="36109" y="8163"/>
                </a:lnTo>
                <a:lnTo>
                  <a:pt x="34920" y="2379"/>
                </a:lnTo>
                <a:close/>
              </a:path>
              <a:path w="124459" h="123825">
                <a:moveTo>
                  <a:pt x="83920" y="0"/>
                </a:moveTo>
                <a:lnTo>
                  <a:pt x="82561" y="6169"/>
                </a:lnTo>
                <a:lnTo>
                  <a:pt x="81263" y="12339"/>
                </a:lnTo>
                <a:lnTo>
                  <a:pt x="79904" y="18509"/>
                </a:lnTo>
                <a:lnTo>
                  <a:pt x="108528" y="44917"/>
                </a:lnTo>
                <a:lnTo>
                  <a:pt x="110425" y="67690"/>
                </a:lnTo>
                <a:lnTo>
                  <a:pt x="108596" y="75622"/>
                </a:lnTo>
                <a:lnTo>
                  <a:pt x="75319" y="102868"/>
                </a:lnTo>
                <a:lnTo>
                  <a:pt x="61018" y="104179"/>
                </a:lnTo>
                <a:lnTo>
                  <a:pt x="108754" y="104179"/>
                </a:lnTo>
                <a:lnTo>
                  <a:pt x="123515" y="68453"/>
                </a:lnTo>
                <a:lnTo>
                  <a:pt x="123981" y="57466"/>
                </a:lnTo>
                <a:lnTo>
                  <a:pt x="123365" y="47239"/>
                </a:lnTo>
                <a:lnTo>
                  <a:pt x="101115" y="8163"/>
                </a:lnTo>
                <a:lnTo>
                  <a:pt x="93099" y="3499"/>
                </a:lnTo>
                <a:lnTo>
                  <a:pt x="8392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50459" y="4842345"/>
            <a:ext cx="122555" cy="109855"/>
          </a:xfrm>
          <a:custGeom>
            <a:avLst/>
            <a:gdLst/>
            <a:ahLst/>
            <a:cxnLst/>
            <a:rect l="l" t="t" r="r" b="b"/>
            <a:pathLst>
              <a:path w="122555" h="109854">
                <a:moveTo>
                  <a:pt x="69269" y="0"/>
                </a:moveTo>
                <a:lnTo>
                  <a:pt x="0" y="0"/>
                </a:lnTo>
                <a:lnTo>
                  <a:pt x="0" y="18509"/>
                </a:lnTo>
                <a:lnTo>
                  <a:pt x="69191" y="18509"/>
                </a:lnTo>
                <a:lnTo>
                  <a:pt x="79560" y="19051"/>
                </a:lnTo>
                <a:lnTo>
                  <a:pt x="107153" y="46617"/>
                </a:lnTo>
                <a:lnTo>
                  <a:pt x="107635" y="63988"/>
                </a:lnTo>
                <a:lnTo>
                  <a:pt x="106362" y="70775"/>
                </a:lnTo>
                <a:lnTo>
                  <a:pt x="103619" y="76151"/>
                </a:lnTo>
                <a:lnTo>
                  <a:pt x="100876" y="81616"/>
                </a:lnTo>
                <a:lnTo>
                  <a:pt x="97188" y="85582"/>
                </a:lnTo>
                <a:lnTo>
                  <a:pt x="92179" y="87697"/>
                </a:lnTo>
                <a:lnTo>
                  <a:pt x="87249" y="89989"/>
                </a:lnTo>
                <a:lnTo>
                  <a:pt x="79576" y="91135"/>
                </a:lnTo>
                <a:lnTo>
                  <a:pt x="0" y="91135"/>
                </a:lnTo>
                <a:lnTo>
                  <a:pt x="0" y="109644"/>
                </a:lnTo>
                <a:lnTo>
                  <a:pt x="69269" y="109644"/>
                </a:lnTo>
                <a:lnTo>
                  <a:pt x="78286" y="109287"/>
                </a:lnTo>
                <a:lnTo>
                  <a:pt x="116137" y="86552"/>
                </a:lnTo>
                <a:lnTo>
                  <a:pt x="121950" y="54469"/>
                </a:lnTo>
                <a:lnTo>
                  <a:pt x="121546" y="44874"/>
                </a:lnTo>
                <a:lnTo>
                  <a:pt x="105111" y="7844"/>
                </a:lnTo>
                <a:lnTo>
                  <a:pt x="77826" y="309"/>
                </a:lnTo>
                <a:lnTo>
                  <a:pt x="69269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50459" y="48033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7502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56212" y="4725886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0" y="68665"/>
                </a:moveTo>
                <a:lnTo>
                  <a:pt x="14150" y="68665"/>
                </a:lnTo>
                <a:lnTo>
                  <a:pt x="14150" y="0"/>
                </a:lnTo>
                <a:lnTo>
                  <a:pt x="0" y="0"/>
                </a:lnTo>
                <a:lnTo>
                  <a:pt x="0" y="6866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50459" y="4682802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0" y="45776"/>
                </a:lnTo>
                <a:lnTo>
                  <a:pt x="14150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50459" y="4673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3" y="0"/>
                </a:lnTo>
              </a:path>
            </a:pathLst>
          </a:custGeom>
          <a:ln w="18849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50459" y="4618175"/>
            <a:ext cx="14604" cy="46355"/>
          </a:xfrm>
          <a:custGeom>
            <a:avLst/>
            <a:gdLst/>
            <a:ahLst/>
            <a:cxnLst/>
            <a:rect l="l" t="t" r="r" b="b"/>
            <a:pathLst>
              <a:path w="14605" h="46354">
                <a:moveTo>
                  <a:pt x="0" y="45776"/>
                </a:moveTo>
                <a:lnTo>
                  <a:pt x="14150" y="45776"/>
                </a:lnTo>
                <a:lnTo>
                  <a:pt x="14150" y="0"/>
                </a:lnTo>
                <a:lnTo>
                  <a:pt x="0" y="0"/>
                </a:lnTo>
                <a:lnTo>
                  <a:pt x="0" y="45776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50459" y="4489085"/>
            <a:ext cx="122555" cy="109855"/>
          </a:xfrm>
          <a:custGeom>
            <a:avLst/>
            <a:gdLst/>
            <a:ahLst/>
            <a:cxnLst/>
            <a:rect l="l" t="t" r="r" b="b"/>
            <a:pathLst>
              <a:path w="122555" h="109854">
                <a:moveTo>
                  <a:pt x="69269" y="0"/>
                </a:moveTo>
                <a:lnTo>
                  <a:pt x="0" y="0"/>
                </a:lnTo>
                <a:lnTo>
                  <a:pt x="0" y="18420"/>
                </a:lnTo>
                <a:lnTo>
                  <a:pt x="69191" y="18420"/>
                </a:lnTo>
                <a:lnTo>
                  <a:pt x="79560" y="18966"/>
                </a:lnTo>
                <a:lnTo>
                  <a:pt x="107153" y="46655"/>
                </a:lnTo>
                <a:lnTo>
                  <a:pt x="107635" y="63988"/>
                </a:lnTo>
                <a:lnTo>
                  <a:pt x="106362" y="70775"/>
                </a:lnTo>
                <a:lnTo>
                  <a:pt x="103619" y="76151"/>
                </a:lnTo>
                <a:lnTo>
                  <a:pt x="100876" y="81616"/>
                </a:lnTo>
                <a:lnTo>
                  <a:pt x="97188" y="85582"/>
                </a:lnTo>
                <a:lnTo>
                  <a:pt x="87249" y="89989"/>
                </a:lnTo>
                <a:lnTo>
                  <a:pt x="79576" y="91135"/>
                </a:lnTo>
                <a:lnTo>
                  <a:pt x="0" y="91135"/>
                </a:lnTo>
                <a:lnTo>
                  <a:pt x="0" y="109556"/>
                </a:lnTo>
                <a:lnTo>
                  <a:pt x="69269" y="109556"/>
                </a:lnTo>
                <a:lnTo>
                  <a:pt x="78286" y="109213"/>
                </a:lnTo>
                <a:lnTo>
                  <a:pt x="116137" y="86464"/>
                </a:lnTo>
                <a:lnTo>
                  <a:pt x="121950" y="54469"/>
                </a:lnTo>
                <a:lnTo>
                  <a:pt x="121546" y="44887"/>
                </a:lnTo>
                <a:lnTo>
                  <a:pt x="105111" y="7844"/>
                </a:lnTo>
                <a:lnTo>
                  <a:pt x="77826" y="309"/>
                </a:lnTo>
                <a:lnTo>
                  <a:pt x="69269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50459" y="4335371"/>
            <a:ext cx="120014" cy="123189"/>
          </a:xfrm>
          <a:custGeom>
            <a:avLst/>
            <a:gdLst/>
            <a:ahLst/>
            <a:cxnLst/>
            <a:rect l="l" t="t" r="r" b="b"/>
            <a:pathLst>
              <a:path w="120015" h="123189">
                <a:moveTo>
                  <a:pt x="41210" y="11369"/>
                </a:moveTo>
                <a:lnTo>
                  <a:pt x="26090" y="11369"/>
                </a:lnTo>
                <a:lnTo>
                  <a:pt x="20136" y="13308"/>
                </a:lnTo>
                <a:lnTo>
                  <a:pt x="14619" y="17187"/>
                </a:lnTo>
                <a:lnTo>
                  <a:pt x="9142" y="20977"/>
                </a:lnTo>
                <a:lnTo>
                  <a:pt x="0" y="122777"/>
                </a:lnTo>
                <a:lnTo>
                  <a:pt x="119903" y="122777"/>
                </a:lnTo>
                <a:lnTo>
                  <a:pt x="119903" y="104268"/>
                </a:lnTo>
                <a:lnTo>
                  <a:pt x="13236" y="104268"/>
                </a:lnTo>
                <a:lnTo>
                  <a:pt x="13298" y="49622"/>
                </a:lnTo>
                <a:lnTo>
                  <a:pt x="15010" y="42306"/>
                </a:lnTo>
                <a:lnTo>
                  <a:pt x="18721" y="37458"/>
                </a:lnTo>
                <a:lnTo>
                  <a:pt x="22464" y="32787"/>
                </a:lnTo>
                <a:lnTo>
                  <a:pt x="27059" y="30319"/>
                </a:lnTo>
                <a:lnTo>
                  <a:pt x="60083" y="30319"/>
                </a:lnTo>
                <a:lnTo>
                  <a:pt x="58221" y="26360"/>
                </a:lnTo>
                <a:lnTo>
                  <a:pt x="54228" y="20977"/>
                </a:lnTo>
                <a:lnTo>
                  <a:pt x="48359" y="14631"/>
                </a:lnTo>
                <a:lnTo>
                  <a:pt x="41210" y="11369"/>
                </a:lnTo>
                <a:close/>
              </a:path>
              <a:path w="120015" h="123189">
                <a:moveTo>
                  <a:pt x="60083" y="30319"/>
                </a:moveTo>
                <a:lnTo>
                  <a:pt x="36560" y="30319"/>
                </a:lnTo>
                <a:lnTo>
                  <a:pt x="40131" y="31641"/>
                </a:lnTo>
                <a:lnTo>
                  <a:pt x="43429" y="34109"/>
                </a:lnTo>
                <a:lnTo>
                  <a:pt x="46804" y="36489"/>
                </a:lnTo>
                <a:lnTo>
                  <a:pt x="49133" y="40191"/>
                </a:lnTo>
                <a:lnTo>
                  <a:pt x="50633" y="44950"/>
                </a:lnTo>
                <a:lnTo>
                  <a:pt x="52212" y="49622"/>
                </a:lnTo>
                <a:lnTo>
                  <a:pt x="52930" y="56232"/>
                </a:lnTo>
                <a:lnTo>
                  <a:pt x="52930" y="104268"/>
                </a:lnTo>
                <a:lnTo>
                  <a:pt x="66667" y="104268"/>
                </a:lnTo>
                <a:lnTo>
                  <a:pt x="66667" y="78179"/>
                </a:lnTo>
                <a:lnTo>
                  <a:pt x="66808" y="74741"/>
                </a:lnTo>
                <a:lnTo>
                  <a:pt x="78443" y="54910"/>
                </a:lnTo>
                <a:lnTo>
                  <a:pt x="82318" y="51384"/>
                </a:lnTo>
                <a:lnTo>
                  <a:pt x="83271" y="50591"/>
                </a:lnTo>
                <a:lnTo>
                  <a:pt x="65339" y="50591"/>
                </a:lnTo>
                <a:lnTo>
                  <a:pt x="63763" y="41192"/>
                </a:lnTo>
                <a:lnTo>
                  <a:pt x="61395" y="33107"/>
                </a:lnTo>
                <a:lnTo>
                  <a:pt x="60083" y="30319"/>
                </a:lnTo>
                <a:close/>
              </a:path>
              <a:path w="120015" h="123189">
                <a:moveTo>
                  <a:pt x="119903" y="0"/>
                </a:moveTo>
                <a:lnTo>
                  <a:pt x="80849" y="28997"/>
                </a:lnTo>
                <a:lnTo>
                  <a:pt x="65339" y="50591"/>
                </a:lnTo>
                <a:lnTo>
                  <a:pt x="83271" y="50591"/>
                </a:lnTo>
                <a:lnTo>
                  <a:pt x="87718" y="46889"/>
                </a:lnTo>
                <a:lnTo>
                  <a:pt x="101200" y="37000"/>
                </a:lnTo>
                <a:lnTo>
                  <a:pt x="113653" y="27732"/>
                </a:lnTo>
                <a:lnTo>
                  <a:pt x="119903" y="23180"/>
                </a:lnTo>
                <a:lnTo>
                  <a:pt x="119903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50459" y="4202723"/>
            <a:ext cx="120014" cy="130810"/>
          </a:xfrm>
          <a:custGeom>
            <a:avLst/>
            <a:gdLst/>
            <a:ahLst/>
            <a:cxnLst/>
            <a:rect l="l" t="t" r="r" b="b"/>
            <a:pathLst>
              <a:path w="120015" h="130810">
                <a:moveTo>
                  <a:pt x="119903" y="0"/>
                </a:moveTo>
                <a:lnTo>
                  <a:pt x="0" y="57025"/>
                </a:lnTo>
                <a:lnTo>
                  <a:pt x="0" y="76945"/>
                </a:lnTo>
                <a:lnTo>
                  <a:pt x="30126" y="90254"/>
                </a:lnTo>
                <a:lnTo>
                  <a:pt x="119903" y="130445"/>
                </a:lnTo>
                <a:lnTo>
                  <a:pt x="119903" y="110878"/>
                </a:lnTo>
                <a:lnTo>
                  <a:pt x="83592" y="95542"/>
                </a:lnTo>
                <a:lnTo>
                  <a:pt x="83592" y="90254"/>
                </a:lnTo>
                <a:lnTo>
                  <a:pt x="70652" y="90254"/>
                </a:lnTo>
                <a:lnTo>
                  <a:pt x="35506" y="74917"/>
                </a:lnTo>
                <a:lnTo>
                  <a:pt x="27864" y="71744"/>
                </a:lnTo>
                <a:lnTo>
                  <a:pt x="20276" y="69188"/>
                </a:lnTo>
                <a:lnTo>
                  <a:pt x="12603" y="67426"/>
                </a:lnTo>
                <a:lnTo>
                  <a:pt x="17790" y="65561"/>
                </a:lnTo>
                <a:lnTo>
                  <a:pt x="23664" y="63283"/>
                </a:lnTo>
                <a:lnTo>
                  <a:pt x="30217" y="60609"/>
                </a:lnTo>
                <a:lnTo>
                  <a:pt x="37443" y="57554"/>
                </a:lnTo>
                <a:lnTo>
                  <a:pt x="70652" y="43011"/>
                </a:lnTo>
                <a:lnTo>
                  <a:pt x="83592" y="43011"/>
                </a:lnTo>
                <a:lnTo>
                  <a:pt x="83592" y="37282"/>
                </a:lnTo>
                <a:lnTo>
                  <a:pt x="119903" y="20977"/>
                </a:lnTo>
                <a:lnTo>
                  <a:pt x="119903" y="0"/>
                </a:lnTo>
                <a:close/>
              </a:path>
              <a:path w="120015" h="130810">
                <a:moveTo>
                  <a:pt x="83592" y="43011"/>
                </a:moveTo>
                <a:lnTo>
                  <a:pt x="70652" y="43011"/>
                </a:lnTo>
                <a:lnTo>
                  <a:pt x="70652" y="90254"/>
                </a:lnTo>
                <a:lnTo>
                  <a:pt x="83592" y="90254"/>
                </a:lnTo>
                <a:lnTo>
                  <a:pt x="83592" y="43011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65665" y="417723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97" y="0"/>
                </a:lnTo>
              </a:path>
            </a:pathLst>
          </a:custGeom>
          <a:ln w="4039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66982" y="4085009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207"/>
                </a:lnTo>
              </a:path>
            </a:pathLst>
          </a:custGeom>
          <a:ln w="3175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65665" y="408298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97" y="0"/>
                </a:lnTo>
              </a:path>
            </a:pathLst>
          </a:custGeom>
          <a:ln w="4039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69062" y="4084441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223"/>
                </a:lnTo>
              </a:path>
            </a:pathLst>
          </a:custGeom>
          <a:ln w="3175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1222</Words>
  <Application>Microsoft Office PowerPoint</Application>
  <PresentationFormat>Presentazione su schermo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Century Schoolbook</vt:lpstr>
      <vt:lpstr>Garamond</vt:lpstr>
      <vt:lpstr>Times New Roman</vt:lpstr>
      <vt:lpstr>Organico</vt:lpstr>
      <vt:lpstr>Cosa sono gli shock culturali. </vt:lpstr>
      <vt:lpstr>MARGALIT COHEN EMERIQUE  LA  METODOLOGIA DI ANALISI DEGLI INCIDENTI  CRITICI</vt:lpstr>
      <vt:lpstr>CHI HA LAVORATO GIA’ SUGLI INCIDENTI  CRITICI</vt:lpstr>
      <vt:lpstr>I PRESUPPOSTI TEORICI DELLA METODOLOGIA</vt:lpstr>
      <vt:lpstr>L’APPROCCIO COMPARATIVO E RELAZIONALE</vt:lpstr>
      <vt:lpstr>Presentazione standard di PowerPoint</vt:lpstr>
      <vt:lpstr>LE ZONE SENSIBILI</vt:lpstr>
      <vt:lpstr>Presentazione standard di PowerPoint</vt:lpstr>
      <vt:lpstr>LA CULTURA</vt:lpstr>
      <vt:lpstr>COS’È LO SCHOCK CULTURALE ?</vt:lpstr>
      <vt:lpstr>Presentazione standard di PowerPoint</vt:lpstr>
      <vt:lpstr> TRE PASSAGGI DELL’APPROCCIO  INTERCULTURALE</vt:lpstr>
      <vt:lpstr>Presentazione standard di PowerPoint</vt:lpstr>
      <vt:lpstr>Presentazione standard di PowerPoint</vt:lpstr>
      <vt:lpstr>L’ANALISI DEGLI INCIDENTI CRITICI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sono gli shock culturali. </dc:title>
  <dc:creator>Stefano Tedeschi</dc:creator>
  <cp:lastModifiedBy>Stefano Tedeschi</cp:lastModifiedBy>
  <cp:revision>2</cp:revision>
  <dcterms:created xsi:type="dcterms:W3CDTF">2020-10-10T16:02:09Z</dcterms:created>
  <dcterms:modified xsi:type="dcterms:W3CDTF">2023-09-27T12:06:27Z</dcterms:modified>
</cp:coreProperties>
</file>