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69" r:id="rId2"/>
    <p:sldId id="270" r:id="rId3"/>
    <p:sldId id="271" r:id="rId4"/>
    <p:sldId id="257" r:id="rId5"/>
    <p:sldId id="272" r:id="rId6"/>
    <p:sldId id="275" r:id="rId7"/>
    <p:sldId id="276" r:id="rId8"/>
    <p:sldId id="277" r:id="rId9"/>
    <p:sldId id="273" r:id="rId10"/>
    <p:sldId id="274" r:id="rId11"/>
    <p:sldId id="278" r:id="rId12"/>
    <p:sldId id="279" r:id="rId13"/>
    <p:sldId id="281" r:id="rId14"/>
    <p:sldId id="280" r:id="rId15"/>
    <p:sldId id="282" r:id="rId16"/>
    <p:sldId id="283" r:id="rId17"/>
    <p:sldId id="284" r:id="rId18"/>
    <p:sldId id="28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1"/>
    <p:restoredTop sz="94666"/>
  </p:normalViewPr>
  <p:slideViewPr>
    <p:cSldViewPr snapToGrid="0" snapToObjects="1">
      <p:cViewPr>
        <p:scale>
          <a:sx n="94" d="100"/>
          <a:sy n="94" d="100"/>
        </p:scale>
        <p:origin x="144" y="3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C327B8-56F8-7A42-927F-B8B989CD687E}" type="datetimeFigureOut">
              <a:rPr lang="it-IT" smtClean="0"/>
              <a:t>20/10/19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C05928-A493-0C4D-90F4-16CA305D6777}" type="slidenum">
              <a:rPr lang="it-IT" smtClean="0"/>
              <a:t>‹n.›</a:t>
            </a:fld>
            <a:endParaRPr lang="it-IT"/>
          </a:p>
        </p:txBody>
      </p:sp>
    </p:spTree>
    <p:extLst>
      <p:ext uri="{BB962C8B-B14F-4D97-AF65-F5344CB8AC3E}">
        <p14:creationId xmlns:p14="http://schemas.microsoft.com/office/powerpoint/2010/main" val="1009220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it-IT" smtClean="0"/>
              <a:t>Fare clic per modificare stile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it-IT" smtClean="0"/>
              <a:t>Fare clic per modificare stile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1B80C674-7DFC-42FE-B9CD-82963CDB1557}" type="datetimeFigureOut">
              <a:rPr lang="en-US" dirty="0"/>
              <a:t>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it-IT" smtClean="0"/>
              <a:t>Fare clic per modificare stile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2076456F-F47D-4F25-8053-2A695DA0CA7D}" type="datetimeFigureOut">
              <a:rPr lang="en-US" dirty="0"/>
              <a:t>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it-IT" smtClean="0"/>
              <a:t>Fare clic per modificare stile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5D6C7379-69CC-4837-9905-BEBA22830C8A}" type="datetimeFigureOut">
              <a:rPr lang="en-US" dirty="0"/>
              <a:t>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it-IT" smtClean="0"/>
              <a:t>Fare clic per modificare stile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49EB8B7E-8AEE-4F10-BFEE-C999AD004D36}" type="datetimeFigureOut">
              <a:rPr lang="en-US" dirty="0"/>
              <a:t>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it-IT" smtClean="0"/>
              <a:t>Fare clic per modificare stile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gli stili del testo dello schema</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gli stili del testo dello schema</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3" name="Date Placeholder 2"/>
          <p:cNvSpPr>
            <a:spLocks noGrp="1"/>
          </p:cNvSpPr>
          <p:nvPr>
            <p:ph type="dt" sz="half" idx="10"/>
          </p:nvPr>
        </p:nvSpPr>
        <p:spPr/>
        <p:txBody>
          <a:bodyPr/>
          <a:lstStyle/>
          <a:p>
            <a:fld id="{8668F3F9-58BC-440B-B37B-805B9055EF92}" type="datetimeFigureOut">
              <a:rPr lang="en-US" dirty="0"/>
              <a:t>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it-IT" smtClean="0"/>
              <a:t>Fare clic per modificare stile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Trascinare l'immagine su un segnaposto o fare clic sull'icona per aggiungerla</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Trascinare l'immagine su un segnaposto o fare clic sull'icona per aggiungerla</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Trascinare l'immagine su un segnaposto o fare clic sull'icona per aggiungerla</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3" name="Date Placeholder 2"/>
          <p:cNvSpPr>
            <a:spLocks noGrp="1"/>
          </p:cNvSpPr>
          <p:nvPr>
            <p:ph type="dt" sz="half" idx="10"/>
          </p:nvPr>
        </p:nvSpPr>
        <p:spPr/>
        <p:txBody>
          <a:bodyPr/>
          <a:lstStyle/>
          <a:p>
            <a:fld id="{0D5A53AF-48EA-489D-8260-9DCAB666386A}" type="datetimeFigureOut">
              <a:rPr lang="en-US" dirty="0"/>
              <a:t>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smtClean="0"/>
              <a:t>Fare clic per modificare stile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it-IT" smtClean="0"/>
              <a:t>Fare clic per modificare stile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smtClean="0"/>
              <a:t>Fare clic per modificare stile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1120000" y="2505075"/>
            <a:ext cx="5025216" cy="36845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gli stili del testo dello schema</a:t>
            </a:r>
          </a:p>
        </p:txBody>
      </p:sp>
      <p:sp>
        <p:nvSpPr>
          <p:cNvPr id="6" name="Content Placeholder 5"/>
          <p:cNvSpPr>
            <a:spLocks noGrp="1"/>
          </p:cNvSpPr>
          <p:nvPr>
            <p:ph sz="quarter" idx="4"/>
          </p:nvPr>
        </p:nvSpPr>
        <p:spPr>
          <a:xfrm>
            <a:off x="6319840" y="2505075"/>
            <a:ext cx="5035548" cy="36845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stile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F7D1BD23-6E54-4D9D-AD88-A2813C73CC25}" type="datetimeFigureOut">
              <a:rPr lang="en-US" dirty="0"/>
              <a:t>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stile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1471A834-4F3C-4AF9-9C74-05EC35A0F292}" type="datetimeFigureOut">
              <a:rPr lang="en-US" dirty="0"/>
              <a:t>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stile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10/20/19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500062"/>
            <a:ext cx="10515600" cy="1325563"/>
          </a:xfrm>
        </p:spPr>
        <p:txBody>
          <a:bodyPr/>
          <a:lstStyle/>
          <a:p>
            <a:pPr algn="ctr"/>
            <a:r>
              <a:rPr lang="it-IT" b="1" dirty="0" smtClean="0"/>
              <a:t>VICKI C. JACKSON</a:t>
            </a:r>
            <a:endParaRPr lang="it-IT" b="1" dirty="0"/>
          </a:p>
        </p:txBody>
      </p:sp>
      <p:sp>
        <p:nvSpPr>
          <p:cNvPr id="3" name="Segnaposto contenuto 2"/>
          <p:cNvSpPr>
            <a:spLocks noGrp="1"/>
          </p:cNvSpPr>
          <p:nvPr>
            <p:ph idx="1"/>
          </p:nvPr>
        </p:nvSpPr>
        <p:spPr>
          <a:xfrm>
            <a:off x="1120000" y="2506662"/>
            <a:ext cx="10233800" cy="4351338"/>
          </a:xfrm>
        </p:spPr>
        <p:txBody>
          <a:bodyPr/>
          <a:lstStyle/>
          <a:p>
            <a:pPr marL="0" indent="0" algn="ctr">
              <a:buNone/>
            </a:pPr>
            <a:r>
              <a:rPr lang="it-IT" sz="3400" b="1" i="1" dirty="0"/>
              <a:t>Comparative </a:t>
            </a:r>
            <a:r>
              <a:rPr lang="it-IT" sz="3400" b="1" i="1" dirty="0" err="1"/>
              <a:t>Constitutional</a:t>
            </a:r>
            <a:r>
              <a:rPr lang="it-IT" sz="3400" b="1" i="1" dirty="0"/>
              <a:t> Law: </a:t>
            </a:r>
            <a:r>
              <a:rPr lang="it-IT" sz="3400" b="1" i="1" dirty="0" err="1"/>
              <a:t>Methodologies</a:t>
            </a:r>
            <a:r>
              <a:rPr lang="it-IT" sz="3400" b="1" i="1" dirty="0"/>
              <a:t> </a:t>
            </a:r>
            <a:endParaRPr lang="it-IT" sz="3400" b="1" i="1" dirty="0" smtClean="0"/>
          </a:p>
          <a:p>
            <a:pPr algn="ctr"/>
            <a:endParaRPr lang="it-IT" b="1" i="1" dirty="0"/>
          </a:p>
          <a:p>
            <a:pPr algn="ctr"/>
            <a:endParaRPr lang="it-IT" b="1" i="1" dirty="0" smtClean="0"/>
          </a:p>
          <a:p>
            <a:pPr marL="0" indent="0" algn="ctr">
              <a:buNone/>
            </a:pPr>
            <a:endParaRPr lang="it-IT" b="1" i="1" dirty="0"/>
          </a:p>
          <a:p>
            <a:pPr marL="0" indent="0" algn="ctr">
              <a:buNone/>
            </a:pPr>
            <a:r>
              <a:rPr lang="it-IT" sz="1800" dirty="0" smtClean="0"/>
              <a:t>(The </a:t>
            </a:r>
            <a:r>
              <a:rPr lang="it-IT" sz="1800" dirty="0"/>
              <a:t>Oxford </a:t>
            </a:r>
            <a:r>
              <a:rPr lang="it-IT" sz="1800" dirty="0" err="1"/>
              <a:t>Handbook</a:t>
            </a:r>
            <a:r>
              <a:rPr lang="it-IT" sz="1800" dirty="0"/>
              <a:t> of Comparative </a:t>
            </a:r>
            <a:r>
              <a:rPr lang="it-IT" sz="1800" dirty="0" err="1"/>
              <a:t>Constitutional</a:t>
            </a:r>
            <a:r>
              <a:rPr lang="it-IT" sz="1800" dirty="0"/>
              <a:t> Law </a:t>
            </a:r>
          </a:p>
          <a:p>
            <a:pPr marL="0" indent="0" algn="ctr">
              <a:buNone/>
            </a:pPr>
            <a:r>
              <a:rPr lang="it-IT" sz="1800" i="1" dirty="0" err="1"/>
              <a:t>Edited</a:t>
            </a:r>
            <a:r>
              <a:rPr lang="it-IT" sz="1800" i="1" dirty="0"/>
              <a:t> by Michel </a:t>
            </a:r>
            <a:r>
              <a:rPr lang="it-IT" sz="1800" i="1" dirty="0" err="1"/>
              <a:t>Rosenfeld</a:t>
            </a:r>
            <a:r>
              <a:rPr lang="it-IT" sz="1800" i="1" dirty="0"/>
              <a:t> and </a:t>
            </a:r>
            <a:r>
              <a:rPr lang="it-IT" sz="1800" i="1" dirty="0" err="1"/>
              <a:t>András</a:t>
            </a:r>
            <a:r>
              <a:rPr lang="it-IT" sz="1800" i="1" dirty="0"/>
              <a:t> </a:t>
            </a:r>
            <a:r>
              <a:rPr lang="it-IT" sz="1800" i="1" dirty="0" err="1"/>
              <a:t>Sajo</a:t>
            </a:r>
            <a:r>
              <a:rPr lang="it-IT" sz="1800" i="1" dirty="0"/>
              <a:t>́ </a:t>
            </a:r>
            <a:r>
              <a:rPr lang="it-IT" sz="1800" dirty="0" smtClean="0"/>
              <a:t>, Oxford, 2012)</a:t>
            </a:r>
            <a:endParaRPr lang="it-IT" sz="1800" dirty="0"/>
          </a:p>
          <a:p>
            <a:pPr algn="ctr"/>
            <a:endParaRPr lang="it-IT" i="1" dirty="0"/>
          </a:p>
          <a:p>
            <a:endParaRPr lang="it-IT" dirty="0"/>
          </a:p>
        </p:txBody>
      </p:sp>
    </p:spTree>
    <p:extLst>
      <p:ext uri="{BB962C8B-B14F-4D97-AF65-F5344CB8AC3E}">
        <p14:creationId xmlns:p14="http://schemas.microsoft.com/office/powerpoint/2010/main" val="326509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marL="0" indent="0" algn="just">
              <a:buNone/>
            </a:pPr>
            <a:r>
              <a:rPr lang="it-IT" dirty="0" err="1" smtClean="0"/>
              <a:t>Universalist</a:t>
            </a:r>
            <a:r>
              <a:rPr lang="it-IT" dirty="0" smtClean="0"/>
              <a:t> </a:t>
            </a:r>
            <a:r>
              <a:rPr lang="it-IT" dirty="0" err="1"/>
              <a:t>justice-seeking</a:t>
            </a:r>
            <a:r>
              <a:rPr lang="it-IT" dirty="0"/>
              <a:t> </a:t>
            </a:r>
            <a:r>
              <a:rPr lang="it-IT" dirty="0" err="1"/>
              <a:t>approaches</a:t>
            </a:r>
            <a:r>
              <a:rPr lang="it-IT" dirty="0"/>
              <a:t> to comparative </a:t>
            </a:r>
            <a:r>
              <a:rPr lang="it-IT" dirty="0" err="1"/>
              <a:t>constitutional</a:t>
            </a:r>
            <a:r>
              <a:rPr lang="it-IT" dirty="0"/>
              <a:t> law </a:t>
            </a:r>
            <a:r>
              <a:rPr lang="it-IT" dirty="0" err="1"/>
              <a:t>most</a:t>
            </a:r>
            <a:r>
              <a:rPr lang="it-IT" dirty="0"/>
              <a:t> </a:t>
            </a:r>
            <a:r>
              <a:rPr lang="it-IT" dirty="0" err="1" smtClean="0"/>
              <a:t>typically</a:t>
            </a:r>
            <a:r>
              <a:rPr lang="it-IT" dirty="0" smtClean="0"/>
              <a:t> </a:t>
            </a:r>
            <a:r>
              <a:rPr lang="it-IT" dirty="0" err="1" smtClean="0"/>
              <a:t>entail</a:t>
            </a:r>
            <a:r>
              <a:rPr lang="it-IT" dirty="0" smtClean="0"/>
              <a:t> </a:t>
            </a:r>
            <a:r>
              <a:rPr lang="it-IT" dirty="0"/>
              <a:t>comparative work on </a:t>
            </a:r>
            <a:r>
              <a:rPr lang="it-IT" dirty="0" err="1"/>
              <a:t>rights</a:t>
            </a:r>
            <a:r>
              <a:rPr lang="it-IT" dirty="0"/>
              <a:t>, </a:t>
            </a:r>
            <a:r>
              <a:rPr lang="it-IT" dirty="0" err="1"/>
              <a:t>often</a:t>
            </a:r>
            <a:r>
              <a:rPr lang="it-IT" dirty="0"/>
              <a:t> </a:t>
            </a:r>
            <a:r>
              <a:rPr lang="it-IT" dirty="0" err="1"/>
              <a:t>linked</a:t>
            </a:r>
            <a:r>
              <a:rPr lang="it-IT" dirty="0"/>
              <a:t> with </a:t>
            </a:r>
            <a:r>
              <a:rPr lang="it-IT" dirty="0" err="1"/>
              <a:t>literature</a:t>
            </a:r>
            <a:r>
              <a:rPr lang="it-IT" dirty="0"/>
              <a:t> on </a:t>
            </a:r>
            <a:r>
              <a:rPr lang="it-IT" dirty="0">
                <a:solidFill>
                  <a:schemeClr val="tx1"/>
                </a:solidFill>
              </a:rPr>
              <a:t>human </a:t>
            </a:r>
            <a:r>
              <a:rPr lang="it-IT" dirty="0" err="1">
                <a:solidFill>
                  <a:schemeClr val="tx1"/>
                </a:solidFill>
              </a:rPr>
              <a:t>rights</a:t>
            </a:r>
            <a:r>
              <a:rPr lang="it-IT" dirty="0"/>
              <a:t>. </a:t>
            </a:r>
            <a:endParaRPr lang="it-IT" dirty="0" smtClean="0"/>
          </a:p>
          <a:p>
            <a:pPr marL="0" indent="0" algn="just">
              <a:buNone/>
            </a:pPr>
            <a:endParaRPr lang="it-IT" dirty="0" smtClean="0"/>
          </a:p>
          <a:p>
            <a:pPr marL="0" indent="0" algn="just">
              <a:buNone/>
            </a:pPr>
            <a:r>
              <a:rPr lang="it-IT" dirty="0" err="1" smtClean="0"/>
              <a:t>Universalist</a:t>
            </a:r>
            <a:r>
              <a:rPr lang="it-IT" dirty="0" smtClean="0"/>
              <a:t> </a:t>
            </a:r>
            <a:r>
              <a:rPr lang="it-IT" dirty="0" err="1"/>
              <a:t>scholarship</a:t>
            </a:r>
            <a:r>
              <a:rPr lang="it-IT" dirty="0"/>
              <a:t> </a:t>
            </a:r>
            <a:r>
              <a:rPr lang="it-IT" dirty="0" err="1"/>
              <a:t>about</a:t>
            </a:r>
            <a:r>
              <a:rPr lang="it-IT" dirty="0"/>
              <a:t> </a:t>
            </a:r>
            <a:r>
              <a:rPr lang="it-IT" dirty="0" err="1" smtClean="0"/>
              <a:t>rights</a:t>
            </a:r>
            <a:r>
              <a:rPr lang="it-IT" dirty="0"/>
              <a:t> </a:t>
            </a:r>
            <a:r>
              <a:rPr lang="it-IT" dirty="0" err="1" smtClean="0"/>
              <a:t>has</a:t>
            </a:r>
            <a:r>
              <a:rPr lang="it-IT" dirty="0" smtClean="0"/>
              <a:t> </a:t>
            </a:r>
            <a:r>
              <a:rPr lang="it-IT" dirty="0" err="1"/>
              <a:t>tended</a:t>
            </a:r>
            <a:r>
              <a:rPr lang="it-IT" dirty="0"/>
              <a:t> to </a:t>
            </a:r>
            <a:r>
              <a:rPr lang="it-IT" dirty="0" err="1"/>
              <a:t>bring</a:t>
            </a:r>
            <a:r>
              <a:rPr lang="it-IT" dirty="0"/>
              <a:t> </a:t>
            </a:r>
            <a:r>
              <a:rPr lang="it-IT" dirty="0" err="1"/>
              <a:t>together</a:t>
            </a:r>
            <a:r>
              <a:rPr lang="it-IT" dirty="0"/>
              <a:t> work on comparative </a:t>
            </a:r>
            <a:r>
              <a:rPr lang="it-IT" dirty="0" err="1"/>
              <a:t>constitutional</a:t>
            </a:r>
            <a:r>
              <a:rPr lang="it-IT" dirty="0"/>
              <a:t> law with work on </a:t>
            </a:r>
            <a:r>
              <a:rPr lang="it-IT" dirty="0" err="1"/>
              <a:t>international</a:t>
            </a:r>
            <a:r>
              <a:rPr lang="it-IT" dirty="0"/>
              <a:t> law and </a:t>
            </a:r>
            <a:r>
              <a:rPr lang="it-IT" dirty="0" err="1" smtClean="0"/>
              <a:t>especially</a:t>
            </a:r>
            <a:r>
              <a:rPr lang="it-IT" dirty="0"/>
              <a:t> </a:t>
            </a:r>
            <a:r>
              <a:rPr lang="it-IT" b="1" dirty="0" err="1" smtClean="0">
                <a:solidFill>
                  <a:srgbClr val="FFC000"/>
                </a:solidFill>
              </a:rPr>
              <a:t>international</a:t>
            </a:r>
            <a:r>
              <a:rPr lang="it-IT" b="1" dirty="0" smtClean="0">
                <a:solidFill>
                  <a:srgbClr val="FFC000"/>
                </a:solidFill>
              </a:rPr>
              <a:t> </a:t>
            </a:r>
            <a:r>
              <a:rPr lang="it-IT" b="1" dirty="0">
                <a:solidFill>
                  <a:srgbClr val="FFC000"/>
                </a:solidFill>
              </a:rPr>
              <a:t>human </a:t>
            </a:r>
            <a:r>
              <a:rPr lang="it-IT" b="1" dirty="0" err="1">
                <a:solidFill>
                  <a:srgbClr val="FFC000"/>
                </a:solidFill>
              </a:rPr>
              <a:t>rights</a:t>
            </a:r>
            <a:r>
              <a:rPr lang="it-IT" b="1" dirty="0">
                <a:solidFill>
                  <a:srgbClr val="FFC000"/>
                </a:solidFill>
              </a:rPr>
              <a:t> </a:t>
            </a:r>
            <a:r>
              <a:rPr lang="it-IT" dirty="0"/>
              <a:t>and </a:t>
            </a:r>
            <a:r>
              <a:rPr lang="it-IT" dirty="0" err="1"/>
              <a:t>humanitarian</a:t>
            </a:r>
            <a:r>
              <a:rPr lang="it-IT" dirty="0"/>
              <a:t> law. </a:t>
            </a:r>
            <a:endParaRPr lang="it-IT" dirty="0" smtClean="0"/>
          </a:p>
          <a:p>
            <a:pPr marL="0" indent="0" algn="just">
              <a:buNone/>
            </a:pPr>
            <a:r>
              <a:rPr lang="it-IT" dirty="0" err="1" smtClean="0"/>
              <a:t>Yet</a:t>
            </a:r>
            <a:r>
              <a:rPr lang="it-IT" dirty="0" smtClean="0"/>
              <a:t> </a:t>
            </a:r>
            <a:r>
              <a:rPr lang="it-IT" dirty="0"/>
              <a:t>the </a:t>
            </a:r>
            <a:r>
              <a:rPr lang="it-IT" dirty="0" err="1"/>
              <a:t>search</a:t>
            </a:r>
            <a:r>
              <a:rPr lang="it-IT" dirty="0"/>
              <a:t> for ‘just </a:t>
            </a:r>
            <a:r>
              <a:rPr lang="it-IT" dirty="0" err="1"/>
              <a:t>principles</a:t>
            </a:r>
            <a:r>
              <a:rPr lang="it-IT" dirty="0"/>
              <a:t>’ of human </a:t>
            </a:r>
            <a:r>
              <a:rPr lang="it-IT" dirty="0" err="1"/>
              <a:t>rights</a:t>
            </a:r>
            <a:r>
              <a:rPr lang="it-IT" dirty="0"/>
              <a:t> law </a:t>
            </a:r>
            <a:r>
              <a:rPr lang="it-IT" dirty="0" err="1"/>
              <a:t>may</a:t>
            </a:r>
            <a:r>
              <a:rPr lang="it-IT" dirty="0"/>
              <a:t> be </a:t>
            </a:r>
            <a:r>
              <a:rPr lang="it-IT" dirty="0" smtClean="0"/>
              <a:t>no more </a:t>
            </a:r>
            <a:r>
              <a:rPr lang="it-IT" dirty="0" err="1"/>
              <a:t>theoretical</a:t>
            </a:r>
            <a:r>
              <a:rPr lang="it-IT" dirty="0"/>
              <a:t> or </a:t>
            </a:r>
            <a:r>
              <a:rPr lang="it-IT" dirty="0" err="1"/>
              <a:t>universalist</a:t>
            </a:r>
            <a:r>
              <a:rPr lang="it-IT" dirty="0"/>
              <a:t> </a:t>
            </a:r>
            <a:r>
              <a:rPr lang="it-IT" dirty="0" err="1"/>
              <a:t>than</a:t>
            </a:r>
            <a:r>
              <a:rPr lang="it-IT" dirty="0"/>
              <a:t> the </a:t>
            </a:r>
            <a:r>
              <a:rPr lang="it-IT" dirty="0" err="1"/>
              <a:t>search</a:t>
            </a:r>
            <a:r>
              <a:rPr lang="it-IT" dirty="0"/>
              <a:t> for ‘</a:t>
            </a:r>
            <a:r>
              <a:rPr lang="it-IT" dirty="0" err="1"/>
              <a:t>good</a:t>
            </a:r>
            <a:r>
              <a:rPr lang="it-IT" dirty="0"/>
              <a:t>’ </a:t>
            </a:r>
            <a:r>
              <a:rPr lang="it-IT" dirty="0" err="1"/>
              <a:t>principles</a:t>
            </a:r>
            <a:r>
              <a:rPr lang="it-IT" dirty="0"/>
              <a:t> of </a:t>
            </a:r>
            <a:r>
              <a:rPr lang="it-IT" dirty="0" err="1"/>
              <a:t>government</a:t>
            </a:r>
            <a:r>
              <a:rPr lang="it-IT" dirty="0"/>
              <a:t> </a:t>
            </a:r>
            <a:r>
              <a:rPr lang="it-IT" dirty="0" smtClean="0"/>
              <a:t>design.</a:t>
            </a:r>
            <a:endParaRPr lang="it-IT" dirty="0"/>
          </a:p>
          <a:p>
            <a:endParaRPr lang="it-IT" dirty="0"/>
          </a:p>
        </p:txBody>
      </p:sp>
      <p:sp>
        <p:nvSpPr>
          <p:cNvPr id="4" name="CasellaDiTesto 3"/>
          <p:cNvSpPr txBox="1"/>
          <p:nvPr/>
        </p:nvSpPr>
        <p:spPr>
          <a:xfrm>
            <a:off x="2100030" y="846161"/>
            <a:ext cx="8273739" cy="477054"/>
          </a:xfrm>
          <a:prstGeom prst="rect">
            <a:avLst/>
          </a:prstGeom>
          <a:noFill/>
        </p:spPr>
        <p:txBody>
          <a:bodyPr wrap="none" rtlCol="0">
            <a:spAutoFit/>
          </a:bodyPr>
          <a:lstStyle/>
          <a:p>
            <a:pPr algn="ctr"/>
            <a:r>
              <a:rPr lang="it-IT" sz="2500" dirty="0" smtClean="0">
                <a:solidFill>
                  <a:srgbClr val="FFC000"/>
                </a:solidFill>
              </a:rPr>
              <a:t>COMPARISON, UNIVERSALISM AND INTERNATIONAL LAW</a:t>
            </a:r>
            <a:endParaRPr lang="it-IT" sz="2500" dirty="0">
              <a:solidFill>
                <a:srgbClr val="FFC000"/>
              </a:solidFill>
            </a:endParaRPr>
          </a:p>
        </p:txBody>
      </p:sp>
    </p:spTree>
    <p:extLst>
      <p:ext uri="{BB962C8B-B14F-4D97-AF65-F5344CB8AC3E}">
        <p14:creationId xmlns:p14="http://schemas.microsoft.com/office/powerpoint/2010/main" val="251544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20000" y="1825624"/>
            <a:ext cx="10233800" cy="4698006"/>
          </a:xfrm>
        </p:spPr>
        <p:txBody>
          <a:bodyPr>
            <a:normAutofit lnSpcReduction="10000"/>
          </a:bodyPr>
          <a:lstStyle/>
          <a:p>
            <a:pPr marL="0" indent="0" algn="just">
              <a:buNone/>
            </a:pPr>
            <a:r>
              <a:rPr lang="it-IT" dirty="0" smtClean="0"/>
              <a:t>• </a:t>
            </a:r>
            <a:r>
              <a:rPr lang="it-IT" dirty="0" err="1" smtClean="0"/>
              <a:t>Scholars</a:t>
            </a:r>
            <a:r>
              <a:rPr lang="it-IT" dirty="0" smtClean="0"/>
              <a:t> </a:t>
            </a:r>
            <a:r>
              <a:rPr lang="it-IT" dirty="0" err="1"/>
              <a:t>may</a:t>
            </a:r>
            <a:r>
              <a:rPr lang="it-IT" dirty="0"/>
              <a:t> </a:t>
            </a:r>
            <a:r>
              <a:rPr lang="it-IT" dirty="0" err="1"/>
              <a:t>identify</a:t>
            </a:r>
            <a:r>
              <a:rPr lang="it-IT" dirty="0"/>
              <a:t> an </a:t>
            </a:r>
            <a:r>
              <a:rPr lang="it-IT" dirty="0" err="1"/>
              <a:t>institution</a:t>
            </a:r>
            <a:r>
              <a:rPr lang="it-IT" dirty="0"/>
              <a:t> </a:t>
            </a:r>
            <a:r>
              <a:rPr lang="it-IT" dirty="0" err="1"/>
              <a:t>that</a:t>
            </a:r>
            <a:r>
              <a:rPr lang="it-IT" dirty="0"/>
              <a:t> </a:t>
            </a:r>
            <a:r>
              <a:rPr lang="it-IT" dirty="0" err="1"/>
              <a:t>exists</a:t>
            </a:r>
            <a:r>
              <a:rPr lang="it-IT" dirty="0"/>
              <a:t> in multiple </a:t>
            </a:r>
            <a:r>
              <a:rPr lang="it-IT" dirty="0" err="1"/>
              <a:t>constitutional</a:t>
            </a:r>
            <a:r>
              <a:rPr lang="it-IT" dirty="0"/>
              <a:t> </a:t>
            </a:r>
            <a:r>
              <a:rPr lang="it-IT" dirty="0" err="1"/>
              <a:t>systems</a:t>
            </a:r>
            <a:r>
              <a:rPr lang="it-IT" dirty="0"/>
              <a:t> and </a:t>
            </a:r>
            <a:r>
              <a:rPr lang="it-IT" dirty="0" err="1"/>
              <a:t>explore</a:t>
            </a:r>
            <a:r>
              <a:rPr lang="it-IT" dirty="0"/>
              <a:t> </a:t>
            </a:r>
            <a:r>
              <a:rPr lang="it-IT" dirty="0" err="1" smtClean="0"/>
              <a:t>its</a:t>
            </a:r>
            <a:r>
              <a:rPr lang="it-IT" dirty="0"/>
              <a:t> </a:t>
            </a:r>
            <a:r>
              <a:rPr lang="it-IT" dirty="0" err="1" smtClean="0"/>
              <a:t>function</a:t>
            </a:r>
            <a:r>
              <a:rPr lang="it-IT" dirty="0" smtClean="0"/>
              <a:t>(</a:t>
            </a:r>
            <a:r>
              <a:rPr lang="it-IT" dirty="0" err="1" smtClean="0"/>
              <a:t>s</a:t>
            </a:r>
            <a:r>
              <a:rPr lang="it-IT" dirty="0" smtClean="0"/>
              <a:t>).</a:t>
            </a:r>
            <a:endParaRPr lang="it-IT" dirty="0" smtClean="0"/>
          </a:p>
          <a:p>
            <a:pPr marL="0" indent="0" algn="just">
              <a:buNone/>
            </a:pPr>
            <a:endParaRPr lang="it-IT" dirty="0"/>
          </a:p>
          <a:p>
            <a:pPr marL="0" indent="0" algn="just">
              <a:buNone/>
            </a:pPr>
            <a:r>
              <a:rPr lang="it-IT" dirty="0" smtClean="0"/>
              <a:t>• Or </a:t>
            </a:r>
            <a:r>
              <a:rPr lang="it-IT" dirty="0" err="1" smtClean="0"/>
              <a:t>scholars</a:t>
            </a:r>
            <a:r>
              <a:rPr lang="it-IT" dirty="0" smtClean="0"/>
              <a:t> </a:t>
            </a:r>
            <a:r>
              <a:rPr lang="it-IT" dirty="0" err="1"/>
              <a:t>may</a:t>
            </a:r>
            <a:r>
              <a:rPr lang="it-IT" dirty="0"/>
              <a:t> </a:t>
            </a:r>
            <a:r>
              <a:rPr lang="it-IT" dirty="0" err="1"/>
              <a:t>identify</a:t>
            </a:r>
            <a:r>
              <a:rPr lang="it-IT" dirty="0"/>
              <a:t> </a:t>
            </a:r>
            <a:r>
              <a:rPr lang="it-IT" dirty="0" err="1"/>
              <a:t>one</a:t>
            </a:r>
            <a:r>
              <a:rPr lang="it-IT" dirty="0"/>
              <a:t> or more </a:t>
            </a:r>
            <a:r>
              <a:rPr lang="it-IT" dirty="0" err="1"/>
              <a:t>functions</a:t>
            </a:r>
            <a:r>
              <a:rPr lang="it-IT" dirty="0"/>
              <a:t> </a:t>
            </a:r>
            <a:r>
              <a:rPr lang="it-IT" dirty="0" err="1"/>
              <a:t>performed</a:t>
            </a:r>
            <a:r>
              <a:rPr lang="it-IT" dirty="0"/>
              <a:t> by </a:t>
            </a:r>
            <a:r>
              <a:rPr lang="it-IT" dirty="0" err="1"/>
              <a:t>constitutions</a:t>
            </a:r>
            <a:r>
              <a:rPr lang="it-IT" dirty="0"/>
              <a:t> or </a:t>
            </a:r>
            <a:r>
              <a:rPr lang="it-IT" dirty="0" err="1" smtClean="0"/>
              <a:t>constitutional</a:t>
            </a:r>
            <a:r>
              <a:rPr lang="it-IT" dirty="0"/>
              <a:t> </a:t>
            </a:r>
            <a:r>
              <a:rPr lang="it-IT" dirty="0" err="1" smtClean="0"/>
              <a:t>institutions</a:t>
            </a:r>
            <a:r>
              <a:rPr lang="it-IT" dirty="0" smtClean="0"/>
              <a:t> </a:t>
            </a:r>
            <a:r>
              <a:rPr lang="it-IT" dirty="0"/>
              <a:t>or </a:t>
            </a:r>
            <a:r>
              <a:rPr lang="it-IT" dirty="0" err="1"/>
              <a:t>doctrines</a:t>
            </a:r>
            <a:r>
              <a:rPr lang="it-IT" dirty="0"/>
              <a:t> in some societies, and </a:t>
            </a:r>
            <a:r>
              <a:rPr lang="it-IT" dirty="0" err="1" smtClean="0"/>
              <a:t>analyze</a:t>
            </a:r>
            <a:r>
              <a:rPr lang="it-IT" dirty="0" smtClean="0"/>
              <a:t> </a:t>
            </a:r>
            <a:r>
              <a:rPr lang="it-IT" dirty="0" err="1"/>
              <a:t>whether</a:t>
            </a:r>
            <a:r>
              <a:rPr lang="it-IT" dirty="0"/>
              <a:t> in </a:t>
            </a:r>
            <a:r>
              <a:rPr lang="it-IT" dirty="0" err="1"/>
              <a:t>fact</a:t>
            </a:r>
            <a:r>
              <a:rPr lang="it-IT" dirty="0"/>
              <a:t> the </a:t>
            </a:r>
            <a:r>
              <a:rPr lang="it-IT" dirty="0" err="1"/>
              <a:t>constitutional</a:t>
            </a:r>
            <a:r>
              <a:rPr lang="it-IT" dirty="0"/>
              <a:t> </a:t>
            </a:r>
            <a:r>
              <a:rPr lang="it-IT" dirty="0" err="1"/>
              <a:t>institution</a:t>
            </a:r>
            <a:r>
              <a:rPr lang="it-IT" dirty="0"/>
              <a:t> or </a:t>
            </a:r>
            <a:r>
              <a:rPr lang="it-IT" dirty="0" err="1" smtClean="0"/>
              <a:t>doctrine</a:t>
            </a:r>
            <a:r>
              <a:rPr lang="it-IT" dirty="0"/>
              <a:t> </a:t>
            </a:r>
            <a:r>
              <a:rPr lang="it-IT" dirty="0" err="1" smtClean="0"/>
              <a:t>believed</a:t>
            </a:r>
            <a:r>
              <a:rPr lang="it-IT" dirty="0" smtClean="0"/>
              <a:t> </a:t>
            </a:r>
            <a:r>
              <a:rPr lang="it-IT" dirty="0"/>
              <a:t>to </a:t>
            </a:r>
            <a:r>
              <a:rPr lang="it-IT" dirty="0" err="1"/>
              <a:t>perform</a:t>
            </a:r>
            <a:r>
              <a:rPr lang="it-IT" dirty="0"/>
              <a:t> a </a:t>
            </a:r>
            <a:r>
              <a:rPr lang="it-IT" dirty="0" err="1"/>
              <a:t>valid</a:t>
            </a:r>
            <a:r>
              <a:rPr lang="it-IT" dirty="0"/>
              <a:t> </a:t>
            </a:r>
            <a:r>
              <a:rPr lang="it-IT" dirty="0" err="1"/>
              <a:t>function</a:t>
            </a:r>
            <a:r>
              <a:rPr lang="it-IT" dirty="0"/>
              <a:t> </a:t>
            </a:r>
            <a:r>
              <a:rPr lang="it-IT" dirty="0" err="1"/>
              <a:t>does</a:t>
            </a:r>
            <a:r>
              <a:rPr lang="it-IT" dirty="0"/>
              <a:t> so, or </a:t>
            </a:r>
            <a:r>
              <a:rPr lang="it-IT" dirty="0" err="1"/>
              <a:t>may</a:t>
            </a:r>
            <a:r>
              <a:rPr lang="it-IT" dirty="0"/>
              <a:t> </a:t>
            </a:r>
            <a:r>
              <a:rPr lang="it-IT" dirty="0" err="1" smtClean="0"/>
              <a:t>analyze</a:t>
            </a:r>
            <a:r>
              <a:rPr lang="it-IT" dirty="0" smtClean="0"/>
              <a:t> </a:t>
            </a:r>
            <a:r>
              <a:rPr lang="it-IT" dirty="0" err="1"/>
              <a:t>whether</a:t>
            </a:r>
            <a:r>
              <a:rPr lang="it-IT" dirty="0"/>
              <a:t> and </a:t>
            </a:r>
            <a:r>
              <a:rPr lang="it-IT" dirty="0" err="1"/>
              <a:t>how</a:t>
            </a:r>
            <a:r>
              <a:rPr lang="it-IT" dirty="0"/>
              <a:t> </a:t>
            </a:r>
            <a:r>
              <a:rPr lang="it-IT" dirty="0" err="1"/>
              <a:t>that</a:t>
            </a:r>
            <a:r>
              <a:rPr lang="it-IT" dirty="0"/>
              <a:t> </a:t>
            </a:r>
            <a:r>
              <a:rPr lang="it-IT" dirty="0" err="1"/>
              <a:t>function</a:t>
            </a:r>
            <a:r>
              <a:rPr lang="it-IT" dirty="0"/>
              <a:t> </a:t>
            </a:r>
            <a:r>
              <a:rPr lang="it-IT" dirty="0" err="1"/>
              <a:t>is</a:t>
            </a:r>
            <a:r>
              <a:rPr lang="it-IT" dirty="0"/>
              <a:t> </a:t>
            </a:r>
            <a:r>
              <a:rPr lang="it-IT" dirty="0" err="1" smtClean="0"/>
              <a:t>performe</a:t>
            </a:r>
            <a:r>
              <a:rPr lang="it-IT" dirty="0"/>
              <a:t> </a:t>
            </a:r>
            <a:r>
              <a:rPr lang="it-IT" dirty="0" err="1" smtClean="0"/>
              <a:t>elsewhere</a:t>
            </a:r>
            <a:r>
              <a:rPr lang="it-IT" dirty="0" smtClean="0"/>
              <a:t>.</a:t>
            </a:r>
          </a:p>
          <a:p>
            <a:pPr marL="0" indent="0" algn="just">
              <a:buNone/>
            </a:pPr>
            <a:endParaRPr lang="it-IT" dirty="0" smtClean="0"/>
          </a:p>
          <a:p>
            <a:pPr marL="0" indent="0" algn="just">
              <a:buNone/>
            </a:pPr>
            <a:endParaRPr lang="it-IT" dirty="0"/>
          </a:p>
          <a:p>
            <a:pPr marL="0" indent="0" algn="just">
              <a:buNone/>
            </a:pPr>
            <a:r>
              <a:rPr lang="it-IT" dirty="0" err="1" smtClean="0"/>
              <a:t>There</a:t>
            </a:r>
            <a:r>
              <a:rPr lang="it-IT" dirty="0" smtClean="0"/>
              <a:t> are </a:t>
            </a:r>
            <a:r>
              <a:rPr lang="it-IT" dirty="0" err="1" smtClean="0"/>
              <a:t>many</a:t>
            </a:r>
            <a:r>
              <a:rPr lang="it-IT" dirty="0" smtClean="0"/>
              <a:t> </a:t>
            </a:r>
            <a:r>
              <a:rPr lang="it-IT" dirty="0" err="1" smtClean="0"/>
              <a:t>declinations</a:t>
            </a:r>
            <a:r>
              <a:rPr lang="it-IT" dirty="0" smtClean="0"/>
              <a:t> of </a:t>
            </a:r>
            <a:r>
              <a:rPr lang="it-IT" dirty="0" err="1" smtClean="0"/>
              <a:t>functionalism</a:t>
            </a:r>
            <a:r>
              <a:rPr lang="it-IT" dirty="0" smtClean="0"/>
              <a:t>:</a:t>
            </a:r>
            <a:endParaRPr lang="it-IT" dirty="0"/>
          </a:p>
          <a:p>
            <a:endParaRPr lang="it-IT" dirty="0"/>
          </a:p>
        </p:txBody>
      </p:sp>
      <p:sp>
        <p:nvSpPr>
          <p:cNvPr id="4" name="CasellaDiTesto 3"/>
          <p:cNvSpPr txBox="1"/>
          <p:nvPr/>
        </p:nvSpPr>
        <p:spPr>
          <a:xfrm>
            <a:off x="4799647" y="708841"/>
            <a:ext cx="3153427" cy="553998"/>
          </a:xfrm>
          <a:prstGeom prst="rect">
            <a:avLst/>
          </a:prstGeom>
          <a:noFill/>
        </p:spPr>
        <p:txBody>
          <a:bodyPr wrap="none" rtlCol="0">
            <a:spAutoFit/>
          </a:bodyPr>
          <a:lstStyle/>
          <a:p>
            <a:r>
              <a:rPr lang="it-IT" sz="3000" b="1" u="sng" dirty="0" smtClean="0">
                <a:solidFill>
                  <a:srgbClr val="FFC000"/>
                </a:solidFill>
              </a:rPr>
              <a:t>FUNCTIONALISM</a:t>
            </a:r>
            <a:endParaRPr lang="it-IT" sz="3000" b="1" u="sng" dirty="0">
              <a:solidFill>
                <a:srgbClr val="FFC000"/>
              </a:solidFill>
            </a:endParaRPr>
          </a:p>
        </p:txBody>
      </p:sp>
    </p:spTree>
    <p:extLst>
      <p:ext uri="{BB962C8B-B14F-4D97-AF65-F5344CB8AC3E}">
        <p14:creationId xmlns:p14="http://schemas.microsoft.com/office/powerpoint/2010/main" val="357482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heel(1)">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06353" y="761100"/>
            <a:ext cx="10233800" cy="4351338"/>
          </a:xfrm>
        </p:spPr>
        <p:txBody>
          <a:bodyPr>
            <a:normAutofit/>
          </a:bodyPr>
          <a:lstStyle/>
          <a:p>
            <a:pPr marL="0" indent="0" algn="just">
              <a:buNone/>
            </a:pPr>
            <a:r>
              <a:rPr lang="it-IT" b="1" dirty="0" smtClean="0">
                <a:solidFill>
                  <a:srgbClr val="FFC000"/>
                </a:solidFill>
              </a:rPr>
              <a:t>• </a:t>
            </a:r>
            <a:r>
              <a:rPr lang="it-IT" b="1" dirty="0" err="1" smtClean="0">
                <a:solidFill>
                  <a:srgbClr val="FFC000"/>
                </a:solidFill>
              </a:rPr>
              <a:t>Conceptual</a:t>
            </a:r>
            <a:r>
              <a:rPr lang="it-IT" b="1" dirty="0" smtClean="0">
                <a:solidFill>
                  <a:srgbClr val="FFC000"/>
                </a:solidFill>
              </a:rPr>
              <a:t> </a:t>
            </a:r>
            <a:r>
              <a:rPr lang="it-IT" b="1" dirty="0" err="1" smtClean="0">
                <a:solidFill>
                  <a:srgbClr val="FFC000"/>
                </a:solidFill>
              </a:rPr>
              <a:t>Functionalism</a:t>
            </a:r>
            <a:r>
              <a:rPr lang="it-IT" b="1" dirty="0" smtClean="0">
                <a:solidFill>
                  <a:srgbClr val="FFC000"/>
                </a:solidFill>
              </a:rPr>
              <a:t> </a:t>
            </a:r>
            <a:r>
              <a:rPr lang="it-IT" dirty="0" err="1"/>
              <a:t>is</a:t>
            </a:r>
            <a:r>
              <a:rPr lang="it-IT" dirty="0"/>
              <a:t> a </a:t>
            </a:r>
            <a:r>
              <a:rPr lang="it-IT" dirty="0" err="1"/>
              <a:t>form</a:t>
            </a:r>
            <a:r>
              <a:rPr lang="it-IT" dirty="0"/>
              <a:t> of </a:t>
            </a:r>
            <a:r>
              <a:rPr lang="it-IT" dirty="0" err="1"/>
              <a:t>analysis</a:t>
            </a:r>
            <a:r>
              <a:rPr lang="it-IT" dirty="0"/>
              <a:t> </a:t>
            </a:r>
            <a:r>
              <a:rPr lang="it-IT" dirty="0" err="1"/>
              <a:t>that</a:t>
            </a:r>
            <a:r>
              <a:rPr lang="it-IT" dirty="0"/>
              <a:t> </a:t>
            </a:r>
            <a:r>
              <a:rPr lang="it-IT" dirty="0" err="1"/>
              <a:t>overlaps</a:t>
            </a:r>
            <a:r>
              <a:rPr lang="it-IT" dirty="0"/>
              <a:t> with </a:t>
            </a:r>
            <a:r>
              <a:rPr lang="it-IT" dirty="0" smtClean="0"/>
              <a:t>the </a:t>
            </a:r>
            <a:r>
              <a:rPr lang="it-IT" dirty="0" err="1" smtClean="0"/>
              <a:t>classificatory</a:t>
            </a:r>
            <a:r>
              <a:rPr lang="it-IT" dirty="0" smtClean="0"/>
              <a:t> </a:t>
            </a:r>
            <a:r>
              <a:rPr lang="it-IT" dirty="0" err="1"/>
              <a:t>category</a:t>
            </a:r>
            <a:r>
              <a:rPr lang="it-IT" dirty="0"/>
              <a:t>: </a:t>
            </a:r>
            <a:r>
              <a:rPr lang="it-IT" dirty="0" err="1"/>
              <a:t>scholars</a:t>
            </a:r>
            <a:r>
              <a:rPr lang="it-IT" dirty="0"/>
              <a:t> </a:t>
            </a:r>
            <a:r>
              <a:rPr lang="it-IT" dirty="0" err="1" smtClean="0"/>
              <a:t>hypothesize</a:t>
            </a:r>
            <a:r>
              <a:rPr lang="it-IT" dirty="0" smtClean="0"/>
              <a:t> </a:t>
            </a:r>
            <a:r>
              <a:rPr lang="it-IT" dirty="0" err="1"/>
              <a:t>about</a:t>
            </a:r>
            <a:r>
              <a:rPr lang="it-IT" dirty="0"/>
              <a:t> </a:t>
            </a:r>
            <a:endParaRPr lang="it-IT" dirty="0" smtClean="0"/>
          </a:p>
          <a:p>
            <a:pPr algn="just">
              <a:buFontTx/>
              <a:buChar char="-"/>
            </a:pPr>
            <a:r>
              <a:rPr lang="it-IT" dirty="0" err="1" smtClean="0"/>
              <a:t>why</a:t>
            </a:r>
            <a:r>
              <a:rPr lang="it-IT" dirty="0" smtClean="0"/>
              <a:t> </a:t>
            </a:r>
            <a:r>
              <a:rPr lang="it-IT" dirty="0"/>
              <a:t>and </a:t>
            </a:r>
            <a:r>
              <a:rPr lang="it-IT" dirty="0" err="1"/>
              <a:t>how</a:t>
            </a:r>
            <a:r>
              <a:rPr lang="it-IT" dirty="0"/>
              <a:t> </a:t>
            </a:r>
            <a:r>
              <a:rPr lang="it-IT" dirty="0" err="1"/>
              <a:t>constitutional</a:t>
            </a:r>
            <a:r>
              <a:rPr lang="it-IT" dirty="0"/>
              <a:t> </a:t>
            </a:r>
            <a:r>
              <a:rPr lang="it-IT" dirty="0" err="1"/>
              <a:t>institutions</a:t>
            </a:r>
            <a:r>
              <a:rPr lang="it-IT" dirty="0"/>
              <a:t> or </a:t>
            </a:r>
            <a:r>
              <a:rPr lang="it-IT" dirty="0" err="1"/>
              <a:t>doctrines</a:t>
            </a:r>
            <a:r>
              <a:rPr lang="it-IT" dirty="0"/>
              <a:t> </a:t>
            </a:r>
            <a:r>
              <a:rPr lang="it-IT" dirty="0" err="1" smtClean="0"/>
              <a:t>function</a:t>
            </a:r>
            <a:r>
              <a:rPr lang="it-IT" dirty="0"/>
              <a:t> </a:t>
            </a:r>
            <a:r>
              <a:rPr lang="it-IT" dirty="0" err="1" smtClean="0"/>
              <a:t>as</a:t>
            </a:r>
            <a:r>
              <a:rPr lang="it-IT" dirty="0" smtClean="0"/>
              <a:t> </a:t>
            </a:r>
            <a:r>
              <a:rPr lang="it-IT" dirty="0" err="1"/>
              <a:t>they</a:t>
            </a:r>
            <a:r>
              <a:rPr lang="it-IT" dirty="0"/>
              <a:t> </a:t>
            </a:r>
            <a:r>
              <a:rPr lang="it-IT" dirty="0" smtClean="0"/>
              <a:t>do</a:t>
            </a:r>
          </a:p>
          <a:p>
            <a:pPr algn="just">
              <a:buFontTx/>
              <a:buChar char="-"/>
            </a:pPr>
            <a:r>
              <a:rPr lang="it-IT" dirty="0" err="1" smtClean="0"/>
              <a:t>what</a:t>
            </a:r>
            <a:r>
              <a:rPr lang="it-IT" dirty="0" smtClean="0"/>
              <a:t> </a:t>
            </a:r>
            <a:r>
              <a:rPr lang="it-IT" dirty="0" err="1"/>
              <a:t>categories</a:t>
            </a:r>
            <a:r>
              <a:rPr lang="it-IT" dirty="0"/>
              <a:t> or </a:t>
            </a:r>
            <a:r>
              <a:rPr lang="it-IT" dirty="0" err="1"/>
              <a:t>criteria</a:t>
            </a:r>
            <a:r>
              <a:rPr lang="it-IT" dirty="0"/>
              <a:t> </a:t>
            </a:r>
            <a:r>
              <a:rPr lang="it-IT" dirty="0" err="1"/>
              <a:t>capture</a:t>
            </a:r>
            <a:r>
              <a:rPr lang="it-IT" dirty="0"/>
              <a:t> and </a:t>
            </a:r>
            <a:r>
              <a:rPr lang="it-IT" dirty="0" err="1"/>
              <a:t>explain</a:t>
            </a:r>
            <a:r>
              <a:rPr lang="it-IT" dirty="0"/>
              <a:t> </a:t>
            </a:r>
            <a:r>
              <a:rPr lang="it-IT" dirty="0" err="1"/>
              <a:t>these</a:t>
            </a:r>
            <a:r>
              <a:rPr lang="it-IT" dirty="0"/>
              <a:t> </a:t>
            </a:r>
            <a:r>
              <a:rPr lang="it-IT" dirty="0" err="1"/>
              <a:t>functions</a:t>
            </a:r>
            <a:r>
              <a:rPr lang="it-IT" dirty="0"/>
              <a:t>, </a:t>
            </a:r>
            <a:r>
              <a:rPr lang="it-IT" dirty="0" err="1"/>
              <a:t>drawing</a:t>
            </a:r>
            <a:r>
              <a:rPr lang="it-IT" dirty="0"/>
              <a:t> </a:t>
            </a:r>
            <a:r>
              <a:rPr lang="it-IT" dirty="0" err="1"/>
              <a:t>examples</a:t>
            </a:r>
            <a:r>
              <a:rPr lang="it-IT" dirty="0"/>
              <a:t> from </a:t>
            </a:r>
            <a:r>
              <a:rPr lang="it-IT" dirty="0" smtClean="0"/>
              <a:t>some discrete </a:t>
            </a:r>
            <a:r>
              <a:rPr lang="it-IT" dirty="0" err="1"/>
              <a:t>number</a:t>
            </a:r>
            <a:r>
              <a:rPr lang="it-IT" dirty="0"/>
              <a:t> of </a:t>
            </a:r>
            <a:r>
              <a:rPr lang="it-IT" dirty="0" err="1"/>
              <a:t>systems</a:t>
            </a:r>
            <a:r>
              <a:rPr lang="it-IT" dirty="0"/>
              <a:t> to </a:t>
            </a:r>
            <a:r>
              <a:rPr lang="it-IT" dirty="0" err="1" smtClean="0"/>
              <a:t>conceptualize</a:t>
            </a:r>
            <a:r>
              <a:rPr lang="it-IT" dirty="0" smtClean="0"/>
              <a:t> </a:t>
            </a:r>
            <a:r>
              <a:rPr lang="it-IT" dirty="0"/>
              <a:t>in ways </a:t>
            </a:r>
            <a:r>
              <a:rPr lang="it-IT" dirty="0" err="1"/>
              <a:t>that</a:t>
            </a:r>
            <a:r>
              <a:rPr lang="it-IT" dirty="0"/>
              <a:t> generate comparative </a:t>
            </a:r>
            <a:r>
              <a:rPr lang="it-IT" dirty="0" err="1"/>
              <a:t>insights</a:t>
            </a:r>
            <a:r>
              <a:rPr lang="it-IT" dirty="0"/>
              <a:t> or </a:t>
            </a:r>
            <a:r>
              <a:rPr lang="it-IT" dirty="0" err="1"/>
              <a:t>working</a:t>
            </a:r>
            <a:r>
              <a:rPr lang="it-IT" dirty="0"/>
              <a:t> </a:t>
            </a:r>
            <a:r>
              <a:rPr lang="it-IT" dirty="0" err="1" smtClean="0"/>
              <a:t>hypotheses</a:t>
            </a:r>
            <a:r>
              <a:rPr lang="it-IT" dirty="0"/>
              <a:t> </a:t>
            </a:r>
            <a:r>
              <a:rPr lang="it-IT" dirty="0" err="1" smtClean="0"/>
              <a:t>that</a:t>
            </a:r>
            <a:r>
              <a:rPr lang="it-IT" dirty="0" smtClean="0"/>
              <a:t> </a:t>
            </a:r>
            <a:r>
              <a:rPr lang="it-IT" dirty="0"/>
              <a:t>can be </a:t>
            </a:r>
            <a:r>
              <a:rPr lang="it-IT" dirty="0" err="1"/>
              <a:t>tested</a:t>
            </a:r>
            <a:r>
              <a:rPr lang="it-IT" dirty="0"/>
              <a:t> </a:t>
            </a:r>
            <a:r>
              <a:rPr lang="it-IT" dirty="0" err="1"/>
              <a:t>through</a:t>
            </a:r>
            <a:r>
              <a:rPr lang="it-IT" dirty="0"/>
              <a:t> </a:t>
            </a:r>
            <a:r>
              <a:rPr lang="it-IT" dirty="0" err="1"/>
              <a:t>other</a:t>
            </a:r>
            <a:r>
              <a:rPr lang="it-IT" dirty="0"/>
              <a:t> </a:t>
            </a:r>
            <a:r>
              <a:rPr lang="it-IT" dirty="0" err="1"/>
              <a:t>methods</a:t>
            </a:r>
            <a:endParaRPr lang="it-IT" dirty="0"/>
          </a:p>
          <a:p>
            <a:endParaRPr lang="it-IT" dirty="0" smtClean="0"/>
          </a:p>
        </p:txBody>
      </p:sp>
      <p:sp>
        <p:nvSpPr>
          <p:cNvPr id="5" name="CasellaDiTesto 4"/>
          <p:cNvSpPr txBox="1"/>
          <p:nvPr/>
        </p:nvSpPr>
        <p:spPr>
          <a:xfrm>
            <a:off x="1507954" y="4894074"/>
            <a:ext cx="9430598" cy="1523494"/>
          </a:xfrm>
          <a:prstGeom prst="rect">
            <a:avLst/>
          </a:prstGeom>
          <a:noFill/>
        </p:spPr>
        <p:txBody>
          <a:bodyPr wrap="square" rtlCol="0">
            <a:spAutoFit/>
          </a:bodyPr>
          <a:lstStyle/>
          <a:p>
            <a:pPr algn="ctr"/>
            <a:r>
              <a:rPr lang="en-AU" sz="2500" dirty="0" smtClean="0"/>
              <a:t>In synthesis: </a:t>
            </a:r>
            <a:r>
              <a:rPr lang="en-AU" sz="2500" b="1" i="1" dirty="0" smtClean="0"/>
              <a:t>it is a method of drawing insights about functional questions from comparative case studies  </a:t>
            </a:r>
          </a:p>
          <a:p>
            <a:pPr algn="ctr"/>
            <a:r>
              <a:rPr lang="en-AU" sz="2500" b="1" i="1" dirty="0" smtClean="0">
                <a:sym typeface="Wingdings"/>
              </a:rPr>
              <a:t> </a:t>
            </a:r>
            <a:r>
              <a:rPr lang="en-AU" sz="2500" b="1" i="1" dirty="0" smtClean="0"/>
              <a:t>a form of </a:t>
            </a:r>
            <a:r>
              <a:rPr lang="en-AU" sz="2500" b="1" i="1" dirty="0" smtClean="0">
                <a:solidFill>
                  <a:srgbClr val="FFC000"/>
                </a:solidFill>
              </a:rPr>
              <a:t>concept thickening</a:t>
            </a:r>
          </a:p>
          <a:p>
            <a:endParaRPr lang="it-IT" dirty="0"/>
          </a:p>
        </p:txBody>
      </p:sp>
    </p:spTree>
    <p:extLst>
      <p:ext uri="{BB962C8B-B14F-4D97-AF65-F5344CB8AC3E}">
        <p14:creationId xmlns:p14="http://schemas.microsoft.com/office/powerpoint/2010/main" val="107243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down)">
                                      <p:cBhvr>
                                        <p:cTn id="17" dur="500"/>
                                        <p:tgtEl>
                                          <p:spTgt spid="5">
                                            <p:txEl>
                                              <p:pRg st="0" end="0"/>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wipe(down)">
                                      <p:cBhvr>
                                        <p:cTn id="20"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p:cNvSpPr>
            <a:spLocks noGrp="1"/>
          </p:cNvSpPr>
          <p:nvPr>
            <p:ph idx="1"/>
          </p:nvPr>
        </p:nvSpPr>
        <p:spPr>
          <a:xfrm>
            <a:off x="1106353" y="460849"/>
            <a:ext cx="10233800" cy="4351338"/>
          </a:xfrm>
        </p:spPr>
        <p:txBody>
          <a:bodyPr>
            <a:normAutofit/>
          </a:bodyPr>
          <a:lstStyle/>
          <a:p>
            <a:pPr marL="0" indent="0" algn="just">
              <a:buNone/>
            </a:pPr>
            <a:r>
              <a:rPr lang="en-GB" b="1" dirty="0" smtClean="0">
                <a:solidFill>
                  <a:srgbClr val="FFC000"/>
                </a:solidFill>
              </a:rPr>
              <a:t>• Structured comparative case studies</a:t>
            </a:r>
            <a:r>
              <a:rPr lang="en-GB" dirty="0" smtClean="0"/>
              <a:t>:</a:t>
            </a:r>
            <a:r>
              <a:rPr lang="en-GB" b="1" dirty="0" smtClean="0">
                <a:solidFill>
                  <a:srgbClr val="FFC000"/>
                </a:solidFill>
              </a:rPr>
              <a:t> </a:t>
            </a:r>
            <a:r>
              <a:rPr lang="en-GB" dirty="0" smtClean="0"/>
              <a:t>a benefit of the case study method in the comparative setting is the ability to explore how different features of the system may interact with and affect the operation of seemingly similar institutions or doctrines, that is, to see particular institutions or doctrines ‘</a:t>
            </a:r>
            <a:r>
              <a:rPr lang="en-GB" b="1" dirty="0" smtClean="0">
                <a:solidFill>
                  <a:srgbClr val="FFC000"/>
                </a:solidFill>
              </a:rPr>
              <a:t>in action</a:t>
            </a:r>
            <a:r>
              <a:rPr lang="en-GB" dirty="0" smtClean="0"/>
              <a:t>’ in their own legal contexts.</a:t>
            </a:r>
          </a:p>
          <a:p>
            <a:endParaRPr lang="it-IT" dirty="0" smtClean="0"/>
          </a:p>
        </p:txBody>
      </p:sp>
      <p:sp>
        <p:nvSpPr>
          <p:cNvPr id="5" name="CasellaDiTesto 4"/>
          <p:cNvSpPr txBox="1"/>
          <p:nvPr/>
        </p:nvSpPr>
        <p:spPr>
          <a:xfrm>
            <a:off x="1058465" y="3381026"/>
            <a:ext cx="10255277" cy="2862322"/>
          </a:xfrm>
          <a:prstGeom prst="rect">
            <a:avLst/>
          </a:prstGeom>
          <a:noFill/>
        </p:spPr>
        <p:txBody>
          <a:bodyPr wrap="square" rtlCol="0">
            <a:spAutoFit/>
          </a:bodyPr>
          <a:lstStyle/>
          <a:p>
            <a:pPr algn="just"/>
            <a:r>
              <a:rPr lang="en-US" b="1" dirty="0" smtClean="0">
                <a:solidFill>
                  <a:srgbClr val="FFC000"/>
                </a:solidFill>
              </a:rPr>
              <a:t>How to choose a case study? </a:t>
            </a:r>
          </a:p>
          <a:p>
            <a:pPr algn="just"/>
            <a:endParaRPr lang="en-US" b="1" dirty="0" smtClean="0">
              <a:solidFill>
                <a:srgbClr val="FFC000"/>
              </a:solidFill>
            </a:endParaRPr>
          </a:p>
          <a:p>
            <a:pPr algn="just"/>
            <a:r>
              <a:rPr lang="en-US" dirty="0" smtClean="0"/>
              <a:t>As </a:t>
            </a:r>
            <a:r>
              <a:rPr lang="en-US" b="1" u="sng" dirty="0" err="1" smtClean="0"/>
              <a:t>Hirschl</a:t>
            </a:r>
            <a:r>
              <a:rPr lang="en-US" dirty="0" smtClean="0"/>
              <a:t> has suggested, comparator countries for case studies may be chosen using different techniques, for example </a:t>
            </a:r>
          </a:p>
          <a:p>
            <a:pPr marL="285750" indent="-285750" algn="just">
              <a:buFontTx/>
              <a:buChar char="-"/>
            </a:pPr>
            <a:r>
              <a:rPr lang="en-US" dirty="0" smtClean="0"/>
              <a:t>those that are ‘most similar’ (except for the particular doctrine or institution at issue) </a:t>
            </a:r>
          </a:p>
          <a:p>
            <a:pPr marL="285750" indent="-285750" algn="just">
              <a:buFontTx/>
              <a:buChar char="-"/>
            </a:pPr>
            <a:r>
              <a:rPr lang="en-US" dirty="0" smtClean="0"/>
              <a:t>or those that are ‘most different’ but seem to have a similar institution or doctrine. </a:t>
            </a:r>
          </a:p>
          <a:p>
            <a:pPr marL="285750" indent="-285750" algn="just">
              <a:buFontTx/>
              <a:buChar char="-"/>
            </a:pPr>
            <a:endParaRPr lang="en-US" dirty="0" smtClean="0"/>
          </a:p>
          <a:p>
            <a:pPr algn="just"/>
            <a:r>
              <a:rPr lang="en-US" dirty="0" smtClean="0"/>
              <a:t>As </a:t>
            </a:r>
            <a:r>
              <a:rPr lang="en-US" b="1" dirty="0" smtClean="0"/>
              <a:t>Cheryl Saunders </a:t>
            </a:r>
            <a:r>
              <a:rPr lang="en-US" dirty="0" smtClean="0"/>
              <a:t>has suggested, even within the constraints of language and availability, there are standards of selection that ought to be applied with consistency</a:t>
            </a:r>
          </a:p>
          <a:p>
            <a:endParaRPr lang="it-IT" dirty="0"/>
          </a:p>
        </p:txBody>
      </p:sp>
    </p:spTree>
    <p:extLst>
      <p:ext uri="{BB962C8B-B14F-4D97-AF65-F5344CB8AC3E}">
        <p14:creationId xmlns:p14="http://schemas.microsoft.com/office/powerpoint/2010/main" val="158488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8" dur="500"/>
                                        <p:tgtEl>
                                          <p:spTgt spid="5">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randombar(horizontal)">
                                      <p:cBhvr>
                                        <p:cTn id="23" dur="500"/>
                                        <p:tgtEl>
                                          <p:spTgt spid="5">
                                            <p:txEl>
                                              <p:pRg st="3" end="3"/>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randombar(horizontal)">
                                      <p:cBhvr>
                                        <p:cTn id="26" dur="500"/>
                                        <p:tgtEl>
                                          <p:spTgt spid="5">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randombar(horizontal)">
                                      <p:cBhvr>
                                        <p:cTn id="31"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69874" y="1009934"/>
            <a:ext cx="10233800" cy="4743949"/>
          </a:xfrm>
        </p:spPr>
        <p:txBody>
          <a:bodyPr>
            <a:normAutofit fontScale="92500" lnSpcReduction="20000"/>
          </a:bodyPr>
          <a:lstStyle/>
          <a:p>
            <a:pPr marL="0" indent="0" algn="just">
              <a:buNone/>
            </a:pPr>
            <a:r>
              <a:rPr lang="en-US" dirty="0" smtClean="0"/>
              <a:t>Although functionalism represents a dominant approach in comparative constitutional study, it has been subject to </a:t>
            </a:r>
            <a:r>
              <a:rPr lang="en-US" b="1" dirty="0" smtClean="0">
                <a:solidFill>
                  <a:srgbClr val="FFC000"/>
                </a:solidFill>
              </a:rPr>
              <a:t>serious critique</a:t>
            </a:r>
            <a:r>
              <a:rPr lang="en-US" dirty="0" smtClean="0"/>
              <a:t>. </a:t>
            </a:r>
          </a:p>
          <a:p>
            <a:pPr marL="0" indent="0" algn="just">
              <a:buNone/>
            </a:pPr>
            <a:endParaRPr lang="en-US" dirty="0" smtClean="0"/>
          </a:p>
          <a:p>
            <a:pPr marL="0" indent="0" algn="just">
              <a:buNone/>
            </a:pPr>
            <a:r>
              <a:rPr lang="en-US" dirty="0" smtClean="0"/>
              <a:t>A number of scholars have cautioned against the misleadingly homogenizing and obscuring perils of functionalism. </a:t>
            </a:r>
          </a:p>
          <a:p>
            <a:pPr marL="0" indent="0" algn="just">
              <a:buNone/>
            </a:pPr>
            <a:r>
              <a:rPr lang="en-US" dirty="0" smtClean="0"/>
              <a:t>According to </a:t>
            </a:r>
            <a:r>
              <a:rPr lang="en-US" b="1" dirty="0" err="1" smtClean="0"/>
              <a:t>Günter</a:t>
            </a:r>
            <a:r>
              <a:rPr lang="en-US" b="1" dirty="0" smtClean="0"/>
              <a:t> Frankenberg</a:t>
            </a:r>
            <a:r>
              <a:rPr lang="en-US" dirty="0" smtClean="0"/>
              <a:t>, it is all too easy for a </a:t>
            </a:r>
            <a:r>
              <a:rPr lang="en-US" dirty="0" err="1" smtClean="0"/>
              <a:t>comparativist</a:t>
            </a:r>
            <a:r>
              <a:rPr lang="en-US" dirty="0" smtClean="0"/>
              <a:t> unconsciously to assume the categories of legal thought with which she is familiar, an thus to see foreign law only as either similar or different, without being able to grasp the conceptual or sociological foundations of other legal orders.</a:t>
            </a:r>
          </a:p>
          <a:p>
            <a:pPr marL="0" indent="0" algn="just">
              <a:buNone/>
            </a:pPr>
            <a:endParaRPr lang="en-US" dirty="0" smtClean="0"/>
          </a:p>
          <a:p>
            <a:pPr marL="0" indent="0" algn="just">
              <a:buNone/>
            </a:pPr>
            <a:r>
              <a:rPr lang="en-US" b="1" i="1" dirty="0" smtClean="0">
                <a:solidFill>
                  <a:srgbClr val="FFC000"/>
                </a:solidFill>
              </a:rPr>
              <a:t>Similar functions may mean quite different things in a practice that is shaped by more particular contexts</a:t>
            </a:r>
            <a:r>
              <a:rPr lang="en-US" b="1" i="1" dirty="0" smtClean="0"/>
              <a:t>. </a:t>
            </a:r>
          </a:p>
          <a:p>
            <a:pPr marL="0" indent="0" algn="just">
              <a:buNone/>
            </a:pPr>
            <a:endParaRPr lang="it-IT" b="1" i="1" dirty="0" smtClean="0"/>
          </a:p>
          <a:p>
            <a:pPr marL="0" indent="0" algn="just">
              <a:buNone/>
            </a:pPr>
            <a:endParaRPr lang="it-IT" dirty="0"/>
          </a:p>
          <a:p>
            <a:pPr marL="0" indent="0" algn="just">
              <a:buNone/>
            </a:pPr>
            <a:endParaRPr lang="it-IT" dirty="0" smtClean="0"/>
          </a:p>
          <a:p>
            <a:endParaRPr lang="it-IT" dirty="0"/>
          </a:p>
        </p:txBody>
      </p:sp>
    </p:spTree>
    <p:extLst>
      <p:ext uri="{BB962C8B-B14F-4D97-AF65-F5344CB8AC3E}">
        <p14:creationId xmlns:p14="http://schemas.microsoft.com/office/powerpoint/2010/main" val="5351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ircle(in)">
                                      <p:cBhvr>
                                        <p:cTn id="10" dur="2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circle(in)">
                                      <p:cBhvr>
                                        <p:cTn id="15"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marL="0" indent="0" algn="just">
              <a:buNone/>
            </a:pPr>
            <a:r>
              <a:rPr lang="it-IT" dirty="0" err="1"/>
              <a:t>Contextual</a:t>
            </a:r>
            <a:r>
              <a:rPr lang="it-IT" dirty="0"/>
              <a:t> </a:t>
            </a:r>
            <a:r>
              <a:rPr lang="it-IT" dirty="0" err="1"/>
              <a:t>approaches</a:t>
            </a:r>
            <a:r>
              <a:rPr lang="it-IT" dirty="0"/>
              <a:t> </a:t>
            </a:r>
            <a:r>
              <a:rPr lang="it-IT" dirty="0" err="1" smtClean="0"/>
              <a:t>problematize</a:t>
            </a:r>
            <a:r>
              <a:rPr lang="it-IT" dirty="0" smtClean="0"/>
              <a:t> </a:t>
            </a:r>
            <a:r>
              <a:rPr lang="it-IT" dirty="0"/>
              <a:t>the </a:t>
            </a:r>
            <a:r>
              <a:rPr lang="it-IT" dirty="0" err="1"/>
              <a:t>sense</a:t>
            </a:r>
            <a:r>
              <a:rPr lang="it-IT" dirty="0"/>
              <a:t> of ‘</a:t>
            </a:r>
            <a:r>
              <a:rPr lang="it-IT" dirty="0" smtClean="0"/>
              <a:t>false </a:t>
            </a:r>
            <a:r>
              <a:rPr lang="it-IT" dirty="0" err="1" smtClean="0"/>
              <a:t>necessity</a:t>
            </a:r>
            <a:r>
              <a:rPr lang="it-IT" dirty="0"/>
              <a:t>’ </a:t>
            </a:r>
            <a:r>
              <a:rPr lang="it-IT" dirty="0" err="1"/>
              <a:t>that</a:t>
            </a:r>
            <a:r>
              <a:rPr lang="it-IT" dirty="0"/>
              <a:t> </a:t>
            </a:r>
            <a:r>
              <a:rPr lang="it-IT" dirty="0" err="1"/>
              <a:t>may</a:t>
            </a:r>
            <a:r>
              <a:rPr lang="it-IT" dirty="0"/>
              <a:t> emerge from </a:t>
            </a:r>
            <a:r>
              <a:rPr lang="it-IT" dirty="0" err="1"/>
              <a:t>functional</a:t>
            </a:r>
            <a:r>
              <a:rPr lang="it-IT" dirty="0"/>
              <a:t> or </a:t>
            </a:r>
            <a:r>
              <a:rPr lang="it-IT" dirty="0" err="1"/>
              <a:t>universalist</a:t>
            </a:r>
            <a:r>
              <a:rPr lang="it-IT" dirty="0"/>
              <a:t> </a:t>
            </a:r>
            <a:r>
              <a:rPr lang="it-IT" dirty="0" err="1" smtClean="0"/>
              <a:t>approaches</a:t>
            </a:r>
            <a:r>
              <a:rPr lang="it-IT" dirty="0" smtClean="0"/>
              <a:t>.</a:t>
            </a:r>
          </a:p>
          <a:p>
            <a:pPr marL="0" indent="0" algn="just">
              <a:buNone/>
            </a:pPr>
            <a:endParaRPr lang="it-IT" dirty="0"/>
          </a:p>
          <a:p>
            <a:pPr marL="0" indent="0" algn="just">
              <a:buNone/>
            </a:pPr>
            <a:r>
              <a:rPr lang="it-IT" b="1" i="1" dirty="0" smtClean="0"/>
              <a:t>The </a:t>
            </a:r>
            <a:r>
              <a:rPr lang="it-IT" b="1" i="1" dirty="0" err="1"/>
              <a:t>content</a:t>
            </a:r>
            <a:r>
              <a:rPr lang="it-IT" b="1" i="1" dirty="0"/>
              <a:t> of a </a:t>
            </a:r>
            <a:r>
              <a:rPr lang="it-IT" b="1" i="1" dirty="0" err="1"/>
              <a:t>country's</a:t>
            </a:r>
            <a:r>
              <a:rPr lang="it-IT" b="1" i="1" dirty="0"/>
              <a:t> </a:t>
            </a:r>
            <a:r>
              <a:rPr lang="it-IT" b="1" i="1" dirty="0" err="1"/>
              <a:t>expressive</a:t>
            </a:r>
            <a:r>
              <a:rPr lang="it-IT" b="1" i="1" dirty="0"/>
              <a:t> </a:t>
            </a:r>
            <a:r>
              <a:rPr lang="it-IT" b="1" i="1" dirty="0" err="1"/>
              <a:t>identity</a:t>
            </a:r>
            <a:r>
              <a:rPr lang="it-IT" b="1" i="1" dirty="0"/>
              <a:t> </a:t>
            </a:r>
            <a:r>
              <a:rPr lang="it-IT" b="1" i="1" dirty="0" err="1"/>
              <a:t>may</a:t>
            </a:r>
            <a:r>
              <a:rPr lang="it-IT" b="1" i="1" dirty="0"/>
              <a:t> be </a:t>
            </a:r>
            <a:r>
              <a:rPr lang="it-IT" b="1" i="1" dirty="0" err="1"/>
              <a:t>complex</a:t>
            </a:r>
            <a:r>
              <a:rPr lang="it-IT" b="1" i="1" dirty="0"/>
              <a:t> and multi-</a:t>
            </a:r>
            <a:r>
              <a:rPr lang="it-IT" b="1" i="1" dirty="0" err="1"/>
              <a:t>stranded</a:t>
            </a:r>
            <a:r>
              <a:rPr lang="it-IT" b="1" i="1" dirty="0"/>
              <a:t>, and </a:t>
            </a:r>
            <a:r>
              <a:rPr lang="it-IT" b="1" i="1" dirty="0" err="1"/>
              <a:t>may</a:t>
            </a:r>
            <a:r>
              <a:rPr lang="it-IT" b="1" i="1" dirty="0"/>
              <a:t> </a:t>
            </a:r>
            <a:r>
              <a:rPr lang="it-IT" b="1" i="1" dirty="0" err="1"/>
              <a:t>shift</a:t>
            </a:r>
            <a:r>
              <a:rPr lang="it-IT" b="1" i="1" dirty="0"/>
              <a:t> </a:t>
            </a:r>
            <a:r>
              <a:rPr lang="it-IT" b="1" i="1" dirty="0" smtClean="0"/>
              <a:t>over time</a:t>
            </a:r>
            <a:r>
              <a:rPr lang="it-IT" dirty="0" smtClean="0"/>
              <a:t>.</a:t>
            </a:r>
            <a:endParaRPr lang="it-IT" dirty="0"/>
          </a:p>
          <a:p>
            <a:pPr marL="0" indent="0" algn="just">
              <a:buNone/>
            </a:pPr>
            <a:r>
              <a:rPr lang="it-IT" dirty="0" err="1" smtClean="0"/>
              <a:t>But</a:t>
            </a:r>
            <a:r>
              <a:rPr lang="it-IT" dirty="0" smtClean="0"/>
              <a:t> </a:t>
            </a:r>
            <a:r>
              <a:rPr lang="it-IT" dirty="0" err="1" smtClean="0"/>
              <a:t>it</a:t>
            </a:r>
            <a:r>
              <a:rPr lang="it-IT" dirty="0" smtClean="0"/>
              <a:t> </a:t>
            </a:r>
            <a:r>
              <a:rPr lang="it-IT" dirty="0" err="1" smtClean="0"/>
              <a:t>is</a:t>
            </a:r>
            <a:r>
              <a:rPr lang="it-IT" dirty="0" smtClean="0"/>
              <a:t> </a:t>
            </a:r>
            <a:r>
              <a:rPr lang="it-IT" dirty="0" err="1" smtClean="0"/>
              <a:t>also</a:t>
            </a:r>
            <a:r>
              <a:rPr lang="it-IT" dirty="0" smtClean="0"/>
              <a:t> </a:t>
            </a:r>
            <a:r>
              <a:rPr lang="it-IT" dirty="0" err="1" smtClean="0"/>
              <a:t>important</a:t>
            </a:r>
            <a:r>
              <a:rPr lang="it-IT" dirty="0" smtClean="0"/>
              <a:t> to </a:t>
            </a:r>
            <a:r>
              <a:rPr lang="it-IT" dirty="0" err="1" smtClean="0"/>
              <a:t>avoid</a:t>
            </a:r>
            <a:r>
              <a:rPr lang="it-IT" dirty="0" smtClean="0"/>
              <a:t> the </a:t>
            </a:r>
            <a:r>
              <a:rPr lang="it-IT" dirty="0" err="1" smtClean="0"/>
              <a:t>tendency</a:t>
            </a:r>
            <a:r>
              <a:rPr lang="it-IT" dirty="0" smtClean="0"/>
              <a:t> of </a:t>
            </a:r>
            <a:r>
              <a:rPr lang="it-IT" dirty="0" err="1" smtClean="0"/>
              <a:t>expressivist</a:t>
            </a:r>
            <a:r>
              <a:rPr lang="it-IT" dirty="0" smtClean="0"/>
              <a:t> </a:t>
            </a:r>
            <a:r>
              <a:rPr lang="it-IT" dirty="0" err="1"/>
              <a:t>approaches</a:t>
            </a:r>
            <a:r>
              <a:rPr lang="it-IT" dirty="0"/>
              <a:t> to assume a </a:t>
            </a:r>
            <a:r>
              <a:rPr lang="it-IT" dirty="0" err="1"/>
              <a:t>fixed</a:t>
            </a:r>
            <a:r>
              <a:rPr lang="it-IT" dirty="0"/>
              <a:t> </a:t>
            </a:r>
            <a:r>
              <a:rPr lang="it-IT" dirty="0" err="1"/>
              <a:t>national</a:t>
            </a:r>
            <a:r>
              <a:rPr lang="it-IT" dirty="0"/>
              <a:t> </a:t>
            </a:r>
            <a:r>
              <a:rPr lang="it-IT" dirty="0" err="1" smtClean="0"/>
              <a:t>identity</a:t>
            </a:r>
            <a:r>
              <a:rPr lang="it-IT" dirty="0"/>
              <a:t> </a:t>
            </a:r>
            <a:r>
              <a:rPr lang="it-IT" dirty="0" smtClean="0"/>
              <a:t>(</a:t>
            </a:r>
            <a:r>
              <a:rPr lang="it-IT" b="1" dirty="0" err="1" smtClean="0"/>
              <a:t>Dixon</a:t>
            </a:r>
            <a:r>
              <a:rPr lang="it-IT" dirty="0" smtClean="0"/>
              <a:t>)</a:t>
            </a:r>
          </a:p>
          <a:p>
            <a:pPr marL="0" indent="0" algn="just">
              <a:buNone/>
            </a:pPr>
            <a:r>
              <a:rPr lang="it-IT" dirty="0" err="1" smtClean="0"/>
              <a:t>Considering</a:t>
            </a:r>
            <a:r>
              <a:rPr lang="it-IT" dirty="0" smtClean="0"/>
              <a:t> </a:t>
            </a:r>
            <a:r>
              <a:rPr lang="it-IT" dirty="0"/>
              <a:t>the </a:t>
            </a:r>
            <a:r>
              <a:rPr lang="it-IT" dirty="0" err="1"/>
              <a:t>plurality</a:t>
            </a:r>
            <a:r>
              <a:rPr lang="it-IT" dirty="0"/>
              <a:t> of </a:t>
            </a:r>
            <a:r>
              <a:rPr lang="it-IT" dirty="0" err="1"/>
              <a:t>understandings</a:t>
            </a:r>
            <a:r>
              <a:rPr lang="it-IT" dirty="0"/>
              <a:t> </a:t>
            </a:r>
            <a:r>
              <a:rPr lang="it-IT" dirty="0" smtClean="0"/>
              <a:t>and </a:t>
            </a:r>
            <a:r>
              <a:rPr lang="it-IT" dirty="0" err="1" smtClean="0"/>
              <a:t>interpretive</a:t>
            </a:r>
            <a:r>
              <a:rPr lang="it-IT" dirty="0" smtClean="0"/>
              <a:t> </a:t>
            </a:r>
            <a:r>
              <a:rPr lang="it-IT" dirty="0" err="1"/>
              <a:t>possibilities</a:t>
            </a:r>
            <a:r>
              <a:rPr lang="it-IT" dirty="0"/>
              <a:t> </a:t>
            </a:r>
            <a:r>
              <a:rPr lang="it-IT" dirty="0" err="1"/>
              <a:t>within</a:t>
            </a:r>
            <a:r>
              <a:rPr lang="it-IT" dirty="0"/>
              <a:t> a single </a:t>
            </a:r>
            <a:r>
              <a:rPr lang="it-IT" dirty="0" err="1"/>
              <a:t>national</a:t>
            </a:r>
            <a:r>
              <a:rPr lang="it-IT" dirty="0"/>
              <a:t> </a:t>
            </a:r>
            <a:r>
              <a:rPr lang="it-IT" dirty="0" err="1"/>
              <a:t>constitutional</a:t>
            </a:r>
            <a:r>
              <a:rPr lang="it-IT" dirty="0"/>
              <a:t> culture </a:t>
            </a:r>
            <a:r>
              <a:rPr lang="it-IT" dirty="0" err="1"/>
              <a:t>may</a:t>
            </a:r>
            <a:r>
              <a:rPr lang="it-IT" dirty="0"/>
              <a:t> </a:t>
            </a:r>
            <a:r>
              <a:rPr lang="it-IT" dirty="0" err="1"/>
              <a:t>yield</a:t>
            </a:r>
            <a:r>
              <a:rPr lang="it-IT" dirty="0"/>
              <a:t> </a:t>
            </a:r>
            <a:r>
              <a:rPr lang="it-IT" dirty="0" err="1"/>
              <a:t>important</a:t>
            </a:r>
            <a:r>
              <a:rPr lang="it-IT" dirty="0"/>
              <a:t> </a:t>
            </a:r>
            <a:r>
              <a:rPr lang="it-IT" dirty="0" err="1"/>
              <a:t>degrees</a:t>
            </a:r>
            <a:r>
              <a:rPr lang="it-IT" dirty="0"/>
              <a:t> of </a:t>
            </a:r>
            <a:r>
              <a:rPr lang="it-IT" dirty="0" smtClean="0"/>
              <a:t>nuance, </a:t>
            </a:r>
            <a:r>
              <a:rPr lang="it-IT" dirty="0" err="1" smtClean="0"/>
              <a:t>complicating</a:t>
            </a:r>
            <a:r>
              <a:rPr lang="it-IT" dirty="0" smtClean="0"/>
              <a:t> </a:t>
            </a:r>
            <a:r>
              <a:rPr lang="it-IT" dirty="0"/>
              <a:t>and </a:t>
            </a:r>
            <a:r>
              <a:rPr lang="it-IT" dirty="0" err="1"/>
              <a:t>perhaps</a:t>
            </a:r>
            <a:r>
              <a:rPr lang="it-IT" dirty="0"/>
              <a:t> </a:t>
            </a:r>
            <a:r>
              <a:rPr lang="it-IT" dirty="0" err="1"/>
              <a:t>defeating</a:t>
            </a:r>
            <a:r>
              <a:rPr lang="it-IT" dirty="0"/>
              <a:t> </a:t>
            </a:r>
            <a:r>
              <a:rPr lang="it-IT" dirty="0" err="1"/>
              <a:t>efforts</a:t>
            </a:r>
            <a:r>
              <a:rPr lang="it-IT" dirty="0"/>
              <a:t> to </a:t>
            </a:r>
            <a:r>
              <a:rPr lang="it-IT" dirty="0" err="1" smtClean="0"/>
              <a:t>generalize</a:t>
            </a:r>
            <a:r>
              <a:rPr lang="it-IT" dirty="0" smtClean="0"/>
              <a:t> </a:t>
            </a:r>
            <a:r>
              <a:rPr lang="it-IT" dirty="0"/>
              <a:t>from </a:t>
            </a:r>
            <a:r>
              <a:rPr lang="it-IT" dirty="0" err="1"/>
              <a:t>particular</a:t>
            </a:r>
            <a:r>
              <a:rPr lang="it-IT" dirty="0"/>
              <a:t> </a:t>
            </a:r>
            <a:r>
              <a:rPr lang="it-IT" dirty="0" err="1"/>
              <a:t>cases</a:t>
            </a:r>
            <a:r>
              <a:rPr lang="it-IT" dirty="0" smtClean="0"/>
              <a:t>.</a:t>
            </a:r>
          </a:p>
          <a:p>
            <a:pPr marL="0" indent="0" algn="just">
              <a:buNone/>
            </a:pPr>
            <a:endParaRPr lang="en-AU" dirty="0" smtClean="0"/>
          </a:p>
          <a:p>
            <a:pPr marL="0" indent="0" algn="just">
              <a:buNone/>
            </a:pPr>
            <a:r>
              <a:rPr lang="en-AU" b="1" i="1" dirty="0" smtClean="0">
                <a:solidFill>
                  <a:srgbClr val="FFC000"/>
                </a:solidFill>
              </a:rPr>
              <a:t>Democratic constitutional comparison = acknowledgment on equal basis and mutual respect.</a:t>
            </a:r>
          </a:p>
          <a:p>
            <a:pPr marL="0" indent="0" algn="just">
              <a:buNone/>
            </a:pPr>
            <a:endParaRPr lang="it-IT" dirty="0"/>
          </a:p>
        </p:txBody>
      </p:sp>
      <p:sp>
        <p:nvSpPr>
          <p:cNvPr id="4" name="Titolo 3"/>
          <p:cNvSpPr txBox="1">
            <a:spLocks noGrp="1"/>
          </p:cNvSpPr>
          <p:nvPr>
            <p:ph type="title"/>
          </p:nvPr>
        </p:nvSpPr>
        <p:spPr>
          <a:xfrm>
            <a:off x="3672874" y="768220"/>
            <a:ext cx="4846263" cy="519373"/>
          </a:xfrm>
          <a:prstGeom prst="rect">
            <a:avLst/>
          </a:prstGeom>
          <a:noFill/>
        </p:spPr>
        <p:txBody>
          <a:bodyPr wrap="none" rtlCol="0">
            <a:spAutoFit/>
          </a:bodyPr>
          <a:lstStyle/>
          <a:p>
            <a:pPr algn="ctr"/>
            <a:r>
              <a:rPr lang="it-IT" sz="3000" b="1" u="sng" dirty="0" smtClean="0">
                <a:solidFill>
                  <a:srgbClr val="FFC000"/>
                </a:solidFill>
              </a:rPr>
              <a:t>CULTURES AND CONTEXTS</a:t>
            </a:r>
            <a:endParaRPr lang="it-IT" sz="3000" b="1" u="sng" dirty="0">
              <a:solidFill>
                <a:srgbClr val="FFC000"/>
              </a:solidFill>
            </a:endParaRPr>
          </a:p>
        </p:txBody>
      </p:sp>
    </p:spTree>
    <p:extLst>
      <p:ext uri="{BB962C8B-B14F-4D97-AF65-F5344CB8AC3E}">
        <p14:creationId xmlns:p14="http://schemas.microsoft.com/office/powerpoint/2010/main" val="1494104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checkerboard(across)">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CHALLENGES</a:t>
            </a:r>
            <a:endParaRPr lang="it-IT" dirty="0"/>
          </a:p>
        </p:txBody>
      </p:sp>
      <p:sp>
        <p:nvSpPr>
          <p:cNvPr id="4" name="CasellaDiTesto 3"/>
          <p:cNvSpPr txBox="1"/>
          <p:nvPr/>
        </p:nvSpPr>
        <p:spPr>
          <a:xfrm>
            <a:off x="1535706" y="2265527"/>
            <a:ext cx="9120588" cy="3908762"/>
          </a:xfrm>
          <a:prstGeom prst="rect">
            <a:avLst/>
          </a:prstGeom>
          <a:noFill/>
        </p:spPr>
        <p:txBody>
          <a:bodyPr wrap="square" rtlCol="0">
            <a:spAutoFit/>
          </a:bodyPr>
          <a:lstStyle/>
          <a:p>
            <a:pPr algn="just"/>
            <a:r>
              <a:rPr lang="en-AU" sz="2500" dirty="0" smtClean="0">
                <a:solidFill>
                  <a:srgbClr val="FFC000"/>
                </a:solidFill>
              </a:rPr>
              <a:t>• A </a:t>
            </a:r>
            <a:r>
              <a:rPr lang="en-AU" sz="2500" b="1" dirty="0" smtClean="0">
                <a:solidFill>
                  <a:srgbClr val="FFC000"/>
                </a:solidFill>
              </a:rPr>
              <a:t>first goal of constitutional comparison </a:t>
            </a:r>
            <a:r>
              <a:rPr lang="en-AU" sz="2500" dirty="0" smtClean="0">
                <a:solidFill>
                  <a:srgbClr val="FFC000"/>
                </a:solidFill>
              </a:rPr>
              <a:t>is to develop a better intellectual understanding of one or  more other systems. </a:t>
            </a:r>
          </a:p>
          <a:p>
            <a:pPr algn="just"/>
            <a:endParaRPr lang="en-AU" dirty="0" smtClean="0"/>
          </a:p>
          <a:p>
            <a:pPr algn="just"/>
            <a:r>
              <a:rPr lang="en-AU" dirty="0" smtClean="0"/>
              <a:t>For this purpose, the challenges include time, the need to develop expertise, language barriers, and the need to understand the broader context – both legal and social – in which law operates. </a:t>
            </a:r>
          </a:p>
          <a:p>
            <a:pPr algn="just"/>
            <a:r>
              <a:rPr lang="en-AU" dirty="0" smtClean="0"/>
              <a:t>All these challenges are about </a:t>
            </a:r>
            <a:r>
              <a:rPr lang="en-AU" b="1" i="1" dirty="0" smtClean="0"/>
              <a:t>the risks of error or oversimplification</a:t>
            </a:r>
            <a:r>
              <a:rPr lang="en-AU" dirty="0" smtClean="0"/>
              <a:t>. </a:t>
            </a:r>
          </a:p>
          <a:p>
            <a:pPr algn="just"/>
            <a:endParaRPr lang="en-AU" dirty="0" smtClean="0"/>
          </a:p>
          <a:p>
            <a:pPr algn="just"/>
            <a:r>
              <a:rPr lang="en-AU" b="1" i="1" dirty="0" smtClean="0"/>
              <a:t>However difficult it is to become bilingual, </a:t>
            </a:r>
            <a:r>
              <a:rPr lang="en-AU" b="1" i="1" dirty="0" err="1" smtClean="0"/>
              <a:t>bilegalism</a:t>
            </a:r>
            <a:r>
              <a:rPr lang="en-AU" b="1" i="1" dirty="0" smtClean="0"/>
              <a:t> is even harder to achieve</a:t>
            </a:r>
            <a:r>
              <a:rPr lang="en-AU" dirty="0" smtClean="0"/>
              <a:t>. Not only is it necessary to understand foreign languages, or find reliable translations of foreign legal materials, but in order to understand one doctrine or institution of another legal system it is necessary to have at least some understanding of the broader canvas on which it exists.</a:t>
            </a:r>
          </a:p>
          <a:p>
            <a:pPr algn="just"/>
            <a:endParaRPr lang="en-AU" dirty="0"/>
          </a:p>
        </p:txBody>
      </p:sp>
    </p:spTree>
    <p:extLst>
      <p:ext uri="{BB962C8B-B14F-4D97-AF65-F5344CB8AC3E}">
        <p14:creationId xmlns:p14="http://schemas.microsoft.com/office/powerpoint/2010/main" val="177286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2" dur="500"/>
                                        <p:tgtEl>
                                          <p:spTgt spid="4">
                                            <p:txEl>
                                              <p:pRg st="2" end="2"/>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randombar(horizontal)">
                                      <p:cBhvr>
                                        <p:cTn id="2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2129050" y="614148"/>
            <a:ext cx="8024883" cy="2862322"/>
          </a:xfrm>
          <a:prstGeom prst="rect">
            <a:avLst/>
          </a:prstGeom>
        </p:spPr>
        <p:txBody>
          <a:bodyPr wrap="square">
            <a:spAutoFit/>
          </a:bodyPr>
          <a:lstStyle/>
          <a:p>
            <a:pPr algn="just"/>
            <a:r>
              <a:rPr lang="it-IT" sz="2000" dirty="0" smtClean="0">
                <a:latin typeface="Helvetica" charset="0"/>
              </a:rPr>
              <a:t>• </a:t>
            </a:r>
            <a:r>
              <a:rPr lang="it-IT" sz="2000" b="1" dirty="0" smtClean="0">
                <a:solidFill>
                  <a:srgbClr val="FFC000"/>
                </a:solidFill>
                <a:latin typeface="Helvetica" charset="0"/>
              </a:rPr>
              <a:t>A </a:t>
            </a:r>
            <a:r>
              <a:rPr lang="it-IT" sz="2000" b="1" u="sng" dirty="0" err="1">
                <a:solidFill>
                  <a:srgbClr val="FFC000"/>
                </a:solidFill>
                <a:latin typeface="Helvetica" charset="0"/>
              </a:rPr>
              <a:t>second</a:t>
            </a:r>
            <a:r>
              <a:rPr lang="it-IT" sz="2000" b="1" u="sng" dirty="0">
                <a:solidFill>
                  <a:srgbClr val="FFC000"/>
                </a:solidFill>
                <a:latin typeface="Helvetica" charset="0"/>
              </a:rPr>
              <a:t> goal</a:t>
            </a:r>
            <a:r>
              <a:rPr lang="it-IT" sz="2000" b="1" dirty="0">
                <a:solidFill>
                  <a:srgbClr val="FFC000"/>
                </a:solidFill>
                <a:latin typeface="Helvetica" charset="0"/>
              </a:rPr>
              <a:t> for comparative </a:t>
            </a:r>
            <a:r>
              <a:rPr lang="it-IT" sz="2000" b="1" dirty="0" err="1">
                <a:solidFill>
                  <a:srgbClr val="FFC000"/>
                </a:solidFill>
                <a:latin typeface="Helvetica" charset="0"/>
              </a:rPr>
              <a:t>constitutional</a:t>
            </a:r>
            <a:r>
              <a:rPr lang="it-IT" sz="2000" b="1" dirty="0">
                <a:solidFill>
                  <a:srgbClr val="FFC000"/>
                </a:solidFill>
                <a:latin typeface="Helvetica" charset="0"/>
              </a:rPr>
              <a:t> </a:t>
            </a:r>
            <a:r>
              <a:rPr lang="it-IT" sz="2000" b="1" dirty="0" err="1">
                <a:solidFill>
                  <a:srgbClr val="FFC000"/>
                </a:solidFill>
                <a:latin typeface="Helvetica" charset="0"/>
              </a:rPr>
              <a:t>study</a:t>
            </a:r>
            <a:r>
              <a:rPr lang="it-IT" sz="2000" b="1" dirty="0">
                <a:solidFill>
                  <a:srgbClr val="FFC000"/>
                </a:solidFill>
                <a:latin typeface="Helvetica" charset="0"/>
              </a:rPr>
              <a:t> </a:t>
            </a:r>
            <a:r>
              <a:rPr lang="it-IT" sz="2000" b="1" dirty="0" err="1">
                <a:solidFill>
                  <a:srgbClr val="FFC000"/>
                </a:solidFill>
                <a:latin typeface="Helvetica" charset="0"/>
              </a:rPr>
              <a:t>is</a:t>
            </a:r>
            <a:r>
              <a:rPr lang="it-IT" sz="2000" b="1" dirty="0">
                <a:solidFill>
                  <a:srgbClr val="FFC000"/>
                </a:solidFill>
                <a:latin typeface="Helvetica" charset="0"/>
              </a:rPr>
              <a:t> to </a:t>
            </a:r>
            <a:r>
              <a:rPr lang="it-IT" sz="2000" b="1" dirty="0" err="1">
                <a:solidFill>
                  <a:srgbClr val="FFC000"/>
                </a:solidFill>
                <a:latin typeface="Helvetica" charset="0"/>
              </a:rPr>
              <a:t>enhance</a:t>
            </a:r>
            <a:r>
              <a:rPr lang="it-IT" sz="2000" b="1" dirty="0">
                <a:solidFill>
                  <a:srgbClr val="FFC000"/>
                </a:solidFill>
                <a:latin typeface="Helvetica" charset="0"/>
              </a:rPr>
              <a:t> </a:t>
            </a:r>
            <a:r>
              <a:rPr lang="it-IT" sz="2000" b="1" dirty="0" err="1">
                <a:solidFill>
                  <a:srgbClr val="FFC000"/>
                </a:solidFill>
                <a:latin typeface="Helvetica" charset="0"/>
              </a:rPr>
              <a:t>capacity</a:t>
            </a:r>
            <a:r>
              <a:rPr lang="it-IT" sz="2000" b="1" dirty="0">
                <a:solidFill>
                  <a:srgbClr val="FFC000"/>
                </a:solidFill>
                <a:latin typeface="Helvetica" charset="0"/>
              </a:rPr>
              <a:t> for self-</a:t>
            </a:r>
            <a:r>
              <a:rPr lang="it-IT" sz="2000" b="1" dirty="0" err="1">
                <a:solidFill>
                  <a:srgbClr val="FFC000"/>
                </a:solidFill>
                <a:latin typeface="Helvetica" charset="0"/>
              </a:rPr>
              <a:t>reflection</a:t>
            </a:r>
            <a:r>
              <a:rPr lang="it-IT" sz="2000" dirty="0">
                <a:latin typeface="Helvetica" charset="0"/>
              </a:rPr>
              <a:t>, to </a:t>
            </a:r>
            <a:r>
              <a:rPr lang="it-IT" sz="2000" dirty="0" err="1">
                <a:latin typeface="Helvetica" charset="0"/>
              </a:rPr>
              <a:t>develop</a:t>
            </a:r>
            <a:r>
              <a:rPr lang="it-IT" sz="2000" dirty="0">
                <a:latin typeface="Helvetica" charset="0"/>
              </a:rPr>
              <a:t> a </a:t>
            </a:r>
            <a:r>
              <a:rPr lang="it-IT" sz="2000" dirty="0" err="1" smtClean="0">
                <a:latin typeface="Helvetica" charset="0"/>
              </a:rPr>
              <a:t>better</a:t>
            </a:r>
            <a:r>
              <a:rPr lang="it-IT" sz="2000" dirty="0" smtClean="0">
                <a:latin typeface="Helvetica" charset="0"/>
              </a:rPr>
              <a:t> </a:t>
            </a:r>
            <a:r>
              <a:rPr lang="it-IT" sz="2000" dirty="0" err="1" smtClean="0">
                <a:latin typeface="Helvetica" charset="0"/>
              </a:rPr>
              <a:t>understanding</a:t>
            </a:r>
            <a:r>
              <a:rPr lang="it-IT" sz="2000" dirty="0" smtClean="0">
                <a:latin typeface="Helvetica" charset="0"/>
              </a:rPr>
              <a:t> </a:t>
            </a:r>
            <a:r>
              <a:rPr lang="it-IT" sz="2000" dirty="0">
                <a:latin typeface="Helvetica" charset="0"/>
              </a:rPr>
              <a:t>of </a:t>
            </a:r>
            <a:r>
              <a:rPr lang="it-IT" sz="2000" dirty="0" err="1">
                <a:latin typeface="Helvetica" charset="0"/>
              </a:rPr>
              <a:t>one's</a:t>
            </a:r>
            <a:r>
              <a:rPr lang="it-IT" sz="2000" dirty="0">
                <a:latin typeface="Helvetica" charset="0"/>
              </a:rPr>
              <a:t> </a:t>
            </a:r>
            <a:r>
              <a:rPr lang="it-IT" sz="2000" dirty="0" err="1">
                <a:latin typeface="Helvetica" charset="0"/>
              </a:rPr>
              <a:t>own</a:t>
            </a:r>
            <a:r>
              <a:rPr lang="it-IT" sz="2000" dirty="0">
                <a:latin typeface="Helvetica" charset="0"/>
              </a:rPr>
              <a:t> </a:t>
            </a:r>
            <a:r>
              <a:rPr lang="it-IT" sz="2000" dirty="0" err="1">
                <a:latin typeface="Helvetica" charset="0"/>
              </a:rPr>
              <a:t>system</a:t>
            </a:r>
            <a:r>
              <a:rPr lang="it-IT" sz="2000" dirty="0">
                <a:latin typeface="Helvetica" charset="0"/>
              </a:rPr>
              <a:t>. In </a:t>
            </a:r>
            <a:r>
              <a:rPr lang="it-IT" sz="2000" dirty="0" err="1">
                <a:latin typeface="Helvetica" charset="0"/>
              </a:rPr>
              <a:t>this</a:t>
            </a:r>
            <a:r>
              <a:rPr lang="it-IT" sz="2000" dirty="0">
                <a:latin typeface="Helvetica" charset="0"/>
              </a:rPr>
              <a:t> </a:t>
            </a:r>
            <a:r>
              <a:rPr lang="it-IT" sz="2000" dirty="0" err="1">
                <a:latin typeface="Helvetica" charset="0"/>
              </a:rPr>
              <a:t>regard</a:t>
            </a:r>
            <a:r>
              <a:rPr lang="it-IT" sz="2000" dirty="0">
                <a:latin typeface="Helvetica" charset="0"/>
              </a:rPr>
              <a:t>, </a:t>
            </a:r>
            <a:r>
              <a:rPr lang="it-IT" sz="2000" dirty="0" err="1">
                <a:latin typeface="Helvetica" charset="0"/>
              </a:rPr>
              <a:t>there</a:t>
            </a:r>
            <a:r>
              <a:rPr lang="it-IT" sz="2000" dirty="0">
                <a:latin typeface="Helvetica" charset="0"/>
              </a:rPr>
              <a:t> are </a:t>
            </a:r>
            <a:r>
              <a:rPr lang="it-IT" sz="2000" dirty="0" err="1">
                <a:latin typeface="Helvetica" charset="0"/>
              </a:rPr>
              <a:t>all</a:t>
            </a:r>
            <a:r>
              <a:rPr lang="it-IT" sz="2000" dirty="0">
                <a:latin typeface="Helvetica" charset="0"/>
              </a:rPr>
              <a:t> of the </a:t>
            </a:r>
            <a:r>
              <a:rPr lang="it-IT" sz="2000" dirty="0" err="1">
                <a:latin typeface="Helvetica" charset="0"/>
              </a:rPr>
              <a:t>challenges</a:t>
            </a:r>
            <a:r>
              <a:rPr lang="it-IT" sz="2000" dirty="0">
                <a:latin typeface="Helvetica" charset="0"/>
              </a:rPr>
              <a:t> set out </a:t>
            </a:r>
            <a:r>
              <a:rPr lang="it-IT" sz="2000" dirty="0" err="1">
                <a:latin typeface="Helvetica" charset="0"/>
              </a:rPr>
              <a:t>above</a:t>
            </a:r>
            <a:r>
              <a:rPr lang="it-IT" sz="2000" dirty="0">
                <a:latin typeface="Helvetica" charset="0"/>
              </a:rPr>
              <a:t>, plus the </a:t>
            </a:r>
            <a:r>
              <a:rPr lang="it-IT" sz="2000" dirty="0" err="1">
                <a:latin typeface="Helvetica" charset="0"/>
              </a:rPr>
              <a:t>following</a:t>
            </a:r>
            <a:r>
              <a:rPr lang="it-IT" sz="2000" dirty="0" smtClean="0">
                <a:latin typeface="Helvetica" charset="0"/>
              </a:rPr>
              <a:t>.</a:t>
            </a:r>
          </a:p>
          <a:p>
            <a:pPr algn="just"/>
            <a:endParaRPr lang="it-IT" sz="2000" dirty="0">
              <a:latin typeface="Helvetica" charset="0"/>
            </a:endParaRPr>
          </a:p>
          <a:p>
            <a:pPr algn="just"/>
            <a:r>
              <a:rPr lang="it-IT" sz="2000" dirty="0" err="1">
                <a:latin typeface="Helvetica" charset="0"/>
              </a:rPr>
              <a:t>While</a:t>
            </a:r>
            <a:r>
              <a:rPr lang="it-IT" sz="2000" dirty="0">
                <a:latin typeface="Helvetica" charset="0"/>
              </a:rPr>
              <a:t> </a:t>
            </a:r>
            <a:r>
              <a:rPr lang="it-IT" sz="2000" dirty="0" smtClean="0">
                <a:latin typeface="Helvetica" charset="0"/>
              </a:rPr>
              <a:t>‘the </a:t>
            </a:r>
            <a:r>
              <a:rPr lang="it-IT" sz="2000" dirty="0" err="1">
                <a:latin typeface="Helvetica" charset="0"/>
              </a:rPr>
              <a:t>unnoticed</a:t>
            </a:r>
            <a:r>
              <a:rPr lang="it-IT" sz="2000" dirty="0">
                <a:latin typeface="Helvetica" charset="0"/>
              </a:rPr>
              <a:t> in </a:t>
            </a:r>
            <a:r>
              <a:rPr lang="it-IT" sz="2000" dirty="0" err="1">
                <a:latin typeface="Helvetica" charset="0"/>
              </a:rPr>
              <a:t>our</a:t>
            </a:r>
            <a:r>
              <a:rPr lang="it-IT" sz="2000" dirty="0">
                <a:latin typeface="Helvetica" charset="0"/>
              </a:rPr>
              <a:t> </a:t>
            </a:r>
            <a:r>
              <a:rPr lang="it-IT" sz="2000" dirty="0" err="1">
                <a:latin typeface="Helvetica" charset="0"/>
              </a:rPr>
              <a:t>practices</a:t>
            </a:r>
            <a:r>
              <a:rPr lang="it-IT" sz="2000" dirty="0">
                <a:latin typeface="Helvetica" charset="0"/>
              </a:rPr>
              <a:t> </a:t>
            </a:r>
            <a:r>
              <a:rPr lang="it-IT" sz="2000" dirty="0" err="1">
                <a:latin typeface="Helvetica" charset="0"/>
              </a:rPr>
              <a:t>may</a:t>
            </a:r>
            <a:r>
              <a:rPr lang="it-IT" sz="2000" dirty="0">
                <a:latin typeface="Helvetica" charset="0"/>
              </a:rPr>
              <a:t> </a:t>
            </a:r>
            <a:r>
              <a:rPr lang="it-IT" sz="2000" dirty="0" err="1">
                <a:latin typeface="Helvetica" charset="0"/>
              </a:rPr>
              <a:t>become</a:t>
            </a:r>
            <a:r>
              <a:rPr lang="it-IT" sz="2000" dirty="0">
                <a:latin typeface="Helvetica" charset="0"/>
              </a:rPr>
              <a:t> </a:t>
            </a:r>
            <a:r>
              <a:rPr lang="it-IT" sz="2000" dirty="0" err="1">
                <a:latin typeface="Helvetica" charset="0"/>
              </a:rPr>
              <a:t>visible</a:t>
            </a:r>
            <a:r>
              <a:rPr lang="it-IT" sz="2000" dirty="0">
                <a:latin typeface="Helvetica" charset="0"/>
              </a:rPr>
              <a:t> in the </a:t>
            </a:r>
            <a:r>
              <a:rPr lang="it-IT" sz="2000" dirty="0" err="1">
                <a:latin typeface="Helvetica" charset="0"/>
              </a:rPr>
              <a:t>contrast</a:t>
            </a:r>
            <a:r>
              <a:rPr lang="it-IT" sz="2000" dirty="0">
                <a:latin typeface="Helvetica" charset="0"/>
              </a:rPr>
              <a:t> with </a:t>
            </a:r>
            <a:r>
              <a:rPr lang="it-IT" sz="2000" dirty="0" err="1">
                <a:latin typeface="Helvetica" charset="0"/>
              </a:rPr>
              <a:t>other</a:t>
            </a:r>
            <a:r>
              <a:rPr lang="it-IT" sz="2000" dirty="0">
                <a:latin typeface="Helvetica" charset="0"/>
              </a:rPr>
              <a:t> cultural </a:t>
            </a:r>
            <a:r>
              <a:rPr lang="it-IT" sz="2000" dirty="0" err="1">
                <a:latin typeface="Helvetica" charset="0"/>
              </a:rPr>
              <a:t>practices</a:t>
            </a:r>
            <a:r>
              <a:rPr lang="it-IT" sz="2000" dirty="0">
                <a:latin typeface="Helvetica" charset="0"/>
              </a:rPr>
              <a:t> of law’, </a:t>
            </a:r>
            <a:r>
              <a:rPr lang="it-IT" sz="2000" dirty="0" err="1" smtClean="0">
                <a:latin typeface="Helvetica" charset="0"/>
              </a:rPr>
              <a:t>which</a:t>
            </a:r>
            <a:r>
              <a:rPr lang="it-IT" sz="2000" dirty="0" smtClean="0">
                <a:latin typeface="Helvetica" charset="0"/>
              </a:rPr>
              <a:t> ‘can </a:t>
            </a:r>
            <a:r>
              <a:rPr lang="it-IT" sz="2000" dirty="0">
                <a:latin typeface="Helvetica" charset="0"/>
              </a:rPr>
              <a:t>help </a:t>
            </a:r>
            <a:r>
              <a:rPr lang="it-IT" sz="2000" dirty="0" err="1">
                <a:latin typeface="Helvetica" charset="0"/>
              </a:rPr>
              <a:t>us</a:t>
            </a:r>
            <a:r>
              <a:rPr lang="it-IT" sz="2000" dirty="0">
                <a:latin typeface="Helvetica" charset="0"/>
              </a:rPr>
              <a:t> to </a:t>
            </a:r>
            <a:r>
              <a:rPr lang="it-IT" sz="2000" dirty="0" err="1">
                <a:latin typeface="Helvetica" charset="0"/>
              </a:rPr>
              <a:t>understand</a:t>
            </a:r>
            <a:r>
              <a:rPr lang="it-IT" sz="2000" dirty="0">
                <a:latin typeface="Helvetica" charset="0"/>
              </a:rPr>
              <a:t> </a:t>
            </a:r>
            <a:r>
              <a:rPr lang="it-IT" sz="2000" dirty="0" err="1">
                <a:latin typeface="Helvetica" charset="0"/>
              </a:rPr>
              <a:t>who</a:t>
            </a:r>
            <a:r>
              <a:rPr lang="it-IT" sz="2000" dirty="0">
                <a:latin typeface="Helvetica" charset="0"/>
              </a:rPr>
              <a:t> </a:t>
            </a:r>
            <a:r>
              <a:rPr lang="it-IT" sz="2000" dirty="0" err="1">
                <a:latin typeface="Helvetica" charset="0"/>
              </a:rPr>
              <a:t>we</a:t>
            </a:r>
            <a:r>
              <a:rPr lang="it-IT" sz="2000" dirty="0">
                <a:latin typeface="Helvetica" charset="0"/>
              </a:rPr>
              <a:t> are’, </a:t>
            </a:r>
            <a:r>
              <a:rPr lang="it-IT" sz="2000" dirty="0" err="1">
                <a:latin typeface="Helvetica" charset="0"/>
              </a:rPr>
              <a:t>comparison</a:t>
            </a:r>
            <a:r>
              <a:rPr lang="it-IT" sz="2000" dirty="0">
                <a:latin typeface="Helvetica" charset="0"/>
              </a:rPr>
              <a:t> alone ‘</a:t>
            </a:r>
            <a:r>
              <a:rPr lang="it-IT" sz="2000" dirty="0" err="1">
                <a:latin typeface="Helvetica" charset="0"/>
              </a:rPr>
              <a:t>cannot</a:t>
            </a:r>
            <a:r>
              <a:rPr lang="it-IT" sz="2000" dirty="0">
                <a:latin typeface="Helvetica" charset="0"/>
              </a:rPr>
              <a:t> … </a:t>
            </a:r>
            <a:r>
              <a:rPr lang="it-IT" sz="2000" dirty="0" err="1">
                <a:latin typeface="Helvetica" charset="0"/>
              </a:rPr>
              <a:t>tell</a:t>
            </a:r>
            <a:r>
              <a:rPr lang="it-IT" sz="2000" dirty="0">
                <a:latin typeface="Helvetica" charset="0"/>
              </a:rPr>
              <a:t> </a:t>
            </a:r>
            <a:r>
              <a:rPr lang="it-IT" sz="2000" dirty="0" err="1">
                <a:latin typeface="Helvetica" charset="0"/>
              </a:rPr>
              <a:t>us</a:t>
            </a:r>
            <a:r>
              <a:rPr lang="it-IT" sz="2000" dirty="0">
                <a:latin typeface="Helvetica" charset="0"/>
              </a:rPr>
              <a:t> </a:t>
            </a:r>
            <a:r>
              <a:rPr lang="it-IT" sz="2000" dirty="0" err="1">
                <a:latin typeface="Helvetica" charset="0"/>
              </a:rPr>
              <a:t>whether</a:t>
            </a:r>
            <a:r>
              <a:rPr lang="it-IT" sz="2000" dirty="0">
                <a:latin typeface="Helvetica" charset="0"/>
              </a:rPr>
              <a:t> </a:t>
            </a:r>
            <a:r>
              <a:rPr lang="it-IT" sz="2000" dirty="0" err="1">
                <a:latin typeface="Helvetica" charset="0"/>
              </a:rPr>
              <a:t>we</a:t>
            </a:r>
            <a:r>
              <a:rPr lang="it-IT" sz="2000" dirty="0">
                <a:latin typeface="Helvetica" charset="0"/>
              </a:rPr>
              <a:t> </a:t>
            </a:r>
            <a:r>
              <a:rPr lang="it-IT" sz="2000" dirty="0" err="1">
                <a:latin typeface="Helvetica" charset="0"/>
              </a:rPr>
              <a:t>should</a:t>
            </a:r>
            <a:r>
              <a:rPr lang="it-IT" sz="2000" dirty="0">
                <a:latin typeface="Helvetica" charset="0"/>
              </a:rPr>
              <a:t> </a:t>
            </a:r>
            <a:r>
              <a:rPr lang="it-IT" sz="2000" dirty="0" err="1">
                <a:latin typeface="Helvetica" charset="0"/>
              </a:rPr>
              <a:t>remain</a:t>
            </a:r>
            <a:r>
              <a:rPr lang="it-IT" sz="2000" dirty="0">
                <a:latin typeface="Helvetica" charset="0"/>
              </a:rPr>
              <a:t> </a:t>
            </a:r>
            <a:r>
              <a:rPr lang="it-IT" sz="2000" dirty="0" err="1">
                <a:latin typeface="Helvetica" charset="0"/>
              </a:rPr>
              <a:t>what</a:t>
            </a:r>
            <a:r>
              <a:rPr lang="it-IT" sz="2000" dirty="0">
                <a:latin typeface="Helvetica" charset="0"/>
              </a:rPr>
              <a:t> </a:t>
            </a:r>
            <a:r>
              <a:rPr lang="it-IT" sz="2000" dirty="0" err="1" smtClean="0">
                <a:latin typeface="Helvetica" charset="0"/>
              </a:rPr>
              <a:t>we</a:t>
            </a:r>
            <a:r>
              <a:rPr lang="it-IT" sz="2000" dirty="0" smtClean="0">
                <a:latin typeface="Helvetica" charset="0"/>
              </a:rPr>
              <a:t> </a:t>
            </a:r>
            <a:r>
              <a:rPr lang="it-IT" sz="2000" dirty="0" err="1" smtClean="0">
                <a:latin typeface="Helvetica" charset="0"/>
              </a:rPr>
              <a:t>have</a:t>
            </a:r>
            <a:r>
              <a:rPr lang="it-IT" sz="2000" dirty="0" smtClean="0">
                <a:latin typeface="Helvetica" charset="0"/>
              </a:rPr>
              <a:t> </a:t>
            </a:r>
            <a:r>
              <a:rPr lang="it-IT" sz="2000" dirty="0" err="1">
                <a:latin typeface="Helvetica" charset="0"/>
              </a:rPr>
              <a:t>been</a:t>
            </a:r>
            <a:r>
              <a:rPr lang="it-IT" sz="2000" dirty="0">
                <a:latin typeface="Helvetica" charset="0"/>
              </a:rPr>
              <a:t>’. </a:t>
            </a:r>
            <a:endParaRPr lang="it-IT" sz="2000" dirty="0" smtClean="0">
              <a:latin typeface="Helvetica" charset="0"/>
            </a:endParaRPr>
          </a:p>
        </p:txBody>
      </p:sp>
      <p:sp>
        <p:nvSpPr>
          <p:cNvPr id="7" name="CasellaDiTesto 6"/>
          <p:cNvSpPr txBox="1"/>
          <p:nvPr/>
        </p:nvSpPr>
        <p:spPr>
          <a:xfrm>
            <a:off x="2129049" y="3839990"/>
            <a:ext cx="8024883" cy="1292662"/>
          </a:xfrm>
          <a:prstGeom prst="rect">
            <a:avLst/>
          </a:prstGeom>
          <a:noFill/>
        </p:spPr>
        <p:txBody>
          <a:bodyPr wrap="square" rtlCol="0">
            <a:spAutoFit/>
          </a:bodyPr>
          <a:lstStyle/>
          <a:p>
            <a:pPr algn="just"/>
            <a:r>
              <a:rPr lang="it-IT" sz="2000" dirty="0" smtClean="0">
                <a:latin typeface="Helvetica" charset="0"/>
                <a:ea typeface="Helvetica" charset="0"/>
                <a:cs typeface="Helvetica" charset="0"/>
              </a:rPr>
              <a:t>• </a:t>
            </a:r>
            <a:r>
              <a:rPr lang="it-IT" sz="2000" b="1" dirty="0" smtClean="0">
                <a:solidFill>
                  <a:srgbClr val="FFC000"/>
                </a:solidFill>
                <a:latin typeface="Helvetica" charset="0"/>
                <a:ea typeface="Helvetica" charset="0"/>
                <a:cs typeface="Helvetica" charset="0"/>
              </a:rPr>
              <a:t>A </a:t>
            </a:r>
            <a:r>
              <a:rPr lang="it-IT" sz="2000" b="1" u="sng" dirty="0" err="1">
                <a:solidFill>
                  <a:srgbClr val="FFC000"/>
                </a:solidFill>
                <a:latin typeface="Helvetica" charset="0"/>
                <a:ea typeface="Helvetica" charset="0"/>
                <a:cs typeface="Helvetica" charset="0"/>
              </a:rPr>
              <a:t>third</a:t>
            </a:r>
            <a:r>
              <a:rPr lang="it-IT" sz="2000" b="1" u="sng" dirty="0">
                <a:solidFill>
                  <a:srgbClr val="FFC000"/>
                </a:solidFill>
                <a:latin typeface="Helvetica" charset="0"/>
                <a:ea typeface="Helvetica" charset="0"/>
                <a:cs typeface="Helvetica" charset="0"/>
              </a:rPr>
              <a:t> </a:t>
            </a:r>
            <a:r>
              <a:rPr lang="it-IT" sz="2000" b="1" u="sng" dirty="0" smtClean="0">
                <a:solidFill>
                  <a:srgbClr val="FFC000"/>
                </a:solidFill>
                <a:latin typeface="Helvetica" charset="0"/>
                <a:ea typeface="Helvetica" charset="0"/>
                <a:cs typeface="Helvetica" charset="0"/>
              </a:rPr>
              <a:t>goal</a:t>
            </a:r>
            <a:r>
              <a:rPr lang="it-IT" sz="2000" b="1" dirty="0" smtClean="0">
                <a:solidFill>
                  <a:srgbClr val="FFC000"/>
                </a:solidFill>
                <a:latin typeface="Helvetica" charset="0"/>
                <a:ea typeface="Helvetica" charset="0"/>
                <a:cs typeface="Helvetica" charset="0"/>
              </a:rPr>
              <a:t> </a:t>
            </a:r>
            <a:r>
              <a:rPr lang="it-IT" sz="2000" dirty="0" err="1" smtClean="0">
                <a:latin typeface="Helvetica" charset="0"/>
                <a:ea typeface="Helvetica" charset="0"/>
                <a:cs typeface="Helvetica" charset="0"/>
              </a:rPr>
              <a:t>goes</a:t>
            </a:r>
            <a:r>
              <a:rPr lang="it-IT" sz="2000" dirty="0" smtClean="0">
                <a:latin typeface="Helvetica" charset="0"/>
                <a:ea typeface="Helvetica" charset="0"/>
                <a:cs typeface="Helvetica" charset="0"/>
              </a:rPr>
              <a:t> </a:t>
            </a:r>
            <a:r>
              <a:rPr lang="it-IT" sz="2000" dirty="0" err="1">
                <a:latin typeface="Helvetica" charset="0"/>
                <a:ea typeface="Helvetica" charset="0"/>
                <a:cs typeface="Helvetica" charset="0"/>
              </a:rPr>
              <a:t>beyond</a:t>
            </a:r>
            <a:r>
              <a:rPr lang="it-IT" sz="2000" dirty="0">
                <a:latin typeface="Helvetica" charset="0"/>
                <a:ea typeface="Helvetica" charset="0"/>
                <a:cs typeface="Helvetica" charset="0"/>
              </a:rPr>
              <a:t> </a:t>
            </a:r>
            <a:r>
              <a:rPr lang="it-IT" sz="2000" dirty="0" err="1">
                <a:latin typeface="Helvetica" charset="0"/>
                <a:ea typeface="Helvetica" charset="0"/>
                <a:cs typeface="Helvetica" charset="0"/>
              </a:rPr>
              <a:t>simple</a:t>
            </a:r>
            <a:r>
              <a:rPr lang="it-IT" sz="2000" dirty="0">
                <a:latin typeface="Helvetica" charset="0"/>
                <a:ea typeface="Helvetica" charset="0"/>
                <a:cs typeface="Helvetica" charset="0"/>
              </a:rPr>
              <a:t> self-</a:t>
            </a:r>
            <a:r>
              <a:rPr lang="it-IT" sz="2000" dirty="0" err="1">
                <a:latin typeface="Helvetica" charset="0"/>
                <a:ea typeface="Helvetica" charset="0"/>
                <a:cs typeface="Helvetica" charset="0"/>
              </a:rPr>
              <a:t>reflection</a:t>
            </a:r>
            <a:r>
              <a:rPr lang="it-IT" sz="2000" dirty="0">
                <a:latin typeface="Helvetica" charset="0"/>
                <a:ea typeface="Helvetica" charset="0"/>
                <a:cs typeface="Helvetica" charset="0"/>
              </a:rPr>
              <a:t> and </a:t>
            </a:r>
            <a:r>
              <a:rPr lang="it-IT" sz="2000" b="1" dirty="0" err="1">
                <a:solidFill>
                  <a:srgbClr val="FFC000"/>
                </a:solidFill>
                <a:latin typeface="Helvetica" charset="0"/>
                <a:ea typeface="Helvetica" charset="0"/>
                <a:cs typeface="Helvetica" charset="0"/>
              </a:rPr>
              <a:t>aims</a:t>
            </a:r>
            <a:r>
              <a:rPr lang="it-IT" sz="2000" b="1" dirty="0">
                <a:solidFill>
                  <a:srgbClr val="FFC000"/>
                </a:solidFill>
                <a:latin typeface="Helvetica" charset="0"/>
                <a:ea typeface="Helvetica" charset="0"/>
                <a:cs typeface="Helvetica" charset="0"/>
              </a:rPr>
              <a:t> to </a:t>
            </a:r>
            <a:r>
              <a:rPr lang="it-IT" sz="2000" b="1" dirty="0" err="1">
                <a:solidFill>
                  <a:srgbClr val="FFC000"/>
                </a:solidFill>
                <a:latin typeface="Helvetica" charset="0"/>
                <a:ea typeface="Helvetica" charset="0"/>
                <a:cs typeface="Helvetica" charset="0"/>
              </a:rPr>
              <a:t>develop</a:t>
            </a:r>
            <a:r>
              <a:rPr lang="it-IT" sz="2000" b="1" dirty="0">
                <a:solidFill>
                  <a:srgbClr val="FFC000"/>
                </a:solidFill>
                <a:latin typeface="Helvetica" charset="0"/>
                <a:ea typeface="Helvetica" charset="0"/>
                <a:cs typeface="Helvetica" charset="0"/>
              </a:rPr>
              <a:t> </a:t>
            </a:r>
            <a:r>
              <a:rPr lang="it-IT" sz="2000" b="1" dirty="0" smtClean="0">
                <a:solidFill>
                  <a:srgbClr val="FFC000"/>
                </a:solidFill>
                <a:latin typeface="Helvetica" charset="0"/>
                <a:ea typeface="Helvetica" charset="0"/>
                <a:cs typeface="Helvetica" charset="0"/>
              </a:rPr>
              <a:t>an </a:t>
            </a:r>
            <a:r>
              <a:rPr lang="it-IT" sz="2000" b="1" dirty="0" err="1" smtClean="0">
                <a:solidFill>
                  <a:srgbClr val="FFC000"/>
                </a:solidFill>
                <a:latin typeface="Helvetica" charset="0"/>
                <a:ea typeface="Helvetica" charset="0"/>
                <a:cs typeface="Helvetica" charset="0"/>
              </a:rPr>
              <a:t>understanding</a:t>
            </a:r>
            <a:r>
              <a:rPr lang="it-IT" sz="2000" b="1" dirty="0" smtClean="0">
                <a:solidFill>
                  <a:srgbClr val="FFC000"/>
                </a:solidFill>
                <a:latin typeface="Helvetica" charset="0"/>
                <a:ea typeface="Helvetica" charset="0"/>
                <a:cs typeface="Helvetica" charset="0"/>
              </a:rPr>
              <a:t> </a:t>
            </a:r>
            <a:r>
              <a:rPr lang="it-IT" sz="2000" b="1" dirty="0">
                <a:solidFill>
                  <a:srgbClr val="FFC000"/>
                </a:solidFill>
                <a:latin typeface="Helvetica" charset="0"/>
                <a:ea typeface="Helvetica" charset="0"/>
                <a:cs typeface="Helvetica" charset="0"/>
              </a:rPr>
              <a:t>of </a:t>
            </a:r>
            <a:r>
              <a:rPr lang="it-IT" sz="2000" b="1" dirty="0" err="1">
                <a:solidFill>
                  <a:srgbClr val="FFC000"/>
                </a:solidFill>
                <a:latin typeface="Helvetica" charset="0"/>
                <a:ea typeface="Helvetica" charset="0"/>
                <a:cs typeface="Helvetica" charset="0"/>
              </a:rPr>
              <a:t>normatively</a:t>
            </a:r>
            <a:r>
              <a:rPr lang="it-IT" sz="2000" b="1" dirty="0">
                <a:solidFill>
                  <a:srgbClr val="FFC000"/>
                </a:solidFill>
                <a:latin typeface="Helvetica" charset="0"/>
                <a:ea typeface="Helvetica" charset="0"/>
                <a:cs typeface="Helvetica" charset="0"/>
              </a:rPr>
              <a:t> </a:t>
            </a:r>
            <a:r>
              <a:rPr lang="it-IT" sz="2000" b="1" dirty="0" err="1">
                <a:solidFill>
                  <a:srgbClr val="FFC000"/>
                </a:solidFill>
                <a:latin typeface="Helvetica" charset="0"/>
                <a:ea typeface="Helvetica" charset="0"/>
                <a:cs typeface="Helvetica" charset="0"/>
              </a:rPr>
              <a:t>preferable</a:t>
            </a:r>
            <a:r>
              <a:rPr lang="it-IT" sz="2000" b="1" dirty="0">
                <a:solidFill>
                  <a:srgbClr val="FFC000"/>
                </a:solidFill>
                <a:latin typeface="Helvetica" charset="0"/>
                <a:ea typeface="Helvetica" charset="0"/>
                <a:cs typeface="Helvetica" charset="0"/>
              </a:rPr>
              <a:t> ‘best </a:t>
            </a:r>
            <a:r>
              <a:rPr lang="it-IT" sz="2000" b="1" dirty="0" err="1" smtClean="0">
                <a:solidFill>
                  <a:srgbClr val="FFC000"/>
                </a:solidFill>
                <a:latin typeface="Helvetica" charset="0"/>
                <a:ea typeface="Helvetica" charset="0"/>
                <a:cs typeface="Helvetica" charset="0"/>
              </a:rPr>
              <a:t>practices</a:t>
            </a:r>
            <a:r>
              <a:rPr lang="it-IT" sz="2000" b="1" dirty="0" smtClean="0">
                <a:solidFill>
                  <a:srgbClr val="FFC000"/>
                </a:solidFill>
                <a:latin typeface="Helvetica" charset="0"/>
                <a:ea typeface="Helvetica" charset="0"/>
                <a:cs typeface="Helvetica" charset="0"/>
              </a:rPr>
              <a:t>’</a:t>
            </a:r>
            <a:r>
              <a:rPr lang="it-IT" sz="2000" dirty="0" smtClean="0">
                <a:latin typeface="Helvetica" charset="0"/>
                <a:ea typeface="Helvetica" charset="0"/>
                <a:cs typeface="Helvetica" charset="0"/>
              </a:rPr>
              <a:t>. </a:t>
            </a:r>
            <a:endParaRPr lang="it-IT" sz="2000" dirty="0">
              <a:latin typeface="Helvetica" charset="0"/>
              <a:ea typeface="Helvetica" charset="0"/>
              <a:cs typeface="Helvetica" charset="0"/>
            </a:endParaRPr>
          </a:p>
          <a:p>
            <a:endParaRPr lang="it-IT" dirty="0"/>
          </a:p>
        </p:txBody>
      </p:sp>
      <p:sp>
        <p:nvSpPr>
          <p:cNvPr id="8" name="CasellaDiTesto 7"/>
          <p:cNvSpPr txBox="1"/>
          <p:nvPr/>
        </p:nvSpPr>
        <p:spPr>
          <a:xfrm>
            <a:off x="2129050" y="5305104"/>
            <a:ext cx="8024882" cy="984885"/>
          </a:xfrm>
          <a:prstGeom prst="rect">
            <a:avLst/>
          </a:prstGeom>
          <a:noFill/>
        </p:spPr>
        <p:txBody>
          <a:bodyPr wrap="square" rtlCol="0">
            <a:spAutoFit/>
          </a:bodyPr>
          <a:lstStyle/>
          <a:p>
            <a:r>
              <a:rPr lang="it-IT" sz="2000" dirty="0" smtClean="0">
                <a:latin typeface="Helvetica" charset="0"/>
                <a:ea typeface="Helvetica" charset="0"/>
                <a:cs typeface="Helvetica" charset="0"/>
              </a:rPr>
              <a:t>• </a:t>
            </a:r>
            <a:r>
              <a:rPr lang="it-IT" sz="2000" b="1" dirty="0" smtClean="0">
                <a:solidFill>
                  <a:srgbClr val="FFC000"/>
                </a:solidFill>
                <a:latin typeface="Helvetica" charset="0"/>
                <a:ea typeface="Helvetica" charset="0"/>
                <a:cs typeface="Helvetica" charset="0"/>
              </a:rPr>
              <a:t>A </a:t>
            </a:r>
            <a:r>
              <a:rPr lang="it-IT" sz="2000" b="1" u="sng" dirty="0" err="1">
                <a:solidFill>
                  <a:srgbClr val="FFC000"/>
                </a:solidFill>
                <a:latin typeface="Helvetica" charset="0"/>
                <a:ea typeface="Helvetica" charset="0"/>
                <a:cs typeface="Helvetica" charset="0"/>
              </a:rPr>
              <a:t>fourth</a:t>
            </a:r>
            <a:r>
              <a:rPr lang="it-IT" sz="2000" b="1" u="sng" dirty="0">
                <a:solidFill>
                  <a:srgbClr val="FFC000"/>
                </a:solidFill>
                <a:latin typeface="Helvetica" charset="0"/>
                <a:ea typeface="Helvetica" charset="0"/>
                <a:cs typeface="Helvetica" charset="0"/>
              </a:rPr>
              <a:t> goal</a:t>
            </a:r>
            <a:r>
              <a:rPr lang="it-IT" sz="2000" b="1" dirty="0">
                <a:solidFill>
                  <a:srgbClr val="FFC000"/>
                </a:solidFill>
                <a:latin typeface="Helvetica" charset="0"/>
                <a:ea typeface="Helvetica" charset="0"/>
                <a:cs typeface="Helvetica" charset="0"/>
              </a:rPr>
              <a:t> </a:t>
            </a:r>
            <a:r>
              <a:rPr lang="it-IT" sz="2000" dirty="0" err="1">
                <a:latin typeface="Helvetica" charset="0"/>
                <a:ea typeface="Helvetica" charset="0"/>
                <a:cs typeface="Helvetica" charset="0"/>
              </a:rPr>
              <a:t>may</a:t>
            </a:r>
            <a:r>
              <a:rPr lang="it-IT" sz="2000" dirty="0">
                <a:latin typeface="Helvetica" charset="0"/>
                <a:ea typeface="Helvetica" charset="0"/>
                <a:cs typeface="Helvetica" charset="0"/>
              </a:rPr>
              <a:t> be to </a:t>
            </a:r>
            <a:r>
              <a:rPr lang="it-IT" sz="2000" dirty="0" err="1">
                <a:latin typeface="Helvetica" charset="0"/>
                <a:ea typeface="Helvetica" charset="0"/>
                <a:cs typeface="Helvetica" charset="0"/>
              </a:rPr>
              <a:t>answer</a:t>
            </a:r>
            <a:r>
              <a:rPr lang="it-IT" sz="2000" dirty="0">
                <a:latin typeface="Helvetica" charset="0"/>
                <a:ea typeface="Helvetica" charset="0"/>
                <a:cs typeface="Helvetica" charset="0"/>
              </a:rPr>
              <a:t> </a:t>
            </a:r>
            <a:r>
              <a:rPr lang="it-IT" sz="2000" dirty="0" err="1">
                <a:latin typeface="Helvetica" charset="0"/>
                <a:ea typeface="Helvetica" charset="0"/>
                <a:cs typeface="Helvetica" charset="0"/>
              </a:rPr>
              <a:t>questions</a:t>
            </a:r>
            <a:r>
              <a:rPr lang="it-IT" sz="2000" dirty="0">
                <a:latin typeface="Helvetica" charset="0"/>
                <a:ea typeface="Helvetica" charset="0"/>
                <a:cs typeface="Helvetica" charset="0"/>
              </a:rPr>
              <a:t>, </a:t>
            </a:r>
            <a:r>
              <a:rPr lang="it-IT" sz="2000" dirty="0" err="1">
                <a:latin typeface="Helvetica" charset="0"/>
                <a:ea typeface="Helvetica" charset="0"/>
                <a:cs typeface="Helvetica" charset="0"/>
              </a:rPr>
              <a:t>asked</a:t>
            </a:r>
            <a:r>
              <a:rPr lang="it-IT" sz="2000" dirty="0">
                <a:latin typeface="Helvetica" charset="0"/>
                <a:ea typeface="Helvetica" charset="0"/>
                <a:cs typeface="Helvetica" charset="0"/>
              </a:rPr>
              <a:t> by </a:t>
            </a:r>
            <a:r>
              <a:rPr lang="it-IT" sz="2000" dirty="0" err="1" smtClean="0">
                <a:latin typeface="Helvetica" charset="0"/>
                <a:ea typeface="Helvetica" charset="0"/>
                <a:cs typeface="Helvetica" charset="0"/>
              </a:rPr>
              <a:t>domestic</a:t>
            </a:r>
            <a:r>
              <a:rPr lang="it-IT" sz="2000" dirty="0">
                <a:latin typeface="Helvetica" charset="0"/>
                <a:ea typeface="Helvetica" charset="0"/>
                <a:cs typeface="Helvetica" charset="0"/>
              </a:rPr>
              <a:t> </a:t>
            </a:r>
            <a:r>
              <a:rPr lang="it-IT" sz="2000" dirty="0" err="1" smtClean="0">
                <a:latin typeface="Helvetica" charset="0"/>
                <a:ea typeface="Helvetica" charset="0"/>
                <a:cs typeface="Helvetica" charset="0"/>
              </a:rPr>
              <a:t>constitutional</a:t>
            </a:r>
            <a:r>
              <a:rPr lang="it-IT" sz="2000" dirty="0" smtClean="0">
                <a:latin typeface="Helvetica" charset="0"/>
                <a:ea typeface="Helvetica" charset="0"/>
                <a:cs typeface="Helvetica" charset="0"/>
              </a:rPr>
              <a:t> </a:t>
            </a:r>
            <a:r>
              <a:rPr lang="it-IT" sz="2000" dirty="0" err="1">
                <a:latin typeface="Helvetica" charset="0"/>
                <a:ea typeface="Helvetica" charset="0"/>
                <a:cs typeface="Helvetica" charset="0"/>
              </a:rPr>
              <a:t>doctrine</a:t>
            </a:r>
            <a:r>
              <a:rPr lang="it-IT" sz="2000" dirty="0">
                <a:latin typeface="Helvetica" charset="0"/>
                <a:ea typeface="Helvetica" charset="0"/>
                <a:cs typeface="Helvetica" charset="0"/>
              </a:rPr>
              <a:t> or text, </a:t>
            </a:r>
            <a:r>
              <a:rPr lang="it-IT" sz="2000" dirty="0" err="1">
                <a:latin typeface="Helvetica" charset="0"/>
                <a:ea typeface="Helvetica" charset="0"/>
                <a:cs typeface="Helvetica" charset="0"/>
              </a:rPr>
              <a:t>that</a:t>
            </a:r>
            <a:r>
              <a:rPr lang="it-IT" sz="2000" dirty="0">
                <a:latin typeface="Helvetica" charset="0"/>
                <a:ea typeface="Helvetica" charset="0"/>
                <a:cs typeface="Helvetica" charset="0"/>
              </a:rPr>
              <a:t> are </a:t>
            </a:r>
            <a:r>
              <a:rPr lang="it-IT" sz="2000" dirty="0" smtClean="0">
                <a:latin typeface="Helvetica" charset="0"/>
                <a:ea typeface="Helvetica" charset="0"/>
                <a:cs typeface="Helvetica" charset="0"/>
              </a:rPr>
              <a:t>comparative in </a:t>
            </a:r>
            <a:r>
              <a:rPr lang="it-IT" sz="2000" dirty="0">
                <a:latin typeface="Helvetica" charset="0"/>
                <a:ea typeface="Helvetica" charset="0"/>
                <a:cs typeface="Helvetica" charset="0"/>
              </a:rPr>
              <a:t>nature.</a:t>
            </a:r>
          </a:p>
          <a:p>
            <a:endParaRPr lang="it-IT" dirty="0"/>
          </a:p>
        </p:txBody>
      </p:sp>
    </p:spTree>
    <p:extLst>
      <p:ext uri="{BB962C8B-B14F-4D97-AF65-F5344CB8AC3E}">
        <p14:creationId xmlns:p14="http://schemas.microsoft.com/office/powerpoint/2010/main" val="156120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7" dur="500"/>
                                        <p:tgtEl>
                                          <p:spTgt spid="6">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randombar(horizontal)">
                                      <p:cBhvr>
                                        <p:cTn id="10" dur="500"/>
                                        <p:tgtEl>
                                          <p:spTgt spid="6">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randombar(horizontal)">
                                      <p:cBhvr>
                                        <p:cTn id="15" dur="500"/>
                                        <p:tgtEl>
                                          <p:spTgt spid="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8">
                                            <p:txEl>
                                              <p:pRg st="0" end="0"/>
                                            </p:txEl>
                                          </p:spTgt>
                                        </p:tgtEl>
                                        <p:attrNameLst>
                                          <p:attrName>style.visibility</p:attrName>
                                        </p:attrNameLst>
                                      </p:cBhvr>
                                      <p:to>
                                        <p:strVal val="visible"/>
                                      </p:to>
                                    </p:set>
                                    <p:animEffect transition="in" filter="randombar(horizontal)">
                                      <p:cBhvr>
                                        <p:cTn id="20"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78430" y="324182"/>
            <a:ext cx="5316940" cy="1325563"/>
          </a:xfrm>
        </p:spPr>
        <p:txBody>
          <a:bodyPr/>
          <a:lstStyle/>
          <a:p>
            <a:r>
              <a:rPr lang="it-IT" dirty="0" smtClean="0"/>
              <a:t>IN CONCLUSION</a:t>
            </a:r>
            <a:endParaRPr lang="it-IT" dirty="0"/>
          </a:p>
        </p:txBody>
      </p:sp>
      <p:sp>
        <p:nvSpPr>
          <p:cNvPr id="3" name="Segnaposto contenuto 2"/>
          <p:cNvSpPr>
            <a:spLocks noGrp="1"/>
          </p:cNvSpPr>
          <p:nvPr>
            <p:ph idx="1"/>
          </p:nvPr>
        </p:nvSpPr>
        <p:spPr>
          <a:xfrm>
            <a:off x="1120000" y="1828800"/>
            <a:ext cx="10233800" cy="4443697"/>
          </a:xfrm>
        </p:spPr>
        <p:txBody>
          <a:bodyPr>
            <a:normAutofit fontScale="85000" lnSpcReduction="20000"/>
          </a:bodyPr>
          <a:lstStyle/>
          <a:p>
            <a:pPr marL="0" indent="0" algn="just">
              <a:buNone/>
            </a:pPr>
            <a:r>
              <a:rPr lang="it-IT" dirty="0" err="1">
                <a:latin typeface="Helvetica" charset="0"/>
                <a:ea typeface="Helvetica" charset="0"/>
                <a:cs typeface="Helvetica" charset="0"/>
              </a:rPr>
              <a:t>C</a:t>
            </a:r>
            <a:r>
              <a:rPr lang="it-IT" dirty="0" err="1" smtClean="0">
                <a:latin typeface="Helvetica" charset="0"/>
                <a:ea typeface="Helvetica" charset="0"/>
                <a:cs typeface="Helvetica" charset="0"/>
              </a:rPr>
              <a:t>onstitutions</a:t>
            </a:r>
            <a:r>
              <a:rPr lang="it-IT" dirty="0" smtClean="0">
                <a:latin typeface="Helvetica" charset="0"/>
                <a:ea typeface="Helvetica" charset="0"/>
                <a:cs typeface="Helvetica" charset="0"/>
              </a:rPr>
              <a:t> </a:t>
            </a:r>
            <a:r>
              <a:rPr lang="it-IT" dirty="0">
                <a:latin typeface="Helvetica" charset="0"/>
                <a:ea typeface="Helvetica" charset="0"/>
                <a:cs typeface="Helvetica" charset="0"/>
              </a:rPr>
              <a:t>are made and </a:t>
            </a:r>
            <a:r>
              <a:rPr lang="it-IT" dirty="0" err="1">
                <a:latin typeface="Helvetica" charset="0"/>
                <a:ea typeface="Helvetica" charset="0"/>
                <a:cs typeface="Helvetica" charset="0"/>
              </a:rPr>
              <a:t>then</a:t>
            </a:r>
            <a:r>
              <a:rPr lang="it-IT" dirty="0">
                <a:latin typeface="Helvetica" charset="0"/>
                <a:ea typeface="Helvetica" charset="0"/>
                <a:cs typeface="Helvetica" charset="0"/>
              </a:rPr>
              <a:t> </a:t>
            </a:r>
            <a:r>
              <a:rPr lang="it-IT" dirty="0" err="1">
                <a:latin typeface="Helvetica" charset="0"/>
                <a:ea typeface="Helvetica" charset="0"/>
                <a:cs typeface="Helvetica" charset="0"/>
              </a:rPr>
              <a:t>interpreted</a:t>
            </a:r>
            <a:r>
              <a:rPr lang="it-IT" dirty="0">
                <a:latin typeface="Helvetica" charset="0"/>
                <a:ea typeface="Helvetica" charset="0"/>
                <a:cs typeface="Helvetica" charset="0"/>
              </a:rPr>
              <a:t> in </a:t>
            </a:r>
            <a:r>
              <a:rPr lang="it-IT" dirty="0" err="1">
                <a:latin typeface="Helvetica" charset="0"/>
                <a:ea typeface="Helvetica" charset="0"/>
                <a:cs typeface="Helvetica" charset="0"/>
              </a:rPr>
              <a:t>complex</a:t>
            </a:r>
            <a:r>
              <a:rPr lang="it-IT" dirty="0">
                <a:latin typeface="Helvetica" charset="0"/>
                <a:ea typeface="Helvetica" charset="0"/>
                <a:cs typeface="Helvetica" charset="0"/>
              </a:rPr>
              <a:t> and </a:t>
            </a:r>
            <a:r>
              <a:rPr lang="it-IT" dirty="0" err="1">
                <a:latin typeface="Helvetica" charset="0"/>
                <a:ea typeface="Helvetica" charset="0"/>
                <a:cs typeface="Helvetica" charset="0"/>
              </a:rPr>
              <a:t>distinctive</a:t>
            </a:r>
            <a:r>
              <a:rPr lang="it-IT" dirty="0">
                <a:latin typeface="Helvetica" charset="0"/>
                <a:ea typeface="Helvetica" charset="0"/>
                <a:cs typeface="Helvetica" charset="0"/>
              </a:rPr>
              <a:t> </a:t>
            </a:r>
            <a:r>
              <a:rPr lang="it-IT" dirty="0" err="1">
                <a:latin typeface="Helvetica" charset="0"/>
                <a:ea typeface="Helvetica" charset="0"/>
                <a:cs typeface="Helvetica" charset="0"/>
              </a:rPr>
              <a:t>historical</a:t>
            </a:r>
            <a:r>
              <a:rPr lang="it-IT" dirty="0">
                <a:latin typeface="Helvetica" charset="0"/>
                <a:ea typeface="Helvetica" charset="0"/>
                <a:cs typeface="Helvetica" charset="0"/>
              </a:rPr>
              <a:t> </a:t>
            </a:r>
            <a:r>
              <a:rPr lang="it-IT" dirty="0" err="1">
                <a:latin typeface="Helvetica" charset="0"/>
                <a:ea typeface="Helvetica" charset="0"/>
                <a:cs typeface="Helvetica" charset="0"/>
              </a:rPr>
              <a:t>contexts</a:t>
            </a:r>
            <a:r>
              <a:rPr lang="it-IT" dirty="0">
                <a:latin typeface="Helvetica" charset="0"/>
                <a:ea typeface="Helvetica" charset="0"/>
                <a:cs typeface="Helvetica" charset="0"/>
              </a:rPr>
              <a:t>; </a:t>
            </a:r>
            <a:r>
              <a:rPr lang="it-IT" dirty="0" err="1" smtClean="0">
                <a:latin typeface="Helvetica" charset="0"/>
                <a:ea typeface="Helvetica" charset="0"/>
                <a:cs typeface="Helvetica" charset="0"/>
              </a:rPr>
              <a:t>constitutional</a:t>
            </a:r>
            <a:r>
              <a:rPr lang="it-IT" dirty="0">
                <a:latin typeface="Helvetica" charset="0"/>
                <a:ea typeface="Helvetica" charset="0"/>
                <a:cs typeface="Helvetica" charset="0"/>
              </a:rPr>
              <a:t> </a:t>
            </a:r>
            <a:r>
              <a:rPr lang="it-IT" dirty="0" err="1" smtClean="0">
                <a:latin typeface="Helvetica" charset="0"/>
                <a:ea typeface="Helvetica" charset="0"/>
                <a:cs typeface="Helvetica" charset="0"/>
              </a:rPr>
              <a:t>provisions</a:t>
            </a:r>
            <a:r>
              <a:rPr lang="it-IT" dirty="0" smtClean="0">
                <a:latin typeface="Helvetica" charset="0"/>
                <a:ea typeface="Helvetica" charset="0"/>
                <a:cs typeface="Helvetica" charset="0"/>
              </a:rPr>
              <a:t> </a:t>
            </a:r>
            <a:r>
              <a:rPr lang="it-IT" dirty="0">
                <a:latin typeface="Helvetica" charset="0"/>
                <a:ea typeface="Helvetica" charset="0"/>
                <a:cs typeface="Helvetica" charset="0"/>
              </a:rPr>
              <a:t>are </a:t>
            </a:r>
            <a:r>
              <a:rPr lang="it-IT" dirty="0" err="1">
                <a:latin typeface="Helvetica" charset="0"/>
                <a:ea typeface="Helvetica" charset="0"/>
                <a:cs typeface="Helvetica" charset="0"/>
              </a:rPr>
              <a:t>often</a:t>
            </a:r>
            <a:r>
              <a:rPr lang="it-IT" dirty="0">
                <a:latin typeface="Helvetica" charset="0"/>
                <a:ea typeface="Helvetica" charset="0"/>
                <a:cs typeface="Helvetica" charset="0"/>
              </a:rPr>
              <a:t> </a:t>
            </a:r>
            <a:r>
              <a:rPr lang="it-IT" dirty="0" err="1">
                <a:latin typeface="Helvetica" charset="0"/>
                <a:ea typeface="Helvetica" charset="0"/>
                <a:cs typeface="Helvetica" charset="0"/>
              </a:rPr>
              <a:t>interdependent</a:t>
            </a:r>
            <a:r>
              <a:rPr lang="it-IT" dirty="0">
                <a:latin typeface="Helvetica" charset="0"/>
                <a:ea typeface="Helvetica" charset="0"/>
                <a:cs typeface="Helvetica" charset="0"/>
              </a:rPr>
              <a:t>, </a:t>
            </a:r>
            <a:r>
              <a:rPr lang="it-IT" dirty="0" err="1">
                <a:latin typeface="Helvetica" charset="0"/>
                <a:ea typeface="Helvetica" charset="0"/>
                <a:cs typeface="Helvetica" charset="0"/>
              </a:rPr>
              <a:t>designed</a:t>
            </a:r>
            <a:r>
              <a:rPr lang="it-IT" dirty="0">
                <a:latin typeface="Helvetica" charset="0"/>
                <a:ea typeface="Helvetica" charset="0"/>
                <a:cs typeface="Helvetica" charset="0"/>
              </a:rPr>
              <a:t> to create an </a:t>
            </a:r>
            <a:r>
              <a:rPr lang="it-IT" dirty="0" err="1">
                <a:latin typeface="Helvetica" charset="0"/>
                <a:ea typeface="Helvetica" charset="0"/>
                <a:cs typeface="Helvetica" charset="0"/>
              </a:rPr>
              <a:t>overall</a:t>
            </a:r>
            <a:r>
              <a:rPr lang="it-IT" dirty="0">
                <a:latin typeface="Helvetica" charset="0"/>
                <a:ea typeface="Helvetica" charset="0"/>
                <a:cs typeface="Helvetica" charset="0"/>
              </a:rPr>
              <a:t> </a:t>
            </a:r>
            <a:r>
              <a:rPr lang="it-IT" dirty="0" err="1">
                <a:latin typeface="Helvetica" charset="0"/>
                <a:ea typeface="Helvetica" charset="0"/>
                <a:cs typeface="Helvetica" charset="0"/>
              </a:rPr>
              <a:t>system</a:t>
            </a:r>
            <a:r>
              <a:rPr lang="it-IT" dirty="0">
                <a:latin typeface="Helvetica" charset="0"/>
                <a:ea typeface="Helvetica" charset="0"/>
                <a:cs typeface="Helvetica" charset="0"/>
              </a:rPr>
              <a:t> or </a:t>
            </a:r>
            <a:r>
              <a:rPr lang="it-IT" dirty="0" smtClean="0">
                <a:latin typeface="Helvetica" charset="0"/>
                <a:ea typeface="Helvetica" charset="0"/>
                <a:cs typeface="Helvetica" charset="0"/>
              </a:rPr>
              <a:t>balance. </a:t>
            </a:r>
          </a:p>
          <a:p>
            <a:pPr marL="0" indent="0" algn="just">
              <a:buNone/>
            </a:pPr>
            <a:endParaRPr lang="it-IT" dirty="0">
              <a:latin typeface="Helvetica" charset="0"/>
              <a:ea typeface="Helvetica" charset="0"/>
              <a:cs typeface="Helvetica" charset="0"/>
            </a:endParaRPr>
          </a:p>
          <a:p>
            <a:pPr marL="0" indent="0" algn="just">
              <a:buNone/>
            </a:pPr>
            <a:r>
              <a:rPr lang="it-IT" b="1" dirty="0" err="1">
                <a:solidFill>
                  <a:srgbClr val="FFC000"/>
                </a:solidFill>
                <a:latin typeface="Helvetica" charset="0"/>
                <a:ea typeface="Helvetica" charset="0"/>
                <a:cs typeface="Helvetica" charset="0"/>
              </a:rPr>
              <a:t>Good</a:t>
            </a:r>
            <a:r>
              <a:rPr lang="it-IT" b="1" dirty="0">
                <a:solidFill>
                  <a:srgbClr val="FFC000"/>
                </a:solidFill>
                <a:latin typeface="Helvetica" charset="0"/>
                <a:ea typeface="Helvetica" charset="0"/>
                <a:cs typeface="Helvetica" charset="0"/>
              </a:rPr>
              <a:t> comparative </a:t>
            </a:r>
            <a:r>
              <a:rPr lang="it-IT" b="1" dirty="0" err="1">
                <a:solidFill>
                  <a:srgbClr val="FFC000"/>
                </a:solidFill>
                <a:latin typeface="Helvetica" charset="0"/>
                <a:ea typeface="Helvetica" charset="0"/>
                <a:cs typeface="Helvetica" charset="0"/>
              </a:rPr>
              <a:t>analysis</a:t>
            </a:r>
            <a:r>
              <a:rPr lang="it-IT" b="1" dirty="0">
                <a:solidFill>
                  <a:srgbClr val="FFC000"/>
                </a:solidFill>
                <a:latin typeface="Helvetica" charset="0"/>
                <a:ea typeface="Helvetica" charset="0"/>
                <a:cs typeface="Helvetica" charset="0"/>
              </a:rPr>
              <a:t> </a:t>
            </a:r>
            <a:r>
              <a:rPr lang="it-IT" b="1" dirty="0" err="1">
                <a:solidFill>
                  <a:srgbClr val="FFC000"/>
                </a:solidFill>
                <a:latin typeface="Helvetica" charset="0"/>
                <a:ea typeface="Helvetica" charset="0"/>
                <a:cs typeface="Helvetica" charset="0"/>
              </a:rPr>
              <a:t>tries</a:t>
            </a:r>
            <a:r>
              <a:rPr lang="it-IT" b="1" dirty="0">
                <a:solidFill>
                  <a:srgbClr val="FFC000"/>
                </a:solidFill>
                <a:latin typeface="Helvetica" charset="0"/>
                <a:ea typeface="Helvetica" charset="0"/>
                <a:cs typeface="Helvetica" charset="0"/>
              </a:rPr>
              <a:t> </a:t>
            </a:r>
            <a:r>
              <a:rPr lang="it-IT" b="1" dirty="0" smtClean="0">
                <a:solidFill>
                  <a:srgbClr val="FFC000"/>
                </a:solidFill>
                <a:latin typeface="Helvetica" charset="0"/>
                <a:ea typeface="Helvetica" charset="0"/>
                <a:cs typeface="Helvetica" charset="0"/>
              </a:rPr>
              <a:t>to </a:t>
            </a:r>
            <a:r>
              <a:rPr lang="it-IT" b="1" dirty="0" err="1" smtClean="0">
                <a:solidFill>
                  <a:srgbClr val="FFC000"/>
                </a:solidFill>
                <a:latin typeface="Helvetica" charset="0"/>
                <a:ea typeface="Helvetica" charset="0"/>
                <a:cs typeface="Helvetica" charset="0"/>
              </a:rPr>
              <a:t>reconcile</a:t>
            </a:r>
            <a:r>
              <a:rPr lang="it-IT" b="1" dirty="0" smtClean="0">
                <a:solidFill>
                  <a:srgbClr val="FFC000"/>
                </a:solidFill>
                <a:latin typeface="Helvetica" charset="0"/>
                <a:ea typeface="Helvetica" charset="0"/>
                <a:cs typeface="Helvetica" charset="0"/>
              </a:rPr>
              <a:t> </a:t>
            </a:r>
            <a:r>
              <a:rPr lang="it-IT" dirty="0" err="1">
                <a:latin typeface="Helvetica" charset="0"/>
                <a:ea typeface="Helvetica" charset="0"/>
                <a:cs typeface="Helvetica" charset="0"/>
              </a:rPr>
              <a:t>rather</a:t>
            </a:r>
            <a:r>
              <a:rPr lang="it-IT" dirty="0">
                <a:latin typeface="Helvetica" charset="0"/>
                <a:ea typeface="Helvetica" charset="0"/>
                <a:cs typeface="Helvetica" charset="0"/>
              </a:rPr>
              <a:t> </a:t>
            </a:r>
            <a:r>
              <a:rPr lang="it-IT" dirty="0" err="1">
                <a:latin typeface="Helvetica" charset="0"/>
                <a:ea typeface="Helvetica" charset="0"/>
                <a:cs typeface="Helvetica" charset="0"/>
              </a:rPr>
              <a:t>than</a:t>
            </a:r>
            <a:r>
              <a:rPr lang="it-IT" dirty="0">
                <a:latin typeface="Helvetica" charset="0"/>
                <a:ea typeface="Helvetica" charset="0"/>
                <a:cs typeface="Helvetica" charset="0"/>
              </a:rPr>
              <a:t> </a:t>
            </a:r>
            <a:r>
              <a:rPr lang="it-IT" dirty="0" err="1">
                <a:latin typeface="Helvetica" charset="0"/>
                <a:ea typeface="Helvetica" charset="0"/>
                <a:cs typeface="Helvetica" charset="0"/>
              </a:rPr>
              <a:t>choose</a:t>
            </a:r>
            <a:r>
              <a:rPr lang="it-IT" dirty="0">
                <a:latin typeface="Helvetica" charset="0"/>
                <a:ea typeface="Helvetica" charset="0"/>
                <a:cs typeface="Helvetica" charset="0"/>
              </a:rPr>
              <a:t> </a:t>
            </a:r>
            <a:r>
              <a:rPr lang="it-IT" dirty="0" err="1">
                <a:latin typeface="Helvetica" charset="0"/>
                <a:ea typeface="Helvetica" charset="0"/>
                <a:cs typeface="Helvetica" charset="0"/>
              </a:rPr>
              <a:t>between</a:t>
            </a:r>
            <a:r>
              <a:rPr lang="it-IT" dirty="0">
                <a:latin typeface="Helvetica" charset="0"/>
                <a:ea typeface="Helvetica" charset="0"/>
                <a:cs typeface="Helvetica" charset="0"/>
              </a:rPr>
              <a:t> </a:t>
            </a:r>
            <a:r>
              <a:rPr lang="it-IT" dirty="0" err="1">
                <a:latin typeface="Helvetica" charset="0"/>
                <a:ea typeface="Helvetica" charset="0"/>
                <a:cs typeface="Helvetica" charset="0"/>
              </a:rPr>
              <a:t>them</a:t>
            </a:r>
            <a:r>
              <a:rPr lang="it-IT" dirty="0">
                <a:latin typeface="Helvetica" charset="0"/>
                <a:ea typeface="Helvetica" charset="0"/>
                <a:cs typeface="Helvetica" charset="0"/>
              </a:rPr>
              <a:t>, </a:t>
            </a:r>
            <a:r>
              <a:rPr lang="it-IT" dirty="0" err="1">
                <a:latin typeface="Helvetica" charset="0"/>
                <a:ea typeface="Helvetica" charset="0"/>
                <a:cs typeface="Helvetica" charset="0"/>
              </a:rPr>
              <a:t>though</a:t>
            </a:r>
            <a:r>
              <a:rPr lang="it-IT" dirty="0">
                <a:latin typeface="Helvetica" charset="0"/>
                <a:ea typeface="Helvetica" charset="0"/>
                <a:cs typeface="Helvetica" charset="0"/>
              </a:rPr>
              <a:t> a </a:t>
            </a:r>
            <a:r>
              <a:rPr lang="it-IT" dirty="0" err="1">
                <a:latin typeface="Helvetica" charset="0"/>
                <a:ea typeface="Helvetica" charset="0"/>
                <a:cs typeface="Helvetica" charset="0"/>
              </a:rPr>
              <a:t>contextualized</a:t>
            </a:r>
            <a:r>
              <a:rPr lang="it-IT" dirty="0">
                <a:latin typeface="Helvetica" charset="0"/>
                <a:ea typeface="Helvetica" charset="0"/>
                <a:cs typeface="Helvetica" charset="0"/>
              </a:rPr>
              <a:t> </a:t>
            </a:r>
            <a:r>
              <a:rPr lang="it-IT" dirty="0" err="1">
                <a:latin typeface="Helvetica" charset="0"/>
                <a:ea typeface="Helvetica" charset="0"/>
                <a:cs typeface="Helvetica" charset="0"/>
              </a:rPr>
              <a:t>functionalism</a:t>
            </a:r>
            <a:r>
              <a:rPr lang="it-IT" dirty="0">
                <a:latin typeface="Helvetica" charset="0"/>
                <a:ea typeface="Helvetica" charset="0"/>
                <a:cs typeface="Helvetica" charset="0"/>
              </a:rPr>
              <a:t>. </a:t>
            </a:r>
            <a:r>
              <a:rPr lang="it-IT" dirty="0" err="1" smtClean="0">
                <a:latin typeface="Helvetica" charset="0"/>
                <a:ea typeface="Helvetica" charset="0"/>
                <a:cs typeface="Helvetica" charset="0"/>
              </a:rPr>
              <a:t>Contextualized</a:t>
            </a:r>
            <a:r>
              <a:rPr lang="it-IT" dirty="0" smtClean="0">
                <a:latin typeface="Helvetica" charset="0"/>
                <a:ea typeface="Helvetica" charset="0"/>
                <a:cs typeface="Helvetica" charset="0"/>
              </a:rPr>
              <a:t> </a:t>
            </a:r>
            <a:r>
              <a:rPr lang="it-IT" dirty="0" err="1" smtClean="0">
                <a:latin typeface="Helvetica" charset="0"/>
                <a:ea typeface="Helvetica" charset="0"/>
                <a:cs typeface="Helvetica" charset="0"/>
              </a:rPr>
              <a:t>functionalism</a:t>
            </a:r>
            <a:r>
              <a:rPr lang="it-IT" dirty="0">
                <a:latin typeface="Helvetica" charset="0"/>
                <a:ea typeface="Helvetica" charset="0"/>
                <a:cs typeface="Helvetica" charset="0"/>
              </a:rPr>
              <a:t> </a:t>
            </a:r>
            <a:r>
              <a:rPr lang="it-IT" dirty="0" err="1" smtClean="0">
                <a:latin typeface="Helvetica" charset="0"/>
                <a:ea typeface="Helvetica" charset="0"/>
                <a:cs typeface="Helvetica" charset="0"/>
              </a:rPr>
              <a:t>requires</a:t>
            </a:r>
            <a:r>
              <a:rPr lang="it-IT" dirty="0" smtClean="0">
                <a:latin typeface="Helvetica" charset="0"/>
                <a:ea typeface="Helvetica" charset="0"/>
                <a:cs typeface="Helvetica" charset="0"/>
              </a:rPr>
              <a:t>:</a:t>
            </a:r>
          </a:p>
          <a:p>
            <a:pPr algn="just">
              <a:buFontTx/>
              <a:buChar char="-"/>
            </a:pPr>
            <a:r>
              <a:rPr lang="it-IT" dirty="0" smtClean="0">
                <a:latin typeface="Helvetica" charset="0"/>
                <a:ea typeface="Helvetica" charset="0"/>
                <a:cs typeface="Helvetica" charset="0"/>
              </a:rPr>
              <a:t>a </a:t>
            </a:r>
            <a:r>
              <a:rPr lang="it-IT" dirty="0" err="1">
                <a:latin typeface="Helvetica" charset="0"/>
                <a:ea typeface="Helvetica" charset="0"/>
                <a:cs typeface="Helvetica" charset="0"/>
              </a:rPr>
              <a:t>willingness</a:t>
            </a:r>
            <a:r>
              <a:rPr lang="it-IT" dirty="0">
                <a:latin typeface="Helvetica" charset="0"/>
                <a:ea typeface="Helvetica" charset="0"/>
                <a:cs typeface="Helvetica" charset="0"/>
              </a:rPr>
              <a:t> to </a:t>
            </a:r>
            <a:r>
              <a:rPr lang="it-IT" dirty="0" err="1">
                <a:latin typeface="Helvetica" charset="0"/>
                <a:ea typeface="Helvetica" charset="0"/>
                <a:cs typeface="Helvetica" charset="0"/>
              </a:rPr>
              <a:t>question</a:t>
            </a:r>
            <a:r>
              <a:rPr lang="it-IT" dirty="0">
                <a:latin typeface="Helvetica" charset="0"/>
                <a:ea typeface="Helvetica" charset="0"/>
                <a:cs typeface="Helvetica" charset="0"/>
              </a:rPr>
              <a:t> </a:t>
            </a:r>
            <a:r>
              <a:rPr lang="it-IT" dirty="0" err="1">
                <a:latin typeface="Helvetica" charset="0"/>
                <a:ea typeface="Helvetica" charset="0"/>
                <a:cs typeface="Helvetica" charset="0"/>
              </a:rPr>
              <a:t>whether</a:t>
            </a:r>
            <a:r>
              <a:rPr lang="it-IT" dirty="0">
                <a:latin typeface="Helvetica" charset="0"/>
                <a:ea typeface="Helvetica" charset="0"/>
                <a:cs typeface="Helvetica" charset="0"/>
              </a:rPr>
              <a:t> </a:t>
            </a:r>
            <a:r>
              <a:rPr lang="it-IT" dirty="0" err="1">
                <a:latin typeface="Helvetica" charset="0"/>
                <a:ea typeface="Helvetica" charset="0"/>
                <a:cs typeface="Helvetica" charset="0"/>
              </a:rPr>
              <a:t>functions</a:t>
            </a:r>
            <a:r>
              <a:rPr lang="it-IT" dirty="0">
                <a:latin typeface="Helvetica" charset="0"/>
                <a:ea typeface="Helvetica" charset="0"/>
                <a:cs typeface="Helvetica" charset="0"/>
              </a:rPr>
              <a:t>, </a:t>
            </a:r>
            <a:r>
              <a:rPr lang="it-IT" dirty="0" err="1">
                <a:latin typeface="Helvetica" charset="0"/>
                <a:ea typeface="Helvetica" charset="0"/>
                <a:cs typeface="Helvetica" charset="0"/>
              </a:rPr>
              <a:t>concepts</a:t>
            </a:r>
            <a:r>
              <a:rPr lang="it-IT" dirty="0">
                <a:latin typeface="Helvetica" charset="0"/>
                <a:ea typeface="Helvetica" charset="0"/>
                <a:cs typeface="Helvetica" charset="0"/>
              </a:rPr>
              <a:t>, or </a:t>
            </a:r>
            <a:r>
              <a:rPr lang="it-IT" dirty="0" err="1">
                <a:latin typeface="Helvetica" charset="0"/>
                <a:ea typeface="Helvetica" charset="0"/>
                <a:cs typeface="Helvetica" charset="0"/>
              </a:rPr>
              <a:t>doctrines</a:t>
            </a:r>
            <a:r>
              <a:rPr lang="it-IT" dirty="0">
                <a:latin typeface="Helvetica" charset="0"/>
                <a:ea typeface="Helvetica" charset="0"/>
                <a:cs typeface="Helvetica" charset="0"/>
              </a:rPr>
              <a:t> </a:t>
            </a:r>
            <a:r>
              <a:rPr lang="it-IT" dirty="0" err="1">
                <a:latin typeface="Helvetica" charset="0"/>
                <a:ea typeface="Helvetica" charset="0"/>
                <a:cs typeface="Helvetica" charset="0"/>
              </a:rPr>
              <a:t>that</a:t>
            </a:r>
            <a:r>
              <a:rPr lang="it-IT" dirty="0">
                <a:latin typeface="Helvetica" charset="0"/>
                <a:ea typeface="Helvetica" charset="0"/>
                <a:cs typeface="Helvetica" charset="0"/>
              </a:rPr>
              <a:t> </a:t>
            </a:r>
            <a:r>
              <a:rPr lang="it-IT" dirty="0" err="1">
                <a:latin typeface="Helvetica" charset="0"/>
                <a:ea typeface="Helvetica" charset="0"/>
                <a:cs typeface="Helvetica" charset="0"/>
              </a:rPr>
              <a:t>appear</a:t>
            </a:r>
            <a:r>
              <a:rPr lang="it-IT" dirty="0">
                <a:latin typeface="Helvetica" charset="0"/>
                <a:ea typeface="Helvetica" charset="0"/>
                <a:cs typeface="Helvetica" charset="0"/>
              </a:rPr>
              <a:t> </a:t>
            </a:r>
            <a:r>
              <a:rPr lang="it-IT" dirty="0" err="1">
                <a:latin typeface="Helvetica" charset="0"/>
                <a:ea typeface="Helvetica" charset="0"/>
                <a:cs typeface="Helvetica" charset="0"/>
              </a:rPr>
              <a:t>similar</a:t>
            </a:r>
            <a:r>
              <a:rPr lang="it-IT" dirty="0">
                <a:latin typeface="Helvetica" charset="0"/>
                <a:ea typeface="Helvetica" charset="0"/>
                <a:cs typeface="Helvetica" charset="0"/>
              </a:rPr>
              <a:t> </a:t>
            </a:r>
            <a:r>
              <a:rPr lang="it-IT" dirty="0" err="1">
                <a:latin typeface="Helvetica" charset="0"/>
                <a:ea typeface="Helvetica" charset="0"/>
                <a:cs typeface="Helvetica" charset="0"/>
              </a:rPr>
              <a:t>may</a:t>
            </a:r>
            <a:r>
              <a:rPr lang="it-IT" dirty="0">
                <a:latin typeface="Helvetica" charset="0"/>
                <a:ea typeface="Helvetica" charset="0"/>
                <a:cs typeface="Helvetica" charset="0"/>
              </a:rPr>
              <a:t> in </a:t>
            </a:r>
            <a:r>
              <a:rPr lang="it-IT" dirty="0" err="1">
                <a:latin typeface="Helvetica" charset="0"/>
                <a:ea typeface="Helvetica" charset="0"/>
                <a:cs typeface="Helvetica" charset="0"/>
              </a:rPr>
              <a:t>fact</a:t>
            </a:r>
            <a:r>
              <a:rPr lang="it-IT" dirty="0">
                <a:latin typeface="Helvetica" charset="0"/>
                <a:ea typeface="Helvetica" charset="0"/>
                <a:cs typeface="Helvetica" charset="0"/>
              </a:rPr>
              <a:t> be </a:t>
            </a:r>
            <a:r>
              <a:rPr lang="it-IT" dirty="0" err="1" smtClean="0">
                <a:latin typeface="Helvetica" charset="0"/>
                <a:ea typeface="Helvetica" charset="0"/>
                <a:cs typeface="Helvetica" charset="0"/>
              </a:rPr>
              <a:t>quite</a:t>
            </a:r>
            <a:r>
              <a:rPr lang="it-IT" dirty="0">
                <a:latin typeface="Helvetica" charset="0"/>
                <a:ea typeface="Helvetica" charset="0"/>
                <a:cs typeface="Helvetica" charset="0"/>
              </a:rPr>
              <a:t> </a:t>
            </a:r>
            <a:r>
              <a:rPr lang="it-IT" dirty="0" err="1" smtClean="0">
                <a:latin typeface="Helvetica" charset="0"/>
                <a:ea typeface="Helvetica" charset="0"/>
                <a:cs typeface="Helvetica" charset="0"/>
              </a:rPr>
              <a:t>different</a:t>
            </a:r>
            <a:r>
              <a:rPr lang="it-IT" dirty="0" smtClean="0">
                <a:latin typeface="Helvetica" charset="0"/>
                <a:ea typeface="Helvetica" charset="0"/>
                <a:cs typeface="Helvetica" charset="0"/>
              </a:rPr>
              <a:t> </a:t>
            </a:r>
            <a:r>
              <a:rPr lang="it-IT" dirty="0">
                <a:latin typeface="Helvetica" charset="0"/>
                <a:ea typeface="Helvetica" charset="0"/>
                <a:cs typeface="Helvetica" charset="0"/>
              </a:rPr>
              <a:t>in </a:t>
            </a:r>
            <a:r>
              <a:rPr lang="it-IT" dirty="0" err="1">
                <a:latin typeface="Helvetica" charset="0"/>
                <a:ea typeface="Helvetica" charset="0"/>
                <a:cs typeface="Helvetica" charset="0"/>
              </a:rPr>
              <a:t>different</a:t>
            </a:r>
            <a:r>
              <a:rPr lang="it-IT" dirty="0">
                <a:latin typeface="Helvetica" charset="0"/>
                <a:ea typeface="Helvetica" charset="0"/>
                <a:cs typeface="Helvetica" charset="0"/>
              </a:rPr>
              <a:t> societies; </a:t>
            </a:r>
            <a:endParaRPr lang="it-IT" dirty="0" smtClean="0">
              <a:latin typeface="Helvetica" charset="0"/>
              <a:ea typeface="Helvetica" charset="0"/>
              <a:cs typeface="Helvetica" charset="0"/>
            </a:endParaRPr>
          </a:p>
          <a:p>
            <a:pPr algn="just">
              <a:buFontTx/>
              <a:buChar char="-"/>
            </a:pPr>
            <a:r>
              <a:rPr lang="it-IT" dirty="0" smtClean="0">
                <a:latin typeface="Helvetica" charset="0"/>
                <a:ea typeface="Helvetica" charset="0"/>
                <a:cs typeface="Helvetica" charset="0"/>
              </a:rPr>
              <a:t>an </a:t>
            </a:r>
            <a:r>
              <a:rPr lang="it-IT" dirty="0" err="1">
                <a:latin typeface="Helvetica" charset="0"/>
                <a:ea typeface="Helvetica" charset="0"/>
                <a:cs typeface="Helvetica" charset="0"/>
              </a:rPr>
              <a:t>attention</a:t>
            </a:r>
            <a:r>
              <a:rPr lang="it-IT" dirty="0">
                <a:latin typeface="Helvetica" charset="0"/>
                <a:ea typeface="Helvetica" charset="0"/>
                <a:cs typeface="Helvetica" charset="0"/>
              </a:rPr>
              <a:t> to </a:t>
            </a:r>
            <a:r>
              <a:rPr lang="it-IT" dirty="0" err="1">
                <a:latin typeface="Helvetica" charset="0"/>
                <a:ea typeface="Helvetica" charset="0"/>
                <a:cs typeface="Helvetica" charset="0"/>
              </a:rPr>
              <a:t>how</a:t>
            </a:r>
            <a:r>
              <a:rPr lang="it-IT" dirty="0">
                <a:latin typeface="Helvetica" charset="0"/>
                <a:ea typeface="Helvetica" charset="0"/>
                <a:cs typeface="Helvetica" charset="0"/>
              </a:rPr>
              <a:t> </a:t>
            </a:r>
            <a:r>
              <a:rPr lang="it-IT" dirty="0" err="1">
                <a:latin typeface="Helvetica" charset="0"/>
                <a:ea typeface="Helvetica" charset="0"/>
                <a:cs typeface="Helvetica" charset="0"/>
              </a:rPr>
              <a:t>seemingly</a:t>
            </a:r>
            <a:r>
              <a:rPr lang="it-IT" dirty="0">
                <a:latin typeface="Helvetica" charset="0"/>
                <a:ea typeface="Helvetica" charset="0"/>
                <a:cs typeface="Helvetica" charset="0"/>
              </a:rPr>
              <a:t> separate </a:t>
            </a:r>
            <a:r>
              <a:rPr lang="it-IT" dirty="0" err="1">
                <a:latin typeface="Helvetica" charset="0"/>
                <a:ea typeface="Helvetica" charset="0"/>
                <a:cs typeface="Helvetica" charset="0"/>
              </a:rPr>
              <a:t>institutions</a:t>
            </a:r>
            <a:r>
              <a:rPr lang="it-IT" dirty="0">
                <a:latin typeface="Helvetica" charset="0"/>
                <a:ea typeface="Helvetica" charset="0"/>
                <a:cs typeface="Helvetica" charset="0"/>
              </a:rPr>
              <a:t> or </a:t>
            </a:r>
            <a:r>
              <a:rPr lang="it-IT" dirty="0" err="1">
                <a:latin typeface="Helvetica" charset="0"/>
                <a:ea typeface="Helvetica" charset="0"/>
                <a:cs typeface="Helvetica" charset="0"/>
              </a:rPr>
              <a:t>legal</a:t>
            </a:r>
            <a:r>
              <a:rPr lang="it-IT" dirty="0">
                <a:latin typeface="Helvetica" charset="0"/>
                <a:ea typeface="Helvetica" charset="0"/>
                <a:cs typeface="Helvetica" charset="0"/>
              </a:rPr>
              <a:t> </a:t>
            </a:r>
            <a:r>
              <a:rPr lang="it-IT" dirty="0" err="1">
                <a:latin typeface="Helvetica" charset="0"/>
                <a:ea typeface="Helvetica" charset="0"/>
                <a:cs typeface="Helvetica" charset="0"/>
              </a:rPr>
              <a:t>practices</a:t>
            </a:r>
            <a:r>
              <a:rPr lang="it-IT" dirty="0">
                <a:latin typeface="Helvetica" charset="0"/>
                <a:ea typeface="Helvetica" charset="0"/>
                <a:cs typeface="Helvetica" charset="0"/>
              </a:rPr>
              <a:t> are </a:t>
            </a:r>
            <a:r>
              <a:rPr lang="it-IT" dirty="0" err="1" smtClean="0">
                <a:latin typeface="Helvetica" charset="0"/>
                <a:ea typeface="Helvetica" charset="0"/>
                <a:cs typeface="Helvetica" charset="0"/>
              </a:rPr>
              <a:t>connected</a:t>
            </a:r>
            <a:r>
              <a:rPr lang="it-IT" dirty="0">
                <a:latin typeface="Helvetica" charset="0"/>
                <a:ea typeface="Helvetica" charset="0"/>
                <a:cs typeface="Helvetica" charset="0"/>
              </a:rPr>
              <a:t> </a:t>
            </a:r>
            <a:r>
              <a:rPr lang="it-IT" dirty="0" smtClean="0">
                <a:latin typeface="Helvetica" charset="0"/>
                <a:ea typeface="Helvetica" charset="0"/>
                <a:cs typeface="Helvetica" charset="0"/>
              </a:rPr>
              <a:t>to</a:t>
            </a:r>
            <a:r>
              <a:rPr lang="it-IT" dirty="0">
                <a:latin typeface="Helvetica" charset="0"/>
                <a:ea typeface="Helvetica" charset="0"/>
                <a:cs typeface="Helvetica" charset="0"/>
              </a:rPr>
              <a:t>, and </a:t>
            </a:r>
            <a:r>
              <a:rPr lang="it-IT" dirty="0" err="1">
                <a:latin typeface="Helvetica" charset="0"/>
                <a:ea typeface="Helvetica" charset="0"/>
                <a:cs typeface="Helvetica" charset="0"/>
              </a:rPr>
              <a:t>influenced</a:t>
            </a:r>
            <a:r>
              <a:rPr lang="it-IT" dirty="0">
                <a:latin typeface="Helvetica" charset="0"/>
                <a:ea typeface="Helvetica" charset="0"/>
                <a:cs typeface="Helvetica" charset="0"/>
              </a:rPr>
              <a:t> by, </a:t>
            </a:r>
            <a:r>
              <a:rPr lang="it-IT" dirty="0" err="1">
                <a:latin typeface="Helvetica" charset="0"/>
                <a:ea typeface="Helvetica" charset="0"/>
                <a:cs typeface="Helvetica" charset="0"/>
              </a:rPr>
              <a:t>others</a:t>
            </a:r>
            <a:r>
              <a:rPr lang="it-IT" dirty="0">
                <a:latin typeface="Helvetica" charset="0"/>
                <a:ea typeface="Helvetica" charset="0"/>
                <a:cs typeface="Helvetica" charset="0"/>
              </a:rPr>
              <a:t>; </a:t>
            </a:r>
            <a:endParaRPr lang="it-IT" dirty="0" smtClean="0">
              <a:latin typeface="Helvetica" charset="0"/>
              <a:ea typeface="Helvetica" charset="0"/>
              <a:cs typeface="Helvetica" charset="0"/>
            </a:endParaRPr>
          </a:p>
          <a:p>
            <a:pPr algn="just">
              <a:buFontTx/>
              <a:buChar char="-"/>
            </a:pPr>
            <a:r>
              <a:rPr lang="it-IT" dirty="0" smtClean="0">
                <a:latin typeface="Helvetica" charset="0"/>
                <a:ea typeface="Helvetica" charset="0"/>
                <a:cs typeface="Helvetica" charset="0"/>
              </a:rPr>
              <a:t>and </a:t>
            </a:r>
            <a:r>
              <a:rPr lang="it-IT" dirty="0">
                <a:latin typeface="Helvetica" charset="0"/>
                <a:ea typeface="Helvetica" charset="0"/>
                <a:cs typeface="Helvetica" charset="0"/>
              </a:rPr>
              <a:t>a </a:t>
            </a:r>
            <a:r>
              <a:rPr lang="it-IT" dirty="0" err="1">
                <a:latin typeface="Helvetica" charset="0"/>
                <a:ea typeface="Helvetica" charset="0"/>
                <a:cs typeface="Helvetica" charset="0"/>
              </a:rPr>
              <a:t>commitment</a:t>
            </a:r>
            <a:r>
              <a:rPr lang="it-IT" dirty="0">
                <a:latin typeface="Helvetica" charset="0"/>
                <a:ea typeface="Helvetica" charset="0"/>
                <a:cs typeface="Helvetica" charset="0"/>
              </a:rPr>
              <a:t> to be open to </a:t>
            </a:r>
            <a:r>
              <a:rPr lang="it-IT" dirty="0" err="1">
                <a:latin typeface="Helvetica" charset="0"/>
                <a:ea typeface="Helvetica" charset="0"/>
                <a:cs typeface="Helvetica" charset="0"/>
              </a:rPr>
              <a:t>noticing</a:t>
            </a:r>
            <a:r>
              <a:rPr lang="it-IT" dirty="0">
                <a:latin typeface="Helvetica" charset="0"/>
                <a:ea typeface="Helvetica" charset="0"/>
                <a:cs typeface="Helvetica" charset="0"/>
              </a:rPr>
              <a:t> </a:t>
            </a:r>
            <a:r>
              <a:rPr lang="it-IT" dirty="0" err="1">
                <a:latin typeface="Helvetica" charset="0"/>
                <a:ea typeface="Helvetica" charset="0"/>
                <a:cs typeface="Helvetica" charset="0"/>
              </a:rPr>
              <a:t>how</a:t>
            </a:r>
            <a:r>
              <a:rPr lang="it-IT" dirty="0">
                <a:latin typeface="Helvetica" charset="0"/>
                <a:ea typeface="Helvetica" charset="0"/>
                <a:cs typeface="Helvetica" charset="0"/>
              </a:rPr>
              <a:t> </a:t>
            </a:r>
            <a:r>
              <a:rPr lang="it-IT" dirty="0" err="1">
                <a:latin typeface="Helvetica" charset="0"/>
                <a:ea typeface="Helvetica" charset="0"/>
                <a:cs typeface="Helvetica" charset="0"/>
              </a:rPr>
              <a:t>legal</a:t>
            </a:r>
            <a:r>
              <a:rPr lang="it-IT" dirty="0">
                <a:latin typeface="Helvetica" charset="0"/>
                <a:ea typeface="Helvetica" charset="0"/>
                <a:cs typeface="Helvetica" charset="0"/>
              </a:rPr>
              <a:t> </a:t>
            </a:r>
            <a:r>
              <a:rPr lang="it-IT" dirty="0" err="1">
                <a:latin typeface="Helvetica" charset="0"/>
                <a:ea typeface="Helvetica" charset="0"/>
                <a:cs typeface="Helvetica" charset="0"/>
              </a:rPr>
              <a:t>rules</a:t>
            </a:r>
            <a:r>
              <a:rPr lang="it-IT" dirty="0">
                <a:latin typeface="Helvetica" charset="0"/>
                <a:ea typeface="Helvetica" charset="0"/>
                <a:cs typeface="Helvetica" charset="0"/>
              </a:rPr>
              <a:t> or </a:t>
            </a:r>
            <a:r>
              <a:rPr lang="it-IT" dirty="0" err="1">
                <a:latin typeface="Helvetica" charset="0"/>
                <a:ea typeface="Helvetica" charset="0"/>
                <a:cs typeface="Helvetica" charset="0"/>
              </a:rPr>
              <a:t>doctrines</a:t>
            </a:r>
            <a:r>
              <a:rPr lang="it-IT" dirty="0">
                <a:latin typeface="Helvetica" charset="0"/>
                <a:ea typeface="Helvetica" charset="0"/>
                <a:cs typeface="Helvetica" charset="0"/>
              </a:rPr>
              <a:t> </a:t>
            </a:r>
            <a:r>
              <a:rPr lang="it-IT" dirty="0" err="1">
                <a:latin typeface="Helvetica" charset="0"/>
                <a:ea typeface="Helvetica" charset="0"/>
                <a:cs typeface="Helvetica" charset="0"/>
              </a:rPr>
              <a:t>may</a:t>
            </a:r>
            <a:r>
              <a:rPr lang="it-IT" dirty="0">
                <a:latin typeface="Helvetica" charset="0"/>
                <a:ea typeface="Helvetica" charset="0"/>
                <a:cs typeface="Helvetica" charset="0"/>
              </a:rPr>
              <a:t> </a:t>
            </a:r>
            <a:r>
              <a:rPr lang="it-IT" dirty="0" smtClean="0">
                <a:latin typeface="Helvetica" charset="0"/>
                <a:ea typeface="Helvetica" charset="0"/>
                <a:cs typeface="Helvetica" charset="0"/>
              </a:rPr>
              <a:t>be </a:t>
            </a:r>
            <a:r>
              <a:rPr lang="it-IT" dirty="0" err="1" smtClean="0">
                <a:latin typeface="Helvetica" charset="0"/>
                <a:ea typeface="Helvetica" charset="0"/>
                <a:cs typeface="Helvetica" charset="0"/>
              </a:rPr>
              <a:t>affected</a:t>
            </a:r>
            <a:r>
              <a:rPr lang="it-IT" dirty="0" smtClean="0">
                <a:latin typeface="Helvetica" charset="0"/>
                <a:ea typeface="Helvetica" charset="0"/>
                <a:cs typeface="Helvetica" charset="0"/>
              </a:rPr>
              <a:t> </a:t>
            </a:r>
            <a:r>
              <a:rPr lang="it-IT" dirty="0">
                <a:latin typeface="Helvetica" charset="0"/>
                <a:ea typeface="Helvetica" charset="0"/>
                <a:cs typeface="Helvetica" charset="0"/>
              </a:rPr>
              <a:t>by the </a:t>
            </a:r>
            <a:r>
              <a:rPr lang="it-IT" dirty="0" err="1">
                <a:latin typeface="Helvetica" charset="0"/>
                <a:ea typeface="Helvetica" charset="0"/>
                <a:cs typeface="Helvetica" charset="0"/>
              </a:rPr>
              <a:t>identitarian</a:t>
            </a:r>
            <a:r>
              <a:rPr lang="it-IT" dirty="0">
                <a:latin typeface="Helvetica" charset="0"/>
                <a:ea typeface="Helvetica" charset="0"/>
                <a:cs typeface="Helvetica" charset="0"/>
              </a:rPr>
              <a:t> or </a:t>
            </a:r>
            <a:r>
              <a:rPr lang="it-IT" dirty="0" err="1">
                <a:latin typeface="Helvetica" charset="0"/>
                <a:ea typeface="Helvetica" charset="0"/>
                <a:cs typeface="Helvetica" charset="0"/>
              </a:rPr>
              <a:t>expressivist</a:t>
            </a:r>
            <a:r>
              <a:rPr lang="it-IT" dirty="0">
                <a:latin typeface="Helvetica" charset="0"/>
                <a:ea typeface="Helvetica" charset="0"/>
                <a:cs typeface="Helvetica" charset="0"/>
              </a:rPr>
              <a:t> </a:t>
            </a:r>
            <a:r>
              <a:rPr lang="it-IT" dirty="0" err="1">
                <a:latin typeface="Helvetica" charset="0"/>
                <a:ea typeface="Helvetica" charset="0"/>
                <a:cs typeface="Helvetica" charset="0"/>
              </a:rPr>
              <a:t>aspects</a:t>
            </a:r>
            <a:r>
              <a:rPr lang="it-IT" dirty="0">
                <a:latin typeface="Helvetica" charset="0"/>
                <a:ea typeface="Helvetica" charset="0"/>
                <a:cs typeface="Helvetica" charset="0"/>
              </a:rPr>
              <a:t> of the </a:t>
            </a:r>
            <a:r>
              <a:rPr lang="it-IT" dirty="0" err="1">
                <a:latin typeface="Helvetica" charset="0"/>
                <a:ea typeface="Helvetica" charset="0"/>
                <a:cs typeface="Helvetica" charset="0"/>
              </a:rPr>
              <a:t>constitution</a:t>
            </a:r>
            <a:r>
              <a:rPr lang="it-IT" dirty="0">
                <a:latin typeface="Helvetica" charset="0"/>
                <a:ea typeface="Helvetica" charset="0"/>
                <a:cs typeface="Helvetica" charset="0"/>
              </a:rPr>
              <a:t>. </a:t>
            </a:r>
            <a:endParaRPr lang="it-IT" dirty="0" smtClean="0">
              <a:latin typeface="Helvetica" charset="0"/>
              <a:ea typeface="Helvetica" charset="0"/>
              <a:cs typeface="Helvetica" charset="0"/>
            </a:endParaRPr>
          </a:p>
          <a:p>
            <a:pPr marL="0" indent="0" algn="just">
              <a:buNone/>
            </a:pPr>
            <a:endParaRPr lang="it-IT" dirty="0"/>
          </a:p>
          <a:p>
            <a:endParaRPr lang="it-IT" dirty="0"/>
          </a:p>
        </p:txBody>
      </p:sp>
    </p:spTree>
    <p:extLst>
      <p:ext uri="{BB962C8B-B14F-4D97-AF65-F5344CB8AC3E}">
        <p14:creationId xmlns:p14="http://schemas.microsoft.com/office/powerpoint/2010/main" val="847058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19999" y="1962103"/>
            <a:ext cx="10233800" cy="4351338"/>
          </a:xfrm>
        </p:spPr>
        <p:txBody>
          <a:bodyPr>
            <a:normAutofit fontScale="85000" lnSpcReduction="20000"/>
          </a:bodyPr>
          <a:lstStyle/>
          <a:p>
            <a:pPr marL="0" indent="0" algn="just">
              <a:buNone/>
            </a:pPr>
            <a:r>
              <a:rPr lang="en-AU" dirty="0" smtClean="0"/>
              <a:t>The primary practitioners of comparative constitutional law are </a:t>
            </a:r>
            <a:r>
              <a:rPr lang="en-AU" b="1" dirty="0" smtClean="0">
                <a:solidFill>
                  <a:srgbClr val="FFC000"/>
                </a:solidFill>
              </a:rPr>
              <a:t>scholars</a:t>
            </a:r>
            <a:r>
              <a:rPr lang="en-AU" dirty="0" smtClean="0">
                <a:solidFill>
                  <a:srgbClr val="FFC000"/>
                </a:solidFill>
              </a:rPr>
              <a:t> </a:t>
            </a:r>
            <a:r>
              <a:rPr lang="en-AU" dirty="0" smtClean="0"/>
              <a:t>– not only legal scholars, but also social scientists or historians who bring distinct disciplinary perspectives to the analysis of law, legal institutions, and legal</a:t>
            </a:r>
          </a:p>
          <a:p>
            <a:pPr marL="0" indent="0" algn="just">
              <a:buNone/>
            </a:pPr>
            <a:r>
              <a:rPr lang="en-AU" dirty="0" smtClean="0"/>
              <a:t>change. </a:t>
            </a:r>
          </a:p>
          <a:p>
            <a:pPr marL="0" indent="0" algn="just">
              <a:buNone/>
            </a:pPr>
            <a:endParaRPr lang="en-AU" dirty="0" smtClean="0"/>
          </a:p>
          <a:p>
            <a:pPr marL="0" indent="0" algn="just">
              <a:buNone/>
            </a:pPr>
            <a:r>
              <a:rPr lang="en-AU" dirty="0" smtClean="0"/>
              <a:t>In addition to scholars, </a:t>
            </a:r>
            <a:r>
              <a:rPr lang="en-AU" b="1" dirty="0" smtClean="0">
                <a:solidFill>
                  <a:srgbClr val="FFC000"/>
                </a:solidFill>
              </a:rPr>
              <a:t>adjudicators</a:t>
            </a:r>
            <a:r>
              <a:rPr lang="en-AU" dirty="0" smtClean="0">
                <a:solidFill>
                  <a:srgbClr val="FF0000"/>
                </a:solidFill>
              </a:rPr>
              <a:t> </a:t>
            </a:r>
            <a:r>
              <a:rPr lang="en-AU" dirty="0" smtClean="0"/>
              <a:t>– including judges of national supreme or constitutional courts – sometimes consult, and perhaps less frequently refer to, comparative constitutional law and government</a:t>
            </a:r>
          </a:p>
          <a:p>
            <a:pPr marL="0" indent="0" algn="just">
              <a:buNone/>
            </a:pPr>
            <a:r>
              <a:rPr lang="en-AU" dirty="0" smtClean="0"/>
              <a:t>experience in other countries. </a:t>
            </a:r>
          </a:p>
          <a:p>
            <a:pPr marL="0" indent="0" algn="just">
              <a:buNone/>
            </a:pPr>
            <a:endParaRPr lang="en-AU" dirty="0" smtClean="0"/>
          </a:p>
          <a:p>
            <a:pPr marL="0" indent="0" algn="just">
              <a:buNone/>
            </a:pPr>
            <a:r>
              <a:rPr lang="en-AU" dirty="0" smtClean="0"/>
              <a:t>Finally, ‘</a:t>
            </a:r>
            <a:r>
              <a:rPr lang="en-AU" b="1" dirty="0" smtClean="0">
                <a:solidFill>
                  <a:srgbClr val="FFC000"/>
                </a:solidFill>
              </a:rPr>
              <a:t>constitutional legislators</a:t>
            </a:r>
            <a:r>
              <a:rPr lang="en-AU" dirty="0" smtClean="0"/>
              <a:t>’ – those charged with drafting of new </a:t>
            </a:r>
            <a:r>
              <a:rPr lang="en-AU" dirty="0" smtClean="0"/>
              <a:t>constitutions.</a:t>
            </a:r>
            <a:endParaRPr lang="en-AU" dirty="0" smtClean="0"/>
          </a:p>
          <a:p>
            <a:pPr marL="0" indent="0">
              <a:buNone/>
            </a:pPr>
            <a:endParaRPr lang="it-IT" dirty="0"/>
          </a:p>
        </p:txBody>
      </p:sp>
      <p:sp>
        <p:nvSpPr>
          <p:cNvPr id="5" name="CasellaDiTesto 4"/>
          <p:cNvSpPr txBox="1"/>
          <p:nvPr/>
        </p:nvSpPr>
        <p:spPr>
          <a:xfrm>
            <a:off x="3879651" y="736979"/>
            <a:ext cx="4714497" cy="553998"/>
          </a:xfrm>
          <a:prstGeom prst="rect">
            <a:avLst/>
          </a:prstGeom>
          <a:noFill/>
        </p:spPr>
        <p:txBody>
          <a:bodyPr wrap="none" rtlCol="0">
            <a:spAutoFit/>
          </a:bodyPr>
          <a:lstStyle/>
          <a:p>
            <a:pPr algn="ctr"/>
            <a:r>
              <a:rPr lang="it-IT" sz="3000" b="1" dirty="0" smtClean="0"/>
              <a:t>WHO NEEDS TO COMPARE</a:t>
            </a:r>
            <a:endParaRPr lang="it-IT" sz="3000" b="1" dirty="0"/>
          </a:p>
        </p:txBody>
      </p:sp>
    </p:spTree>
    <p:extLst>
      <p:ext uri="{BB962C8B-B14F-4D97-AF65-F5344CB8AC3E}">
        <p14:creationId xmlns:p14="http://schemas.microsoft.com/office/powerpoint/2010/main" val="209469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par>
                                <p:cTn id="9" presetID="1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18" dur="500"/>
                                        <p:tgtEl>
                                          <p:spTgt spid="3">
                                            <p:txEl>
                                              <p:pRg st="3" end="3"/>
                                            </p:txEl>
                                          </p:spTgt>
                                        </p:tgtEl>
                                      </p:cBhvr>
                                    </p:animEffect>
                                  </p:childTnLst>
                                </p:cTn>
                              </p:par>
                              <p:par>
                                <p:cTn id="19" presetID="1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p:tgtEl>
                                          <p:spTgt spid="3">
                                            <p:txEl>
                                              <p:pRg st="6" end="6"/>
                                            </p:txEl>
                                          </p:spTgt>
                                        </p:tgtEl>
                                        <p:attrNameLst>
                                          <p:attrName>ppt_y</p:attrName>
                                        </p:attrNameLst>
                                      </p:cBhvr>
                                      <p:tavLst>
                                        <p:tav tm="0">
                                          <p:val>
                                            <p:strVal val="#ppt_y+#ppt_h*1.125000"/>
                                          </p:val>
                                        </p:tav>
                                        <p:tav tm="100000">
                                          <p:val>
                                            <p:strVal val="#ppt_y"/>
                                          </p:val>
                                        </p:tav>
                                      </p:tavLst>
                                    </p:anim>
                                    <p:animEffect transition="in" filter="wipe(up)">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75691"/>
            <a:ext cx="10515600" cy="1325563"/>
          </a:xfrm>
        </p:spPr>
        <p:txBody>
          <a:bodyPr/>
          <a:lstStyle/>
          <a:p>
            <a:pPr algn="ctr"/>
            <a:r>
              <a:rPr lang="it-IT" dirty="0" smtClean="0"/>
              <a:t>MAIN FOCUSES</a:t>
            </a:r>
            <a:endParaRPr lang="it-IT" dirty="0"/>
          </a:p>
        </p:txBody>
      </p:sp>
      <p:sp>
        <p:nvSpPr>
          <p:cNvPr id="3" name="Segnaposto contenuto 2"/>
          <p:cNvSpPr>
            <a:spLocks noGrp="1"/>
          </p:cNvSpPr>
          <p:nvPr>
            <p:ph idx="1"/>
          </p:nvPr>
        </p:nvSpPr>
        <p:spPr>
          <a:xfrm>
            <a:off x="1120000" y="1501255"/>
            <a:ext cx="10233800" cy="4880426"/>
          </a:xfrm>
        </p:spPr>
        <p:txBody>
          <a:bodyPr>
            <a:normAutofit fontScale="85000" lnSpcReduction="20000"/>
          </a:bodyPr>
          <a:lstStyle/>
          <a:p>
            <a:endParaRPr lang="it-IT" dirty="0"/>
          </a:p>
          <a:p>
            <a:r>
              <a:rPr lang="it-IT" b="1" dirty="0" smtClean="0"/>
              <a:t>CLASSIFICATION OF FAMILIES/ MODEL</a:t>
            </a:r>
          </a:p>
          <a:p>
            <a:endParaRPr lang="it-IT" b="1" dirty="0" smtClean="0"/>
          </a:p>
          <a:p>
            <a:r>
              <a:rPr lang="it-IT" b="1" dirty="0"/>
              <a:t>COMPARISON AND MIGRATION OF CONSTITUTIONAL IDEAS</a:t>
            </a:r>
          </a:p>
          <a:p>
            <a:endParaRPr lang="it-IT" b="1" dirty="0"/>
          </a:p>
          <a:p>
            <a:r>
              <a:rPr lang="it-IT" b="1" dirty="0"/>
              <a:t> </a:t>
            </a:r>
            <a:r>
              <a:rPr lang="it-IT" b="1" dirty="0" smtClean="0"/>
              <a:t>COMPARISON AND UNIVERSALISM</a:t>
            </a:r>
          </a:p>
          <a:p>
            <a:endParaRPr lang="it-IT" b="1" dirty="0"/>
          </a:p>
          <a:p>
            <a:r>
              <a:rPr lang="it-IT" b="1" dirty="0" smtClean="0"/>
              <a:t>FUNCTIONALIST APPROACH</a:t>
            </a:r>
          </a:p>
          <a:p>
            <a:endParaRPr lang="it-IT" b="1" dirty="0"/>
          </a:p>
          <a:p>
            <a:r>
              <a:rPr lang="it-IT" b="1" dirty="0" smtClean="0"/>
              <a:t>COMPARISON AND CONSTITUTIONAL CULTURE</a:t>
            </a:r>
          </a:p>
          <a:p>
            <a:endParaRPr lang="it-IT" b="1" dirty="0" smtClean="0"/>
          </a:p>
          <a:p>
            <a:r>
              <a:rPr lang="it-IT" b="1" dirty="0" smtClean="0"/>
              <a:t>CHALLENGES</a:t>
            </a:r>
            <a:endParaRPr lang="it-IT" b="1" dirty="0"/>
          </a:p>
        </p:txBody>
      </p:sp>
    </p:spTree>
    <p:extLst>
      <p:ext uri="{BB962C8B-B14F-4D97-AF65-F5344CB8AC3E}">
        <p14:creationId xmlns:p14="http://schemas.microsoft.com/office/powerpoint/2010/main" val="901613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9773" y="6050932"/>
            <a:ext cx="2001788" cy="715962"/>
          </a:xfrm>
          <a:prstGeom prst="rect">
            <a:avLst/>
          </a:prstGeom>
        </p:spPr>
      </p:pic>
      <p:sp>
        <p:nvSpPr>
          <p:cNvPr id="6" name="CasellaDiTesto 5"/>
          <p:cNvSpPr txBox="1"/>
          <p:nvPr/>
        </p:nvSpPr>
        <p:spPr>
          <a:xfrm>
            <a:off x="-141513" y="1840675"/>
            <a:ext cx="261610" cy="369332"/>
          </a:xfrm>
          <a:prstGeom prst="rect">
            <a:avLst/>
          </a:prstGeom>
          <a:noFill/>
        </p:spPr>
        <p:txBody>
          <a:bodyPr wrap="none" rtlCol="0">
            <a:spAutoFit/>
          </a:bodyPr>
          <a:lstStyle/>
          <a:p>
            <a:r>
              <a:rPr lang="it-IT" dirty="0" smtClean="0"/>
              <a:t>-</a:t>
            </a:r>
            <a:endParaRPr lang="it-IT" dirty="0"/>
          </a:p>
        </p:txBody>
      </p:sp>
      <p:sp>
        <p:nvSpPr>
          <p:cNvPr id="3" name="CasellaDiTesto 2"/>
          <p:cNvSpPr txBox="1"/>
          <p:nvPr/>
        </p:nvSpPr>
        <p:spPr>
          <a:xfrm>
            <a:off x="3312523" y="895105"/>
            <a:ext cx="5531322" cy="553998"/>
          </a:xfrm>
          <a:prstGeom prst="rect">
            <a:avLst/>
          </a:prstGeom>
          <a:noFill/>
        </p:spPr>
        <p:txBody>
          <a:bodyPr wrap="none" rtlCol="0">
            <a:spAutoFit/>
          </a:bodyPr>
          <a:lstStyle/>
          <a:p>
            <a:r>
              <a:rPr lang="it-IT" sz="3000" b="1" u="sng" dirty="0" smtClean="0">
                <a:solidFill>
                  <a:srgbClr val="FFC000"/>
                </a:solidFill>
              </a:rPr>
              <a:t>CLASSIFICATIONS OF FAMILIES</a:t>
            </a:r>
            <a:endParaRPr lang="it-IT" sz="3000" b="1" u="sng" dirty="0">
              <a:solidFill>
                <a:srgbClr val="FFC000"/>
              </a:solidFill>
            </a:endParaRPr>
          </a:p>
        </p:txBody>
      </p:sp>
      <p:sp>
        <p:nvSpPr>
          <p:cNvPr id="4" name="CasellaDiTesto 3"/>
          <p:cNvSpPr txBox="1"/>
          <p:nvPr/>
        </p:nvSpPr>
        <p:spPr>
          <a:xfrm>
            <a:off x="2197289" y="2025341"/>
            <a:ext cx="7236390" cy="1908215"/>
          </a:xfrm>
          <a:prstGeom prst="rect">
            <a:avLst/>
          </a:prstGeom>
          <a:noFill/>
        </p:spPr>
        <p:txBody>
          <a:bodyPr wrap="square" rtlCol="0">
            <a:spAutoFit/>
          </a:bodyPr>
          <a:lstStyle/>
          <a:p>
            <a:pPr algn="just"/>
            <a:r>
              <a:rPr lang="en-AU" sz="2000" dirty="0" smtClean="0"/>
              <a:t>Much work in comparative law generally has been concerned with the </a:t>
            </a:r>
            <a:r>
              <a:rPr lang="en-AU" sz="2000" b="1" u="sng" dirty="0" smtClean="0">
                <a:solidFill>
                  <a:srgbClr val="FFC000"/>
                </a:solidFill>
              </a:rPr>
              <a:t>classification</a:t>
            </a:r>
            <a:r>
              <a:rPr lang="en-AU" sz="2000" dirty="0" smtClean="0">
                <a:solidFill>
                  <a:srgbClr val="FFC000"/>
                </a:solidFill>
              </a:rPr>
              <a:t> </a:t>
            </a:r>
            <a:r>
              <a:rPr lang="en-AU" sz="2000" dirty="0" smtClean="0"/>
              <a:t>of different legal systems into what has sometimes been described as ‘families’ of law. In comparative constitutional law, a number of contemporary works have explored the significance of the different ‘families’ of constitutional law.</a:t>
            </a:r>
          </a:p>
          <a:p>
            <a:endParaRPr lang="it-IT" dirty="0"/>
          </a:p>
        </p:txBody>
      </p:sp>
      <p:sp>
        <p:nvSpPr>
          <p:cNvPr id="8" name="CasellaDiTesto 7"/>
          <p:cNvSpPr txBox="1"/>
          <p:nvPr/>
        </p:nvSpPr>
        <p:spPr>
          <a:xfrm>
            <a:off x="3239778" y="4184889"/>
            <a:ext cx="5153014" cy="1200329"/>
          </a:xfrm>
          <a:prstGeom prst="rect">
            <a:avLst/>
          </a:prstGeom>
          <a:noFill/>
        </p:spPr>
        <p:txBody>
          <a:bodyPr wrap="none" rtlCol="0">
            <a:spAutoFit/>
          </a:bodyPr>
          <a:lstStyle/>
          <a:p>
            <a:r>
              <a:rPr lang="en-AU" dirty="0" smtClean="0"/>
              <a:t>• Civil Law &amp; Common Law</a:t>
            </a:r>
          </a:p>
          <a:p>
            <a:r>
              <a:rPr lang="en-AU" dirty="0" smtClean="0"/>
              <a:t>• Judicial Review of Legislation</a:t>
            </a:r>
          </a:p>
          <a:p>
            <a:r>
              <a:rPr lang="en-AU" dirty="0" smtClean="0"/>
              <a:t>• Forms of Government (Parliamentary/Presidential)</a:t>
            </a:r>
          </a:p>
          <a:p>
            <a:r>
              <a:rPr lang="en-AU" dirty="0" smtClean="0"/>
              <a:t>• </a:t>
            </a:r>
            <a:r>
              <a:rPr lang="mr-IN" dirty="0" smtClean="0"/>
              <a:t>…</a:t>
            </a:r>
            <a:endParaRPr lang="en-AU" dirty="0"/>
          </a:p>
        </p:txBody>
      </p:sp>
    </p:spTree>
    <p:extLst>
      <p:ext uri="{BB962C8B-B14F-4D97-AF65-F5344CB8AC3E}">
        <p14:creationId xmlns:p14="http://schemas.microsoft.com/office/powerpoint/2010/main" val="17302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74591" y="1388896"/>
            <a:ext cx="10233800" cy="4351338"/>
          </a:xfrm>
        </p:spPr>
        <p:txBody>
          <a:bodyPr>
            <a:normAutofit/>
          </a:bodyPr>
          <a:lstStyle/>
          <a:p>
            <a:pPr marL="0" indent="0" algn="just">
              <a:buNone/>
            </a:pPr>
            <a:r>
              <a:rPr lang="en-AU" dirty="0" smtClean="0"/>
              <a:t>Classificatory scholarship can be </a:t>
            </a:r>
            <a:r>
              <a:rPr lang="en-AU" b="1" dirty="0" smtClean="0">
                <a:solidFill>
                  <a:srgbClr val="FFC000"/>
                </a:solidFill>
              </a:rPr>
              <a:t>backward-looking</a:t>
            </a:r>
            <a:r>
              <a:rPr lang="en-AU" dirty="0" smtClean="0"/>
              <a:t> in historical or intellectual ways; it can be concerned with defining a relatively stable framework for classification and analysis. </a:t>
            </a:r>
          </a:p>
          <a:p>
            <a:pPr marL="0" indent="0" algn="just">
              <a:buNone/>
            </a:pPr>
            <a:endParaRPr lang="en-AU" dirty="0" smtClean="0"/>
          </a:p>
          <a:p>
            <a:pPr marL="0" indent="0" algn="just">
              <a:buNone/>
            </a:pPr>
            <a:r>
              <a:rPr lang="en-AU" dirty="0" smtClean="0"/>
              <a:t>Classificatory scholarship can also be </a:t>
            </a:r>
            <a:r>
              <a:rPr lang="en-AU" b="1" dirty="0" smtClean="0">
                <a:solidFill>
                  <a:srgbClr val="FFC000"/>
                </a:solidFill>
              </a:rPr>
              <a:t>forward-looking</a:t>
            </a:r>
            <a:r>
              <a:rPr lang="en-AU" dirty="0" smtClean="0"/>
              <a:t>, concerned with identifying and analysing new phenomena. Stable and emergent classification can coexist in the same work (and for some scholars, classificatory work is a predicate for their functional conclusions).</a:t>
            </a:r>
            <a:endParaRPr lang="en-AU" dirty="0"/>
          </a:p>
        </p:txBody>
      </p:sp>
    </p:spTree>
    <p:extLst>
      <p:ext uri="{BB962C8B-B14F-4D97-AF65-F5344CB8AC3E}">
        <p14:creationId xmlns:p14="http://schemas.microsoft.com/office/powerpoint/2010/main" val="174524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83522" y="2112228"/>
            <a:ext cx="10233800" cy="4351338"/>
          </a:xfrm>
        </p:spPr>
        <p:txBody>
          <a:bodyPr/>
          <a:lstStyle/>
          <a:p>
            <a:pPr marL="0" indent="0" algn="just">
              <a:buNone/>
            </a:pPr>
            <a:r>
              <a:rPr lang="en-US" dirty="0" smtClean="0"/>
              <a:t>Classificatory work is closely related to </a:t>
            </a:r>
            <a:r>
              <a:rPr lang="en-US" b="1" dirty="0" smtClean="0">
                <a:solidFill>
                  <a:srgbClr val="FFC000"/>
                </a:solidFill>
              </a:rPr>
              <a:t>historical work</a:t>
            </a:r>
            <a:r>
              <a:rPr lang="en-US" dirty="0" smtClean="0"/>
              <a:t>. </a:t>
            </a:r>
          </a:p>
          <a:p>
            <a:pPr marL="0" indent="0" algn="just">
              <a:buNone/>
            </a:pPr>
            <a:r>
              <a:rPr lang="en-US" dirty="0" smtClean="0"/>
              <a:t>Historical work is concerned with understanding the development of constitutional law or constitutional systems over time. </a:t>
            </a:r>
          </a:p>
          <a:p>
            <a:pPr marL="0" indent="0" algn="just">
              <a:buNone/>
            </a:pPr>
            <a:r>
              <a:rPr lang="en-US" dirty="0" smtClean="0"/>
              <a:t>There may </a:t>
            </a:r>
            <a:r>
              <a:rPr lang="en-US" dirty="0" smtClean="0"/>
              <a:t>be</a:t>
            </a:r>
            <a:endParaRPr lang="en-US" dirty="0" smtClean="0"/>
          </a:p>
          <a:p>
            <a:pPr marL="0" indent="0" algn="just">
              <a:buNone/>
            </a:pPr>
            <a:r>
              <a:rPr lang="en-US" dirty="0" smtClean="0"/>
              <a:t>• </a:t>
            </a:r>
            <a:r>
              <a:rPr lang="en-US" b="1" dirty="0" smtClean="0">
                <a:solidFill>
                  <a:srgbClr val="FFC000"/>
                </a:solidFill>
              </a:rPr>
              <a:t>genetic </a:t>
            </a:r>
            <a:r>
              <a:rPr lang="en-US" b="1" dirty="0" smtClean="0">
                <a:solidFill>
                  <a:srgbClr val="FFC000"/>
                </a:solidFill>
              </a:rPr>
              <a:t>forms of connections </a:t>
            </a:r>
            <a:r>
              <a:rPr lang="en-US" dirty="0" smtClean="0"/>
              <a:t>between systems, based on the influence one has on the development of </a:t>
            </a:r>
            <a:r>
              <a:rPr lang="en-US" dirty="0" smtClean="0"/>
              <a:t>another</a:t>
            </a:r>
            <a:endParaRPr lang="en-US" dirty="0" smtClean="0"/>
          </a:p>
          <a:p>
            <a:pPr marL="0" indent="0" algn="just">
              <a:buNone/>
            </a:pPr>
            <a:r>
              <a:rPr lang="en-US" dirty="0" smtClean="0"/>
              <a:t>• </a:t>
            </a:r>
            <a:r>
              <a:rPr lang="en-US" b="1" dirty="0" smtClean="0">
                <a:solidFill>
                  <a:srgbClr val="FFC000"/>
                </a:solidFill>
              </a:rPr>
              <a:t>genealogical </a:t>
            </a:r>
            <a:r>
              <a:rPr lang="en-US" b="1" dirty="0" smtClean="0">
                <a:solidFill>
                  <a:srgbClr val="FFC000"/>
                </a:solidFill>
              </a:rPr>
              <a:t>forms of connection</a:t>
            </a:r>
            <a:r>
              <a:rPr lang="en-US" dirty="0" smtClean="0"/>
              <a:t>, where one (or more) constitutional system(s) grew out of another, typically in countries emerging out of colonial relationships</a:t>
            </a:r>
          </a:p>
          <a:p>
            <a:endParaRPr lang="it-IT" dirty="0"/>
          </a:p>
        </p:txBody>
      </p:sp>
      <p:sp>
        <p:nvSpPr>
          <p:cNvPr id="4" name="CasellaDiTesto 3"/>
          <p:cNvSpPr txBox="1"/>
          <p:nvPr/>
        </p:nvSpPr>
        <p:spPr>
          <a:xfrm>
            <a:off x="2659991" y="731332"/>
            <a:ext cx="7153818" cy="553998"/>
          </a:xfrm>
          <a:prstGeom prst="rect">
            <a:avLst/>
          </a:prstGeom>
          <a:noFill/>
        </p:spPr>
        <p:txBody>
          <a:bodyPr wrap="none" rtlCol="0">
            <a:spAutoFit/>
          </a:bodyPr>
          <a:lstStyle/>
          <a:p>
            <a:r>
              <a:rPr lang="it-IT" sz="3000" b="1" u="sng" dirty="0" smtClean="0">
                <a:solidFill>
                  <a:srgbClr val="FFC000"/>
                </a:solidFill>
              </a:rPr>
              <a:t>MIGRATION OF CONSTITUTIONAL IDEAS</a:t>
            </a:r>
            <a:endParaRPr lang="it-IT" sz="3000" b="1" u="sng" dirty="0">
              <a:solidFill>
                <a:srgbClr val="FFC000"/>
              </a:solidFill>
            </a:endParaRPr>
          </a:p>
        </p:txBody>
      </p:sp>
    </p:spTree>
    <p:extLst>
      <p:ext uri="{BB962C8B-B14F-4D97-AF65-F5344CB8AC3E}">
        <p14:creationId xmlns:p14="http://schemas.microsoft.com/office/powerpoint/2010/main" val="1362089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par>
                                <p:cTn id="9" presetID="1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just">
              <a:buNone/>
            </a:pPr>
            <a:r>
              <a:rPr lang="en-AU" dirty="0" smtClean="0"/>
              <a:t>An important development in this field </a:t>
            </a:r>
            <a:r>
              <a:rPr lang="en-AU" dirty="0" smtClean="0"/>
              <a:t>is the </a:t>
            </a:r>
            <a:r>
              <a:rPr lang="en-AU" dirty="0" smtClean="0"/>
              <a:t>concept of ‘</a:t>
            </a:r>
            <a:r>
              <a:rPr lang="en-AU" b="1" dirty="0" smtClean="0">
                <a:solidFill>
                  <a:srgbClr val="FFC000"/>
                </a:solidFill>
              </a:rPr>
              <a:t>migration’ of constitutional ideas</a:t>
            </a:r>
            <a:r>
              <a:rPr lang="en-AU" dirty="0" smtClean="0"/>
              <a:t>  (Choudhry) .</a:t>
            </a:r>
          </a:p>
          <a:p>
            <a:pPr marL="0" indent="0" algn="just">
              <a:buNone/>
            </a:pPr>
            <a:endParaRPr lang="en-AU" dirty="0" smtClean="0"/>
          </a:p>
          <a:p>
            <a:pPr marL="0" indent="0" algn="just">
              <a:buNone/>
            </a:pPr>
            <a:r>
              <a:rPr lang="en-AU" dirty="0" smtClean="0"/>
              <a:t>It focuses on how a legal concept that exists in one system influences or migrates to another, focusing not only on the path of ideas but also on how those ideas are transmitted, </a:t>
            </a:r>
            <a:r>
              <a:rPr lang="en-AU" u="sng" dirty="0" smtClean="0"/>
              <a:t>for example as through graduate study abroad</a:t>
            </a:r>
            <a:r>
              <a:rPr lang="en-AU" dirty="0" smtClean="0"/>
              <a:t>.</a:t>
            </a:r>
          </a:p>
          <a:p>
            <a:pPr marL="0" indent="0">
              <a:buNone/>
            </a:pPr>
            <a:endParaRPr lang="it-IT" dirty="0" smtClean="0"/>
          </a:p>
        </p:txBody>
      </p:sp>
    </p:spTree>
    <p:extLst>
      <p:ext uri="{BB962C8B-B14F-4D97-AF65-F5344CB8AC3E}">
        <p14:creationId xmlns:p14="http://schemas.microsoft.com/office/powerpoint/2010/main" val="42494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06352" y="1034055"/>
            <a:ext cx="10233800" cy="4351338"/>
          </a:xfrm>
        </p:spPr>
        <p:txBody>
          <a:bodyPr>
            <a:normAutofit lnSpcReduction="10000"/>
          </a:bodyPr>
          <a:lstStyle/>
          <a:p>
            <a:pPr marL="0" indent="0">
              <a:buNone/>
            </a:pPr>
            <a:r>
              <a:rPr lang="it-IT" dirty="0" smtClean="0">
                <a:solidFill>
                  <a:srgbClr val="FFC000"/>
                </a:solidFill>
              </a:rPr>
              <a:t>EXAMPLES</a:t>
            </a:r>
          </a:p>
          <a:p>
            <a:endParaRPr lang="it-IT" dirty="0" smtClean="0"/>
          </a:p>
          <a:p>
            <a:r>
              <a:rPr lang="it-IT" dirty="0" smtClean="0"/>
              <a:t>The </a:t>
            </a:r>
            <a:r>
              <a:rPr lang="it-IT" dirty="0" err="1"/>
              <a:t>historical</a:t>
            </a:r>
            <a:r>
              <a:rPr lang="it-IT" dirty="0"/>
              <a:t> </a:t>
            </a:r>
            <a:r>
              <a:rPr lang="it-IT" dirty="0" err="1"/>
              <a:t>role</a:t>
            </a:r>
            <a:r>
              <a:rPr lang="it-IT" dirty="0"/>
              <a:t> of </a:t>
            </a:r>
            <a:r>
              <a:rPr lang="it-IT" dirty="0" err="1"/>
              <a:t>transnational</a:t>
            </a:r>
            <a:r>
              <a:rPr lang="it-IT" dirty="0"/>
              <a:t> </a:t>
            </a:r>
            <a:r>
              <a:rPr lang="it-IT" dirty="0" err="1"/>
              <a:t>legal</a:t>
            </a:r>
            <a:r>
              <a:rPr lang="it-IT" dirty="0"/>
              <a:t> </a:t>
            </a:r>
            <a:r>
              <a:rPr lang="it-IT" dirty="0" err="1"/>
              <a:t>influences</a:t>
            </a:r>
            <a:r>
              <a:rPr lang="it-IT" dirty="0"/>
              <a:t> on a single </a:t>
            </a:r>
            <a:r>
              <a:rPr lang="it-IT" dirty="0" err="1"/>
              <a:t>constitutional</a:t>
            </a:r>
            <a:r>
              <a:rPr lang="it-IT" dirty="0"/>
              <a:t> </a:t>
            </a:r>
            <a:r>
              <a:rPr lang="it-IT" dirty="0" err="1" smtClean="0"/>
              <a:t>system</a:t>
            </a:r>
            <a:endParaRPr lang="it-IT" dirty="0" smtClean="0"/>
          </a:p>
          <a:p>
            <a:r>
              <a:rPr lang="it-IT" dirty="0" err="1" smtClean="0"/>
              <a:t>German</a:t>
            </a:r>
            <a:r>
              <a:rPr lang="it-IT" dirty="0" smtClean="0"/>
              <a:t> and </a:t>
            </a:r>
            <a:r>
              <a:rPr lang="it-IT" dirty="0" err="1" smtClean="0"/>
              <a:t>Italian</a:t>
            </a:r>
            <a:r>
              <a:rPr lang="it-IT" dirty="0" smtClean="0"/>
              <a:t> </a:t>
            </a:r>
            <a:r>
              <a:rPr lang="it-IT" dirty="0" err="1" smtClean="0"/>
              <a:t>constitutional</a:t>
            </a:r>
            <a:r>
              <a:rPr lang="it-IT" dirty="0" smtClean="0"/>
              <a:t> </a:t>
            </a:r>
            <a:r>
              <a:rPr lang="it-IT" dirty="0" err="1" smtClean="0"/>
              <a:t>influence</a:t>
            </a:r>
            <a:r>
              <a:rPr lang="it-IT" dirty="0" smtClean="0"/>
              <a:t> on </a:t>
            </a:r>
            <a:r>
              <a:rPr lang="it-IT" dirty="0" err="1" smtClean="0"/>
              <a:t>Spain’s</a:t>
            </a:r>
            <a:r>
              <a:rPr lang="it-IT" dirty="0" smtClean="0"/>
              <a:t> </a:t>
            </a:r>
            <a:r>
              <a:rPr lang="it-IT" dirty="0" err="1" smtClean="0"/>
              <a:t>constitution</a:t>
            </a:r>
            <a:r>
              <a:rPr lang="it-IT" dirty="0" smtClean="0"/>
              <a:t> of </a:t>
            </a:r>
            <a:r>
              <a:rPr lang="it-IT" dirty="0" smtClean="0"/>
              <a:t>1978</a:t>
            </a:r>
            <a:endParaRPr lang="it-IT" dirty="0" smtClean="0"/>
          </a:p>
          <a:p>
            <a:r>
              <a:rPr lang="it-IT" dirty="0" smtClean="0"/>
              <a:t>The </a:t>
            </a:r>
            <a:r>
              <a:rPr lang="it-IT" dirty="0" err="1"/>
              <a:t>changing</a:t>
            </a:r>
            <a:r>
              <a:rPr lang="it-IT" dirty="0"/>
              <a:t> </a:t>
            </a:r>
            <a:r>
              <a:rPr lang="it-IT" dirty="0" err="1"/>
              <a:t>relationships</a:t>
            </a:r>
            <a:r>
              <a:rPr lang="it-IT" dirty="0"/>
              <a:t> </a:t>
            </a:r>
            <a:r>
              <a:rPr lang="it-IT" dirty="0" err="1"/>
              <a:t>between</a:t>
            </a:r>
            <a:r>
              <a:rPr lang="it-IT" dirty="0"/>
              <a:t> </a:t>
            </a:r>
            <a:r>
              <a:rPr lang="it-IT" dirty="0" err="1"/>
              <a:t>international</a:t>
            </a:r>
            <a:r>
              <a:rPr lang="it-IT" dirty="0"/>
              <a:t> law, </a:t>
            </a:r>
            <a:r>
              <a:rPr lang="it-IT" dirty="0" err="1"/>
              <a:t>foreign</a:t>
            </a:r>
            <a:r>
              <a:rPr lang="it-IT" dirty="0"/>
              <a:t> </a:t>
            </a:r>
            <a:r>
              <a:rPr lang="it-IT" dirty="0" err="1"/>
              <a:t>constitutional</a:t>
            </a:r>
            <a:r>
              <a:rPr lang="it-IT" dirty="0"/>
              <a:t> </a:t>
            </a:r>
            <a:r>
              <a:rPr lang="it-IT" dirty="0" smtClean="0"/>
              <a:t>law, and </a:t>
            </a:r>
            <a:r>
              <a:rPr lang="it-IT" dirty="0" err="1"/>
              <a:t>domestic</a:t>
            </a:r>
            <a:r>
              <a:rPr lang="it-IT" dirty="0"/>
              <a:t> </a:t>
            </a:r>
            <a:r>
              <a:rPr lang="it-IT" dirty="0" err="1"/>
              <a:t>constitutional</a:t>
            </a:r>
            <a:r>
              <a:rPr lang="it-IT" dirty="0"/>
              <a:t> </a:t>
            </a:r>
            <a:r>
              <a:rPr lang="it-IT" dirty="0" err="1" smtClean="0"/>
              <a:t>development</a:t>
            </a:r>
            <a:endParaRPr lang="it-IT" dirty="0" smtClean="0"/>
          </a:p>
          <a:p>
            <a:endParaRPr lang="it-IT" dirty="0" smtClean="0"/>
          </a:p>
          <a:p>
            <a:r>
              <a:rPr lang="it-IT" dirty="0" smtClean="0"/>
              <a:t>Roman Law in China?</a:t>
            </a:r>
            <a:endParaRPr lang="it-IT" dirty="0"/>
          </a:p>
          <a:p>
            <a:endParaRPr lang="it-IT" dirty="0"/>
          </a:p>
          <a:p>
            <a:endParaRPr lang="it-IT" dirty="0"/>
          </a:p>
          <a:p>
            <a:endParaRPr lang="it-IT" dirty="0"/>
          </a:p>
        </p:txBody>
      </p:sp>
    </p:spTree>
    <p:extLst>
      <p:ext uri="{BB962C8B-B14F-4D97-AF65-F5344CB8AC3E}">
        <p14:creationId xmlns:p14="http://schemas.microsoft.com/office/powerpoint/2010/main" val="750969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19999" y="1989399"/>
            <a:ext cx="10233800" cy="4351338"/>
          </a:xfrm>
        </p:spPr>
        <p:txBody>
          <a:bodyPr>
            <a:normAutofit/>
          </a:bodyPr>
          <a:lstStyle/>
          <a:p>
            <a:pPr marL="0" indent="0" algn="just">
              <a:buNone/>
            </a:pPr>
            <a:r>
              <a:rPr lang="it-IT" sz="2500" dirty="0"/>
              <a:t>An </a:t>
            </a:r>
            <a:r>
              <a:rPr lang="it-IT" sz="2500" dirty="0" err="1" smtClean="0"/>
              <a:t>important</a:t>
            </a:r>
            <a:r>
              <a:rPr lang="it-IT" sz="2500" dirty="0" smtClean="0"/>
              <a:t> </a:t>
            </a:r>
            <a:r>
              <a:rPr lang="it-IT" sz="2500" dirty="0" err="1" smtClean="0"/>
              <a:t>form</a:t>
            </a:r>
            <a:r>
              <a:rPr lang="it-IT" sz="2500" dirty="0" smtClean="0"/>
              <a:t> </a:t>
            </a:r>
            <a:r>
              <a:rPr lang="it-IT" sz="2500" dirty="0"/>
              <a:t>of comparative </a:t>
            </a:r>
            <a:r>
              <a:rPr lang="it-IT" sz="2500" dirty="0" err="1"/>
              <a:t>analysis</a:t>
            </a:r>
            <a:r>
              <a:rPr lang="it-IT" sz="2500" dirty="0"/>
              <a:t> </a:t>
            </a:r>
            <a:r>
              <a:rPr lang="it-IT" sz="2500" dirty="0" err="1"/>
              <a:t>is</a:t>
            </a:r>
            <a:r>
              <a:rPr lang="it-IT" sz="2500" dirty="0"/>
              <a:t> the </a:t>
            </a:r>
            <a:r>
              <a:rPr lang="it-IT" sz="2500" dirty="0" err="1" smtClean="0"/>
              <a:t>effort</a:t>
            </a:r>
            <a:r>
              <a:rPr lang="it-IT" sz="2500" dirty="0" smtClean="0"/>
              <a:t> to </a:t>
            </a:r>
            <a:r>
              <a:rPr lang="it-IT" sz="2500" dirty="0" err="1"/>
              <a:t>discover</a:t>
            </a:r>
            <a:r>
              <a:rPr lang="it-IT" sz="2500" dirty="0"/>
              <a:t> </a:t>
            </a:r>
            <a:r>
              <a:rPr lang="it-IT" sz="2500" dirty="0" err="1"/>
              <a:t>through</a:t>
            </a:r>
            <a:r>
              <a:rPr lang="it-IT" sz="2500" dirty="0"/>
              <a:t> comparative </a:t>
            </a:r>
            <a:r>
              <a:rPr lang="it-IT" sz="2500" dirty="0" err="1"/>
              <a:t>study</a:t>
            </a:r>
            <a:r>
              <a:rPr lang="it-IT" sz="2500" dirty="0"/>
              <a:t>, </a:t>
            </a:r>
            <a:r>
              <a:rPr lang="it-IT" sz="2500" b="1" dirty="0" err="1" smtClean="0">
                <a:solidFill>
                  <a:srgbClr val="FFC000"/>
                </a:solidFill>
              </a:rPr>
              <a:t>principles</a:t>
            </a:r>
            <a:r>
              <a:rPr lang="it-IT" sz="2500" b="1" dirty="0" smtClean="0">
                <a:solidFill>
                  <a:srgbClr val="FFC000"/>
                </a:solidFill>
              </a:rPr>
              <a:t> </a:t>
            </a:r>
            <a:r>
              <a:rPr lang="it-IT" sz="2500" b="1" dirty="0">
                <a:solidFill>
                  <a:srgbClr val="FFC000"/>
                </a:solidFill>
              </a:rPr>
              <a:t>of </a:t>
            </a:r>
            <a:r>
              <a:rPr lang="it-IT" sz="2500" b="1" dirty="0" err="1">
                <a:solidFill>
                  <a:srgbClr val="FFC000"/>
                </a:solidFill>
              </a:rPr>
              <a:t>justice</a:t>
            </a:r>
            <a:r>
              <a:rPr lang="it-IT" sz="2500" b="1" dirty="0">
                <a:solidFill>
                  <a:srgbClr val="FFC000"/>
                </a:solidFill>
              </a:rPr>
              <a:t> and </a:t>
            </a:r>
            <a:r>
              <a:rPr lang="it-IT" sz="2500" b="1" dirty="0" err="1">
                <a:solidFill>
                  <a:srgbClr val="FFC000"/>
                </a:solidFill>
              </a:rPr>
              <a:t>political</a:t>
            </a:r>
            <a:r>
              <a:rPr lang="it-IT" sz="2500" b="1" dirty="0">
                <a:solidFill>
                  <a:srgbClr val="FFC000"/>
                </a:solidFill>
              </a:rPr>
              <a:t> </a:t>
            </a:r>
            <a:r>
              <a:rPr lang="it-IT" sz="2500" b="1" dirty="0" err="1">
                <a:solidFill>
                  <a:srgbClr val="FFC000"/>
                </a:solidFill>
              </a:rPr>
              <a:t>obligation</a:t>
            </a:r>
            <a:r>
              <a:rPr lang="it-IT" sz="2500" b="1" dirty="0">
                <a:solidFill>
                  <a:srgbClr val="FFC000"/>
                </a:solidFill>
              </a:rPr>
              <a:t> </a:t>
            </a:r>
            <a:r>
              <a:rPr lang="it-IT" sz="2500" b="1" dirty="0" err="1">
                <a:solidFill>
                  <a:srgbClr val="FFC000"/>
                </a:solidFill>
              </a:rPr>
              <a:t>that</a:t>
            </a:r>
            <a:r>
              <a:rPr lang="it-IT" sz="2500" b="1" dirty="0">
                <a:solidFill>
                  <a:srgbClr val="FFC000"/>
                </a:solidFill>
              </a:rPr>
              <a:t> </a:t>
            </a:r>
            <a:r>
              <a:rPr lang="it-IT" sz="2500" b="1" dirty="0" err="1">
                <a:solidFill>
                  <a:srgbClr val="FFC000"/>
                </a:solidFill>
              </a:rPr>
              <a:t>transcend</a:t>
            </a:r>
            <a:r>
              <a:rPr lang="it-IT" sz="2500" b="1" dirty="0">
                <a:solidFill>
                  <a:srgbClr val="FFC000"/>
                </a:solidFill>
              </a:rPr>
              <a:t> </a:t>
            </a:r>
            <a:r>
              <a:rPr lang="it-IT" sz="2500" b="1" dirty="0" smtClean="0">
                <a:solidFill>
                  <a:srgbClr val="FFC000"/>
                </a:solidFill>
              </a:rPr>
              <a:t>the culture </a:t>
            </a:r>
            <a:r>
              <a:rPr lang="it-IT" sz="2500" b="1" dirty="0" err="1">
                <a:solidFill>
                  <a:srgbClr val="FFC000"/>
                </a:solidFill>
              </a:rPr>
              <a:t>bound</a:t>
            </a:r>
            <a:r>
              <a:rPr lang="it-IT" sz="2500" b="1" dirty="0">
                <a:solidFill>
                  <a:srgbClr val="FFC000"/>
                </a:solidFill>
              </a:rPr>
              <a:t> </a:t>
            </a:r>
            <a:r>
              <a:rPr lang="it-IT" sz="2500" b="1" dirty="0" err="1">
                <a:solidFill>
                  <a:srgbClr val="FFC000"/>
                </a:solidFill>
              </a:rPr>
              <a:t>opinions</a:t>
            </a:r>
            <a:r>
              <a:rPr lang="it-IT" sz="2500" b="1" dirty="0">
                <a:solidFill>
                  <a:srgbClr val="FFC000"/>
                </a:solidFill>
              </a:rPr>
              <a:t> and </a:t>
            </a:r>
            <a:r>
              <a:rPr lang="it-IT" sz="2500" b="1" dirty="0" err="1">
                <a:solidFill>
                  <a:srgbClr val="FFC000"/>
                </a:solidFill>
              </a:rPr>
              <a:t>conventions</a:t>
            </a:r>
            <a:r>
              <a:rPr lang="it-IT" sz="2500" b="1" dirty="0">
                <a:solidFill>
                  <a:srgbClr val="FFC000"/>
                </a:solidFill>
              </a:rPr>
              <a:t> of a </a:t>
            </a:r>
            <a:r>
              <a:rPr lang="it-IT" sz="2500" b="1" dirty="0" err="1">
                <a:solidFill>
                  <a:srgbClr val="FFC000"/>
                </a:solidFill>
              </a:rPr>
              <a:t>particular</a:t>
            </a:r>
            <a:r>
              <a:rPr lang="it-IT" sz="2500" b="1" dirty="0">
                <a:solidFill>
                  <a:srgbClr val="FFC000"/>
                </a:solidFill>
              </a:rPr>
              <a:t> </a:t>
            </a:r>
            <a:r>
              <a:rPr lang="it-IT" sz="2500" b="1" dirty="0" err="1">
                <a:solidFill>
                  <a:srgbClr val="FFC000"/>
                </a:solidFill>
              </a:rPr>
              <a:t>political</a:t>
            </a:r>
            <a:r>
              <a:rPr lang="it-IT" sz="2500" b="1" dirty="0">
                <a:solidFill>
                  <a:srgbClr val="FFC000"/>
                </a:solidFill>
              </a:rPr>
              <a:t> </a:t>
            </a:r>
            <a:r>
              <a:rPr lang="it-IT" sz="2500" b="1" dirty="0" smtClean="0">
                <a:solidFill>
                  <a:srgbClr val="FFC000"/>
                </a:solidFill>
              </a:rPr>
              <a:t>community</a:t>
            </a:r>
            <a:endParaRPr lang="it-IT" sz="2500" dirty="0" smtClean="0"/>
          </a:p>
          <a:p>
            <a:pPr marL="0" indent="0" algn="just">
              <a:buNone/>
            </a:pPr>
            <a:endParaRPr lang="it-IT" sz="2500" dirty="0" smtClean="0"/>
          </a:p>
          <a:p>
            <a:pPr marL="0" indent="0" algn="just">
              <a:buNone/>
            </a:pPr>
            <a:r>
              <a:rPr lang="it-IT" sz="2500" dirty="0" err="1" smtClean="0"/>
              <a:t>This</a:t>
            </a:r>
            <a:r>
              <a:rPr lang="it-IT" sz="2500" dirty="0" smtClean="0"/>
              <a:t> </a:t>
            </a:r>
            <a:r>
              <a:rPr lang="it-IT" sz="2500" dirty="0" err="1"/>
              <a:t>approach</a:t>
            </a:r>
            <a:r>
              <a:rPr lang="it-IT" sz="2500" dirty="0"/>
              <a:t> </a:t>
            </a:r>
            <a:r>
              <a:rPr lang="it-IT" sz="2500" dirty="0" err="1"/>
              <a:t>has</a:t>
            </a:r>
            <a:r>
              <a:rPr lang="it-IT" sz="2500" dirty="0"/>
              <a:t> </a:t>
            </a:r>
            <a:r>
              <a:rPr lang="it-IT" sz="2500" dirty="0" err="1" smtClean="0"/>
              <a:t>been</a:t>
            </a:r>
            <a:r>
              <a:rPr lang="it-IT" sz="2500" dirty="0"/>
              <a:t> </a:t>
            </a:r>
            <a:r>
              <a:rPr lang="it-IT" sz="2500" dirty="0" err="1" smtClean="0"/>
              <a:t>termed</a:t>
            </a:r>
            <a:r>
              <a:rPr lang="it-IT" sz="2500" dirty="0" smtClean="0"/>
              <a:t> </a:t>
            </a:r>
            <a:r>
              <a:rPr lang="it-IT" sz="2500" dirty="0"/>
              <a:t>a ‘</a:t>
            </a:r>
            <a:r>
              <a:rPr lang="it-IT" sz="2500" dirty="0" err="1"/>
              <a:t>universalist</a:t>
            </a:r>
            <a:r>
              <a:rPr lang="it-IT" sz="2500" dirty="0"/>
              <a:t>’ </a:t>
            </a:r>
            <a:r>
              <a:rPr lang="it-IT" sz="2500" dirty="0" err="1"/>
              <a:t>approach</a:t>
            </a:r>
            <a:r>
              <a:rPr lang="it-IT" sz="2500" dirty="0"/>
              <a:t> to comparative </a:t>
            </a:r>
            <a:r>
              <a:rPr lang="it-IT" sz="2500" dirty="0" err="1"/>
              <a:t>constitutional</a:t>
            </a:r>
            <a:r>
              <a:rPr lang="it-IT" sz="2500" dirty="0"/>
              <a:t> </a:t>
            </a:r>
            <a:r>
              <a:rPr lang="it-IT" sz="2500" dirty="0" err="1" smtClean="0"/>
              <a:t>study</a:t>
            </a:r>
            <a:r>
              <a:rPr lang="it-IT" sz="2500" dirty="0"/>
              <a:t> </a:t>
            </a:r>
            <a:r>
              <a:rPr lang="it-IT" sz="2500" dirty="0" smtClean="0">
                <a:sym typeface="Wingdings"/>
              </a:rPr>
              <a:t> </a:t>
            </a:r>
            <a:r>
              <a:rPr lang="it-IT" sz="2500" dirty="0" err="1" smtClean="0">
                <a:sym typeface="Wingdings"/>
              </a:rPr>
              <a:t>it</a:t>
            </a:r>
            <a:r>
              <a:rPr lang="it-IT" sz="2500" dirty="0" smtClean="0">
                <a:sym typeface="Wingdings"/>
              </a:rPr>
              <a:t> </a:t>
            </a:r>
            <a:r>
              <a:rPr lang="it-IT" sz="2500" dirty="0" err="1" smtClean="0">
                <a:sym typeface="Wingdings"/>
              </a:rPr>
              <a:t>has</a:t>
            </a:r>
            <a:r>
              <a:rPr lang="it-IT" sz="2500" dirty="0" smtClean="0">
                <a:sym typeface="Wingdings"/>
              </a:rPr>
              <a:t> </a:t>
            </a:r>
            <a:r>
              <a:rPr lang="it-IT" sz="2500" b="1" dirty="0" smtClean="0"/>
              <a:t>normative </a:t>
            </a:r>
            <a:r>
              <a:rPr lang="it-IT" sz="2500" b="1" dirty="0" err="1" smtClean="0"/>
              <a:t>aspiration</a:t>
            </a:r>
            <a:r>
              <a:rPr lang="it-IT" sz="2500" dirty="0" smtClean="0"/>
              <a:t>.</a:t>
            </a:r>
            <a:endParaRPr lang="it-IT" sz="2500" dirty="0"/>
          </a:p>
          <a:p>
            <a:pPr marL="0" indent="0" algn="just">
              <a:buNone/>
            </a:pPr>
            <a:endParaRPr lang="it-IT" dirty="0"/>
          </a:p>
        </p:txBody>
      </p:sp>
      <p:sp>
        <p:nvSpPr>
          <p:cNvPr id="5" name="CasellaDiTesto 4"/>
          <p:cNvSpPr txBox="1"/>
          <p:nvPr/>
        </p:nvSpPr>
        <p:spPr>
          <a:xfrm>
            <a:off x="4799647" y="708841"/>
            <a:ext cx="2874505" cy="553998"/>
          </a:xfrm>
          <a:prstGeom prst="rect">
            <a:avLst/>
          </a:prstGeom>
          <a:noFill/>
        </p:spPr>
        <p:txBody>
          <a:bodyPr wrap="none" rtlCol="0">
            <a:spAutoFit/>
          </a:bodyPr>
          <a:lstStyle/>
          <a:p>
            <a:r>
              <a:rPr lang="it-IT" sz="3000" b="1" u="sng" dirty="0" smtClean="0">
                <a:solidFill>
                  <a:srgbClr val="FFC000"/>
                </a:solidFill>
              </a:rPr>
              <a:t>UNIVERSALISM</a:t>
            </a:r>
            <a:endParaRPr lang="it-IT" sz="3000" b="1" u="sng" dirty="0">
              <a:solidFill>
                <a:srgbClr val="FFC000"/>
              </a:solidFill>
            </a:endParaRPr>
          </a:p>
        </p:txBody>
      </p:sp>
    </p:spTree>
    <p:extLst>
      <p:ext uri="{BB962C8B-B14F-4D97-AF65-F5344CB8AC3E}">
        <p14:creationId xmlns:p14="http://schemas.microsoft.com/office/powerpoint/2010/main" val="176943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F10001006">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06" id="{A55DF1DA-22EC-4DA4-B170-D3F0FF81047C}" vid="{3BFA2149-51D1-489C-9B65-4F9563B089D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Profondità</Template>
  <TotalTime>684</TotalTime>
  <Words>1543</Words>
  <Application>Microsoft Macintosh PowerPoint</Application>
  <PresentationFormat>Widescreen</PresentationFormat>
  <Paragraphs>119</Paragraphs>
  <Slides>18</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18</vt:i4>
      </vt:variant>
    </vt:vector>
  </HeadingPairs>
  <TitlesOfParts>
    <vt:vector size="25" baseType="lpstr">
      <vt:lpstr>Calibri</vt:lpstr>
      <vt:lpstr>Corbel</vt:lpstr>
      <vt:lpstr>Helvetica</vt:lpstr>
      <vt:lpstr>Mangal</vt:lpstr>
      <vt:lpstr>Wingdings</vt:lpstr>
      <vt:lpstr>Arial</vt:lpstr>
      <vt:lpstr>TF10001006</vt:lpstr>
      <vt:lpstr>VICKI C. JACKSON</vt:lpstr>
      <vt:lpstr>Presentazione di PowerPoint</vt:lpstr>
      <vt:lpstr>MAIN FOCUSES</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CULTURES AND CONTEXTS</vt:lpstr>
      <vt:lpstr>CHALLENGES</vt:lpstr>
      <vt:lpstr>Presentazione di PowerPoint</vt:lpstr>
      <vt:lpstr>IN CONCLUSION</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and European Public Law</dc:title>
  <dc:creator>Angelo Schillaci</dc:creator>
  <cp:lastModifiedBy>Microsoft Office User</cp:lastModifiedBy>
  <cp:revision>60</cp:revision>
  <dcterms:created xsi:type="dcterms:W3CDTF">2017-09-11T14:25:23Z</dcterms:created>
  <dcterms:modified xsi:type="dcterms:W3CDTF">2019-10-20T02:38:44Z</dcterms:modified>
</cp:coreProperties>
</file>