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8" r:id="rId4"/>
    <p:sldId id="263" r:id="rId5"/>
    <p:sldId id="260" r:id="rId6"/>
    <p:sldId id="261" r:id="rId7"/>
    <p:sldId id="267" r:id="rId8"/>
    <p:sldId id="265" r:id="rId9"/>
    <p:sldId id="266" r:id="rId10"/>
    <p:sldId id="269" r:id="rId11"/>
    <p:sldId id="270" r:id="rId12"/>
    <p:sldId id="272" r:id="rId13"/>
    <p:sldId id="271"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1" autoAdjust="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4FA9C57B-371B-4E54-BE6D-ECAE1F3DF975}" type="datetimeFigureOut">
              <a:rPr lang="it-IT" smtClean="0"/>
              <a:t>03/06/2019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AC8364-56D2-4BB8-8A4C-34AF09B0C22F}"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2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FA9C57B-371B-4E54-BE6D-ECAE1F3DF975}" type="datetimeFigureOut">
              <a:rPr lang="it-IT" smtClean="0"/>
              <a:t>03/06/2019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AC8364-56D2-4BB8-8A4C-34AF09B0C22F}" type="slidenum">
              <a:rPr lang="it-IT" smtClean="0"/>
              <a:t>‹N›</a:t>
            </a:fld>
            <a:endParaRPr lang="it-IT"/>
          </a:p>
        </p:txBody>
      </p:sp>
    </p:spTree>
    <p:extLst>
      <p:ext uri="{BB962C8B-B14F-4D97-AF65-F5344CB8AC3E}">
        <p14:creationId xmlns:p14="http://schemas.microsoft.com/office/powerpoint/2010/main" val="310853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FA9C57B-371B-4E54-BE6D-ECAE1F3DF975}" type="datetimeFigureOut">
              <a:rPr lang="it-IT" smtClean="0"/>
              <a:t>03/06/2019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AC8364-56D2-4BB8-8A4C-34AF09B0C22F}" type="slidenum">
              <a:rPr lang="it-IT" smtClean="0"/>
              <a:t>‹N›</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50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FA9C57B-371B-4E54-BE6D-ECAE1F3DF975}" type="datetimeFigureOut">
              <a:rPr lang="it-IT" smtClean="0"/>
              <a:t>03/06/2019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AC8364-56D2-4BB8-8A4C-34AF09B0C22F}" type="slidenum">
              <a:rPr lang="it-IT" smtClean="0"/>
              <a:t>‹N›</a:t>
            </a:fld>
            <a:endParaRPr lang="it-IT"/>
          </a:p>
        </p:txBody>
      </p:sp>
    </p:spTree>
    <p:extLst>
      <p:ext uri="{BB962C8B-B14F-4D97-AF65-F5344CB8AC3E}">
        <p14:creationId xmlns:p14="http://schemas.microsoft.com/office/powerpoint/2010/main" val="163067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FA9C57B-371B-4E54-BE6D-ECAE1F3DF975}" type="datetimeFigureOut">
              <a:rPr lang="it-IT" smtClean="0"/>
              <a:t>03/06/2019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9AC8364-56D2-4BB8-8A4C-34AF09B0C22F}"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94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FA9C57B-371B-4E54-BE6D-ECAE1F3DF975}" type="datetimeFigureOut">
              <a:rPr lang="it-IT" smtClean="0"/>
              <a:t>03/06/2019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AC8364-56D2-4BB8-8A4C-34AF09B0C22F}" type="slidenum">
              <a:rPr lang="it-IT" smtClean="0"/>
              <a:t>‹N›</a:t>
            </a:fld>
            <a:endParaRPr lang="it-IT"/>
          </a:p>
        </p:txBody>
      </p:sp>
    </p:spTree>
    <p:extLst>
      <p:ext uri="{BB962C8B-B14F-4D97-AF65-F5344CB8AC3E}">
        <p14:creationId xmlns:p14="http://schemas.microsoft.com/office/powerpoint/2010/main" val="1314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FA9C57B-371B-4E54-BE6D-ECAE1F3DF975}" type="datetimeFigureOut">
              <a:rPr lang="it-IT" smtClean="0"/>
              <a:t>03/06/2019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9AC8364-56D2-4BB8-8A4C-34AF09B0C22F}" type="slidenum">
              <a:rPr lang="it-IT" smtClean="0"/>
              <a:t>‹N›</a:t>
            </a:fld>
            <a:endParaRPr lang="it-IT"/>
          </a:p>
        </p:txBody>
      </p:sp>
    </p:spTree>
    <p:extLst>
      <p:ext uri="{BB962C8B-B14F-4D97-AF65-F5344CB8AC3E}">
        <p14:creationId xmlns:p14="http://schemas.microsoft.com/office/powerpoint/2010/main" val="100556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FA9C57B-371B-4E54-BE6D-ECAE1F3DF975}" type="datetimeFigureOut">
              <a:rPr lang="it-IT" smtClean="0"/>
              <a:t>03/06/2019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9AC8364-56D2-4BB8-8A4C-34AF09B0C22F}" type="slidenum">
              <a:rPr lang="it-IT" smtClean="0"/>
              <a:t>‹N›</a:t>
            </a:fld>
            <a:endParaRPr lang="it-IT"/>
          </a:p>
        </p:txBody>
      </p:sp>
    </p:spTree>
    <p:extLst>
      <p:ext uri="{BB962C8B-B14F-4D97-AF65-F5344CB8AC3E}">
        <p14:creationId xmlns:p14="http://schemas.microsoft.com/office/powerpoint/2010/main" val="111316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9C57B-371B-4E54-BE6D-ECAE1F3DF975}" type="datetimeFigureOut">
              <a:rPr lang="it-IT" smtClean="0"/>
              <a:t>03/06/2019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9AC8364-56D2-4BB8-8A4C-34AF09B0C22F}" type="slidenum">
              <a:rPr lang="it-IT" smtClean="0"/>
              <a:t>‹N›</a:t>
            </a:fld>
            <a:endParaRPr lang="it-IT"/>
          </a:p>
        </p:txBody>
      </p:sp>
    </p:spTree>
    <p:extLst>
      <p:ext uri="{BB962C8B-B14F-4D97-AF65-F5344CB8AC3E}">
        <p14:creationId xmlns:p14="http://schemas.microsoft.com/office/powerpoint/2010/main" val="417567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FA9C57B-371B-4E54-BE6D-ECAE1F3DF975}" type="datetimeFigureOut">
              <a:rPr lang="it-IT" smtClean="0"/>
              <a:t>03/06/2019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AC8364-56D2-4BB8-8A4C-34AF09B0C22F}" type="slidenum">
              <a:rPr lang="it-IT" smtClean="0"/>
              <a:t>‹N›</a:t>
            </a:fld>
            <a:endParaRPr lang="it-IT"/>
          </a:p>
        </p:txBody>
      </p:sp>
    </p:spTree>
    <p:extLst>
      <p:ext uri="{BB962C8B-B14F-4D97-AF65-F5344CB8AC3E}">
        <p14:creationId xmlns:p14="http://schemas.microsoft.com/office/powerpoint/2010/main" val="54640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FA9C57B-371B-4E54-BE6D-ECAE1F3DF975}" type="datetimeFigureOut">
              <a:rPr lang="it-IT" smtClean="0"/>
              <a:t>03/06/2019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9AC8364-56D2-4BB8-8A4C-34AF09B0C22F}"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50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9C57B-371B-4E54-BE6D-ECAE1F3DF975}" type="datetimeFigureOut">
              <a:rPr lang="it-IT" smtClean="0"/>
              <a:t>03/06/2019</a:t>
            </a:fld>
            <a:endParaRPr lang="it-IT"/>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AC8364-56D2-4BB8-8A4C-34AF09B0C22F}" type="slidenum">
              <a:rPr lang="it-IT" smtClean="0"/>
              <a:t>‹N›</a:t>
            </a:fld>
            <a:endParaRPr lang="it-IT"/>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8575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DCEE06-1CEF-4A12-B58D-9ED58AA9BDC4}"/>
              </a:ext>
            </a:extLst>
          </p:cNvPr>
          <p:cNvSpPr>
            <a:spLocks noGrp="1"/>
          </p:cNvSpPr>
          <p:nvPr>
            <p:ph type="ctrTitle"/>
          </p:nvPr>
        </p:nvSpPr>
        <p:spPr>
          <a:xfrm>
            <a:off x="634501" y="640080"/>
            <a:ext cx="4019429" cy="3339348"/>
          </a:xfrm>
        </p:spPr>
        <p:txBody>
          <a:bodyPr anchor="b">
            <a:normAutofit/>
          </a:bodyPr>
          <a:lstStyle/>
          <a:p>
            <a:r>
              <a:rPr lang="it-IT" sz="4400">
                <a:solidFill>
                  <a:srgbClr val="FFFFFF"/>
                </a:solidFill>
                <a:effectLst>
                  <a:outerShdw blurRad="38100" dist="38100" dir="2700000" algn="tl">
                    <a:srgbClr val="000000">
                      <a:alpha val="43137"/>
                    </a:srgbClr>
                  </a:outerShdw>
                </a:effectLst>
              </a:rPr>
              <a:t>Immagini dal Sud:</a:t>
            </a:r>
            <a:br>
              <a:rPr lang="it-IT" sz="4400">
                <a:solidFill>
                  <a:srgbClr val="FFFFFF"/>
                </a:solidFill>
                <a:effectLst>
                  <a:outerShdw blurRad="38100" dist="38100" dir="2700000" algn="tl">
                    <a:srgbClr val="000000">
                      <a:alpha val="43137"/>
                    </a:srgbClr>
                  </a:outerShdw>
                </a:effectLst>
              </a:rPr>
            </a:br>
            <a:r>
              <a:rPr lang="it-IT" sz="4400">
                <a:solidFill>
                  <a:srgbClr val="FFFFFF"/>
                </a:solidFill>
              </a:rPr>
              <a:t>Ingeborg Bachmann e Carlo Levi a confronto</a:t>
            </a:r>
          </a:p>
        </p:txBody>
      </p:sp>
      <p:sp>
        <p:nvSpPr>
          <p:cNvPr id="3" name="Sottotitolo 2">
            <a:extLst>
              <a:ext uri="{FF2B5EF4-FFF2-40B4-BE49-F238E27FC236}">
                <a16:creationId xmlns:a16="http://schemas.microsoft.com/office/drawing/2014/main" id="{CC6C8F11-842A-42D4-AC37-39C28D369766}"/>
              </a:ext>
            </a:extLst>
          </p:cNvPr>
          <p:cNvSpPr>
            <a:spLocks noGrp="1"/>
          </p:cNvSpPr>
          <p:nvPr>
            <p:ph type="subTitle" idx="1"/>
          </p:nvPr>
        </p:nvSpPr>
        <p:spPr>
          <a:xfrm>
            <a:off x="638921" y="4315017"/>
            <a:ext cx="4015009" cy="1893939"/>
          </a:xfrm>
        </p:spPr>
        <p:txBody>
          <a:bodyPr anchor="t">
            <a:normAutofit/>
          </a:bodyPr>
          <a:lstStyle/>
          <a:p>
            <a:pPr algn="r"/>
            <a:r>
              <a:rPr lang="it-IT" sz="1600">
                <a:solidFill>
                  <a:srgbClr val="FFFFFF"/>
                </a:solidFill>
              </a:rPr>
              <a:t>Benedetta Cirone</a:t>
            </a:r>
          </a:p>
          <a:p>
            <a:pPr algn="r"/>
            <a:r>
              <a:rPr lang="it-IT" sz="1600">
                <a:solidFill>
                  <a:srgbClr val="FFFFFF"/>
                </a:solidFill>
              </a:rPr>
              <a:t>Alice Rossi</a:t>
            </a:r>
          </a:p>
          <a:p>
            <a:pPr algn="r"/>
            <a:r>
              <a:rPr lang="it-IT" sz="1600">
                <a:solidFill>
                  <a:srgbClr val="FFFFFF"/>
                </a:solidFill>
              </a:rPr>
              <a:t> A.A. 2018/2019</a:t>
            </a:r>
          </a:p>
        </p:txBody>
      </p:sp>
      <p:cxnSp>
        <p:nvCxnSpPr>
          <p:cNvPr id="12" name="Straight Connector 11">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368269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6E6328-BE97-463E-85F9-66120D8F97F3}"/>
              </a:ext>
            </a:extLst>
          </p:cNvPr>
          <p:cNvSpPr>
            <a:spLocks noGrp="1"/>
          </p:cNvSpPr>
          <p:nvPr>
            <p:ph type="title"/>
          </p:nvPr>
        </p:nvSpPr>
        <p:spPr/>
        <p:txBody>
          <a:bodyPr/>
          <a:lstStyle/>
          <a:p>
            <a:pPr algn="ctr"/>
            <a:r>
              <a:rPr lang="it-IT" dirty="0"/>
              <a:t>Il meridione: povertà e magia</a:t>
            </a:r>
          </a:p>
        </p:txBody>
      </p:sp>
      <p:sp>
        <p:nvSpPr>
          <p:cNvPr id="3" name="Segnaposto contenuto 2">
            <a:extLst>
              <a:ext uri="{FF2B5EF4-FFF2-40B4-BE49-F238E27FC236}">
                <a16:creationId xmlns:a16="http://schemas.microsoft.com/office/drawing/2014/main" id="{390E63C4-167B-45B1-BE4E-5CCFBF4B90DF}"/>
              </a:ext>
            </a:extLst>
          </p:cNvPr>
          <p:cNvSpPr>
            <a:spLocks noGrp="1"/>
          </p:cNvSpPr>
          <p:nvPr>
            <p:ph sz="half" idx="1"/>
          </p:nvPr>
        </p:nvSpPr>
        <p:spPr>
          <a:xfrm>
            <a:off x="1024127" y="1900238"/>
            <a:ext cx="4754880" cy="4409122"/>
          </a:xfrm>
        </p:spPr>
        <p:txBody>
          <a:bodyPr>
            <a:normAutofit lnSpcReduction="10000"/>
          </a:bodyPr>
          <a:lstStyle/>
          <a:p>
            <a:pPr>
              <a:buFont typeface="Wingdings" panose="05000000000000000000" pitchFamily="2" charset="2"/>
              <a:buChar char="v"/>
            </a:pPr>
            <a:r>
              <a:rPr lang="it-IT" sz="2400" dirty="0"/>
              <a:t>Bachmann riprende l’immagine letteraria del Sud Italia, modificandola tuttavia rispetto alla tradizione tedesca: è un ambiente che produce spaesamento e disorientamento.</a:t>
            </a:r>
          </a:p>
          <a:p>
            <a:pPr>
              <a:buFont typeface="Wingdings" panose="05000000000000000000" pitchFamily="2" charset="2"/>
              <a:buChar char="v"/>
            </a:pPr>
            <a:r>
              <a:rPr lang="it-IT" sz="2400" dirty="0"/>
              <a:t>Il suo percorso si avvicina alle ricerche antropologiche degli anni ’50. Viene descritta un’Italia ctonia, sotterranea, spesso mortifera.</a:t>
            </a:r>
          </a:p>
          <a:p>
            <a:pPr>
              <a:buFont typeface="Wingdings" panose="05000000000000000000" pitchFamily="2" charset="2"/>
              <a:buChar char="v"/>
            </a:pPr>
            <a:r>
              <a:rPr lang="it-IT" sz="2400" dirty="0"/>
              <a:t>Nel contatto con questo mondo infero si riscontra una dimensione magica e quasi sovrannaturale.  </a:t>
            </a:r>
          </a:p>
          <a:p>
            <a:endParaRPr lang="it-IT" dirty="0"/>
          </a:p>
        </p:txBody>
      </p:sp>
      <p:sp>
        <p:nvSpPr>
          <p:cNvPr id="4" name="Segnaposto contenuto 3">
            <a:extLst>
              <a:ext uri="{FF2B5EF4-FFF2-40B4-BE49-F238E27FC236}">
                <a16:creationId xmlns:a16="http://schemas.microsoft.com/office/drawing/2014/main" id="{CE296D7C-A4EC-498E-BDF0-B44B6E29966D}"/>
              </a:ext>
            </a:extLst>
          </p:cNvPr>
          <p:cNvSpPr>
            <a:spLocks noGrp="1"/>
          </p:cNvSpPr>
          <p:nvPr>
            <p:ph sz="half" idx="2"/>
          </p:nvPr>
        </p:nvSpPr>
        <p:spPr>
          <a:xfrm>
            <a:off x="5989320" y="1900238"/>
            <a:ext cx="4754880" cy="4409122"/>
          </a:xfrm>
        </p:spPr>
        <p:txBody>
          <a:bodyPr>
            <a:normAutofit lnSpcReduction="10000"/>
          </a:bodyPr>
          <a:lstStyle/>
          <a:p>
            <a:pPr>
              <a:buFont typeface="Wingdings" panose="05000000000000000000" pitchFamily="2" charset="2"/>
              <a:buChar char="v"/>
            </a:pPr>
            <a:r>
              <a:rPr lang="it-IT" sz="2400" dirty="0"/>
              <a:t> Per Levi il Sud è un luogo di miseria, in cui i contadini sono l’immagine di un paese abbandonato e dimenticato dalle istituzioni: c’è una denuncia sociale.</a:t>
            </a:r>
          </a:p>
          <a:p>
            <a:pPr>
              <a:buFont typeface="Wingdings" panose="05000000000000000000" pitchFamily="2" charset="2"/>
              <a:buChar char="v"/>
            </a:pPr>
            <a:r>
              <a:rPr lang="it-IT" sz="2400" dirty="0"/>
              <a:t>La Lucania è descritta come un luogo fuori dal tempo e dunque sospesa fra la vita e la morte.</a:t>
            </a:r>
          </a:p>
          <a:p>
            <a:pPr>
              <a:buFont typeface="Wingdings" panose="05000000000000000000" pitchFamily="2" charset="2"/>
              <a:buChar char="v"/>
            </a:pPr>
            <a:r>
              <a:rPr lang="it-IT" sz="2400" dirty="0"/>
              <a:t>L’irrazionale e la vita sotterranea acquistano qui un significato. La magia è il mezzo tramite il quale i contadini, fuori dalla Storia, rielaborano il mondo fuori da sé. </a:t>
            </a:r>
          </a:p>
          <a:p>
            <a:pPr marL="0" indent="0">
              <a:buNone/>
            </a:pPr>
            <a:endParaRPr lang="it-IT" dirty="0"/>
          </a:p>
        </p:txBody>
      </p:sp>
    </p:spTree>
    <p:extLst>
      <p:ext uri="{BB962C8B-B14F-4D97-AF65-F5344CB8AC3E}">
        <p14:creationId xmlns:p14="http://schemas.microsoft.com/office/powerpoint/2010/main" val="81264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9D0F70-A7AB-4630-8BA1-E0D71B632AA3}"/>
              </a:ext>
            </a:extLst>
          </p:cNvPr>
          <p:cNvSpPr>
            <a:spLocks noGrp="1"/>
          </p:cNvSpPr>
          <p:nvPr>
            <p:ph type="title"/>
          </p:nvPr>
        </p:nvSpPr>
        <p:spPr>
          <a:xfrm>
            <a:off x="909828" y="0"/>
            <a:ext cx="9720072" cy="1499616"/>
          </a:xfrm>
        </p:spPr>
        <p:txBody>
          <a:bodyPr>
            <a:normAutofit/>
          </a:bodyPr>
          <a:lstStyle/>
          <a:p>
            <a:r>
              <a:rPr lang="pl-PL" dirty="0"/>
              <a:t> </a:t>
            </a:r>
            <a:r>
              <a:rPr lang="pl-PL" i="1" dirty="0"/>
              <a:t>In Apulien</a:t>
            </a:r>
            <a:endParaRPr lang="it-IT" dirty="0"/>
          </a:p>
        </p:txBody>
      </p:sp>
      <p:graphicFrame>
        <p:nvGraphicFramePr>
          <p:cNvPr id="4" name="Segnaposto contenuto 3">
            <a:extLst>
              <a:ext uri="{FF2B5EF4-FFF2-40B4-BE49-F238E27FC236}">
                <a16:creationId xmlns:a16="http://schemas.microsoft.com/office/drawing/2014/main" id="{7A085F1C-FF8C-4729-BE97-24714B86FA11}"/>
              </a:ext>
            </a:extLst>
          </p:cNvPr>
          <p:cNvGraphicFramePr>
            <a:graphicFrameLocks noGrp="1"/>
          </p:cNvGraphicFramePr>
          <p:nvPr>
            <p:ph idx="1"/>
            <p:extLst>
              <p:ext uri="{D42A27DB-BD31-4B8C-83A1-F6EECF244321}">
                <p14:modId xmlns:p14="http://schemas.microsoft.com/office/powerpoint/2010/main" val="3167406236"/>
              </p:ext>
            </p:extLst>
          </p:nvPr>
        </p:nvGraphicFramePr>
        <p:xfrm>
          <a:off x="1574101" y="1085850"/>
          <a:ext cx="7921462" cy="5555282"/>
        </p:xfrm>
        <a:graphic>
          <a:graphicData uri="http://schemas.openxmlformats.org/drawingml/2006/table">
            <a:tbl>
              <a:tblPr firstRow="1" bandRow="1">
                <a:tableStyleId>{5C22544A-7EE6-4342-B048-85BDC9FD1C3A}</a:tableStyleId>
              </a:tblPr>
              <a:tblGrid>
                <a:gridCol w="3960731">
                  <a:extLst>
                    <a:ext uri="{9D8B030D-6E8A-4147-A177-3AD203B41FA5}">
                      <a16:colId xmlns:a16="http://schemas.microsoft.com/office/drawing/2014/main" val="1906608602"/>
                    </a:ext>
                  </a:extLst>
                </a:gridCol>
                <a:gridCol w="3960731">
                  <a:extLst>
                    <a:ext uri="{9D8B030D-6E8A-4147-A177-3AD203B41FA5}">
                      <a16:colId xmlns:a16="http://schemas.microsoft.com/office/drawing/2014/main" val="2104243820"/>
                    </a:ext>
                  </a:extLst>
                </a:gridCol>
              </a:tblGrid>
              <a:tr h="4022725">
                <a:tc>
                  <a:txBody>
                    <a:bodyPr/>
                    <a:lstStyle/>
                    <a:p>
                      <a:r>
                        <a:rPr lang="de-DE" sz="1800" dirty="0">
                          <a:solidFill>
                            <a:schemeClr val="tx1"/>
                          </a:solidFill>
                        </a:rPr>
                        <a:t>Unter den Olivenbäumen schüttet Licht die Samen aus,</a:t>
                      </a:r>
                    </a:p>
                    <a:p>
                      <a:r>
                        <a:rPr lang="de-DE" sz="1800" dirty="0">
                          <a:solidFill>
                            <a:schemeClr val="tx1"/>
                          </a:solidFill>
                        </a:rPr>
                        <a:t>Mohn erscheint und flackert wieder,</a:t>
                      </a:r>
                    </a:p>
                    <a:p>
                      <a:r>
                        <a:rPr lang="de-DE" sz="1800" dirty="0">
                          <a:solidFill>
                            <a:schemeClr val="tx1"/>
                          </a:solidFill>
                        </a:rPr>
                        <a:t>fängt das Öl und brennt es nieder,</a:t>
                      </a:r>
                    </a:p>
                    <a:p>
                      <a:r>
                        <a:rPr lang="de-DE" sz="1800" dirty="0">
                          <a:solidFill>
                            <a:schemeClr val="tx1"/>
                          </a:solidFill>
                        </a:rPr>
                        <a:t>und das Licht geht nie mehr aus.</a:t>
                      </a:r>
                    </a:p>
                    <a:p>
                      <a:endParaRPr lang="de-DE" sz="1800" dirty="0">
                        <a:solidFill>
                          <a:schemeClr val="tx1"/>
                        </a:solidFill>
                      </a:endParaRPr>
                    </a:p>
                    <a:p>
                      <a:r>
                        <a:rPr lang="de-DE" sz="1800" dirty="0">
                          <a:solidFill>
                            <a:schemeClr val="tx1"/>
                          </a:solidFill>
                        </a:rPr>
                        <a:t>Trommeln in den Höhlenstädten trommeln ohne </a:t>
                      </a:r>
                      <a:r>
                        <a:rPr lang="de-DE" sz="1800" dirty="0" err="1">
                          <a:solidFill>
                            <a:schemeClr val="tx1"/>
                          </a:solidFill>
                        </a:rPr>
                        <a:t>Unterlaß</a:t>
                      </a:r>
                      <a:r>
                        <a:rPr lang="de-DE" sz="1800" dirty="0">
                          <a:solidFill>
                            <a:schemeClr val="tx1"/>
                          </a:solidFill>
                        </a:rPr>
                        <a:t>,</a:t>
                      </a:r>
                    </a:p>
                    <a:p>
                      <a:r>
                        <a:rPr lang="de-DE" sz="1800" dirty="0" err="1">
                          <a:solidFill>
                            <a:schemeClr val="tx1"/>
                          </a:solidFill>
                        </a:rPr>
                        <a:t>weisses</a:t>
                      </a:r>
                      <a:r>
                        <a:rPr lang="de-DE" sz="1800" dirty="0">
                          <a:solidFill>
                            <a:schemeClr val="tx1"/>
                          </a:solidFill>
                        </a:rPr>
                        <a:t> Brot und schwarze Lippen,</a:t>
                      </a:r>
                    </a:p>
                    <a:p>
                      <a:r>
                        <a:rPr lang="de-DE" sz="1800" dirty="0">
                          <a:solidFill>
                            <a:schemeClr val="tx1"/>
                          </a:solidFill>
                        </a:rPr>
                        <a:t>Kinder in den Futterkrippen</a:t>
                      </a:r>
                    </a:p>
                    <a:p>
                      <a:r>
                        <a:rPr lang="de-DE" sz="1800" dirty="0">
                          <a:solidFill>
                            <a:schemeClr val="tx1"/>
                          </a:solidFill>
                        </a:rPr>
                        <a:t>Will der Fliegenschwarm zum Fraß.</a:t>
                      </a:r>
                    </a:p>
                    <a:p>
                      <a:endParaRPr lang="de-DE" sz="1800" dirty="0">
                        <a:solidFill>
                          <a:schemeClr val="tx1"/>
                        </a:solidFill>
                      </a:endParaRPr>
                    </a:p>
                    <a:p>
                      <a:r>
                        <a:rPr lang="de-DE" sz="1800" dirty="0" err="1">
                          <a:solidFill>
                            <a:schemeClr val="tx1"/>
                          </a:solidFill>
                        </a:rPr>
                        <a:t>Käm</a:t>
                      </a:r>
                      <a:r>
                        <a:rPr lang="de-DE" sz="1800" dirty="0">
                          <a:solidFill>
                            <a:schemeClr val="tx1"/>
                          </a:solidFill>
                        </a:rPr>
                        <a:t> die Helle von den Feldern in den </a:t>
                      </a:r>
                      <a:r>
                        <a:rPr lang="de-DE" sz="1800" dirty="0" err="1">
                          <a:solidFill>
                            <a:schemeClr val="tx1"/>
                          </a:solidFill>
                        </a:rPr>
                        <a:t>Troglodytentag</a:t>
                      </a:r>
                      <a:r>
                        <a:rPr lang="de-DE" sz="1800" dirty="0">
                          <a:solidFill>
                            <a:schemeClr val="tx1"/>
                          </a:solidFill>
                        </a:rPr>
                        <a:t>,</a:t>
                      </a:r>
                    </a:p>
                    <a:p>
                      <a:r>
                        <a:rPr lang="de-DE" sz="1800" dirty="0">
                          <a:solidFill>
                            <a:schemeClr val="tx1"/>
                          </a:solidFill>
                        </a:rPr>
                        <a:t>könnt der Mohn aus Lampen rauchen,</a:t>
                      </a:r>
                    </a:p>
                    <a:p>
                      <a:r>
                        <a:rPr lang="de-DE" sz="1800" dirty="0">
                          <a:solidFill>
                            <a:schemeClr val="tx1"/>
                          </a:solidFill>
                        </a:rPr>
                        <a:t>Schmerz im Schlaf ihn ganz verbrauchen,</a:t>
                      </a:r>
                    </a:p>
                    <a:p>
                      <a:r>
                        <a:rPr lang="de-DE" sz="1800" dirty="0">
                          <a:solidFill>
                            <a:schemeClr val="tx1"/>
                          </a:solidFill>
                        </a:rPr>
                        <a:t>bis er nicht mehr brennen mag.</a:t>
                      </a:r>
                    </a:p>
                    <a:p>
                      <a:endParaRPr lang="de-DE" sz="1800" dirty="0">
                        <a:solidFill>
                          <a:schemeClr val="tx1"/>
                        </a:solidFill>
                      </a:endParaRPr>
                    </a:p>
                    <a:p>
                      <a:endParaRPr lang="it-IT" sz="1800" dirty="0">
                        <a:solidFill>
                          <a:schemeClr val="tx1"/>
                        </a:solidFill>
                      </a:endParaRPr>
                    </a:p>
                  </a:txBody>
                  <a:tcPr marL="68882" marR="68882" marT="34441" marB="34441">
                    <a:solidFill>
                      <a:schemeClr val="bg1"/>
                    </a:solidFill>
                  </a:tcPr>
                </a:tc>
                <a:tc>
                  <a:txBody>
                    <a:bodyPr/>
                    <a:lstStyle/>
                    <a:p>
                      <a:r>
                        <a:rPr lang="it-IT" sz="1800" dirty="0">
                          <a:solidFill>
                            <a:schemeClr val="tx1"/>
                          </a:solidFill>
                        </a:rPr>
                        <a:t>Sotto gli olivi la luce sgronda semi,</a:t>
                      </a:r>
                    </a:p>
                    <a:p>
                      <a:r>
                        <a:rPr lang="it-IT" sz="1800" dirty="0">
                          <a:solidFill>
                            <a:schemeClr val="tx1"/>
                          </a:solidFill>
                        </a:rPr>
                        <a:t>Il papavero riappare ondeggiando</a:t>
                      </a:r>
                    </a:p>
                    <a:p>
                      <a:r>
                        <a:rPr lang="it-IT" sz="1800" dirty="0">
                          <a:solidFill>
                            <a:schemeClr val="tx1"/>
                          </a:solidFill>
                        </a:rPr>
                        <a:t>Cogliendo l’olio e poi lento bruciando,</a:t>
                      </a:r>
                    </a:p>
                    <a:p>
                      <a:r>
                        <a:rPr lang="it-IT" sz="1800" dirty="0">
                          <a:solidFill>
                            <a:schemeClr val="tx1"/>
                          </a:solidFill>
                        </a:rPr>
                        <a:t>E mai si consuma la luce.</a:t>
                      </a:r>
                    </a:p>
                    <a:p>
                      <a:endParaRPr lang="it-IT" sz="1800" dirty="0">
                        <a:solidFill>
                          <a:schemeClr val="tx1"/>
                        </a:solidFill>
                      </a:endParaRPr>
                    </a:p>
                    <a:p>
                      <a:endParaRPr lang="it-IT" sz="1800" dirty="0">
                        <a:solidFill>
                          <a:schemeClr val="tx1"/>
                        </a:solidFill>
                      </a:endParaRPr>
                    </a:p>
                    <a:p>
                      <a:r>
                        <a:rPr lang="it-IT" sz="1800" dirty="0">
                          <a:solidFill>
                            <a:schemeClr val="tx1"/>
                          </a:solidFill>
                        </a:rPr>
                        <a:t>In città cave e stambura il tamburo,</a:t>
                      </a:r>
                    </a:p>
                    <a:p>
                      <a:r>
                        <a:rPr lang="it-IT" sz="1800" dirty="0">
                          <a:solidFill>
                            <a:schemeClr val="tx1"/>
                          </a:solidFill>
                        </a:rPr>
                        <a:t>Bambini stanno nei trogoli </a:t>
                      </a:r>
                    </a:p>
                    <a:p>
                      <a:r>
                        <a:rPr lang="it-IT" sz="1800" dirty="0">
                          <a:solidFill>
                            <a:schemeClr val="tx1"/>
                          </a:solidFill>
                        </a:rPr>
                        <a:t>Prede di mosche a mugoli,</a:t>
                      </a:r>
                    </a:p>
                    <a:p>
                      <a:r>
                        <a:rPr lang="it-IT" sz="1800" dirty="0">
                          <a:solidFill>
                            <a:schemeClr val="tx1"/>
                          </a:solidFill>
                        </a:rPr>
                        <a:t>Pane chiaro, labbro scuro.</a:t>
                      </a:r>
                    </a:p>
                    <a:p>
                      <a:endParaRPr lang="it-IT" sz="1800" dirty="0">
                        <a:solidFill>
                          <a:schemeClr val="tx1"/>
                        </a:solidFill>
                      </a:endParaRPr>
                    </a:p>
                    <a:p>
                      <a:endParaRPr lang="it-IT" sz="1800" dirty="0">
                        <a:solidFill>
                          <a:schemeClr val="tx1"/>
                        </a:solidFill>
                      </a:endParaRPr>
                    </a:p>
                    <a:p>
                      <a:r>
                        <a:rPr lang="it-IT" sz="1800" dirty="0">
                          <a:solidFill>
                            <a:schemeClr val="tx1"/>
                          </a:solidFill>
                        </a:rPr>
                        <a:t>S’aprisse dai campi, chiaro, il giorno al troglodita</a:t>
                      </a:r>
                    </a:p>
                    <a:p>
                      <a:r>
                        <a:rPr lang="it-IT" sz="1800" dirty="0">
                          <a:solidFill>
                            <a:schemeClr val="tx1"/>
                          </a:solidFill>
                        </a:rPr>
                        <a:t>Dalle lampade il papavero sfumerebbe,</a:t>
                      </a:r>
                    </a:p>
                    <a:p>
                      <a:r>
                        <a:rPr lang="it-IT" sz="1800" dirty="0">
                          <a:solidFill>
                            <a:schemeClr val="tx1"/>
                          </a:solidFill>
                        </a:rPr>
                        <a:t>Tutta la pena nel sonno sfollerebbe,</a:t>
                      </a:r>
                    </a:p>
                    <a:p>
                      <a:r>
                        <a:rPr lang="it-IT" sz="1800" dirty="0">
                          <a:solidFill>
                            <a:schemeClr val="tx1"/>
                          </a:solidFill>
                        </a:rPr>
                        <a:t>Fino a sfarsi del tutto, esaurita.</a:t>
                      </a:r>
                    </a:p>
                  </a:txBody>
                  <a:tcPr marL="68882" marR="68882" marT="34441" marB="34441">
                    <a:solidFill>
                      <a:schemeClr val="bg1"/>
                    </a:solidFill>
                  </a:tcPr>
                </a:tc>
                <a:extLst>
                  <a:ext uri="{0D108BD9-81ED-4DB2-BD59-A6C34878D82A}">
                    <a16:rowId xmlns:a16="http://schemas.microsoft.com/office/drawing/2014/main" val="2731784745"/>
                  </a:ext>
                </a:extLst>
              </a:tr>
            </a:tbl>
          </a:graphicData>
        </a:graphic>
      </p:graphicFrame>
    </p:spTree>
    <p:extLst>
      <p:ext uri="{BB962C8B-B14F-4D97-AF65-F5344CB8AC3E}">
        <p14:creationId xmlns:p14="http://schemas.microsoft.com/office/powerpoint/2010/main" val="334390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CCABA938-A881-4737-AA9E-5CAEA90AE0AA}"/>
              </a:ext>
            </a:extLst>
          </p:cNvPr>
          <p:cNvGraphicFramePr>
            <a:graphicFrameLocks noGrp="1"/>
          </p:cNvGraphicFramePr>
          <p:nvPr>
            <p:ph idx="1"/>
            <p:extLst>
              <p:ext uri="{D42A27DB-BD31-4B8C-83A1-F6EECF244321}">
                <p14:modId xmlns:p14="http://schemas.microsoft.com/office/powerpoint/2010/main" val="4277784579"/>
              </p:ext>
            </p:extLst>
          </p:nvPr>
        </p:nvGraphicFramePr>
        <p:xfrm>
          <a:off x="838200" y="596900"/>
          <a:ext cx="10515600" cy="5029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539308035"/>
                    </a:ext>
                  </a:extLst>
                </a:gridCol>
                <a:gridCol w="5257800">
                  <a:extLst>
                    <a:ext uri="{9D8B030D-6E8A-4147-A177-3AD203B41FA5}">
                      <a16:colId xmlns:a16="http://schemas.microsoft.com/office/drawing/2014/main" val="2510203452"/>
                    </a:ext>
                  </a:extLst>
                </a:gridCol>
              </a:tblGrid>
              <a:tr h="274638">
                <a:tc>
                  <a:txBody>
                    <a:bodyPr/>
                    <a:lstStyle/>
                    <a:p>
                      <a:r>
                        <a:rPr lang="de-DE" dirty="0">
                          <a:solidFill>
                            <a:schemeClr val="tx1"/>
                          </a:solidFill>
                        </a:rPr>
                        <a:t>Esel stünden auf trügen Wasserschläuchen übers Land,</a:t>
                      </a:r>
                    </a:p>
                    <a:p>
                      <a:r>
                        <a:rPr lang="de-DE" dirty="0">
                          <a:solidFill>
                            <a:schemeClr val="tx1"/>
                          </a:solidFill>
                        </a:rPr>
                        <a:t>Schnüre stickten alle Hände,</a:t>
                      </a:r>
                    </a:p>
                    <a:p>
                      <a:r>
                        <a:rPr lang="de-DE" dirty="0">
                          <a:solidFill>
                            <a:schemeClr val="tx1"/>
                          </a:solidFill>
                        </a:rPr>
                        <a:t>Glas und Perlen für die Wände –</a:t>
                      </a:r>
                    </a:p>
                    <a:p>
                      <a:r>
                        <a:rPr lang="de-DE" dirty="0">
                          <a:solidFill>
                            <a:schemeClr val="tx1"/>
                          </a:solidFill>
                        </a:rPr>
                        <a:t>Tür im klingenden Gewand.</a:t>
                      </a:r>
                    </a:p>
                    <a:p>
                      <a:endParaRPr lang="de-DE" dirty="0">
                        <a:solidFill>
                          <a:schemeClr val="tx1"/>
                        </a:solidFill>
                      </a:endParaRPr>
                    </a:p>
                    <a:p>
                      <a:r>
                        <a:rPr lang="de-DE" dirty="0">
                          <a:solidFill>
                            <a:schemeClr val="tx1"/>
                          </a:solidFill>
                        </a:rPr>
                        <a:t>Die Madonnen stillten Kinder und der Büffel ging vorbei,</a:t>
                      </a:r>
                    </a:p>
                    <a:p>
                      <a:r>
                        <a:rPr lang="de-DE" dirty="0">
                          <a:solidFill>
                            <a:schemeClr val="tx1"/>
                          </a:solidFill>
                        </a:rPr>
                        <a:t>Rauch im Horn, zur grünen Tränke,</a:t>
                      </a:r>
                    </a:p>
                    <a:p>
                      <a:r>
                        <a:rPr lang="de-DE" dirty="0">
                          <a:solidFill>
                            <a:schemeClr val="tx1"/>
                          </a:solidFill>
                        </a:rPr>
                        <a:t>endlich reichten die Geschenke:</a:t>
                      </a:r>
                    </a:p>
                    <a:p>
                      <a:r>
                        <a:rPr lang="de-DE" dirty="0" err="1">
                          <a:solidFill>
                            <a:schemeClr val="tx1"/>
                          </a:solidFill>
                        </a:rPr>
                        <a:t>Lammblut</a:t>
                      </a:r>
                      <a:r>
                        <a:rPr lang="de-DE" dirty="0">
                          <a:solidFill>
                            <a:schemeClr val="tx1"/>
                          </a:solidFill>
                        </a:rPr>
                        <a:t>, Fisch und Schlangenei.</a:t>
                      </a:r>
                    </a:p>
                    <a:p>
                      <a:endParaRPr lang="de-DE" dirty="0">
                        <a:solidFill>
                          <a:schemeClr val="tx1"/>
                        </a:solidFill>
                      </a:endParaRPr>
                    </a:p>
                    <a:p>
                      <a:r>
                        <a:rPr lang="de-DE" dirty="0">
                          <a:solidFill>
                            <a:schemeClr val="tx1"/>
                          </a:solidFill>
                        </a:rPr>
                        <a:t>Endlich malmen Steine Früchte, und die Krüge sind</a:t>
                      </a:r>
                    </a:p>
                    <a:p>
                      <a:r>
                        <a:rPr lang="de-DE" dirty="0">
                          <a:solidFill>
                            <a:schemeClr val="tx1"/>
                          </a:solidFill>
                        </a:rPr>
                        <a:t>gebrannt.</a:t>
                      </a:r>
                    </a:p>
                    <a:p>
                      <a:r>
                        <a:rPr lang="de-DE" dirty="0">
                          <a:solidFill>
                            <a:schemeClr val="tx1"/>
                          </a:solidFill>
                        </a:rPr>
                        <a:t>Öl rinnt </a:t>
                      </a:r>
                      <a:r>
                        <a:rPr lang="de-DE" dirty="0" err="1">
                          <a:solidFill>
                            <a:schemeClr val="tx1"/>
                          </a:solidFill>
                        </a:rPr>
                        <a:t>offnen</a:t>
                      </a:r>
                      <a:r>
                        <a:rPr lang="de-DE" dirty="0">
                          <a:solidFill>
                            <a:schemeClr val="tx1"/>
                          </a:solidFill>
                        </a:rPr>
                        <a:t> </a:t>
                      </a:r>
                      <a:r>
                        <a:rPr lang="de-DE" dirty="0" err="1">
                          <a:solidFill>
                            <a:schemeClr val="tx1"/>
                          </a:solidFill>
                        </a:rPr>
                        <a:t>Augs</a:t>
                      </a:r>
                      <a:r>
                        <a:rPr lang="de-DE" dirty="0">
                          <a:solidFill>
                            <a:schemeClr val="tx1"/>
                          </a:solidFill>
                        </a:rPr>
                        <a:t> herunter,</a:t>
                      </a:r>
                    </a:p>
                    <a:p>
                      <a:r>
                        <a:rPr lang="de-DE" dirty="0">
                          <a:solidFill>
                            <a:schemeClr val="tx1"/>
                          </a:solidFill>
                        </a:rPr>
                        <a:t>und der Mohn geht trunken unter,</a:t>
                      </a:r>
                    </a:p>
                    <a:p>
                      <a:r>
                        <a:rPr lang="de-DE" dirty="0">
                          <a:solidFill>
                            <a:schemeClr val="tx1"/>
                          </a:solidFill>
                        </a:rPr>
                        <a:t>von Taranteln überrannt.</a:t>
                      </a:r>
                      <a:endParaRPr lang="it-IT" dirty="0">
                        <a:solidFill>
                          <a:schemeClr val="tx1"/>
                        </a:solidFill>
                      </a:endParaRPr>
                    </a:p>
                  </a:txBody>
                  <a:tcPr>
                    <a:solidFill>
                      <a:schemeClr val="bg1"/>
                    </a:solidFill>
                  </a:tcPr>
                </a:tc>
                <a:tc>
                  <a:txBody>
                    <a:bodyPr/>
                    <a:lstStyle/>
                    <a:p>
                      <a:r>
                        <a:rPr lang="it-IT" dirty="0">
                          <a:solidFill>
                            <a:schemeClr val="tx1"/>
                          </a:solidFill>
                        </a:rPr>
                        <a:t>Trascinerebbe tubi d’ acqua l’asino,</a:t>
                      </a:r>
                    </a:p>
                    <a:p>
                      <a:r>
                        <a:rPr lang="it-IT" dirty="0">
                          <a:solidFill>
                            <a:schemeClr val="tx1"/>
                          </a:solidFill>
                        </a:rPr>
                        <a:t>Il vetro e le perle alle pareti-</a:t>
                      </a:r>
                    </a:p>
                    <a:p>
                      <a:r>
                        <a:rPr lang="it-IT" dirty="0">
                          <a:solidFill>
                            <a:schemeClr val="tx1"/>
                          </a:solidFill>
                        </a:rPr>
                        <a:t>Le porte rivestite di suoni,</a:t>
                      </a:r>
                    </a:p>
                    <a:p>
                      <a:r>
                        <a:rPr lang="it-IT" dirty="0">
                          <a:solidFill>
                            <a:schemeClr val="tx1"/>
                          </a:solidFill>
                        </a:rPr>
                        <a:t>Legacci intreccerebbe ogni mano.</a:t>
                      </a:r>
                    </a:p>
                    <a:p>
                      <a:endParaRPr lang="it-IT" dirty="0">
                        <a:solidFill>
                          <a:schemeClr val="tx1"/>
                        </a:solidFill>
                      </a:endParaRPr>
                    </a:p>
                    <a:p>
                      <a:endParaRPr lang="it-IT" dirty="0">
                        <a:solidFill>
                          <a:schemeClr val="tx1"/>
                        </a:solidFill>
                      </a:endParaRPr>
                    </a:p>
                    <a:p>
                      <a:r>
                        <a:rPr lang="it-IT" dirty="0">
                          <a:solidFill>
                            <a:schemeClr val="tx1"/>
                          </a:solidFill>
                        </a:rPr>
                        <a:t>Madonne allatterebbero e all’acqua verde</a:t>
                      </a:r>
                    </a:p>
                    <a:p>
                      <a:r>
                        <a:rPr lang="it-IT" dirty="0">
                          <a:solidFill>
                            <a:schemeClr val="tx1"/>
                          </a:solidFill>
                        </a:rPr>
                        <a:t>Andrebbe il bufalo dal corno fumante,</a:t>
                      </a:r>
                    </a:p>
                    <a:p>
                      <a:r>
                        <a:rPr lang="it-IT" dirty="0">
                          <a:solidFill>
                            <a:schemeClr val="tx1"/>
                          </a:solidFill>
                        </a:rPr>
                        <a:t>Sufficiente ogni dono finalmente: </a:t>
                      </a:r>
                    </a:p>
                    <a:p>
                      <a:r>
                        <a:rPr lang="it-IT">
                          <a:solidFill>
                            <a:schemeClr val="tx1"/>
                          </a:solidFill>
                        </a:rPr>
                        <a:t>Sangue d’agnello</a:t>
                      </a:r>
                      <a:r>
                        <a:rPr lang="it-IT" dirty="0">
                          <a:solidFill>
                            <a:schemeClr val="tx1"/>
                          </a:solidFill>
                        </a:rPr>
                        <a:t>, pesce e uovo di serpe.</a:t>
                      </a:r>
                    </a:p>
                    <a:p>
                      <a:endParaRPr lang="it-IT" dirty="0">
                        <a:solidFill>
                          <a:schemeClr val="tx1"/>
                        </a:solidFill>
                      </a:endParaRPr>
                    </a:p>
                    <a:p>
                      <a:endParaRPr lang="it-IT" dirty="0">
                        <a:solidFill>
                          <a:schemeClr val="tx1"/>
                        </a:solidFill>
                      </a:endParaRPr>
                    </a:p>
                    <a:p>
                      <a:r>
                        <a:rPr lang="it-IT" dirty="0">
                          <a:solidFill>
                            <a:schemeClr val="tx1"/>
                          </a:solidFill>
                        </a:rPr>
                        <a:t>Finalmente i frutti ruminano pietre, e arse le giare,</a:t>
                      </a:r>
                    </a:p>
                    <a:p>
                      <a:r>
                        <a:rPr lang="it-IT" dirty="0">
                          <a:solidFill>
                            <a:schemeClr val="tx1"/>
                          </a:solidFill>
                        </a:rPr>
                        <a:t>L’occhio lacrima olio, spalancato,</a:t>
                      </a:r>
                    </a:p>
                    <a:p>
                      <a:r>
                        <a:rPr lang="it-IT" dirty="0">
                          <a:solidFill>
                            <a:schemeClr val="tx1"/>
                          </a:solidFill>
                        </a:rPr>
                        <a:t>E il papavero s’accascia inebriato, </a:t>
                      </a:r>
                    </a:p>
                    <a:p>
                      <a:r>
                        <a:rPr lang="it-IT" dirty="0">
                          <a:solidFill>
                            <a:schemeClr val="tx1"/>
                          </a:solidFill>
                        </a:rPr>
                        <a:t>Sotto le tarantole è tutto un tramestare.</a:t>
                      </a:r>
                    </a:p>
                    <a:p>
                      <a:pPr algn="r"/>
                      <a:endParaRPr lang="it-IT" dirty="0">
                        <a:solidFill>
                          <a:schemeClr val="tx1"/>
                        </a:solidFill>
                      </a:endParaRPr>
                    </a:p>
                    <a:p>
                      <a:pPr algn="r"/>
                      <a:r>
                        <a:rPr lang="it-IT" dirty="0">
                          <a:solidFill>
                            <a:schemeClr val="tx1"/>
                          </a:solidFill>
                        </a:rPr>
                        <a:t>(traduzione Camilla Miglio da </a:t>
                      </a:r>
                      <a:r>
                        <a:rPr lang="it-IT" i="1" dirty="0">
                          <a:solidFill>
                            <a:schemeClr val="tx1"/>
                          </a:solidFill>
                        </a:rPr>
                        <a:t>La terra del morso</a:t>
                      </a:r>
                      <a:r>
                        <a:rPr lang="it-IT" dirty="0">
                          <a:solidFill>
                            <a:schemeClr val="tx1"/>
                          </a:solidFill>
                        </a:rPr>
                        <a:t>)</a:t>
                      </a:r>
                    </a:p>
                  </a:txBody>
                  <a:tcPr>
                    <a:solidFill>
                      <a:schemeClr val="bg1"/>
                    </a:solidFill>
                  </a:tcPr>
                </a:tc>
                <a:extLst>
                  <a:ext uri="{0D108BD9-81ED-4DB2-BD59-A6C34878D82A}">
                    <a16:rowId xmlns:a16="http://schemas.microsoft.com/office/drawing/2014/main" val="1325948784"/>
                  </a:ext>
                </a:extLst>
              </a:tr>
            </a:tbl>
          </a:graphicData>
        </a:graphic>
      </p:graphicFrame>
    </p:spTree>
    <p:extLst>
      <p:ext uri="{BB962C8B-B14F-4D97-AF65-F5344CB8AC3E}">
        <p14:creationId xmlns:p14="http://schemas.microsoft.com/office/powerpoint/2010/main" val="362021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A4202-4BAC-40E0-AC1E-AAE8DD780AE7}"/>
              </a:ext>
            </a:extLst>
          </p:cNvPr>
          <p:cNvSpPr>
            <a:spLocks noGrp="1"/>
          </p:cNvSpPr>
          <p:nvPr>
            <p:ph type="title"/>
          </p:nvPr>
        </p:nvSpPr>
        <p:spPr>
          <a:xfrm>
            <a:off x="1024128" y="585216"/>
            <a:ext cx="8018272" cy="1499616"/>
          </a:xfrm>
        </p:spPr>
        <p:txBody>
          <a:bodyPr>
            <a:normAutofit/>
          </a:bodyPr>
          <a:lstStyle/>
          <a:p>
            <a:r>
              <a:rPr lang="it-IT" dirty="0"/>
              <a:t>Da </a:t>
            </a:r>
            <a:r>
              <a:rPr lang="it-IT" i="1" dirty="0"/>
              <a:t>Cristo si è fermato a Eboli </a:t>
            </a:r>
            <a:endParaRPr lang="it-IT" dirty="0"/>
          </a:p>
        </p:txBody>
      </p:sp>
      <p:sp>
        <p:nvSpPr>
          <p:cNvPr id="3" name="Segnaposto contenuto 2">
            <a:extLst>
              <a:ext uri="{FF2B5EF4-FFF2-40B4-BE49-F238E27FC236}">
                <a16:creationId xmlns:a16="http://schemas.microsoft.com/office/drawing/2014/main" id="{84684391-B63C-4A9A-ABAA-24E7EA2849FD}"/>
              </a:ext>
            </a:extLst>
          </p:cNvPr>
          <p:cNvSpPr>
            <a:spLocks noGrp="1"/>
          </p:cNvSpPr>
          <p:nvPr>
            <p:ph idx="1"/>
          </p:nvPr>
        </p:nvSpPr>
        <p:spPr>
          <a:xfrm>
            <a:off x="1024128" y="2286000"/>
            <a:ext cx="8018271" cy="4023360"/>
          </a:xfrm>
        </p:spPr>
        <p:txBody>
          <a:bodyPr>
            <a:normAutofit/>
          </a:bodyPr>
          <a:lstStyle/>
          <a:p>
            <a:pPr algn="just"/>
            <a:r>
              <a:rPr lang="it-IT" sz="2400" dirty="0"/>
              <a:t>«Cristo si è davvero fermato a Eboli, dove la strada e il treno abbandonano la costa di Salerno e il mare, e si addentrano nelle desolate terre di Lucania. Cristo non è mai arrivato qui, né vi è arrivato il tempo, né l’ anima individuale, né la speranza, né legame fra le cause e gli effetti, la ragione e la Storia.»</a:t>
            </a:r>
          </a:p>
          <a:p>
            <a:pPr algn="just"/>
            <a:r>
              <a:rPr lang="it-IT" sz="2400" dirty="0"/>
              <a:t>«Tutto, per i contadini, ha un doppio senso. La donna-vacca, l’uomo-lupo, il Barone-leone, la capra-diavolo non sono che immagini particolarmente fissate e rilevanti: ma ogni persona, ogni albero, ogni animale, ogni oggetto, ogni parola partecipa di questa ambiguità.»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5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87362D-9ED2-40AC-B1D7-1B3909A469FA}"/>
              </a:ext>
            </a:extLst>
          </p:cNvPr>
          <p:cNvSpPr>
            <a:spLocks noGrp="1"/>
          </p:cNvSpPr>
          <p:nvPr>
            <p:ph idx="1"/>
          </p:nvPr>
        </p:nvSpPr>
        <p:spPr>
          <a:xfrm>
            <a:off x="1024128" y="2286000"/>
            <a:ext cx="8018271" cy="4023360"/>
          </a:xfrm>
        </p:spPr>
        <p:txBody>
          <a:bodyPr>
            <a:normAutofit/>
          </a:bodyPr>
          <a:lstStyle/>
          <a:p>
            <a:pPr algn="just"/>
            <a:r>
              <a:rPr lang="it-IT" sz="2400" dirty="0"/>
              <a:t>«la madonna dal viso nero, tra il grano e gli animali, gli spari e le trombe, non era la pietosa Madre di Dio, ma una divinità sotterranea, nera nelle ombre del grembo della terra una Persefone contadina, una dea infernale delle messi.»</a:t>
            </a:r>
          </a:p>
          <a:p>
            <a:pPr algn="just"/>
            <a:r>
              <a:rPr lang="it-IT" sz="2400" dirty="0"/>
              <a:t>«(…) arrivai a una strada, che da un solo lato era fiancheggiata da vecchie case, e dall’ altro costeggiava un precipizio. In quel precipizio è Matera (…) Questi coni rovesciati, questi imbuti si chiamano Sassi: Sasso Caveoso e Sasso Barisano. Hanno la forma con cui, a scuola, immaginavamo l’inferno di Dante.»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91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2C7C462-32F2-492C-AF7D-42F9405AB7A0}"/>
              </a:ext>
            </a:extLst>
          </p:cNvPr>
          <p:cNvPicPr>
            <a:picLocks noChangeAspect="1"/>
          </p:cNvPicPr>
          <p:nvPr/>
        </p:nvPicPr>
        <p:blipFill rotWithShape="1">
          <a:blip r:embed="rId2"/>
          <a:srcRect l="23654" r="7986" b="2"/>
          <a:stretch/>
        </p:blipFill>
        <p:spPr>
          <a:xfrm>
            <a:off x="1024127" y="822960"/>
            <a:ext cx="6336960" cy="5214280"/>
          </a:xfrm>
          <a:prstGeom prst="rect">
            <a:avLst/>
          </a:prstGeom>
        </p:spPr>
      </p:pic>
      <p:cxnSp>
        <p:nvCxnSpPr>
          <p:cNvPr id="12" name="Straight Connector 7">
            <a:extLst>
              <a:ext uri="{FF2B5EF4-FFF2-40B4-BE49-F238E27FC236}">
                <a16:creationId xmlns:a16="http://schemas.microsoft.com/office/drawing/2014/main" id="{DDCBDFA9-3D1B-493B-B699-C28E7E4CA0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30421" y="822960"/>
            <a:ext cx="0" cy="5212080"/>
          </a:xfrm>
          <a:prstGeom prst="line">
            <a:avLst/>
          </a:prstGeom>
          <a:ln w="19050">
            <a:solidFill>
              <a:srgbClr val="D5DA53"/>
            </a:solidFill>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E2A54C05-6D36-4290-9E78-E3E9E6B090CA}"/>
              </a:ext>
            </a:extLst>
          </p:cNvPr>
          <p:cNvPicPr>
            <a:picLocks noChangeAspect="1"/>
          </p:cNvPicPr>
          <p:nvPr/>
        </p:nvPicPr>
        <p:blipFill rotWithShape="1">
          <a:blip r:embed="rId3"/>
          <a:srcRect t="4405" r="3" b="11581"/>
          <a:stretch/>
        </p:blipFill>
        <p:spPr>
          <a:xfrm>
            <a:off x="7691290" y="822960"/>
            <a:ext cx="3708231" cy="5214280"/>
          </a:xfrm>
          <a:prstGeom prst="rect">
            <a:avLst/>
          </a:prstGeom>
        </p:spPr>
      </p:pic>
    </p:spTree>
    <p:extLst>
      <p:ext uri="{BB962C8B-B14F-4D97-AF65-F5344CB8AC3E}">
        <p14:creationId xmlns:p14="http://schemas.microsoft.com/office/powerpoint/2010/main" val="384249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F9978-8420-4585-BA26-597AE87A0283}"/>
              </a:ext>
            </a:extLst>
          </p:cNvPr>
          <p:cNvSpPr>
            <a:spLocks noGrp="1"/>
          </p:cNvSpPr>
          <p:nvPr>
            <p:ph type="title"/>
          </p:nvPr>
        </p:nvSpPr>
        <p:spPr>
          <a:xfrm>
            <a:off x="1024128" y="585216"/>
            <a:ext cx="8018272" cy="1499616"/>
          </a:xfrm>
        </p:spPr>
        <p:txBody>
          <a:bodyPr>
            <a:normAutofit/>
          </a:bodyPr>
          <a:lstStyle/>
          <a:p>
            <a:r>
              <a:rPr lang="it-IT"/>
              <a:t>Bibliografia</a:t>
            </a:r>
            <a:endParaRPr lang="it-IT" dirty="0"/>
          </a:p>
        </p:txBody>
      </p:sp>
      <p:sp>
        <p:nvSpPr>
          <p:cNvPr id="3" name="Segnaposto contenuto 2">
            <a:extLst>
              <a:ext uri="{FF2B5EF4-FFF2-40B4-BE49-F238E27FC236}">
                <a16:creationId xmlns:a16="http://schemas.microsoft.com/office/drawing/2014/main" id="{C89B8DF4-9F6E-470A-BF93-866588B4D120}"/>
              </a:ext>
            </a:extLst>
          </p:cNvPr>
          <p:cNvSpPr>
            <a:spLocks noGrp="1"/>
          </p:cNvSpPr>
          <p:nvPr>
            <p:ph idx="1"/>
          </p:nvPr>
        </p:nvSpPr>
        <p:spPr>
          <a:xfrm>
            <a:off x="1024128" y="1671638"/>
            <a:ext cx="8018271" cy="4637722"/>
          </a:xfrm>
        </p:spPr>
        <p:txBody>
          <a:bodyPr>
            <a:normAutofit fontScale="92500"/>
          </a:bodyPr>
          <a:lstStyle/>
          <a:p>
            <a:pPr>
              <a:buFont typeface="Wingdings" panose="05000000000000000000" pitchFamily="2" charset="2"/>
              <a:buChar char="v"/>
            </a:pPr>
            <a:r>
              <a:rPr lang="de-DE" sz="2400" dirty="0"/>
              <a:t>Bachmann Ingeborg, </a:t>
            </a:r>
            <a:r>
              <a:rPr lang="de-DE" sz="2400" i="1" dirty="0"/>
              <a:t>Anrufung des </a:t>
            </a:r>
            <a:r>
              <a:rPr lang="de-DE" sz="2400" i="1" dirty="0" err="1"/>
              <a:t>Grossen</a:t>
            </a:r>
            <a:r>
              <a:rPr lang="de-DE" sz="2400" i="1" dirty="0"/>
              <a:t> Bären</a:t>
            </a:r>
            <a:r>
              <a:rPr lang="de-DE" sz="2400" dirty="0"/>
              <a:t>, Piper Verlag GmbH, München, 1956.</a:t>
            </a:r>
          </a:p>
          <a:p>
            <a:pPr>
              <a:buFont typeface="Wingdings" panose="05000000000000000000" pitchFamily="2" charset="2"/>
              <a:buChar char="v"/>
            </a:pPr>
            <a:r>
              <a:rPr lang="it-IT" sz="2400" dirty="0"/>
              <a:t>Bachmann Ingeborg,</a:t>
            </a:r>
            <a:r>
              <a:rPr lang="it-IT" sz="2400" i="1" dirty="0"/>
              <a:t> Letteratura come Utopia. Lezioni di Francoforte, </a:t>
            </a:r>
            <a:r>
              <a:rPr lang="it-IT" sz="2400" dirty="0"/>
              <a:t> Adelfi edizioni, Milano, 1993 (trad. </a:t>
            </a:r>
            <a:r>
              <a:rPr lang="it-IT" sz="2400" dirty="0" err="1"/>
              <a:t>it</a:t>
            </a:r>
            <a:r>
              <a:rPr lang="it-IT" sz="2400" dirty="0"/>
              <a:t>. Vanda </a:t>
            </a:r>
            <a:r>
              <a:rPr lang="it-IT" sz="2400" dirty="0" err="1"/>
              <a:t>Perretta</a:t>
            </a:r>
            <a:r>
              <a:rPr lang="it-IT" sz="2400" dirty="0"/>
              <a:t>).</a:t>
            </a:r>
          </a:p>
          <a:p>
            <a:pPr>
              <a:buFont typeface="Wingdings" panose="05000000000000000000" pitchFamily="2" charset="2"/>
              <a:buChar char="v"/>
            </a:pPr>
            <a:r>
              <a:rPr lang="it-IT" sz="2400" dirty="0"/>
              <a:t>Bachmann Ingeborg, </a:t>
            </a:r>
            <a:r>
              <a:rPr lang="it-IT" sz="2400" i="1" dirty="0" err="1"/>
              <a:t>Letzte</a:t>
            </a:r>
            <a:r>
              <a:rPr lang="it-IT" sz="2400" i="1" dirty="0"/>
              <a:t>, </a:t>
            </a:r>
            <a:r>
              <a:rPr lang="it-IT" sz="2400" i="1" dirty="0" err="1"/>
              <a:t>unver</a:t>
            </a:r>
            <a:r>
              <a:rPr lang="de-DE" sz="2400" i="1" dirty="0" err="1"/>
              <a:t>öffentlichte</a:t>
            </a:r>
            <a:r>
              <a:rPr lang="de-DE" sz="2400" i="1" dirty="0"/>
              <a:t> Gedichte, Entwürfe und Fassungen</a:t>
            </a:r>
            <a:r>
              <a:rPr lang="it-IT" sz="2400" i="1" dirty="0"/>
              <a:t>,</a:t>
            </a:r>
            <a:r>
              <a:rPr lang="it-IT" sz="2400" dirty="0"/>
              <a:t> </a:t>
            </a:r>
            <a:r>
              <a:rPr lang="it-IT" sz="2400" dirty="0" err="1"/>
              <a:t>Suhrkamp</a:t>
            </a:r>
            <a:r>
              <a:rPr lang="it-IT" sz="2400" dirty="0"/>
              <a:t> </a:t>
            </a:r>
            <a:r>
              <a:rPr lang="it-IT" sz="2400" dirty="0" err="1"/>
              <a:t>Verlag</a:t>
            </a:r>
            <a:r>
              <a:rPr lang="it-IT" sz="2400" dirty="0"/>
              <a:t>, </a:t>
            </a:r>
            <a:r>
              <a:rPr lang="it-IT" sz="2400" dirty="0" err="1"/>
              <a:t>Berlin</a:t>
            </a:r>
            <a:r>
              <a:rPr lang="it-IT" sz="2400" dirty="0"/>
              <a:t>, 1998.</a:t>
            </a:r>
          </a:p>
          <a:p>
            <a:pPr>
              <a:buFont typeface="Wingdings" panose="05000000000000000000" pitchFamily="2" charset="2"/>
              <a:buChar char="v"/>
            </a:pPr>
            <a:r>
              <a:rPr lang="it-IT" sz="2400" dirty="0"/>
              <a:t>De Martino Ernesto, </a:t>
            </a:r>
            <a:r>
              <a:rPr lang="it-IT" sz="2400" i="1" dirty="0"/>
              <a:t>Sud e magia</a:t>
            </a:r>
            <a:r>
              <a:rPr lang="it-IT" sz="2400" dirty="0"/>
              <a:t>, Feltrinelli, Roma, 1959.</a:t>
            </a:r>
          </a:p>
          <a:p>
            <a:pPr>
              <a:buFont typeface="Wingdings" panose="05000000000000000000" pitchFamily="2" charset="2"/>
              <a:buChar char="v"/>
            </a:pPr>
            <a:r>
              <a:rPr lang="it-IT" sz="2400" dirty="0"/>
              <a:t>Levi Carlo, </a:t>
            </a:r>
            <a:r>
              <a:rPr lang="it-IT" sz="2400" i="1" dirty="0"/>
              <a:t>Cristo si è fermato a Eboli</a:t>
            </a:r>
            <a:r>
              <a:rPr lang="it-IT" sz="2400" dirty="0"/>
              <a:t>, Einaudi Editore, Torino, 1945.</a:t>
            </a:r>
          </a:p>
          <a:p>
            <a:pPr>
              <a:buFont typeface="Wingdings" panose="05000000000000000000" pitchFamily="2" charset="2"/>
              <a:buChar char="v"/>
            </a:pPr>
            <a:r>
              <a:rPr lang="it-IT" sz="2400" dirty="0"/>
              <a:t>Miglio Camilla, La terra del morso, </a:t>
            </a:r>
            <a:r>
              <a:rPr lang="it-IT" sz="2400" dirty="0" err="1"/>
              <a:t>Quodlibet</a:t>
            </a:r>
            <a:r>
              <a:rPr lang="it-IT" sz="2400" dirty="0"/>
              <a:t>, Roma, 2012.</a:t>
            </a:r>
          </a:p>
          <a:p>
            <a:pPr>
              <a:buFont typeface="Wingdings" panose="05000000000000000000" pitchFamily="2" charset="2"/>
              <a:buChar char="v"/>
            </a:pPr>
            <a:r>
              <a:rPr lang="it-IT" sz="2400" dirty="0"/>
              <a:t>Silone Ignazio, </a:t>
            </a:r>
            <a:r>
              <a:rPr lang="it-IT" sz="2400" i="1" dirty="0"/>
              <a:t>Fontamara, </a:t>
            </a:r>
            <a:r>
              <a:rPr lang="it-IT" sz="2400" dirty="0"/>
              <a:t>Mondadori Editore, Milano, 1945.</a:t>
            </a:r>
            <a:endParaRPr lang="it-IT" sz="2400" i="1" dirty="0"/>
          </a:p>
          <a:p>
            <a:endParaRPr lang="it-IT" sz="2000" dirty="0"/>
          </a:p>
        </p:txBody>
      </p:sp>
      <p:sp>
        <p:nvSpPr>
          <p:cNvPr id="15" name="Rectangle 1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0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2C62334-30E1-4B9E-8B37-40E32D027144}"/>
              </a:ext>
            </a:extLst>
          </p:cNvPr>
          <p:cNvSpPr>
            <a:spLocks noGrp="1"/>
          </p:cNvSpPr>
          <p:nvPr>
            <p:ph idx="1"/>
          </p:nvPr>
        </p:nvSpPr>
        <p:spPr>
          <a:xfrm>
            <a:off x="981265" y="757236"/>
            <a:ext cx="8018271" cy="5486401"/>
          </a:xfrm>
        </p:spPr>
        <p:txBody>
          <a:bodyPr>
            <a:noAutofit/>
          </a:bodyPr>
          <a:lstStyle/>
          <a:p>
            <a:pPr marL="0" indent="0" algn="just">
              <a:lnSpc>
                <a:spcPct val="100000"/>
              </a:lnSpc>
              <a:buNone/>
            </a:pPr>
            <a:r>
              <a:rPr lang="it-IT" sz="2400" dirty="0"/>
              <a:t>«Questo racconto apparirà al lettore straniero, che lo leggerà per primo, in stridente contrasto con la immagine pittoresca che dell’Italia meridionale egli trova frequentemente nella letteratura per turisti. In certi libri, com’è noto l’Italia meridionale è una terra bellissima, in cui i contadini vanno a lavoro cantando cori di gioia, in cui risplendono cori di villanelle abbigliate nei tradizionali costumi, mentre nel bosco vicino gorgheggiano gli usignoli.»</a:t>
            </a:r>
          </a:p>
          <a:p>
            <a:pPr marL="0" indent="0" algn="just">
              <a:lnSpc>
                <a:spcPct val="100000"/>
              </a:lnSpc>
              <a:buNone/>
            </a:pPr>
            <a:r>
              <a:rPr lang="it-IT" sz="2400" dirty="0"/>
              <a:t>                             </a:t>
            </a:r>
          </a:p>
          <a:p>
            <a:pPr marL="0" indent="0" algn="r">
              <a:buNone/>
            </a:pPr>
            <a:r>
              <a:rPr lang="it-IT" sz="2400" dirty="0"/>
              <a:t>Da </a:t>
            </a:r>
            <a:r>
              <a:rPr lang="it-IT" sz="2400" i="1" dirty="0"/>
              <a:t>Fontamara</a:t>
            </a:r>
            <a:r>
              <a:rPr lang="it-IT" sz="2400" dirty="0"/>
              <a:t> di Ignazio Silone</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79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2CD571-758D-4E85-98CC-75C659038324}"/>
              </a:ext>
            </a:extLst>
          </p:cNvPr>
          <p:cNvSpPr>
            <a:spLocks noGrp="1"/>
          </p:cNvSpPr>
          <p:nvPr>
            <p:ph type="title"/>
          </p:nvPr>
        </p:nvSpPr>
        <p:spPr/>
        <p:txBody>
          <a:bodyPr/>
          <a:lstStyle/>
          <a:p>
            <a:pPr algn="ctr"/>
            <a:r>
              <a:rPr lang="it-IT" dirty="0"/>
              <a:t>Viaggio verso Sud</a:t>
            </a:r>
          </a:p>
        </p:txBody>
      </p:sp>
      <p:sp>
        <p:nvSpPr>
          <p:cNvPr id="3" name="Segnaposto contenuto 2">
            <a:extLst>
              <a:ext uri="{FF2B5EF4-FFF2-40B4-BE49-F238E27FC236}">
                <a16:creationId xmlns:a16="http://schemas.microsoft.com/office/drawing/2014/main" id="{9DBEB3A5-DA75-43C3-8C7F-E8C42BB95A0F}"/>
              </a:ext>
            </a:extLst>
          </p:cNvPr>
          <p:cNvSpPr>
            <a:spLocks noGrp="1"/>
          </p:cNvSpPr>
          <p:nvPr>
            <p:ph sz="half" idx="1"/>
          </p:nvPr>
        </p:nvSpPr>
        <p:spPr/>
        <p:txBody>
          <a:bodyPr>
            <a:normAutofit/>
          </a:bodyPr>
          <a:lstStyle/>
          <a:p>
            <a:pPr>
              <a:buFont typeface="Wingdings" panose="05000000000000000000" pitchFamily="2" charset="2"/>
              <a:buChar char="v"/>
            </a:pPr>
            <a:r>
              <a:rPr lang="it-IT" sz="2400" dirty="0"/>
              <a:t>Ingeborg Bachmann (1926-1973) è alla ricerca di un mondo autentico e fuori dalla lingua tedesca. </a:t>
            </a:r>
          </a:p>
          <a:p>
            <a:pPr>
              <a:buFont typeface="Wingdings" panose="05000000000000000000" pitchFamily="2" charset="2"/>
              <a:buChar char="v"/>
            </a:pPr>
            <a:r>
              <a:rPr lang="it-IT" sz="2400" dirty="0"/>
              <a:t>È già una poetessa e scrittrice affermata quando si reca ad Ischia con Hans Werner Henze nel 1953. </a:t>
            </a:r>
          </a:p>
          <a:p>
            <a:pPr>
              <a:buFont typeface="Wingdings" panose="05000000000000000000" pitchFamily="2" charset="2"/>
              <a:buChar char="v"/>
            </a:pPr>
            <a:r>
              <a:rPr lang="it-IT" sz="2400" dirty="0"/>
              <a:t>In base all’esperienza scrive la raccolta </a:t>
            </a:r>
            <a:r>
              <a:rPr lang="it-IT" sz="2400" i="1" dirty="0"/>
              <a:t>Canti di un’isola</a:t>
            </a:r>
            <a:r>
              <a:rPr lang="it-IT" sz="2400" dirty="0"/>
              <a:t>, pubblicata</a:t>
            </a:r>
            <a:r>
              <a:rPr lang="it-IT" sz="2400" i="1" dirty="0"/>
              <a:t> </a:t>
            </a:r>
            <a:r>
              <a:rPr lang="it-IT" sz="2400" dirty="0"/>
              <a:t>un anno dopo.</a:t>
            </a:r>
          </a:p>
          <a:p>
            <a:endParaRPr lang="it-IT" dirty="0"/>
          </a:p>
        </p:txBody>
      </p:sp>
      <p:sp>
        <p:nvSpPr>
          <p:cNvPr id="4" name="Segnaposto contenuto 3">
            <a:extLst>
              <a:ext uri="{FF2B5EF4-FFF2-40B4-BE49-F238E27FC236}">
                <a16:creationId xmlns:a16="http://schemas.microsoft.com/office/drawing/2014/main" id="{E724A162-6960-45E6-8271-193D637FA758}"/>
              </a:ext>
            </a:extLst>
          </p:cNvPr>
          <p:cNvSpPr>
            <a:spLocks noGrp="1"/>
          </p:cNvSpPr>
          <p:nvPr>
            <p:ph sz="half" idx="2"/>
          </p:nvPr>
        </p:nvSpPr>
        <p:spPr/>
        <p:txBody>
          <a:bodyPr>
            <a:normAutofit/>
          </a:bodyPr>
          <a:lstStyle/>
          <a:p>
            <a:pPr>
              <a:buFont typeface="Wingdings" panose="05000000000000000000" pitchFamily="2" charset="2"/>
              <a:buChar char="v"/>
            </a:pPr>
            <a:r>
              <a:rPr lang="it-IT" sz="2400" dirty="0"/>
              <a:t>Carlo Levi (1902-1975) arriva ad Aliano (MT) nel 1935 come confinato politico in opposizione al regime fascista. </a:t>
            </a:r>
          </a:p>
          <a:p>
            <a:pPr>
              <a:buFont typeface="Wingdings" panose="05000000000000000000" pitchFamily="2" charset="2"/>
              <a:buChar char="v"/>
            </a:pPr>
            <a:r>
              <a:rPr lang="it-IT" sz="2400" dirty="0"/>
              <a:t>Pubblica </a:t>
            </a:r>
            <a:r>
              <a:rPr lang="it-IT" sz="2400" i="1" dirty="0"/>
              <a:t>Cristo si è fermato a Eboli</a:t>
            </a:r>
            <a:r>
              <a:rPr lang="it-IT" sz="2400" dirty="0"/>
              <a:t> nel 1945.</a:t>
            </a:r>
          </a:p>
          <a:p>
            <a:pPr>
              <a:buFont typeface="Wingdings" panose="05000000000000000000" pitchFamily="2" charset="2"/>
              <a:buChar char="v"/>
            </a:pPr>
            <a:r>
              <a:rPr lang="it-IT" sz="2400" dirty="0"/>
              <a:t>La prospettiva di Levi si colloca in un contesto di opposizione fra un Nord industrializzato e un Sud agrario.</a:t>
            </a:r>
          </a:p>
          <a:p>
            <a:endParaRPr lang="it-IT" dirty="0"/>
          </a:p>
        </p:txBody>
      </p:sp>
    </p:spTree>
    <p:extLst>
      <p:ext uri="{BB962C8B-B14F-4D97-AF65-F5344CB8AC3E}">
        <p14:creationId xmlns:p14="http://schemas.microsoft.com/office/powerpoint/2010/main" val="20721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D795D-64E8-4722-AEC2-63FF653BA3BB}"/>
              </a:ext>
            </a:extLst>
          </p:cNvPr>
          <p:cNvSpPr>
            <a:spLocks noGrp="1"/>
          </p:cNvSpPr>
          <p:nvPr>
            <p:ph type="title"/>
          </p:nvPr>
        </p:nvSpPr>
        <p:spPr/>
        <p:txBody>
          <a:bodyPr/>
          <a:lstStyle/>
          <a:p>
            <a:pPr algn="ctr"/>
            <a:r>
              <a:rPr lang="it-IT" dirty="0"/>
              <a:t>Ricerca della verità</a:t>
            </a:r>
          </a:p>
        </p:txBody>
      </p:sp>
      <p:sp>
        <p:nvSpPr>
          <p:cNvPr id="3" name="Segnaposto contenuto 2">
            <a:extLst>
              <a:ext uri="{FF2B5EF4-FFF2-40B4-BE49-F238E27FC236}">
                <a16:creationId xmlns:a16="http://schemas.microsoft.com/office/drawing/2014/main" id="{91A7E119-BDB0-4181-B7E8-80607E9C003E}"/>
              </a:ext>
            </a:extLst>
          </p:cNvPr>
          <p:cNvSpPr>
            <a:spLocks noGrp="1"/>
          </p:cNvSpPr>
          <p:nvPr>
            <p:ph sz="half" idx="1"/>
          </p:nvPr>
        </p:nvSpPr>
        <p:spPr/>
        <p:txBody>
          <a:bodyPr>
            <a:noAutofit/>
          </a:bodyPr>
          <a:lstStyle/>
          <a:p>
            <a:pPr>
              <a:buFont typeface="Wingdings" panose="05000000000000000000" pitchFamily="2" charset="2"/>
              <a:buChar char="v"/>
            </a:pPr>
            <a:r>
              <a:rPr lang="it-IT" sz="2400" dirty="0"/>
              <a:t>La ricerca di Bachmann è sempre volta verso l’autenticità.</a:t>
            </a:r>
          </a:p>
          <a:p>
            <a:pPr>
              <a:buFont typeface="Wingdings" panose="05000000000000000000" pitchFamily="2" charset="2"/>
              <a:buChar char="v"/>
            </a:pPr>
            <a:r>
              <a:rPr lang="it-IT" sz="2400" dirty="0"/>
              <a:t> Ciò viene fatto fuori dal mondo di lingua tedesca che è stata danneggiata dalla retorica nazista. Bachmann percepisce che il tedesco continua ad essere danneggiato nel dopoguerra.</a:t>
            </a:r>
          </a:p>
          <a:p>
            <a:pPr>
              <a:buFont typeface="Wingdings" panose="05000000000000000000" pitchFamily="2" charset="2"/>
              <a:buChar char="v"/>
            </a:pPr>
            <a:r>
              <a:rPr lang="it-IT" sz="2400" dirty="0"/>
              <a:t> L’immagine che ne deriva è quella di un Sud distante dalla tradizione idealizzante.</a:t>
            </a:r>
          </a:p>
        </p:txBody>
      </p:sp>
      <p:sp>
        <p:nvSpPr>
          <p:cNvPr id="4" name="Segnaposto contenuto 3">
            <a:extLst>
              <a:ext uri="{FF2B5EF4-FFF2-40B4-BE49-F238E27FC236}">
                <a16:creationId xmlns:a16="http://schemas.microsoft.com/office/drawing/2014/main" id="{807513F5-33A3-4EA1-A989-08554F780260}"/>
              </a:ext>
            </a:extLst>
          </p:cNvPr>
          <p:cNvSpPr>
            <a:spLocks noGrp="1"/>
          </p:cNvSpPr>
          <p:nvPr>
            <p:ph sz="half" idx="2"/>
          </p:nvPr>
        </p:nvSpPr>
        <p:spPr/>
        <p:txBody>
          <a:bodyPr>
            <a:noAutofit/>
          </a:bodyPr>
          <a:lstStyle/>
          <a:p>
            <a:pPr>
              <a:buFont typeface="Wingdings" panose="05000000000000000000" pitchFamily="2" charset="2"/>
              <a:buChar char="v"/>
            </a:pPr>
            <a:r>
              <a:rPr lang="it-IT" sz="2400" dirty="0"/>
              <a:t>Levi confinato al Sud riscopre un mondo lontano dall’idealizzazione letteraria del passato risorgimentale.</a:t>
            </a:r>
          </a:p>
          <a:p>
            <a:pPr>
              <a:buFont typeface="Wingdings" panose="05000000000000000000" pitchFamily="2" charset="2"/>
              <a:buChar char="v"/>
            </a:pPr>
            <a:r>
              <a:rPr lang="it-IT" sz="2400" dirty="0"/>
              <a:t>Questo fenomeno di falsificazione della realtà si perpetua nel periodo a lui contemporaneo tramite la retorica fascista.</a:t>
            </a:r>
          </a:p>
          <a:p>
            <a:pPr>
              <a:buFont typeface="Wingdings" panose="05000000000000000000" pitchFamily="2" charset="2"/>
              <a:buChar char="v"/>
            </a:pPr>
            <a:r>
              <a:rPr lang="it-IT" sz="2400" dirty="0"/>
              <a:t>Al tempo e alla Storia delle classi dominanti Levi contrappone il tempo, altrettanto reale, delle classi subalterne meridionali.</a:t>
            </a:r>
          </a:p>
        </p:txBody>
      </p:sp>
    </p:spTree>
    <p:extLst>
      <p:ext uri="{BB962C8B-B14F-4D97-AF65-F5344CB8AC3E}">
        <p14:creationId xmlns:p14="http://schemas.microsoft.com/office/powerpoint/2010/main" val="357907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8ED67D1-DA69-4811-80FE-730AD9FC5F87}"/>
              </a:ext>
            </a:extLst>
          </p:cNvPr>
          <p:cNvSpPr>
            <a:spLocks noGrp="1"/>
          </p:cNvSpPr>
          <p:nvPr>
            <p:ph type="title"/>
          </p:nvPr>
        </p:nvSpPr>
        <p:spPr>
          <a:xfrm>
            <a:off x="8129872" y="643467"/>
            <a:ext cx="3473009" cy="5571066"/>
          </a:xfrm>
        </p:spPr>
        <p:txBody>
          <a:bodyPr>
            <a:normAutofit/>
          </a:bodyPr>
          <a:lstStyle/>
          <a:p>
            <a:r>
              <a:rPr lang="it-IT"/>
              <a:t> </a:t>
            </a:r>
            <a:r>
              <a:rPr lang="it-IT" i="1"/>
              <a:t>Keine Delikatessen</a:t>
            </a:r>
          </a:p>
        </p:txBody>
      </p:sp>
      <p:cxnSp>
        <p:nvCxnSpPr>
          <p:cNvPr id="23" name="Straight Connector 22">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Segnaposto contenuto 3">
            <a:extLst>
              <a:ext uri="{FF2B5EF4-FFF2-40B4-BE49-F238E27FC236}">
                <a16:creationId xmlns:a16="http://schemas.microsoft.com/office/drawing/2014/main" id="{2841366E-C76D-4F69-9FD5-104330807E9B}"/>
              </a:ext>
            </a:extLst>
          </p:cNvPr>
          <p:cNvGraphicFramePr>
            <a:graphicFrameLocks noGrp="1"/>
          </p:cNvGraphicFramePr>
          <p:nvPr>
            <p:ph idx="1"/>
            <p:extLst>
              <p:ext uri="{D42A27DB-BD31-4B8C-83A1-F6EECF244321}">
                <p14:modId xmlns:p14="http://schemas.microsoft.com/office/powerpoint/2010/main" val="384314037"/>
              </p:ext>
            </p:extLst>
          </p:nvPr>
        </p:nvGraphicFramePr>
        <p:xfrm>
          <a:off x="766904" y="230058"/>
          <a:ext cx="6596064" cy="6627942"/>
        </p:xfrm>
        <a:graphic>
          <a:graphicData uri="http://schemas.openxmlformats.org/drawingml/2006/table">
            <a:tbl>
              <a:tblPr firstRow="1" bandRow="1">
                <a:tableStyleId>{5C22544A-7EE6-4342-B048-85BDC9FD1C3A}</a:tableStyleId>
              </a:tblPr>
              <a:tblGrid>
                <a:gridCol w="3637029">
                  <a:extLst>
                    <a:ext uri="{9D8B030D-6E8A-4147-A177-3AD203B41FA5}">
                      <a16:colId xmlns:a16="http://schemas.microsoft.com/office/drawing/2014/main" val="3057768377"/>
                    </a:ext>
                  </a:extLst>
                </a:gridCol>
                <a:gridCol w="2959035">
                  <a:extLst>
                    <a:ext uri="{9D8B030D-6E8A-4147-A177-3AD203B41FA5}">
                      <a16:colId xmlns:a16="http://schemas.microsoft.com/office/drawing/2014/main" val="158575790"/>
                    </a:ext>
                  </a:extLst>
                </a:gridCol>
              </a:tblGrid>
              <a:tr h="4826830">
                <a:tc>
                  <a:txBody>
                    <a:bodyPr/>
                    <a:lstStyle/>
                    <a:p>
                      <a:r>
                        <a:rPr lang="de-DE" sz="1800" dirty="0">
                          <a:solidFill>
                            <a:schemeClr val="tx1"/>
                          </a:solidFill>
                        </a:rPr>
                        <a:t>Nichts mehr gefällt mir.</a:t>
                      </a:r>
                    </a:p>
                    <a:p>
                      <a:endParaRPr lang="de-DE" sz="1800" dirty="0">
                        <a:solidFill>
                          <a:schemeClr val="tx1"/>
                        </a:solidFill>
                      </a:endParaRPr>
                    </a:p>
                    <a:p>
                      <a:r>
                        <a:rPr lang="de-DE" sz="1800" dirty="0">
                          <a:solidFill>
                            <a:schemeClr val="tx1"/>
                          </a:solidFill>
                        </a:rPr>
                        <a:t>Soll ich</a:t>
                      </a:r>
                    </a:p>
                    <a:p>
                      <a:r>
                        <a:rPr lang="de-DE" sz="1800" dirty="0">
                          <a:solidFill>
                            <a:schemeClr val="tx1"/>
                          </a:solidFill>
                        </a:rPr>
                        <a:t>eine Metapher ausstaffieren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tx1"/>
                          </a:solidFill>
                        </a:rPr>
                        <a:t>mit einer Mandelblüte?</a:t>
                      </a:r>
                      <a:endParaRPr lang="it-IT" sz="1800" i="1" dirty="0">
                        <a:solidFill>
                          <a:schemeClr val="tx1"/>
                        </a:solidFill>
                      </a:endParaRPr>
                    </a:p>
                    <a:p>
                      <a:endParaRPr lang="de-DE" sz="1800" dirty="0">
                        <a:solidFill>
                          <a:schemeClr val="tx1"/>
                        </a:solidFill>
                      </a:endParaRPr>
                    </a:p>
                    <a:p>
                      <a:r>
                        <a:rPr lang="de-DE" sz="1800" dirty="0">
                          <a:solidFill>
                            <a:schemeClr val="tx1"/>
                          </a:solidFill>
                        </a:rPr>
                        <a:t>Die Syntax kreuzigen</a:t>
                      </a:r>
                    </a:p>
                    <a:p>
                      <a:r>
                        <a:rPr lang="de-DE" sz="1800" dirty="0">
                          <a:solidFill>
                            <a:schemeClr val="tx1"/>
                          </a:solidFill>
                        </a:rPr>
                        <a:t>auf einen Lichteffekt?</a:t>
                      </a:r>
                    </a:p>
                    <a:p>
                      <a:r>
                        <a:rPr lang="de-DE" sz="1800" dirty="0">
                          <a:solidFill>
                            <a:schemeClr val="tx1"/>
                          </a:solidFill>
                        </a:rPr>
                        <a:t>Wer wird sich den Schädel zerbrechen</a:t>
                      </a:r>
                    </a:p>
                    <a:p>
                      <a:r>
                        <a:rPr lang="de-DE" sz="1800" dirty="0">
                          <a:solidFill>
                            <a:schemeClr val="tx1"/>
                          </a:solidFill>
                        </a:rPr>
                        <a:t>über so überflüssige Dinge -</a:t>
                      </a:r>
                    </a:p>
                    <a:p>
                      <a:endParaRPr lang="de-DE" sz="1800" dirty="0">
                        <a:solidFill>
                          <a:schemeClr val="tx1"/>
                        </a:solidFill>
                      </a:endParaRPr>
                    </a:p>
                    <a:p>
                      <a:r>
                        <a:rPr lang="de-DE" sz="1800" dirty="0">
                          <a:solidFill>
                            <a:schemeClr val="tx1"/>
                          </a:solidFill>
                        </a:rPr>
                        <a:t>Ich habe ein Einsehen gelernt</a:t>
                      </a:r>
                    </a:p>
                    <a:p>
                      <a:r>
                        <a:rPr lang="de-DE" sz="1800" dirty="0">
                          <a:solidFill>
                            <a:schemeClr val="tx1"/>
                          </a:solidFill>
                        </a:rPr>
                        <a:t>mit den Worten,</a:t>
                      </a:r>
                    </a:p>
                    <a:p>
                      <a:r>
                        <a:rPr lang="de-DE" sz="1800" dirty="0">
                          <a:solidFill>
                            <a:schemeClr val="tx1"/>
                          </a:solidFill>
                        </a:rPr>
                        <a:t>die da sind</a:t>
                      </a:r>
                    </a:p>
                    <a:p>
                      <a:r>
                        <a:rPr lang="de-DE" sz="1800" dirty="0">
                          <a:solidFill>
                            <a:schemeClr val="tx1"/>
                          </a:solidFill>
                        </a:rPr>
                        <a:t>(für die unterste Klasse)</a:t>
                      </a:r>
                    </a:p>
                    <a:p>
                      <a:endParaRPr lang="de-DE" sz="1800" dirty="0">
                        <a:solidFill>
                          <a:schemeClr val="tx1"/>
                        </a:solidFill>
                      </a:endParaRPr>
                    </a:p>
                    <a:p>
                      <a:r>
                        <a:rPr lang="de-DE" sz="1800" dirty="0">
                          <a:solidFill>
                            <a:schemeClr val="tx1"/>
                          </a:solidFill>
                        </a:rPr>
                        <a:t>Hunger			</a:t>
                      </a:r>
                    </a:p>
                    <a:p>
                      <a:r>
                        <a:rPr lang="de-DE" sz="1800" dirty="0">
                          <a:solidFill>
                            <a:schemeClr val="tx1"/>
                          </a:solidFill>
                        </a:rPr>
                        <a:t>Schande		</a:t>
                      </a:r>
                    </a:p>
                    <a:p>
                      <a:r>
                        <a:rPr lang="de-DE" sz="1800" dirty="0">
                          <a:solidFill>
                            <a:schemeClr val="tx1"/>
                          </a:solidFill>
                        </a:rPr>
                        <a:t>Tränen	</a:t>
                      </a:r>
                    </a:p>
                    <a:p>
                      <a:r>
                        <a:rPr lang="de-DE" sz="1800" dirty="0">
                          <a:solidFill>
                            <a:schemeClr val="tx1"/>
                          </a:solidFill>
                        </a:rPr>
                        <a:t>und			</a:t>
                      </a:r>
                    </a:p>
                    <a:p>
                      <a:r>
                        <a:rPr lang="de-DE" sz="1800" dirty="0">
                          <a:solidFill>
                            <a:schemeClr val="tx1"/>
                          </a:solidFill>
                        </a:rPr>
                        <a:t>Finsternis</a:t>
                      </a:r>
                    </a:p>
                    <a:p>
                      <a:endParaRPr lang="de-DE" sz="1800" dirty="0"/>
                    </a:p>
                  </a:txBody>
                  <a:tcPr marL="44262" marR="44262" marT="22131" marB="22131">
                    <a:solidFill>
                      <a:schemeClr val="bg1"/>
                    </a:solidFill>
                  </a:tcPr>
                </a:tc>
                <a:tc>
                  <a:txBody>
                    <a:bodyPr/>
                    <a:lstStyle/>
                    <a:p>
                      <a:pPr fontAlgn="base"/>
                      <a:r>
                        <a:rPr lang="it-IT" sz="1800" b="1" kern="1200" dirty="0">
                          <a:solidFill>
                            <a:schemeClr val="lt1"/>
                          </a:solidFill>
                          <a:effectLst/>
                          <a:latin typeface="+mn-lt"/>
                          <a:ea typeface="+mn-ea"/>
                          <a:cs typeface="+mn-cs"/>
                        </a:rPr>
                        <a:t> </a:t>
                      </a:r>
                      <a:r>
                        <a:rPr lang="it-IT" sz="1800" b="1" kern="1200" dirty="0">
                          <a:solidFill>
                            <a:schemeClr val="tx1"/>
                          </a:solidFill>
                          <a:effectLst/>
                          <a:latin typeface="+mn-lt"/>
                          <a:ea typeface="+mn-ea"/>
                          <a:cs typeface="+mn-cs"/>
                        </a:rPr>
                        <a:t>Niente mi piace più.</a:t>
                      </a:r>
                    </a:p>
                    <a:p>
                      <a:pPr fontAlgn="base"/>
                      <a:endParaRPr lang="it-IT" sz="1800" b="1" kern="1200" dirty="0">
                        <a:solidFill>
                          <a:schemeClr val="tx1"/>
                        </a:solidFill>
                        <a:effectLst/>
                        <a:latin typeface="+mn-lt"/>
                        <a:ea typeface="+mn-ea"/>
                        <a:cs typeface="+mn-cs"/>
                      </a:endParaRPr>
                    </a:p>
                    <a:p>
                      <a:pPr fontAlgn="base"/>
                      <a:r>
                        <a:rPr lang="it-IT" sz="1800" b="1" kern="1200" dirty="0">
                          <a:solidFill>
                            <a:schemeClr val="tx1"/>
                          </a:solidFill>
                          <a:effectLst/>
                          <a:latin typeface="+mn-lt"/>
                          <a:ea typeface="+mn-ea"/>
                          <a:cs typeface="+mn-cs"/>
                        </a:rPr>
                        <a:t>Dovrei</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munirmi di una metafora</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con fiori di mandorlo?</a:t>
                      </a:r>
                      <a:br>
                        <a:rPr lang="it-IT" sz="1800" b="1" kern="1200" dirty="0">
                          <a:solidFill>
                            <a:schemeClr val="tx1"/>
                          </a:solidFill>
                          <a:effectLst/>
                          <a:latin typeface="+mn-lt"/>
                          <a:ea typeface="+mn-ea"/>
                          <a:cs typeface="+mn-cs"/>
                        </a:rPr>
                      </a:br>
                      <a:endParaRPr lang="it-IT" sz="1800" b="1" kern="1200" dirty="0">
                        <a:solidFill>
                          <a:schemeClr val="tx1"/>
                        </a:solidFill>
                        <a:effectLst/>
                        <a:latin typeface="+mn-lt"/>
                        <a:ea typeface="+mn-ea"/>
                        <a:cs typeface="+mn-cs"/>
                      </a:endParaRPr>
                    </a:p>
                    <a:p>
                      <a:pPr fontAlgn="base"/>
                      <a:r>
                        <a:rPr lang="it-IT" sz="1800" b="1" kern="1200" dirty="0">
                          <a:solidFill>
                            <a:schemeClr val="tx1"/>
                          </a:solidFill>
                          <a:effectLst/>
                          <a:latin typeface="+mn-lt"/>
                          <a:ea typeface="+mn-ea"/>
                          <a:cs typeface="+mn-cs"/>
                        </a:rPr>
                        <a:t>Crocifiggere la sintassi</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ad un effetto-luce?</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chi si romperà il cranio</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su cose così inutili –</a:t>
                      </a:r>
                    </a:p>
                    <a:p>
                      <a:pPr fontAlgn="base"/>
                      <a:endParaRPr lang="it-IT" sz="1800" b="1" kern="1200" dirty="0">
                        <a:solidFill>
                          <a:schemeClr val="tx1"/>
                        </a:solidFill>
                        <a:effectLst/>
                        <a:latin typeface="+mn-lt"/>
                        <a:ea typeface="+mn-ea"/>
                        <a:cs typeface="+mn-cs"/>
                      </a:endParaRPr>
                    </a:p>
                    <a:p>
                      <a:pPr fontAlgn="base"/>
                      <a:r>
                        <a:rPr lang="it-IT" sz="1800" b="1" kern="1200" dirty="0">
                          <a:solidFill>
                            <a:schemeClr val="tx1"/>
                          </a:solidFill>
                          <a:effectLst/>
                          <a:latin typeface="+mn-lt"/>
                          <a:ea typeface="+mn-ea"/>
                          <a:cs typeface="+mn-cs"/>
                        </a:rPr>
                        <a:t>La comprensione l’ho appresa</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con le parole</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che ci sono</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(per le infime classi)</a:t>
                      </a:r>
                    </a:p>
                    <a:p>
                      <a:pPr fontAlgn="base"/>
                      <a:endParaRPr lang="it-IT" sz="1800" b="1" kern="1200" dirty="0">
                        <a:solidFill>
                          <a:schemeClr val="tx1"/>
                        </a:solidFill>
                        <a:effectLst/>
                        <a:latin typeface="+mn-lt"/>
                        <a:ea typeface="+mn-ea"/>
                        <a:cs typeface="+mn-cs"/>
                      </a:endParaRPr>
                    </a:p>
                    <a:p>
                      <a:pPr fontAlgn="base"/>
                      <a:r>
                        <a:rPr lang="it-IT" sz="1800" b="1" kern="1200" dirty="0">
                          <a:solidFill>
                            <a:schemeClr val="tx1"/>
                          </a:solidFill>
                          <a:effectLst/>
                          <a:latin typeface="+mn-lt"/>
                          <a:ea typeface="+mn-ea"/>
                          <a:cs typeface="+mn-cs"/>
                        </a:rPr>
                        <a:t>Fame</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Infamia</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Lacrime</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e</a:t>
                      </a:r>
                      <a:br>
                        <a:rPr lang="it-IT" sz="1800" b="1" kern="1200" dirty="0">
                          <a:solidFill>
                            <a:schemeClr val="tx1"/>
                          </a:solidFill>
                          <a:effectLst/>
                          <a:latin typeface="+mn-lt"/>
                          <a:ea typeface="+mn-ea"/>
                          <a:cs typeface="+mn-cs"/>
                        </a:rPr>
                      </a:br>
                      <a:r>
                        <a:rPr lang="it-IT" sz="1800" b="1" kern="1200" dirty="0">
                          <a:solidFill>
                            <a:schemeClr val="tx1"/>
                          </a:solidFill>
                          <a:effectLst/>
                          <a:latin typeface="+mn-lt"/>
                          <a:ea typeface="+mn-ea"/>
                          <a:cs typeface="+mn-cs"/>
                        </a:rPr>
                        <a:t>Tenebre.</a:t>
                      </a:r>
                    </a:p>
                    <a:p>
                      <a:pPr marL="0" marR="0" lvl="0" indent="0" algn="r" defTabSz="914400" rtl="0" eaLnBrk="1" fontAlgn="base" latinLnBrk="0" hangingPunct="1">
                        <a:lnSpc>
                          <a:spcPct val="100000"/>
                        </a:lnSpc>
                        <a:spcBef>
                          <a:spcPts val="0"/>
                        </a:spcBef>
                        <a:spcAft>
                          <a:spcPts val="0"/>
                        </a:spcAft>
                        <a:buClrTx/>
                        <a:buSzTx/>
                        <a:buFontTx/>
                        <a:buNone/>
                        <a:tabLst/>
                        <a:defRPr/>
                      </a:pPr>
                      <a:r>
                        <a:rPr lang="it-IT" sz="1800" b="1" kern="1200" dirty="0">
                          <a:solidFill>
                            <a:schemeClr val="tx1"/>
                          </a:solidFill>
                          <a:effectLst/>
                          <a:latin typeface="+mn-lt"/>
                          <a:ea typeface="+mn-ea"/>
                          <a:cs typeface="+mn-cs"/>
                        </a:rPr>
                        <a:t>(Traduzione di Davide Racca)</a:t>
                      </a:r>
                    </a:p>
                    <a:p>
                      <a:pPr fontAlgn="base"/>
                      <a:endParaRPr lang="it-IT" sz="1800" b="1" kern="1200" dirty="0">
                        <a:solidFill>
                          <a:schemeClr val="tx1"/>
                        </a:solidFill>
                        <a:effectLst/>
                        <a:latin typeface="+mn-lt"/>
                        <a:ea typeface="+mn-ea"/>
                        <a:cs typeface="+mn-cs"/>
                      </a:endParaRPr>
                    </a:p>
                    <a:p>
                      <a:endParaRPr lang="it-IT" sz="1800" dirty="0"/>
                    </a:p>
                  </a:txBody>
                  <a:tcPr marL="44262" marR="44262" marT="22131" marB="22131">
                    <a:solidFill>
                      <a:schemeClr val="bg1"/>
                    </a:solidFill>
                  </a:tcPr>
                </a:tc>
                <a:extLst>
                  <a:ext uri="{0D108BD9-81ED-4DB2-BD59-A6C34878D82A}">
                    <a16:rowId xmlns:a16="http://schemas.microsoft.com/office/drawing/2014/main" val="2961752812"/>
                  </a:ext>
                </a:extLst>
              </a:tr>
            </a:tbl>
          </a:graphicData>
        </a:graphic>
      </p:graphicFrame>
    </p:spTree>
    <p:extLst>
      <p:ext uri="{BB962C8B-B14F-4D97-AF65-F5344CB8AC3E}">
        <p14:creationId xmlns:p14="http://schemas.microsoft.com/office/powerpoint/2010/main" val="216331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2C9A7B-B931-4863-8B04-C071CBC32FBB}"/>
              </a:ext>
            </a:extLst>
          </p:cNvPr>
          <p:cNvSpPr>
            <a:spLocks noGrp="1"/>
          </p:cNvSpPr>
          <p:nvPr>
            <p:ph type="title"/>
          </p:nvPr>
        </p:nvSpPr>
        <p:spPr>
          <a:xfrm>
            <a:off x="1024128" y="585216"/>
            <a:ext cx="8018272" cy="1499616"/>
          </a:xfrm>
        </p:spPr>
        <p:txBody>
          <a:bodyPr>
            <a:normAutofit/>
          </a:bodyPr>
          <a:lstStyle/>
          <a:p>
            <a:r>
              <a:rPr lang="it-IT" dirty="0"/>
              <a:t>Da </a:t>
            </a:r>
            <a:r>
              <a:rPr lang="it-IT" i="1" dirty="0"/>
              <a:t>Cristo si è fermato a Eboli</a:t>
            </a:r>
          </a:p>
        </p:txBody>
      </p:sp>
      <p:sp>
        <p:nvSpPr>
          <p:cNvPr id="3" name="Segnaposto contenuto 2">
            <a:extLst>
              <a:ext uri="{FF2B5EF4-FFF2-40B4-BE49-F238E27FC236}">
                <a16:creationId xmlns:a16="http://schemas.microsoft.com/office/drawing/2014/main" id="{F33E015F-BE11-4304-8E81-2F827EE8737E}"/>
              </a:ext>
            </a:extLst>
          </p:cNvPr>
          <p:cNvSpPr>
            <a:spLocks noGrp="1"/>
          </p:cNvSpPr>
          <p:nvPr>
            <p:ph idx="1"/>
          </p:nvPr>
        </p:nvSpPr>
        <p:spPr>
          <a:xfrm>
            <a:off x="1024128" y="2286000"/>
            <a:ext cx="8018271" cy="4023360"/>
          </a:xfrm>
        </p:spPr>
        <p:txBody>
          <a:bodyPr>
            <a:normAutofit/>
          </a:bodyPr>
          <a:lstStyle/>
          <a:p>
            <a:pPr marL="0" indent="0" algn="just">
              <a:buNone/>
            </a:pPr>
            <a:r>
              <a:rPr lang="it-IT" sz="2400" dirty="0"/>
              <a:t>«ogni momento, allora, poteva essere l’ultimo, era in sé l’ultimo e il solo: non v’era posto per ornamenti, esperimenti, letteratura: ma soltanto per la verità reale, nelle cose aldilà delle cose»</a:t>
            </a:r>
          </a:p>
          <a:p>
            <a:pPr marL="0" indent="0" algn="just">
              <a:buNone/>
            </a:pPr>
            <a:endParaRPr lang="it-IT" sz="2400" dirty="0"/>
          </a:p>
          <a:p>
            <a:pPr marL="0" indent="0" algn="just">
              <a:buNone/>
            </a:pPr>
            <a:r>
              <a:rPr lang="it-IT" sz="2400" dirty="0"/>
              <a:t>«fino a quando sarò capace di vivere la contemporaneità e la coesistenza e l’unità di tutto il reale e di intendere, fuori della letteratura, il senso di un gesto, di un volto, e della parola, come semplice, poetica libertà.»</a:t>
            </a:r>
          </a:p>
          <a:p>
            <a:pPr marL="0" indent="0" algn="r">
              <a:buNone/>
            </a:pPr>
            <a:r>
              <a:rPr lang="it-IT" sz="2400" dirty="0"/>
              <a:t>Dalla lettera a Giulio Einaudi scritta per l’edizione del 1963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39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740329-08CF-4CBE-B6E3-BEA13163AAEE}"/>
              </a:ext>
            </a:extLst>
          </p:cNvPr>
          <p:cNvSpPr>
            <a:spLocks noGrp="1"/>
          </p:cNvSpPr>
          <p:nvPr>
            <p:ph type="title"/>
          </p:nvPr>
        </p:nvSpPr>
        <p:spPr/>
        <p:txBody>
          <a:bodyPr/>
          <a:lstStyle/>
          <a:p>
            <a:pPr algn="ctr"/>
            <a:r>
              <a:rPr lang="it-IT" dirty="0"/>
              <a:t>Le prospettive dell’io</a:t>
            </a:r>
          </a:p>
        </p:txBody>
      </p:sp>
      <p:sp>
        <p:nvSpPr>
          <p:cNvPr id="3" name="Segnaposto contenuto 2">
            <a:extLst>
              <a:ext uri="{FF2B5EF4-FFF2-40B4-BE49-F238E27FC236}">
                <a16:creationId xmlns:a16="http://schemas.microsoft.com/office/drawing/2014/main" id="{3B09D07D-E107-4B97-A6EC-CDBE6C7A646C}"/>
              </a:ext>
            </a:extLst>
          </p:cNvPr>
          <p:cNvSpPr>
            <a:spLocks noGrp="1"/>
          </p:cNvSpPr>
          <p:nvPr>
            <p:ph sz="half" idx="1"/>
          </p:nvPr>
        </p:nvSpPr>
        <p:spPr/>
        <p:txBody>
          <a:bodyPr>
            <a:normAutofit lnSpcReduction="10000"/>
          </a:bodyPr>
          <a:lstStyle/>
          <a:p>
            <a:pPr>
              <a:buFont typeface="Wingdings" panose="05000000000000000000" pitchFamily="2" charset="2"/>
              <a:buChar char="v"/>
            </a:pPr>
            <a:r>
              <a:rPr lang="it-IT" sz="2400" dirty="0"/>
              <a:t>La questione dell’ io viene affrontata da Bachmann in tutta la sua produzione letteraria.</a:t>
            </a:r>
          </a:p>
          <a:p>
            <a:pPr>
              <a:buFont typeface="Wingdings" panose="05000000000000000000" pitchFamily="2" charset="2"/>
              <a:buChar char="v"/>
            </a:pPr>
            <a:r>
              <a:rPr lang="it-IT" sz="2400" dirty="0"/>
              <a:t>Dall’Io che scrive sempre in costante rapporto ad un Tu (intertestualità con </a:t>
            </a:r>
            <a:r>
              <a:rPr lang="it-IT" sz="2400" dirty="0" err="1"/>
              <a:t>Celan</a:t>
            </a:r>
            <a:r>
              <a:rPr lang="it-IT" sz="2400" dirty="0"/>
              <a:t>).</a:t>
            </a:r>
          </a:p>
          <a:p>
            <a:pPr>
              <a:buFont typeface="Wingdings" panose="05000000000000000000" pitchFamily="2" charset="2"/>
              <a:buChar char="v"/>
            </a:pPr>
            <a:r>
              <a:rPr lang="it-IT" sz="2400" dirty="0"/>
              <a:t>L’Io senza garanzie che teorizza nelle lezioni di Francoforte è un Io pervasivo.</a:t>
            </a:r>
          </a:p>
          <a:p>
            <a:pPr>
              <a:buFont typeface="Wingdings" panose="05000000000000000000" pitchFamily="2" charset="2"/>
              <a:buChar char="v"/>
            </a:pPr>
            <a:r>
              <a:rPr lang="it-IT" sz="2400" dirty="0"/>
              <a:t>L’Io di Malina: tra autobiografismo e finzione letteraria.</a:t>
            </a:r>
          </a:p>
          <a:p>
            <a:endParaRPr lang="it-IT" dirty="0"/>
          </a:p>
        </p:txBody>
      </p:sp>
      <p:sp>
        <p:nvSpPr>
          <p:cNvPr id="4" name="Segnaposto contenuto 3">
            <a:extLst>
              <a:ext uri="{FF2B5EF4-FFF2-40B4-BE49-F238E27FC236}">
                <a16:creationId xmlns:a16="http://schemas.microsoft.com/office/drawing/2014/main" id="{75AE795C-23EA-4FB7-ACE2-C1379AEC2138}"/>
              </a:ext>
            </a:extLst>
          </p:cNvPr>
          <p:cNvSpPr>
            <a:spLocks noGrp="1"/>
          </p:cNvSpPr>
          <p:nvPr>
            <p:ph sz="half" idx="2"/>
          </p:nvPr>
        </p:nvSpPr>
        <p:spPr/>
        <p:txBody>
          <a:bodyPr>
            <a:normAutofit lnSpcReduction="10000"/>
          </a:bodyPr>
          <a:lstStyle/>
          <a:p>
            <a:pPr>
              <a:buFont typeface="Wingdings" panose="05000000000000000000" pitchFamily="2" charset="2"/>
              <a:buChar char="v"/>
            </a:pPr>
            <a:r>
              <a:rPr lang="it-IT" sz="2400" dirty="0"/>
              <a:t>Seppure coerente con la poetica del neorealismo, il punto di vista di Levi è sempre interno. </a:t>
            </a:r>
          </a:p>
          <a:p>
            <a:pPr>
              <a:buFont typeface="Wingdings" panose="05000000000000000000" pitchFamily="2" charset="2"/>
              <a:buChar char="v"/>
            </a:pPr>
            <a:r>
              <a:rPr lang="it-IT" sz="2400" dirty="0"/>
              <a:t>Non c’è mai un narratore onnisciente che descrive la realtà dall’alto.</a:t>
            </a:r>
          </a:p>
          <a:p>
            <a:pPr>
              <a:buFont typeface="Wingdings" panose="05000000000000000000" pitchFamily="2" charset="2"/>
              <a:buChar char="v"/>
            </a:pPr>
            <a:r>
              <a:rPr lang="it-IT" sz="2400" dirty="0"/>
              <a:t>La realtà è filtrata e descritta attraverso vari punti di vista.</a:t>
            </a:r>
          </a:p>
          <a:p>
            <a:pPr marL="0" indent="0">
              <a:buNone/>
            </a:pPr>
            <a:r>
              <a:rPr lang="it-IT" sz="2400" dirty="0"/>
              <a:t>Es. La sorella di Levi che narra la sua visita a Matera.</a:t>
            </a:r>
          </a:p>
        </p:txBody>
      </p:sp>
    </p:spTree>
    <p:extLst>
      <p:ext uri="{BB962C8B-B14F-4D97-AF65-F5344CB8AC3E}">
        <p14:creationId xmlns:p14="http://schemas.microsoft.com/office/powerpoint/2010/main" val="109157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DA6EE-BDA0-4562-A7A0-49294B44C2F8}"/>
              </a:ext>
            </a:extLst>
          </p:cNvPr>
          <p:cNvSpPr>
            <a:spLocks noGrp="1"/>
          </p:cNvSpPr>
          <p:nvPr>
            <p:ph type="title"/>
          </p:nvPr>
        </p:nvSpPr>
        <p:spPr>
          <a:xfrm>
            <a:off x="1024128" y="585216"/>
            <a:ext cx="8018272" cy="1499616"/>
          </a:xfrm>
        </p:spPr>
        <p:txBody>
          <a:bodyPr>
            <a:normAutofit/>
          </a:bodyPr>
          <a:lstStyle/>
          <a:p>
            <a:r>
              <a:rPr lang="it-IT" dirty="0"/>
              <a:t>Da</a:t>
            </a:r>
            <a:r>
              <a:rPr lang="it-IT" i="1" dirty="0"/>
              <a:t> L’io che scrive </a:t>
            </a:r>
            <a:br>
              <a:rPr lang="it-IT" dirty="0"/>
            </a:br>
            <a:r>
              <a:rPr lang="it-IT" dirty="0"/>
              <a:t>III lezione di Francoforte</a:t>
            </a:r>
            <a:endParaRPr lang="it-IT" i="1" dirty="0"/>
          </a:p>
        </p:txBody>
      </p:sp>
      <p:sp>
        <p:nvSpPr>
          <p:cNvPr id="3" name="Segnaposto contenuto 2">
            <a:extLst>
              <a:ext uri="{FF2B5EF4-FFF2-40B4-BE49-F238E27FC236}">
                <a16:creationId xmlns:a16="http://schemas.microsoft.com/office/drawing/2014/main" id="{B98E019A-E2D1-4171-A57B-1EC2F9FB729F}"/>
              </a:ext>
            </a:extLst>
          </p:cNvPr>
          <p:cNvSpPr>
            <a:spLocks noGrp="1"/>
          </p:cNvSpPr>
          <p:nvPr>
            <p:ph idx="1"/>
          </p:nvPr>
        </p:nvSpPr>
        <p:spPr>
          <a:xfrm>
            <a:off x="1024128" y="2286000"/>
            <a:ext cx="8018271" cy="4023360"/>
          </a:xfrm>
        </p:spPr>
        <p:txBody>
          <a:bodyPr>
            <a:normAutofit/>
          </a:bodyPr>
          <a:lstStyle/>
          <a:p>
            <a:pPr algn="just"/>
            <a:r>
              <a:rPr lang="it-IT" sz="2400" dirty="0"/>
              <a:t>«vorrei parlare dell’Io, della sua presenza nella letteratura e quindi delle faccende dell’uomo nella letteratura, nella misura in cui l’uomo si rivela tramite un Io, o tramite il proprio Io, oppure si cela dietro l’Io.»</a:t>
            </a:r>
          </a:p>
          <a:p>
            <a:pPr algn="just"/>
            <a:r>
              <a:rPr lang="it-IT" sz="2400" dirty="0"/>
              <a:t>«chi di noi non ha incontrato a 16 anni in un libro, in una poesia, un Io, presumibilmente l’autore che parla in prima persona, e chi non lo ha sentito quasi come un altro sé stesso, perché quell’Io era un Tu e quel Tu un Io, tanto confuso era ogni confine in quella prima fiducia e in quel primo incantamento.»</a:t>
            </a:r>
          </a:p>
          <a:p>
            <a:pPr marL="0" indent="0" algn="r">
              <a:buNone/>
            </a:pPr>
            <a:r>
              <a:rPr lang="it-IT" sz="2400" dirty="0"/>
              <a:t>(traduzione di Vanda </a:t>
            </a:r>
            <a:r>
              <a:rPr lang="it-IT" sz="2400" dirty="0" err="1"/>
              <a:t>Perretta</a:t>
            </a:r>
            <a:r>
              <a:rPr lang="it-IT" sz="2400" dirty="0"/>
              <a:t>)</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2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2D89A-4EBD-48A5-8DDB-A53735BC4A19}"/>
              </a:ext>
            </a:extLst>
          </p:cNvPr>
          <p:cNvSpPr>
            <a:spLocks noGrp="1"/>
          </p:cNvSpPr>
          <p:nvPr>
            <p:ph type="title"/>
          </p:nvPr>
        </p:nvSpPr>
        <p:spPr>
          <a:xfrm>
            <a:off x="1024128" y="585216"/>
            <a:ext cx="8018272" cy="1499616"/>
          </a:xfrm>
        </p:spPr>
        <p:txBody>
          <a:bodyPr>
            <a:normAutofit/>
          </a:bodyPr>
          <a:lstStyle/>
          <a:p>
            <a:r>
              <a:rPr lang="it-IT" dirty="0"/>
              <a:t>Da </a:t>
            </a:r>
            <a:r>
              <a:rPr lang="it-IT" i="1" dirty="0"/>
              <a:t>Cristo si è fermato a Eboli</a:t>
            </a:r>
            <a:endParaRPr lang="it-IT" dirty="0"/>
          </a:p>
        </p:txBody>
      </p:sp>
      <p:sp>
        <p:nvSpPr>
          <p:cNvPr id="3" name="Segnaposto contenuto 2">
            <a:extLst>
              <a:ext uri="{FF2B5EF4-FFF2-40B4-BE49-F238E27FC236}">
                <a16:creationId xmlns:a16="http://schemas.microsoft.com/office/drawing/2014/main" id="{61338630-F163-4A6D-9E03-6C3BA6026155}"/>
              </a:ext>
            </a:extLst>
          </p:cNvPr>
          <p:cNvSpPr>
            <a:spLocks noGrp="1"/>
          </p:cNvSpPr>
          <p:nvPr>
            <p:ph idx="1"/>
          </p:nvPr>
        </p:nvSpPr>
        <p:spPr>
          <a:xfrm>
            <a:off x="895541" y="2279636"/>
            <a:ext cx="8018271" cy="4023360"/>
          </a:xfrm>
        </p:spPr>
        <p:txBody>
          <a:bodyPr>
            <a:normAutofit/>
          </a:bodyPr>
          <a:lstStyle/>
          <a:p>
            <a:pPr marL="0" indent="0" algn="just">
              <a:buNone/>
            </a:pPr>
            <a:r>
              <a:rPr lang="it-IT" sz="2400" dirty="0"/>
              <a:t>«Sono arrivato a Gagliano un pomeriggio di agosto (…).»</a:t>
            </a:r>
          </a:p>
          <a:p>
            <a:pPr marL="0" indent="0" algn="just">
              <a:buNone/>
            </a:pPr>
            <a:r>
              <a:rPr lang="it-IT" sz="2400" dirty="0"/>
              <a:t>« tutto mi era sgradevole: il paese, a prima vista, non sembra un paese, ma un piccolo insieme di casette sparse.»</a:t>
            </a:r>
          </a:p>
          <a:p>
            <a:pPr marL="0" indent="0" algn="just">
              <a:buNone/>
            </a:pPr>
            <a:r>
              <a:rPr lang="it-IT" sz="2400" dirty="0"/>
              <a:t>«mi pareva che quell’aria di campagna con cui appariva Gagliano, suonasse falsa in questa terra che non è, mai, una campagna. E poi, forse è vanità, ma mi pareva stonato che il luogo dove ero costretto a vivere non avesse in sé un’ aria di costrizione, ma fosse sparso e quasi accogliente.»</a:t>
            </a:r>
          </a:p>
          <a:p>
            <a:pPr marL="0" indent="0">
              <a:buNone/>
            </a:pPr>
            <a:endParaRPr lang="it-IT"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049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61</TotalTime>
  <Words>1665</Words>
  <Application>Microsoft Office PowerPoint</Application>
  <PresentationFormat>Widescreen</PresentationFormat>
  <Paragraphs>158</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Tw Cen MT</vt:lpstr>
      <vt:lpstr>Tw Cen MT Condensed</vt:lpstr>
      <vt:lpstr>Wingdings</vt:lpstr>
      <vt:lpstr>Wingdings 3</vt:lpstr>
      <vt:lpstr>Integrale</vt:lpstr>
      <vt:lpstr>Immagini dal Sud: Ingeborg Bachmann e Carlo Levi a confronto</vt:lpstr>
      <vt:lpstr>Presentazione standard di PowerPoint</vt:lpstr>
      <vt:lpstr>Viaggio verso Sud</vt:lpstr>
      <vt:lpstr>Ricerca della verità</vt:lpstr>
      <vt:lpstr> Keine Delikatessen</vt:lpstr>
      <vt:lpstr>Da Cristo si è fermato a Eboli</vt:lpstr>
      <vt:lpstr>Le prospettive dell’io</vt:lpstr>
      <vt:lpstr>Da L’io che scrive  III lezione di Francoforte</vt:lpstr>
      <vt:lpstr>Da Cristo si è fermato a Eboli</vt:lpstr>
      <vt:lpstr>Il meridione: povertà e magia</vt:lpstr>
      <vt:lpstr> In Apulien</vt:lpstr>
      <vt:lpstr>Presentazione standard di PowerPoint</vt:lpstr>
      <vt:lpstr>Da Cristo si è fermato a Eboli </vt:lpstr>
      <vt:lpstr>Presentazione standard di PowerPoint</vt:lpstr>
      <vt:lpstr>Presentazione standard di PowerPoint</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Immagini dal Sud: Ingeborg Bachmann e Carlo Levi a confronto</dc:title>
  <dc:creator>utente</dc:creator>
  <cp:lastModifiedBy>utente</cp:lastModifiedBy>
  <cp:revision>7</cp:revision>
  <dcterms:created xsi:type="dcterms:W3CDTF">2019-05-31T08:09:21Z</dcterms:created>
  <dcterms:modified xsi:type="dcterms:W3CDTF">2019-06-03T20:26:18Z</dcterms:modified>
</cp:coreProperties>
</file>