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87" r:id="rId3"/>
    <p:sldId id="286" r:id="rId4"/>
    <p:sldId id="288" r:id="rId5"/>
    <p:sldId id="270" r:id="rId6"/>
    <p:sldId id="271" r:id="rId7"/>
    <p:sldId id="257" r:id="rId8"/>
    <p:sldId id="289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25"/>
    <p:restoredTop sz="94666"/>
  </p:normalViewPr>
  <p:slideViewPr>
    <p:cSldViewPr snapToGrid="0" snapToObjects="1">
      <p:cViewPr>
        <p:scale>
          <a:sx n="83" d="100"/>
          <a:sy n="83" d="100"/>
        </p:scale>
        <p:origin x="944" y="6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C327B8-56F8-7A42-927F-B8B989CD687E}" type="datetimeFigureOut">
              <a:rPr lang="it-IT" smtClean="0"/>
              <a:t>19/10/19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C05928-A493-0C4D-90F4-16CA305D6777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9220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10/19/19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10/19/19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10/19/19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10/19/19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‹n.›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10/19/19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10/19/19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10/19/19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10/19/19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10/19/19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10/19/19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10/19/19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10/19/19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10/19/19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10/19/19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10/19/19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10/19/19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10/19/19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t>10/19/19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‹n.›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639784" y="2049916"/>
            <a:ext cx="9144000" cy="1641490"/>
          </a:xfrm>
        </p:spPr>
        <p:txBody>
          <a:bodyPr>
            <a:normAutofit fontScale="90000"/>
          </a:bodyPr>
          <a:lstStyle/>
          <a:p>
            <a:pPr algn="ctr"/>
            <a:r>
              <a:rPr lang="it-IT" sz="4600" b="1" dirty="0" smtClean="0">
                <a:latin typeface="Arial" charset="0"/>
                <a:ea typeface="Arial" charset="0"/>
                <a:cs typeface="Arial" charset="0"/>
              </a:rPr>
              <a:t>CIVIL LAW AND COMMON </a:t>
            </a:r>
            <a:r>
              <a:rPr lang="it-IT" sz="4600" b="1" dirty="0" smtClean="0">
                <a:latin typeface="Arial" charset="0"/>
                <a:ea typeface="Arial" charset="0"/>
                <a:cs typeface="Arial" charset="0"/>
              </a:rPr>
              <a:t>LAW</a:t>
            </a:r>
            <a:br>
              <a:rPr lang="it-IT" sz="4600" b="1" dirty="0" smtClean="0">
                <a:latin typeface="Arial" charset="0"/>
                <a:ea typeface="Arial" charset="0"/>
                <a:cs typeface="Arial" charset="0"/>
              </a:rPr>
            </a:br>
            <a:r>
              <a:rPr lang="it-IT" sz="4600" b="1" dirty="0">
                <a:latin typeface="Arial" charset="0"/>
                <a:ea typeface="Arial" charset="0"/>
                <a:cs typeface="Arial" charset="0"/>
              </a:rPr>
              <a:t/>
            </a:r>
            <a:br>
              <a:rPr lang="it-IT" sz="4600" b="1" dirty="0">
                <a:latin typeface="Arial" charset="0"/>
                <a:ea typeface="Arial" charset="0"/>
                <a:cs typeface="Arial" charset="0"/>
              </a:rPr>
            </a:br>
            <a:r>
              <a:rPr lang="it-IT" sz="4600" b="1" dirty="0" smtClean="0">
                <a:latin typeface="Arial" charset="0"/>
                <a:ea typeface="Arial" charset="0"/>
                <a:cs typeface="Arial" charset="0"/>
              </a:rPr>
              <a:t/>
            </a:r>
            <a:br>
              <a:rPr lang="it-IT" sz="4600" b="1" dirty="0" smtClean="0">
                <a:latin typeface="Arial" charset="0"/>
                <a:ea typeface="Arial" charset="0"/>
                <a:cs typeface="Arial" charset="0"/>
              </a:rPr>
            </a:br>
            <a:r>
              <a:rPr lang="en-AU" sz="3300" b="1" i="1" dirty="0" smtClean="0">
                <a:latin typeface="Arial" charset="0"/>
                <a:ea typeface="Arial" charset="0"/>
                <a:cs typeface="Arial" charset="0"/>
              </a:rPr>
              <a:t>historical focus</a:t>
            </a:r>
            <a:endParaRPr lang="en-AU" sz="3300" b="1" i="1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2890" y="5813426"/>
            <a:ext cx="2001788" cy="715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7022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65158" y="730271"/>
            <a:ext cx="10233800" cy="120701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 smtClean="0">
                <a:solidFill>
                  <a:schemeClr val="tx1"/>
                </a:solidFill>
              </a:rPr>
              <a:t>«</a:t>
            </a:r>
            <a:r>
              <a:rPr lang="en-US" b="1" i="1" dirty="0" smtClean="0">
                <a:solidFill>
                  <a:srgbClr val="FFC000"/>
                </a:solidFill>
              </a:rPr>
              <a:t>UBI SOCIETAS IBI IUS</a:t>
            </a:r>
            <a:r>
              <a:rPr lang="en-US" b="1" dirty="0" smtClean="0">
                <a:solidFill>
                  <a:schemeClr val="tx1"/>
                </a:solidFill>
              </a:rPr>
              <a:t>»</a:t>
            </a:r>
          </a:p>
          <a:p>
            <a:pPr marL="0" indent="0" algn="ctr">
              <a:buNone/>
            </a:pPr>
            <a:endParaRPr lang="en-US" b="1" dirty="0" smtClean="0">
              <a:solidFill>
                <a:srgbClr val="FFC000"/>
              </a:solidFill>
            </a:endParaRPr>
          </a:p>
          <a:p>
            <a:pPr marL="0" indent="0" algn="ctr">
              <a:buNone/>
            </a:pPr>
            <a:endParaRPr lang="it-IT" b="1" dirty="0">
              <a:solidFill>
                <a:srgbClr val="FFC000"/>
              </a:solidFill>
            </a:endParaRPr>
          </a:p>
          <a:p>
            <a:pPr marL="0" indent="0" algn="ctr">
              <a:buNone/>
            </a:pPr>
            <a:endParaRPr lang="it-IT" b="1" dirty="0">
              <a:solidFill>
                <a:srgbClr val="FFC000"/>
              </a:solidFill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3313245" y="2340244"/>
            <a:ext cx="5137625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C000"/>
                </a:solidFill>
              </a:rPr>
              <a:t>Legal Order</a:t>
            </a:r>
          </a:p>
          <a:p>
            <a:pPr algn="ctr"/>
            <a:endParaRPr lang="en-US" sz="2800" b="1" dirty="0">
              <a:solidFill>
                <a:srgbClr val="FFC000"/>
              </a:solidFill>
            </a:endParaRPr>
          </a:p>
          <a:p>
            <a:pPr algn="ctr"/>
            <a:r>
              <a:rPr lang="en-US" sz="2800" b="1" dirty="0">
                <a:solidFill>
                  <a:srgbClr val="FFC000"/>
                </a:solidFill>
              </a:rPr>
              <a:t>Sources of Law </a:t>
            </a:r>
            <a:r>
              <a:rPr lang="en-US" sz="2800" b="1" dirty="0">
                <a:solidFill>
                  <a:srgbClr val="FFC000"/>
                </a:solidFill>
                <a:sym typeface="Wingdings"/>
              </a:rPr>
              <a:t> Legal System</a:t>
            </a:r>
            <a:endParaRPr lang="en-US" sz="2800" b="1" dirty="0">
              <a:solidFill>
                <a:srgbClr val="FFC000"/>
              </a:solidFill>
            </a:endParaRPr>
          </a:p>
          <a:p>
            <a:pPr algn="ctr"/>
            <a:endParaRPr lang="en-US" sz="2800" dirty="0"/>
          </a:p>
          <a:p>
            <a:pPr algn="ctr">
              <a:buFontTx/>
              <a:buChar char="-"/>
            </a:pPr>
            <a:r>
              <a:rPr lang="en-US" sz="2800" dirty="0"/>
              <a:t>Customary </a:t>
            </a:r>
            <a:r>
              <a:rPr lang="en-US" sz="2800" dirty="0" smtClean="0"/>
              <a:t>law</a:t>
            </a:r>
          </a:p>
          <a:p>
            <a:pPr algn="ctr">
              <a:buFontTx/>
              <a:buChar char="-"/>
            </a:pPr>
            <a:endParaRPr lang="en-US" sz="2800" dirty="0"/>
          </a:p>
          <a:p>
            <a:pPr algn="ctr">
              <a:buFontTx/>
              <a:buChar char="-"/>
            </a:pPr>
            <a:r>
              <a:rPr lang="en-US" sz="2800" dirty="0"/>
              <a:t>Jurisprudence (case-law</a:t>
            </a:r>
            <a:r>
              <a:rPr lang="en-US" sz="2800" dirty="0" smtClean="0"/>
              <a:t>)</a:t>
            </a:r>
          </a:p>
          <a:p>
            <a:pPr algn="ctr">
              <a:buFontTx/>
              <a:buChar char="-"/>
            </a:pPr>
            <a:endParaRPr lang="en-US" sz="2800" dirty="0"/>
          </a:p>
          <a:p>
            <a:pPr algn="ctr">
              <a:buFontTx/>
              <a:buChar char="-"/>
            </a:pPr>
            <a:r>
              <a:rPr lang="en-US" sz="2800" dirty="0"/>
              <a:t>Enacted legislation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948866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AU" dirty="0" smtClean="0">
                <a:sym typeface="Wingdings"/>
              </a:rPr>
              <a:t>From the ROMAN REPUBLICAN AGE (balance between Consuls, Senate and legislative assemblies) – to ROMAN </a:t>
            </a:r>
            <a:r>
              <a:rPr lang="en-AU" dirty="0">
                <a:sym typeface="Wingdings"/>
              </a:rPr>
              <a:t>IMPERIAL AGE </a:t>
            </a:r>
            <a:endParaRPr lang="en-AU" dirty="0" smtClean="0">
              <a:sym typeface="Wingdings"/>
            </a:endParaRPr>
          </a:p>
          <a:p>
            <a:pPr marL="0" indent="0" algn="just">
              <a:buNone/>
            </a:pPr>
            <a:r>
              <a:rPr lang="en-AU" dirty="0" smtClean="0">
                <a:sym typeface="Wingdings"/>
              </a:rPr>
              <a:t> </a:t>
            </a:r>
            <a:r>
              <a:rPr lang="en-AU" dirty="0" smtClean="0"/>
              <a:t>ABSOLUTE SOVEREIGNTY </a:t>
            </a:r>
          </a:p>
          <a:p>
            <a:pPr algn="just">
              <a:buFont typeface="Wingdings" charset="2"/>
              <a:buChar char="à"/>
            </a:pPr>
            <a:endParaRPr lang="en-AU" dirty="0" smtClean="0"/>
          </a:p>
          <a:p>
            <a:pPr algn="just">
              <a:buFont typeface="Wingdings" charset="2"/>
              <a:buChar char="à"/>
            </a:pPr>
            <a:r>
              <a:rPr lang="en-AU" dirty="0" smtClean="0">
                <a:sym typeface="Wingdings"/>
              </a:rPr>
              <a:t>EMPEROR JUSTINIAN: «</a:t>
            </a:r>
            <a:r>
              <a:rPr lang="en-AU" i="1" dirty="0" smtClean="0">
                <a:solidFill>
                  <a:srgbClr val="FFC000"/>
                </a:solidFill>
                <a:sym typeface="Wingdings"/>
              </a:rPr>
              <a:t>The imperial majesty should be armed with laws as well as glorified with arms</a:t>
            </a:r>
            <a:r>
              <a:rPr lang="en-AU" dirty="0" smtClean="0">
                <a:sym typeface="Wingdings"/>
              </a:rPr>
              <a:t>»</a:t>
            </a:r>
          </a:p>
          <a:p>
            <a:pPr algn="just">
              <a:buFont typeface="Wingdings" charset="2"/>
              <a:buChar char="à"/>
            </a:pPr>
            <a:endParaRPr lang="en-AU" dirty="0" smtClean="0">
              <a:sym typeface="Wingdings"/>
            </a:endParaRPr>
          </a:p>
          <a:p>
            <a:pPr algn="just">
              <a:buFont typeface="Wingdings" charset="2"/>
              <a:buChar char="à"/>
            </a:pPr>
            <a:r>
              <a:rPr lang="en-AU" dirty="0" smtClean="0">
                <a:sym typeface="Wingdings"/>
              </a:rPr>
              <a:t> Codification of Roman Law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841441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The spreading of the Civil law legal system, with its rational and centralized hierarchical structure, fostered the development of modern nation state: i.e., the settlement of a </a:t>
            </a:r>
            <a:r>
              <a:rPr lang="en-AU" dirty="0" smtClean="0">
                <a:solidFill>
                  <a:srgbClr val="FFC000"/>
                </a:solidFill>
              </a:rPr>
              <a:t>centralized authority</a:t>
            </a:r>
            <a:r>
              <a:rPr lang="en-AU" dirty="0" smtClean="0"/>
              <a:t> able to bind all the local powers. </a:t>
            </a:r>
          </a:p>
          <a:p>
            <a:pPr marL="0" indent="0">
              <a:buNone/>
            </a:pPr>
            <a:r>
              <a:rPr lang="en-AU" dirty="0" smtClean="0">
                <a:sym typeface="Wingdings"/>
              </a:rPr>
              <a:t>  </a:t>
            </a:r>
            <a:r>
              <a:rPr lang="en-AU" dirty="0">
                <a:sym typeface="Wingdings"/>
              </a:rPr>
              <a:t>a</a:t>
            </a:r>
            <a:r>
              <a:rPr lang="en-AU" dirty="0" smtClean="0">
                <a:sym typeface="Wingdings"/>
              </a:rPr>
              <a:t>gainst legal fragmentations </a:t>
            </a:r>
            <a:endParaRPr lang="en-AU" dirty="0" smtClean="0"/>
          </a:p>
          <a:p>
            <a:endParaRPr lang="en-AU" dirty="0" smtClean="0"/>
          </a:p>
          <a:p>
            <a:r>
              <a:rPr lang="en-AU" dirty="0" smtClean="0"/>
              <a:t>In the Civil law legal system the enacted legislation occupies the main role: the courts are bound by enacted law, they only retain a power of interpretation of the norms.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501226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contenuto 2"/>
          <p:cNvSpPr>
            <a:spLocks noGrp="1"/>
          </p:cNvSpPr>
          <p:nvPr>
            <p:ph idx="1"/>
          </p:nvPr>
        </p:nvSpPr>
        <p:spPr>
          <a:xfrm>
            <a:off x="1120000" y="1825625"/>
            <a:ext cx="10233800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AU" dirty="0" smtClean="0">
                <a:sym typeface="Wingdings"/>
              </a:rPr>
              <a:t>MIDDLE AGES  Collapse of the Roman Empire </a:t>
            </a:r>
          </a:p>
          <a:p>
            <a:pPr marL="0" indent="0" algn="just">
              <a:buNone/>
            </a:pPr>
            <a:endParaRPr lang="en-AU" dirty="0">
              <a:sym typeface="Wingdings"/>
            </a:endParaRPr>
          </a:p>
          <a:p>
            <a:pPr algn="just">
              <a:buFont typeface="Wingdings" charset="2"/>
              <a:buChar char="à"/>
            </a:pPr>
            <a:r>
              <a:rPr lang="en-AU" dirty="0" smtClean="0">
                <a:sym typeface="Wingdings"/>
              </a:rPr>
              <a:t>Political Fragmentation  Power of local lords and communities </a:t>
            </a:r>
          </a:p>
          <a:p>
            <a:pPr algn="just">
              <a:buFont typeface="Wingdings" charset="2"/>
              <a:buChar char="à"/>
            </a:pPr>
            <a:endParaRPr lang="en-AU" dirty="0" smtClean="0">
              <a:sym typeface="Wingdings"/>
            </a:endParaRPr>
          </a:p>
          <a:p>
            <a:pPr algn="just">
              <a:buFont typeface="Wingdings" charset="2"/>
              <a:buChar char="à"/>
            </a:pPr>
            <a:r>
              <a:rPr lang="en-AU" dirty="0" smtClean="0">
                <a:sym typeface="Wingdings"/>
              </a:rPr>
              <a:t>Customs and traditions are enforced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946964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/>
          <p:cNvSpPr txBox="1"/>
          <p:nvPr/>
        </p:nvSpPr>
        <p:spPr>
          <a:xfrm>
            <a:off x="3552011" y="1875295"/>
            <a:ext cx="4729052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3000" dirty="0" smtClean="0">
                <a:latin typeface="Helvetica" charset="0"/>
                <a:ea typeface="Helvetica" charset="0"/>
                <a:cs typeface="Helvetica" charset="0"/>
              </a:rPr>
              <a:t>ENGLAND – THE ISLAND</a:t>
            </a:r>
          </a:p>
          <a:p>
            <a:pPr algn="ctr"/>
            <a:endParaRPr lang="it-IT" sz="3000" dirty="0" smtClean="0">
              <a:latin typeface="Helvetica" charset="0"/>
              <a:ea typeface="Helvetica" charset="0"/>
              <a:cs typeface="Helvetica" charset="0"/>
            </a:endParaRPr>
          </a:p>
          <a:p>
            <a:pPr algn="ctr"/>
            <a:endParaRPr lang="it-IT" sz="3000" dirty="0">
              <a:latin typeface="Helvetica" charset="0"/>
              <a:ea typeface="Helvetica" charset="0"/>
              <a:cs typeface="Helvetica" charset="0"/>
            </a:endParaRPr>
          </a:p>
          <a:p>
            <a:pPr marL="285750" indent="-285750" algn="ctr">
              <a:buFontTx/>
              <a:buChar char="-"/>
            </a:pPr>
            <a:r>
              <a:rPr lang="it-IT" sz="3000" dirty="0" smtClean="0">
                <a:latin typeface="Helvetica" charset="0"/>
                <a:ea typeface="Helvetica" charset="0"/>
                <a:cs typeface="Helvetica" charset="0"/>
              </a:rPr>
              <a:t>C. </a:t>
            </a:r>
            <a:r>
              <a:rPr lang="it-IT" sz="3000" dirty="0" smtClean="0">
                <a:solidFill>
                  <a:srgbClr val="FFC000"/>
                </a:solidFill>
                <a:latin typeface="Helvetica" charset="0"/>
                <a:ea typeface="Helvetica" charset="0"/>
                <a:cs typeface="Helvetica" charset="0"/>
              </a:rPr>
              <a:t>Schmitt</a:t>
            </a:r>
          </a:p>
          <a:p>
            <a:pPr marL="285750" indent="-285750" algn="ctr">
              <a:buFontTx/>
              <a:buChar char="-"/>
            </a:pPr>
            <a:endParaRPr lang="it-IT" sz="3000" dirty="0" smtClean="0">
              <a:latin typeface="Helvetica" charset="0"/>
              <a:ea typeface="Helvetica" charset="0"/>
              <a:cs typeface="Helvetica" charset="0"/>
            </a:endParaRPr>
          </a:p>
          <a:p>
            <a:pPr marL="285750" indent="-285750" algn="ctr">
              <a:buFontTx/>
              <a:buChar char="-"/>
            </a:pPr>
            <a:r>
              <a:rPr lang="it-IT" sz="3000" dirty="0" smtClean="0">
                <a:latin typeface="Helvetica" charset="0"/>
                <a:ea typeface="Helvetica" charset="0"/>
                <a:cs typeface="Helvetica" charset="0"/>
              </a:rPr>
              <a:t>C.H. </a:t>
            </a:r>
            <a:r>
              <a:rPr lang="it-IT" sz="3000" dirty="0" err="1" smtClean="0">
                <a:solidFill>
                  <a:srgbClr val="FFC000"/>
                </a:solidFill>
                <a:latin typeface="Helvetica" charset="0"/>
                <a:ea typeface="Helvetica" charset="0"/>
                <a:cs typeface="Helvetica" charset="0"/>
              </a:rPr>
              <a:t>McIlwain</a:t>
            </a:r>
            <a:endParaRPr lang="it-IT" sz="3000" dirty="0">
              <a:solidFill>
                <a:srgbClr val="FFC000"/>
              </a:solidFill>
              <a:latin typeface="Helvetica" charset="0"/>
              <a:ea typeface="Helvetica" charset="0"/>
              <a:cs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16137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9773" y="6050932"/>
            <a:ext cx="2001788" cy="715962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-141513" y="1840675"/>
            <a:ext cx="26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-</a:t>
            </a:r>
            <a:endParaRPr lang="it-IT" dirty="0"/>
          </a:p>
        </p:txBody>
      </p:sp>
      <p:sp>
        <p:nvSpPr>
          <p:cNvPr id="2" name="CasellaDiTesto 1"/>
          <p:cNvSpPr txBox="1"/>
          <p:nvPr/>
        </p:nvSpPr>
        <p:spPr>
          <a:xfrm>
            <a:off x="3161653" y="1174904"/>
            <a:ext cx="472860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AU" sz="2800" dirty="0" smtClean="0"/>
              <a:t>Here aristocracy resisted the attempts to affirm a centralized monarchy through the imposition of the charter of rights</a:t>
            </a:r>
          </a:p>
          <a:p>
            <a:pPr algn="just"/>
            <a:endParaRPr lang="en-AU" sz="2800" dirty="0"/>
          </a:p>
          <a:p>
            <a:pPr marL="457200" indent="-457200" algn="just">
              <a:buFont typeface="Wingdings" charset="2"/>
              <a:buChar char="à"/>
            </a:pPr>
            <a:r>
              <a:rPr lang="en-AU" sz="2800" dirty="0" smtClean="0">
                <a:sym typeface="Wingdings"/>
              </a:rPr>
              <a:t>COMPACTS</a:t>
            </a:r>
          </a:p>
          <a:p>
            <a:pPr marL="457200" indent="-457200" algn="just">
              <a:buFont typeface="Wingdings" charset="2"/>
              <a:buChar char="à"/>
            </a:pPr>
            <a:endParaRPr lang="en-AU" sz="2800" dirty="0">
              <a:sym typeface="Wingdings"/>
            </a:endParaRPr>
          </a:p>
          <a:p>
            <a:pPr algn="just"/>
            <a:r>
              <a:rPr lang="en-AU" sz="2800" dirty="0" smtClean="0">
                <a:sym typeface="Wingdings"/>
              </a:rPr>
              <a:t>E.g., </a:t>
            </a:r>
            <a:r>
              <a:rPr lang="en-AU" sz="2800" i="1" dirty="0" smtClean="0">
                <a:solidFill>
                  <a:srgbClr val="FFC000"/>
                </a:solidFill>
                <a:sym typeface="Wingdings"/>
              </a:rPr>
              <a:t>Magna Charta </a:t>
            </a:r>
            <a:r>
              <a:rPr lang="en-AU" sz="2800" i="1" dirty="0" err="1" smtClean="0">
                <a:solidFill>
                  <a:srgbClr val="FFC000"/>
                </a:solidFill>
                <a:sym typeface="Wingdings"/>
              </a:rPr>
              <a:t>Libertatum</a:t>
            </a:r>
            <a:r>
              <a:rPr lang="en-AU" sz="2800" i="1" dirty="0" smtClean="0">
                <a:solidFill>
                  <a:srgbClr val="FFC000"/>
                </a:solidFill>
                <a:sym typeface="Wingdings"/>
              </a:rPr>
              <a:t> </a:t>
            </a:r>
            <a:r>
              <a:rPr lang="en-AU" sz="2800" dirty="0" smtClean="0">
                <a:sym typeface="Wingdings"/>
              </a:rPr>
              <a:t>(1215 AD)</a:t>
            </a: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17302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Process among equals </a:t>
            </a:r>
            <a:r>
              <a:rPr lang="en-US" dirty="0" smtClean="0">
                <a:sym typeface="Wingdings"/>
              </a:rPr>
              <a:t> </a:t>
            </a:r>
            <a:r>
              <a:rPr lang="en-US" dirty="0" smtClean="0"/>
              <a:t>popular Juries</a:t>
            </a:r>
          </a:p>
          <a:p>
            <a:endParaRPr lang="en-US" dirty="0" smtClean="0"/>
          </a:p>
          <a:p>
            <a:r>
              <a:rPr lang="en-US" dirty="0" smtClean="0"/>
              <a:t>Habeas Corpus </a:t>
            </a:r>
            <a:r>
              <a:rPr lang="en-US" dirty="0" smtClean="0">
                <a:sym typeface="Wingdings"/>
              </a:rPr>
              <a:t> </a:t>
            </a:r>
            <a:r>
              <a:rPr lang="en-US" dirty="0" smtClean="0"/>
              <a:t>Due process</a:t>
            </a:r>
          </a:p>
          <a:p>
            <a:endParaRPr lang="en-US" dirty="0" smtClean="0"/>
          </a:p>
          <a:p>
            <a:r>
              <a:rPr lang="en-US" dirty="0" smtClean="0"/>
              <a:t>Stare Decisis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14048222"/>
      </p:ext>
    </p:extLst>
  </p:cSld>
  <p:clrMapOvr>
    <a:masterClrMapping/>
  </p:clrMapOvr>
</p:sld>
</file>

<file path=ppt/theme/theme1.xml><?xml version="1.0" encoding="utf-8"?>
<a:theme xmlns:a="http://schemas.openxmlformats.org/drawingml/2006/main" name="TF10001006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10001006" id="{A55DF1DA-22EC-4DA4-B170-D3F0FF81047C}" vid="{3BFA2149-51D1-489C-9B65-4F9563B089DE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Profondità</Template>
  <TotalTime>631</TotalTime>
  <Words>226</Words>
  <Application>Microsoft Macintosh PowerPoint</Application>
  <PresentationFormat>Widescreen</PresentationFormat>
  <Paragraphs>44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4" baseType="lpstr">
      <vt:lpstr>Calibri</vt:lpstr>
      <vt:lpstr>Corbel</vt:lpstr>
      <vt:lpstr>Helvetica</vt:lpstr>
      <vt:lpstr>Wingdings</vt:lpstr>
      <vt:lpstr>Arial</vt:lpstr>
      <vt:lpstr>TF10001006</vt:lpstr>
      <vt:lpstr>CIVIL LAW AND COMMON LAW   historical focus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</vt:vector>
  </TitlesOfParts>
  <Company/>
  <LinksUpToDate>false</LinksUpToDate>
  <SharedDoc>false</SharedDoc>
  <HyperlinksChanged>false</HyperlinksChanged>
  <AppVersion>15.0037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Comparative and European Public Law</dc:title>
  <dc:creator>Angelo Schillaci</dc:creator>
  <cp:lastModifiedBy>Microsoft Office User</cp:lastModifiedBy>
  <cp:revision>62</cp:revision>
  <dcterms:created xsi:type="dcterms:W3CDTF">2017-09-11T14:25:23Z</dcterms:created>
  <dcterms:modified xsi:type="dcterms:W3CDTF">2019-10-19T02:05:20Z</dcterms:modified>
</cp:coreProperties>
</file>