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87" r:id="rId2"/>
    <p:sldId id="256" r:id="rId3"/>
    <p:sldId id="261" r:id="rId4"/>
    <p:sldId id="258" r:id="rId5"/>
    <p:sldId id="259" r:id="rId6"/>
    <p:sldId id="260" r:id="rId7"/>
    <p:sldId id="262" r:id="rId8"/>
    <p:sldId id="263" r:id="rId9"/>
    <p:sldId id="270" r:id="rId10"/>
    <p:sldId id="267" r:id="rId11"/>
    <p:sldId id="268" r:id="rId12"/>
    <p:sldId id="284" r:id="rId13"/>
    <p:sldId id="269" r:id="rId14"/>
    <p:sldId id="281" r:id="rId15"/>
    <p:sldId id="288" r:id="rId16"/>
  </p:sldIdLst>
  <p:sldSz cx="12192000" cy="6858000"/>
  <p:notesSz cx="7099300" cy="102346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manuele rizzuto" initials="er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391" autoAdjust="0"/>
  </p:normalViewPr>
  <p:slideViewPr>
    <p:cSldViewPr snapToGrid="0">
      <p:cViewPr varScale="1">
        <p:scale>
          <a:sx n="106" d="100"/>
          <a:sy n="106" d="100"/>
        </p:scale>
        <p:origin x="65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503BDB73-1ADB-4CF4-9FE4-3023742694F3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A4B27D4D-1429-42D7-AEFD-84482C00EA7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724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27D4D-1429-42D7-AEFD-84482C00EA7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042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17FE5-C07B-4101-AAFF-4C9CB9245EF3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2FA-7868-44BE-B3A9-456FBD9CE3C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082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17FE5-C07B-4101-AAFF-4C9CB9245EF3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2FA-7868-44BE-B3A9-456FBD9CE3C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355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17FE5-C07B-4101-AAFF-4C9CB9245EF3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2FA-7868-44BE-B3A9-456FBD9CE3C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076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17FE5-C07B-4101-AAFF-4C9CB9245EF3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2FA-7868-44BE-B3A9-456FBD9CE3C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397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17FE5-C07B-4101-AAFF-4C9CB9245EF3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2FA-7868-44BE-B3A9-456FBD9CE3C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268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17FE5-C07B-4101-AAFF-4C9CB9245EF3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2FA-7868-44BE-B3A9-456FBD9CE3C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120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17FE5-C07B-4101-AAFF-4C9CB9245EF3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2FA-7868-44BE-B3A9-456FBD9CE3C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286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17FE5-C07B-4101-AAFF-4C9CB9245EF3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2FA-7868-44BE-B3A9-456FBD9CE3C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352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17FE5-C07B-4101-AAFF-4C9CB9245EF3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2FA-7868-44BE-B3A9-456FBD9CE3C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664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17FE5-C07B-4101-AAFF-4C9CB9245EF3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2FA-7868-44BE-B3A9-456FBD9CE3C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295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17FE5-C07B-4101-AAFF-4C9CB9245EF3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2FA-7868-44BE-B3A9-456FBD9CE3C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839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17FE5-C07B-4101-AAFF-4C9CB9245EF3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322FA-7868-44BE-B3A9-456FBD9CE3C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764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image" Target="../media/image30.wmf"/><Relationship Id="rId18" Type="http://schemas.openxmlformats.org/officeDocument/2006/relationships/oleObject" Target="../embeddings/oleObject13.bin"/><Relationship Id="rId3" Type="http://schemas.openxmlformats.org/officeDocument/2006/relationships/image" Target="../media/image25.jpeg"/><Relationship Id="rId7" Type="http://schemas.openxmlformats.org/officeDocument/2006/relationships/image" Target="../media/image27.wmf"/><Relationship Id="rId12" Type="http://schemas.openxmlformats.org/officeDocument/2006/relationships/oleObject" Target="../embeddings/oleObject10.bin"/><Relationship Id="rId17" Type="http://schemas.openxmlformats.org/officeDocument/2006/relationships/image" Target="../media/image32.wmf"/><Relationship Id="rId2" Type="http://schemas.openxmlformats.org/officeDocument/2006/relationships/notesSlide" Target="../notesSlides/notesSlide1.xml"/><Relationship Id="rId16" Type="http://schemas.openxmlformats.org/officeDocument/2006/relationships/oleObject" Target="../embeddings/oleObject12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29.wmf"/><Relationship Id="rId5" Type="http://schemas.openxmlformats.org/officeDocument/2006/relationships/image" Target="../media/image26.wmf"/><Relationship Id="rId15" Type="http://schemas.openxmlformats.org/officeDocument/2006/relationships/image" Target="../media/image31.wmf"/><Relationship Id="rId10" Type="http://schemas.openxmlformats.org/officeDocument/2006/relationships/oleObject" Target="../embeddings/oleObject9.bin"/><Relationship Id="rId19" Type="http://schemas.openxmlformats.org/officeDocument/2006/relationships/image" Target="../media/image33.w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28.wmf"/><Relationship Id="rId14" Type="http://schemas.openxmlformats.org/officeDocument/2006/relationships/oleObject" Target="../embeddings/oleObject11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4.wmf"/><Relationship Id="rId7" Type="http://schemas.openxmlformats.org/officeDocument/2006/relationships/image" Target="../media/image36.w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35.wmf"/><Relationship Id="rId4" Type="http://schemas.openxmlformats.org/officeDocument/2006/relationships/oleObject" Target="../embeddings/oleObject15.bin"/><Relationship Id="rId9" Type="http://schemas.openxmlformats.org/officeDocument/2006/relationships/image" Target="../media/image38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image" Target="../media/image39.wmf"/><Relationship Id="rId7" Type="http://schemas.openxmlformats.org/officeDocument/2006/relationships/oleObject" Target="../embeddings/oleObject19.bin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40.wmf"/><Relationship Id="rId4" Type="http://schemas.openxmlformats.org/officeDocument/2006/relationships/oleObject" Target="../embeddings/oleObject18.bin"/><Relationship Id="rId9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13" Type="http://schemas.openxmlformats.org/officeDocument/2006/relationships/oleObject" Target="../embeddings/oleObject25.bin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12" Type="http://schemas.openxmlformats.org/officeDocument/2006/relationships/image" Target="../media/image28.w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wmf"/><Relationship Id="rId11" Type="http://schemas.openxmlformats.org/officeDocument/2006/relationships/oleObject" Target="../embeddings/oleObject24.bin"/><Relationship Id="rId5" Type="http://schemas.openxmlformats.org/officeDocument/2006/relationships/oleObject" Target="../embeddings/oleObject21.bin"/><Relationship Id="rId10" Type="http://schemas.openxmlformats.org/officeDocument/2006/relationships/image" Target="../media/image31.wmf"/><Relationship Id="rId4" Type="http://schemas.openxmlformats.org/officeDocument/2006/relationships/image" Target="../media/image43.wmf"/><Relationship Id="rId9" Type="http://schemas.openxmlformats.org/officeDocument/2006/relationships/oleObject" Target="../embeddings/oleObject23.bin"/><Relationship Id="rId14" Type="http://schemas.openxmlformats.org/officeDocument/2006/relationships/image" Target="../media/image46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7.wmf"/><Relationship Id="rId7" Type="http://schemas.openxmlformats.org/officeDocument/2006/relationships/image" Target="../media/image49.png"/><Relationship Id="rId2" Type="http://schemas.openxmlformats.org/officeDocument/2006/relationships/oleObject" Target="../embeddings/oleObject26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wmf"/><Relationship Id="rId4" Type="http://schemas.openxmlformats.org/officeDocument/2006/relationships/oleObject" Target="../embeddings/oleObject27.bin"/><Relationship Id="rId9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52.wmf"/><Relationship Id="rId7" Type="http://schemas.openxmlformats.org/officeDocument/2006/relationships/image" Target="../media/image54.wmf"/><Relationship Id="rId2" Type="http://schemas.openxmlformats.org/officeDocument/2006/relationships/oleObject" Target="../embeddings/oleObject28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0.bin"/><Relationship Id="rId11" Type="http://schemas.openxmlformats.org/officeDocument/2006/relationships/image" Target="../media/image54.png"/><Relationship Id="rId5" Type="http://schemas.openxmlformats.org/officeDocument/2006/relationships/image" Target="../media/image53.wmf"/><Relationship Id="rId4" Type="http://schemas.openxmlformats.org/officeDocument/2006/relationships/oleObject" Target="../embeddings/oleObject29.bin"/><Relationship Id="rId9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20.wmf"/><Relationship Id="rId7" Type="http://schemas.openxmlformats.org/officeDocument/2006/relationships/image" Target="../media/image22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24.wmf"/><Relationship Id="rId5" Type="http://schemas.openxmlformats.org/officeDocument/2006/relationships/image" Target="../media/image21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2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/>
          <p:cNvSpPr/>
          <p:nvPr/>
        </p:nvSpPr>
        <p:spPr>
          <a:xfrm>
            <a:off x="25400" y="0"/>
            <a:ext cx="12189600" cy="6858000"/>
          </a:xfrm>
          <a:prstGeom prst="rect">
            <a:avLst/>
          </a:prstGeom>
          <a:blipFill dpi="0" rotWithShape="1">
            <a:blip r:embed="rId2" cstate="print">
              <a:alphaModFix amt="3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1075080" cy="1202392"/>
          </a:xfrm>
          <a:prstGeom prst="rect">
            <a:avLst/>
          </a:prstGeom>
        </p:spPr>
      </p:pic>
      <p:sp>
        <p:nvSpPr>
          <p:cNvPr id="9" name="Rectangle 2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02201" y="1871001"/>
            <a:ext cx="11867063" cy="92333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6000" b="1">
                <a:solidFill>
                  <a:srgbClr val="C00000"/>
                </a:solidFill>
                <a:latin typeface="+mj-lt"/>
              </a:rPr>
              <a:t>Mechanical Measurements</a:t>
            </a:r>
            <a:endParaRPr lang="it-IT" sz="6000" b="1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871706" y="3689648"/>
            <a:ext cx="2175596" cy="769441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it-IT" sz="4400" b="1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</a:t>
            </a:r>
            <a:r>
              <a:rPr lang="it-IT" sz="4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</a:t>
            </a:r>
          </a:p>
        </p:txBody>
      </p:sp>
      <p:sp>
        <p:nvSpPr>
          <p:cNvPr id="2" name="Rettangolo 1"/>
          <p:cNvSpPr/>
          <p:nvPr/>
        </p:nvSpPr>
        <p:spPr>
          <a:xfrm>
            <a:off x="25400" y="31750"/>
            <a:ext cx="12134850" cy="6798747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41882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39718" y="238186"/>
            <a:ext cx="33005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low-pass “RC” circuit</a:t>
            </a:r>
          </a:p>
        </p:txBody>
      </p:sp>
      <p:pic>
        <p:nvPicPr>
          <p:cNvPr id="5122" name="Picture 2" descr="(12) Filtro RC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564"/>
          <a:stretch/>
        </p:blipFill>
        <p:spPr bwMode="auto">
          <a:xfrm>
            <a:off x="597322" y="932683"/>
            <a:ext cx="4067811" cy="1943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uppo 7"/>
          <p:cNvGrpSpPr/>
          <p:nvPr/>
        </p:nvGrpSpPr>
        <p:grpSpPr>
          <a:xfrm>
            <a:off x="6572596" y="1151513"/>
            <a:ext cx="4851233" cy="1631216"/>
            <a:chOff x="6821978" y="882958"/>
            <a:chExt cx="4851233" cy="1631216"/>
          </a:xfrm>
        </p:grpSpPr>
        <p:sp>
          <p:nvSpPr>
            <p:cNvPr id="3" name="CasellaDiTesto 2"/>
            <p:cNvSpPr txBox="1"/>
            <p:nvPr/>
          </p:nvSpPr>
          <p:spPr>
            <a:xfrm>
              <a:off x="6821978" y="882958"/>
              <a:ext cx="3787127" cy="16312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Let’s study the </a:t>
              </a:r>
              <a:r>
                <a:rPr lang="en-US" sz="2000" i="1" dirty="0"/>
                <a:t>two </a:t>
              </a:r>
              <a:r>
                <a:rPr lang="en-US" sz="2000" i="1"/>
                <a:t>electric circuits</a:t>
              </a:r>
              <a:endParaRPr lang="en-US" sz="2000" i="1" dirty="0"/>
            </a:p>
            <a:p>
              <a:endParaRPr lang="en-US" sz="2000" dirty="0"/>
            </a:p>
            <a:p>
              <a:r>
                <a:rPr lang="en-US" sz="2000" dirty="0"/>
                <a:t>input (voltage) signal: </a:t>
              </a:r>
            </a:p>
            <a:p>
              <a:endParaRPr lang="en-US" sz="2000" dirty="0"/>
            </a:p>
            <a:p>
              <a:r>
                <a:rPr lang="en-US" sz="2000" dirty="0"/>
                <a:t>output (voltage) signal: </a:t>
              </a:r>
            </a:p>
          </p:txBody>
        </p:sp>
        <p:graphicFrame>
          <p:nvGraphicFramePr>
            <p:cNvPr id="5" name="Oggetto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05133950"/>
                </p:ext>
              </p:extLst>
            </p:nvPr>
          </p:nvGraphicFramePr>
          <p:xfrm>
            <a:off x="9977448" y="1493019"/>
            <a:ext cx="1695763" cy="4110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zione" r:id="rId4" imgW="939800" imgH="228600" progId="Equation.3">
                    <p:embed/>
                  </p:oleObj>
                </mc:Choice>
                <mc:Fallback>
                  <p:oleObj name="Equazione" r:id="rId4" imgW="939800" imgH="228600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977448" y="1493019"/>
                          <a:ext cx="1695763" cy="411094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ggetto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65782213"/>
                </p:ext>
              </p:extLst>
            </p:nvPr>
          </p:nvGraphicFramePr>
          <p:xfrm>
            <a:off x="9990825" y="2107624"/>
            <a:ext cx="1168831" cy="406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zione" r:id="rId6" imgW="660400" imgH="228600" progId="Equation.3">
                    <p:embed/>
                  </p:oleObj>
                </mc:Choice>
                <mc:Fallback>
                  <p:oleObj name="Equazione" r:id="rId6" imgW="660400" imgH="228600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990825" y="2107624"/>
                          <a:ext cx="1168831" cy="40655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1" name="Oggetto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8916126"/>
              </p:ext>
            </p:extLst>
          </p:nvPr>
        </p:nvGraphicFramePr>
        <p:xfrm>
          <a:off x="2338818" y="5513439"/>
          <a:ext cx="1552711" cy="6995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8" imgW="863225" imgH="393529" progId="Equation.3">
                  <p:embed/>
                </p:oleObj>
              </mc:Choice>
              <mc:Fallback>
                <p:oleObj name="Equazione" r:id="rId8" imgW="863225" imgH="393529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8818" y="5513439"/>
                        <a:ext cx="1552711" cy="69957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" name="Gruppo 23"/>
          <p:cNvGrpSpPr/>
          <p:nvPr/>
        </p:nvGrpSpPr>
        <p:grpSpPr>
          <a:xfrm>
            <a:off x="673331" y="3448364"/>
            <a:ext cx="11315567" cy="2893804"/>
            <a:chOff x="673331" y="3557557"/>
            <a:chExt cx="11315567" cy="2893804"/>
          </a:xfrm>
        </p:grpSpPr>
        <p:grpSp>
          <p:nvGrpSpPr>
            <p:cNvPr id="19" name="Gruppo 18"/>
            <p:cNvGrpSpPr/>
            <p:nvPr/>
          </p:nvGrpSpPr>
          <p:grpSpPr>
            <a:xfrm>
              <a:off x="673331" y="3557557"/>
              <a:ext cx="11315567" cy="2650717"/>
              <a:chOff x="696324" y="3527922"/>
              <a:chExt cx="11315567" cy="2650717"/>
            </a:xfrm>
          </p:grpSpPr>
          <p:grpSp>
            <p:nvGrpSpPr>
              <p:cNvPr id="16" name="Gruppo 15"/>
              <p:cNvGrpSpPr/>
              <p:nvPr/>
            </p:nvGrpSpPr>
            <p:grpSpPr>
              <a:xfrm>
                <a:off x="696324" y="3527922"/>
                <a:ext cx="11315567" cy="2650717"/>
                <a:chOff x="696324" y="3527922"/>
                <a:chExt cx="11315567" cy="2650717"/>
              </a:xfrm>
            </p:grpSpPr>
            <p:sp>
              <p:nvSpPr>
                <p:cNvPr id="9" name="CasellaDiTesto 8"/>
                <p:cNvSpPr txBox="1"/>
                <p:nvPr/>
              </p:nvSpPr>
              <p:spPr>
                <a:xfrm>
                  <a:off x="696324" y="3685649"/>
                  <a:ext cx="11315567" cy="249299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dirty="0"/>
                    <a:t>the current is			and the output voltage:  </a:t>
                  </a:r>
                </a:p>
                <a:p>
                  <a:endParaRPr lang="en-US" sz="2800" dirty="0"/>
                </a:p>
                <a:p>
                  <a:endParaRPr lang="en-US" sz="2000" dirty="0"/>
                </a:p>
                <a:p>
                  <a:r>
                    <a:rPr lang="en-US" sz="2000" dirty="0"/>
                    <a:t>but  		    is the </a:t>
                  </a:r>
                  <a:r>
                    <a:rPr lang="en-US" sz="2000" b="1" i="1" dirty="0"/>
                    <a:t>capacitive reactance</a:t>
                  </a:r>
                  <a:r>
                    <a:rPr lang="en-US" sz="2000" dirty="0"/>
                    <a:t>, therefore the output/input ratio is : </a:t>
                  </a:r>
                </a:p>
                <a:p>
                  <a:endParaRPr lang="en-US" sz="2000" dirty="0"/>
                </a:p>
                <a:p>
                  <a:endParaRPr lang="en-US" sz="2800" dirty="0"/>
                </a:p>
                <a:p>
                  <a:r>
                    <a:rPr lang="en-US" sz="2000" dirty="0"/>
                    <a:t>Considering 			the output/input ratio is also: 				</a:t>
                  </a:r>
                </a:p>
              </p:txBody>
            </p:sp>
            <p:graphicFrame>
              <p:nvGraphicFramePr>
                <p:cNvPr id="11" name="Oggetto 10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630748553"/>
                    </p:ext>
                  </p:extLst>
                </p:nvPr>
              </p:nvGraphicFramePr>
              <p:xfrm>
                <a:off x="2763229" y="3571132"/>
                <a:ext cx="1215596" cy="72935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zione" r:id="rId10" imgW="710891" imgH="431613" progId="Equation.3">
                        <p:embed/>
                      </p:oleObj>
                    </mc:Choice>
                    <mc:Fallback>
                      <p:oleObj name="Equazione" r:id="rId10" imgW="710891" imgH="431613" progId="Equation.3">
                        <p:embed/>
                        <p:pic>
                          <p:nvPicPr>
                            <p:cNvPr id="0" name="Object 7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1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763229" y="3571132"/>
                              <a:ext cx="1215596" cy="729358"/>
                            </a:xfrm>
                            <a:prstGeom prst="rect">
                              <a:avLst/>
                            </a:prstGeom>
                            <a:noFill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3" name="Oggetto 12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686413408"/>
                    </p:ext>
                  </p:extLst>
                </p:nvPr>
              </p:nvGraphicFramePr>
              <p:xfrm>
                <a:off x="7261325" y="3527922"/>
                <a:ext cx="2774915" cy="102482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zione" r:id="rId12" imgW="1676400" imgH="622300" progId="Equation.3">
                        <p:embed/>
                      </p:oleObj>
                    </mc:Choice>
                    <mc:Fallback>
                      <p:oleObj name="Equazione" r:id="rId12" imgW="1676400" imgH="622300" progId="Equation.3">
                        <p:embed/>
                        <p:pic>
                          <p:nvPicPr>
                            <p:cNvPr id="0" name="Object 9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3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7261325" y="3527922"/>
                              <a:ext cx="2774915" cy="1024827"/>
                            </a:xfrm>
                            <a:prstGeom prst="rect">
                              <a:avLst/>
                            </a:prstGeom>
                            <a:noFill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5" name="Oggetto 14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4169205737"/>
                    </p:ext>
                  </p:extLst>
                </p:nvPr>
              </p:nvGraphicFramePr>
              <p:xfrm>
                <a:off x="1397072" y="4592503"/>
                <a:ext cx="1231796" cy="71314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zione" r:id="rId14" imgW="723586" imgH="418918" progId="Equation.3">
                        <p:embed/>
                      </p:oleObj>
                    </mc:Choice>
                    <mc:Fallback>
                      <p:oleObj name="Equazione" r:id="rId14" imgW="723586" imgH="418918" progId="Equation.3">
                        <p:embed/>
                        <p:pic>
                          <p:nvPicPr>
                            <p:cNvPr id="0" name="Object 15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397072" y="4592503"/>
                              <a:ext cx="1231796" cy="713145"/>
                            </a:xfrm>
                            <a:prstGeom prst="rect">
                              <a:avLst/>
                            </a:prstGeom>
                            <a:noFill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aphicFrame>
            <p:nvGraphicFramePr>
              <p:cNvPr id="18" name="Oggetto 1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512755984"/>
                  </p:ext>
                </p:extLst>
              </p:nvPr>
            </p:nvGraphicFramePr>
            <p:xfrm>
              <a:off x="10123638" y="4487693"/>
              <a:ext cx="1691370" cy="76880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zione" r:id="rId16" imgW="939392" imgH="431613" progId="Equation.3">
                      <p:embed/>
                    </p:oleObj>
                  </mc:Choice>
                  <mc:Fallback>
                    <p:oleObj name="Equazione" r:id="rId16" imgW="939392" imgH="431613" progId="Equation.3">
                      <p:embed/>
                      <p:pic>
                        <p:nvPicPr>
                          <p:cNvPr id="0" name="Object 1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123638" y="4487693"/>
                            <a:ext cx="1691370" cy="768805"/>
                          </a:xfrm>
                          <a:prstGeom prst="rect">
                            <a:avLst/>
                          </a:prstGeom>
                          <a:noFill/>
                          <a:ln w="12700"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23" name="Oggetto 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72330364"/>
                </p:ext>
              </p:extLst>
            </p:nvPr>
          </p:nvGraphicFramePr>
          <p:xfrm>
            <a:off x="8013440" y="5611605"/>
            <a:ext cx="1642189" cy="8397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zione" r:id="rId18" imgW="837836" imgH="431613" progId="Equation.3">
                    <p:embed/>
                  </p:oleObj>
                </mc:Choice>
                <mc:Fallback>
                  <p:oleObj name="Equazione" r:id="rId18" imgW="837836" imgH="431613" progId="Equation.3">
                    <p:embed/>
                    <p:pic>
                      <p:nvPicPr>
                        <p:cNvPr id="0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13440" y="5611605"/>
                          <a:ext cx="1642189" cy="839756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chemeClr val="accent1"/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" name="Rettangolo 3"/>
          <p:cNvSpPr/>
          <p:nvPr/>
        </p:nvSpPr>
        <p:spPr>
          <a:xfrm>
            <a:off x="3938271" y="6222495"/>
            <a:ext cx="1550424" cy="369332"/>
          </a:xfrm>
          <a:prstGeom prst="rect">
            <a:avLst/>
          </a:prstGeom>
          <a:ln w="3175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b="1" i="1">
                <a:solidFill>
                  <a:srgbClr val="FF0000"/>
                </a:solidFill>
              </a:rPr>
              <a:t>time constant </a:t>
            </a:r>
            <a:endParaRPr lang="it-IT">
              <a:solidFill>
                <a:srgbClr val="FF0000"/>
              </a:solidFill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25400" y="31750"/>
            <a:ext cx="12134850" cy="6798747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673331" y="1828475"/>
            <a:ext cx="44003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2400"/>
              <a:t>v</a:t>
            </a:r>
            <a:r>
              <a:rPr lang="it-IT" sz="2400" baseline="-25000"/>
              <a:t>i</a:t>
            </a:r>
            <a:endParaRPr lang="it-IT" sz="2400"/>
          </a:p>
        </p:txBody>
      </p:sp>
      <p:sp>
        <p:nvSpPr>
          <p:cNvPr id="22" name="CasellaDiTesto 21"/>
          <p:cNvSpPr txBox="1"/>
          <p:nvPr/>
        </p:nvSpPr>
        <p:spPr>
          <a:xfrm>
            <a:off x="4000731" y="1815776"/>
            <a:ext cx="44003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2400"/>
              <a:t>v</a:t>
            </a:r>
            <a:r>
              <a:rPr lang="it-IT" sz="2400" baseline="-25000"/>
              <a:t>o</a:t>
            </a:r>
            <a:endParaRPr lang="it-IT" sz="2400"/>
          </a:p>
        </p:txBody>
      </p:sp>
      <p:sp>
        <p:nvSpPr>
          <p:cNvPr id="25" name="CasellaDiTesto 24"/>
          <p:cNvSpPr txBox="1"/>
          <p:nvPr/>
        </p:nvSpPr>
        <p:spPr>
          <a:xfrm>
            <a:off x="1833254" y="941149"/>
            <a:ext cx="44003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2400" i="1"/>
              <a:t>R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3253738" y="1803077"/>
            <a:ext cx="44003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2400" i="1"/>
              <a:t>C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2429911" y="1637975"/>
            <a:ext cx="44003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2000" i="1"/>
              <a:t>i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2696622" y="1896203"/>
            <a:ext cx="198967" cy="3600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9049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38538" y="494522"/>
            <a:ext cx="1034129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We can calculate the modulus of the previous complex function : 			</a:t>
            </a:r>
            <a:r>
              <a:rPr lang="en-US" sz="2000"/>
              <a:t>	</a:t>
            </a:r>
          </a:p>
          <a:p>
            <a:endParaRPr lang="en-US" sz="2000" dirty="0"/>
          </a:p>
          <a:p>
            <a:r>
              <a:rPr lang="en-US" sz="2000" dirty="0"/>
              <a:t>And the phase delay:  </a:t>
            </a:r>
          </a:p>
          <a:p>
            <a:endParaRPr lang="en-US" sz="2800" dirty="0"/>
          </a:p>
          <a:p>
            <a:r>
              <a:rPr lang="en-US" sz="2000" dirty="0"/>
              <a:t>We recognize the </a:t>
            </a:r>
            <a:r>
              <a:rPr lang="en-US" sz="2000" b="1" i="1" u="sng" dirty="0"/>
              <a:t>frequency response</a:t>
            </a:r>
            <a:r>
              <a:rPr lang="en-US" sz="2000" b="1" i="1" dirty="0"/>
              <a:t> </a:t>
            </a:r>
            <a:r>
              <a:rPr lang="en-US" sz="2000" dirty="0"/>
              <a:t>of a simple </a:t>
            </a:r>
            <a:r>
              <a:rPr lang="en-US" sz="2000" b="1" i="1" dirty="0"/>
              <a:t>1</a:t>
            </a:r>
            <a:r>
              <a:rPr lang="en-US" sz="2000" b="1" i="1" baseline="30000" dirty="0"/>
              <a:t>st</a:t>
            </a:r>
            <a:r>
              <a:rPr lang="en-US" sz="2000" b="1" i="1" dirty="0"/>
              <a:t> order electric signal manipulation </a:t>
            </a:r>
            <a:r>
              <a:rPr lang="en-US" sz="2000" dirty="0"/>
              <a:t>stage !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8146531"/>
              </p:ext>
            </p:extLst>
          </p:nvPr>
        </p:nvGraphicFramePr>
        <p:xfrm>
          <a:off x="7905859" y="256831"/>
          <a:ext cx="2288342" cy="1282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2" imgW="1346200" imgH="749300" progId="Equation.3">
                  <p:embed/>
                </p:oleObj>
              </mc:Choice>
              <mc:Fallback>
                <p:oleObj name="Equazione" r:id="rId2" imgW="1346200" imgH="7493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05859" y="256831"/>
                        <a:ext cx="2288342" cy="1282120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gget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1316579"/>
              </p:ext>
            </p:extLst>
          </p:nvPr>
        </p:nvGraphicFramePr>
        <p:xfrm>
          <a:off x="3125754" y="1116585"/>
          <a:ext cx="1800809" cy="3870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4" imgW="1015559" imgH="215806" progId="Equation.3">
                  <p:embed/>
                </p:oleObj>
              </mc:Choice>
              <mc:Fallback>
                <p:oleObj name="Equazione" r:id="rId4" imgW="1015559" imgH="215806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5754" y="1116585"/>
                        <a:ext cx="1800809" cy="387090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CasellaDiTesto 10"/>
          <p:cNvSpPr txBox="1"/>
          <p:nvPr/>
        </p:nvSpPr>
        <p:spPr>
          <a:xfrm>
            <a:off x="72500" y="6103564"/>
            <a:ext cx="114966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The RC circuit is a </a:t>
            </a:r>
            <a:r>
              <a:rPr lang="en-US" sz="2200" b="1" i="1" u="sng" dirty="0"/>
              <a:t>low-pass </a:t>
            </a:r>
            <a:r>
              <a:rPr lang="en-US" sz="2200" b="1" i="1" u="sng"/>
              <a:t>filter</a:t>
            </a:r>
            <a:r>
              <a:rPr lang="en-US" sz="2200"/>
              <a:t> (</a:t>
            </a:r>
            <a:r>
              <a:rPr lang="en-US" sz="2200" b="1" i="1"/>
              <a:t>1 pole Butterworth filter</a:t>
            </a:r>
            <a:r>
              <a:rPr lang="en-US" sz="2200" dirty="0"/>
              <a:t>) with a  – 3 </a:t>
            </a:r>
            <a:r>
              <a:rPr lang="en-US" sz="2200" dirty="0" err="1"/>
              <a:t>db</a:t>
            </a:r>
            <a:r>
              <a:rPr lang="en-US" sz="2200" dirty="0"/>
              <a:t>  </a:t>
            </a:r>
            <a:r>
              <a:rPr lang="en-US" sz="2200" i="1" u="sng" dirty="0"/>
              <a:t>cut-off frequency</a:t>
            </a:r>
            <a:r>
              <a:rPr lang="en-US" sz="2200"/>
              <a:t>: </a:t>
            </a:r>
            <a:endParaRPr lang="en-US" sz="2200" dirty="0"/>
          </a:p>
        </p:txBody>
      </p:sp>
      <p:graphicFrame>
        <p:nvGraphicFramePr>
          <p:cNvPr id="13" name="Oggetto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8443259"/>
              </p:ext>
            </p:extLst>
          </p:nvPr>
        </p:nvGraphicFramePr>
        <p:xfrm>
          <a:off x="10712115" y="5950503"/>
          <a:ext cx="1344841" cy="6773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6" imgW="723586" imgH="393529" progId="Equation.3">
                  <p:embed/>
                </p:oleObj>
              </mc:Choice>
              <mc:Fallback>
                <p:oleObj name="Equazione" r:id="rId6" imgW="723586" imgH="393529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12115" y="5950503"/>
                        <a:ext cx="1344841" cy="677355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5" name="Gruppo 24"/>
          <p:cNvGrpSpPr/>
          <p:nvPr/>
        </p:nvGrpSpPr>
        <p:grpSpPr>
          <a:xfrm>
            <a:off x="862554" y="2448673"/>
            <a:ext cx="3980900" cy="3342528"/>
            <a:chOff x="357738" y="2448672"/>
            <a:chExt cx="4568825" cy="4223609"/>
          </a:xfrm>
        </p:grpSpPr>
        <p:pic>
          <p:nvPicPr>
            <p:cNvPr id="6149" name="Picture 5" descr="(12) Filtro RC passa basso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738" y="2448672"/>
              <a:ext cx="4568825" cy="42236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Figura a mano libera 23"/>
            <p:cNvSpPr/>
            <p:nvPr/>
          </p:nvSpPr>
          <p:spPr>
            <a:xfrm>
              <a:off x="4012163" y="5159829"/>
              <a:ext cx="802433" cy="783771"/>
            </a:xfrm>
            <a:custGeom>
              <a:avLst/>
              <a:gdLst>
                <a:gd name="connsiteX0" fmla="*/ 0 w 848691"/>
                <a:gd name="connsiteY0" fmla="*/ 0 h 824173"/>
                <a:gd name="connsiteX1" fmla="*/ 354564 w 848691"/>
                <a:gd name="connsiteY1" fmla="*/ 363893 h 824173"/>
                <a:gd name="connsiteX2" fmla="*/ 802433 w 848691"/>
                <a:gd name="connsiteY2" fmla="*/ 783771 h 824173"/>
                <a:gd name="connsiteX3" fmla="*/ 811764 w 848691"/>
                <a:gd name="connsiteY3" fmla="*/ 783771 h 824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8691" h="824173">
                  <a:moveTo>
                    <a:pt x="0" y="0"/>
                  </a:moveTo>
                  <a:cubicBezTo>
                    <a:pt x="110412" y="116632"/>
                    <a:pt x="220825" y="233265"/>
                    <a:pt x="354564" y="363893"/>
                  </a:cubicBezTo>
                  <a:cubicBezTo>
                    <a:pt x="488303" y="494521"/>
                    <a:pt x="726233" y="713791"/>
                    <a:pt x="802433" y="783771"/>
                  </a:cubicBezTo>
                  <a:cubicBezTo>
                    <a:pt x="878633" y="853751"/>
                    <a:pt x="845198" y="818761"/>
                    <a:pt x="811764" y="783771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ttangolo 18"/>
          <p:cNvSpPr/>
          <p:nvPr/>
        </p:nvSpPr>
        <p:spPr>
          <a:xfrm>
            <a:off x="25400" y="31750"/>
            <a:ext cx="12134850" cy="6798747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0" name="Immagin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028" y="2448673"/>
            <a:ext cx="4669412" cy="3489131"/>
          </a:xfrm>
          <a:prstGeom prst="rect">
            <a:avLst/>
          </a:prstGeom>
        </p:spPr>
      </p:pic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5160870" y="3197312"/>
            <a:ext cx="1120887" cy="133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ω = 0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ω → ꝏ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ω = ω</a:t>
            </a:r>
            <a:r>
              <a:rPr kumimoji="0" lang="it-IT" altLang="it-IT" b="0" i="0" u="none" strike="noStrike" cap="none" normalizeH="0" baseline="-3000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c</a:t>
            </a:r>
            <a:endParaRPr kumimoji="0" lang="it-IT" altLang="it-IT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76913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po 18"/>
          <p:cNvGrpSpPr/>
          <p:nvPr/>
        </p:nvGrpSpPr>
        <p:grpSpPr>
          <a:xfrm>
            <a:off x="5595440" y="2155003"/>
            <a:ext cx="6148873" cy="1631216"/>
            <a:chOff x="6043127" y="4168597"/>
            <a:chExt cx="6148873" cy="1631216"/>
          </a:xfrm>
        </p:grpSpPr>
        <p:sp>
          <p:nvSpPr>
            <p:cNvPr id="11" name="CasellaDiTesto 10"/>
            <p:cNvSpPr txBox="1"/>
            <p:nvPr/>
          </p:nvSpPr>
          <p:spPr>
            <a:xfrm>
              <a:off x="6043127" y="4168597"/>
              <a:ext cx="6148873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000" dirty="0"/>
            </a:p>
            <a:p>
              <a:r>
                <a:rPr lang="en-US" sz="2000" dirty="0"/>
                <a:t>Note that for 		which is </a:t>
              </a:r>
            </a:p>
            <a:p>
              <a:endParaRPr lang="en-US" sz="2000" dirty="0"/>
            </a:p>
            <a:p>
              <a:r>
                <a:rPr lang="en-US" sz="2000" dirty="0">
                  <a:solidFill>
                    <a:srgbClr val="FF0000"/>
                  </a:solidFill>
                </a:rPr>
                <a:t>the </a:t>
              </a:r>
              <a:r>
                <a:rPr lang="en-US" sz="2000" i="1" dirty="0">
                  <a:solidFill>
                    <a:srgbClr val="FF0000"/>
                  </a:solidFill>
                </a:rPr>
                <a:t>output signal </a:t>
              </a:r>
              <a:r>
                <a:rPr lang="en-US" sz="2000">
                  <a:solidFill>
                    <a:srgbClr val="FF0000"/>
                  </a:solidFill>
                </a:rPr>
                <a:t>is the </a:t>
              </a:r>
              <a:r>
                <a:rPr lang="en-US" sz="2000" dirty="0">
                  <a:solidFill>
                    <a:srgbClr val="FF0000"/>
                  </a:solidFill>
                </a:rPr>
                <a:t>“integral” of the </a:t>
              </a:r>
              <a:r>
                <a:rPr lang="en-US" sz="2000">
                  <a:solidFill>
                    <a:srgbClr val="FF0000"/>
                  </a:solidFill>
                </a:rPr>
                <a:t>input signal</a:t>
              </a:r>
              <a:endParaRPr lang="en-US" sz="2000" dirty="0"/>
            </a:p>
            <a:p>
              <a:endParaRPr lang="en-US" sz="2000" dirty="0"/>
            </a:p>
          </p:txBody>
        </p:sp>
        <p:graphicFrame>
          <p:nvGraphicFramePr>
            <p:cNvPr id="16" name="Oggetto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49704544"/>
                </p:ext>
              </p:extLst>
            </p:nvPr>
          </p:nvGraphicFramePr>
          <p:xfrm>
            <a:off x="7597607" y="4476288"/>
            <a:ext cx="1212981" cy="414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zione" r:id="rId2" imgW="748975" imgH="253890" progId="Equation.3">
                    <p:embed/>
                  </p:oleObj>
                </mc:Choice>
                <mc:Fallback>
                  <p:oleObj name="Equazione" r:id="rId2" imgW="748975" imgH="25389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97607" y="4476288"/>
                          <a:ext cx="1212981" cy="414563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ggetto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81780770"/>
                </p:ext>
              </p:extLst>
            </p:nvPr>
          </p:nvGraphicFramePr>
          <p:xfrm>
            <a:off x="9967279" y="4343929"/>
            <a:ext cx="1483567" cy="6402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zione" r:id="rId4" imgW="901309" imgH="393529" progId="Equation.3">
                    <p:embed/>
                  </p:oleObj>
                </mc:Choice>
                <mc:Fallback>
                  <p:oleObj name="Equazione" r:id="rId4" imgW="901309" imgH="39352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967279" y="4343929"/>
                          <a:ext cx="1483567" cy="640276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5" name="Gruppo 24"/>
          <p:cNvGrpSpPr/>
          <p:nvPr/>
        </p:nvGrpSpPr>
        <p:grpSpPr>
          <a:xfrm>
            <a:off x="245771" y="513192"/>
            <a:ext cx="4568825" cy="4223609"/>
            <a:chOff x="357738" y="2448672"/>
            <a:chExt cx="4568825" cy="4223609"/>
          </a:xfrm>
        </p:grpSpPr>
        <p:pic>
          <p:nvPicPr>
            <p:cNvPr id="6149" name="Picture 5" descr="(12) Filtro RC passa basso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738" y="2448672"/>
              <a:ext cx="4568825" cy="42236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Figura a mano libera 23"/>
            <p:cNvSpPr/>
            <p:nvPr/>
          </p:nvSpPr>
          <p:spPr>
            <a:xfrm>
              <a:off x="4012163" y="5159829"/>
              <a:ext cx="802433" cy="783771"/>
            </a:xfrm>
            <a:custGeom>
              <a:avLst/>
              <a:gdLst>
                <a:gd name="connsiteX0" fmla="*/ 0 w 848691"/>
                <a:gd name="connsiteY0" fmla="*/ 0 h 824173"/>
                <a:gd name="connsiteX1" fmla="*/ 354564 w 848691"/>
                <a:gd name="connsiteY1" fmla="*/ 363893 h 824173"/>
                <a:gd name="connsiteX2" fmla="*/ 802433 w 848691"/>
                <a:gd name="connsiteY2" fmla="*/ 783771 h 824173"/>
                <a:gd name="connsiteX3" fmla="*/ 811764 w 848691"/>
                <a:gd name="connsiteY3" fmla="*/ 783771 h 824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8691" h="824173">
                  <a:moveTo>
                    <a:pt x="0" y="0"/>
                  </a:moveTo>
                  <a:cubicBezTo>
                    <a:pt x="110412" y="116632"/>
                    <a:pt x="220825" y="233265"/>
                    <a:pt x="354564" y="363893"/>
                  </a:cubicBezTo>
                  <a:cubicBezTo>
                    <a:pt x="488303" y="494521"/>
                    <a:pt x="726233" y="713791"/>
                    <a:pt x="802433" y="783771"/>
                  </a:cubicBezTo>
                  <a:cubicBezTo>
                    <a:pt x="878633" y="853751"/>
                    <a:pt x="845198" y="818761"/>
                    <a:pt x="811764" y="783771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23" name="Oggetto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5449817"/>
              </p:ext>
            </p:extLst>
          </p:nvPr>
        </p:nvGraphicFramePr>
        <p:xfrm>
          <a:off x="5871545" y="899539"/>
          <a:ext cx="1691370" cy="7688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7" imgW="939392" imgH="431613" progId="Equation.3">
                  <p:embed/>
                </p:oleObj>
              </mc:Choice>
              <mc:Fallback>
                <p:oleObj name="Equazione" r:id="rId7" imgW="939392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1545" y="899539"/>
                        <a:ext cx="1691370" cy="768805"/>
                      </a:xfrm>
                      <a:prstGeom prst="rect">
                        <a:avLst/>
                      </a:prstGeom>
                      <a:noFill/>
                      <a:ln w="127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ttangolo 11"/>
          <p:cNvSpPr/>
          <p:nvPr/>
        </p:nvSpPr>
        <p:spPr>
          <a:xfrm>
            <a:off x="25400" y="31750"/>
            <a:ext cx="12134850" cy="6798747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" name="Connettore 1 2"/>
          <p:cNvCxnSpPr/>
          <p:nvPr/>
        </p:nvCxnSpPr>
        <p:spPr>
          <a:xfrm flipH="1">
            <a:off x="7323668" y="1316567"/>
            <a:ext cx="249766" cy="31750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1 14"/>
          <p:cNvCxnSpPr/>
          <p:nvPr/>
        </p:nvCxnSpPr>
        <p:spPr>
          <a:xfrm flipH="1" flipV="1">
            <a:off x="7323668" y="1316567"/>
            <a:ext cx="325967" cy="287866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657" name="Picture 12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899" y="3835101"/>
            <a:ext cx="2395537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tangolo 4"/>
          <p:cNvSpPr/>
          <p:nvPr/>
        </p:nvSpPr>
        <p:spPr>
          <a:xfrm>
            <a:off x="7086600" y="2338388"/>
            <a:ext cx="1300163" cy="632223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9380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00155" y="244814"/>
            <a:ext cx="33909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high-pass “CR” circuit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986"/>
          <a:stretch/>
        </p:blipFill>
        <p:spPr>
          <a:xfrm>
            <a:off x="468484" y="1195726"/>
            <a:ext cx="4365984" cy="1965242"/>
          </a:xfrm>
          <a:prstGeom prst="rect">
            <a:avLst/>
          </a:prstGeom>
        </p:spPr>
      </p:pic>
      <p:grpSp>
        <p:nvGrpSpPr>
          <p:cNvPr id="5" name="Gruppo 4"/>
          <p:cNvGrpSpPr/>
          <p:nvPr/>
        </p:nvGrpSpPr>
        <p:grpSpPr>
          <a:xfrm>
            <a:off x="6347593" y="1290164"/>
            <a:ext cx="4759252" cy="1631770"/>
            <a:chOff x="7431578" y="1166591"/>
            <a:chExt cx="4759252" cy="1631770"/>
          </a:xfrm>
        </p:grpSpPr>
        <p:sp>
          <p:nvSpPr>
            <p:cNvPr id="6" name="CasellaDiTesto 5"/>
            <p:cNvSpPr txBox="1"/>
            <p:nvPr/>
          </p:nvSpPr>
          <p:spPr>
            <a:xfrm>
              <a:off x="7431578" y="1166591"/>
              <a:ext cx="4759252" cy="16312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The </a:t>
              </a:r>
              <a:r>
                <a:rPr lang="en-US" sz="2000" i="1" dirty="0"/>
                <a:t>two </a:t>
              </a:r>
              <a:r>
                <a:rPr lang="en-US" sz="2000" i="1"/>
                <a:t>electric circuits' </a:t>
              </a:r>
              <a:r>
                <a:rPr lang="en-US" sz="2000" dirty="0"/>
                <a:t>equations now are:</a:t>
              </a:r>
              <a:endParaRPr lang="en-US" sz="2000" i="1" dirty="0"/>
            </a:p>
            <a:p>
              <a:endParaRPr lang="en-US" sz="2000" dirty="0"/>
            </a:p>
            <a:p>
              <a:r>
                <a:rPr lang="en-US" sz="2000" dirty="0"/>
                <a:t>input (voltage) signal: </a:t>
              </a:r>
            </a:p>
            <a:p>
              <a:endParaRPr lang="en-US" sz="2000" dirty="0"/>
            </a:p>
            <a:p>
              <a:r>
                <a:rPr lang="en-US" sz="2000" dirty="0"/>
                <a:t>output (voltage) signal: </a:t>
              </a:r>
            </a:p>
          </p:txBody>
        </p:sp>
        <p:graphicFrame>
          <p:nvGraphicFramePr>
            <p:cNvPr id="7" name="Oggetto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84794014"/>
                </p:ext>
              </p:extLst>
            </p:nvPr>
          </p:nvGraphicFramePr>
          <p:xfrm>
            <a:off x="10183925" y="1776011"/>
            <a:ext cx="1671637" cy="411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zione" r:id="rId3" imgW="927000" imgH="228600" progId="Equation.3">
                    <p:embed/>
                  </p:oleObj>
                </mc:Choice>
                <mc:Fallback>
                  <p:oleObj name="Equazione" r:id="rId3" imgW="9270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183925" y="1776011"/>
                          <a:ext cx="1671637" cy="411163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ggetto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79368430"/>
                </p:ext>
              </p:extLst>
            </p:nvPr>
          </p:nvGraphicFramePr>
          <p:xfrm>
            <a:off x="10272825" y="2391961"/>
            <a:ext cx="966787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zione" r:id="rId5" imgW="545760" imgH="228600" progId="Equation.3">
                    <p:embed/>
                  </p:oleObj>
                </mc:Choice>
                <mc:Fallback>
                  <p:oleObj name="Equazione" r:id="rId5" imgW="54576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272825" y="2391961"/>
                          <a:ext cx="966787" cy="40640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20" name="Gruppo 19"/>
          <p:cNvGrpSpPr/>
          <p:nvPr/>
        </p:nvGrpSpPr>
        <p:grpSpPr>
          <a:xfrm>
            <a:off x="706636" y="3714596"/>
            <a:ext cx="10623217" cy="2367053"/>
            <a:chOff x="765110" y="3826565"/>
            <a:chExt cx="10623217" cy="2367053"/>
          </a:xfrm>
        </p:grpSpPr>
        <p:sp>
          <p:nvSpPr>
            <p:cNvPr id="9" name="CasellaDiTesto 8"/>
            <p:cNvSpPr txBox="1"/>
            <p:nvPr/>
          </p:nvSpPr>
          <p:spPr>
            <a:xfrm>
              <a:off x="765110" y="3946849"/>
              <a:ext cx="7403886" cy="22467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which now result in :			with the same notations:</a:t>
              </a:r>
            </a:p>
            <a:p>
              <a:endParaRPr lang="en-US" sz="2000" dirty="0"/>
            </a:p>
            <a:p>
              <a:endParaRPr lang="en-US" sz="2000" dirty="0"/>
            </a:p>
            <a:p>
              <a:r>
                <a:rPr lang="en-US" sz="2000" dirty="0"/>
                <a:t>The output/input ratio is : </a:t>
              </a:r>
            </a:p>
            <a:p>
              <a:endParaRPr lang="en-US" sz="2000" dirty="0"/>
            </a:p>
            <a:p>
              <a:endParaRPr lang="en-US" sz="2000" dirty="0"/>
            </a:p>
            <a:p>
              <a:r>
                <a:rPr lang="en-US" sz="2000" dirty="0"/>
                <a:t>It is also a </a:t>
              </a:r>
              <a:r>
                <a:rPr lang="en-US" sz="2000" b="1" i="1" dirty="0"/>
                <a:t>1</a:t>
              </a:r>
              <a:r>
                <a:rPr lang="en-US" sz="2000" b="1" i="1" baseline="30000" dirty="0"/>
                <a:t>st</a:t>
              </a:r>
              <a:r>
                <a:rPr lang="en-US" sz="2000" b="1" i="1" dirty="0"/>
                <a:t> order electric signal manipulation stage</a:t>
              </a:r>
              <a:r>
                <a:rPr lang="en-US" sz="2000" dirty="0"/>
                <a:t> with a </a:t>
              </a:r>
              <a:r>
                <a:rPr lang="en-US" sz="2000" b="1" i="1" u="sng" dirty="0"/>
                <a:t>gain</a:t>
              </a:r>
              <a:r>
                <a:rPr lang="en-US" sz="2000" dirty="0"/>
                <a:t> of :</a:t>
              </a:r>
            </a:p>
          </p:txBody>
        </p:sp>
        <p:graphicFrame>
          <p:nvGraphicFramePr>
            <p:cNvPr id="11" name="Oggetto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01634667"/>
                </p:ext>
              </p:extLst>
            </p:nvPr>
          </p:nvGraphicFramePr>
          <p:xfrm>
            <a:off x="3294681" y="3826565"/>
            <a:ext cx="1687867" cy="7374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zione" r:id="rId7" imgW="977900" imgH="431800" progId="Equation.3">
                    <p:embed/>
                  </p:oleObj>
                </mc:Choice>
                <mc:Fallback>
                  <p:oleObj name="Equazione" r:id="rId7" imgW="977900" imgH="431800" progId="Equation.3">
                    <p:embed/>
                    <p:pic>
                      <p:nvPicPr>
                        <p:cNvPr id="0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94681" y="3826565"/>
                          <a:ext cx="1687867" cy="737417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ggetto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21571766"/>
                </p:ext>
              </p:extLst>
            </p:nvPr>
          </p:nvGraphicFramePr>
          <p:xfrm>
            <a:off x="8343339" y="3878929"/>
            <a:ext cx="1124674" cy="6511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zione" r:id="rId9" imgW="723586" imgH="418918" progId="Equation.3">
                    <p:embed/>
                  </p:oleObj>
                </mc:Choice>
                <mc:Fallback>
                  <p:oleObj name="Equazione" r:id="rId9" imgW="723586" imgH="418918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343339" y="3878929"/>
                          <a:ext cx="1124674" cy="651127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ggetto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23093933"/>
                </p:ext>
              </p:extLst>
            </p:nvPr>
          </p:nvGraphicFramePr>
          <p:xfrm>
            <a:off x="9911716" y="3853813"/>
            <a:ext cx="1476611" cy="6652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zione" r:id="rId11" imgW="863225" imgH="393529" progId="Equation.3">
                    <p:embed/>
                  </p:oleObj>
                </mc:Choice>
                <mc:Fallback>
                  <p:oleObj name="Equazione" r:id="rId11" imgW="863225" imgH="393529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911716" y="3853813"/>
                          <a:ext cx="1476611" cy="665286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ggetto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72563521"/>
                </p:ext>
              </p:extLst>
            </p:nvPr>
          </p:nvGraphicFramePr>
          <p:xfrm>
            <a:off x="3812785" y="4729908"/>
            <a:ext cx="3922293" cy="7707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zione" r:id="rId13" imgW="2184400" imgH="431800" progId="Equation.3">
                    <p:embed/>
                  </p:oleObj>
                </mc:Choice>
                <mc:Fallback>
                  <p:oleObj name="Equazione" r:id="rId13" imgW="2184400" imgH="431800" progId="Equation.3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12785" y="4729908"/>
                          <a:ext cx="3922293" cy="770757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1" name="Rettangolo 20"/>
          <p:cNvSpPr/>
          <p:nvPr/>
        </p:nvSpPr>
        <p:spPr>
          <a:xfrm>
            <a:off x="25400" y="31750"/>
            <a:ext cx="12134850" cy="6798747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CasellaDiTesto 22"/>
          <p:cNvSpPr txBox="1"/>
          <p:nvPr/>
        </p:nvSpPr>
        <p:spPr>
          <a:xfrm>
            <a:off x="448732" y="2084885"/>
            <a:ext cx="44003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2400"/>
              <a:t>v</a:t>
            </a:r>
            <a:r>
              <a:rPr lang="it-IT" sz="2400" baseline="-25000"/>
              <a:t>i</a:t>
            </a:r>
            <a:endParaRPr lang="it-IT" sz="2400"/>
          </a:p>
        </p:txBody>
      </p:sp>
      <p:sp>
        <p:nvSpPr>
          <p:cNvPr id="24" name="CasellaDiTesto 23"/>
          <p:cNvSpPr txBox="1"/>
          <p:nvPr/>
        </p:nvSpPr>
        <p:spPr>
          <a:xfrm>
            <a:off x="4252056" y="2091028"/>
            <a:ext cx="44003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2400"/>
              <a:t>v</a:t>
            </a:r>
            <a:r>
              <a:rPr lang="it-IT" sz="2400" baseline="-25000"/>
              <a:t>o</a:t>
            </a:r>
            <a:endParaRPr lang="it-IT" sz="2400"/>
          </a:p>
        </p:txBody>
      </p:sp>
      <p:sp>
        <p:nvSpPr>
          <p:cNvPr id="25" name="CasellaDiTesto 24"/>
          <p:cNvSpPr txBox="1"/>
          <p:nvPr/>
        </p:nvSpPr>
        <p:spPr>
          <a:xfrm>
            <a:off x="3285306" y="2106049"/>
            <a:ext cx="44003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2400" i="1"/>
              <a:t>R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1789013" y="1172303"/>
            <a:ext cx="44003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2400" i="1"/>
              <a:t>C</a:t>
            </a:r>
          </a:p>
        </p:txBody>
      </p:sp>
      <p:sp>
        <p:nvSpPr>
          <p:cNvPr id="27" name="CasellaDiTesto 26"/>
          <p:cNvSpPr txBox="1"/>
          <p:nvPr/>
        </p:nvSpPr>
        <p:spPr>
          <a:xfrm>
            <a:off x="2484946" y="1948324"/>
            <a:ext cx="44003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2000" i="1"/>
              <a:t>i</a:t>
            </a:r>
          </a:p>
        </p:txBody>
      </p:sp>
      <p:cxnSp>
        <p:nvCxnSpPr>
          <p:cNvPr id="10" name="Connettore 1 9"/>
          <p:cNvCxnSpPr/>
          <p:nvPr/>
        </p:nvCxnSpPr>
        <p:spPr>
          <a:xfrm>
            <a:off x="2599237" y="1875367"/>
            <a:ext cx="396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2 29"/>
          <p:cNvCxnSpPr/>
          <p:nvPr/>
        </p:nvCxnSpPr>
        <p:spPr>
          <a:xfrm>
            <a:off x="3001435" y="1875367"/>
            <a:ext cx="0" cy="2880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298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/>
          <p:nvPr/>
        </p:nvSpPr>
        <p:spPr>
          <a:xfrm>
            <a:off x="25400" y="31750"/>
            <a:ext cx="12134850" cy="6798747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20" name="Oggetto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3691980"/>
              </p:ext>
            </p:extLst>
          </p:nvPr>
        </p:nvGraphicFramePr>
        <p:xfrm>
          <a:off x="389305" y="366259"/>
          <a:ext cx="2400793" cy="17197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2" imgW="1346200" imgH="965200" progId="Equation.3">
                  <p:embed/>
                </p:oleObj>
              </mc:Choice>
              <mc:Fallback>
                <p:oleObj name="Equazione" r:id="rId2" imgW="1346200" imgH="965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305" y="366259"/>
                        <a:ext cx="2400793" cy="1719716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6" name="Gruppo 25"/>
          <p:cNvGrpSpPr/>
          <p:nvPr/>
        </p:nvGrpSpPr>
        <p:grpSpPr>
          <a:xfrm>
            <a:off x="2955813" y="556534"/>
            <a:ext cx="4432246" cy="1466396"/>
            <a:chOff x="5525706" y="2478009"/>
            <a:chExt cx="4432246" cy="1466396"/>
          </a:xfrm>
        </p:grpSpPr>
        <p:sp>
          <p:nvSpPr>
            <p:cNvPr id="27" name="Rectangle 7"/>
            <p:cNvSpPr>
              <a:spLocks noChangeArrowheads="1"/>
            </p:cNvSpPr>
            <p:nvPr/>
          </p:nvSpPr>
          <p:spPr bwMode="auto">
            <a:xfrm>
              <a:off x="5525706" y="2478009"/>
              <a:ext cx="4432246" cy="12958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ea typeface="Times New Roman" panose="02020603050405020304" pitchFamily="18" charset="0"/>
                </a:rPr>
                <a:t>for 	ω = 0	</a:t>
              </a:r>
              <a:r>
                <a:rPr kumimoji="0" lang="it-IT" altLang="it-IT" b="0" i="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ea typeface="Times New Roman" panose="02020603050405020304" pitchFamily="18" charset="0"/>
                </a:rPr>
                <a:t>       </a:t>
              </a:r>
              <a:r>
                <a:rPr kumimoji="0" lang="it-IT" altLang="it-IT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ea typeface="Times New Roman" panose="02020603050405020304" pitchFamily="18" charset="0"/>
                </a:rPr>
                <a:t>G </a:t>
              </a:r>
              <a:r>
                <a:rPr kumimoji="0" lang="it-IT" altLang="it-IT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Times New Roman" panose="02020603050405020304" pitchFamily="18" charset="0"/>
                </a:rPr>
                <a:t>=</a:t>
              </a:r>
              <a:r>
                <a:rPr kumimoji="0" lang="it-IT" altLang="it-IT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Times New Roman" panose="02020603050405020304" pitchFamily="18" charset="0"/>
                </a:rPr>
                <a:t> 0</a:t>
              </a:r>
              <a:endParaRPr kumimoji="0" lang="it-IT" altLang="it-I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ea typeface="Times New Roman" panose="02020603050405020304" pitchFamily="18" charset="0"/>
                </a:rPr>
                <a:t> 	ω → ꝏ </a:t>
              </a:r>
              <a:r>
                <a:rPr kumimoji="0" lang="it-IT" altLang="it-IT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Times New Roman" panose="02020603050405020304" pitchFamily="18" charset="0"/>
                </a:rPr>
                <a:t>	</a:t>
              </a:r>
              <a:r>
                <a:rPr kumimoji="0" lang="it-IT" altLang="it-IT" b="0" i="0" u="none" strike="noStrike" cap="none" normalizeH="0">
                  <a:ln>
                    <a:noFill/>
                  </a:ln>
                  <a:solidFill>
                    <a:schemeClr val="tx1"/>
                  </a:solidFill>
                  <a:effectLst/>
                  <a:ea typeface="Times New Roman" panose="02020603050405020304" pitchFamily="18" charset="0"/>
                </a:rPr>
                <a:t>       </a:t>
              </a:r>
              <a:r>
                <a:rPr kumimoji="0" lang="it-IT" altLang="it-IT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Times New Roman" panose="02020603050405020304" pitchFamily="18" charset="0"/>
                </a:rPr>
                <a:t>G =</a:t>
              </a:r>
              <a:r>
                <a:rPr kumimoji="0" lang="it-IT" altLang="it-IT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Times New Roman" panose="02020603050405020304" pitchFamily="18" charset="0"/>
                </a:rPr>
                <a:t> 1</a:t>
              </a:r>
              <a:endParaRPr kumimoji="0" lang="it-IT" altLang="it-I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ea typeface="Times New Roman" panose="02020603050405020304" pitchFamily="18" charset="0"/>
                </a:rPr>
                <a:t> 	ω = </a:t>
              </a:r>
              <a:r>
                <a:rPr kumimoji="0" lang="it-IT" altLang="it-IT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ea typeface="Times New Roman" panose="02020603050405020304" pitchFamily="18" charset="0"/>
                </a:rPr>
                <a:t>ω</a:t>
              </a:r>
              <a:r>
                <a:rPr kumimoji="0" lang="it-IT" altLang="it-IT" b="0" i="0" u="none" strike="noStrike" cap="none" normalizeH="0" baseline="-30000" dirty="0" err="1">
                  <a:ln>
                    <a:noFill/>
                  </a:ln>
                  <a:solidFill>
                    <a:schemeClr val="tx1"/>
                  </a:solidFill>
                  <a:effectLst/>
                  <a:ea typeface="Times New Roman" panose="02020603050405020304" pitchFamily="18" charset="0"/>
                </a:rPr>
                <a:t>c</a:t>
              </a:r>
              <a:r>
                <a:rPr kumimoji="0" lang="it-IT" altLang="it-IT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ea typeface="Times New Roman" panose="02020603050405020304" pitchFamily="18" charset="0"/>
                </a:rPr>
                <a:t>		</a:t>
              </a:r>
              <a:endParaRPr kumimoji="0" lang="it-IT" altLang="it-I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graphicFrame>
          <p:nvGraphicFramePr>
            <p:cNvPr id="28" name="Oggetto 2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08879505"/>
                </p:ext>
              </p:extLst>
            </p:nvPr>
          </p:nvGraphicFramePr>
          <p:xfrm>
            <a:off x="7781652" y="3353120"/>
            <a:ext cx="756000" cy="5912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zione" r:id="rId4" imgW="533160" imgH="419040" progId="Equation.3">
                    <p:embed/>
                  </p:oleObj>
                </mc:Choice>
                <mc:Fallback>
                  <p:oleObj name="Equazione" r:id="rId4" imgW="533160" imgH="419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81652" y="3353120"/>
                          <a:ext cx="756000" cy="59128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sellaDiTesto 10"/>
              <p:cNvSpPr txBox="1"/>
              <p:nvPr/>
            </p:nvSpPr>
            <p:spPr>
              <a:xfrm>
                <a:off x="395816" y="3890963"/>
                <a:ext cx="2199747" cy="506870"/>
              </a:xfrm>
              <a:prstGeom prst="rect">
                <a:avLst/>
              </a:prstGeom>
              <a:noFill/>
              <a:ln>
                <a:solidFill>
                  <a:schemeClr val="accent5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 smtClean="0">
                          <a:latin typeface="Cambria Math"/>
                          <a:ea typeface="Cambria Math"/>
                        </a:rPr>
                        <m:t>𝜑</m:t>
                      </m:r>
                      <m:r>
                        <a:rPr lang="it-IT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it-IT" b="0" i="1" smtClean="0">
                          <a:latin typeface="Cambria Math"/>
                          <a:ea typeface="Cambria Math"/>
                        </a:rPr>
                        <m:t>𝑎𝑟𝑐𝑡𝑔</m:t>
                      </m:r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type m:val="skw"/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it-IT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it-IT" b="0" i="1" smtClean="0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  <m:r>
                                <m:rPr>
                                  <m:nor/>
                                </m:rPr>
                                <a:rPr lang="it-IT">
                                  <a:sym typeface="Symbol"/>
                                </a:rPr>
                                <m:t></m:t>
                              </m:r>
                              <m:r>
                                <m:rPr>
                                  <m:nor/>
                                </m:rPr>
                                <a:rPr lang="it-IT"/>
                                <m:t> 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it-IT"/>
              </a:p>
            </p:txBody>
          </p:sp>
        </mc:Choice>
        <mc:Fallback xmlns="">
          <p:sp>
            <p:nvSpPr>
              <p:cNvPr id="11" name="CasellaDiTes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816" y="3890963"/>
                <a:ext cx="2199747" cy="506870"/>
              </a:xfrm>
              <a:prstGeom prst="rect">
                <a:avLst/>
              </a:prstGeom>
              <a:blipFill rotWithShape="1">
                <a:blip r:embed="rId7"/>
                <a:stretch>
                  <a:fillRect t="-98824" r="-12397" b="-156471"/>
                </a:stretch>
              </a:blipFill>
              <a:ln>
                <a:solidFill>
                  <a:schemeClr val="accent5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7"/>
          <p:cNvSpPr>
            <a:spLocks noChangeArrowheads="1"/>
          </p:cNvSpPr>
          <p:nvPr/>
        </p:nvSpPr>
        <p:spPr bwMode="auto">
          <a:xfrm>
            <a:off x="2951583" y="3320596"/>
            <a:ext cx="4432246" cy="133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for 	ω = 0	</a:t>
            </a:r>
            <a:r>
              <a:rPr kumimoji="0" lang="it-IT" altLang="it-IT" b="0" i="0" u="none" strike="noStrike" cap="none" normalizeH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      </a:t>
            </a:r>
            <a:r>
              <a:rPr kumimoji="0" lang="it-IT" altLang="it-IT" b="0" i="0" u="none" strike="noStrike" cap="none" normalizeH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sym typeface="Symbol"/>
              </a:rPr>
              <a:t>=90°</a:t>
            </a:r>
            <a:endParaRPr kumimoji="0" lang="it-IT" altLang="it-IT" b="0" i="0" u="none" strike="noStrike" cap="none" normalizeH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	ω → ꝏ </a:t>
            </a:r>
            <a:r>
              <a:rPr kumimoji="0" lang="it-IT" altLang="it-IT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	</a:t>
            </a:r>
            <a:r>
              <a:rPr kumimoji="0" lang="it-IT" altLang="it-IT" b="0" i="0" u="none" strike="noStrike" cap="none" normalizeH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      </a:t>
            </a:r>
            <a:r>
              <a:rPr lang="it-IT" altLang="it-IT">
                <a:ea typeface="Times New Roman" panose="02020603050405020304" pitchFamily="18" charset="0"/>
                <a:sym typeface="Symbol"/>
              </a:rPr>
              <a:t>= 0°</a:t>
            </a:r>
            <a:endParaRPr kumimoji="0" lang="it-IT" altLang="it-IT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altLang="it-IT">
                <a:ea typeface="Times New Roman" panose="02020603050405020304" pitchFamily="18" charset="0"/>
              </a:rPr>
              <a:t>	</a:t>
            </a:r>
            <a:r>
              <a:rPr kumimoji="0" lang="it-IT" altLang="it-IT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ω 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= </a:t>
            </a:r>
            <a:r>
              <a:rPr kumimoji="0" lang="it-IT" altLang="it-IT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ω</a:t>
            </a:r>
            <a:r>
              <a:rPr kumimoji="0" lang="it-IT" altLang="it-IT" b="0" i="0" u="none" strike="noStrike" cap="none" normalizeH="0" baseline="-3000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c</a:t>
            </a:r>
            <a:r>
              <a:rPr kumimoji="0" lang="it-IT" altLang="it-IT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	</a:t>
            </a:r>
            <a:r>
              <a:rPr lang="it-IT" altLang="it-IT">
                <a:ea typeface="Times New Roman" panose="02020603050405020304" pitchFamily="18" charset="0"/>
              </a:rPr>
              <a:t>       </a:t>
            </a:r>
            <a:r>
              <a:rPr lang="it-IT" altLang="it-IT">
                <a:ea typeface="Times New Roman" panose="02020603050405020304" pitchFamily="18" charset="0"/>
                <a:sym typeface="Symbol"/>
              </a:rPr>
              <a:t>=45°</a:t>
            </a:r>
            <a:endParaRPr kumimoji="0" lang="it-IT" altLang="it-IT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1" r="8172"/>
          <a:stretch/>
        </p:blipFill>
        <p:spPr bwMode="auto">
          <a:xfrm>
            <a:off x="6998744" y="298450"/>
            <a:ext cx="4597400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64" name="Picture 28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038" y="2756132"/>
            <a:ext cx="3429529" cy="2560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96288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5510214" y="674998"/>
            <a:ext cx="59880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/>
              <a:t>For		   or </a:t>
            </a:r>
          </a:p>
          <a:p>
            <a:pPr>
              <a:lnSpc>
                <a:spcPct val="120000"/>
              </a:lnSpc>
            </a:pPr>
            <a:endParaRPr lang="en-US" sz="2000" dirty="0"/>
          </a:p>
          <a:p>
            <a:pPr>
              <a:lnSpc>
                <a:spcPct val="120000"/>
              </a:lnSpc>
            </a:pPr>
            <a:r>
              <a:rPr lang="en-US" sz="2000" dirty="0"/>
              <a:t>we get </a:t>
            </a:r>
          </a:p>
          <a:p>
            <a:pPr>
              <a:lnSpc>
                <a:spcPct val="120000"/>
              </a:lnSpc>
            </a:pPr>
            <a:endParaRPr lang="en-US" sz="2000" dirty="0"/>
          </a:p>
          <a:p>
            <a:pPr>
              <a:lnSpc>
                <a:spcPct val="120000"/>
              </a:lnSpc>
            </a:pPr>
            <a:r>
              <a:rPr lang="en-US" sz="2000">
                <a:sym typeface="Wingdings" panose="05000000000000000000" pitchFamily="2" charset="2"/>
              </a:rPr>
              <a:t>    </a:t>
            </a:r>
            <a:r>
              <a:rPr lang="en-US" sz="2000" dirty="0"/>
              <a:t>		</a:t>
            </a:r>
            <a:r>
              <a:rPr lang="en-US" sz="2000"/>
              <a:t>	</a:t>
            </a:r>
          </a:p>
          <a:p>
            <a:pPr>
              <a:lnSpc>
                <a:spcPct val="120000"/>
              </a:lnSpc>
            </a:pPr>
            <a:endParaRPr lang="en-US" sz="2000"/>
          </a:p>
          <a:p>
            <a:pPr>
              <a:lnSpc>
                <a:spcPct val="120000"/>
              </a:lnSpc>
            </a:pPr>
            <a:r>
              <a:rPr lang="en-US" sz="2000">
                <a:solidFill>
                  <a:srgbClr val="FF0000"/>
                </a:solidFill>
              </a:rPr>
              <a:t>the </a:t>
            </a:r>
            <a:r>
              <a:rPr lang="en-US" sz="2000" i="1" dirty="0">
                <a:solidFill>
                  <a:srgbClr val="FF0000"/>
                </a:solidFill>
              </a:rPr>
              <a:t>output signal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>
                <a:solidFill>
                  <a:srgbClr val="FF0000"/>
                </a:solidFill>
              </a:rPr>
              <a:t>is the  </a:t>
            </a:r>
            <a:r>
              <a:rPr lang="en-US" sz="2000" dirty="0">
                <a:solidFill>
                  <a:srgbClr val="FF0000"/>
                </a:solidFill>
              </a:rPr>
              <a:t>“derivative” of the </a:t>
            </a:r>
            <a:r>
              <a:rPr lang="en-US" sz="2000" i="1" dirty="0">
                <a:solidFill>
                  <a:srgbClr val="FF0000"/>
                </a:solidFill>
              </a:rPr>
              <a:t>input signal</a:t>
            </a:r>
            <a:r>
              <a:rPr lang="en-US" sz="2000" dirty="0">
                <a:solidFill>
                  <a:srgbClr val="FF0000"/>
                </a:solidFill>
              </a:rPr>
              <a:t> !	 </a:t>
            </a:r>
          </a:p>
        </p:txBody>
      </p:sp>
      <p:graphicFrame>
        <p:nvGraphicFramePr>
          <p:cNvPr id="8" name="Ogget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6838643"/>
              </p:ext>
            </p:extLst>
          </p:nvPr>
        </p:nvGraphicFramePr>
        <p:xfrm>
          <a:off x="6178676" y="716026"/>
          <a:ext cx="1203648" cy="4220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2" imgW="736280" imgH="253890" progId="Equation.3">
                  <p:embed/>
                </p:oleObj>
              </mc:Choice>
              <mc:Fallback>
                <p:oleObj name="Equazione" r:id="rId2" imgW="736280" imgH="25389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8676" y="716026"/>
                        <a:ext cx="1203648" cy="42205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1356268"/>
              </p:ext>
            </p:extLst>
          </p:nvPr>
        </p:nvGraphicFramePr>
        <p:xfrm>
          <a:off x="8109997" y="576886"/>
          <a:ext cx="1520889" cy="656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4" imgW="901309" imgH="393529" progId="Equation.3">
                  <p:embed/>
                </p:oleObj>
              </mc:Choice>
              <mc:Fallback>
                <p:oleObj name="Equazione" r:id="rId4" imgW="901309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09997" y="576886"/>
                        <a:ext cx="1520889" cy="65638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ggetto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8494310"/>
              </p:ext>
            </p:extLst>
          </p:nvPr>
        </p:nvGraphicFramePr>
        <p:xfrm>
          <a:off x="6562726" y="2174677"/>
          <a:ext cx="2019870" cy="3941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6" imgW="1168400" imgH="228600" progId="Equation.3">
                  <p:embed/>
                </p:oleObj>
              </mc:Choice>
              <mc:Fallback>
                <p:oleObj name="Equazione" r:id="rId6" imgW="1168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2726" y="2174677"/>
                        <a:ext cx="2019870" cy="39412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ttangolo 16"/>
          <p:cNvSpPr/>
          <p:nvPr/>
        </p:nvSpPr>
        <p:spPr>
          <a:xfrm>
            <a:off x="25400" y="31750"/>
            <a:ext cx="12134850" cy="6798747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1" r="8172"/>
          <a:stretch/>
        </p:blipFill>
        <p:spPr bwMode="auto">
          <a:xfrm>
            <a:off x="706967" y="2631016"/>
            <a:ext cx="4597400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59" name="Picture 35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378"/>
          <a:stretch/>
        </p:blipFill>
        <p:spPr bwMode="auto">
          <a:xfrm>
            <a:off x="621242" y="528638"/>
            <a:ext cx="2969684" cy="813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/>
              <p:cNvSpPr txBox="1"/>
              <p:nvPr/>
            </p:nvSpPr>
            <p:spPr>
              <a:xfrm>
                <a:off x="6548437" y="1351498"/>
                <a:ext cx="1772857" cy="6140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it-IT" i="1" smtClean="0">
                          <a:latin typeface="Cambria Math"/>
                          <a:ea typeface="Cambria Math"/>
                        </a:rPr>
                        <m:t>≅</m:t>
                      </m:r>
                      <m:r>
                        <a:rPr lang="it-IT" b="0" i="1" smtClean="0">
                          <a:latin typeface="Cambria Math"/>
                          <a:ea typeface="Cambria Math"/>
                        </a:rPr>
                        <m:t>𝑗</m:t>
                      </m:r>
                      <m:r>
                        <a:rPr lang="it-IT" b="0" i="1" smtClean="0">
                          <a:latin typeface="Cambria Math"/>
                          <a:ea typeface="Cambria Math"/>
                        </a:rPr>
                        <m:t>𝜔</m:t>
                      </m:r>
                      <m:r>
                        <a:rPr lang="it-IT" b="0" i="1" smtClean="0">
                          <a:latin typeface="Cambria Math"/>
                          <a:ea typeface="Cambria Math"/>
                        </a:rPr>
                        <m:t>𝐶𝑅</m:t>
                      </m:r>
                      <m:r>
                        <a:rPr lang="it-IT" b="0" i="1" smtClean="0">
                          <a:latin typeface="Cambria Math"/>
                          <a:ea typeface="Cambria Math"/>
                        </a:rPr>
                        <m:t>≪1</m:t>
                      </m:r>
                    </m:oMath>
                  </m:oMathPara>
                </a14:m>
                <a:endParaRPr lang="it-IT"/>
              </a:p>
            </p:txBody>
          </p:sp>
        </mc:Choice>
        <mc:Fallback xmlns="">
          <p:sp>
            <p:nvSpPr>
              <p:cNvPr id="4" name="CasellaDiTes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8437" y="1351498"/>
                <a:ext cx="1772857" cy="614014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ttangolo 17"/>
          <p:cNvSpPr/>
          <p:nvPr/>
        </p:nvSpPr>
        <p:spPr>
          <a:xfrm>
            <a:off x="6134702" y="585788"/>
            <a:ext cx="1300163" cy="632223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1" name="Connettore 1 10"/>
          <p:cNvCxnSpPr/>
          <p:nvPr/>
        </p:nvCxnSpPr>
        <p:spPr>
          <a:xfrm flipH="1">
            <a:off x="3005667" y="999067"/>
            <a:ext cx="249766" cy="31750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11"/>
          <p:cNvCxnSpPr/>
          <p:nvPr/>
        </p:nvCxnSpPr>
        <p:spPr>
          <a:xfrm flipH="1" flipV="1">
            <a:off x="3005667" y="999067"/>
            <a:ext cx="325967" cy="287866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2028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asellaDiTesto 14"/>
          <p:cNvSpPr txBox="1"/>
          <p:nvPr/>
        </p:nvSpPr>
        <p:spPr>
          <a:xfrm>
            <a:off x="166847" y="140044"/>
            <a:ext cx="112407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We will now analyze more in depth each one of the </a:t>
            </a:r>
            <a:r>
              <a:rPr lang="en-US" sz="2000" i="1" dirty="0"/>
              <a:t>functional blocks </a:t>
            </a:r>
            <a:r>
              <a:rPr lang="en-US" sz="2000" dirty="0"/>
              <a:t>of the general </a:t>
            </a:r>
            <a:r>
              <a:rPr lang="en-US" sz="2000" b="1" i="1" dirty="0"/>
              <a:t>measurement chain</a:t>
            </a:r>
            <a:r>
              <a:rPr lang="en-US" sz="2000" i="1" dirty="0"/>
              <a:t> </a:t>
            </a:r>
            <a:r>
              <a:rPr lang="en-US" sz="2000" dirty="0"/>
              <a:t>…</a:t>
            </a:r>
          </a:p>
        </p:txBody>
      </p:sp>
      <p:grpSp>
        <p:nvGrpSpPr>
          <p:cNvPr id="18" name="Gruppo 17"/>
          <p:cNvGrpSpPr/>
          <p:nvPr/>
        </p:nvGrpSpPr>
        <p:grpSpPr>
          <a:xfrm>
            <a:off x="2273641" y="923523"/>
            <a:ext cx="7389342" cy="841884"/>
            <a:chOff x="2273641" y="830397"/>
            <a:chExt cx="7389342" cy="841884"/>
          </a:xfrm>
        </p:grpSpPr>
        <p:grpSp>
          <p:nvGrpSpPr>
            <p:cNvPr id="14" name="Gruppo 13"/>
            <p:cNvGrpSpPr/>
            <p:nvPr/>
          </p:nvGrpSpPr>
          <p:grpSpPr>
            <a:xfrm>
              <a:off x="2273641" y="872702"/>
              <a:ext cx="7389342" cy="799579"/>
              <a:chOff x="-77034" y="1358734"/>
              <a:chExt cx="6590270" cy="469549"/>
            </a:xfrm>
          </p:grpSpPr>
          <p:sp>
            <p:nvSpPr>
              <p:cNvPr id="4" name="Line 1"/>
              <p:cNvSpPr>
                <a:spLocks noChangeShapeType="1"/>
              </p:cNvSpPr>
              <p:nvPr/>
            </p:nvSpPr>
            <p:spPr bwMode="auto">
              <a:xfrm flipV="1">
                <a:off x="228600" y="1589817"/>
                <a:ext cx="3429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" name="Text Box 5"/>
              <p:cNvSpPr txBox="1">
                <a:spLocks noChangeArrowheads="1"/>
              </p:cNvSpPr>
              <p:nvPr/>
            </p:nvSpPr>
            <p:spPr bwMode="auto">
              <a:xfrm>
                <a:off x="571500" y="1361217"/>
                <a:ext cx="1371600" cy="4572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TRANSDUCER</a:t>
                </a:r>
                <a:endParaRPr kumimoji="0" lang="it-IT" altLang="it-IT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" name="Line 4"/>
              <p:cNvSpPr>
                <a:spLocks noChangeShapeType="1"/>
              </p:cNvSpPr>
              <p:nvPr/>
            </p:nvSpPr>
            <p:spPr bwMode="auto">
              <a:xfrm flipV="1">
                <a:off x="1943100" y="1589817"/>
                <a:ext cx="4572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" name="Text Box 7"/>
              <p:cNvSpPr txBox="1">
                <a:spLocks noChangeArrowheads="1"/>
              </p:cNvSpPr>
              <p:nvPr/>
            </p:nvSpPr>
            <p:spPr bwMode="auto">
              <a:xfrm>
                <a:off x="2408538" y="1371083"/>
                <a:ext cx="1485900" cy="4572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SIGNAL CONDITIONER</a:t>
                </a:r>
              </a:p>
            </p:txBody>
          </p:sp>
          <p:sp>
            <p:nvSpPr>
              <p:cNvPr id="8" name="Line 3"/>
              <p:cNvSpPr>
                <a:spLocks noChangeShapeType="1"/>
              </p:cNvSpPr>
              <p:nvPr/>
            </p:nvSpPr>
            <p:spPr bwMode="auto">
              <a:xfrm>
                <a:off x="3894438" y="1589817"/>
                <a:ext cx="4572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Text Box 6"/>
              <p:cNvSpPr txBox="1">
                <a:spLocks noChangeArrowheads="1"/>
              </p:cNvSpPr>
              <p:nvPr/>
            </p:nvSpPr>
            <p:spPr bwMode="auto">
              <a:xfrm>
                <a:off x="4343400" y="1358734"/>
                <a:ext cx="1257300" cy="4572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VISUALIZER</a:t>
                </a:r>
              </a:p>
            </p:txBody>
          </p:sp>
          <p:sp>
            <p:nvSpPr>
              <p:cNvPr id="10" name="Line 2"/>
              <p:cNvSpPr>
                <a:spLocks noChangeShapeType="1"/>
              </p:cNvSpPr>
              <p:nvPr/>
            </p:nvSpPr>
            <p:spPr bwMode="auto">
              <a:xfrm>
                <a:off x="5608938" y="1589817"/>
                <a:ext cx="3429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Rectangle 10"/>
              <p:cNvSpPr>
                <a:spLocks noChangeArrowheads="1"/>
              </p:cNvSpPr>
              <p:nvPr/>
            </p:nvSpPr>
            <p:spPr bwMode="auto">
              <a:xfrm>
                <a:off x="-77034" y="1433298"/>
                <a:ext cx="6590270" cy="1988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1600" b="1" i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X</a:t>
                </a:r>
                <a:r>
                  <a:rPr lang="it-IT" altLang="it-IT" sz="16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							       </a:t>
                </a:r>
                <a:r>
                  <a:rPr kumimoji="0" lang="it-IT" altLang="it-IT" sz="1600" b="1" i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x</a:t>
                </a:r>
                <a:endParaRPr kumimoji="0" lang="it-IT" altLang="it-IT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6" name="CasellaDiTesto 15"/>
            <p:cNvSpPr txBox="1"/>
            <p:nvPr/>
          </p:nvSpPr>
          <p:spPr>
            <a:xfrm>
              <a:off x="4579878" y="830397"/>
              <a:ext cx="42107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v, </a:t>
              </a:r>
              <a:r>
                <a:rPr lang="en-US" sz="16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endPara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CasellaDiTesto 16"/>
            <p:cNvSpPr txBox="1"/>
            <p:nvPr/>
          </p:nvSpPr>
          <p:spPr>
            <a:xfrm>
              <a:off x="6750984" y="830397"/>
              <a:ext cx="4547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V, I</a:t>
              </a:r>
            </a:p>
          </p:txBody>
        </p:sp>
      </p:grpSp>
      <p:sp>
        <p:nvSpPr>
          <p:cNvPr id="19" name="CasellaDiTesto 18"/>
          <p:cNvSpPr txBox="1"/>
          <p:nvPr/>
        </p:nvSpPr>
        <p:spPr>
          <a:xfrm>
            <a:off x="166847" y="2208149"/>
            <a:ext cx="1193846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In the industry and in most modern measurement applications, the </a:t>
            </a:r>
            <a:r>
              <a:rPr lang="en-US" sz="2000" i="1" dirty="0"/>
              <a:t>measurement chain is electric </a:t>
            </a:r>
            <a:r>
              <a:rPr lang="en-US" sz="2000" dirty="0"/>
              <a:t>and the </a:t>
            </a:r>
            <a:r>
              <a:rPr lang="en-US" sz="2000" i="1" u="sng" dirty="0"/>
              <a:t>information</a:t>
            </a:r>
            <a:r>
              <a:rPr lang="en-US" sz="2000" dirty="0"/>
              <a:t> passes through the different stages as </a:t>
            </a:r>
            <a:r>
              <a:rPr lang="en-US" sz="2000" b="1" i="1" dirty="0"/>
              <a:t>voltage signal</a:t>
            </a:r>
            <a:r>
              <a:rPr lang="en-US" sz="2000" dirty="0"/>
              <a:t> or as a </a:t>
            </a:r>
            <a:r>
              <a:rPr lang="en-US" sz="2000" b="1" i="1" dirty="0"/>
              <a:t>current !</a:t>
            </a:r>
          </a:p>
          <a:p>
            <a:endParaRPr lang="en-US" sz="2000" b="1" i="1" dirty="0"/>
          </a:p>
          <a:p>
            <a:r>
              <a:rPr lang="en-US" sz="2000" dirty="0"/>
              <a:t>Despite the enormous technological advancements of the last 30 years, the main </a:t>
            </a:r>
            <a:r>
              <a:rPr lang="en-US" sz="2000" i="1" u="sng" dirty="0"/>
              <a:t>electrical visualizer instruments </a:t>
            </a:r>
            <a:r>
              <a:rPr lang="en-US" sz="2000" dirty="0"/>
              <a:t>can still be included in only </a:t>
            </a:r>
            <a:r>
              <a:rPr lang="en-US" sz="2000" b="1" dirty="0"/>
              <a:t>three</a:t>
            </a:r>
            <a:r>
              <a:rPr lang="en-US" sz="2000" dirty="0"/>
              <a:t> </a:t>
            </a:r>
            <a:r>
              <a:rPr lang="en-US" sz="2000"/>
              <a:t>classes:</a:t>
            </a:r>
          </a:p>
          <a:p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The </a:t>
            </a:r>
            <a:r>
              <a:rPr lang="en-US" sz="2000" b="1" i="1" dirty="0"/>
              <a:t>galvanometer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The </a:t>
            </a:r>
            <a:r>
              <a:rPr lang="en-US" sz="2000" b="1" i="1" dirty="0"/>
              <a:t>oscilloscope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The </a:t>
            </a:r>
            <a:r>
              <a:rPr lang="en-US" sz="2000" b="1" i="1" dirty="0"/>
              <a:t>digital voltmeter</a:t>
            </a:r>
          </a:p>
        </p:txBody>
      </p:sp>
      <p:sp>
        <p:nvSpPr>
          <p:cNvPr id="22" name="Rettangolo 21"/>
          <p:cNvSpPr/>
          <p:nvPr/>
        </p:nvSpPr>
        <p:spPr>
          <a:xfrm>
            <a:off x="25400" y="31750"/>
            <a:ext cx="12134850" cy="6798747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1927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www.rsrelectronics.com/test/01hm2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49" y="1282796"/>
            <a:ext cx="4376519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724814" y="4284223"/>
            <a:ext cx="10476585" cy="2219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2000" b="1" i="1" dirty="0"/>
              <a:t>Analog oscilloscope</a:t>
            </a:r>
            <a:r>
              <a:rPr lang="en-US" sz="2000" dirty="0"/>
              <a:t> is the </a:t>
            </a:r>
            <a:r>
              <a:rPr lang="en-US" sz="2000"/>
              <a:t>older type of oscilloscope </a:t>
            </a:r>
            <a:r>
              <a:rPr lang="en-US" sz="2000" dirty="0"/>
              <a:t>and can </a:t>
            </a:r>
            <a:r>
              <a:rPr lang="en-US" sz="2000" i="1" u="sng" dirty="0"/>
              <a:t>instantaneously </a:t>
            </a:r>
            <a:r>
              <a:rPr lang="en-US" sz="2000"/>
              <a:t>display the </a:t>
            </a:r>
            <a:r>
              <a:rPr lang="en-US" sz="2000" dirty="0"/>
              <a:t>waveform of the input </a:t>
            </a:r>
            <a:r>
              <a:rPr lang="en-US" sz="2000"/>
              <a:t>signal on the screen !</a:t>
            </a:r>
            <a:endParaRPr lang="en-US" sz="2000" dirty="0"/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2000" dirty="0"/>
              <a:t>The </a:t>
            </a:r>
            <a:r>
              <a:rPr lang="en-US" sz="2000" i="1" dirty="0"/>
              <a:t>periodic input signal</a:t>
            </a:r>
            <a:r>
              <a:rPr lang="en-US" sz="2000" dirty="0"/>
              <a:t> is combined on the fluorescent screen with an </a:t>
            </a:r>
            <a:r>
              <a:rPr lang="en-US" sz="2000" i="1" dirty="0"/>
              <a:t>internal </a:t>
            </a:r>
            <a:r>
              <a:rPr lang="en-US" sz="2000" i="1" dirty="0" err="1"/>
              <a:t>sawtooth</a:t>
            </a:r>
            <a:r>
              <a:rPr lang="en-US" sz="2000" i="1" dirty="0"/>
              <a:t> (sweep) signal </a:t>
            </a:r>
            <a:r>
              <a:rPr lang="en-US" sz="2000" dirty="0"/>
              <a:t>!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en-US" sz="1200" dirty="0"/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2000" dirty="0"/>
              <a:t>A </a:t>
            </a:r>
            <a:r>
              <a:rPr lang="en-US" sz="2000" b="1" i="1" dirty="0"/>
              <a:t>trigger</a:t>
            </a:r>
            <a:r>
              <a:rPr lang="en-US" sz="2000" dirty="0"/>
              <a:t> synchronizes the two signals !</a:t>
            </a:r>
          </a:p>
        </p:txBody>
      </p:sp>
      <p:sp>
        <p:nvSpPr>
          <p:cNvPr id="6" name="Rettangolo 5"/>
          <p:cNvSpPr/>
          <p:nvPr/>
        </p:nvSpPr>
        <p:spPr>
          <a:xfrm>
            <a:off x="25400" y="31750"/>
            <a:ext cx="12134850" cy="6798747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467564" y="427793"/>
            <a:ext cx="4037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The </a:t>
            </a:r>
            <a:r>
              <a:rPr lang="en-US" sz="2400" b="1" u="sng">
                <a:solidFill>
                  <a:srgbClr val="C00000"/>
                </a:solidFill>
              </a:rPr>
              <a:t>analog</a:t>
            </a:r>
            <a:r>
              <a:rPr lang="en-US" sz="2400" b="1">
                <a:solidFill>
                  <a:srgbClr val="C00000"/>
                </a:solidFill>
              </a:rPr>
              <a:t> OSCILLOSCOPE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8" name="Picture 11" descr="(10) oscilloscopio C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293" y="321968"/>
            <a:ext cx="6539744" cy="3191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12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(10) oscilloscopio placchette deflett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000" y="3220488"/>
            <a:ext cx="8460000" cy="3497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709947"/>
            <a:ext cx="6048000" cy="2363128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339" y="518279"/>
            <a:ext cx="5004000" cy="2324757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117725" y="118164"/>
            <a:ext cx="55350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Acceleration</a:t>
            </a:r>
            <a:r>
              <a:rPr lang="en-US" sz="2000" dirty="0"/>
              <a:t> and </a:t>
            </a:r>
            <a:r>
              <a:rPr lang="en-US" sz="2000" i="1" dirty="0"/>
              <a:t>collimation</a:t>
            </a:r>
            <a:r>
              <a:rPr lang="en-US" sz="2000" dirty="0"/>
              <a:t> of the electron beam !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179067" y="3031216"/>
            <a:ext cx="60522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Vertical deflection of the beam by the horizontal plates !</a:t>
            </a:r>
          </a:p>
        </p:txBody>
      </p:sp>
      <p:sp>
        <p:nvSpPr>
          <p:cNvPr id="7" name="Rettangolo 6"/>
          <p:cNvSpPr/>
          <p:nvPr/>
        </p:nvSpPr>
        <p:spPr>
          <a:xfrm>
            <a:off x="25400" y="31750"/>
            <a:ext cx="12134850" cy="6798747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4695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(10) dente di seg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39" y="1041309"/>
            <a:ext cx="5094156" cy="26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(10) dente di sega e sinusoi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248" y="818957"/>
            <a:ext cx="2664000" cy="5224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(10) dente di sega e pezzo di sinusoid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4866" y="831656"/>
            <a:ext cx="3096000" cy="4546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225605" y="244071"/>
            <a:ext cx="98576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Sawtooth</a:t>
            </a:r>
            <a:r>
              <a:rPr lang="en-US" sz="2000" dirty="0"/>
              <a:t> (sweep) and </a:t>
            </a:r>
            <a:r>
              <a:rPr lang="en-US" sz="2000" i="1" dirty="0"/>
              <a:t>sinusoidal signal </a:t>
            </a:r>
            <a:r>
              <a:rPr lang="en-US" sz="2000" dirty="0"/>
              <a:t>combination on the CRT screen ! </a:t>
            </a:r>
          </a:p>
        </p:txBody>
      </p:sp>
      <p:sp>
        <p:nvSpPr>
          <p:cNvPr id="6" name="Rettangolo 5"/>
          <p:cNvSpPr/>
          <p:nvPr/>
        </p:nvSpPr>
        <p:spPr>
          <a:xfrm>
            <a:off x="25400" y="31750"/>
            <a:ext cx="12134850" cy="6798747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3114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(10) diagramma blocchi oscilloscopio digita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71" y="2580949"/>
            <a:ext cx="7848000" cy="4008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http://www.strumentazioneelettronica.it/images/stories/nuovi_prodotti/1210_Tektronix_MDO_100MHz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063" y="197709"/>
            <a:ext cx="4885982" cy="2635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205946" y="197709"/>
            <a:ext cx="3256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Digital OSCILLOSCOPE …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316009" y="786404"/>
            <a:ext cx="589852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2000" dirty="0"/>
              <a:t>The digital oscilloscope does the same tasks as the </a:t>
            </a:r>
            <a:r>
              <a:rPr lang="en-US" sz="2000" i="1" dirty="0"/>
              <a:t>analog</a:t>
            </a:r>
            <a:r>
              <a:rPr lang="en-US" sz="2000" dirty="0"/>
              <a:t> scope (and much more) but it is actually a </a:t>
            </a:r>
            <a:r>
              <a:rPr lang="en-US" sz="2000" b="1" i="1" dirty="0"/>
              <a:t>digital voltmeter </a:t>
            </a:r>
            <a:r>
              <a:rPr lang="en-US" sz="2000" dirty="0"/>
              <a:t>that samples the input signal and displays it on a VGA screen !</a:t>
            </a:r>
          </a:p>
        </p:txBody>
      </p:sp>
      <p:sp>
        <p:nvSpPr>
          <p:cNvPr id="6" name="Rettangolo 5"/>
          <p:cNvSpPr/>
          <p:nvPr/>
        </p:nvSpPr>
        <p:spPr>
          <a:xfrm>
            <a:off x="25400" y="31750"/>
            <a:ext cx="12134850" cy="6798747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8166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78" y="997252"/>
            <a:ext cx="8434590" cy="4347832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174566" y="166255"/>
            <a:ext cx="117888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 will now study the most important </a:t>
            </a:r>
            <a:r>
              <a:rPr lang="en-US" sz="2400" b="1" i="1" dirty="0">
                <a:solidFill>
                  <a:srgbClr val="FF0000"/>
                </a:solidFill>
              </a:rPr>
              <a:t>signal manipulation circuits</a:t>
            </a:r>
            <a:r>
              <a:rPr lang="en-US" sz="2400" b="1" i="1" dirty="0"/>
              <a:t> </a:t>
            </a:r>
            <a:r>
              <a:rPr lang="en-US" sz="2400" dirty="0"/>
              <a:t>used in measurement instruments :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7602544" y="1307869"/>
            <a:ext cx="4161905" cy="2445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2000" dirty="0"/>
              <a:t>In modern and complex industry measurement system, the signal outputted by the transducer is almost always an </a:t>
            </a:r>
            <a:r>
              <a:rPr lang="en-US" sz="2000" i="1" dirty="0"/>
              <a:t>electrical signal </a:t>
            </a:r>
            <a:r>
              <a:rPr lang="en-US" sz="2000" b="1" i="1" dirty="0"/>
              <a:t>v</a:t>
            </a:r>
            <a:r>
              <a:rPr lang="en-US" sz="2000" i="1" dirty="0"/>
              <a:t> or </a:t>
            </a:r>
            <a:r>
              <a:rPr lang="en-US" sz="2000" b="1" i="1" dirty="0" err="1"/>
              <a:t>i</a:t>
            </a:r>
            <a:r>
              <a:rPr lang="en-US" sz="2000" b="1" i="1" dirty="0"/>
              <a:t> </a:t>
            </a:r>
            <a:r>
              <a:rPr lang="en-US" sz="2000" i="1" dirty="0"/>
              <a:t> for </a:t>
            </a:r>
            <a:r>
              <a:rPr lang="en-US" sz="2000" dirty="0"/>
              <a:t>which, most of the time, we need to </a:t>
            </a:r>
            <a:r>
              <a:rPr lang="en-US" sz="2000" i="1" u="sng" dirty="0"/>
              <a:t>enhance the information content</a:t>
            </a:r>
            <a:r>
              <a:rPr lang="en-US" sz="2000" dirty="0"/>
              <a:t> (the </a:t>
            </a:r>
            <a:r>
              <a:rPr lang="en-US" sz="2000" b="1" i="1" dirty="0"/>
              <a:t>intensity of the measurand</a:t>
            </a:r>
            <a:r>
              <a:rPr lang="en-US" sz="2000" dirty="0"/>
              <a:t>) !</a:t>
            </a:r>
          </a:p>
        </p:txBody>
      </p:sp>
      <p:pic>
        <p:nvPicPr>
          <p:cNvPr id="1026" name="Picture 2" descr="VR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610" y="4426451"/>
            <a:ext cx="5472000" cy="2136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458244" y="5434690"/>
            <a:ext cx="5718112" cy="1091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2000" dirty="0"/>
              <a:t>It is always possible to measure a </a:t>
            </a:r>
            <a:r>
              <a:rPr lang="en-US" sz="2000" u="sng" dirty="0"/>
              <a:t>voltage with an amperometer</a:t>
            </a:r>
            <a:r>
              <a:rPr lang="en-US" sz="2000" dirty="0"/>
              <a:t> and a </a:t>
            </a:r>
            <a:r>
              <a:rPr lang="en-US" sz="2000" u="sng" dirty="0"/>
              <a:t>current with </a:t>
            </a:r>
            <a:r>
              <a:rPr lang="en-US" sz="2000" u="sng"/>
              <a:t>a voltmeter</a:t>
            </a:r>
            <a:r>
              <a:rPr lang="en-US" sz="2000"/>
              <a:t>, but we have to remember the different needs </a:t>
            </a:r>
            <a:r>
              <a:rPr lang="en-US" sz="2000" dirty="0"/>
              <a:t>…</a:t>
            </a:r>
          </a:p>
        </p:txBody>
      </p:sp>
      <p:sp>
        <p:nvSpPr>
          <p:cNvPr id="7" name="Rettangolo 6"/>
          <p:cNvSpPr/>
          <p:nvPr/>
        </p:nvSpPr>
        <p:spPr>
          <a:xfrm>
            <a:off x="25400" y="31750"/>
            <a:ext cx="12134850" cy="6798747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0864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527553" y="79718"/>
            <a:ext cx="2776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rectifier diode :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135468" y="494397"/>
            <a:ext cx="58165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/>
              <a:t>a) The </a:t>
            </a:r>
            <a:r>
              <a:rPr lang="en-US" sz="2000" b="1" i="1" dirty="0"/>
              <a:t>SCR diode</a:t>
            </a:r>
            <a:r>
              <a:rPr lang="en-US" sz="2000" dirty="0"/>
              <a:t> works here as a </a:t>
            </a:r>
            <a:r>
              <a:rPr lang="en-US" sz="2000" i="1" u="sng" dirty="0"/>
              <a:t>half-wave rectifier</a:t>
            </a:r>
            <a:r>
              <a:rPr lang="en-US" sz="2000" dirty="0"/>
              <a:t> !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165144" y="3251291"/>
            <a:ext cx="112055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/>
              <a:t>b) </a:t>
            </a:r>
            <a:r>
              <a:rPr lang="en-US" sz="2000"/>
              <a:t>The </a:t>
            </a:r>
            <a:r>
              <a:rPr lang="en-US" sz="2000" b="1" i="1"/>
              <a:t>Graetz </a:t>
            </a:r>
            <a:r>
              <a:rPr lang="en-US" sz="2000" b="1" i="1" dirty="0"/>
              <a:t>bridge</a:t>
            </a:r>
            <a:r>
              <a:rPr lang="en-US" sz="2000" dirty="0"/>
              <a:t> with 4 SCR diodes works here as a </a:t>
            </a:r>
            <a:r>
              <a:rPr lang="en-US" sz="2000" i="1" u="sng" dirty="0"/>
              <a:t>full- wave rectifier</a:t>
            </a:r>
            <a:r>
              <a:rPr lang="en-US" sz="2000" dirty="0"/>
              <a:t> !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132366" y="1012671"/>
            <a:ext cx="2838450" cy="1638300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25400" y="31750"/>
            <a:ext cx="12134850" cy="6798747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5602" name="Picture 2" descr="C:\Users\emanuele\Desktop\Untitled-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19" y="904119"/>
            <a:ext cx="6913901" cy="2429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uppo 6"/>
          <p:cNvGrpSpPr/>
          <p:nvPr/>
        </p:nvGrpSpPr>
        <p:grpSpPr>
          <a:xfrm>
            <a:off x="165144" y="3853792"/>
            <a:ext cx="7308000" cy="2883166"/>
            <a:chOff x="268417" y="3853792"/>
            <a:chExt cx="7308000" cy="2883166"/>
          </a:xfrm>
        </p:grpSpPr>
        <p:pic>
          <p:nvPicPr>
            <p:cNvPr id="2051" name="Picture 3" descr="(11) ponte di Gretz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417" y="3853792"/>
              <a:ext cx="7308000" cy="2883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ttangolo 4"/>
            <p:cNvSpPr/>
            <p:nvPr/>
          </p:nvSpPr>
          <p:spPr>
            <a:xfrm>
              <a:off x="550357" y="6265333"/>
              <a:ext cx="491067" cy="4716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1" name="Rettangolo 10"/>
          <p:cNvSpPr/>
          <p:nvPr/>
        </p:nvSpPr>
        <p:spPr>
          <a:xfrm>
            <a:off x="1655233" y="2870878"/>
            <a:ext cx="491067" cy="388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9" name="Gruppo 8"/>
          <p:cNvGrpSpPr/>
          <p:nvPr/>
        </p:nvGrpSpPr>
        <p:grpSpPr>
          <a:xfrm>
            <a:off x="7992521" y="3684044"/>
            <a:ext cx="2472279" cy="2796785"/>
            <a:chOff x="7992521" y="3684044"/>
            <a:chExt cx="2472279" cy="2796785"/>
          </a:xfrm>
        </p:grpSpPr>
        <p:pic>
          <p:nvPicPr>
            <p:cNvPr id="25604" name="Picture 4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992521" y="3684044"/>
              <a:ext cx="2268000" cy="2796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ttangolo 14"/>
            <p:cNvSpPr/>
            <p:nvPr/>
          </p:nvSpPr>
          <p:spPr>
            <a:xfrm>
              <a:off x="8178799" y="3818466"/>
              <a:ext cx="491067" cy="2544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" name="Rettangolo 15"/>
            <p:cNvSpPr/>
            <p:nvPr/>
          </p:nvSpPr>
          <p:spPr>
            <a:xfrm>
              <a:off x="9973733" y="3845553"/>
              <a:ext cx="491067" cy="2544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25605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45" t="3103" r="1380" b="70008"/>
          <a:stretch/>
        </p:blipFill>
        <p:spPr bwMode="auto">
          <a:xfrm>
            <a:off x="9982197" y="3849812"/>
            <a:ext cx="1947333" cy="2677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5605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uppo 24"/>
          <p:cNvGrpSpPr/>
          <p:nvPr/>
        </p:nvGrpSpPr>
        <p:grpSpPr>
          <a:xfrm>
            <a:off x="6680435" y="2565031"/>
            <a:ext cx="3960074" cy="1495135"/>
            <a:chOff x="671805" y="3884799"/>
            <a:chExt cx="3960074" cy="1495135"/>
          </a:xfrm>
        </p:grpSpPr>
        <p:sp>
          <p:nvSpPr>
            <p:cNvPr id="20" name="CasellaDiTesto 19"/>
            <p:cNvSpPr txBox="1"/>
            <p:nvPr/>
          </p:nvSpPr>
          <p:spPr>
            <a:xfrm>
              <a:off x="1324948" y="4056495"/>
              <a:ext cx="3306931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→  is an </a:t>
              </a:r>
              <a:r>
                <a:rPr lang="en-US" sz="2000" i="1" u="sng" dirty="0"/>
                <a:t>integration operator</a:t>
              </a:r>
            </a:p>
            <a:p>
              <a:endParaRPr lang="en-US" sz="2000" i="1" u="sng" dirty="0"/>
            </a:p>
            <a:p>
              <a:endParaRPr lang="en-US" sz="2000" dirty="0"/>
            </a:p>
            <a:p>
              <a:r>
                <a:rPr lang="en-US" sz="2000" dirty="0"/>
                <a:t>→  is a </a:t>
              </a:r>
              <a:r>
                <a:rPr lang="en-US" sz="2000" i="1" u="sng" dirty="0"/>
                <a:t>derivative operator</a:t>
              </a:r>
            </a:p>
          </p:txBody>
        </p:sp>
        <p:graphicFrame>
          <p:nvGraphicFramePr>
            <p:cNvPr id="22" name="Oggetto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19077727"/>
                </p:ext>
              </p:extLst>
            </p:nvPr>
          </p:nvGraphicFramePr>
          <p:xfrm>
            <a:off x="671805" y="3884799"/>
            <a:ext cx="653143" cy="7290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zione" r:id="rId2" imgW="406224" imgH="457002" progId="Equation.3">
                    <p:embed/>
                  </p:oleObj>
                </mc:Choice>
                <mc:Fallback>
                  <p:oleObj name="Equazione" r:id="rId2" imgW="406224" imgH="457002" progId="Equation.3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1805" y="3884799"/>
                          <a:ext cx="653143" cy="72909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" name="Oggetto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3018034"/>
                </p:ext>
              </p:extLst>
            </p:nvPr>
          </p:nvGraphicFramePr>
          <p:xfrm>
            <a:off x="710998" y="5002238"/>
            <a:ext cx="574755" cy="3776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zione" r:id="rId4" imgW="330057" imgH="215806" progId="Equation.3">
                    <p:embed/>
                  </p:oleObj>
                </mc:Choice>
                <mc:Fallback>
                  <p:oleObj name="Equazione" r:id="rId4" imgW="330057" imgH="215806" progId="Equation.3">
                    <p:embed/>
                    <p:pic>
                      <p:nvPicPr>
                        <p:cNvPr id="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0998" y="5002238"/>
                          <a:ext cx="574755" cy="377696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6" name="CasellaDiTesto 25"/>
          <p:cNvSpPr txBox="1"/>
          <p:nvPr/>
        </p:nvSpPr>
        <p:spPr>
          <a:xfrm>
            <a:off x="405688" y="1001029"/>
            <a:ext cx="82345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/>
              <a:t>If </a:t>
            </a:r>
            <a:r>
              <a:rPr lang="en-US" sz="2000" dirty="0"/>
              <a:t>we consider, for example, a sinusoidal </a:t>
            </a:r>
            <a:r>
              <a:rPr lang="en-US" sz="2000"/>
              <a:t>signal </a:t>
            </a:r>
            <a:r>
              <a:rPr lang="en-US" sz="2000" dirty="0"/>
              <a:t>		</a:t>
            </a:r>
            <a:r>
              <a:rPr lang="en-US" sz="2000"/>
              <a:t>            </a:t>
            </a:r>
          </a:p>
          <a:p>
            <a:pPr>
              <a:lnSpc>
                <a:spcPct val="120000"/>
              </a:lnSpc>
            </a:pPr>
            <a:r>
              <a:rPr lang="en-US" sz="2000"/>
              <a:t>and we </a:t>
            </a:r>
            <a:r>
              <a:rPr lang="en-US" sz="2000" i="1"/>
              <a:t>integrate</a:t>
            </a:r>
            <a:r>
              <a:rPr lang="en-US" sz="2000"/>
              <a:t> and </a:t>
            </a:r>
            <a:r>
              <a:rPr lang="en-US" sz="2000" i="1"/>
              <a:t>derivate</a:t>
            </a:r>
            <a:r>
              <a:rPr lang="en-US" sz="2000"/>
              <a:t> it </a:t>
            </a:r>
            <a:r>
              <a:rPr lang="en-US" sz="2000" dirty="0"/>
              <a:t>:</a:t>
            </a:r>
          </a:p>
        </p:txBody>
      </p:sp>
      <p:graphicFrame>
        <p:nvGraphicFramePr>
          <p:cNvPr id="28" name="Oggetto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1111357"/>
              </p:ext>
            </p:extLst>
          </p:nvPr>
        </p:nvGraphicFramePr>
        <p:xfrm>
          <a:off x="5366472" y="1038831"/>
          <a:ext cx="2355444" cy="4176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6" imgW="1346200" imgH="241300" progId="Equation.3">
                  <p:embed/>
                </p:oleObj>
              </mc:Choice>
              <mc:Fallback>
                <p:oleObj name="Equazione" r:id="rId6" imgW="1346200" imgH="24130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6472" y="1038831"/>
                        <a:ext cx="2355444" cy="41763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ggetto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61197"/>
              </p:ext>
            </p:extLst>
          </p:nvPr>
        </p:nvGraphicFramePr>
        <p:xfrm>
          <a:off x="1143951" y="3506874"/>
          <a:ext cx="4041520" cy="7084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8" imgW="2387600" imgH="419100" progId="Equation.3">
                  <p:embed/>
                </p:oleObj>
              </mc:Choice>
              <mc:Fallback>
                <p:oleObj name="Equazione" r:id="rId8" imgW="2387600" imgH="419100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951" y="3506874"/>
                        <a:ext cx="4041520" cy="70847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ggetto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0884194"/>
              </p:ext>
            </p:extLst>
          </p:nvPr>
        </p:nvGraphicFramePr>
        <p:xfrm>
          <a:off x="1060813" y="2453544"/>
          <a:ext cx="4427861" cy="7483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10" imgW="2705100" imgH="457200" progId="Equation.3">
                  <p:embed/>
                </p:oleObj>
              </mc:Choice>
              <mc:Fallback>
                <p:oleObj name="Equazione" r:id="rId10" imgW="2705100" imgH="45720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0813" y="2453544"/>
                        <a:ext cx="4427861" cy="74837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ttangolo 10"/>
          <p:cNvSpPr/>
          <p:nvPr/>
        </p:nvSpPr>
        <p:spPr>
          <a:xfrm>
            <a:off x="25400" y="31750"/>
            <a:ext cx="12134850" cy="6798747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173568" y="202297"/>
            <a:ext cx="5816599" cy="413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/>
              <a:t>Preliminary considerations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994262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1804</TotalTime>
  <Words>701</Words>
  <Application>Microsoft Office PowerPoint</Application>
  <PresentationFormat>Widescreen</PresentationFormat>
  <Paragraphs>105</Paragraphs>
  <Slides>15</Slides>
  <Notes>1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Symbol</vt:lpstr>
      <vt:lpstr>Times New Roman</vt:lpstr>
      <vt:lpstr>Wingdings</vt:lpstr>
      <vt:lpstr>Tema di Office</vt:lpstr>
      <vt:lpstr>Equazione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Sapienza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Thermomechanical Measurements for Energy Systems (MENR)</dc:title>
  <dc:creator>Zaccaria Del Prete</dc:creator>
  <cp:lastModifiedBy>Livio D'Alvia</cp:lastModifiedBy>
  <cp:revision>131</cp:revision>
  <cp:lastPrinted>2018-10-24T09:04:27Z</cp:lastPrinted>
  <dcterms:created xsi:type="dcterms:W3CDTF">2016-04-12T09:20:31Z</dcterms:created>
  <dcterms:modified xsi:type="dcterms:W3CDTF">2024-03-05T17:23:03Z</dcterms:modified>
</cp:coreProperties>
</file>