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1" d="100"/>
          <a:sy n="61" d="100"/>
        </p:scale>
        <p:origin x="5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4/23/2025</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241947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4/23/2025</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69003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4/23/2025</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74085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4/23/2025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408828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4/23/2025</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87530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4/23/2025</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5321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4/23/2025</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65819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4/23/2025</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63125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4/23/2025</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61257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4/23/2025</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21047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4/23/2025</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58583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4/23/2025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‹N›</a:t>
            </a:fld>
            <a:endParaRPr lang="en-US" dirty="0"/>
          </a:p>
        </p:txBody>
      </p:sp>
    </p:spTree>
    <p:extLst>
      <p:ext uri="{BB962C8B-B14F-4D97-AF65-F5344CB8AC3E}">
        <p14:creationId xmlns:p14="http://schemas.microsoft.com/office/powerpoint/2010/main" val="911372369"/>
      </p:ext>
    </p:extLst>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7" r:id="rId8"/>
    <p:sldLayoutId id="2147483734" r:id="rId9"/>
    <p:sldLayoutId id="2147483735" r:id="rId10"/>
    <p:sldLayoutId id="2147483736"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inventures.com/post/2023-dual-use-report" TargetMode="External"/><Relationship Id="rId7" Type="http://schemas.openxmlformats.org/officeDocument/2006/relationships/hyperlink" Target="https://unctad.org/system/files/official-document/osgttinf2024d1_en.pdf"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unctad.org/system/files/official-document/tdr2024ch1_en.pdf" TargetMode="External"/><Relationship Id="rId5" Type="http://schemas.openxmlformats.org/officeDocument/2006/relationships/hyperlink" Target="https://databank.worldbank.org/source/world-development-indicators/Series/SE.XPD.TOTL.GD.ZS" TargetMode="External"/><Relationship Id="rId4" Type="http://schemas.openxmlformats.org/officeDocument/2006/relationships/hyperlink" Target="https://ec.europa.eu/eurostat/statistics-explained/index.php?title=Healthcare_expenditure_statistics_-_overview#:~:text=Germany%20had%20the%20highest%20level,Spain%20(%E2%82%AC131%20bill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61B17B84-F8A7-4053-9C9D-91E3CA7F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88951" cy="6858000"/>
          </a:xfrm>
          <a:prstGeom prst="rect">
            <a:avLst/>
          </a:prstGeom>
          <a:blipFill dpi="0" rotWithShape="1">
            <a:blip r:embed="rId2">
              <a:alphaModFix amt="30000"/>
              <a:lum bright="70000" contrast="-70000"/>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875095DA-0945-3728-4B83-3D503624551C}"/>
              </a:ext>
            </a:extLst>
          </p:cNvPr>
          <p:cNvPicPr>
            <a:picLocks noChangeAspect="1"/>
          </p:cNvPicPr>
          <p:nvPr/>
        </p:nvPicPr>
        <p:blipFill>
          <a:blip r:embed="rId3">
            <a:alphaModFix amt="70000"/>
          </a:blip>
          <a:srcRect l="5903" r="5213"/>
          <a:stretch/>
        </p:blipFill>
        <p:spPr>
          <a:xfrm>
            <a:off x="-3" y="-2"/>
            <a:ext cx="12188932" cy="6856614"/>
          </a:xfrm>
          <a:prstGeom prst="rect">
            <a:avLst/>
          </a:prstGeom>
        </p:spPr>
      </p:pic>
      <p:sp>
        <p:nvSpPr>
          <p:cNvPr id="2" name="Titolo 1">
            <a:extLst>
              <a:ext uri="{FF2B5EF4-FFF2-40B4-BE49-F238E27FC236}">
                <a16:creationId xmlns:a16="http://schemas.microsoft.com/office/drawing/2014/main" id="{C7C3BB69-AC11-50A8-6912-B5CD3B76BBC7}"/>
              </a:ext>
            </a:extLst>
          </p:cNvPr>
          <p:cNvSpPr>
            <a:spLocks noGrp="1"/>
          </p:cNvSpPr>
          <p:nvPr>
            <p:ph type="ctrTitle"/>
          </p:nvPr>
        </p:nvSpPr>
        <p:spPr>
          <a:xfrm>
            <a:off x="838200" y="740211"/>
            <a:ext cx="7530685" cy="3163864"/>
          </a:xfrm>
        </p:spPr>
        <p:txBody>
          <a:bodyPr>
            <a:normAutofit fontScale="90000"/>
          </a:bodyPr>
          <a:lstStyle/>
          <a:p>
            <a:pPr algn="l"/>
            <a:r>
              <a:rPr lang="it-IT" sz="5200" dirty="0">
                <a:solidFill>
                  <a:srgbClr val="FFFFFF"/>
                </a:solidFill>
              </a:rPr>
              <a:t>Economia di guerra ed economia a compatibilità socio-ambientale</a:t>
            </a:r>
          </a:p>
        </p:txBody>
      </p:sp>
      <p:sp>
        <p:nvSpPr>
          <p:cNvPr id="5" name="CasellaDiTesto 4">
            <a:extLst>
              <a:ext uri="{FF2B5EF4-FFF2-40B4-BE49-F238E27FC236}">
                <a16:creationId xmlns:a16="http://schemas.microsoft.com/office/drawing/2014/main" id="{F9C07A12-B90F-6CE1-0638-F07910340833}"/>
              </a:ext>
            </a:extLst>
          </p:cNvPr>
          <p:cNvSpPr txBox="1"/>
          <p:nvPr/>
        </p:nvSpPr>
        <p:spPr>
          <a:xfrm>
            <a:off x="1030126" y="4182611"/>
            <a:ext cx="4046364" cy="461665"/>
          </a:xfrm>
          <a:prstGeom prst="rect">
            <a:avLst/>
          </a:prstGeom>
          <a:noFill/>
        </p:spPr>
        <p:txBody>
          <a:bodyPr wrap="none" rtlCol="0">
            <a:spAutoFit/>
          </a:bodyPr>
          <a:lstStyle/>
          <a:p>
            <a:r>
              <a:rPr lang="it-IT" sz="2400" dirty="0">
                <a:solidFill>
                  <a:schemeClr val="bg1"/>
                </a:solidFill>
              </a:rPr>
              <a:t>Seminario </a:t>
            </a:r>
            <a:r>
              <a:rPr lang="it-IT" sz="2400">
                <a:solidFill>
                  <a:schemeClr val="bg1"/>
                </a:solidFill>
              </a:rPr>
              <a:t>Mirella Madafferi</a:t>
            </a:r>
            <a:endParaRPr lang="it-IT" sz="2400" dirty="0">
              <a:solidFill>
                <a:schemeClr val="bg1"/>
              </a:solidFill>
            </a:endParaRPr>
          </a:p>
        </p:txBody>
      </p:sp>
    </p:spTree>
    <p:extLst>
      <p:ext uri="{BB962C8B-B14F-4D97-AF65-F5344CB8AC3E}">
        <p14:creationId xmlns:p14="http://schemas.microsoft.com/office/powerpoint/2010/main" val="217833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37E018-664B-AC67-2FF3-82C9CABDEC8D}"/>
              </a:ext>
            </a:extLst>
          </p:cNvPr>
          <p:cNvSpPr>
            <a:spLocks noGrp="1"/>
          </p:cNvSpPr>
          <p:nvPr>
            <p:ph type="title"/>
          </p:nvPr>
        </p:nvSpPr>
        <p:spPr/>
        <p:txBody>
          <a:bodyPr>
            <a:normAutofit/>
          </a:bodyPr>
          <a:lstStyle/>
          <a:p>
            <a:r>
              <a:rPr lang="it-IT" sz="2800" dirty="0"/>
              <a:t>Grafico 9. Spesa per la protezione sociale in % del PIL</a:t>
            </a:r>
          </a:p>
        </p:txBody>
      </p:sp>
      <p:pic>
        <p:nvPicPr>
          <p:cNvPr id="4" name="Segnaposto contenuto 3" descr="Grafico a barre: Spesa per le prestazioni della protezione sociale, % del PIL, 2021 e 2022">
            <a:extLst>
              <a:ext uri="{FF2B5EF4-FFF2-40B4-BE49-F238E27FC236}">
                <a16:creationId xmlns:a16="http://schemas.microsoft.com/office/drawing/2014/main" id="{7781414F-AE56-20DC-3375-32396EEA661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53704" y="1681758"/>
            <a:ext cx="8551968" cy="4810482"/>
          </a:xfrm>
          <a:prstGeom prst="rect">
            <a:avLst/>
          </a:prstGeom>
          <a:noFill/>
          <a:ln>
            <a:noFill/>
          </a:ln>
        </p:spPr>
      </p:pic>
    </p:spTree>
    <p:extLst>
      <p:ext uri="{BB962C8B-B14F-4D97-AF65-F5344CB8AC3E}">
        <p14:creationId xmlns:p14="http://schemas.microsoft.com/office/powerpoint/2010/main" val="231416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D5FC86-5FEA-5310-A851-EA2BC3CC039A}"/>
              </a:ext>
            </a:extLst>
          </p:cNvPr>
          <p:cNvSpPr>
            <a:spLocks noGrp="1"/>
          </p:cNvSpPr>
          <p:nvPr>
            <p:ph type="title"/>
          </p:nvPr>
        </p:nvSpPr>
        <p:spPr/>
        <p:txBody>
          <a:bodyPr>
            <a:normAutofit fontScale="90000"/>
          </a:bodyPr>
          <a:lstStyle/>
          <a:p>
            <a:r>
              <a:rPr lang="it-IT" dirty="0"/>
              <a:t>Grafico 10. Spesa sociale governativa per l’educazione in % del PIL</a:t>
            </a:r>
          </a:p>
        </p:txBody>
      </p:sp>
      <p:pic>
        <p:nvPicPr>
          <p:cNvPr id="4" name="Segnaposto contenuto 3">
            <a:extLst>
              <a:ext uri="{FF2B5EF4-FFF2-40B4-BE49-F238E27FC236}">
                <a16:creationId xmlns:a16="http://schemas.microsoft.com/office/drawing/2014/main" id="{7F5F2318-626C-4F63-AA35-4BCB805F805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0952" y="1894471"/>
            <a:ext cx="9670095" cy="4597769"/>
          </a:xfrm>
          <a:prstGeom prst="rect">
            <a:avLst/>
          </a:prstGeom>
          <a:noFill/>
          <a:ln>
            <a:noFill/>
          </a:ln>
        </p:spPr>
      </p:pic>
    </p:spTree>
    <p:extLst>
      <p:ext uri="{BB962C8B-B14F-4D97-AF65-F5344CB8AC3E}">
        <p14:creationId xmlns:p14="http://schemas.microsoft.com/office/powerpoint/2010/main" val="314628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2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7" name="Rectangle 26">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A232D1C9-8AD3-453F-948D-966B7A11B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4ACD4D7-3FA3-4106-AFB4-55B58A02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4A8AB68-8859-90A6-0110-977C9A7688D3}"/>
              </a:ext>
            </a:extLst>
          </p:cNvPr>
          <p:cNvSpPr>
            <a:spLocks noGrp="1"/>
          </p:cNvSpPr>
          <p:nvPr>
            <p:ph type="title"/>
          </p:nvPr>
        </p:nvSpPr>
        <p:spPr>
          <a:xfrm>
            <a:off x="1600201" y="1219200"/>
            <a:ext cx="9067799" cy="2681128"/>
          </a:xfrm>
        </p:spPr>
        <p:txBody>
          <a:bodyPr vert="horz" lIns="91440" tIns="45720" rIns="91440" bIns="45720" rtlCol="0" anchor="b">
            <a:normAutofit/>
          </a:bodyPr>
          <a:lstStyle/>
          <a:p>
            <a:pPr algn="ctr"/>
            <a:r>
              <a:rPr lang="en-US" sz="5200" dirty="0">
                <a:solidFill>
                  <a:schemeClr val="tx2"/>
                </a:solidFill>
              </a:rPr>
              <a:t>La </a:t>
            </a:r>
            <a:r>
              <a:rPr lang="en-US" sz="5200">
                <a:solidFill>
                  <a:schemeClr val="tx2"/>
                </a:solidFill>
              </a:rPr>
              <a:t>questione</a:t>
            </a:r>
            <a:r>
              <a:rPr lang="en-US" sz="5200" dirty="0">
                <a:solidFill>
                  <a:schemeClr val="tx2"/>
                </a:solidFill>
              </a:rPr>
              <a:t> del </a:t>
            </a:r>
            <a:r>
              <a:rPr lang="en-US" sz="5200">
                <a:solidFill>
                  <a:schemeClr val="tx2"/>
                </a:solidFill>
              </a:rPr>
              <a:t>debito</a:t>
            </a:r>
            <a:r>
              <a:rPr lang="en-US" sz="5200" dirty="0">
                <a:solidFill>
                  <a:schemeClr val="tx2"/>
                </a:solidFill>
              </a:rPr>
              <a:t> nei </a:t>
            </a:r>
            <a:r>
              <a:rPr lang="en-US" sz="5200">
                <a:solidFill>
                  <a:schemeClr val="tx2"/>
                </a:solidFill>
              </a:rPr>
              <a:t>Paesi</a:t>
            </a:r>
            <a:r>
              <a:rPr lang="en-US" sz="5200" dirty="0">
                <a:solidFill>
                  <a:schemeClr val="tx2"/>
                </a:solidFill>
              </a:rPr>
              <a:t> in Via di </a:t>
            </a:r>
            <a:r>
              <a:rPr lang="en-US" sz="5200" dirty="0" err="1">
                <a:solidFill>
                  <a:schemeClr val="tx2"/>
                </a:solidFill>
              </a:rPr>
              <a:t>Sviluppo</a:t>
            </a:r>
            <a:endParaRPr lang="en-US" sz="5200" dirty="0">
              <a:solidFill>
                <a:schemeClr val="tx2"/>
              </a:solidFill>
            </a:endParaRPr>
          </a:p>
        </p:txBody>
      </p:sp>
    </p:spTree>
    <p:extLst>
      <p:ext uri="{BB962C8B-B14F-4D97-AF65-F5344CB8AC3E}">
        <p14:creationId xmlns:p14="http://schemas.microsoft.com/office/powerpoint/2010/main" val="2238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32EBE56B-DFF0-4948-83B7-D40B66737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12" y="-9526"/>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olo 1">
            <a:extLst>
              <a:ext uri="{FF2B5EF4-FFF2-40B4-BE49-F238E27FC236}">
                <a16:creationId xmlns:a16="http://schemas.microsoft.com/office/drawing/2014/main" id="{1A773B7D-CFC3-23C5-E456-3DC88B33581D}"/>
              </a:ext>
            </a:extLst>
          </p:cNvPr>
          <p:cNvSpPr>
            <a:spLocks noGrp="1"/>
          </p:cNvSpPr>
          <p:nvPr>
            <p:ph type="title"/>
          </p:nvPr>
        </p:nvSpPr>
        <p:spPr>
          <a:xfrm>
            <a:off x="438749" y="767875"/>
            <a:ext cx="2236918" cy="2068081"/>
          </a:xfrm>
        </p:spPr>
        <p:txBody>
          <a:bodyPr vert="horz" lIns="91440" tIns="45720" rIns="91440" bIns="45720" rtlCol="0" anchor="ctr">
            <a:normAutofit/>
          </a:bodyPr>
          <a:lstStyle/>
          <a:p>
            <a:r>
              <a:rPr lang="it-IT" sz="2500" dirty="0">
                <a:solidFill>
                  <a:schemeClr val="tx2"/>
                </a:solidFill>
              </a:rPr>
              <a:t>Grafico 11. Stagnazione delle maggiori economie</a:t>
            </a:r>
            <a:endParaRPr lang="en-US" sz="2500" dirty="0">
              <a:solidFill>
                <a:schemeClr val="tx2"/>
              </a:solidFill>
            </a:endParaRPr>
          </a:p>
        </p:txBody>
      </p:sp>
      <p:pic>
        <p:nvPicPr>
          <p:cNvPr id="17" name="Picture 16">
            <a:extLst>
              <a:ext uri="{FF2B5EF4-FFF2-40B4-BE49-F238E27FC236}">
                <a16:creationId xmlns:a16="http://schemas.microsoft.com/office/drawing/2014/main" id="{0504D9BB-C5B4-4DB5-9217-B4CDBBE197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9" name="Picture 18">
            <a:extLst>
              <a:ext uri="{FF2B5EF4-FFF2-40B4-BE49-F238E27FC236}">
                <a16:creationId xmlns:a16="http://schemas.microsoft.com/office/drawing/2014/main" id="{0A80FB64-DCE9-4522-B219-46AD36DB55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pic>
        <p:nvPicPr>
          <p:cNvPr id="4" name="Segnaposto contenuto 3" descr="Immagine che contiene testo, software, Icona del computer, Pagina Web&#10;&#10;Descrizione generata automaticamente">
            <a:extLst>
              <a:ext uri="{FF2B5EF4-FFF2-40B4-BE49-F238E27FC236}">
                <a16:creationId xmlns:a16="http://schemas.microsoft.com/office/drawing/2014/main" id="{2B8FCF2A-12E5-E1AA-FC67-36AB1AFECBE0}"/>
              </a:ext>
            </a:extLst>
          </p:cNvPr>
          <p:cNvPicPr>
            <a:picLocks noGrp="1" noChangeAspect="1"/>
          </p:cNvPicPr>
          <p:nvPr>
            <p:ph idx="1"/>
          </p:nvPr>
        </p:nvPicPr>
        <p:blipFill rotWithShape="1">
          <a:blip r:embed="rId5"/>
          <a:srcRect l="25680" t="30725" r="22339" b="14191"/>
          <a:stretch/>
        </p:blipFill>
        <p:spPr bwMode="auto">
          <a:xfrm>
            <a:off x="2853559" y="704084"/>
            <a:ext cx="8899693" cy="530491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24913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29B3F6C-5DFD-57BE-B7A9-4E386248FE48}"/>
              </a:ext>
            </a:extLst>
          </p:cNvPr>
          <p:cNvSpPr>
            <a:spLocks noGrp="1"/>
          </p:cNvSpPr>
          <p:nvPr>
            <p:ph type="title"/>
          </p:nvPr>
        </p:nvSpPr>
        <p:spPr>
          <a:xfrm>
            <a:off x="9277641" y="696201"/>
            <a:ext cx="2200998" cy="2912691"/>
          </a:xfrm>
        </p:spPr>
        <p:txBody>
          <a:bodyPr vert="horz" lIns="91440" tIns="45720" rIns="91440" bIns="45720" rtlCol="0" anchor="b">
            <a:noAutofit/>
          </a:bodyPr>
          <a:lstStyle/>
          <a:p>
            <a:r>
              <a:rPr lang="it-IT" sz="1800" dirty="0"/>
              <a:t>Grafico 12. Debito pubblico lordo del governo generale nelle economie del Gruppo dei 20</a:t>
            </a:r>
            <a:br>
              <a:rPr lang="it-IT" sz="1800" dirty="0"/>
            </a:br>
            <a:r>
              <a:rPr lang="it-IT" sz="1800" dirty="0"/>
              <a:t>(PERCENTUALE DEL PIL)</a:t>
            </a:r>
            <a:br>
              <a:rPr lang="it-IT" sz="1800" dirty="0"/>
            </a:br>
            <a:endParaRPr lang="en-US" sz="1800" dirty="0"/>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4D8AC86D-09E5-A9F2-61E2-FC48CAD24DF4}"/>
              </a:ext>
            </a:extLst>
          </p:cNvPr>
          <p:cNvPicPr>
            <a:picLocks noGrp="1" noChangeAspect="1"/>
          </p:cNvPicPr>
          <p:nvPr>
            <p:ph idx="1"/>
          </p:nvPr>
        </p:nvPicPr>
        <p:blipFill rotWithShape="1">
          <a:blip r:embed="rId4"/>
          <a:srcRect l="32216" t="24635" r="32455" b="12807"/>
          <a:stretch/>
        </p:blipFill>
        <p:spPr bwMode="auto">
          <a:xfrm>
            <a:off x="1134373" y="-5259"/>
            <a:ext cx="6847606" cy="682044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48085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1F491198-AF87-4E71-AAD9-AE427363C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4C2E1C05-3303-4DCD-9685-3BDE5AEF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84319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D7F2E59A-66C6-4BE2-B3FB-D5DE585D2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0"/>
            <a:ext cx="12191999" cy="1833647"/>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99F5643-F9F4-F212-7AC3-C81EDC3DCA16}"/>
              </a:ext>
            </a:extLst>
          </p:cNvPr>
          <p:cNvSpPr>
            <a:spLocks noGrp="1"/>
          </p:cNvSpPr>
          <p:nvPr>
            <p:ph type="title"/>
          </p:nvPr>
        </p:nvSpPr>
        <p:spPr>
          <a:xfrm>
            <a:off x="719191" y="-450792"/>
            <a:ext cx="10750570" cy="1514105"/>
          </a:xfrm>
        </p:spPr>
        <p:txBody>
          <a:bodyPr vert="horz" lIns="91440" tIns="45720" rIns="91440" bIns="45720" rtlCol="0" anchor="b">
            <a:normAutofit/>
          </a:bodyPr>
          <a:lstStyle/>
          <a:p>
            <a:r>
              <a:rPr lang="it-IT" sz="2800" dirty="0"/>
              <a:t>Grafico 13. Debito pubblico globale in trilioni di dollari USA, per regione.</a:t>
            </a:r>
            <a:endParaRPr lang="en-US" sz="2800" dirty="0"/>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803D2C0D-FC8C-8D75-2E54-71FAA71A421B}"/>
              </a:ext>
            </a:extLst>
          </p:cNvPr>
          <p:cNvPicPr>
            <a:picLocks noGrp="1" noChangeAspect="1"/>
          </p:cNvPicPr>
          <p:nvPr>
            <p:ph idx="1"/>
          </p:nvPr>
        </p:nvPicPr>
        <p:blipFill rotWithShape="1">
          <a:blip r:embed="rId4"/>
          <a:srcRect l="37352" t="24247" r="7865" b="12253"/>
          <a:stretch/>
        </p:blipFill>
        <p:spPr bwMode="auto">
          <a:xfrm>
            <a:off x="1346218" y="1112999"/>
            <a:ext cx="9149674" cy="561887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80065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6B65365-F689-DFB2-A5FB-82DAE6ED2E26}"/>
              </a:ext>
            </a:extLst>
          </p:cNvPr>
          <p:cNvSpPr>
            <a:spLocks noGrp="1"/>
          </p:cNvSpPr>
          <p:nvPr>
            <p:ph type="title"/>
          </p:nvPr>
        </p:nvSpPr>
        <p:spPr>
          <a:xfrm>
            <a:off x="8618706" y="744909"/>
            <a:ext cx="2567640" cy="2912691"/>
          </a:xfrm>
        </p:spPr>
        <p:txBody>
          <a:bodyPr vert="horz" lIns="91440" tIns="45720" rIns="91440" bIns="45720" rtlCol="0" anchor="b">
            <a:normAutofit/>
          </a:bodyPr>
          <a:lstStyle/>
          <a:p>
            <a:r>
              <a:rPr lang="en-US" sz="3200" dirty="0" err="1"/>
              <a:t>Grafico</a:t>
            </a:r>
            <a:r>
              <a:rPr lang="en-US" sz="3200" dirty="0"/>
              <a:t> 14. Il </a:t>
            </a:r>
            <a:r>
              <a:rPr lang="en-US" sz="3200" dirty="0" err="1"/>
              <a:t>costo</a:t>
            </a:r>
            <a:r>
              <a:rPr lang="en-US" sz="3200" dirty="0"/>
              <a:t> del </a:t>
            </a:r>
            <a:r>
              <a:rPr lang="en-US" sz="3200" dirty="0" err="1"/>
              <a:t>debito</a:t>
            </a:r>
            <a:endParaRPr lang="en-US" sz="3200" dirty="0"/>
          </a:p>
        </p:txBody>
      </p:sp>
      <p:pic>
        <p:nvPicPr>
          <p:cNvPr id="4" name="Segnaposto contenuto 3" descr="Borrowing costs of developing countries are higher than those of developed ones.">
            <a:extLst>
              <a:ext uri="{FF2B5EF4-FFF2-40B4-BE49-F238E27FC236}">
                <a16:creationId xmlns:a16="http://schemas.microsoft.com/office/drawing/2014/main" id="{EFA7135C-FA56-4A2F-B0B8-379241793E4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1005654" y="210459"/>
            <a:ext cx="7334541" cy="6431828"/>
          </a:xfrm>
          <a:prstGeom prst="rect">
            <a:avLst/>
          </a:prstGeom>
          <a:noFill/>
        </p:spPr>
      </p:pic>
    </p:spTree>
    <p:extLst>
      <p:ext uri="{BB962C8B-B14F-4D97-AF65-F5344CB8AC3E}">
        <p14:creationId xmlns:p14="http://schemas.microsoft.com/office/powerpoint/2010/main" val="127041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0B1EE7E6-A4DE-9D58-C667-4C2DE5CC85FD}"/>
              </a:ext>
            </a:extLst>
          </p:cNvPr>
          <p:cNvSpPr>
            <a:spLocks noGrp="1"/>
          </p:cNvSpPr>
          <p:nvPr>
            <p:ph type="title"/>
          </p:nvPr>
        </p:nvSpPr>
        <p:spPr>
          <a:xfrm>
            <a:off x="9257183" y="742715"/>
            <a:ext cx="2411997" cy="2912691"/>
          </a:xfrm>
        </p:spPr>
        <p:txBody>
          <a:bodyPr vert="horz" lIns="91440" tIns="45720" rIns="91440" bIns="45720" rtlCol="0" anchor="b">
            <a:normAutofit fontScale="90000"/>
          </a:bodyPr>
          <a:lstStyle/>
          <a:p>
            <a:pPr>
              <a:lnSpc>
                <a:spcPct val="90000"/>
              </a:lnSpc>
            </a:pPr>
            <a:r>
              <a:rPr lang="en-US" sz="2400" dirty="0" err="1"/>
              <a:t>Grafico</a:t>
            </a:r>
            <a:r>
              <a:rPr lang="en-US" sz="2400" dirty="0"/>
              <a:t> 15. </a:t>
            </a:r>
            <a:r>
              <a:rPr lang="en-US" sz="2400" dirty="0" err="1"/>
              <a:t>Numero</a:t>
            </a:r>
            <a:r>
              <a:rPr lang="en-US" sz="2400" dirty="0"/>
              <a:t> di </a:t>
            </a:r>
            <a:r>
              <a:rPr lang="en-US" sz="2400" dirty="0" err="1"/>
              <a:t>paesi</a:t>
            </a:r>
            <a:r>
              <a:rPr lang="en-US" sz="2400" dirty="0"/>
              <a:t> in via di </a:t>
            </a:r>
            <a:r>
              <a:rPr lang="en-US" sz="2400" dirty="0" err="1"/>
              <a:t>sviluppo</a:t>
            </a:r>
            <a:r>
              <a:rPr lang="en-US" sz="2400" dirty="0"/>
              <a:t> con </a:t>
            </a:r>
            <a:r>
              <a:rPr lang="en-US" sz="2400" dirty="0" err="1"/>
              <a:t>pagamenti</a:t>
            </a:r>
            <a:r>
              <a:rPr lang="en-US" sz="2400" dirty="0"/>
              <a:t> </a:t>
            </a:r>
            <a:r>
              <a:rPr lang="en-US" sz="2400" dirty="0" err="1"/>
              <a:t>netti</a:t>
            </a:r>
            <a:r>
              <a:rPr lang="en-US" sz="2400" dirty="0"/>
              <a:t> di </a:t>
            </a:r>
            <a:r>
              <a:rPr lang="en-US" sz="2400" dirty="0" err="1"/>
              <a:t>interessi</a:t>
            </a:r>
            <a:r>
              <a:rPr lang="en-US" sz="2400" dirty="0"/>
              <a:t> </a:t>
            </a:r>
            <a:r>
              <a:rPr lang="en-US" sz="2400" dirty="0" err="1"/>
              <a:t>sul</a:t>
            </a:r>
            <a:r>
              <a:rPr lang="en-US" sz="2400" dirty="0"/>
              <a:t> </a:t>
            </a:r>
            <a:r>
              <a:rPr lang="en-US" sz="2400" dirty="0" err="1"/>
              <a:t>debito</a:t>
            </a:r>
            <a:r>
              <a:rPr lang="en-US" sz="2400" dirty="0"/>
              <a:t> </a:t>
            </a:r>
            <a:r>
              <a:rPr lang="en-US" sz="2400" dirty="0" err="1"/>
              <a:t>superiori</a:t>
            </a:r>
            <a:r>
              <a:rPr lang="en-US" sz="2400" dirty="0"/>
              <a:t> al 10% </a:t>
            </a:r>
            <a:r>
              <a:rPr lang="en-US" sz="2400" dirty="0" err="1"/>
              <a:t>delle</a:t>
            </a:r>
            <a:r>
              <a:rPr lang="en-US" sz="2400" dirty="0"/>
              <a:t> </a:t>
            </a:r>
            <a:r>
              <a:rPr lang="en-US" sz="2400" dirty="0" err="1"/>
              <a:t>entrate</a:t>
            </a:r>
            <a:r>
              <a:rPr lang="en-US" sz="2400" dirty="0"/>
              <a:t> (2023).</a:t>
            </a:r>
          </a:p>
        </p:txBody>
      </p:sp>
      <p:pic>
        <p:nvPicPr>
          <p:cNvPr id="4" name="Segnaposto contenuto 3" descr="Immagine che contiene testo, schermata, software, Pagina Web&#10;&#10;Descrizione generata automaticamente">
            <a:extLst>
              <a:ext uri="{FF2B5EF4-FFF2-40B4-BE49-F238E27FC236}">
                <a16:creationId xmlns:a16="http://schemas.microsoft.com/office/drawing/2014/main" id="{CB2F217E-EBE6-1533-F174-9F8E5FA51A13}"/>
              </a:ext>
            </a:extLst>
          </p:cNvPr>
          <p:cNvPicPr>
            <a:picLocks noGrp="1" noChangeAspect="1"/>
          </p:cNvPicPr>
          <p:nvPr>
            <p:ph idx="1"/>
          </p:nvPr>
        </p:nvPicPr>
        <p:blipFill rotWithShape="1">
          <a:blip r:embed="rId4"/>
          <a:srcRect l="37351" t="18822" r="10356" b="15021"/>
          <a:stretch/>
        </p:blipFill>
        <p:spPr bwMode="auto">
          <a:xfrm>
            <a:off x="522820" y="520048"/>
            <a:ext cx="8168071" cy="581264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51981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32EBE56B-DFF0-4948-83B7-D40B66737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12" y="-9526"/>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olo 1">
            <a:extLst>
              <a:ext uri="{FF2B5EF4-FFF2-40B4-BE49-F238E27FC236}">
                <a16:creationId xmlns:a16="http://schemas.microsoft.com/office/drawing/2014/main" id="{E39E2836-BB80-1106-19C9-B55686C8E9C6}"/>
              </a:ext>
            </a:extLst>
          </p:cNvPr>
          <p:cNvSpPr>
            <a:spLocks noGrp="1"/>
          </p:cNvSpPr>
          <p:nvPr>
            <p:ph type="title"/>
          </p:nvPr>
        </p:nvSpPr>
        <p:spPr>
          <a:xfrm>
            <a:off x="964744" y="5442528"/>
            <a:ext cx="10654442" cy="1392401"/>
          </a:xfrm>
        </p:spPr>
        <p:txBody>
          <a:bodyPr vert="horz" lIns="91440" tIns="45720" rIns="91440" bIns="45720" rtlCol="0" anchor="ctr">
            <a:noAutofit/>
          </a:bodyPr>
          <a:lstStyle/>
          <a:p>
            <a:r>
              <a:rPr lang="it-IT" sz="2400" dirty="0">
                <a:solidFill>
                  <a:schemeClr val="tx2"/>
                </a:solidFill>
              </a:rPr>
              <a:t>Grafico 16. Spese per interessi sul debito e per la spesa sociale nei paesi in via di sviluppo</a:t>
            </a:r>
            <a:endParaRPr lang="en-US" sz="2400" dirty="0">
              <a:solidFill>
                <a:schemeClr val="tx2"/>
              </a:solidFill>
            </a:endParaRPr>
          </a:p>
        </p:txBody>
      </p:sp>
      <p:pic>
        <p:nvPicPr>
          <p:cNvPr id="17" name="Picture 16">
            <a:extLst>
              <a:ext uri="{FF2B5EF4-FFF2-40B4-BE49-F238E27FC236}">
                <a16:creationId xmlns:a16="http://schemas.microsoft.com/office/drawing/2014/main" id="{0504D9BB-C5B4-4DB5-9217-B4CDBBE197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9" name="Picture 18">
            <a:extLst>
              <a:ext uri="{FF2B5EF4-FFF2-40B4-BE49-F238E27FC236}">
                <a16:creationId xmlns:a16="http://schemas.microsoft.com/office/drawing/2014/main" id="{0A80FB64-DCE9-4522-B219-46AD36DB55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E87E7711-0AFB-6D42-5D51-08D21E8B8483}"/>
              </a:ext>
            </a:extLst>
          </p:cNvPr>
          <p:cNvPicPr>
            <a:picLocks noGrp="1" noChangeAspect="1"/>
          </p:cNvPicPr>
          <p:nvPr>
            <p:ph idx="1"/>
          </p:nvPr>
        </p:nvPicPr>
        <p:blipFill rotWithShape="1">
          <a:blip r:embed="rId5"/>
          <a:srcRect l="26302" t="31002" r="30120" b="27754"/>
          <a:stretch/>
        </p:blipFill>
        <p:spPr bwMode="auto">
          <a:xfrm>
            <a:off x="1642299" y="575138"/>
            <a:ext cx="8904353" cy="474044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80911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A2346D3-F25B-B2FC-3642-C7E8BB8AC9E5}"/>
              </a:ext>
            </a:extLst>
          </p:cNvPr>
          <p:cNvSpPr>
            <a:spLocks noGrp="1"/>
          </p:cNvSpPr>
          <p:nvPr>
            <p:ph type="title"/>
          </p:nvPr>
        </p:nvSpPr>
        <p:spPr>
          <a:xfrm>
            <a:off x="8501974" y="744909"/>
            <a:ext cx="2684372" cy="2912691"/>
          </a:xfrm>
        </p:spPr>
        <p:txBody>
          <a:bodyPr vert="horz" lIns="91440" tIns="45720" rIns="91440" bIns="45720" rtlCol="0" anchor="b">
            <a:normAutofit/>
          </a:bodyPr>
          <a:lstStyle/>
          <a:p>
            <a:pPr>
              <a:lnSpc>
                <a:spcPct val="90000"/>
              </a:lnSpc>
            </a:pPr>
            <a:r>
              <a:rPr lang="en-US" sz="2800" dirty="0" err="1"/>
              <a:t>Grafico</a:t>
            </a:r>
            <a:r>
              <a:rPr lang="en-US" sz="2800" dirty="0"/>
              <a:t> 17. </a:t>
            </a:r>
            <a:r>
              <a:rPr lang="en-US" sz="2800" dirty="0" err="1"/>
              <a:t>Composizione</a:t>
            </a:r>
            <a:r>
              <a:rPr lang="en-US" sz="2800" dirty="0"/>
              <a:t> per </a:t>
            </a:r>
            <a:r>
              <a:rPr lang="en-US" sz="2800" dirty="0" err="1"/>
              <a:t>tipologia</a:t>
            </a:r>
            <a:r>
              <a:rPr lang="en-US" sz="2800" dirty="0"/>
              <a:t> </a:t>
            </a:r>
            <a:r>
              <a:rPr lang="en-US" sz="2800" dirty="0" err="1"/>
              <a:t>dei</a:t>
            </a:r>
            <a:r>
              <a:rPr lang="en-US" sz="2800" dirty="0"/>
              <a:t> </a:t>
            </a:r>
            <a:r>
              <a:rPr lang="en-US" sz="2800" dirty="0" err="1"/>
              <a:t>creditori</a:t>
            </a:r>
            <a:r>
              <a:rPr lang="en-US" sz="2800" dirty="0"/>
              <a:t> del </a:t>
            </a:r>
            <a:r>
              <a:rPr lang="en-US" sz="2800" dirty="0" err="1"/>
              <a:t>debito</a:t>
            </a:r>
            <a:endParaRPr lang="en-US" sz="2800" dirty="0"/>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2F24FD4D-5BD1-EBC1-6EB2-356291D3ADBC}"/>
              </a:ext>
            </a:extLst>
          </p:cNvPr>
          <p:cNvPicPr>
            <a:picLocks noGrp="1" noChangeAspect="1"/>
          </p:cNvPicPr>
          <p:nvPr>
            <p:ph idx="1"/>
          </p:nvPr>
        </p:nvPicPr>
        <p:blipFill rotWithShape="1">
          <a:blip r:embed="rId4"/>
          <a:srcRect l="21789" t="23805" r="25763" b="9485"/>
          <a:stretch/>
        </p:blipFill>
        <p:spPr bwMode="auto">
          <a:xfrm>
            <a:off x="345409" y="696201"/>
            <a:ext cx="7895697" cy="564904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09019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C32885-2C6A-C2FC-8A78-43830417DE79}"/>
              </a:ext>
            </a:extLst>
          </p:cNvPr>
          <p:cNvSpPr>
            <a:spLocks noGrp="1"/>
          </p:cNvSpPr>
          <p:nvPr>
            <p:ph type="title"/>
          </p:nvPr>
        </p:nvSpPr>
        <p:spPr>
          <a:xfrm>
            <a:off x="838200" y="192340"/>
            <a:ext cx="10515600" cy="1325563"/>
          </a:xfrm>
        </p:spPr>
        <p:txBody>
          <a:bodyPr>
            <a:normAutofit/>
          </a:bodyPr>
          <a:lstStyle/>
          <a:p>
            <a:pPr>
              <a:lnSpc>
                <a:spcPct val="150000"/>
              </a:lnSpc>
              <a:spcBef>
                <a:spcPts val="400"/>
              </a:spcBef>
              <a:spcAft>
                <a:spcPts val="200"/>
              </a:spcAft>
            </a:pPr>
            <a:r>
              <a:rPr lang="it-IT" sz="4400" b="1" i="1" kern="100" dirty="0">
                <a:effectLst/>
                <a:latin typeface="Times New Roman" panose="02020603050405020304" pitchFamily="18" charset="0"/>
                <a:ea typeface="Times New Roman" panose="02020603050405020304" pitchFamily="18" charset="0"/>
              </a:rPr>
              <a:t>Grafico 1. Spesa militare regionale  </a:t>
            </a:r>
            <a:endParaRPr lang="it-IT" dirty="0"/>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8C92E4E4-9C2C-00D9-3C99-C5AFD7AA3A90}"/>
              </a:ext>
            </a:extLst>
          </p:cNvPr>
          <p:cNvPicPr>
            <a:picLocks noGrp="1" noChangeAspect="1"/>
          </p:cNvPicPr>
          <p:nvPr>
            <p:ph idx="1"/>
          </p:nvPr>
        </p:nvPicPr>
        <p:blipFill rotWithShape="1">
          <a:blip r:embed="rId2"/>
          <a:srcRect l="19765" t="27128" r="25918" b="17789"/>
          <a:stretch/>
        </p:blipFill>
        <p:spPr bwMode="auto">
          <a:xfrm>
            <a:off x="1031942" y="1700693"/>
            <a:ext cx="10128115" cy="4791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518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2E6EC5-A047-BB45-09C3-19F9EB9C4550}"/>
              </a:ext>
            </a:extLst>
          </p:cNvPr>
          <p:cNvSpPr>
            <a:spLocks noGrp="1"/>
          </p:cNvSpPr>
          <p:nvPr>
            <p:ph type="title"/>
          </p:nvPr>
        </p:nvSpPr>
        <p:spPr/>
        <p:txBody>
          <a:bodyPr>
            <a:noAutofit/>
          </a:bodyPr>
          <a:lstStyle/>
          <a:p>
            <a:r>
              <a:rPr lang="it-IT" sz="3200" dirty="0"/>
              <a:t>Grafico 18. Confronto spese sul debito e per la crisi climatica nei paesi in via di sviluppo</a:t>
            </a:r>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E5CB0667-357F-34EC-6D31-DE7B97BD7173}"/>
              </a:ext>
            </a:extLst>
          </p:cNvPr>
          <p:cNvPicPr>
            <a:picLocks noGrp="1" noChangeAspect="1"/>
          </p:cNvPicPr>
          <p:nvPr>
            <p:ph idx="1"/>
          </p:nvPr>
        </p:nvPicPr>
        <p:blipFill rotWithShape="1">
          <a:blip r:embed="rId2"/>
          <a:srcRect l="25680" t="34951" r="29031" b="18270"/>
          <a:stretch/>
        </p:blipFill>
        <p:spPr bwMode="auto">
          <a:xfrm>
            <a:off x="1993945" y="1691323"/>
            <a:ext cx="8204110" cy="47643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761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6C35EF-DBC8-41DC-A647-F1E0F599B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6DEB0BA5-59CA-4DBF-A716-BEEC67603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4BFF243-F87F-45A9-A17B-D2F285A15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3ADE910-E10A-DDAA-4837-D1383930C1D5}"/>
              </a:ext>
            </a:extLst>
          </p:cNvPr>
          <p:cNvSpPr>
            <a:spLocks noGrp="1"/>
          </p:cNvSpPr>
          <p:nvPr>
            <p:ph type="title"/>
          </p:nvPr>
        </p:nvSpPr>
        <p:spPr>
          <a:xfrm>
            <a:off x="838200" y="559813"/>
            <a:ext cx="6858000" cy="1664573"/>
          </a:xfrm>
        </p:spPr>
        <p:txBody>
          <a:bodyPr>
            <a:normAutofit/>
          </a:bodyPr>
          <a:lstStyle/>
          <a:p>
            <a:r>
              <a:rPr lang="it-IT" dirty="0"/>
              <a:t>Grazie dell’attenzione</a:t>
            </a:r>
          </a:p>
        </p:txBody>
      </p:sp>
      <p:sp>
        <p:nvSpPr>
          <p:cNvPr id="3" name="Segnaposto contenuto 2">
            <a:extLst>
              <a:ext uri="{FF2B5EF4-FFF2-40B4-BE49-F238E27FC236}">
                <a16:creationId xmlns:a16="http://schemas.microsoft.com/office/drawing/2014/main" id="{2D86BE45-F221-383D-3314-67A5EB5FD143}"/>
              </a:ext>
            </a:extLst>
          </p:cNvPr>
          <p:cNvSpPr>
            <a:spLocks noGrp="1"/>
          </p:cNvSpPr>
          <p:nvPr>
            <p:ph idx="1"/>
          </p:nvPr>
        </p:nvSpPr>
        <p:spPr>
          <a:xfrm>
            <a:off x="838199" y="2384474"/>
            <a:ext cx="10037323" cy="3728613"/>
          </a:xfrm>
        </p:spPr>
        <p:txBody>
          <a:bodyPr>
            <a:normAutofit fontScale="92500" lnSpcReduction="10000"/>
          </a:bodyPr>
          <a:lstStyle/>
          <a:p>
            <a:pPr marL="0" indent="0">
              <a:lnSpc>
                <a:spcPct val="100000"/>
              </a:lnSpc>
              <a:buNone/>
            </a:pPr>
            <a:r>
              <a:rPr lang="it-IT" sz="1800" dirty="0"/>
              <a:t>Fonti:</a:t>
            </a:r>
          </a:p>
          <a:p>
            <a:pPr>
              <a:lnSpc>
                <a:spcPct val="100000"/>
              </a:lnSpc>
            </a:pPr>
            <a:r>
              <a:rPr lang="en-US" sz="1800" dirty="0"/>
              <a:t>SIPRI (2024), Trends in world military expenditure, 2023, SIPRI Fact Sheet, https://www.sipri.org/sites/default/files/2024-04/2404_fs_milex_2023.pdf </a:t>
            </a:r>
          </a:p>
          <a:p>
            <a:pPr>
              <a:lnSpc>
                <a:spcPct val="100000"/>
              </a:lnSpc>
            </a:pPr>
            <a:r>
              <a:rPr lang="it-IT" sz="1800" dirty="0">
                <a:hlinkClick r:id="rId3"/>
              </a:rPr>
              <a:t>https://www.ainventures.com/post/2023-dual-use-report</a:t>
            </a:r>
            <a:endParaRPr lang="it-IT" sz="1800" dirty="0"/>
          </a:p>
          <a:p>
            <a:pPr>
              <a:lnSpc>
                <a:spcPct val="100000"/>
              </a:lnSpc>
            </a:pPr>
            <a:r>
              <a:rPr lang="it-IT" sz="1800" dirty="0">
                <a:hlinkClick r:id="rId4"/>
              </a:rPr>
              <a:t>https://ec.europa.eu/</a:t>
            </a:r>
            <a:r>
              <a:rPr lang="it-IT" sz="1800" dirty="0" err="1">
                <a:hlinkClick r:id="rId4"/>
              </a:rPr>
              <a:t>eurostat</a:t>
            </a:r>
            <a:r>
              <a:rPr lang="it-IT" sz="1800" dirty="0">
                <a:hlinkClick r:id="rId4"/>
              </a:rPr>
              <a:t>/</a:t>
            </a:r>
            <a:r>
              <a:rPr lang="it-IT" sz="1800" dirty="0" err="1">
                <a:hlinkClick r:id="rId4"/>
              </a:rPr>
              <a:t>statistics-explained</a:t>
            </a:r>
            <a:r>
              <a:rPr lang="it-IT" sz="1800" dirty="0">
                <a:hlinkClick r:id="rId4"/>
              </a:rPr>
              <a:t>/</a:t>
            </a:r>
            <a:r>
              <a:rPr lang="it-IT" sz="1800" dirty="0" err="1">
                <a:hlinkClick r:id="rId4"/>
              </a:rPr>
              <a:t>index.php?title</a:t>
            </a:r>
            <a:r>
              <a:rPr lang="it-IT" sz="1800" dirty="0">
                <a:hlinkClick r:id="rId4"/>
              </a:rPr>
              <a:t>=Healthcare_expenditure_</a:t>
            </a:r>
            <a:r>
              <a:rPr lang="it-IT" sz="1800" dirty="0" err="1">
                <a:hlinkClick r:id="rId4"/>
              </a:rPr>
              <a:t>statistics</a:t>
            </a:r>
            <a:r>
              <a:rPr lang="it-IT" sz="1800" dirty="0">
                <a:hlinkClick r:id="rId4"/>
              </a:rPr>
              <a:t>_-_</a:t>
            </a:r>
            <a:r>
              <a:rPr lang="it-IT" sz="1800" dirty="0" err="1">
                <a:hlinkClick r:id="rId4"/>
              </a:rPr>
              <a:t>overview</a:t>
            </a:r>
            <a:r>
              <a:rPr lang="it-IT" sz="1800" dirty="0">
                <a:hlinkClick r:id="rId4"/>
              </a:rPr>
              <a:t>#:~:text=Germany%20had%20the%20highest%20level,Spain%20(%E2%82%AC131%20billion)</a:t>
            </a:r>
            <a:r>
              <a:rPr lang="it-IT" sz="1800" dirty="0"/>
              <a:t>. </a:t>
            </a:r>
          </a:p>
          <a:p>
            <a:pPr>
              <a:lnSpc>
                <a:spcPct val="100000"/>
              </a:lnSpc>
            </a:pPr>
            <a:r>
              <a:rPr lang="it-IT" sz="1800" dirty="0">
                <a:hlinkClick r:id="rId5"/>
              </a:rPr>
              <a:t>https://databank.worldbank.org/source/world-development-indicators/Series/SE.XPD.TOTL.GD.ZS</a:t>
            </a:r>
            <a:r>
              <a:rPr lang="it-IT" sz="1800" dirty="0"/>
              <a:t> </a:t>
            </a:r>
          </a:p>
          <a:p>
            <a:pPr>
              <a:lnSpc>
                <a:spcPct val="100000"/>
              </a:lnSpc>
            </a:pPr>
            <a:r>
              <a:rPr lang="it-IT" sz="1800" dirty="0">
                <a:hlinkClick r:id="rId6"/>
              </a:rPr>
              <a:t>https://unctad.org/system/files/official-document/tdr2024ch1_en.pdf</a:t>
            </a:r>
            <a:r>
              <a:rPr lang="it-IT" sz="1800" dirty="0"/>
              <a:t> </a:t>
            </a:r>
          </a:p>
          <a:p>
            <a:pPr>
              <a:lnSpc>
                <a:spcPct val="100000"/>
              </a:lnSpc>
            </a:pPr>
            <a:r>
              <a:rPr lang="it-IT" sz="1800" dirty="0">
                <a:hlinkClick r:id="rId7"/>
              </a:rPr>
              <a:t>https://unctad.org/system/files/official-document/osgttinf2024d1_en.pdf</a:t>
            </a:r>
            <a:r>
              <a:rPr lang="it-IT" sz="1800" dirty="0"/>
              <a:t> </a:t>
            </a:r>
          </a:p>
          <a:p>
            <a:pPr>
              <a:lnSpc>
                <a:spcPct val="100000"/>
              </a:lnSpc>
            </a:pPr>
            <a:endParaRPr lang="it-IT" sz="1800" dirty="0"/>
          </a:p>
        </p:txBody>
      </p:sp>
    </p:spTree>
    <p:extLst>
      <p:ext uri="{BB962C8B-B14F-4D97-AF65-F5344CB8AC3E}">
        <p14:creationId xmlns:p14="http://schemas.microsoft.com/office/powerpoint/2010/main" val="256617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FC5A78-457F-AD2D-E25F-6289A1E4C6BD}"/>
              </a:ext>
            </a:extLst>
          </p:cNvPr>
          <p:cNvSpPr>
            <a:spLocks noGrp="1"/>
          </p:cNvSpPr>
          <p:nvPr>
            <p:ph type="title"/>
          </p:nvPr>
        </p:nvSpPr>
        <p:spPr>
          <a:xfrm>
            <a:off x="838200" y="18919"/>
            <a:ext cx="10515600" cy="1325563"/>
          </a:xfrm>
        </p:spPr>
        <p:txBody>
          <a:bodyPr>
            <a:normAutofit fontScale="90000"/>
          </a:bodyPr>
          <a:lstStyle/>
          <a:p>
            <a:pPr>
              <a:lnSpc>
                <a:spcPct val="150000"/>
              </a:lnSpc>
              <a:spcBef>
                <a:spcPts val="400"/>
              </a:spcBef>
              <a:spcAft>
                <a:spcPts val="200"/>
              </a:spcAft>
            </a:pPr>
            <a:r>
              <a:rPr lang="it-IT" sz="4400" b="1" i="1" kern="100" dirty="0">
                <a:effectLst/>
                <a:latin typeface="Times New Roman" panose="02020603050405020304" pitchFamily="18" charset="0"/>
                <a:ea typeface="Times New Roman" panose="02020603050405020304" pitchFamily="18" charset="0"/>
              </a:rPr>
              <a:t>Grafico 2. Evoluzione spesa militare per regione</a:t>
            </a:r>
            <a:endParaRPr lang="it-IT" dirty="0"/>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95053C49-883B-7C69-7A43-825934218707}"/>
              </a:ext>
            </a:extLst>
          </p:cNvPr>
          <p:cNvPicPr>
            <a:picLocks noGrp="1" noChangeAspect="1"/>
          </p:cNvPicPr>
          <p:nvPr>
            <p:ph idx="1"/>
          </p:nvPr>
        </p:nvPicPr>
        <p:blipFill rotWithShape="1">
          <a:blip r:embed="rId2"/>
          <a:srcRect l="10428" t="30725" r="36813" b="14744"/>
          <a:stretch/>
        </p:blipFill>
        <p:spPr bwMode="auto">
          <a:xfrm>
            <a:off x="1750962" y="1442361"/>
            <a:ext cx="8690076" cy="50498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946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1" name="Picture 4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3" name="Rectangle 4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5" name="Rectangle 4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7" name="Rectangle 46">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9" name="Rectangle 48">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ABDB709-C180-DB18-464B-917A88AF1948}"/>
              </a:ext>
            </a:extLst>
          </p:cNvPr>
          <p:cNvSpPr>
            <a:spLocks noGrp="1"/>
          </p:cNvSpPr>
          <p:nvPr>
            <p:ph type="title"/>
          </p:nvPr>
        </p:nvSpPr>
        <p:spPr>
          <a:xfrm>
            <a:off x="8385242" y="744909"/>
            <a:ext cx="2801103" cy="2912691"/>
          </a:xfrm>
        </p:spPr>
        <p:txBody>
          <a:bodyPr vert="horz" lIns="91440" tIns="45720" rIns="91440" bIns="45720" rtlCol="0" anchor="b">
            <a:normAutofit/>
          </a:bodyPr>
          <a:lstStyle/>
          <a:p>
            <a:r>
              <a:rPr lang="en-US" sz="3200" dirty="0" err="1"/>
              <a:t>Grafico</a:t>
            </a:r>
            <a:r>
              <a:rPr lang="en-US" sz="3200" dirty="0"/>
              <a:t> 3. </a:t>
            </a:r>
            <a:r>
              <a:rPr lang="en-US" sz="3200" dirty="0" err="1"/>
              <a:t>Trasferimenti</a:t>
            </a:r>
            <a:r>
              <a:rPr lang="en-US" sz="3200" dirty="0"/>
              <a:t> di </a:t>
            </a:r>
            <a:r>
              <a:rPr lang="en-US" sz="3200" dirty="0" err="1"/>
              <a:t>sistemi</a:t>
            </a:r>
            <a:r>
              <a:rPr lang="en-US" sz="3200" dirty="0"/>
              <a:t> </a:t>
            </a:r>
            <a:r>
              <a:rPr lang="en-US" sz="3200" dirty="0" err="1"/>
              <a:t>d’arma</a:t>
            </a:r>
            <a:endParaRPr lang="en-US" sz="3200" dirty="0"/>
          </a:p>
        </p:txBody>
      </p:sp>
      <p:pic>
        <p:nvPicPr>
          <p:cNvPr id="4" name="Segnaposto contenuto 3" descr="Immagine che contiene testo, schermata, software, Software multimediale&#10;&#10;Descrizione generata automaticamente">
            <a:extLst>
              <a:ext uri="{FF2B5EF4-FFF2-40B4-BE49-F238E27FC236}">
                <a16:creationId xmlns:a16="http://schemas.microsoft.com/office/drawing/2014/main" id="{F5A48744-D749-447E-5C81-0BA3BD16C204}"/>
              </a:ext>
            </a:extLst>
          </p:cNvPr>
          <p:cNvPicPr>
            <a:picLocks noGrp="1" noChangeAspect="1"/>
          </p:cNvPicPr>
          <p:nvPr>
            <p:ph idx="1"/>
          </p:nvPr>
        </p:nvPicPr>
        <p:blipFill rotWithShape="1">
          <a:blip r:embed="rId4"/>
          <a:srcRect l="31127" t="35431" r="28097" b="19173"/>
          <a:stretch/>
        </p:blipFill>
        <p:spPr bwMode="auto">
          <a:xfrm>
            <a:off x="603229" y="1421735"/>
            <a:ext cx="7431818" cy="539586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3116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FC9375ED-6121-63CE-C6A8-C2CD15F25F24}"/>
              </a:ext>
            </a:extLst>
          </p:cNvPr>
          <p:cNvSpPr>
            <a:spLocks noGrp="1"/>
          </p:cNvSpPr>
          <p:nvPr>
            <p:ph type="title"/>
          </p:nvPr>
        </p:nvSpPr>
        <p:spPr>
          <a:xfrm>
            <a:off x="7409930" y="744909"/>
            <a:ext cx="3776416" cy="2912691"/>
          </a:xfrm>
        </p:spPr>
        <p:txBody>
          <a:bodyPr vert="horz" lIns="91440" tIns="45720" rIns="91440" bIns="45720" rtlCol="0" anchor="b">
            <a:normAutofit/>
          </a:bodyPr>
          <a:lstStyle/>
          <a:p>
            <a:r>
              <a:rPr lang="en-US"/>
              <a:t>Grafico 4. Attori del commercio delle armi</a:t>
            </a:r>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4EF45CAA-1E0C-5BE2-C2F2-6E6E41368AD2}"/>
              </a:ext>
            </a:extLst>
          </p:cNvPr>
          <p:cNvPicPr>
            <a:picLocks noGrp="1" noChangeAspect="1"/>
          </p:cNvPicPr>
          <p:nvPr>
            <p:ph idx="1"/>
          </p:nvPr>
        </p:nvPicPr>
        <p:blipFill rotWithShape="1">
          <a:blip r:embed="rId4"/>
          <a:srcRect l="26613" t="30448" r="52687" b="31629"/>
          <a:stretch/>
        </p:blipFill>
        <p:spPr bwMode="auto">
          <a:xfrm>
            <a:off x="1030548" y="567942"/>
            <a:ext cx="5547575" cy="571686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2082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2"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3" name="Rectangle 12">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14">
            <a:extLst>
              <a:ext uri="{FF2B5EF4-FFF2-40B4-BE49-F238E27FC236}">
                <a16:creationId xmlns:a16="http://schemas.microsoft.com/office/drawing/2014/main" id="{8DBEE602-02D2-420A-AFC1-438A1699A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olo 1">
            <a:extLst>
              <a:ext uri="{FF2B5EF4-FFF2-40B4-BE49-F238E27FC236}">
                <a16:creationId xmlns:a16="http://schemas.microsoft.com/office/drawing/2014/main" id="{02F3CD3F-EF3A-201D-BA6F-72450804D0A8}"/>
              </a:ext>
            </a:extLst>
          </p:cNvPr>
          <p:cNvSpPr>
            <a:spLocks noGrp="1"/>
          </p:cNvSpPr>
          <p:nvPr>
            <p:ph type="title"/>
          </p:nvPr>
        </p:nvSpPr>
        <p:spPr>
          <a:xfrm>
            <a:off x="838200" y="509847"/>
            <a:ext cx="2274651" cy="2895600"/>
          </a:xfrm>
        </p:spPr>
        <p:txBody>
          <a:bodyPr vert="horz" lIns="91440" tIns="45720" rIns="91440" bIns="45720" rtlCol="0" anchor="b">
            <a:normAutofit/>
          </a:bodyPr>
          <a:lstStyle/>
          <a:p>
            <a:pPr>
              <a:lnSpc>
                <a:spcPct val="90000"/>
              </a:lnSpc>
            </a:pPr>
            <a:r>
              <a:rPr lang="en-US" sz="2400" dirty="0" err="1">
                <a:solidFill>
                  <a:schemeClr val="tx2"/>
                </a:solidFill>
              </a:rPr>
              <a:t>Grafico</a:t>
            </a:r>
            <a:r>
              <a:rPr lang="en-US" sz="2400" dirty="0">
                <a:solidFill>
                  <a:schemeClr val="tx2"/>
                </a:solidFill>
              </a:rPr>
              <a:t> 5. </a:t>
            </a:r>
            <a:r>
              <a:rPr lang="en-US" sz="2400" dirty="0" err="1">
                <a:solidFill>
                  <a:schemeClr val="tx2"/>
                </a:solidFill>
              </a:rPr>
              <a:t>Percentuale</a:t>
            </a:r>
            <a:r>
              <a:rPr lang="en-US" sz="2400" dirty="0">
                <a:solidFill>
                  <a:schemeClr val="tx2"/>
                </a:solidFill>
              </a:rPr>
              <a:t> </a:t>
            </a:r>
            <a:r>
              <a:rPr lang="en-US" sz="2400" dirty="0" err="1">
                <a:solidFill>
                  <a:schemeClr val="tx2"/>
                </a:solidFill>
              </a:rPr>
              <a:t>della</a:t>
            </a:r>
            <a:r>
              <a:rPr lang="en-US" sz="2400" dirty="0">
                <a:solidFill>
                  <a:schemeClr val="tx2"/>
                </a:solidFill>
              </a:rPr>
              <a:t> </a:t>
            </a:r>
            <a:r>
              <a:rPr lang="en-US" sz="2400" dirty="0" err="1">
                <a:solidFill>
                  <a:schemeClr val="tx2"/>
                </a:solidFill>
              </a:rPr>
              <a:t>spesa</a:t>
            </a:r>
            <a:r>
              <a:rPr lang="en-US" sz="2400" dirty="0">
                <a:solidFill>
                  <a:schemeClr val="tx2"/>
                </a:solidFill>
              </a:rPr>
              <a:t> </a:t>
            </a:r>
            <a:r>
              <a:rPr lang="en-US" sz="2400" dirty="0" err="1">
                <a:solidFill>
                  <a:schemeClr val="tx2"/>
                </a:solidFill>
              </a:rPr>
              <a:t>militare</a:t>
            </a:r>
            <a:r>
              <a:rPr lang="en-US" sz="2400" dirty="0">
                <a:solidFill>
                  <a:schemeClr val="tx2"/>
                </a:solidFill>
              </a:rPr>
              <a:t> </a:t>
            </a:r>
            <a:r>
              <a:rPr lang="en-US" sz="2400" dirty="0" err="1">
                <a:solidFill>
                  <a:schemeClr val="tx2"/>
                </a:solidFill>
              </a:rPr>
              <a:t>sul</a:t>
            </a:r>
            <a:r>
              <a:rPr lang="en-US" sz="2400" dirty="0">
                <a:solidFill>
                  <a:schemeClr val="tx2"/>
                </a:solidFill>
              </a:rPr>
              <a:t> PIL 2023 </a:t>
            </a:r>
          </a:p>
        </p:txBody>
      </p:sp>
      <p:sp>
        <p:nvSpPr>
          <p:cNvPr id="25" name="Rectangle 16">
            <a:extLst>
              <a:ext uri="{FF2B5EF4-FFF2-40B4-BE49-F238E27FC236}">
                <a16:creationId xmlns:a16="http://schemas.microsoft.com/office/drawing/2014/main" id="{B3FAB79E-1E1B-4287-B4EA-26E497404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0812"/>
            <a:ext cx="12192000" cy="1127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31E7EB36-AA3E-9568-B5BB-D3F940FCECA2}"/>
              </a:ext>
            </a:extLst>
          </p:cNvPr>
          <p:cNvPicPr>
            <a:picLocks noGrp="1" noChangeAspect="1"/>
          </p:cNvPicPr>
          <p:nvPr>
            <p:ph idx="1"/>
          </p:nvPr>
        </p:nvPicPr>
        <p:blipFill rotWithShape="1">
          <a:blip r:embed="rId3"/>
          <a:srcRect l="35485" t="20207" r="11600" b="10869"/>
          <a:stretch/>
        </p:blipFill>
        <p:spPr bwMode="auto">
          <a:xfrm>
            <a:off x="3112851" y="138017"/>
            <a:ext cx="8475920" cy="6210136"/>
          </a:xfrm>
          <a:prstGeom prst="rect">
            <a:avLst/>
          </a:prstGeom>
          <a:extLst>
            <a:ext uri="{53640926-AAD7-44D8-BBD7-CCE9431645EC}">
              <a14:shadowObscured xmlns:a14="http://schemas.microsoft.com/office/drawing/2010/main"/>
            </a:ext>
          </a:extLst>
        </p:spPr>
      </p:pic>
      <p:sp>
        <p:nvSpPr>
          <p:cNvPr id="26" name="Rectangle 18">
            <a:extLst>
              <a:ext uri="{FF2B5EF4-FFF2-40B4-BE49-F238E27FC236}">
                <a16:creationId xmlns:a16="http://schemas.microsoft.com/office/drawing/2014/main" id="{A22256D1-A993-4D2E-943C-2E87F8BFC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0" y="5730813"/>
            <a:ext cx="12191999" cy="11271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165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8DBEE602-02D2-420A-AFC1-438A1699A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olo 1">
            <a:extLst>
              <a:ext uri="{FF2B5EF4-FFF2-40B4-BE49-F238E27FC236}">
                <a16:creationId xmlns:a16="http://schemas.microsoft.com/office/drawing/2014/main" id="{EBF5B4F0-FB8A-D1D0-226B-AD7B15786387}"/>
              </a:ext>
            </a:extLst>
          </p:cNvPr>
          <p:cNvSpPr>
            <a:spLocks noGrp="1"/>
          </p:cNvSpPr>
          <p:nvPr>
            <p:ph type="title"/>
          </p:nvPr>
        </p:nvSpPr>
        <p:spPr>
          <a:xfrm>
            <a:off x="838200" y="509847"/>
            <a:ext cx="2799945" cy="2895600"/>
          </a:xfrm>
        </p:spPr>
        <p:txBody>
          <a:bodyPr vert="horz" lIns="91440" tIns="45720" rIns="91440" bIns="45720" rtlCol="0" anchor="b">
            <a:noAutofit/>
          </a:bodyPr>
          <a:lstStyle/>
          <a:p>
            <a:r>
              <a:rPr lang="en-US" sz="2800" dirty="0">
                <a:solidFill>
                  <a:schemeClr val="tx2"/>
                </a:solidFill>
              </a:rPr>
              <a:t>Graf. 6. </a:t>
            </a:r>
            <a:r>
              <a:rPr lang="en-US" sz="2800" dirty="0" err="1">
                <a:solidFill>
                  <a:schemeClr val="tx2"/>
                </a:solidFill>
              </a:rPr>
              <a:t>Numero</a:t>
            </a:r>
            <a:r>
              <a:rPr lang="en-US" sz="2800" dirty="0">
                <a:solidFill>
                  <a:schemeClr val="tx2"/>
                </a:solidFill>
              </a:rPr>
              <a:t> di </a:t>
            </a:r>
            <a:r>
              <a:rPr lang="en-US" sz="2800" dirty="0" err="1">
                <a:solidFill>
                  <a:schemeClr val="tx2"/>
                </a:solidFill>
              </a:rPr>
              <a:t>aziende</a:t>
            </a:r>
            <a:r>
              <a:rPr lang="en-US" sz="2800" dirty="0">
                <a:solidFill>
                  <a:schemeClr val="tx2"/>
                </a:solidFill>
              </a:rPr>
              <a:t> dual use technologies </a:t>
            </a:r>
            <a:r>
              <a:rPr lang="en-US" sz="2800" dirty="0" err="1">
                <a:solidFill>
                  <a:schemeClr val="tx2"/>
                </a:solidFill>
              </a:rPr>
              <a:t>fondate</a:t>
            </a:r>
            <a:r>
              <a:rPr lang="en-US" sz="2800" dirty="0">
                <a:solidFill>
                  <a:schemeClr val="tx2"/>
                </a:solidFill>
              </a:rPr>
              <a:t> per anno </a:t>
            </a:r>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DC401B19-C638-0819-8A60-DE4E9A737E5D}"/>
              </a:ext>
            </a:extLst>
          </p:cNvPr>
          <p:cNvPicPr>
            <a:picLocks noGrp="1" noChangeAspect="1"/>
          </p:cNvPicPr>
          <p:nvPr>
            <p:ph idx="1"/>
          </p:nvPr>
        </p:nvPicPr>
        <p:blipFill rotWithShape="1">
          <a:blip r:embed="rId3"/>
          <a:srcRect l="21167" t="31833" r="24673" b="20281"/>
          <a:stretch/>
        </p:blipFill>
        <p:spPr bwMode="auto">
          <a:xfrm>
            <a:off x="3653971" y="500448"/>
            <a:ext cx="8382273" cy="4830309"/>
          </a:xfrm>
          <a:prstGeom prst="rect">
            <a:avLst/>
          </a:prstGeom>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B3FAB79E-1E1B-4287-B4EA-26E497404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0812"/>
            <a:ext cx="12192000" cy="1127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A22256D1-A993-4D2E-943C-2E87F8BFC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0" y="5730813"/>
            <a:ext cx="12191999" cy="11271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636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2"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3" name="Rectangle 1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1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16">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6" name="Rectangle 18">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51E5FDA-919E-27FA-9FD7-DAC1184CA699}"/>
              </a:ext>
            </a:extLst>
          </p:cNvPr>
          <p:cNvSpPr>
            <a:spLocks noGrp="1"/>
          </p:cNvSpPr>
          <p:nvPr>
            <p:ph type="title"/>
          </p:nvPr>
        </p:nvSpPr>
        <p:spPr>
          <a:xfrm>
            <a:off x="9182910" y="744909"/>
            <a:ext cx="2003435" cy="2912691"/>
          </a:xfrm>
        </p:spPr>
        <p:txBody>
          <a:bodyPr vert="horz" lIns="91440" tIns="45720" rIns="91440" bIns="45720" rtlCol="0" anchor="b">
            <a:normAutofit/>
          </a:bodyPr>
          <a:lstStyle/>
          <a:p>
            <a:pPr>
              <a:lnSpc>
                <a:spcPct val="90000"/>
              </a:lnSpc>
            </a:pPr>
            <a:r>
              <a:rPr lang="en-US" sz="2000" dirty="0" err="1"/>
              <a:t>Grafico</a:t>
            </a:r>
            <a:r>
              <a:rPr lang="en-US" sz="2000" dirty="0"/>
              <a:t> 7. Capitale di </a:t>
            </a:r>
            <a:r>
              <a:rPr lang="en-US" sz="2000" dirty="0" err="1"/>
              <a:t>rischio</a:t>
            </a:r>
            <a:r>
              <a:rPr lang="en-US" sz="2000" dirty="0"/>
              <a:t> </a:t>
            </a:r>
            <a:r>
              <a:rPr lang="en-US" sz="2000" dirty="0" err="1"/>
              <a:t>statunitense</a:t>
            </a:r>
            <a:r>
              <a:rPr lang="en-US" sz="2000" dirty="0"/>
              <a:t> </a:t>
            </a:r>
            <a:r>
              <a:rPr lang="en-US" sz="2000" dirty="0" err="1"/>
              <a:t>investito</a:t>
            </a:r>
            <a:r>
              <a:rPr lang="en-US" sz="2000" dirty="0"/>
              <a:t> </a:t>
            </a:r>
            <a:r>
              <a:rPr lang="en-US" sz="2000" dirty="0" err="1"/>
              <a:t>nelle</a:t>
            </a:r>
            <a:r>
              <a:rPr lang="en-US" sz="2000" dirty="0"/>
              <a:t> </a:t>
            </a:r>
            <a:r>
              <a:rPr lang="en-US" sz="2000" dirty="0" err="1"/>
              <a:t>Tecnologie</a:t>
            </a:r>
            <a:r>
              <a:rPr lang="en-US" sz="2000" dirty="0"/>
              <a:t> </a:t>
            </a:r>
            <a:r>
              <a:rPr lang="en-US" sz="2000" dirty="0" err="1"/>
              <a:t>della</a:t>
            </a:r>
            <a:r>
              <a:rPr lang="en-US" sz="2000" dirty="0"/>
              <a:t> </a:t>
            </a:r>
            <a:r>
              <a:rPr lang="en-US" sz="2000" dirty="0" err="1"/>
              <a:t>difesa</a:t>
            </a:r>
            <a:endParaRPr lang="en-US" sz="2000" dirty="0"/>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CAD57D80-46A1-7300-6952-384B38FB8EAC}"/>
              </a:ext>
            </a:extLst>
          </p:cNvPr>
          <p:cNvPicPr>
            <a:picLocks noGrp="1" noChangeAspect="1"/>
          </p:cNvPicPr>
          <p:nvPr>
            <p:ph idx="1"/>
          </p:nvPr>
        </p:nvPicPr>
        <p:blipFill rotWithShape="1">
          <a:blip r:embed="rId4"/>
          <a:srcRect l="24901" t="29064" r="27631" b="8655"/>
          <a:stretch/>
        </p:blipFill>
        <p:spPr bwMode="auto">
          <a:xfrm>
            <a:off x="608674" y="454161"/>
            <a:ext cx="8054388" cy="594442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82656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5" name="Rectangle 14">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B037F34-CA0D-492B-706C-BF862594C665}"/>
              </a:ext>
            </a:extLst>
          </p:cNvPr>
          <p:cNvSpPr>
            <a:spLocks noGrp="1"/>
          </p:cNvSpPr>
          <p:nvPr>
            <p:ph type="title"/>
          </p:nvPr>
        </p:nvSpPr>
        <p:spPr>
          <a:xfrm>
            <a:off x="9371327" y="771134"/>
            <a:ext cx="2217444" cy="2912691"/>
          </a:xfrm>
        </p:spPr>
        <p:txBody>
          <a:bodyPr vert="horz" lIns="91440" tIns="45720" rIns="91440" bIns="45720" rtlCol="0" anchor="b">
            <a:normAutofit/>
          </a:bodyPr>
          <a:lstStyle/>
          <a:p>
            <a:pPr>
              <a:lnSpc>
                <a:spcPct val="90000"/>
              </a:lnSpc>
            </a:pPr>
            <a:r>
              <a:rPr lang="en-US" sz="2400" dirty="0" err="1"/>
              <a:t>Grafico</a:t>
            </a:r>
            <a:r>
              <a:rPr lang="en-US" sz="2400" dirty="0"/>
              <a:t> 8. </a:t>
            </a:r>
            <a:r>
              <a:rPr lang="en-US" sz="2400" dirty="0" err="1"/>
              <a:t>Spese</a:t>
            </a:r>
            <a:r>
              <a:rPr lang="en-US" sz="2400" dirty="0"/>
              <a:t> per la salute UE (</a:t>
            </a:r>
            <a:r>
              <a:rPr lang="en-US" sz="2400" dirty="0" err="1"/>
              <a:t>confronto</a:t>
            </a:r>
            <a:r>
              <a:rPr lang="en-US" sz="2400" dirty="0"/>
              <a:t> 20214-2022)</a:t>
            </a:r>
          </a:p>
        </p:txBody>
      </p:sp>
      <p:pic>
        <p:nvPicPr>
          <p:cNvPr id="6" name="Segnaposto contenuto 5" descr="A grouped column chart showing current healthcare expenditure per inhabitant. Data are presented in euro per inhabitant for 2014 and for 2022. Data are shown for the EU as well as EU and EFTA countries.">
            <a:extLst>
              <a:ext uri="{FF2B5EF4-FFF2-40B4-BE49-F238E27FC236}">
                <a16:creationId xmlns:a16="http://schemas.microsoft.com/office/drawing/2014/main" id="{8D93B328-6AA3-0273-4F6A-06C45B210BD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603229" y="342655"/>
            <a:ext cx="8362625" cy="6167435"/>
          </a:xfrm>
          <a:prstGeom prst="rect">
            <a:avLst/>
          </a:prstGeom>
          <a:noFill/>
        </p:spPr>
      </p:pic>
    </p:spTree>
    <p:extLst>
      <p:ext uri="{BB962C8B-B14F-4D97-AF65-F5344CB8AC3E}">
        <p14:creationId xmlns:p14="http://schemas.microsoft.com/office/powerpoint/2010/main" val="3222749619"/>
      </p:ext>
    </p:extLst>
  </p:cSld>
  <p:clrMapOvr>
    <a:masterClrMapping/>
  </p:clrMapOvr>
</p:sld>
</file>

<file path=ppt/theme/theme1.xml><?xml version="1.0" encoding="utf-8"?>
<a:theme xmlns:a="http://schemas.openxmlformats.org/drawingml/2006/main" name="BlockprintVTI">
  <a:themeElements>
    <a:clrScheme name="AnalogousFromDarkSeedLeftStep">
      <a:dk1>
        <a:srgbClr val="000000"/>
      </a:dk1>
      <a:lt1>
        <a:srgbClr val="FFFFFF"/>
      </a:lt1>
      <a:dk2>
        <a:srgbClr val="202D38"/>
      </a:dk2>
      <a:lt2>
        <a:srgbClr val="E3E8E2"/>
      </a:lt2>
      <a:accent1>
        <a:srgbClr val="B84DC3"/>
      </a:accent1>
      <a:accent2>
        <a:srgbClr val="753BB1"/>
      </a:accent2>
      <a:accent3>
        <a:srgbClr val="554DC3"/>
      </a:accent3>
      <a:accent4>
        <a:srgbClr val="3B63B1"/>
      </a:accent4>
      <a:accent5>
        <a:srgbClr val="4DA7C3"/>
      </a:accent5>
      <a:accent6>
        <a:srgbClr val="3BB19D"/>
      </a:accent6>
      <a:hlink>
        <a:srgbClr val="3E89BC"/>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27</TotalTime>
  <Words>402</Words>
  <Application>Microsoft Office PowerPoint</Application>
  <PresentationFormat>Widescreen</PresentationFormat>
  <Paragraphs>29</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Avenir Next LT Pro</vt:lpstr>
      <vt:lpstr>AvenirNext LT Pro Medium</vt:lpstr>
      <vt:lpstr>Times New Roman</vt:lpstr>
      <vt:lpstr>BlockprintVTI</vt:lpstr>
      <vt:lpstr>Economia di guerra ed economia a compatibilità socio-ambientale</vt:lpstr>
      <vt:lpstr>Grafico 1. Spesa militare regionale  </vt:lpstr>
      <vt:lpstr>Grafico 2. Evoluzione spesa militare per regione</vt:lpstr>
      <vt:lpstr>Grafico 3. Trasferimenti di sistemi d’arma</vt:lpstr>
      <vt:lpstr>Grafico 4. Attori del commercio delle armi</vt:lpstr>
      <vt:lpstr>Grafico 5. Percentuale della spesa militare sul PIL 2023 </vt:lpstr>
      <vt:lpstr>Graf. 6. Numero di aziende dual use technologies fondate per anno </vt:lpstr>
      <vt:lpstr>Grafico 7. Capitale di rischio statunitense investito nelle Tecnologie della difesa</vt:lpstr>
      <vt:lpstr>Grafico 8. Spese per la salute UE (confronto 20214-2022)</vt:lpstr>
      <vt:lpstr>Grafico 9. Spesa per la protezione sociale in % del PIL</vt:lpstr>
      <vt:lpstr>Grafico 10. Spesa sociale governativa per l’educazione in % del PIL</vt:lpstr>
      <vt:lpstr>La questione del debito nei Paesi in Via di Sviluppo</vt:lpstr>
      <vt:lpstr>Grafico 11. Stagnazione delle maggiori economie</vt:lpstr>
      <vt:lpstr>Grafico 12. Debito pubblico lordo del governo generale nelle economie del Gruppo dei 20 (PERCENTUALE DEL PIL) </vt:lpstr>
      <vt:lpstr>Grafico 13. Debito pubblico globale in trilioni di dollari USA, per regione.</vt:lpstr>
      <vt:lpstr>Grafico 14. Il costo del debito</vt:lpstr>
      <vt:lpstr>Grafico 15. Numero di paesi in via di sviluppo con pagamenti netti di interessi sul debito superiori al 10% delle entrate (2023).</vt:lpstr>
      <vt:lpstr>Grafico 16. Spese per interessi sul debito e per la spesa sociale nei paesi in via di sviluppo</vt:lpstr>
      <vt:lpstr>Grafico 17. Composizione per tipologia dei creditori del debito</vt:lpstr>
      <vt:lpstr>Grafico 18. Confronto spese sul debito e per la crisi climatica nei paesi in via di sviluppo</vt:lpstr>
      <vt:lpstr>Grazie dell’attenzione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Mirella Madafferi</dc:creator>
  <cp:lastModifiedBy>Mirella Madafferi</cp:lastModifiedBy>
  <cp:revision>3</cp:revision>
  <dcterms:created xsi:type="dcterms:W3CDTF">2025-01-02T09:43:59Z</dcterms:created>
  <dcterms:modified xsi:type="dcterms:W3CDTF">2025-04-23T10:45:44Z</dcterms:modified>
</cp:coreProperties>
</file>