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53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51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gif" ContentType="image/gif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Default Extension="vml" ContentType="application/vnd.openxmlformats-officedocument.vmlDrawing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2"/>
  </p:notesMasterIdLst>
  <p:sldIdLst>
    <p:sldId id="256" r:id="rId2"/>
    <p:sldId id="313" r:id="rId3"/>
    <p:sldId id="301" r:id="rId4"/>
    <p:sldId id="257" r:id="rId5"/>
    <p:sldId id="258" r:id="rId6"/>
    <p:sldId id="314" r:id="rId7"/>
    <p:sldId id="259" r:id="rId8"/>
    <p:sldId id="260" r:id="rId9"/>
    <p:sldId id="316" r:id="rId10"/>
    <p:sldId id="262" r:id="rId11"/>
    <p:sldId id="317" r:id="rId12"/>
    <p:sldId id="318" r:id="rId13"/>
    <p:sldId id="263" r:id="rId14"/>
    <p:sldId id="261" r:id="rId15"/>
    <p:sldId id="264" r:id="rId16"/>
    <p:sldId id="265" r:id="rId17"/>
    <p:sldId id="267" r:id="rId18"/>
    <p:sldId id="268" r:id="rId19"/>
    <p:sldId id="266" r:id="rId20"/>
    <p:sldId id="269" r:id="rId21"/>
    <p:sldId id="272" r:id="rId22"/>
    <p:sldId id="270" r:id="rId23"/>
    <p:sldId id="271" r:id="rId24"/>
    <p:sldId id="273" r:id="rId25"/>
    <p:sldId id="274" r:id="rId26"/>
    <p:sldId id="275" r:id="rId27"/>
    <p:sldId id="276" r:id="rId28"/>
    <p:sldId id="277" r:id="rId29"/>
    <p:sldId id="278" r:id="rId30"/>
    <p:sldId id="315" r:id="rId31"/>
    <p:sldId id="279" r:id="rId32"/>
    <p:sldId id="282" r:id="rId33"/>
    <p:sldId id="283" r:id="rId34"/>
    <p:sldId id="284" r:id="rId35"/>
    <p:sldId id="285" r:id="rId36"/>
    <p:sldId id="311" r:id="rId37"/>
    <p:sldId id="286" r:id="rId38"/>
    <p:sldId id="289" r:id="rId39"/>
    <p:sldId id="287" r:id="rId40"/>
    <p:sldId id="288" r:id="rId41"/>
    <p:sldId id="312" r:id="rId42"/>
    <p:sldId id="297" r:id="rId43"/>
    <p:sldId id="296" r:id="rId44"/>
    <p:sldId id="290" r:id="rId45"/>
    <p:sldId id="291" r:id="rId46"/>
    <p:sldId id="292" r:id="rId47"/>
    <p:sldId id="294" r:id="rId48"/>
    <p:sldId id="293" r:id="rId49"/>
    <p:sldId id="295" r:id="rId50"/>
    <p:sldId id="302" r:id="rId51"/>
    <p:sldId id="298" r:id="rId52"/>
    <p:sldId id="300" r:id="rId53"/>
    <p:sldId id="319" r:id="rId54"/>
    <p:sldId id="303" r:id="rId55"/>
    <p:sldId id="304" r:id="rId56"/>
    <p:sldId id="305" r:id="rId57"/>
    <p:sldId id="306" r:id="rId58"/>
    <p:sldId id="308" r:id="rId59"/>
    <p:sldId id="307" r:id="rId60"/>
    <p:sldId id="309" r:id="rId61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11" autoAdjust="0"/>
  </p:normalViewPr>
  <p:slideViewPr>
    <p:cSldViewPr>
      <p:cViewPr varScale="1">
        <p:scale>
          <a:sx n="60" d="100"/>
          <a:sy n="60" d="100"/>
        </p:scale>
        <p:origin x="-135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042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85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1085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85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B15E4D9-6B69-439A-B22D-013780A1614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D4F0D5-0776-404A-88E2-A35264DB757D}" type="slidenum">
              <a:rPr lang="it-IT" smtClean="0"/>
              <a:pPr/>
              <a:t>1</a:t>
            </a:fld>
            <a:endParaRPr lang="it-IT" smtClean="0"/>
          </a:p>
        </p:txBody>
      </p:sp>
      <p:sp>
        <p:nvSpPr>
          <p:cNvPr id="614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E847E5C-93C7-4B46-A593-A00D903DB7B6}" type="slidenum">
              <a:rPr lang="it-IT" smtClean="0"/>
              <a:pPr/>
              <a:t>15</a:t>
            </a:fld>
            <a:endParaRPr lang="it-IT" smtClean="0"/>
          </a:p>
        </p:txBody>
      </p:sp>
      <p:sp>
        <p:nvSpPr>
          <p:cNvPr id="706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1286341-B5CA-4B8E-8977-A30AEE062A70}" type="slidenum">
              <a:rPr lang="it-IT" smtClean="0"/>
              <a:pPr/>
              <a:t>16</a:t>
            </a:fld>
            <a:endParaRPr lang="it-IT" smtClean="0"/>
          </a:p>
        </p:txBody>
      </p:sp>
      <p:sp>
        <p:nvSpPr>
          <p:cNvPr id="716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C2EE15-92DA-4C74-9B12-20447691B3C3}" type="slidenum">
              <a:rPr lang="it-IT" smtClean="0"/>
              <a:pPr/>
              <a:t>17</a:t>
            </a:fld>
            <a:endParaRPr lang="it-IT" smtClean="0"/>
          </a:p>
        </p:txBody>
      </p:sp>
      <p:sp>
        <p:nvSpPr>
          <p:cNvPr id="727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A11884-8352-48A2-9312-2842E6C5F652}" type="slidenum">
              <a:rPr lang="it-IT" smtClean="0"/>
              <a:pPr/>
              <a:t>18</a:t>
            </a:fld>
            <a:endParaRPr lang="it-IT" smtClean="0"/>
          </a:p>
        </p:txBody>
      </p:sp>
      <p:sp>
        <p:nvSpPr>
          <p:cNvPr id="737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4957FD-7062-435F-9D7A-F8C4465772C5}" type="slidenum">
              <a:rPr lang="it-IT" smtClean="0"/>
              <a:pPr/>
              <a:t>19</a:t>
            </a:fld>
            <a:endParaRPr lang="it-IT" smtClean="0"/>
          </a:p>
        </p:txBody>
      </p:sp>
      <p:sp>
        <p:nvSpPr>
          <p:cNvPr id="747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4CFE224-6316-4AD3-B50E-17C8B2F21D4C}" type="slidenum">
              <a:rPr lang="it-IT" smtClean="0"/>
              <a:pPr/>
              <a:t>20</a:t>
            </a:fld>
            <a:endParaRPr lang="it-IT" smtClean="0"/>
          </a:p>
        </p:txBody>
      </p:sp>
      <p:sp>
        <p:nvSpPr>
          <p:cNvPr id="757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EE2216B-7AC7-4808-A356-3177B70809AD}" type="slidenum">
              <a:rPr lang="it-IT" smtClean="0"/>
              <a:pPr/>
              <a:t>21</a:t>
            </a:fld>
            <a:endParaRPr lang="it-IT" smtClean="0"/>
          </a:p>
        </p:txBody>
      </p:sp>
      <p:sp>
        <p:nvSpPr>
          <p:cNvPr id="768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E1E5790-7F51-49E2-AD32-21F5DAA9325E}" type="slidenum">
              <a:rPr lang="it-IT" smtClean="0"/>
              <a:pPr/>
              <a:t>22</a:t>
            </a:fld>
            <a:endParaRPr lang="it-IT" smtClean="0"/>
          </a:p>
        </p:txBody>
      </p:sp>
      <p:sp>
        <p:nvSpPr>
          <p:cNvPr id="778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8C4280-26D5-4C95-B32E-8A3FD7D338F1}" type="slidenum">
              <a:rPr lang="it-IT" smtClean="0"/>
              <a:pPr/>
              <a:t>23</a:t>
            </a:fld>
            <a:endParaRPr lang="it-IT" smtClean="0"/>
          </a:p>
        </p:txBody>
      </p:sp>
      <p:sp>
        <p:nvSpPr>
          <p:cNvPr id="788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57F83F-5CA1-4826-8CB9-9653EB167FDF}" type="slidenum">
              <a:rPr lang="it-IT" smtClean="0"/>
              <a:pPr/>
              <a:t>24</a:t>
            </a:fld>
            <a:endParaRPr lang="it-IT" smtClean="0"/>
          </a:p>
        </p:txBody>
      </p:sp>
      <p:sp>
        <p:nvSpPr>
          <p:cNvPr id="798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8B15EA-1BBA-482E-8567-5A7761E65E48}" type="slidenum">
              <a:rPr lang="it-IT" smtClean="0"/>
              <a:pPr/>
              <a:t>3</a:t>
            </a:fld>
            <a:endParaRPr lang="it-IT" smtClean="0"/>
          </a:p>
        </p:txBody>
      </p:sp>
      <p:sp>
        <p:nvSpPr>
          <p:cNvPr id="624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615E941-74AE-4A47-AF1C-1E06ECD89953}" type="slidenum">
              <a:rPr lang="it-IT" smtClean="0"/>
              <a:pPr/>
              <a:t>25</a:t>
            </a:fld>
            <a:endParaRPr lang="it-IT" smtClean="0"/>
          </a:p>
        </p:txBody>
      </p:sp>
      <p:sp>
        <p:nvSpPr>
          <p:cNvPr id="808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9420CC5-1D6C-412F-8AC1-EC926475C020}" type="slidenum">
              <a:rPr lang="it-IT" smtClean="0"/>
              <a:pPr/>
              <a:t>26</a:t>
            </a:fld>
            <a:endParaRPr lang="it-IT" smtClean="0"/>
          </a:p>
        </p:txBody>
      </p:sp>
      <p:sp>
        <p:nvSpPr>
          <p:cNvPr id="819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080F46-FA8A-4235-A097-E9C03A752C84}" type="slidenum">
              <a:rPr lang="it-IT" smtClean="0"/>
              <a:pPr/>
              <a:t>27</a:t>
            </a:fld>
            <a:endParaRPr lang="it-IT" smtClean="0"/>
          </a:p>
        </p:txBody>
      </p:sp>
      <p:sp>
        <p:nvSpPr>
          <p:cNvPr id="829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CCCE41A-EA7C-4F53-9E23-E2F21A3C0127}" type="slidenum">
              <a:rPr lang="it-IT" smtClean="0"/>
              <a:pPr/>
              <a:t>28</a:t>
            </a:fld>
            <a:endParaRPr lang="it-IT" smtClean="0"/>
          </a:p>
        </p:txBody>
      </p:sp>
      <p:sp>
        <p:nvSpPr>
          <p:cNvPr id="839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6B21B0-E563-457B-9869-58AC95577D01}" type="slidenum">
              <a:rPr lang="it-IT" smtClean="0"/>
              <a:pPr/>
              <a:t>29</a:t>
            </a:fld>
            <a:endParaRPr lang="it-IT" smtClean="0"/>
          </a:p>
        </p:txBody>
      </p:sp>
      <p:sp>
        <p:nvSpPr>
          <p:cNvPr id="849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CC0DD32-2733-48C9-9C15-28DA98DFA0E3}" type="slidenum">
              <a:rPr lang="it-IT" smtClean="0"/>
              <a:pPr/>
              <a:t>31</a:t>
            </a:fld>
            <a:endParaRPr lang="it-IT" smtClean="0"/>
          </a:p>
        </p:txBody>
      </p:sp>
      <p:sp>
        <p:nvSpPr>
          <p:cNvPr id="860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80FC0BB-7B17-4118-B86E-81C1BF949FEA}" type="slidenum">
              <a:rPr lang="it-IT" smtClean="0"/>
              <a:pPr/>
              <a:t>32</a:t>
            </a:fld>
            <a:endParaRPr lang="it-IT" smtClean="0"/>
          </a:p>
        </p:txBody>
      </p:sp>
      <p:sp>
        <p:nvSpPr>
          <p:cNvPr id="870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5B9ACD-A209-4B71-86C1-8A8B5747850A}" type="slidenum">
              <a:rPr lang="it-IT" smtClean="0"/>
              <a:pPr/>
              <a:t>33</a:t>
            </a:fld>
            <a:endParaRPr lang="it-IT" smtClean="0"/>
          </a:p>
        </p:txBody>
      </p:sp>
      <p:sp>
        <p:nvSpPr>
          <p:cNvPr id="880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05D444-379D-4443-BEBB-4DB59E5B5778}" type="slidenum">
              <a:rPr lang="it-IT" smtClean="0"/>
              <a:pPr/>
              <a:t>34</a:t>
            </a:fld>
            <a:endParaRPr lang="it-IT" smtClean="0"/>
          </a:p>
        </p:txBody>
      </p:sp>
      <p:sp>
        <p:nvSpPr>
          <p:cNvPr id="890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A5F196F-F3F0-4EEA-9777-CF4583DB840F}" type="slidenum">
              <a:rPr lang="it-IT" smtClean="0"/>
              <a:pPr/>
              <a:t>35</a:t>
            </a:fld>
            <a:endParaRPr lang="it-IT" smtClean="0"/>
          </a:p>
        </p:txBody>
      </p:sp>
      <p:sp>
        <p:nvSpPr>
          <p:cNvPr id="901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CC14B7-1BF4-450C-9627-843384D9F9F1}" type="slidenum">
              <a:rPr lang="it-IT" smtClean="0"/>
              <a:pPr/>
              <a:t>4</a:t>
            </a:fld>
            <a:endParaRPr lang="it-IT" smtClean="0"/>
          </a:p>
        </p:txBody>
      </p:sp>
      <p:sp>
        <p:nvSpPr>
          <p:cNvPr id="634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3EA26C-F120-4985-B600-9D8874B1A6DB}" type="slidenum">
              <a:rPr lang="it-IT" smtClean="0"/>
              <a:pPr/>
              <a:t>36</a:t>
            </a:fld>
            <a:endParaRPr lang="it-IT" smtClean="0"/>
          </a:p>
        </p:txBody>
      </p:sp>
      <p:sp>
        <p:nvSpPr>
          <p:cNvPr id="911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8923D9-CA12-4DBB-AF17-02B37D26087F}" type="slidenum">
              <a:rPr lang="it-IT" smtClean="0"/>
              <a:pPr/>
              <a:t>37</a:t>
            </a:fld>
            <a:endParaRPr lang="it-IT" smtClean="0"/>
          </a:p>
        </p:txBody>
      </p:sp>
      <p:sp>
        <p:nvSpPr>
          <p:cNvPr id="921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BF8392-1B2B-4AB8-AF3A-075DB30F3278}" type="slidenum">
              <a:rPr lang="it-IT" smtClean="0"/>
              <a:pPr/>
              <a:t>38</a:t>
            </a:fld>
            <a:endParaRPr lang="it-IT" smtClean="0"/>
          </a:p>
        </p:txBody>
      </p:sp>
      <p:sp>
        <p:nvSpPr>
          <p:cNvPr id="931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F915C0-F7A0-40E0-958E-70F7CB9A461B}" type="slidenum">
              <a:rPr lang="it-IT" smtClean="0"/>
              <a:pPr/>
              <a:t>39</a:t>
            </a:fld>
            <a:endParaRPr lang="it-IT" smtClean="0"/>
          </a:p>
        </p:txBody>
      </p:sp>
      <p:sp>
        <p:nvSpPr>
          <p:cNvPr id="942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9A17C7-34F8-40CE-84F2-156959BF4E3F}" type="slidenum">
              <a:rPr lang="it-IT" smtClean="0"/>
              <a:pPr/>
              <a:t>40</a:t>
            </a:fld>
            <a:endParaRPr lang="it-IT" smtClean="0"/>
          </a:p>
        </p:txBody>
      </p:sp>
      <p:sp>
        <p:nvSpPr>
          <p:cNvPr id="952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D58FD8-0AE4-4069-9709-19A48A8D7A6A}" type="slidenum">
              <a:rPr lang="it-IT" smtClean="0"/>
              <a:pPr/>
              <a:t>41</a:t>
            </a:fld>
            <a:endParaRPr lang="it-IT" smtClean="0"/>
          </a:p>
        </p:txBody>
      </p:sp>
      <p:sp>
        <p:nvSpPr>
          <p:cNvPr id="962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F985C9-2D4E-4AD0-A8A7-DA9D69A047C9}" type="slidenum">
              <a:rPr lang="it-IT" smtClean="0"/>
              <a:pPr/>
              <a:t>42</a:t>
            </a:fld>
            <a:endParaRPr lang="it-IT" smtClean="0"/>
          </a:p>
        </p:txBody>
      </p:sp>
      <p:sp>
        <p:nvSpPr>
          <p:cNvPr id="972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7C7E42-2243-4076-8ADA-8EC5F2E74922}" type="slidenum">
              <a:rPr lang="it-IT" smtClean="0"/>
              <a:pPr/>
              <a:t>43</a:t>
            </a:fld>
            <a:endParaRPr lang="it-IT" smtClean="0"/>
          </a:p>
        </p:txBody>
      </p:sp>
      <p:sp>
        <p:nvSpPr>
          <p:cNvPr id="983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B915D9-7D7F-4B23-914A-D52E207FED93}" type="slidenum">
              <a:rPr lang="it-IT" smtClean="0"/>
              <a:pPr/>
              <a:t>44</a:t>
            </a:fld>
            <a:endParaRPr lang="it-IT" smtClean="0"/>
          </a:p>
        </p:txBody>
      </p:sp>
      <p:sp>
        <p:nvSpPr>
          <p:cNvPr id="993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5BEBA5-3F7C-404F-847A-868AD198C250}" type="slidenum">
              <a:rPr lang="it-IT" smtClean="0"/>
              <a:pPr/>
              <a:t>45</a:t>
            </a:fld>
            <a:endParaRPr lang="it-IT" smtClean="0"/>
          </a:p>
        </p:txBody>
      </p:sp>
      <p:sp>
        <p:nvSpPr>
          <p:cNvPr id="1003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4E4166-AF70-486C-9C9D-F9C4DFAB380E}" type="slidenum">
              <a:rPr lang="it-IT" smtClean="0"/>
              <a:pPr/>
              <a:t>5</a:t>
            </a:fld>
            <a:endParaRPr lang="it-IT" smtClean="0"/>
          </a:p>
        </p:txBody>
      </p:sp>
      <p:sp>
        <p:nvSpPr>
          <p:cNvPr id="645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A715A03-7257-4BB9-BADD-6D1DC58D2734}" type="slidenum">
              <a:rPr lang="it-IT" smtClean="0"/>
              <a:pPr/>
              <a:t>46</a:t>
            </a:fld>
            <a:endParaRPr lang="it-IT" smtClean="0"/>
          </a:p>
        </p:txBody>
      </p:sp>
      <p:sp>
        <p:nvSpPr>
          <p:cNvPr id="1013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8EF4C3-FA07-4EF9-9E1F-B807093477C5}" type="slidenum">
              <a:rPr lang="it-IT" smtClean="0"/>
              <a:pPr/>
              <a:t>47</a:t>
            </a:fld>
            <a:endParaRPr lang="it-IT" smtClean="0"/>
          </a:p>
        </p:txBody>
      </p:sp>
      <p:sp>
        <p:nvSpPr>
          <p:cNvPr id="1024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701924-3F2B-4702-B6C0-91156489AA0A}" type="slidenum">
              <a:rPr lang="it-IT" smtClean="0"/>
              <a:pPr/>
              <a:t>48</a:t>
            </a:fld>
            <a:endParaRPr lang="it-IT" smtClean="0"/>
          </a:p>
        </p:txBody>
      </p:sp>
      <p:sp>
        <p:nvSpPr>
          <p:cNvPr id="1034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889055-649B-4C71-ADD5-9DFCB8993076}" type="slidenum">
              <a:rPr lang="it-IT" smtClean="0"/>
              <a:pPr/>
              <a:t>49</a:t>
            </a:fld>
            <a:endParaRPr lang="it-IT" smtClean="0"/>
          </a:p>
        </p:txBody>
      </p:sp>
      <p:sp>
        <p:nvSpPr>
          <p:cNvPr id="1044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B489246-8B87-4812-98B2-A3FEE0A7F005}" type="slidenum">
              <a:rPr lang="it-IT" smtClean="0"/>
              <a:pPr/>
              <a:t>50</a:t>
            </a:fld>
            <a:endParaRPr lang="it-IT" smtClean="0"/>
          </a:p>
        </p:txBody>
      </p:sp>
      <p:sp>
        <p:nvSpPr>
          <p:cNvPr id="1054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C667B7-15C5-400D-90A7-B9F59B770A85}" type="slidenum">
              <a:rPr lang="it-IT" smtClean="0"/>
              <a:pPr/>
              <a:t>51</a:t>
            </a:fld>
            <a:endParaRPr lang="it-IT" smtClean="0"/>
          </a:p>
        </p:txBody>
      </p:sp>
      <p:sp>
        <p:nvSpPr>
          <p:cNvPr id="1064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05F0D2-4D7A-4C74-AE73-CA928529E99D}" type="slidenum">
              <a:rPr lang="it-IT" smtClean="0"/>
              <a:pPr/>
              <a:t>52</a:t>
            </a:fld>
            <a:endParaRPr lang="it-IT" smtClean="0"/>
          </a:p>
        </p:txBody>
      </p:sp>
      <p:sp>
        <p:nvSpPr>
          <p:cNvPr id="1075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65792D-7D71-486D-88DB-162246DC89E0}" type="slidenum">
              <a:rPr lang="it-IT" smtClean="0"/>
              <a:pPr/>
              <a:t>54</a:t>
            </a:fld>
            <a:endParaRPr lang="it-IT" smtClean="0"/>
          </a:p>
        </p:txBody>
      </p:sp>
      <p:sp>
        <p:nvSpPr>
          <p:cNvPr id="1085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263B0D-4C66-4101-973E-6613B2EB4D1C}" type="slidenum">
              <a:rPr lang="it-IT" smtClean="0"/>
              <a:pPr/>
              <a:t>55</a:t>
            </a:fld>
            <a:endParaRPr lang="it-IT" smtClean="0"/>
          </a:p>
        </p:txBody>
      </p:sp>
      <p:sp>
        <p:nvSpPr>
          <p:cNvPr id="1095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138E4B-399C-489E-9999-7D3A9F1866A4}" type="slidenum">
              <a:rPr lang="it-IT" smtClean="0"/>
              <a:pPr/>
              <a:t>56</a:t>
            </a:fld>
            <a:endParaRPr lang="it-IT" smtClean="0"/>
          </a:p>
        </p:txBody>
      </p:sp>
      <p:sp>
        <p:nvSpPr>
          <p:cNvPr id="1105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A660E3-3512-4074-BEF1-94EB96DA8FB0}" type="slidenum">
              <a:rPr lang="it-IT" smtClean="0"/>
              <a:pPr/>
              <a:t>7</a:t>
            </a:fld>
            <a:endParaRPr lang="it-IT" smtClean="0"/>
          </a:p>
        </p:txBody>
      </p:sp>
      <p:sp>
        <p:nvSpPr>
          <p:cNvPr id="655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CC7FB8-F134-4E27-A7C8-0FEAC51CF58C}" type="slidenum">
              <a:rPr lang="it-IT" smtClean="0"/>
              <a:pPr/>
              <a:t>57</a:t>
            </a:fld>
            <a:endParaRPr lang="it-IT" smtClean="0"/>
          </a:p>
        </p:txBody>
      </p:sp>
      <p:sp>
        <p:nvSpPr>
          <p:cNvPr id="1116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E91817-EE8D-4077-9D17-6EB175A18368}" type="slidenum">
              <a:rPr lang="it-IT" smtClean="0"/>
              <a:pPr/>
              <a:t>58</a:t>
            </a:fld>
            <a:endParaRPr lang="it-IT" smtClean="0"/>
          </a:p>
        </p:txBody>
      </p:sp>
      <p:sp>
        <p:nvSpPr>
          <p:cNvPr id="1126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C5CDF5-4A7E-4526-BEB8-568D62E7C963}" type="slidenum">
              <a:rPr lang="it-IT" smtClean="0"/>
              <a:pPr/>
              <a:t>59</a:t>
            </a:fld>
            <a:endParaRPr lang="it-IT" smtClean="0"/>
          </a:p>
        </p:txBody>
      </p:sp>
      <p:sp>
        <p:nvSpPr>
          <p:cNvPr id="1136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22F000-CCE8-4A2E-A253-1CA4CE9114C5}" type="slidenum">
              <a:rPr lang="it-IT" smtClean="0"/>
              <a:pPr/>
              <a:t>60</a:t>
            </a:fld>
            <a:endParaRPr lang="it-IT" smtClean="0"/>
          </a:p>
        </p:txBody>
      </p:sp>
      <p:sp>
        <p:nvSpPr>
          <p:cNvPr id="1146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B6ADA8-5210-4438-9BFE-9B9EE711BC98}" type="slidenum">
              <a:rPr lang="it-IT" smtClean="0"/>
              <a:pPr/>
              <a:t>8</a:t>
            </a:fld>
            <a:endParaRPr lang="it-IT" smtClean="0"/>
          </a:p>
        </p:txBody>
      </p:sp>
      <p:sp>
        <p:nvSpPr>
          <p:cNvPr id="665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F748ED-CF04-4FAB-83A0-2AC182ED9241}" type="slidenum">
              <a:rPr lang="it-IT" smtClean="0"/>
              <a:pPr/>
              <a:t>10</a:t>
            </a:fld>
            <a:endParaRPr lang="it-IT" smtClean="0"/>
          </a:p>
        </p:txBody>
      </p:sp>
      <p:sp>
        <p:nvSpPr>
          <p:cNvPr id="675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8186F2A-2695-4552-B8DB-0F5D2127573A}" type="slidenum">
              <a:rPr lang="it-IT" smtClean="0"/>
              <a:pPr/>
              <a:t>13</a:t>
            </a:fld>
            <a:endParaRPr lang="it-IT" smtClean="0"/>
          </a:p>
        </p:txBody>
      </p:sp>
      <p:sp>
        <p:nvSpPr>
          <p:cNvPr id="686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FE0A193-3DBA-476B-8052-16B8CAD34D5D}" type="slidenum">
              <a:rPr lang="it-IT" smtClean="0"/>
              <a:pPr/>
              <a:t>14</a:t>
            </a:fld>
            <a:endParaRPr lang="it-IT" smtClean="0"/>
          </a:p>
        </p:txBody>
      </p:sp>
      <p:sp>
        <p:nvSpPr>
          <p:cNvPr id="696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603CFA-FA69-4E11-9F89-CC25E24800E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C24FA8-1582-46DF-88A9-14865FFAD51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FC1B98-2521-435A-848F-67464EEA2F2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1_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57200" y="677881"/>
            <a:ext cx="8240713" cy="5394325"/>
          </a:xfrm>
        </p:spPr>
        <p:txBody>
          <a:bodyPr/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F53110-CA1E-4F32-A7E4-D6FE7B6B8A6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653E0-FE8C-4672-9400-132430436CF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7526AF-C7EB-48B1-B61B-5F9F00C8A88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56A68D-6812-4B8E-9F3F-6C7C9794227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22B772-DC9E-4BA6-8911-9A1AADAD1D4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140362-5CFB-4D9C-A0A3-CC3F9EBFFAA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637012-DFA6-41E2-92B2-1C548E14333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62256B-7A9C-47FB-843B-45F602414C2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D189381-94DE-4F05-8353-F9B29E6EF48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hyperlink" Target="http://it.wikipedia.org/wiki/Piastrine" TargetMode="External"/><Relationship Id="rId3" Type="http://schemas.openxmlformats.org/officeDocument/2006/relationships/hyperlink" Target="http://it.wikipedia.org/wiki/Polmoni" TargetMode="External"/><Relationship Id="rId7" Type="http://schemas.openxmlformats.org/officeDocument/2006/relationships/hyperlink" Target="http://it.wikipedia.org/wiki/Leucociti" TargetMode="External"/><Relationship Id="rId2" Type="http://schemas.openxmlformats.org/officeDocument/2006/relationships/hyperlink" Target="http://it.wikipedia.org/wiki/Ossigen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t.wikipedia.org/wiki/Gas" TargetMode="External"/><Relationship Id="rId5" Type="http://schemas.openxmlformats.org/officeDocument/2006/relationships/hyperlink" Target="http://it.wikipedia.org/wiki/Anidride_carbonica" TargetMode="External"/><Relationship Id="rId4" Type="http://schemas.openxmlformats.org/officeDocument/2006/relationships/hyperlink" Target="http://it.wikipedia.org/wiki/Tessuto_(biologia)" TargetMode="External"/><Relationship Id="rId9" Type="http://schemas.openxmlformats.org/officeDocument/2006/relationships/image" Target="../media/image39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3AEDC0D-BC72-4B2D-B0A1-EDCC595675F0}" type="slidenum">
              <a:rPr lang="it-IT" smtClean="0"/>
              <a:pPr/>
              <a:t>1</a:t>
            </a:fld>
            <a:endParaRPr lang="it-IT" smtClean="0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Sistema immunitario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Immunità innata  </a:t>
            </a:r>
          </a:p>
          <a:p>
            <a:pPr eaLnBrk="1" hangingPunct="1"/>
            <a:endParaRPr lang="it-I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AA72145-72E5-49B8-91B1-45C1C0555C48}" type="slidenum">
              <a:rPr lang="it-IT" smtClean="0"/>
              <a:pPr/>
              <a:t>10</a:t>
            </a:fld>
            <a:endParaRPr lang="it-IT" smtClean="0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smtClean="0"/>
              <a:t>Antagonismo batterico della normale flora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</a:pPr>
            <a:r>
              <a:rPr lang="it-IT" sz="2400" smtClean="0"/>
              <a:t>Circa 3x10</a:t>
            </a:r>
            <a:r>
              <a:rPr lang="it-IT" sz="2400" baseline="30000" smtClean="0"/>
              <a:t>14</a:t>
            </a:r>
            <a:r>
              <a:rPr lang="it-IT" sz="2400" smtClean="0"/>
              <a:t> batteri e altri microrganismi risiedono nel corpo umano, questa normale flora batterica inibisce la colonizzazione dei patogeni con: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it-IT" sz="2400" smtClean="0"/>
              <a:t>La produzione di metaboliti che inibiscono la crescita di molti patogeni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it-IT" sz="2400" smtClean="0"/>
              <a:t>Aderiscono alle cellule dell’ospite prevenendo la colonizzazione di microrganismi patogeni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it-IT" sz="2400" smtClean="0"/>
              <a:t>Utilizzano nutrienti essenziali per la crescita dei patogeni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it-IT" sz="2400" smtClean="0"/>
              <a:t>Stimolano in modo non specifico il sistema immunitario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endParaRPr lang="it-IT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www.anti-agingfirewalls.com/__oneclick_uploads/2012/02/intestinal-microflora-41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533400"/>
            <a:ext cx="6871942" cy="58830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 smtClean="0"/>
              <a:t>Antagonismo tra batteri commensali e patogeni</a:t>
            </a:r>
            <a:endParaRPr lang="it-IT" sz="3600" dirty="0"/>
          </a:p>
        </p:txBody>
      </p:sp>
      <p:pic>
        <p:nvPicPr>
          <p:cNvPr id="15362" name="Picture 2" descr="http://physrev.physiology.org/content/physrev/90/3/859/F9.lar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484784"/>
            <a:ext cx="5112568" cy="46931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20AA237-9C62-4DC0-80A7-15569ACCEC28}" type="slidenum">
              <a:rPr lang="it-IT" smtClean="0"/>
              <a:pPr/>
              <a:t>13</a:t>
            </a:fld>
            <a:endParaRPr lang="it-IT" smtClean="0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smtClean="0"/>
              <a:t>Produzione di molecole antimicrobiche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Acido idrocloridico</a:t>
            </a:r>
          </a:p>
          <a:p>
            <a:pPr eaLnBrk="1" hangingPunct="1"/>
            <a:r>
              <a:rPr lang="it-IT" smtClean="0"/>
              <a:t>Lisozima </a:t>
            </a:r>
          </a:p>
          <a:p>
            <a:pPr eaLnBrk="1" hangingPunct="1"/>
            <a:r>
              <a:rPr lang="it-IT" smtClean="0"/>
              <a:t>Beta difensine umane piccoli peptidi presenti nel plasma e nelle mucose</a:t>
            </a:r>
          </a:p>
          <a:p>
            <a:pPr eaLnBrk="1" hangingPunct="1"/>
            <a:r>
              <a:rPr lang="it-IT" smtClean="0"/>
              <a:t>Acidi grassi e acido lattico</a:t>
            </a:r>
          </a:p>
          <a:p>
            <a:pPr eaLnBrk="1" hangingPunct="1"/>
            <a:r>
              <a:rPr lang="it-IT" smtClean="0"/>
              <a:t>Lattoferrina e tranferrina</a:t>
            </a:r>
          </a:p>
          <a:p>
            <a:pPr eaLnBrk="1" hangingPunct="1"/>
            <a:r>
              <a:rPr lang="it-IT" smtClean="0"/>
              <a:t>Citochine </a:t>
            </a:r>
          </a:p>
          <a:p>
            <a:pPr eaLnBrk="1" hangingPunct="1"/>
            <a:endParaRPr lang="it-I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0C0AC29-70D8-428A-B650-6BDD5AFF941C}" type="slidenum">
              <a:rPr lang="it-IT" smtClean="0"/>
              <a:pPr/>
              <a:t>14</a:t>
            </a:fld>
            <a:endParaRPr lang="it-IT" smtClean="0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Linfociti T e B intraepiteliali</a:t>
            </a:r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eaLnBrk="1" hangingPunct="1"/>
            <a:r>
              <a:rPr lang="it-IT" smtClean="0"/>
              <a:t>Presenti sulla pelle e sulle mucose hanno una diversità limitata per i recettori  antigenici funzionano come effettori per la risposta naturale </a:t>
            </a:r>
          </a:p>
        </p:txBody>
      </p:sp>
      <p:pic>
        <p:nvPicPr>
          <p:cNvPr id="16389" name="Picture 6" descr="http://upload.wikimedia.org/wikipedia/commons/thumb/8/89/SEM_Lymphocyte.jpg/150px-SEM_Lymphocyt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2209800"/>
            <a:ext cx="3733800" cy="343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A111CBF-2554-44DC-B168-12AFF2ABCC93}" type="slidenum">
              <a:rPr lang="it-IT" smtClean="0"/>
              <a:pPr/>
              <a:t>15</a:t>
            </a:fld>
            <a:endParaRPr lang="it-IT" smtClean="0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Riconoscimento dei recettori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81000" indent="-381000" eaLnBrk="1" hangingPunct="1">
              <a:lnSpc>
                <a:spcPct val="80000"/>
              </a:lnSpc>
            </a:pPr>
            <a:r>
              <a:rPr lang="it-IT" sz="1800" smtClean="0"/>
              <a:t>L’organismo riconosce alcune molecole dei microrganismi che non sono associate con le cellule umane circa 1000 e includono: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</a:pPr>
            <a:r>
              <a:rPr lang="it-IT" sz="1800" smtClean="0"/>
              <a:t>Lipopolisaccaride (Gram-)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</a:pPr>
            <a:r>
              <a:rPr lang="it-IT" sz="1800" smtClean="0"/>
              <a:t>Peptidoglicano (Gram +) 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</a:pPr>
            <a:r>
              <a:rPr lang="it-IT" sz="1800" smtClean="0"/>
              <a:t>Acido lipoteicoico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</a:pPr>
            <a:r>
              <a:rPr lang="it-IT" sz="1800" smtClean="0"/>
              <a:t>Glicani ricchi di mannosio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</a:pPr>
            <a:r>
              <a:rPr lang="it-IT" sz="1800" smtClean="0"/>
              <a:t>Flagellina 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</a:pPr>
            <a:r>
              <a:rPr lang="it-IT" sz="1800" smtClean="0"/>
              <a:t>Pilina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</a:pPr>
            <a:r>
              <a:rPr lang="it-IT" sz="1800" smtClean="0"/>
              <a:t>Acidi nucleici batterici e virali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</a:pPr>
            <a:r>
              <a:rPr lang="it-IT" sz="1800" smtClean="0"/>
              <a:t>N-formilmetionina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</a:pPr>
            <a:r>
              <a:rPr lang="it-IT" sz="1800" smtClean="0"/>
              <a:t>Doppio filamento di RNA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</a:pPr>
            <a:r>
              <a:rPr lang="it-IT" sz="1800" smtClean="0"/>
              <a:t>Acidi lipoteicoici, glicolipidi e zimosan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</a:pPr>
            <a:r>
              <a:rPr lang="it-IT" sz="1800" smtClean="0"/>
              <a:t>Fosforilcoline e altri lipidi</a:t>
            </a:r>
          </a:p>
          <a:p>
            <a:pPr marL="381000" indent="-381000" eaLnBrk="1" hangingPunct="1">
              <a:lnSpc>
                <a:spcPct val="80000"/>
              </a:lnSpc>
            </a:pPr>
            <a:r>
              <a:rPr lang="it-IT" sz="1800" smtClean="0"/>
              <a:t>Per riconoscere queste molecole microbiche le cellule fagocitiche hanno sulla loro superficie molti recettori capaci di legarsi specificamente a queste molecole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F08C403-30B2-47E8-B953-9E1B996A466B}" type="slidenum">
              <a:rPr lang="it-IT" smtClean="0"/>
              <a:pPr/>
              <a:t>16</a:t>
            </a:fld>
            <a:endParaRPr lang="it-IT" smtClean="0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8229600" cy="1143000"/>
          </a:xfrm>
        </p:spPr>
        <p:txBody>
          <a:bodyPr/>
          <a:lstStyle/>
          <a:p>
            <a:pPr eaLnBrk="1" hangingPunct="1"/>
            <a:r>
              <a:rPr lang="it-IT" smtClean="0"/>
              <a:t>Toll-like receptor</a:t>
            </a:r>
          </a:p>
        </p:txBody>
      </p:sp>
      <p:pic>
        <p:nvPicPr>
          <p:cNvPr id="18436" name="Picture 4" descr="tl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1651000"/>
            <a:ext cx="4597400" cy="459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Text Box 6"/>
          <p:cNvSpPr txBox="1">
            <a:spLocks noChangeArrowheads="1"/>
          </p:cNvSpPr>
          <p:nvPr/>
        </p:nvSpPr>
        <p:spPr bwMode="auto">
          <a:xfrm>
            <a:off x="1295400" y="4419600"/>
            <a:ext cx="1600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800"/>
              <a:t>Lipopeptidi batterici</a:t>
            </a:r>
          </a:p>
        </p:txBody>
      </p:sp>
      <p:sp>
        <p:nvSpPr>
          <p:cNvPr id="18438" name="Text Box 8"/>
          <p:cNvSpPr txBox="1">
            <a:spLocks noChangeArrowheads="1"/>
          </p:cNvSpPr>
          <p:nvPr/>
        </p:nvSpPr>
        <p:spPr bwMode="auto">
          <a:xfrm>
            <a:off x="609600" y="3200400"/>
            <a:ext cx="2438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800"/>
              <a:t>Acido lipoteicoico</a:t>
            </a:r>
          </a:p>
        </p:txBody>
      </p:sp>
      <p:sp>
        <p:nvSpPr>
          <p:cNvPr id="18439" name="Text Box 10"/>
          <p:cNvSpPr txBox="1">
            <a:spLocks noChangeArrowheads="1"/>
          </p:cNvSpPr>
          <p:nvPr/>
        </p:nvSpPr>
        <p:spPr bwMode="auto">
          <a:xfrm>
            <a:off x="5562600" y="1905000"/>
            <a:ext cx="1828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800"/>
              <a:t>zimosan</a:t>
            </a:r>
          </a:p>
        </p:txBody>
      </p:sp>
      <p:sp>
        <p:nvSpPr>
          <p:cNvPr id="18440" name="Text Box 13"/>
          <p:cNvSpPr txBox="1">
            <a:spLocks noChangeArrowheads="1"/>
          </p:cNvSpPr>
          <p:nvPr/>
        </p:nvSpPr>
        <p:spPr bwMode="auto">
          <a:xfrm>
            <a:off x="6858000" y="4343400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800"/>
              <a:t>LPS</a:t>
            </a:r>
          </a:p>
        </p:txBody>
      </p:sp>
      <p:sp>
        <p:nvSpPr>
          <p:cNvPr id="18441" name="Text Box 16"/>
          <p:cNvSpPr txBox="1">
            <a:spLocks noChangeArrowheads="1"/>
          </p:cNvSpPr>
          <p:nvPr/>
        </p:nvSpPr>
        <p:spPr bwMode="auto">
          <a:xfrm>
            <a:off x="5638800" y="5562600"/>
            <a:ext cx="137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800"/>
              <a:t>flagellina</a:t>
            </a:r>
          </a:p>
        </p:txBody>
      </p:sp>
      <p:sp>
        <p:nvSpPr>
          <p:cNvPr id="18442" name="Text Box 18"/>
          <p:cNvSpPr txBox="1">
            <a:spLocks noChangeArrowheads="1"/>
          </p:cNvSpPr>
          <p:nvPr/>
        </p:nvSpPr>
        <p:spPr bwMode="auto">
          <a:xfrm>
            <a:off x="1752600" y="2286000"/>
            <a:ext cx="106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800"/>
              <a:t>dRNA</a:t>
            </a:r>
          </a:p>
        </p:txBody>
      </p:sp>
      <p:sp>
        <p:nvSpPr>
          <p:cNvPr id="18443" name="Text Box 20"/>
          <p:cNvSpPr txBox="1">
            <a:spLocks noChangeArrowheads="1"/>
          </p:cNvSpPr>
          <p:nvPr/>
        </p:nvSpPr>
        <p:spPr bwMode="auto">
          <a:xfrm>
            <a:off x="3581400" y="4267200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800"/>
              <a:t>usRNA</a:t>
            </a:r>
          </a:p>
        </p:txBody>
      </p:sp>
      <p:sp>
        <p:nvSpPr>
          <p:cNvPr id="18444" name="Text Box 22"/>
          <p:cNvSpPr txBox="1">
            <a:spLocks noChangeArrowheads="1"/>
          </p:cNvSpPr>
          <p:nvPr/>
        </p:nvSpPr>
        <p:spPr bwMode="auto">
          <a:xfrm>
            <a:off x="6629400" y="2376488"/>
            <a:ext cx="1143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800"/>
              <a:t>CGDNA</a:t>
            </a:r>
          </a:p>
        </p:txBody>
      </p:sp>
      <p:sp>
        <p:nvSpPr>
          <p:cNvPr id="18445" name="Text Box 24"/>
          <p:cNvSpPr txBox="1">
            <a:spLocks noChangeArrowheads="1"/>
          </p:cNvSpPr>
          <p:nvPr/>
        </p:nvSpPr>
        <p:spPr bwMode="auto">
          <a:xfrm>
            <a:off x="5334000" y="4052888"/>
            <a:ext cx="990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800"/>
              <a:t>sRNA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2D3BD6E-0458-4FA6-91D8-B08CAA1ED1FA}" type="slidenum">
              <a:rPr lang="it-IT" smtClean="0"/>
              <a:pPr/>
              <a:t>17</a:t>
            </a:fld>
            <a:endParaRPr lang="it-IT" smtClean="0"/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Vari tipi di recettori </a:t>
            </a: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/>
            <a:r>
              <a:rPr lang="it-IT" smtClean="0"/>
              <a:t>Esistono due classi di recettori che si legano alle molecole dei microrganismi patogeni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it-IT" smtClean="0"/>
              <a:t>Recettori endocitici che stimolano la fagocitosi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it-IT" smtClean="0"/>
              <a:t>Recettori che regolano il rilascio di citochine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41B96EE-1A49-47E2-8214-CC08E9B26372}" type="slidenum">
              <a:rPr lang="it-IT" smtClean="0"/>
              <a:pPr/>
              <a:t>18</a:t>
            </a:fld>
            <a:endParaRPr lang="it-IT" smtClean="0"/>
          </a:p>
        </p:txBody>
      </p:sp>
      <p:sp>
        <p:nvSpPr>
          <p:cNvPr id="2048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smtClean="0"/>
              <a:t>Recettori endocitici che stimolano la fagocitosi</a:t>
            </a:r>
          </a:p>
        </p:txBody>
      </p:sp>
      <p:pic>
        <p:nvPicPr>
          <p:cNvPr id="20484" name="Picture 5" descr="phago_pamp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8538" y="2133600"/>
            <a:ext cx="4608512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D4674BB-16D7-4BA8-82E2-74EB23BD0004}" type="slidenum">
              <a:rPr lang="it-IT" smtClean="0"/>
              <a:pPr/>
              <a:t>19</a:t>
            </a:fld>
            <a:endParaRPr lang="it-IT" smtClean="0"/>
          </a:p>
        </p:txBody>
      </p:sp>
      <p:sp>
        <p:nvSpPr>
          <p:cNvPr id="2150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smtClean="0"/>
              <a:t>Recettori superficiali che regolano il rilascio di citochine (TLRs)</a:t>
            </a:r>
          </a:p>
        </p:txBody>
      </p:sp>
      <p:pic>
        <p:nvPicPr>
          <p:cNvPr id="21508" name="Picture 5" descr="tollanim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1876425"/>
            <a:ext cx="46482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 smtClean="0"/>
              <a:t>Interazione tra sistemi di difesa immunità innata immunità adattativa   </a:t>
            </a:r>
            <a:endParaRPr lang="it-IT" sz="3200" dirty="0"/>
          </a:p>
        </p:txBody>
      </p:sp>
      <p:pic>
        <p:nvPicPr>
          <p:cNvPr id="7170" name="Picture 4" descr="2101"/>
          <p:cNvPicPr>
            <a:picLocks noChangeAspect="1" noChangeArrowheads="1"/>
          </p:cNvPicPr>
          <p:nvPr>
            <p:ph idx="4294967295"/>
          </p:nvPr>
        </p:nvPicPr>
        <p:blipFill>
          <a:blip r:embed="rId2" cstate="print"/>
          <a:srcRect l="14576" t="19922" r="19270" b="19034"/>
          <a:stretch>
            <a:fillRect/>
          </a:stretch>
        </p:blipFill>
        <p:spPr>
          <a:xfrm>
            <a:off x="1981200" y="1447799"/>
            <a:ext cx="5029200" cy="5199681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576E761-63E1-4ED7-ABA6-55DAEDFE8BB0}" type="slidenum">
              <a:rPr lang="it-IT" smtClean="0"/>
              <a:pPr/>
              <a:t>20</a:t>
            </a:fld>
            <a:endParaRPr lang="it-IT" smtClean="0"/>
          </a:p>
        </p:txBody>
      </p:sp>
      <p:sp>
        <p:nvSpPr>
          <p:cNvPr id="2253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smtClean="0"/>
              <a:t>Recettori non superficiali che stimolano il rilascio di sostanze  </a:t>
            </a:r>
          </a:p>
        </p:txBody>
      </p:sp>
      <p:pic>
        <p:nvPicPr>
          <p:cNvPr id="22532" name="Picture 5" descr="tlrdsrna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0" y="1676400"/>
            <a:ext cx="4572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8EBD4D5-1D2B-48F4-9803-C257B880E755}" type="slidenum">
              <a:rPr lang="it-IT" smtClean="0"/>
              <a:pPr/>
              <a:t>21</a:t>
            </a:fld>
            <a:endParaRPr lang="it-IT" smtClean="0"/>
          </a:p>
        </p:txBody>
      </p:sp>
      <p:sp>
        <p:nvSpPr>
          <p:cNvPr id="2355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 TLRs</a:t>
            </a:r>
          </a:p>
        </p:txBody>
      </p:sp>
      <p:sp>
        <p:nvSpPr>
          <p:cNvPr id="23556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I TLRs partecipano anche nell’immunità acquisita stimolando vari segnali secondari necessari per la risposta umorale e l’immunità cellulo-mediata.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13A8653-6BC6-47A6-A6CB-BD09A81D7016}" type="slidenum">
              <a:rPr lang="it-IT" smtClean="0"/>
              <a:pPr/>
              <a:t>22</a:t>
            </a:fld>
            <a:endParaRPr lang="it-IT" smtClean="0"/>
          </a:p>
        </p:txBody>
      </p:sp>
      <p:sp>
        <p:nvSpPr>
          <p:cNvPr id="24579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458200" cy="1143000"/>
          </a:xfrm>
        </p:spPr>
        <p:txBody>
          <a:bodyPr/>
          <a:lstStyle/>
          <a:p>
            <a:pPr eaLnBrk="1" hangingPunct="1"/>
            <a:r>
              <a:rPr lang="it-IT" sz="3200" smtClean="0"/>
              <a:t>Attivazione dei linfociti B dal legame con TLR piuttosto che con il legame ai recettori B</a:t>
            </a:r>
          </a:p>
        </p:txBody>
      </p:sp>
      <p:pic>
        <p:nvPicPr>
          <p:cNvPr id="24580" name="Picture 4" descr="u3fig2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1828800"/>
            <a:ext cx="4495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D37A894-2EFC-421C-AB5C-AF5A24EC39F1}" type="slidenum">
              <a:rPr lang="it-IT" smtClean="0"/>
              <a:pPr/>
              <a:t>23</a:t>
            </a:fld>
            <a:endParaRPr lang="it-IT" smtClean="0"/>
          </a:p>
        </p:txBody>
      </p:sp>
      <p:sp>
        <p:nvSpPr>
          <p:cNvPr id="2560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3600" smtClean="0"/>
              <a:t>Produzione di molecole co-stimolatorie per attivare i linfociti T</a:t>
            </a:r>
          </a:p>
        </p:txBody>
      </p:sp>
      <p:pic>
        <p:nvPicPr>
          <p:cNvPr id="25604" name="Picture 5" descr="u3fig2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93938" y="1524000"/>
            <a:ext cx="4100512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5" name="Text Box 6"/>
          <p:cNvSpPr txBox="1">
            <a:spLocks noChangeArrowheads="1"/>
          </p:cNvSpPr>
          <p:nvPr/>
        </p:nvSpPr>
        <p:spPr bwMode="auto">
          <a:xfrm>
            <a:off x="609600" y="5791200"/>
            <a:ext cx="7924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800"/>
              <a:t>L’attivazione dei linfociti T richiede molecole costimolatorie come CD40 e B7 che sono sintetizzate solo quando sul TLR si lega il patogeno.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9D53814-D1CD-4E37-81CB-ECD437AF48CB}" type="slidenum">
              <a:rPr lang="it-IT" smtClean="0"/>
              <a:pPr/>
              <a:t>24</a:t>
            </a:fld>
            <a:endParaRPr lang="it-IT" smtClean="0"/>
          </a:p>
        </p:txBody>
      </p:sp>
      <p:sp>
        <p:nvSpPr>
          <p:cNvPr id="2662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Citochine </a:t>
            </a:r>
          </a:p>
        </p:txBody>
      </p:sp>
      <p:sp>
        <p:nvSpPr>
          <p:cNvPr id="26628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80000"/>
              </a:lnSpc>
            </a:pPr>
            <a:r>
              <a:rPr lang="it-IT" sz="2800" smtClean="0"/>
              <a:t>Proteine solubile sono molecole a basso peso molecolare  che sono prodotte in risposta ad un antigene e funzionano come messaggeri chimici per la regolazione della risposta naturale e acquisita. Ci  sono tre categorie di citochine: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it-IT" sz="2800" smtClean="0"/>
              <a:t>Regolano la risposta immune innata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it-IT" sz="2800" smtClean="0"/>
              <a:t>Regolano la risposta immune acquisita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it-IT" sz="2800" smtClean="0"/>
              <a:t>Citochine che stimolano l’ematopoiesi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it-IT" sz="2800" smtClean="0"/>
              <a:t>Promuovono e controllano principalmente la risposta infiammatoria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F0E9883-AC61-42E3-BEA7-E64B6787FCD2}" type="slidenum">
              <a:rPr lang="it-IT" smtClean="0"/>
              <a:pPr/>
              <a:t>25</a:t>
            </a:fld>
            <a:endParaRPr lang="it-IT" smtClean="0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Tipi di citochine</a:t>
            </a:r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sz="1800" b="1" smtClean="0"/>
              <a:t>Tumor necrosis factor-alpha (TNF</a:t>
            </a:r>
            <a:r>
              <a:rPr lang="el-GR" sz="1800" b="1" smtClean="0">
                <a:cs typeface="Arial" charset="0"/>
              </a:rPr>
              <a:t>α</a:t>
            </a:r>
            <a:r>
              <a:rPr lang="it-IT" sz="1800" b="1" smtClean="0">
                <a:cs typeface="Arial" charset="0"/>
              </a:rPr>
              <a:t>)</a:t>
            </a:r>
            <a:r>
              <a:rPr lang="it-IT" sz="1800" smtClean="0">
                <a:cs typeface="Arial" charset="0"/>
              </a:rPr>
              <a:t> interviene nell’infiammazione, in eccesso è la principale causa dicomplicazioni sistemiche</a:t>
            </a:r>
          </a:p>
          <a:p>
            <a:pPr eaLnBrk="1" hangingPunct="1">
              <a:lnSpc>
                <a:spcPct val="80000"/>
              </a:lnSpc>
            </a:pPr>
            <a:r>
              <a:rPr lang="it-IT" sz="1800" b="1" smtClean="0">
                <a:cs typeface="Arial" charset="0"/>
              </a:rPr>
              <a:t>Interleuchina 1 (IL-1)</a:t>
            </a:r>
            <a:r>
              <a:rPr lang="it-IT" sz="1800" smtClean="0">
                <a:cs typeface="Arial" charset="0"/>
              </a:rPr>
              <a:t> funzione simile al TNF</a:t>
            </a:r>
            <a:r>
              <a:rPr lang="el-GR" sz="1800" smtClean="0">
                <a:cs typeface="Arial" charset="0"/>
              </a:rPr>
              <a:t>α</a:t>
            </a:r>
            <a:endParaRPr lang="it-IT" sz="1800" smtClean="0">
              <a:cs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it-IT" sz="1800" b="1" smtClean="0">
                <a:cs typeface="Arial" charset="0"/>
              </a:rPr>
              <a:t>Chemochine</a:t>
            </a:r>
            <a:r>
              <a:rPr lang="it-IT" sz="1800" smtClean="0">
                <a:cs typeface="Arial" charset="0"/>
              </a:rPr>
              <a:t> permettono la migrazione dei leucociti dal sangue al sito d’infezione </a:t>
            </a:r>
          </a:p>
          <a:p>
            <a:pPr eaLnBrk="1" hangingPunct="1">
              <a:lnSpc>
                <a:spcPct val="80000"/>
              </a:lnSpc>
            </a:pPr>
            <a:r>
              <a:rPr lang="it-IT" sz="1800" b="1" smtClean="0">
                <a:cs typeface="Arial" charset="0"/>
              </a:rPr>
              <a:t>Interleuchina 12 (IL-12)</a:t>
            </a:r>
            <a:r>
              <a:rPr lang="it-IT" sz="1800" smtClean="0">
                <a:cs typeface="Arial" charset="0"/>
              </a:rPr>
              <a:t> è il primo mediatore della risposta immune innata ed induttore dela risposta cellulo mediata</a:t>
            </a:r>
          </a:p>
          <a:p>
            <a:pPr eaLnBrk="1" hangingPunct="1">
              <a:lnSpc>
                <a:spcPct val="80000"/>
              </a:lnSpc>
            </a:pPr>
            <a:r>
              <a:rPr lang="it-IT" sz="1800" b="1" smtClean="0">
                <a:cs typeface="Arial" charset="0"/>
              </a:rPr>
              <a:t>Interferon</a:t>
            </a:r>
            <a:r>
              <a:rPr lang="it-IT" sz="1800" smtClean="0">
                <a:cs typeface="Arial" charset="0"/>
              </a:rPr>
              <a:t>  prodotto dalle cellule infettate dai virus, induce le cellule non infette a produrre enzimi in grado di degradare mRNA</a:t>
            </a:r>
          </a:p>
          <a:p>
            <a:pPr eaLnBrk="1" hangingPunct="1">
              <a:lnSpc>
                <a:spcPct val="80000"/>
              </a:lnSpc>
            </a:pPr>
            <a:r>
              <a:rPr lang="it-IT" sz="1800" b="1" smtClean="0">
                <a:cs typeface="Arial" charset="0"/>
              </a:rPr>
              <a:t>Interleuchina -6 (IL-6)</a:t>
            </a:r>
            <a:r>
              <a:rPr lang="it-IT" sz="1800" smtClean="0">
                <a:cs typeface="Arial" charset="0"/>
              </a:rPr>
              <a:t> stimola il fegato produrre particolari proteine che stimolano la proliferazione dei linfociti B e aumenta la stimolazione dei neutrofili</a:t>
            </a:r>
          </a:p>
          <a:p>
            <a:pPr eaLnBrk="1" hangingPunct="1">
              <a:lnSpc>
                <a:spcPct val="80000"/>
              </a:lnSpc>
            </a:pPr>
            <a:r>
              <a:rPr lang="it-IT" sz="1800" b="1" smtClean="0">
                <a:cs typeface="Arial" charset="0"/>
              </a:rPr>
              <a:t>Interleuchina 10 (IL10)</a:t>
            </a:r>
            <a:r>
              <a:rPr lang="it-IT" sz="1800" smtClean="0">
                <a:cs typeface="Arial" charset="0"/>
              </a:rPr>
              <a:t> inibisce la produzione di IL12 ed è prodotta da i macrofagi</a:t>
            </a:r>
          </a:p>
          <a:p>
            <a:pPr eaLnBrk="1" hangingPunct="1">
              <a:lnSpc>
                <a:spcPct val="80000"/>
              </a:lnSpc>
            </a:pPr>
            <a:r>
              <a:rPr lang="it-IT" sz="1800" b="1" smtClean="0">
                <a:cs typeface="Arial" charset="0"/>
              </a:rPr>
              <a:t>Interleuchina 15 (IL15)</a:t>
            </a:r>
            <a:r>
              <a:rPr lang="it-IT" sz="1800" smtClean="0">
                <a:cs typeface="Arial" charset="0"/>
              </a:rPr>
              <a:t> stimola le cellule NK a proliferare</a:t>
            </a:r>
          </a:p>
          <a:p>
            <a:pPr eaLnBrk="1" hangingPunct="1">
              <a:lnSpc>
                <a:spcPct val="80000"/>
              </a:lnSpc>
            </a:pPr>
            <a:r>
              <a:rPr lang="it-IT" sz="1800" b="1" smtClean="0">
                <a:cs typeface="Arial" charset="0"/>
              </a:rPr>
              <a:t>Interleuchina 18 (IL18) </a:t>
            </a:r>
            <a:r>
              <a:rPr lang="it-IT" sz="1800" smtClean="0">
                <a:cs typeface="Arial" charset="0"/>
              </a:rPr>
              <a:t>stimola la proliferazione di interferon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it-IT" sz="1800" smtClean="0">
              <a:cs typeface="Arial" charset="0"/>
            </a:endParaRPr>
          </a:p>
          <a:p>
            <a:pPr eaLnBrk="1" hangingPunct="1">
              <a:lnSpc>
                <a:spcPct val="80000"/>
              </a:lnSpc>
            </a:pPr>
            <a:endParaRPr lang="el-GR" sz="1800" smtClean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927815C-2A7D-4A9E-A032-705647524114}" type="slidenum">
              <a:rPr lang="it-IT" smtClean="0"/>
              <a:pPr/>
              <a:t>26</a:t>
            </a:fld>
            <a:endParaRPr lang="it-IT" smtClean="0"/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Azione antivirale dell’interferon</a:t>
            </a:r>
          </a:p>
        </p:txBody>
      </p:sp>
      <p:pic>
        <p:nvPicPr>
          <p:cNvPr id="28676" name="Picture 4" descr="u3fg42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00200"/>
            <a:ext cx="4597400" cy="368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5" descr="u3fg42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46600" y="1600200"/>
            <a:ext cx="4597400" cy="368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3CCE25F-EE2A-45AC-8D0A-BA6004C2907E}" type="slidenum">
              <a:rPr lang="it-IT" smtClean="0"/>
              <a:pPr/>
              <a:t>27</a:t>
            </a:fld>
            <a:endParaRPr lang="it-IT" smtClean="0"/>
          </a:p>
        </p:txBody>
      </p:sp>
      <p:sp>
        <p:nvSpPr>
          <p:cNvPr id="2969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Interferon </a:t>
            </a:r>
          </a:p>
        </p:txBody>
      </p:sp>
      <p:pic>
        <p:nvPicPr>
          <p:cNvPr id="29700" name="Picture 5" descr="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2047875"/>
            <a:ext cx="5181600" cy="415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D51EBCA-16BE-461A-B2C3-9D7A52E30017}" type="slidenum">
              <a:rPr lang="it-IT" smtClean="0"/>
              <a:pPr/>
              <a:t>28</a:t>
            </a:fld>
            <a:endParaRPr lang="it-IT" smtClean="0"/>
          </a:p>
        </p:txBody>
      </p:sp>
      <p:sp>
        <p:nvSpPr>
          <p:cNvPr id="30723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Il sistema del complemento</a:t>
            </a:r>
          </a:p>
        </p:txBody>
      </p:sp>
      <p:sp>
        <p:nvSpPr>
          <p:cNvPr id="30724" name="Rectangle 7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Nove proteine presenti nel sangue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EFA2DED-0005-4B26-AB0D-D956B84730AC}" type="slidenum">
              <a:rPr lang="it-IT" smtClean="0"/>
              <a:pPr/>
              <a:t>29</a:t>
            </a:fld>
            <a:endParaRPr lang="it-IT" smtClean="0"/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Complemento </a:t>
            </a: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</a:pPr>
            <a:r>
              <a:rPr lang="it-IT" smtClean="0"/>
              <a:t>Vari modi di attivazione del complemento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it-IT" smtClean="0"/>
              <a:t>Via  classica è attivata dal complesso antigene- anticorpo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it-IT" smtClean="0"/>
              <a:t>Via delle lectine attivata dall’interazione con i carboidrati microbici con proteine che legano il mannosio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it-IT" smtClean="0"/>
              <a:t>Via alternativa è attivata dal legame C3 alle superficie microbica e le molecole anticorpali</a:t>
            </a:r>
          </a:p>
          <a:p>
            <a:pPr marL="609600" indent="-609600" eaLnBrk="1" hangingPunct="1">
              <a:lnSpc>
                <a:spcPct val="90000"/>
              </a:lnSpc>
            </a:pPr>
            <a:endParaRPr lang="it-IT" smtClean="0"/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endParaRPr lang="it-I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4E92EB5-FF6A-48A1-BEBB-ACC0742AC880}" type="slidenum">
              <a:rPr lang="it-IT" smtClean="0"/>
              <a:pPr/>
              <a:t>3</a:t>
            </a:fld>
            <a:endParaRPr lang="it-IT" smtClean="0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3600" smtClean="0"/>
              <a:t>Schema generale della risposta immunitaria</a:t>
            </a:r>
          </a:p>
        </p:txBody>
      </p:sp>
      <p:pic>
        <p:nvPicPr>
          <p:cNvPr id="8196" name="Picture 3" descr="FG22_06"/>
          <p:cNvPicPr>
            <a:picLocks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198688" y="1412875"/>
            <a:ext cx="4745037" cy="4525963"/>
          </a:xfrm>
          <a:noFill/>
        </p:spPr>
      </p:pic>
      <p:sp>
        <p:nvSpPr>
          <p:cNvPr id="8197" name="Text Box 4"/>
          <p:cNvSpPr txBox="1">
            <a:spLocks noChangeArrowheads="1"/>
          </p:cNvSpPr>
          <p:nvPr/>
        </p:nvSpPr>
        <p:spPr bwMode="auto">
          <a:xfrm>
            <a:off x="757238" y="5867400"/>
            <a:ext cx="75596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800"/>
              <a:t>I patogeni sono distrutti attraverso tre meccanismi: 1) immunità non specifica o innata  2) immunità anticorpo-mediata 3) immunità cellulo-mediata.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4" descr="2105"/>
          <p:cNvPicPr>
            <a:picLocks noChangeAspect="1" noChangeArrowheads="1"/>
          </p:cNvPicPr>
          <p:nvPr>
            <p:ph idx="4294967295"/>
          </p:nvPr>
        </p:nvPicPr>
        <p:blipFill>
          <a:blip r:embed="rId2" cstate="print"/>
          <a:srcRect t="11122" r="2692" b="17059"/>
          <a:stretch>
            <a:fillRect/>
          </a:stretch>
        </p:blipFill>
        <p:spPr>
          <a:xfrm>
            <a:off x="2286000" y="304800"/>
            <a:ext cx="4419600" cy="6329363"/>
          </a:xfr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DE1040C-9578-4687-95E5-AB2BC5D18DD2}" type="slidenum">
              <a:rPr lang="it-IT" smtClean="0"/>
              <a:pPr/>
              <a:t>31</a:t>
            </a:fld>
            <a:endParaRPr lang="it-IT" smtClean="0"/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smtClean="0"/>
              <a:t>Attivazione del complemento per via classica</a:t>
            </a:r>
          </a:p>
        </p:txBody>
      </p:sp>
      <p:pic>
        <p:nvPicPr>
          <p:cNvPr id="33796" name="Picture 4" descr="u1fig26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4050" y="2051050"/>
            <a:ext cx="2755900" cy="275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1676400" y="5105400"/>
            <a:ext cx="6553200" cy="126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it-IT"/>
              <a:t>Complesso antigene- anticorpo</a:t>
            </a:r>
          </a:p>
          <a:p>
            <a:pPr marL="342900" indent="-342900">
              <a:spcBef>
                <a:spcPct val="50000"/>
              </a:spcBef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2D499CA-4EE6-4DF3-A932-28206745C41C}" type="slidenum">
              <a:rPr lang="it-IT" smtClean="0"/>
              <a:pPr/>
              <a:t>32</a:t>
            </a:fld>
            <a:endParaRPr lang="it-IT" smtClean="0"/>
          </a:p>
        </p:txBody>
      </p:sp>
      <p:sp>
        <p:nvSpPr>
          <p:cNvPr id="3481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Assemblaggio di C1 </a:t>
            </a:r>
          </a:p>
        </p:txBody>
      </p:sp>
      <p:pic>
        <p:nvPicPr>
          <p:cNvPr id="34820" name="Picture 5" descr="c1act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2390775"/>
            <a:ext cx="4724400" cy="355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6F4EA1A-360F-4354-BAB1-AA41AB91E5AE}" type="slidenum">
              <a:rPr lang="it-IT" smtClean="0"/>
              <a:pPr/>
              <a:t>33</a:t>
            </a:fld>
            <a:endParaRPr lang="it-IT" smtClean="0"/>
          </a:p>
        </p:txBody>
      </p:sp>
      <p:sp>
        <p:nvSpPr>
          <p:cNvPr id="3584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Formazione di C3 convertasi</a:t>
            </a:r>
          </a:p>
        </p:txBody>
      </p:sp>
      <p:pic>
        <p:nvPicPr>
          <p:cNvPr id="35844" name="Picture 5" descr="c3case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1905000"/>
            <a:ext cx="5029200" cy="377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EEC82C1-4A73-4C0A-9909-3EBB6501CC70}" type="slidenum">
              <a:rPr lang="it-IT" smtClean="0"/>
              <a:pPr/>
              <a:t>34</a:t>
            </a:fld>
            <a:endParaRPr lang="it-IT" smtClean="0"/>
          </a:p>
        </p:txBody>
      </p:sp>
      <p:sp>
        <p:nvSpPr>
          <p:cNvPr id="3686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smtClean="0"/>
              <a:t>Clivaggio di C3 e formazione di C5 convertasi</a:t>
            </a:r>
          </a:p>
        </p:txBody>
      </p:sp>
      <p:pic>
        <p:nvPicPr>
          <p:cNvPr id="36868" name="Picture 5" descr="c5case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2052638"/>
            <a:ext cx="5181600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3A8ECC6-0AD1-4621-BFD8-BE9C133B6933}" type="slidenum">
              <a:rPr lang="it-IT" smtClean="0"/>
              <a:pPr/>
              <a:t>35</a:t>
            </a:fld>
            <a:endParaRPr lang="it-IT" smtClean="0"/>
          </a:p>
        </p:txBody>
      </p:sp>
      <p:sp>
        <p:nvSpPr>
          <p:cNvPr id="3789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Complesso del MAC</a:t>
            </a:r>
          </a:p>
        </p:txBody>
      </p:sp>
      <p:pic>
        <p:nvPicPr>
          <p:cNvPr id="37892" name="Picture 6" descr="mac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1770063"/>
            <a:ext cx="4495800" cy="447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889B7FB-6419-47C8-A306-2D0B0B3B864B}" type="slidenum">
              <a:rPr lang="it-IT" smtClean="0"/>
              <a:pPr/>
              <a:t>36</a:t>
            </a:fld>
            <a:endParaRPr lang="it-IT" smtClean="0"/>
          </a:p>
        </p:txBody>
      </p:sp>
      <p:sp>
        <p:nvSpPr>
          <p:cNvPr id="38915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pPr eaLnBrk="1" hangingPunct="1"/>
            <a:r>
              <a:rPr lang="it-IT" smtClean="0"/>
              <a:t>Benefici di C5a e C3b</a:t>
            </a:r>
          </a:p>
        </p:txBody>
      </p:sp>
      <p:pic>
        <p:nvPicPr>
          <p:cNvPr id="38916" name="Picture 5" descr="c5a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990600"/>
            <a:ext cx="43434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7" name="Text Box 6"/>
          <p:cNvSpPr txBox="1">
            <a:spLocks noChangeArrowheads="1"/>
          </p:cNvSpPr>
          <p:nvPr/>
        </p:nvSpPr>
        <p:spPr bwMode="auto">
          <a:xfrm>
            <a:off x="152400" y="5562600"/>
            <a:ext cx="90678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800"/>
              <a:t>Alcuni C3b si legano agli antigeni di superficie dei microbi. Alcuni C3b si combinano con C2a e C4b e formano un terzo enzima del pathway del complemento che è in grado di scindere C5 in C5a e C5b. C5a stimola i mastociti a rilasciare istamina per l’infiammazione e la diapedesi o stimola la fagocitosi.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DD34E21-DB51-44D9-9287-E97F9C78964A}" type="slidenum">
              <a:rPr lang="it-IT" smtClean="0"/>
              <a:pPr/>
              <a:t>37</a:t>
            </a:fld>
            <a:endParaRPr lang="it-IT" smtClean="0"/>
          </a:p>
        </p:txBody>
      </p:sp>
      <p:sp>
        <p:nvSpPr>
          <p:cNvPr id="3993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smtClean="0"/>
              <a:t>Attivazione della via delle lectine </a:t>
            </a:r>
          </a:p>
        </p:txBody>
      </p:sp>
      <p:pic>
        <p:nvPicPr>
          <p:cNvPr id="39940" name="Picture 5" descr="u2fig27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00" y="1524000"/>
            <a:ext cx="5257800" cy="394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1" name="Text Box 6"/>
          <p:cNvSpPr txBox="1">
            <a:spLocks noChangeArrowheads="1"/>
          </p:cNvSpPr>
          <p:nvPr/>
        </p:nvSpPr>
        <p:spPr bwMode="auto">
          <a:xfrm>
            <a:off x="304800" y="5638800"/>
            <a:ext cx="86868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400"/>
              <a:t>Interazione  dei carboidrati microbici con proteine MBP (Mannan binding protein) equivalente a C1q. Primi enzimi della via delle lectine MASP1 MASP2.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5B13EFC-3F46-4B52-8822-DFD28B9F7AB4}" type="slidenum">
              <a:rPr lang="it-IT" smtClean="0"/>
              <a:pPr/>
              <a:t>38</a:t>
            </a:fld>
            <a:endParaRPr lang="it-IT" smtClean="0"/>
          </a:p>
        </p:txBody>
      </p:sp>
      <p:sp>
        <p:nvSpPr>
          <p:cNvPr id="40963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it-IT" sz="4000" smtClean="0"/>
              <a:t>Attivazione della via alternativa del complemento</a:t>
            </a:r>
          </a:p>
        </p:txBody>
      </p:sp>
      <p:pic>
        <p:nvPicPr>
          <p:cNvPr id="40964" name="Picture 5" descr="u2fig27j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1447800"/>
            <a:ext cx="5029200" cy="377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5" name="Text Box 6"/>
          <p:cNvSpPr txBox="1">
            <a:spLocks noChangeArrowheads="1"/>
          </p:cNvSpPr>
          <p:nvPr/>
        </p:nvSpPr>
        <p:spPr bwMode="auto">
          <a:xfrm>
            <a:off x="-228600" y="5410200"/>
            <a:ext cx="9296400" cy="151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lnSpc>
                <a:spcPct val="90000"/>
              </a:lnSpc>
              <a:spcBef>
                <a:spcPct val="20000"/>
              </a:spcBef>
            </a:pPr>
            <a:r>
              <a:rPr lang="it-IT" sz="2400"/>
              <a:t>    </a:t>
            </a:r>
            <a:r>
              <a:rPr lang="it-IT" sz="2000"/>
              <a:t>Legame di C3b alla superficie microbica o alle IgG. Una proteina fattore B si lega al complesso C3b. Un fattore D divide il fattore B in due porzioni Bb e Ba. Una proteina serica  la properdina  si lega alla porzione Bb e funziona come una C3 convertasi in grado di dividere enzimaticamente centinaia di molecole C3 in C3a e C3b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67FCE93-A747-41A3-B362-F780698F9813}" type="slidenum">
              <a:rPr lang="it-IT" smtClean="0"/>
              <a:pPr/>
              <a:t>39</a:t>
            </a:fld>
            <a:endParaRPr lang="it-IT" smtClean="0"/>
          </a:p>
        </p:txBody>
      </p:sp>
      <p:sp>
        <p:nvSpPr>
          <p:cNvPr id="4198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3200" smtClean="0"/>
              <a:t>Attivazione della via alternativa del complemento e formazione di C3 convertasi</a:t>
            </a:r>
          </a:p>
        </p:txBody>
      </p:sp>
      <p:pic>
        <p:nvPicPr>
          <p:cNvPr id="41988" name="Picture 5" descr="altact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0" y="1752600"/>
            <a:ext cx="4953000" cy="371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EEEFF83-D490-4EF0-96C8-C0A01FEF4A62}" type="slidenum">
              <a:rPr lang="it-IT" smtClean="0"/>
              <a:pPr/>
              <a:t>4</a:t>
            </a:fld>
            <a:endParaRPr lang="it-IT" smtClean="0"/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Immunità innata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</a:pPr>
            <a:r>
              <a:rPr lang="it-IT" sz="2400" smtClean="0"/>
              <a:t>Meccanismi di difesa antigene-non specifici che l’ospite utilizza immediatamente o entro poche ore dopo l’esposizione di qualsiasi antigene e rappresenta la risposta iniziale dell’organismo per eliminare microbi e prevenire l’infezioni e coinvolge: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it-IT" sz="2400" smtClean="0"/>
              <a:t>Cellule fagocitiche (neutrofili, monociti e macrofagi)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it-IT" sz="2400" smtClean="0"/>
              <a:t>Cellule che rilasciano mediatori dell’infiammazione (basofili, mast cells, eosinofili)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it-IT" sz="2400" smtClean="0"/>
              <a:t>Cellule natural killer (NK cells)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it-IT" sz="2400" smtClean="0"/>
              <a:t>Proteine del complemento, proteine della fase acuta e citochine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endParaRPr lang="it-IT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D711525-7F9F-49AB-9A2B-27C90BA01B30}" type="slidenum">
              <a:rPr lang="it-IT" smtClean="0"/>
              <a:pPr/>
              <a:t>40</a:t>
            </a:fld>
            <a:endParaRPr lang="it-IT" smtClean="0"/>
          </a:p>
        </p:txBody>
      </p:sp>
      <p:sp>
        <p:nvSpPr>
          <p:cNvPr id="4301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Formazione di C5 convertasi</a:t>
            </a:r>
          </a:p>
        </p:txBody>
      </p:sp>
      <p:pic>
        <p:nvPicPr>
          <p:cNvPr id="43012" name="Picture 5" descr="c5alt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1752600"/>
            <a:ext cx="4876800" cy="366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12B3208-7352-4385-B3E9-412E8005603D}" type="slidenum">
              <a:rPr lang="it-IT" smtClean="0"/>
              <a:pPr/>
              <a:t>41</a:t>
            </a:fld>
            <a:endParaRPr lang="it-IT" smtClean="0"/>
          </a:p>
        </p:txBody>
      </p:sp>
      <p:sp>
        <p:nvSpPr>
          <p:cNvPr id="1028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smtClean="0"/>
              <a:t>Le cellule del sistema immunitario</a:t>
            </a:r>
          </a:p>
        </p:txBody>
      </p:sp>
      <p:graphicFrame>
        <p:nvGraphicFramePr>
          <p:cNvPr id="1026" name="Object 5"/>
          <p:cNvGraphicFramePr>
            <a:graphicFrameLocks noChangeAspect="1"/>
          </p:cNvGraphicFramePr>
          <p:nvPr>
            <p:ph idx="1"/>
          </p:nvPr>
        </p:nvGraphicFramePr>
        <p:xfrm>
          <a:off x="1865313" y="1600200"/>
          <a:ext cx="4751387" cy="5257800"/>
        </p:xfrm>
        <a:graphic>
          <a:graphicData uri="http://schemas.openxmlformats.org/presentationml/2006/ole">
            <p:oleObj spid="_x0000_s1026" name="Image" r:id="rId4" imgW="11428571" imgH="12647619" progId="Photoshop.Image.7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3D82096-C202-4132-96B5-4810BA51AC58}" type="slidenum">
              <a:rPr lang="it-IT" smtClean="0"/>
              <a:pPr/>
              <a:t>42</a:t>
            </a:fld>
            <a:endParaRPr lang="it-IT" smtClean="0"/>
          </a:p>
        </p:txBody>
      </p:sp>
      <p:sp>
        <p:nvSpPr>
          <p:cNvPr id="2052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Cellule presenti nei tessuti</a:t>
            </a:r>
          </a:p>
        </p:txBody>
      </p:sp>
      <p:graphicFrame>
        <p:nvGraphicFramePr>
          <p:cNvPr id="2050" name="Object 5"/>
          <p:cNvGraphicFramePr>
            <a:graphicFrameLocks noChangeAspect="1"/>
          </p:cNvGraphicFramePr>
          <p:nvPr>
            <p:ph idx="1"/>
          </p:nvPr>
        </p:nvGraphicFramePr>
        <p:xfrm>
          <a:off x="990600" y="1905000"/>
          <a:ext cx="7359650" cy="2667000"/>
        </p:xfrm>
        <a:graphic>
          <a:graphicData uri="http://schemas.openxmlformats.org/presentationml/2006/ole">
            <p:oleObj spid="_x0000_s2050" name="Image" r:id="rId4" imgW="6488889" imgH="2311111" progId="Photoshop.Image.7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B140A90-0F5B-405A-9983-CFDDFA186BA3}" type="slidenum">
              <a:rPr lang="it-IT" smtClean="0"/>
              <a:pPr/>
              <a:t>43</a:t>
            </a:fld>
            <a:endParaRPr lang="it-IT" smtClean="0"/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Mast cells o mastociti</a:t>
            </a:r>
          </a:p>
        </p:txBody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3962400" cy="4525963"/>
          </a:xfrm>
        </p:spPr>
        <p:txBody>
          <a:bodyPr/>
          <a:lstStyle/>
          <a:p>
            <a:pPr eaLnBrk="1" hangingPunct="1"/>
            <a:r>
              <a:rPr lang="it-IT" smtClean="0"/>
              <a:t>Si trovano nel tessuto connettivo della pelle e delle mucose, rilasciano istamina, prostglandine e promuovono l’infiammazione</a:t>
            </a:r>
          </a:p>
        </p:txBody>
      </p:sp>
      <p:pic>
        <p:nvPicPr>
          <p:cNvPr id="44037" name="Immagine 5" descr="allergia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1905000"/>
            <a:ext cx="4041775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0258D75-BD67-4896-8A9E-A53C457A399A}" type="slidenum">
              <a:rPr lang="it-IT" smtClean="0"/>
              <a:pPr/>
              <a:t>44</a:t>
            </a:fld>
            <a:endParaRPr lang="it-IT" smtClean="0"/>
          </a:p>
        </p:txBody>
      </p:sp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smtClean="0"/>
              <a:t>Cellule di difesa presenti nei tessuti</a:t>
            </a:r>
          </a:p>
        </p:txBody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572000" cy="4525963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</a:pPr>
            <a:r>
              <a:rPr lang="it-IT" sz="2400" smtClean="0"/>
              <a:t>Macrofagi (APC) derivano dai monociti e svolgono molte funzioni nel difendere l’organismo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it-IT" sz="2400" smtClean="0"/>
              <a:t>Uccidono i microbi, le cellule infette e le cellule tumorali con la fagocitosi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it-IT" sz="2400" smtClean="0"/>
              <a:t>Processano l’antigene per essere riconosciuto dai linfociti T durante la risposta immune acquisita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it-IT" sz="2400" smtClean="0"/>
              <a:t>Rilasciano proteine chiamate citochine </a:t>
            </a:r>
          </a:p>
        </p:txBody>
      </p:sp>
      <p:pic>
        <p:nvPicPr>
          <p:cNvPr id="45061" name="Immagine 4" descr="images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2454275"/>
            <a:ext cx="3219450" cy="257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51B1DD8-7EBB-4CAA-99B8-4727CC55BD08}" type="slidenum">
              <a:rPr lang="it-IT" smtClean="0"/>
              <a:pPr/>
              <a:t>45</a:t>
            </a:fld>
            <a:endParaRPr lang="it-IT" smtClean="0"/>
          </a:p>
        </p:txBody>
      </p:sp>
      <p:sp>
        <p:nvSpPr>
          <p:cNvPr id="4608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smtClean="0"/>
              <a:t>Attivazione dei macrofagi dai linfociti Th1</a:t>
            </a:r>
          </a:p>
        </p:txBody>
      </p:sp>
      <p:pic>
        <p:nvPicPr>
          <p:cNvPr id="46084" name="Picture 5" descr="th1macro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1704975"/>
            <a:ext cx="4648200" cy="463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012573D-EC7D-400B-A7E0-61796C62A25C}" type="slidenum">
              <a:rPr lang="it-IT" smtClean="0"/>
              <a:pPr/>
              <a:t>46</a:t>
            </a:fld>
            <a:endParaRPr lang="it-IT" smtClean="0"/>
          </a:p>
        </p:txBody>
      </p:sp>
      <p:sp>
        <p:nvSpPr>
          <p:cNvPr id="471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Cellule dendritiche (APC) </a:t>
            </a:r>
          </a:p>
        </p:txBody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600200"/>
            <a:ext cx="4876800" cy="4525963"/>
          </a:xfrm>
        </p:spPr>
        <p:txBody>
          <a:bodyPr/>
          <a:lstStyle/>
          <a:p>
            <a:pPr eaLnBrk="1" hangingPunct="1"/>
            <a:r>
              <a:rPr lang="it-IT" sz="2400" smtClean="0"/>
              <a:t>Derivano dai monociti, localizzate sull’epitelio della pelle, del tratto respiratorio e dell’intestino. Dopo aver preso l’antigene per pinocitosi o fagocitosi attivano il rilascio di citochine e migrano verso i linfonodi per presentare l’antigene ai linfociti T localizzati nella corteccia dei linfonodi.</a:t>
            </a:r>
          </a:p>
        </p:txBody>
      </p:sp>
      <p:pic>
        <p:nvPicPr>
          <p:cNvPr id="47109" name="Immagine 4" descr="dendritic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1371600"/>
            <a:ext cx="4038600" cy="486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8E8C7CF-3321-4214-9F43-AFDF3E1C1B7E}" type="slidenum">
              <a:rPr lang="it-IT" smtClean="0"/>
              <a:pPr/>
              <a:t>47</a:t>
            </a:fld>
            <a:endParaRPr lang="it-IT" smtClean="0"/>
          </a:p>
        </p:txBody>
      </p:sp>
      <p:sp>
        <p:nvSpPr>
          <p:cNvPr id="48131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smtClean="0"/>
              <a:t>Legame degli antigeni esogeni alle molecole del complesso MHCII</a:t>
            </a:r>
          </a:p>
        </p:txBody>
      </p:sp>
      <p:pic>
        <p:nvPicPr>
          <p:cNvPr id="48132" name="Picture 4" descr="u3fig2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73300" y="1828800"/>
            <a:ext cx="4660900" cy="466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3E706C3-1E46-47D9-A842-BD05D1101248}" type="slidenum">
              <a:rPr lang="it-IT" smtClean="0"/>
              <a:pPr/>
              <a:t>48</a:t>
            </a:fld>
            <a:endParaRPr lang="it-IT" smtClean="0"/>
          </a:p>
        </p:txBody>
      </p:sp>
      <p:sp>
        <p:nvSpPr>
          <p:cNvPr id="4915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smtClean="0"/>
              <a:t>Riconoscimento dei linfociti T4 con il MHCII</a:t>
            </a:r>
          </a:p>
        </p:txBody>
      </p:sp>
      <p:pic>
        <p:nvPicPr>
          <p:cNvPr id="49156" name="Picture 5" descr="u3fig2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9350" y="1668463"/>
            <a:ext cx="4667250" cy="465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1131AE2-21FD-4724-8D33-C1C27F1393EA}" type="slidenum">
              <a:rPr lang="it-IT" smtClean="0"/>
              <a:pPr/>
              <a:t>49</a:t>
            </a:fld>
            <a:endParaRPr lang="it-IT" smtClean="0"/>
          </a:p>
        </p:txBody>
      </p:sp>
      <p:sp>
        <p:nvSpPr>
          <p:cNvPr id="5017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smtClean="0"/>
              <a:t>Riconoscimento dei linfociti T8 con MHCI</a:t>
            </a:r>
          </a:p>
        </p:txBody>
      </p:sp>
      <p:pic>
        <p:nvPicPr>
          <p:cNvPr id="50180" name="Picture 5" descr="u3fig2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6950" y="1879600"/>
            <a:ext cx="4610100" cy="459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CECEE5F-C844-4AA0-B7B6-5741760A7600}" type="slidenum">
              <a:rPr lang="it-IT" smtClean="0"/>
              <a:pPr/>
              <a:t>5</a:t>
            </a:fld>
            <a:endParaRPr lang="it-IT" smtClean="0"/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Immunità acquisita</a:t>
            </a: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 eaLnBrk="1" hangingPunct="1">
              <a:lnSpc>
                <a:spcPct val="90000"/>
              </a:lnSpc>
            </a:pPr>
            <a:r>
              <a:rPr lang="it-IT" sz="2400" smtClean="0"/>
              <a:t>Meccanismi di difesa antigene–specifici che iniziano a proteggere dopo diversi giorni e reagiscono con uno specifico antigene e coinvolge:</a:t>
            </a:r>
          </a:p>
          <a:p>
            <a:pPr marL="457200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it-IT" sz="2400" smtClean="0"/>
              <a:t>Cellule presentanti l’antigene (APC) come macrofagi e cellule dendritiche</a:t>
            </a:r>
          </a:p>
          <a:p>
            <a:pPr marL="457200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it-IT" sz="2400" smtClean="0"/>
              <a:t>L’attivazione e la proliferazione di linfociti-B antigeni specifici</a:t>
            </a:r>
          </a:p>
          <a:p>
            <a:pPr marL="457200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it-IT" sz="2400" smtClean="0"/>
              <a:t>L’attivazione e la proliferazione di linfociti-T antigeni specifici</a:t>
            </a:r>
          </a:p>
          <a:p>
            <a:pPr marL="457200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it-IT" sz="2400" smtClean="0"/>
              <a:t>La produzione di molecole anticorpali (immunità anticorpo specifica), linfociti-Tcitotossici(CTLs) (immunità cellulo mediata) e citochine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94CBABC-864B-4EA9-A1CF-86601E2689CB}" type="slidenum">
              <a:rPr lang="it-IT" smtClean="0"/>
              <a:pPr/>
              <a:t>50</a:t>
            </a:fld>
            <a:endParaRPr lang="it-IT" smtClean="0"/>
          </a:p>
        </p:txBody>
      </p:sp>
      <p:sp>
        <p:nvSpPr>
          <p:cNvPr id="512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Fagocitosi </a:t>
            </a:r>
          </a:p>
        </p:txBody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4724400" cy="4525963"/>
          </a:xfrm>
        </p:spPr>
        <p:txBody>
          <a:bodyPr/>
          <a:lstStyle/>
          <a:p>
            <a:pPr eaLnBrk="1" hangingPunct="1"/>
            <a:r>
              <a:rPr lang="it-IT" sz="2400" smtClean="0"/>
              <a:t>L’infezione stimola le mast cells e i basofili a rilasciare sostanze vasodilatatrici per iniziare la risposta infiammatoria. Un risultato della vasodilatazione e l’aumento della permeabilità capillare permette alle cellule fagocitiche di raggiungere il sito d’infezione. </a:t>
            </a:r>
          </a:p>
        </p:txBody>
      </p:sp>
      <p:pic>
        <p:nvPicPr>
          <p:cNvPr id="51205" name="Immagine 4" descr="koch14_6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1752600"/>
            <a:ext cx="4087813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2189775-DB90-475C-933C-F846075BFD78}" type="slidenum">
              <a:rPr lang="it-IT" smtClean="0"/>
              <a:pPr/>
              <a:t>51</a:t>
            </a:fld>
            <a:endParaRPr lang="it-IT" smtClean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Cellule presenti nel sangue</a:t>
            </a:r>
          </a:p>
        </p:txBody>
      </p:sp>
      <p:graphicFrame>
        <p:nvGraphicFramePr>
          <p:cNvPr id="3074" name="Object 5"/>
          <p:cNvGraphicFramePr>
            <a:graphicFrameLocks noChangeAspect="1"/>
          </p:cNvGraphicFramePr>
          <p:nvPr>
            <p:ph idx="1"/>
          </p:nvPr>
        </p:nvGraphicFramePr>
        <p:xfrm>
          <a:off x="609600" y="2111375"/>
          <a:ext cx="7854950" cy="3008313"/>
        </p:xfrm>
        <a:graphic>
          <a:graphicData uri="http://schemas.openxmlformats.org/presentationml/2006/ole">
            <p:oleObj spid="_x0000_s3074" name="Image" r:id="rId4" imgW="6565079" imgH="2514286" progId="Photoshop.Image.7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0A13427-32DE-4EFB-A56E-325C6F226231}" type="slidenum">
              <a:rPr lang="it-IT" smtClean="0"/>
              <a:pPr/>
              <a:t>52</a:t>
            </a:fld>
            <a:endParaRPr lang="it-IT" smtClean="0"/>
          </a:p>
        </p:txBody>
      </p:sp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Leucociti o globuli bianchi</a:t>
            </a:r>
          </a:p>
        </p:txBody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</a:pPr>
            <a:r>
              <a:rPr lang="it-IT" sz="2400" smtClean="0"/>
              <a:t>Sono circa 5000-10000 x mm</a:t>
            </a:r>
            <a:r>
              <a:rPr lang="it-IT" sz="2400" baseline="30000" smtClean="0"/>
              <a:t>3 </a:t>
            </a:r>
            <a:r>
              <a:rPr lang="it-IT" sz="2400" smtClean="0"/>
              <a:t>di sangue e possono essere divisi in diversi tipi: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it-IT" sz="2400" b="1" smtClean="0"/>
              <a:t>Neutrofili </a:t>
            </a:r>
            <a:r>
              <a:rPr lang="it-IT" sz="2400" smtClean="0"/>
              <a:t>sono i più abbondanti e sono importanti per la fagocitosi, contengono granuli contenenti agenti per uccidere i microbi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it-IT" sz="2400" b="1" smtClean="0"/>
              <a:t>Eosinofili</a:t>
            </a:r>
            <a:r>
              <a:rPr lang="it-IT" sz="2400" smtClean="0"/>
              <a:t> normalmente compresi tra  1-4%  contengono granuli in grado di uccidere i batteri, rilasciano prostglandine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it-IT" sz="2400" b="1" smtClean="0"/>
              <a:t>Basofili</a:t>
            </a:r>
            <a:r>
              <a:rPr lang="it-IT" sz="2400" smtClean="0"/>
              <a:t> rappresentano solo 0-1% rilasciano istamina  e prostglandine 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it-IT" sz="2400" b="1" smtClean="0"/>
              <a:t>Leucociti mononucleati</a:t>
            </a:r>
            <a:r>
              <a:rPr lang="it-IT" sz="2400" smtClean="0"/>
              <a:t> :Monociti (macrofagi ) e linfociti (B, T , NK)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4840288" algn="l"/>
              </a:tabLst>
            </a:pPr>
            <a:r>
              <a:rPr lang="it-IT" dirty="0" smtClean="0"/>
              <a:t>Eritrociti o globuli rossi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47800"/>
            <a:ext cx="4800600" cy="4525963"/>
          </a:xfrm>
        </p:spPr>
        <p:txBody>
          <a:bodyPr/>
          <a:lstStyle/>
          <a:p>
            <a:pPr>
              <a:buNone/>
            </a:pPr>
            <a:r>
              <a:rPr lang="it-IT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La </a:t>
            </a:r>
            <a:r>
              <a:rPr lang="it-IT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funzione principale dei globuli rossi è il trasporto dell'</a:t>
            </a:r>
            <a:r>
              <a:rPr lang="it-IT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2" tooltip="Ossigeno"/>
              </a:rPr>
              <a:t>ossigeno</a:t>
            </a:r>
            <a:r>
              <a:rPr lang="it-IT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dai </a:t>
            </a:r>
            <a:r>
              <a:rPr lang="it-IT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 tooltip="Polmoni"/>
              </a:rPr>
              <a:t>polmoni</a:t>
            </a:r>
            <a:r>
              <a:rPr lang="it-IT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verso i </a:t>
            </a:r>
            <a:r>
              <a:rPr lang="it-IT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 tooltip="Tessuto (biologia)"/>
              </a:rPr>
              <a:t>tessuti</a:t>
            </a:r>
            <a:r>
              <a:rPr lang="it-IT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e di una parte dell'</a:t>
            </a:r>
            <a:r>
              <a:rPr lang="it-IT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5" tooltip="Anidride carbonica"/>
              </a:rPr>
              <a:t>anidride carbonica</a:t>
            </a:r>
            <a:r>
              <a:rPr lang="it-IT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dai tessuti ai polmoni, che provvedono all'espulsione del </a:t>
            </a:r>
            <a:r>
              <a:rPr lang="it-IT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6" tooltip="Gas"/>
              </a:rPr>
              <a:t>gas</a:t>
            </a:r>
            <a:r>
              <a:rPr lang="it-IT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all'esterno del corpo. Fanno parte degli elementi figurati del sangue insieme ai </a:t>
            </a:r>
            <a:r>
              <a:rPr lang="it-IT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7" tooltip="Leucociti"/>
              </a:rPr>
              <a:t>leucociti</a:t>
            </a:r>
            <a:r>
              <a:rPr lang="it-IT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e alle </a:t>
            </a:r>
            <a:r>
              <a:rPr lang="it-IT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8" tooltip="Piastrine"/>
              </a:rPr>
              <a:t>piastrine</a:t>
            </a:r>
            <a:r>
              <a:rPr lang="it-IT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e con quest'ultime condividono la particolarità della mancanza del nucleo</a:t>
            </a:r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F53110-CA1E-4F32-A7E4-D6FE7B6B8A60}" type="slidenum">
              <a:rPr lang="it-IT" smtClean="0"/>
              <a:pPr>
                <a:defRPr/>
              </a:pPr>
              <a:t>53</a:t>
            </a:fld>
            <a:endParaRPr lang="it-IT"/>
          </a:p>
        </p:txBody>
      </p:sp>
      <p:pic>
        <p:nvPicPr>
          <p:cNvPr id="128002" name="Picture 2" descr="http://static.pourfemme.it/pfsalute/fotogallery/625X0/1097/globuli-rossi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857750" y="2667000"/>
            <a:ext cx="4286250" cy="2390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B8E6C9B-4200-4607-AB75-2823960D862E}" type="slidenum">
              <a:rPr lang="it-IT" smtClean="0"/>
              <a:pPr/>
              <a:t>54</a:t>
            </a:fld>
            <a:endParaRPr lang="it-IT" smtClean="0"/>
          </a:p>
        </p:txBody>
      </p:sp>
      <p:sp>
        <p:nvSpPr>
          <p:cNvPr id="532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3200" smtClean="0"/>
              <a:t>Schema generale dei principali vasi linfatici e della loro localizzazione anatomica</a:t>
            </a:r>
          </a:p>
        </p:txBody>
      </p:sp>
      <p:pic>
        <p:nvPicPr>
          <p:cNvPr id="53252" name="Picture 3" descr="FG22_02a"/>
          <p:cNvPicPr>
            <a:picLocks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941638" y="1600200"/>
            <a:ext cx="2960687" cy="4997450"/>
          </a:xfrm>
          <a:noFill/>
          <a:ln w="28575">
            <a:solidFill>
              <a:srgbClr val="0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DF905B4-557F-4DFF-AC26-42A313D8619B}" type="slidenum">
              <a:rPr lang="it-IT" smtClean="0"/>
              <a:pPr/>
              <a:t>55</a:t>
            </a:fld>
            <a:endParaRPr lang="it-IT" smtClean="0"/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3200" smtClean="0"/>
              <a:t>Connessione a livello microscopico, tra circolazione sanguigna e sistema linfatico</a:t>
            </a:r>
          </a:p>
        </p:txBody>
      </p:sp>
      <p:pic>
        <p:nvPicPr>
          <p:cNvPr id="54276" name="Picture 3" descr="FG22_02c"/>
          <p:cNvPicPr>
            <a:picLocks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7200" y="1484313"/>
            <a:ext cx="8229600" cy="4248150"/>
          </a:xfrm>
          <a:noFill/>
          <a:ln w="28575">
            <a:solidFill>
              <a:srgbClr val="000000"/>
            </a:solidFill>
          </a:ln>
        </p:spPr>
      </p:pic>
      <p:sp>
        <p:nvSpPr>
          <p:cNvPr id="54277" name="Text Box 4"/>
          <p:cNvSpPr txBox="1">
            <a:spLocks noChangeArrowheads="1"/>
          </p:cNvSpPr>
          <p:nvPr/>
        </p:nvSpPr>
        <p:spPr bwMode="auto">
          <a:xfrm>
            <a:off x="755650" y="5805488"/>
            <a:ext cx="7704138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800"/>
              <a:t>Sia i capillari sanguigni sia quelli linfatici sono vasi chiusi, ma cellule e fluidi possono passare da un vaso all’altro con  un processo chiamato circolazione extravasale.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68F6FFD-8A9E-43C9-B218-BC0088D2E0E4}" type="slidenum">
              <a:rPr lang="it-IT" smtClean="0"/>
              <a:pPr/>
              <a:t>56</a:t>
            </a:fld>
            <a:endParaRPr lang="it-IT" smtClean="0"/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Linfonodo </a:t>
            </a:r>
          </a:p>
        </p:txBody>
      </p:sp>
      <p:pic>
        <p:nvPicPr>
          <p:cNvPr id="55300" name="Picture 3" descr="FG22_02d"/>
          <p:cNvPicPr>
            <a:picLocks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8313" y="1196975"/>
            <a:ext cx="8229600" cy="4413250"/>
          </a:xfrm>
          <a:noFill/>
          <a:ln w="28575">
            <a:solidFill>
              <a:srgbClr val="000000"/>
            </a:solidFill>
          </a:ln>
        </p:spPr>
      </p:pic>
      <p:sp>
        <p:nvSpPr>
          <p:cNvPr id="55301" name="Text Box 4"/>
          <p:cNvSpPr txBox="1">
            <a:spLocks noChangeArrowheads="1"/>
          </p:cNvSpPr>
          <p:nvPr/>
        </p:nvSpPr>
        <p:spPr bwMode="auto">
          <a:xfrm>
            <a:off x="1476375" y="5876925"/>
            <a:ext cx="79914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800"/>
              <a:t>Principali aree anatomiche e cellule immunitarie presenti.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5503CE8-1554-4BAF-B086-ACFC09C92D9D}" type="slidenum">
              <a:rPr lang="it-IT" smtClean="0"/>
              <a:pPr/>
              <a:t>57</a:t>
            </a:fld>
            <a:endParaRPr lang="it-IT" smtClean="0"/>
          </a:p>
        </p:txBody>
      </p:sp>
      <p:sp>
        <p:nvSpPr>
          <p:cNvPr id="56323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it-IT" smtClean="0"/>
              <a:t>Prima dell’infezione </a:t>
            </a:r>
          </a:p>
        </p:txBody>
      </p:sp>
      <p:pic>
        <p:nvPicPr>
          <p:cNvPr id="56324" name="Picture 5" descr="u2fg23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2109788"/>
            <a:ext cx="7162800" cy="2843212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C6C4AF2-7A87-4A62-9E36-650A2C728B79}" type="slidenum">
              <a:rPr lang="it-IT" smtClean="0"/>
              <a:pPr/>
              <a:t>58</a:t>
            </a:fld>
            <a:endParaRPr lang="it-IT" smtClean="0"/>
          </a:p>
        </p:txBody>
      </p:sp>
      <p:sp>
        <p:nvSpPr>
          <p:cNvPr id="5734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Prima dell’infezione</a:t>
            </a:r>
          </a:p>
        </p:txBody>
      </p:sp>
      <p:pic>
        <p:nvPicPr>
          <p:cNvPr id="57348" name="Picture 4" descr="nodilat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1752600"/>
            <a:ext cx="7391400" cy="363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98A60BC-97DB-4BB0-943F-D67E2022D352}" type="slidenum">
              <a:rPr lang="it-IT" smtClean="0"/>
              <a:pPr/>
              <a:t>59</a:t>
            </a:fld>
            <a:endParaRPr lang="it-IT" smtClean="0"/>
          </a:p>
        </p:txBody>
      </p:sp>
      <p:sp>
        <p:nvSpPr>
          <p:cNvPr id="5837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Durante l’infezione</a:t>
            </a:r>
          </a:p>
        </p:txBody>
      </p:sp>
      <p:pic>
        <p:nvPicPr>
          <p:cNvPr id="58372" name="Picture 5" descr="u2fg23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1905000"/>
            <a:ext cx="6324600" cy="4364038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2102"/>
          <p:cNvPicPr>
            <a:picLocks noChangeAspect="1" noChangeArrowheads="1"/>
          </p:cNvPicPr>
          <p:nvPr>
            <p:ph idx="4294967295"/>
          </p:nvPr>
        </p:nvPicPr>
        <p:blipFill>
          <a:blip r:embed="rId2" cstate="print"/>
          <a:srcRect t="9230" r="15854"/>
          <a:stretch>
            <a:fillRect/>
          </a:stretch>
        </p:blipFill>
        <p:spPr>
          <a:xfrm>
            <a:off x="457200" y="1371600"/>
            <a:ext cx="6934200" cy="4699000"/>
          </a:xfrm>
        </p:spPr>
      </p:pic>
      <p:pic>
        <p:nvPicPr>
          <p:cNvPr id="11267" name="Picture 4" descr="2102"/>
          <p:cNvPicPr>
            <a:picLocks noChangeAspect="1" noChangeArrowheads="1"/>
          </p:cNvPicPr>
          <p:nvPr>
            <p:ph idx="4294967295"/>
          </p:nvPr>
        </p:nvPicPr>
        <p:blipFill>
          <a:blip r:embed="rId2" cstate="print"/>
          <a:srcRect l="3843" t="13917" r="16609"/>
          <a:stretch>
            <a:fillRect/>
          </a:stretch>
        </p:blipFill>
        <p:spPr>
          <a:xfrm>
            <a:off x="609600" y="1371599"/>
            <a:ext cx="7620000" cy="5179437"/>
          </a:xfr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42E7408-49E4-4A41-B483-756FB6D92038}" type="slidenum">
              <a:rPr lang="it-IT" smtClean="0"/>
              <a:pPr/>
              <a:t>60</a:t>
            </a:fld>
            <a:endParaRPr lang="it-IT" smtClean="0"/>
          </a:p>
        </p:txBody>
      </p:sp>
      <p:pic>
        <p:nvPicPr>
          <p:cNvPr id="59395" name="Picture 4" descr="dilat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1714500"/>
            <a:ext cx="7391400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Durante l’infezione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2A80728-1978-440B-AC81-6CDC5DF691E0}" type="slidenum">
              <a:rPr lang="it-IT" smtClean="0"/>
              <a:pPr/>
              <a:t>7</a:t>
            </a:fld>
            <a:endParaRPr lang="it-IT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Barriere anatomiche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La pelle è secca, acida ed ha una temperatura al di sotto dei 37 °C non consente la crescita batterica. </a:t>
            </a:r>
          </a:p>
          <a:p>
            <a:pPr eaLnBrk="1" hangingPunct="1"/>
            <a:r>
              <a:rPr lang="it-IT" smtClean="0"/>
              <a:t>Le mucose sono una barriera fisica e contengono diversi enzimi come il lisozima, la lactoferrina e le lattoperossidasi</a:t>
            </a:r>
          </a:p>
          <a:p>
            <a:pPr eaLnBrk="1" hangingPunct="1">
              <a:buFontTx/>
              <a:buNone/>
            </a:pPr>
            <a:r>
              <a:rPr lang="it-IT" smtClean="0"/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7914E41-D55E-4D8F-AF55-F8E22AB5AD77}" type="slidenum">
              <a:rPr lang="it-IT" smtClean="0"/>
              <a:pPr/>
              <a:t>8</a:t>
            </a:fld>
            <a:endParaRPr lang="it-IT" smtClean="0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La rimozione meccanica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Processo che serve per l’eliminazione dei microbi dal corpo e include</a:t>
            </a:r>
          </a:p>
          <a:p>
            <a:pPr eaLnBrk="1" hangingPunct="1"/>
            <a:r>
              <a:rPr lang="it-IT" smtClean="0"/>
              <a:t>Muco e ciglia</a:t>
            </a:r>
          </a:p>
          <a:p>
            <a:pPr eaLnBrk="1" hangingPunct="1"/>
            <a:r>
              <a:rPr lang="it-IT" smtClean="0"/>
              <a:t>Tosse e starnuti</a:t>
            </a:r>
          </a:p>
          <a:p>
            <a:pPr eaLnBrk="1" hangingPunct="1"/>
            <a:r>
              <a:rPr lang="it-IT" smtClean="0"/>
              <a:t>Vomito e diarrea</a:t>
            </a:r>
          </a:p>
          <a:p>
            <a:pPr eaLnBrk="1" hangingPunct="1"/>
            <a:r>
              <a:rPr lang="it-IT" smtClean="0"/>
              <a:t>Fluidi biologici</a:t>
            </a:r>
          </a:p>
          <a:p>
            <a:pPr eaLnBrk="1" hangingPunct="1">
              <a:buFontTx/>
              <a:buNone/>
            </a:pPr>
            <a:r>
              <a:rPr lang="it-IT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edicitalia.it/public/uploadedfiles/minforma/francescoquatraro_Microbio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60648"/>
            <a:ext cx="6475024" cy="6190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1036</TotalTime>
  <Words>1520</Words>
  <Application>Microsoft Office PowerPoint</Application>
  <PresentationFormat>Presentazione su schermo (4:3)</PresentationFormat>
  <Paragraphs>261</Paragraphs>
  <Slides>60</Slides>
  <Notes>53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1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60</vt:i4>
      </vt:variant>
    </vt:vector>
  </HeadingPairs>
  <TitlesOfParts>
    <vt:vector size="63" baseType="lpstr">
      <vt:lpstr>Arial</vt:lpstr>
      <vt:lpstr>Struttura predefinita</vt:lpstr>
      <vt:lpstr>Adobe Photoshop Immagine</vt:lpstr>
      <vt:lpstr>Sistema immunitario</vt:lpstr>
      <vt:lpstr>Interazione tra sistemi di difesa immunità innata immunità adattativa   </vt:lpstr>
      <vt:lpstr>Schema generale della risposta immunitaria</vt:lpstr>
      <vt:lpstr>Immunità innata</vt:lpstr>
      <vt:lpstr>Immunità acquisita</vt:lpstr>
      <vt:lpstr>Diapositiva 6</vt:lpstr>
      <vt:lpstr>Barriere anatomiche</vt:lpstr>
      <vt:lpstr>La rimozione meccanica</vt:lpstr>
      <vt:lpstr>Diapositiva 9</vt:lpstr>
      <vt:lpstr>Antagonismo batterico della normale flora</vt:lpstr>
      <vt:lpstr>Diapositiva 11</vt:lpstr>
      <vt:lpstr>Antagonismo tra batteri commensali e patogeni</vt:lpstr>
      <vt:lpstr>Produzione di molecole antimicrobiche</vt:lpstr>
      <vt:lpstr>Linfociti T e B intraepiteliali</vt:lpstr>
      <vt:lpstr>Riconoscimento dei recettori</vt:lpstr>
      <vt:lpstr>Toll-like receptor</vt:lpstr>
      <vt:lpstr>Vari tipi di recettori </vt:lpstr>
      <vt:lpstr>Recettori endocitici che stimolano la fagocitosi</vt:lpstr>
      <vt:lpstr>Recettori superficiali che regolano il rilascio di citochine (TLRs)</vt:lpstr>
      <vt:lpstr>Recettori non superficiali che stimolano il rilascio di sostanze  </vt:lpstr>
      <vt:lpstr> TLRs</vt:lpstr>
      <vt:lpstr>Attivazione dei linfociti B dal legame con TLR piuttosto che con il legame ai recettori B</vt:lpstr>
      <vt:lpstr>Produzione di molecole co-stimolatorie per attivare i linfociti T</vt:lpstr>
      <vt:lpstr>Citochine </vt:lpstr>
      <vt:lpstr>Tipi di citochine</vt:lpstr>
      <vt:lpstr>Azione antivirale dell’interferon</vt:lpstr>
      <vt:lpstr>Interferon </vt:lpstr>
      <vt:lpstr>Il sistema del complemento</vt:lpstr>
      <vt:lpstr>Complemento </vt:lpstr>
      <vt:lpstr>Diapositiva 30</vt:lpstr>
      <vt:lpstr>Attivazione del complemento per via classica</vt:lpstr>
      <vt:lpstr>Assemblaggio di C1 </vt:lpstr>
      <vt:lpstr>Formazione di C3 convertasi</vt:lpstr>
      <vt:lpstr>Clivaggio di C3 e formazione di C5 convertasi</vt:lpstr>
      <vt:lpstr>Complesso del MAC</vt:lpstr>
      <vt:lpstr>Benefici di C5a e C3b</vt:lpstr>
      <vt:lpstr>Attivazione della via delle lectine </vt:lpstr>
      <vt:lpstr>Attivazione della via alternativa del complemento</vt:lpstr>
      <vt:lpstr>Attivazione della via alternativa del complemento e formazione di C3 convertasi</vt:lpstr>
      <vt:lpstr>Formazione di C5 convertasi</vt:lpstr>
      <vt:lpstr>Le cellule del sistema immunitario</vt:lpstr>
      <vt:lpstr>Cellule presenti nei tessuti</vt:lpstr>
      <vt:lpstr>Mast cells o mastociti</vt:lpstr>
      <vt:lpstr>Cellule di difesa presenti nei tessuti</vt:lpstr>
      <vt:lpstr>Attivazione dei macrofagi dai linfociti Th1</vt:lpstr>
      <vt:lpstr>Cellule dendritiche (APC) </vt:lpstr>
      <vt:lpstr>Legame degli antigeni esogeni alle molecole del complesso MHCII</vt:lpstr>
      <vt:lpstr>Riconoscimento dei linfociti T4 con il MHCII</vt:lpstr>
      <vt:lpstr>Riconoscimento dei linfociti T8 con MHCI</vt:lpstr>
      <vt:lpstr>Fagocitosi </vt:lpstr>
      <vt:lpstr>Cellule presenti nel sangue</vt:lpstr>
      <vt:lpstr>Leucociti o globuli bianchi</vt:lpstr>
      <vt:lpstr>Eritrociti o globuli rossi</vt:lpstr>
      <vt:lpstr>Schema generale dei principali vasi linfatici e della loro localizzazione anatomica</vt:lpstr>
      <vt:lpstr>Connessione a livello microscopico, tra circolazione sanguigna e sistema linfatico</vt:lpstr>
      <vt:lpstr>Linfonodo </vt:lpstr>
      <vt:lpstr>Prima dell’infezione </vt:lpstr>
      <vt:lpstr>Prima dell’infezione</vt:lpstr>
      <vt:lpstr>Durante l’infezione</vt:lpstr>
      <vt:lpstr>Durante l’infezione</vt:lpstr>
    </vt:vector>
  </TitlesOfParts>
  <Company>Università degli studi di Roma "La Sapienza"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Sistema immunitario</dc:title>
  <dc:creator>.</dc:creator>
  <cp:lastModifiedBy>Administrator</cp:lastModifiedBy>
  <cp:revision>18</cp:revision>
  <dcterms:created xsi:type="dcterms:W3CDTF">2005-12-03T16:36:05Z</dcterms:created>
  <dcterms:modified xsi:type="dcterms:W3CDTF">2014-03-18T06:02:32Z</dcterms:modified>
</cp:coreProperties>
</file>