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  <p:sldId id="264" r:id="rId3"/>
    <p:sldId id="265" r:id="rId4"/>
    <p:sldId id="327" r:id="rId5"/>
    <p:sldId id="328" r:id="rId6"/>
    <p:sldId id="329" r:id="rId7"/>
    <p:sldId id="330" r:id="rId8"/>
    <p:sldId id="331" r:id="rId9"/>
    <p:sldId id="270" r:id="rId10"/>
    <p:sldId id="27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2" r:id="rId21"/>
    <p:sldId id="341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54" r:id="rId33"/>
    <p:sldId id="355" r:id="rId34"/>
    <p:sldId id="356" r:id="rId35"/>
    <p:sldId id="357" r:id="rId36"/>
    <p:sldId id="358" r:id="rId37"/>
    <p:sldId id="359" r:id="rId38"/>
    <p:sldId id="361" r:id="rId39"/>
    <p:sldId id="362" r:id="rId40"/>
    <p:sldId id="360" r:id="rId41"/>
    <p:sldId id="363" r:id="rId42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1" d="100"/>
          <a:sy n="71" d="100"/>
        </p:scale>
        <p:origin x="-8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9F287-61FD-42F6-9D1A-EAB76882839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67CB4-8A37-4939-9FAE-DDB34896BB2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867A0-2C68-4C7C-9E37-1C9BDAF1EED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EB8B9-DB0E-44DC-8E15-11C85ED7B24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650F9-8E05-42B9-BF97-20AFFCAB282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2C5FA-4315-4890-982C-3C1381D7545F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42672-EC82-4519-A3CF-2E9845EE0CC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2672E-63E6-40E6-B4F5-B4E4B279359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9FED1-0884-4A25-A2E3-3C3FE52CF89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2B35D-0259-4118-BC2C-45752567922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70FF5-D0F6-409A-A1FE-D4420F67F30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87549B-ED84-47A6-9E23-EB3D108035A1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it-IT" smtClean="0"/>
              <a:t>Psicologia economica </a:t>
            </a:r>
            <a:br>
              <a:rPr lang="it-IT" smtClean="0"/>
            </a:br>
            <a:r>
              <a:rPr lang="it-IT" smtClean="0"/>
              <a:t>lezione </a:t>
            </a:r>
            <a:r>
              <a:rPr lang="it-IT" dirty="0"/>
              <a:t>9</a:t>
            </a:r>
            <a:endParaRPr lang="it-IT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TPB ed estensioni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A complessivo vacanza Italia nei giovani</a:t>
            </a:r>
          </a:p>
          <a:p>
            <a:r>
              <a:rPr lang="it-IT" sz="2800"/>
              <a:t>A= (.5x2)+(.5x1)+(.9x-1)+(.8x-1)+(.4x2)=.6</a:t>
            </a:r>
          </a:p>
          <a:p>
            <a:r>
              <a:rPr lang="it-IT"/>
              <a:t>A complessivo vacanza Italia nei  anziani</a:t>
            </a:r>
          </a:p>
          <a:p>
            <a:r>
              <a:rPr lang="it-IT" sz="2800"/>
              <a:t>A= (.5x0)+(.5x2)+(.9x1)+(.8x2)+(.4x-2)=2.7</a:t>
            </a:r>
          </a:p>
          <a:p>
            <a:endParaRPr lang="it-IT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>
                <a:cs typeface="Times New Roman" charset="0"/>
              </a:rPr>
              <a:t>La teoria non propone un criterio di combinazione di atteggiamento e norme soggettive</a:t>
            </a:r>
          </a:p>
          <a:p>
            <a:pPr algn="just"/>
            <a:r>
              <a:rPr lang="it-IT">
                <a:cs typeface="Times New Roman" charset="0"/>
              </a:rPr>
              <a:t>le ricerche che applicano   TRA utilizzano di solito la regressione multipla  </a:t>
            </a:r>
          </a:p>
          <a:p>
            <a:pPr algn="just">
              <a:buFontTx/>
              <a:buNone/>
            </a:pPr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Vantaggi e limiti TRA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spiegazione semplice ed elegante della condotta umana: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cs typeface="Times New Roman" charset="0"/>
              </a:rPr>
              <a:t>vista  come una </a:t>
            </a:r>
            <a:r>
              <a:rPr lang="it-IT" sz="2400" b="1">
                <a:cs typeface="Times New Roman" charset="0"/>
              </a:rPr>
              <a:t>condotta intenzionale,</a:t>
            </a:r>
            <a:r>
              <a:rPr lang="it-IT" sz="2400">
                <a:cs typeface="Times New Roman" charset="0"/>
              </a:rPr>
              <a:t> 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cs typeface="Times New Roman" charset="0"/>
              </a:rPr>
              <a:t>basata su un </a:t>
            </a:r>
            <a:r>
              <a:rPr lang="it-IT" sz="2400" b="1">
                <a:cs typeface="Times New Roman" charset="0"/>
              </a:rPr>
              <a:t>calcolo razionale dei costi e benefici</a:t>
            </a:r>
            <a:r>
              <a:rPr lang="it-IT" sz="2400">
                <a:cs typeface="Times New Roman" charset="0"/>
              </a:rPr>
              <a:t> delle diverse alternative di azione. 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TRA  si adatta alla metafora di uomo come elaboratore razionale di informazioni  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E al modello di uomo economico razionale che è alla base dell’economia classica (Etzioni, 1988)</a:t>
            </a:r>
          </a:p>
          <a:p>
            <a:pPr algn="just">
              <a:lnSpc>
                <a:spcPct val="90000"/>
              </a:lnSpc>
            </a:pPr>
            <a:r>
              <a:rPr lang="it-IT" sz="2800"/>
              <a:t>Ma non si adatta a condotte complesse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TPB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>
                <a:cs typeface="Times New Roman" charset="0"/>
              </a:rPr>
              <a:t>Per migliorare l’applicabilità della teoria a tali comportamenti, Ajzen (1991, 1996) ha proposto di considerare un terzo fattore:</a:t>
            </a:r>
          </a:p>
          <a:p>
            <a:pPr lvl="1" algn="just"/>
            <a:r>
              <a:rPr lang="it-IT">
                <a:cs typeface="Times New Roman" charset="0"/>
              </a:rPr>
              <a:t> </a:t>
            </a:r>
            <a:r>
              <a:rPr lang="it-IT" i="1">
                <a:cs typeface="Times New Roman" charset="0"/>
              </a:rPr>
              <a:t>misura in cui la persona ritiene di poter mettere in atto lo specifico comportamento se lo vuole. </a:t>
            </a:r>
            <a:r>
              <a:rPr lang="it-IT">
                <a:cs typeface="Times New Roman" charset="0"/>
              </a:rPr>
              <a:t> (</a:t>
            </a:r>
            <a:r>
              <a:rPr lang="it-IT" b="1" i="1">
                <a:cs typeface="Times New Roman" charset="0"/>
              </a:rPr>
              <a:t>controllo comportamentale percepito</a:t>
            </a:r>
            <a:r>
              <a:rPr lang="it-IT" b="1">
                <a:cs typeface="Times New Roman" charset="0"/>
              </a:rPr>
              <a:t>)</a:t>
            </a:r>
            <a:endParaRPr lang="it-IT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5" name="Rectangle 1043"/>
          <p:cNvSpPr>
            <a:spLocks noChangeArrowheads="1"/>
          </p:cNvSpPr>
          <p:nvPr/>
        </p:nvSpPr>
        <p:spPr bwMode="auto">
          <a:xfrm>
            <a:off x="228600" y="838200"/>
            <a:ext cx="12192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Credenze circa le conseguenze</a:t>
            </a:r>
          </a:p>
          <a:p>
            <a:pPr eaLnBrk="0" hangingPunct="0"/>
            <a:r>
              <a:rPr lang="it-IT" sz="1200">
                <a:cs typeface="Times New Roman" charset="0"/>
              </a:rPr>
              <a:t>dell’acquisto della vacanza</a:t>
            </a:r>
          </a:p>
          <a:p>
            <a:pPr eaLnBrk="0" hangingPunct="0"/>
            <a:endParaRPr lang="it-IT"/>
          </a:p>
        </p:txBody>
      </p:sp>
      <p:sp>
        <p:nvSpPr>
          <p:cNvPr id="86034" name="Rectangle 1042"/>
          <p:cNvSpPr>
            <a:spLocks noChangeArrowheads="1"/>
          </p:cNvSpPr>
          <p:nvPr/>
        </p:nvSpPr>
        <p:spPr bwMode="auto">
          <a:xfrm>
            <a:off x="1703388" y="828675"/>
            <a:ext cx="12192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Valutazione delle conseguenze dell’acquisto</a:t>
            </a:r>
          </a:p>
          <a:p>
            <a:pPr eaLnBrk="0" hangingPunct="0"/>
            <a:endParaRPr lang="it-IT"/>
          </a:p>
        </p:txBody>
      </p:sp>
      <p:sp>
        <p:nvSpPr>
          <p:cNvPr id="86033" name="Rectangle 1041"/>
          <p:cNvSpPr>
            <a:spLocks noChangeArrowheads="1"/>
          </p:cNvSpPr>
          <p:nvPr/>
        </p:nvSpPr>
        <p:spPr bwMode="auto">
          <a:xfrm>
            <a:off x="3608388" y="828675"/>
            <a:ext cx="12192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Credenze circa </a:t>
            </a:r>
          </a:p>
          <a:p>
            <a:pPr eaLnBrk="0" hangingPunct="0"/>
            <a:r>
              <a:rPr lang="it-IT" sz="1200">
                <a:cs typeface="Times New Roman" charset="0"/>
              </a:rPr>
              <a:t>Approvazione o disapprovazione di  altri </a:t>
            </a:r>
          </a:p>
          <a:p>
            <a:pPr eaLnBrk="0" hangingPunct="0"/>
            <a:endParaRPr lang="it-IT"/>
          </a:p>
        </p:txBody>
      </p:sp>
      <p:sp>
        <p:nvSpPr>
          <p:cNvPr id="86032" name="Rectangle 1040"/>
          <p:cNvSpPr>
            <a:spLocks noChangeArrowheads="1"/>
          </p:cNvSpPr>
          <p:nvPr/>
        </p:nvSpPr>
        <p:spPr bwMode="auto">
          <a:xfrm>
            <a:off x="5360988" y="828675"/>
            <a:ext cx="10668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Motivazione a compiacere le aspettative</a:t>
            </a:r>
          </a:p>
          <a:p>
            <a:pPr eaLnBrk="0" hangingPunct="0"/>
            <a:r>
              <a:rPr lang="it-IT" sz="1200">
                <a:cs typeface="Times New Roman" charset="0"/>
              </a:rPr>
              <a:t>degli altri</a:t>
            </a:r>
          </a:p>
          <a:p>
            <a:pPr eaLnBrk="0" hangingPunct="0"/>
            <a:endParaRPr lang="it-IT"/>
          </a:p>
        </p:txBody>
      </p:sp>
      <p:sp>
        <p:nvSpPr>
          <p:cNvPr id="86031" name="Rectangle 1039"/>
          <p:cNvSpPr>
            <a:spLocks noChangeArrowheads="1"/>
          </p:cNvSpPr>
          <p:nvPr/>
        </p:nvSpPr>
        <p:spPr bwMode="auto">
          <a:xfrm>
            <a:off x="788988" y="2012950"/>
            <a:ext cx="1295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Atteggiamento verso  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l’acquisto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6030" name="Rectangle 1038"/>
          <p:cNvSpPr>
            <a:spLocks noChangeArrowheads="1"/>
          </p:cNvSpPr>
          <p:nvPr/>
        </p:nvSpPr>
        <p:spPr bwMode="auto">
          <a:xfrm>
            <a:off x="4394200" y="2063750"/>
            <a:ext cx="13716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 b="1">
                <a:cs typeface="Times New Roman" charset="0"/>
              </a:rPr>
              <a:t>Norme 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400" b="1">
                <a:cs typeface="Times New Roman" charset="0"/>
              </a:rPr>
              <a:t>soggettive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6029" name="Rectangle 1037"/>
          <p:cNvSpPr>
            <a:spLocks noChangeArrowheads="1"/>
          </p:cNvSpPr>
          <p:nvPr/>
        </p:nvSpPr>
        <p:spPr bwMode="auto">
          <a:xfrm>
            <a:off x="2679700" y="3765550"/>
            <a:ext cx="11430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69850" algn="r"/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Intenzione di</a:t>
            </a:r>
            <a:endParaRPr lang="en-GB" sz="1200">
              <a:cs typeface="Times New Roman" charset="0"/>
            </a:endParaRPr>
          </a:p>
          <a:p>
            <a:pPr algn="ctr" eaLnBrk="0" hangingPunct="0">
              <a:tabLst>
                <a:tab pos="69850" algn="r"/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acquisto</a:t>
            </a:r>
            <a:endParaRPr lang="en-GB" sz="1200">
              <a:cs typeface="Times New Roman" charset="0"/>
            </a:endParaRPr>
          </a:p>
          <a:p>
            <a:pPr eaLnBrk="0" hangingPunct="0">
              <a:tabLst>
                <a:tab pos="69850" algn="r"/>
                <a:tab pos="3060700" algn="ctr"/>
                <a:tab pos="6119813" algn="r"/>
              </a:tabLst>
            </a:pPr>
            <a:endParaRPr lang="en-GB"/>
          </a:p>
        </p:txBody>
      </p:sp>
      <p:sp>
        <p:nvSpPr>
          <p:cNvPr id="86028" name="Rectangle 1036"/>
          <p:cNvSpPr>
            <a:spLocks noChangeArrowheads="1"/>
          </p:cNvSpPr>
          <p:nvPr/>
        </p:nvSpPr>
        <p:spPr bwMode="auto">
          <a:xfrm>
            <a:off x="2679700" y="4778375"/>
            <a:ext cx="11430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charset="0"/>
              </a:rPr>
              <a:t>Acquisto effettivo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6027" name="Line 1035"/>
          <p:cNvSpPr>
            <a:spLocks noChangeShapeType="1"/>
          </p:cNvSpPr>
          <p:nvPr/>
        </p:nvSpPr>
        <p:spPr bwMode="auto">
          <a:xfrm>
            <a:off x="636588" y="1643063"/>
            <a:ext cx="6096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26" name="Line 1034"/>
          <p:cNvSpPr>
            <a:spLocks noChangeShapeType="1"/>
          </p:cNvSpPr>
          <p:nvPr/>
        </p:nvSpPr>
        <p:spPr bwMode="auto">
          <a:xfrm flipH="1">
            <a:off x="1703388" y="1643063"/>
            <a:ext cx="4572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25" name="Line 1033"/>
          <p:cNvSpPr>
            <a:spLocks noChangeShapeType="1"/>
          </p:cNvSpPr>
          <p:nvPr/>
        </p:nvSpPr>
        <p:spPr bwMode="auto">
          <a:xfrm>
            <a:off x="4370388" y="1643063"/>
            <a:ext cx="5334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24" name="Line 1032"/>
          <p:cNvSpPr>
            <a:spLocks noChangeShapeType="1"/>
          </p:cNvSpPr>
          <p:nvPr/>
        </p:nvSpPr>
        <p:spPr bwMode="auto">
          <a:xfrm flipH="1">
            <a:off x="5208588" y="1643063"/>
            <a:ext cx="4572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23" name="Line 1031"/>
          <p:cNvSpPr>
            <a:spLocks noChangeShapeType="1"/>
          </p:cNvSpPr>
          <p:nvPr/>
        </p:nvSpPr>
        <p:spPr bwMode="auto">
          <a:xfrm>
            <a:off x="3251200" y="4324350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22" name="Rectangle 1030"/>
          <p:cNvSpPr>
            <a:spLocks noChangeArrowheads="1"/>
          </p:cNvSpPr>
          <p:nvPr/>
        </p:nvSpPr>
        <p:spPr bwMode="auto">
          <a:xfrm>
            <a:off x="165100" y="3094038"/>
            <a:ext cx="14859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>
                <a:cs typeface="Times New Roman" charset="0"/>
              </a:rPr>
              <a:t>Controllo comportamentale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400">
                <a:cs typeface="Times New Roman" charset="0"/>
              </a:rPr>
              <a:t>percepito</a:t>
            </a:r>
            <a:endParaRPr lang="it-IT"/>
          </a:p>
        </p:txBody>
      </p:sp>
      <p:sp>
        <p:nvSpPr>
          <p:cNvPr id="86021" name="Line 1029"/>
          <p:cNvSpPr>
            <a:spLocks noChangeShapeType="1"/>
          </p:cNvSpPr>
          <p:nvPr/>
        </p:nvSpPr>
        <p:spPr bwMode="auto">
          <a:xfrm>
            <a:off x="2108200" y="2644775"/>
            <a:ext cx="11430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20" name="Line 1028"/>
          <p:cNvSpPr>
            <a:spLocks noChangeShapeType="1"/>
          </p:cNvSpPr>
          <p:nvPr/>
        </p:nvSpPr>
        <p:spPr bwMode="auto">
          <a:xfrm flipH="1">
            <a:off x="3594100" y="2759075"/>
            <a:ext cx="800100" cy="1028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19" name="Line 1027"/>
          <p:cNvSpPr>
            <a:spLocks noChangeShapeType="1"/>
          </p:cNvSpPr>
          <p:nvPr/>
        </p:nvSpPr>
        <p:spPr bwMode="auto">
          <a:xfrm>
            <a:off x="1651000" y="3317875"/>
            <a:ext cx="11430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18" name="Line 1026"/>
          <p:cNvSpPr>
            <a:spLocks noChangeShapeType="1"/>
          </p:cNvSpPr>
          <p:nvPr/>
        </p:nvSpPr>
        <p:spPr bwMode="auto">
          <a:xfrm>
            <a:off x="1536700" y="3986213"/>
            <a:ext cx="11430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6036" name="Rectangle 1044"/>
          <p:cNvSpPr>
            <a:spLocks noChangeArrowheads="1"/>
          </p:cNvSpPr>
          <p:nvPr/>
        </p:nvSpPr>
        <p:spPr bwMode="auto">
          <a:xfrm>
            <a:off x="50800" y="479425"/>
            <a:ext cx="9144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6046" name="Rectangle 1054"/>
          <p:cNvSpPr>
            <a:spLocks noChangeArrowheads="1"/>
          </p:cNvSpPr>
          <p:nvPr/>
        </p:nvSpPr>
        <p:spPr bwMode="auto">
          <a:xfrm>
            <a:off x="50800" y="479425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6047" name="Rectangle 1055"/>
          <p:cNvSpPr>
            <a:spLocks noChangeArrowheads="1"/>
          </p:cNvSpPr>
          <p:nvPr/>
        </p:nvSpPr>
        <p:spPr bwMode="auto">
          <a:xfrm>
            <a:off x="50800" y="4765675"/>
            <a:ext cx="9144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r>
              <a:rPr lang="it-IT" sz="1100"/>
              <a:t> 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Evidenza empirica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>
                <a:cs typeface="Times New Roman" charset="0"/>
              </a:rPr>
              <a:t>Godin e Kok (1996) sulla base di 36 studi TPB spiega:</a:t>
            </a:r>
          </a:p>
          <a:p>
            <a:pPr algn="just"/>
            <a:r>
              <a:rPr lang="it-IT">
                <a:cs typeface="Times New Roman" charset="0"/>
              </a:rPr>
              <a:t> 41% di intenzioni </a:t>
            </a:r>
          </a:p>
          <a:p>
            <a:pPr algn="just"/>
            <a:r>
              <a:rPr lang="it-IT">
                <a:cs typeface="Times New Roman" charset="0"/>
              </a:rPr>
              <a:t>34% di comportamenti effettivi</a:t>
            </a:r>
          </a:p>
          <a:p>
            <a:pPr algn="just"/>
            <a:r>
              <a:rPr lang="it-IT">
                <a:cs typeface="Times New Roman" charset="0"/>
              </a:rPr>
              <a:t>Armitage e Conner (2001) sostanzialmente confermano l’efficienza della teoria  .</a:t>
            </a:r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Estensioni TPB: Comportamento passato e abitudini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 sz="2800">
                <a:cs typeface="Times New Roman" charset="0"/>
              </a:rPr>
              <a:t>Diversi autori (Bentler e Speckart, 1979; Triandis, 1977; 1980) :   azioni più comuni possono essere spiegate semplicemente considerando le abitudini   ovvero il loro comportamento passato. </a:t>
            </a:r>
          </a:p>
          <a:p>
            <a:pPr algn="just"/>
            <a:r>
              <a:rPr lang="it-IT" sz="2800">
                <a:cs typeface="Times New Roman" charset="0"/>
              </a:rPr>
              <a:t>Ouellette e Wood (1998): </a:t>
            </a:r>
          </a:p>
          <a:p>
            <a:pPr lvl="1" algn="just"/>
            <a:r>
              <a:rPr lang="it-IT" sz="2400">
                <a:cs typeface="Times New Roman" charset="0"/>
              </a:rPr>
              <a:t>le abitudini, che hanno in molti casi una capacità predittiva analoga a quella degli atteggiamenti,</a:t>
            </a:r>
          </a:p>
          <a:p>
            <a:pPr lvl="1" algn="just"/>
            <a:r>
              <a:rPr lang="it-IT" sz="2400">
                <a:cs typeface="Times New Roman" charset="0"/>
              </a:rPr>
              <a:t>risultano predittori più efficaci nel caso di condotte che hanno una elevata frequenza nella vita quotidiana,  </a:t>
            </a:r>
            <a:endParaRPr lang="it-IT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 sz="2800">
                <a:cs typeface="Times New Roman" charset="0"/>
              </a:rPr>
              <a:t>Ad esempio, </a:t>
            </a:r>
            <a:r>
              <a:rPr lang="it-IT" sz="2800" b="1">
                <a:cs typeface="Times New Roman" charset="0"/>
              </a:rPr>
              <a:t>comportamento passato</a:t>
            </a:r>
            <a:r>
              <a:rPr lang="it-IT" sz="2800">
                <a:cs typeface="Times New Roman" charset="0"/>
              </a:rPr>
              <a:t> = </a:t>
            </a:r>
            <a:r>
              <a:rPr lang="it-IT" sz="2800" b="1">
                <a:cs typeface="Times New Roman" charset="0"/>
              </a:rPr>
              <a:t>miglior predittore</a:t>
            </a:r>
            <a:r>
              <a:rPr lang="it-IT" sz="2800">
                <a:cs typeface="Times New Roman" charset="0"/>
              </a:rPr>
              <a:t> di cambiamenti nel consumo di cibi dolci e fritti, nel fumo e nell’attività fisica per un periodo di 8 mesi Mullen, Hersey e Iverson (1987)  </a:t>
            </a:r>
          </a:p>
          <a:p>
            <a:pPr algn="just"/>
            <a:r>
              <a:rPr lang="it-IT" sz="2800">
                <a:cs typeface="Times New Roman" charset="0"/>
              </a:rPr>
              <a:t> Conner ed Armitage (1998): il comportamento passato  migliora la spiegazione delle intenzioni comportamentali, in media, del 7,2 %, mentre l’abitudine lo migliora del 13%,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>
                <a:cs typeface="Times New Roman" charset="0"/>
              </a:rPr>
              <a:t>Nell’area dei consumi abitudini riguardano :</a:t>
            </a:r>
          </a:p>
          <a:p>
            <a:pPr lvl="1" algn="just"/>
            <a:r>
              <a:rPr lang="it-IT">
                <a:cs typeface="Times New Roman" charset="0"/>
              </a:rPr>
              <a:t>la categoria di prodotti (consumatori abituati o non abituati a consumare vino, ovvero prodotti a basso contenuto di grassi, ecc..) </a:t>
            </a:r>
          </a:p>
          <a:p>
            <a:pPr lvl="1" algn="just"/>
            <a:r>
              <a:rPr lang="it-IT">
                <a:cs typeface="Times New Roman" charset="0"/>
              </a:rPr>
              <a:t>la marca (si parla in questo caso di fedeltà alla marca).</a:t>
            </a:r>
          </a:p>
          <a:p>
            <a:pPr algn="just"/>
            <a:endParaRPr lang="it-IT"/>
          </a:p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Due processi diversi di decisione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>
                <a:latin typeface="Verdana" pitchFamily="34" charset="0"/>
                <a:cs typeface="Times New Roman" charset="0"/>
              </a:rPr>
              <a:t>Secondo Aarts, Verplanken e van Knippenberg (1998) l’abitudine o il comportamento passato   moderano la relazione fra variabili della TPB e comportamento.</a:t>
            </a:r>
          </a:p>
          <a:p>
            <a:pPr lvl="1" algn="just">
              <a:lnSpc>
                <a:spcPct val="90000"/>
              </a:lnSpc>
            </a:pPr>
            <a:endParaRPr lang="it-IT" sz="2400">
              <a:latin typeface="Verdana" pitchFamily="34" charset="0"/>
              <a:cs typeface="Times New Roman" charset="0"/>
            </a:endParaRPr>
          </a:p>
          <a:p>
            <a:pPr lvl="1" algn="just">
              <a:lnSpc>
                <a:spcPct val="90000"/>
              </a:lnSpc>
            </a:pPr>
            <a:r>
              <a:rPr lang="it-IT" sz="2400" b="1">
                <a:latin typeface="Verdana" pitchFamily="34" charset="0"/>
                <a:cs typeface="Times New Roman" charset="0"/>
              </a:rPr>
              <a:t>Variabili cognitive</a:t>
            </a:r>
            <a:r>
              <a:rPr lang="it-IT" sz="2400">
                <a:latin typeface="Verdana" pitchFamily="34" charset="0"/>
                <a:cs typeface="Times New Roman" charset="0"/>
              </a:rPr>
              <a:t> di TRA e TPB attive  in comportamenti </a:t>
            </a:r>
            <a:r>
              <a:rPr lang="it-IT" sz="2400" b="1">
                <a:latin typeface="Verdana" pitchFamily="34" charset="0"/>
                <a:cs typeface="Times New Roman" charset="0"/>
              </a:rPr>
              <a:t>non abituali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latin typeface="Verdana" pitchFamily="34" charset="0"/>
                <a:cs typeface="Times New Roman" charset="0"/>
              </a:rPr>
              <a:t>nel caso di </a:t>
            </a:r>
            <a:r>
              <a:rPr lang="it-IT" sz="2400" b="1">
                <a:latin typeface="Verdana" pitchFamily="34" charset="0"/>
                <a:cs typeface="Times New Roman" charset="0"/>
              </a:rPr>
              <a:t>comportamenti abitudinari</a:t>
            </a:r>
            <a:r>
              <a:rPr lang="it-IT" sz="2400">
                <a:latin typeface="Verdana" pitchFamily="34" charset="0"/>
                <a:cs typeface="Times New Roman" charset="0"/>
              </a:rPr>
              <a:t>: </a:t>
            </a:r>
            <a:r>
              <a:rPr lang="it-IT" sz="2400" b="1">
                <a:latin typeface="Verdana" pitchFamily="34" charset="0"/>
                <a:cs typeface="Times New Roman" charset="0"/>
              </a:rPr>
              <a:t>regole di decisione semplificate</a:t>
            </a:r>
            <a:r>
              <a:rPr lang="it-IT" sz="2400">
                <a:latin typeface="Verdana" pitchFamily="34" charset="0"/>
                <a:cs typeface="Times New Roman" charset="0"/>
              </a:rPr>
              <a:t> (fai come hai sempre fatto),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Atteggiamenti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>
                <a:cs typeface="Times New Roman" charset="0"/>
              </a:rPr>
              <a:t>da Eagly e Chaiken (1993):     “atteggiamento è una </a:t>
            </a:r>
            <a:r>
              <a:rPr lang="it-IT" i="1">
                <a:cs typeface="Times New Roman" charset="0"/>
              </a:rPr>
              <a:t>tendenza psicologica</a:t>
            </a:r>
            <a:r>
              <a:rPr lang="it-IT">
                <a:cs typeface="Times New Roman" charset="0"/>
              </a:rPr>
              <a:t> che viene </a:t>
            </a:r>
            <a:r>
              <a:rPr lang="it-IT" i="1">
                <a:cs typeface="Times New Roman" charset="0"/>
              </a:rPr>
              <a:t>espressa valutando una particolare entità</a:t>
            </a:r>
            <a:r>
              <a:rPr lang="it-IT">
                <a:cs typeface="Times New Roman" charset="0"/>
              </a:rPr>
              <a:t> con un qualche grado di favore o sfavore”.</a:t>
            </a:r>
          </a:p>
          <a:p>
            <a:r>
              <a:rPr lang="it-IT"/>
              <a:t>Atteggiamento nei confronti di prodotti/servizi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Diversi livelli d’uso di TPB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a) un </a:t>
            </a:r>
            <a:r>
              <a:rPr lang="it-IT" sz="2800" b="1">
                <a:cs typeface="Times New Roman" charset="0"/>
              </a:rPr>
              <a:t>uso esteso e sistematico del modello</a:t>
            </a:r>
            <a:r>
              <a:rPr lang="it-IT" sz="2800">
                <a:cs typeface="Times New Roman" charset="0"/>
              </a:rPr>
              <a:t>,   se c’è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elevato bisogno di evitare errori e un ridotto bisogno di chiusura cognitiva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b)    un </a:t>
            </a:r>
            <a:r>
              <a:rPr lang="it-IT" sz="2800" b="1">
                <a:cs typeface="Times New Roman" charset="0"/>
              </a:rPr>
              <a:t>uso del modello basato sulle componenti globali</a:t>
            </a:r>
            <a:r>
              <a:rPr lang="it-IT" sz="2800">
                <a:cs typeface="Times New Roman" charset="0"/>
              </a:rPr>
              <a:t> (atteggiamento complessivo, norme soggettive e controllo comportamentale)  se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alternative comparabili solo a livello generale</a:t>
            </a:r>
            <a:r>
              <a:rPr lang="it-IT" sz="2800">
                <a:cs typeface="Times New Roman" charset="0"/>
              </a:rPr>
              <a:t> e/o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persone sono poco esperte</a:t>
            </a:r>
            <a:r>
              <a:rPr lang="it-IT" sz="2800">
                <a:cs typeface="Times New Roman" charset="0"/>
              </a:rPr>
              <a:t>  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c)</a:t>
            </a:r>
            <a:r>
              <a:rPr lang="it-IT" sz="2800" b="1">
                <a:cs typeface="Times New Roman" charset="0"/>
              </a:rPr>
              <a:t>nessun uso</a:t>
            </a:r>
            <a:r>
              <a:rPr lang="it-IT" sz="2800">
                <a:cs typeface="Times New Roman" charset="0"/>
              </a:rPr>
              <a:t> del modello in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situazioni familiari</a:t>
            </a:r>
            <a:r>
              <a:rPr lang="it-IT" sz="2800">
                <a:cs typeface="Times New Roman" charset="0"/>
              </a:rPr>
              <a:t>,   persona usa il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comportamento passato come guida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Sempre lo stesso processo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Ajzen e Fishbein (ajzen, 2002, Ajzen, Fishbein, 2000) forniscono una spiegazione teorica alternativa: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Componenti di TPB possono influenzare il comportamento anche in modo automatico e inconsapevole. 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Influenza di TPB può essere: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cs typeface="Times New Roman" charset="0"/>
              </a:rPr>
              <a:t>a) </a:t>
            </a:r>
            <a:r>
              <a:rPr lang="it-IT" sz="2400" b="1">
                <a:cs typeface="Times New Roman" charset="0"/>
              </a:rPr>
              <a:t>consapevole</a:t>
            </a:r>
            <a:r>
              <a:rPr lang="it-IT" sz="2400">
                <a:cs typeface="Times New Roman" charset="0"/>
              </a:rPr>
              <a:t> nel caso di </a:t>
            </a:r>
            <a:r>
              <a:rPr lang="it-IT" sz="2400" u="sng">
                <a:cs typeface="Times New Roman" charset="0"/>
              </a:rPr>
              <a:t>comportamenti nuovi</a:t>
            </a:r>
            <a:r>
              <a:rPr lang="it-IT" sz="2400">
                <a:cs typeface="Times New Roman" charset="0"/>
              </a:rPr>
              <a:t> e in </a:t>
            </a:r>
            <a:r>
              <a:rPr lang="it-IT" sz="2400" u="sng">
                <a:cs typeface="Times New Roman" charset="0"/>
              </a:rPr>
              <a:t>situazioni non familiari</a:t>
            </a:r>
            <a:r>
              <a:rPr lang="it-IT" sz="2400">
                <a:cs typeface="Times New Roman" charset="0"/>
              </a:rPr>
              <a:t>  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cs typeface="Times New Roman" charset="0"/>
              </a:rPr>
              <a:t>b) </a:t>
            </a:r>
            <a:r>
              <a:rPr lang="it-IT" sz="2400" b="1">
                <a:cs typeface="Times New Roman" charset="0"/>
              </a:rPr>
              <a:t>non consapevole e semi-automatica</a:t>
            </a:r>
            <a:r>
              <a:rPr lang="it-IT" sz="2400">
                <a:cs typeface="Times New Roman" charset="0"/>
              </a:rPr>
              <a:t> nel caso di </a:t>
            </a:r>
            <a:r>
              <a:rPr lang="it-IT" sz="2400" u="sng">
                <a:cs typeface="Times New Roman" charset="0"/>
              </a:rPr>
              <a:t>comportamenti abitudinari e in situazioni familiari</a:t>
            </a:r>
            <a:r>
              <a:rPr lang="it-IT" sz="2400">
                <a:cs typeface="Times New Roman" charset="0"/>
              </a:rPr>
              <a:t>  </a:t>
            </a:r>
          </a:p>
          <a:p>
            <a:pPr>
              <a:lnSpc>
                <a:spcPct val="90000"/>
              </a:lnSpc>
            </a:pPr>
            <a:endParaRPr lang="it-IT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Norme soggettive = influenza sociale?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ruolo ridotto</a:t>
            </a:r>
            <a:r>
              <a:rPr lang="it-IT">
                <a:cs typeface="Times New Roman" charset="0"/>
              </a:rPr>
              <a:t> della componente normativa  </a:t>
            </a:r>
          </a:p>
          <a:p>
            <a:pPr algn="just"/>
            <a:r>
              <a:rPr lang="it-IT">
                <a:cs typeface="Times New Roman" charset="0"/>
              </a:rPr>
              <a:t>maggior parte dei </a:t>
            </a:r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comportamenti sono controllati solo dagli atteggiamenti</a:t>
            </a:r>
            <a:r>
              <a:rPr lang="it-IT">
                <a:cs typeface="Times New Roman" charset="0"/>
              </a:rPr>
              <a:t>  ?</a:t>
            </a:r>
          </a:p>
          <a:p>
            <a:pPr algn="just"/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riflessione</a:t>
            </a:r>
            <a:r>
              <a:rPr lang="it-IT">
                <a:cs typeface="Times New Roman" charset="0"/>
              </a:rPr>
              <a:t> critica sul modo in cui la componente normativa del modello è stata finora studiata  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/>
            </a:r>
            <a:b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</a:br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Estendere  definizioni  di influenza sociale</a:t>
            </a:r>
            <a:b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</a:br>
            <a:endParaRPr lang="it-IT" b="1">
              <a:effectLst>
                <a:outerShdw blurRad="38100" dist="38100" dir="2700000" algn="tl">
                  <a:srgbClr val="C0C0C0"/>
                </a:outerShdw>
              </a:effectLst>
              <a:cs typeface="Times New Roman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800" b="1"/>
              <a:t>Norme soggettive </a:t>
            </a:r>
            <a:r>
              <a:rPr lang="it-IT" sz="2800"/>
              <a:t>=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reazioni altri</a:t>
            </a:r>
            <a:r>
              <a:rPr lang="it-IT" sz="2800"/>
              <a:t> imp.</a:t>
            </a:r>
          </a:p>
          <a:p>
            <a:pPr algn="just">
              <a:lnSpc>
                <a:spcPct val="90000"/>
              </a:lnSpc>
            </a:pPr>
            <a:r>
              <a:rPr lang="it-IT" sz="2800" b="1">
                <a:cs typeface="Times New Roman" charset="0"/>
              </a:rPr>
              <a:t>norme morali</a:t>
            </a:r>
            <a:r>
              <a:rPr lang="it-IT" sz="2800">
                <a:cs typeface="Times New Roman" charset="0"/>
              </a:rPr>
              <a:t> =   percezione  di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correttezza </a:t>
            </a:r>
            <a:r>
              <a:rPr lang="it-IT" sz="2800">
                <a:cs typeface="Times New Roman" charset="0"/>
              </a:rPr>
              <a:t>o non correttezza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morale</a:t>
            </a:r>
            <a:r>
              <a:rPr lang="it-IT" sz="2800">
                <a:cs typeface="Times New Roman" charset="0"/>
              </a:rPr>
              <a:t> o percezione di avere la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responsabilità</a:t>
            </a:r>
            <a:r>
              <a:rPr lang="it-IT" sz="2800">
                <a:cs typeface="Times New Roman" charset="0"/>
              </a:rPr>
              <a:t> di compiere (o di non compiere) una determinata azione.  </a:t>
            </a:r>
          </a:p>
          <a:p>
            <a:pPr algn="just">
              <a:lnSpc>
                <a:spcPct val="90000"/>
              </a:lnSpc>
            </a:pPr>
            <a:r>
              <a:rPr lang="it-IT" sz="2800" b="1">
                <a:cs typeface="Times New Roman" charset="0"/>
              </a:rPr>
              <a:t>norme comportamentali</a:t>
            </a:r>
            <a:r>
              <a:rPr lang="it-IT" sz="2800">
                <a:cs typeface="Times New Roman" charset="0"/>
              </a:rPr>
              <a:t> = percezione che la persona ha del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comportamento di altre persone</a:t>
            </a:r>
            <a:r>
              <a:rPr lang="it-IT" sz="2800">
                <a:cs typeface="Times New Roman" charset="0"/>
              </a:rPr>
              <a:t>  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Sec. Fishbein (1993):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norme comportamentali + norme soggettive</a:t>
            </a:r>
            <a:r>
              <a:rPr lang="it-IT" sz="2800">
                <a:cs typeface="Times New Roman" charset="0"/>
              </a:rPr>
              <a:t> =  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pressione sociale</a:t>
            </a:r>
            <a:r>
              <a:rPr lang="it-IT" sz="2800">
                <a:cs typeface="Times New Roman" charset="0"/>
              </a:rPr>
              <a:t> </a:t>
            </a:r>
            <a:endParaRPr lang="it-IT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/>
            </a:r>
            <a:b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</a:br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Estendere  definizioni  di influenza sociale</a:t>
            </a:r>
            <a:b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</a:br>
            <a:endParaRPr lang="it-IT" b="1">
              <a:effectLst>
                <a:outerShdw blurRad="38100" dist="38100" dir="2700000" algn="tl">
                  <a:srgbClr val="C0C0C0"/>
                </a:outerShdw>
              </a:effectLst>
              <a:cs typeface="Times New Roman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 sz="2800" b="1">
                <a:cs typeface="Times New Roman" charset="0"/>
              </a:rPr>
              <a:t>norme soggettive personali</a:t>
            </a:r>
            <a:r>
              <a:rPr lang="it-IT" sz="2800">
                <a:cs typeface="Times New Roman" charset="0"/>
              </a:rPr>
              <a:t> = 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ciò che personalmente sente che dovrebbe fare</a:t>
            </a:r>
            <a:r>
              <a:rPr lang="it-IT" sz="2800">
                <a:cs typeface="Times New Roman" charset="0"/>
              </a:rPr>
              <a:t>  </a:t>
            </a:r>
          </a:p>
          <a:p>
            <a:pPr algn="just"/>
            <a:r>
              <a:rPr lang="it-IT" sz="2800">
                <a:cs typeface="Times New Roman" charset="0"/>
              </a:rPr>
              <a:t>Cialdini e colleghi: </a:t>
            </a:r>
          </a:p>
          <a:p>
            <a:pPr lvl="1" algn="just"/>
            <a:r>
              <a:rPr lang="it-IT" sz="2400" b="1">
                <a:cs typeface="Times New Roman" charset="0"/>
              </a:rPr>
              <a:t>norme descrittive</a:t>
            </a:r>
            <a:r>
              <a:rPr lang="it-IT" sz="2400">
                <a:cs typeface="Times New Roman" charset="0"/>
              </a:rPr>
              <a:t> (</a:t>
            </a: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simili norme comportamentali</a:t>
            </a:r>
            <a:r>
              <a:rPr lang="it-IT" sz="2400">
                <a:cs typeface="Times New Roman" charset="0"/>
              </a:rPr>
              <a:t>)</a:t>
            </a:r>
          </a:p>
          <a:p>
            <a:pPr lvl="1" algn="just"/>
            <a:r>
              <a:rPr lang="it-IT" sz="2400" b="1">
                <a:cs typeface="Times New Roman" charset="0"/>
              </a:rPr>
              <a:t>norme ingiuntive</a:t>
            </a:r>
            <a:r>
              <a:rPr lang="it-IT" sz="2400">
                <a:cs typeface="Times New Roman" charset="0"/>
              </a:rPr>
              <a:t>   (</a:t>
            </a: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norme soggettive personali</a:t>
            </a:r>
            <a:r>
              <a:rPr lang="it-IT" sz="2400">
                <a:cs typeface="Times New Roman" charset="0"/>
              </a:rPr>
              <a:t>)</a:t>
            </a:r>
          </a:p>
          <a:p>
            <a:pPr algn="just"/>
            <a:r>
              <a:rPr lang="it-IT" sz="2800">
                <a:cs typeface="Times New Roman" charset="0"/>
              </a:rPr>
              <a:t>In conclusione opportuno considerare i diversi aspetti dell’influenza sociale con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specifiche domande.</a:t>
            </a:r>
          </a:p>
          <a:p>
            <a:pPr algn="just"/>
            <a:endParaRPr lang="it-IT" sz="2800" u="sng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Norme soggettive più influenti…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/>
              <a:t>In specifiche </a:t>
            </a:r>
            <a:r>
              <a:rPr lang="it-IT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aree comportamentali</a:t>
            </a:r>
          </a:p>
          <a:p>
            <a:pPr>
              <a:lnSpc>
                <a:spcPct val="90000"/>
              </a:lnSpc>
            </a:pPr>
            <a:r>
              <a:rPr lang="it-IT"/>
              <a:t>In alcune </a:t>
            </a:r>
            <a:r>
              <a:rPr lang="it-IT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persone</a:t>
            </a:r>
            <a:r>
              <a:rPr lang="it-IT"/>
              <a:t>:</a:t>
            </a:r>
          </a:p>
          <a:p>
            <a:pPr lvl="1" algn="just">
              <a:lnSpc>
                <a:spcPct val="90000"/>
              </a:lnSpc>
            </a:pPr>
            <a:r>
              <a:rPr lang="it-IT">
                <a:cs typeface="Times New Roman" charset="0"/>
              </a:rPr>
              <a:t>con 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bassa autoconsapevolezza</a:t>
            </a:r>
            <a:r>
              <a:rPr lang="it-IT">
                <a:cs typeface="Times New Roman" charset="0"/>
              </a:rPr>
              <a:t> soggettiva e </a:t>
            </a:r>
            <a:r>
              <a:rPr lang="it-IT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alto self-monitoring</a:t>
            </a:r>
            <a:r>
              <a:rPr lang="it-IT">
                <a:cs typeface="Times New Roman" charset="0"/>
              </a:rPr>
              <a:t>  );</a:t>
            </a:r>
          </a:p>
          <a:p>
            <a:pPr lvl="1" algn="just">
              <a:lnSpc>
                <a:spcPct val="90000"/>
              </a:lnSpc>
            </a:pPr>
            <a:r>
              <a:rPr lang="it-IT">
                <a:cs typeface="Times New Roman" charset="0"/>
              </a:rPr>
              <a:t> 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“seguaci”</a:t>
            </a:r>
            <a:r>
              <a:rPr lang="it-IT">
                <a:cs typeface="Times New Roman" charset="0"/>
              </a:rPr>
              <a:t> rispetto opinion leaders  </a:t>
            </a:r>
            <a:endParaRPr lang="it-IT"/>
          </a:p>
          <a:p>
            <a:pPr>
              <a:lnSpc>
                <a:spcPct val="90000"/>
              </a:lnSpc>
            </a:pPr>
            <a:r>
              <a:rPr lang="it-IT"/>
              <a:t>In alcune </a:t>
            </a:r>
            <a:r>
              <a:rPr lang="it-IT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situazioni o culture</a:t>
            </a:r>
            <a:r>
              <a:rPr lang="it-IT"/>
              <a:t>:</a:t>
            </a:r>
          </a:p>
          <a:p>
            <a:pPr lvl="1" algn="just">
              <a:lnSpc>
                <a:spcPct val="90000"/>
              </a:lnSpc>
            </a:pPr>
            <a:r>
              <a:rPr lang="it-IT">
                <a:cs typeface="Times New Roman" charset="0"/>
              </a:rPr>
              <a:t> con maggiore salienza 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sé collettivo</a:t>
            </a:r>
            <a:r>
              <a:rPr lang="it-IT">
                <a:cs typeface="Times New Roman" charset="0"/>
              </a:rPr>
              <a:t> rispetto 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sé privato  </a:t>
            </a:r>
          </a:p>
          <a:p>
            <a:pPr lvl="1" algn="just">
              <a:lnSpc>
                <a:spcPct val="90000"/>
              </a:lnSpc>
            </a:pPr>
            <a:endParaRPr lang="it-IT" u="sng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Teoria congruenza interattiva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>
                <a:cs typeface="Times New Roman" charset="0"/>
              </a:rPr>
              <a:t>interazione fra congruenza reale   e congruenza ideale influenza:</a:t>
            </a:r>
          </a:p>
          <a:p>
            <a:pPr lvl="1" algn="just"/>
            <a:r>
              <a:rPr lang="it-IT">
                <a:cs typeface="Times New Roman" charset="0"/>
              </a:rPr>
              <a:t>motivazione alla coerenza (</a:t>
            </a:r>
            <a:r>
              <a:rPr lang="it-IT" b="1">
                <a:cs typeface="Times New Roman" charset="0"/>
              </a:rPr>
              <a:t>self-consistency motivation)</a:t>
            </a:r>
          </a:p>
          <a:p>
            <a:pPr lvl="1" algn="just"/>
            <a:r>
              <a:rPr lang="it-IT">
                <a:cs typeface="Times New Roman" charset="0"/>
              </a:rPr>
              <a:t>motivazione a mantenere o migliorare la propria autostima (</a:t>
            </a:r>
            <a:r>
              <a:rPr lang="it-IT" b="1">
                <a:cs typeface="Times New Roman" charset="0"/>
              </a:rPr>
              <a:t>self-esteem motivation</a:t>
            </a:r>
            <a:r>
              <a:rPr lang="it-IT">
                <a:cs typeface="Times New Roman" charset="0"/>
              </a:rPr>
              <a:t>).</a:t>
            </a:r>
          </a:p>
          <a:p>
            <a:pPr algn="just">
              <a:buFontTx/>
              <a:buNone/>
            </a:pPr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26"/>
          <p:cNvSpPr>
            <a:spLocks noChangeArrowheads="1"/>
          </p:cNvSpPr>
          <p:nvPr/>
        </p:nvSpPr>
        <p:spPr bwMode="auto">
          <a:xfrm>
            <a:off x="228600" y="1905000"/>
            <a:ext cx="13716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cs typeface="Times New Roman" charset="0"/>
              </a:rPr>
              <a:t>Congruenza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400" b="1">
                <a:cs typeface="Times New Roman" charset="0"/>
              </a:rPr>
              <a:t>Reale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400" b="1">
                <a:cs typeface="Times New Roman" charset="0"/>
              </a:rPr>
              <a:t>alta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55" name="Rectangle 1027"/>
          <p:cNvSpPr>
            <a:spLocks noChangeArrowheads="1"/>
          </p:cNvSpPr>
          <p:nvPr/>
        </p:nvSpPr>
        <p:spPr bwMode="auto">
          <a:xfrm>
            <a:off x="1828800" y="1878013"/>
            <a:ext cx="12573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cs typeface="Times New Roman" charset="0"/>
              </a:rPr>
              <a:t>Congruenza reale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400" b="1">
                <a:cs typeface="Times New Roman" charset="0"/>
              </a:rPr>
              <a:t>bassa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56" name="Rectangle 1028"/>
          <p:cNvSpPr>
            <a:spLocks noChangeArrowheads="1"/>
          </p:cNvSpPr>
          <p:nvPr/>
        </p:nvSpPr>
        <p:spPr bwMode="auto">
          <a:xfrm>
            <a:off x="3314700" y="1878013"/>
            <a:ext cx="11430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cs typeface="Times New Roman" charset="0"/>
              </a:rPr>
              <a:t>Congruenza ideale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400" b="1">
                <a:cs typeface="Times New Roman" charset="0"/>
              </a:rPr>
              <a:t>alta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57" name="Rectangle 1029"/>
          <p:cNvSpPr>
            <a:spLocks noChangeArrowheads="1"/>
          </p:cNvSpPr>
          <p:nvPr/>
        </p:nvSpPr>
        <p:spPr bwMode="auto">
          <a:xfrm>
            <a:off x="4800600" y="1878013"/>
            <a:ext cx="11430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400" b="1">
                <a:cs typeface="Times New Roman" charset="0"/>
              </a:rPr>
              <a:t>Congruenza ideale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400" b="1">
                <a:cs typeface="Times New Roman" charset="0"/>
              </a:rPr>
              <a:t>bassa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58" name="Line 1030"/>
          <p:cNvSpPr>
            <a:spLocks noChangeShapeType="1"/>
          </p:cNvSpPr>
          <p:nvPr/>
        </p:nvSpPr>
        <p:spPr bwMode="auto">
          <a:xfrm>
            <a:off x="457200" y="2660650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59" name="Line 1031"/>
          <p:cNvSpPr>
            <a:spLocks noChangeShapeType="1"/>
          </p:cNvSpPr>
          <p:nvPr/>
        </p:nvSpPr>
        <p:spPr bwMode="auto">
          <a:xfrm flipH="1">
            <a:off x="457200" y="2660650"/>
            <a:ext cx="32004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60" name="Rectangle 1032"/>
          <p:cNvSpPr>
            <a:spLocks noChangeArrowheads="1"/>
          </p:cNvSpPr>
          <p:nvPr/>
        </p:nvSpPr>
        <p:spPr bwMode="auto">
          <a:xfrm>
            <a:off x="114300" y="3222625"/>
            <a:ext cx="1028700" cy="1028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charset="0"/>
              </a:rPr>
              <a:t>Alta motiv.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200" b="1">
                <a:cs typeface="Times New Roman" charset="0"/>
              </a:rPr>
              <a:t>Autostima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200" b="1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200" b="1">
                <a:cs typeface="Times New Roman" charset="0"/>
              </a:rPr>
              <a:t>Alta motiv.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200" b="1">
                <a:cs typeface="Times New Roman" charset="0"/>
              </a:rPr>
              <a:t>coerenza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400300" y="2660650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62" name="Line 1034"/>
          <p:cNvSpPr>
            <a:spLocks noChangeShapeType="1"/>
          </p:cNvSpPr>
          <p:nvPr/>
        </p:nvSpPr>
        <p:spPr bwMode="auto">
          <a:xfrm flipH="1">
            <a:off x="2400300" y="2660650"/>
            <a:ext cx="13716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63" name="Rectangle 1035"/>
          <p:cNvSpPr>
            <a:spLocks noChangeArrowheads="1"/>
          </p:cNvSpPr>
          <p:nvPr/>
        </p:nvSpPr>
        <p:spPr bwMode="auto">
          <a:xfrm>
            <a:off x="1714500" y="3222625"/>
            <a:ext cx="1028700" cy="1028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Alta motiv.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Autostima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Bassa motiv</a:t>
            </a:r>
            <a:r>
              <a:rPr lang="it-IT" sz="1200">
                <a:cs typeface="Times New Roman" charset="0"/>
              </a:rPr>
              <a:t>.</a:t>
            </a:r>
          </a:p>
          <a:p>
            <a:pPr eaLnBrk="0" hangingPunct="0"/>
            <a:r>
              <a:rPr lang="it-IT" sz="1200" b="1">
                <a:cs typeface="Times New Roman" charset="0"/>
              </a:rPr>
              <a:t>coerenza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64" name="Line 1036"/>
          <p:cNvSpPr>
            <a:spLocks noChangeShapeType="1"/>
          </p:cNvSpPr>
          <p:nvPr/>
        </p:nvSpPr>
        <p:spPr bwMode="auto">
          <a:xfrm>
            <a:off x="914400" y="2660650"/>
            <a:ext cx="28575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65" name="Rectangle 1037"/>
          <p:cNvSpPr>
            <a:spLocks noChangeArrowheads="1"/>
          </p:cNvSpPr>
          <p:nvPr/>
        </p:nvSpPr>
        <p:spPr bwMode="auto">
          <a:xfrm>
            <a:off x="3429000" y="3222625"/>
            <a:ext cx="1028700" cy="1028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Bassa motiv.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Autostima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Alta motiv.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coerenza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66" name="Line 1038"/>
          <p:cNvSpPr>
            <a:spLocks noChangeShapeType="1"/>
          </p:cNvSpPr>
          <p:nvPr/>
        </p:nvSpPr>
        <p:spPr bwMode="auto">
          <a:xfrm>
            <a:off x="2743200" y="2660650"/>
            <a:ext cx="25146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67" name="Line 1039"/>
          <p:cNvSpPr>
            <a:spLocks noChangeShapeType="1"/>
          </p:cNvSpPr>
          <p:nvPr/>
        </p:nvSpPr>
        <p:spPr bwMode="auto">
          <a:xfrm>
            <a:off x="5257800" y="2660650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68" name="Rectangle 1040"/>
          <p:cNvSpPr>
            <a:spLocks noChangeArrowheads="1"/>
          </p:cNvSpPr>
          <p:nvPr/>
        </p:nvSpPr>
        <p:spPr bwMode="auto">
          <a:xfrm>
            <a:off x="5029200" y="3222625"/>
            <a:ext cx="1143000" cy="1028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Bassa motiv.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Autostima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Bassa motiv.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coerenza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69" name="Line 1041"/>
          <p:cNvSpPr>
            <a:spLocks noChangeShapeType="1"/>
          </p:cNvSpPr>
          <p:nvPr/>
        </p:nvSpPr>
        <p:spPr bwMode="auto">
          <a:xfrm>
            <a:off x="571500" y="4224338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70" name="Rectangle 1042"/>
          <p:cNvSpPr>
            <a:spLocks noChangeArrowheads="1"/>
          </p:cNvSpPr>
          <p:nvPr/>
        </p:nvSpPr>
        <p:spPr bwMode="auto">
          <a:xfrm>
            <a:off x="152400" y="4876800"/>
            <a:ext cx="10287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 b="1">
                <a:cs typeface="Times New Roman" charset="0"/>
              </a:rPr>
              <a:t>Approccio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400" b="1">
                <a:cs typeface="Times New Roman" charset="0"/>
              </a:rPr>
              <a:t>Sit.1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71" name="Rectangle 1043"/>
          <p:cNvSpPr>
            <a:spLocks noChangeArrowheads="1"/>
          </p:cNvSpPr>
          <p:nvPr/>
        </p:nvSpPr>
        <p:spPr bwMode="auto">
          <a:xfrm>
            <a:off x="1828800" y="4876800"/>
            <a:ext cx="10287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 b="1">
                <a:cs typeface="Times New Roman" charset="0"/>
              </a:rPr>
              <a:t>Conflitto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400" b="1">
                <a:cs typeface="Times New Roman" charset="0"/>
              </a:rPr>
              <a:t>Sit.2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72" name="Rectangle 1044"/>
          <p:cNvSpPr>
            <a:spLocks noChangeArrowheads="1"/>
          </p:cNvSpPr>
          <p:nvPr/>
        </p:nvSpPr>
        <p:spPr bwMode="auto">
          <a:xfrm>
            <a:off x="3314700" y="4902200"/>
            <a:ext cx="11430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 b="1">
                <a:cs typeface="Times New Roman" charset="0"/>
              </a:rPr>
              <a:t>Conflitto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400" b="1">
                <a:cs typeface="Times New Roman" charset="0"/>
              </a:rPr>
              <a:t>Sit.3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73" name="Rectangle 1045"/>
          <p:cNvSpPr>
            <a:spLocks noChangeArrowheads="1"/>
          </p:cNvSpPr>
          <p:nvPr/>
        </p:nvSpPr>
        <p:spPr bwMode="auto">
          <a:xfrm>
            <a:off x="5029200" y="4902200"/>
            <a:ext cx="11430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 b="1">
                <a:cs typeface="Times New Roman" charset="0"/>
              </a:rPr>
              <a:t>Evitamento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400" b="1">
                <a:cs typeface="Times New Roman" charset="0"/>
              </a:rPr>
              <a:t>Sit.4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74" name="Line 1046"/>
          <p:cNvSpPr>
            <a:spLocks noChangeShapeType="1"/>
          </p:cNvSpPr>
          <p:nvPr/>
        </p:nvSpPr>
        <p:spPr bwMode="auto">
          <a:xfrm>
            <a:off x="2171700" y="4224338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75" name="Line 1047"/>
          <p:cNvSpPr>
            <a:spLocks noChangeShapeType="1"/>
          </p:cNvSpPr>
          <p:nvPr/>
        </p:nvSpPr>
        <p:spPr bwMode="auto">
          <a:xfrm>
            <a:off x="3886200" y="4224338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76" name="Line 1048"/>
          <p:cNvSpPr>
            <a:spLocks noChangeShapeType="1"/>
          </p:cNvSpPr>
          <p:nvPr/>
        </p:nvSpPr>
        <p:spPr bwMode="auto">
          <a:xfrm>
            <a:off x="5600700" y="4224338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77" name="Line 1049"/>
          <p:cNvSpPr>
            <a:spLocks noChangeShapeType="1"/>
          </p:cNvSpPr>
          <p:nvPr/>
        </p:nvSpPr>
        <p:spPr bwMode="auto">
          <a:xfrm flipH="1">
            <a:off x="3771900" y="2633663"/>
            <a:ext cx="13716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0378" name="Rectangle 1050"/>
          <p:cNvSpPr>
            <a:spLocks noChangeArrowheads="1"/>
          </p:cNvSpPr>
          <p:nvPr/>
        </p:nvSpPr>
        <p:spPr bwMode="auto">
          <a:xfrm>
            <a:off x="228600" y="1524000"/>
            <a:ext cx="9144000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400">
                <a:cs typeface="Times New Roman" charset="0"/>
              </a:rPr>
              <a:t>Figura 3 - Modello della congruenza interattiva di Sirgy (1985b): le quattro condizioni.</a:t>
            </a: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0379" name="Rectangle 1051"/>
          <p:cNvSpPr>
            <a:spLocks noChangeArrowheads="1"/>
          </p:cNvSpPr>
          <p:nvPr/>
        </p:nvSpPr>
        <p:spPr bwMode="auto">
          <a:xfrm>
            <a:off x="0" y="1524000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 misure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Nelle ricerche derivata dalla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teoria dell’identità:</a:t>
            </a:r>
            <a:r>
              <a:rPr lang="it-IT" sz="2800">
                <a:cs typeface="Times New Roman" charset="0"/>
              </a:rPr>
              <a:t>    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cs typeface="Times New Roman" charset="0"/>
              </a:rPr>
              <a:t> “Penso a me stesso come ad una persona  che si preoccupa degli effetti che la scelta dei cibi può determinare a lungo termine sulla salute”  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cs typeface="Times New Roman" charset="0"/>
              </a:rPr>
              <a:t>“Penso a me stesso come ad una persona che completerà gli studi universitari senza abbandonarli”    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cs typeface="Times New Roman" charset="0"/>
              </a:rPr>
              <a:t>“donare il sangue è una parte importante di ciò che io sono “  </a:t>
            </a:r>
          </a:p>
          <a:p>
            <a:pPr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“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grado di identificazione” </a:t>
            </a:r>
            <a:r>
              <a:rPr lang="it-IT" sz="2800">
                <a:cs typeface="Times New Roman" charset="0"/>
              </a:rPr>
              <a:t>col ruolo consapevolezza, “dichiarazione pubblica” di   similarità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misure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 b="1">
                <a:cs typeface="Times New Roman" charset="0"/>
              </a:rPr>
              <a:t>Nei consumi</a:t>
            </a:r>
            <a:r>
              <a:rPr lang="it-IT">
                <a:cs typeface="Times New Roman" charset="0"/>
              </a:rPr>
              <a:t> “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caratteristiche personali</a:t>
            </a:r>
            <a:r>
              <a:rPr lang="it-IT">
                <a:cs typeface="Times New Roman" charset="0"/>
              </a:rPr>
              <a:t>”   (differenziale semantico o scala di valutazione   ancorata ad aggettivi emersi come tipici del consumatore medio di un determinato prodotto (generalized product user).   </a:t>
            </a:r>
          </a:p>
          <a:p>
            <a:pPr algn="just"/>
            <a:r>
              <a:rPr lang="it-IT">
                <a:cs typeface="Times New Roman" charset="0"/>
              </a:rPr>
              <a:t>teoria </a:t>
            </a:r>
            <a:r>
              <a:rPr lang="it-IT" b="1">
                <a:cs typeface="Times New Roman" charset="0"/>
              </a:rPr>
              <a:t>dell’identità sociale</a:t>
            </a:r>
            <a:r>
              <a:rPr lang="it-IT">
                <a:cs typeface="Times New Roman" charset="0"/>
              </a:rPr>
              <a:t>:    “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appartenenza all’endogruppo”.</a:t>
            </a:r>
            <a:endParaRPr lang="it-IT" u="sng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 come influenzano il comportamento di consumo?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/>
              <a:t>sono stati proposti diversi modelli basati </a:t>
            </a:r>
            <a:r>
              <a:rPr lang="it-IT" sz="2800" b="1"/>
              <a:t>sull’atteggiamento verso l’acquisto</a:t>
            </a:r>
            <a:r>
              <a:rPr lang="it-IT" sz="2800"/>
              <a:t> del prodotto specifico:</a:t>
            </a:r>
          </a:p>
          <a:p>
            <a:pPr lvl="1"/>
            <a:r>
              <a:rPr lang="it-IT" sz="2400"/>
              <a:t>Teoria azione ragionata</a:t>
            </a:r>
          </a:p>
          <a:p>
            <a:pPr lvl="1"/>
            <a:r>
              <a:rPr lang="it-IT" sz="2400"/>
              <a:t>Teoria comportamento pianificato</a:t>
            </a:r>
          </a:p>
          <a:p>
            <a:pPr lvl="1"/>
            <a:r>
              <a:rPr lang="it-IT" sz="2400"/>
              <a:t>Estensioni con inserimento di altre variabili</a:t>
            </a:r>
          </a:p>
          <a:p>
            <a:pPr lvl="1"/>
            <a:endParaRPr lang="it-IT" sz="2400"/>
          </a:p>
          <a:p>
            <a:r>
              <a:rPr lang="it-IT" sz="2800"/>
              <a:t>Ma si studia anche atteggiamento verso oggetto</a:t>
            </a:r>
          </a:p>
          <a:p>
            <a:endParaRPr lang="it-IT" sz="2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>
                <a:cs typeface="Times New Roman" charset="0"/>
              </a:rPr>
              <a:t>a) scale di valutazione ancorate ad aggettivi  = “</a:t>
            </a:r>
            <a:r>
              <a:rPr lang="it-IT" b="1">
                <a:cs typeface="Times New Roman" charset="0"/>
              </a:rPr>
              <a:t>identità personale</a:t>
            </a:r>
            <a:r>
              <a:rPr lang="it-IT">
                <a:cs typeface="Times New Roman" charset="0"/>
              </a:rPr>
              <a:t>”;</a:t>
            </a:r>
          </a:p>
          <a:p>
            <a:pPr algn="just"/>
            <a:r>
              <a:rPr lang="it-IT">
                <a:cs typeface="Times New Roman" charset="0"/>
              </a:rPr>
              <a:t>b)  identificazione percepita con ruolo = “</a:t>
            </a:r>
            <a:r>
              <a:rPr lang="it-IT" b="1">
                <a:cs typeface="Times New Roman" charset="0"/>
              </a:rPr>
              <a:t>identità di ruolo</a:t>
            </a:r>
            <a:r>
              <a:rPr lang="it-IT">
                <a:cs typeface="Times New Roman" charset="0"/>
              </a:rPr>
              <a:t>”;</a:t>
            </a:r>
          </a:p>
          <a:p>
            <a:pPr algn="just"/>
            <a:r>
              <a:rPr lang="it-IT" b="1">
                <a:cs typeface="Times New Roman" charset="0"/>
              </a:rPr>
              <a:t>c)  </a:t>
            </a:r>
            <a:r>
              <a:rPr lang="it-IT">
                <a:cs typeface="Times New Roman" charset="0"/>
              </a:rPr>
              <a:t>identificazione con un gruppo = </a:t>
            </a:r>
            <a:r>
              <a:rPr lang="it-IT" b="1">
                <a:cs typeface="Times New Roman" charset="0"/>
              </a:rPr>
              <a:t>“identità sociale”.</a:t>
            </a:r>
            <a:endParaRPr lang="it-IT">
              <a:cs typeface="Times New Roman" charset="0"/>
            </a:endParaRPr>
          </a:p>
          <a:p>
            <a:endParaRPr lang="it-IT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Un esempio: acquistare zainetto Invicta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 b="1"/>
              <a:t>Il questionario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L’</a:t>
            </a:r>
            <a:r>
              <a:rPr lang="it-IT" sz="2800" b="1" u="sng">
                <a:cs typeface="Times New Roman" charset="0"/>
              </a:rPr>
              <a:t>atteggiamento</a:t>
            </a:r>
            <a:r>
              <a:rPr lang="it-IT" sz="2800">
                <a:cs typeface="Times New Roman" charset="0"/>
              </a:rPr>
              <a:t>   differenziale semantico con 8 scale  </a:t>
            </a:r>
          </a:p>
          <a:p>
            <a:pPr algn="ctr">
              <a:lnSpc>
                <a:spcPct val="90000"/>
              </a:lnSpc>
            </a:pPr>
            <a:r>
              <a:rPr lang="it-IT" sz="2800" i="1">
                <a:cs typeface="Times New Roman" charset="0"/>
              </a:rPr>
              <a:t>“Acquistare uno zainetto Invicta nei prossimi 6 mesi sarebbe</a:t>
            </a:r>
            <a:r>
              <a:rPr lang="it-IT" sz="2800">
                <a:cs typeface="Times New Roman" charset="0"/>
              </a:rPr>
              <a:t>..”</a:t>
            </a:r>
          </a:p>
          <a:p>
            <a:pPr algn="ctr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 </a:t>
            </a:r>
          </a:p>
          <a:p>
            <a:pPr algn="just">
              <a:lnSpc>
                <a:spcPct val="90000"/>
              </a:lnSpc>
            </a:pPr>
            <a:r>
              <a:rPr lang="it-IT" sz="2000">
                <a:cs typeface="Times New Roman" charset="0"/>
              </a:rPr>
              <a:t>estremamente spiacevole 1   2   3   4   5   6   7 estremamente piacevole</a:t>
            </a:r>
          </a:p>
          <a:p>
            <a:pPr algn="just">
              <a:lnSpc>
                <a:spcPct val="90000"/>
              </a:lnSpc>
            </a:pPr>
            <a:r>
              <a:rPr lang="it-IT" sz="1800">
                <a:cs typeface="Times New Roman" charset="0"/>
              </a:rPr>
              <a:t> </a:t>
            </a:r>
            <a:r>
              <a:rPr lang="it-IT" sz="2000">
                <a:cs typeface="Times New Roman" charset="0"/>
              </a:rPr>
              <a:t>cattivo/ buono,  indesiderabile / desiderabile, per niente importante/estremamente importante,  inutile/estremamente utile,  sgradevole/estremamente gradevole,  disprezzabile/estremamente apprezzabile</a:t>
            </a:r>
            <a:endParaRPr lang="en-GB" sz="2000"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it-IT" sz="2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 b="1" u="sng">
                <a:cs typeface="Times New Roman" charset="0"/>
              </a:rPr>
              <a:t>norme soggettive</a:t>
            </a:r>
            <a:r>
              <a:rPr lang="it-IT" sz="2800" u="sng">
                <a:cs typeface="Times New Roman" charset="0"/>
              </a:rPr>
              <a:t> </a:t>
            </a:r>
            <a:r>
              <a:rPr lang="it-IT" sz="2800">
                <a:cs typeface="Times New Roman" charset="0"/>
              </a:rPr>
              <a:t> :</a:t>
            </a:r>
            <a:r>
              <a:rPr lang="it-IT" sz="2800" i="1">
                <a:cs typeface="Times New Roman" charset="0"/>
              </a:rPr>
              <a:t>La maggior parte delle persone che sono importanti per me approverebbero che io comprassi uno zainetto Invicta</a:t>
            </a:r>
            <a:r>
              <a:rPr lang="it-IT" sz="2800">
                <a:cs typeface="Times New Roman" charset="0"/>
              </a:rPr>
              <a:t> </a:t>
            </a:r>
            <a:r>
              <a:rPr lang="it-IT" sz="1600">
                <a:cs typeface="Times New Roman" charset="0"/>
              </a:rPr>
              <a:t>(da 1=completamente in  disaccordo a 7= completamente d’accordo)</a:t>
            </a:r>
          </a:p>
          <a:p>
            <a:pPr>
              <a:lnSpc>
                <a:spcPct val="90000"/>
              </a:lnSpc>
            </a:pPr>
            <a:r>
              <a:rPr lang="it-IT" sz="2800" b="1" u="sng">
                <a:cs typeface="Times New Roman" charset="0"/>
              </a:rPr>
              <a:t>controllo comportamentale</a:t>
            </a:r>
            <a:r>
              <a:rPr lang="it-IT" sz="2800">
                <a:cs typeface="Times New Roman" charset="0"/>
              </a:rPr>
              <a:t> percepito : </a:t>
            </a:r>
            <a:r>
              <a:rPr lang="it-IT" sz="2800" i="1">
                <a:cs typeface="Times New Roman" charset="0"/>
              </a:rPr>
              <a:t>Quanto è facile per te comprare uno zainetto Invicta nei prossimi 6 mesi?</a:t>
            </a:r>
            <a:r>
              <a:rPr lang="it-IT" sz="2800">
                <a:cs typeface="Times New Roman" charset="0"/>
              </a:rPr>
              <a:t> </a:t>
            </a:r>
            <a:r>
              <a:rPr lang="it-IT" sz="1800">
                <a:cs typeface="Times New Roman" charset="0"/>
              </a:rPr>
              <a:t>(da 1= estremamente difficile a 7= estremamente facile)</a:t>
            </a:r>
            <a:r>
              <a:rPr lang="it-IT" sz="2800">
                <a:cs typeface="Times New Roman" charset="0"/>
              </a:rPr>
              <a:t> </a:t>
            </a:r>
          </a:p>
          <a:p>
            <a:pPr algn="just">
              <a:lnSpc>
                <a:spcPct val="90000"/>
              </a:lnSpc>
            </a:pPr>
            <a:r>
              <a:rPr lang="it-IT" sz="2800" b="1" u="sng">
                <a:cs typeface="Times New Roman" charset="0"/>
              </a:rPr>
              <a:t>intenzioni di acquisto: </a:t>
            </a:r>
            <a:r>
              <a:rPr lang="it-IT" sz="2800" i="1">
                <a:cs typeface="Times New Roman" charset="0"/>
              </a:rPr>
              <a:t>Quanto è probabile che lei nei prossimi 6 mesi tu acquisti effettivamente uno zainetto Invicta?</a:t>
            </a:r>
            <a:r>
              <a:rPr lang="it-IT" sz="2800">
                <a:cs typeface="Times New Roman" charset="0"/>
              </a:rPr>
              <a:t> </a:t>
            </a:r>
            <a:r>
              <a:rPr lang="it-IT" sz="1800">
                <a:cs typeface="Times New Roman" charset="0"/>
              </a:rPr>
              <a:t>(da 1= estremamente improbabile a 7= estremamente probabile)</a:t>
            </a:r>
            <a:r>
              <a:rPr lang="it-IT" sz="2800">
                <a:cs typeface="Times New Roman" charset="0"/>
              </a:rPr>
              <a:t> </a:t>
            </a:r>
          </a:p>
          <a:p>
            <a:pPr>
              <a:lnSpc>
                <a:spcPct val="90000"/>
              </a:lnSpc>
            </a:pPr>
            <a:endParaRPr lang="it-IT" sz="2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>
                <a:cs typeface="Times New Roman" charset="0"/>
              </a:rPr>
              <a:t>La </a:t>
            </a:r>
            <a:r>
              <a:rPr lang="it-IT" b="1" u="sng">
                <a:cs typeface="Times New Roman" charset="0"/>
              </a:rPr>
              <a:t>congruenza percepita fra sé reale e immagine del tipico consumatore</a:t>
            </a:r>
            <a:r>
              <a:rPr lang="it-IT">
                <a:cs typeface="Times New Roman" charset="0"/>
              </a:rPr>
              <a:t> di zainetti Invicta: 9 scale di valutazione ancorate ad aggettivi (conformista, dinamico, sportivo, originale, pratico, alla moda, comune,vivace, che evita le critiche sociali)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Oval 1026"/>
          <p:cNvSpPr>
            <a:spLocks noChangeArrowheads="1"/>
          </p:cNvSpPr>
          <p:nvPr/>
        </p:nvSpPr>
        <p:spPr bwMode="auto">
          <a:xfrm>
            <a:off x="571500" y="223838"/>
            <a:ext cx="1371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it-IT" sz="11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100">
                <a:cs typeface="Times New Roman" charset="0"/>
              </a:rPr>
              <a:t>atteggiamento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7523" name="Oval 1027"/>
          <p:cNvSpPr>
            <a:spLocks noChangeArrowheads="1"/>
          </p:cNvSpPr>
          <p:nvPr/>
        </p:nvSpPr>
        <p:spPr bwMode="auto">
          <a:xfrm>
            <a:off x="571500" y="1520825"/>
            <a:ext cx="1371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Norme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soggettive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7524" name="Oval 1028"/>
          <p:cNvSpPr>
            <a:spLocks noChangeArrowheads="1"/>
          </p:cNvSpPr>
          <p:nvPr/>
        </p:nvSpPr>
        <p:spPr bwMode="auto">
          <a:xfrm>
            <a:off x="571500" y="2703513"/>
            <a:ext cx="1485900" cy="8001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Controllo</a:t>
            </a:r>
            <a:endParaRPr lang="en-GB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Comport.</a:t>
            </a:r>
            <a:endParaRPr lang="it-IT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percepito</a:t>
            </a:r>
            <a:endParaRPr lang="it-IT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07525" name="Oval 1029"/>
          <p:cNvSpPr>
            <a:spLocks noChangeArrowheads="1"/>
          </p:cNvSpPr>
          <p:nvPr/>
        </p:nvSpPr>
        <p:spPr bwMode="auto">
          <a:xfrm>
            <a:off x="3314700" y="1639888"/>
            <a:ext cx="19431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Intenzione di</a:t>
            </a:r>
            <a:endParaRPr lang="en-GB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Acquistare zaino</a:t>
            </a:r>
            <a:endParaRPr lang="it-IT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Invicta</a:t>
            </a:r>
            <a:endParaRPr lang="it-IT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07526" name="Line 1030"/>
          <p:cNvSpPr>
            <a:spLocks noChangeShapeType="1"/>
          </p:cNvSpPr>
          <p:nvPr/>
        </p:nvSpPr>
        <p:spPr bwMode="auto">
          <a:xfrm>
            <a:off x="1943100" y="696913"/>
            <a:ext cx="14859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7527" name="Line 1031"/>
          <p:cNvSpPr>
            <a:spLocks noChangeShapeType="1"/>
          </p:cNvSpPr>
          <p:nvPr/>
        </p:nvSpPr>
        <p:spPr bwMode="auto">
          <a:xfrm>
            <a:off x="1943100" y="1874838"/>
            <a:ext cx="13716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7528" name="Line 1032"/>
          <p:cNvSpPr>
            <a:spLocks noChangeShapeType="1"/>
          </p:cNvSpPr>
          <p:nvPr/>
        </p:nvSpPr>
        <p:spPr bwMode="auto">
          <a:xfrm flipV="1">
            <a:off x="2057400" y="2349500"/>
            <a:ext cx="13716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7529" name="Text Box 1033"/>
          <p:cNvSpPr txBox="1">
            <a:spLocks noChangeArrowheads="1"/>
          </p:cNvSpPr>
          <p:nvPr/>
        </p:nvSpPr>
        <p:spPr bwMode="auto">
          <a:xfrm>
            <a:off x="2400300" y="1052513"/>
            <a:ext cx="5715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.33</a:t>
            </a:r>
          </a:p>
          <a:p>
            <a:pPr eaLnBrk="0" hangingPunct="0"/>
            <a:endParaRPr lang="it-IT"/>
          </a:p>
        </p:txBody>
      </p:sp>
      <p:sp>
        <p:nvSpPr>
          <p:cNvPr id="107530" name="Text Box 1034"/>
          <p:cNvSpPr txBox="1">
            <a:spLocks noChangeArrowheads="1"/>
          </p:cNvSpPr>
          <p:nvPr/>
        </p:nvSpPr>
        <p:spPr bwMode="auto">
          <a:xfrm>
            <a:off x="2286000" y="1995488"/>
            <a:ext cx="4572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.12</a:t>
            </a:r>
          </a:p>
          <a:p>
            <a:pPr eaLnBrk="0" hangingPunct="0"/>
            <a:endParaRPr lang="it-IT"/>
          </a:p>
        </p:txBody>
      </p:sp>
      <p:sp>
        <p:nvSpPr>
          <p:cNvPr id="107531" name="Text Box 1035"/>
          <p:cNvSpPr txBox="1">
            <a:spLocks noChangeArrowheads="1"/>
          </p:cNvSpPr>
          <p:nvPr/>
        </p:nvSpPr>
        <p:spPr bwMode="auto">
          <a:xfrm>
            <a:off x="2514600" y="2824163"/>
            <a:ext cx="4572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.16</a:t>
            </a:r>
          </a:p>
          <a:p>
            <a:pPr eaLnBrk="0" hangingPunct="0"/>
            <a:endParaRPr lang="it-IT"/>
          </a:p>
        </p:txBody>
      </p:sp>
      <p:sp>
        <p:nvSpPr>
          <p:cNvPr id="107532" name="Text Box 1036"/>
          <p:cNvSpPr txBox="1">
            <a:spLocks noChangeArrowheads="1"/>
          </p:cNvSpPr>
          <p:nvPr/>
        </p:nvSpPr>
        <p:spPr bwMode="auto">
          <a:xfrm>
            <a:off x="5600700" y="1874838"/>
            <a:ext cx="914400" cy="800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TPB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Classica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21%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var.spieg.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7533" name="Rectangle 1037"/>
          <p:cNvSpPr>
            <a:spLocks noChangeArrowheads="1"/>
          </p:cNvSpPr>
          <p:nvPr/>
        </p:nvSpPr>
        <p:spPr bwMode="auto">
          <a:xfrm>
            <a:off x="0" y="90488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200">
                <a:cs typeface="Times New Roman" charset="0"/>
              </a:rPr>
              <a:t>Figura a)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eaLnBrk="0" hangingPunct="0"/>
            <a:endParaRPr lang="it-IT"/>
          </a:p>
        </p:txBody>
      </p:sp>
      <p:sp>
        <p:nvSpPr>
          <p:cNvPr id="107534" name="Rectangle 1038"/>
          <p:cNvSpPr>
            <a:spLocks noChangeArrowheads="1"/>
          </p:cNvSpPr>
          <p:nvPr/>
        </p:nvSpPr>
        <p:spPr bwMode="auto">
          <a:xfrm>
            <a:off x="0" y="2674938"/>
            <a:ext cx="9144000" cy="409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1100"/>
              <a:t> </a:t>
            </a:r>
            <a:endParaRPr lang="it-IT"/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eaLnBrk="0" hangingPunct="0"/>
            <a:endParaRPr lang="it-IT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Oval 2"/>
          <p:cNvSpPr>
            <a:spLocks noChangeArrowheads="1"/>
          </p:cNvSpPr>
          <p:nvPr/>
        </p:nvSpPr>
        <p:spPr bwMode="auto">
          <a:xfrm>
            <a:off x="571500" y="295275"/>
            <a:ext cx="1371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it-IT" sz="11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100">
                <a:cs typeface="Times New Roman" charset="0"/>
              </a:rPr>
              <a:t>atteggiamento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8547" name="Oval 3"/>
          <p:cNvSpPr>
            <a:spLocks noChangeArrowheads="1"/>
          </p:cNvSpPr>
          <p:nvPr/>
        </p:nvSpPr>
        <p:spPr bwMode="auto">
          <a:xfrm>
            <a:off x="571500" y="1592263"/>
            <a:ext cx="1371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Norme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soggettive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8548" name="Oval 4"/>
          <p:cNvSpPr>
            <a:spLocks noChangeArrowheads="1"/>
          </p:cNvSpPr>
          <p:nvPr/>
        </p:nvSpPr>
        <p:spPr bwMode="auto">
          <a:xfrm>
            <a:off x="571500" y="2774950"/>
            <a:ext cx="1485900" cy="8001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Controllo</a:t>
            </a:r>
            <a:endParaRPr lang="en-GB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Comport.</a:t>
            </a:r>
            <a:endParaRPr lang="it-IT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percepito</a:t>
            </a:r>
            <a:endParaRPr lang="it-IT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08549" name="Oval 5"/>
          <p:cNvSpPr>
            <a:spLocks noChangeArrowheads="1"/>
          </p:cNvSpPr>
          <p:nvPr/>
        </p:nvSpPr>
        <p:spPr bwMode="auto">
          <a:xfrm>
            <a:off x="3314700" y="1711325"/>
            <a:ext cx="1943100" cy="9144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Intenzione di</a:t>
            </a:r>
            <a:endParaRPr lang="en-GB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Acquistare zaino</a:t>
            </a:r>
            <a:endParaRPr lang="it-IT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Invicta</a:t>
            </a:r>
            <a:endParaRPr lang="it-IT" sz="1200">
              <a:cs typeface="Times New Roman" charset="0"/>
            </a:endParaRPr>
          </a:p>
          <a:p>
            <a:pPr eaLnBrk="0" hangingPunct="0">
              <a:tabLst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1943100" y="768350"/>
            <a:ext cx="14859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1943100" y="1946275"/>
            <a:ext cx="13716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8552" name="Line 8"/>
          <p:cNvSpPr>
            <a:spLocks noChangeShapeType="1"/>
          </p:cNvSpPr>
          <p:nvPr/>
        </p:nvSpPr>
        <p:spPr bwMode="auto">
          <a:xfrm flipV="1">
            <a:off x="2057400" y="2420938"/>
            <a:ext cx="13716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8553" name="Oval 9"/>
          <p:cNvSpPr>
            <a:spLocks noChangeArrowheads="1"/>
          </p:cNvSpPr>
          <p:nvPr/>
        </p:nvSpPr>
        <p:spPr bwMode="auto">
          <a:xfrm>
            <a:off x="2971800" y="34925"/>
            <a:ext cx="2171700" cy="10287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Congruenza fra Sé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e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Consumatore tipico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>
            <a:off x="4114800" y="1096963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5486400" y="1685925"/>
            <a:ext cx="9144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TPB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Estesa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30%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var. spieg.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1828800" y="1211263"/>
            <a:ext cx="8001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.27</a:t>
            </a:r>
          </a:p>
          <a:p>
            <a:pPr eaLnBrk="0" hangingPunct="0"/>
            <a:endParaRPr lang="it-IT"/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2171700" y="2039938"/>
            <a:ext cx="5715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.15</a:t>
            </a:r>
          </a:p>
          <a:p>
            <a:pPr eaLnBrk="0" hangingPunct="0"/>
            <a:endParaRPr lang="it-IT"/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2514600" y="2749550"/>
            <a:ext cx="4572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.18</a:t>
            </a:r>
          </a:p>
          <a:p>
            <a:pPr eaLnBrk="0" hangingPunct="0"/>
            <a:endParaRPr lang="it-IT"/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4114800" y="1331913"/>
            <a:ext cx="4572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.32</a:t>
            </a:r>
          </a:p>
          <a:p>
            <a:pPr eaLnBrk="0" hangingPunct="0"/>
            <a:endParaRPr lang="it-IT"/>
          </a:p>
        </p:txBody>
      </p:sp>
      <p:sp>
        <p:nvSpPr>
          <p:cNvPr id="108560" name="Rectangle 16"/>
          <p:cNvSpPr>
            <a:spLocks noChangeArrowheads="1"/>
          </p:cNvSpPr>
          <p:nvPr/>
        </p:nvSpPr>
        <p:spPr bwMode="auto">
          <a:xfrm>
            <a:off x="0" y="-19050"/>
            <a:ext cx="9144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200">
                <a:cs typeface="Times New Roman" charset="0"/>
              </a:rPr>
              <a:t>Figura b)</a:t>
            </a:r>
          </a:p>
          <a:p>
            <a:pPr eaLnBrk="0" hangingPunct="0"/>
            <a:endParaRPr lang="it-IT"/>
          </a:p>
        </p:txBody>
      </p:sp>
      <p:sp>
        <p:nvSpPr>
          <p:cNvPr id="108561" name="Rectangle 17"/>
          <p:cNvSpPr>
            <a:spLocks noChangeArrowheads="1"/>
          </p:cNvSpPr>
          <p:nvPr/>
        </p:nvSpPr>
        <p:spPr bwMode="auto">
          <a:xfrm>
            <a:off x="0" y="2600325"/>
            <a:ext cx="91440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1100"/>
              <a:t> </a:t>
            </a:r>
            <a:endParaRPr lang="it-IT"/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eaLnBrk="0" hangingPunct="0"/>
            <a:endParaRPr lang="it-IT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Emozioni attese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 sz="2800">
                <a:cs typeface="Times New Roman" charset="0"/>
              </a:rPr>
              <a:t>Se si prevede rimorso/rimpianto (regret)     a seguito dell’azione, l’azione è meno probabile</a:t>
            </a:r>
          </a:p>
          <a:p>
            <a:pPr algn="just"/>
            <a:r>
              <a:rPr lang="it-IT" sz="2800">
                <a:cs typeface="Times New Roman" charset="0"/>
              </a:rPr>
              <a:t>l’anticipazione di sentimenti di rimpianto nel caso della “non azione” rende più probabile l’azione stessa.  </a:t>
            </a:r>
          </a:p>
          <a:p>
            <a:pPr algn="just"/>
            <a:r>
              <a:rPr lang="it-IT" sz="2800">
                <a:cs typeface="Times New Roman" charset="0"/>
              </a:rPr>
              <a:t>l’influenza delle emozioni attese è tanto più forte quanto più queste aspettative sono o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cronicamente salienti per particolari persone</a:t>
            </a:r>
            <a:r>
              <a:rPr lang="it-IT" sz="2800">
                <a:cs typeface="Times New Roman" charset="0"/>
              </a:rPr>
              <a:t> o </a:t>
            </a: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rese salienti da fattori del contesto</a:t>
            </a:r>
            <a:r>
              <a:rPr lang="it-IT" sz="2800">
                <a:cs typeface="Times New Roman" charset="0"/>
              </a:rPr>
              <a:t>  </a:t>
            </a:r>
            <a:endParaRPr lang="it-IT" sz="2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Come misurare le aspettative emotive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“</a:t>
            </a:r>
            <a:r>
              <a:rPr lang="it-IT" sz="2800" i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mangiare cibi “spazzatura" mi farebbe sentire</a:t>
            </a:r>
            <a:r>
              <a:rPr lang="it-IT" sz="2800">
                <a:cs typeface="Times New Roman" charset="0"/>
              </a:rPr>
              <a:t>”….</a:t>
            </a:r>
          </a:p>
          <a:p>
            <a:pPr algn="just">
              <a:lnSpc>
                <a:spcPct val="90000"/>
              </a:lnSpc>
            </a:pPr>
            <a:r>
              <a:rPr lang="it-IT" sz="28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seguita da coppie di aggettivi riguardanti emozioni opposte in differenziale semantico. 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Oppure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“spendere mi farebbe provare dispiacere per averlo fatto</a:t>
            </a:r>
            <a:r>
              <a:rPr lang="it-IT" sz="2800" i="1">
                <a:cs typeface="Times New Roman" charset="0"/>
              </a:rPr>
              <a:t>”…..improbabile/probabile</a:t>
            </a:r>
          </a:p>
          <a:p>
            <a:pPr algn="just">
              <a:lnSpc>
                <a:spcPct val="90000"/>
              </a:lnSpc>
            </a:pPr>
            <a:r>
              <a:rPr lang="it-IT" sz="2800" i="1">
                <a:cs typeface="Times New Roman" charset="0"/>
              </a:rPr>
              <a:t> “</a:t>
            </a:r>
            <a:r>
              <a:rPr lang="it-IT" sz="2800">
                <a:cs typeface="Times New Roman" charset="0"/>
              </a:rPr>
              <a:t>essere dispiaciuto per aver speso sarebbe per me”…..</a:t>
            </a:r>
            <a:r>
              <a:rPr lang="it-IT" sz="2800" i="1">
                <a:cs typeface="Times New Roman" charset="0"/>
              </a:rPr>
              <a:t>buono-cattivo, senza      importanza- importante…).</a:t>
            </a:r>
            <a:endParaRPr lang="it-IT" sz="2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0" name="Rectangle 40"/>
          <p:cNvSpPr>
            <a:spLocks noChangeArrowheads="1"/>
          </p:cNvSpPr>
          <p:nvPr/>
        </p:nvSpPr>
        <p:spPr bwMode="auto">
          <a:xfrm>
            <a:off x="342900" y="1020763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69850" algn="r"/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Emozioni positive</a:t>
            </a:r>
            <a:endParaRPr lang="en-GB" sz="1200">
              <a:cs typeface="Times New Roman" charset="0"/>
            </a:endParaRPr>
          </a:p>
          <a:p>
            <a:pPr algn="ctr" eaLnBrk="0" hangingPunct="0">
              <a:tabLst>
                <a:tab pos="69850" algn="r"/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attese</a:t>
            </a:r>
            <a:endParaRPr lang="it-IT" sz="1200">
              <a:cs typeface="Times New Roman" charset="0"/>
            </a:endParaRPr>
          </a:p>
          <a:p>
            <a:pPr eaLnBrk="0" hangingPunct="0">
              <a:tabLst>
                <a:tab pos="69850" algn="r"/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12679" name="Rectangle 39"/>
          <p:cNvSpPr>
            <a:spLocks noChangeArrowheads="1"/>
          </p:cNvSpPr>
          <p:nvPr/>
        </p:nvSpPr>
        <p:spPr bwMode="auto">
          <a:xfrm>
            <a:off x="342900" y="1871663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charset="0"/>
              </a:rPr>
              <a:t>Emozioni negative attese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12678" name="Rectangle 38"/>
          <p:cNvSpPr>
            <a:spLocks noChangeArrowheads="1"/>
          </p:cNvSpPr>
          <p:nvPr/>
        </p:nvSpPr>
        <p:spPr bwMode="auto">
          <a:xfrm>
            <a:off x="342900" y="2767013"/>
            <a:ext cx="1371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Norme soggettive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12677" name="Rectangle 37"/>
          <p:cNvSpPr>
            <a:spLocks noChangeArrowheads="1"/>
          </p:cNvSpPr>
          <p:nvPr/>
        </p:nvSpPr>
        <p:spPr bwMode="auto">
          <a:xfrm>
            <a:off x="2628900" y="1871663"/>
            <a:ext cx="14859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charset="0"/>
              </a:rPr>
              <a:t>Desiderio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200" b="1">
                <a:cs typeface="Times New Roman" charset="0"/>
              </a:rPr>
              <a:t>comportamentale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12676" name="Rectangle 36"/>
          <p:cNvSpPr>
            <a:spLocks noChangeArrowheads="1"/>
          </p:cNvSpPr>
          <p:nvPr/>
        </p:nvSpPr>
        <p:spPr bwMode="auto">
          <a:xfrm>
            <a:off x="4800600" y="1871663"/>
            <a:ext cx="14859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69850" algn="r"/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Intenzione</a:t>
            </a:r>
            <a:endParaRPr lang="en-GB" sz="1200">
              <a:cs typeface="Times New Roman" charset="0"/>
            </a:endParaRPr>
          </a:p>
          <a:p>
            <a:pPr algn="ctr" eaLnBrk="0" hangingPunct="0">
              <a:tabLst>
                <a:tab pos="69850" algn="r"/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comportamentale</a:t>
            </a:r>
            <a:endParaRPr lang="it-IT" sz="1200">
              <a:cs typeface="Times New Roman" charset="0"/>
            </a:endParaRPr>
          </a:p>
          <a:p>
            <a:pPr eaLnBrk="0" hangingPunct="0">
              <a:tabLst>
                <a:tab pos="69850" algn="r"/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12682" name="Rectangle 42"/>
          <p:cNvSpPr>
            <a:spLocks noChangeArrowheads="1"/>
          </p:cNvSpPr>
          <p:nvPr/>
        </p:nvSpPr>
        <p:spPr bwMode="auto">
          <a:xfrm>
            <a:off x="2057400" y="996950"/>
            <a:ext cx="1600200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69850" algn="r"/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 </a:t>
            </a:r>
            <a:endParaRPr lang="en-GB" sz="1200">
              <a:cs typeface="Times New Roman" charset="0"/>
            </a:endParaRPr>
          </a:p>
          <a:p>
            <a:pPr algn="ctr" eaLnBrk="0" hangingPunct="0">
              <a:tabLst>
                <a:tab pos="69850" algn="r"/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Atteggiamento</a:t>
            </a:r>
            <a:endParaRPr lang="en-GB" sz="1200">
              <a:cs typeface="Times New Roman" charset="0"/>
            </a:endParaRPr>
          </a:p>
          <a:p>
            <a:pPr eaLnBrk="0" hangingPunct="0">
              <a:tabLst>
                <a:tab pos="69850" algn="r"/>
                <a:tab pos="3060700" algn="ctr"/>
                <a:tab pos="6119813" algn="r"/>
              </a:tabLst>
            </a:pPr>
            <a:r>
              <a:rPr lang="it-IT" sz="1200">
                <a:cs typeface="Times New Roman" charset="0"/>
              </a:rPr>
              <a:t> </a:t>
            </a:r>
          </a:p>
          <a:p>
            <a:pPr eaLnBrk="0" hangingPunct="0">
              <a:tabLst>
                <a:tab pos="69850" algn="r"/>
                <a:tab pos="3060700" algn="ctr"/>
                <a:tab pos="6119813" algn="r"/>
              </a:tabLst>
            </a:pPr>
            <a:endParaRPr lang="it-IT"/>
          </a:p>
        </p:txBody>
      </p:sp>
      <p:sp>
        <p:nvSpPr>
          <p:cNvPr id="112681" name="Rectangle 41"/>
          <p:cNvSpPr>
            <a:spLocks noChangeArrowheads="1"/>
          </p:cNvSpPr>
          <p:nvPr/>
        </p:nvSpPr>
        <p:spPr bwMode="auto">
          <a:xfrm>
            <a:off x="4343400" y="906463"/>
            <a:ext cx="14859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charset="0"/>
              </a:rPr>
              <a:t>Comportamento passato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12675" name="Line 35"/>
          <p:cNvSpPr>
            <a:spLocks noChangeShapeType="1"/>
          </p:cNvSpPr>
          <p:nvPr/>
        </p:nvSpPr>
        <p:spPr bwMode="auto">
          <a:xfrm>
            <a:off x="5143500" y="1538288"/>
            <a:ext cx="22860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674" name="Line 34"/>
          <p:cNvSpPr>
            <a:spLocks noChangeShapeType="1"/>
          </p:cNvSpPr>
          <p:nvPr/>
        </p:nvSpPr>
        <p:spPr bwMode="auto">
          <a:xfrm flipH="1">
            <a:off x="3657600" y="1201738"/>
            <a:ext cx="6858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673" name="Line 33"/>
          <p:cNvSpPr>
            <a:spLocks noChangeShapeType="1"/>
          </p:cNvSpPr>
          <p:nvPr/>
        </p:nvSpPr>
        <p:spPr bwMode="auto">
          <a:xfrm>
            <a:off x="1714500" y="1423988"/>
            <a:ext cx="9144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672" name="Line 32"/>
          <p:cNvSpPr>
            <a:spLocks noChangeShapeType="1"/>
          </p:cNvSpPr>
          <p:nvPr/>
        </p:nvSpPr>
        <p:spPr bwMode="auto">
          <a:xfrm>
            <a:off x="1714500" y="2097088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671" name="Line 31"/>
          <p:cNvSpPr>
            <a:spLocks noChangeShapeType="1"/>
          </p:cNvSpPr>
          <p:nvPr/>
        </p:nvSpPr>
        <p:spPr bwMode="auto">
          <a:xfrm flipV="1">
            <a:off x="1714500" y="2430463"/>
            <a:ext cx="9144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670" name="Line 30"/>
          <p:cNvSpPr>
            <a:spLocks noChangeShapeType="1"/>
          </p:cNvSpPr>
          <p:nvPr/>
        </p:nvSpPr>
        <p:spPr bwMode="auto">
          <a:xfrm flipV="1">
            <a:off x="2628900" y="2544763"/>
            <a:ext cx="4572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669" name="Line 29"/>
          <p:cNvSpPr>
            <a:spLocks noChangeShapeType="1"/>
          </p:cNvSpPr>
          <p:nvPr/>
        </p:nvSpPr>
        <p:spPr bwMode="auto">
          <a:xfrm>
            <a:off x="4114800" y="2208213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668" name="Line 28"/>
          <p:cNvSpPr>
            <a:spLocks noChangeShapeType="1"/>
          </p:cNvSpPr>
          <p:nvPr/>
        </p:nvSpPr>
        <p:spPr bwMode="auto">
          <a:xfrm>
            <a:off x="3086100" y="1312863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667" name="Rectangle 27"/>
          <p:cNvSpPr>
            <a:spLocks noChangeArrowheads="1"/>
          </p:cNvSpPr>
          <p:nvPr/>
        </p:nvSpPr>
        <p:spPr bwMode="auto">
          <a:xfrm>
            <a:off x="1828800" y="3436938"/>
            <a:ext cx="14859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charset="0"/>
              </a:rPr>
              <a:t>Controllo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200" b="1">
                <a:cs typeface="Times New Roman" charset="0"/>
              </a:rPr>
              <a:t>Comportamentale</a:t>
            </a:r>
            <a:endParaRPr lang="it-IT" sz="1200">
              <a:cs typeface="Times New Roman" charset="0"/>
            </a:endParaRPr>
          </a:p>
          <a:p>
            <a:pPr algn="ctr" eaLnBrk="0" hangingPunct="0"/>
            <a:r>
              <a:rPr lang="it-IT" sz="1200" b="1">
                <a:cs typeface="Times New Roman" charset="0"/>
              </a:rPr>
              <a:t>percepito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12683" name="Rectangle 43"/>
          <p:cNvSpPr>
            <a:spLocks noChangeArrowheads="1"/>
          </p:cNvSpPr>
          <p:nvPr/>
        </p:nvSpPr>
        <p:spPr bwMode="auto">
          <a:xfrm>
            <a:off x="0" y="88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12684" name="Rectangle 44"/>
          <p:cNvSpPr>
            <a:spLocks noChangeArrowheads="1"/>
          </p:cNvSpPr>
          <p:nvPr/>
        </p:nvSpPr>
        <p:spPr bwMode="auto">
          <a:xfrm>
            <a:off x="0" y="1568450"/>
            <a:ext cx="91440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1100"/>
              <a:t> </a:t>
            </a:r>
            <a:endParaRPr lang="it-IT"/>
          </a:p>
          <a:p>
            <a:pPr algn="just" eaLnBrk="0" hangingPunct="0"/>
            <a:r>
              <a:rPr lang="it-IT"/>
              <a:t/>
            </a:r>
            <a:br>
              <a:rPr lang="it-IT"/>
            </a:br>
            <a:endParaRPr lang="it-IT" sz="14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12685" name="Rectangle 45"/>
          <p:cNvSpPr>
            <a:spLocks noChangeArrowheads="1"/>
          </p:cNvSpPr>
          <p:nvPr/>
        </p:nvSpPr>
        <p:spPr bwMode="auto">
          <a:xfrm>
            <a:off x="0" y="1477963"/>
            <a:ext cx="9144000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1000" b="1"/>
              <a:t> </a:t>
            </a:r>
            <a:endParaRPr lang="it-IT" sz="1100"/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algn="just" eaLnBrk="0" hangingPunct="0"/>
            <a:r>
              <a:rPr lang="it-IT" sz="1100"/>
              <a:t/>
            </a:r>
            <a:br>
              <a:rPr lang="it-IT" sz="1100"/>
            </a:b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200">
                <a:cs typeface="Times New Roman" charset="0"/>
              </a:rPr>
              <a:t> </a:t>
            </a:r>
          </a:p>
          <a:p>
            <a:pPr eaLnBrk="0" hangingPunct="0"/>
            <a:endParaRPr lang="it-IT"/>
          </a:p>
        </p:txBody>
      </p:sp>
      <p:sp>
        <p:nvSpPr>
          <p:cNvPr id="112691" name="Rectangle 51"/>
          <p:cNvSpPr>
            <a:spLocks noChangeArrowheads="1"/>
          </p:cNvSpPr>
          <p:nvPr/>
        </p:nvSpPr>
        <p:spPr bwMode="auto">
          <a:xfrm>
            <a:off x="0" y="887413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000" b="1">
                <a:cs typeface="Times New Roman" charset="0"/>
              </a:rPr>
              <a:t> </a:t>
            </a:r>
            <a:endParaRPr lang="it-IT" sz="14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112692" name="Text Box 52"/>
          <p:cNvSpPr txBox="1">
            <a:spLocks noChangeArrowheads="1"/>
          </p:cNvSpPr>
          <p:nvPr/>
        </p:nvSpPr>
        <p:spPr bwMode="auto">
          <a:xfrm>
            <a:off x="381000" y="48768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Modello del comportamento diretto ad uno scopo (Perugini e Bagozzi)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Intenzione e implementazione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TPB non descrive in modo preciso il passaggio dalle intenzioni al comportamento,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nella letteratura (Ajzen, 1996; Beckman, Kuhl, 1984) si è affermata la distinzione fra: </a:t>
            </a:r>
            <a:r>
              <a:rPr lang="it-IT" sz="2800" b="1">
                <a:cs typeface="Times New Roman" charset="0"/>
              </a:rPr>
              <a:t>decisione e</a:t>
            </a:r>
            <a:r>
              <a:rPr lang="it-IT" sz="2800">
                <a:cs typeface="Times New Roman" charset="0"/>
              </a:rPr>
              <a:t> </a:t>
            </a:r>
            <a:r>
              <a:rPr lang="it-IT" sz="2800" b="1">
                <a:cs typeface="Times New Roman" charset="0"/>
              </a:rPr>
              <a:t>implementazione</a:t>
            </a:r>
            <a:r>
              <a:rPr lang="it-IT" sz="2800">
                <a:cs typeface="Times New Roman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it-IT" sz="2800">
                <a:cs typeface="Times New Roman" charset="0"/>
              </a:rPr>
              <a:t>Gollwitzer, processo a due fasi: 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cs typeface="Times New Roman" charset="0"/>
              </a:rPr>
              <a:t>a) </a:t>
            </a:r>
            <a:r>
              <a:rPr lang="it-IT" sz="2400" b="1">
                <a:cs typeface="Times New Roman" charset="0"/>
              </a:rPr>
              <a:t>prima fase</a:t>
            </a:r>
            <a:r>
              <a:rPr lang="it-IT" sz="2400">
                <a:cs typeface="Times New Roman" charset="0"/>
              </a:rPr>
              <a:t> è </a:t>
            </a:r>
            <a:r>
              <a:rPr lang="it-IT" sz="2400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motivazionale</a:t>
            </a:r>
            <a:r>
              <a:rPr lang="it-IT" sz="2400">
                <a:cs typeface="Times New Roman" charset="0"/>
              </a:rPr>
              <a:t>  (tipo TPB)</a:t>
            </a:r>
          </a:p>
          <a:p>
            <a:pPr lvl="1">
              <a:lnSpc>
                <a:spcPct val="90000"/>
              </a:lnSpc>
            </a:pPr>
            <a:r>
              <a:rPr lang="it-IT" sz="2400">
                <a:cs typeface="Times New Roman" charset="0"/>
              </a:rPr>
              <a:t>b) </a:t>
            </a:r>
            <a:r>
              <a:rPr lang="it-IT" sz="2400" b="1">
                <a:cs typeface="Times New Roman" charset="0"/>
              </a:rPr>
              <a:t>seconda fase</a:t>
            </a:r>
            <a:r>
              <a:rPr lang="it-IT" sz="2400">
                <a:cs typeface="Times New Roman" charset="0"/>
              </a:rPr>
              <a:t> la persona </a:t>
            </a:r>
            <a:r>
              <a:rPr lang="it-IT" sz="2400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formula i suoi piani</a:t>
            </a:r>
            <a:r>
              <a:rPr lang="it-IT" sz="2400">
                <a:cs typeface="Times New Roman" charset="0"/>
              </a:rPr>
              <a:t> specificando dove e quando metterà in atto la sua intenzione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>
                <a:cs typeface="Times New Roman" charset="0"/>
              </a:rPr>
              <a:t>Tolman (1932) : </a:t>
            </a:r>
          </a:p>
          <a:p>
            <a:r>
              <a:rPr lang="it-IT">
                <a:cs typeface="Times New Roman" charset="0"/>
              </a:rPr>
              <a:t>A) persone elaborano </a:t>
            </a:r>
            <a:r>
              <a:rPr lang="it-IT" b="1">
                <a:cs typeface="Times New Roman" charset="0"/>
              </a:rPr>
              <a:t>aspettative</a:t>
            </a:r>
            <a:r>
              <a:rPr lang="it-IT">
                <a:cs typeface="Times New Roman" charset="0"/>
              </a:rPr>
              <a:t> circa i </a:t>
            </a:r>
            <a:r>
              <a:rPr lang="it-IT" b="1">
                <a:cs typeface="Times New Roman" charset="0"/>
              </a:rPr>
              <a:t>risultati</a:t>
            </a:r>
            <a:r>
              <a:rPr lang="it-IT">
                <a:cs typeface="Times New Roman" charset="0"/>
              </a:rPr>
              <a:t> di una determinata azione </a:t>
            </a:r>
          </a:p>
          <a:p>
            <a:r>
              <a:rPr lang="it-IT">
                <a:cs typeface="Times New Roman" charset="0"/>
              </a:rPr>
              <a:t>B) </a:t>
            </a:r>
            <a:r>
              <a:rPr lang="it-IT" b="1">
                <a:cs typeface="Times New Roman" charset="0"/>
              </a:rPr>
              <a:t>valutano </a:t>
            </a:r>
            <a:r>
              <a:rPr lang="it-IT">
                <a:cs typeface="Times New Roman" charset="0"/>
              </a:rPr>
              <a:t>tali </a:t>
            </a:r>
            <a:r>
              <a:rPr lang="it-IT" b="1">
                <a:cs typeface="Times New Roman" charset="0"/>
              </a:rPr>
              <a:t>risultati</a:t>
            </a:r>
            <a:r>
              <a:rPr lang="it-IT">
                <a:cs typeface="Times New Roman" charset="0"/>
              </a:rPr>
              <a:t>, </a:t>
            </a:r>
          </a:p>
          <a:p>
            <a:r>
              <a:rPr lang="it-IT">
                <a:cs typeface="Times New Roman" charset="0"/>
              </a:rPr>
              <a:t>C)  </a:t>
            </a:r>
            <a:r>
              <a:rPr lang="it-IT" b="1">
                <a:cs typeface="Times New Roman" charset="0"/>
              </a:rPr>
              <a:t>scelgono</a:t>
            </a:r>
            <a:r>
              <a:rPr lang="it-IT">
                <a:cs typeface="Times New Roman" charset="0"/>
              </a:rPr>
              <a:t> i comportamenti  in modo da </a:t>
            </a:r>
            <a:r>
              <a:rPr lang="it-IT" b="1">
                <a:cs typeface="Times New Roman" charset="0"/>
              </a:rPr>
              <a:t>massimizzare i risultati positivi</a:t>
            </a:r>
            <a:r>
              <a:rPr lang="it-IT">
                <a:cs typeface="Times New Roman" charset="0"/>
              </a:rPr>
              <a:t>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Atteggiamento verso l’oggetto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>
                <a:cs typeface="Times New Roman" charset="0"/>
              </a:rPr>
              <a:t>l’</a:t>
            </a:r>
            <a:r>
              <a:rPr lang="it-IT" b="1">
                <a:cs typeface="Times New Roman" charset="0"/>
              </a:rPr>
              <a:t>impatto</a:t>
            </a:r>
            <a:r>
              <a:rPr lang="it-IT">
                <a:cs typeface="Times New Roman" charset="0"/>
              </a:rPr>
              <a:t> dell’atteggiamento sul comportamento è tanto </a:t>
            </a:r>
            <a:r>
              <a:rPr lang="it-IT" b="1">
                <a:cs typeface="Times New Roman" charset="0"/>
              </a:rPr>
              <a:t>maggiore</a:t>
            </a:r>
            <a:r>
              <a:rPr lang="it-IT">
                <a:cs typeface="Times New Roman" charset="0"/>
              </a:rPr>
              <a:t> quanto più 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l’atteggiamento è forte ed accessibile</a:t>
            </a:r>
            <a:r>
              <a:rPr lang="it-IT">
                <a:cs typeface="Times New Roman" charset="0"/>
              </a:rPr>
              <a:t>  </a:t>
            </a:r>
          </a:p>
          <a:p>
            <a:pPr algn="just"/>
            <a:r>
              <a:rPr lang="it-IT">
                <a:cs typeface="Times New Roman" charset="0"/>
              </a:rPr>
              <a:t>Forza può dipendere da 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ego involvement</a:t>
            </a:r>
          </a:p>
          <a:p>
            <a:pPr algn="just"/>
            <a:endParaRPr lang="it-IT" u="sng">
              <a:effectLst>
                <a:outerShdw blurRad="38100" dist="38100" dir="2700000" algn="tl">
                  <a:srgbClr val="C0C0C0"/>
                </a:outerShdw>
              </a:effectLst>
              <a:cs typeface="Times New Roman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>
                <a:effectLst>
                  <a:outerShdw blurRad="38100" dist="38100" dir="2700000" algn="tl">
                    <a:srgbClr val="C0C0C0"/>
                  </a:outerShdw>
                </a:effectLst>
              </a:rPr>
              <a:t>MODE</a:t>
            </a:r>
            <a:r>
              <a:rPr lang="it-IT"/>
              <a:t> (</a:t>
            </a:r>
            <a:r>
              <a:rPr lang="it-IT" sz="3600"/>
              <a:t>motivation and opportunity as determinants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it-IT" b="1">
                <a:cs typeface="Times New Roman" charset="0"/>
              </a:rPr>
              <a:t>Se è motivata ed ha la possibilità di ragionare</a:t>
            </a:r>
            <a:r>
              <a:rPr lang="it-IT">
                <a:cs typeface="Times New Roman" charset="0"/>
              </a:rPr>
              <a:t>, le 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scelte accuratamente pianificate</a:t>
            </a:r>
            <a:r>
              <a:rPr lang="it-IT">
                <a:cs typeface="Times New Roman" charset="0"/>
              </a:rPr>
              <a:t> sulla base dell’atteggiamento verso il comportamento in un 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modo simile a quello descritto dalla TPB</a:t>
            </a:r>
            <a:r>
              <a:rPr lang="it-IT">
                <a:cs typeface="Times New Roman" charset="0"/>
              </a:rPr>
              <a:t>. </a:t>
            </a:r>
          </a:p>
          <a:p>
            <a:pPr algn="just"/>
            <a:r>
              <a:rPr lang="it-IT" b="1">
                <a:cs typeface="Times New Roman" charset="0"/>
              </a:rPr>
              <a:t>Se non ha la motivazione e/o la capacità</a:t>
            </a:r>
            <a:r>
              <a:rPr lang="it-IT">
                <a:cs typeface="Times New Roman" charset="0"/>
              </a:rPr>
              <a:t>, gli 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atteggiamenti verso l’oggetto</a:t>
            </a:r>
            <a:r>
              <a:rPr lang="it-IT">
                <a:cs typeface="Times New Roman" charset="0"/>
              </a:rPr>
              <a:t> più accessibili </a:t>
            </a:r>
            <a:r>
              <a:rPr lang="it-IT" u="sng">
                <a:effectLst>
                  <a:outerShdw blurRad="38100" dist="38100" dir="2700000" algn="tl">
                    <a:srgbClr val="C0C0C0"/>
                  </a:outerShdw>
                </a:effectLst>
                <a:cs typeface="Times New Roman" charset="0"/>
              </a:rPr>
              <a:t>influenzano il comportamento</a:t>
            </a:r>
            <a:r>
              <a:rPr lang="it-IT">
                <a:cs typeface="Times New Roman" charset="0"/>
              </a:rPr>
              <a:t>  </a:t>
            </a:r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Utilità soggettiva attesa</a:t>
            </a:r>
            <a:br>
              <a:rPr lang="it-IT"/>
            </a:br>
            <a:r>
              <a:rPr lang="it-IT"/>
              <a:t> </a:t>
            </a:r>
            <a:r>
              <a:rPr lang="it-IT">
                <a:cs typeface="Times New Roman" charset="0"/>
              </a:rPr>
              <a:t>Edwards (1954) </a:t>
            </a:r>
          </a:p>
        </p:txBody>
      </p:sp>
      <p:sp>
        <p:nvSpPr>
          <p:cNvPr id="788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>
                <a:latin typeface="Verdana" pitchFamily="34" charset="0"/>
                <a:cs typeface="Times New Roman" charset="0"/>
              </a:rPr>
              <a:t>primo modello che esplicitamente affronta il problema </a:t>
            </a:r>
            <a:r>
              <a:rPr lang="it-IT" sz="2800" b="1">
                <a:latin typeface="Verdana" pitchFamily="34" charset="0"/>
                <a:cs typeface="Times New Roman" charset="0"/>
              </a:rPr>
              <a:t>dell’influenza dei processi cognitivi sulle condotte economiche</a:t>
            </a:r>
            <a:endParaRPr lang="it-IT" sz="2800">
              <a:latin typeface="Verdana" pitchFamily="34" charset="0"/>
              <a:cs typeface="Times New Roman" charset="0"/>
            </a:endParaRPr>
          </a:p>
          <a:p>
            <a:pPr algn="just">
              <a:lnSpc>
                <a:spcPct val="90000"/>
              </a:lnSpc>
            </a:pPr>
            <a:r>
              <a:rPr lang="it-IT" sz="2800">
                <a:latin typeface="Verdana" pitchFamily="34" charset="0"/>
                <a:cs typeface="Times New Roman" charset="0"/>
              </a:rPr>
              <a:t>Persona che deve prendere una decisione: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latin typeface="Verdana" pitchFamily="34" charset="0"/>
                <a:cs typeface="Times New Roman" charset="0"/>
              </a:rPr>
              <a:t>A) valuta la probabilità soggettiva (P</a:t>
            </a:r>
            <a:r>
              <a:rPr lang="it-IT" sz="2400" baseline="-30000">
                <a:latin typeface="Verdana" pitchFamily="34" charset="0"/>
                <a:cs typeface="Times New Roman" charset="0"/>
              </a:rPr>
              <a:t>i</a:t>
            </a:r>
            <a:r>
              <a:rPr lang="it-IT" sz="2400">
                <a:latin typeface="Verdana" pitchFamily="34" charset="0"/>
                <a:cs typeface="Times New Roman" charset="0"/>
              </a:rPr>
              <a:t>)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latin typeface="Verdana" pitchFamily="34" charset="0"/>
                <a:cs typeface="Times New Roman" charset="0"/>
              </a:rPr>
              <a:t>B) e l’utilità soggettiva (U</a:t>
            </a:r>
            <a:r>
              <a:rPr lang="it-IT" sz="2400" baseline="-30000">
                <a:latin typeface="Verdana" pitchFamily="34" charset="0"/>
                <a:cs typeface="Times New Roman" charset="0"/>
              </a:rPr>
              <a:t>i</a:t>
            </a:r>
            <a:r>
              <a:rPr lang="it-IT" sz="2400">
                <a:latin typeface="Verdana" pitchFamily="34" charset="0"/>
                <a:cs typeface="Times New Roman" charset="0"/>
              </a:rPr>
              <a:t>) delle conseguenze previste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latin typeface="Verdana" pitchFamily="34" charset="0"/>
                <a:cs typeface="Times New Roman" charset="0"/>
              </a:rPr>
              <a:t>C) </a:t>
            </a:r>
            <a:r>
              <a:rPr lang="it-IT" sz="2400" b="1">
                <a:latin typeface="Verdana" pitchFamily="34" charset="0"/>
                <a:cs typeface="Times New Roman" charset="0"/>
              </a:rPr>
              <a:t>sceglie l’azione che massimizza l’utilità soggettiva attesa (</a:t>
            </a:r>
            <a:r>
              <a:rPr lang="it-IT" sz="2400" b="1">
                <a:latin typeface="Verdana" pitchFamily="34" charset="0"/>
                <a:cs typeface="Times New Roman" charset="0"/>
                <a:sym typeface="Symbol" pitchFamily="18" charset="2"/>
              </a:rPr>
              <a:t></a:t>
            </a:r>
            <a:r>
              <a:rPr lang="it-IT" sz="2400" b="1">
                <a:latin typeface="Verdana" pitchFamily="34" charset="0"/>
                <a:cs typeface="Times New Roman" charset="0"/>
              </a:rPr>
              <a:t> P</a:t>
            </a:r>
            <a:r>
              <a:rPr lang="it-IT" sz="2400" b="1" baseline="-30000">
                <a:latin typeface="Verdana" pitchFamily="34" charset="0"/>
                <a:cs typeface="Times New Roman" charset="0"/>
              </a:rPr>
              <a:t>i</a:t>
            </a:r>
            <a:r>
              <a:rPr lang="it-IT" sz="2400" b="1">
                <a:latin typeface="Verdana" pitchFamily="34" charset="0"/>
                <a:cs typeface="Times New Roman" charset="0"/>
              </a:rPr>
              <a:t>U</a:t>
            </a:r>
            <a:r>
              <a:rPr lang="it-IT" sz="2400" b="1" baseline="-30000">
                <a:latin typeface="Verdana" pitchFamily="34" charset="0"/>
                <a:cs typeface="Times New Roman" charset="0"/>
              </a:rPr>
              <a:t>i</a:t>
            </a:r>
            <a:r>
              <a:rPr lang="it-IT" sz="2400" b="1">
                <a:latin typeface="Verdana" pitchFamily="34" charset="0"/>
                <a:cs typeface="Times New Roman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it-IT" sz="2800" b="1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it-IT">
              <a:cs typeface="Times New Roman" charset="0"/>
            </a:endParaRPr>
          </a:p>
          <a:p>
            <a:pPr algn="just"/>
            <a:r>
              <a:rPr lang="it-IT">
                <a:cs typeface="Times New Roman" charset="0"/>
              </a:rPr>
              <a:t>SEU “prende il modello di uomo economico, che non corre rischi, ed è completamente informato e lo converte in una forma che </a:t>
            </a:r>
            <a:r>
              <a:rPr lang="it-IT" b="1">
                <a:cs typeface="Times New Roman" charset="0"/>
              </a:rPr>
              <a:t>include l’incompletezza dell’informazione e il comportamento rischioso</a:t>
            </a:r>
            <a:r>
              <a:rPr lang="it-IT">
                <a:cs typeface="Times New Roman" charset="0"/>
              </a:rPr>
              <a:t>” (Dabholkar, 1999, p.201)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12" name="Rectangle 16"/>
          <p:cNvSpPr>
            <a:spLocks noChangeArrowheads="1"/>
          </p:cNvSpPr>
          <p:nvPr/>
        </p:nvSpPr>
        <p:spPr bwMode="auto">
          <a:xfrm>
            <a:off x="228600" y="1828800"/>
            <a:ext cx="12192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Credenze circa le conseguenze</a:t>
            </a:r>
          </a:p>
          <a:p>
            <a:pPr eaLnBrk="0" hangingPunct="0"/>
            <a:r>
              <a:rPr lang="it-IT" sz="1200">
                <a:cs typeface="Times New Roman" charset="0"/>
              </a:rPr>
              <a:t>dell’acquisto del</a:t>
            </a:r>
          </a:p>
          <a:p>
            <a:pPr eaLnBrk="0" hangingPunct="0"/>
            <a:r>
              <a:rPr lang="it-IT" sz="1200">
                <a:cs typeface="Times New Roman" charset="0"/>
              </a:rPr>
              <a:t>telefonino</a:t>
            </a:r>
          </a:p>
          <a:p>
            <a:pPr eaLnBrk="0" hangingPunct="0"/>
            <a:endParaRPr lang="it-IT"/>
          </a:p>
        </p:txBody>
      </p:sp>
      <p:sp>
        <p:nvSpPr>
          <p:cNvPr id="80911" name="Rectangle 15"/>
          <p:cNvSpPr>
            <a:spLocks noChangeArrowheads="1"/>
          </p:cNvSpPr>
          <p:nvPr/>
        </p:nvSpPr>
        <p:spPr bwMode="auto">
          <a:xfrm>
            <a:off x="1981200" y="1828800"/>
            <a:ext cx="12192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Valutazione delle conseguenze dell’acquisto</a:t>
            </a:r>
          </a:p>
          <a:p>
            <a:pPr eaLnBrk="0" hangingPunct="0"/>
            <a:endParaRPr lang="it-IT"/>
          </a:p>
        </p:txBody>
      </p:sp>
      <p:sp>
        <p:nvSpPr>
          <p:cNvPr id="80910" name="Rectangle 14"/>
          <p:cNvSpPr>
            <a:spLocks noChangeArrowheads="1"/>
          </p:cNvSpPr>
          <p:nvPr/>
        </p:nvSpPr>
        <p:spPr bwMode="auto">
          <a:xfrm>
            <a:off x="3810000" y="1828800"/>
            <a:ext cx="12192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Credenze circa </a:t>
            </a:r>
          </a:p>
          <a:p>
            <a:pPr eaLnBrk="0" hangingPunct="0"/>
            <a:r>
              <a:rPr lang="it-IT" sz="1200">
                <a:cs typeface="Times New Roman" charset="0"/>
              </a:rPr>
              <a:t>Approvazione o disapprovazione di altri signif.</a:t>
            </a:r>
          </a:p>
          <a:p>
            <a:pPr eaLnBrk="0" hangingPunct="0"/>
            <a:endParaRPr lang="it-IT"/>
          </a:p>
        </p:txBody>
      </p:sp>
      <p:sp>
        <p:nvSpPr>
          <p:cNvPr id="80909" name="Rectangle 13"/>
          <p:cNvSpPr>
            <a:spLocks noChangeArrowheads="1"/>
          </p:cNvSpPr>
          <p:nvPr/>
        </p:nvSpPr>
        <p:spPr bwMode="auto">
          <a:xfrm>
            <a:off x="5638800" y="1828800"/>
            <a:ext cx="10668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>
                <a:cs typeface="Times New Roman" charset="0"/>
              </a:rPr>
              <a:t>Motivazione a compiacere le aspettative</a:t>
            </a:r>
          </a:p>
          <a:p>
            <a:pPr eaLnBrk="0" hangingPunct="0"/>
            <a:r>
              <a:rPr lang="it-IT" sz="1200">
                <a:cs typeface="Times New Roman" charset="0"/>
              </a:rPr>
              <a:t>degli altri</a:t>
            </a:r>
          </a:p>
          <a:p>
            <a:pPr eaLnBrk="0" hangingPunct="0"/>
            <a:endParaRPr lang="it-IT"/>
          </a:p>
        </p:txBody>
      </p:sp>
      <p:sp>
        <p:nvSpPr>
          <p:cNvPr id="80908" name="Rectangle 12"/>
          <p:cNvSpPr>
            <a:spLocks noChangeArrowheads="1"/>
          </p:cNvSpPr>
          <p:nvPr/>
        </p:nvSpPr>
        <p:spPr bwMode="auto">
          <a:xfrm>
            <a:off x="788988" y="2963863"/>
            <a:ext cx="1295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200" b="1">
                <a:cs typeface="Times New Roman" charset="0"/>
              </a:rPr>
              <a:t>Atteggiamento verso  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 b="1">
                <a:cs typeface="Times New Roman" charset="0"/>
              </a:rPr>
              <a:t>l’acquisto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0907" name="Rectangle 11"/>
          <p:cNvSpPr>
            <a:spLocks noChangeArrowheads="1"/>
          </p:cNvSpPr>
          <p:nvPr/>
        </p:nvSpPr>
        <p:spPr bwMode="auto">
          <a:xfrm>
            <a:off x="4394200" y="3014663"/>
            <a:ext cx="13716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 sz="1400" b="1">
                <a:cs typeface="Times New Roman" charset="0"/>
              </a:rPr>
              <a:t>Norme 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400" b="1">
                <a:cs typeface="Times New Roman" charset="0"/>
              </a:rPr>
              <a:t>soggettive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2679700" y="3910013"/>
            <a:ext cx="11430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20638" algn="r"/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Intenzione di</a:t>
            </a:r>
            <a:endParaRPr lang="en-GB" sz="1200">
              <a:cs typeface="Times New Roman" charset="0"/>
            </a:endParaRPr>
          </a:p>
          <a:p>
            <a:pPr algn="ctr" eaLnBrk="0" hangingPunct="0">
              <a:tabLst>
                <a:tab pos="20638" algn="r"/>
                <a:tab pos="3060700" algn="ctr"/>
                <a:tab pos="6119813" algn="r"/>
              </a:tabLst>
            </a:pPr>
            <a:r>
              <a:rPr lang="it-IT" sz="1200" b="1">
                <a:cs typeface="Times New Roman" charset="0"/>
              </a:rPr>
              <a:t>acquisto</a:t>
            </a:r>
            <a:endParaRPr lang="en-GB" sz="1200">
              <a:cs typeface="Times New Roman" charset="0"/>
            </a:endParaRPr>
          </a:p>
          <a:p>
            <a:pPr eaLnBrk="0" hangingPunct="0">
              <a:tabLst>
                <a:tab pos="20638" algn="r"/>
                <a:tab pos="3060700" algn="ctr"/>
                <a:tab pos="6119813" algn="r"/>
              </a:tabLst>
            </a:pPr>
            <a:endParaRPr lang="en-GB"/>
          </a:p>
        </p:txBody>
      </p:sp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667000" y="5105400"/>
            <a:ext cx="1143000" cy="533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1200" b="1">
                <a:cs typeface="Times New Roman" charset="0"/>
              </a:rPr>
              <a:t>Acquisto effettivo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636588" y="2593975"/>
            <a:ext cx="6096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 flipH="1">
            <a:off x="1703388" y="2593975"/>
            <a:ext cx="4572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0903" name="Line 7"/>
          <p:cNvSpPr>
            <a:spLocks noChangeShapeType="1"/>
          </p:cNvSpPr>
          <p:nvPr/>
        </p:nvSpPr>
        <p:spPr bwMode="auto">
          <a:xfrm>
            <a:off x="4370388" y="2593975"/>
            <a:ext cx="5334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 flipH="1">
            <a:off x="5208588" y="2593975"/>
            <a:ext cx="45720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1779588" y="3632200"/>
            <a:ext cx="10668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 flipH="1">
            <a:off x="3684588" y="3632200"/>
            <a:ext cx="7620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0899" name="Line 3"/>
          <p:cNvSpPr>
            <a:spLocks noChangeShapeType="1"/>
          </p:cNvSpPr>
          <p:nvPr/>
        </p:nvSpPr>
        <p:spPr bwMode="auto">
          <a:xfrm>
            <a:off x="3227388" y="4448175"/>
            <a:ext cx="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0913" name="Rectangle 17"/>
          <p:cNvSpPr>
            <a:spLocks noChangeArrowheads="1"/>
          </p:cNvSpPr>
          <p:nvPr/>
        </p:nvSpPr>
        <p:spPr bwMode="auto">
          <a:xfrm>
            <a:off x="50800" y="1430338"/>
            <a:ext cx="9144000" cy="399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100"/>
              <a:t/>
            </a:r>
            <a:br>
              <a:rPr lang="it-IT" sz="1100"/>
            </a:br>
            <a:endParaRPr lang="it-IT" sz="1200">
              <a:cs typeface="Times New Roman" charset="0"/>
            </a:endParaRPr>
          </a:p>
          <a:p>
            <a:pPr algn="just" eaLnBrk="0" hangingPunct="0"/>
            <a:r>
              <a:rPr lang="it-IT" sz="1400">
                <a:cs typeface="Times New Roman" charset="0"/>
              </a:rPr>
              <a:t> 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0921" name="Rectangle 25"/>
          <p:cNvSpPr>
            <a:spLocks noChangeArrowheads="1"/>
          </p:cNvSpPr>
          <p:nvPr/>
        </p:nvSpPr>
        <p:spPr bwMode="auto">
          <a:xfrm>
            <a:off x="50800" y="1430338"/>
            <a:ext cx="914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0922" name="Rectangle 26"/>
          <p:cNvSpPr>
            <a:spLocks noChangeArrowheads="1"/>
          </p:cNvSpPr>
          <p:nvPr/>
        </p:nvSpPr>
        <p:spPr bwMode="auto">
          <a:xfrm>
            <a:off x="50800" y="1992313"/>
            <a:ext cx="91440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1400"/>
              <a:t> </a:t>
            </a:r>
            <a:endParaRPr lang="it-IT" sz="1100"/>
          </a:p>
          <a:p>
            <a:pPr algn="just" eaLnBrk="0" hangingPunct="0"/>
            <a:r>
              <a:rPr lang="it-IT" sz="1400">
                <a:cs typeface="Times New Roman" charset="0"/>
              </a:rPr>
              <a:t> </a:t>
            </a:r>
            <a:endParaRPr lang="it-IT" sz="1200">
              <a:cs typeface="Times New Roman" charset="0"/>
            </a:endParaRPr>
          </a:p>
          <a:p>
            <a:pPr eaLnBrk="0" hangingPunct="0"/>
            <a:endParaRPr lang="it-IT"/>
          </a:p>
        </p:txBody>
      </p:sp>
      <p:sp>
        <p:nvSpPr>
          <p:cNvPr id="80923" name="Rectangle 27"/>
          <p:cNvSpPr>
            <a:spLocks noChangeArrowheads="1"/>
          </p:cNvSpPr>
          <p:nvPr/>
        </p:nvSpPr>
        <p:spPr bwMode="auto">
          <a:xfrm>
            <a:off x="50800" y="2874963"/>
            <a:ext cx="91440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>
            <a:spAutoFit/>
          </a:bodyPr>
          <a:lstStyle/>
          <a:p>
            <a:r>
              <a:rPr lang="it-IT" sz="1100"/>
              <a:t> </a:t>
            </a:r>
            <a:endParaRPr lang="it-IT" sz="1200">
              <a:cs typeface="Times New Roman" charset="0"/>
            </a:endParaRPr>
          </a:p>
          <a:p>
            <a:pPr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eaLnBrk="0" hangingPunct="0"/>
            <a:r>
              <a:rPr lang="it-IT" sz="1200">
                <a:cs typeface="Times New Roman" charset="0"/>
              </a:rPr>
              <a:t> </a:t>
            </a:r>
          </a:p>
          <a:p>
            <a:pPr eaLnBrk="0" hangingPunct="0"/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>
                <a:latin typeface="Verdana" pitchFamily="34" charset="0"/>
                <a:cs typeface="Times New Roman" charset="0"/>
              </a:rPr>
              <a:t>In pratica, i due fattori previsti dal modello corrispondono a due categorie di conseguenze attese: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latin typeface="Verdana" pitchFamily="34" charset="0"/>
                <a:cs typeface="Times New Roman" charset="0"/>
              </a:rPr>
              <a:t>le </a:t>
            </a:r>
            <a:r>
              <a:rPr lang="it-IT" sz="2400" b="1" i="1">
                <a:latin typeface="Verdana" pitchFamily="34" charset="0"/>
                <a:cs typeface="Times New Roman" charset="0"/>
              </a:rPr>
              <a:t>conseguenze utilitaristiche</a:t>
            </a:r>
            <a:r>
              <a:rPr lang="it-IT" sz="2400">
                <a:latin typeface="Verdana" pitchFamily="34" charset="0"/>
                <a:cs typeface="Times New Roman" charset="0"/>
              </a:rPr>
              <a:t>, ovvero i premi e le punizioni che possono derivare direttamente dal comportamento, che costituiscono l’</a:t>
            </a:r>
            <a:r>
              <a:rPr lang="it-IT" sz="2400" b="1">
                <a:latin typeface="Verdana" pitchFamily="34" charset="0"/>
                <a:cs typeface="Times New Roman" charset="0"/>
              </a:rPr>
              <a:t>atteggiamento</a:t>
            </a:r>
            <a:r>
              <a:rPr lang="it-IT" sz="2400">
                <a:latin typeface="Verdana" pitchFamily="34" charset="0"/>
                <a:cs typeface="Times New Roman" charset="0"/>
              </a:rPr>
              <a:t>, </a:t>
            </a:r>
          </a:p>
          <a:p>
            <a:pPr lvl="1" algn="just">
              <a:lnSpc>
                <a:spcPct val="90000"/>
              </a:lnSpc>
            </a:pPr>
            <a:r>
              <a:rPr lang="it-IT" sz="2400">
                <a:latin typeface="Verdana" pitchFamily="34" charset="0"/>
                <a:cs typeface="Times New Roman" charset="0"/>
              </a:rPr>
              <a:t>le </a:t>
            </a:r>
            <a:r>
              <a:rPr lang="it-IT" sz="2400" b="1" i="1">
                <a:latin typeface="Verdana" pitchFamily="34" charset="0"/>
                <a:cs typeface="Times New Roman" charset="0"/>
              </a:rPr>
              <a:t>conseguenze normative</a:t>
            </a:r>
            <a:r>
              <a:rPr lang="it-IT" sz="2400">
                <a:latin typeface="Verdana" pitchFamily="34" charset="0"/>
                <a:cs typeface="Times New Roman" charset="0"/>
              </a:rPr>
              <a:t>, ovvero l’approvazione o la disapprovazione che verrebbe espressa da parte di persone significative che costituiscono le </a:t>
            </a:r>
            <a:r>
              <a:rPr lang="it-IT" sz="2400" b="1">
                <a:latin typeface="Verdana" pitchFamily="34" charset="0"/>
                <a:cs typeface="Times New Roman" charset="0"/>
              </a:rPr>
              <a:t>norme soggettive.</a:t>
            </a:r>
          </a:p>
          <a:p>
            <a:pPr>
              <a:lnSpc>
                <a:spcPct val="90000"/>
              </a:lnSpc>
            </a:pPr>
            <a:endParaRPr lang="it-IT" sz="2800" b="1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Teorie aspettativa-valore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/>
              <a:t>A= Somma (credenze x valore)</a:t>
            </a:r>
          </a:p>
          <a:p>
            <a:r>
              <a:rPr lang="it-IT" sz="2800"/>
              <a:t>Atteggiamento </a:t>
            </a:r>
            <a:r>
              <a:rPr lang="it-IT" sz="2800">
                <a:sym typeface="Wingdings" pitchFamily="2" charset="2"/>
              </a:rPr>
              <a:t> vacanza in Italia e Grecia</a:t>
            </a:r>
          </a:p>
          <a:p>
            <a:pPr>
              <a:buFontTx/>
              <a:buNone/>
            </a:pPr>
            <a:endParaRPr lang="it-IT" sz="2800"/>
          </a:p>
          <a:p>
            <a:pPr>
              <a:buFontTx/>
              <a:buNone/>
            </a:pPr>
            <a:r>
              <a:rPr lang="it-IT" sz="2800"/>
              <a:t>				</a:t>
            </a:r>
            <a:r>
              <a:rPr lang="it-IT" sz="2800" b="1">
                <a:sym typeface="Wingdings" pitchFamily="2" charset="2"/>
              </a:rPr>
              <a:t>Italia  Grecia    val.G   val. An</a:t>
            </a:r>
            <a:endParaRPr lang="it-IT" sz="2800" b="1"/>
          </a:p>
          <a:p>
            <a:pPr>
              <a:buFontTx/>
              <a:buNone/>
            </a:pPr>
            <a:r>
              <a:rPr lang="it-IT" sz="1800" b="1"/>
              <a:t>Vacanza attiva		.5	.7		+2	0 </a:t>
            </a:r>
          </a:p>
          <a:p>
            <a:pPr>
              <a:buFontTx/>
              <a:buNone/>
            </a:pPr>
            <a:r>
              <a:rPr lang="it-IT" sz="1800" b="1"/>
              <a:t>Bel tempo		.5	.8	 	+1	+2</a:t>
            </a:r>
          </a:p>
          <a:p>
            <a:pPr>
              <a:buFontTx/>
              <a:buNone/>
            </a:pPr>
            <a:r>
              <a:rPr lang="it-IT" sz="1800" b="1"/>
              <a:t>Vacanza culturale		.9	.7		-1	+1</a:t>
            </a:r>
          </a:p>
          <a:p>
            <a:pPr>
              <a:buFontTx/>
              <a:buNone/>
            </a:pPr>
            <a:r>
              <a:rPr lang="it-IT" sz="1800" b="1"/>
              <a:t>Cibo buono 		.8	.5		-1	+2</a:t>
            </a:r>
          </a:p>
          <a:p>
            <a:pPr>
              <a:buFontTx/>
              <a:buNone/>
            </a:pPr>
            <a:r>
              <a:rPr lang="it-IT" sz="1800" b="1"/>
              <a:t>Incontri con persone	.4	.7		+2	-2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1799</Words>
  <Application>Microsoft Office PowerPoint</Application>
  <PresentationFormat>Presentazione su schermo (4:3)</PresentationFormat>
  <Paragraphs>406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42" baseType="lpstr">
      <vt:lpstr>Struttura predefinita</vt:lpstr>
      <vt:lpstr>Psicologia economica  lezione 9</vt:lpstr>
      <vt:lpstr>Atteggiamenti</vt:lpstr>
      <vt:lpstr> come influenzano il comportamento di consumo?</vt:lpstr>
      <vt:lpstr>Diapositiva 4</vt:lpstr>
      <vt:lpstr>Utilità soggettiva attesa  Edwards (1954) </vt:lpstr>
      <vt:lpstr>Diapositiva 6</vt:lpstr>
      <vt:lpstr>Diapositiva 7</vt:lpstr>
      <vt:lpstr>Diapositiva 8</vt:lpstr>
      <vt:lpstr>Teorie aspettativa-valore</vt:lpstr>
      <vt:lpstr>Diapositiva 10</vt:lpstr>
      <vt:lpstr>Diapositiva 11</vt:lpstr>
      <vt:lpstr>Vantaggi e limiti TRA</vt:lpstr>
      <vt:lpstr>TPB</vt:lpstr>
      <vt:lpstr>Diapositiva 14</vt:lpstr>
      <vt:lpstr>Evidenza empirica </vt:lpstr>
      <vt:lpstr>Estensioni TPB: Comportamento passato e abitudini</vt:lpstr>
      <vt:lpstr>Diapositiva 17</vt:lpstr>
      <vt:lpstr>Diapositiva 18</vt:lpstr>
      <vt:lpstr>Due processi diversi di decisione</vt:lpstr>
      <vt:lpstr>Diversi livelli d’uso di TPB</vt:lpstr>
      <vt:lpstr>Sempre lo stesso processo</vt:lpstr>
      <vt:lpstr>Norme soggettive = influenza sociale?</vt:lpstr>
      <vt:lpstr> Estendere  definizioni  di influenza sociale </vt:lpstr>
      <vt:lpstr> Estendere  definizioni  di influenza sociale </vt:lpstr>
      <vt:lpstr>Norme soggettive più influenti…</vt:lpstr>
      <vt:lpstr>Teoria congruenza interattiva</vt:lpstr>
      <vt:lpstr>Diapositiva 27</vt:lpstr>
      <vt:lpstr> misure</vt:lpstr>
      <vt:lpstr>misure</vt:lpstr>
      <vt:lpstr>Diapositiva 30</vt:lpstr>
      <vt:lpstr>Un esempio: acquistare zainetto Invicta</vt:lpstr>
      <vt:lpstr>Diapositiva 32</vt:lpstr>
      <vt:lpstr>Diapositiva 33</vt:lpstr>
      <vt:lpstr>Diapositiva 34</vt:lpstr>
      <vt:lpstr>Diapositiva 35</vt:lpstr>
      <vt:lpstr>Emozioni attese</vt:lpstr>
      <vt:lpstr>Come misurare le aspettative emotive</vt:lpstr>
      <vt:lpstr>Diapositiva 38</vt:lpstr>
      <vt:lpstr>Intenzione e implementazione</vt:lpstr>
      <vt:lpstr>Atteggiamento verso l’oggetto</vt:lpstr>
      <vt:lpstr>MODE (motivation and opportunity as determinants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Consumi</dc:title>
  <dc:creator>Dip. Processi e Sviluppo</dc:creator>
  <cp:lastModifiedBy>manetti</cp:lastModifiedBy>
  <cp:revision>9</cp:revision>
  <dcterms:created xsi:type="dcterms:W3CDTF">2002-04-20T14:47:04Z</dcterms:created>
  <dcterms:modified xsi:type="dcterms:W3CDTF">2013-10-07T18:52:39Z</dcterms:modified>
</cp:coreProperties>
</file>