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8"/>
  </p:notesMasterIdLst>
  <p:sldIdLst>
    <p:sldId id="256" r:id="rId2"/>
    <p:sldId id="265" r:id="rId3"/>
    <p:sldId id="269" r:id="rId4"/>
    <p:sldId id="266" r:id="rId5"/>
    <p:sldId id="310" r:id="rId6"/>
    <p:sldId id="311" r:id="rId7"/>
    <p:sldId id="312" r:id="rId8"/>
    <p:sldId id="315" r:id="rId9"/>
    <p:sldId id="313" r:id="rId10"/>
    <p:sldId id="314" r:id="rId11"/>
    <p:sldId id="298" r:id="rId12"/>
    <p:sldId id="267" r:id="rId13"/>
    <p:sldId id="293" r:id="rId14"/>
    <p:sldId id="291" r:id="rId15"/>
    <p:sldId id="307" r:id="rId16"/>
    <p:sldId id="31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A9C0D-DEF6-49A3-8C37-132788F6384A}" type="datetimeFigureOut">
              <a:rPr lang="it-IT" smtClean="0"/>
              <a:t>15/11/2025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5CC1-A357-4DFA-948B-0AF7769F78A6}" type="slidenum">
              <a:rPr lang="it-IT" smtClean="0"/>
              <a:t>‹N›</a:t>
            </a:fld>
            <a:endParaRPr lang="it-IT"/>
          </a:p>
        </p:txBody>
      </p:sp>
    </p:spTree>
    <p:extLst>
      <p:ext uri="{BB962C8B-B14F-4D97-AF65-F5344CB8AC3E}">
        <p14:creationId xmlns:p14="http://schemas.microsoft.com/office/powerpoint/2010/main" val="69294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7506C9-DD3B-440B-8F5B-166DB402945E}" type="slidenum">
              <a:rPr kumimoji="0" lang="it-IT" sz="1200" b="0" i="0" u="none" strike="noStrike" kern="1200" cap="none" spc="0" normalizeH="0" baseline="0" noProof="0">
                <a:ln>
                  <a:noFill/>
                </a:ln>
                <a:solidFill>
                  <a:srgbClr val="000000"/>
                </a:solidFill>
                <a:effectLst/>
                <a:uLnTx/>
                <a:uFillTx/>
                <a:latin typeface="Times New Roman" pitchFamily="100"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sz="1200" b="0" i="0" u="none" strike="noStrike" kern="1200" cap="none" spc="0" normalizeH="0" baseline="0" noProof="0" dirty="0">
              <a:ln>
                <a:noFill/>
              </a:ln>
              <a:solidFill>
                <a:srgbClr val="000000"/>
              </a:solidFill>
              <a:effectLst/>
              <a:uLnTx/>
              <a:uFillTx/>
              <a:latin typeface="Times New Roman" pitchFamily="100" charset="0"/>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buFont typeface="Wingdings" pitchFamily="100" charset="2"/>
              <a:buNone/>
            </a:pPr>
            <a:r>
              <a:rPr lang="it-IT" sz="1200" dirty="0">
                <a:ea typeface="ヒラギノ角ゴ Pro W3" pitchFamily="100" charset="-128"/>
                <a:cs typeface="ヒラギノ角ゴ Pro W3" pitchFamily="100" charset="-128"/>
              </a:rPr>
              <a:t>il miraggio del meticciato è stato presentato nei lavori di Arguedas. La rivalutazione dell’identità plurale mette da parte la retorica del meticciato, evitando l’errore di distinguere gerarchie biologico/razziali e culturali/etniche (dis-indigenizzazione-descampesinización).</a:t>
            </a:r>
          </a:p>
          <a:p>
            <a:pPr eaLnBrk="1" hangingPunct="1">
              <a:lnSpc>
                <a:spcPct val="90000"/>
              </a:lnSpc>
              <a:buFont typeface="Wingdings" pitchFamily="100" charset="2"/>
              <a:buNone/>
            </a:pPr>
            <a:endParaRPr lang="it-IT" sz="1200" dirty="0">
              <a:ea typeface="ヒラギノ角ゴ Pro W3" pitchFamily="100" charset="-128"/>
              <a:cs typeface="ヒラギノ角ゴ Pro W3" pitchFamily="1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sz="1200" b="0" i="1" dirty="0">
                <a:solidFill>
                  <a:srgbClr val="0000FF"/>
                </a:solidFill>
                <a:ea typeface="ヒラギノ角ゴ Pro W3" pitchFamily="100" charset="-128"/>
                <a:cs typeface="ヒラギノ角ゴ Pro W3" pitchFamily="100" charset="-128"/>
              </a:rPr>
              <a:t>H</a:t>
            </a:r>
            <a:r>
              <a:rPr lang="it-IT" sz="1200" b="0" i="1" dirty="0">
                <a:solidFill>
                  <a:srgbClr val="0000FF"/>
                </a:solidFill>
                <a:ea typeface="ヒラギノ角ゴ Pro W3" pitchFamily="100" charset="-128"/>
                <a:cs typeface="ヒラギノ角ゴ Pro W3" pitchFamily="100" charset="-128"/>
              </a:rPr>
              <a:t>echura</a:t>
            </a:r>
            <a:r>
              <a:rPr lang="it-IT" sz="1200" dirty="0">
                <a:solidFill>
                  <a:srgbClr val="0000FF"/>
                </a:solidFill>
                <a:ea typeface="ヒラギノ角ゴ Pro W3" pitchFamily="100" charset="-128"/>
                <a:cs typeface="ヒラギノ角ゴ Pro W3" pitchFamily="100" charset="-128"/>
              </a:rPr>
              <a:t>: prodotto della sua matrigna!</a:t>
            </a:r>
          </a:p>
          <a:p>
            <a:r>
              <a:rPr lang="it-IT" sz="1200" dirty="0">
                <a:solidFill>
                  <a:srgbClr val="0000FF"/>
                </a:solidFill>
                <a:ea typeface="ヒラギノ角ゴ Pro W3" pitchFamily="100" charset="-128"/>
                <a:cs typeface="ヒラギノ角ゴ Pro W3" pitchFamily="100" charset="-128"/>
              </a:rPr>
              <a:t>rompe con loro e scrive altri romanzi </a:t>
            </a:r>
            <a:endParaRPr lang="it-IT"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62E06-452A-4471-8737-9BBBC3D432C5}" type="slidenum">
              <a:rPr kumimoji="0" lang="it-IT" sz="1200" b="0" i="0" u="none" strike="noStrike" kern="1200" cap="none" spc="0" normalizeH="0" baseline="0" noProof="0" smtClean="0">
                <a:ln>
                  <a:noFill/>
                </a:ln>
                <a:solidFill>
                  <a:srgbClr val="000000"/>
                </a:solidFill>
                <a:effectLst/>
                <a:uLnTx/>
                <a:uFillTx/>
                <a:latin typeface="Times New Roman" pitchFamily="100"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sz="1200" b="0" i="0" u="none" strike="noStrike" kern="1200" cap="none" spc="0" normalizeH="0" baseline="0" noProof="0" dirty="0">
              <a:ln>
                <a:noFill/>
              </a:ln>
              <a:solidFill>
                <a:srgbClr val="000000"/>
              </a:solidFill>
              <a:effectLst/>
              <a:uLnTx/>
              <a:uFillTx/>
              <a:latin typeface="Times New Roman" pitchFamily="100"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it-IT" sz="1200" noProof="0" dirty="0">
                <a:ea typeface="ヒラギノ角ゴ Pro W3" pitchFamily="100" charset="-128"/>
                <a:cs typeface="ヒラギノ角ゴ Pro W3" pitchFamily="100" charset="-128"/>
              </a:rPr>
              <a:t>di chi era stato nella vita repubblicana.</a:t>
            </a:r>
          </a:p>
          <a:p>
            <a:r>
              <a:rPr lang="es-ES_tradnl" sz="1200" noProof="0" dirty="0">
                <a:ea typeface="ヒラギノ角ゴ Pro W3" pitchFamily="100" charset="-128"/>
                <a:cs typeface="ヒラギノ角ゴ Pro W3" pitchFamily="100" charset="-128"/>
              </a:rPr>
              <a:t>I</a:t>
            </a:r>
            <a:r>
              <a:rPr lang="it-IT" sz="1200" noProof="0" dirty="0">
                <a:ea typeface="ヒラギノ角ゴ Pro W3" pitchFamily="100" charset="-128"/>
                <a:cs typeface="ヒラギノ角ゴ Pro W3" pitchFamily="100" charset="-128"/>
              </a:rPr>
              <a:t> </a:t>
            </a:r>
            <a:r>
              <a:rPr lang="it-IT" sz="1200" dirty="0">
                <a:ea typeface="ヒラギノ角ゴ Pro W3" pitchFamily="100" charset="-128"/>
                <a:cs typeface="ヒラギノ角ゴ Pro W3" pitchFamily="100" charset="-128"/>
              </a:rPr>
              <a:t>protagonisti sono uomini, donne, bambini, giovani indios</a:t>
            </a:r>
            <a:r>
              <a:rPr lang="es-ES_tradnl" sz="1200" dirty="0">
                <a:ea typeface="ヒラギノ角ゴ Pro W3" pitchFamily="100" charset="-128"/>
                <a:cs typeface="ヒラギノ角ゴ Pro W3" pitchFamily="100" charset="-128"/>
              </a:rPr>
              <a:t>…</a:t>
            </a:r>
            <a:endParaRPr lang="it-IT"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62E06-452A-4471-8737-9BBBC3D432C5}" type="slidenum">
              <a:rPr kumimoji="0" lang="it-IT" sz="1200" b="0" i="0" u="none" strike="noStrike" kern="1200" cap="none" spc="0" normalizeH="0" baseline="0" noProof="0" smtClean="0">
                <a:ln>
                  <a:noFill/>
                </a:ln>
                <a:solidFill>
                  <a:srgbClr val="000000"/>
                </a:solidFill>
                <a:effectLst/>
                <a:uLnTx/>
                <a:uFillTx/>
                <a:latin typeface="Times New Roman" pitchFamily="100"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sz="1200" b="0" i="0" u="none" strike="noStrike" kern="1200" cap="none" spc="0" normalizeH="0" baseline="0" noProof="0" dirty="0">
              <a:ln>
                <a:noFill/>
              </a:ln>
              <a:solidFill>
                <a:srgbClr val="000000"/>
              </a:solidFill>
              <a:effectLst/>
              <a:uLnTx/>
              <a:uFillTx/>
              <a:latin typeface="Times New Roman" pitchFamily="100"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sp>
        <p:nvSpPr>
          <p:cNvPr id="6" name="Slide Number Placeholder 5"/>
          <p:cNvSpPr>
            <a:spLocks noGrp="1"/>
          </p:cNvSpPr>
          <p:nvPr>
            <p:ph type="sldNum" sz="quarter" idx="12"/>
          </p:nvPr>
        </p:nvSpPr>
        <p:spPr>
          <a:xfrm>
            <a:off x="531812" y="4529540"/>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40744657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36663348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7CA181D-92C9-4B9D-90DA-A38CCDD983EE}" type="slidenum">
              <a:rPr lang="it-IT" smtClean="0"/>
              <a:pPr>
                <a:defRPr/>
              </a:pPr>
              <a:t>‹N›</a:t>
            </a:fld>
            <a:endParaRPr lang="it-IT"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4404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9542687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7CA181D-92C9-4B9D-90DA-A38CCDD983EE}" type="slidenum">
              <a:rPr lang="it-IT" smtClean="0"/>
              <a:pPr>
                <a:defRPr/>
              </a:pPr>
              <a:t>‹N›</a:t>
            </a:fld>
            <a:endParaRPr lang="it-IT"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19682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6733551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25848220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36401197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533400"/>
            <a:ext cx="10972800" cy="1143000"/>
          </a:xfrm>
        </p:spPr>
        <p:txBody>
          <a:bodyPr/>
          <a:lstStyle/>
          <a:p>
            <a:r>
              <a:rPr lang="es-ES_tradnl"/>
              <a:t>Clic para editar título</a:t>
            </a:r>
          </a:p>
        </p:txBody>
      </p:sp>
      <p:sp>
        <p:nvSpPr>
          <p:cNvPr id="3" name="Marcador de texto 2"/>
          <p:cNvSpPr>
            <a:spLocks noGrp="1"/>
          </p:cNvSpPr>
          <p:nvPr>
            <p:ph type="body" sz="half" idx="1"/>
          </p:nvPr>
        </p:nvSpPr>
        <p:spPr>
          <a:xfrm>
            <a:off x="609600" y="1828801"/>
            <a:ext cx="5384800" cy="43021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97600" y="1828801"/>
            <a:ext cx="5384800" cy="43021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it-I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it-IT" dirty="0"/>
          </a:p>
        </p:txBody>
      </p:sp>
      <p:sp>
        <p:nvSpPr>
          <p:cNvPr id="7" name="Rectangle 6"/>
          <p:cNvSpPr>
            <a:spLocks noGrp="1" noChangeArrowheads="1"/>
          </p:cNvSpPr>
          <p:nvPr>
            <p:ph type="sldNum" sz="quarter" idx="12"/>
          </p:nvPr>
        </p:nvSpPr>
        <p:spPr>
          <a:ln/>
        </p:spPr>
        <p:txBody>
          <a:bodyPr/>
          <a:lstStyle>
            <a:lvl1pPr>
              <a:defRPr/>
            </a:lvl1pPr>
          </a:lstStyle>
          <a:p>
            <a:pPr>
              <a:defRPr/>
            </a:pPr>
            <a:fld id="{6F4B0A18-4B0D-43BD-BAF1-BCF82A416444}" type="slidenum">
              <a:rPr lang="it-IT"/>
              <a:pPr>
                <a:defRPr/>
              </a:pPr>
              <a:t>‹N›</a:t>
            </a:fld>
            <a:endParaRPr lang="it-IT" dirty="0"/>
          </a:p>
        </p:txBody>
      </p:sp>
    </p:spTree>
    <p:extLst>
      <p:ext uri="{BB962C8B-B14F-4D97-AF65-F5344CB8AC3E}">
        <p14:creationId xmlns:p14="http://schemas.microsoft.com/office/powerpoint/2010/main" val="6970167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09600" y="533400"/>
            <a:ext cx="10972800" cy="1143000"/>
          </a:xfrm>
        </p:spPr>
        <p:txBody>
          <a:bodyPr/>
          <a:lstStyle/>
          <a:p>
            <a:r>
              <a:rPr lang="es-ES_tradnl"/>
              <a:t>Clic para editar título</a:t>
            </a:r>
          </a:p>
        </p:txBody>
      </p:sp>
      <p:sp>
        <p:nvSpPr>
          <p:cNvPr id="3" name="Marcador de contenido 2"/>
          <p:cNvSpPr>
            <a:spLocks noGrp="1"/>
          </p:cNvSpPr>
          <p:nvPr>
            <p:ph sz="half" idx="1"/>
          </p:nvPr>
        </p:nvSpPr>
        <p:spPr>
          <a:xfrm>
            <a:off x="609600" y="1828801"/>
            <a:ext cx="5384800" cy="43021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197600" y="1828801"/>
            <a:ext cx="5384800" cy="43021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it-I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it-IT" dirty="0"/>
          </a:p>
        </p:txBody>
      </p:sp>
      <p:sp>
        <p:nvSpPr>
          <p:cNvPr id="7" name="Rectangle 6"/>
          <p:cNvSpPr>
            <a:spLocks noGrp="1" noChangeArrowheads="1"/>
          </p:cNvSpPr>
          <p:nvPr>
            <p:ph type="sldNum" sz="quarter" idx="12"/>
          </p:nvPr>
        </p:nvSpPr>
        <p:spPr>
          <a:ln/>
        </p:spPr>
        <p:txBody>
          <a:bodyPr/>
          <a:lstStyle>
            <a:lvl1pPr>
              <a:defRPr/>
            </a:lvl1pPr>
          </a:lstStyle>
          <a:p>
            <a:pPr>
              <a:defRPr/>
            </a:pPr>
            <a:fld id="{A6E00E57-809F-49C2-B05E-69CA8017C495}" type="slidenum">
              <a:rPr lang="it-IT"/>
              <a:pPr>
                <a:defRPr/>
              </a:pPr>
              <a:t>‹N›</a:t>
            </a:fld>
            <a:endParaRPr lang="it-IT" dirty="0"/>
          </a:p>
        </p:txBody>
      </p:sp>
    </p:spTree>
    <p:extLst>
      <p:ext uri="{BB962C8B-B14F-4D97-AF65-F5344CB8AC3E}">
        <p14:creationId xmlns:p14="http://schemas.microsoft.com/office/powerpoint/2010/main" val="39588894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6" name="Slide Number Placeholder 5"/>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211165405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endParaRPr lang="it-IT" dirty="0"/>
          </a:p>
        </p:txBody>
      </p:sp>
      <p:sp>
        <p:nvSpPr>
          <p:cNvPr id="5" name="Footer Placeholder 4"/>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1952351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1" name="Slide Number Placeholder 5"/>
          <p:cNvSpPr>
            <a:spLocks noGrp="1"/>
          </p:cNvSpPr>
          <p:nvPr>
            <p:ph type="sldNum" sz="quarter" idx="12"/>
          </p:nvPr>
        </p:nvSpPr>
        <p:spPr>
          <a:xfrm>
            <a:off x="531812" y="787782"/>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2684745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dirty="0"/>
          </a:p>
        </p:txBody>
      </p:sp>
      <p:sp>
        <p:nvSpPr>
          <p:cNvPr id="8" name="Footer Placeholder 7"/>
          <p:cNvSpPr>
            <a:spLocks noGrp="1"/>
          </p:cNvSpPr>
          <p:nvPr>
            <p:ph type="ftr" sz="quarter" idx="11"/>
          </p:nvPr>
        </p:nvSpPr>
        <p:spPr/>
        <p:txBody>
          <a:bodyPr/>
          <a:lstStyle/>
          <a:p>
            <a:pPr>
              <a:defRPr/>
            </a:pPr>
            <a:endParaRPr lang="it-IT"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34060643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it-IT" dirty="0"/>
          </a:p>
        </p:txBody>
      </p:sp>
      <p:sp>
        <p:nvSpPr>
          <p:cNvPr id="4" name="Footer Placeholder 3"/>
          <p:cNvSpPr>
            <a:spLocks noGrp="1"/>
          </p:cNvSpPr>
          <p:nvPr>
            <p:ph type="ftr" sz="quarter" idx="11"/>
          </p:nvPr>
        </p:nvSpPr>
        <p:spPr/>
        <p:txBody>
          <a:bodyPr/>
          <a:lstStyle/>
          <a:p>
            <a:pPr>
              <a:defRPr/>
            </a:pPr>
            <a:endParaRPr lang="it-IT"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53428374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dirty="0"/>
          </a:p>
        </p:txBody>
      </p:sp>
      <p:sp>
        <p:nvSpPr>
          <p:cNvPr id="3" name="Footer Placeholder 2"/>
          <p:cNvSpPr>
            <a:spLocks noGrp="1"/>
          </p:cNvSpPr>
          <p:nvPr>
            <p:ph type="ftr" sz="quarter" idx="11"/>
          </p:nvPr>
        </p:nvSpPr>
        <p:spPr/>
        <p:txBody>
          <a:bodyPr/>
          <a:lstStyle/>
          <a:p>
            <a:pPr>
              <a:defRPr/>
            </a:pPr>
            <a:endParaRPr lang="it-IT"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4" name="Slide Number Placeholder 3"/>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24085527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3924752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dirty="0"/>
          </a:p>
        </p:txBody>
      </p:sp>
      <p:sp>
        <p:nvSpPr>
          <p:cNvPr id="6" name="Footer Placeholder 5"/>
          <p:cNvSpPr>
            <a:spLocks noGrp="1"/>
          </p:cNvSpPr>
          <p:nvPr>
            <p:ph type="ftr" sz="quarter" idx="11"/>
          </p:nvPr>
        </p:nvSpPr>
        <p:spPr/>
        <p:txBody>
          <a:bodyPr/>
          <a:lstStyle/>
          <a:p>
            <a:pPr>
              <a:defRPr/>
            </a:pPr>
            <a:endParaRPr lang="it-IT"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37CA181D-92C9-4B9D-90DA-A38CCDD983EE}" type="slidenum">
              <a:rPr lang="it-IT" smtClean="0"/>
              <a:pPr>
                <a:defRPr/>
              </a:pPr>
              <a:t>‹N›</a:t>
            </a:fld>
            <a:endParaRPr lang="it-IT" dirty="0"/>
          </a:p>
        </p:txBody>
      </p:sp>
    </p:spTree>
    <p:extLst>
      <p:ext uri="{BB962C8B-B14F-4D97-AF65-F5344CB8AC3E}">
        <p14:creationId xmlns:p14="http://schemas.microsoft.com/office/powerpoint/2010/main" val="14838902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6DD81D6-7FB1-443C-BCC2-73D3268AB3E6}" type="datetimeFigureOut">
              <a:rPr lang="es-ES" smtClean="0"/>
              <a:pPr/>
              <a:t>15/11/2025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E45835-507C-4F8B-8462-5DB0C7BBEEE9}" type="slidenum">
              <a:rPr lang="es-ES" smtClean="0"/>
              <a:pPr/>
              <a:t>‹N›</a:t>
            </a:fld>
            <a:endParaRPr lang="es-ES"/>
          </a:p>
        </p:txBody>
      </p:sp>
    </p:spTree>
    <p:extLst>
      <p:ext uri="{BB962C8B-B14F-4D97-AF65-F5344CB8AC3E}">
        <p14:creationId xmlns:p14="http://schemas.microsoft.com/office/powerpoint/2010/main" val="42377649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TZmnxCyO4cA" TargetMode="External"/><Relationship Id="rId3" Type="http://schemas.openxmlformats.org/officeDocument/2006/relationships/hyperlink" Target="https://www.facebook.com/watch/?v=611820740173931" TargetMode="External"/><Relationship Id="rId7" Type="http://schemas.openxmlformats.org/officeDocument/2006/relationships/hyperlink" Target="https://www.youtube.com/watch?v=C413wMriyPw" TargetMode="External"/><Relationship Id="rId2" Type="http://schemas.openxmlformats.org/officeDocument/2006/relationships/hyperlink" Target="https://www.laotrarevista.com/2019/01/humberto-akabal-muestra-poetica/" TargetMode="External"/><Relationship Id="rId1" Type="http://schemas.openxmlformats.org/officeDocument/2006/relationships/slideLayout" Target="../slideLayouts/slideLayout18.xml"/><Relationship Id="rId6" Type="http://schemas.openxmlformats.org/officeDocument/2006/relationships/hyperlink" Target="https://www.mexicodesconocido.com.mx/bandas-lenguas-indigenas.html" TargetMode="External"/><Relationship Id="rId5" Type="http://schemas.openxmlformats.org/officeDocument/2006/relationships/hyperlink" Target="https://site.inali.gob.mx/Micrositios/materiales_de_prevencion_covid-19/" TargetMode="External"/><Relationship Id="rId4" Type="http://schemas.openxmlformats.org/officeDocument/2006/relationships/hyperlink" Target="https://68voces.mx/" TargetMode="External"/><Relationship Id="rId9" Type="http://schemas.openxmlformats.org/officeDocument/2006/relationships/hyperlink" Target="https://www.youtube.com/watch?v=PBvSubFmRP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C67CA6-0E78-4622-A099-20BF37F10CBD}"/>
              </a:ext>
            </a:extLst>
          </p:cNvPr>
          <p:cNvSpPr>
            <a:spLocks noGrp="1"/>
          </p:cNvSpPr>
          <p:nvPr>
            <p:ph type="ctrTitle"/>
          </p:nvPr>
        </p:nvSpPr>
        <p:spPr/>
        <p:txBody>
          <a:bodyPr>
            <a:normAutofit/>
          </a:bodyPr>
          <a:lstStyle/>
          <a:p>
            <a:r>
              <a:rPr lang="it-IT" dirty="0"/>
              <a:t>La questione indigena in America Latina	</a:t>
            </a:r>
          </a:p>
        </p:txBody>
      </p:sp>
      <p:sp>
        <p:nvSpPr>
          <p:cNvPr id="3" name="Sottotitolo 2">
            <a:extLst>
              <a:ext uri="{FF2B5EF4-FFF2-40B4-BE49-F238E27FC236}">
                <a16:creationId xmlns:a16="http://schemas.microsoft.com/office/drawing/2014/main" id="{B963140F-4349-48BC-B879-F0FB5693E11C}"/>
              </a:ext>
            </a:extLst>
          </p:cNvPr>
          <p:cNvSpPr>
            <a:spLocks noGrp="1"/>
          </p:cNvSpPr>
          <p:nvPr>
            <p:ph type="subTitle" idx="1"/>
          </p:nvPr>
        </p:nvSpPr>
        <p:spPr/>
        <p:txBody>
          <a:bodyPr/>
          <a:lstStyle/>
          <a:p>
            <a:r>
              <a:rPr lang="it-IT" dirty="0"/>
              <a:t>Stefano Tedeschi</a:t>
            </a:r>
          </a:p>
          <a:p>
            <a:r>
              <a:rPr lang="it-IT" dirty="0"/>
              <a:t>Sapienza Università di Roma</a:t>
            </a:r>
          </a:p>
        </p:txBody>
      </p:sp>
    </p:spTree>
    <p:extLst>
      <p:ext uri="{BB962C8B-B14F-4D97-AF65-F5344CB8AC3E}">
        <p14:creationId xmlns:p14="http://schemas.microsoft.com/office/powerpoint/2010/main" val="10063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4" name="Rectangle 4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8277327-1BEF-2D3F-2C72-7D9C4F1B91DA}"/>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b="1" dirty="0" err="1">
                <a:latin typeface="Verdana" panose="020B0604030504040204" pitchFamily="34" charset="0"/>
                <a:ea typeface="Verdana" panose="020B0604030504040204" pitchFamily="34" charset="0"/>
              </a:rPr>
              <a:t>L’epoca</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dei</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Movimenti</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Indigeni</a:t>
            </a:r>
            <a:endParaRPr lang="en-US" sz="2800" b="1" dirty="0">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5BD3ED49-C218-E1DF-87BB-B8D8DCEAB928}"/>
              </a:ext>
            </a:extLst>
          </p:cNvPr>
          <p:cNvSpPr>
            <a:spLocks noGrp="1"/>
          </p:cNvSpPr>
          <p:nvPr>
            <p:ph sz="half" idx="1"/>
          </p:nvPr>
        </p:nvSpPr>
        <p:spPr>
          <a:xfrm>
            <a:off x="649225" y="2133600"/>
            <a:ext cx="3650278" cy="3759253"/>
          </a:xfrm>
        </p:spPr>
        <p:txBody>
          <a:bodyPr vert="horz" lIns="91440" tIns="45720" rIns="91440" bIns="45720" rtlCol="0">
            <a:normAutofit lnSpcReduction="10000"/>
          </a:bodyPr>
          <a:lstStyle/>
          <a:p>
            <a:pPr>
              <a:lnSpc>
                <a:spcPct val="90000"/>
              </a:lnSpc>
            </a:pPr>
            <a:r>
              <a:rPr lang="en-US" b="1" dirty="0">
                <a:latin typeface="Verdana" panose="020B0604030504040204" pitchFamily="34" charset="0"/>
                <a:ea typeface="Verdana" panose="020B0604030504040204" pitchFamily="34" charset="0"/>
              </a:rPr>
              <a:t>Bolivia</a:t>
            </a:r>
          </a:p>
          <a:p>
            <a:pPr>
              <a:lnSpc>
                <a:spcPct val="90000"/>
              </a:lnSpc>
            </a:pPr>
            <a:r>
              <a:rPr lang="en-US" b="1" dirty="0" err="1">
                <a:latin typeface="Verdana" panose="020B0604030504040204" pitchFamily="34" charset="0"/>
                <a:ea typeface="Verdana" panose="020B0604030504040204" pitchFamily="34" charset="0"/>
              </a:rPr>
              <a:t>Movimiento</a:t>
            </a:r>
            <a:r>
              <a:rPr lang="en-US" b="1" dirty="0">
                <a:latin typeface="Verdana" panose="020B0604030504040204" pitchFamily="34" charset="0"/>
                <a:ea typeface="Verdana" panose="020B0604030504040204" pitchFamily="34" charset="0"/>
              </a:rPr>
              <a:t> Indigena de Evo Morales</a:t>
            </a:r>
          </a:p>
          <a:p>
            <a:pPr>
              <a:lnSpc>
                <a:spcPct val="90000"/>
              </a:lnSpc>
            </a:pPr>
            <a:endParaRPr lang="en-US" b="1" dirty="0">
              <a:latin typeface="Verdana" panose="020B0604030504040204" pitchFamily="34" charset="0"/>
              <a:ea typeface="Verdana" panose="020B0604030504040204" pitchFamily="34" charset="0"/>
            </a:endParaRPr>
          </a:p>
          <a:p>
            <a:pPr>
              <a:lnSpc>
                <a:spcPct val="90000"/>
              </a:lnSpc>
            </a:pPr>
            <a:r>
              <a:rPr lang="en-US" b="1" dirty="0">
                <a:latin typeface="Verdana" panose="020B0604030504040204" pitchFamily="34" charset="0"/>
                <a:ea typeface="Verdana" panose="020B0604030504040204" pitchFamily="34" charset="0"/>
              </a:rPr>
              <a:t>Ecuador</a:t>
            </a:r>
          </a:p>
          <a:p>
            <a:pPr>
              <a:lnSpc>
                <a:spcPct val="90000"/>
              </a:lnSpc>
            </a:pPr>
            <a:r>
              <a:rPr lang="en-US" b="1" dirty="0">
                <a:latin typeface="Verdana" panose="020B0604030504040204" pitchFamily="34" charset="0"/>
                <a:ea typeface="Verdana" panose="020B0604030504040204" pitchFamily="34" charset="0"/>
              </a:rPr>
              <a:t>La </a:t>
            </a:r>
            <a:r>
              <a:rPr lang="en-US" b="1" dirty="0" err="1">
                <a:latin typeface="Verdana" panose="020B0604030504040204" pitchFamily="34" charset="0"/>
                <a:ea typeface="Verdana" panose="020B0604030504040204" pitchFamily="34" charset="0"/>
              </a:rPr>
              <a:t>Confederación</a:t>
            </a:r>
            <a:r>
              <a:rPr lang="en-US" b="1" dirty="0">
                <a:latin typeface="Verdana" panose="020B0604030504040204" pitchFamily="34" charset="0"/>
                <a:ea typeface="Verdana" panose="020B0604030504040204" pitchFamily="34" charset="0"/>
              </a:rPr>
              <a:t> de </a:t>
            </a:r>
            <a:r>
              <a:rPr lang="en-US" b="1" dirty="0" err="1">
                <a:latin typeface="Verdana" panose="020B0604030504040204" pitchFamily="34" charset="0"/>
                <a:ea typeface="Verdana" panose="020B0604030504040204" pitchFamily="34" charset="0"/>
              </a:rPr>
              <a:t>Nacionalidades</a:t>
            </a:r>
            <a:r>
              <a:rPr lang="en-US" b="1" dirty="0">
                <a:latin typeface="Verdana" panose="020B0604030504040204" pitchFamily="34" charset="0"/>
                <a:ea typeface="Verdana" panose="020B0604030504040204" pitchFamily="34" charset="0"/>
              </a:rPr>
              <a:t> y Pueblos </a:t>
            </a:r>
            <a:r>
              <a:rPr lang="en-US" b="1" dirty="0" err="1">
                <a:latin typeface="Verdana" panose="020B0604030504040204" pitchFamily="34" charset="0"/>
                <a:ea typeface="Verdana" panose="020B0604030504040204" pitchFamily="34" charset="0"/>
              </a:rPr>
              <a:t>Indígenas</a:t>
            </a:r>
            <a:r>
              <a:rPr lang="en-US" b="1" dirty="0">
                <a:latin typeface="Verdana" panose="020B0604030504040204" pitchFamily="34" charset="0"/>
                <a:ea typeface="Verdana" panose="020B0604030504040204" pitchFamily="34" charset="0"/>
              </a:rPr>
              <a:t> del Ecuador (CONAIE)</a:t>
            </a:r>
          </a:p>
          <a:p>
            <a:pPr>
              <a:lnSpc>
                <a:spcPct val="90000"/>
              </a:lnSpc>
            </a:pPr>
            <a:endParaRPr lang="en-US" b="1" dirty="0">
              <a:latin typeface="Verdana" panose="020B0604030504040204" pitchFamily="34" charset="0"/>
              <a:ea typeface="Verdana" panose="020B0604030504040204" pitchFamily="34" charset="0"/>
            </a:endParaRPr>
          </a:p>
          <a:p>
            <a:pPr>
              <a:lnSpc>
                <a:spcPct val="90000"/>
              </a:lnSpc>
            </a:pPr>
            <a:r>
              <a:rPr lang="en-US" b="1" dirty="0" err="1">
                <a:latin typeface="Verdana" panose="020B0604030504040204" pitchFamily="34" charset="0"/>
                <a:ea typeface="Verdana" panose="020B0604030504040204" pitchFamily="34" charset="0"/>
              </a:rPr>
              <a:t>Movimenti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sovranazionali</a:t>
            </a:r>
            <a:r>
              <a:rPr lang="en-US" b="1" dirty="0">
                <a:latin typeface="Verdana" panose="020B0604030504040204" pitchFamily="34" charset="0"/>
                <a:ea typeface="Verdana" panose="020B0604030504040204" pitchFamily="34" charset="0"/>
              </a:rPr>
              <a:t> </a:t>
            </a:r>
          </a:p>
          <a:p>
            <a:pPr>
              <a:lnSpc>
                <a:spcPct val="90000"/>
              </a:lnSpc>
            </a:pPr>
            <a:endParaRPr lang="en-US" dirty="0"/>
          </a:p>
        </p:txBody>
      </p:sp>
      <p:pic>
        <p:nvPicPr>
          <p:cNvPr id="7" name="Segnaposto contenuto 6" descr="Immagine che contiene vestiti, persona, aria aperta, calzature&#10;&#10;Il contenuto generato dall'IA potrebbe non essere corretto.">
            <a:extLst>
              <a:ext uri="{FF2B5EF4-FFF2-40B4-BE49-F238E27FC236}">
                <a16:creationId xmlns:a16="http://schemas.microsoft.com/office/drawing/2014/main" id="{ED1B9F43-15D5-9852-2E73-98FA52D51A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9543" y="797947"/>
            <a:ext cx="6953577" cy="4937039"/>
          </a:xfrm>
          <a:prstGeom prst="rect">
            <a:avLst/>
          </a:prstGeom>
        </p:spPr>
      </p:pic>
      <p:sp>
        <p:nvSpPr>
          <p:cNvPr id="4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a:extLst>
              <a:ext uri="{FF2B5EF4-FFF2-40B4-BE49-F238E27FC236}">
                <a16:creationId xmlns:a16="http://schemas.microsoft.com/office/drawing/2014/main" id="{9C8CF9B3-2C56-E91E-F8B0-9024931F8B79}"/>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defRPr/>
            </a:pPr>
            <a:fld id="{37CA181D-92C9-4B9D-90DA-A38CCDD983EE}" type="slidenum">
              <a:rPr lang="en-US" sz="1900" smtClean="0"/>
              <a:pPr defTabSz="914400">
                <a:lnSpc>
                  <a:spcPct val="90000"/>
                </a:lnSpc>
                <a:spcAft>
                  <a:spcPts val="600"/>
                </a:spcAft>
                <a:defRPr/>
              </a:pPr>
              <a:t>10</a:t>
            </a:fld>
            <a:endParaRPr lang="en-US" sz="1900"/>
          </a:p>
        </p:txBody>
      </p:sp>
    </p:spTree>
    <p:extLst>
      <p:ext uri="{BB962C8B-B14F-4D97-AF65-F5344CB8AC3E}">
        <p14:creationId xmlns:p14="http://schemas.microsoft.com/office/powerpoint/2010/main" val="265839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0270C01E-FC9A-D517-E86F-0CC4C8E3302A}"/>
              </a:ext>
            </a:extLst>
          </p:cNvPr>
          <p:cNvSpPr txBox="1"/>
          <p:nvPr/>
        </p:nvSpPr>
        <p:spPr>
          <a:xfrm>
            <a:off x="649224" y="645106"/>
            <a:ext cx="3650279" cy="1259894"/>
          </a:xfrm>
          <a:prstGeom prst="rect">
            <a:avLst/>
          </a:prstGeom>
        </p:spPr>
        <p:txBody>
          <a:bodyPr vert="horz" lIns="91440" tIns="45720" rIns="91440" bIns="45720" rtlCol="0" anchor="t">
            <a:normAutofit/>
          </a:bodyPr>
          <a:lstStyle/>
          <a:p>
            <a:pPr>
              <a:spcBef>
                <a:spcPct val="0"/>
              </a:spcBef>
              <a:spcAft>
                <a:spcPts val="600"/>
              </a:spcAft>
            </a:pPr>
            <a:r>
              <a:rPr lang="en-US" sz="3600" b="1" dirty="0">
                <a:solidFill>
                  <a:schemeClr val="tx1">
                    <a:lumMod val="85000"/>
                    <a:lumOff val="15000"/>
                  </a:schemeClr>
                </a:solidFill>
                <a:latin typeface="Verdana" panose="020B0604030504040204" pitchFamily="34" charset="0"/>
                <a:ea typeface="Verdana" panose="020B0604030504040204" pitchFamily="34" charset="0"/>
                <a:cs typeface="+mj-cs"/>
              </a:rPr>
              <a:t>José Carlos Mariátegui</a:t>
            </a:r>
          </a:p>
        </p:txBody>
      </p:sp>
      <p:sp>
        <p:nvSpPr>
          <p:cNvPr id="37899" name="Rectangle 37898">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7892" name="Rectangle 3"/>
          <p:cNvSpPr>
            <a:spLocks noGrp="1" noChangeArrowheads="1"/>
          </p:cNvSpPr>
          <p:nvPr>
            <p:ph idx="1"/>
          </p:nvPr>
        </p:nvSpPr>
        <p:spPr>
          <a:xfrm>
            <a:off x="649225" y="2133600"/>
            <a:ext cx="3650278" cy="3759253"/>
          </a:xfrm>
        </p:spPr>
        <p:txBody>
          <a:bodyPr vert="horz" lIns="91440" tIns="45720" rIns="91440" bIns="45720" rtlCol="0">
            <a:normAutofit/>
          </a:bodyPr>
          <a:lstStyle/>
          <a:p>
            <a:r>
              <a:rPr lang="en-US" sz="2000" b="1" dirty="0"/>
              <a:t>Il </a:t>
            </a:r>
            <a:r>
              <a:rPr lang="en-US" sz="2000" b="1" dirty="0" err="1"/>
              <a:t>pensiero</a:t>
            </a:r>
            <a:r>
              <a:rPr lang="en-US" sz="2000" b="1" dirty="0"/>
              <a:t> di Mariátegui </a:t>
            </a:r>
            <a:r>
              <a:rPr lang="en-US" sz="2000" b="1" dirty="0" err="1"/>
              <a:t>trascende</a:t>
            </a:r>
            <a:r>
              <a:rPr lang="en-US" sz="2000" b="1" dirty="0"/>
              <a:t> </a:t>
            </a:r>
            <a:r>
              <a:rPr lang="en-US" sz="2000" b="1" dirty="0" err="1"/>
              <a:t>l’ambito</a:t>
            </a:r>
            <a:r>
              <a:rPr lang="en-US" sz="2000" b="1" dirty="0"/>
              <a:t> </a:t>
            </a:r>
            <a:r>
              <a:rPr lang="en-US" sz="2000" b="1" dirty="0" err="1"/>
              <a:t>letterario</a:t>
            </a:r>
            <a:r>
              <a:rPr lang="en-US" sz="2000" b="1" dirty="0"/>
              <a:t> </a:t>
            </a:r>
            <a:r>
              <a:rPr lang="en-US" sz="2000" b="1" dirty="0" err="1"/>
              <a:t>fino</a:t>
            </a:r>
            <a:r>
              <a:rPr lang="en-US" sz="2000" b="1" dirty="0"/>
              <a:t> a </a:t>
            </a:r>
            <a:r>
              <a:rPr lang="en-US" sz="2000" b="1" dirty="0" err="1"/>
              <a:t>sfidare</a:t>
            </a:r>
            <a:r>
              <a:rPr lang="en-US" sz="2000" b="1" dirty="0"/>
              <a:t> </a:t>
            </a:r>
            <a:r>
              <a:rPr lang="en-US" sz="2000" b="1" dirty="0" err="1"/>
              <a:t>l’egemonia</a:t>
            </a:r>
            <a:r>
              <a:rPr lang="en-US" sz="2000" b="1" dirty="0"/>
              <a:t> </a:t>
            </a:r>
            <a:r>
              <a:rPr lang="en-US" sz="2000" b="1" dirty="0" err="1"/>
              <a:t>culturale</a:t>
            </a:r>
            <a:r>
              <a:rPr lang="en-US" sz="2000" b="1" dirty="0"/>
              <a:t>: Il «</a:t>
            </a:r>
            <a:r>
              <a:rPr lang="en-US" sz="2000" b="1" i="1" dirty="0" err="1"/>
              <a:t>problema</a:t>
            </a:r>
            <a:r>
              <a:rPr lang="en-US" sz="2000" b="1" i="1" dirty="0"/>
              <a:t> del </a:t>
            </a:r>
            <a:r>
              <a:rPr lang="en-US" sz="2000" b="1" i="1" dirty="0" err="1"/>
              <a:t>indio</a:t>
            </a:r>
            <a:r>
              <a:rPr lang="en-US" sz="2000" b="1" dirty="0"/>
              <a:t>» </a:t>
            </a:r>
            <a:r>
              <a:rPr lang="en-US" sz="2000" b="1" i="1" dirty="0"/>
              <a:t> </a:t>
            </a:r>
            <a:r>
              <a:rPr lang="en-US" sz="2000" b="1" dirty="0"/>
              <a:t>è </a:t>
            </a:r>
            <a:r>
              <a:rPr lang="en-US" sz="2000" b="1" dirty="0" err="1"/>
              <a:t>una</a:t>
            </a:r>
            <a:r>
              <a:rPr lang="en-US" sz="2000" b="1" dirty="0"/>
              <a:t> </a:t>
            </a:r>
            <a:r>
              <a:rPr lang="en-US" sz="2000" b="1" dirty="0" err="1"/>
              <a:t>questione</a:t>
            </a:r>
            <a:r>
              <a:rPr lang="en-US" sz="2000" b="1" dirty="0"/>
              <a:t> </a:t>
            </a:r>
            <a:r>
              <a:rPr lang="en-US" sz="2000" b="1" dirty="0" err="1"/>
              <a:t>nazionale</a:t>
            </a:r>
            <a:r>
              <a:rPr lang="en-US" sz="2000" b="1" dirty="0"/>
              <a:t> </a:t>
            </a:r>
            <a:r>
              <a:rPr lang="en-US" sz="2000" b="1" dirty="0" err="1"/>
              <a:t>essenziale</a:t>
            </a:r>
            <a:endParaRPr lang="en-US" sz="2000" b="1" dirty="0"/>
          </a:p>
          <a:p>
            <a:r>
              <a:rPr lang="en-US" sz="2000" b="1" dirty="0"/>
              <a:t>Siete </a:t>
            </a:r>
            <a:r>
              <a:rPr lang="en-US" sz="2000" b="1" dirty="0" err="1"/>
              <a:t>Ensayos</a:t>
            </a:r>
            <a:r>
              <a:rPr lang="en-US" sz="2000" b="1" dirty="0"/>
              <a:t> de </a:t>
            </a:r>
            <a:r>
              <a:rPr lang="en-US" sz="2000" b="1" dirty="0" err="1"/>
              <a:t>interpretacion</a:t>
            </a:r>
            <a:r>
              <a:rPr lang="en-US" sz="2000" b="1" dirty="0"/>
              <a:t> de la </a:t>
            </a:r>
            <a:r>
              <a:rPr lang="en-US" sz="2000" b="1" dirty="0" err="1"/>
              <a:t>realidad</a:t>
            </a:r>
            <a:r>
              <a:rPr lang="en-US" sz="2000" b="1" dirty="0"/>
              <a:t> peruana (1928)</a:t>
            </a:r>
          </a:p>
        </p:txBody>
      </p:sp>
      <p:pic>
        <p:nvPicPr>
          <p:cNvPr id="4" name="Immagine 3" descr="Immagine che contiene testo, Viso umano, vestiti, poster&#10;&#10;Il contenuto generato dall'IA potrebbe non essere corretto.">
            <a:extLst>
              <a:ext uri="{FF2B5EF4-FFF2-40B4-BE49-F238E27FC236}">
                <a16:creationId xmlns:a16="http://schemas.microsoft.com/office/drawing/2014/main" id="{BAC001F9-079D-5BE4-27A7-26146497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543" y="945710"/>
            <a:ext cx="6953577" cy="4641513"/>
          </a:xfrm>
          <a:prstGeom prst="rect">
            <a:avLst/>
          </a:prstGeom>
        </p:spPr>
      </p:pic>
      <p:sp>
        <p:nvSpPr>
          <p:cNvPr id="3790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Marcador de número de diapositiva 5"/>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fontAlgn="base">
              <a:lnSpc>
                <a:spcPct val="90000"/>
              </a:lnSpc>
              <a:spcBef>
                <a:spcPct val="0"/>
              </a:spcBef>
              <a:spcAft>
                <a:spcPts val="600"/>
              </a:spcAft>
            </a:pPr>
            <a:fld id="{73B0DC8C-6FA3-421F-9308-02F0D1CC17F1}" type="slidenum">
              <a:rPr lang="en-US" sz="1900"/>
              <a:pPr defTabSz="914400" fontAlgn="base">
                <a:lnSpc>
                  <a:spcPct val="90000"/>
                </a:lnSpc>
                <a:spcBef>
                  <a:spcPct val="0"/>
                </a:spcBef>
                <a:spcAft>
                  <a:spcPts val="600"/>
                </a:spcAft>
              </a:pPr>
              <a:t>11</a:t>
            </a:fld>
            <a:endParaRPr lang="en-US"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9920" y="2183131"/>
            <a:ext cx="8915400" cy="3777622"/>
          </a:xfrm>
        </p:spPr>
        <p:txBody>
          <a:bodyPr>
            <a:normAutofit/>
          </a:bodyPr>
          <a:lstStyle/>
          <a:p>
            <a:pPr>
              <a:buNone/>
            </a:pPr>
            <a:endParaRPr lang="it-IT" dirty="0"/>
          </a:p>
          <a:p>
            <a:pPr algn="ctr">
              <a:buNone/>
            </a:pPr>
            <a:r>
              <a:rPr lang="it-IT" b="1" dirty="0">
                <a:latin typeface="Verdana" panose="020B0604030504040204" pitchFamily="34" charset="0"/>
                <a:ea typeface="Verdana" panose="020B0604030504040204" pitchFamily="34" charset="0"/>
              </a:rPr>
              <a:t>L’indigenismo come ‘letteratura eterogenea’</a:t>
            </a:r>
          </a:p>
          <a:p>
            <a:pPr algn="ctr">
              <a:buNone/>
            </a:pPr>
            <a:endParaRPr lang="it-IT" b="1" dirty="0">
              <a:latin typeface="Verdana" panose="020B0604030504040204" pitchFamily="34" charset="0"/>
              <a:ea typeface="Verdana" panose="020B0604030504040204" pitchFamily="34" charset="0"/>
            </a:endParaRPr>
          </a:p>
          <a:p>
            <a:pPr marL="0" indent="0" defTabSz="914400" eaLnBrk="0" fontAlgn="base" hangingPunct="0">
              <a:lnSpc>
                <a:spcPct val="150000"/>
              </a:lnSpc>
              <a:spcBef>
                <a:spcPct val="0"/>
              </a:spcBef>
              <a:spcAft>
                <a:spcPct val="0"/>
              </a:spcAft>
              <a:buClrTx/>
              <a:buFontTx/>
              <a:buChar char="•"/>
            </a:pPr>
            <a:r>
              <a:rPr lang="it-IT" altLang="it-IT" b="1" dirty="0">
                <a:solidFill>
                  <a:schemeClr val="tx1"/>
                </a:solidFill>
                <a:latin typeface="Arial" panose="020B0604020202020204" pitchFamily="34" charset="0"/>
              </a:rPr>
              <a:t>Alcides </a:t>
            </a:r>
            <a:r>
              <a:rPr lang="it-IT" altLang="it-IT" b="1" dirty="0" err="1">
                <a:solidFill>
                  <a:schemeClr val="tx1"/>
                </a:solidFill>
                <a:latin typeface="Arial" panose="020B0604020202020204" pitchFamily="34" charset="0"/>
              </a:rPr>
              <a:t>Arguedas</a:t>
            </a:r>
            <a:r>
              <a:rPr lang="it-IT" altLang="it-IT" b="1" dirty="0">
                <a:solidFill>
                  <a:schemeClr val="tx1"/>
                </a:solidFill>
                <a:latin typeface="Arial" panose="020B0604020202020204" pitchFamily="34" charset="0"/>
              </a:rPr>
              <a:t> (Bolivia): </a:t>
            </a:r>
            <a:r>
              <a:rPr lang="it-IT" altLang="it-IT" b="1" i="1" dirty="0">
                <a:solidFill>
                  <a:schemeClr val="tx1"/>
                </a:solidFill>
                <a:latin typeface="Arial" panose="020B0604020202020204" pitchFamily="34" charset="0"/>
              </a:rPr>
              <a:t>Raza de bronce</a:t>
            </a:r>
            <a:r>
              <a:rPr lang="it-IT" altLang="it-IT" dirty="0">
                <a:solidFill>
                  <a:schemeClr val="tx1"/>
                </a:solidFill>
                <a:latin typeface="Arial" panose="020B0604020202020204" pitchFamily="34" charset="0"/>
              </a:rPr>
              <a:t> </a:t>
            </a:r>
            <a:r>
              <a:rPr lang="it-IT" altLang="it-IT" b="1" dirty="0">
                <a:solidFill>
                  <a:schemeClr val="tx1"/>
                </a:solidFill>
                <a:latin typeface="Arial" panose="020B0604020202020204" pitchFamily="34" charset="0"/>
              </a:rPr>
              <a:t>(1919)</a:t>
            </a:r>
            <a:endParaRPr lang="it-IT" altLang="it-IT" dirty="0">
              <a:solidFill>
                <a:schemeClr val="tx1"/>
              </a:solidFill>
              <a:latin typeface="Arial" panose="020B0604020202020204" pitchFamily="34" charset="0"/>
            </a:endParaRPr>
          </a:p>
          <a:p>
            <a:pPr marL="0" indent="0" defTabSz="914400" eaLnBrk="0" fontAlgn="base" hangingPunct="0">
              <a:lnSpc>
                <a:spcPct val="150000"/>
              </a:lnSpc>
              <a:spcBef>
                <a:spcPct val="0"/>
              </a:spcBef>
              <a:spcAft>
                <a:spcPct val="0"/>
              </a:spcAft>
              <a:buClrTx/>
              <a:buFontTx/>
              <a:buChar char="•"/>
            </a:pPr>
            <a:r>
              <a:rPr lang="it-IT" altLang="it-IT" b="1" dirty="0">
                <a:solidFill>
                  <a:schemeClr val="tx1"/>
                </a:solidFill>
                <a:latin typeface="Arial" panose="020B0604020202020204" pitchFamily="34" charset="0"/>
              </a:rPr>
              <a:t>Jorge </a:t>
            </a:r>
            <a:r>
              <a:rPr lang="it-IT" altLang="it-IT" b="1" dirty="0" err="1">
                <a:solidFill>
                  <a:schemeClr val="tx1"/>
                </a:solidFill>
                <a:latin typeface="Arial" panose="020B0604020202020204" pitchFamily="34" charset="0"/>
              </a:rPr>
              <a:t>Icaza</a:t>
            </a:r>
            <a:r>
              <a:rPr lang="it-IT" altLang="it-IT" b="1" dirty="0">
                <a:solidFill>
                  <a:schemeClr val="tx1"/>
                </a:solidFill>
                <a:latin typeface="Arial" panose="020B0604020202020204" pitchFamily="34" charset="0"/>
              </a:rPr>
              <a:t> (Ecuador) </a:t>
            </a:r>
            <a:r>
              <a:rPr lang="it-IT" altLang="it-IT" b="1" i="1" dirty="0" err="1">
                <a:solidFill>
                  <a:schemeClr val="tx1"/>
                </a:solidFill>
                <a:latin typeface="Arial" panose="020B0604020202020204" pitchFamily="34" charset="0"/>
              </a:rPr>
              <a:t>Huasipungo</a:t>
            </a:r>
            <a:r>
              <a:rPr lang="it-IT" altLang="it-IT" dirty="0">
                <a:solidFill>
                  <a:schemeClr val="tx1"/>
                </a:solidFill>
                <a:latin typeface="Arial" panose="020B0604020202020204" pitchFamily="34" charset="0"/>
              </a:rPr>
              <a:t> </a:t>
            </a:r>
            <a:r>
              <a:rPr lang="it-IT" altLang="it-IT" b="1" dirty="0">
                <a:solidFill>
                  <a:schemeClr val="tx1"/>
                </a:solidFill>
                <a:latin typeface="Arial" panose="020B0604020202020204" pitchFamily="34" charset="0"/>
              </a:rPr>
              <a:t>(1934)</a:t>
            </a:r>
          </a:p>
          <a:p>
            <a:pPr marL="0" indent="0" defTabSz="914400" eaLnBrk="0" fontAlgn="base" hangingPunct="0">
              <a:lnSpc>
                <a:spcPct val="150000"/>
              </a:lnSpc>
              <a:spcBef>
                <a:spcPct val="0"/>
              </a:spcBef>
              <a:spcAft>
                <a:spcPct val="0"/>
              </a:spcAft>
              <a:buClrTx/>
              <a:buFontTx/>
              <a:buChar char="•"/>
            </a:pPr>
            <a:r>
              <a:rPr lang="it-IT" altLang="it-IT" b="1" dirty="0">
                <a:solidFill>
                  <a:schemeClr val="tx1"/>
                </a:solidFill>
                <a:latin typeface="Arial" panose="020B0604020202020204" pitchFamily="34" charset="0"/>
              </a:rPr>
              <a:t>Ciro </a:t>
            </a:r>
            <a:r>
              <a:rPr lang="it-IT" altLang="it-IT" b="1" dirty="0" err="1">
                <a:solidFill>
                  <a:schemeClr val="tx1"/>
                </a:solidFill>
                <a:latin typeface="Arial" panose="020B0604020202020204" pitchFamily="34" charset="0"/>
              </a:rPr>
              <a:t>Alegría</a:t>
            </a:r>
            <a:r>
              <a:rPr lang="it-IT" altLang="it-IT" b="1" dirty="0">
                <a:solidFill>
                  <a:schemeClr val="tx1"/>
                </a:solidFill>
                <a:latin typeface="Arial" panose="020B0604020202020204" pitchFamily="34" charset="0"/>
              </a:rPr>
              <a:t> (</a:t>
            </a:r>
            <a:r>
              <a:rPr lang="it-IT" altLang="it-IT" b="1" dirty="0" err="1">
                <a:solidFill>
                  <a:schemeClr val="tx1"/>
                </a:solidFill>
                <a:latin typeface="Arial" panose="020B0604020202020204" pitchFamily="34" charset="0"/>
              </a:rPr>
              <a:t>Perú</a:t>
            </a:r>
            <a:r>
              <a:rPr lang="it-IT" altLang="it-IT" b="1" dirty="0">
                <a:solidFill>
                  <a:schemeClr val="tx1"/>
                </a:solidFill>
                <a:latin typeface="Arial" panose="020B0604020202020204" pitchFamily="34" charset="0"/>
              </a:rPr>
              <a:t>): </a:t>
            </a:r>
            <a:r>
              <a:rPr lang="it-IT" altLang="it-IT" b="1" i="1" dirty="0">
                <a:solidFill>
                  <a:schemeClr val="tx1"/>
                </a:solidFill>
                <a:latin typeface="Arial" panose="020B0604020202020204" pitchFamily="34" charset="0"/>
              </a:rPr>
              <a:t>El </a:t>
            </a:r>
            <a:r>
              <a:rPr lang="it-IT" altLang="it-IT" b="1" i="1" dirty="0" err="1">
                <a:solidFill>
                  <a:schemeClr val="tx1"/>
                </a:solidFill>
                <a:latin typeface="Arial" panose="020B0604020202020204" pitchFamily="34" charset="0"/>
              </a:rPr>
              <a:t>mundo</a:t>
            </a:r>
            <a:r>
              <a:rPr lang="it-IT" altLang="it-IT" b="1" i="1" dirty="0">
                <a:solidFill>
                  <a:schemeClr val="tx1"/>
                </a:solidFill>
                <a:latin typeface="Arial" panose="020B0604020202020204" pitchFamily="34" charset="0"/>
              </a:rPr>
              <a:t> es </a:t>
            </a:r>
            <a:r>
              <a:rPr lang="it-IT" altLang="it-IT" b="1" i="1" dirty="0" err="1">
                <a:solidFill>
                  <a:schemeClr val="tx1"/>
                </a:solidFill>
                <a:latin typeface="Arial" panose="020B0604020202020204" pitchFamily="34" charset="0"/>
              </a:rPr>
              <a:t>ancho</a:t>
            </a:r>
            <a:r>
              <a:rPr lang="it-IT" altLang="it-IT" b="1" i="1" dirty="0">
                <a:solidFill>
                  <a:schemeClr val="tx1"/>
                </a:solidFill>
                <a:latin typeface="Arial" panose="020B0604020202020204" pitchFamily="34" charset="0"/>
              </a:rPr>
              <a:t> y </a:t>
            </a:r>
            <a:r>
              <a:rPr lang="it-IT" altLang="it-IT" b="1" i="1" dirty="0" err="1">
                <a:solidFill>
                  <a:schemeClr val="tx1"/>
                </a:solidFill>
                <a:latin typeface="Arial" panose="020B0604020202020204" pitchFamily="34" charset="0"/>
              </a:rPr>
              <a:t>ajeno</a:t>
            </a:r>
            <a:r>
              <a:rPr lang="it-IT" altLang="it-IT" dirty="0">
                <a:solidFill>
                  <a:schemeClr val="tx1"/>
                </a:solidFill>
                <a:latin typeface="Arial" panose="020B0604020202020204" pitchFamily="34" charset="0"/>
              </a:rPr>
              <a:t> </a:t>
            </a:r>
            <a:r>
              <a:rPr lang="it-IT" altLang="it-IT" b="1" dirty="0">
                <a:solidFill>
                  <a:schemeClr val="tx1"/>
                </a:solidFill>
                <a:latin typeface="Arial" panose="020B0604020202020204" pitchFamily="34" charset="0"/>
              </a:rPr>
              <a:t>(1941)</a:t>
            </a:r>
            <a:endParaRPr lang="it-IT" altLang="it-IT" dirty="0">
              <a:solidFill>
                <a:schemeClr val="tx1"/>
              </a:solidFill>
              <a:latin typeface="Arial" panose="020B0604020202020204" pitchFamily="34" charset="0"/>
            </a:endParaRPr>
          </a:p>
          <a:p>
            <a:pPr marL="0" lvl="0" indent="0" defTabSz="914400" eaLnBrk="0" fontAlgn="base" hangingPunct="0">
              <a:lnSpc>
                <a:spcPct val="150000"/>
              </a:lnSpc>
              <a:spcBef>
                <a:spcPct val="0"/>
              </a:spcBef>
              <a:spcAft>
                <a:spcPct val="0"/>
              </a:spcAft>
              <a:buClrTx/>
              <a:buFontTx/>
              <a:buChar char="•"/>
            </a:pPr>
            <a:r>
              <a:rPr lang="it-IT" altLang="it-IT" b="1" dirty="0">
                <a:solidFill>
                  <a:schemeClr val="tx1"/>
                </a:solidFill>
                <a:latin typeface="Arial" panose="020B0604020202020204" pitchFamily="34" charset="0"/>
              </a:rPr>
              <a:t>José María </a:t>
            </a:r>
            <a:r>
              <a:rPr lang="it-IT" altLang="it-IT" b="1" dirty="0" err="1">
                <a:solidFill>
                  <a:schemeClr val="tx1"/>
                </a:solidFill>
                <a:latin typeface="Arial" panose="020B0604020202020204" pitchFamily="34" charset="0"/>
              </a:rPr>
              <a:t>Arguedas</a:t>
            </a:r>
            <a:r>
              <a:rPr lang="it-IT" altLang="it-IT" b="1" dirty="0">
                <a:solidFill>
                  <a:schemeClr val="tx1"/>
                </a:solidFill>
                <a:latin typeface="Arial" panose="020B0604020202020204" pitchFamily="34" charset="0"/>
              </a:rPr>
              <a:t> (</a:t>
            </a:r>
            <a:r>
              <a:rPr lang="it-IT" altLang="it-IT" b="1" dirty="0" err="1">
                <a:solidFill>
                  <a:schemeClr val="tx1"/>
                </a:solidFill>
                <a:latin typeface="Arial" panose="020B0604020202020204" pitchFamily="34" charset="0"/>
              </a:rPr>
              <a:t>Perú</a:t>
            </a:r>
            <a:r>
              <a:rPr lang="it-IT" altLang="it-IT" b="1" dirty="0">
                <a:solidFill>
                  <a:schemeClr val="tx1"/>
                </a:solidFill>
                <a:latin typeface="Arial" panose="020B0604020202020204" pitchFamily="34" charset="0"/>
              </a:rPr>
              <a:t>):</a:t>
            </a:r>
            <a:r>
              <a:rPr lang="it-IT" altLang="it-IT" dirty="0">
                <a:solidFill>
                  <a:schemeClr val="tx1"/>
                </a:solidFill>
                <a:latin typeface="Arial" panose="020B0604020202020204" pitchFamily="34" charset="0"/>
              </a:rPr>
              <a:t> </a:t>
            </a:r>
            <a:r>
              <a:rPr lang="it-IT" altLang="it-IT" b="1" i="1" dirty="0">
                <a:solidFill>
                  <a:schemeClr val="tx1"/>
                </a:solidFill>
                <a:latin typeface="Arial" panose="020B0604020202020204" pitchFamily="34" charset="0"/>
              </a:rPr>
              <a:t>Los </a:t>
            </a:r>
            <a:r>
              <a:rPr lang="it-IT" altLang="it-IT" b="1" i="1" dirty="0" err="1">
                <a:solidFill>
                  <a:schemeClr val="tx1"/>
                </a:solidFill>
                <a:latin typeface="Arial" panose="020B0604020202020204" pitchFamily="34" charset="0"/>
              </a:rPr>
              <a:t>ríos</a:t>
            </a:r>
            <a:r>
              <a:rPr lang="it-IT" altLang="it-IT" b="1" i="1" dirty="0">
                <a:solidFill>
                  <a:schemeClr val="tx1"/>
                </a:solidFill>
                <a:latin typeface="Arial" panose="020B0604020202020204" pitchFamily="34" charset="0"/>
              </a:rPr>
              <a:t> </a:t>
            </a:r>
            <a:r>
              <a:rPr lang="it-IT" altLang="it-IT" b="1" i="1" dirty="0" err="1">
                <a:solidFill>
                  <a:schemeClr val="tx1"/>
                </a:solidFill>
                <a:latin typeface="Arial" panose="020B0604020202020204" pitchFamily="34" charset="0"/>
              </a:rPr>
              <a:t>profundos</a:t>
            </a:r>
            <a:r>
              <a:rPr lang="it-IT" altLang="it-IT" dirty="0">
                <a:solidFill>
                  <a:schemeClr val="tx1"/>
                </a:solidFill>
                <a:latin typeface="Arial" panose="020B0604020202020204" pitchFamily="34" charset="0"/>
              </a:rPr>
              <a:t> </a:t>
            </a:r>
            <a:r>
              <a:rPr lang="it-IT" altLang="it-IT" b="1" dirty="0">
                <a:solidFill>
                  <a:schemeClr val="tx1"/>
                </a:solidFill>
                <a:latin typeface="Arial" panose="020B0604020202020204" pitchFamily="34" charset="0"/>
              </a:rPr>
              <a:t>(1958)</a:t>
            </a:r>
            <a:endParaRPr lang="it-IT" altLang="it-IT" dirty="0">
              <a:solidFill>
                <a:schemeClr val="tx1"/>
              </a:solidFill>
              <a:latin typeface="Arial" panose="020B0604020202020204" pitchFamily="34" charset="0"/>
            </a:endParaRPr>
          </a:p>
          <a:p>
            <a:pPr marL="0" lvl="0" indent="0" defTabSz="914400" eaLnBrk="0" fontAlgn="base" hangingPunct="0">
              <a:lnSpc>
                <a:spcPct val="150000"/>
              </a:lnSpc>
              <a:spcBef>
                <a:spcPct val="0"/>
              </a:spcBef>
              <a:spcAft>
                <a:spcPct val="0"/>
              </a:spcAft>
              <a:buClrTx/>
              <a:buFontTx/>
              <a:buChar char="•"/>
            </a:pPr>
            <a:r>
              <a:rPr lang="it-IT" altLang="it-IT" b="1" dirty="0">
                <a:solidFill>
                  <a:schemeClr val="tx1"/>
                </a:solidFill>
                <a:latin typeface="Arial" panose="020B0604020202020204" pitchFamily="34" charset="0"/>
              </a:rPr>
              <a:t>Rosario </a:t>
            </a:r>
            <a:r>
              <a:rPr lang="it-IT" altLang="it-IT" b="1" dirty="0" err="1">
                <a:solidFill>
                  <a:schemeClr val="tx1"/>
                </a:solidFill>
                <a:latin typeface="Arial" panose="020B0604020202020204" pitchFamily="34" charset="0"/>
              </a:rPr>
              <a:t>Castellanos</a:t>
            </a:r>
            <a:r>
              <a:rPr lang="it-IT" altLang="it-IT" b="1" dirty="0">
                <a:solidFill>
                  <a:schemeClr val="tx1"/>
                </a:solidFill>
                <a:latin typeface="Arial" panose="020B0604020202020204" pitchFamily="34" charset="0"/>
              </a:rPr>
              <a:t> (México):</a:t>
            </a:r>
            <a:r>
              <a:rPr lang="it-IT" altLang="it-IT" dirty="0">
                <a:solidFill>
                  <a:schemeClr val="tx1"/>
                </a:solidFill>
                <a:latin typeface="Arial" panose="020B0604020202020204" pitchFamily="34" charset="0"/>
              </a:rPr>
              <a:t> </a:t>
            </a:r>
            <a:r>
              <a:rPr lang="it-IT" altLang="it-IT" b="1" i="1" dirty="0" err="1">
                <a:solidFill>
                  <a:schemeClr val="tx1"/>
                </a:solidFill>
                <a:latin typeface="Arial" panose="020B0604020202020204" pitchFamily="34" charset="0"/>
              </a:rPr>
              <a:t>Balun</a:t>
            </a:r>
            <a:r>
              <a:rPr lang="it-IT" altLang="it-IT" b="1" i="1" dirty="0">
                <a:solidFill>
                  <a:schemeClr val="tx1"/>
                </a:solidFill>
                <a:latin typeface="Arial" panose="020B0604020202020204" pitchFamily="34" charset="0"/>
              </a:rPr>
              <a:t> </a:t>
            </a:r>
            <a:r>
              <a:rPr lang="it-IT" altLang="it-IT" b="1" i="1" dirty="0" err="1">
                <a:solidFill>
                  <a:schemeClr val="tx1"/>
                </a:solidFill>
                <a:latin typeface="Arial" panose="020B0604020202020204" pitchFamily="34" charset="0"/>
              </a:rPr>
              <a:t>canan</a:t>
            </a:r>
            <a:r>
              <a:rPr lang="it-IT" altLang="it-IT" dirty="0">
                <a:solidFill>
                  <a:schemeClr val="tx1"/>
                </a:solidFill>
                <a:latin typeface="Arial" panose="020B0604020202020204" pitchFamily="34" charset="0"/>
              </a:rPr>
              <a:t> </a:t>
            </a:r>
            <a:r>
              <a:rPr lang="it-IT" altLang="it-IT" b="1" dirty="0">
                <a:solidFill>
                  <a:schemeClr val="tx1"/>
                </a:solidFill>
                <a:latin typeface="Arial" panose="020B0604020202020204" pitchFamily="34" charset="0"/>
              </a:rPr>
              <a:t>(1957)</a:t>
            </a:r>
            <a:endParaRPr lang="it-IT" dirty="0"/>
          </a:p>
          <a:p>
            <a:pPr algn="ctr">
              <a:buNone/>
            </a:pPr>
            <a:endParaRPr lang="it-IT" dirty="0"/>
          </a:p>
          <a:p>
            <a:pPr algn="ctr">
              <a:buNone/>
            </a:pPr>
            <a:endParaRPr lang="it-IT" dirty="0"/>
          </a:p>
          <a:p>
            <a:pPr>
              <a:buNone/>
            </a:pPr>
            <a:endParaRPr lang="it-IT" dirty="0"/>
          </a:p>
          <a:p>
            <a:pPr>
              <a:buNone/>
            </a:pPr>
            <a:endParaRPr lang="it-IT" dirty="0"/>
          </a:p>
        </p:txBody>
      </p:sp>
      <p:sp>
        <p:nvSpPr>
          <p:cNvPr id="5" name="4 Redondear rectángulo de esquina del mismo lado"/>
          <p:cNvSpPr/>
          <p:nvPr/>
        </p:nvSpPr>
        <p:spPr>
          <a:xfrm>
            <a:off x="714375" y="1785926"/>
            <a:ext cx="10868025" cy="4572032"/>
          </a:xfrm>
          <a:prstGeom prst="round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asellaDiTesto 7">
            <a:extLst>
              <a:ext uri="{FF2B5EF4-FFF2-40B4-BE49-F238E27FC236}">
                <a16:creationId xmlns:a16="http://schemas.microsoft.com/office/drawing/2014/main" id="{6A1AC74A-19E4-3A88-53BD-84C7BF7B2867}"/>
              </a:ext>
            </a:extLst>
          </p:cNvPr>
          <p:cNvSpPr txBox="1"/>
          <p:nvPr/>
        </p:nvSpPr>
        <p:spPr>
          <a:xfrm>
            <a:off x="2713220" y="809469"/>
            <a:ext cx="5088252" cy="523220"/>
          </a:xfrm>
          <a:prstGeom prst="rect">
            <a:avLst/>
          </a:prstGeom>
          <a:noFill/>
        </p:spPr>
        <p:txBody>
          <a:bodyPr wrap="none" rtlCol="0">
            <a:spAutoFit/>
          </a:bodyPr>
          <a:lstStyle/>
          <a:p>
            <a:r>
              <a:rPr lang="it-IT" sz="2800" b="1" dirty="0">
                <a:latin typeface="Verdana" panose="020B0604030504040204" pitchFamily="34" charset="0"/>
                <a:ea typeface="Verdana" panose="020B0604030504040204" pitchFamily="34" charset="0"/>
              </a:rPr>
              <a:t>L’Indigenismo letterario</a:t>
            </a:r>
          </a:p>
        </p:txBody>
      </p:sp>
      <p:sp>
        <p:nvSpPr>
          <p:cNvPr id="9" name="Rectangle 1">
            <a:extLst>
              <a:ext uri="{FF2B5EF4-FFF2-40B4-BE49-F238E27FC236}">
                <a16:creationId xmlns:a16="http://schemas.microsoft.com/office/drawing/2014/main" id="{89D31B2A-98D6-1046-4F7D-2B8D3967C80E}"/>
              </a:ext>
            </a:extLst>
          </p:cNvPr>
          <p:cNvSpPr>
            <a:spLocks noChangeArrowheads="1"/>
          </p:cNvSpPr>
          <p:nvPr/>
        </p:nvSpPr>
        <p:spPr bwMode="auto">
          <a:xfrm>
            <a:off x="0" y="-3231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1" name="Immagine 10" descr="Immagine che contiene testo, arte, disegno, poster&#10;&#10;Il contenuto generato dall'IA potrebbe non essere corretto.">
            <a:extLst>
              <a:ext uri="{FF2B5EF4-FFF2-40B4-BE49-F238E27FC236}">
                <a16:creationId xmlns:a16="http://schemas.microsoft.com/office/drawing/2014/main" id="{D47A382E-01F6-BEE6-6DA6-55F8B54A5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152" y="3650071"/>
            <a:ext cx="1929611" cy="2707887"/>
          </a:xfrm>
          <a:prstGeom prst="rect">
            <a:avLst/>
          </a:prstGeom>
        </p:spPr>
      </p:pic>
      <p:pic>
        <p:nvPicPr>
          <p:cNvPr id="13" name="Immagine 12" descr="Immagine che contiene testo, Copertina del libro, romanzo, poster&#10;&#10;Il contenuto generato dall'IA potrebbe non essere corretto.">
            <a:extLst>
              <a:ext uri="{FF2B5EF4-FFF2-40B4-BE49-F238E27FC236}">
                <a16:creationId xmlns:a16="http://schemas.microsoft.com/office/drawing/2014/main" id="{823DA45F-22CF-5008-502C-E2A01C6E8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042" y="3229869"/>
            <a:ext cx="1681637" cy="2653307"/>
          </a:xfrm>
          <a:prstGeom prst="rect">
            <a:avLst/>
          </a:prstGeom>
        </p:spPr>
      </p:pic>
      <p:pic>
        <p:nvPicPr>
          <p:cNvPr id="15" name="Immagine 14" descr="Immagine che contiene testo, poster, Collezionabile, Copertina del libro&#10;&#10;Il contenuto generato dall'IA potrebbe non essere corretto.">
            <a:extLst>
              <a:ext uri="{FF2B5EF4-FFF2-40B4-BE49-F238E27FC236}">
                <a16:creationId xmlns:a16="http://schemas.microsoft.com/office/drawing/2014/main" id="{01F52A13-F6EF-8090-8D20-35977552D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439" y="500042"/>
            <a:ext cx="1576186" cy="23326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s-ES_tradnl" b="1" dirty="0">
                <a:latin typeface="Verdana" panose="020B0604030504040204" pitchFamily="34" charset="0"/>
                <a:ea typeface="Verdana" panose="020B0604030504040204" pitchFamily="34" charset="0"/>
                <a:cs typeface="ヒラギノ角ゴ Pro W3" pitchFamily="100" charset="-128"/>
              </a:rPr>
              <a:t>José María Arguedas</a:t>
            </a:r>
            <a:r>
              <a:rPr lang="es-ES_tradnl" dirty="0">
                <a:ea typeface="ヒラギノ角ゴ Pro W3" pitchFamily="100" charset="-128"/>
                <a:cs typeface="ヒラギノ角ゴ Pro W3" pitchFamily="100" charset="-128"/>
              </a:rPr>
              <a:t> </a:t>
            </a:r>
            <a:r>
              <a:rPr lang="es-ES_tradnl" sz="2400" dirty="0">
                <a:solidFill>
                  <a:schemeClr val="tx1"/>
                </a:solidFill>
                <a:ea typeface="ヒラギノ角ゴ Pro W3" pitchFamily="100" charset="-128"/>
                <a:cs typeface="ヒラギノ角ゴ Pro W3" pitchFamily="100" charset="-128"/>
              </a:rPr>
              <a:t>(1911-1969)</a:t>
            </a:r>
          </a:p>
        </p:txBody>
      </p:sp>
      <p:sp>
        <p:nvSpPr>
          <p:cNvPr id="22532" name="Rectangle 3"/>
          <p:cNvSpPr>
            <a:spLocks noGrp="1" noChangeArrowheads="1"/>
          </p:cNvSpPr>
          <p:nvPr>
            <p:ph type="body" sz="half" idx="1"/>
          </p:nvPr>
        </p:nvSpPr>
        <p:spPr>
          <a:xfrm>
            <a:off x="609600" y="1676401"/>
            <a:ext cx="7794091" cy="5181600"/>
          </a:xfrm>
        </p:spPr>
        <p:txBody>
          <a:bodyPr/>
          <a:lstStyle/>
          <a:p>
            <a:pPr marL="0" indent="187200" eaLnBrk="1" hangingPunct="1">
              <a:spcBef>
                <a:spcPts val="0"/>
              </a:spcBef>
              <a:buFont typeface="Wingdings" charset="2"/>
              <a:buChar char="§"/>
            </a:pPr>
            <a:r>
              <a:rPr lang="it-IT" sz="2100" dirty="0">
                <a:solidFill>
                  <a:schemeClr val="accent1"/>
                </a:solidFill>
                <a:ea typeface="ヒラギノ角ゴ Pro W3" pitchFamily="100" charset="-128"/>
                <a:cs typeface="ヒラギノ角ゴ Pro W3" pitchFamily="100" charset="-128"/>
              </a:rPr>
              <a:t>Narratore e antropologo nasce ad </a:t>
            </a:r>
            <a:r>
              <a:rPr lang="it-IT" sz="2100" dirty="0" err="1">
                <a:solidFill>
                  <a:schemeClr val="accent1"/>
                </a:solidFill>
                <a:ea typeface="ヒラギノ角ゴ Pro W3" pitchFamily="100" charset="-128"/>
                <a:cs typeface="ヒラギノ角ゴ Pro W3" pitchFamily="100" charset="-128"/>
              </a:rPr>
              <a:t>Andahuaylas</a:t>
            </a:r>
            <a:r>
              <a:rPr lang="it-IT" sz="2100" dirty="0">
                <a:solidFill>
                  <a:schemeClr val="accent1"/>
                </a:solidFill>
                <a:ea typeface="ヒラギノ角ゴ Pro W3" pitchFamily="100" charset="-128"/>
                <a:cs typeface="ヒラギノ角ゴ Pro W3" pitchFamily="100" charset="-128"/>
              </a:rPr>
              <a:t>, figlio della classe media provinciale;</a:t>
            </a:r>
            <a:r>
              <a:rPr lang="es-ES_tradnl" sz="2100" dirty="0">
                <a:solidFill>
                  <a:schemeClr val="accent1"/>
                </a:solidFill>
                <a:ea typeface="ヒラギノ角ゴ Pro W3" pitchFamily="100" charset="-128"/>
                <a:cs typeface="ヒラギノ角ゴ Pro W3" pitchFamily="100" charset="-128"/>
              </a:rPr>
              <a:t> </a:t>
            </a:r>
            <a:endParaRPr lang="it-IT" sz="2100" dirty="0">
              <a:solidFill>
                <a:schemeClr val="accent1"/>
              </a:solidFill>
              <a:ea typeface="ヒラギノ角ゴ Pro W3" pitchFamily="100" charset="-128"/>
              <a:cs typeface="ヒラギノ角ゴ Pro W3" pitchFamily="100" charset="-128"/>
            </a:endParaRPr>
          </a:p>
          <a:p>
            <a:pPr marL="0" indent="187200" eaLnBrk="1" hangingPunct="1">
              <a:spcBef>
                <a:spcPts val="0"/>
              </a:spcBef>
              <a:buFont typeface="Wingdings" charset="2"/>
              <a:buChar char="§"/>
            </a:pPr>
            <a:r>
              <a:rPr lang="it-IT" sz="2100" dirty="0">
                <a:solidFill>
                  <a:schemeClr val="accent1"/>
                </a:solidFill>
                <a:ea typeface="ヒラギノ角ゴ Pro W3" pitchFamily="100" charset="-128"/>
                <a:cs typeface="ヒラギノ角ゴ Pro W3" pitchFamily="100" charset="-128"/>
              </a:rPr>
              <a:t>infanzia tormentata: la matrigna lo confina i primi anni a vivere tra gli </a:t>
            </a:r>
            <a:r>
              <a:rPr lang="it-IT" sz="2100" b="1" i="1" dirty="0">
                <a:solidFill>
                  <a:schemeClr val="accent1"/>
                </a:solidFill>
                <a:ea typeface="ヒラギノ角ゴ Pro W3" pitchFamily="100" charset="-128"/>
                <a:cs typeface="ヒラギノ角ゴ Pro W3" pitchFamily="100" charset="-128"/>
              </a:rPr>
              <a:t>indio</a:t>
            </a:r>
            <a:r>
              <a:rPr lang="it-IT" sz="2100" i="1" dirty="0">
                <a:solidFill>
                  <a:schemeClr val="accent1"/>
                </a:solidFill>
                <a:ea typeface="ヒラギノ角ゴ Pro W3" pitchFamily="100" charset="-128"/>
                <a:cs typeface="ヒラギノ角ゴ Pro W3" pitchFamily="100" charset="-128"/>
              </a:rPr>
              <a:t>s</a:t>
            </a:r>
            <a:r>
              <a:rPr lang="it-IT" sz="2100" dirty="0">
                <a:solidFill>
                  <a:schemeClr val="accent1"/>
                </a:solidFill>
                <a:ea typeface="ヒラギノ角ゴ Pro W3" pitchFamily="100" charset="-128"/>
                <a:cs typeface="ヒラギノ角ゴ Pro W3" pitchFamily="100" charset="-128"/>
              </a:rPr>
              <a:t>;</a:t>
            </a:r>
          </a:p>
          <a:p>
            <a:pPr marL="0" indent="187200" eaLnBrk="1" hangingPunct="1">
              <a:spcBef>
                <a:spcPts val="0"/>
              </a:spcBef>
              <a:buFont typeface="Wingdings" charset="2"/>
              <a:buChar char="§"/>
            </a:pPr>
            <a:r>
              <a:rPr lang="it-IT" sz="2100" dirty="0">
                <a:solidFill>
                  <a:schemeClr val="accent1"/>
                </a:solidFill>
                <a:ea typeface="ヒラギノ角ゴ Pro W3" pitchFamily="100" charset="-128"/>
                <a:cs typeface="ヒラギノ角ゴ Pro W3" pitchFamily="100" charset="-128"/>
              </a:rPr>
              <a:t>tronca gli studi universitari per una protesta contro la dittatura e va in prigione per 18 mesi;</a:t>
            </a:r>
          </a:p>
          <a:p>
            <a:pPr marL="0" indent="187200" eaLnBrk="1" hangingPunct="1">
              <a:spcBef>
                <a:spcPts val="0"/>
              </a:spcBef>
              <a:buFont typeface="Wingdings" charset="2"/>
              <a:buChar char="§"/>
            </a:pPr>
            <a:r>
              <a:rPr lang="it-IT" sz="2100" dirty="0">
                <a:solidFill>
                  <a:schemeClr val="accent1"/>
                </a:solidFill>
                <a:ea typeface="ヒラギノ角ゴ Pro W3" pitchFamily="100" charset="-128"/>
                <a:cs typeface="ヒラギノ角ゴ Pro W3" pitchFamily="100" charset="-128"/>
              </a:rPr>
              <a:t>scrive racconti, poesie e saggi sull’universo </a:t>
            </a:r>
            <a:r>
              <a:rPr lang="it-IT" sz="2100" i="1" dirty="0">
                <a:solidFill>
                  <a:schemeClr val="accent1"/>
                </a:solidFill>
                <a:ea typeface="ヒラギノ角ゴ Pro W3" pitchFamily="100" charset="-128"/>
                <a:cs typeface="ヒラギノ角ゴ Pro W3" pitchFamily="100" charset="-128"/>
              </a:rPr>
              <a:t>indio </a:t>
            </a:r>
            <a:r>
              <a:rPr lang="it-IT" sz="2100" dirty="0">
                <a:solidFill>
                  <a:schemeClr val="accent1"/>
                </a:solidFill>
                <a:ea typeface="ヒラギノ角ゴ Pro W3" pitchFamily="100" charset="-128"/>
                <a:cs typeface="ヒラギノ角ゴ Pro W3" pitchFamily="100" charset="-128"/>
              </a:rPr>
              <a:t>rurale.</a:t>
            </a:r>
          </a:p>
          <a:p>
            <a:pPr marL="0" indent="187200" algn="just">
              <a:spcBef>
                <a:spcPts val="0"/>
              </a:spcBef>
              <a:buFont typeface="Arial"/>
              <a:buChar char="•"/>
            </a:pPr>
            <a:r>
              <a:rPr lang="it-IT" sz="2000" dirty="0">
                <a:solidFill>
                  <a:schemeClr val="accent1"/>
                </a:solidFill>
                <a:ea typeface="ヒラギノ角ゴ Pro W3" pitchFamily="100" charset="-128"/>
                <a:cs typeface="ヒラギノ角ゴ Pro W3" pitchFamily="100" charset="-128"/>
              </a:rPr>
              <a:t>Saggi dedicati al colonialismo, </a:t>
            </a:r>
            <a:r>
              <a:rPr lang="it-IT" sz="2000" dirty="0" err="1">
                <a:solidFill>
                  <a:schemeClr val="accent1"/>
                </a:solidFill>
                <a:ea typeface="ヒラギノ角ゴ Pro W3" pitchFamily="100" charset="-128"/>
                <a:cs typeface="ヒラギノ角ゴ Pro W3" pitchFamily="100" charset="-128"/>
              </a:rPr>
              <a:t>alllo</a:t>
            </a:r>
            <a:r>
              <a:rPr lang="it-IT" sz="2000" dirty="0">
                <a:solidFill>
                  <a:schemeClr val="accent1"/>
                </a:solidFill>
                <a:ea typeface="ヒラギノ角ゴ Pro W3" pitchFamily="100" charset="-128"/>
                <a:cs typeface="ヒラギノ角ゴ Pro W3" pitchFamily="100" charset="-128"/>
              </a:rPr>
              <a:t> sfruttamento degli </a:t>
            </a:r>
            <a:r>
              <a:rPr lang="it-IT" sz="2000" i="1" dirty="0">
                <a:solidFill>
                  <a:schemeClr val="accent1"/>
                </a:solidFill>
                <a:ea typeface="ヒラギノ角ゴ Pro W3" pitchFamily="100" charset="-128"/>
                <a:cs typeface="ヒラギノ角ゴ Pro W3" pitchFamily="100" charset="-128"/>
              </a:rPr>
              <a:t>indios</a:t>
            </a:r>
            <a:r>
              <a:rPr lang="it-IT" sz="2000" dirty="0">
                <a:solidFill>
                  <a:schemeClr val="accent1"/>
                </a:solidFill>
                <a:ea typeface="ヒラギノ角ゴ Pro W3" pitchFamily="100" charset="-128"/>
                <a:cs typeface="ヒラギノ角ゴ Pro W3" pitchFamily="100" charset="-128"/>
              </a:rPr>
              <a:t>, alla loro musica e al folclore;</a:t>
            </a:r>
            <a:r>
              <a:rPr lang="es-ES_tradnl" sz="2000" dirty="0">
                <a:solidFill>
                  <a:schemeClr val="accent1"/>
                </a:solidFill>
                <a:ea typeface="ヒラギノ角ゴ Pro W3" pitchFamily="100" charset="-128"/>
                <a:cs typeface="ヒラギノ角ゴ Pro W3" pitchFamily="100" charset="-128"/>
              </a:rPr>
              <a:t> </a:t>
            </a:r>
            <a:endParaRPr lang="it-IT" sz="2000" dirty="0">
              <a:solidFill>
                <a:schemeClr val="accent1"/>
              </a:solidFill>
              <a:ea typeface="ヒラギノ角ゴ Pro W3" pitchFamily="100" charset="-128"/>
              <a:cs typeface="ヒラギノ角ゴ Pro W3" pitchFamily="100" charset="-128"/>
            </a:endParaRPr>
          </a:p>
          <a:p>
            <a:pPr marL="0" indent="187200" algn="just">
              <a:spcBef>
                <a:spcPts val="0"/>
              </a:spcBef>
              <a:buFont typeface="Wingdings" charset="2"/>
              <a:buChar char="§"/>
            </a:pPr>
            <a:r>
              <a:rPr lang="es-ES_tradnl" sz="2000" dirty="0">
                <a:solidFill>
                  <a:schemeClr val="accent1"/>
                </a:solidFill>
                <a:ea typeface="ヒラギノ角ゴ Pro W3" pitchFamily="100" charset="-128"/>
                <a:cs typeface="ヒラギノ角ゴ Pro W3" pitchFamily="100" charset="-128"/>
              </a:rPr>
              <a:t>s</a:t>
            </a:r>
            <a:r>
              <a:rPr lang="it-IT" sz="2000" dirty="0">
                <a:solidFill>
                  <a:schemeClr val="accent1"/>
                </a:solidFill>
                <a:ea typeface="ヒラギノ角ゴ Pro W3" pitchFamily="100" charset="-128"/>
                <a:cs typeface="ヒラギノ角ゴ Pro W3" pitchFamily="100" charset="-128"/>
              </a:rPr>
              <a:t>i fa animatore del valore della lingua quechua e di altre lingue regionali autoctone;</a:t>
            </a:r>
          </a:p>
          <a:p>
            <a:pPr marL="0" indent="187200" algn="just">
              <a:spcBef>
                <a:spcPts val="0"/>
              </a:spcBef>
              <a:buFont typeface="Wingdings" charset="2"/>
              <a:buChar char="§"/>
            </a:pPr>
            <a:r>
              <a:rPr lang="it-IT" sz="2000" dirty="0">
                <a:solidFill>
                  <a:schemeClr val="accent1"/>
                </a:solidFill>
                <a:ea typeface="ヒラギノ角ゴ Pro W3" pitchFamily="100" charset="-128"/>
                <a:cs typeface="ヒラギノ角ゴ Pro W3" pitchFamily="100" charset="-128"/>
              </a:rPr>
              <a:t>deluso da una società incapace di fare i conti con una memoria condivisa e le proprie radici, si suicida nel 1969.</a:t>
            </a:r>
          </a:p>
          <a:p>
            <a:pPr marL="0" indent="187200" eaLnBrk="1" hangingPunct="1">
              <a:spcBef>
                <a:spcPts val="0"/>
              </a:spcBef>
              <a:buFont typeface="Wingdings" charset="2"/>
              <a:buChar char="§"/>
            </a:pPr>
            <a:r>
              <a:rPr lang="it-IT" sz="2100" dirty="0">
                <a:solidFill>
                  <a:schemeClr val="accent1"/>
                </a:solidFill>
                <a:ea typeface="ヒラギノ角ゴ Pro W3" pitchFamily="100" charset="-128"/>
                <a:cs typeface="ヒラギノ角ゴ Pro W3" pitchFamily="100" charset="-128"/>
              </a:rPr>
              <a:t> </a:t>
            </a:r>
          </a:p>
          <a:p>
            <a:pPr marL="0" indent="187200" eaLnBrk="1" hangingPunct="1">
              <a:spcBef>
                <a:spcPts val="0"/>
              </a:spcBef>
              <a:buFont typeface="Wingdings" charset="2"/>
              <a:buChar char="§"/>
            </a:pPr>
            <a:endParaRPr lang="it-IT" sz="2200" dirty="0">
              <a:ea typeface="ヒラギノ角ゴ Pro W3" pitchFamily="100" charset="-128"/>
              <a:cs typeface="ヒラギノ角ゴ Pro W3" pitchFamily="100" charset="-128"/>
            </a:endParaRPr>
          </a:p>
          <a:p>
            <a:pPr marL="291600" eaLnBrk="1" hangingPunct="1">
              <a:spcBef>
                <a:spcPts val="0"/>
              </a:spcBef>
            </a:pPr>
            <a:endParaRPr lang="it-IT" sz="2600" dirty="0">
              <a:ea typeface="ヒラギノ角ゴ Pro W3" pitchFamily="100" charset="-128"/>
              <a:cs typeface="ヒラギノ角ゴ Pro W3" pitchFamily="100" charset="-128"/>
            </a:endParaRPr>
          </a:p>
        </p:txBody>
      </p:sp>
      <p:pic>
        <p:nvPicPr>
          <p:cNvPr id="22533" name="Picture 6" descr="Jose Maria Arguedas 7"/>
          <p:cNvPicPr>
            <a:picLocks noGrp="1" noChangeAspect="1" noChangeArrowheads="1"/>
          </p:cNvPicPr>
          <p:nvPr>
            <p:ph sz="half" idx="2"/>
          </p:nvPr>
        </p:nvPicPr>
        <p:blipFill>
          <a:blip r:embed="rId3"/>
          <a:srcRect/>
          <a:stretch>
            <a:fillRect/>
          </a:stretch>
        </p:blipFill>
        <p:spPr>
          <a:xfrm>
            <a:off x="8850045" y="1351128"/>
            <a:ext cx="3178709" cy="3643952"/>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body" sz="half" idx="2"/>
          </p:nvPr>
        </p:nvSpPr>
        <p:spPr>
          <a:xfrm>
            <a:off x="4790364" y="342304"/>
            <a:ext cx="5840104" cy="5023541"/>
          </a:xfrm>
        </p:spPr>
        <p:txBody>
          <a:bodyPr>
            <a:normAutofit/>
          </a:bodyPr>
          <a:lstStyle/>
          <a:p>
            <a:pPr marL="291600" eaLnBrk="1" hangingPunct="1">
              <a:spcBef>
                <a:spcPts val="400"/>
              </a:spcBef>
            </a:pPr>
            <a:r>
              <a:rPr lang="it-IT" sz="2400" dirty="0">
                <a:solidFill>
                  <a:schemeClr val="tx1"/>
                </a:solidFill>
                <a:latin typeface="Verdana" panose="020B0604030504040204" pitchFamily="34" charset="0"/>
                <a:ea typeface="Verdana" panose="020B0604030504040204" pitchFamily="34" charset="0"/>
                <a:cs typeface="ヒラギノ角ゴ Pro W3" pitchFamily="100" charset="-128"/>
              </a:rPr>
              <a:t>Nella sua narrativa incorpora la mitologia e il mondo quechua  nell’immaginario collettivo, riprendendo valori e simboli finora ignorati da molti peruviani;</a:t>
            </a:r>
          </a:p>
        </p:txBody>
      </p:sp>
      <p:sp>
        <p:nvSpPr>
          <p:cNvPr id="20482" name="Marcador de número de diapositiva 6"/>
          <p:cNvSpPr>
            <a:spLocks noGrp="1"/>
          </p:cNvSpPr>
          <p:nvPr>
            <p:ph type="sldNum" sz="quarter" idx="12"/>
          </p:nvPr>
        </p:nvSpPr>
        <p:spPr>
          <a:noFill/>
        </p:spPr>
        <p:txBody>
          <a:bodyPr/>
          <a:lstStyle/>
          <a:p>
            <a:pPr fontAlgn="base">
              <a:spcBef>
                <a:spcPct val="0"/>
              </a:spcBef>
              <a:spcAft>
                <a:spcPct val="0"/>
              </a:spcAft>
            </a:pPr>
            <a:fld id="{56F14E1A-B91E-4DAE-9108-688593E0654B}" type="slidenum">
              <a:rPr lang="it-IT">
                <a:solidFill>
                  <a:srgbClr val="000000"/>
                </a:solidFill>
              </a:rPr>
              <a:pPr fontAlgn="base">
                <a:spcBef>
                  <a:spcPct val="0"/>
                </a:spcBef>
                <a:spcAft>
                  <a:spcPct val="0"/>
                </a:spcAft>
              </a:pPr>
              <a:t>14</a:t>
            </a:fld>
            <a:endParaRPr lang="it-IT" dirty="0">
              <a:solidFill>
                <a:srgbClr val="000000"/>
              </a:solidFill>
            </a:endParaRPr>
          </a:p>
        </p:txBody>
      </p:sp>
      <p:pic>
        <p:nvPicPr>
          <p:cNvPr id="6" name="Picture 6" descr="arguedas1"/>
          <p:cNvPicPr>
            <a:picLocks noChangeAspect="1" noChangeArrowheads="1"/>
          </p:cNvPicPr>
          <p:nvPr/>
        </p:nvPicPr>
        <p:blipFill>
          <a:blip r:embed="rId3">
            <a:lum bright="27000" contrast="29000"/>
            <a:alphaModFix amt="82000"/>
          </a:blip>
          <a:srcRect/>
          <a:stretch>
            <a:fillRect/>
          </a:stretch>
        </p:blipFill>
        <p:spPr bwMode="auto">
          <a:xfrm>
            <a:off x="701722" y="1529659"/>
            <a:ext cx="3593210" cy="4773332"/>
          </a:xfrm>
          <a:prstGeom prst="rect">
            <a:avLst/>
          </a:prstGeom>
          <a:blipFill rotWithShape="1">
            <a:blip r:embed="rId4">
              <a:lum bright="27000" contrast="29000"/>
              <a:alphaModFix amt="82000"/>
            </a:blip>
            <a:tile tx="0" ty="0" sx="100000" sy="100000" flip="none" algn="tl"/>
          </a:blipFill>
          <a:ln w="9525">
            <a:noFill/>
            <a:miter lim="800000"/>
            <a:headEnd/>
            <a:tailEnd/>
          </a:ln>
        </p:spPr>
      </p:pic>
      <p:sp>
        <p:nvSpPr>
          <p:cNvPr id="23556" name="Rectangle 4"/>
          <p:cNvSpPr txBox="1">
            <a:spLocks noChangeArrowheads="1"/>
          </p:cNvSpPr>
          <p:nvPr/>
        </p:nvSpPr>
        <p:spPr>
          <a:xfrm>
            <a:off x="5029200" y="2470244"/>
            <a:ext cx="5424985" cy="438775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ü"/>
            </a:pPr>
            <a:r>
              <a:rPr lang="it-IT" sz="2400" i="1" dirty="0" err="1">
                <a:solidFill>
                  <a:schemeClr val="tx1"/>
                </a:solidFill>
                <a:latin typeface="Verdana" panose="020B0604030504040204" pitchFamily="34" charset="0"/>
                <a:ea typeface="Verdana" panose="020B0604030504040204" pitchFamily="34" charset="0"/>
              </a:rPr>
              <a:t>Warma</a:t>
            </a:r>
            <a:r>
              <a:rPr lang="it-IT" sz="2400" i="1" dirty="0">
                <a:solidFill>
                  <a:schemeClr val="tx1"/>
                </a:solidFill>
                <a:latin typeface="Verdana" panose="020B0604030504040204" pitchFamily="34" charset="0"/>
                <a:ea typeface="Verdana" panose="020B0604030504040204" pitchFamily="34" charset="0"/>
              </a:rPr>
              <a:t> </a:t>
            </a:r>
            <a:r>
              <a:rPr lang="it-IT" sz="2400" i="1" dirty="0" err="1">
                <a:solidFill>
                  <a:schemeClr val="tx1"/>
                </a:solidFill>
                <a:latin typeface="Verdana" panose="020B0604030504040204" pitchFamily="34" charset="0"/>
                <a:ea typeface="Verdana" panose="020B0604030504040204" pitchFamily="34" charset="0"/>
              </a:rPr>
              <a:t>Kuyay</a:t>
            </a:r>
            <a:r>
              <a:rPr lang="it-IT" sz="2400" i="1" dirty="0">
                <a:solidFill>
                  <a:schemeClr val="tx1"/>
                </a:solidFill>
                <a:latin typeface="Verdana" panose="020B0604030504040204" pitchFamily="34" charset="0"/>
                <a:ea typeface="Verdana" panose="020B0604030504040204" pitchFamily="34" charset="0"/>
              </a:rPr>
              <a:t>, Agua, Los </a:t>
            </a:r>
            <a:r>
              <a:rPr lang="it-IT" sz="2400" i="1" dirty="0" err="1">
                <a:solidFill>
                  <a:schemeClr val="tx1"/>
                </a:solidFill>
                <a:latin typeface="Verdana" panose="020B0604030504040204" pitchFamily="34" charset="0"/>
                <a:ea typeface="Verdana" panose="020B0604030504040204" pitchFamily="34" charset="0"/>
              </a:rPr>
              <a:t>escoleros</a:t>
            </a:r>
            <a:r>
              <a:rPr lang="it-IT" sz="2400" i="1" dirty="0">
                <a:solidFill>
                  <a:schemeClr val="tx1"/>
                </a:solidFill>
                <a:latin typeface="Verdana" panose="020B0604030504040204" pitchFamily="34" charset="0"/>
                <a:ea typeface="Verdana" panose="020B0604030504040204" pitchFamily="34" charset="0"/>
              </a:rPr>
              <a:t> (1933).</a:t>
            </a:r>
          </a:p>
          <a:p>
            <a:pPr>
              <a:buFont typeface="Wingdings" charset="2"/>
              <a:buChar char="ü"/>
            </a:pPr>
            <a:r>
              <a:rPr lang="it-IT" sz="2400" i="1" dirty="0" err="1">
                <a:solidFill>
                  <a:schemeClr val="tx1"/>
                </a:solidFill>
                <a:latin typeface="Verdana" panose="020B0604030504040204" pitchFamily="34" charset="0"/>
                <a:ea typeface="Verdana" panose="020B0604030504040204" pitchFamily="34" charset="0"/>
              </a:rPr>
              <a:t>Yawar</a:t>
            </a:r>
            <a:r>
              <a:rPr lang="it-IT" sz="2400" i="1" dirty="0">
                <a:solidFill>
                  <a:schemeClr val="tx1"/>
                </a:solidFill>
                <a:latin typeface="Verdana" panose="020B0604030504040204" pitchFamily="34" charset="0"/>
                <a:ea typeface="Verdana" panose="020B0604030504040204" pitchFamily="34" charset="0"/>
              </a:rPr>
              <a:t> Fiesta (1941).</a:t>
            </a:r>
          </a:p>
          <a:p>
            <a:pPr>
              <a:buFont typeface="Wingdings" charset="2"/>
              <a:buChar char="ü"/>
            </a:pPr>
            <a:r>
              <a:rPr lang="it-IT" sz="2400" i="1" dirty="0">
                <a:solidFill>
                  <a:schemeClr val="tx1"/>
                </a:solidFill>
                <a:latin typeface="Verdana" panose="020B0604030504040204" pitchFamily="34" charset="0"/>
                <a:ea typeface="Verdana" panose="020B0604030504040204" pitchFamily="34" charset="0"/>
              </a:rPr>
              <a:t> </a:t>
            </a:r>
            <a:r>
              <a:rPr lang="it-IT" sz="2400" i="1" dirty="0" err="1">
                <a:solidFill>
                  <a:schemeClr val="tx1"/>
                </a:solidFill>
                <a:latin typeface="Verdana" panose="020B0604030504040204" pitchFamily="34" charset="0"/>
                <a:ea typeface="Verdana" panose="020B0604030504040204" pitchFamily="34" charset="0"/>
              </a:rPr>
              <a:t>Diamantes</a:t>
            </a:r>
            <a:r>
              <a:rPr lang="it-IT" sz="2400" i="1" dirty="0">
                <a:solidFill>
                  <a:schemeClr val="tx1"/>
                </a:solidFill>
                <a:latin typeface="Verdana" panose="020B0604030504040204" pitchFamily="34" charset="0"/>
                <a:ea typeface="Verdana" panose="020B0604030504040204" pitchFamily="34" charset="0"/>
              </a:rPr>
              <a:t> y </a:t>
            </a:r>
            <a:r>
              <a:rPr lang="it-IT" sz="2400" i="1" dirty="0" err="1">
                <a:solidFill>
                  <a:schemeClr val="tx1"/>
                </a:solidFill>
                <a:latin typeface="Verdana" panose="020B0604030504040204" pitchFamily="34" charset="0"/>
                <a:ea typeface="Verdana" panose="020B0604030504040204" pitchFamily="34" charset="0"/>
              </a:rPr>
              <a:t>pedernales</a:t>
            </a:r>
            <a:r>
              <a:rPr lang="it-IT" sz="2400" i="1" dirty="0">
                <a:solidFill>
                  <a:schemeClr val="tx1"/>
                </a:solidFill>
                <a:latin typeface="Verdana" panose="020B0604030504040204" pitchFamily="34" charset="0"/>
                <a:ea typeface="Verdana" panose="020B0604030504040204" pitchFamily="34" charset="0"/>
              </a:rPr>
              <a:t> (1954).</a:t>
            </a:r>
          </a:p>
          <a:p>
            <a:pPr>
              <a:buFont typeface="Wingdings" charset="2"/>
              <a:buChar char="ü"/>
            </a:pPr>
            <a:r>
              <a:rPr lang="it-IT" sz="2400" i="1" dirty="0">
                <a:solidFill>
                  <a:schemeClr val="tx1"/>
                </a:solidFill>
                <a:latin typeface="Verdana" panose="020B0604030504040204" pitchFamily="34" charset="0"/>
                <a:ea typeface="Verdana" panose="020B0604030504040204" pitchFamily="34" charset="0"/>
              </a:rPr>
              <a:t>Los </a:t>
            </a:r>
            <a:r>
              <a:rPr lang="it-IT" sz="2400" i="1" dirty="0" err="1">
                <a:solidFill>
                  <a:schemeClr val="tx1"/>
                </a:solidFill>
                <a:latin typeface="Verdana" panose="020B0604030504040204" pitchFamily="34" charset="0"/>
                <a:ea typeface="Verdana" panose="020B0604030504040204" pitchFamily="34" charset="0"/>
              </a:rPr>
              <a:t>ríos</a:t>
            </a:r>
            <a:r>
              <a:rPr lang="it-IT" sz="2400" i="1" dirty="0">
                <a:solidFill>
                  <a:schemeClr val="tx1"/>
                </a:solidFill>
                <a:latin typeface="Verdana" panose="020B0604030504040204" pitchFamily="34" charset="0"/>
                <a:ea typeface="Verdana" panose="020B0604030504040204" pitchFamily="34" charset="0"/>
              </a:rPr>
              <a:t> </a:t>
            </a:r>
            <a:r>
              <a:rPr lang="it-IT" sz="2400" i="1" dirty="0" err="1">
                <a:solidFill>
                  <a:schemeClr val="tx1"/>
                </a:solidFill>
                <a:latin typeface="Verdana" panose="020B0604030504040204" pitchFamily="34" charset="0"/>
                <a:ea typeface="Verdana" panose="020B0604030504040204" pitchFamily="34" charset="0"/>
              </a:rPr>
              <a:t>profundos</a:t>
            </a:r>
            <a:r>
              <a:rPr lang="it-IT" sz="2400" i="1" dirty="0">
                <a:solidFill>
                  <a:schemeClr val="tx1"/>
                </a:solidFill>
                <a:latin typeface="Verdana" panose="020B0604030504040204" pitchFamily="34" charset="0"/>
                <a:ea typeface="Verdana" panose="020B0604030504040204" pitchFamily="34" charset="0"/>
              </a:rPr>
              <a:t> (1958).</a:t>
            </a:r>
          </a:p>
          <a:p>
            <a:pPr>
              <a:buFont typeface="Wingdings" charset="2"/>
              <a:buChar char="ü"/>
            </a:pPr>
            <a:r>
              <a:rPr lang="it-IT" sz="2400" i="1" dirty="0">
                <a:solidFill>
                  <a:schemeClr val="tx1"/>
                </a:solidFill>
                <a:latin typeface="Verdana" panose="020B0604030504040204" pitchFamily="34" charset="0"/>
                <a:ea typeface="Verdana" panose="020B0604030504040204" pitchFamily="34" charset="0"/>
              </a:rPr>
              <a:t>El </a:t>
            </a:r>
            <a:r>
              <a:rPr lang="it-IT" sz="2400" i="1" dirty="0" err="1">
                <a:solidFill>
                  <a:schemeClr val="tx1"/>
                </a:solidFill>
                <a:latin typeface="Verdana" panose="020B0604030504040204" pitchFamily="34" charset="0"/>
                <a:ea typeface="Verdana" panose="020B0604030504040204" pitchFamily="34" charset="0"/>
              </a:rPr>
              <a:t>Sexto</a:t>
            </a:r>
            <a:r>
              <a:rPr lang="it-IT" sz="2400" i="1" dirty="0">
                <a:solidFill>
                  <a:schemeClr val="tx1"/>
                </a:solidFill>
                <a:latin typeface="Verdana" panose="020B0604030504040204" pitchFamily="34" charset="0"/>
                <a:ea typeface="Verdana" panose="020B0604030504040204" pitchFamily="34" charset="0"/>
              </a:rPr>
              <a:t> (1961).</a:t>
            </a:r>
            <a:endParaRPr lang="it-IT" sz="2400" dirty="0">
              <a:solidFill>
                <a:schemeClr val="tx1"/>
              </a:solidFill>
              <a:latin typeface="Verdana" panose="020B0604030504040204" pitchFamily="34" charset="0"/>
              <a:ea typeface="Verdana" panose="020B0604030504040204" pitchFamily="34" charset="0"/>
            </a:endParaRPr>
          </a:p>
          <a:p>
            <a:pPr>
              <a:buFont typeface="Wingdings" charset="2"/>
              <a:buChar char="ü"/>
            </a:pPr>
            <a:r>
              <a:rPr lang="it-IT" sz="2400" i="1" dirty="0" err="1">
                <a:solidFill>
                  <a:schemeClr val="tx1"/>
                </a:solidFill>
                <a:latin typeface="Verdana" panose="020B0604030504040204" pitchFamily="34" charset="0"/>
                <a:ea typeface="Verdana" panose="020B0604030504040204" pitchFamily="34" charset="0"/>
              </a:rPr>
              <a:t>Todas</a:t>
            </a:r>
            <a:r>
              <a:rPr lang="it-IT" sz="2400" i="1" dirty="0">
                <a:solidFill>
                  <a:schemeClr val="tx1"/>
                </a:solidFill>
                <a:latin typeface="Verdana" panose="020B0604030504040204" pitchFamily="34" charset="0"/>
                <a:ea typeface="Verdana" panose="020B0604030504040204" pitchFamily="34" charset="0"/>
              </a:rPr>
              <a:t> </a:t>
            </a:r>
            <a:r>
              <a:rPr lang="it-IT" sz="2400" i="1" dirty="0" err="1">
                <a:solidFill>
                  <a:schemeClr val="tx1"/>
                </a:solidFill>
                <a:latin typeface="Verdana" panose="020B0604030504040204" pitchFamily="34" charset="0"/>
                <a:ea typeface="Verdana" panose="020B0604030504040204" pitchFamily="34" charset="0"/>
              </a:rPr>
              <a:t>las</a:t>
            </a:r>
            <a:r>
              <a:rPr lang="it-IT" sz="2400" i="1" dirty="0">
                <a:solidFill>
                  <a:schemeClr val="tx1"/>
                </a:solidFill>
                <a:latin typeface="Verdana" panose="020B0604030504040204" pitchFamily="34" charset="0"/>
                <a:ea typeface="Verdana" panose="020B0604030504040204" pitchFamily="34" charset="0"/>
              </a:rPr>
              <a:t> </a:t>
            </a:r>
            <a:r>
              <a:rPr lang="it-IT" sz="2400" i="1" dirty="0" err="1">
                <a:solidFill>
                  <a:schemeClr val="tx1"/>
                </a:solidFill>
                <a:latin typeface="Verdana" panose="020B0604030504040204" pitchFamily="34" charset="0"/>
                <a:ea typeface="Verdana" panose="020B0604030504040204" pitchFamily="34" charset="0"/>
              </a:rPr>
              <a:t>sangres</a:t>
            </a:r>
            <a:r>
              <a:rPr lang="it-IT" sz="2400" i="1" dirty="0">
                <a:solidFill>
                  <a:schemeClr val="tx1"/>
                </a:solidFill>
                <a:latin typeface="Verdana" panose="020B0604030504040204" pitchFamily="34" charset="0"/>
                <a:ea typeface="Verdana" panose="020B0604030504040204" pitchFamily="34" charset="0"/>
              </a:rPr>
              <a:t> (1964).</a:t>
            </a:r>
          </a:p>
          <a:p>
            <a:pPr>
              <a:buFont typeface="Wingdings" charset="2"/>
              <a:buChar char="ü"/>
            </a:pPr>
            <a:r>
              <a:rPr lang="es-ES_tradnl" sz="2400" i="1" dirty="0">
                <a:solidFill>
                  <a:schemeClr val="tx1"/>
                </a:solidFill>
                <a:latin typeface="Verdana" panose="020B0604030504040204" pitchFamily="34" charset="0"/>
                <a:ea typeface="Verdana" panose="020B0604030504040204" pitchFamily="34" charset="0"/>
              </a:rPr>
              <a:t> El zorro de arriba, el zorro de abajo </a:t>
            </a:r>
            <a:r>
              <a:rPr lang="it-IT" sz="2400" i="1" dirty="0">
                <a:solidFill>
                  <a:schemeClr val="tx1"/>
                </a:solidFill>
                <a:latin typeface="Verdana" panose="020B0604030504040204" pitchFamily="34" charset="0"/>
                <a:ea typeface="Verdana" panose="020B0604030504040204" pitchFamily="34" charset="0"/>
              </a:rPr>
              <a:t>(1971).</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3561" name="Group 2356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356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356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356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356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356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356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356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356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357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357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357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357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575" name="Group 2357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57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357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357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357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358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358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358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2358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2358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358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358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358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3589" name="Rectangle 2358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59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23593" name="Rectangle 23592">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p:cNvSpPr>
            <a:spLocks noGrp="1" noChangeArrowheads="1"/>
          </p:cNvSpPr>
          <p:nvPr>
            <p:ph type="title"/>
          </p:nvPr>
        </p:nvSpPr>
        <p:spPr>
          <a:xfrm>
            <a:off x="649224" y="645106"/>
            <a:ext cx="6574536" cy="1259894"/>
          </a:xfrm>
        </p:spPr>
        <p:txBody>
          <a:bodyPr vert="horz" lIns="91440" tIns="45720" rIns="91440" bIns="45720" rtlCol="0" anchor="t">
            <a:normAutofit/>
          </a:bodyPr>
          <a:lstStyle/>
          <a:p>
            <a:pPr>
              <a:lnSpc>
                <a:spcPct val="90000"/>
              </a:lnSpc>
            </a:pPr>
            <a:r>
              <a:rPr lang="en-US" sz="2800" b="1"/>
              <a:t>Arguedas</a:t>
            </a:r>
            <a:br>
              <a:rPr lang="en-US" sz="2800" b="1"/>
            </a:br>
            <a:r>
              <a:rPr lang="en-US" sz="2800" b="1"/>
              <a:t>Discorso per il Premio Garcilaso (1964) </a:t>
            </a:r>
          </a:p>
        </p:txBody>
      </p:sp>
      <p:sp>
        <p:nvSpPr>
          <p:cNvPr id="23595" name="Rectangle 23594">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556" name="Rectangle 4"/>
          <p:cNvSpPr>
            <a:spLocks noGrp="1" noChangeArrowheads="1"/>
          </p:cNvSpPr>
          <p:nvPr>
            <p:ph type="body" sz="half" idx="2"/>
          </p:nvPr>
        </p:nvSpPr>
        <p:spPr>
          <a:xfrm>
            <a:off x="584779" y="2619375"/>
            <a:ext cx="11501274" cy="4233877"/>
          </a:xfrm>
        </p:spPr>
        <p:txBody>
          <a:bodyPr vert="horz" lIns="91440" tIns="45720" rIns="91440" bIns="45720" rtlCol="0">
            <a:noAutofit/>
          </a:bodyPr>
          <a:lstStyle/>
          <a:p>
            <a:pPr>
              <a:lnSpc>
                <a:spcPct val="150000"/>
              </a:lnSpc>
            </a:pPr>
            <a:r>
              <a:rPr lang="it-IT" sz="1400" dirty="0">
                <a:latin typeface="Verdana" panose="020B0604030504040204" pitchFamily="34" charset="0"/>
                <a:ea typeface="Verdana" panose="020B0604030504040204" pitchFamily="34" charset="0"/>
              </a:rPr>
              <a:t>Per sempre contagiato dai canti e dai miti, portato dalla fortuna fino all'Università di San Marcos, parlando quechua per tutta la vita, pienamente integrato nel mondo degli assedianti, felice visitatore di grandi città straniere, ho tentato di tradurre in linguaggio scritto ciò che ero come individuo: un legame vivo e forte, capace di diventare universale, tra la grande nazione assediata e il lato generoso e umano degli oppressori. Il legame poteva diventare universale, poteva estendersi; ne veniva mostrato un esempio concreto e attivo. L'assedio poteva e doveva essere spezzato; la ricchezza delle due nazioni poteva e doveva essere unita. E la via non doveva essere, né poteva essere, solo quella richiesta dal potere imperiale dei vincitori saccheggiatori, ovvero: che la nazione vinta rinunciasse alla propria anima, anche solo in apparenza, formalmente, e assumesse quella dei vincitori, ovvero che si acculturasse.</a:t>
            </a:r>
          </a:p>
          <a:p>
            <a:pPr>
              <a:lnSpc>
                <a:spcPct val="150000"/>
              </a:lnSpc>
            </a:pPr>
            <a:r>
              <a:rPr lang="it-IT" sz="1400" b="1" dirty="0">
                <a:solidFill>
                  <a:schemeClr val="tx1"/>
                </a:solidFill>
                <a:latin typeface="Verdana" panose="020B0604030504040204" pitchFamily="34" charset="0"/>
                <a:ea typeface="Verdana" panose="020B0604030504040204" pitchFamily="34" charset="0"/>
              </a:rPr>
              <a:t>Io non sono acculturato; Sono un peruviano che, con orgoglio e come un diavolo felice, parla lingue cristiane e indigene, spagnolo e quechua. Ho voluto trasformare questa realtà in un linguaggio artistico e, a quanto pare, secondo un consenso più o meno generale, ci sono riuscito.</a:t>
            </a:r>
            <a:endParaRPr lang="en-US" sz="1400" b="1" dirty="0">
              <a:solidFill>
                <a:schemeClr val="tx1"/>
              </a:solidFill>
              <a:effectLst/>
              <a:latin typeface="Verdana" panose="020B0604030504040204" pitchFamily="34" charset="0"/>
              <a:ea typeface="Verdana" panose="020B0604030504040204" pitchFamily="34" charset="0"/>
            </a:endParaRPr>
          </a:p>
        </p:txBody>
      </p:sp>
      <p:pic>
        <p:nvPicPr>
          <p:cNvPr id="3" name="Immagine 2" descr="Immagine che contiene persona, vestiti, Viso umano, sorriso&#10;&#10;Il contenuto generato dall'IA potrebbe non essere corretto.">
            <a:extLst>
              <a:ext uri="{FF2B5EF4-FFF2-40B4-BE49-F238E27FC236}">
                <a16:creationId xmlns:a16="http://schemas.microsoft.com/office/drawing/2014/main" id="{EB722E6A-A832-082C-2AF7-6D7B55229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401" y="-14758"/>
            <a:ext cx="3453068" cy="2589801"/>
          </a:xfrm>
          <a:prstGeom prst="rect">
            <a:avLst/>
          </a:prstGeom>
        </p:spPr>
      </p:pic>
      <p:sp>
        <p:nvSpPr>
          <p:cNvPr id="23597"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Marcador de número de diapositiva 6"/>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fontAlgn="base">
              <a:lnSpc>
                <a:spcPct val="90000"/>
              </a:lnSpc>
              <a:spcBef>
                <a:spcPct val="0"/>
              </a:spcBef>
              <a:spcAft>
                <a:spcPts val="600"/>
              </a:spcAft>
            </a:pPr>
            <a:fld id="{ECB06BDA-95E6-4541-94F7-F08A44D5E0D7}" type="slidenum">
              <a:rPr lang="en-US" sz="1900"/>
              <a:pPr defTabSz="914400" fontAlgn="base">
                <a:lnSpc>
                  <a:spcPct val="90000"/>
                </a:lnSpc>
                <a:spcBef>
                  <a:spcPct val="0"/>
                </a:spcBef>
                <a:spcAft>
                  <a:spcPts val="600"/>
                </a:spcAft>
              </a:pPr>
              <a:t>15</a:t>
            </a:fld>
            <a:endParaRPr lang="en-US" sz="19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3840D-1993-64AE-B581-332DA78357EB}"/>
              </a:ext>
            </a:extLst>
          </p:cNvPr>
          <p:cNvSpPr>
            <a:spLocks noGrp="1"/>
          </p:cNvSpPr>
          <p:nvPr>
            <p:ph type="title"/>
          </p:nvPr>
        </p:nvSpPr>
        <p:spPr/>
        <p:txBody>
          <a:bodyPr>
            <a:normAutofit fontScale="90000"/>
          </a:bodyPr>
          <a:lstStyle/>
          <a:p>
            <a:r>
              <a:rPr lang="it-IT" b="1" dirty="0"/>
              <a:t>La rinascita delle lingue e delle letterature originarie</a:t>
            </a:r>
          </a:p>
        </p:txBody>
      </p:sp>
      <p:sp>
        <p:nvSpPr>
          <p:cNvPr id="3" name="Segnaposto contenuto 2">
            <a:extLst>
              <a:ext uri="{FF2B5EF4-FFF2-40B4-BE49-F238E27FC236}">
                <a16:creationId xmlns:a16="http://schemas.microsoft.com/office/drawing/2014/main" id="{CFAC4617-89AC-BE04-1E1D-70EFE1510893}"/>
              </a:ext>
            </a:extLst>
          </p:cNvPr>
          <p:cNvSpPr>
            <a:spLocks noGrp="1"/>
          </p:cNvSpPr>
          <p:nvPr>
            <p:ph sz="half" idx="1"/>
          </p:nvPr>
        </p:nvSpPr>
        <p:spPr>
          <a:xfrm>
            <a:off x="609600" y="1433015"/>
            <a:ext cx="11400430" cy="5281684"/>
          </a:xfrm>
        </p:spPr>
        <p:txBody>
          <a:bodyPr>
            <a:normAutofit lnSpcReduction="10000"/>
          </a:bodyPr>
          <a:lstStyle/>
          <a:p>
            <a:r>
              <a:rPr lang="es-ES" b="1" dirty="0">
                <a:latin typeface="Verdana" panose="020B0604030504040204" pitchFamily="34" charset="0"/>
                <a:ea typeface="Verdana" panose="020B0604030504040204" pitchFamily="34" charset="0"/>
              </a:rPr>
              <a:t>Humberto </a:t>
            </a:r>
            <a:r>
              <a:rPr lang="es-ES" b="1" dirty="0" err="1">
                <a:latin typeface="Verdana" panose="020B0604030504040204" pitchFamily="34" charset="0"/>
                <a:ea typeface="Verdana" panose="020B0604030504040204" pitchFamily="34" charset="0"/>
              </a:rPr>
              <a:t>Ak'abal</a:t>
            </a:r>
            <a:r>
              <a:rPr lang="es-ES" b="1" dirty="0">
                <a:latin typeface="Verdana" panose="020B0604030504040204" pitchFamily="34" charset="0"/>
                <a:ea typeface="Verdana" panose="020B0604030504040204" pitchFamily="34" charset="0"/>
              </a:rPr>
              <a:t>, poeta maya: </a:t>
            </a:r>
          </a:p>
          <a:p>
            <a:pPr marL="0" indent="0">
              <a:buNone/>
            </a:pPr>
            <a:r>
              <a:rPr lang="es-ES" b="1" dirty="0">
                <a:latin typeface="Verdana" panose="020B0604030504040204" pitchFamily="34" charset="0"/>
                <a:ea typeface="Verdana" panose="020B0604030504040204" pitchFamily="34" charset="0"/>
                <a:hlinkClick r:id="rId2"/>
              </a:rPr>
              <a:t>https://www.laotrarevista.com/2019/01/humberto-akabal-muestra-poetica/</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rPr>
              <a:t>Publicidad en lengua quechua: </a:t>
            </a:r>
          </a:p>
          <a:p>
            <a:pPr marL="0" indent="0">
              <a:buNone/>
            </a:pPr>
            <a:r>
              <a:rPr lang="es-ES" b="1" dirty="0">
                <a:latin typeface="Verdana" panose="020B0604030504040204" pitchFamily="34" charset="0"/>
                <a:ea typeface="Verdana" panose="020B0604030504040204" pitchFamily="34" charset="0"/>
                <a:hlinkClick r:id="rId3"/>
              </a:rPr>
              <a:t>https://www.facebook.com/watch/?v=611820740173931</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rPr>
              <a:t>68 voces: </a:t>
            </a:r>
          </a:p>
          <a:p>
            <a:pPr marL="0" indent="0">
              <a:buNone/>
            </a:pPr>
            <a:r>
              <a:rPr lang="es-ES" b="1" dirty="0">
                <a:latin typeface="Verdana" panose="020B0604030504040204" pitchFamily="34" charset="0"/>
                <a:ea typeface="Verdana" panose="020B0604030504040204" pitchFamily="34" charset="0"/>
                <a:hlinkClick r:id="rId4"/>
              </a:rPr>
              <a:t>https://68voces.mx/</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rPr>
              <a:t>Materiales en lenguas </a:t>
            </a:r>
            <a:r>
              <a:rPr lang="es-ES" b="1" dirty="0" err="1">
                <a:latin typeface="Verdana" panose="020B0604030504040204" pitchFamily="34" charset="0"/>
                <a:ea typeface="Verdana" panose="020B0604030504040204" pitchFamily="34" charset="0"/>
              </a:rPr>
              <a:t>indigenas</a:t>
            </a:r>
            <a:r>
              <a:rPr lang="es-ES" b="1" dirty="0">
                <a:latin typeface="Verdana" panose="020B0604030504040204" pitchFamily="34" charset="0"/>
                <a:ea typeface="Verdana" panose="020B0604030504040204" pitchFamily="34" charset="0"/>
              </a:rPr>
              <a:t> para prevenir el COVID 19: </a:t>
            </a:r>
          </a:p>
          <a:p>
            <a:pPr marL="0" indent="0">
              <a:buNone/>
            </a:pPr>
            <a:r>
              <a:rPr lang="es-ES" b="1" dirty="0">
                <a:latin typeface="Verdana" panose="020B0604030504040204" pitchFamily="34" charset="0"/>
                <a:ea typeface="Verdana" panose="020B0604030504040204" pitchFamily="34" charset="0"/>
                <a:hlinkClick r:id="rId5"/>
              </a:rPr>
              <a:t>https://site.inali.gob.mx/Micrositios/materiales_de_prevencion_covid-19/</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rPr>
              <a:t>Rock en lenguas </a:t>
            </a:r>
            <a:r>
              <a:rPr lang="es-ES" b="1" dirty="0" err="1">
                <a:latin typeface="Verdana" panose="020B0604030504040204" pitchFamily="34" charset="0"/>
                <a:ea typeface="Verdana" panose="020B0604030504040204" pitchFamily="34" charset="0"/>
              </a:rPr>
              <a:t>indigenas</a:t>
            </a:r>
            <a:r>
              <a:rPr lang="es-ES" b="1" dirty="0">
                <a:latin typeface="Verdana" panose="020B0604030504040204" pitchFamily="34" charset="0"/>
                <a:ea typeface="Verdana" panose="020B0604030504040204" pitchFamily="34" charset="0"/>
              </a:rPr>
              <a:t>: </a:t>
            </a:r>
          </a:p>
          <a:p>
            <a:pPr marL="0" indent="0">
              <a:buNone/>
            </a:pPr>
            <a:r>
              <a:rPr lang="es-ES" b="1" dirty="0">
                <a:latin typeface="Verdana" panose="020B0604030504040204" pitchFamily="34" charset="0"/>
                <a:ea typeface="Verdana" panose="020B0604030504040204" pitchFamily="34" charset="0"/>
                <a:hlinkClick r:id="rId6"/>
              </a:rPr>
              <a:t>https://www.mexicodesconocido.com.mx/bandas-lenguas-indigenas.html</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hlinkClick r:id="rId7"/>
              </a:rPr>
              <a:t>https://www.youtube.com/watch?v=C413wMriyPw</a:t>
            </a:r>
            <a:endParaRPr lang="es-ES" b="1" dirty="0">
              <a:latin typeface="Verdana" panose="020B0604030504040204" pitchFamily="34" charset="0"/>
              <a:ea typeface="Verdana" panose="020B0604030504040204" pitchFamily="34" charset="0"/>
            </a:endParaRPr>
          </a:p>
          <a:p>
            <a:pPr marL="0" indent="0">
              <a:buNone/>
            </a:pPr>
            <a:r>
              <a:rPr lang="es-ES" b="1" dirty="0">
                <a:latin typeface="Verdana" panose="020B0604030504040204" pitchFamily="34" charset="0"/>
                <a:ea typeface="Verdana" panose="020B0604030504040204" pitchFamily="34" charset="0"/>
              </a:rPr>
              <a:t>La moda e </a:t>
            </a:r>
            <a:r>
              <a:rPr lang="es-ES" b="1" dirty="0" err="1">
                <a:latin typeface="Verdana" panose="020B0604030504040204" pitchFamily="34" charset="0"/>
                <a:ea typeface="Verdana" panose="020B0604030504040204" pitchFamily="34" charset="0"/>
              </a:rPr>
              <a:t>l’appropriazione</a:t>
            </a:r>
            <a:r>
              <a:rPr lang="es-ES" b="1" dirty="0">
                <a:latin typeface="Verdana" panose="020B0604030504040204" pitchFamily="34" charset="0"/>
                <a:ea typeface="Verdana" panose="020B0604030504040204" pitchFamily="34" charset="0"/>
              </a:rPr>
              <a:t> </a:t>
            </a:r>
            <a:r>
              <a:rPr lang="es-ES" b="1" dirty="0" err="1">
                <a:latin typeface="Verdana" panose="020B0604030504040204" pitchFamily="34" charset="0"/>
                <a:ea typeface="Verdana" panose="020B0604030504040204" pitchFamily="34" charset="0"/>
              </a:rPr>
              <a:t>culturale</a:t>
            </a:r>
            <a:r>
              <a:rPr lang="es-ES" b="1" dirty="0">
                <a:latin typeface="Verdana" panose="020B0604030504040204" pitchFamily="34" charset="0"/>
                <a:ea typeface="Verdana" panose="020B0604030504040204" pitchFamily="34" charset="0"/>
              </a:rPr>
              <a:t>:</a:t>
            </a:r>
          </a:p>
          <a:p>
            <a:pPr marL="0" indent="0">
              <a:buNone/>
            </a:pPr>
            <a:r>
              <a:rPr lang="es-ES" b="1" dirty="0">
                <a:latin typeface="Verdana" panose="020B0604030504040204" pitchFamily="34" charset="0"/>
                <a:ea typeface="Verdana" panose="020B0604030504040204" pitchFamily="34" charset="0"/>
                <a:hlinkClick r:id="rId8"/>
              </a:rPr>
              <a:t>https://www.youtube.com/watch?v=TZmnxCyO4cA</a:t>
            </a:r>
            <a:r>
              <a:rPr lang="es-ES" b="1" dirty="0">
                <a:latin typeface="Verdana" panose="020B0604030504040204" pitchFamily="34" charset="0"/>
                <a:ea typeface="Verdana" panose="020B0604030504040204" pitchFamily="34" charset="0"/>
              </a:rPr>
              <a:t> </a:t>
            </a:r>
          </a:p>
          <a:p>
            <a:pPr marL="0" indent="0">
              <a:buNone/>
            </a:pPr>
            <a:r>
              <a:rPr lang="es-ES" b="1" dirty="0">
                <a:latin typeface="Verdana" panose="020B0604030504040204" pitchFamily="34" charset="0"/>
                <a:ea typeface="Verdana" panose="020B0604030504040204" pitchFamily="34" charset="0"/>
                <a:hlinkClick r:id="rId9"/>
              </a:rPr>
              <a:t>https://www.youtube.com/watch?v=PBvSubFmRPw</a:t>
            </a:r>
            <a:endParaRPr lang="es-ES" b="1" dirty="0">
              <a:latin typeface="Verdana" panose="020B0604030504040204" pitchFamily="34" charset="0"/>
              <a:ea typeface="Verdana" panose="020B0604030504040204" pitchFamily="34" charset="0"/>
            </a:endParaRPr>
          </a:p>
          <a:p>
            <a:pPr marL="0" indent="0">
              <a:buNone/>
            </a:pPr>
            <a:endParaRPr lang="es-ES" b="1" dirty="0">
              <a:latin typeface="Verdana" panose="020B0604030504040204" pitchFamily="34" charset="0"/>
              <a:ea typeface="Verdana" panose="020B0604030504040204" pitchFamily="34" charset="0"/>
            </a:endParaRPr>
          </a:p>
          <a:p>
            <a:endParaRPr lang="it-IT" dirty="0"/>
          </a:p>
        </p:txBody>
      </p:sp>
    </p:spTree>
    <p:extLst>
      <p:ext uri="{BB962C8B-B14F-4D97-AF65-F5344CB8AC3E}">
        <p14:creationId xmlns:p14="http://schemas.microsoft.com/office/powerpoint/2010/main" val="41900797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dirty="0">
                <a:latin typeface="Verdana" panose="020B0604030504040204" pitchFamily="34" charset="0"/>
                <a:ea typeface="Verdana" panose="020B0604030504040204" pitchFamily="34" charset="0"/>
              </a:rPr>
              <a:t>L’ Età dell’Indipendenza</a:t>
            </a:r>
            <a:endParaRPr lang="es-ES" dirty="0">
              <a:latin typeface="Verdana" panose="020B0604030504040204" pitchFamily="34" charset="0"/>
              <a:ea typeface="Verdana" panose="020B0604030504040204" pitchFamily="34" charset="0"/>
            </a:endParaRPr>
          </a:p>
        </p:txBody>
      </p:sp>
      <p:sp>
        <p:nvSpPr>
          <p:cNvPr id="4" name="3 Marcador de contenido"/>
          <p:cNvSpPr>
            <a:spLocks noGrp="1"/>
          </p:cNvSpPr>
          <p:nvPr>
            <p:ph sz="half" idx="1"/>
          </p:nvPr>
        </p:nvSpPr>
        <p:spPr>
          <a:xfrm>
            <a:off x="1618938" y="1512110"/>
            <a:ext cx="5474012" cy="4525963"/>
          </a:xfrm>
        </p:spPr>
        <p:txBody>
          <a:bodyPr>
            <a:normAutofit/>
          </a:bodyPr>
          <a:lstStyle/>
          <a:p>
            <a:pPr algn="ctr">
              <a:buNone/>
            </a:pPr>
            <a:endParaRPr lang="it-IT" b="1" dirty="0"/>
          </a:p>
          <a:p>
            <a:pPr algn="ctr">
              <a:buNone/>
            </a:pPr>
            <a:r>
              <a:rPr lang="it-IT" sz="2800" b="1" dirty="0">
                <a:latin typeface="Verdana" panose="020B0604030504040204" pitchFamily="34" charset="0"/>
                <a:ea typeface="Verdana" panose="020B0604030504040204" pitchFamily="34" charset="0"/>
              </a:rPr>
              <a:t>Le strutture dell’ epoca coloniale non scompaiono, ma si sostituiscono le elites dominanti.</a:t>
            </a:r>
          </a:p>
          <a:p>
            <a:pPr algn="ctr">
              <a:buNone/>
            </a:pPr>
            <a:endParaRPr lang="it-IT" sz="2800" b="1" dirty="0">
              <a:latin typeface="Verdana" panose="020B0604030504040204" pitchFamily="34" charset="0"/>
              <a:ea typeface="Verdana" panose="020B0604030504040204" pitchFamily="34" charset="0"/>
            </a:endParaRPr>
          </a:p>
          <a:p>
            <a:pPr algn="ctr">
              <a:buNone/>
            </a:pPr>
            <a:r>
              <a:rPr lang="it-IT" sz="2800" b="1" dirty="0">
                <a:latin typeface="Verdana" panose="020B0604030504040204" pitchFamily="34" charset="0"/>
                <a:ea typeface="Verdana" panose="020B0604030504040204" pitchFamily="34" charset="0"/>
              </a:rPr>
              <a:t>La questione delle proprietà comunali</a:t>
            </a:r>
          </a:p>
        </p:txBody>
      </p:sp>
      <p:sp>
        <p:nvSpPr>
          <p:cNvPr id="5" name="4 Rectángulo"/>
          <p:cNvSpPr/>
          <p:nvPr/>
        </p:nvSpPr>
        <p:spPr>
          <a:xfrm>
            <a:off x="1257300" y="1417638"/>
            <a:ext cx="9515475" cy="47149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pic>
        <p:nvPicPr>
          <p:cNvPr id="6" name="Immagine 5" descr="Immagine che contiene vestiti, cielo, aria aperta, persona&#10;&#10;Il contenuto generato dall'IA potrebbe non essere corretto.">
            <a:extLst>
              <a:ext uri="{FF2B5EF4-FFF2-40B4-BE49-F238E27FC236}">
                <a16:creationId xmlns:a16="http://schemas.microsoft.com/office/drawing/2014/main" id="{2EEBF33C-2C02-0563-BDFF-80D0B14F7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50" y="1905000"/>
            <a:ext cx="4871840" cy="33417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F9CE7D9-2535-4CA2-9363-96C9AC5ED71F}"/>
              </a:ext>
            </a:extLst>
          </p:cNvPr>
          <p:cNvSpPr txBox="1"/>
          <p:nvPr/>
        </p:nvSpPr>
        <p:spPr>
          <a:xfrm>
            <a:off x="1400175" y="157164"/>
            <a:ext cx="3553962" cy="584775"/>
          </a:xfrm>
          <a:prstGeom prst="rect">
            <a:avLst/>
          </a:prstGeom>
          <a:noFill/>
        </p:spPr>
        <p:txBody>
          <a:bodyPr wrap="square" rtlCol="0">
            <a:spAutoFit/>
          </a:bodyPr>
          <a:lstStyle/>
          <a:p>
            <a:r>
              <a:rPr lang="it-IT" sz="3200" b="1" dirty="0">
                <a:latin typeface="Verdana" panose="020B0604030504040204" pitchFamily="34" charset="0"/>
                <a:ea typeface="Verdana" panose="020B0604030504040204" pitchFamily="34" charset="0"/>
              </a:rPr>
              <a:t>Le guerre</a:t>
            </a:r>
            <a:r>
              <a:rPr lang="it-IT" dirty="0"/>
              <a:t> </a:t>
            </a:r>
          </a:p>
        </p:txBody>
      </p:sp>
      <p:pic>
        <p:nvPicPr>
          <p:cNvPr id="3" name="Immagine 2">
            <a:extLst>
              <a:ext uri="{FF2B5EF4-FFF2-40B4-BE49-F238E27FC236}">
                <a16:creationId xmlns:a16="http://schemas.microsoft.com/office/drawing/2014/main" id="{D18DE9B5-1C02-4888-9A09-419C2370CD37}"/>
              </a:ext>
            </a:extLst>
          </p:cNvPr>
          <p:cNvPicPr>
            <a:picLocks noChangeAspect="1"/>
          </p:cNvPicPr>
          <p:nvPr/>
        </p:nvPicPr>
        <p:blipFill>
          <a:blip r:embed="rId2"/>
          <a:stretch>
            <a:fillRect/>
          </a:stretch>
        </p:blipFill>
        <p:spPr>
          <a:xfrm>
            <a:off x="9746264" y="0"/>
            <a:ext cx="2445736" cy="2824010"/>
          </a:xfrm>
          <a:prstGeom prst="rect">
            <a:avLst/>
          </a:prstGeom>
        </p:spPr>
      </p:pic>
      <p:sp>
        <p:nvSpPr>
          <p:cNvPr id="4" name="CasellaDiTesto 3">
            <a:extLst>
              <a:ext uri="{FF2B5EF4-FFF2-40B4-BE49-F238E27FC236}">
                <a16:creationId xmlns:a16="http://schemas.microsoft.com/office/drawing/2014/main" id="{F2CEB032-363C-4067-91FF-26BB306706E8}"/>
              </a:ext>
            </a:extLst>
          </p:cNvPr>
          <p:cNvSpPr txBox="1"/>
          <p:nvPr/>
        </p:nvSpPr>
        <p:spPr>
          <a:xfrm>
            <a:off x="342726" y="3044626"/>
            <a:ext cx="2834430" cy="646331"/>
          </a:xfrm>
          <a:prstGeom prst="rect">
            <a:avLst/>
          </a:prstGeom>
          <a:noFill/>
        </p:spPr>
        <p:txBody>
          <a:bodyPr wrap="none" rtlCol="0">
            <a:spAutoFit/>
          </a:bodyPr>
          <a:lstStyle/>
          <a:p>
            <a:r>
              <a:rPr lang="it-IT" b="1" dirty="0">
                <a:latin typeface="Verdana" panose="020B0604030504040204" pitchFamily="34" charset="0"/>
                <a:ea typeface="Verdana" panose="020B0604030504040204" pitchFamily="34" charset="0"/>
              </a:rPr>
              <a:t>La guerra de </a:t>
            </a:r>
            <a:r>
              <a:rPr lang="it-IT" b="1" dirty="0" err="1">
                <a:latin typeface="Verdana" panose="020B0604030504040204" pitchFamily="34" charset="0"/>
                <a:ea typeface="Verdana" panose="020B0604030504040204" pitchFamily="34" charset="0"/>
              </a:rPr>
              <a:t>Castas</a:t>
            </a:r>
            <a:r>
              <a:rPr lang="it-IT" b="1" dirty="0">
                <a:latin typeface="Verdana" panose="020B0604030504040204" pitchFamily="34" charset="0"/>
                <a:ea typeface="Verdana" panose="020B0604030504040204" pitchFamily="34" charset="0"/>
              </a:rPr>
              <a:t> </a:t>
            </a:r>
          </a:p>
          <a:p>
            <a:r>
              <a:rPr lang="it-IT" b="1" dirty="0">
                <a:latin typeface="Verdana" panose="020B0604030504040204" pitchFamily="34" charset="0"/>
                <a:ea typeface="Verdana" panose="020B0604030504040204" pitchFamily="34" charset="0"/>
              </a:rPr>
              <a:t>Yucatan 1847-1901 </a:t>
            </a:r>
          </a:p>
        </p:txBody>
      </p:sp>
      <p:pic>
        <p:nvPicPr>
          <p:cNvPr id="5" name="Immagine 4">
            <a:extLst>
              <a:ext uri="{FF2B5EF4-FFF2-40B4-BE49-F238E27FC236}">
                <a16:creationId xmlns:a16="http://schemas.microsoft.com/office/drawing/2014/main" id="{089BE1B8-A962-481B-BE5B-B6BE0C67403D}"/>
              </a:ext>
            </a:extLst>
          </p:cNvPr>
          <p:cNvPicPr>
            <a:picLocks noChangeAspect="1"/>
          </p:cNvPicPr>
          <p:nvPr/>
        </p:nvPicPr>
        <p:blipFill>
          <a:blip r:embed="rId3"/>
          <a:stretch>
            <a:fillRect/>
          </a:stretch>
        </p:blipFill>
        <p:spPr>
          <a:xfrm>
            <a:off x="3112467" y="2117227"/>
            <a:ext cx="2325673" cy="2976862"/>
          </a:xfrm>
          <a:prstGeom prst="rect">
            <a:avLst/>
          </a:prstGeom>
        </p:spPr>
      </p:pic>
      <p:sp>
        <p:nvSpPr>
          <p:cNvPr id="6" name="CasellaDiTesto 5">
            <a:extLst>
              <a:ext uri="{FF2B5EF4-FFF2-40B4-BE49-F238E27FC236}">
                <a16:creationId xmlns:a16="http://schemas.microsoft.com/office/drawing/2014/main" id="{4D855056-F33A-4B8C-A191-7FF911856510}"/>
              </a:ext>
            </a:extLst>
          </p:cNvPr>
          <p:cNvSpPr txBox="1"/>
          <p:nvPr/>
        </p:nvSpPr>
        <p:spPr>
          <a:xfrm>
            <a:off x="5643519" y="5646142"/>
            <a:ext cx="4214615" cy="646331"/>
          </a:xfrm>
          <a:prstGeom prst="rect">
            <a:avLst/>
          </a:prstGeom>
          <a:noFill/>
        </p:spPr>
        <p:txBody>
          <a:bodyPr wrap="none" rtlCol="0">
            <a:spAutoFit/>
          </a:bodyPr>
          <a:lstStyle/>
          <a:p>
            <a:r>
              <a:rPr lang="it-IT" b="1" dirty="0">
                <a:latin typeface="Verdana" panose="020B0604030504040204" pitchFamily="34" charset="0"/>
                <a:ea typeface="Verdana" panose="020B0604030504040204" pitchFamily="34" charset="0"/>
              </a:rPr>
              <a:t>La spedizioni contro gli </a:t>
            </a:r>
            <a:r>
              <a:rPr lang="it-IT" b="1" dirty="0" err="1">
                <a:latin typeface="Verdana" panose="020B0604030504040204" pitchFamily="34" charset="0"/>
                <a:ea typeface="Verdana" panose="020B0604030504040204" pitchFamily="34" charset="0"/>
              </a:rPr>
              <a:t>Yaquis</a:t>
            </a:r>
            <a:r>
              <a:rPr lang="it-IT" b="1" dirty="0">
                <a:latin typeface="Verdana" panose="020B0604030504040204" pitchFamily="34" charset="0"/>
                <a:ea typeface="Verdana" panose="020B0604030504040204" pitchFamily="34" charset="0"/>
              </a:rPr>
              <a:t> </a:t>
            </a:r>
          </a:p>
          <a:p>
            <a:r>
              <a:rPr lang="it-IT" b="1" dirty="0">
                <a:latin typeface="Verdana" panose="020B0604030504040204" pitchFamily="34" charset="0"/>
                <a:ea typeface="Verdana" panose="020B0604030504040204" pitchFamily="34" charset="0"/>
              </a:rPr>
              <a:t>Nord del Messico1825-1910</a:t>
            </a:r>
          </a:p>
        </p:txBody>
      </p:sp>
      <p:pic>
        <p:nvPicPr>
          <p:cNvPr id="7" name="Immagine 6">
            <a:extLst>
              <a:ext uri="{FF2B5EF4-FFF2-40B4-BE49-F238E27FC236}">
                <a16:creationId xmlns:a16="http://schemas.microsoft.com/office/drawing/2014/main" id="{5DBC21BB-B7A3-476B-8696-7E61FBE8BE69}"/>
              </a:ext>
            </a:extLst>
          </p:cNvPr>
          <p:cNvPicPr>
            <a:picLocks noChangeAspect="1"/>
          </p:cNvPicPr>
          <p:nvPr/>
        </p:nvPicPr>
        <p:blipFill>
          <a:blip r:embed="rId4"/>
          <a:stretch>
            <a:fillRect/>
          </a:stretch>
        </p:blipFill>
        <p:spPr>
          <a:xfrm>
            <a:off x="2382385" y="5292889"/>
            <a:ext cx="2571752" cy="1543051"/>
          </a:xfrm>
          <a:prstGeom prst="rect">
            <a:avLst/>
          </a:prstGeom>
        </p:spPr>
      </p:pic>
      <p:pic>
        <p:nvPicPr>
          <p:cNvPr id="9" name="Immagine 8" descr="Immagine che contiene vestiti, testo, Stile retrò, Carta fotografica&#10;&#10;Il contenuto generato dall'IA potrebbe non essere corretto.">
            <a:extLst>
              <a:ext uri="{FF2B5EF4-FFF2-40B4-BE49-F238E27FC236}">
                <a16:creationId xmlns:a16="http://schemas.microsoft.com/office/drawing/2014/main" id="{4501C3DB-7E81-4FE7-6489-BC908392A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519" y="8454"/>
            <a:ext cx="4102745" cy="2350531"/>
          </a:xfrm>
          <a:prstGeom prst="rect">
            <a:avLst/>
          </a:prstGeom>
        </p:spPr>
      </p:pic>
      <p:sp>
        <p:nvSpPr>
          <p:cNvPr id="10" name="CasellaDiTesto 9">
            <a:extLst>
              <a:ext uri="{FF2B5EF4-FFF2-40B4-BE49-F238E27FC236}">
                <a16:creationId xmlns:a16="http://schemas.microsoft.com/office/drawing/2014/main" id="{418C7447-A405-503E-1726-8B709C2E9558}"/>
              </a:ext>
            </a:extLst>
          </p:cNvPr>
          <p:cNvSpPr txBox="1"/>
          <p:nvPr/>
        </p:nvSpPr>
        <p:spPr>
          <a:xfrm>
            <a:off x="804873" y="1246288"/>
            <a:ext cx="3911648" cy="646331"/>
          </a:xfrm>
          <a:prstGeom prst="rect">
            <a:avLst/>
          </a:prstGeom>
          <a:noFill/>
        </p:spPr>
        <p:txBody>
          <a:bodyPr wrap="none" rtlCol="0">
            <a:spAutoFit/>
          </a:bodyPr>
          <a:lstStyle/>
          <a:p>
            <a:r>
              <a:rPr lang="it-IT" b="1" dirty="0">
                <a:latin typeface="Verdana" panose="020B0604030504040204" pitchFamily="34" charset="0"/>
                <a:ea typeface="Verdana" panose="020B0604030504040204" pitchFamily="34" charset="0"/>
              </a:rPr>
              <a:t>La «conquista del </a:t>
            </a:r>
            <a:r>
              <a:rPr lang="it-IT" b="1" dirty="0" err="1">
                <a:latin typeface="Verdana" panose="020B0604030504040204" pitchFamily="34" charset="0"/>
                <a:ea typeface="Verdana" panose="020B0604030504040204" pitchFamily="34" charset="0"/>
              </a:rPr>
              <a:t>desierto</a:t>
            </a:r>
            <a:r>
              <a:rPr lang="it-IT" b="1" dirty="0">
                <a:latin typeface="Verdana" panose="020B0604030504040204" pitchFamily="34" charset="0"/>
                <a:ea typeface="Verdana" panose="020B0604030504040204" pitchFamily="34" charset="0"/>
              </a:rPr>
              <a:t>» </a:t>
            </a:r>
          </a:p>
          <a:p>
            <a:r>
              <a:rPr lang="it-IT" b="1" dirty="0">
                <a:latin typeface="Verdana" panose="020B0604030504040204" pitchFamily="34" charset="0"/>
                <a:ea typeface="Verdana" panose="020B0604030504040204" pitchFamily="34" charset="0"/>
              </a:rPr>
              <a:t>Argentina 1878-1885</a:t>
            </a:r>
          </a:p>
        </p:txBody>
      </p:sp>
      <p:pic>
        <p:nvPicPr>
          <p:cNvPr id="12" name="Immagine 11" descr="Immagine che contiene aria aperta, albero, pianta, bianco e nero&#10;&#10;Il contenuto generato dall'IA potrebbe non essere corretto.">
            <a:extLst>
              <a:ext uri="{FF2B5EF4-FFF2-40B4-BE49-F238E27FC236}">
                <a16:creationId xmlns:a16="http://schemas.microsoft.com/office/drawing/2014/main" id="{61E5E15E-C9BC-D701-2E2C-5A54B8E9F3CC}"/>
              </a:ext>
            </a:extLst>
          </p:cNvPr>
          <p:cNvPicPr>
            <a:picLocks noChangeAspect="1"/>
          </p:cNvPicPr>
          <p:nvPr/>
        </p:nvPicPr>
        <p:blipFill>
          <a:blip r:embed="rId6">
            <a:extLst>
              <a:ext uri="{28A0092B-C50C-407E-A947-70E740481C1C}">
                <a14:useLocalDpi xmlns:a14="http://schemas.microsoft.com/office/drawing/2010/main" val="0"/>
              </a:ext>
            </a:extLst>
          </a:blip>
          <a:srcRect l="11404" b="23083"/>
          <a:stretch>
            <a:fillRect/>
          </a:stretch>
        </p:blipFill>
        <p:spPr>
          <a:xfrm>
            <a:off x="5774775" y="2902035"/>
            <a:ext cx="3634854" cy="1577844"/>
          </a:xfrm>
          <a:prstGeom prst="rect">
            <a:avLst/>
          </a:prstGeom>
        </p:spPr>
      </p:pic>
    </p:spTree>
    <p:extLst>
      <p:ext uri="{BB962C8B-B14F-4D97-AF65-F5344CB8AC3E}">
        <p14:creationId xmlns:p14="http://schemas.microsoft.com/office/powerpoint/2010/main" val="135698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0156" y="446690"/>
            <a:ext cx="8911687" cy="1280890"/>
          </a:xfrm>
        </p:spPr>
        <p:txBody>
          <a:bodyPr>
            <a:normAutofit/>
          </a:bodyPr>
          <a:lstStyle/>
          <a:p>
            <a:r>
              <a:rPr lang="it-IT" b="1" dirty="0">
                <a:latin typeface="Verdana" panose="020B0604030504040204" pitchFamily="34" charset="0"/>
                <a:ea typeface="Verdana" panose="020B0604030504040204" pitchFamily="34" charset="0"/>
              </a:rPr>
              <a:t>Alcune questioni socio-culturali dell’Ottocento</a:t>
            </a:r>
            <a:endParaRPr lang="es-ES" b="1" dirty="0">
              <a:latin typeface="Verdana" panose="020B0604030504040204" pitchFamily="34" charset="0"/>
              <a:ea typeface="Verdana" panose="020B0604030504040204" pitchFamily="34" charset="0"/>
            </a:endParaRPr>
          </a:p>
        </p:txBody>
      </p:sp>
      <p:sp>
        <p:nvSpPr>
          <p:cNvPr id="3" name="2 Marcador de contenido"/>
          <p:cNvSpPr>
            <a:spLocks noGrp="1"/>
          </p:cNvSpPr>
          <p:nvPr>
            <p:ph sz="half" idx="1"/>
          </p:nvPr>
        </p:nvSpPr>
        <p:spPr>
          <a:xfrm>
            <a:off x="2156347" y="2027858"/>
            <a:ext cx="6701050" cy="4181873"/>
          </a:xfrm>
        </p:spPr>
        <p:txBody>
          <a:bodyPr>
            <a:normAutofit fontScale="92500"/>
          </a:bodyPr>
          <a:lstStyle/>
          <a:p>
            <a:pPr algn="ctr">
              <a:buNone/>
            </a:pPr>
            <a:endParaRPr lang="it-IT" sz="2400" dirty="0"/>
          </a:p>
          <a:p>
            <a:r>
              <a:rPr lang="it-IT" sz="2400" b="1" dirty="0">
                <a:latin typeface="Verdana" panose="020B0604030504040204" pitchFamily="34" charset="0"/>
                <a:ea typeface="Verdana" panose="020B0604030504040204" pitchFamily="34" charset="0"/>
              </a:rPr>
              <a:t>Quale spazio per l’indio? </a:t>
            </a:r>
          </a:p>
          <a:p>
            <a:endParaRPr lang="it-IT" sz="2400" b="1" dirty="0">
              <a:latin typeface="Verdana" panose="020B0604030504040204" pitchFamily="34" charset="0"/>
              <a:ea typeface="Verdana" panose="020B0604030504040204" pitchFamily="34" charset="0"/>
            </a:endParaRPr>
          </a:p>
          <a:p>
            <a:r>
              <a:rPr lang="it-IT" sz="2400" b="1" dirty="0">
                <a:latin typeface="Verdana" panose="020B0604030504040204" pitchFamily="34" charset="0"/>
                <a:ea typeface="Verdana" panose="020B0604030504040204" pitchFamily="34" charset="0"/>
              </a:rPr>
              <a:t>La questione del romanzo storico: la riappropriazione di una storia altrui</a:t>
            </a:r>
          </a:p>
          <a:p>
            <a:endParaRPr lang="es-ES" sz="2400" b="1" dirty="0">
              <a:latin typeface="Verdana" panose="020B0604030504040204" pitchFamily="34" charset="0"/>
              <a:ea typeface="Verdana" panose="020B0604030504040204" pitchFamily="34" charset="0"/>
            </a:endParaRPr>
          </a:p>
          <a:p>
            <a:r>
              <a:rPr lang="it-IT" sz="2400" b="1" dirty="0">
                <a:latin typeface="Verdana" panose="020B0604030504040204" pitchFamily="34" charset="0"/>
                <a:ea typeface="Verdana" panose="020B0604030504040204" pitchFamily="34" charset="0"/>
              </a:rPr>
              <a:t>L’ opposizione Civiltà (lo spazio urbano) </a:t>
            </a:r>
            <a:r>
              <a:rPr lang="it-IT" sz="2400" b="1" i="1" dirty="0">
                <a:latin typeface="Verdana" panose="020B0604030504040204" pitchFamily="34" charset="0"/>
                <a:ea typeface="Verdana" panose="020B0604030504040204" pitchFamily="34" charset="0"/>
              </a:rPr>
              <a:t>versus</a:t>
            </a:r>
            <a:r>
              <a:rPr lang="it-IT" sz="2400" b="1" dirty="0">
                <a:latin typeface="Verdana" panose="020B0604030504040204" pitchFamily="34" charset="0"/>
                <a:ea typeface="Verdana" panose="020B0604030504040204" pitchFamily="34" charset="0"/>
              </a:rPr>
              <a:t> Barbarie (lo spazio rurale) in un nuovo rapporto di colonizzazione.</a:t>
            </a:r>
          </a:p>
          <a:p>
            <a:pPr algn="ctr">
              <a:buNone/>
            </a:pPr>
            <a:endParaRPr lang="es-ES" sz="2400" dirty="0"/>
          </a:p>
          <a:p>
            <a:pPr algn="ctr">
              <a:buNone/>
            </a:pPr>
            <a:endParaRPr lang="es-E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0" name="Group 1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7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7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7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8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8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8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8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8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8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8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8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88" name="Group 2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9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9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9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9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9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9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9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9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9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9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0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01" name="Rectangle 4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03" name="Rectangle 44">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4" name="Group 46">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8"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0"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1"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52"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53"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4"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5"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6"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7"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8"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9"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1" name="Group 60">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2"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63"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4"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5"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6"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7"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8"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9"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0"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1"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72"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73"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 name="Titolo 1">
            <a:extLst>
              <a:ext uri="{FF2B5EF4-FFF2-40B4-BE49-F238E27FC236}">
                <a16:creationId xmlns:a16="http://schemas.microsoft.com/office/drawing/2014/main" id="{DD9EBD6C-B1AF-E89B-BE48-1FAD8BE25CFA}"/>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b="1"/>
              <a:t>Un nuovo spazio</a:t>
            </a:r>
          </a:p>
        </p:txBody>
      </p:sp>
      <p:sp>
        <p:nvSpPr>
          <p:cNvPr id="75" name="Rectangle 74">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7"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8" name="Immagine 7" descr="Immagine che contiene vestiti, arredo, uomo, persona&#10;&#10;Il contenuto generato dall'IA potrebbe non essere corretto.">
            <a:extLst>
              <a:ext uri="{FF2B5EF4-FFF2-40B4-BE49-F238E27FC236}">
                <a16:creationId xmlns:a16="http://schemas.microsoft.com/office/drawing/2014/main" id="{B7948FF3-1B4D-52B7-E738-6964BE16019B}"/>
              </a:ext>
            </a:extLst>
          </p:cNvPr>
          <p:cNvPicPr>
            <a:picLocks noChangeAspect="1"/>
          </p:cNvPicPr>
          <p:nvPr/>
        </p:nvPicPr>
        <p:blipFill>
          <a:blip r:embed="rId2">
            <a:extLst>
              <a:ext uri="{28A0092B-C50C-407E-A947-70E740481C1C}">
                <a14:useLocalDpi xmlns:a14="http://schemas.microsoft.com/office/drawing/2010/main" val="0"/>
              </a:ext>
            </a:extLst>
          </a:blip>
          <a:srcRect l="8029" r="7096"/>
          <a:stretch>
            <a:fillRect/>
          </a:stretch>
        </p:blipFill>
        <p:spPr>
          <a:xfrm>
            <a:off x="-1555" y="1731"/>
            <a:ext cx="4671091" cy="6858000"/>
          </a:xfrm>
          <a:prstGeom prst="rect">
            <a:avLst/>
          </a:prstGeom>
        </p:spPr>
      </p:pic>
      <p:sp>
        <p:nvSpPr>
          <p:cNvPr id="5" name="Segnaposto numero diapositiva 4">
            <a:extLst>
              <a:ext uri="{FF2B5EF4-FFF2-40B4-BE49-F238E27FC236}">
                <a16:creationId xmlns:a16="http://schemas.microsoft.com/office/drawing/2014/main" id="{79A47CE3-553E-6EFC-B014-DC0A7A8636F5}"/>
              </a:ext>
            </a:extLst>
          </p:cNvPr>
          <p:cNvSpPr>
            <a:spLocks noGrp="1"/>
          </p:cNvSpPr>
          <p:nvPr>
            <p:ph type="sldNum" sz="quarter" idx="12"/>
          </p:nvPr>
        </p:nvSpPr>
        <p:spPr>
          <a:xfrm>
            <a:off x="5181705" y="787782"/>
            <a:ext cx="779767" cy="365125"/>
          </a:xfrm>
        </p:spPr>
        <p:txBody>
          <a:bodyPr vert="horz" lIns="91440" tIns="45720" rIns="91440" bIns="45720" rtlCol="0" anchor="ctr">
            <a:normAutofit/>
          </a:bodyPr>
          <a:lstStyle/>
          <a:p>
            <a:pPr defTabSz="914400">
              <a:lnSpc>
                <a:spcPct val="90000"/>
              </a:lnSpc>
              <a:spcAft>
                <a:spcPts val="600"/>
              </a:spcAft>
              <a:defRPr/>
            </a:pPr>
            <a:fld id="{37CA181D-92C9-4B9D-90DA-A38CCDD983EE}" type="slidenum">
              <a:rPr lang="en-US" sz="1900" smtClean="0"/>
              <a:pPr defTabSz="914400">
                <a:lnSpc>
                  <a:spcPct val="90000"/>
                </a:lnSpc>
                <a:spcAft>
                  <a:spcPts val="600"/>
                </a:spcAft>
                <a:defRPr/>
              </a:pPr>
              <a:t>5</a:t>
            </a:fld>
            <a:endParaRPr lang="en-US" sz="1900"/>
          </a:p>
        </p:txBody>
      </p:sp>
      <p:sp>
        <p:nvSpPr>
          <p:cNvPr id="6" name="3 Marcador de contenido"/>
          <p:cNvSpPr>
            <a:spLocks noGrp="1"/>
          </p:cNvSpPr>
          <p:nvPr>
            <p:ph sz="half" idx="1"/>
          </p:nvPr>
        </p:nvSpPr>
        <p:spPr>
          <a:xfrm>
            <a:off x="5836379" y="1707447"/>
            <a:ext cx="5668231" cy="4203775"/>
          </a:xfrm>
        </p:spPr>
        <p:txBody>
          <a:bodyPr vert="horz" lIns="91440" tIns="45720" rIns="91440" bIns="45720" rtlCol="0">
            <a:normAutofit/>
          </a:bodyPr>
          <a:lstStyle/>
          <a:p>
            <a:endParaRPr lang="en-US" dirty="0"/>
          </a:p>
          <a:p>
            <a:r>
              <a:rPr lang="en-US" sz="2400" b="1" dirty="0"/>
              <a:t>Tra </a:t>
            </a:r>
            <a:r>
              <a:rPr lang="en-US" sz="2400" b="1" dirty="0" err="1"/>
              <a:t>Etnologia</a:t>
            </a:r>
            <a:r>
              <a:rPr lang="en-US" sz="2400" b="1" dirty="0"/>
              <a:t> e </a:t>
            </a:r>
            <a:r>
              <a:rPr lang="en-US" sz="2400" b="1" dirty="0" err="1"/>
              <a:t>Archeologia</a:t>
            </a:r>
            <a:endParaRPr lang="en-US" sz="2400" b="1" dirty="0"/>
          </a:p>
          <a:p>
            <a:endParaRPr lang="en-US" sz="2400" b="1" dirty="0"/>
          </a:p>
          <a:p>
            <a:r>
              <a:rPr lang="en-US" sz="2400" b="1" dirty="0" err="1"/>
              <a:t>L’indianismo</a:t>
            </a:r>
            <a:r>
              <a:rPr lang="en-US" sz="2400" b="1" dirty="0"/>
              <a:t> come </a:t>
            </a:r>
            <a:r>
              <a:rPr lang="en-US" sz="2400" b="1" dirty="0" err="1"/>
              <a:t>movimiento</a:t>
            </a:r>
            <a:r>
              <a:rPr lang="en-US" sz="2400" b="1" dirty="0"/>
              <a:t> di </a:t>
            </a:r>
            <a:r>
              <a:rPr lang="en-US" sz="2400" b="1" dirty="0" err="1"/>
              <a:t>denuncia</a:t>
            </a:r>
            <a:endParaRPr lang="en-US" sz="2400" b="1" dirty="0"/>
          </a:p>
          <a:p>
            <a:endParaRPr lang="en-US" sz="2400" b="1" dirty="0"/>
          </a:p>
          <a:p>
            <a:r>
              <a:rPr lang="en-US" sz="2400" b="1" dirty="0"/>
              <a:t>Manuel González Prada</a:t>
            </a:r>
          </a:p>
          <a:p>
            <a:r>
              <a:rPr lang="en-US" sz="2400" b="1" dirty="0"/>
              <a:t>“Nuestros Indios”</a:t>
            </a:r>
          </a:p>
          <a:p>
            <a:endParaRPr lang="en-US" dirty="0"/>
          </a:p>
        </p:txBody>
      </p:sp>
    </p:spTree>
    <p:extLst>
      <p:ext uri="{BB962C8B-B14F-4D97-AF65-F5344CB8AC3E}">
        <p14:creationId xmlns:p14="http://schemas.microsoft.com/office/powerpoint/2010/main" val="257739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9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9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9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9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0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0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0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0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0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0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0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08" name="Group 10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1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1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1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1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1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1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1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1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1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1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2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22" name="Rectangle 12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4"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126" name="Rectangle 125">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EBF6774-7A6B-89D3-DC0F-F30C6EFC177A}"/>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b="1"/>
              <a:t>La Rivoluzione Messicana (1910-1920)</a:t>
            </a:r>
          </a:p>
        </p:txBody>
      </p:sp>
      <p:sp>
        <p:nvSpPr>
          <p:cNvPr id="128" name="Rectangle 127">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53FEB439-A145-CD75-25E3-09011E74A3F5}"/>
              </a:ext>
            </a:extLst>
          </p:cNvPr>
          <p:cNvSpPr>
            <a:spLocks noGrp="1"/>
          </p:cNvSpPr>
          <p:nvPr>
            <p:ph sz="half" idx="1"/>
          </p:nvPr>
        </p:nvSpPr>
        <p:spPr>
          <a:xfrm>
            <a:off x="649225" y="2133600"/>
            <a:ext cx="5286880" cy="3759253"/>
          </a:xfrm>
        </p:spPr>
        <p:txBody>
          <a:bodyPr vert="horz" lIns="91440" tIns="45720" rIns="91440" bIns="45720" rtlCol="0">
            <a:normAutofit/>
          </a:bodyPr>
          <a:lstStyle/>
          <a:p>
            <a:r>
              <a:rPr lang="en-US" sz="2400" b="1" dirty="0"/>
              <a:t>Una </a:t>
            </a:r>
            <a:r>
              <a:rPr lang="en-US" sz="2400" b="1" dirty="0" err="1"/>
              <a:t>Rivoluzione</a:t>
            </a:r>
            <a:r>
              <a:rPr lang="en-US" sz="2400" b="1" dirty="0"/>
              <a:t> </a:t>
            </a:r>
            <a:r>
              <a:rPr lang="en-US" sz="2400" b="1" dirty="0" err="1"/>
              <a:t>sociale</a:t>
            </a:r>
            <a:endParaRPr lang="en-US" sz="2400" b="1" dirty="0"/>
          </a:p>
          <a:p>
            <a:endParaRPr lang="en-US" sz="2400" b="1" dirty="0"/>
          </a:p>
          <a:p>
            <a:r>
              <a:rPr lang="en-US" sz="2400" b="1" dirty="0"/>
              <a:t>Il </a:t>
            </a:r>
            <a:r>
              <a:rPr lang="en-US" sz="2400" b="1" dirty="0" err="1"/>
              <a:t>ruolo</a:t>
            </a:r>
            <a:r>
              <a:rPr lang="en-US" sz="2400" b="1" dirty="0"/>
              <a:t> delle </a:t>
            </a:r>
            <a:r>
              <a:rPr lang="en-US" sz="2400" b="1" dirty="0" err="1"/>
              <a:t>popolazioni</a:t>
            </a:r>
            <a:r>
              <a:rPr lang="en-US" sz="2400" b="1" dirty="0"/>
              <a:t> </a:t>
            </a:r>
            <a:r>
              <a:rPr lang="en-US" sz="2400" b="1" dirty="0" err="1"/>
              <a:t>originarie</a:t>
            </a:r>
            <a:endParaRPr lang="en-US" sz="2400" b="1" dirty="0"/>
          </a:p>
          <a:p>
            <a:endParaRPr lang="en-US" sz="2400" b="1" dirty="0"/>
          </a:p>
          <a:p>
            <a:r>
              <a:rPr lang="en-US" sz="2400" b="1" dirty="0"/>
              <a:t>Emiliano Zapata</a:t>
            </a:r>
          </a:p>
        </p:txBody>
      </p:sp>
      <p:pic>
        <p:nvPicPr>
          <p:cNvPr id="9" name="Immagine 8" descr="Immagine che contiene vestiti, copricapo, cappello, Viso umano&#10;&#10;Il contenuto generato dall'IA potrebbe non essere corretto.">
            <a:extLst>
              <a:ext uri="{FF2B5EF4-FFF2-40B4-BE49-F238E27FC236}">
                <a16:creationId xmlns:a16="http://schemas.microsoft.com/office/drawing/2014/main" id="{E267B9BE-D565-84D6-3237-02EBF38E18F9}"/>
              </a:ext>
            </a:extLst>
          </p:cNvPr>
          <p:cNvPicPr>
            <a:picLocks noChangeAspect="1"/>
          </p:cNvPicPr>
          <p:nvPr/>
        </p:nvPicPr>
        <p:blipFill>
          <a:blip r:embed="rId2">
            <a:extLst>
              <a:ext uri="{28A0092B-C50C-407E-A947-70E740481C1C}">
                <a14:useLocalDpi xmlns:a14="http://schemas.microsoft.com/office/drawing/2010/main" val="0"/>
              </a:ext>
            </a:extLst>
          </a:blip>
          <a:srcRect l="30217" r="26465" b="-2"/>
          <a:stretch>
            <a:fillRect/>
          </a:stretch>
        </p:blipFill>
        <p:spPr>
          <a:xfrm>
            <a:off x="7004700" y="375702"/>
            <a:ext cx="3773700" cy="5858684"/>
          </a:xfrm>
          <a:prstGeom prst="rect">
            <a:avLst/>
          </a:prstGeom>
        </p:spPr>
      </p:pic>
      <p:sp>
        <p:nvSpPr>
          <p:cNvPr id="130"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a:extLst>
              <a:ext uri="{FF2B5EF4-FFF2-40B4-BE49-F238E27FC236}">
                <a16:creationId xmlns:a16="http://schemas.microsoft.com/office/drawing/2014/main" id="{D22B1DD6-F405-96FD-5D72-D6CA38DC2379}"/>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defRPr/>
            </a:pPr>
            <a:fld id="{37CA181D-92C9-4B9D-90DA-A38CCDD983EE}" type="slidenum">
              <a:rPr lang="en-US" sz="1900" smtClean="0"/>
              <a:pPr defTabSz="914400">
                <a:lnSpc>
                  <a:spcPct val="90000"/>
                </a:lnSpc>
                <a:spcAft>
                  <a:spcPts val="600"/>
                </a:spcAft>
                <a:defRPr/>
              </a:pPr>
              <a:t>6</a:t>
            </a:fld>
            <a:endParaRPr lang="en-US" sz="1900"/>
          </a:p>
        </p:txBody>
      </p:sp>
    </p:spTree>
    <p:extLst>
      <p:ext uri="{BB962C8B-B14F-4D97-AF65-F5344CB8AC3E}">
        <p14:creationId xmlns:p14="http://schemas.microsoft.com/office/powerpoint/2010/main" val="314999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8" name="Group 2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2" name="Rectangle 4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4"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2" name="Titolo 1">
            <a:extLst>
              <a:ext uri="{FF2B5EF4-FFF2-40B4-BE49-F238E27FC236}">
                <a16:creationId xmlns:a16="http://schemas.microsoft.com/office/drawing/2014/main" id="{811591FC-0B6C-B820-6C01-2FEDB26D3F82}"/>
              </a:ext>
            </a:extLst>
          </p:cNvPr>
          <p:cNvSpPr>
            <a:spLocks noGrp="1"/>
          </p:cNvSpPr>
          <p:nvPr>
            <p:ph type="title"/>
          </p:nvPr>
        </p:nvSpPr>
        <p:spPr>
          <a:xfrm>
            <a:off x="2038662" y="624110"/>
            <a:ext cx="7659974" cy="1280890"/>
          </a:xfrm>
        </p:spPr>
        <p:txBody>
          <a:bodyPr vert="horz" lIns="91440" tIns="45720" rIns="91440" bIns="45720" rtlCol="0" anchor="t">
            <a:noAutofit/>
          </a:bodyPr>
          <a:lstStyle/>
          <a:p>
            <a:pPr>
              <a:lnSpc>
                <a:spcPct val="90000"/>
              </a:lnSpc>
            </a:pPr>
            <a:r>
              <a:rPr lang="en-US" sz="2800" b="1" dirty="0">
                <a:latin typeface="Verdana" panose="020B0604030504040204" pitchFamily="34" charset="0"/>
                <a:ea typeface="Verdana" panose="020B0604030504040204" pitchFamily="34" charset="0"/>
              </a:rPr>
              <a:t>La </a:t>
            </a:r>
            <a:r>
              <a:rPr lang="en-US" sz="2800" b="1" dirty="0" err="1">
                <a:latin typeface="Verdana" panose="020B0604030504040204" pitchFamily="34" charset="0"/>
                <a:ea typeface="Verdana" panose="020B0604030504040204" pitchFamily="34" charset="0"/>
              </a:rPr>
              <a:t>politica</a:t>
            </a:r>
            <a:r>
              <a:rPr lang="en-US" sz="2800" b="1" dirty="0">
                <a:latin typeface="Verdana" panose="020B0604030504040204" pitchFamily="34" charset="0"/>
                <a:ea typeface="Verdana" panose="020B0604030504040204" pitchFamily="34" charset="0"/>
              </a:rPr>
              <a:t> del </a:t>
            </a:r>
            <a:r>
              <a:rPr lang="en-US" sz="2800" b="1" dirty="0" err="1">
                <a:latin typeface="Verdana" panose="020B0604030504040204" pitchFamily="34" charset="0"/>
                <a:ea typeface="Verdana" panose="020B0604030504040204" pitchFamily="34" charset="0"/>
              </a:rPr>
              <a:t>governo</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rivoluzionario</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messicano</a:t>
            </a:r>
            <a:endParaRPr lang="en-US" sz="2800" b="1" dirty="0">
              <a:latin typeface="Verdana" panose="020B0604030504040204" pitchFamily="34" charset="0"/>
              <a:ea typeface="Verdana" panose="020B0604030504040204" pitchFamily="34" charset="0"/>
            </a:endParaRPr>
          </a:p>
        </p:txBody>
      </p:sp>
      <p:sp>
        <p:nvSpPr>
          <p:cNvPr id="5" name="Segnaposto numero diapositiva 4">
            <a:extLst>
              <a:ext uri="{FF2B5EF4-FFF2-40B4-BE49-F238E27FC236}">
                <a16:creationId xmlns:a16="http://schemas.microsoft.com/office/drawing/2014/main" id="{36BA3B9C-46B0-9DE8-2D93-150DC250F9EE}"/>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defRPr/>
            </a:pPr>
            <a:fld id="{37CA181D-92C9-4B9D-90DA-A38CCDD983EE}" type="slidenum">
              <a:rPr lang="en-US" sz="1900" smtClean="0"/>
              <a:pPr defTabSz="914400">
                <a:lnSpc>
                  <a:spcPct val="90000"/>
                </a:lnSpc>
                <a:spcAft>
                  <a:spcPts val="600"/>
                </a:spcAft>
                <a:defRPr/>
              </a:pPr>
              <a:t>7</a:t>
            </a:fld>
            <a:endParaRPr lang="en-US" sz="1900"/>
          </a:p>
        </p:txBody>
      </p:sp>
      <p:sp>
        <p:nvSpPr>
          <p:cNvPr id="3" name="Segnaposto contenuto 2">
            <a:extLst>
              <a:ext uri="{FF2B5EF4-FFF2-40B4-BE49-F238E27FC236}">
                <a16:creationId xmlns:a16="http://schemas.microsoft.com/office/drawing/2014/main" id="{3A8FDFD7-D5FB-C8B1-DDAC-DFA619AF1225}"/>
              </a:ext>
            </a:extLst>
          </p:cNvPr>
          <p:cNvSpPr>
            <a:spLocks noGrp="1"/>
          </p:cNvSpPr>
          <p:nvPr>
            <p:ph sz="half" idx="1"/>
          </p:nvPr>
        </p:nvSpPr>
        <p:spPr>
          <a:xfrm>
            <a:off x="1311579" y="2040467"/>
            <a:ext cx="5914813" cy="3870755"/>
          </a:xfrm>
        </p:spPr>
        <p:txBody>
          <a:bodyPr vert="horz" lIns="91440" tIns="45720" rIns="91440" bIns="45720" rtlCol="0">
            <a:normAutofit/>
          </a:bodyPr>
          <a:lstStyle/>
          <a:p>
            <a:pPr>
              <a:lnSpc>
                <a:spcPct val="90000"/>
              </a:lnSpc>
            </a:pPr>
            <a:r>
              <a:rPr lang="en-US" sz="2000" b="1" dirty="0">
                <a:latin typeface="Verdana" panose="020B0604030504040204" pitchFamily="34" charset="0"/>
                <a:ea typeface="Verdana" panose="020B0604030504040204" pitchFamily="34" charset="0"/>
              </a:rPr>
              <a:t>Manuel Gamio e </a:t>
            </a:r>
            <a:r>
              <a:rPr lang="en-US" sz="2000" b="1" dirty="0" err="1">
                <a:latin typeface="Verdana" panose="020B0604030504040204" pitchFamily="34" charset="0"/>
                <a:ea typeface="Verdana" panose="020B0604030504040204" pitchFamily="34" charset="0"/>
              </a:rPr>
              <a:t>l’inizio</a:t>
            </a:r>
            <a:r>
              <a:rPr lang="en-US" sz="2000" b="1" dirty="0">
                <a:latin typeface="Verdana" panose="020B0604030504040204" pitchFamily="34" charset="0"/>
                <a:ea typeface="Verdana" panose="020B0604030504040204" pitchFamily="34" charset="0"/>
              </a:rPr>
              <a:t> delle </a:t>
            </a:r>
            <a:r>
              <a:rPr lang="en-US" sz="2000" b="1" dirty="0" err="1">
                <a:latin typeface="Verdana" panose="020B0604030504040204" pitchFamily="34" charset="0"/>
                <a:ea typeface="Verdana" panose="020B0604030504040204" pitchFamily="34" charset="0"/>
              </a:rPr>
              <a:t>istituzioni</a:t>
            </a:r>
            <a:r>
              <a:rPr lang="en-US" sz="2000" b="1" dirty="0">
                <a:latin typeface="Verdana" panose="020B0604030504040204" pitchFamily="34" charset="0"/>
                <a:ea typeface="Verdana" panose="020B0604030504040204" pitchFamily="34" charset="0"/>
              </a:rPr>
              <a:t> </a:t>
            </a:r>
            <a:r>
              <a:rPr lang="en-US" sz="2000" b="1" dirty="0" err="1">
                <a:latin typeface="Verdana" panose="020B0604030504040204" pitchFamily="34" charset="0"/>
                <a:ea typeface="Verdana" panose="020B0604030504040204" pitchFamily="34" charset="0"/>
              </a:rPr>
              <a:t>pubbliche</a:t>
            </a:r>
            <a:r>
              <a:rPr lang="en-US" sz="2000" b="1" dirty="0">
                <a:latin typeface="Verdana" panose="020B0604030504040204" pitchFamily="34" charset="0"/>
                <a:ea typeface="Verdana" panose="020B0604030504040204" pitchFamily="34" charset="0"/>
              </a:rPr>
              <a:t> </a:t>
            </a:r>
          </a:p>
          <a:p>
            <a:pPr>
              <a:lnSpc>
                <a:spcPct val="90000"/>
              </a:lnSpc>
            </a:pPr>
            <a:r>
              <a:rPr lang="en-US" sz="2000" b="1" dirty="0" err="1">
                <a:latin typeface="Verdana" panose="020B0604030504040204" pitchFamily="34" charset="0"/>
                <a:ea typeface="Verdana" panose="020B0604030504040204" pitchFamily="34" charset="0"/>
              </a:rPr>
              <a:t>L’Instituto</a:t>
            </a:r>
            <a:r>
              <a:rPr lang="en-US" sz="2000" b="1" dirty="0">
                <a:latin typeface="Verdana" panose="020B0604030504040204" pitchFamily="34" charset="0"/>
                <a:ea typeface="Verdana" panose="020B0604030504040204" pitchFamily="34" charset="0"/>
              </a:rPr>
              <a:t> Nacional </a:t>
            </a:r>
            <a:r>
              <a:rPr lang="en-US" sz="2000" b="1" dirty="0" err="1">
                <a:latin typeface="Verdana" panose="020B0604030504040204" pitchFamily="34" charset="0"/>
                <a:ea typeface="Verdana" panose="020B0604030504040204" pitchFamily="34" charset="0"/>
              </a:rPr>
              <a:t>Indigenista</a:t>
            </a:r>
            <a:endParaRPr lang="en-US" sz="2000" b="1" dirty="0">
              <a:latin typeface="Verdana" panose="020B0604030504040204" pitchFamily="34" charset="0"/>
              <a:ea typeface="Verdana" panose="020B0604030504040204" pitchFamily="34" charset="0"/>
            </a:endParaRPr>
          </a:p>
          <a:p>
            <a:pPr>
              <a:lnSpc>
                <a:spcPct val="90000"/>
              </a:lnSpc>
            </a:pPr>
            <a:r>
              <a:rPr lang="en-US" sz="2000" b="1" dirty="0">
                <a:latin typeface="Verdana" panose="020B0604030504040204" pitchFamily="34" charset="0"/>
                <a:ea typeface="Verdana" panose="020B0604030504040204" pitchFamily="34" charset="0"/>
              </a:rPr>
              <a:t>Il </a:t>
            </a:r>
            <a:r>
              <a:rPr lang="en-US" sz="2000" b="1" dirty="0" err="1">
                <a:latin typeface="Verdana" panose="020B0604030504040204" pitchFamily="34" charset="0"/>
                <a:ea typeface="Verdana" panose="020B0604030504040204" pitchFamily="34" charset="0"/>
              </a:rPr>
              <a:t>Congresso</a:t>
            </a:r>
            <a:r>
              <a:rPr lang="en-US" sz="2000" b="1" dirty="0">
                <a:latin typeface="Verdana" panose="020B0604030504040204" pitchFamily="34" charset="0"/>
                <a:ea typeface="Verdana" panose="020B0604030504040204" pitchFamily="34" charset="0"/>
              </a:rPr>
              <a:t> di Patzcuaro (1940) </a:t>
            </a:r>
          </a:p>
          <a:p>
            <a:pPr>
              <a:lnSpc>
                <a:spcPct val="90000"/>
              </a:lnSpc>
            </a:pPr>
            <a:r>
              <a:rPr lang="en-US" altLang="it-IT" sz="2000" b="1" dirty="0" err="1">
                <a:latin typeface="Verdana" panose="020B0604030504040204" pitchFamily="34" charset="0"/>
                <a:ea typeface="Verdana" panose="020B0604030504040204" pitchFamily="34" charset="0"/>
              </a:rPr>
              <a:t>Creazione</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dell’Instituto</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Indigenista</a:t>
            </a:r>
            <a:r>
              <a:rPr lang="en-US" altLang="it-IT" sz="2000" b="1" dirty="0">
                <a:latin typeface="Verdana" panose="020B0604030504040204" pitchFamily="34" charset="0"/>
                <a:ea typeface="Verdana" panose="020B0604030504040204" pitchFamily="34" charset="0"/>
              </a:rPr>
              <a:t> Interamericano </a:t>
            </a:r>
          </a:p>
          <a:p>
            <a:pPr>
              <a:lnSpc>
                <a:spcPct val="90000"/>
              </a:lnSpc>
            </a:pPr>
            <a:r>
              <a:rPr lang="en-US" altLang="it-IT" sz="2000" b="1" dirty="0">
                <a:latin typeface="Verdana" panose="020B0604030504040204" pitchFamily="34" charset="0"/>
                <a:ea typeface="Verdana" panose="020B0604030504040204" pitchFamily="34" charset="0"/>
              </a:rPr>
              <a:t>El Día Americano del Indio (19 </a:t>
            </a:r>
            <a:r>
              <a:rPr lang="en-US" altLang="it-IT" sz="2000" b="1" dirty="0" err="1">
                <a:latin typeface="Verdana" panose="020B0604030504040204" pitchFamily="34" charset="0"/>
                <a:ea typeface="Verdana" panose="020B0604030504040204" pitchFamily="34" charset="0"/>
              </a:rPr>
              <a:t>aprile</a:t>
            </a:r>
            <a:r>
              <a:rPr lang="en-US" altLang="it-IT" sz="2000" b="1" dirty="0">
                <a:latin typeface="Verdana" panose="020B0604030504040204" pitchFamily="34" charset="0"/>
                <a:ea typeface="Verdana" panose="020B0604030504040204" pitchFamily="34" charset="0"/>
              </a:rPr>
              <a:t>) </a:t>
            </a:r>
          </a:p>
          <a:p>
            <a:pPr>
              <a:lnSpc>
                <a:spcPct val="90000"/>
              </a:lnSpc>
            </a:pPr>
            <a:r>
              <a:rPr lang="en-US" altLang="it-IT" sz="2000" b="1" dirty="0" err="1">
                <a:latin typeface="Verdana" panose="020B0604030504040204" pitchFamily="34" charset="0"/>
                <a:ea typeface="Verdana" panose="020B0604030504040204" pitchFamily="34" charset="0"/>
              </a:rPr>
              <a:t>Convenzione</a:t>
            </a:r>
            <a:r>
              <a:rPr lang="en-US" altLang="it-IT" sz="2000" b="1" dirty="0">
                <a:latin typeface="Verdana" panose="020B0604030504040204" pitchFamily="34" charset="0"/>
                <a:ea typeface="Verdana" panose="020B0604030504040204" pitchFamily="34" charset="0"/>
              </a:rPr>
              <a:t> di </a:t>
            </a:r>
            <a:r>
              <a:rPr lang="en-US" altLang="it-IT" sz="2000" b="1" dirty="0" err="1">
                <a:latin typeface="Verdana" panose="020B0604030504040204" pitchFamily="34" charset="0"/>
                <a:ea typeface="Verdana" panose="020B0604030504040204" pitchFamily="34" charset="0"/>
              </a:rPr>
              <a:t>Pátzcuaro</a:t>
            </a:r>
            <a:r>
              <a:rPr lang="en-US" altLang="it-IT" sz="2000" b="1" dirty="0">
                <a:latin typeface="Verdana" panose="020B0604030504040204" pitchFamily="34" charset="0"/>
                <a:ea typeface="Verdana" panose="020B0604030504040204" pitchFamily="34" charset="0"/>
              </a:rPr>
              <a:t>: Un </a:t>
            </a:r>
            <a:r>
              <a:rPr lang="en-US" altLang="it-IT" sz="2000" b="1" dirty="0" err="1">
                <a:latin typeface="Verdana" panose="020B0604030504040204" pitchFamily="34" charset="0"/>
                <a:ea typeface="Verdana" panose="020B0604030504040204" pitchFamily="34" charset="0"/>
              </a:rPr>
              <a:t>accordo</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che</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formalizzò</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l’indigenismo</a:t>
            </a:r>
            <a:r>
              <a:rPr lang="en-US" altLang="it-IT" sz="2000" b="1" dirty="0">
                <a:latin typeface="Verdana" panose="020B0604030504040204" pitchFamily="34" charset="0"/>
                <a:ea typeface="Verdana" panose="020B0604030504040204" pitchFamily="34" charset="0"/>
              </a:rPr>
              <a:t> come azione </a:t>
            </a:r>
            <a:r>
              <a:rPr lang="en-US" altLang="it-IT" sz="2000" b="1" dirty="0" err="1">
                <a:latin typeface="Verdana" panose="020B0604030504040204" pitchFamily="34" charset="0"/>
                <a:ea typeface="Verdana" panose="020B0604030504040204" pitchFamily="34" charset="0"/>
              </a:rPr>
              <a:t>politica</a:t>
            </a:r>
            <a:r>
              <a:rPr lang="en-US" altLang="it-IT" sz="2000" b="1" dirty="0">
                <a:latin typeface="Verdana" panose="020B0604030504040204" pitchFamily="34" charset="0"/>
                <a:ea typeface="Verdana" panose="020B0604030504040204" pitchFamily="34" charset="0"/>
              </a:rPr>
              <a:t> </a:t>
            </a:r>
            <a:r>
              <a:rPr lang="en-US" altLang="it-IT" sz="2000" b="1" dirty="0" err="1">
                <a:latin typeface="Verdana" panose="020B0604030504040204" pitchFamily="34" charset="0"/>
                <a:ea typeface="Verdana" panose="020B0604030504040204" pitchFamily="34" charset="0"/>
              </a:rPr>
              <a:t>ufficiale</a:t>
            </a:r>
            <a:r>
              <a:rPr lang="en-US" altLang="it-IT" sz="2000" b="1" dirty="0">
                <a:latin typeface="Verdana" panose="020B0604030504040204" pitchFamily="34" charset="0"/>
                <a:ea typeface="Verdana" panose="020B0604030504040204" pitchFamily="34" charset="0"/>
              </a:rPr>
              <a:t>. </a:t>
            </a:r>
          </a:p>
          <a:p>
            <a:pPr>
              <a:lnSpc>
                <a:spcPct val="90000"/>
              </a:lnSpc>
            </a:pPr>
            <a:endParaRPr lang="en-US" sz="1700" dirty="0"/>
          </a:p>
          <a:p>
            <a:pPr>
              <a:lnSpc>
                <a:spcPct val="90000"/>
              </a:lnSpc>
            </a:pPr>
            <a:endParaRPr lang="en-US" sz="1700" dirty="0"/>
          </a:p>
          <a:p>
            <a:pPr>
              <a:lnSpc>
                <a:spcPct val="90000"/>
              </a:lnSpc>
            </a:pPr>
            <a:endParaRPr lang="en-US" sz="1700" dirty="0"/>
          </a:p>
        </p:txBody>
      </p:sp>
      <p:pic>
        <p:nvPicPr>
          <p:cNvPr id="9" name="Segnaposto contenuto 8" descr="Immagine che contiene interno, arredo, tavolo, vestiti&#10;&#10;Il contenuto generato dall'IA potrebbe non essere corretto.">
            <a:extLst>
              <a:ext uri="{FF2B5EF4-FFF2-40B4-BE49-F238E27FC236}">
                <a16:creationId xmlns:a16="http://schemas.microsoft.com/office/drawing/2014/main" id="{8B741AC1-0365-5189-F740-B03F4A48D0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41865" y="2199736"/>
            <a:ext cx="4513541" cy="30127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92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5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5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5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6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6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6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6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6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6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7" name="Group 6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6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7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7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7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7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7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7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7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7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81" name="Rectangle 8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85" name="Rectangle 8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AF7AEF-BD6A-800F-7E92-D59F764A6FE4}"/>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b="1" dirty="0">
                <a:latin typeface="Verdana" panose="020B0604030504040204" pitchFamily="34" charset="0"/>
                <a:ea typeface="Verdana" panose="020B0604030504040204" pitchFamily="34" charset="0"/>
              </a:rPr>
              <a:t>Le </a:t>
            </a:r>
            <a:r>
              <a:rPr lang="en-US" sz="2800" b="1" dirty="0" err="1">
                <a:latin typeface="Verdana" panose="020B0604030504040204" pitchFamily="34" charset="0"/>
                <a:ea typeface="Verdana" panose="020B0604030504040204" pitchFamily="34" charset="0"/>
              </a:rPr>
              <a:t>repressioni</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dei</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movimenti</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indigeni</a:t>
            </a:r>
            <a:endParaRPr lang="en-US" sz="2800" b="1" dirty="0">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00D669B9-E311-C1A5-D702-4C4C368C7603}"/>
              </a:ext>
            </a:extLst>
          </p:cNvPr>
          <p:cNvSpPr>
            <a:spLocks noGrp="1"/>
          </p:cNvSpPr>
          <p:nvPr>
            <p:ph sz="half" idx="1"/>
          </p:nvPr>
        </p:nvSpPr>
        <p:spPr>
          <a:xfrm>
            <a:off x="481778" y="2252565"/>
            <a:ext cx="5519284" cy="4022377"/>
          </a:xfrm>
        </p:spPr>
        <p:txBody>
          <a:bodyPr vert="horz" lIns="91440" tIns="45720" rIns="91440" bIns="45720" rtlCol="0">
            <a:noAutofit/>
          </a:bodyPr>
          <a:lstStyle/>
          <a:p>
            <a:pPr>
              <a:lnSpc>
                <a:spcPct val="90000"/>
              </a:lnSpc>
            </a:pPr>
            <a:r>
              <a:rPr lang="en-US" b="1" dirty="0">
                <a:latin typeface="Verdana" panose="020B0604030504040204" pitchFamily="34" charset="0"/>
                <a:ea typeface="Verdana" panose="020B0604030504040204" pitchFamily="34" charset="0"/>
              </a:rPr>
              <a:t>El Salvador 1932: </a:t>
            </a:r>
            <a:r>
              <a:rPr lang="en-US" b="1" dirty="0" err="1">
                <a:latin typeface="Verdana" panose="020B0604030504040204" pitchFamily="34" charset="0"/>
                <a:ea typeface="Verdana" panose="020B0604030504040204" pitchFamily="34" charset="0"/>
              </a:rPr>
              <a:t>Farbundo</a:t>
            </a:r>
            <a:r>
              <a:rPr lang="en-US" b="1" dirty="0">
                <a:latin typeface="Verdana" panose="020B0604030504040204" pitchFamily="34" charset="0"/>
                <a:ea typeface="Verdana" panose="020B0604030504040204" pitchFamily="34" charset="0"/>
              </a:rPr>
              <a:t> Marti e il </a:t>
            </a:r>
            <a:r>
              <a:rPr lang="en-US" b="1" dirty="0" err="1">
                <a:latin typeface="Verdana" panose="020B0604030504040204" pitchFamily="34" charset="0"/>
                <a:ea typeface="Verdana" panose="020B0604030504040204" pitchFamily="34" charset="0"/>
              </a:rPr>
              <a:t>dittatore</a:t>
            </a:r>
            <a:r>
              <a:rPr lang="en-US" b="1" dirty="0">
                <a:latin typeface="Verdana" panose="020B0604030504040204" pitchFamily="34" charset="0"/>
                <a:ea typeface="Verdana" panose="020B0604030504040204" pitchFamily="34" charset="0"/>
              </a:rPr>
              <a:t> Maximiliano Hernandez</a:t>
            </a:r>
          </a:p>
          <a:p>
            <a:pPr>
              <a:lnSpc>
                <a:spcPct val="90000"/>
              </a:lnSpc>
            </a:pPr>
            <a:endParaRPr lang="en-US" b="1" dirty="0">
              <a:latin typeface="Verdana" panose="020B0604030504040204" pitchFamily="34" charset="0"/>
              <a:ea typeface="Verdana" panose="020B0604030504040204" pitchFamily="34" charset="0"/>
            </a:endParaRPr>
          </a:p>
          <a:p>
            <a:pPr>
              <a:lnSpc>
                <a:spcPct val="90000"/>
              </a:lnSpc>
            </a:pPr>
            <a:r>
              <a:rPr lang="en-US" b="1" dirty="0" err="1">
                <a:latin typeface="Verdana" panose="020B0604030504040204" pitchFamily="34" charset="0"/>
                <a:ea typeface="Verdana" panose="020B0604030504040204" pitchFamily="34" charset="0"/>
              </a:rPr>
              <a:t>Perù</a:t>
            </a:r>
            <a:r>
              <a:rPr lang="en-US" b="1" dirty="0">
                <a:latin typeface="Verdana" panose="020B0604030504040204" pitchFamily="34" charset="0"/>
                <a:ea typeface="Verdana" panose="020B0604030504040204" pitchFamily="34" charset="0"/>
              </a:rPr>
              <a:t> 1956-1962: </a:t>
            </a:r>
            <a:r>
              <a:rPr lang="en-US" b="1" dirty="0" err="1">
                <a:latin typeface="Verdana" panose="020B0604030504040204" pitchFamily="34" charset="0"/>
                <a:ea typeface="Verdana" panose="020B0604030504040204" pitchFamily="34" charset="0"/>
              </a:rPr>
              <a:t>l’occupazione</a:t>
            </a:r>
            <a:r>
              <a:rPr lang="en-US" b="1" dirty="0">
                <a:latin typeface="Verdana" panose="020B0604030504040204" pitchFamily="34" charset="0"/>
                <a:ea typeface="Verdana" panose="020B0604030504040204" pitchFamily="34" charset="0"/>
              </a:rPr>
              <a:t> delle terre e la </a:t>
            </a:r>
            <a:r>
              <a:rPr lang="en-US" b="1" dirty="0" err="1">
                <a:latin typeface="Verdana" panose="020B0604030504040204" pitchFamily="34" charset="0"/>
                <a:ea typeface="Verdana" panose="020B0604030504040204" pitchFamily="34" charset="0"/>
              </a:rPr>
              <a:t>repressione</a:t>
            </a:r>
            <a:r>
              <a:rPr lang="en-US" b="1" dirty="0">
                <a:latin typeface="Verdana" panose="020B0604030504040204" pitchFamily="34" charset="0"/>
                <a:ea typeface="Verdana" panose="020B0604030504040204" pitchFamily="34" charset="0"/>
              </a:rPr>
              <a:t> del </a:t>
            </a:r>
            <a:r>
              <a:rPr lang="en-US" b="1" dirty="0" err="1">
                <a:latin typeface="Verdana" panose="020B0604030504040204" pitchFamily="34" charset="0"/>
                <a:ea typeface="Verdana" panose="020B0604030504040204" pitchFamily="34" charset="0"/>
              </a:rPr>
              <a:t>Movimento</a:t>
            </a:r>
            <a:r>
              <a:rPr lang="en-US" b="1" dirty="0">
                <a:latin typeface="Verdana" panose="020B0604030504040204" pitchFamily="34" charset="0"/>
                <a:ea typeface="Verdana" panose="020B0604030504040204" pitchFamily="34" charset="0"/>
              </a:rPr>
              <a:t> (Manuel Scorza) </a:t>
            </a:r>
          </a:p>
          <a:p>
            <a:pPr>
              <a:lnSpc>
                <a:spcPct val="90000"/>
              </a:lnSpc>
            </a:pPr>
            <a:endParaRPr lang="en-US" b="1" dirty="0">
              <a:latin typeface="Verdana" panose="020B0604030504040204" pitchFamily="34" charset="0"/>
              <a:ea typeface="Verdana" panose="020B0604030504040204" pitchFamily="34" charset="0"/>
            </a:endParaRPr>
          </a:p>
          <a:p>
            <a:pPr>
              <a:lnSpc>
                <a:spcPct val="90000"/>
              </a:lnSpc>
            </a:pPr>
            <a:r>
              <a:rPr lang="en-US" b="1" dirty="0">
                <a:latin typeface="Verdana" panose="020B0604030504040204" pitchFamily="34" charset="0"/>
                <a:ea typeface="Verdana" panose="020B0604030504040204" pitchFamily="34" charset="0"/>
              </a:rPr>
              <a:t>Guatemala: </a:t>
            </a:r>
            <a:r>
              <a:rPr lang="en-US" b="1" dirty="0" err="1">
                <a:latin typeface="Verdana" panose="020B0604030504040204" pitchFamily="34" charset="0"/>
                <a:ea typeface="Verdana" panose="020B0604030504040204" pitchFamily="34" charset="0"/>
              </a:rPr>
              <a:t>decennio</a:t>
            </a:r>
            <a:r>
              <a:rPr lang="en-US" b="1" dirty="0">
                <a:latin typeface="Verdana" panose="020B0604030504040204" pitchFamily="34" charset="0"/>
                <a:ea typeface="Verdana" panose="020B0604030504040204" pitchFamily="34" charset="0"/>
              </a:rPr>
              <a:t> anni 80: il </a:t>
            </a:r>
            <a:r>
              <a:rPr lang="en-US" b="1" dirty="0" err="1">
                <a:latin typeface="Verdana" panose="020B0604030504040204" pitchFamily="34" charset="0"/>
                <a:ea typeface="Verdana" panose="020B0604030504040204" pitchFamily="34" charset="0"/>
              </a:rPr>
              <a:t>genocidio</a:t>
            </a:r>
            <a:r>
              <a:rPr lang="en-US" b="1" dirty="0">
                <a:latin typeface="Verdana" panose="020B0604030504040204" pitchFamily="34" charset="0"/>
                <a:ea typeface="Verdana" panose="020B0604030504040204" pitchFamily="34" charset="0"/>
              </a:rPr>
              <a:t> maya</a:t>
            </a:r>
          </a:p>
          <a:p>
            <a:pPr>
              <a:lnSpc>
                <a:spcPct val="90000"/>
              </a:lnSpc>
            </a:pPr>
            <a:endParaRPr lang="en-US" b="1" dirty="0">
              <a:latin typeface="Verdana" panose="020B0604030504040204" pitchFamily="34" charset="0"/>
              <a:ea typeface="Verdana" panose="020B0604030504040204" pitchFamily="34" charset="0"/>
            </a:endParaRPr>
          </a:p>
          <a:p>
            <a:pPr>
              <a:lnSpc>
                <a:spcPct val="90000"/>
              </a:lnSpc>
            </a:pPr>
            <a:r>
              <a:rPr lang="en-US" b="1" dirty="0" err="1">
                <a:latin typeface="Verdana" panose="020B0604030504040204" pitchFamily="34" charset="0"/>
                <a:ea typeface="Verdana" panose="020B0604030504040204" pitchFamily="34" charset="0"/>
              </a:rPr>
              <a:t>Perù</a:t>
            </a:r>
            <a:r>
              <a:rPr lang="en-US" b="1" dirty="0">
                <a:latin typeface="Verdana" panose="020B0604030504040204" pitchFamily="34" charset="0"/>
                <a:ea typeface="Verdana" panose="020B0604030504040204" pitchFamily="34" charset="0"/>
              </a:rPr>
              <a:t> anni 80-90: </a:t>
            </a:r>
            <a:r>
              <a:rPr lang="en-US" b="1" dirty="0" err="1">
                <a:latin typeface="Verdana" panose="020B0604030504040204" pitchFamily="34" charset="0"/>
                <a:ea typeface="Verdana" panose="020B0604030504040204" pitchFamily="34" charset="0"/>
              </a:rPr>
              <a:t>tra</a:t>
            </a:r>
            <a:r>
              <a:rPr lang="en-US" b="1" dirty="0">
                <a:latin typeface="Verdana" panose="020B0604030504040204" pitchFamily="34" charset="0"/>
                <a:ea typeface="Verdana" panose="020B0604030504040204" pitchFamily="34" charset="0"/>
              </a:rPr>
              <a:t> Sendero Luminoso e la </a:t>
            </a:r>
            <a:r>
              <a:rPr lang="en-US" b="1" dirty="0" err="1">
                <a:latin typeface="Verdana" panose="020B0604030504040204" pitchFamily="34" charset="0"/>
                <a:ea typeface="Verdana" panose="020B0604030504040204" pitchFamily="34" charset="0"/>
              </a:rPr>
              <a:t>repressione</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militare</a:t>
            </a:r>
            <a:endParaRPr lang="en-US" b="1" dirty="0">
              <a:latin typeface="Verdana" panose="020B0604030504040204" pitchFamily="34" charset="0"/>
              <a:ea typeface="Verdana" panose="020B0604030504040204" pitchFamily="34" charset="0"/>
            </a:endParaRPr>
          </a:p>
        </p:txBody>
      </p:sp>
      <p:pic>
        <p:nvPicPr>
          <p:cNvPr id="7" name="Segnaposto contenuto 6" descr="Immagine che contiene vestiti, persona, aria aperta, cielo&#10;&#10;Il contenuto generato dall'IA potrebbe non essere corretto.">
            <a:extLst>
              <a:ext uri="{FF2B5EF4-FFF2-40B4-BE49-F238E27FC236}">
                <a16:creationId xmlns:a16="http://schemas.microsoft.com/office/drawing/2014/main" id="{A93D20A8-383B-ED28-3E33-774940AD54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6039" y="658875"/>
            <a:ext cx="5857081" cy="4392810"/>
          </a:xfrm>
          <a:prstGeom prst="rect">
            <a:avLst/>
          </a:prstGeom>
        </p:spPr>
      </p:pic>
      <p:sp>
        <p:nvSpPr>
          <p:cNvPr id="8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a:extLst>
              <a:ext uri="{FF2B5EF4-FFF2-40B4-BE49-F238E27FC236}">
                <a16:creationId xmlns:a16="http://schemas.microsoft.com/office/drawing/2014/main" id="{A79A01CC-0CEF-4A01-B7EE-C978419E5F24}"/>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defRPr/>
            </a:pPr>
            <a:fld id="{37CA181D-92C9-4B9D-90DA-A38CCDD983EE}" type="slidenum">
              <a:rPr lang="en-US" sz="1900" smtClean="0"/>
              <a:pPr defTabSz="914400">
                <a:lnSpc>
                  <a:spcPct val="90000"/>
                </a:lnSpc>
                <a:spcAft>
                  <a:spcPts val="600"/>
                </a:spcAft>
                <a:defRPr/>
              </a:pPr>
              <a:t>8</a:t>
            </a:fld>
            <a:endParaRPr lang="en-US" sz="1900"/>
          </a:p>
        </p:txBody>
      </p:sp>
    </p:spTree>
    <p:extLst>
      <p:ext uri="{BB962C8B-B14F-4D97-AF65-F5344CB8AC3E}">
        <p14:creationId xmlns:p14="http://schemas.microsoft.com/office/powerpoint/2010/main" val="371275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07822-05E1-C793-3FBF-4F90FCD73C43}"/>
              </a:ext>
            </a:extLst>
          </p:cNvPr>
          <p:cNvSpPr>
            <a:spLocks noGrp="1"/>
          </p:cNvSpPr>
          <p:nvPr>
            <p:ph type="title"/>
          </p:nvPr>
        </p:nvSpPr>
        <p:spPr/>
        <p:txBody>
          <a:bodyPr/>
          <a:lstStyle/>
          <a:p>
            <a:r>
              <a:rPr lang="it-IT" b="1" dirty="0">
                <a:latin typeface="Verdana" panose="020B0604030504040204" pitchFamily="34" charset="0"/>
                <a:ea typeface="Verdana" panose="020B0604030504040204" pitchFamily="34" charset="0"/>
              </a:rPr>
              <a:t>Le Organizzazioni Internazionali e i popoli originari</a:t>
            </a:r>
          </a:p>
        </p:txBody>
      </p:sp>
      <p:sp>
        <p:nvSpPr>
          <p:cNvPr id="3" name="Segnaposto contenuto 2">
            <a:extLst>
              <a:ext uri="{FF2B5EF4-FFF2-40B4-BE49-F238E27FC236}">
                <a16:creationId xmlns:a16="http://schemas.microsoft.com/office/drawing/2014/main" id="{AC279BEE-9D5A-BD84-B8B1-EC1EE1F71FB9}"/>
              </a:ext>
            </a:extLst>
          </p:cNvPr>
          <p:cNvSpPr>
            <a:spLocks noGrp="1"/>
          </p:cNvSpPr>
          <p:nvPr>
            <p:ph sz="half" idx="1"/>
          </p:nvPr>
        </p:nvSpPr>
        <p:spPr>
          <a:xfrm>
            <a:off x="0" y="2540227"/>
            <a:ext cx="4313864" cy="3777622"/>
          </a:xfrm>
        </p:spPr>
        <p:txBody>
          <a:bodyPr/>
          <a:lstStyle/>
          <a:p>
            <a:r>
              <a:rPr lang="it-IT" b="1" dirty="0">
                <a:solidFill>
                  <a:schemeClr val="tx1"/>
                </a:solidFill>
                <a:latin typeface="Verdana" panose="020B0604030504040204" pitchFamily="34" charset="0"/>
                <a:ea typeface="Verdana" panose="020B0604030504040204" pitchFamily="34" charset="0"/>
              </a:rPr>
              <a:t>Le Dichiarazioni dell’ILO:</a:t>
            </a:r>
          </a:p>
          <a:p>
            <a:r>
              <a:rPr lang="it-IT" b="1" dirty="0">
                <a:solidFill>
                  <a:schemeClr val="tx1"/>
                </a:solidFill>
                <a:latin typeface="Verdana" panose="020B0604030504040204" pitchFamily="34" charset="0"/>
                <a:ea typeface="Verdana" panose="020B0604030504040204" pitchFamily="34" charset="0"/>
              </a:rPr>
              <a:t>N.107 (1957)</a:t>
            </a:r>
          </a:p>
          <a:p>
            <a:r>
              <a:rPr lang="it-IT" b="1" dirty="0">
                <a:solidFill>
                  <a:schemeClr val="tx1"/>
                </a:solidFill>
                <a:latin typeface="Verdana" panose="020B0604030504040204" pitchFamily="34" charset="0"/>
                <a:ea typeface="Verdana" panose="020B0604030504040204" pitchFamily="34" charset="0"/>
              </a:rPr>
              <a:t>N. 169 (1989)</a:t>
            </a:r>
          </a:p>
          <a:p>
            <a:endParaRPr lang="it-IT" b="1" dirty="0">
              <a:solidFill>
                <a:schemeClr val="tx1"/>
              </a:solidFill>
              <a:latin typeface="Verdana" panose="020B0604030504040204" pitchFamily="34" charset="0"/>
              <a:ea typeface="Verdana" panose="020B0604030504040204" pitchFamily="34" charset="0"/>
            </a:endParaRPr>
          </a:p>
          <a:p>
            <a:r>
              <a:rPr lang="it-IT" b="1" dirty="0">
                <a:solidFill>
                  <a:schemeClr val="tx1"/>
                </a:solidFill>
                <a:latin typeface="Verdana" panose="020B0604030504040204" pitchFamily="34" charset="0"/>
                <a:ea typeface="Verdana" panose="020B0604030504040204" pitchFamily="34" charset="0"/>
              </a:rPr>
              <a:t>Le Nazioni Unite:</a:t>
            </a:r>
          </a:p>
          <a:p>
            <a:r>
              <a:rPr lang="it-IT" b="1" dirty="0">
                <a:solidFill>
                  <a:schemeClr val="tx1"/>
                </a:solidFill>
                <a:latin typeface="Verdana" panose="020B0604030504040204" pitchFamily="34" charset="0"/>
                <a:ea typeface="Verdana" panose="020B0604030504040204" pitchFamily="34" charset="0"/>
              </a:rPr>
              <a:t>Dichiarazione del 2007</a:t>
            </a:r>
          </a:p>
          <a:p>
            <a:endParaRPr lang="it-IT" dirty="0"/>
          </a:p>
        </p:txBody>
      </p:sp>
      <p:sp>
        <p:nvSpPr>
          <p:cNvPr id="5" name="Segnaposto numero diapositiva 4">
            <a:extLst>
              <a:ext uri="{FF2B5EF4-FFF2-40B4-BE49-F238E27FC236}">
                <a16:creationId xmlns:a16="http://schemas.microsoft.com/office/drawing/2014/main" id="{93F39444-2E20-0482-70C8-4013AFC78A48}"/>
              </a:ext>
            </a:extLst>
          </p:cNvPr>
          <p:cNvSpPr>
            <a:spLocks noGrp="1"/>
          </p:cNvSpPr>
          <p:nvPr>
            <p:ph type="sldNum" sz="quarter" idx="12"/>
          </p:nvPr>
        </p:nvSpPr>
        <p:spPr/>
        <p:txBody>
          <a:bodyPr/>
          <a:lstStyle/>
          <a:p>
            <a:pPr>
              <a:defRPr/>
            </a:pPr>
            <a:fld id="{37CA181D-92C9-4B9D-90DA-A38CCDD983EE}" type="slidenum">
              <a:rPr lang="it-IT" smtClean="0"/>
              <a:pPr>
                <a:defRPr/>
              </a:pPr>
              <a:t>9</a:t>
            </a:fld>
            <a:endParaRPr lang="it-IT" dirty="0"/>
          </a:p>
        </p:txBody>
      </p:sp>
      <p:sp>
        <p:nvSpPr>
          <p:cNvPr id="6" name="Rectangle 1">
            <a:extLst>
              <a:ext uri="{FF2B5EF4-FFF2-40B4-BE49-F238E27FC236}">
                <a16:creationId xmlns:a16="http://schemas.microsoft.com/office/drawing/2014/main" id="{B16F46D2-1634-7FDF-1BF3-03114252553B}"/>
              </a:ext>
            </a:extLst>
          </p:cNvPr>
          <p:cNvSpPr>
            <a:spLocks noGrp="1" noChangeArrowheads="1"/>
          </p:cNvSpPr>
          <p:nvPr>
            <p:ph sz="half" idx="2"/>
          </p:nvPr>
        </p:nvSpPr>
        <p:spPr bwMode="auto">
          <a:xfrm>
            <a:off x="4053386" y="2113546"/>
            <a:ext cx="801123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Diritti fondamentali:</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Riconosce il diritto all'autodeterminazione, all'autonomia e alla piena partecipazione alla vita politica, economica e sociale degli Stati.</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Protezione culturale e linguistica:</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Afferma il diritto di mantenere e sviluppare le proprie culture, lingue, tradizioni orali e sistemi educativi.</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Diritti sulla terra e le risorse:</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Sottolinea il diritto alla terra, al territorio e alle risorse naturali da cui dipendono per la loro sopravvivenza.</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Divieto di discriminazione:</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Proibisce ogni forma di discriminazione e l'assimilazione forzata.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Altre iniziative ONU</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Forum Permanente sulle Questioni Indigene:</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È il principale organo consultivo delle Nazioni Unite per i popoli indigeni, che promuove la loro inclusione nei processi decisionali globali.</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it-IT" altLang="it-IT"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Decennio delle Lingue Indigene (2022-2032):</a:t>
            </a:r>
            <a:r>
              <a:rPr kumimoji="0" lang="it-IT" altLang="it-IT"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Questo decennio è dedicato a sensibilizzare sulla perdita delle lingue indigene e a promuovere misure per la loro conservazione e promozione.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8937466"/>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136</TotalTime>
  <Words>1203</Words>
  <Application>Microsoft Office PowerPoint</Application>
  <PresentationFormat>Widescreen</PresentationFormat>
  <Paragraphs>142</Paragraphs>
  <Slides>16</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Calibri</vt:lpstr>
      <vt:lpstr>Century Gothic</vt:lpstr>
      <vt:lpstr>Times New Roman</vt:lpstr>
      <vt:lpstr>Verdana</vt:lpstr>
      <vt:lpstr>Wingdings</vt:lpstr>
      <vt:lpstr>Wingdings 3</vt:lpstr>
      <vt:lpstr>ヒラギノ角ゴ Pro W3</vt:lpstr>
      <vt:lpstr>Filo</vt:lpstr>
      <vt:lpstr>La questione indigena in America Latina </vt:lpstr>
      <vt:lpstr>L’ Età dell’Indipendenza</vt:lpstr>
      <vt:lpstr>Presentazione standard di PowerPoint</vt:lpstr>
      <vt:lpstr>Alcune questioni socio-culturali dell’Ottocento</vt:lpstr>
      <vt:lpstr>Un nuovo spazio</vt:lpstr>
      <vt:lpstr>La Rivoluzione Messicana (1910-1920)</vt:lpstr>
      <vt:lpstr>La politica del governo rivoluzionario messicano</vt:lpstr>
      <vt:lpstr>Le repressioni dei movimenti indigeni</vt:lpstr>
      <vt:lpstr>Le Organizzazioni Internazionali e i popoli originari</vt:lpstr>
      <vt:lpstr>L’epoca dei Movimenti Indigeni</vt:lpstr>
      <vt:lpstr>Presentazione standard di PowerPoint</vt:lpstr>
      <vt:lpstr>Presentazione standard di PowerPoint</vt:lpstr>
      <vt:lpstr>José María Arguedas (1911-1969)</vt:lpstr>
      <vt:lpstr>Presentazione standard di PowerPoint</vt:lpstr>
      <vt:lpstr>Arguedas Discorso per il Premio Garcilaso (1964) </vt:lpstr>
      <vt:lpstr>La rinascita delle lingue e delle letterature originarie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questione indigena in America Latina</dc:title>
  <dc:creator>Stefano Tedeschi</dc:creator>
  <cp:lastModifiedBy>Stefano Tedeschi</cp:lastModifiedBy>
  <cp:revision>7</cp:revision>
  <dcterms:created xsi:type="dcterms:W3CDTF">2018-11-22T07:36:11Z</dcterms:created>
  <dcterms:modified xsi:type="dcterms:W3CDTF">2025-11-15T09:25:30Z</dcterms:modified>
</cp:coreProperties>
</file>