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291"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9F81994-40A7-4B72-A52E-F4743AE3ACE2}" type="datetimeFigureOut">
              <a:rPr lang="it-IT" smtClean="0"/>
              <a:t>10/03/2020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9F81994-40A7-4B72-A52E-F4743AE3ACE2}" type="datetimeFigureOut">
              <a:rPr lang="it-IT" smtClean="0"/>
              <a:t>10/03/2020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9F81994-40A7-4B72-A52E-F4743AE3ACE2}" type="datetimeFigureOut">
              <a:rPr lang="it-IT" smtClean="0"/>
              <a:t>10/03/2020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9F81994-40A7-4B72-A52E-F4743AE3ACE2}" type="datetimeFigureOut">
              <a:rPr lang="it-IT" smtClean="0"/>
              <a:t>10/03/2020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9F81994-40A7-4B72-A52E-F4743AE3ACE2}" type="datetimeFigureOut">
              <a:rPr lang="it-IT" smtClean="0"/>
              <a:t>10/03/2020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9F81994-40A7-4B72-A52E-F4743AE3ACE2}" type="datetimeFigureOut">
              <a:rPr lang="it-IT" smtClean="0"/>
              <a:t>10/03/2020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9F81994-40A7-4B72-A52E-F4743AE3ACE2}" type="datetimeFigureOut">
              <a:rPr lang="it-IT" smtClean="0"/>
              <a:t>10/03/2020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9F81994-40A7-4B72-A52E-F4743AE3ACE2}" type="datetimeFigureOut">
              <a:rPr lang="it-IT" smtClean="0"/>
              <a:t>10/03/2020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9F81994-40A7-4B72-A52E-F4743AE3ACE2}" type="datetimeFigureOut">
              <a:rPr lang="it-IT" smtClean="0"/>
              <a:t>10/03/2020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9F81994-40A7-4B72-A52E-F4743AE3ACE2}" type="datetimeFigureOut">
              <a:rPr lang="it-IT" smtClean="0"/>
              <a:t>10/03/2020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9F81994-40A7-4B72-A52E-F4743AE3ACE2}" type="datetimeFigureOut">
              <a:rPr lang="it-IT" smtClean="0"/>
              <a:t>10/03/2020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E190E8-B82E-4403-BABF-2F0C99F2A5F8}"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F81994-40A7-4B72-A52E-F4743AE3ACE2}" type="datetimeFigureOut">
              <a:rPr lang="it-IT" smtClean="0"/>
              <a:t>10/03/2020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190E8-B82E-4403-BABF-2F0C99F2A5F8}"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4.xml"/><Relationship Id="rId1" Type="http://schemas.openxmlformats.org/officeDocument/2006/relationships/audio" Target="../media/audio2.wav"/><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1844824"/>
            <a:ext cx="7772400" cy="1470025"/>
          </a:xfrm>
        </p:spPr>
        <p:txBody>
          <a:bodyPr/>
          <a:lstStyle/>
          <a:p>
            <a:r>
              <a:rPr lang="it-IT" dirty="0" smtClean="0"/>
              <a:t>Esercitazione I</a:t>
            </a:r>
            <a:br>
              <a:rPr lang="it-IT" dirty="0" smtClean="0"/>
            </a:br>
            <a:endParaRPr lang="it-IT" dirty="0"/>
          </a:p>
        </p:txBody>
      </p:sp>
      <p:sp>
        <p:nvSpPr>
          <p:cNvPr id="3" name="Sottotitolo 2"/>
          <p:cNvSpPr>
            <a:spLocks noGrp="1"/>
          </p:cNvSpPr>
          <p:nvPr>
            <p:ph type="subTitle" idx="1"/>
          </p:nvPr>
        </p:nvSpPr>
        <p:spPr/>
        <p:txBody>
          <a:bodyPr/>
          <a:lstStyle/>
          <a:p>
            <a:r>
              <a:rPr lang="it-IT" dirty="0" smtClean="0">
                <a:solidFill>
                  <a:schemeClr val="tx1"/>
                </a:solidFill>
              </a:rPr>
              <a:t>Analisi di alberi genealogici</a:t>
            </a:r>
            <a:endParaRPr lang="it-IT"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olo 1"/>
          <p:cNvSpPr>
            <a:spLocks noGrp="1"/>
          </p:cNvSpPr>
          <p:nvPr>
            <p:ph type="title"/>
          </p:nvPr>
        </p:nvSpPr>
        <p:spPr>
          <a:xfrm>
            <a:off x="6443663" y="981075"/>
            <a:ext cx="2520950" cy="4391025"/>
          </a:xfrm>
        </p:spPr>
        <p:txBody>
          <a:bodyPr/>
          <a:lstStyle/>
          <a:p>
            <a:pPr algn="l"/>
            <a:r>
              <a:rPr lang="it-IT" sz="2400" smtClean="0"/>
              <a:t>Analisi dei pedigree:</a:t>
            </a:r>
            <a:br>
              <a:rPr lang="it-IT" sz="2400" smtClean="0"/>
            </a:br>
            <a:r>
              <a:rPr lang="it-IT" sz="2400" smtClean="0"/>
              <a:t>carattere dominante/ recessivo;</a:t>
            </a:r>
            <a:br>
              <a:rPr lang="it-IT" sz="2400" smtClean="0"/>
            </a:br>
            <a:r>
              <a:rPr lang="it-IT" sz="2400" smtClean="0"/>
              <a:t>Genotipi possibili dei soggetti</a:t>
            </a:r>
            <a:br>
              <a:rPr lang="it-IT" sz="2400" smtClean="0"/>
            </a:br>
            <a:r>
              <a:rPr lang="it-IT" sz="2800" smtClean="0"/>
              <a:t/>
            </a:r>
            <a:br>
              <a:rPr lang="it-IT" sz="2800" smtClean="0"/>
            </a:br>
            <a:r>
              <a:rPr lang="it-IT" sz="2800" smtClean="0"/>
              <a:t/>
            </a:r>
            <a:br>
              <a:rPr lang="it-IT" sz="2800" smtClean="0"/>
            </a:br>
            <a:r>
              <a:rPr lang="it-IT" sz="1000" smtClean="0"/>
              <a:t>es. 15 Griffith</a:t>
            </a:r>
          </a:p>
        </p:txBody>
      </p:sp>
      <p:pic>
        <p:nvPicPr>
          <p:cNvPr id="45059" name="Segnaposto contenuto 3"/>
          <p:cNvPicPr>
            <a:picLocks noGrp="1" noChangeAspect="1"/>
          </p:cNvPicPr>
          <p:nvPr>
            <p:ph idx="1"/>
          </p:nvPr>
        </p:nvPicPr>
        <p:blipFill>
          <a:blip r:embed="rId3" cstate="print">
            <a:extLst>
              <a:ext uri="{28A0092B-C50C-407E-A947-70E740481C1C}">
                <a14:useLocalDpi xmlns="" xmlns:a14="http://schemas.microsoft.com/office/drawing/2010/main" val="0"/>
              </a:ext>
            </a:extLst>
          </a:blip>
          <a:srcRect/>
          <a:stretch>
            <a:fillRect/>
          </a:stretch>
        </p:blipFill>
        <p:spPr>
          <a:xfrm>
            <a:off x="-1549400" y="0"/>
            <a:ext cx="7561263" cy="6858000"/>
          </a:xfrm>
        </p:spPr>
      </p:pic>
      <p:pic>
        <p:nvPicPr>
          <p:cNvPr id="4" name="Segnale acust. registr.">
            <a:hlinkClick r:id="" action="ppaction://media"/>
          </p:cNvPr>
          <p:cNvPicPr>
            <a:picLocks noRot="1" noChangeAspect="1"/>
          </p:cNvPicPr>
          <p:nvPr>
            <a:wavAudioFile r:embed="rId1" name="Segnale acust. registr."/>
          </p:nvPr>
        </p:nvPicPr>
        <p:blipFill>
          <a:blip r:embed="rId4" cstate="print"/>
          <a:stretch>
            <a:fillRect/>
          </a:stretch>
        </p:blipFill>
        <p:spPr>
          <a:xfrm>
            <a:off x="467544" y="1628800"/>
            <a:ext cx="244475" cy="244475"/>
          </a:xfrm>
          <a:prstGeom prst="rect">
            <a:avLst/>
          </a:prstGeom>
        </p:spPr>
      </p:pic>
      <p:sp>
        <p:nvSpPr>
          <p:cNvPr id="5" name="CasellaDiTesto 4"/>
          <p:cNvSpPr txBox="1"/>
          <p:nvPr/>
        </p:nvSpPr>
        <p:spPr>
          <a:xfrm>
            <a:off x="-1332656" y="404664"/>
            <a:ext cx="2448272" cy="646331"/>
          </a:xfrm>
          <a:prstGeom prst="rect">
            <a:avLst/>
          </a:prstGeom>
          <a:noFill/>
        </p:spPr>
        <p:txBody>
          <a:bodyPr wrap="square" rtlCol="0">
            <a:spAutoFit/>
          </a:bodyPr>
          <a:lstStyle/>
          <a:p>
            <a:r>
              <a:rPr lang="it-IT" dirty="0" smtClean="0"/>
              <a:t>Le risposte nella slide successiva</a:t>
            </a:r>
            <a:endParaRPr lang="it-IT" dirty="0"/>
          </a:p>
        </p:txBody>
      </p:sp>
    </p:spTree>
    <p:extLst>
      <p:ext uri="{BB962C8B-B14F-4D97-AF65-F5344CB8AC3E}">
        <p14:creationId xmlns="" xmlns:p14="http://schemas.microsoft.com/office/powerpoint/2010/main" val="256499076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71830"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Risposte della slide precedente</a:t>
            </a:r>
          </a:p>
          <a:p>
            <a:r>
              <a:rPr lang="it-IT" dirty="0" smtClean="0"/>
              <a:t>1 albero :</a:t>
            </a:r>
            <a:r>
              <a:rPr lang="it-IT" dirty="0" err="1" smtClean="0"/>
              <a:t>autosomico</a:t>
            </a:r>
            <a:r>
              <a:rPr lang="it-IT" dirty="0" smtClean="0"/>
              <a:t> recessivo</a:t>
            </a:r>
          </a:p>
          <a:p>
            <a:r>
              <a:rPr lang="it-IT" dirty="0" smtClean="0"/>
              <a:t>2: </a:t>
            </a:r>
            <a:r>
              <a:rPr lang="it-IT" dirty="0" err="1" smtClean="0"/>
              <a:t>autosomico</a:t>
            </a:r>
            <a:r>
              <a:rPr lang="it-IT" dirty="0" smtClean="0"/>
              <a:t> dominante</a:t>
            </a:r>
          </a:p>
          <a:p>
            <a:r>
              <a:rPr lang="it-IT" dirty="0" smtClean="0"/>
              <a:t>3: </a:t>
            </a:r>
            <a:r>
              <a:rPr lang="it-IT" dirty="0" err="1" smtClean="0"/>
              <a:t>autosomico</a:t>
            </a:r>
            <a:r>
              <a:rPr lang="it-IT" dirty="0" smtClean="0"/>
              <a:t> dominante</a:t>
            </a:r>
          </a:p>
          <a:p>
            <a:r>
              <a:rPr lang="it-IT" dirty="0" smtClean="0"/>
              <a:t>4: </a:t>
            </a:r>
            <a:r>
              <a:rPr lang="it-IT" dirty="0" err="1" smtClean="0"/>
              <a:t>autosomico</a:t>
            </a:r>
            <a:r>
              <a:rPr lang="it-IT" dirty="0" smtClean="0"/>
              <a:t> recessivo</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67544" y="1268760"/>
            <a:ext cx="8291264" cy="2088233"/>
          </a:xfrm>
        </p:spPr>
        <p:txBody>
          <a:bodyPr>
            <a:normAutofit fontScale="40000" lnSpcReduction="20000"/>
          </a:bodyPr>
          <a:lstStyle/>
          <a:p>
            <a:r>
              <a:rPr lang="en-US" sz="3600" dirty="0"/>
              <a:t>Match the pedigree with the most likely mode of inheritance.  Note that complicating factors, such as reduced penetrance, may be present.  Assume that the gene frequency of the disorder in the general population is very low.  These answers may be used more than once.</a:t>
            </a:r>
          </a:p>
          <a:p>
            <a:r>
              <a:rPr lang="en-US" sz="3600" dirty="0"/>
              <a:t>a.    autosomal dominant</a:t>
            </a:r>
          </a:p>
          <a:p>
            <a:r>
              <a:rPr lang="en-US" sz="3600" dirty="0"/>
              <a:t>b.  autosomal recessive</a:t>
            </a:r>
          </a:p>
          <a:p>
            <a:r>
              <a:rPr lang="en-US" sz="3600" dirty="0"/>
              <a:t>c.  X-linked recessive</a:t>
            </a:r>
          </a:p>
          <a:p>
            <a:r>
              <a:rPr lang="en-US" sz="3600" dirty="0"/>
              <a:t>d.  X-linked dominant</a:t>
            </a:r>
          </a:p>
          <a:p>
            <a:r>
              <a:rPr lang="en-US" sz="3600" dirty="0"/>
              <a:t>e.  </a:t>
            </a:r>
            <a:r>
              <a:rPr lang="en-US" sz="3600" dirty="0" smtClean="0"/>
              <a:t>Mitochondrial</a:t>
            </a:r>
          </a:p>
          <a:p>
            <a:r>
              <a:rPr lang="en-US" sz="3600" dirty="0" err="1" smtClean="0"/>
              <a:t>Risp</a:t>
            </a:r>
            <a:r>
              <a:rPr lang="en-US" sz="3600" dirty="0" smtClean="0"/>
              <a:t>: d</a:t>
            </a:r>
            <a:endParaRPr lang="en-US" sz="3600" dirty="0"/>
          </a:p>
          <a:p>
            <a:endParaRPr lang="it-IT" dirty="0"/>
          </a:p>
        </p:txBody>
      </p:sp>
      <p:pic>
        <p:nvPicPr>
          <p:cNvPr id="5" name="Segnaposto contenuto 4"/>
          <p:cNvPicPr>
            <a:picLocks noGrp="1" noChangeAspect="1"/>
          </p:cNvPicPr>
          <p:nvPr>
            <p:ph sz="half" idx="2"/>
          </p:nvPr>
        </p:nvPicPr>
        <p:blipFill>
          <a:blip r:embed="rId2" cstate="print">
            <a:extLst>
              <a:ext uri="{28A0092B-C50C-407E-A947-70E740481C1C}">
                <a14:useLocalDpi xmlns="" xmlns:a14="http://schemas.microsoft.com/office/drawing/2010/main" val="0"/>
              </a:ext>
            </a:extLst>
          </a:blip>
          <a:stretch>
            <a:fillRect/>
          </a:stretch>
        </p:blipFill>
        <p:spPr>
          <a:xfrm>
            <a:off x="827584" y="3257600"/>
            <a:ext cx="7488832" cy="3600400"/>
          </a:xfrm>
        </p:spPr>
      </p:pic>
      <p:sp>
        <p:nvSpPr>
          <p:cNvPr id="4" name="CasellaDiTesto 3"/>
          <p:cNvSpPr txBox="1"/>
          <p:nvPr/>
        </p:nvSpPr>
        <p:spPr>
          <a:xfrm>
            <a:off x="683568" y="476672"/>
            <a:ext cx="7335919" cy="646331"/>
          </a:xfrm>
          <a:prstGeom prst="rect">
            <a:avLst/>
          </a:prstGeom>
          <a:noFill/>
        </p:spPr>
        <p:txBody>
          <a:bodyPr wrap="none" rtlCol="0">
            <a:spAutoFit/>
          </a:bodyPr>
          <a:lstStyle/>
          <a:p>
            <a:r>
              <a:rPr lang="it-IT" dirty="0" smtClean="0"/>
              <a:t>Dopo aver esaminato il pedigree, formulate una risposta. Cliccando di nuovo</a:t>
            </a:r>
          </a:p>
          <a:p>
            <a:r>
              <a:rPr lang="it-IT" dirty="0" smtClean="0"/>
              <a:t> comparirà la risposta esatta</a:t>
            </a:r>
            <a:endParaRPr lang="it-IT" dirty="0"/>
          </a:p>
        </p:txBody>
      </p:sp>
    </p:spTree>
    <p:extLst>
      <p:ext uri="{BB962C8B-B14F-4D97-AF65-F5344CB8AC3E}">
        <p14:creationId xmlns="" xmlns:p14="http://schemas.microsoft.com/office/powerpoint/2010/main" val="72046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411760" y="2564904"/>
            <a:ext cx="6264695" cy="3974132"/>
          </a:xfrm>
        </p:spPr>
      </p:pic>
      <p:sp>
        <p:nvSpPr>
          <p:cNvPr id="4" name="Segnaposto testo 3"/>
          <p:cNvSpPr>
            <a:spLocks noGrp="1"/>
          </p:cNvSpPr>
          <p:nvPr>
            <p:ph type="body" sz="half" idx="2"/>
          </p:nvPr>
        </p:nvSpPr>
        <p:spPr/>
        <p:txBody>
          <a:bodyPr>
            <a:normAutofit/>
          </a:bodyPr>
          <a:lstStyle/>
          <a:p>
            <a:r>
              <a:rPr lang="en-US" dirty="0"/>
              <a:t> Match the pedigree with the most likely mode of inheritance.  Note that complicating factors, such as reduced penetrance, may be present.  Assume that the gene frequency of the disorder in the general population is very low.  These answers may be used more than once.</a:t>
            </a:r>
          </a:p>
          <a:p>
            <a:endParaRPr lang="en-US" dirty="0"/>
          </a:p>
          <a:p>
            <a:r>
              <a:rPr lang="en-US" dirty="0"/>
              <a:t>A.  autosomal dominant</a:t>
            </a:r>
          </a:p>
          <a:p>
            <a:endParaRPr lang="en-US" dirty="0"/>
          </a:p>
          <a:p>
            <a:r>
              <a:rPr lang="en-US" dirty="0"/>
              <a:t>B.  autosomal recessive</a:t>
            </a:r>
          </a:p>
          <a:p>
            <a:endParaRPr lang="en-US" dirty="0"/>
          </a:p>
          <a:p>
            <a:r>
              <a:rPr lang="en-US" dirty="0"/>
              <a:t>C.  X-linked recessive</a:t>
            </a:r>
          </a:p>
          <a:p>
            <a:endParaRPr lang="en-US" dirty="0"/>
          </a:p>
          <a:p>
            <a:r>
              <a:rPr lang="en-US" dirty="0"/>
              <a:t>D.  X-linked dominant</a:t>
            </a:r>
          </a:p>
          <a:p>
            <a:endParaRPr lang="en-US" dirty="0"/>
          </a:p>
          <a:p>
            <a:pPr marL="342900" indent="-342900">
              <a:buAutoNum type="alphaUcPeriod" startAt="5"/>
            </a:pPr>
            <a:r>
              <a:rPr lang="en-US" dirty="0" smtClean="0"/>
              <a:t>Mitochondrial</a:t>
            </a:r>
          </a:p>
          <a:p>
            <a:pPr marL="342900" indent="-342900">
              <a:buAutoNum type="alphaUcPeriod" startAt="5"/>
            </a:pPr>
            <a:r>
              <a:rPr lang="en-US" dirty="0" err="1" smtClean="0"/>
              <a:t>Risp:c</a:t>
            </a:r>
            <a:endParaRPr lang="en-US" dirty="0"/>
          </a:p>
          <a:p>
            <a:endParaRPr lang="en-US" dirty="0"/>
          </a:p>
        </p:txBody>
      </p:sp>
      <p:sp>
        <p:nvSpPr>
          <p:cNvPr id="6" name="Titolo 5"/>
          <p:cNvSpPr txBox="1">
            <a:spLocks noGrp="1"/>
          </p:cNvSpPr>
          <p:nvPr>
            <p:ph type="title"/>
          </p:nvPr>
        </p:nvSpPr>
        <p:spPr>
          <a:xfrm>
            <a:off x="539552" y="332656"/>
            <a:ext cx="8219256" cy="707886"/>
          </a:xfrm>
          <a:prstGeom prst="rect">
            <a:avLst/>
          </a:prstGeom>
          <a:noFill/>
        </p:spPr>
        <p:txBody>
          <a:bodyPr wrap="square" rtlCol="0">
            <a:spAutoFit/>
          </a:bodyPr>
          <a:lstStyle/>
          <a:p>
            <a:r>
              <a:rPr lang="it-IT" dirty="0" smtClean="0"/>
              <a:t>Dopo aver esaminato il pedigree, formulate una risposta. Cliccando di nuovo  comparirà la risposta esatta</a:t>
            </a:r>
            <a:endParaRPr lang="it-IT" dirty="0"/>
          </a:p>
        </p:txBody>
      </p:sp>
    </p:spTree>
    <p:extLst>
      <p:ext uri="{BB962C8B-B14F-4D97-AF65-F5344CB8AC3E}">
        <p14:creationId xmlns="" xmlns:p14="http://schemas.microsoft.com/office/powerpoint/2010/main" val="291500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1" end="11"/>
                                            </p:txEl>
                                          </p:spTgt>
                                        </p:tgtEl>
                                        <p:attrNameLst>
                                          <p:attrName>style.visibility</p:attrName>
                                        </p:attrNameLst>
                                      </p:cBhvr>
                                      <p:to>
                                        <p:strVal val="visible"/>
                                      </p:to>
                                    </p:set>
                                    <p:anim calcmode="lin" valueType="num">
                                      <p:cBhvr additive="base">
                                        <p:cTn id="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059833" y="1196752"/>
            <a:ext cx="6084168" cy="5184576"/>
          </a:xfrm>
        </p:spPr>
      </p:pic>
      <p:sp>
        <p:nvSpPr>
          <p:cNvPr id="4" name="Segnaposto testo 3"/>
          <p:cNvSpPr>
            <a:spLocks noGrp="1"/>
          </p:cNvSpPr>
          <p:nvPr>
            <p:ph type="body" sz="half" idx="2"/>
          </p:nvPr>
        </p:nvSpPr>
        <p:spPr>
          <a:xfrm>
            <a:off x="18015" y="1484784"/>
            <a:ext cx="3008313" cy="4691063"/>
          </a:xfrm>
        </p:spPr>
        <p:txBody>
          <a:bodyPr>
            <a:normAutofit lnSpcReduction="10000"/>
          </a:bodyPr>
          <a:lstStyle/>
          <a:p>
            <a:r>
              <a:rPr lang="en-US" sz="1800" dirty="0"/>
              <a:t>Match the pedigree with the most likely mode of inheritance.  Note that complicating factors, such as reduced penetrance, may be present.  Assume that the gene frequency of the disorder in the general population is very low.  These answers may be used more than once.</a:t>
            </a:r>
          </a:p>
          <a:p>
            <a:r>
              <a:rPr lang="en-US" sz="1800" dirty="0"/>
              <a:t>A.  autosomal dominant</a:t>
            </a:r>
          </a:p>
          <a:p>
            <a:r>
              <a:rPr lang="en-US" sz="1800" dirty="0"/>
              <a:t>B.  autosomal recessive</a:t>
            </a:r>
          </a:p>
          <a:p>
            <a:r>
              <a:rPr lang="en-US" sz="1800" dirty="0"/>
              <a:t>C.  X-linked recessive</a:t>
            </a:r>
          </a:p>
          <a:p>
            <a:r>
              <a:rPr lang="en-US" sz="1800" dirty="0"/>
              <a:t>D.  X-linked dominant</a:t>
            </a:r>
          </a:p>
          <a:p>
            <a:r>
              <a:rPr lang="en-US" sz="1800" dirty="0"/>
              <a:t>E.  </a:t>
            </a:r>
            <a:r>
              <a:rPr lang="en-US" sz="1800" dirty="0" smtClean="0"/>
              <a:t>Mitochondria</a:t>
            </a:r>
          </a:p>
          <a:p>
            <a:r>
              <a:rPr lang="en-US" sz="1800" dirty="0" err="1" smtClean="0"/>
              <a:t>Risp</a:t>
            </a:r>
            <a:r>
              <a:rPr lang="en-US" sz="1800" dirty="0" smtClean="0"/>
              <a:t>: c</a:t>
            </a:r>
            <a:endParaRPr lang="en-US" sz="1800" dirty="0"/>
          </a:p>
          <a:p>
            <a:endParaRPr lang="it-IT" dirty="0"/>
          </a:p>
        </p:txBody>
      </p:sp>
      <p:sp>
        <p:nvSpPr>
          <p:cNvPr id="6" name="Titolo 5"/>
          <p:cNvSpPr txBox="1">
            <a:spLocks noGrp="1"/>
          </p:cNvSpPr>
          <p:nvPr>
            <p:ph type="title"/>
          </p:nvPr>
        </p:nvSpPr>
        <p:spPr>
          <a:xfrm>
            <a:off x="467544" y="332656"/>
            <a:ext cx="8075240" cy="707886"/>
          </a:xfrm>
          <a:prstGeom prst="rect">
            <a:avLst/>
          </a:prstGeom>
          <a:noFill/>
        </p:spPr>
        <p:txBody>
          <a:bodyPr wrap="square" rtlCol="0">
            <a:spAutoFit/>
          </a:bodyPr>
          <a:lstStyle/>
          <a:p>
            <a:r>
              <a:rPr lang="it-IT" dirty="0" smtClean="0"/>
              <a:t>Dopo aver esaminato il pedigree, formulate una risposta. Cliccando di nuovo  comparirà la risposta esatta</a:t>
            </a:r>
            <a:endParaRPr lang="it-IT" dirty="0"/>
          </a:p>
        </p:txBody>
      </p:sp>
    </p:spTree>
    <p:extLst>
      <p:ext uri="{BB962C8B-B14F-4D97-AF65-F5344CB8AC3E}">
        <p14:creationId xmlns="" xmlns:p14="http://schemas.microsoft.com/office/powerpoint/2010/main" val="282777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179512" y="1124744"/>
            <a:ext cx="8640960" cy="2952328"/>
          </a:xfrm>
        </p:spPr>
        <p:txBody>
          <a:bodyPr>
            <a:normAutofit fontScale="25000" lnSpcReduction="20000"/>
          </a:bodyPr>
          <a:lstStyle/>
          <a:p>
            <a:r>
              <a:rPr lang="en-US" sz="8000" dirty="0"/>
              <a:t>Match the pedigree with the most likely mode of inheritance.  Note that complicating factors, such as reduced penetrance, may be present.  Assume that the gene frequency of the disorder in the general population is very low.  These answers may be used more than once.</a:t>
            </a:r>
          </a:p>
          <a:p>
            <a:r>
              <a:rPr lang="en-US" sz="8000" dirty="0"/>
              <a:t>a.    autosomal dominant</a:t>
            </a:r>
          </a:p>
          <a:p>
            <a:r>
              <a:rPr lang="en-US" sz="8000" dirty="0"/>
              <a:t>b.  autosomal recessive</a:t>
            </a:r>
          </a:p>
          <a:p>
            <a:r>
              <a:rPr lang="en-US" sz="8000" dirty="0"/>
              <a:t>c.  X-linked recessive</a:t>
            </a:r>
          </a:p>
          <a:p>
            <a:r>
              <a:rPr lang="en-US" sz="8000" dirty="0"/>
              <a:t>d.  X-linked dominant</a:t>
            </a:r>
          </a:p>
          <a:p>
            <a:r>
              <a:rPr lang="en-US" sz="8000" dirty="0"/>
              <a:t>e.  </a:t>
            </a:r>
            <a:r>
              <a:rPr lang="en-US" sz="8000" dirty="0" smtClean="0"/>
              <a:t>Mitochondrial</a:t>
            </a:r>
          </a:p>
          <a:p>
            <a:r>
              <a:rPr lang="en-US" sz="8000" dirty="0" err="1" smtClean="0"/>
              <a:t>Risp</a:t>
            </a:r>
            <a:r>
              <a:rPr lang="en-US" sz="8000" dirty="0" smtClean="0"/>
              <a:t>: a, with incomplete penetrance</a:t>
            </a:r>
            <a:endParaRPr lang="en-US" sz="8000" dirty="0"/>
          </a:p>
          <a:p>
            <a:endParaRPr lang="it-IT" dirty="0"/>
          </a:p>
        </p:txBody>
      </p:sp>
      <p:pic>
        <p:nvPicPr>
          <p:cNvPr id="5" name="Segnaposto contenuto 4"/>
          <p:cNvPicPr>
            <a:picLocks noGrp="1" noChangeAspect="1"/>
          </p:cNvPicPr>
          <p:nvPr>
            <p:ph sz="half" idx="2"/>
          </p:nvPr>
        </p:nvPicPr>
        <p:blipFill>
          <a:blip r:embed="rId3" cstate="print">
            <a:extLst>
              <a:ext uri="{28A0092B-C50C-407E-A947-70E740481C1C}">
                <a14:useLocalDpi xmlns="" xmlns:a14="http://schemas.microsoft.com/office/drawing/2010/main" val="0"/>
              </a:ext>
            </a:extLst>
          </a:blip>
          <a:stretch>
            <a:fillRect/>
          </a:stretch>
        </p:blipFill>
        <p:spPr>
          <a:xfrm>
            <a:off x="827584" y="3918862"/>
            <a:ext cx="7704856" cy="2939138"/>
          </a:xfrm>
        </p:spPr>
      </p:pic>
      <p:sp>
        <p:nvSpPr>
          <p:cNvPr id="4" name="Titolo 5"/>
          <p:cNvSpPr txBox="1">
            <a:spLocks noGrp="1"/>
          </p:cNvSpPr>
          <p:nvPr>
            <p:ph type="title"/>
          </p:nvPr>
        </p:nvSpPr>
        <p:spPr>
          <a:xfrm>
            <a:off x="539552" y="332656"/>
            <a:ext cx="8219256" cy="707886"/>
          </a:xfrm>
          <a:prstGeom prst="rect">
            <a:avLst/>
          </a:prstGeom>
          <a:noFill/>
        </p:spPr>
        <p:txBody>
          <a:bodyPr wrap="square" rtlCol="0">
            <a:spAutoFit/>
          </a:bodyPr>
          <a:lstStyle/>
          <a:p>
            <a:pPr algn="l"/>
            <a:r>
              <a:rPr lang="it-IT" sz="2000" dirty="0" smtClean="0"/>
              <a:t>Dopo aver esaminato il pedigree, formulate una risposta. Cliccando di nuovo  comparirà la risposta </a:t>
            </a:r>
            <a:r>
              <a:rPr lang="it-IT" sz="1600" dirty="0" smtClean="0"/>
              <a:t>esatta</a:t>
            </a:r>
            <a:endParaRPr lang="it-IT" sz="1600" dirty="0"/>
          </a:p>
        </p:txBody>
      </p:sp>
      <p:pic>
        <p:nvPicPr>
          <p:cNvPr id="6" name="Segnale acust. registr.">
            <a:hlinkClick r:id="" action="ppaction://media"/>
          </p:cNvPr>
          <p:cNvPicPr>
            <a:picLocks noRot="1" noChangeAspect="1"/>
          </p:cNvPicPr>
          <p:nvPr>
            <a:wavAudioFile r:embed="rId1" name="Segnale acust. registr."/>
          </p:nvPr>
        </p:nvPicPr>
        <p:blipFill>
          <a:blip r:embed="rId4" cstate="print"/>
          <a:stretch>
            <a:fillRect/>
          </a:stretch>
        </p:blipFill>
        <p:spPr>
          <a:xfrm>
            <a:off x="7596336" y="2636912"/>
            <a:ext cx="244475" cy="244475"/>
          </a:xfrm>
          <a:prstGeom prst="rect">
            <a:avLst/>
          </a:prstGeom>
        </p:spPr>
      </p:pic>
    </p:spTree>
    <p:extLst>
      <p:ext uri="{BB962C8B-B14F-4D97-AF65-F5344CB8AC3E}">
        <p14:creationId xmlns="" xmlns:p14="http://schemas.microsoft.com/office/powerpoint/2010/main" val="127635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
                    </p:tgtEl>
                  </p:cond>
                </p:stCondLst>
                <p:endSync evt="end" delay="0">
                  <p:rtn val="all"/>
                </p:endSync>
                <p:childTnLst>
                  <p:par>
                    <p:cTn id="10" fill="hold">
                      <p:stCondLst>
                        <p:cond delay="0"/>
                      </p:stCondLst>
                      <p:childTnLst>
                        <p:par>
                          <p:cTn id="11" fill="hold">
                            <p:stCondLst>
                              <p:cond delay="0"/>
                            </p:stCondLst>
                            <p:childTnLst>
                              <p:par>
                                <p:cTn id="12" presetID="1" presetClass="mediacall" presetSubtype="0" fill="hold" nodeType="clickEffect">
                                  <p:stCondLst>
                                    <p:cond delay="0"/>
                                  </p:stCondLst>
                                  <p:childTnLst>
                                    <p:cmd type="call" cmd="playFrom(0.0)">
                                      <p:cBhvr>
                                        <p:cTn id="13" dur="19025" fill="hold"/>
                                        <p:tgtEl>
                                          <p:spTgt spid="6"/>
                                        </p:tgtEl>
                                      </p:cBhvr>
                                    </p:cmd>
                                  </p:childTnLst>
                                </p:cTn>
                              </p:par>
                            </p:childTnLst>
                          </p:cTn>
                        </p:par>
                      </p:childTnLst>
                    </p:cTn>
                  </p:par>
                </p:childTnLst>
              </p:cTn>
              <p:nextCondLst>
                <p:cond evt="onClick" delay="0">
                  <p:tgtEl>
                    <p:spTgt spid="6"/>
                  </p:tgtEl>
                </p:cond>
              </p:nextCondLst>
            </p:seq>
            <p:audio>
              <p:cMediaNode>
                <p:cTn id="14"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207</Words>
  <Application>Microsoft Office PowerPoint</Application>
  <PresentationFormat>Presentazione su schermo (4:3)</PresentationFormat>
  <Paragraphs>47</Paragraphs>
  <Slides>7</Slides>
  <Notes>0</Notes>
  <HiddenSlides>0</HiddenSlides>
  <MMClips>2</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Esercitazione I </vt:lpstr>
      <vt:lpstr>Analisi dei pedigree: carattere dominante/ recessivo; Genotipi possibili dei soggetti   es. 15 Griffith</vt:lpstr>
      <vt:lpstr>Diapositiva 3</vt:lpstr>
      <vt:lpstr>Diapositiva 4</vt:lpstr>
      <vt:lpstr>Dopo aver esaminato il pedigree, formulate una risposta. Cliccando di nuovo  comparirà la risposta esatta</vt:lpstr>
      <vt:lpstr>Dopo aver esaminato il pedigree, formulate una risposta. Cliccando di nuovo  comparirà la risposta esatta</vt:lpstr>
      <vt:lpstr>Dopo aver esaminato il pedigree, formulate una risposta. Cliccando di nuovo  comparirà la risposta esatta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Esercitazione I </dc:title>
  <dc:creator>Cristina</dc:creator>
  <cp:lastModifiedBy>Cristina</cp:lastModifiedBy>
  <cp:revision>3</cp:revision>
  <dcterms:created xsi:type="dcterms:W3CDTF">2020-03-10T09:25:52Z</dcterms:created>
  <dcterms:modified xsi:type="dcterms:W3CDTF">2020-03-10T09:35:19Z</dcterms:modified>
</cp:coreProperties>
</file>