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0" r:id="rId3"/>
    <p:sldId id="291" r:id="rId4"/>
    <p:sldId id="277"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276" r:id="rId26"/>
    <p:sldId id="271" r:id="rId27"/>
    <p:sldId id="312" r:id="rId28"/>
    <p:sldId id="315" r:id="rId29"/>
    <p:sldId id="313" r:id="rId30"/>
    <p:sldId id="314" r:id="rId31"/>
    <p:sldId id="267" r:id="rId32"/>
    <p:sldId id="268" r:id="rId33"/>
  </p:sldIdLst>
  <p:sldSz cx="6858000" cy="9144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8000"/>
    <a:srgbClr val="33CC33"/>
    <a:srgbClr val="EF435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9754" autoAdjust="0"/>
  </p:normalViewPr>
  <p:slideViewPr>
    <p:cSldViewPr>
      <p:cViewPr>
        <p:scale>
          <a:sx n="80" d="100"/>
          <a:sy n="80" d="100"/>
        </p:scale>
        <p:origin x="854" y="-720"/>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a:t>Fare clic per modificare lo stile del titolo</a:t>
            </a:r>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D4887C29-CDED-4A15-9FAF-F0DCB00A524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4120AB4-0F5B-45F8-A3FE-7D78D27D104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AD45C05-5985-4A27-8970-BEB2C6A97BD4}"/>
              </a:ext>
            </a:extLst>
          </p:cNvPr>
          <p:cNvSpPr>
            <a:spLocks noGrp="1" noChangeArrowheads="1"/>
          </p:cNvSpPr>
          <p:nvPr>
            <p:ph type="sldNum" sz="quarter" idx="12"/>
          </p:nvPr>
        </p:nvSpPr>
        <p:spPr>
          <a:ln/>
        </p:spPr>
        <p:txBody>
          <a:bodyPr/>
          <a:lstStyle>
            <a:lvl1pPr>
              <a:defRPr/>
            </a:lvl1pPr>
          </a:lstStyle>
          <a:p>
            <a:pPr>
              <a:defRPr/>
            </a:pPr>
            <a:fld id="{266025BB-5827-4CB3-8650-9CF3220E817A}" type="slidenum">
              <a:rPr lang="it-IT" altLang="it-IT"/>
              <a:pPr>
                <a:defRPr/>
              </a:pPr>
              <a:t>‹#›</a:t>
            </a:fld>
            <a:endParaRPr lang="it-IT" altLang="it-IT"/>
          </a:p>
        </p:txBody>
      </p:sp>
    </p:spTree>
    <p:extLst>
      <p:ext uri="{BB962C8B-B14F-4D97-AF65-F5344CB8AC3E}">
        <p14:creationId xmlns:p14="http://schemas.microsoft.com/office/powerpoint/2010/main" val="133179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628300D-080B-4431-852F-E601174C409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28C92B2-CB54-4F5D-B3C6-1526FEF6082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44C40F8-31F7-4A40-8CFB-9C55820FC665}"/>
              </a:ext>
            </a:extLst>
          </p:cNvPr>
          <p:cNvSpPr>
            <a:spLocks noGrp="1" noChangeArrowheads="1"/>
          </p:cNvSpPr>
          <p:nvPr>
            <p:ph type="sldNum" sz="quarter" idx="12"/>
          </p:nvPr>
        </p:nvSpPr>
        <p:spPr>
          <a:ln/>
        </p:spPr>
        <p:txBody>
          <a:bodyPr/>
          <a:lstStyle>
            <a:lvl1pPr>
              <a:defRPr/>
            </a:lvl1pPr>
          </a:lstStyle>
          <a:p>
            <a:pPr>
              <a:defRPr/>
            </a:pPr>
            <a:fld id="{3E571A5A-FDF6-42DD-B0DD-BA0E5B4AC6CC}" type="slidenum">
              <a:rPr lang="it-IT" altLang="it-IT"/>
              <a:pPr>
                <a:defRPr/>
              </a:pPr>
              <a:t>‹#›</a:t>
            </a:fld>
            <a:endParaRPr lang="it-IT" altLang="it-IT"/>
          </a:p>
        </p:txBody>
      </p:sp>
    </p:spTree>
    <p:extLst>
      <p:ext uri="{BB962C8B-B14F-4D97-AF65-F5344CB8AC3E}">
        <p14:creationId xmlns:p14="http://schemas.microsoft.com/office/powerpoint/2010/main" val="167331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713"/>
            <a:ext cx="1543050" cy="78009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66713"/>
            <a:ext cx="4476750" cy="78009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66650B7-3DF4-4C59-AF51-58C51154A3F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0B80D7A-DF69-4CE1-AECC-9EBE8E63511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5AFAEC2-2575-44AA-ACA2-421AA3567B88}"/>
              </a:ext>
            </a:extLst>
          </p:cNvPr>
          <p:cNvSpPr>
            <a:spLocks noGrp="1" noChangeArrowheads="1"/>
          </p:cNvSpPr>
          <p:nvPr>
            <p:ph type="sldNum" sz="quarter" idx="12"/>
          </p:nvPr>
        </p:nvSpPr>
        <p:spPr>
          <a:ln/>
        </p:spPr>
        <p:txBody>
          <a:bodyPr/>
          <a:lstStyle>
            <a:lvl1pPr>
              <a:defRPr/>
            </a:lvl1pPr>
          </a:lstStyle>
          <a:p>
            <a:pPr>
              <a:defRPr/>
            </a:pPr>
            <a:fld id="{171E68A4-F4D2-46D8-89EC-913885D9F8E7}" type="slidenum">
              <a:rPr lang="it-IT" altLang="it-IT"/>
              <a:pPr>
                <a:defRPr/>
              </a:pPr>
              <a:t>‹#›</a:t>
            </a:fld>
            <a:endParaRPr lang="it-IT" altLang="it-IT"/>
          </a:p>
        </p:txBody>
      </p:sp>
    </p:spTree>
    <p:extLst>
      <p:ext uri="{BB962C8B-B14F-4D97-AF65-F5344CB8AC3E}">
        <p14:creationId xmlns:p14="http://schemas.microsoft.com/office/powerpoint/2010/main" val="355790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a:t>Fare clic per modificare lo stile del titolo</a:t>
            </a:r>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CE555343-D2E4-4ADF-8E78-0492D239A62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3302C48-F62F-476E-86D8-D7FE1C6B960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7DF2966-35C4-41D4-9B57-54CFA8F81C61}"/>
              </a:ext>
            </a:extLst>
          </p:cNvPr>
          <p:cNvSpPr>
            <a:spLocks noGrp="1" noChangeArrowheads="1"/>
          </p:cNvSpPr>
          <p:nvPr>
            <p:ph type="sldNum" sz="quarter" idx="12"/>
          </p:nvPr>
        </p:nvSpPr>
        <p:spPr>
          <a:ln/>
        </p:spPr>
        <p:txBody>
          <a:bodyPr/>
          <a:lstStyle>
            <a:lvl1pPr>
              <a:defRPr/>
            </a:lvl1pPr>
          </a:lstStyle>
          <a:p>
            <a:fld id="{D1B964A7-8303-49BB-9CCC-0175FC3A64F6}" type="slidenum">
              <a:rPr lang="it-IT" altLang="it-IT"/>
              <a:pPr/>
              <a:t>‹#›</a:t>
            </a:fld>
            <a:endParaRPr lang="it-IT" altLang="it-IT"/>
          </a:p>
        </p:txBody>
      </p:sp>
    </p:spTree>
    <p:extLst>
      <p:ext uri="{BB962C8B-B14F-4D97-AF65-F5344CB8AC3E}">
        <p14:creationId xmlns:p14="http://schemas.microsoft.com/office/powerpoint/2010/main" val="1973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834EF37-E13D-4B2E-A5D5-00E8052B486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A850E99D-1D1D-4B13-8622-1A5DF52A4E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F5E18DE-6EE6-4CA0-BD03-15E339076A8F}"/>
              </a:ext>
            </a:extLst>
          </p:cNvPr>
          <p:cNvSpPr>
            <a:spLocks noGrp="1" noChangeArrowheads="1"/>
          </p:cNvSpPr>
          <p:nvPr>
            <p:ph type="sldNum" sz="quarter" idx="12"/>
          </p:nvPr>
        </p:nvSpPr>
        <p:spPr>
          <a:ln/>
        </p:spPr>
        <p:txBody>
          <a:bodyPr/>
          <a:lstStyle>
            <a:lvl1pPr>
              <a:defRPr/>
            </a:lvl1pPr>
          </a:lstStyle>
          <a:p>
            <a:fld id="{50FF7B43-9BA1-4D9F-B35F-768947ADA0E5}" type="slidenum">
              <a:rPr lang="it-IT" altLang="it-IT"/>
              <a:pPr/>
              <a:t>‹#›</a:t>
            </a:fld>
            <a:endParaRPr lang="it-IT" altLang="it-IT"/>
          </a:p>
        </p:txBody>
      </p:sp>
    </p:spTree>
    <p:extLst>
      <p:ext uri="{BB962C8B-B14F-4D97-AF65-F5344CB8AC3E}">
        <p14:creationId xmlns:p14="http://schemas.microsoft.com/office/powerpoint/2010/main" val="62232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A3F0513-835C-4B3D-968E-20A8DA6F9D8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E1E8F59-6635-4D4B-A5C9-B4C1F2E395F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C453710-CFEA-4609-8090-4C02C1816B87}"/>
              </a:ext>
            </a:extLst>
          </p:cNvPr>
          <p:cNvSpPr>
            <a:spLocks noGrp="1" noChangeArrowheads="1"/>
          </p:cNvSpPr>
          <p:nvPr>
            <p:ph type="sldNum" sz="quarter" idx="12"/>
          </p:nvPr>
        </p:nvSpPr>
        <p:spPr>
          <a:ln/>
        </p:spPr>
        <p:txBody>
          <a:bodyPr/>
          <a:lstStyle>
            <a:lvl1pPr>
              <a:defRPr/>
            </a:lvl1pPr>
          </a:lstStyle>
          <a:p>
            <a:fld id="{D4627754-DC47-43E6-8A8F-A50F5D122D21}" type="slidenum">
              <a:rPr lang="it-IT" altLang="it-IT"/>
              <a:pPr/>
              <a:t>‹#›</a:t>
            </a:fld>
            <a:endParaRPr lang="it-IT" altLang="it-IT"/>
          </a:p>
        </p:txBody>
      </p:sp>
    </p:spTree>
    <p:extLst>
      <p:ext uri="{BB962C8B-B14F-4D97-AF65-F5344CB8AC3E}">
        <p14:creationId xmlns:p14="http://schemas.microsoft.com/office/powerpoint/2010/main" val="206228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23A36AF-556C-40E4-BA24-6915A71DF09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16F34A5-7745-40A1-A5AE-30711D91E39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0AFE2EE-27F9-487F-920F-0F340AD6AAC8}"/>
              </a:ext>
            </a:extLst>
          </p:cNvPr>
          <p:cNvSpPr>
            <a:spLocks noGrp="1" noChangeArrowheads="1"/>
          </p:cNvSpPr>
          <p:nvPr>
            <p:ph type="sldNum" sz="quarter" idx="12"/>
          </p:nvPr>
        </p:nvSpPr>
        <p:spPr>
          <a:ln/>
        </p:spPr>
        <p:txBody>
          <a:bodyPr/>
          <a:lstStyle>
            <a:lvl1pPr>
              <a:defRPr/>
            </a:lvl1pPr>
          </a:lstStyle>
          <a:p>
            <a:fld id="{22A9FF83-4530-4923-A77C-3ADF9A06B6B6}" type="slidenum">
              <a:rPr lang="it-IT" altLang="it-IT"/>
              <a:pPr/>
              <a:t>‹#›</a:t>
            </a:fld>
            <a:endParaRPr lang="it-IT" altLang="it-IT"/>
          </a:p>
        </p:txBody>
      </p:sp>
    </p:spTree>
    <p:extLst>
      <p:ext uri="{BB962C8B-B14F-4D97-AF65-F5344CB8AC3E}">
        <p14:creationId xmlns:p14="http://schemas.microsoft.com/office/powerpoint/2010/main" val="329018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7B17606A-FC00-4955-BE38-8915230C2E53}"/>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FBF39A28-F7F0-456B-B09B-08360F1DBE1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F1A2BB30-A1A3-43CD-97FC-458867EE5A84}"/>
              </a:ext>
            </a:extLst>
          </p:cNvPr>
          <p:cNvSpPr>
            <a:spLocks noGrp="1" noChangeArrowheads="1"/>
          </p:cNvSpPr>
          <p:nvPr>
            <p:ph type="sldNum" sz="quarter" idx="12"/>
          </p:nvPr>
        </p:nvSpPr>
        <p:spPr>
          <a:ln/>
        </p:spPr>
        <p:txBody>
          <a:bodyPr/>
          <a:lstStyle>
            <a:lvl1pPr>
              <a:defRPr/>
            </a:lvl1pPr>
          </a:lstStyle>
          <a:p>
            <a:fld id="{A0D1EE5F-9FEA-440F-9B1A-CCC4396C4B0A}" type="slidenum">
              <a:rPr lang="it-IT" altLang="it-IT"/>
              <a:pPr/>
              <a:t>‹#›</a:t>
            </a:fld>
            <a:endParaRPr lang="it-IT" altLang="it-IT"/>
          </a:p>
        </p:txBody>
      </p:sp>
    </p:spTree>
    <p:extLst>
      <p:ext uri="{BB962C8B-B14F-4D97-AF65-F5344CB8AC3E}">
        <p14:creationId xmlns:p14="http://schemas.microsoft.com/office/powerpoint/2010/main" val="138347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59517756-56AB-49A4-A19A-1AC87CB95B3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93A12BAF-D604-448C-BED8-FE8FCE194E6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B9611DFD-0A7D-40EF-9A59-2BD7D958A26D}"/>
              </a:ext>
            </a:extLst>
          </p:cNvPr>
          <p:cNvSpPr>
            <a:spLocks noGrp="1" noChangeArrowheads="1"/>
          </p:cNvSpPr>
          <p:nvPr>
            <p:ph type="sldNum" sz="quarter" idx="12"/>
          </p:nvPr>
        </p:nvSpPr>
        <p:spPr>
          <a:ln/>
        </p:spPr>
        <p:txBody>
          <a:bodyPr/>
          <a:lstStyle>
            <a:lvl1pPr>
              <a:defRPr/>
            </a:lvl1pPr>
          </a:lstStyle>
          <a:p>
            <a:fld id="{E767811F-117F-4D8A-A2F1-929A5BA5B7B2}" type="slidenum">
              <a:rPr lang="it-IT" altLang="it-IT"/>
              <a:pPr/>
              <a:t>‹#›</a:t>
            </a:fld>
            <a:endParaRPr lang="it-IT" altLang="it-IT"/>
          </a:p>
        </p:txBody>
      </p:sp>
    </p:spTree>
    <p:extLst>
      <p:ext uri="{BB962C8B-B14F-4D97-AF65-F5344CB8AC3E}">
        <p14:creationId xmlns:p14="http://schemas.microsoft.com/office/powerpoint/2010/main" val="14433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04290E-56FE-47A3-A448-A17E7CEC1FFC}"/>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4B6D482A-0E57-490F-9636-B1FD939E888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E7020D96-283E-4EA9-9D39-4391CDC6A6A6}"/>
              </a:ext>
            </a:extLst>
          </p:cNvPr>
          <p:cNvSpPr>
            <a:spLocks noGrp="1" noChangeArrowheads="1"/>
          </p:cNvSpPr>
          <p:nvPr>
            <p:ph type="sldNum" sz="quarter" idx="12"/>
          </p:nvPr>
        </p:nvSpPr>
        <p:spPr>
          <a:ln/>
        </p:spPr>
        <p:txBody>
          <a:bodyPr/>
          <a:lstStyle>
            <a:lvl1pPr>
              <a:defRPr/>
            </a:lvl1pPr>
          </a:lstStyle>
          <a:p>
            <a:fld id="{36D24F0F-3F0F-4E49-9F66-E745577DCB5C}" type="slidenum">
              <a:rPr lang="it-IT" altLang="it-IT"/>
              <a:pPr/>
              <a:t>‹#›</a:t>
            </a:fld>
            <a:endParaRPr lang="it-IT" altLang="it-IT"/>
          </a:p>
        </p:txBody>
      </p:sp>
    </p:spTree>
    <p:extLst>
      <p:ext uri="{BB962C8B-B14F-4D97-AF65-F5344CB8AC3E}">
        <p14:creationId xmlns:p14="http://schemas.microsoft.com/office/powerpoint/2010/main" val="429342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5ED73B93-25E1-4846-9B8C-4106F2A95C6F}"/>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A1749E3-4C19-4CEB-B28B-259BC338704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E772E99-B849-44D4-AA48-EFCE38341342}"/>
              </a:ext>
            </a:extLst>
          </p:cNvPr>
          <p:cNvSpPr>
            <a:spLocks noGrp="1" noChangeArrowheads="1"/>
          </p:cNvSpPr>
          <p:nvPr>
            <p:ph type="sldNum" sz="quarter" idx="12"/>
          </p:nvPr>
        </p:nvSpPr>
        <p:spPr>
          <a:ln/>
        </p:spPr>
        <p:txBody>
          <a:bodyPr/>
          <a:lstStyle>
            <a:lvl1pPr>
              <a:defRPr/>
            </a:lvl1pPr>
          </a:lstStyle>
          <a:p>
            <a:fld id="{A0F4115D-CB57-4973-AC46-191B69F6CABF}" type="slidenum">
              <a:rPr lang="it-IT" altLang="it-IT"/>
              <a:pPr/>
              <a:t>‹#›</a:t>
            </a:fld>
            <a:endParaRPr lang="it-IT" altLang="it-IT"/>
          </a:p>
        </p:txBody>
      </p:sp>
    </p:spTree>
    <p:extLst>
      <p:ext uri="{BB962C8B-B14F-4D97-AF65-F5344CB8AC3E}">
        <p14:creationId xmlns:p14="http://schemas.microsoft.com/office/powerpoint/2010/main" val="284940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8B8F1D6-D179-47DB-962D-E1313345046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B8604C24-2B23-4595-98F5-AFD08B44D05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89F1DEC-E54F-4868-A33D-C7EEFFF1C3C2}"/>
              </a:ext>
            </a:extLst>
          </p:cNvPr>
          <p:cNvSpPr>
            <a:spLocks noGrp="1" noChangeArrowheads="1"/>
          </p:cNvSpPr>
          <p:nvPr>
            <p:ph type="sldNum" sz="quarter" idx="12"/>
          </p:nvPr>
        </p:nvSpPr>
        <p:spPr>
          <a:ln/>
        </p:spPr>
        <p:txBody>
          <a:bodyPr/>
          <a:lstStyle>
            <a:lvl1pPr>
              <a:defRPr/>
            </a:lvl1pPr>
          </a:lstStyle>
          <a:p>
            <a:pPr>
              <a:defRPr/>
            </a:pPr>
            <a:fld id="{39FD9F16-E071-4238-A1DF-19CAF75636F2}" type="slidenum">
              <a:rPr lang="it-IT" altLang="it-IT"/>
              <a:pPr>
                <a:defRPr/>
              </a:pPr>
              <a:t>‹#›</a:t>
            </a:fld>
            <a:endParaRPr lang="it-IT" altLang="it-IT"/>
          </a:p>
        </p:txBody>
      </p:sp>
    </p:spTree>
    <p:extLst>
      <p:ext uri="{BB962C8B-B14F-4D97-AF65-F5344CB8AC3E}">
        <p14:creationId xmlns:p14="http://schemas.microsoft.com/office/powerpoint/2010/main" val="1082706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371A972-290B-445F-90B6-FC1AAA8A9005}"/>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084D906-DA58-4899-83AB-4366E19AC1F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67F85AE7-A3C9-4D8D-B20C-8BD87CBD6030}"/>
              </a:ext>
            </a:extLst>
          </p:cNvPr>
          <p:cNvSpPr>
            <a:spLocks noGrp="1" noChangeArrowheads="1"/>
          </p:cNvSpPr>
          <p:nvPr>
            <p:ph type="sldNum" sz="quarter" idx="12"/>
          </p:nvPr>
        </p:nvSpPr>
        <p:spPr>
          <a:ln/>
        </p:spPr>
        <p:txBody>
          <a:bodyPr/>
          <a:lstStyle>
            <a:lvl1pPr>
              <a:defRPr/>
            </a:lvl1pPr>
          </a:lstStyle>
          <a:p>
            <a:fld id="{48341C0D-667B-44CD-B651-BCC515671E63}" type="slidenum">
              <a:rPr lang="it-IT" altLang="it-IT"/>
              <a:pPr/>
              <a:t>‹#›</a:t>
            </a:fld>
            <a:endParaRPr lang="it-IT" altLang="it-IT"/>
          </a:p>
        </p:txBody>
      </p:sp>
    </p:spTree>
    <p:extLst>
      <p:ext uri="{BB962C8B-B14F-4D97-AF65-F5344CB8AC3E}">
        <p14:creationId xmlns:p14="http://schemas.microsoft.com/office/powerpoint/2010/main" val="96069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D3EE962-0FB5-429B-85BA-1A0646F7EFE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AEBFEEC-D49C-41BB-B617-37799FB107F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5B063F8-A530-4FA8-B68C-E43D1F78DAED}"/>
              </a:ext>
            </a:extLst>
          </p:cNvPr>
          <p:cNvSpPr>
            <a:spLocks noGrp="1" noChangeArrowheads="1"/>
          </p:cNvSpPr>
          <p:nvPr>
            <p:ph type="sldNum" sz="quarter" idx="12"/>
          </p:nvPr>
        </p:nvSpPr>
        <p:spPr>
          <a:ln/>
        </p:spPr>
        <p:txBody>
          <a:bodyPr/>
          <a:lstStyle>
            <a:lvl1pPr>
              <a:defRPr/>
            </a:lvl1pPr>
          </a:lstStyle>
          <a:p>
            <a:fld id="{60AAF37D-BB13-4FB6-86B1-41CBE6F96FF9}" type="slidenum">
              <a:rPr lang="it-IT" altLang="it-IT"/>
              <a:pPr/>
              <a:t>‹#›</a:t>
            </a:fld>
            <a:endParaRPr lang="it-IT" altLang="it-IT"/>
          </a:p>
        </p:txBody>
      </p:sp>
    </p:spTree>
    <p:extLst>
      <p:ext uri="{BB962C8B-B14F-4D97-AF65-F5344CB8AC3E}">
        <p14:creationId xmlns:p14="http://schemas.microsoft.com/office/powerpoint/2010/main" val="306386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713"/>
            <a:ext cx="1543050" cy="78009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66713"/>
            <a:ext cx="4476750" cy="78009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32EDAEB-9E95-4387-B037-5323841E317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35AEDF9-F3E0-441F-9256-A6FF163A5CE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B651F85-6F8F-4C00-8E7F-AE411349B3E2}"/>
              </a:ext>
            </a:extLst>
          </p:cNvPr>
          <p:cNvSpPr>
            <a:spLocks noGrp="1" noChangeArrowheads="1"/>
          </p:cNvSpPr>
          <p:nvPr>
            <p:ph type="sldNum" sz="quarter" idx="12"/>
          </p:nvPr>
        </p:nvSpPr>
        <p:spPr>
          <a:ln/>
        </p:spPr>
        <p:txBody>
          <a:bodyPr/>
          <a:lstStyle>
            <a:lvl1pPr>
              <a:defRPr/>
            </a:lvl1pPr>
          </a:lstStyle>
          <a:p>
            <a:fld id="{7146D376-0526-4F8E-8838-DEDF4B70AFE5}" type="slidenum">
              <a:rPr lang="it-IT" altLang="it-IT"/>
              <a:pPr/>
              <a:t>‹#›</a:t>
            </a:fld>
            <a:endParaRPr lang="it-IT" altLang="it-IT"/>
          </a:p>
        </p:txBody>
      </p:sp>
    </p:spTree>
    <p:extLst>
      <p:ext uri="{BB962C8B-B14F-4D97-AF65-F5344CB8AC3E}">
        <p14:creationId xmlns:p14="http://schemas.microsoft.com/office/powerpoint/2010/main" val="77432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EA7D39F3-454A-4A0F-A239-88EFC22D077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79793393-6826-4E1E-865C-32EDD16564B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475DB0B-67D6-4114-A99A-5ED7861DEA56}"/>
              </a:ext>
            </a:extLst>
          </p:cNvPr>
          <p:cNvSpPr>
            <a:spLocks noGrp="1" noChangeArrowheads="1"/>
          </p:cNvSpPr>
          <p:nvPr>
            <p:ph type="sldNum" sz="quarter" idx="12"/>
          </p:nvPr>
        </p:nvSpPr>
        <p:spPr>
          <a:ln/>
        </p:spPr>
        <p:txBody>
          <a:bodyPr/>
          <a:lstStyle>
            <a:lvl1pPr>
              <a:defRPr/>
            </a:lvl1pPr>
          </a:lstStyle>
          <a:p>
            <a:pPr>
              <a:defRPr/>
            </a:pPr>
            <a:fld id="{079D790B-1237-45C1-888B-F026EA5A3A69}" type="slidenum">
              <a:rPr lang="it-IT" altLang="it-IT"/>
              <a:pPr>
                <a:defRPr/>
              </a:pPr>
              <a:t>‹#›</a:t>
            </a:fld>
            <a:endParaRPr lang="it-IT" altLang="it-IT"/>
          </a:p>
        </p:txBody>
      </p:sp>
    </p:spTree>
    <p:extLst>
      <p:ext uri="{BB962C8B-B14F-4D97-AF65-F5344CB8AC3E}">
        <p14:creationId xmlns:p14="http://schemas.microsoft.com/office/powerpoint/2010/main" val="163733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5AC51DEC-BD79-4E1B-8DB6-D4DCFA57D57F}"/>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FE5FBF2-60DC-4F67-98FD-F7FC7A45B0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8240EA64-496D-4CAF-AC11-38A54672AD56}"/>
              </a:ext>
            </a:extLst>
          </p:cNvPr>
          <p:cNvSpPr>
            <a:spLocks noGrp="1" noChangeArrowheads="1"/>
          </p:cNvSpPr>
          <p:nvPr>
            <p:ph type="sldNum" sz="quarter" idx="12"/>
          </p:nvPr>
        </p:nvSpPr>
        <p:spPr>
          <a:ln/>
        </p:spPr>
        <p:txBody>
          <a:bodyPr/>
          <a:lstStyle>
            <a:lvl1pPr>
              <a:defRPr/>
            </a:lvl1pPr>
          </a:lstStyle>
          <a:p>
            <a:pPr>
              <a:defRPr/>
            </a:pPr>
            <a:fld id="{5287DAFB-98D9-4DFB-A44D-12C12C5215F7}" type="slidenum">
              <a:rPr lang="it-IT" altLang="it-IT"/>
              <a:pPr>
                <a:defRPr/>
              </a:pPr>
              <a:t>‹#›</a:t>
            </a:fld>
            <a:endParaRPr lang="it-IT" altLang="it-IT"/>
          </a:p>
        </p:txBody>
      </p:sp>
    </p:spTree>
    <p:extLst>
      <p:ext uri="{BB962C8B-B14F-4D97-AF65-F5344CB8AC3E}">
        <p14:creationId xmlns:p14="http://schemas.microsoft.com/office/powerpoint/2010/main" val="304291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4349A67B-EF78-474F-BD1A-62257363C64E}"/>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FD9C713C-98C3-4DF9-ACBE-B6AAD58AF2A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F34F5608-52E7-4589-AFD0-B2DE7D5ED2D0}"/>
              </a:ext>
            </a:extLst>
          </p:cNvPr>
          <p:cNvSpPr>
            <a:spLocks noGrp="1" noChangeArrowheads="1"/>
          </p:cNvSpPr>
          <p:nvPr>
            <p:ph type="sldNum" sz="quarter" idx="12"/>
          </p:nvPr>
        </p:nvSpPr>
        <p:spPr>
          <a:ln/>
        </p:spPr>
        <p:txBody>
          <a:bodyPr/>
          <a:lstStyle>
            <a:lvl1pPr>
              <a:defRPr/>
            </a:lvl1pPr>
          </a:lstStyle>
          <a:p>
            <a:pPr>
              <a:defRPr/>
            </a:pPr>
            <a:fld id="{39E34AAC-C998-4B0E-AF93-CB8D5E071AF2}" type="slidenum">
              <a:rPr lang="it-IT" altLang="it-IT"/>
              <a:pPr>
                <a:defRPr/>
              </a:pPr>
              <a:t>‹#›</a:t>
            </a:fld>
            <a:endParaRPr lang="it-IT" altLang="it-IT"/>
          </a:p>
        </p:txBody>
      </p:sp>
    </p:spTree>
    <p:extLst>
      <p:ext uri="{BB962C8B-B14F-4D97-AF65-F5344CB8AC3E}">
        <p14:creationId xmlns:p14="http://schemas.microsoft.com/office/powerpoint/2010/main" val="64968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19717C1E-0B81-4C3C-894B-70A2750BBDF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ABC199DD-3B72-474D-861A-73F76CEB0D2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291ADFD3-C49F-4B01-B32C-7393DAAB4984}"/>
              </a:ext>
            </a:extLst>
          </p:cNvPr>
          <p:cNvSpPr>
            <a:spLocks noGrp="1" noChangeArrowheads="1"/>
          </p:cNvSpPr>
          <p:nvPr>
            <p:ph type="sldNum" sz="quarter" idx="12"/>
          </p:nvPr>
        </p:nvSpPr>
        <p:spPr>
          <a:ln/>
        </p:spPr>
        <p:txBody>
          <a:bodyPr/>
          <a:lstStyle>
            <a:lvl1pPr>
              <a:defRPr/>
            </a:lvl1pPr>
          </a:lstStyle>
          <a:p>
            <a:pPr>
              <a:defRPr/>
            </a:pPr>
            <a:fld id="{4FCD5156-7286-45A3-9135-6F5DF630B8FF}" type="slidenum">
              <a:rPr lang="it-IT" altLang="it-IT"/>
              <a:pPr>
                <a:defRPr/>
              </a:pPr>
              <a:t>‹#›</a:t>
            </a:fld>
            <a:endParaRPr lang="it-IT" altLang="it-IT"/>
          </a:p>
        </p:txBody>
      </p:sp>
    </p:spTree>
    <p:extLst>
      <p:ext uri="{BB962C8B-B14F-4D97-AF65-F5344CB8AC3E}">
        <p14:creationId xmlns:p14="http://schemas.microsoft.com/office/powerpoint/2010/main" val="282150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B69005-8732-4C04-A5C6-F1451B0274DA}"/>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1D8EB80F-0711-4D21-BB6C-6C66C2999AF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D8FB8BD3-6087-404A-9562-53CE3152C8EB}"/>
              </a:ext>
            </a:extLst>
          </p:cNvPr>
          <p:cNvSpPr>
            <a:spLocks noGrp="1" noChangeArrowheads="1"/>
          </p:cNvSpPr>
          <p:nvPr>
            <p:ph type="sldNum" sz="quarter" idx="12"/>
          </p:nvPr>
        </p:nvSpPr>
        <p:spPr>
          <a:ln/>
        </p:spPr>
        <p:txBody>
          <a:bodyPr/>
          <a:lstStyle>
            <a:lvl1pPr>
              <a:defRPr/>
            </a:lvl1pPr>
          </a:lstStyle>
          <a:p>
            <a:pPr>
              <a:defRPr/>
            </a:pPr>
            <a:fld id="{99F81793-231D-4CE9-A386-326422D7F123}" type="slidenum">
              <a:rPr lang="it-IT" altLang="it-IT"/>
              <a:pPr>
                <a:defRPr/>
              </a:pPr>
              <a:t>‹#›</a:t>
            </a:fld>
            <a:endParaRPr lang="it-IT" altLang="it-IT"/>
          </a:p>
        </p:txBody>
      </p:sp>
    </p:spTree>
    <p:extLst>
      <p:ext uri="{BB962C8B-B14F-4D97-AF65-F5344CB8AC3E}">
        <p14:creationId xmlns:p14="http://schemas.microsoft.com/office/powerpoint/2010/main" val="247846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5B604E37-4F80-4481-BD77-A1B8E6D97C0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50C6849A-5F71-44BC-B96D-71A275E5378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78947249-6ED8-4F88-96FE-5989B3A13E92}"/>
              </a:ext>
            </a:extLst>
          </p:cNvPr>
          <p:cNvSpPr>
            <a:spLocks noGrp="1" noChangeArrowheads="1"/>
          </p:cNvSpPr>
          <p:nvPr>
            <p:ph type="sldNum" sz="quarter" idx="12"/>
          </p:nvPr>
        </p:nvSpPr>
        <p:spPr>
          <a:ln/>
        </p:spPr>
        <p:txBody>
          <a:bodyPr/>
          <a:lstStyle>
            <a:lvl1pPr>
              <a:defRPr/>
            </a:lvl1pPr>
          </a:lstStyle>
          <a:p>
            <a:pPr>
              <a:defRPr/>
            </a:pPr>
            <a:fld id="{452CE164-D3D1-4C74-B199-169267D1DFBC}" type="slidenum">
              <a:rPr lang="it-IT" altLang="it-IT"/>
              <a:pPr>
                <a:defRPr/>
              </a:pPr>
              <a:t>‹#›</a:t>
            </a:fld>
            <a:endParaRPr lang="it-IT" altLang="it-IT"/>
          </a:p>
        </p:txBody>
      </p:sp>
    </p:spTree>
    <p:extLst>
      <p:ext uri="{BB962C8B-B14F-4D97-AF65-F5344CB8AC3E}">
        <p14:creationId xmlns:p14="http://schemas.microsoft.com/office/powerpoint/2010/main" val="242697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F97D637B-2EE7-43A0-A4B9-754E1C6C122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B1ECF87-A435-4D5B-99EB-B52627FD557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2E10BD7-CBDF-4856-A5E6-B10490F5FEAA}"/>
              </a:ext>
            </a:extLst>
          </p:cNvPr>
          <p:cNvSpPr>
            <a:spLocks noGrp="1" noChangeArrowheads="1"/>
          </p:cNvSpPr>
          <p:nvPr>
            <p:ph type="sldNum" sz="quarter" idx="12"/>
          </p:nvPr>
        </p:nvSpPr>
        <p:spPr>
          <a:ln/>
        </p:spPr>
        <p:txBody>
          <a:bodyPr/>
          <a:lstStyle>
            <a:lvl1pPr>
              <a:defRPr/>
            </a:lvl1pPr>
          </a:lstStyle>
          <a:p>
            <a:pPr>
              <a:defRPr/>
            </a:pPr>
            <a:fld id="{79DCBE30-183A-4DD7-A800-B508715CBA84}" type="slidenum">
              <a:rPr lang="it-IT" altLang="it-IT"/>
              <a:pPr>
                <a:defRPr/>
              </a:pPr>
              <a:t>‹#›</a:t>
            </a:fld>
            <a:endParaRPr lang="it-IT" altLang="it-IT"/>
          </a:p>
        </p:txBody>
      </p:sp>
    </p:spTree>
    <p:extLst>
      <p:ext uri="{BB962C8B-B14F-4D97-AF65-F5344CB8AC3E}">
        <p14:creationId xmlns:p14="http://schemas.microsoft.com/office/powerpoint/2010/main" val="205954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A4AC4D-EAA3-43B4-8BF9-D57C1E655C00}"/>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DDCA55D3-69E1-461A-97C3-635DDF1109A5}"/>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BBFEC831-CD3E-4EC6-A7B3-3BEC63220FAA}"/>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it-IT"/>
          </a:p>
        </p:txBody>
      </p:sp>
      <p:sp>
        <p:nvSpPr>
          <p:cNvPr id="1029" name="Rectangle 5">
            <a:extLst>
              <a:ext uri="{FF2B5EF4-FFF2-40B4-BE49-F238E27FC236}">
                <a16:creationId xmlns:a16="http://schemas.microsoft.com/office/drawing/2014/main" id="{7FF2EED7-C0FC-42E3-8E2A-48296DE32A6C}"/>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it-IT"/>
          </a:p>
        </p:txBody>
      </p:sp>
      <p:sp>
        <p:nvSpPr>
          <p:cNvPr id="1030" name="Rectangle 6">
            <a:extLst>
              <a:ext uri="{FF2B5EF4-FFF2-40B4-BE49-F238E27FC236}">
                <a16:creationId xmlns:a16="http://schemas.microsoft.com/office/drawing/2014/main" id="{67ACF780-079B-4463-A0A7-54024E5E4F09}"/>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CF8C1B7-18EA-4134-B8EA-034177949636}"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BB5090-CFD0-40E1-B3DE-9B1FD1332ABE}"/>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5B9AD3D7-B6F7-4825-8B00-76F74458C585}"/>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7DDC5B94-0926-4684-AF57-ACD9E319741B}"/>
              </a:ext>
            </a:extLst>
          </p:cNvPr>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it-IT"/>
          </a:p>
        </p:txBody>
      </p:sp>
      <p:sp>
        <p:nvSpPr>
          <p:cNvPr id="1029" name="Rectangle 5">
            <a:extLst>
              <a:ext uri="{FF2B5EF4-FFF2-40B4-BE49-F238E27FC236}">
                <a16:creationId xmlns:a16="http://schemas.microsoft.com/office/drawing/2014/main" id="{09A21972-88DA-42A2-8459-EC0DFB851C0B}"/>
              </a:ext>
            </a:extLst>
          </p:cNvPr>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it-IT"/>
          </a:p>
        </p:txBody>
      </p:sp>
      <p:sp>
        <p:nvSpPr>
          <p:cNvPr id="1030" name="Rectangle 6">
            <a:extLst>
              <a:ext uri="{FF2B5EF4-FFF2-40B4-BE49-F238E27FC236}">
                <a16:creationId xmlns:a16="http://schemas.microsoft.com/office/drawing/2014/main" id="{FAC127FC-776B-4016-8F20-DA827E1EBD7E}"/>
              </a:ext>
            </a:extLst>
          </p:cNvPr>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472F1AA-4964-4233-B357-E0E0D58A3C40}" type="slidenum">
              <a:rPr lang="it-IT" altLang="it-IT"/>
              <a:pPr/>
              <a:t>‹#›</a:t>
            </a:fld>
            <a:endParaRPr lang="it-IT" altLang="it-IT"/>
          </a:p>
        </p:txBody>
      </p:sp>
    </p:spTree>
    <p:extLst>
      <p:ext uri="{BB962C8B-B14F-4D97-AF65-F5344CB8AC3E}">
        <p14:creationId xmlns:p14="http://schemas.microsoft.com/office/powerpoint/2010/main" val="107776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a:extLst>
              <a:ext uri="{FF2B5EF4-FFF2-40B4-BE49-F238E27FC236}">
                <a16:creationId xmlns:a16="http://schemas.microsoft.com/office/drawing/2014/main" id="{A866695E-8190-46CE-A601-B8757990B78B}"/>
              </a:ext>
            </a:extLst>
          </p:cNvPr>
          <p:cNvSpPr>
            <a:spLocks noChangeArrowheads="1"/>
          </p:cNvSpPr>
          <p:nvPr/>
        </p:nvSpPr>
        <p:spPr bwMode="auto">
          <a:xfrm>
            <a:off x="0" y="152400"/>
            <a:ext cx="68580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it-IT" altLang="it-IT" sz="24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MONOOSSIGENASI (MO)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Enzimi contenenti Fe-heme, Fe-non heme, Cu nei siti attivi.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1. </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Cyt P-450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Tirosinasi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3. </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Metanoossigenasi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Cyt P-450 : </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sito attivo somiglia al sito di legame di Mb e Hb, ma il legante assiale è il cisteinato al posto dell’imidazolo dell’istidina</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Tirosinasi :</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contiene due ioni Cu molto vicini al sito attivo;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stati oxy-, deoxy- e met- molto simili a quelli dell’emocianina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(2Cu(I) : O</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
            </a:r>
            <a:endPar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Metanoossigenasi:</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contiene due ioni Fe non eme molto vicini e somiglia all’emeritrina (2Fe(II) : O</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
            </a:r>
            <a:endParaRPr kumimoji="0" lang="it-IT" altLang="it-IT" sz="1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2051" name="Text Box 2051">
            <a:extLst>
              <a:ext uri="{FF2B5EF4-FFF2-40B4-BE49-F238E27FC236}">
                <a16:creationId xmlns:a16="http://schemas.microsoft.com/office/drawing/2014/main" id="{74E5BEBC-A160-457D-9B5A-CC2892478C7D}"/>
              </a:ext>
            </a:extLst>
          </p:cNvPr>
          <p:cNvSpPr txBox="1">
            <a:spLocks noChangeArrowheads="1"/>
          </p:cNvSpPr>
          <p:nvPr/>
        </p:nvSpPr>
        <p:spPr bwMode="auto">
          <a:xfrm>
            <a:off x="2890838" y="827088"/>
            <a:ext cx="420211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somigliano molto alle proteine che trasportano l’O</a:t>
            </a:r>
            <a:r>
              <a:rPr kumimoji="0" lang="it-IT" altLang="it-IT" sz="2000" b="0" i="0" u="none" strike="noStrike" kern="1200" cap="none" spc="0" normalizeH="0" baseline="-25000" noProof="0">
                <a:ln>
                  <a:noFill/>
                </a:ln>
                <a:solidFill>
                  <a:srgbClr val="D60093"/>
                </a:solidFill>
                <a:effectLst/>
                <a:uLnTx/>
                <a:uFillTx/>
                <a:latin typeface="Arial" panose="020B0604020202020204" pitchFamily="34" charset="0"/>
                <a:ea typeface="+mn-ea"/>
                <a:cs typeface="+mn-cs"/>
              </a:rPr>
              <a:t>2 </a:t>
            </a: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(il legame di O</a:t>
            </a:r>
            <a:r>
              <a:rPr kumimoji="0" lang="it-IT" altLang="it-IT" sz="2000" b="0" i="0" u="none" strike="noStrike" kern="1200" cap="none" spc="0" normalizeH="0" baseline="-25000" noProof="0">
                <a:ln>
                  <a:noFill/>
                </a:ln>
                <a:solidFill>
                  <a:srgbClr val="D60093"/>
                </a:solidFill>
                <a:effectLst/>
                <a:uLnTx/>
                <a:uFillTx/>
                <a:latin typeface="Arial" panose="020B0604020202020204" pitchFamily="34" charset="0"/>
                <a:ea typeface="+mn-ea"/>
                <a:cs typeface="+mn-cs"/>
              </a:rPr>
              <a:t>2</a:t>
            </a: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 a Fe(II) è un passaggio essenziale) </a:t>
            </a:r>
            <a:r>
              <a:rPr kumimoji="0" lang="it-IT" altLang="it-IT" sz="2000" b="0" i="1" u="none" strike="noStrike" kern="1200" cap="none" spc="0" normalizeH="0" baseline="0" noProof="0">
                <a:ln>
                  <a:noFill/>
                </a:ln>
                <a:solidFill>
                  <a:srgbClr val="D60093"/>
                </a:solidFill>
                <a:effectLst/>
                <a:uLnTx/>
                <a:uFillTx/>
                <a:latin typeface="Arial" panose="020B0604020202020204" pitchFamily="34" charset="0"/>
                <a:ea typeface="+mn-ea"/>
                <a:cs typeface="+mn-cs"/>
              </a:rPr>
              <a:t>ma</a:t>
            </a: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 </a:t>
            </a:r>
            <a:r>
              <a:rPr kumimoji="0" lang="it-IT" altLang="it-IT" sz="2000" b="1" i="0" u="none" strike="noStrike" kern="1200" cap="none" spc="0" normalizeH="0" baseline="0" noProof="0">
                <a:ln>
                  <a:noFill/>
                </a:ln>
                <a:solidFill>
                  <a:srgbClr val="D60093"/>
                </a:solidFill>
                <a:effectLst/>
                <a:uLnTx/>
                <a:uFillTx/>
                <a:latin typeface="Arial" panose="020B0604020202020204" pitchFamily="34" charset="0"/>
                <a:ea typeface="+mn-ea"/>
                <a:cs typeface="+mn-cs"/>
              </a:rPr>
              <a:t>MO</a:t>
            </a: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 servono da </a:t>
            </a:r>
            <a:r>
              <a:rPr kumimoji="0" lang="it-IT" altLang="it-IT" sz="2000" b="0" i="0" u="sng" strike="noStrike" kern="1200" cap="none" spc="0" normalizeH="0" baseline="0" noProof="0">
                <a:ln>
                  <a:noFill/>
                </a:ln>
                <a:solidFill>
                  <a:srgbClr val="D60093"/>
                </a:solidFill>
                <a:effectLst/>
                <a:uLnTx/>
                <a:uFillTx/>
                <a:latin typeface="Arial" panose="020B0604020202020204" pitchFamily="34" charset="0"/>
                <a:ea typeface="+mn-ea"/>
                <a:cs typeface="+mn-cs"/>
              </a:rPr>
              <a:t>attivatori</a:t>
            </a:r>
            <a:r>
              <a:rPr kumimoji="0" lang="it-IT" altLang="it-IT" sz="2000" b="0" i="0" u="none" strike="noStrike" kern="1200" cap="none" spc="0" normalizeH="0" baseline="0" noProof="0">
                <a:ln>
                  <a:noFill/>
                </a:ln>
                <a:solidFill>
                  <a:srgbClr val="D60093"/>
                </a:solidFill>
                <a:effectLst/>
                <a:uLnTx/>
                <a:uFillTx/>
                <a:latin typeface="Arial" panose="020B0604020202020204" pitchFamily="34" charset="0"/>
                <a:ea typeface="+mn-ea"/>
                <a:cs typeface="+mn-cs"/>
              </a:rPr>
              <a:t> e non da carrier reversibili di ossigeno. </a:t>
            </a:r>
            <a:endParaRPr kumimoji="0" lang="it-IT" altLang="it-IT" sz="2000" b="0" i="0" u="none" strike="noStrike" kern="1200" cap="none" spc="0" normalizeH="0" baseline="-25000" noProof="0">
              <a:ln>
                <a:noFill/>
              </a:ln>
              <a:solidFill>
                <a:srgbClr val="D60093"/>
              </a:solidFill>
              <a:effectLst/>
              <a:uLnTx/>
              <a:uFillTx/>
              <a:latin typeface="Arial" panose="020B0604020202020204" pitchFamily="34" charset="0"/>
              <a:ea typeface="+mn-ea"/>
              <a:cs typeface="+mn-cs"/>
            </a:endParaRPr>
          </a:p>
        </p:txBody>
      </p:sp>
      <p:sp>
        <p:nvSpPr>
          <p:cNvPr id="2052" name="AutoShape 2052">
            <a:extLst>
              <a:ext uri="{FF2B5EF4-FFF2-40B4-BE49-F238E27FC236}">
                <a16:creationId xmlns:a16="http://schemas.microsoft.com/office/drawing/2014/main" id="{FB48165F-EE99-45C7-BE45-3B90548176D3}"/>
              </a:ext>
            </a:extLst>
          </p:cNvPr>
          <p:cNvSpPr>
            <a:spLocks/>
          </p:cNvSpPr>
          <p:nvPr/>
        </p:nvSpPr>
        <p:spPr bwMode="auto">
          <a:xfrm>
            <a:off x="2679700" y="939800"/>
            <a:ext cx="152400" cy="990600"/>
          </a:xfrm>
          <a:prstGeom prst="rightBrace">
            <a:avLst>
              <a:gd name="adj1" fmla="val 54167"/>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3" name="Text Box 2053">
            <a:extLst>
              <a:ext uri="{FF2B5EF4-FFF2-40B4-BE49-F238E27FC236}">
                <a16:creationId xmlns:a16="http://schemas.microsoft.com/office/drawing/2014/main" id="{4957EEEF-76E4-4645-869F-CB1434B69492}"/>
              </a:ext>
            </a:extLst>
          </p:cNvPr>
          <p:cNvSpPr txBox="1">
            <a:spLocks noChangeArrowheads="1"/>
          </p:cNvSpPr>
          <p:nvPr/>
        </p:nvSpPr>
        <p:spPr bwMode="auto">
          <a:xfrm>
            <a:off x="76200" y="5651500"/>
            <a:ext cx="6781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Oltre a queste tre, ci sono molti altri enzimi MO : con 1 Fe non-heme  o ioni Cu + cofattore organico (pterina) al loro sito attivo.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L’enzima più noto è il </a:t>
            </a:r>
            <a:r>
              <a:rPr kumimoji="0" lang="it-IT" altLang="it-IT"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cyt P-450 </a:t>
            </a:r>
            <a:r>
              <a:rPr kumimoji="0" lang="it-IT" altLang="it-IT" sz="20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 famiglia di enzimi MO che ossigena una varietà di substrati.   </a:t>
            </a:r>
            <a:endParaRPr kumimoji="0" lang="it-IT" altLang="it-IT" sz="2000" b="0" i="0" u="none" strike="noStrike" kern="1200" cap="none" spc="0" normalizeH="0" baseline="-25000" noProof="0">
              <a:ln>
                <a:noFill/>
              </a:ln>
              <a:solidFill>
                <a:srgbClr val="008000"/>
              </a:solidFill>
              <a:effectLst/>
              <a:uLnTx/>
              <a:uFillTx/>
              <a:latin typeface="Times New Roman" panose="02020603050405020304" pitchFamily="18" charset="0"/>
              <a:ea typeface="+mn-ea"/>
              <a:cs typeface="+mn-cs"/>
            </a:endParaRPr>
          </a:p>
        </p:txBody>
      </p:sp>
      <p:pic>
        <p:nvPicPr>
          <p:cNvPr id="2054" name="Picture 2055" descr="File:Pterin - Pterin.svg">
            <a:extLst>
              <a:ext uri="{FF2B5EF4-FFF2-40B4-BE49-F238E27FC236}">
                <a16:creationId xmlns:a16="http://schemas.microsoft.com/office/drawing/2014/main" id="{EEED7B85-BBF8-4782-94A4-C77970C0F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7451725"/>
            <a:ext cx="19716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2056">
            <a:extLst>
              <a:ext uri="{FF2B5EF4-FFF2-40B4-BE49-F238E27FC236}">
                <a16:creationId xmlns:a16="http://schemas.microsoft.com/office/drawing/2014/main" id="{D335E931-DEAD-4D79-960C-EE9C57C00A8D}"/>
              </a:ext>
            </a:extLst>
          </p:cNvPr>
          <p:cNvSpPr>
            <a:spLocks noChangeShapeType="1"/>
          </p:cNvSpPr>
          <p:nvPr/>
        </p:nvSpPr>
        <p:spPr bwMode="auto">
          <a:xfrm>
            <a:off x="4508500" y="6372225"/>
            <a:ext cx="720725" cy="1296988"/>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6">
            <a:extLst>
              <a:ext uri="{FF2B5EF4-FFF2-40B4-BE49-F238E27FC236}">
                <a16:creationId xmlns:a16="http://schemas.microsoft.com/office/drawing/2014/main" id="{86D62720-3919-4DD5-87D9-82852F678732}"/>
              </a:ext>
            </a:extLst>
          </p:cNvPr>
          <p:cNvSpPr txBox="1">
            <a:spLocks noChangeArrowheads="1"/>
          </p:cNvSpPr>
          <p:nvPr/>
        </p:nvSpPr>
        <p:spPr bwMode="auto">
          <a:xfrm>
            <a:off x="3979863" y="1943100"/>
            <a:ext cx="2447925"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mn-cs"/>
              </a:rPr>
              <a:t>Confronto con complessi modello Fe(III) / porfirina (EPR, CD) indica struttura pentacoordinata con RS</a:t>
            </a: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 assiale</a:t>
            </a:r>
          </a:p>
        </p:txBody>
      </p:sp>
      <p:sp>
        <p:nvSpPr>
          <p:cNvPr id="11267" name="Text Box 17">
            <a:extLst>
              <a:ext uri="{FF2B5EF4-FFF2-40B4-BE49-F238E27FC236}">
                <a16:creationId xmlns:a16="http://schemas.microsoft.com/office/drawing/2014/main" id="{64EE7851-E044-4C70-8A56-535A63403ED5}"/>
              </a:ext>
            </a:extLst>
          </p:cNvPr>
          <p:cNvSpPr txBox="1">
            <a:spLocks noChangeArrowheads="1"/>
          </p:cNvSpPr>
          <p:nvPr/>
        </p:nvSpPr>
        <p:spPr bwMode="auto">
          <a:xfrm>
            <a:off x="3644900" y="4748213"/>
            <a:ext cx="2892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4 – Forma Fe(II) basso spin legata a CO</a:t>
            </a:r>
          </a:p>
        </p:txBody>
      </p:sp>
      <p:sp>
        <p:nvSpPr>
          <p:cNvPr id="11268" name="Text Box 18">
            <a:extLst>
              <a:ext uri="{FF2B5EF4-FFF2-40B4-BE49-F238E27FC236}">
                <a16:creationId xmlns:a16="http://schemas.microsoft.com/office/drawing/2014/main" id="{D22128C3-E316-48BD-B6AE-69552AF9CC0A}"/>
              </a:ext>
            </a:extLst>
          </p:cNvPr>
          <p:cNvSpPr txBox="1">
            <a:spLocks noChangeArrowheads="1"/>
          </p:cNvSpPr>
          <p:nvPr/>
        </p:nvSpPr>
        <p:spPr bwMode="auto">
          <a:xfrm>
            <a:off x="4106863" y="5435600"/>
            <a:ext cx="26352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Caratterizzato dalla banda Soret a 450 nm.            </a:t>
            </a: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mn-cs"/>
              </a:rPr>
              <a:t>Leganti : tiolato e CO assiali. Confronto spettroscopico con complessi modello       es.  derivato P- 450 ferroso O</a:t>
            </a:r>
            <a:r>
              <a:rPr kumimoji="0" lang="it-IT" altLang="it-IT" sz="1400" b="1" i="0" u="none" strike="noStrike" kern="1200" cap="none" spc="0" normalizeH="0" baseline="-25000" noProof="0">
                <a:ln>
                  <a:noFill/>
                </a:ln>
                <a:solidFill>
                  <a:srgbClr val="009999"/>
                </a:solidFill>
                <a:effectLst/>
                <a:uLnTx/>
                <a:uFillTx/>
                <a:latin typeface="Arial" panose="020B0604020202020204" pitchFamily="34" charset="0"/>
                <a:ea typeface="+mn-ea"/>
                <a:cs typeface="+mn-cs"/>
              </a:rPr>
              <a:t>2</a:t>
            </a: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mn-cs"/>
              </a:rPr>
              <a:t> diamagnetico isolato e caratterizzato</a:t>
            </a:r>
            <a:endParaRPr kumimoji="0" lang="en-US"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endParaRPr>
          </a:p>
        </p:txBody>
      </p:sp>
      <p:pic>
        <p:nvPicPr>
          <p:cNvPr id="11269" name="Picture 23" descr="3">
            <a:extLst>
              <a:ext uri="{FF2B5EF4-FFF2-40B4-BE49-F238E27FC236}">
                <a16:creationId xmlns:a16="http://schemas.microsoft.com/office/drawing/2014/main" id="{C4802794-9719-45D8-9E7D-3A9E7B89B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889" t="21700" r="1817" b="21713"/>
          <a:stretch>
            <a:fillRect/>
          </a:stretch>
        </p:blipFill>
        <p:spPr bwMode="auto">
          <a:xfrm>
            <a:off x="746125" y="1292225"/>
            <a:ext cx="2982913"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25">
            <a:extLst>
              <a:ext uri="{FF2B5EF4-FFF2-40B4-BE49-F238E27FC236}">
                <a16:creationId xmlns:a16="http://schemas.microsoft.com/office/drawing/2014/main" id="{0BAE81D6-53B1-46AB-A98F-2B2F7F6E6756}"/>
              </a:ext>
            </a:extLst>
          </p:cNvPr>
          <p:cNvGrpSpPr>
            <a:grpSpLocks/>
          </p:cNvGrpSpPr>
          <p:nvPr/>
        </p:nvGrpSpPr>
        <p:grpSpPr bwMode="auto">
          <a:xfrm>
            <a:off x="815975" y="3562350"/>
            <a:ext cx="1800225" cy="260350"/>
            <a:chOff x="514" y="2450"/>
            <a:chExt cx="1134" cy="164"/>
          </a:xfrm>
        </p:grpSpPr>
        <p:sp>
          <p:nvSpPr>
            <p:cNvPr id="11273" name="Line 19">
              <a:extLst>
                <a:ext uri="{FF2B5EF4-FFF2-40B4-BE49-F238E27FC236}">
                  <a16:creationId xmlns:a16="http://schemas.microsoft.com/office/drawing/2014/main" id="{DDE4C27A-070B-454C-83B6-C85E2C8E2F6B}"/>
                </a:ext>
              </a:extLst>
            </p:cNvPr>
            <p:cNvSpPr>
              <a:spLocks noChangeShapeType="1"/>
            </p:cNvSpPr>
            <p:nvPr/>
          </p:nvSpPr>
          <p:spPr bwMode="auto">
            <a:xfrm>
              <a:off x="514" y="2595"/>
              <a:ext cx="748"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4" name="Text Box 21">
              <a:extLst>
                <a:ext uri="{FF2B5EF4-FFF2-40B4-BE49-F238E27FC236}">
                  <a16:creationId xmlns:a16="http://schemas.microsoft.com/office/drawing/2014/main" id="{CA5F36B8-516F-492F-AF01-AAE7159A6756}"/>
                </a:ext>
              </a:extLst>
            </p:cNvPr>
            <p:cNvSpPr txBox="1">
              <a:spLocks noChangeArrowheads="1"/>
            </p:cNvSpPr>
            <p:nvPr/>
          </p:nvSpPr>
          <p:spPr bwMode="auto">
            <a:xfrm>
              <a:off x="1240" y="2450"/>
              <a:ext cx="40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100" b="1" i="0" u="none" strike="noStrike" kern="1200" cap="none" spc="0" normalizeH="0" baseline="0" noProof="0">
                  <a:ln>
                    <a:noFill/>
                  </a:ln>
                  <a:solidFill>
                    <a:srgbClr val="009999"/>
                  </a:solidFill>
                  <a:effectLst/>
                  <a:uLnTx/>
                  <a:uFillTx/>
                  <a:latin typeface="Arial" panose="020B0604020202020204" pitchFamily="34" charset="0"/>
                  <a:ea typeface="+mn-ea"/>
                  <a:cs typeface="+mn-cs"/>
                </a:rPr>
                <a:t>state</a:t>
              </a:r>
            </a:p>
          </p:txBody>
        </p:sp>
      </p:grpSp>
      <p:sp>
        <p:nvSpPr>
          <p:cNvPr id="11271" name="Text Box 7">
            <a:extLst>
              <a:ext uri="{FF2B5EF4-FFF2-40B4-BE49-F238E27FC236}">
                <a16:creationId xmlns:a16="http://schemas.microsoft.com/office/drawing/2014/main" id="{00F9253E-60B0-4662-845E-7C018BAE2B14}"/>
              </a:ext>
            </a:extLst>
          </p:cNvPr>
          <p:cNvSpPr txBox="1">
            <a:spLocks noChangeArrowheads="1"/>
          </p:cNvSpPr>
          <p:nvPr/>
        </p:nvSpPr>
        <p:spPr bwMode="auto">
          <a:xfrm>
            <a:off x="3644900" y="1258888"/>
            <a:ext cx="2808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2 – Camphor – bound cytochrome P- 450</a:t>
            </a:r>
          </a:p>
        </p:txBody>
      </p:sp>
      <p:sp>
        <p:nvSpPr>
          <p:cNvPr id="11272" name="Rectangle 27">
            <a:extLst>
              <a:ext uri="{FF2B5EF4-FFF2-40B4-BE49-F238E27FC236}">
                <a16:creationId xmlns:a16="http://schemas.microsoft.com/office/drawing/2014/main" id="{9AB93280-38E1-4E94-9011-7BA0223975B2}"/>
              </a:ext>
            </a:extLst>
          </p:cNvPr>
          <p:cNvSpPr>
            <a:spLocks noChangeArrowheads="1"/>
          </p:cNvSpPr>
          <p:nvPr/>
        </p:nvSpPr>
        <p:spPr bwMode="auto">
          <a:xfrm>
            <a:off x="0" y="6172200"/>
            <a:ext cx="1828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3399"/>
                </a:solidFill>
                <a:effectLst/>
                <a:uLnTx/>
                <a:uFillTx/>
                <a:latin typeface="Arial" panose="020B0604020202020204" pitchFamily="34" charset="0"/>
                <a:ea typeface="+mn-ea"/>
                <a:cs typeface="+mn-cs"/>
              </a:rPr>
              <a:t>Spettri Raman rivelano frequenza stretching O-O a 1140 cm</a:t>
            </a:r>
            <a:r>
              <a:rPr kumimoji="0" lang="it-IT" altLang="it-IT" sz="1400" b="0" i="0" u="none" strike="noStrike" kern="1200" cap="none" spc="0" normalizeH="0" baseline="30000" noProof="0">
                <a:ln>
                  <a:noFill/>
                </a:ln>
                <a:solidFill>
                  <a:srgbClr val="FF3399"/>
                </a:solidFill>
                <a:effectLst/>
                <a:uLnTx/>
                <a:uFillTx/>
                <a:latin typeface="Arial" panose="020B0604020202020204" pitchFamily="34" charset="0"/>
                <a:ea typeface="+mn-ea"/>
                <a:cs typeface="+mn-cs"/>
              </a:rPr>
              <a:t>-1</a:t>
            </a:r>
            <a:r>
              <a:rPr kumimoji="0" lang="it-IT" altLang="it-IT" sz="1400" b="0" i="0" u="none" strike="noStrike" kern="1200" cap="none" spc="0" normalizeH="0" baseline="0" noProof="0">
                <a:ln>
                  <a:noFill/>
                </a:ln>
                <a:solidFill>
                  <a:srgbClr val="FF3399"/>
                </a:solidFill>
                <a:effectLst/>
                <a:uLnTx/>
                <a:uFillTx/>
                <a:latin typeface="Arial" panose="020B0604020202020204" pitchFamily="34" charset="0"/>
                <a:ea typeface="+mn-ea"/>
                <a:cs typeface="+mn-cs"/>
              </a:rPr>
              <a:t> indicativa di Fe(III)-O</a:t>
            </a:r>
            <a:r>
              <a:rPr kumimoji="0" lang="it-IT" altLang="it-IT" sz="1400" b="0" i="0" u="none" strike="noStrike" kern="1200" cap="none" spc="0" normalizeH="0" baseline="-25000" noProof="0">
                <a:ln>
                  <a:noFill/>
                </a:ln>
                <a:solidFill>
                  <a:srgbClr val="FF3399"/>
                </a:solidFill>
                <a:effectLst/>
                <a:uLnTx/>
                <a:uFillTx/>
                <a:latin typeface="Arial" panose="020B0604020202020204" pitchFamily="34" charset="0"/>
                <a:ea typeface="+mn-ea"/>
                <a:cs typeface="+mn-cs"/>
              </a:rPr>
              <a:t>2</a:t>
            </a:r>
            <a:r>
              <a:rPr kumimoji="0" lang="it-IT" altLang="it-IT" sz="1400" b="0" i="0" u="none" strike="noStrike" kern="1200" cap="none" spc="0" normalizeH="0" baseline="30000" noProof="0">
                <a:ln>
                  <a:noFill/>
                </a:ln>
                <a:solidFill>
                  <a:srgbClr val="FF3399"/>
                </a:solidFill>
                <a:effectLst/>
                <a:uLnTx/>
                <a:uFillTx/>
                <a:latin typeface="Arial" panose="020B0604020202020204" pitchFamily="34" charset="0"/>
                <a:ea typeface="+mn-ea"/>
                <a:cs typeface="+mn-cs"/>
              </a:rPr>
              <a:t>- </a:t>
            </a:r>
            <a:r>
              <a:rPr kumimoji="0" lang="it-IT" altLang="it-IT" sz="1400" b="0" i="0" u="none" strike="noStrike" kern="1200" cap="none" spc="0" normalizeH="0" baseline="0" noProof="0">
                <a:ln>
                  <a:noFill/>
                </a:ln>
                <a:solidFill>
                  <a:srgbClr val="FF3399"/>
                </a:solidFill>
                <a:effectLst/>
                <a:uLnTx/>
                <a:uFillTx/>
                <a:latin typeface="Arial" panose="020B0604020202020204" pitchFamily="34" charset="0"/>
                <a:ea typeface="+mn-ea"/>
                <a:cs typeface="+mn-cs"/>
              </a:rPr>
              <a:t>( come in Mb, Hb) </a:t>
            </a:r>
            <a:endParaRPr kumimoji="0" lang="it-IT" altLang="it-IT" sz="1400" b="0" i="0" u="none" strike="noStrike" kern="1200" cap="none" spc="0" normalizeH="0" baseline="30000" noProof="0">
              <a:ln>
                <a:noFill/>
              </a:ln>
              <a:solidFill>
                <a:srgbClr val="FF3399"/>
              </a:solidFill>
              <a:effectLst/>
              <a:uLnTx/>
              <a:uFillTx/>
              <a:latin typeface="Arial" panose="020B06040202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39">
            <a:extLst>
              <a:ext uri="{FF2B5EF4-FFF2-40B4-BE49-F238E27FC236}">
                <a16:creationId xmlns:a16="http://schemas.microsoft.com/office/drawing/2014/main" id="{E87862E3-6883-4D1B-A413-B3CC09BA1D62}"/>
              </a:ext>
            </a:extLst>
          </p:cNvPr>
          <p:cNvGrpSpPr>
            <a:grpSpLocks/>
          </p:cNvGrpSpPr>
          <p:nvPr/>
        </p:nvGrpSpPr>
        <p:grpSpPr bwMode="auto">
          <a:xfrm>
            <a:off x="-1588" y="179388"/>
            <a:ext cx="7246938" cy="8445500"/>
            <a:chOff x="-25" y="113"/>
            <a:chExt cx="4565" cy="5320"/>
          </a:xfrm>
        </p:grpSpPr>
        <p:grpSp>
          <p:nvGrpSpPr>
            <p:cNvPr id="12307" name="Group 1030">
              <a:extLst>
                <a:ext uri="{FF2B5EF4-FFF2-40B4-BE49-F238E27FC236}">
                  <a16:creationId xmlns:a16="http://schemas.microsoft.com/office/drawing/2014/main" id="{7680EE18-C206-4011-AF95-C3557D247C1B}"/>
                </a:ext>
              </a:extLst>
            </p:cNvPr>
            <p:cNvGrpSpPr>
              <a:grpSpLocks/>
            </p:cNvGrpSpPr>
            <p:nvPr/>
          </p:nvGrpSpPr>
          <p:grpSpPr bwMode="auto">
            <a:xfrm>
              <a:off x="210" y="340"/>
              <a:ext cx="3674" cy="5034"/>
              <a:chOff x="255" y="295"/>
              <a:chExt cx="3674" cy="5034"/>
            </a:xfrm>
          </p:grpSpPr>
          <p:pic>
            <p:nvPicPr>
              <p:cNvPr id="12316" name="Picture 1028" descr="5">
                <a:extLst>
                  <a:ext uri="{FF2B5EF4-FFF2-40B4-BE49-F238E27FC236}">
                    <a16:creationId xmlns:a16="http://schemas.microsoft.com/office/drawing/2014/main" id="{3CB59268-3E7F-4CFA-B52E-A11CBE701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80" r="1660" b="592"/>
              <a:stretch>
                <a:fillRect/>
              </a:stretch>
            </p:blipFill>
            <p:spPr bwMode="auto">
              <a:xfrm>
                <a:off x="527" y="295"/>
                <a:ext cx="3402" cy="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Rectangle 1029">
                <a:extLst>
                  <a:ext uri="{FF2B5EF4-FFF2-40B4-BE49-F238E27FC236}">
                    <a16:creationId xmlns:a16="http://schemas.microsoft.com/office/drawing/2014/main" id="{F9AE5FC2-1432-42C1-B8D4-B5067AE7E3B7}"/>
                  </a:ext>
                </a:extLst>
              </p:cNvPr>
              <p:cNvSpPr>
                <a:spLocks noChangeArrowheads="1"/>
              </p:cNvSpPr>
              <p:nvPr/>
            </p:nvSpPr>
            <p:spPr bwMode="auto">
              <a:xfrm>
                <a:off x="255" y="340"/>
                <a:ext cx="454"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308" name="Text Box 1031">
              <a:extLst>
                <a:ext uri="{FF2B5EF4-FFF2-40B4-BE49-F238E27FC236}">
                  <a16:creationId xmlns:a16="http://schemas.microsoft.com/office/drawing/2014/main" id="{B8BB9400-211F-43AC-AD8C-828EF5561AB0}"/>
                </a:ext>
              </a:extLst>
            </p:cNvPr>
            <p:cNvSpPr txBox="1">
              <a:spLocks noChangeArrowheads="1"/>
            </p:cNvSpPr>
            <p:nvPr/>
          </p:nvSpPr>
          <p:spPr bwMode="auto">
            <a:xfrm>
              <a:off x="144" y="113"/>
              <a:ext cx="405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500" b="1" i="0" u="sng" strike="noStrike" kern="1200" cap="none" spc="0" normalizeH="0" baseline="0" noProof="0">
                  <a:ln>
                    <a:noFill/>
                  </a:ln>
                  <a:solidFill>
                    <a:srgbClr val="0000FF"/>
                  </a:solidFill>
                  <a:effectLst/>
                  <a:uLnTx/>
                  <a:uFillTx/>
                  <a:latin typeface="Arial" panose="020B0604020202020204" pitchFamily="34" charset="0"/>
                  <a:ea typeface="+mn-ea"/>
                  <a:cs typeface="+mn-cs"/>
                </a:rPr>
                <a:t>MECCANISMO CATALITICO PROPOSTO PER IL CITOCROMO P- 450</a:t>
              </a:r>
            </a:p>
          </p:txBody>
        </p:sp>
        <p:sp>
          <p:nvSpPr>
            <p:cNvPr id="12309" name="Text Box 1032">
              <a:extLst>
                <a:ext uri="{FF2B5EF4-FFF2-40B4-BE49-F238E27FC236}">
                  <a16:creationId xmlns:a16="http://schemas.microsoft.com/office/drawing/2014/main" id="{DF3D307A-50EE-4F23-8908-F34305CBF179}"/>
                </a:ext>
              </a:extLst>
            </p:cNvPr>
            <p:cNvSpPr txBox="1">
              <a:spLocks noChangeArrowheads="1"/>
            </p:cNvSpPr>
            <p:nvPr/>
          </p:nvSpPr>
          <p:spPr bwMode="auto">
            <a:xfrm>
              <a:off x="2003" y="2322"/>
              <a:ext cx="49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990000"/>
                  </a:solidFill>
                  <a:effectLst/>
                  <a:uLnTx/>
                  <a:uFillTx/>
                  <a:latin typeface="Arial" panose="020B0604020202020204" pitchFamily="34" charset="0"/>
                  <a:ea typeface="+mn-ea"/>
                  <a:cs typeface="+mn-cs"/>
                </a:rPr>
                <a:t>out of plane</a:t>
              </a:r>
            </a:p>
          </p:txBody>
        </p:sp>
        <p:sp>
          <p:nvSpPr>
            <p:cNvPr id="12310" name="Text Box 1033">
              <a:extLst>
                <a:ext uri="{FF2B5EF4-FFF2-40B4-BE49-F238E27FC236}">
                  <a16:creationId xmlns:a16="http://schemas.microsoft.com/office/drawing/2014/main" id="{35EEB150-85D3-4644-948B-EEC2967899FC}"/>
                </a:ext>
              </a:extLst>
            </p:cNvPr>
            <p:cNvSpPr txBox="1">
              <a:spLocks noChangeArrowheads="1"/>
            </p:cNvSpPr>
            <p:nvPr/>
          </p:nvSpPr>
          <p:spPr bwMode="auto">
            <a:xfrm>
              <a:off x="-25" y="2104"/>
              <a:ext cx="824"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Fe(III) 65 pm</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high spin</a:t>
              </a: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five-coord.; open coord. site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E° = -173mV  </a:t>
              </a:r>
            </a:p>
          </p:txBody>
        </p:sp>
        <p:sp>
          <p:nvSpPr>
            <p:cNvPr id="12311" name="Text Box 1034">
              <a:extLst>
                <a:ext uri="{FF2B5EF4-FFF2-40B4-BE49-F238E27FC236}">
                  <a16:creationId xmlns:a16="http://schemas.microsoft.com/office/drawing/2014/main" id="{0EA8F47D-B325-4393-A75B-16071C560552}"/>
                </a:ext>
              </a:extLst>
            </p:cNvPr>
            <p:cNvSpPr txBox="1">
              <a:spLocks noChangeArrowheads="1"/>
            </p:cNvSpPr>
            <p:nvPr/>
          </p:nvSpPr>
          <p:spPr bwMode="auto">
            <a:xfrm>
              <a:off x="435" y="5012"/>
              <a:ext cx="77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990000"/>
                  </a:solidFill>
                  <a:effectLst/>
                  <a:uLnTx/>
                  <a:uFillTx/>
                  <a:latin typeface="Arial" panose="020B0604020202020204" pitchFamily="34" charset="0"/>
                  <a:ea typeface="+mn-ea"/>
                  <a:cs typeface="+mn-cs"/>
                </a:rPr>
                <a:t>       Cpd I : forma </a:t>
              </a:r>
              <a:r>
                <a:rPr kumimoji="0" lang="it-IT" altLang="it-IT" sz="1400" b="1" i="0" u="sng" strike="noStrike" kern="1200" cap="none" spc="0" normalizeH="0" baseline="0" noProof="0">
                  <a:ln>
                    <a:noFill/>
                  </a:ln>
                  <a:solidFill>
                    <a:srgbClr val="990000"/>
                  </a:solidFill>
                  <a:effectLst/>
                  <a:uLnTx/>
                  <a:uFillTx/>
                  <a:latin typeface="Arial" panose="020B0604020202020204" pitchFamily="34" charset="0"/>
                  <a:ea typeface="+mn-ea"/>
                  <a:cs typeface="+mn-cs"/>
                </a:rPr>
                <a:t>attiva</a:t>
              </a:r>
            </a:p>
          </p:txBody>
        </p:sp>
        <p:sp>
          <p:nvSpPr>
            <p:cNvPr id="12312" name="Text Box 1035">
              <a:extLst>
                <a:ext uri="{FF2B5EF4-FFF2-40B4-BE49-F238E27FC236}">
                  <a16:creationId xmlns:a16="http://schemas.microsoft.com/office/drawing/2014/main" id="{05070DCE-4E5D-4B8B-9429-EA840554EA37}"/>
                </a:ext>
              </a:extLst>
            </p:cNvPr>
            <p:cNvSpPr txBox="1">
              <a:spLocks noChangeArrowheads="1"/>
            </p:cNvSpPr>
            <p:nvPr/>
          </p:nvSpPr>
          <p:spPr bwMode="auto">
            <a:xfrm>
              <a:off x="1765" y="5241"/>
              <a:ext cx="9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stadi poco noti</a:t>
              </a:r>
            </a:p>
          </p:txBody>
        </p:sp>
        <p:sp>
          <p:nvSpPr>
            <p:cNvPr id="12313" name="Text Box 1036">
              <a:extLst>
                <a:ext uri="{FF2B5EF4-FFF2-40B4-BE49-F238E27FC236}">
                  <a16:creationId xmlns:a16="http://schemas.microsoft.com/office/drawing/2014/main" id="{6FF9AA26-FF2A-49B6-AC27-C52B0C4504B2}"/>
                </a:ext>
              </a:extLst>
            </p:cNvPr>
            <p:cNvSpPr txBox="1">
              <a:spLocks noChangeArrowheads="1"/>
            </p:cNvSpPr>
            <p:nvPr/>
          </p:nvSpPr>
          <p:spPr bwMode="auto">
            <a:xfrm>
              <a:off x="3447" y="4228"/>
              <a:ext cx="109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stadio non caratterizzato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(forse rds)</a:t>
              </a:r>
            </a:p>
          </p:txBody>
        </p:sp>
        <p:sp>
          <p:nvSpPr>
            <p:cNvPr id="12314" name="Text Box 1037">
              <a:extLst>
                <a:ext uri="{FF2B5EF4-FFF2-40B4-BE49-F238E27FC236}">
                  <a16:creationId xmlns:a16="http://schemas.microsoft.com/office/drawing/2014/main" id="{A8B03E23-53D8-4B57-B429-1ADA64CACBDC}"/>
                </a:ext>
              </a:extLst>
            </p:cNvPr>
            <p:cNvSpPr txBox="1">
              <a:spLocks noChangeArrowheads="1"/>
            </p:cNvSpPr>
            <p:nvPr/>
          </p:nvSpPr>
          <p:spPr bwMode="auto">
            <a:xfrm>
              <a:off x="3158" y="5049"/>
              <a:ext cx="1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18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12315" name="Text Box 1038">
              <a:extLst>
                <a:ext uri="{FF2B5EF4-FFF2-40B4-BE49-F238E27FC236}">
                  <a16:creationId xmlns:a16="http://schemas.microsoft.com/office/drawing/2014/main" id="{B9EB2C69-287C-4326-8185-D090A4BBF7C3}"/>
                </a:ext>
              </a:extLst>
            </p:cNvPr>
            <p:cNvSpPr txBox="1">
              <a:spLocks noChangeArrowheads="1"/>
            </p:cNvSpPr>
            <p:nvPr/>
          </p:nvSpPr>
          <p:spPr bwMode="auto">
            <a:xfrm>
              <a:off x="1856" y="3008"/>
              <a:ext cx="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peroxide shunt</a:t>
              </a:r>
            </a:p>
          </p:txBody>
        </p:sp>
      </p:grpSp>
      <p:sp>
        <p:nvSpPr>
          <p:cNvPr id="12291" name="Rectangle 1040">
            <a:extLst>
              <a:ext uri="{FF2B5EF4-FFF2-40B4-BE49-F238E27FC236}">
                <a16:creationId xmlns:a16="http://schemas.microsoft.com/office/drawing/2014/main" id="{F268849D-F4CB-4D10-B9F4-3147E6DBEB25}"/>
              </a:ext>
            </a:extLst>
          </p:cNvPr>
          <p:cNvSpPr>
            <a:spLocks noChangeArrowheads="1"/>
          </p:cNvSpPr>
          <p:nvPr/>
        </p:nvSpPr>
        <p:spPr bwMode="auto">
          <a:xfrm>
            <a:off x="0" y="577850"/>
            <a:ext cx="2819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dedotto da : esperimenti di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30000" noProof="0">
                <a:ln>
                  <a:noFill/>
                </a:ln>
                <a:solidFill>
                  <a:srgbClr val="FF0066"/>
                </a:solidFill>
                <a:effectLst/>
                <a:uLnTx/>
                <a:uFillTx/>
                <a:latin typeface="Times New Roman" panose="02020603050405020304" pitchFamily="18" charset="0"/>
                <a:ea typeface="+mn-ea"/>
                <a:cs typeface="+mn-cs"/>
              </a:rPr>
              <a:t>18</a:t>
            </a:r>
            <a:r>
              <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O-labeling; regioselettività dell’idrossilazione;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studi di microsomi epatici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e di cyt P-450</a:t>
            </a:r>
            <a:r>
              <a:rPr kumimoji="0" lang="it-IT" altLang="it-IT" sz="1600" b="0" i="0" u="none" strike="noStrike" kern="1200" cap="none" spc="0" normalizeH="0" baseline="-25000" noProof="0">
                <a:ln>
                  <a:noFill/>
                </a:ln>
                <a:solidFill>
                  <a:srgbClr val="FF0066"/>
                </a:solidFill>
                <a:effectLst/>
                <a:uLnTx/>
                <a:uFillTx/>
                <a:latin typeface="Times New Roman" panose="02020603050405020304" pitchFamily="18" charset="0"/>
                <a:ea typeface="+mn-ea"/>
                <a:cs typeface="+mn-cs"/>
              </a:rPr>
              <a:t>cam</a:t>
            </a:r>
            <a:r>
              <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6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endParaRPr>
          </a:p>
        </p:txBody>
      </p:sp>
      <p:sp>
        <p:nvSpPr>
          <p:cNvPr id="12292" name="Rectangle 1041">
            <a:extLst>
              <a:ext uri="{FF2B5EF4-FFF2-40B4-BE49-F238E27FC236}">
                <a16:creationId xmlns:a16="http://schemas.microsoft.com/office/drawing/2014/main" id="{BB9EF23C-9C53-4980-8E8F-D11A0142F285}"/>
              </a:ext>
            </a:extLst>
          </p:cNvPr>
          <p:cNvSpPr>
            <a:spLocks noChangeArrowheads="1"/>
          </p:cNvSpPr>
          <p:nvPr/>
        </p:nvSpPr>
        <p:spPr bwMode="auto">
          <a:xfrm>
            <a:off x="4384675" y="609600"/>
            <a:ext cx="27892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gli elettroni sono forniti 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NADPH e coinvolgono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accoppiamento con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reduttasi (flavoproteina e proteina Fe-S)</a:t>
            </a:r>
          </a:p>
        </p:txBody>
      </p:sp>
      <p:sp>
        <p:nvSpPr>
          <p:cNvPr id="12293" name="Rectangle 1042">
            <a:extLst>
              <a:ext uri="{FF2B5EF4-FFF2-40B4-BE49-F238E27FC236}">
                <a16:creationId xmlns:a16="http://schemas.microsoft.com/office/drawing/2014/main" id="{A7AEAD68-BEE1-4886-B91F-E8EB998EF66C}"/>
              </a:ext>
            </a:extLst>
          </p:cNvPr>
          <p:cNvSpPr>
            <a:spLocks noChangeArrowheads="1"/>
          </p:cNvSpPr>
          <p:nvPr/>
        </p:nvSpPr>
        <p:spPr bwMode="auto">
          <a:xfrm>
            <a:off x="2959100" y="4775200"/>
            <a:ext cx="1447800" cy="3048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12294" name="Rectangle 1043">
            <a:extLst>
              <a:ext uri="{FF2B5EF4-FFF2-40B4-BE49-F238E27FC236}">
                <a16:creationId xmlns:a16="http://schemas.microsoft.com/office/drawing/2014/main" id="{F1EC4617-2F09-4438-ADA9-16FBF79FE518}"/>
              </a:ext>
            </a:extLst>
          </p:cNvPr>
          <p:cNvSpPr>
            <a:spLocks noChangeArrowheads="1"/>
          </p:cNvSpPr>
          <p:nvPr/>
        </p:nvSpPr>
        <p:spPr bwMode="auto">
          <a:xfrm>
            <a:off x="-76200" y="5562600"/>
            <a:ext cx="16002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resting state</a:t>
            </a:r>
            <a:r>
              <a:rPr kumimoji="0" lang="it-IT" altLang="it-IT"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Fe(III) 55pm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low spin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six-coordinate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E° = -300mV  </a:t>
            </a:r>
          </a:p>
        </p:txBody>
      </p:sp>
      <p:sp>
        <p:nvSpPr>
          <p:cNvPr id="12295" name="Rectangle 1044">
            <a:extLst>
              <a:ext uri="{FF2B5EF4-FFF2-40B4-BE49-F238E27FC236}">
                <a16:creationId xmlns:a16="http://schemas.microsoft.com/office/drawing/2014/main" id="{241CACFA-02E6-4B01-A5E8-897B30D4F83B}"/>
              </a:ext>
            </a:extLst>
          </p:cNvPr>
          <p:cNvSpPr>
            <a:spLocks noChangeArrowheads="1"/>
          </p:cNvSpPr>
          <p:nvPr/>
        </p:nvSpPr>
        <p:spPr bwMode="auto">
          <a:xfrm>
            <a:off x="731838" y="2105025"/>
            <a:ext cx="22653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substrate adduct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 78 pm high spin, five-coordinate </a:t>
            </a:r>
            <a:r>
              <a:rPr kumimoji="0" lang="it-IT" altLang="it-IT" sz="1400" b="0" i="0" u="none" strike="noStrike" kern="1200" cap="none" spc="0" normalizeH="0" baseline="0" noProof="0">
                <a:ln>
                  <a:noFill/>
                </a:ln>
                <a:solidFill>
                  <a:srgbClr val="990000"/>
                </a:solidFill>
                <a:effectLst/>
                <a:uLnTx/>
                <a:uFillTx/>
                <a:latin typeface="Arial" panose="020B0604020202020204" pitchFamily="34" charset="0"/>
                <a:ea typeface="+mn-ea"/>
                <a:cs typeface="+mn-cs"/>
              </a:rPr>
              <a:t>out of plane structure</a:t>
            </a:r>
            <a:endParaRPr kumimoji="0" lang="it-IT" altLang="it-IT"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
        <p:nvSpPr>
          <p:cNvPr id="12296" name="Rectangle 1045">
            <a:extLst>
              <a:ext uri="{FF2B5EF4-FFF2-40B4-BE49-F238E27FC236}">
                <a16:creationId xmlns:a16="http://schemas.microsoft.com/office/drawing/2014/main" id="{3E2A3571-841B-40FB-8365-71AD88401C8F}"/>
              </a:ext>
            </a:extLst>
          </p:cNvPr>
          <p:cNvSpPr>
            <a:spLocks noChangeArrowheads="1"/>
          </p:cNvSpPr>
          <p:nvPr/>
        </p:nvSpPr>
        <p:spPr bwMode="auto">
          <a:xfrm>
            <a:off x="5562600" y="4511675"/>
            <a:ext cx="1676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 dioxygen or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Fe(III) superoxide</a:t>
            </a:r>
          </a:p>
        </p:txBody>
      </p:sp>
      <p:sp>
        <p:nvSpPr>
          <p:cNvPr id="12297" name="Rectangle 1046">
            <a:extLst>
              <a:ext uri="{FF2B5EF4-FFF2-40B4-BE49-F238E27FC236}">
                <a16:creationId xmlns:a16="http://schemas.microsoft.com/office/drawing/2014/main" id="{D6BFC293-E63D-4E38-BCE0-C1E6ECA933C5}"/>
              </a:ext>
            </a:extLst>
          </p:cNvPr>
          <p:cNvSpPr>
            <a:spLocks noChangeArrowheads="1"/>
          </p:cNvSpPr>
          <p:nvPr/>
        </p:nvSpPr>
        <p:spPr bwMode="auto">
          <a:xfrm>
            <a:off x="5257800" y="7467600"/>
            <a:ext cx="1230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Fe(III) peroxide</a:t>
            </a:r>
          </a:p>
        </p:txBody>
      </p:sp>
      <p:sp>
        <p:nvSpPr>
          <p:cNvPr id="12298" name="Oval 1047">
            <a:extLst>
              <a:ext uri="{FF2B5EF4-FFF2-40B4-BE49-F238E27FC236}">
                <a16:creationId xmlns:a16="http://schemas.microsoft.com/office/drawing/2014/main" id="{81F462A4-CB6A-487D-B1FE-CA0941C15C19}"/>
              </a:ext>
            </a:extLst>
          </p:cNvPr>
          <p:cNvSpPr>
            <a:spLocks noChangeArrowheads="1"/>
          </p:cNvSpPr>
          <p:nvPr/>
        </p:nvSpPr>
        <p:spPr bwMode="auto">
          <a:xfrm>
            <a:off x="2971800" y="8067675"/>
            <a:ext cx="457200" cy="33337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299" name="Rectangle 1048">
            <a:extLst>
              <a:ext uri="{FF2B5EF4-FFF2-40B4-BE49-F238E27FC236}">
                <a16:creationId xmlns:a16="http://schemas.microsoft.com/office/drawing/2014/main" id="{5B827B32-50CF-4D54-9187-7A5134CA38D3}"/>
              </a:ext>
            </a:extLst>
          </p:cNvPr>
          <p:cNvSpPr>
            <a:spLocks noChangeArrowheads="1"/>
          </p:cNvSpPr>
          <p:nvPr/>
        </p:nvSpPr>
        <p:spPr bwMode="auto">
          <a:xfrm>
            <a:off x="838200" y="7620000"/>
            <a:ext cx="862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oxenoid</a:t>
            </a:r>
          </a:p>
        </p:txBody>
      </p:sp>
      <p:sp>
        <p:nvSpPr>
          <p:cNvPr id="12300" name="Oval 1049">
            <a:extLst>
              <a:ext uri="{FF2B5EF4-FFF2-40B4-BE49-F238E27FC236}">
                <a16:creationId xmlns:a16="http://schemas.microsoft.com/office/drawing/2014/main" id="{08A53B7E-F82B-4EE1-99A9-92D1B4EBDF1B}"/>
              </a:ext>
            </a:extLst>
          </p:cNvPr>
          <p:cNvSpPr>
            <a:spLocks noChangeArrowheads="1"/>
          </p:cNvSpPr>
          <p:nvPr/>
        </p:nvSpPr>
        <p:spPr bwMode="auto">
          <a:xfrm>
            <a:off x="781050" y="7620000"/>
            <a:ext cx="914400" cy="381000"/>
          </a:xfrm>
          <a:prstGeom prst="ellipse">
            <a:avLst/>
          </a:prstGeom>
          <a:noFill/>
          <a:ln w="28575">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1" name="Oval 1050">
            <a:extLst>
              <a:ext uri="{FF2B5EF4-FFF2-40B4-BE49-F238E27FC236}">
                <a16:creationId xmlns:a16="http://schemas.microsoft.com/office/drawing/2014/main" id="{C0548079-AF80-4456-B23D-98988D86DF25}"/>
              </a:ext>
            </a:extLst>
          </p:cNvPr>
          <p:cNvSpPr>
            <a:spLocks noChangeArrowheads="1"/>
          </p:cNvSpPr>
          <p:nvPr/>
        </p:nvSpPr>
        <p:spPr bwMode="auto">
          <a:xfrm>
            <a:off x="5238750" y="7419975"/>
            <a:ext cx="1295400" cy="3810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2" name="Oval 1051">
            <a:extLst>
              <a:ext uri="{FF2B5EF4-FFF2-40B4-BE49-F238E27FC236}">
                <a16:creationId xmlns:a16="http://schemas.microsoft.com/office/drawing/2014/main" id="{A506677B-E55D-42C3-B503-543D7840E597}"/>
              </a:ext>
            </a:extLst>
          </p:cNvPr>
          <p:cNvSpPr>
            <a:spLocks noChangeArrowheads="1"/>
          </p:cNvSpPr>
          <p:nvPr/>
        </p:nvSpPr>
        <p:spPr bwMode="auto">
          <a:xfrm>
            <a:off x="1028700" y="6581775"/>
            <a:ext cx="457200" cy="33337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303" name="Text Box 1035">
            <a:extLst>
              <a:ext uri="{FF2B5EF4-FFF2-40B4-BE49-F238E27FC236}">
                <a16:creationId xmlns:a16="http://schemas.microsoft.com/office/drawing/2014/main" id="{651E33FE-B1EA-468C-838A-4C30C3EAAD9D}"/>
              </a:ext>
            </a:extLst>
          </p:cNvPr>
          <p:cNvSpPr txBox="1">
            <a:spLocks noChangeArrowheads="1"/>
          </p:cNvSpPr>
          <p:nvPr/>
        </p:nvSpPr>
        <p:spPr bwMode="auto">
          <a:xfrm>
            <a:off x="869950" y="8647113"/>
            <a:ext cx="5334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Fe</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III</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 ↔ Fe</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IV</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Fe</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V</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2-</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P</a:t>
            </a:r>
            <a:r>
              <a:rPr kumimoji="0" lang="it-IT" altLang="it-IT" sz="20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Fe</a:t>
            </a:r>
            <a:r>
              <a:rPr kumimoji="0" lang="it-IT" altLang="it-IT" sz="16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IV</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       </a:t>
            </a:r>
            <a:r>
              <a:rPr kumimoji="0" lang="it-IT" altLang="it-IT" sz="16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oxenoid</a:t>
            </a:r>
            <a:r>
              <a:rPr kumimoji="0" lang="it-IT" altLang="it-IT"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it-IT" altLang="it-IT" sz="16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12304" name="Text Box 1036">
            <a:extLst>
              <a:ext uri="{FF2B5EF4-FFF2-40B4-BE49-F238E27FC236}">
                <a16:creationId xmlns:a16="http://schemas.microsoft.com/office/drawing/2014/main" id="{5D658C92-B765-4B42-90B8-842D7F7097EC}"/>
              </a:ext>
            </a:extLst>
          </p:cNvPr>
          <p:cNvSpPr txBox="1">
            <a:spLocks noChangeArrowheads="1"/>
          </p:cNvSpPr>
          <p:nvPr/>
        </p:nvSpPr>
        <p:spPr bwMode="auto">
          <a:xfrm>
            <a:off x="5876925" y="5148263"/>
            <a:ext cx="1244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non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abbastanza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reattivo</a:t>
            </a:r>
          </a:p>
        </p:txBody>
      </p:sp>
      <p:sp>
        <p:nvSpPr>
          <p:cNvPr id="2" name="Rettangolo 1">
            <a:extLst>
              <a:ext uri="{FF2B5EF4-FFF2-40B4-BE49-F238E27FC236}">
                <a16:creationId xmlns:a16="http://schemas.microsoft.com/office/drawing/2014/main" id="{070CE6B3-5A2C-4908-9800-2256B5C6EE62}"/>
              </a:ext>
            </a:extLst>
          </p:cNvPr>
          <p:cNvSpPr/>
          <p:nvPr/>
        </p:nvSpPr>
        <p:spPr>
          <a:xfrm>
            <a:off x="838200" y="8661400"/>
            <a:ext cx="5254625" cy="32067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Arial"/>
              <a:ea typeface="+mn-ea"/>
              <a:cs typeface="+mn-cs"/>
            </a:endParaRPr>
          </a:p>
        </p:txBody>
      </p:sp>
      <p:sp>
        <p:nvSpPr>
          <p:cNvPr id="12306" name="Rettangolo 2">
            <a:extLst>
              <a:ext uri="{FF2B5EF4-FFF2-40B4-BE49-F238E27FC236}">
                <a16:creationId xmlns:a16="http://schemas.microsoft.com/office/drawing/2014/main" id="{CC2BBC87-45ED-4342-8B97-E7E3A03CE671}"/>
              </a:ext>
            </a:extLst>
          </p:cNvPr>
          <p:cNvSpPr>
            <a:spLocks noChangeArrowheads="1"/>
          </p:cNvSpPr>
          <p:nvPr/>
        </p:nvSpPr>
        <p:spPr bwMode="auto">
          <a:xfrm>
            <a:off x="5811838" y="3686175"/>
            <a:ext cx="989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it-IT"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υ</a:t>
            </a:r>
            <a:r>
              <a:rPr kumimoji="0" lang="it-IT" altLang="it-IT"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it-IT" altLang="it-IT"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1140 cm</a:t>
            </a:r>
            <a:r>
              <a:rPr kumimoji="0" lang="it-IT" altLang="it-IT" sz="1400" b="1" i="0" u="none" strike="noStrike" kern="1200" cap="none" spc="0" normalizeH="0" baseline="30000" noProof="0">
                <a:ln>
                  <a:noFill/>
                </a:ln>
                <a:solidFill>
                  <a:srgbClr val="FF0000"/>
                </a:solidFill>
                <a:effectLst/>
                <a:uLnTx/>
                <a:uFillTx/>
                <a:latin typeface="Arial" panose="020B0604020202020204" pitchFamily="34" charset="0"/>
                <a:ea typeface="+mn-ea"/>
                <a:cs typeface="+mn-cs"/>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a:extLst>
              <a:ext uri="{FF2B5EF4-FFF2-40B4-BE49-F238E27FC236}">
                <a16:creationId xmlns:a16="http://schemas.microsoft.com/office/drawing/2014/main" id="{C60B3DA0-D303-4C41-B292-189E9E5C5B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403350"/>
            <a:ext cx="64055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C0851CD-809D-4109-B95E-49BA837E7011}"/>
              </a:ext>
            </a:extLst>
          </p:cNvPr>
          <p:cNvSpPr>
            <a:spLocks noChangeArrowheads="1"/>
          </p:cNvSpPr>
          <p:nvPr/>
        </p:nvSpPr>
        <p:spPr bwMode="auto">
          <a:xfrm>
            <a:off x="0" y="1116013"/>
            <a:ext cx="68580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La questione centrale riguarda il meccanismo che permette l’attivazione di O</a:t>
            </a:r>
            <a:r>
              <a:rPr kumimoji="0" lang="it-IT" altLang="it-IT" sz="2400" b="1"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e la sua reazione con il substrato.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                        </a:t>
            </a:r>
            <a:r>
              <a:rPr kumimoji="0" lang="it-IT" altLang="it-IT" sz="2400" b="1" i="0" u="sng" strike="noStrike" kern="1200" cap="none" spc="0" normalizeH="0" baseline="0" noProof="0">
                <a:ln>
                  <a:noFill/>
                </a:ln>
                <a:solidFill>
                  <a:srgbClr val="009900"/>
                </a:solidFill>
                <a:effectLst/>
                <a:uLnTx/>
                <a:uFillTx/>
                <a:latin typeface="Times New Roman" panose="02020603050405020304" pitchFamily="18" charset="0"/>
                <a:ea typeface="+mn-ea"/>
                <a:cs typeface="+mn-cs"/>
              </a:rPr>
              <a:t>REBOUND MECHANISM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evidenze (parziale epimerizzazione e grandi KIE (H/D) a favore di </a:t>
            </a:r>
            <a:r>
              <a:rPr kumimoji="0" lang="it-IT" altLang="it-IT" sz="2400" b="0"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rottura omolitica</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del legame C-H per dare R</a:t>
            </a:r>
            <a:r>
              <a:rPr kumimoji="0" lang="it-IT" altLang="it-IT" sz="2800" b="1" i="0" u="none" strike="noStrike" kern="1200" cap="none" spc="0" normalizeH="0" baseline="44000" noProof="0">
                <a:ln>
                  <a:noFill/>
                </a:ln>
                <a:solidFill>
                  <a:srgbClr val="FF0000"/>
                </a:solidFill>
                <a:effectLst/>
                <a:uLnTx/>
                <a:uFillTx/>
                <a:latin typeface="Times New Roman" panose="02020603050405020304" pitchFamily="18" charset="0"/>
                <a:ea typeface="+mn-ea"/>
                <a:cs typeface="+mn-cs"/>
              </a:rPr>
              <a:t>.</a:t>
            </a:r>
            <a:r>
              <a:rPr kumimoji="0" lang="it-IT" altLang="it-IT" sz="2400" b="1"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  </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seguita da </a:t>
            </a:r>
            <a:r>
              <a:rPr kumimoji="0" lang="it-IT" altLang="it-IT" sz="2400" b="0"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rapida ricombinazione</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(ca. 10</a:t>
            </a:r>
            <a:r>
              <a:rPr kumimoji="0" lang="it-IT" altLang="it-IT" sz="24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9</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s</a:t>
            </a:r>
            <a:r>
              <a:rPr kumimoji="0" lang="it-IT" altLang="it-IT" sz="24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-1</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con l’unità Fe-OH  per dare </a:t>
            </a:r>
            <a:r>
              <a:rPr kumimoji="0" lang="it-IT" altLang="it-IT" sz="2400" b="0"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R-OH</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 Fe</a:t>
            </a:r>
            <a:r>
              <a:rPr kumimoji="0" lang="it-IT" altLang="it-IT" sz="24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III</a:t>
            </a:r>
            <a:r>
              <a:rPr kumimoji="0" lang="it-IT" altLang="it-IT"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a:t>
            </a:r>
            <a:endParaRPr kumimoji="0" lang="it-IT" altLang="it-IT" sz="2400" b="1" i="0" u="sng" strike="noStrike" kern="1200" cap="none" spc="0" normalizeH="0" baseline="0" noProof="0">
              <a:ln>
                <a:noFill/>
              </a:ln>
              <a:solidFill>
                <a:srgbClr val="0033CC"/>
              </a:solidFill>
              <a:effectLst/>
              <a:uLnTx/>
              <a:uFillTx/>
              <a:latin typeface="Times New Roman" panose="02020603050405020304" pitchFamily="18" charset="0"/>
              <a:ea typeface="+mn-ea"/>
              <a:cs typeface="+mn-cs"/>
            </a:endParaRPr>
          </a:p>
        </p:txBody>
      </p:sp>
      <p:sp>
        <p:nvSpPr>
          <p:cNvPr id="14339" name="Rettangolo 1">
            <a:extLst>
              <a:ext uri="{FF2B5EF4-FFF2-40B4-BE49-F238E27FC236}">
                <a16:creationId xmlns:a16="http://schemas.microsoft.com/office/drawing/2014/main" id="{3DEAC450-C8B7-43A9-9A3F-AB718D9E7C24}"/>
              </a:ext>
            </a:extLst>
          </p:cNvPr>
          <p:cNvSpPr>
            <a:spLocks noChangeArrowheads="1"/>
          </p:cNvSpPr>
          <p:nvPr/>
        </p:nvSpPr>
        <p:spPr bwMode="auto">
          <a:xfrm>
            <a:off x="-26988" y="6507163"/>
            <a:ext cx="710882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Velocità di ricombinazione di Fe-OH molto rapida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(k ~ 10</a:t>
            </a:r>
            <a:r>
              <a:rPr kumimoji="0" lang="it-IT" altLang="it-IT" sz="2400" b="0" i="0" u="none" strike="noStrike" kern="1200" cap="none" spc="0" normalizeH="0" baseline="30000" noProof="0">
                <a:ln>
                  <a:noFill/>
                </a:ln>
                <a:solidFill>
                  <a:srgbClr val="7030A0"/>
                </a:solidFill>
                <a:effectLst/>
                <a:uLnTx/>
                <a:uFillTx/>
                <a:latin typeface="Times New Roman" panose="02020603050405020304" pitchFamily="18" charset="0"/>
                <a:ea typeface="+mn-ea"/>
                <a:cs typeface="+mn-cs"/>
              </a:rPr>
              <a:t>9</a:t>
            </a: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 s</a:t>
            </a:r>
            <a:r>
              <a:rPr kumimoji="0" lang="it-IT" altLang="it-IT" sz="2400" b="0" i="0" u="none" strike="noStrike" kern="1200" cap="none" spc="0" normalizeH="0" baseline="30000" noProof="0">
                <a:ln>
                  <a:noFill/>
                </a:ln>
                <a:solidFill>
                  <a:srgbClr val="7030A0"/>
                </a:solidFill>
                <a:effectLst/>
                <a:uLnTx/>
                <a:uFillTx/>
                <a:latin typeface="Times New Roman" panose="02020603050405020304" pitchFamily="18" charset="0"/>
                <a:ea typeface="+mn-ea"/>
                <a:cs typeface="+mn-cs"/>
              </a:rPr>
              <a:t>-1</a:t>
            </a: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 tale che alcuni riarrangiamenti veloci come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l’apertura di anello del radicale ciclopropilmetile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(k ~ 10</a:t>
            </a:r>
            <a:r>
              <a:rPr kumimoji="0" lang="it-IT" altLang="it-IT" sz="2400" b="0" i="0" u="none" strike="noStrike" kern="1200" cap="none" spc="0" normalizeH="0" baseline="30000" noProof="0">
                <a:ln>
                  <a:noFill/>
                </a:ln>
                <a:solidFill>
                  <a:srgbClr val="7030A0"/>
                </a:solidFill>
                <a:effectLst/>
                <a:uLnTx/>
                <a:uFillTx/>
                <a:latin typeface="Times New Roman" panose="02020603050405020304" pitchFamily="18" charset="0"/>
                <a:ea typeface="+mn-ea"/>
                <a:cs typeface="+mn-cs"/>
              </a:rPr>
              <a:t>8</a:t>
            </a: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s</a:t>
            </a:r>
            <a:r>
              <a:rPr kumimoji="0" lang="it-IT" altLang="it-IT" sz="2400" b="0" i="0" u="none" strike="noStrike" kern="1200" cap="none" spc="0" normalizeH="0" baseline="30000" noProof="0">
                <a:ln>
                  <a:noFill/>
                </a:ln>
                <a:solidFill>
                  <a:srgbClr val="7030A0"/>
                </a:solidFill>
                <a:effectLst/>
                <a:uLnTx/>
                <a:uFillTx/>
                <a:latin typeface="Times New Roman" panose="02020603050405020304" pitchFamily="18" charset="0"/>
                <a:ea typeface="+mn-ea"/>
                <a:cs typeface="+mn-cs"/>
              </a:rPr>
              <a:t>-1</a:t>
            </a:r>
            <a:r>
              <a:rPr kumimoji="0" lang="it-IT" altLang="it-IT" sz="2400" b="0"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 non possono aver luogo</a:t>
            </a:r>
            <a:endParaRPr kumimoji="0" lang="it-IT" altLang="it-IT" sz="2400" b="0"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7">
            <a:extLst>
              <a:ext uri="{FF2B5EF4-FFF2-40B4-BE49-F238E27FC236}">
                <a16:creationId xmlns:a16="http://schemas.microsoft.com/office/drawing/2014/main" id="{1F1C35DC-308C-41A6-8A1A-C11FAB306B43}"/>
              </a:ext>
            </a:extLst>
          </p:cNvPr>
          <p:cNvGrpSpPr>
            <a:grpSpLocks/>
          </p:cNvGrpSpPr>
          <p:nvPr/>
        </p:nvGrpSpPr>
        <p:grpSpPr bwMode="auto">
          <a:xfrm>
            <a:off x="77788" y="1547813"/>
            <a:ext cx="6780212" cy="5006975"/>
            <a:chOff x="49" y="1203"/>
            <a:chExt cx="4271" cy="3154"/>
          </a:xfrm>
        </p:grpSpPr>
        <p:pic>
          <p:nvPicPr>
            <p:cNvPr id="15365" name="Picture 4" descr="6">
              <a:extLst>
                <a:ext uri="{FF2B5EF4-FFF2-40B4-BE49-F238E27FC236}">
                  <a16:creationId xmlns:a16="http://schemas.microsoft.com/office/drawing/2014/main" id="{75DF03F6-7ED8-4555-A680-AE5241723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08" t="24956" r="6808" b="28593"/>
            <a:stretch>
              <a:fillRect/>
            </a:stretch>
          </p:blipFill>
          <p:spPr bwMode="auto">
            <a:xfrm rot="-60000">
              <a:off x="63" y="1203"/>
              <a:ext cx="4228"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5">
              <a:extLst>
                <a:ext uri="{FF2B5EF4-FFF2-40B4-BE49-F238E27FC236}">
                  <a16:creationId xmlns:a16="http://schemas.microsoft.com/office/drawing/2014/main" id="{F1A10DBE-3A9B-41C3-BEB6-B4097F89DF15}"/>
                </a:ext>
              </a:extLst>
            </p:cNvPr>
            <p:cNvSpPr txBox="1">
              <a:spLocks noChangeArrowheads="1"/>
            </p:cNvSpPr>
            <p:nvPr/>
          </p:nvSpPr>
          <p:spPr bwMode="auto">
            <a:xfrm>
              <a:off x="115" y="3874"/>
              <a:ext cx="300" cy="2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NADH</a:t>
              </a:r>
            </a:p>
            <a:p>
              <a:pPr marL="0" marR="0" lvl="0" indent="0" algn="l" defTabSz="914400" rtl="0" eaLnBrk="1" fontAlgn="base" latinLnBrk="0" hangingPunct="1">
                <a:lnSpc>
                  <a:spcPct val="4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 H</a:t>
              </a:r>
              <a:r>
                <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a:t>
              </a:r>
            </a:p>
          </p:txBody>
        </p:sp>
        <p:sp>
          <p:nvSpPr>
            <p:cNvPr id="15367" name="Text Box 6">
              <a:extLst>
                <a:ext uri="{FF2B5EF4-FFF2-40B4-BE49-F238E27FC236}">
                  <a16:creationId xmlns:a16="http://schemas.microsoft.com/office/drawing/2014/main" id="{1EE716A0-09F3-47FD-9507-CCC3E7A1C4FA}"/>
                </a:ext>
              </a:extLst>
            </p:cNvPr>
            <p:cNvSpPr txBox="1">
              <a:spLocks noChangeArrowheads="1"/>
            </p:cNvSpPr>
            <p:nvPr/>
          </p:nvSpPr>
          <p:spPr bwMode="auto">
            <a:xfrm>
              <a:off x="618" y="1338"/>
              <a:ext cx="300" cy="2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NADH</a:t>
              </a:r>
            </a:p>
            <a:p>
              <a:pPr marL="0" marR="0" lvl="0" indent="0" algn="l" defTabSz="914400" rtl="0" eaLnBrk="1" fontAlgn="base" latinLnBrk="0" hangingPunct="1">
                <a:lnSpc>
                  <a:spcPct val="4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 H</a:t>
              </a:r>
              <a:r>
                <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a:t>
              </a:r>
            </a:p>
          </p:txBody>
        </p:sp>
        <p:sp>
          <p:nvSpPr>
            <p:cNvPr id="15368" name="Text Box 7">
              <a:extLst>
                <a:ext uri="{FF2B5EF4-FFF2-40B4-BE49-F238E27FC236}">
                  <a16:creationId xmlns:a16="http://schemas.microsoft.com/office/drawing/2014/main" id="{2F529A42-2845-42AA-9D3B-C479960BA290}"/>
                </a:ext>
              </a:extLst>
            </p:cNvPr>
            <p:cNvSpPr txBox="1">
              <a:spLocks noChangeArrowheads="1"/>
            </p:cNvSpPr>
            <p:nvPr/>
          </p:nvSpPr>
          <p:spPr bwMode="auto">
            <a:xfrm>
              <a:off x="618" y="2245"/>
              <a:ext cx="272" cy="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4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NAD</a:t>
              </a:r>
              <a:r>
                <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a:t>
              </a:r>
            </a:p>
          </p:txBody>
        </p:sp>
        <p:sp>
          <p:nvSpPr>
            <p:cNvPr id="15369" name="Text Box 8">
              <a:extLst>
                <a:ext uri="{FF2B5EF4-FFF2-40B4-BE49-F238E27FC236}">
                  <a16:creationId xmlns:a16="http://schemas.microsoft.com/office/drawing/2014/main" id="{8CF68B47-C199-4C58-A515-D572532A86E7}"/>
                </a:ext>
              </a:extLst>
            </p:cNvPr>
            <p:cNvSpPr txBox="1">
              <a:spLocks noChangeArrowheads="1"/>
            </p:cNvSpPr>
            <p:nvPr/>
          </p:nvSpPr>
          <p:spPr bwMode="auto">
            <a:xfrm>
              <a:off x="49" y="2971"/>
              <a:ext cx="367" cy="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8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NADP</a:t>
              </a:r>
              <a:r>
                <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a:t>
              </a:r>
            </a:p>
          </p:txBody>
        </p:sp>
        <p:sp>
          <p:nvSpPr>
            <p:cNvPr id="15370" name="Text Box 9">
              <a:extLst>
                <a:ext uri="{FF2B5EF4-FFF2-40B4-BE49-F238E27FC236}">
                  <a16:creationId xmlns:a16="http://schemas.microsoft.com/office/drawing/2014/main" id="{3CFA88E4-1AD3-4F96-9029-78CC4FFFF638}"/>
                </a:ext>
              </a:extLst>
            </p:cNvPr>
            <p:cNvSpPr txBox="1">
              <a:spLocks noChangeArrowheads="1"/>
            </p:cNvSpPr>
            <p:nvPr/>
          </p:nvSpPr>
          <p:spPr bwMode="auto">
            <a:xfrm>
              <a:off x="3327" y="1332"/>
              <a:ext cx="136"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r>
                <a:rPr kumimoji="0" lang="it-IT" altLang="it-IT" sz="12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2</a:t>
              </a:r>
            </a:p>
          </p:txBody>
        </p:sp>
        <p:sp>
          <p:nvSpPr>
            <p:cNvPr id="15371" name="Text Box 10">
              <a:extLst>
                <a:ext uri="{FF2B5EF4-FFF2-40B4-BE49-F238E27FC236}">
                  <a16:creationId xmlns:a16="http://schemas.microsoft.com/office/drawing/2014/main" id="{4B4D31CD-D719-4C69-B3A7-727657777754}"/>
                </a:ext>
              </a:extLst>
            </p:cNvPr>
            <p:cNvSpPr txBox="1">
              <a:spLocks noChangeArrowheads="1"/>
            </p:cNvSpPr>
            <p:nvPr/>
          </p:nvSpPr>
          <p:spPr bwMode="auto">
            <a:xfrm>
              <a:off x="3307" y="2176"/>
              <a:ext cx="527"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ROH + H</a:t>
              </a:r>
              <a:r>
                <a:rPr kumimoji="0" lang="it-IT" altLang="it-IT" sz="12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2</a:t>
              </a: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endPar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endParaRPr>
            </a:p>
          </p:txBody>
        </p:sp>
        <p:sp>
          <p:nvSpPr>
            <p:cNvPr id="15372" name="Text Box 11">
              <a:extLst>
                <a:ext uri="{FF2B5EF4-FFF2-40B4-BE49-F238E27FC236}">
                  <a16:creationId xmlns:a16="http://schemas.microsoft.com/office/drawing/2014/main" id="{C94EA477-A877-4A91-8C25-F0CF6F30C32C}"/>
                </a:ext>
              </a:extLst>
            </p:cNvPr>
            <p:cNvSpPr txBox="1">
              <a:spLocks noChangeArrowheads="1"/>
            </p:cNvSpPr>
            <p:nvPr/>
          </p:nvSpPr>
          <p:spPr bwMode="auto">
            <a:xfrm>
              <a:off x="3820" y="2931"/>
              <a:ext cx="136"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r>
                <a:rPr kumimoji="0" lang="it-IT" altLang="it-IT" sz="12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2</a:t>
              </a:r>
            </a:p>
          </p:txBody>
        </p:sp>
        <p:sp>
          <p:nvSpPr>
            <p:cNvPr id="15373" name="Text Box 12">
              <a:extLst>
                <a:ext uri="{FF2B5EF4-FFF2-40B4-BE49-F238E27FC236}">
                  <a16:creationId xmlns:a16="http://schemas.microsoft.com/office/drawing/2014/main" id="{8C61F098-9DF9-4D07-9198-82FE29E3969B}"/>
                </a:ext>
              </a:extLst>
            </p:cNvPr>
            <p:cNvSpPr txBox="1">
              <a:spLocks noChangeArrowheads="1"/>
            </p:cNvSpPr>
            <p:nvPr/>
          </p:nvSpPr>
          <p:spPr bwMode="auto">
            <a:xfrm>
              <a:off x="3805" y="3823"/>
              <a:ext cx="515"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ROH + H</a:t>
              </a:r>
              <a:r>
                <a:rPr kumimoji="0" lang="it-IT" altLang="it-IT" sz="12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2</a:t>
              </a: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endPar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endParaRPr>
            </a:p>
          </p:txBody>
        </p:sp>
        <p:sp>
          <p:nvSpPr>
            <p:cNvPr id="15374" name="Text Box 13">
              <a:extLst>
                <a:ext uri="{FF2B5EF4-FFF2-40B4-BE49-F238E27FC236}">
                  <a16:creationId xmlns:a16="http://schemas.microsoft.com/office/drawing/2014/main" id="{DBFDD8C9-F9D4-4891-A2AF-E53DC94D475E}"/>
                </a:ext>
              </a:extLst>
            </p:cNvPr>
            <p:cNvSpPr txBox="1">
              <a:spLocks noChangeArrowheads="1"/>
            </p:cNvSpPr>
            <p:nvPr/>
          </p:nvSpPr>
          <p:spPr bwMode="auto">
            <a:xfrm>
              <a:off x="3067" y="2517"/>
              <a:ext cx="169"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RH </a:t>
              </a:r>
              <a:endPar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endParaRPr>
            </a:p>
          </p:txBody>
        </p:sp>
        <p:sp>
          <p:nvSpPr>
            <p:cNvPr id="15375" name="Text Box 14">
              <a:extLst>
                <a:ext uri="{FF2B5EF4-FFF2-40B4-BE49-F238E27FC236}">
                  <a16:creationId xmlns:a16="http://schemas.microsoft.com/office/drawing/2014/main" id="{A2F35826-2FAD-48A4-886B-EC8BE322045F}"/>
                </a:ext>
              </a:extLst>
            </p:cNvPr>
            <p:cNvSpPr txBox="1">
              <a:spLocks noChangeArrowheads="1"/>
            </p:cNvSpPr>
            <p:nvPr/>
          </p:nvSpPr>
          <p:spPr bwMode="auto">
            <a:xfrm>
              <a:off x="3612" y="4195"/>
              <a:ext cx="169"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8000"/>
                  </a:solidFill>
                  <a:effectLst/>
                  <a:uLnTx/>
                  <a:uFillTx/>
                  <a:latin typeface="Arial" panose="020B0604020202020204" pitchFamily="34" charset="0"/>
                  <a:ea typeface="+mn-ea"/>
                  <a:cs typeface="+mn-cs"/>
                </a:rPr>
                <a:t>RH </a:t>
              </a:r>
              <a:endParaRPr kumimoji="0" lang="it-IT" altLang="it-IT" sz="1200" b="1" i="0" u="none" strike="noStrike" kern="1200" cap="none" spc="0" normalizeH="0" baseline="30000" noProof="0">
                <a:ln>
                  <a:noFill/>
                </a:ln>
                <a:solidFill>
                  <a:srgbClr val="008000"/>
                </a:solidFill>
                <a:effectLst/>
                <a:uLnTx/>
                <a:uFillTx/>
                <a:latin typeface="Arial" panose="020B0604020202020204" pitchFamily="34" charset="0"/>
                <a:ea typeface="+mn-ea"/>
                <a:cs typeface="+mn-cs"/>
              </a:endParaRPr>
            </a:p>
          </p:txBody>
        </p:sp>
        <p:sp>
          <p:nvSpPr>
            <p:cNvPr id="15376" name="Text Box 15">
              <a:extLst>
                <a:ext uri="{FF2B5EF4-FFF2-40B4-BE49-F238E27FC236}">
                  <a16:creationId xmlns:a16="http://schemas.microsoft.com/office/drawing/2014/main" id="{F0957C8B-0645-4513-8D14-AD96D539E1F4}"/>
                </a:ext>
              </a:extLst>
            </p:cNvPr>
            <p:cNvSpPr txBox="1">
              <a:spLocks noChangeArrowheads="1"/>
            </p:cNvSpPr>
            <p:nvPr/>
          </p:nvSpPr>
          <p:spPr bwMode="auto">
            <a:xfrm>
              <a:off x="2042" y="2562"/>
              <a:ext cx="169"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990099"/>
                  </a:solidFill>
                  <a:effectLst/>
                  <a:uLnTx/>
                  <a:uFillTx/>
                  <a:latin typeface="Arial" panose="020B0604020202020204" pitchFamily="34" charset="0"/>
                  <a:ea typeface="+mn-ea"/>
                  <a:cs typeface="+mn-cs"/>
                </a:rPr>
                <a:t>(a) </a:t>
              </a:r>
              <a:endParaRPr kumimoji="0" lang="it-IT" altLang="it-IT" sz="1200" b="1" i="0" u="none" strike="noStrike" kern="1200" cap="none" spc="0" normalizeH="0" baseline="30000" noProof="0">
                <a:ln>
                  <a:noFill/>
                </a:ln>
                <a:solidFill>
                  <a:srgbClr val="990099"/>
                </a:solidFill>
                <a:effectLst/>
                <a:uLnTx/>
                <a:uFillTx/>
                <a:latin typeface="Arial" panose="020B0604020202020204" pitchFamily="34" charset="0"/>
                <a:ea typeface="+mn-ea"/>
                <a:cs typeface="+mn-cs"/>
              </a:endParaRPr>
            </a:p>
          </p:txBody>
        </p:sp>
        <p:sp>
          <p:nvSpPr>
            <p:cNvPr id="15377" name="Text Box 16">
              <a:extLst>
                <a:ext uri="{FF2B5EF4-FFF2-40B4-BE49-F238E27FC236}">
                  <a16:creationId xmlns:a16="http://schemas.microsoft.com/office/drawing/2014/main" id="{E4E5292B-2832-4B7F-A4AD-DA0B8009C219}"/>
                </a:ext>
              </a:extLst>
            </p:cNvPr>
            <p:cNvSpPr txBox="1">
              <a:spLocks noChangeArrowheads="1"/>
            </p:cNvSpPr>
            <p:nvPr/>
          </p:nvSpPr>
          <p:spPr bwMode="auto">
            <a:xfrm>
              <a:off x="2048" y="4188"/>
              <a:ext cx="169"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990099"/>
                  </a:solidFill>
                  <a:effectLst/>
                  <a:uLnTx/>
                  <a:uFillTx/>
                  <a:latin typeface="Arial" panose="020B0604020202020204" pitchFamily="34" charset="0"/>
                  <a:ea typeface="+mn-ea"/>
                  <a:cs typeface="+mn-cs"/>
                </a:rPr>
                <a:t>(b) </a:t>
              </a:r>
              <a:endParaRPr kumimoji="0" lang="it-IT" altLang="it-IT" sz="1200" b="1" i="0" u="none" strike="noStrike" kern="1200" cap="none" spc="0" normalizeH="0" baseline="30000" noProof="0">
                <a:ln>
                  <a:noFill/>
                </a:ln>
                <a:solidFill>
                  <a:srgbClr val="990099"/>
                </a:solidFill>
                <a:effectLst/>
                <a:uLnTx/>
                <a:uFillTx/>
                <a:latin typeface="Arial" panose="020B0604020202020204" pitchFamily="34" charset="0"/>
                <a:ea typeface="+mn-ea"/>
                <a:cs typeface="+mn-cs"/>
              </a:endParaRPr>
            </a:p>
          </p:txBody>
        </p:sp>
        <p:sp>
          <p:nvSpPr>
            <p:cNvPr id="15378" name="Rectangle 18">
              <a:extLst>
                <a:ext uri="{FF2B5EF4-FFF2-40B4-BE49-F238E27FC236}">
                  <a16:creationId xmlns:a16="http://schemas.microsoft.com/office/drawing/2014/main" id="{DA19FF2C-4F31-4AFA-988F-35F7CFA1D164}"/>
                </a:ext>
              </a:extLst>
            </p:cNvPr>
            <p:cNvSpPr>
              <a:spLocks noChangeArrowheads="1"/>
            </p:cNvSpPr>
            <p:nvPr/>
          </p:nvSpPr>
          <p:spPr bwMode="auto">
            <a:xfrm>
              <a:off x="935" y="3833"/>
              <a:ext cx="590"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9" name="Text Box 17">
              <a:extLst>
                <a:ext uri="{FF2B5EF4-FFF2-40B4-BE49-F238E27FC236}">
                  <a16:creationId xmlns:a16="http://schemas.microsoft.com/office/drawing/2014/main" id="{F17AAE5E-D020-45EE-BF50-25C1AAE433DD}"/>
                </a:ext>
              </a:extLst>
            </p:cNvPr>
            <p:cNvSpPr txBox="1">
              <a:spLocks noChangeArrowheads="1"/>
            </p:cNvSpPr>
            <p:nvPr/>
          </p:nvSpPr>
          <p:spPr bwMode="auto">
            <a:xfrm>
              <a:off x="881" y="3835"/>
              <a:ext cx="599"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REDUCTASE (FAD)</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OX</a:t>
              </a:r>
            </a:p>
          </p:txBody>
        </p:sp>
        <p:sp>
          <p:nvSpPr>
            <p:cNvPr id="15380" name="Rectangle 20">
              <a:extLst>
                <a:ext uri="{FF2B5EF4-FFF2-40B4-BE49-F238E27FC236}">
                  <a16:creationId xmlns:a16="http://schemas.microsoft.com/office/drawing/2014/main" id="{EADF27A8-F94F-4D55-9532-97B1C51DD41B}"/>
                </a:ext>
              </a:extLst>
            </p:cNvPr>
            <p:cNvSpPr>
              <a:spLocks noChangeArrowheads="1"/>
            </p:cNvSpPr>
            <p:nvPr/>
          </p:nvSpPr>
          <p:spPr bwMode="auto">
            <a:xfrm>
              <a:off x="908" y="2907"/>
              <a:ext cx="590"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1" name="Text Box 19">
              <a:extLst>
                <a:ext uri="{FF2B5EF4-FFF2-40B4-BE49-F238E27FC236}">
                  <a16:creationId xmlns:a16="http://schemas.microsoft.com/office/drawing/2014/main" id="{D17B18F6-3B15-426B-BBB1-232E8D8F3046}"/>
                </a:ext>
              </a:extLst>
            </p:cNvPr>
            <p:cNvSpPr txBox="1">
              <a:spLocks noChangeArrowheads="1"/>
            </p:cNvSpPr>
            <p:nvPr/>
          </p:nvSpPr>
          <p:spPr bwMode="auto">
            <a:xfrm>
              <a:off x="881" y="2899"/>
              <a:ext cx="577"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REDUCTASE (FAD)</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red</a:t>
              </a:r>
            </a:p>
          </p:txBody>
        </p:sp>
        <p:sp>
          <p:nvSpPr>
            <p:cNvPr id="15382" name="Rectangle 21">
              <a:extLst>
                <a:ext uri="{FF2B5EF4-FFF2-40B4-BE49-F238E27FC236}">
                  <a16:creationId xmlns:a16="http://schemas.microsoft.com/office/drawing/2014/main" id="{1786498D-1641-4BF5-8A0F-B7F68F4ACC8B}"/>
                </a:ext>
              </a:extLst>
            </p:cNvPr>
            <p:cNvSpPr>
              <a:spLocks noChangeArrowheads="1"/>
            </p:cNvSpPr>
            <p:nvPr/>
          </p:nvSpPr>
          <p:spPr bwMode="auto">
            <a:xfrm>
              <a:off x="1752" y="2910"/>
              <a:ext cx="736"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3" name="Rectangle 22">
              <a:extLst>
                <a:ext uri="{FF2B5EF4-FFF2-40B4-BE49-F238E27FC236}">
                  <a16:creationId xmlns:a16="http://schemas.microsoft.com/office/drawing/2014/main" id="{6873F3E3-166B-4117-8DC9-3BE21282EE7E}"/>
                </a:ext>
              </a:extLst>
            </p:cNvPr>
            <p:cNvSpPr>
              <a:spLocks noChangeArrowheads="1"/>
            </p:cNvSpPr>
            <p:nvPr/>
          </p:nvSpPr>
          <p:spPr bwMode="auto">
            <a:xfrm>
              <a:off x="2649" y="2902"/>
              <a:ext cx="736"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4" name="Rectangle 23">
              <a:extLst>
                <a:ext uri="{FF2B5EF4-FFF2-40B4-BE49-F238E27FC236}">
                  <a16:creationId xmlns:a16="http://schemas.microsoft.com/office/drawing/2014/main" id="{89CF5BCD-AACF-4C1B-967B-534E5BEE834B}"/>
                </a:ext>
              </a:extLst>
            </p:cNvPr>
            <p:cNvSpPr>
              <a:spLocks noChangeArrowheads="1"/>
            </p:cNvSpPr>
            <p:nvPr/>
          </p:nvSpPr>
          <p:spPr bwMode="auto">
            <a:xfrm>
              <a:off x="1773" y="3833"/>
              <a:ext cx="736" cy="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5" name="Rectangle 24">
              <a:extLst>
                <a:ext uri="{FF2B5EF4-FFF2-40B4-BE49-F238E27FC236}">
                  <a16:creationId xmlns:a16="http://schemas.microsoft.com/office/drawing/2014/main" id="{3C598020-ECF2-47A2-8129-ED2934DE06FA}"/>
                </a:ext>
              </a:extLst>
            </p:cNvPr>
            <p:cNvSpPr>
              <a:spLocks noChangeArrowheads="1"/>
            </p:cNvSpPr>
            <p:nvPr/>
          </p:nvSpPr>
          <p:spPr bwMode="auto">
            <a:xfrm>
              <a:off x="2694" y="3821"/>
              <a:ext cx="736" cy="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6" name="Rectangle 25">
              <a:extLst>
                <a:ext uri="{FF2B5EF4-FFF2-40B4-BE49-F238E27FC236}">
                  <a16:creationId xmlns:a16="http://schemas.microsoft.com/office/drawing/2014/main" id="{5FDC28F5-C4D6-4699-B2F1-15A466D5F6D7}"/>
                </a:ext>
              </a:extLst>
            </p:cNvPr>
            <p:cNvSpPr>
              <a:spLocks noChangeArrowheads="1"/>
            </p:cNvSpPr>
            <p:nvPr/>
          </p:nvSpPr>
          <p:spPr bwMode="auto">
            <a:xfrm>
              <a:off x="2150" y="1292"/>
              <a:ext cx="736"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7" name="Rectangle 26">
              <a:extLst>
                <a:ext uri="{FF2B5EF4-FFF2-40B4-BE49-F238E27FC236}">
                  <a16:creationId xmlns:a16="http://schemas.microsoft.com/office/drawing/2014/main" id="{AB512D97-F450-46D3-AAFF-903C31E6CA9E}"/>
                </a:ext>
              </a:extLst>
            </p:cNvPr>
            <p:cNvSpPr>
              <a:spLocks noChangeArrowheads="1"/>
            </p:cNvSpPr>
            <p:nvPr/>
          </p:nvSpPr>
          <p:spPr bwMode="auto">
            <a:xfrm>
              <a:off x="2195" y="2197"/>
              <a:ext cx="736"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8" name="Rectangle 27">
              <a:extLst>
                <a:ext uri="{FF2B5EF4-FFF2-40B4-BE49-F238E27FC236}">
                  <a16:creationId xmlns:a16="http://schemas.microsoft.com/office/drawing/2014/main" id="{C6E2F175-77C1-476F-ACCB-B90AB5917BAD}"/>
                </a:ext>
              </a:extLst>
            </p:cNvPr>
            <p:cNvSpPr>
              <a:spLocks noChangeArrowheads="1"/>
            </p:cNvSpPr>
            <p:nvPr/>
          </p:nvSpPr>
          <p:spPr bwMode="auto">
            <a:xfrm>
              <a:off x="1267" y="2206"/>
              <a:ext cx="736"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9" name="Rectangle 28">
              <a:extLst>
                <a:ext uri="{FF2B5EF4-FFF2-40B4-BE49-F238E27FC236}">
                  <a16:creationId xmlns:a16="http://schemas.microsoft.com/office/drawing/2014/main" id="{B63CE51E-2D8B-496A-9520-0DB75DAC6F2F}"/>
                </a:ext>
              </a:extLst>
            </p:cNvPr>
            <p:cNvSpPr>
              <a:spLocks noChangeArrowheads="1"/>
            </p:cNvSpPr>
            <p:nvPr/>
          </p:nvSpPr>
          <p:spPr bwMode="auto">
            <a:xfrm>
              <a:off x="1344" y="1285"/>
              <a:ext cx="635"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90" name="Text Box 29">
              <a:extLst>
                <a:ext uri="{FF2B5EF4-FFF2-40B4-BE49-F238E27FC236}">
                  <a16:creationId xmlns:a16="http://schemas.microsoft.com/office/drawing/2014/main" id="{665FE5F3-F4AD-4BF4-AA5F-092FA807B452}"/>
                </a:ext>
              </a:extLst>
            </p:cNvPr>
            <p:cNvSpPr txBox="1">
              <a:spLocks noChangeArrowheads="1"/>
            </p:cNvSpPr>
            <p:nvPr/>
          </p:nvSpPr>
          <p:spPr bwMode="auto">
            <a:xfrm>
              <a:off x="1740" y="3835"/>
              <a:ext cx="726"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PUTIDAREDOXIN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2+</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
          <p:nvSpPr>
            <p:cNvPr id="15391" name="Text Box 30">
              <a:extLst>
                <a:ext uri="{FF2B5EF4-FFF2-40B4-BE49-F238E27FC236}">
                  <a16:creationId xmlns:a16="http://schemas.microsoft.com/office/drawing/2014/main" id="{09D85D31-BDCB-4D2C-940A-C610233ED351}"/>
                </a:ext>
              </a:extLst>
            </p:cNvPr>
            <p:cNvSpPr txBox="1">
              <a:spLocks noChangeArrowheads="1"/>
            </p:cNvSpPr>
            <p:nvPr/>
          </p:nvSpPr>
          <p:spPr bwMode="auto">
            <a:xfrm>
              <a:off x="2725" y="3835"/>
              <a:ext cx="635"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P- 450</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CAM</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(RH)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3+</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
          <p:nvSpPr>
            <p:cNvPr id="15392" name="Text Box 31">
              <a:extLst>
                <a:ext uri="{FF2B5EF4-FFF2-40B4-BE49-F238E27FC236}">
                  <a16:creationId xmlns:a16="http://schemas.microsoft.com/office/drawing/2014/main" id="{2829AE0F-C6A1-43B0-845C-85C9BF61EEBC}"/>
                </a:ext>
              </a:extLst>
            </p:cNvPr>
            <p:cNvSpPr txBox="1">
              <a:spLocks noChangeArrowheads="1"/>
            </p:cNvSpPr>
            <p:nvPr/>
          </p:nvSpPr>
          <p:spPr bwMode="auto">
            <a:xfrm>
              <a:off x="2725" y="2899"/>
              <a:ext cx="635"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P- 450</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CAM</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(RH)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2+</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
          <p:nvSpPr>
            <p:cNvPr id="15393" name="Text Box 32">
              <a:extLst>
                <a:ext uri="{FF2B5EF4-FFF2-40B4-BE49-F238E27FC236}">
                  <a16:creationId xmlns:a16="http://schemas.microsoft.com/office/drawing/2014/main" id="{C1B4D38A-2670-415B-A4F7-12E1FFB54268}"/>
                </a:ext>
              </a:extLst>
            </p:cNvPr>
            <p:cNvSpPr txBox="1">
              <a:spLocks noChangeArrowheads="1"/>
            </p:cNvSpPr>
            <p:nvPr/>
          </p:nvSpPr>
          <p:spPr bwMode="auto">
            <a:xfrm>
              <a:off x="1752" y="2899"/>
              <a:ext cx="714"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PUTIDAREDOXIN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3+</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
          <p:nvSpPr>
            <p:cNvPr id="15394" name="Text Box 33">
              <a:extLst>
                <a:ext uri="{FF2B5EF4-FFF2-40B4-BE49-F238E27FC236}">
                  <a16:creationId xmlns:a16="http://schemas.microsoft.com/office/drawing/2014/main" id="{725DD979-32FF-400B-B2A1-AD3340C67765}"/>
                </a:ext>
              </a:extLst>
            </p:cNvPr>
            <p:cNvSpPr txBox="1">
              <a:spLocks noChangeArrowheads="1"/>
            </p:cNvSpPr>
            <p:nvPr/>
          </p:nvSpPr>
          <p:spPr bwMode="auto">
            <a:xfrm>
              <a:off x="1371" y="2191"/>
              <a:ext cx="577"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REDUCTASE (FMN, FAD)</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red</a:t>
              </a:r>
            </a:p>
          </p:txBody>
        </p:sp>
        <p:sp>
          <p:nvSpPr>
            <p:cNvPr id="15395" name="Text Box 34">
              <a:extLst>
                <a:ext uri="{FF2B5EF4-FFF2-40B4-BE49-F238E27FC236}">
                  <a16:creationId xmlns:a16="http://schemas.microsoft.com/office/drawing/2014/main" id="{DA19C733-6AA8-4CEF-8470-C6FFFCD67DCC}"/>
                </a:ext>
              </a:extLst>
            </p:cNvPr>
            <p:cNvSpPr txBox="1">
              <a:spLocks noChangeArrowheads="1"/>
            </p:cNvSpPr>
            <p:nvPr/>
          </p:nvSpPr>
          <p:spPr bwMode="auto">
            <a:xfrm>
              <a:off x="1371" y="1263"/>
              <a:ext cx="577"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REDUCTASE (FMN, FAD)</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ox</a:t>
              </a:r>
            </a:p>
          </p:txBody>
        </p:sp>
        <p:sp>
          <p:nvSpPr>
            <p:cNvPr id="15396" name="Text Box 35">
              <a:extLst>
                <a:ext uri="{FF2B5EF4-FFF2-40B4-BE49-F238E27FC236}">
                  <a16:creationId xmlns:a16="http://schemas.microsoft.com/office/drawing/2014/main" id="{1A51A20E-0833-4831-AFCE-718F2C8B1112}"/>
                </a:ext>
              </a:extLst>
            </p:cNvPr>
            <p:cNvSpPr txBox="1">
              <a:spLocks noChangeArrowheads="1"/>
            </p:cNvSpPr>
            <p:nvPr/>
          </p:nvSpPr>
          <p:spPr bwMode="auto">
            <a:xfrm>
              <a:off x="2251" y="1263"/>
              <a:ext cx="635"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P- 450</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LM</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(RH)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2+</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
          <p:nvSpPr>
            <p:cNvPr id="15397" name="Text Box 36">
              <a:extLst>
                <a:ext uri="{FF2B5EF4-FFF2-40B4-BE49-F238E27FC236}">
                  <a16:creationId xmlns:a16="http://schemas.microsoft.com/office/drawing/2014/main" id="{74C47ACD-F33A-41EC-AF48-4C72FA2B8B31}"/>
                </a:ext>
              </a:extLst>
            </p:cNvPr>
            <p:cNvSpPr txBox="1">
              <a:spLocks noChangeArrowheads="1"/>
            </p:cNvSpPr>
            <p:nvPr/>
          </p:nvSpPr>
          <p:spPr bwMode="auto">
            <a:xfrm>
              <a:off x="2251" y="2191"/>
              <a:ext cx="635" cy="292"/>
            </a:xfrm>
            <a:prstGeom prst="rect">
              <a:avLst/>
            </a:prstGeom>
            <a:solidFill>
              <a:srgbClr val="CCFFCC">
                <a:alpha val="41176"/>
              </a:srgbClr>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P- 450</a:t>
              </a:r>
              <a:r>
                <a:rPr kumimoji="0" lang="it-IT" altLang="it-IT" sz="12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LM</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(RH) (Fe</a:t>
              </a:r>
              <a:r>
                <a:rPr kumimoji="0" lang="it-IT" altLang="it-IT" sz="1200" b="1" i="0" u="none" strike="noStrike" kern="1200" cap="none" spc="0" normalizeH="0" baseline="30000" noProof="0">
                  <a:ln>
                    <a:noFill/>
                  </a:ln>
                  <a:solidFill>
                    <a:srgbClr val="0000FF"/>
                  </a:solidFill>
                  <a:effectLst/>
                  <a:uLnTx/>
                  <a:uFillTx/>
                  <a:latin typeface="Arial" panose="020B0604020202020204" pitchFamily="34" charset="0"/>
                  <a:ea typeface="+mn-ea"/>
                  <a:cs typeface="+mn-cs"/>
                </a:rPr>
                <a:t>3+</a:t>
              </a:r>
              <a:r>
                <a:rPr kumimoji="0" lang="it-IT" altLang="it-IT" sz="10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it-IT" altLang="it-IT" sz="10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grpSp>
      <p:sp>
        <p:nvSpPr>
          <p:cNvPr id="15363" name="Rettangolo 1">
            <a:extLst>
              <a:ext uri="{FF2B5EF4-FFF2-40B4-BE49-F238E27FC236}">
                <a16:creationId xmlns:a16="http://schemas.microsoft.com/office/drawing/2014/main" id="{028C7F3D-0692-472F-8DF3-734E5961213B}"/>
              </a:ext>
            </a:extLst>
          </p:cNvPr>
          <p:cNvSpPr>
            <a:spLocks noChangeArrowheads="1"/>
          </p:cNvSpPr>
          <p:nvPr/>
        </p:nvSpPr>
        <p:spPr bwMode="auto">
          <a:xfrm>
            <a:off x="2352675" y="2433638"/>
            <a:ext cx="283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substrates in liver microsomes</a:t>
            </a:r>
            <a:endParaRPr kumimoji="0" lang="it-IT" altLang="it-IT" sz="1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5364" name="Rettangolo 36">
            <a:extLst>
              <a:ext uri="{FF2B5EF4-FFF2-40B4-BE49-F238E27FC236}">
                <a16:creationId xmlns:a16="http://schemas.microsoft.com/office/drawing/2014/main" id="{B7CC5E57-183F-4343-BC14-C24A8DB964FB}"/>
              </a:ext>
            </a:extLst>
          </p:cNvPr>
          <p:cNvSpPr>
            <a:spLocks noChangeArrowheads="1"/>
          </p:cNvSpPr>
          <p:nvPr/>
        </p:nvSpPr>
        <p:spPr bwMode="auto">
          <a:xfrm>
            <a:off x="2600325" y="4953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camphor in a bacterial system</a:t>
            </a:r>
            <a:endParaRPr kumimoji="0" lang="it-IT" altLang="it-IT" sz="1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AD2DD52F-8DE0-4901-8011-53D7E7946C1D}"/>
              </a:ext>
            </a:extLst>
          </p:cNvPr>
          <p:cNvSpPr txBox="1">
            <a:spLocks noChangeArrowheads="1"/>
          </p:cNvSpPr>
          <p:nvPr/>
        </p:nvSpPr>
        <p:spPr bwMode="auto">
          <a:xfrm>
            <a:off x="-26988" y="179388"/>
            <a:ext cx="6858001" cy="536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990099"/>
                </a:solidFill>
                <a:effectLst/>
                <a:uLnTx/>
                <a:uFillTx/>
                <a:latin typeface="Arial" panose="020B0604020202020204" pitchFamily="34" charset="0"/>
                <a:ea typeface="+mn-ea"/>
                <a:cs typeface="+mn-cs"/>
              </a:rPr>
              <a:t>FORMA ATTIVA, CONTENENTE OSSIGENO, CHE ATTACCA IL SUBSTRATO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6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Si ottiene formalmente Fe(III) O(0)</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990099"/>
                </a:solidFill>
                <a:effectLst/>
                <a:uLnTx/>
                <a:uFillTx/>
                <a:latin typeface="Arial" panose="020B0604020202020204" pitchFamily="34" charset="0"/>
                <a:ea typeface="+mn-ea"/>
                <a:cs typeface="+mn-cs"/>
              </a:rPr>
              <a:t>III</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 – O</a:t>
            </a:r>
            <a:r>
              <a:rPr kumimoji="0" lang="it-IT" altLang="it-IT" sz="1400" b="1" i="0" u="none" strike="noStrike" kern="1200" cap="none" spc="0" normalizeH="0" baseline="30000" noProof="0">
                <a:ln>
                  <a:noFill/>
                </a:ln>
                <a:solidFill>
                  <a:srgbClr val="990099"/>
                </a:solidFill>
                <a:effectLst/>
                <a:uLnTx/>
                <a:uFillTx/>
                <a:latin typeface="Arial" panose="020B0604020202020204" pitchFamily="34" charset="0"/>
                <a:ea typeface="+mn-ea"/>
                <a:cs typeface="+mn-cs"/>
              </a:rPr>
              <a:t>0</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            Fe</a:t>
            </a:r>
            <a:r>
              <a:rPr kumimoji="0" lang="it-IT" altLang="it-IT" sz="1400" b="1" i="0" u="none" strike="noStrike" kern="1200" cap="none" spc="0" normalizeH="0" baseline="30000" noProof="0">
                <a:ln>
                  <a:noFill/>
                </a:ln>
                <a:solidFill>
                  <a:srgbClr val="990099"/>
                </a:solidFill>
                <a:effectLst/>
                <a:uLnTx/>
                <a:uFillTx/>
                <a:latin typeface="Arial" panose="020B0604020202020204" pitchFamily="34" charset="0"/>
                <a:ea typeface="+mn-ea"/>
                <a:cs typeface="+mn-cs"/>
              </a:rPr>
              <a:t>IV</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 - O</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            Fe</a:t>
            </a:r>
            <a:r>
              <a:rPr kumimoji="0" lang="it-IT" altLang="it-IT" sz="1400" b="1" i="0" u="none" strike="noStrike" kern="1200" cap="none" spc="0" normalizeH="0" baseline="30000" noProof="0">
                <a:ln>
                  <a:noFill/>
                </a:ln>
                <a:solidFill>
                  <a:srgbClr val="990099"/>
                </a:solidFill>
                <a:effectLst/>
                <a:uLnTx/>
                <a:uFillTx/>
                <a:latin typeface="Arial" panose="020B0604020202020204" pitchFamily="34" charset="0"/>
                <a:ea typeface="+mn-ea"/>
                <a:cs typeface="Arial" panose="020B0604020202020204" pitchFamily="34" charset="0"/>
              </a:rPr>
              <a:t>V</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 – O</a:t>
            </a:r>
            <a:r>
              <a:rPr kumimoji="0" lang="it-IT" altLang="it-IT" sz="1400" b="1" i="0" u="none" strike="noStrike" kern="1200" cap="none" spc="0" normalizeH="0" baseline="30000" noProof="0">
                <a:ln>
                  <a:noFill/>
                </a:ln>
                <a:solidFill>
                  <a:srgbClr val="990099"/>
                </a:solidFill>
                <a:effectLst/>
                <a:uLnTx/>
                <a:uFillTx/>
                <a:latin typeface="Arial" panose="020B0604020202020204" pitchFamily="34" charset="0"/>
                <a:ea typeface="+mn-ea"/>
                <a:cs typeface="Arial" panose="020B0604020202020204" pitchFamily="34" charset="0"/>
              </a:rPr>
              <a:t>2</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Unità “ossenoide”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Il sistema </a:t>
            </a:r>
            <a:r>
              <a:rPr kumimoji="0" lang="el-GR"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π</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della porfirina può essere ossidato.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Ossocomplesso di Fe(V) è il candidato più plausibile o specie equivalente allo stesso stato di ossidazione.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Conclusione da studi di reazioni di citocromo P- 450 con reagenti donatori di atomo di O (es. PhIO; IO</a:t>
            </a:r>
            <a:r>
              <a:rPr kumimoji="0" lang="it-IT" altLang="it-IT" sz="1400" b="1" i="0" u="none" strike="noStrike" kern="1200" cap="none" spc="0" normalizeH="0" baseline="-25000" noProof="0">
                <a:ln>
                  <a:noFill/>
                </a:ln>
                <a:solidFill>
                  <a:srgbClr val="333399"/>
                </a:solidFill>
                <a:effectLst/>
                <a:uLnTx/>
                <a:uFillTx/>
                <a:latin typeface="Arial" panose="020B0604020202020204" pitchFamily="34" charset="0"/>
                <a:ea typeface="+mn-ea"/>
                <a:cs typeface="Arial" panose="020B0604020202020204" pitchFamily="34" charset="0"/>
              </a:rPr>
              <a:t>3</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ROOH).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“Peroxide shunt”.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6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SISTEMI METALLOPORFIRINA MODELLO</a:t>
            </a:r>
          </a:p>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Fe – porfirina / O</a:t>
            </a:r>
            <a:r>
              <a:rPr kumimoji="0" lang="it-IT" altLang="it-IT" sz="1400" b="1" i="0" u="none" strike="noStrike" kern="1200" cap="none" spc="0" normalizeH="0" baseline="-25000" noProof="0">
                <a:ln>
                  <a:noFill/>
                </a:ln>
                <a:solidFill>
                  <a:srgbClr val="333399"/>
                </a:solidFill>
                <a:effectLst/>
                <a:uLnTx/>
                <a:uFillTx/>
                <a:latin typeface="Arial" panose="020B0604020202020204" pitchFamily="34" charset="0"/>
                <a:ea typeface="+mn-ea"/>
                <a:cs typeface="Arial" panose="020B0604020202020204" pitchFamily="34" charset="0"/>
              </a:rPr>
              <a:t>2</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 riducente </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sym typeface="Wingdings" panose="05000000000000000000" pitchFamily="2" charset="2"/>
              </a:rPr>
              <a:t>no meaningful results</a:t>
            </a:r>
          </a:p>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Wingdings" panose="05000000000000000000" pitchFamily="2" charset="2"/>
              </a:rPr>
              <a:t>1. ox. del riducente da parte di O</a:t>
            </a:r>
            <a:r>
              <a:rPr kumimoji="0" lang="it-IT" altLang="it-IT" sz="1400" b="1" i="0" u="none" strike="noStrike" kern="1200" cap="none" spc="0" normalizeH="0" baseline="-25000" noProof="0">
                <a:ln>
                  <a:noFill/>
                </a:ln>
                <a:solidFill>
                  <a:srgbClr val="333399"/>
                </a:solidFill>
                <a:effectLst/>
                <a:uLnTx/>
                <a:uFillTx/>
                <a:latin typeface="Arial" panose="020B0604020202020204" pitchFamily="34" charset="0"/>
                <a:ea typeface="+mn-ea"/>
                <a:cs typeface="Arial" panose="020B0604020202020204" pitchFamily="34" charset="0"/>
                <a:sym typeface="Wingdings" panose="05000000000000000000" pitchFamily="2" charset="2"/>
              </a:rPr>
              <a:t>2</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Wingdings" panose="05000000000000000000" pitchFamily="2" charset="2"/>
              </a:rPr>
              <a:t> (il substrato non reagisce)</a:t>
            </a:r>
          </a:p>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Wingdings" panose="05000000000000000000" pitchFamily="2" charset="2"/>
              </a:rPr>
              <a:t>2. reazioni di autoossidazioni radicaliche </a:t>
            </a:r>
          </a:p>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Fe – porfirina / donatori di atomo di O </a:t>
            </a: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sym typeface="Wingdings" panose="05000000000000000000" pitchFamily="2" charset="2"/>
              </a:rPr>
              <a:t> </a:t>
            </a: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sym typeface="Wingdings" panose="05000000000000000000" pitchFamily="2" charset="2"/>
              </a:rPr>
              <a:t>SI</a:t>
            </a:r>
            <a:endPar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endParaRPr>
          </a:p>
        </p:txBody>
      </p:sp>
      <p:sp>
        <p:nvSpPr>
          <p:cNvPr id="16387" name="Line 5">
            <a:extLst>
              <a:ext uri="{FF2B5EF4-FFF2-40B4-BE49-F238E27FC236}">
                <a16:creationId xmlns:a16="http://schemas.microsoft.com/office/drawing/2014/main" id="{FCFB8227-81B0-40A3-979D-459D3C464AB4}"/>
              </a:ext>
            </a:extLst>
          </p:cNvPr>
          <p:cNvSpPr>
            <a:spLocks noChangeShapeType="1"/>
          </p:cNvSpPr>
          <p:nvPr/>
        </p:nvSpPr>
        <p:spPr bwMode="auto">
          <a:xfrm>
            <a:off x="2114550" y="1387475"/>
            <a:ext cx="431800" cy="0"/>
          </a:xfrm>
          <a:prstGeom prst="line">
            <a:avLst/>
          </a:prstGeom>
          <a:noFill/>
          <a:ln w="9525">
            <a:solidFill>
              <a:srgbClr val="9900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8" name="Line 6">
            <a:extLst>
              <a:ext uri="{FF2B5EF4-FFF2-40B4-BE49-F238E27FC236}">
                <a16:creationId xmlns:a16="http://schemas.microsoft.com/office/drawing/2014/main" id="{2DC27CE1-C14E-4939-AE37-AC2548A4B83D}"/>
              </a:ext>
            </a:extLst>
          </p:cNvPr>
          <p:cNvSpPr>
            <a:spLocks noChangeShapeType="1"/>
          </p:cNvSpPr>
          <p:nvPr/>
        </p:nvSpPr>
        <p:spPr bwMode="auto">
          <a:xfrm>
            <a:off x="3357563" y="1382713"/>
            <a:ext cx="431800" cy="0"/>
          </a:xfrm>
          <a:prstGeom prst="line">
            <a:avLst/>
          </a:prstGeom>
          <a:noFill/>
          <a:ln w="9525">
            <a:solidFill>
              <a:srgbClr val="9900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6389" name="Group 68">
            <a:extLst>
              <a:ext uri="{FF2B5EF4-FFF2-40B4-BE49-F238E27FC236}">
                <a16:creationId xmlns:a16="http://schemas.microsoft.com/office/drawing/2014/main" id="{20DB9D87-3258-4B64-A59C-04DEF78077EC}"/>
              </a:ext>
            </a:extLst>
          </p:cNvPr>
          <p:cNvGrpSpPr>
            <a:grpSpLocks/>
          </p:cNvGrpSpPr>
          <p:nvPr/>
        </p:nvGrpSpPr>
        <p:grpSpPr bwMode="auto">
          <a:xfrm>
            <a:off x="869950" y="5808663"/>
            <a:ext cx="5527675" cy="3144837"/>
            <a:chOff x="548" y="3659"/>
            <a:chExt cx="3482" cy="1981"/>
          </a:xfrm>
        </p:grpSpPr>
        <p:sp>
          <p:nvSpPr>
            <p:cNvPr id="16390" name="AutoShape 8">
              <a:extLst>
                <a:ext uri="{FF2B5EF4-FFF2-40B4-BE49-F238E27FC236}">
                  <a16:creationId xmlns:a16="http://schemas.microsoft.com/office/drawing/2014/main" id="{A4686B60-66DA-4F39-B1F5-226B729641CB}"/>
                </a:ext>
              </a:extLst>
            </p:cNvPr>
            <p:cNvSpPr>
              <a:spLocks noChangeArrowheads="1"/>
            </p:cNvSpPr>
            <p:nvPr/>
          </p:nvSpPr>
          <p:spPr bwMode="auto">
            <a:xfrm rot="-5400000">
              <a:off x="527" y="3931"/>
              <a:ext cx="363" cy="318"/>
            </a:xfrm>
            <a:prstGeom prst="hexagon">
              <a:avLst>
                <a:gd name="adj" fmla="val 28538"/>
                <a:gd name="vf" fmla="val 115470"/>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1" name="Text Box 9">
              <a:extLst>
                <a:ext uri="{FF2B5EF4-FFF2-40B4-BE49-F238E27FC236}">
                  <a16:creationId xmlns:a16="http://schemas.microsoft.com/office/drawing/2014/main" id="{A62EDD52-5997-4F4D-8D1D-9EADA8EFE0BA}"/>
                </a:ext>
              </a:extLst>
            </p:cNvPr>
            <p:cNvSpPr txBox="1">
              <a:spLocks noChangeArrowheads="1"/>
            </p:cNvSpPr>
            <p:nvPr/>
          </p:nvSpPr>
          <p:spPr bwMode="auto">
            <a:xfrm>
              <a:off x="1026" y="3977"/>
              <a:ext cx="4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PhIO  </a:t>
              </a:r>
            </a:p>
          </p:txBody>
        </p:sp>
        <p:sp>
          <p:nvSpPr>
            <p:cNvPr id="16392" name="Line 10">
              <a:extLst>
                <a:ext uri="{FF2B5EF4-FFF2-40B4-BE49-F238E27FC236}">
                  <a16:creationId xmlns:a16="http://schemas.microsoft.com/office/drawing/2014/main" id="{B291CBFA-77A4-4157-8317-5C4634FEBFE8}"/>
                </a:ext>
              </a:extLst>
            </p:cNvPr>
            <p:cNvSpPr>
              <a:spLocks noChangeShapeType="1"/>
            </p:cNvSpPr>
            <p:nvPr/>
          </p:nvSpPr>
          <p:spPr bwMode="auto">
            <a:xfrm>
              <a:off x="1661" y="4067"/>
              <a:ext cx="680" cy="0"/>
            </a:xfrm>
            <a:prstGeom prst="line">
              <a:avLst/>
            </a:prstGeom>
            <a:noFill/>
            <a:ln w="25400">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3" name="Text Box 11">
              <a:extLst>
                <a:ext uri="{FF2B5EF4-FFF2-40B4-BE49-F238E27FC236}">
                  <a16:creationId xmlns:a16="http://schemas.microsoft.com/office/drawing/2014/main" id="{EACE6D35-0CD2-48D0-A158-E32B22BFEEF8}"/>
                </a:ext>
              </a:extLst>
            </p:cNvPr>
            <p:cNvSpPr txBox="1">
              <a:spLocks noChangeArrowheads="1"/>
            </p:cNvSpPr>
            <p:nvPr/>
          </p:nvSpPr>
          <p:spPr bwMode="auto">
            <a:xfrm>
              <a:off x="1661" y="3841"/>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Fe(TPP)Cl  </a:t>
              </a:r>
            </a:p>
          </p:txBody>
        </p:sp>
        <p:sp>
          <p:nvSpPr>
            <p:cNvPr id="16394" name="AutoShape 12">
              <a:extLst>
                <a:ext uri="{FF2B5EF4-FFF2-40B4-BE49-F238E27FC236}">
                  <a16:creationId xmlns:a16="http://schemas.microsoft.com/office/drawing/2014/main" id="{9C58C501-1C31-4047-8E2E-AEC2D01659C8}"/>
                </a:ext>
              </a:extLst>
            </p:cNvPr>
            <p:cNvSpPr>
              <a:spLocks noChangeArrowheads="1"/>
            </p:cNvSpPr>
            <p:nvPr/>
          </p:nvSpPr>
          <p:spPr bwMode="auto">
            <a:xfrm rot="-5400000">
              <a:off x="2590" y="3930"/>
              <a:ext cx="363" cy="318"/>
            </a:xfrm>
            <a:prstGeom prst="hexagon">
              <a:avLst>
                <a:gd name="adj" fmla="val 28538"/>
                <a:gd name="vf" fmla="val 115470"/>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5" name="Line 13">
              <a:extLst>
                <a:ext uri="{FF2B5EF4-FFF2-40B4-BE49-F238E27FC236}">
                  <a16:creationId xmlns:a16="http://schemas.microsoft.com/office/drawing/2014/main" id="{5976F911-8EE1-4398-BC65-798810F112B0}"/>
                </a:ext>
              </a:extLst>
            </p:cNvPr>
            <p:cNvSpPr>
              <a:spLocks noChangeShapeType="1"/>
            </p:cNvSpPr>
            <p:nvPr/>
          </p:nvSpPr>
          <p:spPr bwMode="auto">
            <a:xfrm>
              <a:off x="2774" y="3830"/>
              <a:ext cx="0" cy="91"/>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6" name="Text Box 14">
              <a:extLst>
                <a:ext uri="{FF2B5EF4-FFF2-40B4-BE49-F238E27FC236}">
                  <a16:creationId xmlns:a16="http://schemas.microsoft.com/office/drawing/2014/main" id="{60A2CCB0-F86B-4AE4-86BC-726353F568F5}"/>
                </a:ext>
              </a:extLst>
            </p:cNvPr>
            <p:cNvSpPr txBox="1">
              <a:spLocks noChangeArrowheads="1"/>
            </p:cNvSpPr>
            <p:nvPr/>
          </p:nvSpPr>
          <p:spPr bwMode="auto">
            <a:xfrm>
              <a:off x="2675" y="3659"/>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OH</a:t>
              </a:r>
            </a:p>
          </p:txBody>
        </p:sp>
        <p:sp>
          <p:nvSpPr>
            <p:cNvPr id="16397" name="Text Box 15">
              <a:extLst>
                <a:ext uri="{FF2B5EF4-FFF2-40B4-BE49-F238E27FC236}">
                  <a16:creationId xmlns:a16="http://schemas.microsoft.com/office/drawing/2014/main" id="{339C6CCB-1C46-4FBD-82C8-440CAA71D333}"/>
                </a:ext>
              </a:extLst>
            </p:cNvPr>
            <p:cNvSpPr txBox="1">
              <a:spLocks noChangeArrowheads="1"/>
            </p:cNvSpPr>
            <p:nvPr/>
          </p:nvSpPr>
          <p:spPr bwMode="auto">
            <a:xfrm>
              <a:off x="3113" y="3982"/>
              <a:ext cx="4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PhI  </a:t>
              </a:r>
            </a:p>
          </p:txBody>
        </p:sp>
        <p:sp>
          <p:nvSpPr>
            <p:cNvPr id="16398" name="AutoShape 18">
              <a:extLst>
                <a:ext uri="{FF2B5EF4-FFF2-40B4-BE49-F238E27FC236}">
                  <a16:creationId xmlns:a16="http://schemas.microsoft.com/office/drawing/2014/main" id="{0A800E60-2824-4058-9FD2-F977A5A0BF12}"/>
                </a:ext>
              </a:extLst>
            </p:cNvPr>
            <p:cNvSpPr>
              <a:spLocks noChangeArrowheads="1"/>
            </p:cNvSpPr>
            <p:nvPr/>
          </p:nvSpPr>
          <p:spPr bwMode="auto">
            <a:xfrm rot="-5400000">
              <a:off x="525" y="4536"/>
              <a:ext cx="363" cy="318"/>
            </a:xfrm>
            <a:prstGeom prst="hexagon">
              <a:avLst>
                <a:gd name="adj" fmla="val 28538"/>
                <a:gd name="vf" fmla="val 115470"/>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9" name="Text Box 19">
              <a:extLst>
                <a:ext uri="{FF2B5EF4-FFF2-40B4-BE49-F238E27FC236}">
                  <a16:creationId xmlns:a16="http://schemas.microsoft.com/office/drawing/2014/main" id="{50CFDAF1-1FB8-4624-8497-5C9202F75CA1}"/>
                </a:ext>
              </a:extLst>
            </p:cNvPr>
            <p:cNvSpPr txBox="1">
              <a:spLocks noChangeArrowheads="1"/>
            </p:cNvSpPr>
            <p:nvPr/>
          </p:nvSpPr>
          <p:spPr bwMode="auto">
            <a:xfrm>
              <a:off x="1024" y="4582"/>
              <a:ext cx="4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PhIO  </a:t>
              </a:r>
            </a:p>
          </p:txBody>
        </p:sp>
        <p:sp>
          <p:nvSpPr>
            <p:cNvPr id="16400" name="Line 20">
              <a:extLst>
                <a:ext uri="{FF2B5EF4-FFF2-40B4-BE49-F238E27FC236}">
                  <a16:creationId xmlns:a16="http://schemas.microsoft.com/office/drawing/2014/main" id="{903BBBBD-0040-49C3-8B9E-7752499C0A98}"/>
                </a:ext>
              </a:extLst>
            </p:cNvPr>
            <p:cNvSpPr>
              <a:spLocks noChangeShapeType="1"/>
            </p:cNvSpPr>
            <p:nvPr/>
          </p:nvSpPr>
          <p:spPr bwMode="auto">
            <a:xfrm>
              <a:off x="1659" y="4672"/>
              <a:ext cx="680" cy="0"/>
            </a:xfrm>
            <a:prstGeom prst="line">
              <a:avLst/>
            </a:prstGeom>
            <a:noFill/>
            <a:ln w="25400">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01" name="Text Box 21">
              <a:extLst>
                <a:ext uri="{FF2B5EF4-FFF2-40B4-BE49-F238E27FC236}">
                  <a16:creationId xmlns:a16="http://schemas.microsoft.com/office/drawing/2014/main" id="{D78ACD8E-8182-42E9-883C-3AC3F9D8E7AA}"/>
                </a:ext>
              </a:extLst>
            </p:cNvPr>
            <p:cNvSpPr txBox="1">
              <a:spLocks noChangeArrowheads="1"/>
            </p:cNvSpPr>
            <p:nvPr/>
          </p:nvSpPr>
          <p:spPr bwMode="auto">
            <a:xfrm>
              <a:off x="1659" y="4446"/>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Fe(TPP)Cl  </a:t>
              </a:r>
            </a:p>
          </p:txBody>
        </p:sp>
        <p:sp>
          <p:nvSpPr>
            <p:cNvPr id="16402" name="AutoShape 22">
              <a:extLst>
                <a:ext uri="{FF2B5EF4-FFF2-40B4-BE49-F238E27FC236}">
                  <a16:creationId xmlns:a16="http://schemas.microsoft.com/office/drawing/2014/main" id="{4DA3EB69-8197-4CEA-84B5-32794D02078D}"/>
                </a:ext>
              </a:extLst>
            </p:cNvPr>
            <p:cNvSpPr>
              <a:spLocks noChangeArrowheads="1"/>
            </p:cNvSpPr>
            <p:nvPr/>
          </p:nvSpPr>
          <p:spPr bwMode="auto">
            <a:xfrm rot="-5400000">
              <a:off x="2588" y="4535"/>
              <a:ext cx="363" cy="318"/>
            </a:xfrm>
            <a:prstGeom prst="hexagon">
              <a:avLst>
                <a:gd name="adj" fmla="val 28538"/>
                <a:gd name="vf" fmla="val 115470"/>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03" name="Line 23">
              <a:extLst>
                <a:ext uri="{FF2B5EF4-FFF2-40B4-BE49-F238E27FC236}">
                  <a16:creationId xmlns:a16="http://schemas.microsoft.com/office/drawing/2014/main" id="{A190646B-EDCD-4B78-B09B-247227B6636C}"/>
                </a:ext>
              </a:extLst>
            </p:cNvPr>
            <p:cNvSpPr>
              <a:spLocks noChangeShapeType="1"/>
            </p:cNvSpPr>
            <p:nvPr/>
          </p:nvSpPr>
          <p:spPr bwMode="auto">
            <a:xfrm rot="3720000">
              <a:off x="2942" y="4712"/>
              <a:ext cx="0"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04" name="Text Box 24">
              <a:extLst>
                <a:ext uri="{FF2B5EF4-FFF2-40B4-BE49-F238E27FC236}">
                  <a16:creationId xmlns:a16="http://schemas.microsoft.com/office/drawing/2014/main" id="{C627B60A-89A3-4B65-80D5-6CC8EBDAD120}"/>
                </a:ext>
              </a:extLst>
            </p:cNvPr>
            <p:cNvSpPr txBox="1">
              <a:spLocks noChangeArrowheads="1"/>
            </p:cNvSpPr>
            <p:nvPr/>
          </p:nvSpPr>
          <p:spPr bwMode="auto">
            <a:xfrm>
              <a:off x="2939" y="4588"/>
              <a:ext cx="2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O</a:t>
              </a:r>
            </a:p>
          </p:txBody>
        </p:sp>
        <p:sp>
          <p:nvSpPr>
            <p:cNvPr id="16405" name="Text Box 25">
              <a:extLst>
                <a:ext uri="{FF2B5EF4-FFF2-40B4-BE49-F238E27FC236}">
                  <a16:creationId xmlns:a16="http://schemas.microsoft.com/office/drawing/2014/main" id="{5D9C0D73-1D43-4C14-91CB-8E323121FE69}"/>
                </a:ext>
              </a:extLst>
            </p:cNvPr>
            <p:cNvSpPr txBox="1">
              <a:spLocks noChangeArrowheads="1"/>
            </p:cNvSpPr>
            <p:nvPr/>
          </p:nvSpPr>
          <p:spPr bwMode="auto">
            <a:xfrm>
              <a:off x="3111" y="4587"/>
              <a:ext cx="4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PhI  </a:t>
              </a:r>
            </a:p>
          </p:txBody>
        </p:sp>
        <p:sp>
          <p:nvSpPr>
            <p:cNvPr id="16406" name="Line 26">
              <a:extLst>
                <a:ext uri="{FF2B5EF4-FFF2-40B4-BE49-F238E27FC236}">
                  <a16:creationId xmlns:a16="http://schemas.microsoft.com/office/drawing/2014/main" id="{42AA29CB-E94C-4E09-8868-CA6CA88059C5}"/>
                </a:ext>
              </a:extLst>
            </p:cNvPr>
            <p:cNvSpPr>
              <a:spLocks noChangeShapeType="1"/>
            </p:cNvSpPr>
            <p:nvPr/>
          </p:nvSpPr>
          <p:spPr bwMode="auto">
            <a:xfrm rot="17880000" flipH="1">
              <a:off x="2942" y="4541"/>
              <a:ext cx="0"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07" name="Line 27">
              <a:extLst>
                <a:ext uri="{FF2B5EF4-FFF2-40B4-BE49-F238E27FC236}">
                  <a16:creationId xmlns:a16="http://schemas.microsoft.com/office/drawing/2014/main" id="{EF4502D3-F6BB-493A-BD91-B6F2C1E4951C}"/>
                </a:ext>
              </a:extLst>
            </p:cNvPr>
            <p:cNvSpPr>
              <a:spLocks noChangeShapeType="1"/>
            </p:cNvSpPr>
            <p:nvPr/>
          </p:nvSpPr>
          <p:spPr bwMode="auto">
            <a:xfrm>
              <a:off x="823" y="4620"/>
              <a:ext cx="0" cy="136"/>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08" name="Text Box 29">
              <a:extLst>
                <a:ext uri="{FF2B5EF4-FFF2-40B4-BE49-F238E27FC236}">
                  <a16:creationId xmlns:a16="http://schemas.microsoft.com/office/drawing/2014/main" id="{BD0D556F-69AC-40F2-88A1-0A88D029A067}"/>
                </a:ext>
              </a:extLst>
            </p:cNvPr>
            <p:cNvSpPr txBox="1">
              <a:spLocks noChangeArrowheads="1"/>
            </p:cNvSpPr>
            <p:nvPr/>
          </p:nvSpPr>
          <p:spPr bwMode="auto">
            <a:xfrm>
              <a:off x="1078" y="5000"/>
              <a:ext cx="1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O</a:t>
              </a:r>
            </a:p>
          </p:txBody>
        </p:sp>
        <p:grpSp>
          <p:nvGrpSpPr>
            <p:cNvPr id="16409" name="Group 32">
              <a:extLst>
                <a:ext uri="{FF2B5EF4-FFF2-40B4-BE49-F238E27FC236}">
                  <a16:creationId xmlns:a16="http://schemas.microsoft.com/office/drawing/2014/main" id="{23B896FC-FEB9-42D2-AE70-E29E60E3D201}"/>
                </a:ext>
              </a:extLst>
            </p:cNvPr>
            <p:cNvGrpSpPr>
              <a:grpSpLocks/>
            </p:cNvGrpSpPr>
            <p:nvPr/>
          </p:nvGrpSpPr>
          <p:grpSpPr bwMode="auto">
            <a:xfrm>
              <a:off x="1243" y="5033"/>
              <a:ext cx="225" cy="48"/>
              <a:chOff x="799" y="5100"/>
              <a:chExt cx="225" cy="48"/>
            </a:xfrm>
          </p:grpSpPr>
          <p:sp>
            <p:nvSpPr>
              <p:cNvPr id="16441" name="Line 30">
                <a:extLst>
                  <a:ext uri="{FF2B5EF4-FFF2-40B4-BE49-F238E27FC236}">
                    <a16:creationId xmlns:a16="http://schemas.microsoft.com/office/drawing/2014/main" id="{2C201845-7FFB-46C0-A417-5BF99F597DD5}"/>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42" name="Line 31">
                <a:extLst>
                  <a:ext uri="{FF2B5EF4-FFF2-40B4-BE49-F238E27FC236}">
                    <a16:creationId xmlns:a16="http://schemas.microsoft.com/office/drawing/2014/main" id="{A2E09C45-CD4F-4225-BEBC-6C6615910038}"/>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6410" name="Group 33">
              <a:extLst>
                <a:ext uri="{FF2B5EF4-FFF2-40B4-BE49-F238E27FC236}">
                  <a16:creationId xmlns:a16="http://schemas.microsoft.com/office/drawing/2014/main" id="{67D9087C-169D-4C9B-AD37-683D85A9F262}"/>
                </a:ext>
              </a:extLst>
            </p:cNvPr>
            <p:cNvGrpSpPr>
              <a:grpSpLocks/>
            </p:cNvGrpSpPr>
            <p:nvPr/>
          </p:nvGrpSpPr>
          <p:grpSpPr bwMode="auto">
            <a:xfrm>
              <a:off x="1457" y="5033"/>
              <a:ext cx="225" cy="48"/>
              <a:chOff x="799" y="5100"/>
              <a:chExt cx="225" cy="48"/>
            </a:xfrm>
          </p:grpSpPr>
          <p:sp>
            <p:nvSpPr>
              <p:cNvPr id="16439" name="Line 34">
                <a:extLst>
                  <a:ext uri="{FF2B5EF4-FFF2-40B4-BE49-F238E27FC236}">
                    <a16:creationId xmlns:a16="http://schemas.microsoft.com/office/drawing/2014/main" id="{0E188780-A656-4CB1-9045-8F611E8BAE63}"/>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40" name="Line 35">
                <a:extLst>
                  <a:ext uri="{FF2B5EF4-FFF2-40B4-BE49-F238E27FC236}">
                    <a16:creationId xmlns:a16="http://schemas.microsoft.com/office/drawing/2014/main" id="{FF2DBC9E-3CB0-4DB0-B665-296BB0BFCBD7}"/>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6411" name="Group 36">
              <a:extLst>
                <a:ext uri="{FF2B5EF4-FFF2-40B4-BE49-F238E27FC236}">
                  <a16:creationId xmlns:a16="http://schemas.microsoft.com/office/drawing/2014/main" id="{C1919CCE-D1A3-4A20-AB49-8EC0F32DBBDD}"/>
                </a:ext>
              </a:extLst>
            </p:cNvPr>
            <p:cNvGrpSpPr>
              <a:grpSpLocks/>
            </p:cNvGrpSpPr>
            <p:nvPr/>
          </p:nvGrpSpPr>
          <p:grpSpPr bwMode="auto">
            <a:xfrm>
              <a:off x="1678" y="5033"/>
              <a:ext cx="225" cy="48"/>
              <a:chOff x="799" y="5100"/>
              <a:chExt cx="225" cy="48"/>
            </a:xfrm>
          </p:grpSpPr>
          <p:sp>
            <p:nvSpPr>
              <p:cNvPr id="16437" name="Line 37">
                <a:extLst>
                  <a:ext uri="{FF2B5EF4-FFF2-40B4-BE49-F238E27FC236}">
                    <a16:creationId xmlns:a16="http://schemas.microsoft.com/office/drawing/2014/main" id="{C70BB1BA-110D-435B-B325-3442960A1960}"/>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38" name="Line 38">
                <a:extLst>
                  <a:ext uri="{FF2B5EF4-FFF2-40B4-BE49-F238E27FC236}">
                    <a16:creationId xmlns:a16="http://schemas.microsoft.com/office/drawing/2014/main" id="{3843F92E-A7C2-48F4-9E78-FDC80A4702B2}"/>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6412" name="Group 39">
              <a:extLst>
                <a:ext uri="{FF2B5EF4-FFF2-40B4-BE49-F238E27FC236}">
                  <a16:creationId xmlns:a16="http://schemas.microsoft.com/office/drawing/2014/main" id="{B9CEC2B9-8B0C-4131-BB8D-A236CB98546F}"/>
                </a:ext>
              </a:extLst>
            </p:cNvPr>
            <p:cNvGrpSpPr>
              <a:grpSpLocks/>
            </p:cNvGrpSpPr>
            <p:nvPr/>
          </p:nvGrpSpPr>
          <p:grpSpPr bwMode="auto">
            <a:xfrm>
              <a:off x="1898" y="5033"/>
              <a:ext cx="225" cy="48"/>
              <a:chOff x="799" y="5100"/>
              <a:chExt cx="225" cy="48"/>
            </a:xfrm>
          </p:grpSpPr>
          <p:sp>
            <p:nvSpPr>
              <p:cNvPr id="16435" name="Line 40">
                <a:extLst>
                  <a:ext uri="{FF2B5EF4-FFF2-40B4-BE49-F238E27FC236}">
                    <a16:creationId xmlns:a16="http://schemas.microsoft.com/office/drawing/2014/main" id="{9F45AA41-3DBC-49E2-8701-2833656168DB}"/>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36" name="Line 41">
                <a:extLst>
                  <a:ext uri="{FF2B5EF4-FFF2-40B4-BE49-F238E27FC236}">
                    <a16:creationId xmlns:a16="http://schemas.microsoft.com/office/drawing/2014/main" id="{34BADF01-0C01-468F-89AE-809643558457}"/>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6413" name="Line 43">
              <a:extLst>
                <a:ext uri="{FF2B5EF4-FFF2-40B4-BE49-F238E27FC236}">
                  <a16:creationId xmlns:a16="http://schemas.microsoft.com/office/drawing/2014/main" id="{66B1823E-1F62-4DC6-83E0-11733AD62A0C}"/>
                </a:ext>
              </a:extLst>
            </p:cNvPr>
            <p:cNvSpPr>
              <a:spLocks noChangeShapeType="1"/>
            </p:cNvSpPr>
            <p:nvPr/>
          </p:nvSpPr>
          <p:spPr bwMode="auto">
            <a:xfrm flipH="1">
              <a:off x="1050" y="5248"/>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14" name="Line 44">
              <a:extLst>
                <a:ext uri="{FF2B5EF4-FFF2-40B4-BE49-F238E27FC236}">
                  <a16:creationId xmlns:a16="http://schemas.microsoft.com/office/drawing/2014/main" id="{34636664-6C7E-4C81-B27C-9BCE5889C8A3}"/>
                </a:ext>
              </a:extLst>
            </p:cNvPr>
            <p:cNvSpPr>
              <a:spLocks noChangeShapeType="1"/>
            </p:cNvSpPr>
            <p:nvPr/>
          </p:nvSpPr>
          <p:spPr bwMode="auto">
            <a:xfrm rot="20940000" flipH="1">
              <a:off x="1162" y="543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6415" name="Group 45">
              <a:extLst>
                <a:ext uri="{FF2B5EF4-FFF2-40B4-BE49-F238E27FC236}">
                  <a16:creationId xmlns:a16="http://schemas.microsoft.com/office/drawing/2014/main" id="{3C4F6471-D3DD-406C-A158-A62E8F6AA6EE}"/>
                </a:ext>
              </a:extLst>
            </p:cNvPr>
            <p:cNvGrpSpPr>
              <a:grpSpLocks/>
            </p:cNvGrpSpPr>
            <p:nvPr/>
          </p:nvGrpSpPr>
          <p:grpSpPr bwMode="auto">
            <a:xfrm flipH="1" flipV="1">
              <a:off x="1268" y="5423"/>
              <a:ext cx="225" cy="48"/>
              <a:chOff x="799" y="5100"/>
              <a:chExt cx="225" cy="48"/>
            </a:xfrm>
          </p:grpSpPr>
          <p:sp>
            <p:nvSpPr>
              <p:cNvPr id="16433" name="Line 46">
                <a:extLst>
                  <a:ext uri="{FF2B5EF4-FFF2-40B4-BE49-F238E27FC236}">
                    <a16:creationId xmlns:a16="http://schemas.microsoft.com/office/drawing/2014/main" id="{1569B7F9-139B-4B95-9FB9-CBE4268B69D5}"/>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34" name="Line 47">
                <a:extLst>
                  <a:ext uri="{FF2B5EF4-FFF2-40B4-BE49-F238E27FC236}">
                    <a16:creationId xmlns:a16="http://schemas.microsoft.com/office/drawing/2014/main" id="{59F6AEEF-142B-4445-B366-30AC30E34B02}"/>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6416" name="Line 48">
              <a:extLst>
                <a:ext uri="{FF2B5EF4-FFF2-40B4-BE49-F238E27FC236}">
                  <a16:creationId xmlns:a16="http://schemas.microsoft.com/office/drawing/2014/main" id="{9F131289-1A9E-46C6-A7EC-6A82D1C0E81E}"/>
                </a:ext>
              </a:extLst>
            </p:cNvPr>
            <p:cNvSpPr>
              <a:spLocks noChangeShapeType="1"/>
            </p:cNvSpPr>
            <p:nvPr/>
          </p:nvSpPr>
          <p:spPr bwMode="auto">
            <a:xfrm>
              <a:off x="1178" y="5157"/>
              <a:ext cx="0" cy="91"/>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6417" name="Group 49">
              <a:extLst>
                <a:ext uri="{FF2B5EF4-FFF2-40B4-BE49-F238E27FC236}">
                  <a16:creationId xmlns:a16="http://schemas.microsoft.com/office/drawing/2014/main" id="{86AE0F24-4C77-4419-A876-03169887DAE9}"/>
                </a:ext>
              </a:extLst>
            </p:cNvPr>
            <p:cNvGrpSpPr>
              <a:grpSpLocks/>
            </p:cNvGrpSpPr>
            <p:nvPr/>
          </p:nvGrpSpPr>
          <p:grpSpPr bwMode="auto">
            <a:xfrm>
              <a:off x="1063" y="5266"/>
              <a:ext cx="225" cy="48"/>
              <a:chOff x="799" y="5100"/>
              <a:chExt cx="225" cy="48"/>
            </a:xfrm>
          </p:grpSpPr>
          <p:sp>
            <p:nvSpPr>
              <p:cNvPr id="16431" name="Line 50">
                <a:extLst>
                  <a:ext uri="{FF2B5EF4-FFF2-40B4-BE49-F238E27FC236}">
                    <a16:creationId xmlns:a16="http://schemas.microsoft.com/office/drawing/2014/main" id="{66B87306-6BAB-4EF9-88C4-6AFB6AD0C950}"/>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32" name="Line 51">
                <a:extLst>
                  <a:ext uri="{FF2B5EF4-FFF2-40B4-BE49-F238E27FC236}">
                    <a16:creationId xmlns:a16="http://schemas.microsoft.com/office/drawing/2014/main" id="{3A456E8F-2E01-419D-9B24-87673629170B}"/>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6418" name="Text Box 52">
              <a:extLst>
                <a:ext uri="{FF2B5EF4-FFF2-40B4-BE49-F238E27FC236}">
                  <a16:creationId xmlns:a16="http://schemas.microsoft.com/office/drawing/2014/main" id="{E7DDC11C-B32C-47ED-BCE3-9EECA0BC228F}"/>
                </a:ext>
              </a:extLst>
            </p:cNvPr>
            <p:cNvSpPr txBox="1">
              <a:spLocks noChangeArrowheads="1"/>
            </p:cNvSpPr>
            <p:nvPr/>
          </p:nvSpPr>
          <p:spPr bwMode="auto">
            <a:xfrm>
              <a:off x="896" y="5227"/>
              <a:ext cx="1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O</a:t>
              </a:r>
            </a:p>
          </p:txBody>
        </p:sp>
        <p:grpSp>
          <p:nvGrpSpPr>
            <p:cNvPr id="16419" name="Group 53">
              <a:extLst>
                <a:ext uri="{FF2B5EF4-FFF2-40B4-BE49-F238E27FC236}">
                  <a16:creationId xmlns:a16="http://schemas.microsoft.com/office/drawing/2014/main" id="{E87BE810-1829-4FA6-A5C6-4B0057B590C3}"/>
                </a:ext>
              </a:extLst>
            </p:cNvPr>
            <p:cNvGrpSpPr>
              <a:grpSpLocks/>
            </p:cNvGrpSpPr>
            <p:nvPr/>
          </p:nvGrpSpPr>
          <p:grpSpPr bwMode="auto">
            <a:xfrm rot="495789">
              <a:off x="1284" y="5282"/>
              <a:ext cx="225" cy="48"/>
              <a:chOff x="799" y="5100"/>
              <a:chExt cx="225" cy="48"/>
            </a:xfrm>
          </p:grpSpPr>
          <p:sp>
            <p:nvSpPr>
              <p:cNvPr id="16429" name="Line 54">
                <a:extLst>
                  <a:ext uri="{FF2B5EF4-FFF2-40B4-BE49-F238E27FC236}">
                    <a16:creationId xmlns:a16="http://schemas.microsoft.com/office/drawing/2014/main" id="{0734363E-AA48-4CF4-B17C-E37CC0793FC9}"/>
                  </a:ext>
                </a:extLst>
              </p:cNvPr>
              <p:cNvSpPr>
                <a:spLocks noChangeShapeType="1"/>
              </p:cNvSpPr>
              <p:nvPr/>
            </p:nvSpPr>
            <p:spPr bwMode="auto">
              <a:xfrm flipH="1">
                <a:off x="799" y="5103"/>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30" name="Line 55">
                <a:extLst>
                  <a:ext uri="{FF2B5EF4-FFF2-40B4-BE49-F238E27FC236}">
                    <a16:creationId xmlns:a16="http://schemas.microsoft.com/office/drawing/2014/main" id="{9F1FDF55-3B22-4AE7-8082-D14889B5B943}"/>
                  </a:ext>
                </a:extLst>
              </p:cNvPr>
              <p:cNvSpPr>
                <a:spLocks noChangeShapeType="1"/>
              </p:cNvSpPr>
              <p:nvPr/>
            </p:nvSpPr>
            <p:spPr bwMode="auto">
              <a:xfrm>
                <a:off x="911" y="5100"/>
                <a:ext cx="113" cy="4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6420" name="Line 56">
              <a:extLst>
                <a:ext uri="{FF2B5EF4-FFF2-40B4-BE49-F238E27FC236}">
                  <a16:creationId xmlns:a16="http://schemas.microsoft.com/office/drawing/2014/main" id="{1F3E9422-5AD5-4DE1-BDE9-B513AA5B8F91}"/>
                </a:ext>
              </a:extLst>
            </p:cNvPr>
            <p:cNvSpPr>
              <a:spLocks noChangeShapeType="1"/>
            </p:cNvSpPr>
            <p:nvPr/>
          </p:nvSpPr>
          <p:spPr bwMode="auto">
            <a:xfrm>
              <a:off x="1501" y="5384"/>
              <a:ext cx="20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21" name="Line 57">
              <a:extLst>
                <a:ext uri="{FF2B5EF4-FFF2-40B4-BE49-F238E27FC236}">
                  <a16:creationId xmlns:a16="http://schemas.microsoft.com/office/drawing/2014/main" id="{05CE526C-FA32-4504-BE4F-6A205594618F}"/>
                </a:ext>
              </a:extLst>
            </p:cNvPr>
            <p:cNvSpPr>
              <a:spLocks noChangeShapeType="1"/>
            </p:cNvSpPr>
            <p:nvPr/>
          </p:nvSpPr>
          <p:spPr bwMode="auto">
            <a:xfrm>
              <a:off x="2047" y="5384"/>
              <a:ext cx="20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22" name="Text Box 58">
              <a:extLst>
                <a:ext uri="{FF2B5EF4-FFF2-40B4-BE49-F238E27FC236}">
                  <a16:creationId xmlns:a16="http://schemas.microsoft.com/office/drawing/2014/main" id="{738162ED-40B7-472B-A305-C4F003C544FD}"/>
                </a:ext>
              </a:extLst>
            </p:cNvPr>
            <p:cNvSpPr txBox="1">
              <a:spLocks noChangeArrowheads="1"/>
            </p:cNvSpPr>
            <p:nvPr/>
          </p:nvSpPr>
          <p:spPr bwMode="auto">
            <a:xfrm>
              <a:off x="1671" y="5270"/>
              <a:ext cx="4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Fe(III)</a:t>
              </a:r>
            </a:p>
          </p:txBody>
        </p:sp>
        <p:sp>
          <p:nvSpPr>
            <p:cNvPr id="16423" name="Text Box 59">
              <a:extLst>
                <a:ext uri="{FF2B5EF4-FFF2-40B4-BE49-F238E27FC236}">
                  <a16:creationId xmlns:a16="http://schemas.microsoft.com/office/drawing/2014/main" id="{A62C55E8-CC88-473F-B4BA-005AEA2C6512}"/>
                </a:ext>
              </a:extLst>
            </p:cNvPr>
            <p:cNvSpPr txBox="1">
              <a:spLocks noChangeArrowheads="1"/>
            </p:cNvSpPr>
            <p:nvPr/>
          </p:nvSpPr>
          <p:spPr bwMode="auto">
            <a:xfrm>
              <a:off x="782" y="5448"/>
              <a:ext cx="4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ROOC</a:t>
              </a:r>
            </a:p>
          </p:txBody>
        </p:sp>
        <p:sp>
          <p:nvSpPr>
            <p:cNvPr id="16424" name="Freeform 60">
              <a:extLst>
                <a:ext uri="{FF2B5EF4-FFF2-40B4-BE49-F238E27FC236}">
                  <a16:creationId xmlns:a16="http://schemas.microsoft.com/office/drawing/2014/main" id="{8A0F0C8C-4128-4C6E-85DB-95269EEC7090}"/>
                </a:ext>
              </a:extLst>
            </p:cNvPr>
            <p:cNvSpPr>
              <a:spLocks/>
            </p:cNvSpPr>
            <p:nvPr/>
          </p:nvSpPr>
          <p:spPr bwMode="auto">
            <a:xfrm>
              <a:off x="1647" y="4955"/>
              <a:ext cx="137" cy="45"/>
            </a:xfrm>
            <a:custGeom>
              <a:avLst/>
              <a:gdLst>
                <a:gd name="T0" fmla="*/ 0 w 137"/>
                <a:gd name="T1" fmla="*/ 45 h 45"/>
                <a:gd name="T2" fmla="*/ 46 w 137"/>
                <a:gd name="T3" fmla="*/ 0 h 45"/>
                <a:gd name="T4" fmla="*/ 137 w 137"/>
                <a:gd name="T5" fmla="*/ 45 h 45"/>
                <a:gd name="T6" fmla="*/ 0 60000 65536"/>
                <a:gd name="T7" fmla="*/ 0 60000 65536"/>
                <a:gd name="T8" fmla="*/ 0 60000 65536"/>
              </a:gdLst>
              <a:ahLst/>
              <a:cxnLst>
                <a:cxn ang="T6">
                  <a:pos x="T0" y="T1"/>
                </a:cxn>
                <a:cxn ang="T7">
                  <a:pos x="T2" y="T3"/>
                </a:cxn>
                <a:cxn ang="T8">
                  <a:pos x="T4" y="T5"/>
                </a:cxn>
              </a:cxnLst>
              <a:rect l="0" t="0" r="r" b="b"/>
              <a:pathLst>
                <a:path w="137" h="45">
                  <a:moveTo>
                    <a:pt x="0" y="45"/>
                  </a:moveTo>
                  <a:cubicBezTo>
                    <a:pt x="11" y="22"/>
                    <a:pt x="23" y="0"/>
                    <a:pt x="46" y="0"/>
                  </a:cubicBezTo>
                  <a:cubicBezTo>
                    <a:pt x="69" y="0"/>
                    <a:pt x="103" y="22"/>
                    <a:pt x="137" y="45"/>
                  </a:cubicBezTo>
                </a:path>
              </a:pathLst>
            </a:custGeom>
            <a:noFill/>
            <a:ln w="25400">
              <a:solidFill>
                <a:srgbClr val="990099"/>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25" name="Text Box 61">
              <a:extLst>
                <a:ext uri="{FF2B5EF4-FFF2-40B4-BE49-F238E27FC236}">
                  <a16:creationId xmlns:a16="http://schemas.microsoft.com/office/drawing/2014/main" id="{A8BB17A8-CBDC-4E3A-8AE8-A96B8B99C431}"/>
                </a:ext>
              </a:extLst>
            </p:cNvPr>
            <p:cNvSpPr txBox="1">
              <a:spLocks noChangeArrowheads="1"/>
            </p:cNvSpPr>
            <p:nvPr/>
          </p:nvSpPr>
          <p:spPr bwMode="auto">
            <a:xfrm>
              <a:off x="1748" y="4876"/>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4</a:t>
              </a:r>
            </a:p>
          </p:txBody>
        </p:sp>
        <p:sp>
          <p:nvSpPr>
            <p:cNvPr id="16426" name="Freeform 62">
              <a:extLst>
                <a:ext uri="{FF2B5EF4-FFF2-40B4-BE49-F238E27FC236}">
                  <a16:creationId xmlns:a16="http://schemas.microsoft.com/office/drawing/2014/main" id="{5F691786-0165-4E60-97E8-0743B0BC2446}"/>
                </a:ext>
              </a:extLst>
            </p:cNvPr>
            <p:cNvSpPr>
              <a:spLocks/>
            </p:cNvSpPr>
            <p:nvPr/>
          </p:nvSpPr>
          <p:spPr bwMode="auto">
            <a:xfrm flipH="1" flipV="1">
              <a:off x="1691" y="5115"/>
              <a:ext cx="137" cy="45"/>
            </a:xfrm>
            <a:custGeom>
              <a:avLst/>
              <a:gdLst>
                <a:gd name="T0" fmla="*/ 0 w 137"/>
                <a:gd name="T1" fmla="*/ 45 h 45"/>
                <a:gd name="T2" fmla="*/ 46 w 137"/>
                <a:gd name="T3" fmla="*/ 0 h 45"/>
                <a:gd name="T4" fmla="*/ 137 w 137"/>
                <a:gd name="T5" fmla="*/ 45 h 45"/>
                <a:gd name="T6" fmla="*/ 0 60000 65536"/>
                <a:gd name="T7" fmla="*/ 0 60000 65536"/>
                <a:gd name="T8" fmla="*/ 0 60000 65536"/>
              </a:gdLst>
              <a:ahLst/>
              <a:cxnLst>
                <a:cxn ang="T6">
                  <a:pos x="T0" y="T1"/>
                </a:cxn>
                <a:cxn ang="T7">
                  <a:pos x="T2" y="T3"/>
                </a:cxn>
                <a:cxn ang="T8">
                  <a:pos x="T4" y="T5"/>
                </a:cxn>
              </a:cxnLst>
              <a:rect l="0" t="0" r="r" b="b"/>
              <a:pathLst>
                <a:path w="137" h="45">
                  <a:moveTo>
                    <a:pt x="0" y="45"/>
                  </a:moveTo>
                  <a:cubicBezTo>
                    <a:pt x="11" y="22"/>
                    <a:pt x="23" y="0"/>
                    <a:pt x="46" y="0"/>
                  </a:cubicBezTo>
                  <a:cubicBezTo>
                    <a:pt x="69" y="0"/>
                    <a:pt x="103" y="22"/>
                    <a:pt x="137" y="45"/>
                  </a:cubicBezTo>
                </a:path>
              </a:pathLst>
            </a:custGeom>
            <a:noFill/>
            <a:ln w="25400">
              <a:solidFill>
                <a:srgbClr val="990099"/>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27" name="Text Box 63">
              <a:extLst>
                <a:ext uri="{FF2B5EF4-FFF2-40B4-BE49-F238E27FC236}">
                  <a16:creationId xmlns:a16="http://schemas.microsoft.com/office/drawing/2014/main" id="{BE66A4EA-0638-4821-9B34-7ABD2A36D14B}"/>
                </a:ext>
              </a:extLst>
            </p:cNvPr>
            <p:cNvSpPr txBox="1">
              <a:spLocks noChangeArrowheads="1"/>
            </p:cNvSpPr>
            <p:nvPr/>
          </p:nvSpPr>
          <p:spPr bwMode="auto">
            <a:xfrm>
              <a:off x="1534" y="5038"/>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990099"/>
                  </a:solidFill>
                  <a:effectLst/>
                  <a:uLnTx/>
                  <a:uFillTx/>
                  <a:latin typeface="Arial" panose="020B0604020202020204" pitchFamily="34" charset="0"/>
                  <a:ea typeface="+mn-ea"/>
                  <a:cs typeface="+mn-cs"/>
                </a:rPr>
                <a:t>5</a:t>
              </a:r>
            </a:p>
          </p:txBody>
        </p:sp>
        <p:sp>
          <p:nvSpPr>
            <p:cNvPr id="16428" name="Text Box 64">
              <a:extLst>
                <a:ext uri="{FF2B5EF4-FFF2-40B4-BE49-F238E27FC236}">
                  <a16:creationId xmlns:a16="http://schemas.microsoft.com/office/drawing/2014/main" id="{7B461E61-C2B7-4B7D-9400-91048BB2A1D9}"/>
                </a:ext>
              </a:extLst>
            </p:cNvPr>
            <p:cNvSpPr txBox="1">
              <a:spLocks noChangeArrowheads="1"/>
            </p:cNvSpPr>
            <p:nvPr/>
          </p:nvSpPr>
          <p:spPr bwMode="auto">
            <a:xfrm>
              <a:off x="2443" y="5265"/>
              <a:ext cx="15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diottil Fe(PPIX)Cl + PhIO</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33">
            <a:extLst>
              <a:ext uri="{FF2B5EF4-FFF2-40B4-BE49-F238E27FC236}">
                <a16:creationId xmlns:a16="http://schemas.microsoft.com/office/drawing/2014/main" id="{BEE96C8A-5A45-4531-9862-E334C110619E}"/>
              </a:ext>
            </a:extLst>
          </p:cNvPr>
          <p:cNvGrpSpPr>
            <a:grpSpLocks/>
          </p:cNvGrpSpPr>
          <p:nvPr/>
        </p:nvGrpSpPr>
        <p:grpSpPr bwMode="auto">
          <a:xfrm>
            <a:off x="188913" y="179388"/>
            <a:ext cx="6669087" cy="8221662"/>
            <a:chOff x="119" y="113"/>
            <a:chExt cx="4201" cy="5179"/>
          </a:xfrm>
        </p:grpSpPr>
        <p:sp>
          <p:nvSpPr>
            <p:cNvPr id="17411" name="Text Box 4">
              <a:extLst>
                <a:ext uri="{FF2B5EF4-FFF2-40B4-BE49-F238E27FC236}">
                  <a16:creationId xmlns:a16="http://schemas.microsoft.com/office/drawing/2014/main" id="{437D1C22-5D78-4548-9E1C-B3AF0D40A162}"/>
                </a:ext>
              </a:extLst>
            </p:cNvPr>
            <p:cNvSpPr txBox="1">
              <a:spLocks noChangeArrowheads="1"/>
            </p:cNvSpPr>
            <p:nvPr/>
          </p:nvSpPr>
          <p:spPr bwMode="auto">
            <a:xfrm>
              <a:off x="119" y="113"/>
              <a:ext cx="4201" cy="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600" b="1" i="1" u="none" strike="noStrike" kern="1200" cap="none" spc="0" normalizeH="0" baseline="0" noProof="0">
                  <a:ln>
                    <a:noFill/>
                  </a:ln>
                  <a:solidFill>
                    <a:srgbClr val="008000"/>
                  </a:solidFill>
                  <a:effectLst/>
                  <a:uLnTx/>
                  <a:uFillTx/>
                  <a:latin typeface="Arial" panose="020B0604020202020204" pitchFamily="34" charset="0"/>
                  <a:ea typeface="+mn-ea"/>
                  <a:cs typeface="+mn-cs"/>
                </a:rPr>
                <a:t>SPECIE PRODOTTA DA COMPLESSI  Fe(III)- PORFIRINA                 + DONATORI DI ATOMO O</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it-IT" altLang="it-IT" sz="500" b="1" i="1" u="none" strike="noStrike" kern="1200" cap="none" spc="0" normalizeH="0" baseline="0" noProof="0">
                <a:ln>
                  <a:noFill/>
                </a:ln>
                <a:solidFill>
                  <a:srgbClr val="008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III</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 (TMP)Cl + PhIO</a:t>
              </a: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COMPLESSO PORFIRINICO</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 RCO</a:t>
              </a:r>
              <a:r>
                <a:rPr kumimoji="0" lang="it-IT" altLang="it-IT" sz="14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3</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H</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VERDE BRILLANTE</a:t>
              </a: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V</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 (P</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2 </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 ) (O</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Arial" panose="020B0604020202020204" pitchFamily="34" charset="0"/>
                </a:rPr>
                <a:t>2 </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 )</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Arial" panose="020B0604020202020204" pitchFamily="34" charset="0"/>
                </a:rPr>
                <a:t>+</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Studi spettroscopici </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IV</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(P</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 (O</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2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Fe – O  </a:t>
              </a:r>
              <a:r>
                <a:rPr kumimoji="0" lang="en-US"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~1.6 Å   compatibile con Fe</a:t>
              </a:r>
              <a:r>
                <a:rPr kumimoji="0" lang="en-US"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Arial" panose="020B0604020202020204" pitchFamily="34" charset="0"/>
                </a:rPr>
                <a:t>IV</a:t>
              </a:r>
              <a:r>
                <a:rPr kumimoji="0" lang="en-US"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 = O</a:t>
              </a: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en-US"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Spettro di assorbimento visibile: transizioni </a:t>
              </a:r>
              <a:r>
                <a:rPr kumimoji="0" lang="el-GR"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π</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l-GR"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π</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 * della porfirina legante.</a:t>
              </a:r>
            </a:p>
            <a:p>
              <a:pPr marL="0" marR="0" lvl="0" indent="0" algn="l" defTabSz="914400" rtl="0" eaLnBrk="1" fontAlgn="base" latinLnBrk="0" hangingPunct="1">
                <a:lnSpc>
                  <a:spcPct val="12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Il colore verde (insolito) risulta dal fatto che l’anello della porfirina è stato ossidato per un elettrone.</a:t>
              </a:r>
            </a:p>
            <a:p>
              <a:pPr marL="0" marR="0" lvl="0" indent="0" algn="l" defTabSz="914400" rtl="0" eaLnBrk="1" fontAlgn="base" latinLnBrk="0" hangingPunct="1">
                <a:lnSpc>
                  <a:spcPct val="12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Da misure magnetiche risulta che il complesso porfirinico verde ha </a:t>
              </a:r>
              <a:r>
                <a:rPr kumimoji="0" lang="it-IT" altLang="it-IT" sz="1400" b="1" i="0" u="sng"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  elettroni non accoppiati.</a:t>
              </a:r>
              <a:endParaRPr kumimoji="0" lang="el-GR" altLang="it-IT" sz="1400" b="1" i="0" u="sng"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grpSp>
          <p:nvGrpSpPr>
            <p:cNvPr id="17412" name="Group 14">
              <a:extLst>
                <a:ext uri="{FF2B5EF4-FFF2-40B4-BE49-F238E27FC236}">
                  <a16:creationId xmlns:a16="http://schemas.microsoft.com/office/drawing/2014/main" id="{A693D978-FB9A-4CA8-98D7-5EB2D4C9D06B}"/>
                </a:ext>
              </a:extLst>
            </p:cNvPr>
            <p:cNvGrpSpPr>
              <a:grpSpLocks/>
            </p:cNvGrpSpPr>
            <p:nvPr/>
          </p:nvGrpSpPr>
          <p:grpSpPr bwMode="auto">
            <a:xfrm>
              <a:off x="1309" y="583"/>
              <a:ext cx="1660" cy="982"/>
              <a:chOff x="1453" y="607"/>
              <a:chExt cx="1660" cy="982"/>
            </a:xfrm>
          </p:grpSpPr>
          <p:sp>
            <p:nvSpPr>
              <p:cNvPr id="17476" name="Text Box 5">
                <a:extLst>
                  <a:ext uri="{FF2B5EF4-FFF2-40B4-BE49-F238E27FC236}">
                    <a16:creationId xmlns:a16="http://schemas.microsoft.com/office/drawing/2014/main" id="{0200F7CD-4D96-4022-92CD-B1CFAE82F4FC}"/>
                  </a:ext>
                </a:extLst>
              </p:cNvPr>
              <p:cNvSpPr txBox="1">
                <a:spLocks noChangeArrowheads="1"/>
              </p:cNvSpPr>
              <p:nvPr/>
            </p:nvSpPr>
            <p:spPr bwMode="auto">
              <a:xfrm>
                <a:off x="2430" y="1397"/>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III</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(TMP)</a:t>
                </a:r>
                <a:r>
                  <a:rPr kumimoji="0" lang="it-IT" altLang="it-IT" sz="1400" b="1" i="0" u="none" strike="noStrike" kern="1200" cap="none" spc="0" normalizeH="0" baseline="30000" noProof="0">
                    <a:ln>
                      <a:noFill/>
                    </a:ln>
                    <a:solidFill>
                      <a:srgbClr val="008000"/>
                    </a:solidFill>
                    <a:effectLst/>
                    <a:uLnTx/>
                    <a:uFillTx/>
                    <a:latin typeface="Arial" panose="020B0604020202020204" pitchFamily="34" charset="0"/>
                    <a:ea typeface="+mn-ea"/>
                    <a:cs typeface="+mn-cs"/>
                  </a:rPr>
                  <a:t>+</a:t>
                </a:r>
              </a:p>
            </p:txBody>
          </p:sp>
          <p:grpSp>
            <p:nvGrpSpPr>
              <p:cNvPr id="17477" name="Group 8">
                <a:extLst>
                  <a:ext uri="{FF2B5EF4-FFF2-40B4-BE49-F238E27FC236}">
                    <a16:creationId xmlns:a16="http://schemas.microsoft.com/office/drawing/2014/main" id="{632827B5-69B4-4286-8B0F-8C4666A6FB34}"/>
                  </a:ext>
                </a:extLst>
              </p:cNvPr>
              <p:cNvGrpSpPr>
                <a:grpSpLocks/>
              </p:cNvGrpSpPr>
              <p:nvPr/>
            </p:nvGrpSpPr>
            <p:grpSpPr bwMode="auto">
              <a:xfrm>
                <a:off x="1453" y="607"/>
                <a:ext cx="499" cy="197"/>
                <a:chOff x="1469" y="567"/>
                <a:chExt cx="499" cy="197"/>
              </a:xfrm>
            </p:grpSpPr>
            <p:sp>
              <p:nvSpPr>
                <p:cNvPr id="17482" name="Text Box 6">
                  <a:extLst>
                    <a:ext uri="{FF2B5EF4-FFF2-40B4-BE49-F238E27FC236}">
                      <a16:creationId xmlns:a16="http://schemas.microsoft.com/office/drawing/2014/main" id="{6C48E794-192E-488A-BF6E-A8A3C1AB6460}"/>
                    </a:ext>
                  </a:extLst>
                </p:cNvPr>
                <p:cNvSpPr txBox="1">
                  <a:spLocks noChangeArrowheads="1"/>
                </p:cNvSpPr>
                <p:nvPr/>
              </p:nvSpPr>
              <p:spPr bwMode="auto">
                <a:xfrm>
                  <a:off x="1469" y="567"/>
                  <a:ext cx="4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low T</a:t>
                  </a:r>
                </a:p>
              </p:txBody>
            </p:sp>
            <p:sp>
              <p:nvSpPr>
                <p:cNvPr id="17483" name="Line 7">
                  <a:extLst>
                    <a:ext uri="{FF2B5EF4-FFF2-40B4-BE49-F238E27FC236}">
                      <a16:creationId xmlns:a16="http://schemas.microsoft.com/office/drawing/2014/main" id="{9A6223D3-99E1-4B10-98C1-7AF14599BD67}"/>
                    </a:ext>
                  </a:extLst>
                </p:cNvPr>
                <p:cNvSpPr>
                  <a:spLocks noChangeShapeType="1"/>
                </p:cNvSpPr>
                <p:nvPr/>
              </p:nvSpPr>
              <p:spPr bwMode="auto">
                <a:xfrm>
                  <a:off x="1493" y="764"/>
                  <a:ext cx="408" cy="0"/>
                </a:xfrm>
                <a:prstGeom prst="line">
                  <a:avLst/>
                </a:prstGeom>
                <a:noFill/>
                <a:ln w="25400">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78" name="Group 13">
                <a:extLst>
                  <a:ext uri="{FF2B5EF4-FFF2-40B4-BE49-F238E27FC236}">
                    <a16:creationId xmlns:a16="http://schemas.microsoft.com/office/drawing/2014/main" id="{5C5984F3-ADC0-4F01-AD12-C791D01DF113}"/>
                  </a:ext>
                </a:extLst>
              </p:cNvPr>
              <p:cNvGrpSpPr>
                <a:grpSpLocks/>
              </p:cNvGrpSpPr>
              <p:nvPr/>
            </p:nvGrpSpPr>
            <p:grpSpPr bwMode="auto">
              <a:xfrm>
                <a:off x="1992" y="943"/>
                <a:ext cx="1121" cy="409"/>
                <a:chOff x="1992" y="983"/>
                <a:chExt cx="1121" cy="409"/>
              </a:xfrm>
            </p:grpSpPr>
            <p:sp>
              <p:nvSpPr>
                <p:cNvPr id="17479" name="Text Box 10">
                  <a:extLst>
                    <a:ext uri="{FF2B5EF4-FFF2-40B4-BE49-F238E27FC236}">
                      <a16:creationId xmlns:a16="http://schemas.microsoft.com/office/drawing/2014/main" id="{E256321E-35CB-4BB2-8B38-0DF156B52E50}"/>
                    </a:ext>
                  </a:extLst>
                </p:cNvPr>
                <p:cNvSpPr txBox="1">
                  <a:spLocks noChangeArrowheads="1"/>
                </p:cNvSpPr>
                <p:nvPr/>
              </p:nvSpPr>
              <p:spPr bwMode="auto">
                <a:xfrm>
                  <a:off x="2795" y="1066"/>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2e</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a:t>
                  </a:r>
                </a:p>
              </p:txBody>
            </p:sp>
            <p:sp>
              <p:nvSpPr>
                <p:cNvPr id="17480" name="Line 11">
                  <a:extLst>
                    <a:ext uri="{FF2B5EF4-FFF2-40B4-BE49-F238E27FC236}">
                      <a16:creationId xmlns:a16="http://schemas.microsoft.com/office/drawing/2014/main" id="{58CBE876-7043-4F82-83F6-401742DAB2F5}"/>
                    </a:ext>
                  </a:extLst>
                </p:cNvPr>
                <p:cNvSpPr>
                  <a:spLocks noChangeShapeType="1"/>
                </p:cNvSpPr>
                <p:nvPr/>
              </p:nvSpPr>
              <p:spPr bwMode="auto">
                <a:xfrm rot="5400000">
                  <a:off x="2502" y="1187"/>
                  <a:ext cx="408" cy="0"/>
                </a:xfrm>
                <a:prstGeom prst="line">
                  <a:avLst/>
                </a:prstGeom>
                <a:noFill/>
                <a:ln w="25400">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81" name="Text Box 12">
                  <a:extLst>
                    <a:ext uri="{FF2B5EF4-FFF2-40B4-BE49-F238E27FC236}">
                      <a16:creationId xmlns:a16="http://schemas.microsoft.com/office/drawing/2014/main" id="{225CDEB1-8C3B-4C0F-8331-3FC59E804B6F}"/>
                    </a:ext>
                  </a:extLst>
                </p:cNvPr>
                <p:cNvSpPr txBox="1">
                  <a:spLocks noChangeArrowheads="1"/>
                </p:cNvSpPr>
                <p:nvPr/>
              </p:nvSpPr>
              <p:spPr bwMode="auto">
                <a:xfrm>
                  <a:off x="1992" y="1066"/>
                  <a:ext cx="72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Titolazione I</a:t>
                  </a: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a:t>
                  </a:r>
                </a:p>
              </p:txBody>
            </p:sp>
          </p:grpSp>
        </p:grpSp>
        <p:sp>
          <p:nvSpPr>
            <p:cNvPr id="17413" name="Text Box 15">
              <a:extLst>
                <a:ext uri="{FF2B5EF4-FFF2-40B4-BE49-F238E27FC236}">
                  <a16:creationId xmlns:a16="http://schemas.microsoft.com/office/drawing/2014/main" id="{0945C2F7-A554-47FE-BBF9-677B9BFBE4AB}"/>
                </a:ext>
              </a:extLst>
            </p:cNvPr>
            <p:cNvSpPr txBox="1">
              <a:spLocks noChangeArrowheads="1"/>
            </p:cNvSpPr>
            <p:nvPr/>
          </p:nvSpPr>
          <p:spPr bwMode="auto">
            <a:xfrm>
              <a:off x="1776" y="1565"/>
              <a:ext cx="2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 </a:t>
              </a:r>
            </a:p>
          </p:txBody>
        </p:sp>
        <p:sp>
          <p:nvSpPr>
            <p:cNvPr id="17414" name="Text Box 17">
              <a:extLst>
                <a:ext uri="{FF2B5EF4-FFF2-40B4-BE49-F238E27FC236}">
                  <a16:creationId xmlns:a16="http://schemas.microsoft.com/office/drawing/2014/main" id="{0B78F1BA-EBF7-4435-8664-68E8FB8FCB07}"/>
                </a:ext>
              </a:extLst>
            </p:cNvPr>
            <p:cNvSpPr txBox="1">
              <a:spLocks noChangeArrowheads="1"/>
            </p:cNvSpPr>
            <p:nvPr/>
          </p:nvSpPr>
          <p:spPr bwMode="auto">
            <a:xfrm>
              <a:off x="1071" y="4180"/>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mn-cs"/>
                </a:rPr>
                <a:t>Fe</a:t>
              </a:r>
              <a:r>
                <a:rPr kumimoji="0" lang="it-IT" altLang="it-IT" sz="16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IV</a:t>
              </a:r>
            </a:p>
          </p:txBody>
        </p:sp>
        <p:sp>
          <p:nvSpPr>
            <p:cNvPr id="17415" name="Text Box 22">
              <a:extLst>
                <a:ext uri="{FF2B5EF4-FFF2-40B4-BE49-F238E27FC236}">
                  <a16:creationId xmlns:a16="http://schemas.microsoft.com/office/drawing/2014/main" id="{02A69E16-EF1F-4E77-99CA-96138E24F42A}"/>
                </a:ext>
              </a:extLst>
            </p:cNvPr>
            <p:cNvSpPr txBox="1">
              <a:spLocks noChangeArrowheads="1"/>
            </p:cNvSpPr>
            <p:nvPr/>
          </p:nvSpPr>
          <p:spPr bwMode="auto">
            <a:xfrm>
              <a:off x="164" y="3061"/>
              <a:ext cx="4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dx</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rPr>
                <a:t>2</a:t>
              </a:r>
              <a:r>
                <a:rPr kumimoji="0" lang="it-IT" altLang="it-IT"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y</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rPr>
                <a:t>2</a:t>
              </a:r>
              <a:endParaRPr kumimoji="0" lang="ru-RU"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17416" name="Line 27">
              <a:extLst>
                <a:ext uri="{FF2B5EF4-FFF2-40B4-BE49-F238E27FC236}">
                  <a16:creationId xmlns:a16="http://schemas.microsoft.com/office/drawing/2014/main" id="{C7639234-CD89-4531-9C7F-C2F63E188C95}"/>
                </a:ext>
              </a:extLst>
            </p:cNvPr>
            <p:cNvSpPr>
              <a:spLocks noChangeShapeType="1"/>
            </p:cNvSpPr>
            <p:nvPr/>
          </p:nvSpPr>
          <p:spPr bwMode="auto">
            <a:xfrm>
              <a:off x="1124" y="3188"/>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7" name="Line 29">
              <a:extLst>
                <a:ext uri="{FF2B5EF4-FFF2-40B4-BE49-F238E27FC236}">
                  <a16:creationId xmlns:a16="http://schemas.microsoft.com/office/drawing/2014/main" id="{CD7F7B50-0607-4211-A9F9-B3A51307CF31}"/>
                </a:ext>
              </a:extLst>
            </p:cNvPr>
            <p:cNvSpPr>
              <a:spLocks noChangeShapeType="1"/>
            </p:cNvSpPr>
            <p:nvPr/>
          </p:nvSpPr>
          <p:spPr bwMode="auto">
            <a:xfrm>
              <a:off x="1124" y="3451"/>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7418" name="Group 31">
              <a:extLst>
                <a:ext uri="{FF2B5EF4-FFF2-40B4-BE49-F238E27FC236}">
                  <a16:creationId xmlns:a16="http://schemas.microsoft.com/office/drawing/2014/main" id="{2D99E1C9-D932-426B-9B7C-855E7B7439C6}"/>
                </a:ext>
              </a:extLst>
            </p:cNvPr>
            <p:cNvGrpSpPr>
              <a:grpSpLocks/>
            </p:cNvGrpSpPr>
            <p:nvPr/>
          </p:nvGrpSpPr>
          <p:grpSpPr bwMode="auto">
            <a:xfrm>
              <a:off x="1882" y="3586"/>
              <a:ext cx="227" cy="181"/>
              <a:chOff x="3657" y="3243"/>
              <a:chExt cx="227" cy="181"/>
            </a:xfrm>
          </p:grpSpPr>
          <p:sp>
            <p:nvSpPr>
              <p:cNvPr id="17474" name="Line 32">
                <a:extLst>
                  <a:ext uri="{FF2B5EF4-FFF2-40B4-BE49-F238E27FC236}">
                    <a16:creationId xmlns:a16="http://schemas.microsoft.com/office/drawing/2014/main" id="{9085ED40-13C9-418C-B2D6-5B1A8E37D92D}"/>
                  </a:ext>
                </a:extLst>
              </p:cNvPr>
              <p:cNvSpPr>
                <a:spLocks noChangeShapeType="1"/>
              </p:cNvSpPr>
              <p:nvPr/>
            </p:nvSpPr>
            <p:spPr bwMode="auto">
              <a:xfrm>
                <a:off x="3657" y="3424"/>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5" name="Line 33">
                <a:extLst>
                  <a:ext uri="{FF2B5EF4-FFF2-40B4-BE49-F238E27FC236}">
                    <a16:creationId xmlns:a16="http://schemas.microsoft.com/office/drawing/2014/main" id="{CC2C7B67-F2C9-4363-9F85-9A9F516125CF}"/>
                  </a:ext>
                </a:extLst>
              </p:cNvPr>
              <p:cNvSpPr>
                <a:spLocks noChangeShapeType="1"/>
              </p:cNvSpPr>
              <p:nvPr/>
            </p:nvSpPr>
            <p:spPr bwMode="auto">
              <a:xfrm flipV="1">
                <a:off x="3768" y="3243"/>
                <a:ext cx="0" cy="181"/>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19" name="Group 86">
              <a:extLst>
                <a:ext uri="{FF2B5EF4-FFF2-40B4-BE49-F238E27FC236}">
                  <a16:creationId xmlns:a16="http://schemas.microsoft.com/office/drawing/2014/main" id="{4C49787B-9132-487B-93C3-42409EB08A88}"/>
                </a:ext>
              </a:extLst>
            </p:cNvPr>
            <p:cNvGrpSpPr>
              <a:grpSpLocks/>
            </p:cNvGrpSpPr>
            <p:nvPr/>
          </p:nvGrpSpPr>
          <p:grpSpPr bwMode="auto">
            <a:xfrm>
              <a:off x="900" y="3585"/>
              <a:ext cx="227" cy="181"/>
              <a:chOff x="1082" y="4009"/>
              <a:chExt cx="227" cy="181"/>
            </a:xfrm>
          </p:grpSpPr>
          <p:sp>
            <p:nvSpPr>
              <p:cNvPr id="17472" name="Line 35">
                <a:extLst>
                  <a:ext uri="{FF2B5EF4-FFF2-40B4-BE49-F238E27FC236}">
                    <a16:creationId xmlns:a16="http://schemas.microsoft.com/office/drawing/2014/main" id="{E8B5AA36-81B5-47AD-9802-AEDC01DC6A7A}"/>
                  </a:ext>
                </a:extLst>
              </p:cNvPr>
              <p:cNvSpPr>
                <a:spLocks noChangeShapeType="1"/>
              </p:cNvSpPr>
              <p:nvPr/>
            </p:nvSpPr>
            <p:spPr bwMode="auto">
              <a:xfrm>
                <a:off x="1082" y="4190"/>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3" name="Line 36">
                <a:extLst>
                  <a:ext uri="{FF2B5EF4-FFF2-40B4-BE49-F238E27FC236}">
                    <a16:creationId xmlns:a16="http://schemas.microsoft.com/office/drawing/2014/main" id="{8AE1EDC0-F052-43B1-B072-9E62D7765EB5}"/>
                  </a:ext>
                </a:extLst>
              </p:cNvPr>
              <p:cNvSpPr>
                <a:spLocks noChangeShapeType="1"/>
              </p:cNvSpPr>
              <p:nvPr/>
            </p:nvSpPr>
            <p:spPr bwMode="auto">
              <a:xfrm flipV="1">
                <a:off x="1195" y="4009"/>
                <a:ext cx="0" cy="181"/>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20" name="Group 42">
              <a:extLst>
                <a:ext uri="{FF2B5EF4-FFF2-40B4-BE49-F238E27FC236}">
                  <a16:creationId xmlns:a16="http://schemas.microsoft.com/office/drawing/2014/main" id="{7E7EA662-5550-4DAD-98F7-79EE4BFD7469}"/>
                </a:ext>
              </a:extLst>
            </p:cNvPr>
            <p:cNvGrpSpPr>
              <a:grpSpLocks/>
            </p:cNvGrpSpPr>
            <p:nvPr/>
          </p:nvGrpSpPr>
          <p:grpSpPr bwMode="auto">
            <a:xfrm>
              <a:off x="1124" y="3870"/>
              <a:ext cx="227" cy="182"/>
              <a:chOff x="2764" y="3061"/>
              <a:chExt cx="227" cy="182"/>
            </a:xfrm>
          </p:grpSpPr>
          <p:sp>
            <p:nvSpPr>
              <p:cNvPr id="17469" name="Line 43">
                <a:extLst>
                  <a:ext uri="{FF2B5EF4-FFF2-40B4-BE49-F238E27FC236}">
                    <a16:creationId xmlns:a16="http://schemas.microsoft.com/office/drawing/2014/main" id="{8F77F4D6-6B9C-41EB-AEE8-EA102F4ED3F7}"/>
                  </a:ext>
                </a:extLst>
              </p:cNvPr>
              <p:cNvSpPr>
                <a:spLocks noChangeShapeType="1"/>
              </p:cNvSpPr>
              <p:nvPr/>
            </p:nvSpPr>
            <p:spPr bwMode="auto">
              <a:xfrm>
                <a:off x="2764" y="3242"/>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0" name="Line 44">
                <a:extLst>
                  <a:ext uri="{FF2B5EF4-FFF2-40B4-BE49-F238E27FC236}">
                    <a16:creationId xmlns:a16="http://schemas.microsoft.com/office/drawing/2014/main" id="{57E3A6E0-9C86-4B4C-828A-C6D8D3351282}"/>
                  </a:ext>
                </a:extLst>
              </p:cNvPr>
              <p:cNvSpPr>
                <a:spLocks noChangeShapeType="1"/>
              </p:cNvSpPr>
              <p:nvPr/>
            </p:nvSpPr>
            <p:spPr bwMode="auto">
              <a:xfrm flipV="1">
                <a:off x="2861" y="3061"/>
                <a:ext cx="0" cy="181"/>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71" name="Line 45">
                <a:extLst>
                  <a:ext uri="{FF2B5EF4-FFF2-40B4-BE49-F238E27FC236}">
                    <a16:creationId xmlns:a16="http://schemas.microsoft.com/office/drawing/2014/main" id="{EE4AE2FE-9141-4C7A-83A0-2E13540EFDB2}"/>
                  </a:ext>
                </a:extLst>
              </p:cNvPr>
              <p:cNvSpPr>
                <a:spLocks noChangeShapeType="1"/>
              </p:cNvSpPr>
              <p:nvPr/>
            </p:nvSpPr>
            <p:spPr bwMode="auto">
              <a:xfrm>
                <a:off x="2900" y="3062"/>
                <a:ext cx="0" cy="181"/>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421" name="Text Box 83">
              <a:extLst>
                <a:ext uri="{FF2B5EF4-FFF2-40B4-BE49-F238E27FC236}">
                  <a16:creationId xmlns:a16="http://schemas.microsoft.com/office/drawing/2014/main" id="{C464873F-8456-49C0-B1BA-A751A84E604D}"/>
                </a:ext>
              </a:extLst>
            </p:cNvPr>
            <p:cNvSpPr txBox="1">
              <a:spLocks noChangeArrowheads="1"/>
            </p:cNvSpPr>
            <p:nvPr/>
          </p:nvSpPr>
          <p:spPr bwMode="auto">
            <a:xfrm>
              <a:off x="164" y="3315"/>
              <a:ext cx="4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a:t>
              </a: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z</a:t>
              </a:r>
              <a:r>
                <a:rPr kumimoji="0" lang="it-IT" altLang="it-IT" sz="16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rPr>
                <a:t>2</a:t>
              </a:r>
              <a:endParaRPr kumimoji="0" lang="ru-RU" altLang="it-IT" sz="16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17422" name="Text Box 84">
              <a:extLst>
                <a:ext uri="{FF2B5EF4-FFF2-40B4-BE49-F238E27FC236}">
                  <a16:creationId xmlns:a16="http://schemas.microsoft.com/office/drawing/2014/main" id="{B199A303-B37E-47B3-9393-1E5653554262}"/>
                </a:ext>
              </a:extLst>
            </p:cNvPr>
            <p:cNvSpPr txBox="1">
              <a:spLocks noChangeArrowheads="1"/>
            </p:cNvSpPr>
            <p:nvPr/>
          </p:nvSpPr>
          <p:spPr bwMode="auto">
            <a:xfrm>
              <a:off x="164" y="3574"/>
              <a:ext cx="5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a:t>
              </a: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xz </a:t>
              </a: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a:t>
              </a: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yz</a:t>
              </a:r>
              <a:endParaRPr kumimoji="0" lang="ru-RU"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17423" name="Text Box 85">
              <a:extLst>
                <a:ext uri="{FF2B5EF4-FFF2-40B4-BE49-F238E27FC236}">
                  <a16:creationId xmlns:a16="http://schemas.microsoft.com/office/drawing/2014/main" id="{2E2FF87B-74EB-4D30-987B-CC070112D7E1}"/>
                </a:ext>
              </a:extLst>
            </p:cNvPr>
            <p:cNvSpPr txBox="1">
              <a:spLocks noChangeArrowheads="1"/>
            </p:cNvSpPr>
            <p:nvPr/>
          </p:nvSpPr>
          <p:spPr bwMode="auto">
            <a:xfrm>
              <a:off x="164" y="3832"/>
              <a:ext cx="4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d</a:t>
              </a: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xy</a:t>
              </a:r>
              <a:endParaRPr kumimoji="0" lang="ru-RU" altLang="it-IT" sz="1600" b="1" i="0" u="none" strike="noStrike" kern="1200" cap="none" spc="0" normalizeH="0" baseline="-25000" noProof="0">
                <a:ln>
                  <a:noFill/>
                </a:ln>
                <a:solidFill>
                  <a:srgbClr val="FF6600"/>
                </a:solidFill>
                <a:effectLst/>
                <a:uLnTx/>
                <a:uFillTx/>
                <a:latin typeface="Arial" panose="020B0604020202020204" pitchFamily="34" charset="0"/>
                <a:ea typeface="+mn-ea"/>
                <a:cs typeface="Arial" panose="020B0604020202020204" pitchFamily="34" charset="0"/>
              </a:endParaRPr>
            </a:p>
          </p:txBody>
        </p:sp>
        <p:grpSp>
          <p:nvGrpSpPr>
            <p:cNvPr id="17424" name="Group 87">
              <a:extLst>
                <a:ext uri="{FF2B5EF4-FFF2-40B4-BE49-F238E27FC236}">
                  <a16:creationId xmlns:a16="http://schemas.microsoft.com/office/drawing/2014/main" id="{FC40DAFF-C748-4965-B853-1193C0CA9261}"/>
                </a:ext>
              </a:extLst>
            </p:cNvPr>
            <p:cNvGrpSpPr>
              <a:grpSpLocks/>
            </p:cNvGrpSpPr>
            <p:nvPr/>
          </p:nvGrpSpPr>
          <p:grpSpPr bwMode="auto">
            <a:xfrm>
              <a:off x="1333" y="3586"/>
              <a:ext cx="227" cy="181"/>
              <a:chOff x="1082" y="4009"/>
              <a:chExt cx="227" cy="181"/>
            </a:xfrm>
          </p:grpSpPr>
          <p:sp>
            <p:nvSpPr>
              <p:cNvPr id="17467" name="Line 88">
                <a:extLst>
                  <a:ext uri="{FF2B5EF4-FFF2-40B4-BE49-F238E27FC236}">
                    <a16:creationId xmlns:a16="http://schemas.microsoft.com/office/drawing/2014/main" id="{2C581518-07FE-444F-B164-44E09C748322}"/>
                  </a:ext>
                </a:extLst>
              </p:cNvPr>
              <p:cNvSpPr>
                <a:spLocks noChangeShapeType="1"/>
              </p:cNvSpPr>
              <p:nvPr/>
            </p:nvSpPr>
            <p:spPr bwMode="auto">
              <a:xfrm>
                <a:off x="1082" y="4190"/>
                <a:ext cx="227"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8" name="Line 89">
                <a:extLst>
                  <a:ext uri="{FF2B5EF4-FFF2-40B4-BE49-F238E27FC236}">
                    <a16:creationId xmlns:a16="http://schemas.microsoft.com/office/drawing/2014/main" id="{4AADBA74-0209-4ADB-9FC8-B83C99932CBD}"/>
                  </a:ext>
                </a:extLst>
              </p:cNvPr>
              <p:cNvSpPr>
                <a:spLocks noChangeShapeType="1"/>
              </p:cNvSpPr>
              <p:nvPr/>
            </p:nvSpPr>
            <p:spPr bwMode="auto">
              <a:xfrm flipV="1">
                <a:off x="1195" y="4009"/>
                <a:ext cx="0" cy="181"/>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425" name="Text Box 90">
              <a:extLst>
                <a:ext uri="{FF2B5EF4-FFF2-40B4-BE49-F238E27FC236}">
                  <a16:creationId xmlns:a16="http://schemas.microsoft.com/office/drawing/2014/main" id="{5F9C4FCF-03F3-46DE-8656-61748D9AD43A}"/>
                </a:ext>
              </a:extLst>
            </p:cNvPr>
            <p:cNvSpPr txBox="1">
              <a:spLocks noChangeArrowheads="1"/>
            </p:cNvSpPr>
            <p:nvPr/>
          </p:nvSpPr>
          <p:spPr bwMode="auto">
            <a:xfrm>
              <a:off x="1791" y="4180"/>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mn-cs"/>
                </a:rPr>
                <a:t>P </a:t>
              </a: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t>
              </a:r>
              <a:endParaRPr kumimoji="0" lang="it-IT" altLang="it-IT" sz="16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17426" name="Text Box 91">
              <a:extLst>
                <a:ext uri="{FF2B5EF4-FFF2-40B4-BE49-F238E27FC236}">
                  <a16:creationId xmlns:a16="http://schemas.microsoft.com/office/drawing/2014/main" id="{74C61FF8-E365-4C94-89EB-81892ADFFCB3}"/>
                </a:ext>
              </a:extLst>
            </p:cNvPr>
            <p:cNvSpPr txBox="1">
              <a:spLocks noChangeArrowheads="1"/>
            </p:cNvSpPr>
            <p:nvPr/>
          </p:nvSpPr>
          <p:spPr bwMode="auto">
            <a:xfrm>
              <a:off x="1922" y="4193"/>
              <a:ext cx="1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t>
              </a:r>
            </a:p>
          </p:txBody>
        </p:sp>
        <p:grpSp>
          <p:nvGrpSpPr>
            <p:cNvPr id="17427" name="Group 103">
              <a:extLst>
                <a:ext uri="{FF2B5EF4-FFF2-40B4-BE49-F238E27FC236}">
                  <a16:creationId xmlns:a16="http://schemas.microsoft.com/office/drawing/2014/main" id="{B772A782-23FE-4EE1-8D7B-8C678AC5A6C0}"/>
                </a:ext>
              </a:extLst>
            </p:cNvPr>
            <p:cNvGrpSpPr>
              <a:grpSpLocks/>
            </p:cNvGrpSpPr>
            <p:nvPr/>
          </p:nvGrpSpPr>
          <p:grpSpPr bwMode="auto">
            <a:xfrm>
              <a:off x="2976" y="3635"/>
              <a:ext cx="676" cy="470"/>
              <a:chOff x="316" y="4662"/>
              <a:chExt cx="676" cy="470"/>
            </a:xfrm>
          </p:grpSpPr>
          <p:sp>
            <p:nvSpPr>
              <p:cNvPr id="17457" name="Text Box 93">
                <a:extLst>
                  <a:ext uri="{FF2B5EF4-FFF2-40B4-BE49-F238E27FC236}">
                    <a16:creationId xmlns:a16="http://schemas.microsoft.com/office/drawing/2014/main" id="{7BE533E2-819C-45B5-923D-A482955D1287}"/>
                  </a:ext>
                </a:extLst>
              </p:cNvPr>
              <p:cNvSpPr txBox="1">
                <a:spLocks noChangeArrowheads="1"/>
              </p:cNvSpPr>
              <p:nvPr/>
            </p:nvSpPr>
            <p:spPr bwMode="auto">
              <a:xfrm>
                <a:off x="527" y="4876"/>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Fe</a:t>
                </a:r>
              </a:p>
            </p:txBody>
          </p:sp>
          <p:sp>
            <p:nvSpPr>
              <p:cNvPr id="17458" name="Line 94">
                <a:extLst>
                  <a:ext uri="{FF2B5EF4-FFF2-40B4-BE49-F238E27FC236}">
                    <a16:creationId xmlns:a16="http://schemas.microsoft.com/office/drawing/2014/main" id="{936D1860-8C09-4CE1-95CC-39B239F999E0}"/>
                  </a:ext>
                </a:extLst>
              </p:cNvPr>
              <p:cNvSpPr>
                <a:spLocks noChangeShapeType="1"/>
              </p:cNvSpPr>
              <p:nvPr/>
            </p:nvSpPr>
            <p:spPr bwMode="auto">
              <a:xfrm>
                <a:off x="543" y="4830"/>
                <a:ext cx="45" cy="91"/>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9" name="Line 95">
                <a:extLst>
                  <a:ext uri="{FF2B5EF4-FFF2-40B4-BE49-F238E27FC236}">
                    <a16:creationId xmlns:a16="http://schemas.microsoft.com/office/drawing/2014/main" id="{5AC4E856-4E16-4C8E-898A-04DA67DA89A8}"/>
                  </a:ext>
                </a:extLst>
              </p:cNvPr>
              <p:cNvSpPr>
                <a:spLocks noChangeShapeType="1"/>
              </p:cNvSpPr>
              <p:nvPr/>
            </p:nvSpPr>
            <p:spPr bwMode="auto">
              <a:xfrm>
                <a:off x="719" y="5030"/>
                <a:ext cx="45" cy="91"/>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0" name="Line 96">
                <a:extLst>
                  <a:ext uri="{FF2B5EF4-FFF2-40B4-BE49-F238E27FC236}">
                    <a16:creationId xmlns:a16="http://schemas.microsoft.com/office/drawing/2014/main" id="{B9DE093C-D259-4AE6-AF6F-FA848FEBF118}"/>
                  </a:ext>
                </a:extLst>
              </p:cNvPr>
              <p:cNvSpPr>
                <a:spLocks noChangeShapeType="1"/>
              </p:cNvSpPr>
              <p:nvPr/>
            </p:nvSpPr>
            <p:spPr bwMode="auto">
              <a:xfrm flipH="1">
                <a:off x="711" y="4828"/>
                <a:ext cx="45" cy="91"/>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1" name="Line 97">
                <a:extLst>
                  <a:ext uri="{FF2B5EF4-FFF2-40B4-BE49-F238E27FC236}">
                    <a16:creationId xmlns:a16="http://schemas.microsoft.com/office/drawing/2014/main" id="{D6B9DDCB-6032-4BA6-B030-768716F4A137}"/>
                  </a:ext>
                </a:extLst>
              </p:cNvPr>
              <p:cNvSpPr>
                <a:spLocks noChangeShapeType="1"/>
              </p:cNvSpPr>
              <p:nvPr/>
            </p:nvSpPr>
            <p:spPr bwMode="auto">
              <a:xfrm flipV="1">
                <a:off x="535" y="5028"/>
                <a:ext cx="45" cy="91"/>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2" name="Line 98">
                <a:extLst>
                  <a:ext uri="{FF2B5EF4-FFF2-40B4-BE49-F238E27FC236}">
                    <a16:creationId xmlns:a16="http://schemas.microsoft.com/office/drawing/2014/main" id="{ADFB9667-30FF-4759-AD44-DDD14EB2B79F}"/>
                  </a:ext>
                </a:extLst>
              </p:cNvPr>
              <p:cNvSpPr>
                <a:spLocks noChangeShapeType="1"/>
              </p:cNvSpPr>
              <p:nvPr/>
            </p:nvSpPr>
            <p:spPr bwMode="auto">
              <a:xfrm>
                <a:off x="594" y="4756"/>
                <a:ext cx="91" cy="0"/>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3" name="Text Box 99">
                <a:extLst>
                  <a:ext uri="{FF2B5EF4-FFF2-40B4-BE49-F238E27FC236}">
                    <a16:creationId xmlns:a16="http://schemas.microsoft.com/office/drawing/2014/main" id="{7A843BD7-5792-4DD9-9778-B117032E04C8}"/>
                  </a:ext>
                </a:extLst>
              </p:cNvPr>
              <p:cNvSpPr txBox="1">
                <a:spLocks noChangeArrowheads="1"/>
              </p:cNvSpPr>
              <p:nvPr/>
            </p:nvSpPr>
            <p:spPr bwMode="auto">
              <a:xfrm>
                <a:off x="436" y="4662"/>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p>
            </p:txBody>
          </p:sp>
          <p:sp>
            <p:nvSpPr>
              <p:cNvPr id="17464" name="Text Box 100">
                <a:extLst>
                  <a:ext uri="{FF2B5EF4-FFF2-40B4-BE49-F238E27FC236}">
                    <a16:creationId xmlns:a16="http://schemas.microsoft.com/office/drawing/2014/main" id="{BA7966F3-6450-4094-BB59-E09B3F44FCB4}"/>
                  </a:ext>
                </a:extLst>
              </p:cNvPr>
              <p:cNvSpPr txBox="1">
                <a:spLocks noChangeArrowheads="1"/>
              </p:cNvSpPr>
              <p:nvPr/>
            </p:nvSpPr>
            <p:spPr bwMode="auto">
              <a:xfrm>
                <a:off x="639" y="4662"/>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a:t>
                </a:r>
              </a:p>
            </p:txBody>
          </p:sp>
          <p:sp>
            <p:nvSpPr>
              <p:cNvPr id="17465" name="Line 101">
                <a:extLst>
                  <a:ext uri="{FF2B5EF4-FFF2-40B4-BE49-F238E27FC236}">
                    <a16:creationId xmlns:a16="http://schemas.microsoft.com/office/drawing/2014/main" id="{F311382B-0FD8-4397-BFDE-D391DB72AB29}"/>
                  </a:ext>
                </a:extLst>
              </p:cNvPr>
              <p:cNvSpPr>
                <a:spLocks noChangeShapeType="1"/>
              </p:cNvSpPr>
              <p:nvPr/>
            </p:nvSpPr>
            <p:spPr bwMode="auto">
              <a:xfrm>
                <a:off x="765" y="5132"/>
                <a:ext cx="227"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66" name="Line 102">
                <a:extLst>
                  <a:ext uri="{FF2B5EF4-FFF2-40B4-BE49-F238E27FC236}">
                    <a16:creationId xmlns:a16="http://schemas.microsoft.com/office/drawing/2014/main" id="{D2F7D487-C01F-4DD0-8223-D2ED5EFFB398}"/>
                  </a:ext>
                </a:extLst>
              </p:cNvPr>
              <p:cNvSpPr>
                <a:spLocks noChangeShapeType="1"/>
              </p:cNvSpPr>
              <p:nvPr/>
            </p:nvSpPr>
            <p:spPr bwMode="auto">
              <a:xfrm>
                <a:off x="316" y="5132"/>
                <a:ext cx="227"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428" name="Text Box 104">
              <a:extLst>
                <a:ext uri="{FF2B5EF4-FFF2-40B4-BE49-F238E27FC236}">
                  <a16:creationId xmlns:a16="http://schemas.microsoft.com/office/drawing/2014/main" id="{EABA8531-DF84-4064-B545-F31EA7B0C729}"/>
                </a:ext>
              </a:extLst>
            </p:cNvPr>
            <p:cNvSpPr txBox="1">
              <a:spLocks noChangeArrowheads="1"/>
            </p:cNvSpPr>
            <p:nvPr/>
          </p:nvSpPr>
          <p:spPr bwMode="auto">
            <a:xfrm>
              <a:off x="2792" y="4230"/>
              <a:ext cx="10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non ossida PPh</a:t>
              </a:r>
              <a:r>
                <a:rPr kumimoji="0" lang="it-IT" altLang="it-IT" sz="14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3</a:t>
              </a:r>
            </a:p>
          </p:txBody>
        </p:sp>
        <p:sp>
          <p:nvSpPr>
            <p:cNvPr id="17429" name="Text Box 105">
              <a:extLst>
                <a:ext uri="{FF2B5EF4-FFF2-40B4-BE49-F238E27FC236}">
                  <a16:creationId xmlns:a16="http://schemas.microsoft.com/office/drawing/2014/main" id="{E72B5335-F2FC-4152-90E7-2BF687CE01B5}"/>
                </a:ext>
              </a:extLst>
            </p:cNvPr>
            <p:cNvSpPr txBox="1">
              <a:spLocks noChangeArrowheads="1"/>
            </p:cNvSpPr>
            <p:nvPr/>
          </p:nvSpPr>
          <p:spPr bwMode="auto">
            <a:xfrm>
              <a:off x="119" y="464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MECCANISMO</a:t>
              </a:r>
            </a:p>
          </p:txBody>
        </p:sp>
        <p:sp>
          <p:nvSpPr>
            <p:cNvPr id="17430" name="Text Box 107">
              <a:extLst>
                <a:ext uri="{FF2B5EF4-FFF2-40B4-BE49-F238E27FC236}">
                  <a16:creationId xmlns:a16="http://schemas.microsoft.com/office/drawing/2014/main" id="{31F93FAD-1059-41E4-90CF-3C4385C5C29B}"/>
                </a:ext>
              </a:extLst>
            </p:cNvPr>
            <p:cNvSpPr txBox="1">
              <a:spLocks noChangeArrowheads="1"/>
            </p:cNvSpPr>
            <p:nvPr/>
          </p:nvSpPr>
          <p:spPr bwMode="auto">
            <a:xfrm>
              <a:off x="2568" y="3061"/>
              <a:ext cx="1679"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Candidati alternativi per la specie “ossigeno attiva” sono stati esclusi</a:t>
              </a:r>
            </a:p>
            <a:p>
              <a:pPr marL="0" marR="0" lvl="0" indent="0" algn="l" defTabSz="914400" rtl="0" eaLnBrk="1" fontAlgn="base" latinLnBrk="0" hangingPunct="1">
                <a:lnSpc>
                  <a:spcPct val="12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Es. </a:t>
              </a:r>
              <a:endPar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7431" name="Group 132">
              <a:extLst>
                <a:ext uri="{FF2B5EF4-FFF2-40B4-BE49-F238E27FC236}">
                  <a16:creationId xmlns:a16="http://schemas.microsoft.com/office/drawing/2014/main" id="{4D3AD4B6-4D85-4133-8B2B-2CDEE768404A}"/>
                </a:ext>
              </a:extLst>
            </p:cNvPr>
            <p:cNvGrpSpPr>
              <a:grpSpLocks/>
            </p:cNvGrpSpPr>
            <p:nvPr/>
          </p:nvGrpSpPr>
          <p:grpSpPr bwMode="auto">
            <a:xfrm>
              <a:off x="295" y="4975"/>
              <a:ext cx="3271" cy="317"/>
              <a:chOff x="295" y="4975"/>
              <a:chExt cx="3271" cy="317"/>
            </a:xfrm>
          </p:grpSpPr>
          <p:sp>
            <p:nvSpPr>
              <p:cNvPr id="17432" name="Text Box 106">
                <a:extLst>
                  <a:ext uri="{FF2B5EF4-FFF2-40B4-BE49-F238E27FC236}">
                    <a16:creationId xmlns:a16="http://schemas.microsoft.com/office/drawing/2014/main" id="{675F4411-C305-46B0-A0CE-612A9C108694}"/>
                  </a:ext>
                </a:extLst>
              </p:cNvPr>
              <p:cNvSpPr txBox="1">
                <a:spLocks noChangeArrowheads="1"/>
              </p:cNvSpPr>
              <p:nvPr/>
            </p:nvSpPr>
            <p:spPr bwMode="auto">
              <a:xfrm>
                <a:off x="346" y="5008"/>
                <a:ext cx="3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Fe</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IV</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 O + H</a:t>
                </a:r>
                <a:r>
                  <a:rPr kumimoji="0" lang="it-IT"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mn-cs"/>
                    <a:sym typeface="Wingdings" panose="05000000000000000000" pitchFamily="2" charset="2"/>
                  </a:rPr>
                  <a:t>–</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C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sym typeface="Wingdings" panose="05000000000000000000" pitchFamily="2" charset="2"/>
                  </a:rPr>
                  <a:t>     Fe</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mn-cs"/>
                    <a:sym typeface="Wingdings" panose="05000000000000000000" pitchFamily="2" charset="2"/>
                  </a:rPr>
                  <a:t>IV</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sym typeface="Wingdings" panose="05000000000000000000" pitchFamily="2" charset="2"/>
                  </a:rPr>
                  <a:t>–OH + </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sym typeface="Wingdings" panose="05000000000000000000" pitchFamily="2" charset="2"/>
                  </a:rPr>
                  <a:t>•C            Fe</a:t>
                </a:r>
                <a:r>
                  <a:rPr kumimoji="0" lang="it-IT" altLang="it-IT" sz="1400" b="1" i="0" u="none" strike="noStrike" kern="1200" cap="none" spc="0" normalizeH="0" baseline="30000" noProof="0">
                    <a:ln>
                      <a:noFill/>
                    </a:ln>
                    <a:solidFill>
                      <a:srgbClr val="FF6600"/>
                    </a:solidFill>
                    <a:effectLst/>
                    <a:uLnTx/>
                    <a:uFillTx/>
                    <a:latin typeface="Arial" panose="020B0604020202020204" pitchFamily="34" charset="0"/>
                    <a:ea typeface="+mn-ea"/>
                    <a:cs typeface="Arial" panose="020B0604020202020204" pitchFamily="34" charset="0"/>
                    <a:sym typeface="Wingdings" panose="05000000000000000000" pitchFamily="2" charset="2"/>
                  </a:rPr>
                  <a:t>III</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sym typeface="Wingdings" panose="05000000000000000000" pitchFamily="2" charset="2"/>
                  </a:rPr>
                  <a:t> + HO</a:t>
                </a:r>
                <a:r>
                  <a:rPr kumimoji="0" lang="it-IT"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mn-cs"/>
                    <a:sym typeface="Wingdings" panose="05000000000000000000" pitchFamily="2" charset="2"/>
                  </a:rPr>
                  <a:t>–</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sym typeface="Wingdings" panose="05000000000000000000" pitchFamily="2" charset="2"/>
                  </a:rPr>
                  <a:t>C</a:t>
                </a:r>
              </a:p>
            </p:txBody>
          </p:sp>
          <p:grpSp>
            <p:nvGrpSpPr>
              <p:cNvPr id="17433" name="Group 113">
                <a:extLst>
                  <a:ext uri="{FF2B5EF4-FFF2-40B4-BE49-F238E27FC236}">
                    <a16:creationId xmlns:a16="http://schemas.microsoft.com/office/drawing/2014/main" id="{25E5810D-BBB8-42E4-A868-F096416C8B4F}"/>
                  </a:ext>
                </a:extLst>
              </p:cNvPr>
              <p:cNvGrpSpPr>
                <a:grpSpLocks/>
              </p:cNvGrpSpPr>
              <p:nvPr/>
            </p:nvGrpSpPr>
            <p:grpSpPr bwMode="auto">
              <a:xfrm>
                <a:off x="295" y="4975"/>
                <a:ext cx="163" cy="317"/>
                <a:chOff x="295" y="4975"/>
                <a:chExt cx="163" cy="317"/>
              </a:xfrm>
            </p:grpSpPr>
            <p:sp>
              <p:nvSpPr>
                <p:cNvPr id="17454" name="Line 110">
                  <a:extLst>
                    <a:ext uri="{FF2B5EF4-FFF2-40B4-BE49-F238E27FC236}">
                      <a16:creationId xmlns:a16="http://schemas.microsoft.com/office/drawing/2014/main" id="{4FE32445-2976-415D-92A0-329229392FED}"/>
                    </a:ext>
                  </a:extLst>
                </p:cNvPr>
                <p:cNvSpPr>
                  <a:spLocks noChangeShapeType="1"/>
                </p:cNvSpPr>
                <p:nvPr/>
              </p:nvSpPr>
              <p:spPr bwMode="auto">
                <a:xfrm>
                  <a:off x="458" y="4975"/>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5" name="Line 111">
                  <a:extLst>
                    <a:ext uri="{FF2B5EF4-FFF2-40B4-BE49-F238E27FC236}">
                      <a16:creationId xmlns:a16="http://schemas.microsoft.com/office/drawing/2014/main" id="{A2295DD1-8CAB-4A62-AEDB-A7AEAA7B4AEA}"/>
                    </a:ext>
                  </a:extLst>
                </p:cNvPr>
                <p:cNvSpPr>
                  <a:spLocks noChangeShapeType="1"/>
                </p:cNvSpPr>
                <p:nvPr/>
              </p:nvSpPr>
              <p:spPr bwMode="auto">
                <a:xfrm>
                  <a:off x="452" y="520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6" name="Line 112">
                  <a:extLst>
                    <a:ext uri="{FF2B5EF4-FFF2-40B4-BE49-F238E27FC236}">
                      <a16:creationId xmlns:a16="http://schemas.microsoft.com/office/drawing/2014/main" id="{4065E7CA-93A8-4933-95C7-5D685DF7FCA0}"/>
                    </a:ext>
                  </a:extLst>
                </p:cNvPr>
                <p:cNvSpPr>
                  <a:spLocks noChangeShapeType="1"/>
                </p:cNvSpPr>
                <p:nvPr/>
              </p:nvSpPr>
              <p:spPr bwMode="auto">
                <a:xfrm rot="-5400000">
                  <a:off x="341" y="5086"/>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34" name="Group 114">
                <a:extLst>
                  <a:ext uri="{FF2B5EF4-FFF2-40B4-BE49-F238E27FC236}">
                    <a16:creationId xmlns:a16="http://schemas.microsoft.com/office/drawing/2014/main" id="{466C903C-1C32-4E7B-91B4-337016245106}"/>
                  </a:ext>
                </a:extLst>
              </p:cNvPr>
              <p:cNvGrpSpPr>
                <a:grpSpLocks/>
              </p:cNvGrpSpPr>
              <p:nvPr/>
            </p:nvGrpSpPr>
            <p:grpSpPr bwMode="auto">
              <a:xfrm>
                <a:off x="1498" y="4975"/>
                <a:ext cx="163" cy="317"/>
                <a:chOff x="295" y="4975"/>
                <a:chExt cx="163" cy="317"/>
              </a:xfrm>
            </p:grpSpPr>
            <p:sp>
              <p:nvSpPr>
                <p:cNvPr id="17451" name="Line 115">
                  <a:extLst>
                    <a:ext uri="{FF2B5EF4-FFF2-40B4-BE49-F238E27FC236}">
                      <a16:creationId xmlns:a16="http://schemas.microsoft.com/office/drawing/2014/main" id="{402303A1-00BE-4470-B0AC-4534CC843A88}"/>
                    </a:ext>
                  </a:extLst>
                </p:cNvPr>
                <p:cNvSpPr>
                  <a:spLocks noChangeShapeType="1"/>
                </p:cNvSpPr>
                <p:nvPr/>
              </p:nvSpPr>
              <p:spPr bwMode="auto">
                <a:xfrm>
                  <a:off x="458" y="4975"/>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2" name="Line 116">
                  <a:extLst>
                    <a:ext uri="{FF2B5EF4-FFF2-40B4-BE49-F238E27FC236}">
                      <a16:creationId xmlns:a16="http://schemas.microsoft.com/office/drawing/2014/main" id="{16B7B6D5-7335-4BA6-A851-E97887DF6D30}"/>
                    </a:ext>
                  </a:extLst>
                </p:cNvPr>
                <p:cNvSpPr>
                  <a:spLocks noChangeShapeType="1"/>
                </p:cNvSpPr>
                <p:nvPr/>
              </p:nvSpPr>
              <p:spPr bwMode="auto">
                <a:xfrm>
                  <a:off x="452" y="520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3" name="Line 117">
                  <a:extLst>
                    <a:ext uri="{FF2B5EF4-FFF2-40B4-BE49-F238E27FC236}">
                      <a16:creationId xmlns:a16="http://schemas.microsoft.com/office/drawing/2014/main" id="{54902254-8874-41F6-B55C-9443EB1C64D1}"/>
                    </a:ext>
                  </a:extLst>
                </p:cNvPr>
                <p:cNvSpPr>
                  <a:spLocks noChangeShapeType="1"/>
                </p:cNvSpPr>
                <p:nvPr/>
              </p:nvSpPr>
              <p:spPr bwMode="auto">
                <a:xfrm rot="-5400000">
                  <a:off x="341" y="5086"/>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35" name="Group 118">
                <a:extLst>
                  <a:ext uri="{FF2B5EF4-FFF2-40B4-BE49-F238E27FC236}">
                    <a16:creationId xmlns:a16="http://schemas.microsoft.com/office/drawing/2014/main" id="{86CA457D-3521-4B83-B878-DB789A3AE884}"/>
                  </a:ext>
                </a:extLst>
              </p:cNvPr>
              <p:cNvGrpSpPr>
                <a:grpSpLocks/>
              </p:cNvGrpSpPr>
              <p:nvPr/>
            </p:nvGrpSpPr>
            <p:grpSpPr bwMode="auto">
              <a:xfrm>
                <a:off x="2659" y="4975"/>
                <a:ext cx="163" cy="317"/>
                <a:chOff x="295" y="4975"/>
                <a:chExt cx="163" cy="317"/>
              </a:xfrm>
            </p:grpSpPr>
            <p:sp>
              <p:nvSpPr>
                <p:cNvPr id="17448" name="Line 119">
                  <a:extLst>
                    <a:ext uri="{FF2B5EF4-FFF2-40B4-BE49-F238E27FC236}">
                      <a16:creationId xmlns:a16="http://schemas.microsoft.com/office/drawing/2014/main" id="{957F9644-B611-45CB-8E22-C046F43D03DE}"/>
                    </a:ext>
                  </a:extLst>
                </p:cNvPr>
                <p:cNvSpPr>
                  <a:spLocks noChangeShapeType="1"/>
                </p:cNvSpPr>
                <p:nvPr/>
              </p:nvSpPr>
              <p:spPr bwMode="auto">
                <a:xfrm>
                  <a:off x="458" y="4975"/>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9" name="Line 120">
                  <a:extLst>
                    <a:ext uri="{FF2B5EF4-FFF2-40B4-BE49-F238E27FC236}">
                      <a16:creationId xmlns:a16="http://schemas.microsoft.com/office/drawing/2014/main" id="{FDEAA85F-871D-4DAB-81B2-8F412E1E3680}"/>
                    </a:ext>
                  </a:extLst>
                </p:cNvPr>
                <p:cNvSpPr>
                  <a:spLocks noChangeShapeType="1"/>
                </p:cNvSpPr>
                <p:nvPr/>
              </p:nvSpPr>
              <p:spPr bwMode="auto">
                <a:xfrm>
                  <a:off x="452" y="520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50" name="Line 121">
                  <a:extLst>
                    <a:ext uri="{FF2B5EF4-FFF2-40B4-BE49-F238E27FC236}">
                      <a16:creationId xmlns:a16="http://schemas.microsoft.com/office/drawing/2014/main" id="{B8763845-72AA-4B50-93DD-59EACAA31E02}"/>
                    </a:ext>
                  </a:extLst>
                </p:cNvPr>
                <p:cNvSpPr>
                  <a:spLocks noChangeShapeType="1"/>
                </p:cNvSpPr>
                <p:nvPr/>
              </p:nvSpPr>
              <p:spPr bwMode="auto">
                <a:xfrm rot="-5400000">
                  <a:off x="341" y="5086"/>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36" name="Group 123">
                <a:extLst>
                  <a:ext uri="{FF2B5EF4-FFF2-40B4-BE49-F238E27FC236}">
                    <a16:creationId xmlns:a16="http://schemas.microsoft.com/office/drawing/2014/main" id="{1A617D63-1E33-49B3-8628-FA91E2BCBE3F}"/>
                  </a:ext>
                </a:extLst>
              </p:cNvPr>
              <p:cNvGrpSpPr>
                <a:grpSpLocks/>
              </p:cNvGrpSpPr>
              <p:nvPr/>
            </p:nvGrpSpPr>
            <p:grpSpPr bwMode="auto">
              <a:xfrm>
                <a:off x="1178" y="5057"/>
                <a:ext cx="112" cy="195"/>
                <a:chOff x="1178" y="5057"/>
                <a:chExt cx="112" cy="195"/>
              </a:xfrm>
            </p:grpSpPr>
            <p:sp>
              <p:nvSpPr>
                <p:cNvPr id="17445" name="Line 108">
                  <a:extLst>
                    <a:ext uri="{FF2B5EF4-FFF2-40B4-BE49-F238E27FC236}">
                      <a16:creationId xmlns:a16="http://schemas.microsoft.com/office/drawing/2014/main" id="{24B1A1BA-6DB4-41DF-A304-E1823F2E7548}"/>
                    </a:ext>
                  </a:extLst>
                </p:cNvPr>
                <p:cNvSpPr>
                  <a:spLocks noChangeShapeType="1"/>
                </p:cNvSpPr>
                <p:nvPr/>
              </p:nvSpPr>
              <p:spPr bwMode="auto">
                <a:xfrm rot="2700000">
                  <a:off x="1224" y="501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6" name="Line 109">
                  <a:extLst>
                    <a:ext uri="{FF2B5EF4-FFF2-40B4-BE49-F238E27FC236}">
                      <a16:creationId xmlns:a16="http://schemas.microsoft.com/office/drawing/2014/main" id="{034A90C9-28A7-415C-90D3-547EDDCD20B7}"/>
                    </a:ext>
                  </a:extLst>
                </p:cNvPr>
                <p:cNvSpPr>
                  <a:spLocks noChangeShapeType="1"/>
                </p:cNvSpPr>
                <p:nvPr/>
              </p:nvSpPr>
              <p:spPr bwMode="auto">
                <a:xfrm rot="5400000">
                  <a:off x="1245" y="5083"/>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7" name="Line 122">
                  <a:extLst>
                    <a:ext uri="{FF2B5EF4-FFF2-40B4-BE49-F238E27FC236}">
                      <a16:creationId xmlns:a16="http://schemas.microsoft.com/office/drawing/2014/main" id="{2E2432F9-59C1-4CF0-BF22-E827038154FB}"/>
                    </a:ext>
                  </a:extLst>
                </p:cNvPr>
                <p:cNvSpPr>
                  <a:spLocks noChangeShapeType="1"/>
                </p:cNvSpPr>
                <p:nvPr/>
              </p:nvSpPr>
              <p:spPr bwMode="auto">
                <a:xfrm rot="8100000">
                  <a:off x="1229" y="516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37" name="Group 124">
                <a:extLst>
                  <a:ext uri="{FF2B5EF4-FFF2-40B4-BE49-F238E27FC236}">
                    <a16:creationId xmlns:a16="http://schemas.microsoft.com/office/drawing/2014/main" id="{D316EA4B-B9F7-4895-B045-194E37D0B04B}"/>
                  </a:ext>
                </a:extLst>
              </p:cNvPr>
              <p:cNvGrpSpPr>
                <a:grpSpLocks/>
              </p:cNvGrpSpPr>
              <p:nvPr/>
            </p:nvGrpSpPr>
            <p:grpSpPr bwMode="auto">
              <a:xfrm>
                <a:off x="2296" y="5057"/>
                <a:ext cx="112" cy="195"/>
                <a:chOff x="1178" y="5057"/>
                <a:chExt cx="112" cy="195"/>
              </a:xfrm>
            </p:grpSpPr>
            <p:sp>
              <p:nvSpPr>
                <p:cNvPr id="17442" name="Line 125">
                  <a:extLst>
                    <a:ext uri="{FF2B5EF4-FFF2-40B4-BE49-F238E27FC236}">
                      <a16:creationId xmlns:a16="http://schemas.microsoft.com/office/drawing/2014/main" id="{B089EA65-F56E-4A18-B013-F4FF1C34BE3F}"/>
                    </a:ext>
                  </a:extLst>
                </p:cNvPr>
                <p:cNvSpPr>
                  <a:spLocks noChangeShapeType="1"/>
                </p:cNvSpPr>
                <p:nvPr/>
              </p:nvSpPr>
              <p:spPr bwMode="auto">
                <a:xfrm rot="2700000">
                  <a:off x="1224" y="501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3" name="Line 126">
                  <a:extLst>
                    <a:ext uri="{FF2B5EF4-FFF2-40B4-BE49-F238E27FC236}">
                      <a16:creationId xmlns:a16="http://schemas.microsoft.com/office/drawing/2014/main" id="{576E7ADC-F823-4562-BC9B-16457A4AC393}"/>
                    </a:ext>
                  </a:extLst>
                </p:cNvPr>
                <p:cNvSpPr>
                  <a:spLocks noChangeShapeType="1"/>
                </p:cNvSpPr>
                <p:nvPr/>
              </p:nvSpPr>
              <p:spPr bwMode="auto">
                <a:xfrm rot="5400000">
                  <a:off x="1245" y="5083"/>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4" name="Line 127">
                  <a:extLst>
                    <a:ext uri="{FF2B5EF4-FFF2-40B4-BE49-F238E27FC236}">
                      <a16:creationId xmlns:a16="http://schemas.microsoft.com/office/drawing/2014/main" id="{998586DB-82B2-4298-8C43-137CCF70DFEA}"/>
                    </a:ext>
                  </a:extLst>
                </p:cNvPr>
                <p:cNvSpPr>
                  <a:spLocks noChangeShapeType="1"/>
                </p:cNvSpPr>
                <p:nvPr/>
              </p:nvSpPr>
              <p:spPr bwMode="auto">
                <a:xfrm rot="8100000">
                  <a:off x="1229" y="516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7438" name="Group 128">
                <a:extLst>
                  <a:ext uri="{FF2B5EF4-FFF2-40B4-BE49-F238E27FC236}">
                    <a16:creationId xmlns:a16="http://schemas.microsoft.com/office/drawing/2014/main" id="{09BB3CF4-8F65-46E8-92F7-F0B03517B274}"/>
                  </a:ext>
                </a:extLst>
              </p:cNvPr>
              <p:cNvGrpSpPr>
                <a:grpSpLocks/>
              </p:cNvGrpSpPr>
              <p:nvPr/>
            </p:nvGrpSpPr>
            <p:grpSpPr bwMode="auto">
              <a:xfrm>
                <a:off x="3412" y="5057"/>
                <a:ext cx="112" cy="195"/>
                <a:chOff x="1178" y="5057"/>
                <a:chExt cx="112" cy="195"/>
              </a:xfrm>
            </p:grpSpPr>
            <p:sp>
              <p:nvSpPr>
                <p:cNvPr id="17439" name="Line 129">
                  <a:extLst>
                    <a:ext uri="{FF2B5EF4-FFF2-40B4-BE49-F238E27FC236}">
                      <a16:creationId xmlns:a16="http://schemas.microsoft.com/office/drawing/2014/main" id="{1E581558-8905-4EBB-9B87-32321882BBE1}"/>
                    </a:ext>
                  </a:extLst>
                </p:cNvPr>
                <p:cNvSpPr>
                  <a:spLocks noChangeShapeType="1"/>
                </p:cNvSpPr>
                <p:nvPr/>
              </p:nvSpPr>
              <p:spPr bwMode="auto">
                <a:xfrm rot="2700000">
                  <a:off x="1224" y="501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0" name="Line 130">
                  <a:extLst>
                    <a:ext uri="{FF2B5EF4-FFF2-40B4-BE49-F238E27FC236}">
                      <a16:creationId xmlns:a16="http://schemas.microsoft.com/office/drawing/2014/main" id="{A75D725E-7320-408D-ACEF-768E8FDB8ECB}"/>
                    </a:ext>
                  </a:extLst>
                </p:cNvPr>
                <p:cNvSpPr>
                  <a:spLocks noChangeShapeType="1"/>
                </p:cNvSpPr>
                <p:nvPr/>
              </p:nvSpPr>
              <p:spPr bwMode="auto">
                <a:xfrm rot="5400000">
                  <a:off x="1245" y="5083"/>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41" name="Line 131">
                  <a:extLst>
                    <a:ext uri="{FF2B5EF4-FFF2-40B4-BE49-F238E27FC236}">
                      <a16:creationId xmlns:a16="http://schemas.microsoft.com/office/drawing/2014/main" id="{7C8EC9B9-934B-4841-8498-395445569C24}"/>
                    </a:ext>
                  </a:extLst>
                </p:cNvPr>
                <p:cNvSpPr>
                  <a:spLocks noChangeShapeType="1"/>
                </p:cNvSpPr>
                <p:nvPr/>
              </p:nvSpPr>
              <p:spPr bwMode="auto">
                <a:xfrm rot="8100000">
                  <a:off x="1229" y="5161"/>
                  <a:ext cx="0" cy="91"/>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a:extLst>
              <a:ext uri="{FF2B5EF4-FFF2-40B4-BE49-F238E27FC236}">
                <a16:creationId xmlns:a16="http://schemas.microsoft.com/office/drawing/2014/main" id="{DE226216-7BD5-4FD7-B958-9990289BB45F}"/>
              </a:ext>
            </a:extLst>
          </p:cNvPr>
          <p:cNvSpPr>
            <a:spLocks noChangeArrowheads="1"/>
          </p:cNvSpPr>
          <p:nvPr/>
        </p:nvSpPr>
        <p:spPr bwMode="auto">
          <a:xfrm>
            <a:off x="3175" y="34925"/>
            <a:ext cx="6954838" cy="14189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Il substrato idrocarburo più difficile da ossidare è il </a:t>
            </a:r>
            <a:r>
              <a:rPr kumimoji="0" lang="en-US" altLang="it-IT" sz="2000" b="1" i="0" u="sng"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metano</a:t>
            </a: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 che ha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 un’energia di legame C-H molto alta (104 kcal/mol), . momento di dipolo nullo,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 nessun gruppo funzionale che assista il binding.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        </a:t>
            </a:r>
            <a:r>
              <a:rPr kumimoji="0" lang="en-US" altLang="it-IT" sz="2000" b="1" i="0" u="none" strike="noStrike" kern="1200" cap="none" spc="0" normalizeH="0" baseline="0" noProof="0">
                <a:ln>
                  <a:noFill/>
                </a:ln>
                <a:solidFill>
                  <a:srgbClr val="FFFF66"/>
                </a:solidFill>
                <a:effectLst/>
                <a:uLnTx/>
                <a:uFillTx/>
                <a:latin typeface="Comic Sans MS" panose="030F0702030302020204" pitchFamily="66" charset="0"/>
                <a:ea typeface="+mn-ea"/>
                <a:cs typeface="Arial" panose="020B0604020202020204" pitchFamily="34" charset="0"/>
              </a:rPr>
              <a:t>Cyt P-450  </a:t>
            </a:r>
            <a:r>
              <a:rPr kumimoji="0" lang="en-US" altLang="it-IT" sz="2000" b="1" i="0" u="sng" strike="noStrike" kern="1200" cap="none" spc="0" normalizeH="0" baseline="0" noProof="0">
                <a:ln>
                  <a:noFill/>
                </a:ln>
                <a:solidFill>
                  <a:srgbClr val="FFFF66"/>
                </a:solidFill>
                <a:effectLst/>
                <a:uLnTx/>
                <a:uFillTx/>
                <a:latin typeface="Comic Sans MS" panose="030F0702030302020204" pitchFamily="66" charset="0"/>
                <a:ea typeface="+mn-ea"/>
                <a:cs typeface="Arial" panose="020B0604020202020204" pitchFamily="34" charset="0"/>
              </a:rPr>
              <a:t>non</a:t>
            </a:r>
            <a:r>
              <a:rPr kumimoji="0" lang="en-US" altLang="it-IT" sz="2000" b="1" i="0" u="none" strike="noStrike" kern="1200" cap="none" spc="0" normalizeH="0" baseline="0" noProof="0">
                <a:ln>
                  <a:noFill/>
                </a:ln>
                <a:solidFill>
                  <a:srgbClr val="FFFF66"/>
                </a:solidFill>
                <a:effectLst/>
                <a:uLnTx/>
                <a:uFillTx/>
                <a:latin typeface="Comic Sans MS" panose="030F0702030302020204" pitchFamily="66" charset="0"/>
                <a:ea typeface="+mn-ea"/>
                <a:cs typeface="Arial" panose="020B0604020202020204" pitchFamily="34" charset="0"/>
              </a:rPr>
              <a:t> idrossila il metano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66"/>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99FF33"/>
                </a:solidFill>
                <a:effectLst/>
                <a:uLnTx/>
                <a:uFillTx/>
                <a:latin typeface="Comic Sans MS" panose="030F0702030302020204" pitchFamily="66" charset="0"/>
                <a:ea typeface="+mn-ea"/>
                <a:cs typeface="Arial" panose="020B0604020202020204" pitchFamily="34" charset="0"/>
              </a:rPr>
              <a:t>Eppure ci sono batteri che usano solo metano come fonte di energia.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L’enzima impiegato è la metano monoossigenasi, MMO.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99FF33"/>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1" i="0" u="none" strike="noStrike" kern="1200" cap="none" spc="0" normalizeH="0" baseline="0" noProof="0">
              <a:ln>
                <a:noFill/>
              </a:ln>
              <a:solidFill>
                <a:srgbClr val="FFFF66"/>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rPr>
              <a:t>  </a:t>
            </a:r>
            <a:endParaRPr kumimoji="0" lang="en-US" altLang="it-IT"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7">
            <a:extLst>
              <a:ext uri="{FF2B5EF4-FFF2-40B4-BE49-F238E27FC236}">
                <a16:creationId xmlns:a16="http://schemas.microsoft.com/office/drawing/2014/main" id="{EE08A4A5-8DB0-46F4-9E2D-CE4E7ADE0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197100"/>
            <a:ext cx="6718300" cy="47498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Rectangle 5">
            <a:extLst>
              <a:ext uri="{FF2B5EF4-FFF2-40B4-BE49-F238E27FC236}">
                <a16:creationId xmlns:a16="http://schemas.microsoft.com/office/drawing/2014/main" id="{86B2E7D3-376A-4580-99E7-848A71C8C876}"/>
              </a:ext>
            </a:extLst>
          </p:cNvPr>
          <p:cNvSpPr>
            <a:spLocks noChangeArrowheads="1"/>
          </p:cNvSpPr>
          <p:nvPr/>
        </p:nvSpPr>
        <p:spPr bwMode="auto">
          <a:xfrm>
            <a:off x="-71438" y="609600"/>
            <a:ext cx="6956426"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FF0066"/>
                </a:solidFill>
                <a:effectLst/>
                <a:uLnTx/>
                <a:uFillTx/>
                <a:latin typeface="Arial" panose="020B0604020202020204" pitchFamily="34" charset="0"/>
                <a:ea typeface="+mn-ea"/>
                <a:cs typeface="+mn-cs"/>
              </a:rPr>
              <a:t>Schema della </a:t>
            </a:r>
            <a:r>
              <a:rPr kumimoji="0" lang="it-IT" altLang="it-IT" sz="1800" b="0" i="0" u="none" strike="noStrike" kern="1200" cap="none" spc="0" normalizeH="0" baseline="0" noProof="0">
                <a:ln>
                  <a:noFill/>
                </a:ln>
                <a:solidFill>
                  <a:srgbClr val="FF0066"/>
                </a:solidFill>
                <a:effectLst/>
                <a:uLnTx/>
                <a:uFillTx/>
                <a:latin typeface="Symbol" panose="05050102010706020507" pitchFamily="18" charset="2"/>
                <a:ea typeface="+mn-ea"/>
                <a:cs typeface="+mn-cs"/>
              </a:rPr>
              <a:t>a</a:t>
            </a:r>
            <a:r>
              <a:rPr kumimoji="0" lang="it-IT" altLang="it-IT" sz="1800" b="0" i="0" u="none" strike="noStrike" kern="1200" cap="none" spc="0" normalizeH="0" baseline="-25000" noProof="0">
                <a:ln>
                  <a:noFill/>
                </a:ln>
                <a:solidFill>
                  <a:srgbClr val="FF0066"/>
                </a:solidFill>
                <a:effectLst/>
                <a:uLnTx/>
                <a:uFillTx/>
                <a:latin typeface="Arial" panose="020B0604020202020204" pitchFamily="34" charset="0"/>
                <a:ea typeface="+mn-ea"/>
                <a:cs typeface="+mn-cs"/>
              </a:rPr>
              <a:t>2</a:t>
            </a:r>
            <a:r>
              <a:rPr kumimoji="0" lang="it-IT" altLang="it-IT" sz="1800" b="0" i="0" u="none" strike="noStrike" kern="1200" cap="none" spc="0" normalizeH="0" baseline="0" noProof="0">
                <a:ln>
                  <a:noFill/>
                </a:ln>
                <a:solidFill>
                  <a:srgbClr val="FF0066"/>
                </a:solidFill>
                <a:effectLst/>
                <a:uLnTx/>
                <a:uFillTx/>
                <a:latin typeface="Symbol" panose="05050102010706020507" pitchFamily="18" charset="2"/>
                <a:ea typeface="+mn-ea"/>
                <a:cs typeface="+mn-cs"/>
              </a:rPr>
              <a:t>b</a:t>
            </a:r>
            <a:r>
              <a:rPr kumimoji="0" lang="it-IT" altLang="it-IT" sz="1800" b="0" i="0" u="none" strike="noStrike" kern="1200" cap="none" spc="0" normalizeH="0" baseline="-25000" noProof="0">
                <a:ln>
                  <a:noFill/>
                </a:ln>
                <a:solidFill>
                  <a:srgbClr val="FF0066"/>
                </a:solidFill>
                <a:effectLst/>
                <a:uLnTx/>
                <a:uFillTx/>
                <a:latin typeface="Arial" panose="020B0604020202020204" pitchFamily="34" charset="0"/>
                <a:ea typeface="+mn-ea"/>
                <a:cs typeface="+mn-cs"/>
              </a:rPr>
              <a:t>2</a:t>
            </a:r>
            <a:r>
              <a:rPr kumimoji="0" lang="it-IT" altLang="it-IT" sz="1800" b="0" i="0" u="none" strike="noStrike" kern="1200" cap="none" spc="0" normalizeH="0" baseline="0" noProof="0">
                <a:ln>
                  <a:noFill/>
                </a:ln>
                <a:solidFill>
                  <a:srgbClr val="FF0066"/>
                </a:solidFill>
                <a:effectLst/>
                <a:uLnTx/>
                <a:uFillTx/>
                <a:latin typeface="Symbol" panose="05050102010706020507" pitchFamily="18" charset="2"/>
                <a:ea typeface="+mn-ea"/>
                <a:cs typeface="+mn-cs"/>
              </a:rPr>
              <a:t>g</a:t>
            </a:r>
            <a:r>
              <a:rPr kumimoji="0" lang="it-IT" altLang="it-IT" sz="1800" b="0" i="0" u="none" strike="noStrike" kern="1200" cap="none" spc="0" normalizeH="0" baseline="-25000" noProof="0">
                <a:ln>
                  <a:noFill/>
                </a:ln>
                <a:solidFill>
                  <a:srgbClr val="FF0066"/>
                </a:solidFill>
                <a:effectLst/>
                <a:uLnTx/>
                <a:uFillTx/>
                <a:latin typeface="Arial" panose="020B0604020202020204" pitchFamily="34" charset="0"/>
                <a:ea typeface="+mn-ea"/>
                <a:cs typeface="+mn-cs"/>
              </a:rPr>
              <a:t>2</a:t>
            </a:r>
            <a:r>
              <a:rPr kumimoji="0" lang="it-IT" altLang="it-IT" sz="18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idrossilasi (H) della metano monoossigenasi :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sng" strike="noStrike" kern="1200" cap="none" spc="0" normalizeH="0" baseline="0" noProof="0">
                <a:ln>
                  <a:noFill/>
                </a:ln>
                <a:solidFill>
                  <a:srgbClr val="FF0066"/>
                </a:solidFill>
                <a:effectLst/>
                <a:uLnTx/>
                <a:uFillTx/>
                <a:latin typeface="Arial" panose="020B0604020202020204" pitchFamily="34" charset="0"/>
                <a:ea typeface="+mn-ea"/>
                <a:cs typeface="+mn-cs"/>
              </a:rPr>
              <a:t>idrossilasi</a:t>
            </a:r>
            <a:r>
              <a:rPr kumimoji="0" lang="it-IT" altLang="it-IT" sz="18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(proteina A) + </a:t>
            </a:r>
            <a:r>
              <a:rPr kumimoji="0" lang="it-IT" altLang="it-IT" sz="1800" b="1" i="0" u="sng" strike="noStrike" kern="1200" cap="none" spc="0" normalizeH="0" baseline="0" noProof="0">
                <a:ln>
                  <a:noFill/>
                </a:ln>
                <a:solidFill>
                  <a:srgbClr val="FF0066"/>
                </a:solidFill>
                <a:effectLst/>
                <a:uLnTx/>
                <a:uFillTx/>
                <a:latin typeface="Arial" panose="020B0604020202020204" pitchFamily="34" charset="0"/>
                <a:ea typeface="+mn-ea"/>
                <a:cs typeface="+mn-cs"/>
              </a:rPr>
              <a:t>reduttasi</a:t>
            </a:r>
            <a:r>
              <a:rPr kumimoji="0" lang="it-IT" altLang="it-IT" sz="18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(proteina C) + </a:t>
            </a:r>
            <a:r>
              <a:rPr kumimoji="0" lang="it-IT" altLang="it-IT" sz="1800" b="1" i="0" u="sng" strike="noStrike" kern="1200" cap="none" spc="0" normalizeH="0" baseline="0" noProof="0">
                <a:ln>
                  <a:noFill/>
                </a:ln>
                <a:solidFill>
                  <a:srgbClr val="FF0066"/>
                </a:solidFill>
                <a:effectLst/>
                <a:uLnTx/>
                <a:uFillTx/>
                <a:latin typeface="Arial" panose="020B0604020202020204" pitchFamily="34" charset="0"/>
                <a:ea typeface="+mn-ea"/>
                <a:cs typeface="+mn-cs"/>
              </a:rPr>
              <a:t>modulatrice</a:t>
            </a:r>
            <a:r>
              <a:rPr kumimoji="0" lang="it-IT" altLang="it-IT" sz="18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(proteina B), che regola il trasferimento di elettroni tra A e C.</a:t>
            </a:r>
          </a:p>
        </p:txBody>
      </p:sp>
      <p:sp>
        <p:nvSpPr>
          <p:cNvPr id="19460" name="Rectangle 6">
            <a:extLst>
              <a:ext uri="{FF2B5EF4-FFF2-40B4-BE49-F238E27FC236}">
                <a16:creationId xmlns:a16="http://schemas.microsoft.com/office/drawing/2014/main" id="{508DCAAB-9E94-4966-972F-CD2FB9160734}"/>
              </a:ext>
            </a:extLst>
          </p:cNvPr>
          <p:cNvSpPr>
            <a:spLocks noChangeArrowheads="1"/>
          </p:cNvSpPr>
          <p:nvPr/>
        </p:nvSpPr>
        <p:spPr bwMode="auto">
          <a:xfrm>
            <a:off x="2608263" y="106363"/>
            <a:ext cx="312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MMO : </a:t>
            </a:r>
            <a:r>
              <a:rPr kumimoji="0" lang="it-IT" altLang="it-IT" sz="2400" b="0" i="0" u="none" strike="noStrike" kern="1200" cap="none" spc="0" normalizeH="0" baseline="0" noProof="0">
                <a:ln>
                  <a:noFill/>
                </a:ln>
                <a:solidFill>
                  <a:srgbClr val="0000FF"/>
                </a:solidFill>
                <a:effectLst/>
                <a:uLnTx/>
                <a:uFillTx/>
                <a:latin typeface="Arial" panose="020B0604020202020204" pitchFamily="34" charset="0"/>
                <a:ea typeface="+mn-ea"/>
                <a:cs typeface="+mn-cs"/>
              </a:rPr>
              <a:t>3 proteine</a:t>
            </a:r>
          </a:p>
        </p:txBody>
      </p:sp>
      <p:sp>
        <p:nvSpPr>
          <p:cNvPr id="19461" name="Rectangle 7">
            <a:extLst>
              <a:ext uri="{FF2B5EF4-FFF2-40B4-BE49-F238E27FC236}">
                <a16:creationId xmlns:a16="http://schemas.microsoft.com/office/drawing/2014/main" id="{833FFBF3-2C9C-4F78-A3E4-14959C142AFC}"/>
              </a:ext>
            </a:extLst>
          </p:cNvPr>
          <p:cNvSpPr>
            <a:spLocks noChangeArrowheads="1"/>
          </p:cNvSpPr>
          <p:nvPr/>
        </p:nvSpPr>
        <p:spPr bwMode="auto">
          <a:xfrm>
            <a:off x="76200" y="7100888"/>
            <a:ext cx="678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L’agente riducente NADH così non viene mai a contatto con l’unità idrossilante altamente reattiva. Prima si lega il substrato e poi vengono trasferiti due elettroni.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    Fe</a:t>
            </a:r>
            <a:r>
              <a:rPr kumimoji="0" lang="it-IT" altLang="it-IT" sz="1800" b="0" i="0" u="none" strike="noStrike" kern="1200" cap="none" spc="0" normalizeH="0" baseline="-25000" noProof="0">
                <a:ln>
                  <a:noFill/>
                </a:ln>
                <a:solidFill>
                  <a:srgbClr val="0000FF"/>
                </a:solidFill>
                <a:effectLst/>
                <a:uLnTx/>
                <a:uFillTx/>
                <a:latin typeface="Arial" panose="020B0604020202020204" pitchFamily="34" charset="0"/>
                <a:ea typeface="+mn-ea"/>
                <a:cs typeface="+mn-cs"/>
              </a:rPr>
              <a:t>2</a:t>
            </a:r>
            <a:r>
              <a:rPr kumimoji="0" lang="it-IT" altLang="it-IT" sz="1800" b="0" i="0" u="none" strike="noStrike" kern="1200" cap="none" spc="0" normalizeH="0" baseline="30000" noProof="0">
                <a:ln>
                  <a:noFill/>
                </a:ln>
                <a:solidFill>
                  <a:srgbClr val="0000FF"/>
                </a:solidFill>
                <a:effectLst/>
                <a:uLnTx/>
                <a:uFillTx/>
                <a:latin typeface="Arial" panose="020B0604020202020204" pitchFamily="34" charset="0"/>
                <a:ea typeface="+mn-ea"/>
                <a:cs typeface="+mn-cs"/>
              </a:rPr>
              <a:t>III</a:t>
            </a: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  +  O</a:t>
            </a:r>
            <a:r>
              <a:rPr kumimoji="0" lang="it-IT" altLang="it-IT" sz="1800" b="0" i="0" u="none" strike="noStrike" kern="1200" cap="none" spc="0" normalizeH="0" baseline="-25000" noProof="0">
                <a:ln>
                  <a:noFill/>
                </a:ln>
                <a:solidFill>
                  <a:srgbClr val="0000FF"/>
                </a:solidFill>
                <a:effectLst/>
                <a:uLnTx/>
                <a:uFillTx/>
                <a:latin typeface="Arial" panose="020B0604020202020204" pitchFamily="34" charset="0"/>
                <a:ea typeface="+mn-ea"/>
                <a:cs typeface="+mn-cs"/>
              </a:rPr>
              <a:t>2</a:t>
            </a: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H</a:t>
            </a:r>
            <a:r>
              <a:rPr kumimoji="0" lang="it-IT" altLang="it-IT" sz="1800" b="0" i="0" u="none" strike="noStrike" kern="1200" cap="none" spc="0" normalizeH="0" baseline="30000" noProof="0">
                <a:ln>
                  <a:noFill/>
                </a:ln>
                <a:solidFill>
                  <a:srgbClr val="0000FF"/>
                </a:solidFill>
                <a:effectLst/>
                <a:uLnTx/>
                <a:uFillTx/>
                <a:latin typeface="Arial" panose="020B0604020202020204" pitchFamily="34" charset="0"/>
                <a:ea typeface="+mn-ea"/>
                <a:cs typeface="+mn-cs"/>
              </a:rPr>
              <a:t>-                          </a:t>
            </a: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Fe</a:t>
            </a:r>
            <a:r>
              <a:rPr kumimoji="0" lang="it-IT" altLang="it-IT" sz="1800" b="0" i="0" u="none" strike="noStrike" kern="1200" cap="none" spc="0" normalizeH="0" baseline="-25000" noProof="0">
                <a:ln>
                  <a:noFill/>
                </a:ln>
                <a:solidFill>
                  <a:srgbClr val="0000FF"/>
                </a:solidFill>
                <a:effectLst/>
                <a:uLnTx/>
                <a:uFillTx/>
                <a:latin typeface="Arial" panose="020B0604020202020204" pitchFamily="34" charset="0"/>
                <a:ea typeface="+mn-ea"/>
                <a:cs typeface="+mn-cs"/>
              </a:rPr>
              <a:t>2</a:t>
            </a:r>
            <a:r>
              <a:rPr kumimoji="0" lang="it-IT" altLang="it-IT" sz="1800" b="0" i="0" u="none" strike="noStrike" kern="1200" cap="none" spc="0" normalizeH="0" baseline="30000" noProof="0">
                <a:ln>
                  <a:noFill/>
                </a:ln>
                <a:solidFill>
                  <a:srgbClr val="0000FF"/>
                </a:solidFill>
                <a:effectLst/>
                <a:uLnTx/>
                <a:uFillTx/>
                <a:latin typeface="Arial" panose="020B0604020202020204" pitchFamily="34" charset="0"/>
                <a:ea typeface="+mn-ea"/>
                <a:cs typeface="+mn-cs"/>
              </a:rPr>
              <a:t>IV</a:t>
            </a: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=O   +   H</a:t>
            </a:r>
            <a:r>
              <a:rPr kumimoji="0" lang="it-IT" altLang="it-IT" sz="1800" b="0" i="0" u="none" strike="noStrike" kern="1200" cap="none" spc="0" normalizeH="0" baseline="-25000" noProof="0">
                <a:ln>
                  <a:noFill/>
                </a:ln>
                <a:solidFill>
                  <a:srgbClr val="0000FF"/>
                </a:solidFill>
                <a:effectLst/>
                <a:uLnTx/>
                <a:uFillTx/>
                <a:latin typeface="Arial" panose="020B0604020202020204" pitchFamily="34" charset="0"/>
                <a:ea typeface="+mn-ea"/>
                <a:cs typeface="+mn-cs"/>
              </a:rPr>
              <a:t>2</a:t>
            </a: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19462" name="Rectangle 8">
            <a:extLst>
              <a:ext uri="{FF2B5EF4-FFF2-40B4-BE49-F238E27FC236}">
                <a16:creationId xmlns:a16="http://schemas.microsoft.com/office/drawing/2014/main" id="{BD308706-31F2-4888-8BD4-E7120D7D0D96}"/>
              </a:ext>
            </a:extLst>
          </p:cNvPr>
          <p:cNvSpPr>
            <a:spLocks noChangeArrowheads="1"/>
          </p:cNvSpPr>
          <p:nvPr/>
        </p:nvSpPr>
        <p:spPr bwMode="auto">
          <a:xfrm>
            <a:off x="4591050" y="5334000"/>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dinuclear non-heme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iron unit</a:t>
            </a:r>
          </a:p>
        </p:txBody>
      </p:sp>
      <p:sp>
        <p:nvSpPr>
          <p:cNvPr id="19463" name="Line 9">
            <a:extLst>
              <a:ext uri="{FF2B5EF4-FFF2-40B4-BE49-F238E27FC236}">
                <a16:creationId xmlns:a16="http://schemas.microsoft.com/office/drawing/2014/main" id="{7DC7DF14-8F00-4D49-87E0-BB48473A101E}"/>
              </a:ext>
            </a:extLst>
          </p:cNvPr>
          <p:cNvSpPr>
            <a:spLocks noChangeShapeType="1"/>
          </p:cNvSpPr>
          <p:nvPr/>
        </p:nvSpPr>
        <p:spPr bwMode="auto">
          <a:xfrm flipH="1" flipV="1">
            <a:off x="4648200" y="4267200"/>
            <a:ext cx="685800" cy="114300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4" name="Rectangle 10">
            <a:extLst>
              <a:ext uri="{FF2B5EF4-FFF2-40B4-BE49-F238E27FC236}">
                <a16:creationId xmlns:a16="http://schemas.microsoft.com/office/drawing/2014/main" id="{40C63842-8D71-4934-9610-89275A83EFA5}"/>
              </a:ext>
            </a:extLst>
          </p:cNvPr>
          <p:cNvSpPr>
            <a:spLocks noChangeArrowheads="1"/>
          </p:cNvSpPr>
          <p:nvPr/>
        </p:nvSpPr>
        <p:spPr bwMode="auto">
          <a:xfrm>
            <a:off x="3470275" y="2197100"/>
            <a:ext cx="3198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FF"/>
                </a:solidFill>
                <a:effectLst/>
                <a:uLnTx/>
                <a:uFillTx/>
                <a:latin typeface="Arial" panose="020B0604020202020204" pitchFamily="34" charset="0"/>
                <a:ea typeface="+mn-ea"/>
                <a:cs typeface="+mn-cs"/>
              </a:rPr>
              <a:t>the reduced protein will react with</a:t>
            </a:r>
          </a:p>
        </p:txBody>
      </p:sp>
      <p:sp>
        <p:nvSpPr>
          <p:cNvPr id="19465" name="Rectangle 11">
            <a:extLst>
              <a:ext uri="{FF2B5EF4-FFF2-40B4-BE49-F238E27FC236}">
                <a16:creationId xmlns:a16="http://schemas.microsoft.com/office/drawing/2014/main" id="{943D8A30-907C-4330-87D7-2A5D7489C6CA}"/>
              </a:ext>
            </a:extLst>
          </p:cNvPr>
          <p:cNvSpPr>
            <a:spLocks noChangeArrowheads="1"/>
          </p:cNvSpPr>
          <p:nvPr/>
        </p:nvSpPr>
        <p:spPr bwMode="auto">
          <a:xfrm>
            <a:off x="5561013" y="3048000"/>
            <a:ext cx="1144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00FF"/>
                </a:solidFill>
                <a:effectLst/>
                <a:uLnTx/>
                <a:uFillTx/>
                <a:latin typeface="Arial" panose="020B0604020202020204" pitchFamily="34" charset="0"/>
                <a:ea typeface="+mn-ea"/>
                <a:cs typeface="+mn-cs"/>
              </a:rPr>
              <a:t>to produce</a:t>
            </a:r>
          </a:p>
        </p:txBody>
      </p:sp>
      <p:sp>
        <p:nvSpPr>
          <p:cNvPr id="19466" name="Line 12">
            <a:extLst>
              <a:ext uri="{FF2B5EF4-FFF2-40B4-BE49-F238E27FC236}">
                <a16:creationId xmlns:a16="http://schemas.microsoft.com/office/drawing/2014/main" id="{3782476C-476F-48EB-8F15-9CF6D5AF9FD6}"/>
              </a:ext>
            </a:extLst>
          </p:cNvPr>
          <p:cNvSpPr>
            <a:spLocks noChangeShapeType="1"/>
          </p:cNvSpPr>
          <p:nvPr/>
        </p:nvSpPr>
        <p:spPr bwMode="auto">
          <a:xfrm>
            <a:off x="1981200" y="8382000"/>
            <a:ext cx="685800"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7" name="Rectangle 10">
            <a:extLst>
              <a:ext uri="{FF2B5EF4-FFF2-40B4-BE49-F238E27FC236}">
                <a16:creationId xmlns:a16="http://schemas.microsoft.com/office/drawing/2014/main" id="{F8FAB107-1AF9-4417-AFF7-AB07A644F308}"/>
              </a:ext>
            </a:extLst>
          </p:cNvPr>
          <p:cNvSpPr>
            <a:spLocks noChangeArrowheads="1"/>
          </p:cNvSpPr>
          <p:nvPr/>
        </p:nvSpPr>
        <p:spPr bwMode="auto">
          <a:xfrm>
            <a:off x="23813" y="2216150"/>
            <a:ext cx="2349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9900"/>
                </a:solidFill>
                <a:effectLst/>
                <a:uLnTx/>
                <a:uFillTx/>
                <a:latin typeface="Arial" panose="020B0604020202020204" pitchFamily="34" charset="0"/>
                <a:ea typeface="+mn-ea"/>
                <a:cs typeface="+mn-cs"/>
              </a:rPr>
              <a:t>Hydroxylase enzyme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9900"/>
                </a:solidFill>
                <a:effectLst/>
                <a:uLnTx/>
                <a:uFillTx/>
                <a:latin typeface="Arial" panose="020B0604020202020204" pitchFamily="34" charset="0"/>
                <a:ea typeface="+mn-ea"/>
                <a:cs typeface="+mn-cs"/>
              </a:rPr>
              <a:t>the site of O</a:t>
            </a:r>
            <a:r>
              <a:rPr kumimoji="0" lang="it-IT" altLang="it-IT" sz="1600" b="0" i="0" u="none" strike="noStrike" kern="1200" cap="none" spc="0" normalizeH="0" baseline="-25000" noProof="0">
                <a:ln>
                  <a:noFill/>
                </a:ln>
                <a:solidFill>
                  <a:srgbClr val="009900"/>
                </a:solidFill>
                <a:effectLst/>
                <a:uLnTx/>
                <a:uFillTx/>
                <a:latin typeface="Arial" panose="020B0604020202020204" pitchFamily="34" charset="0"/>
                <a:ea typeface="+mn-ea"/>
                <a:cs typeface="+mn-cs"/>
              </a:rPr>
              <a:t>2</a:t>
            </a:r>
            <a:r>
              <a:rPr kumimoji="0" lang="it-IT" altLang="it-IT" sz="1600" b="0" i="0" u="none" strike="noStrike" kern="1200" cap="none" spc="0" normalizeH="0" baseline="0" noProof="0">
                <a:ln>
                  <a:noFill/>
                </a:ln>
                <a:solidFill>
                  <a:srgbClr val="009900"/>
                </a:solidFill>
                <a:effectLst/>
                <a:uLnTx/>
                <a:uFillTx/>
                <a:latin typeface="Arial" panose="020B0604020202020204" pitchFamily="34" charset="0"/>
                <a:ea typeface="+mn-ea"/>
                <a:cs typeface="+mn-cs"/>
              </a:rPr>
              <a:t> activation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9900"/>
                </a:solidFill>
                <a:effectLst/>
                <a:uLnTx/>
                <a:uFillTx/>
                <a:latin typeface="Arial" panose="020B0604020202020204" pitchFamily="34" charset="0"/>
                <a:ea typeface="+mn-ea"/>
                <a:cs typeface="+mn-cs"/>
              </a:rPr>
              <a:t>and substrate binding </a:t>
            </a:r>
          </a:p>
        </p:txBody>
      </p:sp>
      <p:sp>
        <p:nvSpPr>
          <p:cNvPr id="19468" name="Rettangolo 1">
            <a:extLst>
              <a:ext uri="{FF2B5EF4-FFF2-40B4-BE49-F238E27FC236}">
                <a16:creationId xmlns:a16="http://schemas.microsoft.com/office/drawing/2014/main" id="{EDADF55C-FBB9-4A68-A537-D447E1DCAEE5}"/>
              </a:ext>
            </a:extLst>
          </p:cNvPr>
          <p:cNvSpPr>
            <a:spLocks noChangeArrowheads="1"/>
          </p:cNvSpPr>
          <p:nvPr/>
        </p:nvSpPr>
        <p:spPr bwMode="auto">
          <a:xfrm>
            <a:off x="3195638" y="5470525"/>
            <a:ext cx="1254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sng" strike="noStrike" kern="1200" cap="none" spc="0" normalizeH="0" baseline="0" noProof="0">
                <a:ln>
                  <a:noFill/>
                </a:ln>
                <a:solidFill>
                  <a:srgbClr val="FF0000"/>
                </a:solidFill>
                <a:effectLst/>
                <a:uLnTx/>
                <a:uFillTx/>
                <a:latin typeface="Arial" panose="020B0604020202020204" pitchFamily="34" charset="0"/>
                <a:ea typeface="+mn-ea"/>
                <a:cs typeface="+mn-cs"/>
              </a:rPr>
              <a:t>  eductase</a:t>
            </a:r>
          </a:p>
        </p:txBody>
      </p:sp>
      <p:sp>
        <p:nvSpPr>
          <p:cNvPr id="19469" name="Rettangolo 12">
            <a:extLst>
              <a:ext uri="{FF2B5EF4-FFF2-40B4-BE49-F238E27FC236}">
                <a16:creationId xmlns:a16="http://schemas.microsoft.com/office/drawing/2014/main" id="{07B34A37-C46F-4652-9374-D0ADE8467DBF}"/>
              </a:ext>
            </a:extLst>
          </p:cNvPr>
          <p:cNvSpPr>
            <a:spLocks noChangeArrowheads="1"/>
          </p:cNvSpPr>
          <p:nvPr/>
        </p:nvSpPr>
        <p:spPr bwMode="auto">
          <a:xfrm>
            <a:off x="3195638" y="3197225"/>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1" i="0" u="sng" strike="noStrike" kern="1200" cap="none" spc="0" normalizeH="0" baseline="0" noProof="0">
                <a:ln>
                  <a:noFill/>
                </a:ln>
                <a:solidFill>
                  <a:srgbClr val="FFFFFF"/>
                </a:solidFill>
                <a:effectLst/>
                <a:uLnTx/>
                <a:uFillTx/>
                <a:latin typeface="Arial" panose="020B0604020202020204" pitchFamily="34" charset="0"/>
                <a:ea typeface="+mn-ea"/>
                <a:cs typeface="+mn-cs"/>
              </a:rPr>
              <a:t>Hydroxylase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EDA4E76E-E70E-4FD0-80E2-52E85382BC03}"/>
              </a:ext>
            </a:extLst>
          </p:cNvPr>
          <p:cNvSpPr>
            <a:spLocks noChangeArrowheads="1"/>
          </p:cNvSpPr>
          <p:nvPr/>
        </p:nvSpPr>
        <p:spPr bwMode="auto">
          <a:xfrm>
            <a:off x="0" y="684213"/>
            <a:ext cx="6858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The active site of the hydroxylase protein of MMO contains a dinuclear noheme iron unit: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Fe</a:t>
            </a:r>
            <a:r>
              <a:rPr kumimoji="0" lang="it-IT" altLang="it-IT" sz="2400" b="0" i="0" u="none" strike="noStrike" kern="1200" cap="none" spc="0" normalizeH="0" baseline="-25000" noProof="0" dirty="0">
                <a:ln>
                  <a:noFill/>
                </a:ln>
                <a:solidFill>
                  <a:srgbClr val="009900"/>
                </a:solidFill>
                <a:effectLst/>
                <a:uLnTx/>
                <a:uFillTx/>
                <a:latin typeface="Comic Sans MS" panose="030F0702030302020204" pitchFamily="66" charset="0"/>
                <a:ea typeface="+mn-ea"/>
                <a:cs typeface="+mn-cs"/>
              </a:rPr>
              <a:t>2</a:t>
            </a:r>
            <a:r>
              <a:rPr kumimoji="0" lang="it-IT" altLang="it-IT" sz="2400" b="0" i="0" u="none" strike="noStrike" kern="1200" cap="none" spc="0" normalizeH="0" baseline="30000" noProof="0" dirty="0">
                <a:ln>
                  <a:noFill/>
                </a:ln>
                <a:solidFill>
                  <a:srgbClr val="009900"/>
                </a:solidFill>
                <a:effectLst/>
                <a:uLnTx/>
                <a:uFillTx/>
                <a:latin typeface="Comic Sans MS" panose="030F0702030302020204" pitchFamily="66" charset="0"/>
                <a:ea typeface="+mn-ea"/>
                <a:cs typeface="+mn-cs"/>
              </a:rPr>
              <a:t>III</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 + O</a:t>
            </a:r>
            <a:r>
              <a:rPr kumimoji="0" lang="it-IT" altLang="it-IT" sz="2400" b="0" i="0" u="none" strike="noStrike" kern="1200" cap="none" spc="0" normalizeH="0" baseline="-25000" noProof="0" dirty="0">
                <a:ln>
                  <a:noFill/>
                </a:ln>
                <a:solidFill>
                  <a:srgbClr val="009900"/>
                </a:solidFill>
                <a:effectLst/>
                <a:uLnTx/>
                <a:uFillTx/>
                <a:latin typeface="Comic Sans MS" panose="030F0702030302020204" pitchFamily="66" charset="0"/>
                <a:ea typeface="+mn-ea"/>
                <a:cs typeface="+mn-cs"/>
              </a:rPr>
              <a:t>2</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H</a:t>
            </a:r>
            <a:r>
              <a:rPr kumimoji="0" lang="it-IT" altLang="it-IT" sz="2400" b="0" i="0" u="none" strike="noStrike" kern="1200" cap="none" spc="0" normalizeH="0" baseline="30000" noProof="0" dirty="0">
                <a:ln>
                  <a:noFill/>
                </a:ln>
                <a:solidFill>
                  <a:srgbClr val="009900"/>
                </a:solidFill>
                <a:effectLst/>
                <a:uLnTx/>
                <a:uFillTx/>
                <a:latin typeface="Comic Sans MS" panose="030F0702030302020204" pitchFamily="66" charset="0"/>
                <a:ea typeface="+mn-ea"/>
                <a:cs typeface="+mn-cs"/>
              </a:rPr>
              <a:t>-</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         Fe</a:t>
            </a:r>
            <a:r>
              <a:rPr kumimoji="0" lang="it-IT" altLang="it-IT" sz="2400" b="0" i="0" u="none" strike="noStrike" kern="1200" cap="none" spc="0" normalizeH="0" baseline="-25000" noProof="0" dirty="0">
                <a:ln>
                  <a:noFill/>
                </a:ln>
                <a:solidFill>
                  <a:srgbClr val="009900"/>
                </a:solidFill>
                <a:effectLst/>
                <a:uLnTx/>
                <a:uFillTx/>
                <a:latin typeface="Comic Sans MS" panose="030F0702030302020204" pitchFamily="66" charset="0"/>
                <a:ea typeface="+mn-ea"/>
                <a:cs typeface="+mn-cs"/>
              </a:rPr>
              <a:t>2</a:t>
            </a:r>
            <a:r>
              <a:rPr kumimoji="0" lang="it-IT" altLang="it-IT" sz="2400" b="0" i="0" u="none" strike="noStrike" kern="1200" cap="none" spc="0" normalizeH="0" baseline="30000" noProof="0" dirty="0">
                <a:ln>
                  <a:noFill/>
                </a:ln>
                <a:solidFill>
                  <a:srgbClr val="009900"/>
                </a:solidFill>
                <a:effectLst/>
                <a:uLnTx/>
                <a:uFillTx/>
                <a:latin typeface="Comic Sans MS" panose="030F0702030302020204" pitchFamily="66" charset="0"/>
                <a:ea typeface="+mn-ea"/>
                <a:cs typeface="+mn-cs"/>
              </a:rPr>
              <a:t>IV</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=O  +  H</a:t>
            </a:r>
            <a:r>
              <a:rPr kumimoji="0" lang="it-IT" altLang="it-IT" sz="2400" b="0" i="0" u="none" strike="noStrike" kern="1200" cap="none" spc="0" normalizeH="0" baseline="-25000" noProof="0" dirty="0">
                <a:ln>
                  <a:noFill/>
                </a:ln>
                <a:solidFill>
                  <a:srgbClr val="009900"/>
                </a:solidFill>
                <a:effectLst/>
                <a:uLnTx/>
                <a:uFillTx/>
                <a:latin typeface="Comic Sans MS" panose="030F0702030302020204" pitchFamily="66" charset="0"/>
                <a:ea typeface="+mn-ea"/>
                <a:cs typeface="+mn-cs"/>
              </a:rPr>
              <a:t>2</a:t>
            </a:r>
            <a:r>
              <a:rPr kumimoji="0" lang="it-IT" altLang="it-IT" sz="2400" b="0" i="0" u="none" strike="noStrike" kern="1200" cap="none" spc="0" normalizeH="0" baseline="0" noProof="0" dirty="0">
                <a:ln>
                  <a:noFill/>
                </a:ln>
                <a:solidFill>
                  <a:srgbClr val="009900"/>
                </a:solidFill>
                <a:effectLst/>
                <a:uLnTx/>
                <a:uFillTx/>
                <a:latin typeface="Comic Sans MS" panose="030F0702030302020204" pitchFamily="66" charset="0"/>
                <a:ea typeface="+mn-ea"/>
                <a:cs typeface="+mn-cs"/>
              </a:rPr>
              <a:t>O</a:t>
            </a:r>
          </a:p>
        </p:txBody>
      </p:sp>
      <p:cxnSp>
        <p:nvCxnSpPr>
          <p:cNvPr id="4" name="Connettore 2 3">
            <a:extLst>
              <a:ext uri="{FF2B5EF4-FFF2-40B4-BE49-F238E27FC236}">
                <a16:creationId xmlns:a16="http://schemas.microsoft.com/office/drawing/2014/main" id="{B26879D0-1E11-498F-95CE-AABB27CBFDE7}"/>
              </a:ext>
            </a:extLst>
          </p:cNvPr>
          <p:cNvCxnSpPr/>
          <p:nvPr/>
        </p:nvCxnSpPr>
        <p:spPr>
          <a:xfrm>
            <a:off x="2565400" y="1979613"/>
            <a:ext cx="503238" cy="0"/>
          </a:xfrm>
          <a:prstGeom prst="straightConnector1">
            <a:avLst/>
          </a:prstGeom>
          <a:ln>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2">
            <a:extLst>
              <a:ext uri="{FF2B5EF4-FFF2-40B4-BE49-F238E27FC236}">
                <a16:creationId xmlns:a16="http://schemas.microsoft.com/office/drawing/2014/main" id="{381436D2-797F-4188-BE2D-A707E2CEE2F0}"/>
              </a:ext>
            </a:extLst>
          </p:cNvPr>
          <p:cNvGrpSpPr>
            <a:grpSpLocks/>
          </p:cNvGrpSpPr>
          <p:nvPr/>
        </p:nvGrpSpPr>
        <p:grpSpPr bwMode="auto">
          <a:xfrm>
            <a:off x="0" y="0"/>
            <a:ext cx="6858000" cy="9002713"/>
            <a:chOff x="0" y="0"/>
            <a:chExt cx="4320" cy="5671"/>
          </a:xfrm>
        </p:grpSpPr>
        <p:pic>
          <p:nvPicPr>
            <p:cNvPr id="3075" name="Picture 10" descr="8">
              <a:extLst>
                <a:ext uri="{FF2B5EF4-FFF2-40B4-BE49-F238E27FC236}">
                  <a16:creationId xmlns:a16="http://schemas.microsoft.com/office/drawing/2014/main" id="{55D4C940-9F32-40BC-A84F-AEE273DDF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 y="0"/>
              <a:ext cx="4117" cy="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a:extLst>
                <a:ext uri="{FF2B5EF4-FFF2-40B4-BE49-F238E27FC236}">
                  <a16:creationId xmlns:a16="http://schemas.microsoft.com/office/drawing/2014/main" id="{D88C2303-0401-44A9-9FC1-5ADCC601F721}"/>
                </a:ext>
              </a:extLst>
            </p:cNvPr>
            <p:cNvSpPr txBox="1">
              <a:spLocks noChangeArrowheads="1"/>
            </p:cNvSpPr>
            <p:nvPr/>
          </p:nvSpPr>
          <p:spPr bwMode="auto">
            <a:xfrm>
              <a:off x="2028" y="979"/>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1" u="none" strike="noStrike" kern="1200" cap="none" spc="0" normalizeH="0" baseline="0" noProof="0">
                  <a:ln>
                    <a:noFill/>
                  </a:ln>
                  <a:solidFill>
                    <a:srgbClr val="CC0000"/>
                  </a:solidFill>
                  <a:effectLst/>
                  <a:uLnTx/>
                  <a:uFillTx/>
                  <a:latin typeface="Arial" panose="020B0604020202020204" pitchFamily="34" charset="0"/>
                  <a:ea typeface="+mn-ea"/>
                  <a:cs typeface="+mn-cs"/>
                </a:rPr>
                <a:t>st. ch</a:t>
              </a:r>
            </a:p>
          </p:txBody>
        </p:sp>
        <p:sp>
          <p:nvSpPr>
            <p:cNvPr id="3077" name="Text Box 6">
              <a:extLst>
                <a:ext uri="{FF2B5EF4-FFF2-40B4-BE49-F238E27FC236}">
                  <a16:creationId xmlns:a16="http://schemas.microsoft.com/office/drawing/2014/main" id="{2ACCC73A-F24F-4902-86C4-CCECFCE5826B}"/>
                </a:ext>
              </a:extLst>
            </p:cNvPr>
            <p:cNvSpPr txBox="1">
              <a:spLocks noChangeArrowheads="1"/>
            </p:cNvSpPr>
            <p:nvPr/>
          </p:nvSpPr>
          <p:spPr bwMode="auto">
            <a:xfrm>
              <a:off x="2105" y="2733"/>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1" u="none" strike="noStrike" kern="1200" cap="none" spc="0" normalizeH="0" baseline="0" noProof="0">
                  <a:ln>
                    <a:noFill/>
                  </a:ln>
                  <a:solidFill>
                    <a:srgbClr val="CC0000"/>
                  </a:solidFill>
                  <a:effectLst/>
                  <a:uLnTx/>
                  <a:uFillTx/>
                  <a:latin typeface="Arial" panose="020B0604020202020204" pitchFamily="34" charset="0"/>
                  <a:ea typeface="+mn-ea"/>
                  <a:cs typeface="+mn-cs"/>
                </a:rPr>
                <a:t>st. ch</a:t>
              </a:r>
            </a:p>
          </p:txBody>
        </p:sp>
        <p:sp>
          <p:nvSpPr>
            <p:cNvPr id="3078" name="Text Box 7">
              <a:extLst>
                <a:ext uri="{FF2B5EF4-FFF2-40B4-BE49-F238E27FC236}">
                  <a16:creationId xmlns:a16="http://schemas.microsoft.com/office/drawing/2014/main" id="{CB46792C-4A64-4762-9F94-592FCDC864ED}"/>
                </a:ext>
              </a:extLst>
            </p:cNvPr>
            <p:cNvSpPr txBox="1">
              <a:spLocks noChangeArrowheads="1"/>
            </p:cNvSpPr>
            <p:nvPr/>
          </p:nvSpPr>
          <p:spPr bwMode="auto">
            <a:xfrm>
              <a:off x="0" y="5213"/>
              <a:ext cx="432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600" b="0" i="1" u="none" strike="noStrike" kern="1200" cap="none" spc="0" normalizeH="0" baseline="0" noProof="0">
                  <a:ln>
                    <a:noFill/>
                  </a:ln>
                  <a:solidFill>
                    <a:srgbClr val="CC0000"/>
                  </a:solidFill>
                  <a:effectLst/>
                  <a:uLnTx/>
                  <a:uFillTx/>
                  <a:latin typeface="Arial" panose="020B0604020202020204" pitchFamily="34" charset="0"/>
                  <a:ea typeface="+mn-ea"/>
                  <a:cs typeface="+mn-cs"/>
                </a:rPr>
                <a:t>Unità funzionali individuate  in tre classi di proteine in grado di legare O</a:t>
              </a:r>
              <a:r>
                <a:rPr kumimoji="0" lang="it-IT" altLang="it-IT" sz="1600" b="0" i="1" u="none" strike="noStrike" kern="1200" cap="none" spc="0" normalizeH="0" baseline="-25000" noProof="0">
                  <a:ln>
                    <a:noFill/>
                  </a:ln>
                  <a:solidFill>
                    <a:srgbClr val="CC0000"/>
                  </a:solidFill>
                  <a:effectLst/>
                  <a:uLnTx/>
                  <a:uFillTx/>
                  <a:latin typeface="Arial" panose="020B0604020202020204" pitchFamily="34" charset="0"/>
                  <a:ea typeface="+mn-ea"/>
                  <a:cs typeface="+mn-cs"/>
                </a:rPr>
                <a:t>2</a:t>
              </a:r>
              <a:endParaRPr kumimoji="0" lang="it-IT" altLang="it-IT" sz="1600" b="0" i="1" u="none" strike="noStrike" kern="1200" cap="none" spc="0" normalizeH="0" baseline="0" noProof="0">
                <a:ln>
                  <a:noFill/>
                </a:ln>
                <a:solidFill>
                  <a:srgbClr val="CC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FF6600"/>
                  </a:solidFill>
                  <a:effectLst/>
                  <a:uLnTx/>
                  <a:uFillTx/>
                  <a:latin typeface="Arial" panose="020B0604020202020204" pitchFamily="34" charset="0"/>
                  <a:ea typeface="+mn-ea"/>
                  <a:cs typeface="+mn-cs"/>
                </a:rPr>
                <a:t>Lewis acid-base chemistry</a:t>
              </a:r>
              <a:endParaRPr kumimoji="0" lang="it-IT" altLang="it-IT" sz="1600" b="0" i="0" u="none" strike="noStrike" kern="1200" cap="none" spc="0" normalizeH="0" baseline="-25000" noProof="0">
                <a:ln>
                  <a:noFill/>
                </a:ln>
                <a:solidFill>
                  <a:srgbClr val="FF6600"/>
                </a:solidFill>
                <a:effectLst/>
                <a:uLnTx/>
                <a:uFillTx/>
                <a:latin typeface="Arial" panose="020B0604020202020204" pitchFamily="34" charset="0"/>
                <a:ea typeface="+mn-ea"/>
                <a:cs typeface="+mn-cs"/>
              </a:endParaRPr>
            </a:p>
          </p:txBody>
        </p:sp>
        <p:sp>
          <p:nvSpPr>
            <p:cNvPr id="3079" name="Text Box 11">
              <a:extLst>
                <a:ext uri="{FF2B5EF4-FFF2-40B4-BE49-F238E27FC236}">
                  <a16:creationId xmlns:a16="http://schemas.microsoft.com/office/drawing/2014/main" id="{290D61F0-22B7-43C9-8E60-957B25A77A12}"/>
                </a:ext>
              </a:extLst>
            </p:cNvPr>
            <p:cNvSpPr txBox="1">
              <a:spLocks noChangeArrowheads="1"/>
            </p:cNvSpPr>
            <p:nvPr/>
          </p:nvSpPr>
          <p:spPr bwMode="auto">
            <a:xfrm>
              <a:off x="119" y="113"/>
              <a:ext cx="45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C0E04E6-91AC-49EC-A64D-4C5EF9C311CD}"/>
              </a:ext>
            </a:extLst>
          </p:cNvPr>
          <p:cNvSpPr>
            <a:spLocks noChangeArrowheads="1"/>
          </p:cNvSpPr>
          <p:nvPr/>
        </p:nvSpPr>
        <p:spPr bwMode="auto">
          <a:xfrm>
            <a:off x="-76200" y="44450"/>
            <a:ext cx="72390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Protective metalloenzymes: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the Cu-Zn Superoxide Dismutase (SOD</a:t>
            </a:r>
            <a:r>
              <a:rPr kumimoji="0" lang="it-IT" altLang="it-IT"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I metalloenzimi </a:t>
            </a:r>
            <a:r>
              <a:rPr kumimoji="0" lang="it-IT" altLang="it-IT"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SOD</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catalizzano la disproporzione del superossido: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2 O</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   2 H</a:t>
            </a:r>
            <a:r>
              <a:rPr kumimoji="0" lang="it-IT" altLang="it-IT" sz="20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H</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    O</a:t>
            </a:r>
            <a:r>
              <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rPr>
              <a:t>2            </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25000" noProof="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L’acqua ossigenata è trasformata da un altro enzima (</a:t>
            </a:r>
            <a:r>
              <a:rPr kumimoji="0" lang="it-IT" altLang="it-IT"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catalasi</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SOD e catalasi </a:t>
            </a:r>
            <a:r>
              <a:rPr kumimoji="0" lang="it-IT" altLang="it-IT"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proteggono</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l’organismo da potenziali sottoprodotti del metabolismo dell’ossigeno.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Sono note SOD contenenti Mn, Fe e Cu-Zn.</a:t>
            </a:r>
            <a:endParaRPr kumimoji="0" lang="it-IT" altLang="it-IT" sz="2000" b="0" i="0" u="none" strike="noStrike" kern="1200" cap="none" spc="0" normalizeH="0" baseline="0" noProof="0">
              <a:ln>
                <a:noFill/>
              </a:ln>
              <a:solidFill>
                <a:srgbClr val="FF3399"/>
              </a:solidFill>
              <a:effectLst/>
              <a:uLnTx/>
              <a:uFillTx/>
              <a:latin typeface="Times New Roman" panose="02020603050405020304" pitchFamily="18" charset="0"/>
              <a:ea typeface="+mn-ea"/>
              <a:cs typeface="+mn-cs"/>
            </a:endParaRPr>
          </a:p>
        </p:txBody>
      </p:sp>
      <p:sp>
        <p:nvSpPr>
          <p:cNvPr id="21507" name="Line 3">
            <a:extLst>
              <a:ext uri="{FF2B5EF4-FFF2-40B4-BE49-F238E27FC236}">
                <a16:creationId xmlns:a16="http://schemas.microsoft.com/office/drawing/2014/main" id="{00052B4F-F38E-48BF-A7BA-3898D79DB463}"/>
              </a:ext>
            </a:extLst>
          </p:cNvPr>
          <p:cNvSpPr>
            <a:spLocks noChangeShapeType="1"/>
          </p:cNvSpPr>
          <p:nvPr/>
        </p:nvSpPr>
        <p:spPr bwMode="auto">
          <a:xfrm>
            <a:off x="2590800" y="1600200"/>
            <a:ext cx="838200" cy="0"/>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8" name="Line 4">
            <a:extLst>
              <a:ext uri="{FF2B5EF4-FFF2-40B4-BE49-F238E27FC236}">
                <a16:creationId xmlns:a16="http://schemas.microsoft.com/office/drawing/2014/main" id="{B3E5A945-C400-401A-B837-064D4BF044F4}"/>
              </a:ext>
            </a:extLst>
          </p:cNvPr>
          <p:cNvSpPr>
            <a:spLocks noChangeShapeType="1"/>
          </p:cNvSpPr>
          <p:nvPr/>
        </p:nvSpPr>
        <p:spPr bwMode="auto">
          <a:xfrm>
            <a:off x="4267200" y="3124200"/>
            <a:ext cx="0" cy="3810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9" name="Rectangle 5">
            <a:extLst>
              <a:ext uri="{FF2B5EF4-FFF2-40B4-BE49-F238E27FC236}">
                <a16:creationId xmlns:a16="http://schemas.microsoft.com/office/drawing/2014/main" id="{DDA539C2-0A88-4666-A6D4-346CBB2FAA55}"/>
              </a:ext>
            </a:extLst>
          </p:cNvPr>
          <p:cNvSpPr>
            <a:spLocks noChangeArrowheads="1"/>
          </p:cNvSpPr>
          <p:nvPr/>
        </p:nvSpPr>
        <p:spPr bwMode="auto">
          <a:xfrm>
            <a:off x="3571875" y="3452813"/>
            <a:ext cx="157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brass enzyme</a:t>
            </a:r>
          </a:p>
        </p:txBody>
      </p:sp>
      <p:sp>
        <p:nvSpPr>
          <p:cNvPr id="21510" name="Rectangle 6">
            <a:extLst>
              <a:ext uri="{FF2B5EF4-FFF2-40B4-BE49-F238E27FC236}">
                <a16:creationId xmlns:a16="http://schemas.microsoft.com/office/drawing/2014/main" id="{808AAD42-35CB-4685-B18F-4C47AA2BA4DE}"/>
              </a:ext>
            </a:extLst>
          </p:cNvPr>
          <p:cNvSpPr>
            <a:spLocks noChangeArrowheads="1"/>
          </p:cNvSpPr>
          <p:nvPr/>
        </p:nvSpPr>
        <p:spPr bwMode="auto">
          <a:xfrm>
            <a:off x="3543300" y="3525838"/>
            <a:ext cx="1600200" cy="304800"/>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1" name="Rectangle 7">
            <a:extLst>
              <a:ext uri="{FF2B5EF4-FFF2-40B4-BE49-F238E27FC236}">
                <a16:creationId xmlns:a16="http://schemas.microsoft.com/office/drawing/2014/main" id="{622F3417-C49B-45F9-83F9-FCDE685D9EC2}"/>
              </a:ext>
            </a:extLst>
          </p:cNvPr>
          <p:cNvSpPr>
            <a:spLocks noChangeArrowheads="1"/>
          </p:cNvSpPr>
          <p:nvPr/>
        </p:nvSpPr>
        <p:spPr bwMode="auto">
          <a:xfrm>
            <a:off x="0" y="3779838"/>
            <a:ext cx="6858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isolati da varie sorgenti (globuli rossi, fegato, …); composti da </a:t>
            </a:r>
            <a:r>
              <a:rPr kumimoji="0" lang="it-IT" altLang="it-IT" sz="20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due subunità identiche, ciascuna contenente un atomo di Cu ed uno di Zn</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Meccanismo catalitico “ping-pong”: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ECu(II)   +  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ECu(I)    +    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ECu(I)   + 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2H</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ECu(II)   +  H</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-0.33V                        E°(Cu</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/Zn</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0.33V</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0000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+0.89V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k(1)</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uncatalyzed</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  4x10</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5</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M</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-1</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s</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k(1)</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catalyzed </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2x10</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9</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M</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-1</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s</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-1  </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(diffusion-controlled)</a:t>
            </a:r>
            <a:endPar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endParaRPr>
          </a:p>
        </p:txBody>
      </p:sp>
      <p:sp>
        <p:nvSpPr>
          <p:cNvPr id="21512" name="Line 8">
            <a:extLst>
              <a:ext uri="{FF2B5EF4-FFF2-40B4-BE49-F238E27FC236}">
                <a16:creationId xmlns:a16="http://schemas.microsoft.com/office/drawing/2014/main" id="{763A8F05-1AF6-41CE-B570-9CDC02DC1FF1}"/>
              </a:ext>
            </a:extLst>
          </p:cNvPr>
          <p:cNvSpPr>
            <a:spLocks noChangeShapeType="1"/>
          </p:cNvSpPr>
          <p:nvPr/>
        </p:nvSpPr>
        <p:spPr bwMode="auto">
          <a:xfrm>
            <a:off x="2286000" y="5183188"/>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3" name="Line 9">
            <a:extLst>
              <a:ext uri="{FF2B5EF4-FFF2-40B4-BE49-F238E27FC236}">
                <a16:creationId xmlns:a16="http://schemas.microsoft.com/office/drawing/2014/main" id="{746FB4E3-F981-4CBA-9829-491F98D5BE19}"/>
              </a:ext>
            </a:extLst>
          </p:cNvPr>
          <p:cNvSpPr>
            <a:spLocks noChangeShapeType="1"/>
          </p:cNvSpPr>
          <p:nvPr/>
        </p:nvSpPr>
        <p:spPr bwMode="auto">
          <a:xfrm flipH="1">
            <a:off x="2286000" y="5267325"/>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4" name="Line 10">
            <a:extLst>
              <a:ext uri="{FF2B5EF4-FFF2-40B4-BE49-F238E27FC236}">
                <a16:creationId xmlns:a16="http://schemas.microsoft.com/office/drawing/2014/main" id="{604A5E3A-A5B8-49A3-A517-C95BE6C6827B}"/>
              </a:ext>
            </a:extLst>
          </p:cNvPr>
          <p:cNvSpPr>
            <a:spLocks noChangeShapeType="1"/>
          </p:cNvSpPr>
          <p:nvPr/>
        </p:nvSpPr>
        <p:spPr bwMode="auto">
          <a:xfrm>
            <a:off x="2959100" y="5435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5" name="Line 11">
            <a:extLst>
              <a:ext uri="{FF2B5EF4-FFF2-40B4-BE49-F238E27FC236}">
                <a16:creationId xmlns:a16="http://schemas.microsoft.com/office/drawing/2014/main" id="{805AC18B-A306-4D84-8EC1-59C8A28A0755}"/>
              </a:ext>
            </a:extLst>
          </p:cNvPr>
          <p:cNvSpPr>
            <a:spLocks noChangeShapeType="1"/>
          </p:cNvSpPr>
          <p:nvPr/>
        </p:nvSpPr>
        <p:spPr bwMode="auto">
          <a:xfrm flipH="1">
            <a:off x="2959100" y="5508625"/>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048F34-3970-4074-AE89-02CB6CE9070D}"/>
              </a:ext>
            </a:extLst>
          </p:cNvPr>
          <p:cNvSpPr>
            <a:spLocks noChangeArrowheads="1"/>
          </p:cNvSpPr>
          <p:nvPr/>
        </p:nvSpPr>
        <p:spPr bwMode="auto">
          <a:xfrm>
            <a:off x="0" y="76200"/>
            <a:ext cx="6858000" cy="740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Struttura</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bovine erythrocyte SOD determinata mediante cristallografia a raggi X con risoluzione a 2 Å.</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Sito attivo : </a:t>
            </a:r>
            <a:r>
              <a:rPr kumimoji="0" lang="it-IT" altLang="it-IT"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Cu(II) coordinato da 4 imidazoli istidinici </a:t>
            </a:r>
            <a:r>
              <a:rPr kumimoji="0" lang="it-IT" altLang="it-IT"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(His 44, His 46, His 118, His 61). C’è evidenza di un quinto legante assiale (acqua).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His 44 e His 46 sono in posizione </a:t>
            </a:r>
            <a:r>
              <a:rPr kumimoji="0" lang="it-IT" altLang="it-IT" sz="2000" b="0" i="0" u="sng" strike="noStrike" kern="1200" cap="none" spc="0" normalizeH="0" baseline="0" noProof="0">
                <a:ln>
                  <a:noFill/>
                </a:ln>
                <a:solidFill>
                  <a:srgbClr val="009900"/>
                </a:solidFill>
                <a:effectLst/>
                <a:uLnTx/>
                <a:uFillTx/>
                <a:latin typeface="Times New Roman" panose="02020603050405020304" pitchFamily="18" charset="0"/>
                <a:ea typeface="+mn-ea"/>
                <a:cs typeface="+mn-cs"/>
              </a:rPr>
              <a:t>trans</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nella sfera di coord. quadrato-planare distorta del complesso CuN</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4</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malgrado la loro prossimità nella sequenza. </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Il tripeptide His44-Val45-His46 </a:t>
            </a:r>
            <a:r>
              <a:rPr kumimoji="0" lang="it-IT" altLang="it-IT" sz="2000" b="0" i="0" u="sng" strike="noStrike" kern="1200" cap="none" spc="0" normalizeH="0" baseline="0" noProof="0">
                <a:ln>
                  <a:noFill/>
                </a:ln>
                <a:solidFill>
                  <a:srgbClr val="CC0066"/>
                </a:solidFill>
                <a:effectLst/>
                <a:uLnTx/>
                <a:uFillTx/>
                <a:latin typeface="Times New Roman" panose="02020603050405020304" pitchFamily="18" charset="0"/>
                <a:ea typeface="+mn-ea"/>
                <a:cs typeface="+mn-cs"/>
              </a:rPr>
              <a:t>blocca</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del tutto l’accesso a Cu da un lato del piano CuN</a:t>
            </a:r>
            <a:r>
              <a:rPr kumimoji="0" lang="it-IT" altLang="it-IT" sz="2000" b="0" i="0" u="none" strike="noStrike" kern="1200" cap="none" spc="0" normalizeH="0" baseline="-25000" noProof="0">
                <a:ln>
                  <a:noFill/>
                </a:ln>
                <a:solidFill>
                  <a:srgbClr val="CC0066"/>
                </a:solidFill>
                <a:effectLst/>
                <a:uLnTx/>
                <a:uFillTx/>
                <a:latin typeface="Times New Roman" panose="02020603050405020304" pitchFamily="18" charset="0"/>
                <a:ea typeface="+mn-ea"/>
                <a:cs typeface="+mn-cs"/>
              </a:rPr>
              <a:t>4</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mentre l’altro lato è accessibile al solvente mediante un canale conico di 4 Å di larghezza.</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Questo canale è tappezzato di a.a. con residui carichi positivamente che attraggono ioni O</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i quali diffondono sulla superficie proteica fin dentro il canale da cui non possono più uscire.</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Nelle vicinanze un Glu 131 neutralizza la carica ed aiuta a stabilire un gradiente elettrostatico che guida O</a:t>
            </a:r>
            <a:r>
              <a:rPr kumimoji="0" lang="it-IT" altLang="it-IT" sz="2000" b="0" i="0" u="none" strike="noStrike" kern="1200" cap="none" spc="0" normalizeH="0" baseline="-25000" noProof="0">
                <a:ln>
                  <a:noFill/>
                </a:ln>
                <a:solidFill>
                  <a:srgbClr val="CC0066"/>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30000" noProof="0">
                <a:ln>
                  <a:noFill/>
                </a:ln>
                <a:solidFill>
                  <a:srgbClr val="CC0066"/>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verso il sito attivo positivo Cu</a:t>
            </a:r>
            <a:r>
              <a:rPr kumimoji="0" lang="it-IT" altLang="it-IT" sz="2000" b="0" i="0" u="none" strike="noStrike" kern="1200" cap="none" spc="0" normalizeH="0" baseline="30000" noProof="0">
                <a:ln>
                  <a:noFill/>
                </a:ln>
                <a:solidFill>
                  <a:srgbClr val="CC0066"/>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/Zn</a:t>
            </a:r>
            <a:r>
              <a:rPr kumimoji="0" lang="it-IT" altLang="it-IT" sz="2000" b="0" i="0" u="none" strike="noStrike" kern="1200" cap="none" spc="0" normalizeH="0" baseline="30000" noProof="0">
                <a:ln>
                  <a:noFill/>
                </a:ln>
                <a:solidFill>
                  <a:srgbClr val="CC0066"/>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In fondo alla cavità oltre a Cu(II) c’è anche </a:t>
            </a: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Zn(II) che coordina in una geometria tetraedrica 3 His (69, 78, 61) ed un carbossilato (Asp 81).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Il centro dimetallico </a:t>
            </a:r>
            <a:r>
              <a:rPr kumimoji="0" lang="it-IT" altLang="it-IT" sz="20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Cu-imidazolato-Zn</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nella Cu</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Zn</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SOD è un motivo strutturale nuovo.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endPar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D2CBF5-23FF-4F69-B244-178944826A0C}"/>
              </a:ext>
            </a:extLst>
          </p:cNvPr>
          <p:cNvSpPr>
            <a:spLocks noChangeArrowheads="1"/>
          </p:cNvSpPr>
          <p:nvPr/>
        </p:nvSpPr>
        <p:spPr bwMode="auto">
          <a:xfrm>
            <a:off x="2168525" y="4373563"/>
            <a:ext cx="2689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FIGURE 11.22 p. 327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Struttura Cu2Zn2SOD</a:t>
            </a:r>
          </a:p>
        </p:txBody>
      </p:sp>
      <p:pic>
        <p:nvPicPr>
          <p:cNvPr id="23555" name="Picture 3" descr="Figura 11">
            <a:extLst>
              <a:ext uri="{FF2B5EF4-FFF2-40B4-BE49-F238E27FC236}">
                <a16:creationId xmlns:a16="http://schemas.microsoft.com/office/drawing/2014/main" id="{EFC28000-0AB6-4362-8B05-1A47CCD0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506413"/>
            <a:ext cx="563245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E206B5E-06BA-4AE6-8F61-B60AA6110A54}"/>
              </a:ext>
            </a:extLst>
          </p:cNvPr>
          <p:cNvSpPr>
            <a:spLocks noChangeArrowheads="1"/>
          </p:cNvSpPr>
          <p:nvPr/>
        </p:nvSpPr>
        <p:spPr bwMode="auto">
          <a:xfrm>
            <a:off x="0" y="152400"/>
            <a:ext cx="6858000"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it-IT" sz="2400" b="1" i="0" u="none" strike="noStrike" kern="1200" cap="none" spc="0" normalizeH="0" baseline="0" noProof="0" dirty="0">
                <a:ln>
                  <a:noFill/>
                </a:ln>
                <a:solidFill>
                  <a:srgbClr val="0000FF"/>
                </a:solidFill>
                <a:effectLst/>
                <a:uLnTx/>
                <a:uFillTx/>
                <a:latin typeface="Times New Roman" pitchFamily="18" charset="0"/>
                <a:ea typeface="+mn-ea"/>
                <a:cs typeface="+mn-cs"/>
              </a:rPr>
              <a:t>Ruolo dello Zinco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srgbClr val="0000FF"/>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Times New Roman" pitchFamily="18" charset="0"/>
                <a:ea typeface="+mn-ea"/>
                <a:cs typeface="+mn-cs"/>
              </a:rPr>
              <a:t>Nel meccanismo proposto il ponte </a:t>
            </a:r>
            <a:r>
              <a:rPr kumimoji="0" lang="it-IT" sz="2000" b="1" i="0" u="none" strike="noStrike" kern="1200" cap="none" spc="0" normalizeH="0" baseline="0" noProof="0" dirty="0" err="1">
                <a:ln>
                  <a:noFill/>
                </a:ln>
                <a:solidFill>
                  <a:srgbClr val="FF0000"/>
                </a:solidFill>
                <a:effectLst/>
                <a:uLnTx/>
                <a:uFillTx/>
                <a:latin typeface="Times New Roman" pitchFamily="18" charset="0"/>
                <a:ea typeface="+mn-ea"/>
                <a:cs typeface="+mn-cs"/>
              </a:rPr>
              <a:t>imidazolato</a:t>
            </a:r>
            <a:r>
              <a:rPr kumimoji="0" lang="it-IT" sz="2000" b="1" i="0" u="none" strike="noStrike" kern="1200" cap="none" spc="0" normalizeH="0" baseline="0" noProof="0" dirty="0">
                <a:ln>
                  <a:noFill/>
                </a:ln>
                <a:solidFill>
                  <a:srgbClr val="FF0000"/>
                </a:solidFill>
                <a:effectLst/>
                <a:uLnTx/>
                <a:uFillTx/>
                <a:latin typeface="Times New Roman" pitchFamily="18" charset="0"/>
                <a:ea typeface="+mn-ea"/>
                <a:cs typeface="+mn-cs"/>
              </a:rPr>
              <a:t> si rompe e si riforma ad ogni ciclo catalitico. </a:t>
            </a: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La velocità a cui si realizza questa rottura è pari alla velocità di turnover dell’enzima.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La coordinazione di un N </a:t>
            </a:r>
            <a:r>
              <a:rPr kumimoji="0" lang="it-IT" sz="2000" b="0" i="0" u="none" strike="noStrike" kern="1200" cap="none" spc="0" normalizeH="0" baseline="0" noProof="0" dirty="0" err="1">
                <a:ln>
                  <a:noFill/>
                </a:ln>
                <a:solidFill>
                  <a:srgbClr val="009900"/>
                </a:solidFill>
                <a:effectLst/>
                <a:uLnTx/>
                <a:uFillTx/>
                <a:latin typeface="Times New Roman" pitchFamily="18" charset="0"/>
                <a:ea typeface="+mn-ea"/>
                <a:cs typeface="+mn-cs"/>
              </a:rPr>
              <a:t>istidinico</a:t>
            </a: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 a Zn(II) abbassa il </a:t>
            </a:r>
            <a:r>
              <a:rPr kumimoji="0" lang="it-IT" sz="2000" b="0" i="0" u="none" strike="noStrike" kern="1200" cap="none" spc="0" normalizeH="0" baseline="0" noProof="0" dirty="0" err="1">
                <a:ln>
                  <a:noFill/>
                </a:ln>
                <a:solidFill>
                  <a:srgbClr val="009900"/>
                </a:solidFill>
                <a:effectLst/>
                <a:uLnTx/>
                <a:uFillTx/>
                <a:latin typeface="Times New Roman" pitchFamily="18" charset="0"/>
                <a:ea typeface="+mn-ea"/>
                <a:cs typeface="+mn-cs"/>
              </a:rPr>
              <a:t>pKa</a:t>
            </a: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 dell’altro N da 14 a </a:t>
            </a:r>
            <a:r>
              <a:rPr kumimoji="0" lang="it-IT" sz="2000" b="0" i="0" u="none" strike="noStrike" kern="1200" cap="none" spc="0" normalizeH="0" baseline="0" noProof="0" dirty="0" err="1">
                <a:ln>
                  <a:noFill/>
                </a:ln>
                <a:solidFill>
                  <a:srgbClr val="009900"/>
                </a:solidFill>
                <a:effectLst/>
                <a:uLnTx/>
                <a:uFillTx/>
                <a:latin typeface="Times New Roman" pitchFamily="18" charset="0"/>
                <a:ea typeface="+mn-ea"/>
                <a:cs typeface="+mn-cs"/>
              </a:rPr>
              <a:t>ca</a:t>
            </a: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 7-10. Allora, questo secondo N preferirà legarsi ad H</a:t>
            </a:r>
            <a:r>
              <a:rPr kumimoji="0" lang="it-IT" sz="2000" b="0" i="0" u="none" strike="noStrike" kern="1200" cap="none" spc="0" normalizeH="0" baseline="30000" noProof="0" dirty="0">
                <a:ln>
                  <a:noFill/>
                </a:ln>
                <a:solidFill>
                  <a:srgbClr val="009900"/>
                </a:solidFill>
                <a:effectLst/>
                <a:uLnTx/>
                <a:uFillTx/>
                <a:latin typeface="Times New Roman" pitchFamily="18" charset="0"/>
                <a:ea typeface="+mn-ea"/>
                <a:cs typeface="+mn-cs"/>
              </a:rPr>
              <a:t>+</a:t>
            </a:r>
            <a:r>
              <a:rPr kumimoji="0" lang="it-IT" sz="2000" b="0" i="0" u="none" strike="noStrike" kern="1200" cap="none" spc="0" normalizeH="0" baseline="0" noProof="0" dirty="0">
                <a:ln>
                  <a:noFill/>
                </a:ln>
                <a:solidFill>
                  <a:srgbClr val="009900"/>
                </a:solidFill>
                <a:effectLst/>
                <a:uLnTx/>
                <a:uFillTx/>
                <a:latin typeface="Times New Roman" pitchFamily="18" charset="0"/>
                <a:ea typeface="+mn-ea"/>
                <a:cs typeface="+mn-cs"/>
              </a:rPr>
              <a:t> piuttosto che a Cu(II), preferenza che porta alla rottura del ponte e riduzione del Cu(II) a Cu(I). </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In questo modo si forma un open site al Cu (I) per legare O</a:t>
            </a:r>
            <a:r>
              <a:rPr kumimoji="0" lang="it-IT" sz="2000" b="0" i="0" u="none" strike="noStrike" kern="1200" cap="none" spc="0" normalizeH="0" baseline="-25000" noProof="0" dirty="0">
                <a:ln>
                  <a:noFill/>
                </a:ln>
                <a:solidFill>
                  <a:srgbClr val="FF0000"/>
                </a:solidFill>
                <a:effectLst/>
                <a:uLnTx/>
                <a:uFillTx/>
                <a:latin typeface="Times New Roman" pitchFamily="18" charset="0"/>
                <a:ea typeface="+mn-ea"/>
                <a:cs typeface="+mn-cs"/>
              </a:rPr>
              <a:t>2</a:t>
            </a:r>
            <a:r>
              <a:rPr kumimoji="0" lang="it-IT" sz="2000" b="0" i="0" u="none" strike="noStrike" kern="1200" cap="none" spc="0" normalizeH="0" baseline="30000" noProof="0" dirty="0">
                <a:ln>
                  <a:noFill/>
                </a:ln>
                <a:solidFill>
                  <a:srgbClr val="FF0000"/>
                </a:solidFill>
                <a:effectLst/>
                <a:uLnTx/>
                <a:uFillTx/>
                <a:latin typeface="Times New Roman" pitchFamily="18" charset="0"/>
                <a:ea typeface="+mn-ea"/>
                <a:cs typeface="+mn-cs"/>
              </a:rPr>
              <a:t>-</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 ovviando alla necessità di uno ST ad alta energia con </a:t>
            </a:r>
            <a:r>
              <a:rPr kumimoji="0" lang="it-IT" sz="2000" b="0" i="0" u="none" strike="noStrike" kern="1200" cap="none" spc="0" normalizeH="0" baseline="0" noProof="0" dirty="0" err="1">
                <a:ln>
                  <a:noFill/>
                </a:ln>
                <a:solidFill>
                  <a:srgbClr val="FF0000"/>
                </a:solidFill>
                <a:effectLst/>
                <a:uLnTx/>
                <a:uFillTx/>
                <a:latin typeface="Times New Roman" pitchFamily="18" charset="0"/>
                <a:ea typeface="+mn-ea"/>
                <a:cs typeface="+mn-cs"/>
              </a:rPr>
              <a:t>n.d.c</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 5. La </a:t>
            </a:r>
            <a:r>
              <a:rPr kumimoji="0" lang="it-IT" sz="2000" b="0" i="0" u="none" strike="noStrike" kern="1200" cap="none" spc="0" normalizeH="0" baseline="0" noProof="0" dirty="0" err="1">
                <a:ln>
                  <a:noFill/>
                </a:ln>
                <a:solidFill>
                  <a:srgbClr val="FF0000"/>
                </a:solidFill>
                <a:effectLst/>
                <a:uLnTx/>
                <a:uFillTx/>
                <a:latin typeface="Times New Roman" pitchFamily="18" charset="0"/>
                <a:ea typeface="+mn-ea"/>
                <a:cs typeface="+mn-cs"/>
              </a:rPr>
              <a:t>riossidazione</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 a Cu(II) riforma il ponte con trasferimento di H</a:t>
            </a:r>
            <a:r>
              <a:rPr kumimoji="0" lang="it-IT" sz="2000" b="0" i="0" u="none" strike="noStrike" kern="1200" cap="none" spc="0" normalizeH="0" baseline="30000" noProof="0" dirty="0">
                <a:ln>
                  <a:noFill/>
                </a:ln>
                <a:solidFill>
                  <a:srgbClr val="FF0000"/>
                </a:solidFill>
                <a:effectLst/>
                <a:uLnTx/>
                <a:uFillTx/>
                <a:latin typeface="Times New Roman" pitchFamily="18" charset="0"/>
                <a:ea typeface="+mn-ea"/>
                <a:cs typeface="+mn-cs"/>
              </a:rPr>
              <a:t>+</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 e formazione finale di H</a:t>
            </a:r>
            <a:r>
              <a:rPr kumimoji="0" lang="it-IT" sz="2000" b="0" i="0" u="none" strike="noStrike" kern="1200" cap="none" spc="0" normalizeH="0" baseline="-25000" noProof="0" dirty="0">
                <a:ln>
                  <a:noFill/>
                </a:ln>
                <a:solidFill>
                  <a:srgbClr val="FF0000"/>
                </a:solidFill>
                <a:effectLst/>
                <a:uLnTx/>
                <a:uFillTx/>
                <a:latin typeface="Times New Roman" pitchFamily="18" charset="0"/>
                <a:ea typeface="+mn-ea"/>
                <a:cs typeface="+mn-cs"/>
              </a:rPr>
              <a:t>2</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O</a:t>
            </a:r>
            <a:r>
              <a:rPr kumimoji="0" lang="it-IT" sz="2000" b="0" i="0" u="none" strike="noStrike" kern="1200" cap="none" spc="0" normalizeH="0" baseline="-25000" noProof="0" dirty="0">
                <a:ln>
                  <a:noFill/>
                </a:ln>
                <a:solidFill>
                  <a:srgbClr val="FF0000"/>
                </a:solidFill>
                <a:effectLst/>
                <a:uLnTx/>
                <a:uFillTx/>
                <a:latin typeface="Times New Roman" pitchFamily="18" charset="0"/>
                <a:ea typeface="+mn-ea"/>
                <a:cs typeface="+mn-cs"/>
              </a:rPr>
              <a:t>2</a:t>
            </a: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sz="2000" b="0" i="0" u="none" strike="noStrike" kern="1200" cap="none" spc="0" normalizeH="0" baseline="0" noProof="0" dirty="0">
              <a:ln>
                <a:noFill/>
              </a:ln>
              <a:solidFill>
                <a:srgbClr val="0000FF"/>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Times New Roman" pitchFamily="18" charset="0"/>
                <a:ea typeface="+mn-ea"/>
                <a:cs typeface="+mn-cs"/>
              </a:rPr>
              <a:t>Alcuni studi hanno riportato un’attività immutata per una SOD senza Zn(II), pertanto la sua funzione potrebbe consistere nel </a:t>
            </a:r>
            <a:r>
              <a:rPr kumimoji="0" lang="it-IT" sz="2000" b="0" i="0" u="sng"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mn-ea"/>
                <a:cs typeface="+mn-cs"/>
              </a:rPr>
              <a:t>creare il gradiente elettrico</a:t>
            </a:r>
            <a:r>
              <a:rPr kumimoji="0" lang="it-IT" sz="2000" b="0" i="0" u="none" strike="noStrike" kern="1200" cap="none" spc="0" normalizeH="0" baseline="0" noProof="0" dirty="0">
                <a:ln>
                  <a:noFill/>
                </a:ln>
                <a:solidFill>
                  <a:srgbClr val="0000FF"/>
                </a:solidFill>
                <a:effectLst/>
                <a:uLnTx/>
                <a:uFillTx/>
                <a:latin typeface="Times New Roman" pitchFamily="18" charset="0"/>
                <a:ea typeface="+mn-ea"/>
                <a:cs typeface="+mn-cs"/>
              </a:rPr>
              <a:t> per attrarre l’anione </a:t>
            </a:r>
            <a:r>
              <a:rPr kumimoji="0" lang="it-IT" sz="2000" b="0" i="0" u="none" strike="noStrike" kern="1200" cap="none" spc="0" normalizeH="0" baseline="0" noProof="0" dirty="0" err="1">
                <a:ln>
                  <a:noFill/>
                </a:ln>
                <a:solidFill>
                  <a:srgbClr val="0000FF"/>
                </a:solidFill>
                <a:effectLst/>
                <a:uLnTx/>
                <a:uFillTx/>
                <a:latin typeface="Times New Roman" pitchFamily="18" charset="0"/>
                <a:ea typeface="+mn-ea"/>
                <a:cs typeface="+mn-cs"/>
              </a:rPr>
              <a:t>superossido</a:t>
            </a:r>
            <a:r>
              <a:rPr kumimoji="0" lang="it-IT" sz="2000" b="0" i="0" u="none" strike="noStrike" kern="1200" cap="none" spc="0" normalizeH="0" baseline="0" noProof="0" dirty="0">
                <a:ln>
                  <a:noFill/>
                </a:ln>
                <a:solidFill>
                  <a:srgbClr val="0000FF"/>
                </a:solidFill>
                <a:effectLst/>
                <a:uLnTx/>
                <a:uFillTx/>
                <a:latin typeface="Times New Roman" pitchFamily="18" charset="0"/>
                <a:ea typeface="+mn-ea"/>
                <a:cs typeface="+mn-cs"/>
              </a:rPr>
              <a:t> e di conferire </a:t>
            </a:r>
            <a:r>
              <a:rPr kumimoji="0" lang="it-IT" sz="2000" b="0" i="0" u="sng" strike="noStrike" kern="1200" cap="none" spc="0" normalizeH="0" baseline="0" noProof="0" dirty="0">
                <a:ln>
                  <a:noFill/>
                </a:ln>
                <a:solidFill>
                  <a:srgbClr val="0000FF"/>
                </a:solidFill>
                <a:effectLst/>
                <a:uLnTx/>
                <a:uFillTx/>
                <a:latin typeface="Times New Roman" pitchFamily="18" charset="0"/>
                <a:ea typeface="+mn-ea"/>
                <a:cs typeface="+mn-cs"/>
              </a:rPr>
              <a:t>stabilità termica</a:t>
            </a:r>
            <a:r>
              <a:rPr kumimoji="0" lang="it-IT" sz="2000" b="0" i="0" u="none" strike="noStrike" kern="1200" cap="none" spc="0" normalizeH="0" baseline="0" noProof="0" dirty="0">
                <a:ln>
                  <a:noFill/>
                </a:ln>
                <a:solidFill>
                  <a:srgbClr val="0000FF"/>
                </a:solidFill>
                <a:effectLst/>
                <a:uLnTx/>
                <a:uFillTx/>
                <a:latin typeface="Times New Roman" pitchFamily="18" charset="0"/>
                <a:ea typeface="+mn-ea"/>
                <a:cs typeface="+mn-cs"/>
              </a:rPr>
              <a:t> alla proteina.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itchFamily="18" charset="0"/>
                <a:ea typeface="+mn-ea"/>
                <a:cs typeface="+mn-cs"/>
              </a:rPr>
              <a:t> 		</a:t>
            </a:r>
            <a:endParaRPr kumimoji="0" lang="it-IT" sz="20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45FDB97-E401-436C-BE54-1217F845C7AC}"/>
              </a:ext>
            </a:extLst>
          </p:cNvPr>
          <p:cNvSpPr>
            <a:spLocks noChangeArrowheads="1"/>
          </p:cNvSpPr>
          <p:nvPr/>
        </p:nvSpPr>
        <p:spPr bwMode="auto">
          <a:xfrm>
            <a:off x="2670175" y="4389438"/>
            <a:ext cx="151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Figure 11.23</a:t>
            </a:r>
          </a:p>
        </p:txBody>
      </p:sp>
      <p:pic>
        <p:nvPicPr>
          <p:cNvPr id="25603" name="Picture 5" descr="Figura 11">
            <a:extLst>
              <a:ext uri="{FF2B5EF4-FFF2-40B4-BE49-F238E27FC236}">
                <a16:creationId xmlns:a16="http://schemas.microsoft.com/office/drawing/2014/main" id="{7F4702BB-8B4A-4BBF-91C8-CA81E9EB2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763713"/>
            <a:ext cx="6456362"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CED0DC8-A0AF-4444-963D-B1B8BBC9EBCF}"/>
              </a:ext>
            </a:extLst>
          </p:cNvPr>
          <p:cNvSpPr>
            <a:spLocks noChangeArrowheads="1"/>
          </p:cNvSpPr>
          <p:nvPr/>
        </p:nvSpPr>
        <p:spPr bwMode="auto">
          <a:xfrm>
            <a:off x="76200" y="1062038"/>
            <a:ext cx="6705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 </a:t>
            </a:r>
            <a:r>
              <a:rPr kumimoji="0" lang="it-IT" altLang="it-IT" sz="2400" b="1" i="0" u="sng" strike="noStrike" kern="1200" cap="none" spc="0" normalizeH="0" baseline="0" noProof="0">
                <a:ln>
                  <a:noFill/>
                </a:ln>
                <a:solidFill>
                  <a:srgbClr val="CC0066"/>
                </a:solidFill>
                <a:effectLst/>
                <a:uLnTx/>
                <a:uFillTx/>
                <a:latin typeface="Times New Roman" panose="02020603050405020304" pitchFamily="18" charset="0"/>
                <a:ea typeface="+mn-ea"/>
                <a:cs typeface="+mn-cs"/>
              </a:rPr>
              <a:t>Metalloenzima protettivo: catalasi e perossidasi</a:t>
            </a:r>
            <a:r>
              <a:rPr kumimoji="0" lang="it-IT" altLang="it-IT" sz="2400" b="1"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Diversi enzimi usano H</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come substrato (tutti contenenti heme al sito attivo, ma la natura del legante assiale ed il meccanismo sono diversi)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a) disproporzione a O</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e H</a:t>
            </a:r>
            <a:r>
              <a:rPr kumimoji="0" lang="it-IT" altLang="it-IT" sz="2000" b="0" i="0" u="none" strike="noStrike" kern="1200" cap="none" spc="0" normalizeH="0" baseline="-25000" noProof="0">
                <a:ln>
                  <a:noFill/>
                </a:ln>
                <a:solidFill>
                  <a:srgbClr val="0000FF"/>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b) uso come ossidante</a:t>
            </a:r>
            <a:endParaRPr kumimoji="0" lang="it-IT" altLang="it-IT" sz="20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p:txBody>
      </p:sp>
      <p:sp>
        <p:nvSpPr>
          <p:cNvPr id="26627" name="Rectangle 3">
            <a:extLst>
              <a:ext uri="{FF2B5EF4-FFF2-40B4-BE49-F238E27FC236}">
                <a16:creationId xmlns:a16="http://schemas.microsoft.com/office/drawing/2014/main" id="{15209DF0-6647-4CA5-9291-2D72D530EE74}"/>
              </a:ext>
            </a:extLst>
          </p:cNvPr>
          <p:cNvSpPr>
            <a:spLocks noChangeArrowheads="1"/>
          </p:cNvSpPr>
          <p:nvPr/>
        </p:nvSpPr>
        <p:spPr bwMode="auto">
          <a:xfrm>
            <a:off x="2349500" y="5508625"/>
            <a:ext cx="222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Tabella 11.7 p. 329</a:t>
            </a:r>
          </a:p>
        </p:txBody>
      </p:sp>
      <p:pic>
        <p:nvPicPr>
          <p:cNvPr id="26628" name="Picture 4" descr="Tabella 11">
            <a:extLst>
              <a:ext uri="{FF2B5EF4-FFF2-40B4-BE49-F238E27FC236}">
                <a16:creationId xmlns:a16="http://schemas.microsoft.com/office/drawing/2014/main" id="{EECB95A1-73AE-4EBB-923C-99EBE1F5E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3851275"/>
            <a:ext cx="7670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EAD13D0-7DDD-4FDF-90A5-47A9FF9D16BB}"/>
              </a:ext>
            </a:extLst>
          </p:cNvPr>
          <p:cNvSpPr>
            <a:spLocks noChangeArrowheads="1"/>
          </p:cNvSpPr>
          <p:nvPr/>
        </p:nvSpPr>
        <p:spPr bwMode="auto">
          <a:xfrm>
            <a:off x="0" y="152400"/>
            <a:ext cx="6858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sng" strike="noStrike" kern="1200" cap="none" spc="0" normalizeH="0" baseline="0" noProof="0">
                <a:ln>
                  <a:noFill/>
                </a:ln>
                <a:solidFill>
                  <a:srgbClr val="0000FF"/>
                </a:solidFill>
                <a:effectLst/>
                <a:uLnTx/>
                <a:uFillTx/>
                <a:latin typeface="Times New Roman" panose="02020603050405020304" pitchFamily="18" charset="0"/>
                <a:ea typeface="+mn-ea"/>
                <a:cs typeface="+mn-cs"/>
              </a:rPr>
              <a:t>Cytochrome c peroxidase</a:t>
            </a:r>
            <a:r>
              <a:rPr kumimoji="0" lang="it-IT" altLang="it-IT"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dal lievito consiste di una catena singola di 294 a.a. Un sito assiale è occupato dall’His in modo analogo alla Hb, l’altro sito è libero nel resting state Fe(III).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sng" strike="noStrike" kern="1200" cap="none" spc="0" normalizeH="0" baseline="0" noProof="0">
                <a:ln>
                  <a:noFill/>
                </a:ln>
                <a:solidFill>
                  <a:srgbClr val="CC0066"/>
                </a:solidFill>
                <a:effectLst/>
                <a:uLnTx/>
                <a:uFillTx/>
                <a:latin typeface="Times New Roman" panose="02020603050405020304" pitchFamily="18" charset="0"/>
                <a:ea typeface="+mn-ea"/>
                <a:cs typeface="+mn-cs"/>
              </a:rPr>
              <a:t>Horseradish e chloro-peroxidase</a:t>
            </a:r>
            <a:r>
              <a:rPr kumimoji="0" lang="it-IT" altLang="it-IT" sz="20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 nel primo il sito assiale è l’His, nel secondo è il tiolato della cisteina, che lo rende simile al sito attivo dei Cyt P-450.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a:t>
            </a: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La reazione comune a questi enzimi è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a:t>
            </a:r>
            <a:r>
              <a:rPr kumimoji="0" lang="it-IT" altLang="it-IT" sz="14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-H</a:t>
            </a:r>
            <a:r>
              <a:rPr kumimoji="0" lang="it-IT" altLang="it-IT" sz="14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2</a:t>
            </a:r>
            <a:r>
              <a:rPr kumimoji="0" lang="it-IT" altLang="it-IT" sz="14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O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EPFe(III) + H</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a:ln>
                  <a:noFill/>
                </a:ln>
                <a:solidFill>
                  <a:srgbClr val="0099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EPFe(-2e</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X(-2e</a:t>
            </a:r>
            <a:r>
              <a:rPr kumimoji="0" lang="it-IT" altLang="it-IT" sz="2000" b="0"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a:t>
            </a:r>
            <a:r>
              <a:rPr kumimoji="0" lang="it-IT" altLang="it-IT"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  +  EPFe(III)</a:t>
            </a:r>
          </a:p>
        </p:txBody>
      </p:sp>
      <p:grpSp>
        <p:nvGrpSpPr>
          <p:cNvPr id="27651" name="Group 5">
            <a:extLst>
              <a:ext uri="{FF2B5EF4-FFF2-40B4-BE49-F238E27FC236}">
                <a16:creationId xmlns:a16="http://schemas.microsoft.com/office/drawing/2014/main" id="{24F8BC40-1F3A-430D-B4F5-A3A845FC1446}"/>
              </a:ext>
            </a:extLst>
          </p:cNvPr>
          <p:cNvGrpSpPr>
            <a:grpSpLocks/>
          </p:cNvGrpSpPr>
          <p:nvPr/>
        </p:nvGrpSpPr>
        <p:grpSpPr bwMode="auto">
          <a:xfrm>
            <a:off x="1943100" y="2743200"/>
            <a:ext cx="304800" cy="152400"/>
            <a:chOff x="1152" y="1872"/>
            <a:chExt cx="192" cy="96"/>
          </a:xfrm>
        </p:grpSpPr>
        <p:sp>
          <p:nvSpPr>
            <p:cNvPr id="27665" name="Line 3">
              <a:extLst>
                <a:ext uri="{FF2B5EF4-FFF2-40B4-BE49-F238E27FC236}">
                  <a16:creationId xmlns:a16="http://schemas.microsoft.com/office/drawing/2014/main" id="{1EADD455-CF03-40A9-9B10-E42919722A87}"/>
                </a:ext>
              </a:extLst>
            </p:cNvPr>
            <p:cNvSpPr>
              <a:spLocks noChangeShapeType="1"/>
            </p:cNvSpPr>
            <p:nvPr/>
          </p:nvSpPr>
          <p:spPr bwMode="auto">
            <a:xfrm>
              <a:off x="1200" y="1872"/>
              <a:ext cx="144"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6" name="Line 4">
              <a:extLst>
                <a:ext uri="{FF2B5EF4-FFF2-40B4-BE49-F238E27FC236}">
                  <a16:creationId xmlns:a16="http://schemas.microsoft.com/office/drawing/2014/main" id="{0CD0BEB4-F878-4204-9DB8-1D00D5E5D5BC}"/>
                </a:ext>
              </a:extLst>
            </p:cNvPr>
            <p:cNvSpPr>
              <a:spLocks noChangeShapeType="1"/>
            </p:cNvSpPr>
            <p:nvPr/>
          </p:nvSpPr>
          <p:spPr bwMode="auto">
            <a:xfrm flipH="1">
              <a:off x="1152" y="1968"/>
              <a:ext cx="144"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7652" name="Group 6">
            <a:extLst>
              <a:ext uri="{FF2B5EF4-FFF2-40B4-BE49-F238E27FC236}">
                <a16:creationId xmlns:a16="http://schemas.microsoft.com/office/drawing/2014/main" id="{1674962D-78CB-42D0-BEE7-04303B5338CE}"/>
              </a:ext>
            </a:extLst>
          </p:cNvPr>
          <p:cNvGrpSpPr>
            <a:grpSpLocks/>
          </p:cNvGrpSpPr>
          <p:nvPr/>
        </p:nvGrpSpPr>
        <p:grpSpPr bwMode="auto">
          <a:xfrm>
            <a:off x="3581400" y="2743200"/>
            <a:ext cx="304800" cy="152400"/>
            <a:chOff x="1152" y="1872"/>
            <a:chExt cx="192" cy="96"/>
          </a:xfrm>
        </p:grpSpPr>
        <p:sp>
          <p:nvSpPr>
            <p:cNvPr id="27663" name="Line 7">
              <a:extLst>
                <a:ext uri="{FF2B5EF4-FFF2-40B4-BE49-F238E27FC236}">
                  <a16:creationId xmlns:a16="http://schemas.microsoft.com/office/drawing/2014/main" id="{D4AB9DBF-D572-4916-A94F-F8C49D6D19AB}"/>
                </a:ext>
              </a:extLst>
            </p:cNvPr>
            <p:cNvSpPr>
              <a:spLocks noChangeShapeType="1"/>
            </p:cNvSpPr>
            <p:nvPr/>
          </p:nvSpPr>
          <p:spPr bwMode="auto">
            <a:xfrm>
              <a:off x="1200" y="1872"/>
              <a:ext cx="144"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4" name="Line 8">
              <a:extLst>
                <a:ext uri="{FF2B5EF4-FFF2-40B4-BE49-F238E27FC236}">
                  <a16:creationId xmlns:a16="http://schemas.microsoft.com/office/drawing/2014/main" id="{820B9F7D-6909-4DA9-AF55-F83CA2C11B7A}"/>
                </a:ext>
              </a:extLst>
            </p:cNvPr>
            <p:cNvSpPr>
              <a:spLocks noChangeShapeType="1"/>
            </p:cNvSpPr>
            <p:nvPr/>
          </p:nvSpPr>
          <p:spPr bwMode="auto">
            <a:xfrm flipH="1">
              <a:off x="1152" y="1968"/>
              <a:ext cx="144"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7653" name="Rectangle 9">
            <a:extLst>
              <a:ext uri="{FF2B5EF4-FFF2-40B4-BE49-F238E27FC236}">
                <a16:creationId xmlns:a16="http://schemas.microsoft.com/office/drawing/2014/main" id="{ACF51277-2152-48DC-96BB-2AE284242443}"/>
              </a:ext>
            </a:extLst>
          </p:cNvPr>
          <p:cNvSpPr>
            <a:spLocks noChangeArrowheads="1"/>
          </p:cNvSpPr>
          <p:nvPr/>
        </p:nvSpPr>
        <p:spPr bwMode="auto">
          <a:xfrm>
            <a:off x="2133600" y="3505200"/>
            <a:ext cx="1535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P</a:t>
            </a:r>
            <a:r>
              <a:rPr kumimoji="0" lang="it-IT" altLang="it-IT" sz="2000" b="1" i="0" u="none" strike="noStrike" kern="1200" cap="none" spc="0" normalizeH="0" baseline="30000" noProof="0">
                <a:ln>
                  <a:noFill/>
                </a:ln>
                <a:solidFill>
                  <a:srgbClr val="009900"/>
                </a:solidFill>
                <a:effectLst/>
                <a:uLnTx/>
                <a:uFillTx/>
                <a:latin typeface="Times New Roman" panose="02020603050405020304" pitchFamily="18" charset="0"/>
                <a:ea typeface="+mn-ea"/>
                <a:cs typeface="+mn-cs"/>
              </a:rPr>
              <a:t>+.</a:t>
            </a: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Fe(IV)=O</a:t>
            </a:r>
          </a:p>
        </p:txBody>
      </p:sp>
      <p:sp>
        <p:nvSpPr>
          <p:cNvPr id="27654" name="Rectangle 13">
            <a:extLst>
              <a:ext uri="{FF2B5EF4-FFF2-40B4-BE49-F238E27FC236}">
                <a16:creationId xmlns:a16="http://schemas.microsoft.com/office/drawing/2014/main" id="{FA4D9EA7-0F63-4299-8B21-EC04029F1A24}"/>
              </a:ext>
            </a:extLst>
          </p:cNvPr>
          <p:cNvSpPr>
            <a:spLocks noChangeArrowheads="1"/>
          </p:cNvSpPr>
          <p:nvPr/>
        </p:nvSpPr>
        <p:spPr bwMode="auto">
          <a:xfrm>
            <a:off x="3657600" y="3276600"/>
            <a:ext cx="2971800" cy="120015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ma</a:t>
            </a:r>
            <a:r>
              <a:rPr kumimoji="0" lang="it-IT" altLang="it-IT" sz="18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nella cyt c peroxidasi  l’elettrone deriva dal Trp 191;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Ossidazione stepwise di 2 molecole di cyt. c </a:t>
            </a:r>
          </a:p>
        </p:txBody>
      </p:sp>
      <p:sp>
        <p:nvSpPr>
          <p:cNvPr id="27655" name="Rectangle 15">
            <a:extLst>
              <a:ext uri="{FF2B5EF4-FFF2-40B4-BE49-F238E27FC236}">
                <a16:creationId xmlns:a16="http://schemas.microsoft.com/office/drawing/2014/main" id="{F1FBA9CB-37F7-4D02-8AB9-53DAD4D411C7}"/>
              </a:ext>
            </a:extLst>
          </p:cNvPr>
          <p:cNvSpPr>
            <a:spLocks noChangeArrowheads="1"/>
          </p:cNvSpPr>
          <p:nvPr/>
        </p:nvSpPr>
        <p:spPr bwMode="auto">
          <a:xfrm>
            <a:off x="3505200" y="4597400"/>
            <a:ext cx="1371600" cy="376238"/>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nella HRP  </a:t>
            </a:r>
          </a:p>
        </p:txBody>
      </p:sp>
      <p:sp>
        <p:nvSpPr>
          <p:cNvPr id="27656" name="Rectangle 16">
            <a:extLst>
              <a:ext uri="{FF2B5EF4-FFF2-40B4-BE49-F238E27FC236}">
                <a16:creationId xmlns:a16="http://schemas.microsoft.com/office/drawing/2014/main" id="{44F10C0F-B750-4FCE-A4B1-8EEBEE0959C5}"/>
              </a:ext>
            </a:extLst>
          </p:cNvPr>
          <p:cNvSpPr>
            <a:spLocks noChangeArrowheads="1"/>
          </p:cNvSpPr>
          <p:nvPr/>
        </p:nvSpPr>
        <p:spPr bwMode="auto">
          <a:xfrm>
            <a:off x="533400" y="4597400"/>
            <a:ext cx="299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X = alchilammine, solfuri </a:t>
            </a:r>
          </a:p>
        </p:txBody>
      </p:sp>
      <p:sp>
        <p:nvSpPr>
          <p:cNvPr id="27657" name="Rectangle 17">
            <a:extLst>
              <a:ext uri="{FF2B5EF4-FFF2-40B4-BE49-F238E27FC236}">
                <a16:creationId xmlns:a16="http://schemas.microsoft.com/office/drawing/2014/main" id="{63DE1D36-F321-4B35-8C6C-89AB5994F2EC}"/>
              </a:ext>
            </a:extLst>
          </p:cNvPr>
          <p:cNvSpPr>
            <a:spLocks noChangeArrowheads="1"/>
          </p:cNvSpPr>
          <p:nvPr/>
        </p:nvSpPr>
        <p:spPr bwMode="auto">
          <a:xfrm>
            <a:off x="3505200" y="5262563"/>
            <a:ext cx="1524000" cy="376237"/>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 nella catalasi  </a:t>
            </a:r>
          </a:p>
        </p:txBody>
      </p:sp>
      <p:sp>
        <p:nvSpPr>
          <p:cNvPr id="27658" name="Rectangle 18">
            <a:extLst>
              <a:ext uri="{FF2B5EF4-FFF2-40B4-BE49-F238E27FC236}">
                <a16:creationId xmlns:a16="http://schemas.microsoft.com/office/drawing/2014/main" id="{686FBED6-19A5-45A6-A100-5BA7AF1B8611}"/>
              </a:ext>
            </a:extLst>
          </p:cNvPr>
          <p:cNvSpPr>
            <a:spLocks noChangeArrowheads="1"/>
          </p:cNvSpPr>
          <p:nvPr/>
        </p:nvSpPr>
        <p:spPr bwMode="auto">
          <a:xfrm>
            <a:off x="887413" y="5241925"/>
            <a:ext cx="2465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X = acqua ossigenata</a:t>
            </a:r>
          </a:p>
        </p:txBody>
      </p:sp>
      <p:sp>
        <p:nvSpPr>
          <p:cNvPr id="27659" name="Rectangle 19">
            <a:extLst>
              <a:ext uri="{FF2B5EF4-FFF2-40B4-BE49-F238E27FC236}">
                <a16:creationId xmlns:a16="http://schemas.microsoft.com/office/drawing/2014/main" id="{B8A6FBBE-6970-48D8-A326-64C7C351EB85}"/>
              </a:ext>
            </a:extLst>
          </p:cNvPr>
          <p:cNvSpPr>
            <a:spLocks noChangeArrowheads="1"/>
          </p:cNvSpPr>
          <p:nvPr/>
        </p:nvSpPr>
        <p:spPr bwMode="auto">
          <a:xfrm>
            <a:off x="228600" y="5715000"/>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sng" strike="noStrike" kern="1200" cap="none" spc="0" normalizeH="0" baseline="0" noProof="0">
                <a:ln>
                  <a:noFill/>
                </a:ln>
                <a:solidFill>
                  <a:srgbClr val="0033CC"/>
                </a:solidFill>
                <a:effectLst/>
                <a:uLnTx/>
                <a:uFillTx/>
                <a:latin typeface="Times New Roman" panose="02020603050405020304" pitchFamily="18" charset="0"/>
                <a:ea typeface="+mn-ea"/>
                <a:cs typeface="+mn-cs"/>
              </a:rPr>
              <a:t> l’osso gruppo è rilasciato come acqua e non è trasferito ad X</a:t>
            </a:r>
          </a:p>
        </p:txBody>
      </p:sp>
      <p:sp>
        <p:nvSpPr>
          <p:cNvPr id="27660" name="Rectangle 21">
            <a:extLst>
              <a:ext uri="{FF2B5EF4-FFF2-40B4-BE49-F238E27FC236}">
                <a16:creationId xmlns:a16="http://schemas.microsoft.com/office/drawing/2014/main" id="{40154114-9D40-4F9D-B4D5-4174B24C32E7}"/>
              </a:ext>
            </a:extLst>
          </p:cNvPr>
          <p:cNvSpPr>
            <a:spLocks noChangeArrowheads="1"/>
          </p:cNvSpPr>
          <p:nvPr/>
        </p:nvSpPr>
        <p:spPr bwMode="auto">
          <a:xfrm>
            <a:off x="3505200" y="6324600"/>
            <a:ext cx="2286000" cy="376238"/>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nella cloroperossidasi </a:t>
            </a:r>
          </a:p>
        </p:txBody>
      </p:sp>
      <p:sp>
        <p:nvSpPr>
          <p:cNvPr id="27661" name="Rectangle 22">
            <a:extLst>
              <a:ext uri="{FF2B5EF4-FFF2-40B4-BE49-F238E27FC236}">
                <a16:creationId xmlns:a16="http://schemas.microsoft.com/office/drawing/2014/main" id="{18ACC9CB-3F98-4C70-983D-B3E00573757E}"/>
              </a:ext>
            </a:extLst>
          </p:cNvPr>
          <p:cNvSpPr>
            <a:spLocks noChangeArrowheads="1"/>
          </p:cNvSpPr>
          <p:nvPr/>
        </p:nvSpPr>
        <p:spPr bwMode="auto">
          <a:xfrm>
            <a:off x="1243013" y="6308725"/>
            <a:ext cx="1957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X = ione cloruro</a:t>
            </a:r>
          </a:p>
        </p:txBody>
      </p:sp>
      <p:cxnSp>
        <p:nvCxnSpPr>
          <p:cNvPr id="4" name="Connettore 2 3">
            <a:extLst>
              <a:ext uri="{FF2B5EF4-FFF2-40B4-BE49-F238E27FC236}">
                <a16:creationId xmlns:a16="http://schemas.microsoft.com/office/drawing/2014/main" id="{F942F4A0-7ADC-4615-B3EC-4240EA8F016A}"/>
              </a:ext>
            </a:extLst>
          </p:cNvPr>
          <p:cNvCxnSpPr>
            <a:endCxn id="27653" idx="0"/>
          </p:cNvCxnSpPr>
          <p:nvPr/>
        </p:nvCxnSpPr>
        <p:spPr>
          <a:xfrm>
            <a:off x="2900363" y="2987675"/>
            <a:ext cx="1587" cy="51752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772C7-0F9D-4BA7-A491-4A889B623BA9}"/>
              </a:ext>
            </a:extLst>
          </p:cNvPr>
          <p:cNvPicPr>
            <a:picLocks noChangeAspect="1"/>
          </p:cNvPicPr>
          <p:nvPr/>
        </p:nvPicPr>
        <p:blipFill>
          <a:blip r:embed="rId2"/>
          <a:stretch>
            <a:fillRect/>
          </a:stretch>
        </p:blipFill>
        <p:spPr>
          <a:xfrm>
            <a:off x="116632" y="611560"/>
            <a:ext cx="6858000" cy="6481187"/>
          </a:xfrm>
          <a:prstGeom prst="rect">
            <a:avLst/>
          </a:prstGeom>
        </p:spPr>
      </p:pic>
    </p:spTree>
    <p:extLst>
      <p:ext uri="{BB962C8B-B14F-4D97-AF65-F5344CB8AC3E}">
        <p14:creationId xmlns:p14="http://schemas.microsoft.com/office/powerpoint/2010/main" val="288621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3C70F11-1544-4924-AD90-D054C3D3EF19}"/>
              </a:ext>
            </a:extLst>
          </p:cNvPr>
          <p:cNvSpPr>
            <a:spLocks noChangeArrowheads="1"/>
          </p:cNvSpPr>
          <p:nvPr/>
        </p:nvSpPr>
        <p:spPr bwMode="auto">
          <a:xfrm>
            <a:off x="152400" y="127000"/>
            <a:ext cx="6477000" cy="84023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dirty="0">
                <a:ln>
                  <a:noFill/>
                </a:ln>
                <a:solidFill>
                  <a:srgbClr val="CC0066"/>
                </a:solidFill>
                <a:effectLst/>
                <a:uLnTx/>
                <a:uFillTx/>
                <a:latin typeface="Times New Roman" panose="02020603050405020304" pitchFamily="18" charset="0"/>
                <a:ea typeface="+mn-ea"/>
                <a:cs typeface="+mn-cs"/>
              </a:rPr>
              <a:t>L</a:t>
            </a:r>
            <a:r>
              <a:rPr kumimoji="0" lang="it-IT" altLang="it-IT" sz="2000" b="1" i="0" u="none" strike="noStrike" kern="1200" cap="none" spc="0" normalizeH="0" baseline="0" noProof="0" dirty="0">
                <a:ln>
                  <a:noFill/>
                </a:ln>
                <a:solidFill>
                  <a:srgbClr val="CC0066"/>
                </a:solidFill>
                <a:effectLst/>
                <a:uLnTx/>
                <a:uFillTx/>
                <a:latin typeface="Times New Roman" panose="02020603050405020304" pitchFamily="18" charset="0"/>
                <a:ea typeface="+mn-ea"/>
                <a:cs typeface="+mn-cs"/>
              </a:rPr>
              <a:t>a catalasi catalizza la disproporzione di H</a:t>
            </a:r>
            <a:r>
              <a:rPr kumimoji="0" lang="it-IT" altLang="it-IT" sz="2000" b="1" i="0" u="none" strike="noStrike" kern="1200" cap="none" spc="0" normalizeH="0" baseline="-25000" noProof="0" dirty="0">
                <a:ln>
                  <a:noFill/>
                </a:ln>
                <a:solidFill>
                  <a:srgbClr val="CC0066"/>
                </a:solidFill>
                <a:effectLst/>
                <a:uLnTx/>
                <a:uFillTx/>
                <a:latin typeface="Times New Roman" panose="02020603050405020304" pitchFamily="18" charset="0"/>
                <a:ea typeface="+mn-ea"/>
                <a:cs typeface="+mn-cs"/>
              </a:rPr>
              <a:t>2</a:t>
            </a:r>
            <a:r>
              <a:rPr kumimoji="0" lang="it-IT" altLang="it-IT" sz="2000" b="1" i="0" u="none" strike="noStrike" kern="1200" cap="none" spc="0" normalizeH="0" baseline="0" noProof="0" dirty="0">
                <a:ln>
                  <a:noFill/>
                </a:ln>
                <a:solidFill>
                  <a:srgbClr val="CC0066"/>
                </a:solidFill>
                <a:effectLst/>
                <a:uLnTx/>
                <a:uFillTx/>
                <a:latin typeface="Times New Roman" panose="02020603050405020304" pitchFamily="18" charset="0"/>
                <a:ea typeface="+mn-ea"/>
                <a:cs typeface="+mn-cs"/>
              </a:rPr>
              <a:t>O</a:t>
            </a:r>
            <a:r>
              <a:rPr kumimoji="0" lang="it-IT" altLang="it-IT" sz="2000" b="1" i="0" u="none" strike="noStrike" kern="1200" cap="none" spc="0" normalizeH="0" baseline="-25000" noProof="0" dirty="0">
                <a:ln>
                  <a:noFill/>
                </a:ln>
                <a:solidFill>
                  <a:srgbClr val="CC0066"/>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2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O</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  2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PM = 250 000; contiene varie subunità ed al sito attivo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un gruppo heme con un legante assiale tirosinato (Tyr 357 deprotonata all’OH fenolico), mentre l’altro sito coordina il substrato. Il meccanismo è simile a quello della SOD.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La disproporzione avviene in due step: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EFe(III)  +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Compound I   +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Compound I   +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EFe(III) +  H</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O  + O</a:t>
            </a:r>
            <a:r>
              <a:rPr kumimoji="0" lang="it-IT" altLang="it-IT" sz="2000" b="0" i="0" u="none" strike="noStrike" kern="1200" cap="none" spc="0" normalizeH="0" baseline="-25000" noProof="0" dirty="0">
                <a:ln>
                  <a:noFill/>
                </a:ln>
                <a:solidFill>
                  <a:srgbClr val="0033CC"/>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Nel primo passaggio il substrato è ridotto ad acqua ed in concomitanza l’enzima è ossidato a Cpd I. Questa specie PFe=O oxenoid può ossidare anche il formiato, il nitrito e l’etanolo.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L’ossidazione di H</a:t>
            </a:r>
            <a:r>
              <a:rPr kumimoji="0" lang="it-IT" altLang="it-IT" sz="2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a:t>
            </a:r>
            <a:r>
              <a:rPr kumimoji="0" lang="it-IT" altLang="it-IT" sz="20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it-IT" alt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ad ossigeno (+ acqua) completa il ciclo catalitico.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L’oxo gruppo dal centro heme è rilasciato come acqua.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mn-cs"/>
            </a:endParaRPr>
          </a:p>
        </p:txBody>
      </p:sp>
      <p:grpSp>
        <p:nvGrpSpPr>
          <p:cNvPr id="28675" name="Group 3">
            <a:extLst>
              <a:ext uri="{FF2B5EF4-FFF2-40B4-BE49-F238E27FC236}">
                <a16:creationId xmlns:a16="http://schemas.microsoft.com/office/drawing/2014/main" id="{03D3F275-4464-404C-BC9E-C037157AA8A2}"/>
              </a:ext>
            </a:extLst>
          </p:cNvPr>
          <p:cNvGrpSpPr>
            <a:grpSpLocks/>
          </p:cNvGrpSpPr>
          <p:nvPr/>
        </p:nvGrpSpPr>
        <p:grpSpPr bwMode="auto">
          <a:xfrm>
            <a:off x="2430780" y="905076"/>
            <a:ext cx="304800" cy="109682"/>
            <a:chOff x="1152" y="1892"/>
            <a:chExt cx="192" cy="76"/>
          </a:xfrm>
        </p:grpSpPr>
        <p:sp>
          <p:nvSpPr>
            <p:cNvPr id="28682" name="Line 4">
              <a:extLst>
                <a:ext uri="{FF2B5EF4-FFF2-40B4-BE49-F238E27FC236}">
                  <a16:creationId xmlns:a16="http://schemas.microsoft.com/office/drawing/2014/main" id="{7D76715D-D6A8-4B78-96A0-42483A953870}"/>
                </a:ext>
              </a:extLst>
            </p:cNvPr>
            <p:cNvSpPr>
              <a:spLocks noChangeShapeType="1"/>
            </p:cNvSpPr>
            <p:nvPr/>
          </p:nvSpPr>
          <p:spPr bwMode="auto">
            <a:xfrm>
              <a:off x="1200" y="1892"/>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3" name="Line 5">
              <a:extLst>
                <a:ext uri="{FF2B5EF4-FFF2-40B4-BE49-F238E27FC236}">
                  <a16:creationId xmlns:a16="http://schemas.microsoft.com/office/drawing/2014/main" id="{8A39F329-519C-4A18-8519-9AB9D86C4F06}"/>
                </a:ext>
              </a:extLst>
            </p:cNvPr>
            <p:cNvSpPr>
              <a:spLocks noChangeShapeType="1"/>
            </p:cNvSpPr>
            <p:nvPr/>
          </p:nvSpPr>
          <p:spPr bwMode="auto">
            <a:xfrm flipH="1">
              <a:off x="1152" y="1968"/>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8676" name="Group 6">
            <a:extLst>
              <a:ext uri="{FF2B5EF4-FFF2-40B4-BE49-F238E27FC236}">
                <a16:creationId xmlns:a16="http://schemas.microsoft.com/office/drawing/2014/main" id="{8E371412-0DF8-4A6D-9AB5-5715A64AA132}"/>
              </a:ext>
            </a:extLst>
          </p:cNvPr>
          <p:cNvGrpSpPr>
            <a:grpSpLocks/>
          </p:cNvGrpSpPr>
          <p:nvPr/>
        </p:nvGrpSpPr>
        <p:grpSpPr bwMode="auto">
          <a:xfrm>
            <a:off x="2659380" y="3305075"/>
            <a:ext cx="304800" cy="114500"/>
            <a:chOff x="1152" y="1872"/>
            <a:chExt cx="192" cy="96"/>
          </a:xfrm>
        </p:grpSpPr>
        <p:sp>
          <p:nvSpPr>
            <p:cNvPr id="28680" name="Line 7">
              <a:extLst>
                <a:ext uri="{FF2B5EF4-FFF2-40B4-BE49-F238E27FC236}">
                  <a16:creationId xmlns:a16="http://schemas.microsoft.com/office/drawing/2014/main" id="{613C4622-D017-4EC6-B776-48CBC059627C}"/>
                </a:ext>
              </a:extLst>
            </p:cNvPr>
            <p:cNvSpPr>
              <a:spLocks noChangeShapeType="1"/>
            </p:cNvSpPr>
            <p:nvPr/>
          </p:nvSpPr>
          <p:spPr bwMode="auto">
            <a:xfrm>
              <a:off x="1200" y="1872"/>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81" name="Line 8">
              <a:extLst>
                <a:ext uri="{FF2B5EF4-FFF2-40B4-BE49-F238E27FC236}">
                  <a16:creationId xmlns:a16="http://schemas.microsoft.com/office/drawing/2014/main" id="{B8BE2694-2CB8-49A3-B188-4FA65FC14616}"/>
                </a:ext>
              </a:extLst>
            </p:cNvPr>
            <p:cNvSpPr>
              <a:spLocks noChangeShapeType="1"/>
            </p:cNvSpPr>
            <p:nvPr/>
          </p:nvSpPr>
          <p:spPr bwMode="auto">
            <a:xfrm flipH="1">
              <a:off x="1152" y="1968"/>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8677" name="Group 9">
            <a:extLst>
              <a:ext uri="{FF2B5EF4-FFF2-40B4-BE49-F238E27FC236}">
                <a16:creationId xmlns:a16="http://schemas.microsoft.com/office/drawing/2014/main" id="{D1F39480-E581-4278-9E64-69855A4781E1}"/>
              </a:ext>
            </a:extLst>
          </p:cNvPr>
          <p:cNvGrpSpPr>
            <a:grpSpLocks/>
          </p:cNvGrpSpPr>
          <p:nvPr/>
        </p:nvGrpSpPr>
        <p:grpSpPr bwMode="auto">
          <a:xfrm>
            <a:off x="3086100" y="3654846"/>
            <a:ext cx="304800" cy="114500"/>
            <a:chOff x="1152" y="1872"/>
            <a:chExt cx="192" cy="96"/>
          </a:xfrm>
        </p:grpSpPr>
        <p:sp>
          <p:nvSpPr>
            <p:cNvPr id="28678" name="Line 10">
              <a:extLst>
                <a:ext uri="{FF2B5EF4-FFF2-40B4-BE49-F238E27FC236}">
                  <a16:creationId xmlns:a16="http://schemas.microsoft.com/office/drawing/2014/main" id="{9398DA86-14CF-44A3-97EA-276D28BA438E}"/>
                </a:ext>
              </a:extLst>
            </p:cNvPr>
            <p:cNvSpPr>
              <a:spLocks noChangeShapeType="1"/>
            </p:cNvSpPr>
            <p:nvPr/>
          </p:nvSpPr>
          <p:spPr bwMode="auto">
            <a:xfrm>
              <a:off x="1200" y="1872"/>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9" name="Line 11">
              <a:extLst>
                <a:ext uri="{FF2B5EF4-FFF2-40B4-BE49-F238E27FC236}">
                  <a16:creationId xmlns:a16="http://schemas.microsoft.com/office/drawing/2014/main" id="{1C12C737-8589-4CCC-A84E-FB7E981F399E}"/>
                </a:ext>
              </a:extLst>
            </p:cNvPr>
            <p:cNvSpPr>
              <a:spLocks noChangeShapeType="1"/>
            </p:cNvSpPr>
            <p:nvPr/>
          </p:nvSpPr>
          <p:spPr bwMode="auto">
            <a:xfrm flipH="1">
              <a:off x="1152" y="1968"/>
              <a:ext cx="14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5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1">
            <a:extLst>
              <a:ext uri="{FF2B5EF4-FFF2-40B4-BE49-F238E27FC236}">
                <a16:creationId xmlns:a16="http://schemas.microsoft.com/office/drawing/2014/main" id="{0B62F6E1-F45F-4E2E-BBCB-06083BDB13E7}"/>
              </a:ext>
            </a:extLst>
          </p:cNvPr>
          <p:cNvSpPr>
            <a:spLocks noChangeArrowheads="1"/>
          </p:cNvSpPr>
          <p:nvPr/>
        </p:nvSpPr>
        <p:spPr bwMode="auto">
          <a:xfrm>
            <a:off x="0" y="-36513"/>
            <a:ext cx="6858000" cy="12741276"/>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Each of the specific functional centers employed in the reversible binding of dioxygen also partecipates in oxygen-atom-transfer reactions.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We explore iron metalloenzymes in which the metal center serves as an </a:t>
            </a:r>
            <a:r>
              <a:rPr kumimoji="0" lang="it-IT" altLang="it-IT" sz="2400" b="0" i="0" u="sng" strike="noStrike" kern="1200" cap="none" spc="0" normalizeH="0" baseline="0" noProof="0">
                <a:ln>
                  <a:noFill/>
                </a:ln>
                <a:solidFill>
                  <a:srgbClr val="FFFFFF"/>
                </a:solidFill>
                <a:effectLst/>
                <a:uLnTx/>
                <a:uFillTx/>
                <a:latin typeface="Times New Roman" panose="02020603050405020304" pitchFamily="18" charset="0"/>
                <a:ea typeface="+mn-ea"/>
                <a:cs typeface="+mn-cs"/>
              </a:rPr>
              <a:t>activator</a:t>
            </a:r>
            <a:r>
              <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rather than reversible carrier, of dioxygen.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 </a:t>
            </a: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a:extLst>
              <a:ext uri="{FF2B5EF4-FFF2-40B4-BE49-F238E27FC236}">
                <a16:creationId xmlns:a16="http://schemas.microsoft.com/office/drawing/2014/main" id="{CC1F90F9-2117-4B2F-AA8E-958013CB2049}"/>
              </a:ext>
            </a:extLst>
          </p:cNvPr>
          <p:cNvSpPr>
            <a:spLocks noChangeArrowheads="1"/>
          </p:cNvSpPr>
          <p:nvPr/>
        </p:nvSpPr>
        <p:spPr bwMode="auto">
          <a:xfrm>
            <a:off x="88900" y="395288"/>
            <a:ext cx="6715125" cy="563245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b="1">
                <a:latin typeface="Times New Roman" panose="02020603050405020304" pitchFamily="18" charset="0"/>
                <a:ea typeface="Verdana" panose="020B0604030504040204" pitchFamily="34" charset="0"/>
                <a:cs typeface="Times New Roman" panose="02020603050405020304" pitchFamily="18" charset="0"/>
              </a:rPr>
              <a:t>             </a:t>
            </a:r>
          </a:p>
          <a:p>
            <a:pPr algn="just" eaLnBrk="1" hangingPunct="1">
              <a:spcBef>
                <a:spcPct val="0"/>
              </a:spcBef>
              <a:buFontTx/>
              <a:buNone/>
            </a:pPr>
            <a:r>
              <a:rPr lang="it-IT" altLang="it-IT" sz="2000" b="1">
                <a:latin typeface="Times New Roman" panose="02020603050405020304" pitchFamily="18" charset="0"/>
                <a:ea typeface="Verdana" panose="020B0604030504040204" pitchFamily="34" charset="0"/>
                <a:cs typeface="Times New Roman" panose="02020603050405020304" pitchFamily="18" charset="0"/>
              </a:rPr>
              <a:t>                 </a:t>
            </a:r>
            <a:r>
              <a:rPr lang="it-IT" altLang="it-IT" sz="2000" b="1" u="sng">
                <a:latin typeface="Times New Roman" panose="02020603050405020304" pitchFamily="18" charset="0"/>
                <a:ea typeface="Verdana" panose="020B0604030504040204" pitchFamily="34" charset="0"/>
                <a:cs typeface="Times New Roman" panose="02020603050405020304" pitchFamily="18" charset="0"/>
              </a:rPr>
              <a:t>The role of zinc in the transcription of genes</a:t>
            </a:r>
          </a:p>
          <a:p>
            <a:pPr algn="just" eaLnBrk="1" hangingPunct="1">
              <a:spcBef>
                <a:spcPct val="0"/>
              </a:spcBef>
              <a:buFontTx/>
              <a:buNone/>
            </a:pPr>
            <a:endParaRPr lang="it-IT" altLang="it-IT" sz="2000" b="1" u="sng">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spcBef>
                <a:spcPct val="0"/>
              </a:spcBef>
              <a:buFontTx/>
              <a:buNone/>
            </a:pPr>
            <a:r>
              <a:rPr lang="it-IT" altLang="it-IT" sz="2000" b="1">
                <a:solidFill>
                  <a:srgbClr val="008000"/>
                </a:solidFill>
                <a:latin typeface="Times New Roman" panose="02020603050405020304" pitchFamily="18" charset="0"/>
                <a:ea typeface="Verdana" panose="020B0604030504040204" pitchFamily="34" charset="0"/>
                <a:cs typeface="Times New Roman" panose="02020603050405020304" pitchFamily="18" charset="0"/>
              </a:rPr>
              <a:t>The synthesis of the mRNA from a DNA template is catalysed by the enzyme RNA polymerase. This enzyme is directed towards the «correct» part of the DNA by a transcription factor.  </a:t>
            </a:r>
            <a:r>
              <a:rPr lang="it-IT" altLang="it-IT" sz="2000" b="1">
                <a:solidFill>
                  <a:srgbClr val="0000FF"/>
                </a:solidFill>
                <a:latin typeface="Times New Roman" panose="02020603050405020304" pitchFamily="18" charset="0"/>
                <a:ea typeface="Verdana" panose="020B0604030504040204" pitchFamily="34" charset="0"/>
                <a:cs typeface="Times New Roman" panose="02020603050405020304" pitchFamily="18" charset="0"/>
              </a:rPr>
              <a:t>A prominent class of these transcription factors is represented by the zinc finger proteins, that contains finger-like loops, stabilized by coordination of Zn(II) at the base of the loop.</a:t>
            </a:r>
          </a:p>
          <a:p>
            <a:pPr algn="just" eaLnBrk="1" hangingPunct="1">
              <a:spcBef>
                <a:spcPct val="0"/>
              </a:spcBef>
              <a:buFontTx/>
              <a:buNone/>
            </a:pPr>
            <a:r>
              <a:rPr lang="it-IT" altLang="it-IT" sz="2000" b="1">
                <a:solidFill>
                  <a:srgbClr val="0000FF"/>
                </a:solidFill>
                <a:latin typeface="Times New Roman" panose="02020603050405020304" pitchFamily="18" charset="0"/>
                <a:ea typeface="Verdana" panose="020B0604030504040204" pitchFamily="34" charset="0"/>
                <a:cs typeface="Times New Roman" panose="02020603050405020304" pitchFamily="18" charset="0"/>
              </a:rPr>
              <a:t>Zinc fingers virtually pilot the RNA polymerase to the correct location. Each loop in a zinc finger protein recognizes three bases of DNA. </a:t>
            </a:r>
          </a:p>
          <a:p>
            <a:pPr algn="just" eaLnBrk="1" hangingPunct="1">
              <a:spcBef>
                <a:spcPct val="0"/>
              </a:spcBef>
              <a:buFontTx/>
              <a:buNone/>
            </a:pPr>
            <a:r>
              <a:rPr lang="it-IT" altLang="it-IT" sz="2000" b="1">
                <a:solidFill>
                  <a:srgbClr val="FF0066"/>
                </a:solidFill>
                <a:latin typeface="Times New Roman" panose="02020603050405020304" pitchFamily="18" charset="0"/>
                <a:ea typeface="Verdana" panose="020B0604030504040204" pitchFamily="34" charset="0"/>
                <a:cs typeface="Times New Roman" panose="02020603050405020304" pitchFamily="18" charset="0"/>
              </a:rPr>
              <a:t>Artificial zinc finger proteins with nuclease activity (ZFN), that break DNA at the target site, have been engineered to manipulate the genome of various plants and animals, and are being developed for the treatment of cancer and AIDS.</a:t>
            </a:r>
          </a:p>
          <a:p>
            <a:pPr algn="just" eaLnBrk="1" hangingPunct="1">
              <a:spcBef>
                <a:spcPct val="0"/>
              </a:spcBef>
              <a:buFontTx/>
              <a:buNone/>
            </a:pPr>
            <a:endParaRPr lang="it-IT" altLang="it-IT" sz="2000" b="1">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2">
            <a:extLst>
              <a:ext uri="{FF2B5EF4-FFF2-40B4-BE49-F238E27FC236}">
                <a16:creationId xmlns:a16="http://schemas.microsoft.com/office/drawing/2014/main" id="{1D6B3596-E371-4ED3-A854-FE8B9C498DFA}"/>
              </a:ext>
            </a:extLst>
          </p:cNvPr>
          <p:cNvSpPr>
            <a:spLocks noChangeArrowheads="1"/>
          </p:cNvSpPr>
          <p:nvPr/>
        </p:nvSpPr>
        <p:spPr bwMode="auto">
          <a:xfrm>
            <a:off x="2349500" y="2484438"/>
            <a:ext cx="200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u="sng">
                <a:latin typeface="Times New Roman" panose="02020603050405020304" pitchFamily="18" charset="0"/>
                <a:ea typeface="Verdana" panose="020B0604030504040204" pitchFamily="34" charset="0"/>
                <a:cs typeface="Times New Roman" panose="02020603050405020304" pitchFamily="18" charset="0"/>
              </a:rPr>
              <a:t>THIONEINS </a:t>
            </a:r>
            <a:endParaRPr lang="it-IT" altLang="it-IT" sz="2400">
              <a:ea typeface="Verdana" panose="020B0604030504040204" pitchFamily="34" charset="0"/>
              <a:cs typeface="Times New Roman" panose="02020603050405020304" pitchFamily="18" charset="0"/>
            </a:endParaRPr>
          </a:p>
        </p:txBody>
      </p:sp>
      <p:sp>
        <p:nvSpPr>
          <p:cNvPr id="16387" name="Rettangolo 3">
            <a:extLst>
              <a:ext uri="{FF2B5EF4-FFF2-40B4-BE49-F238E27FC236}">
                <a16:creationId xmlns:a16="http://schemas.microsoft.com/office/drawing/2014/main" id="{93AE1E42-AA8C-4FAB-8B51-DD64DCEBF532}"/>
              </a:ext>
            </a:extLst>
          </p:cNvPr>
          <p:cNvSpPr>
            <a:spLocks noChangeArrowheads="1"/>
          </p:cNvSpPr>
          <p:nvPr/>
        </p:nvSpPr>
        <p:spPr bwMode="auto">
          <a:xfrm>
            <a:off x="-26988" y="3059113"/>
            <a:ext cx="68849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b="1" dirty="0">
                <a:latin typeface="Times New Roman" panose="02020603050405020304" pitchFamily="18" charset="0"/>
                <a:ea typeface="Verdana" panose="020B0604030504040204" pitchFamily="34" charset="0"/>
                <a:cs typeface="Times New Roman" panose="02020603050405020304" pitchFamily="18" charset="0"/>
              </a:rPr>
              <a:t>Metallothioneins (MT) are a superfamily of ubiquitous, low molecular mass (62-68 aa) proteins often devoid of aromatic aas and rich in cysteine residues (up to one third) that preferentially bind Zn(II) and Cu(I), and therefore play a role in the homeostasis of these two metals.</a:t>
            </a:r>
          </a:p>
          <a:p>
            <a:pPr algn="just" eaLnBrk="1" hangingPunct="1">
              <a:spcBef>
                <a:spcPct val="0"/>
              </a:spcBef>
              <a:buFontTx/>
              <a:buNone/>
            </a:pPr>
            <a:endParaRPr lang="it-IT" altLang="it-IT" sz="2000" b="1"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spcBef>
                <a:spcPct val="0"/>
              </a:spcBef>
              <a:buFontTx/>
              <a:buNone/>
            </a:pPr>
            <a:r>
              <a:rPr lang="it-IT" altLang="it-IT" sz="20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They also function as xenobiotics by efficiently complexing Cd(II), Hg(II) and Ag(I) and eventually protect against oxidative stress through free radical scavenging.  The binding sites are provided by Cys (vertebrates) but His can contribute (plants and bacterials).</a:t>
            </a:r>
            <a:endParaRPr lang="it-IT" altLang="it-IT" sz="2000" dirty="0">
              <a:solidFill>
                <a:srgbClr val="FF0066"/>
              </a:solidFill>
              <a:ea typeface="Verdana" panose="020B060403050404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3">
            <a:extLst>
              <a:ext uri="{FF2B5EF4-FFF2-40B4-BE49-F238E27FC236}">
                <a16:creationId xmlns:a16="http://schemas.microsoft.com/office/drawing/2014/main" id="{A146A3CE-DCE2-449E-95EA-2026A2E0FBA9}"/>
              </a:ext>
            </a:extLst>
          </p:cNvPr>
          <p:cNvGrpSpPr>
            <a:grpSpLocks/>
          </p:cNvGrpSpPr>
          <p:nvPr/>
        </p:nvGrpSpPr>
        <p:grpSpPr bwMode="auto">
          <a:xfrm>
            <a:off x="0" y="76200"/>
            <a:ext cx="6884988" cy="8810625"/>
            <a:chOff x="0" y="76"/>
            <a:chExt cx="4337" cy="5550"/>
          </a:xfrm>
        </p:grpSpPr>
        <p:pic>
          <p:nvPicPr>
            <p:cNvPr id="5130" name="Picture 4" descr="1a">
              <a:extLst>
                <a:ext uri="{FF2B5EF4-FFF2-40B4-BE49-F238E27FC236}">
                  <a16:creationId xmlns:a16="http://schemas.microsoft.com/office/drawing/2014/main" id="{CAE8F0DE-4F77-417B-990B-8A16B4534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75" t="8891" r="8337" b="48329"/>
            <a:stretch>
              <a:fillRect/>
            </a:stretch>
          </p:blipFill>
          <p:spPr bwMode="auto">
            <a:xfrm>
              <a:off x="178" y="76"/>
              <a:ext cx="3974" cy="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5">
              <a:extLst>
                <a:ext uri="{FF2B5EF4-FFF2-40B4-BE49-F238E27FC236}">
                  <a16:creationId xmlns:a16="http://schemas.microsoft.com/office/drawing/2014/main" id="{E1C0E5BF-0589-40EE-BA60-1CB19BA629FB}"/>
                </a:ext>
              </a:extLst>
            </p:cNvPr>
            <p:cNvSpPr txBox="1">
              <a:spLocks noChangeArrowheads="1"/>
            </p:cNvSpPr>
            <p:nvPr/>
          </p:nvSpPr>
          <p:spPr bwMode="auto">
            <a:xfrm>
              <a:off x="618" y="80"/>
              <a:ext cx="3175"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sng" strike="noStrike" kern="1200" cap="none" spc="0" normalizeH="0" baseline="0" noProof="0">
                  <a:ln>
                    <a:noFill/>
                  </a:ln>
                  <a:solidFill>
                    <a:srgbClr val="FF0000"/>
                  </a:solidFill>
                  <a:effectLst/>
                  <a:uLnTx/>
                  <a:uFillTx/>
                  <a:latin typeface="Arial" panose="020B0604020202020204" pitchFamily="34" charset="0"/>
                  <a:ea typeface="+mn-ea"/>
                  <a:cs typeface="+mn-cs"/>
                </a:rPr>
                <a:t>Reazioni di trasferimento di atomo di ossigeno</a:t>
              </a:r>
            </a:p>
          </p:txBody>
        </p:sp>
        <p:sp>
          <p:nvSpPr>
            <p:cNvPr id="5132" name="Rectangle 6">
              <a:extLst>
                <a:ext uri="{FF2B5EF4-FFF2-40B4-BE49-F238E27FC236}">
                  <a16:creationId xmlns:a16="http://schemas.microsoft.com/office/drawing/2014/main" id="{163537C9-FBB5-48F1-B851-ADCB505E702E}"/>
                </a:ext>
              </a:extLst>
            </p:cNvPr>
            <p:cNvSpPr>
              <a:spLocks noChangeArrowheads="1"/>
            </p:cNvSpPr>
            <p:nvPr/>
          </p:nvSpPr>
          <p:spPr bwMode="auto">
            <a:xfrm>
              <a:off x="164" y="1338"/>
              <a:ext cx="907" cy="13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3" name="Text Box 7">
              <a:extLst>
                <a:ext uri="{FF2B5EF4-FFF2-40B4-BE49-F238E27FC236}">
                  <a16:creationId xmlns:a16="http://schemas.microsoft.com/office/drawing/2014/main" id="{D08A8914-A90C-419F-AB55-81E6FA5F5088}"/>
                </a:ext>
              </a:extLst>
            </p:cNvPr>
            <p:cNvSpPr txBox="1">
              <a:spLocks noChangeArrowheads="1"/>
            </p:cNvSpPr>
            <p:nvPr/>
          </p:nvSpPr>
          <p:spPr bwMode="auto">
            <a:xfrm>
              <a:off x="1207" y="1749"/>
              <a:ext cx="289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Proteina di membrana:  poco sol. e difficile da caratterizzare.</a:t>
              </a:r>
            </a:p>
          </p:txBody>
        </p:sp>
        <p:sp>
          <p:nvSpPr>
            <p:cNvPr id="5134" name="Text Box 8">
              <a:extLst>
                <a:ext uri="{FF2B5EF4-FFF2-40B4-BE49-F238E27FC236}">
                  <a16:creationId xmlns:a16="http://schemas.microsoft.com/office/drawing/2014/main" id="{BDA8415D-0B30-4DC8-A337-6E762CD83442}"/>
                </a:ext>
              </a:extLst>
            </p:cNvPr>
            <p:cNvSpPr txBox="1">
              <a:spLocks noChangeArrowheads="1"/>
            </p:cNvSpPr>
            <p:nvPr/>
          </p:nvSpPr>
          <p:spPr bwMode="auto">
            <a:xfrm>
              <a:off x="164" y="1887"/>
              <a:ext cx="367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Alcune di queste reazioni hanno grande importanza fisiologica :</a:t>
              </a:r>
            </a:p>
          </p:txBody>
        </p:sp>
        <p:sp>
          <p:nvSpPr>
            <p:cNvPr id="5135" name="Text Box 16">
              <a:extLst>
                <a:ext uri="{FF2B5EF4-FFF2-40B4-BE49-F238E27FC236}">
                  <a16:creationId xmlns:a16="http://schemas.microsoft.com/office/drawing/2014/main" id="{F450C87D-424E-4868-A658-9E2F2D479998}"/>
                </a:ext>
              </a:extLst>
            </p:cNvPr>
            <p:cNvSpPr txBox="1">
              <a:spLocks noChangeArrowheads="1"/>
            </p:cNvSpPr>
            <p:nvPr/>
          </p:nvSpPr>
          <p:spPr bwMode="auto">
            <a:xfrm>
              <a:off x="1418" y="876"/>
              <a:ext cx="107" cy="1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r>
                <a:rPr kumimoji="0" lang="it-IT" altLang="it-IT" sz="8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a:t>
              </a:r>
            </a:p>
          </p:txBody>
        </p:sp>
        <p:pic>
          <p:nvPicPr>
            <p:cNvPr id="5136" name="Picture 9" descr="1b">
              <a:extLst>
                <a:ext uri="{FF2B5EF4-FFF2-40B4-BE49-F238E27FC236}">
                  <a16:creationId xmlns:a16="http://schemas.microsoft.com/office/drawing/2014/main" id="{AEC5D777-7F3B-49EE-829A-1DCA93FF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06" t="57388" r="8337" b="12292"/>
            <a:stretch>
              <a:fillRect/>
            </a:stretch>
          </p:blipFill>
          <p:spPr bwMode="auto">
            <a:xfrm rot="-120000">
              <a:off x="382" y="3182"/>
              <a:ext cx="3808"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0">
              <a:extLst>
                <a:ext uri="{FF2B5EF4-FFF2-40B4-BE49-F238E27FC236}">
                  <a16:creationId xmlns:a16="http://schemas.microsoft.com/office/drawing/2014/main" id="{E0987DFC-49E2-4C10-B25C-4C302B163B54}"/>
                </a:ext>
              </a:extLst>
            </p:cNvPr>
            <p:cNvSpPr txBox="1">
              <a:spLocks noChangeArrowheads="1"/>
            </p:cNvSpPr>
            <p:nvPr/>
          </p:nvSpPr>
          <p:spPr bwMode="auto">
            <a:xfrm>
              <a:off x="403" y="3189"/>
              <a:ext cx="379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Major types of reactions catalyzed by cytochromes P- 450</a:t>
              </a:r>
            </a:p>
          </p:txBody>
        </p:sp>
        <p:sp>
          <p:nvSpPr>
            <p:cNvPr id="5138" name="Rectangle 12">
              <a:extLst>
                <a:ext uri="{FF2B5EF4-FFF2-40B4-BE49-F238E27FC236}">
                  <a16:creationId xmlns:a16="http://schemas.microsoft.com/office/drawing/2014/main" id="{CDDBD70F-E786-4E19-B3D6-69E555171D43}"/>
                </a:ext>
              </a:extLst>
            </p:cNvPr>
            <p:cNvSpPr>
              <a:spLocks noChangeArrowheads="1"/>
            </p:cNvSpPr>
            <p:nvPr/>
          </p:nvSpPr>
          <p:spPr bwMode="auto">
            <a:xfrm>
              <a:off x="403" y="3362"/>
              <a:ext cx="3750" cy="3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9" name="Line 11">
              <a:extLst>
                <a:ext uri="{FF2B5EF4-FFF2-40B4-BE49-F238E27FC236}">
                  <a16:creationId xmlns:a16="http://schemas.microsoft.com/office/drawing/2014/main" id="{9C3D6F2F-20A2-488C-8083-D68541E87BE5}"/>
                </a:ext>
              </a:extLst>
            </p:cNvPr>
            <p:cNvSpPr>
              <a:spLocks noChangeShapeType="1"/>
            </p:cNvSpPr>
            <p:nvPr/>
          </p:nvSpPr>
          <p:spPr bwMode="auto">
            <a:xfrm>
              <a:off x="391" y="3377"/>
              <a:ext cx="365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0" name="Text Box 13">
              <a:extLst>
                <a:ext uri="{FF2B5EF4-FFF2-40B4-BE49-F238E27FC236}">
                  <a16:creationId xmlns:a16="http://schemas.microsoft.com/office/drawing/2014/main" id="{19572646-7A93-429B-AE55-EAA484811E43}"/>
                </a:ext>
              </a:extLst>
            </p:cNvPr>
            <p:cNvSpPr txBox="1">
              <a:spLocks noChangeArrowheads="1"/>
            </p:cNvSpPr>
            <p:nvPr/>
          </p:nvSpPr>
          <p:spPr bwMode="auto">
            <a:xfrm>
              <a:off x="346" y="3380"/>
              <a:ext cx="3798" cy="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Reaction type	Simplified example		Typical 						substrate</a:t>
              </a:r>
            </a:p>
          </p:txBody>
        </p:sp>
        <p:sp>
          <p:nvSpPr>
            <p:cNvPr id="5141" name="Line 14">
              <a:extLst>
                <a:ext uri="{FF2B5EF4-FFF2-40B4-BE49-F238E27FC236}">
                  <a16:creationId xmlns:a16="http://schemas.microsoft.com/office/drawing/2014/main" id="{06A5E936-AC19-40C7-A641-8C1EC736EC73}"/>
                </a:ext>
              </a:extLst>
            </p:cNvPr>
            <p:cNvSpPr>
              <a:spLocks noChangeShapeType="1"/>
            </p:cNvSpPr>
            <p:nvPr/>
          </p:nvSpPr>
          <p:spPr bwMode="auto">
            <a:xfrm>
              <a:off x="391" y="3663"/>
              <a:ext cx="365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42" name="Text Box 17">
              <a:extLst>
                <a:ext uri="{FF2B5EF4-FFF2-40B4-BE49-F238E27FC236}">
                  <a16:creationId xmlns:a16="http://schemas.microsoft.com/office/drawing/2014/main" id="{73179B2B-FA7E-49BB-8020-02D353697B39}"/>
                </a:ext>
              </a:extLst>
            </p:cNvPr>
            <p:cNvSpPr txBox="1">
              <a:spLocks noChangeArrowheads="1"/>
            </p:cNvSpPr>
            <p:nvPr/>
          </p:nvSpPr>
          <p:spPr bwMode="auto">
            <a:xfrm>
              <a:off x="583" y="5127"/>
              <a:ext cx="926" cy="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dehalogenation</a:t>
              </a:r>
            </a:p>
          </p:txBody>
        </p:sp>
        <p:sp>
          <p:nvSpPr>
            <p:cNvPr id="5143" name="Text Box 21">
              <a:extLst>
                <a:ext uri="{FF2B5EF4-FFF2-40B4-BE49-F238E27FC236}">
                  <a16:creationId xmlns:a16="http://schemas.microsoft.com/office/drawing/2014/main" id="{94D44CEA-3ECB-4444-B1B5-FC3AF2B3DB49}"/>
                </a:ext>
              </a:extLst>
            </p:cNvPr>
            <p:cNvSpPr txBox="1">
              <a:spLocks noChangeArrowheads="1"/>
            </p:cNvSpPr>
            <p:nvPr/>
          </p:nvSpPr>
          <p:spPr bwMode="auto">
            <a:xfrm>
              <a:off x="0" y="5258"/>
              <a:ext cx="4337" cy="368"/>
            </a:xfrm>
            <a:prstGeom prst="rect">
              <a:avLst/>
            </a:prstGeom>
            <a:solidFill>
              <a:srgbClr val="B0EB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Catalizza anche la trasformazione di precancerogeni (es. benzopirene) in forme cancerogene.</a:t>
              </a:r>
            </a:p>
          </p:txBody>
        </p:sp>
      </p:grpSp>
      <p:sp>
        <p:nvSpPr>
          <p:cNvPr id="5123" name="Line 24">
            <a:extLst>
              <a:ext uri="{FF2B5EF4-FFF2-40B4-BE49-F238E27FC236}">
                <a16:creationId xmlns:a16="http://schemas.microsoft.com/office/drawing/2014/main" id="{96EA866E-D58A-4949-BF7F-0528F17E09B7}"/>
              </a:ext>
            </a:extLst>
          </p:cNvPr>
          <p:cNvSpPr>
            <a:spLocks noChangeShapeType="1"/>
          </p:cNvSpPr>
          <p:nvPr/>
        </p:nvSpPr>
        <p:spPr bwMode="auto">
          <a:xfrm>
            <a:off x="1295400" y="1371600"/>
            <a:ext cx="5105400"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4" name="Line 25">
            <a:extLst>
              <a:ext uri="{FF2B5EF4-FFF2-40B4-BE49-F238E27FC236}">
                <a16:creationId xmlns:a16="http://schemas.microsoft.com/office/drawing/2014/main" id="{55145305-5EE1-4B25-AEBA-5D454A7F301E}"/>
              </a:ext>
            </a:extLst>
          </p:cNvPr>
          <p:cNvSpPr>
            <a:spLocks noChangeShapeType="1"/>
          </p:cNvSpPr>
          <p:nvPr/>
        </p:nvSpPr>
        <p:spPr bwMode="auto">
          <a:xfrm>
            <a:off x="361950" y="1609725"/>
            <a:ext cx="6096000"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5" name="Line 26">
            <a:extLst>
              <a:ext uri="{FF2B5EF4-FFF2-40B4-BE49-F238E27FC236}">
                <a16:creationId xmlns:a16="http://schemas.microsoft.com/office/drawing/2014/main" id="{DBDEEAAA-E9BD-41A6-88C9-E6114BA1E2DA}"/>
              </a:ext>
            </a:extLst>
          </p:cNvPr>
          <p:cNvSpPr>
            <a:spLocks noChangeShapeType="1"/>
          </p:cNvSpPr>
          <p:nvPr/>
        </p:nvSpPr>
        <p:spPr bwMode="auto">
          <a:xfrm>
            <a:off x="304800" y="1847850"/>
            <a:ext cx="5257800"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6" name="Rectangle 27">
            <a:extLst>
              <a:ext uri="{FF2B5EF4-FFF2-40B4-BE49-F238E27FC236}">
                <a16:creationId xmlns:a16="http://schemas.microsoft.com/office/drawing/2014/main" id="{E56103AF-21BB-4833-95A5-1EABE84F3D53}"/>
              </a:ext>
            </a:extLst>
          </p:cNvPr>
          <p:cNvSpPr>
            <a:spLocks noChangeArrowheads="1"/>
          </p:cNvSpPr>
          <p:nvPr/>
        </p:nvSpPr>
        <p:spPr bwMode="auto">
          <a:xfrm>
            <a:off x="1752600" y="1981200"/>
            <a:ext cx="5276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6666FF"/>
                </a:solidFill>
                <a:effectLst/>
                <a:uLnTx/>
                <a:uFillTx/>
                <a:latin typeface="Arial" panose="020B0604020202020204" pitchFamily="34" charset="0"/>
                <a:ea typeface="+mn-ea"/>
                <a:cs typeface="+mn-cs"/>
              </a:rPr>
              <a:t>pigmento cellulare</a:t>
            </a:r>
            <a:r>
              <a:rPr kumimoji="0" lang="it-IT" altLang="it-IT" sz="16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FF0066"/>
                </a:solidFill>
                <a:effectLst/>
                <a:uLnTx/>
                <a:uFillTx/>
                <a:latin typeface="Arial" panose="020B0604020202020204" pitchFamily="34" charset="0"/>
                <a:ea typeface="+mn-ea"/>
                <a:cs typeface="+mn-cs"/>
              </a:rPr>
              <a:t>banda di Soret Fe(II)CO a 450 nm (invece di 420 nm) </a:t>
            </a:r>
          </a:p>
        </p:txBody>
      </p:sp>
      <p:sp>
        <p:nvSpPr>
          <p:cNvPr id="5127" name="Line 28">
            <a:extLst>
              <a:ext uri="{FF2B5EF4-FFF2-40B4-BE49-F238E27FC236}">
                <a16:creationId xmlns:a16="http://schemas.microsoft.com/office/drawing/2014/main" id="{D617CB1B-F93A-4731-9E3B-46331ADC48E0}"/>
              </a:ext>
            </a:extLst>
          </p:cNvPr>
          <p:cNvSpPr>
            <a:spLocks noChangeShapeType="1"/>
          </p:cNvSpPr>
          <p:nvPr/>
        </p:nvSpPr>
        <p:spPr bwMode="auto">
          <a:xfrm flipV="1">
            <a:off x="2011363" y="2968625"/>
            <a:ext cx="1608137" cy="1588"/>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8" name="Rectangle 29">
            <a:extLst>
              <a:ext uri="{FF2B5EF4-FFF2-40B4-BE49-F238E27FC236}">
                <a16:creationId xmlns:a16="http://schemas.microsoft.com/office/drawing/2014/main" id="{620DA14E-EA0F-4354-A6FE-FC3F778CC71B}"/>
              </a:ext>
            </a:extLst>
          </p:cNvPr>
          <p:cNvSpPr>
            <a:spLocks noChangeArrowheads="1"/>
          </p:cNvSpPr>
          <p:nvPr/>
        </p:nvSpPr>
        <p:spPr bwMode="auto">
          <a:xfrm>
            <a:off x="-26988" y="3749675"/>
            <a:ext cx="2220913"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66FF"/>
                </a:solidFill>
                <a:effectLst/>
                <a:uLnTx/>
                <a:uFillTx/>
                <a:latin typeface="Times New Roman" panose="02020603050405020304" pitchFamily="18" charset="0"/>
                <a:ea typeface="+mn-ea"/>
                <a:cs typeface="Times New Roman" panose="02020603050405020304" pitchFamily="18" charset="0"/>
              </a:rPr>
              <a:t>Biosintesi,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66FF"/>
                </a:solidFill>
                <a:effectLst/>
                <a:uLnTx/>
                <a:uFillTx/>
                <a:latin typeface="Times New Roman" panose="02020603050405020304" pitchFamily="18" charset="0"/>
                <a:ea typeface="+mn-ea"/>
                <a:cs typeface="Times New Roman" panose="02020603050405020304" pitchFamily="18" charset="0"/>
              </a:rPr>
              <a:t>Metabolismo,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66FF"/>
                </a:solidFill>
                <a:effectLst/>
                <a:uLnTx/>
                <a:uFillTx/>
                <a:latin typeface="Times New Roman" panose="02020603050405020304" pitchFamily="18" charset="0"/>
                <a:ea typeface="+mn-ea"/>
                <a:cs typeface="Times New Roman" panose="02020603050405020304" pitchFamily="18" charset="0"/>
              </a:rPr>
              <a:t>Detossificazione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0066FF"/>
                </a:solidFill>
                <a:effectLst/>
                <a:uLnTx/>
                <a:uFillTx/>
                <a:latin typeface="Times New Roman" panose="02020603050405020304" pitchFamily="18" charset="0"/>
                <a:ea typeface="+mn-ea"/>
                <a:cs typeface="Times New Roman" panose="02020603050405020304" pitchFamily="18" charset="0"/>
              </a:rPr>
              <a:t>di sostanze pericolose</a:t>
            </a:r>
          </a:p>
        </p:txBody>
      </p:sp>
      <p:sp>
        <p:nvSpPr>
          <p:cNvPr id="5129" name="Rectangle 30">
            <a:extLst>
              <a:ext uri="{FF2B5EF4-FFF2-40B4-BE49-F238E27FC236}">
                <a16:creationId xmlns:a16="http://schemas.microsoft.com/office/drawing/2014/main" id="{E1CCDE15-E068-4ACF-A72F-56BAF0B59AB5}"/>
              </a:ext>
            </a:extLst>
          </p:cNvPr>
          <p:cNvSpPr>
            <a:spLocks noChangeArrowheads="1"/>
          </p:cNvSpPr>
          <p:nvPr/>
        </p:nvSpPr>
        <p:spPr bwMode="auto">
          <a:xfrm>
            <a:off x="5105400" y="3429000"/>
            <a:ext cx="1539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srgbClr val="FF0066"/>
                </a:solidFill>
                <a:effectLst/>
                <a:uLnTx/>
                <a:uFillTx/>
                <a:latin typeface="Arial" panose="020B0604020202020204" pitchFamily="34" charset="0"/>
                <a:ea typeface="+mn-ea"/>
                <a:cs typeface="+mn-cs"/>
              </a:rPr>
              <a:t>idrossilazione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
            <a:extLst>
              <a:ext uri="{FF2B5EF4-FFF2-40B4-BE49-F238E27FC236}">
                <a16:creationId xmlns:a16="http://schemas.microsoft.com/office/drawing/2014/main" id="{116171CA-2255-48F4-87BB-0DECE6897A96}"/>
              </a:ext>
            </a:extLst>
          </p:cNvPr>
          <p:cNvSpPr>
            <a:spLocks noChangeArrowheads="1"/>
          </p:cNvSpPr>
          <p:nvPr/>
        </p:nvSpPr>
        <p:spPr bwMode="auto">
          <a:xfrm>
            <a:off x="44450" y="1258888"/>
            <a:ext cx="6742113" cy="3168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EXAFS (extended X-ray absorption fine structure)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tecnica spettroscopica basata sull’analisi delle bande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registrate in seguito ad assorbimento di raggi X dagli elettroni più interni.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Si applica per lo studio della struttura dei solidi.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0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0000FF"/>
                </a:solidFill>
                <a:effectLst/>
                <a:uLnTx/>
                <a:uFillTx/>
                <a:latin typeface="Arial" panose="020B0604020202020204" pitchFamily="34" charset="0"/>
                <a:ea typeface="MS PGothic" panose="020B0600070205080204" pitchFamily="34" charset="-128"/>
                <a:cs typeface="Arial" panose="020B0604020202020204" pitchFamily="34" charset="0"/>
              </a:rPr>
              <a:t>EPR (risonanza paramagnetica di spin elettronico):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0000FF"/>
                </a:solidFill>
                <a:effectLst/>
                <a:uLnTx/>
                <a:uFillTx/>
                <a:latin typeface="Arial" panose="020B0604020202020204" pitchFamily="34" charset="0"/>
                <a:ea typeface="MS PGothic" panose="020B0600070205080204" pitchFamily="34" charset="-128"/>
                <a:cs typeface="Arial" panose="020B0604020202020204" pitchFamily="34" charset="0"/>
              </a:rPr>
              <a:t>tecnica spettroscopica impiegata per individuare specie chimiche contenenti elettroni spaiati, come i metalli di transizione, i radicali.</a:t>
            </a:r>
            <a:endParaRPr kumimoji="0" lang="it-IT" altLang="it-IT" sz="2000" b="0" i="0" u="none" strike="noStrike" kern="1200" cap="none" spc="0" normalizeH="0" baseline="0" noProof="0">
              <a:ln>
                <a:noFill/>
              </a:ln>
              <a:solidFill>
                <a:srgbClr val="0000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ormula di struttura">
            <a:extLst>
              <a:ext uri="{FF2B5EF4-FFF2-40B4-BE49-F238E27FC236}">
                <a16:creationId xmlns:a16="http://schemas.microsoft.com/office/drawing/2014/main" id="{017FE7A0-2ECD-4866-AFCF-49E207EA9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468313"/>
            <a:ext cx="1428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a:extLst>
              <a:ext uri="{FF2B5EF4-FFF2-40B4-BE49-F238E27FC236}">
                <a16:creationId xmlns:a16="http://schemas.microsoft.com/office/drawing/2014/main" id="{136BF30B-8FBC-42F1-87DA-1F56A809A7F1}"/>
              </a:ext>
            </a:extLst>
          </p:cNvPr>
          <p:cNvSpPr>
            <a:spLocks noChangeArrowheads="1"/>
          </p:cNvSpPr>
          <p:nvPr/>
        </p:nvSpPr>
        <p:spPr bwMode="auto">
          <a:xfrm>
            <a:off x="188913" y="61118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0033CC"/>
                </a:solidFill>
                <a:effectLst/>
                <a:uLnTx/>
                <a:uFillTx/>
                <a:latin typeface="Arial" panose="020B0604020202020204" pitchFamily="34" charset="0"/>
                <a:ea typeface="+mn-ea"/>
                <a:cs typeface="+mn-cs"/>
              </a:rPr>
              <a:t>benzopirene</a:t>
            </a:r>
          </a:p>
        </p:txBody>
      </p:sp>
      <p:pic>
        <p:nvPicPr>
          <p:cNvPr id="7172" name="Picture 7" descr="formula di struttura">
            <a:extLst>
              <a:ext uri="{FF2B5EF4-FFF2-40B4-BE49-F238E27FC236}">
                <a16:creationId xmlns:a16="http://schemas.microsoft.com/office/drawing/2014/main" id="{F765B8F1-7FF3-47C9-9E87-507A73CF8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916238"/>
            <a:ext cx="1428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8">
            <a:extLst>
              <a:ext uri="{FF2B5EF4-FFF2-40B4-BE49-F238E27FC236}">
                <a16:creationId xmlns:a16="http://schemas.microsoft.com/office/drawing/2014/main" id="{D068274F-F085-4125-B223-05FDFDCCD190}"/>
              </a:ext>
            </a:extLst>
          </p:cNvPr>
          <p:cNvSpPr>
            <a:spLocks noChangeArrowheads="1"/>
          </p:cNvSpPr>
          <p:nvPr/>
        </p:nvSpPr>
        <p:spPr bwMode="auto">
          <a:xfrm>
            <a:off x="260350" y="3203575"/>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0033CC"/>
                </a:solidFill>
                <a:effectLst/>
                <a:uLnTx/>
                <a:uFillTx/>
                <a:latin typeface="Arial" panose="020B0604020202020204" pitchFamily="34" charset="0"/>
                <a:ea typeface="+mn-ea"/>
                <a:cs typeface="+mn-cs"/>
              </a:rPr>
              <a:t>benzopirene epossido</a:t>
            </a:r>
          </a:p>
        </p:txBody>
      </p:sp>
      <p:sp>
        <p:nvSpPr>
          <p:cNvPr id="7174" name="Line 9">
            <a:extLst>
              <a:ext uri="{FF2B5EF4-FFF2-40B4-BE49-F238E27FC236}">
                <a16:creationId xmlns:a16="http://schemas.microsoft.com/office/drawing/2014/main" id="{DC9C0197-C4B8-4532-8919-8B98ECC98399}"/>
              </a:ext>
            </a:extLst>
          </p:cNvPr>
          <p:cNvSpPr>
            <a:spLocks noChangeShapeType="1"/>
          </p:cNvSpPr>
          <p:nvPr/>
        </p:nvSpPr>
        <p:spPr bwMode="auto">
          <a:xfrm flipV="1">
            <a:off x="3597275" y="3751263"/>
            <a:ext cx="1444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5" name="Line 10">
            <a:extLst>
              <a:ext uri="{FF2B5EF4-FFF2-40B4-BE49-F238E27FC236}">
                <a16:creationId xmlns:a16="http://schemas.microsoft.com/office/drawing/2014/main" id="{1CA5C070-AE7F-4C4D-9A5B-CBCFD8300208}"/>
              </a:ext>
            </a:extLst>
          </p:cNvPr>
          <p:cNvSpPr>
            <a:spLocks noChangeShapeType="1"/>
          </p:cNvSpPr>
          <p:nvPr/>
        </p:nvSpPr>
        <p:spPr bwMode="auto">
          <a:xfrm flipV="1">
            <a:off x="3573463" y="363537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11">
            <a:extLst>
              <a:ext uri="{FF2B5EF4-FFF2-40B4-BE49-F238E27FC236}">
                <a16:creationId xmlns:a16="http://schemas.microsoft.com/office/drawing/2014/main" id="{39C28131-E5EE-440A-BD6C-545F85AB26E1}"/>
              </a:ext>
            </a:extLst>
          </p:cNvPr>
          <p:cNvSpPr txBox="1">
            <a:spLocks noChangeArrowheads="1"/>
          </p:cNvSpPr>
          <p:nvPr/>
        </p:nvSpPr>
        <p:spPr bwMode="auto">
          <a:xfrm>
            <a:off x="3381375" y="3708400"/>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8">
            <a:extLst>
              <a:ext uri="{FF2B5EF4-FFF2-40B4-BE49-F238E27FC236}">
                <a16:creationId xmlns:a16="http://schemas.microsoft.com/office/drawing/2014/main" id="{BEC968BD-BADF-4261-BDFF-26532DF51D74}"/>
              </a:ext>
            </a:extLst>
          </p:cNvPr>
          <p:cNvGrpSpPr>
            <a:grpSpLocks/>
          </p:cNvGrpSpPr>
          <p:nvPr/>
        </p:nvGrpSpPr>
        <p:grpSpPr bwMode="auto">
          <a:xfrm>
            <a:off x="152400" y="157163"/>
            <a:ext cx="6661150" cy="8689975"/>
            <a:chOff x="96" y="99"/>
            <a:chExt cx="4196" cy="5474"/>
          </a:xfrm>
        </p:grpSpPr>
        <p:grpSp>
          <p:nvGrpSpPr>
            <p:cNvPr id="8198" name="Group 65">
              <a:extLst>
                <a:ext uri="{FF2B5EF4-FFF2-40B4-BE49-F238E27FC236}">
                  <a16:creationId xmlns:a16="http://schemas.microsoft.com/office/drawing/2014/main" id="{601EB49C-FD06-41CF-87CC-8FC594289551}"/>
                </a:ext>
              </a:extLst>
            </p:cNvPr>
            <p:cNvGrpSpPr>
              <a:grpSpLocks/>
            </p:cNvGrpSpPr>
            <p:nvPr/>
          </p:nvGrpSpPr>
          <p:grpSpPr bwMode="auto">
            <a:xfrm>
              <a:off x="96" y="99"/>
              <a:ext cx="4196" cy="5474"/>
              <a:chOff x="96" y="48"/>
              <a:chExt cx="4196" cy="5474"/>
            </a:xfrm>
          </p:grpSpPr>
          <p:grpSp>
            <p:nvGrpSpPr>
              <p:cNvPr id="8201" name="Group 57">
                <a:extLst>
                  <a:ext uri="{FF2B5EF4-FFF2-40B4-BE49-F238E27FC236}">
                    <a16:creationId xmlns:a16="http://schemas.microsoft.com/office/drawing/2014/main" id="{40FB66B9-73A9-4196-BCFE-C42010EC779E}"/>
                  </a:ext>
                </a:extLst>
              </p:cNvPr>
              <p:cNvGrpSpPr>
                <a:grpSpLocks/>
              </p:cNvGrpSpPr>
              <p:nvPr/>
            </p:nvGrpSpPr>
            <p:grpSpPr bwMode="auto">
              <a:xfrm>
                <a:off x="300" y="385"/>
                <a:ext cx="3629" cy="4582"/>
                <a:chOff x="300" y="385"/>
                <a:chExt cx="3629" cy="4582"/>
              </a:xfrm>
            </p:grpSpPr>
            <p:grpSp>
              <p:nvGrpSpPr>
                <p:cNvPr id="8208" name="Group 6">
                  <a:extLst>
                    <a:ext uri="{FF2B5EF4-FFF2-40B4-BE49-F238E27FC236}">
                      <a16:creationId xmlns:a16="http://schemas.microsoft.com/office/drawing/2014/main" id="{07992FAC-067E-4E3B-8E15-802B871F007A}"/>
                    </a:ext>
                  </a:extLst>
                </p:cNvPr>
                <p:cNvGrpSpPr>
                  <a:grpSpLocks/>
                </p:cNvGrpSpPr>
                <p:nvPr/>
              </p:nvGrpSpPr>
              <p:grpSpPr bwMode="auto">
                <a:xfrm>
                  <a:off x="300" y="385"/>
                  <a:ext cx="3629" cy="4582"/>
                  <a:chOff x="300" y="68"/>
                  <a:chExt cx="3646" cy="5488"/>
                </a:xfrm>
              </p:grpSpPr>
              <p:pic>
                <p:nvPicPr>
                  <p:cNvPr id="8257" name="Picture 4" descr="4">
                    <a:extLst>
                      <a:ext uri="{FF2B5EF4-FFF2-40B4-BE49-F238E27FC236}">
                        <a16:creationId xmlns:a16="http://schemas.microsoft.com/office/drawing/2014/main" id="{C768F9D4-C569-4203-A897-F9F43C69C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27" t="5525" r="8313" b="10263"/>
                  <a:stretch>
                    <a:fillRect/>
                  </a:stretch>
                </p:blipFill>
                <p:spPr bwMode="auto">
                  <a:xfrm>
                    <a:off x="346" y="68"/>
                    <a:ext cx="3600" cy="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8" name="Rectangle 5">
                    <a:extLst>
                      <a:ext uri="{FF2B5EF4-FFF2-40B4-BE49-F238E27FC236}">
                        <a16:creationId xmlns:a16="http://schemas.microsoft.com/office/drawing/2014/main" id="{7501C1DA-FC99-4141-8F72-6D9D158FAE53}"/>
                      </a:ext>
                    </a:extLst>
                  </p:cNvPr>
                  <p:cNvSpPr>
                    <a:spLocks noChangeArrowheads="1"/>
                  </p:cNvSpPr>
                  <p:nvPr/>
                </p:nvSpPr>
                <p:spPr bwMode="auto">
                  <a:xfrm>
                    <a:off x="300" y="4604"/>
                    <a:ext cx="149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09" name="Oval 10">
                  <a:extLst>
                    <a:ext uri="{FF2B5EF4-FFF2-40B4-BE49-F238E27FC236}">
                      <a16:creationId xmlns:a16="http://schemas.microsoft.com/office/drawing/2014/main" id="{5238FE77-5DAB-473D-87AA-2ABD3CB94C78}"/>
                    </a:ext>
                  </a:extLst>
                </p:cNvPr>
                <p:cNvSpPr>
                  <a:spLocks noChangeArrowheads="1"/>
                </p:cNvSpPr>
                <p:nvPr/>
              </p:nvSpPr>
              <p:spPr bwMode="auto">
                <a:xfrm>
                  <a:off x="2106" y="3672"/>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0" name="Oval 13">
                  <a:extLst>
                    <a:ext uri="{FF2B5EF4-FFF2-40B4-BE49-F238E27FC236}">
                      <a16:creationId xmlns:a16="http://schemas.microsoft.com/office/drawing/2014/main" id="{86F1E570-A4A7-4E8C-8061-FBF9C6331951}"/>
                    </a:ext>
                  </a:extLst>
                </p:cNvPr>
                <p:cNvSpPr>
                  <a:spLocks noChangeArrowheads="1"/>
                </p:cNvSpPr>
                <p:nvPr/>
              </p:nvSpPr>
              <p:spPr bwMode="auto">
                <a:xfrm>
                  <a:off x="2744" y="3821"/>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1" name="Oval 14">
                  <a:extLst>
                    <a:ext uri="{FF2B5EF4-FFF2-40B4-BE49-F238E27FC236}">
                      <a16:creationId xmlns:a16="http://schemas.microsoft.com/office/drawing/2014/main" id="{752C0EFA-4BB3-4366-B98D-BA5F19D63CCD}"/>
                    </a:ext>
                  </a:extLst>
                </p:cNvPr>
                <p:cNvSpPr>
                  <a:spLocks noChangeArrowheads="1"/>
                </p:cNvSpPr>
                <p:nvPr/>
              </p:nvSpPr>
              <p:spPr bwMode="auto">
                <a:xfrm>
                  <a:off x="2577" y="3654"/>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2" name="AutoShape 19">
                  <a:extLst>
                    <a:ext uri="{FF2B5EF4-FFF2-40B4-BE49-F238E27FC236}">
                      <a16:creationId xmlns:a16="http://schemas.microsoft.com/office/drawing/2014/main" id="{38281232-5817-49E4-8153-5815A4DAF9B3}"/>
                    </a:ext>
                  </a:extLst>
                </p:cNvPr>
                <p:cNvSpPr>
                  <a:spLocks noChangeArrowheads="1"/>
                </p:cNvSpPr>
                <p:nvPr/>
              </p:nvSpPr>
              <p:spPr bwMode="auto">
                <a:xfrm rot="120000">
                  <a:off x="2629" y="3854"/>
                  <a:ext cx="136"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3" name="AutoShape 18">
                  <a:extLst>
                    <a:ext uri="{FF2B5EF4-FFF2-40B4-BE49-F238E27FC236}">
                      <a16:creationId xmlns:a16="http://schemas.microsoft.com/office/drawing/2014/main" id="{C9840325-F0BC-46CC-A2FF-64553280D6A9}"/>
                    </a:ext>
                  </a:extLst>
                </p:cNvPr>
                <p:cNvSpPr>
                  <a:spLocks noChangeArrowheads="1"/>
                </p:cNvSpPr>
                <p:nvPr/>
              </p:nvSpPr>
              <p:spPr bwMode="auto">
                <a:xfrm rot="540000">
                  <a:off x="2211" y="3732"/>
                  <a:ext cx="136"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4" name="AutoShape 21">
                  <a:extLst>
                    <a:ext uri="{FF2B5EF4-FFF2-40B4-BE49-F238E27FC236}">
                      <a16:creationId xmlns:a16="http://schemas.microsoft.com/office/drawing/2014/main" id="{C5C44339-7B19-4094-9460-1F880F3FF322}"/>
                    </a:ext>
                  </a:extLst>
                </p:cNvPr>
                <p:cNvSpPr>
                  <a:spLocks noChangeArrowheads="1"/>
                </p:cNvSpPr>
                <p:nvPr/>
              </p:nvSpPr>
              <p:spPr bwMode="auto">
                <a:xfrm rot="-4200000">
                  <a:off x="2559" y="3767"/>
                  <a:ext cx="102"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5" name="Oval 12">
                  <a:extLst>
                    <a:ext uri="{FF2B5EF4-FFF2-40B4-BE49-F238E27FC236}">
                      <a16:creationId xmlns:a16="http://schemas.microsoft.com/office/drawing/2014/main" id="{CE48DD11-E75F-4390-858C-4D77E567BCFF}"/>
                    </a:ext>
                  </a:extLst>
                </p:cNvPr>
                <p:cNvSpPr>
                  <a:spLocks noChangeArrowheads="1"/>
                </p:cNvSpPr>
                <p:nvPr/>
              </p:nvSpPr>
              <p:spPr bwMode="auto">
                <a:xfrm>
                  <a:off x="2535" y="3809"/>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6" name="AutoShape 8">
                  <a:extLst>
                    <a:ext uri="{FF2B5EF4-FFF2-40B4-BE49-F238E27FC236}">
                      <a16:creationId xmlns:a16="http://schemas.microsoft.com/office/drawing/2014/main" id="{0E862719-9AA4-43D4-A126-98C5ED47F736}"/>
                    </a:ext>
                  </a:extLst>
                </p:cNvPr>
                <p:cNvSpPr>
                  <a:spLocks noChangeArrowheads="1"/>
                </p:cNvSpPr>
                <p:nvPr/>
              </p:nvSpPr>
              <p:spPr bwMode="auto">
                <a:xfrm rot="1440000">
                  <a:off x="2425" y="3798"/>
                  <a:ext cx="136"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7" name="AutoShape 23">
                  <a:extLst>
                    <a:ext uri="{FF2B5EF4-FFF2-40B4-BE49-F238E27FC236}">
                      <a16:creationId xmlns:a16="http://schemas.microsoft.com/office/drawing/2014/main" id="{C226B45A-4693-4B7B-9A2A-2855441E2137}"/>
                    </a:ext>
                  </a:extLst>
                </p:cNvPr>
                <p:cNvSpPr>
                  <a:spLocks noChangeArrowheads="1"/>
                </p:cNvSpPr>
                <p:nvPr/>
              </p:nvSpPr>
              <p:spPr bwMode="auto">
                <a:xfrm rot="-5820000">
                  <a:off x="2729" y="3772"/>
                  <a:ext cx="113"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8" name="AutoShape 24">
                  <a:extLst>
                    <a:ext uri="{FF2B5EF4-FFF2-40B4-BE49-F238E27FC236}">
                      <a16:creationId xmlns:a16="http://schemas.microsoft.com/office/drawing/2014/main" id="{AC616E98-2E30-47F7-965A-95A768B37F25}"/>
                    </a:ext>
                  </a:extLst>
                </p:cNvPr>
                <p:cNvSpPr>
                  <a:spLocks noChangeArrowheads="1"/>
                </p:cNvSpPr>
                <p:nvPr/>
              </p:nvSpPr>
              <p:spPr bwMode="auto">
                <a:xfrm rot="-5760000">
                  <a:off x="2566" y="3599"/>
                  <a:ext cx="113"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19" name="AutoShape 25">
                  <a:extLst>
                    <a:ext uri="{FF2B5EF4-FFF2-40B4-BE49-F238E27FC236}">
                      <a16:creationId xmlns:a16="http://schemas.microsoft.com/office/drawing/2014/main" id="{DC611F79-4FA8-4EFF-A1D4-05D3456ED0B0}"/>
                    </a:ext>
                  </a:extLst>
                </p:cNvPr>
                <p:cNvSpPr>
                  <a:spLocks noChangeArrowheads="1"/>
                </p:cNvSpPr>
                <p:nvPr/>
              </p:nvSpPr>
              <p:spPr bwMode="auto">
                <a:xfrm rot="1440000">
                  <a:off x="2565" y="3614"/>
                  <a:ext cx="181"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0" name="Oval 15">
                  <a:extLst>
                    <a:ext uri="{FF2B5EF4-FFF2-40B4-BE49-F238E27FC236}">
                      <a16:creationId xmlns:a16="http://schemas.microsoft.com/office/drawing/2014/main" id="{81C00D0B-3A3F-42E3-9F48-4CFB472A7CBA}"/>
                    </a:ext>
                  </a:extLst>
                </p:cNvPr>
                <p:cNvSpPr>
                  <a:spLocks noChangeArrowheads="1"/>
                </p:cNvSpPr>
                <p:nvPr/>
              </p:nvSpPr>
              <p:spPr bwMode="auto">
                <a:xfrm>
                  <a:off x="2722" y="3630"/>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1" name="AutoShape 26">
                  <a:extLst>
                    <a:ext uri="{FF2B5EF4-FFF2-40B4-BE49-F238E27FC236}">
                      <a16:creationId xmlns:a16="http://schemas.microsoft.com/office/drawing/2014/main" id="{C20D30F0-9A9F-4B13-8593-524E343327D2}"/>
                    </a:ext>
                  </a:extLst>
                </p:cNvPr>
                <p:cNvSpPr>
                  <a:spLocks noChangeArrowheads="1"/>
                </p:cNvSpPr>
                <p:nvPr/>
              </p:nvSpPr>
              <p:spPr bwMode="auto">
                <a:xfrm rot="-3900000">
                  <a:off x="2597" y="3414"/>
                  <a:ext cx="113"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2" name="Oval 27">
                  <a:extLst>
                    <a:ext uri="{FF2B5EF4-FFF2-40B4-BE49-F238E27FC236}">
                      <a16:creationId xmlns:a16="http://schemas.microsoft.com/office/drawing/2014/main" id="{4F826E0B-E48A-4048-B7DA-C989E6DE0AE0}"/>
                    </a:ext>
                  </a:extLst>
                </p:cNvPr>
                <p:cNvSpPr>
                  <a:spLocks noChangeArrowheads="1"/>
                </p:cNvSpPr>
                <p:nvPr/>
              </p:nvSpPr>
              <p:spPr bwMode="auto">
                <a:xfrm>
                  <a:off x="2556" y="3463"/>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3" name="AutoShape 28">
                  <a:extLst>
                    <a:ext uri="{FF2B5EF4-FFF2-40B4-BE49-F238E27FC236}">
                      <a16:creationId xmlns:a16="http://schemas.microsoft.com/office/drawing/2014/main" id="{A2349311-97A7-4B2D-BD4F-4C88CA2A67F2}"/>
                    </a:ext>
                  </a:extLst>
                </p:cNvPr>
                <p:cNvSpPr>
                  <a:spLocks noChangeArrowheads="1"/>
                </p:cNvSpPr>
                <p:nvPr/>
              </p:nvSpPr>
              <p:spPr bwMode="auto">
                <a:xfrm rot="-3060000">
                  <a:off x="2546" y="3537"/>
                  <a:ext cx="68"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4" name="Oval 17">
                  <a:extLst>
                    <a:ext uri="{FF2B5EF4-FFF2-40B4-BE49-F238E27FC236}">
                      <a16:creationId xmlns:a16="http://schemas.microsoft.com/office/drawing/2014/main" id="{95526D9A-B6B7-4990-AC87-F41B196D0976}"/>
                    </a:ext>
                  </a:extLst>
                </p:cNvPr>
                <p:cNvSpPr>
                  <a:spLocks noChangeArrowheads="1"/>
                </p:cNvSpPr>
                <p:nvPr/>
              </p:nvSpPr>
              <p:spPr bwMode="auto">
                <a:xfrm>
                  <a:off x="2499" y="3530"/>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5" name="AutoShape 22">
                  <a:extLst>
                    <a:ext uri="{FF2B5EF4-FFF2-40B4-BE49-F238E27FC236}">
                      <a16:creationId xmlns:a16="http://schemas.microsoft.com/office/drawing/2014/main" id="{90CBEA84-56AF-4A85-A939-F5FDF40528CA}"/>
                    </a:ext>
                  </a:extLst>
                </p:cNvPr>
                <p:cNvSpPr>
                  <a:spLocks noChangeArrowheads="1"/>
                </p:cNvSpPr>
                <p:nvPr/>
              </p:nvSpPr>
              <p:spPr bwMode="auto">
                <a:xfrm rot="3600000">
                  <a:off x="2438" y="3488"/>
                  <a:ext cx="136"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6" name="AutoShape 29">
                  <a:extLst>
                    <a:ext uri="{FF2B5EF4-FFF2-40B4-BE49-F238E27FC236}">
                      <a16:creationId xmlns:a16="http://schemas.microsoft.com/office/drawing/2014/main" id="{FAECE9DC-B577-47CD-98A9-B123FDEC4EE3}"/>
                    </a:ext>
                  </a:extLst>
                </p:cNvPr>
                <p:cNvSpPr>
                  <a:spLocks noChangeArrowheads="1"/>
                </p:cNvSpPr>
                <p:nvPr/>
              </p:nvSpPr>
              <p:spPr bwMode="auto">
                <a:xfrm rot="-2880000">
                  <a:off x="2396" y="3658"/>
                  <a:ext cx="159"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7" name="Oval 16">
                  <a:extLst>
                    <a:ext uri="{FF2B5EF4-FFF2-40B4-BE49-F238E27FC236}">
                      <a16:creationId xmlns:a16="http://schemas.microsoft.com/office/drawing/2014/main" id="{BE83941B-EA19-4F7F-904D-ED9303B8538D}"/>
                    </a:ext>
                  </a:extLst>
                </p:cNvPr>
                <p:cNvSpPr>
                  <a:spLocks noChangeArrowheads="1"/>
                </p:cNvSpPr>
                <p:nvPr/>
              </p:nvSpPr>
              <p:spPr bwMode="auto">
                <a:xfrm>
                  <a:off x="2405" y="3367"/>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8" name="Oval 11">
                  <a:extLst>
                    <a:ext uri="{FF2B5EF4-FFF2-40B4-BE49-F238E27FC236}">
                      <a16:creationId xmlns:a16="http://schemas.microsoft.com/office/drawing/2014/main" id="{8F9DE55A-8044-4E0B-A7A1-56BC41D758BB}"/>
                    </a:ext>
                  </a:extLst>
                </p:cNvPr>
                <p:cNvSpPr>
                  <a:spLocks noChangeArrowheads="1"/>
                </p:cNvSpPr>
                <p:nvPr/>
              </p:nvSpPr>
              <p:spPr bwMode="auto">
                <a:xfrm>
                  <a:off x="2338" y="3708"/>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29" name="AutoShape 20">
                  <a:extLst>
                    <a:ext uri="{FF2B5EF4-FFF2-40B4-BE49-F238E27FC236}">
                      <a16:creationId xmlns:a16="http://schemas.microsoft.com/office/drawing/2014/main" id="{1524C577-2C54-47D2-A749-26F670009C9A}"/>
                    </a:ext>
                  </a:extLst>
                </p:cNvPr>
                <p:cNvSpPr>
                  <a:spLocks noChangeArrowheads="1"/>
                </p:cNvSpPr>
                <p:nvPr/>
              </p:nvSpPr>
              <p:spPr bwMode="auto">
                <a:xfrm rot="-3060000">
                  <a:off x="2267" y="3811"/>
                  <a:ext cx="136" cy="23"/>
                </a:xfrm>
                <a:prstGeom prst="flowChartTerminator">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0" name="Oval 9">
                  <a:extLst>
                    <a:ext uri="{FF2B5EF4-FFF2-40B4-BE49-F238E27FC236}">
                      <a16:creationId xmlns:a16="http://schemas.microsoft.com/office/drawing/2014/main" id="{BC810C5B-D073-4658-85C3-61601A758241}"/>
                    </a:ext>
                  </a:extLst>
                </p:cNvPr>
                <p:cNvSpPr>
                  <a:spLocks noChangeArrowheads="1"/>
                </p:cNvSpPr>
                <p:nvPr/>
              </p:nvSpPr>
              <p:spPr bwMode="auto">
                <a:xfrm>
                  <a:off x="2236" y="3824"/>
                  <a:ext cx="109" cy="10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1" name="Oval 30">
                  <a:extLst>
                    <a:ext uri="{FF2B5EF4-FFF2-40B4-BE49-F238E27FC236}">
                      <a16:creationId xmlns:a16="http://schemas.microsoft.com/office/drawing/2014/main" id="{8FFE88A7-2853-4527-B2AA-E77D64DDDCE0}"/>
                    </a:ext>
                  </a:extLst>
                </p:cNvPr>
                <p:cNvSpPr>
                  <a:spLocks noChangeArrowheads="1"/>
                </p:cNvSpPr>
                <p:nvPr/>
              </p:nvSpPr>
              <p:spPr bwMode="auto">
                <a:xfrm>
                  <a:off x="2644" y="3315"/>
                  <a:ext cx="86" cy="7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2" name="Oval 31">
                  <a:extLst>
                    <a:ext uri="{FF2B5EF4-FFF2-40B4-BE49-F238E27FC236}">
                      <a16:creationId xmlns:a16="http://schemas.microsoft.com/office/drawing/2014/main" id="{61D04D40-FD6A-4BC7-8E2B-0DCB8F2E7162}"/>
                    </a:ext>
                  </a:extLst>
                </p:cNvPr>
                <p:cNvSpPr>
                  <a:spLocks noChangeArrowheads="1"/>
                </p:cNvSpPr>
                <p:nvPr/>
              </p:nvSpPr>
              <p:spPr bwMode="auto">
                <a:xfrm>
                  <a:off x="2780" y="3192"/>
                  <a:ext cx="86" cy="7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3" name="AutoShape 33">
                  <a:extLst>
                    <a:ext uri="{FF2B5EF4-FFF2-40B4-BE49-F238E27FC236}">
                      <a16:creationId xmlns:a16="http://schemas.microsoft.com/office/drawing/2014/main" id="{4C248495-8280-4824-BB03-78339DF1C030}"/>
                    </a:ext>
                  </a:extLst>
                </p:cNvPr>
                <p:cNvSpPr>
                  <a:spLocks noChangeArrowheads="1"/>
                </p:cNvSpPr>
                <p:nvPr/>
              </p:nvSpPr>
              <p:spPr bwMode="auto">
                <a:xfrm rot="-3060000">
                  <a:off x="2773" y="3244"/>
                  <a:ext cx="68" cy="23"/>
                </a:xfrm>
                <a:prstGeom prst="flowChartTerminator">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4" name="Oval 32">
                  <a:extLst>
                    <a:ext uri="{FF2B5EF4-FFF2-40B4-BE49-F238E27FC236}">
                      <a16:creationId xmlns:a16="http://schemas.microsoft.com/office/drawing/2014/main" id="{1FBD7112-B391-4D67-BE4C-A1D6D39E774A}"/>
                    </a:ext>
                  </a:extLst>
                </p:cNvPr>
                <p:cNvSpPr>
                  <a:spLocks noChangeArrowheads="1"/>
                </p:cNvSpPr>
                <p:nvPr/>
              </p:nvSpPr>
              <p:spPr bwMode="auto">
                <a:xfrm>
                  <a:off x="2756" y="3238"/>
                  <a:ext cx="63" cy="5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5" name="Oval 34">
                  <a:extLst>
                    <a:ext uri="{FF2B5EF4-FFF2-40B4-BE49-F238E27FC236}">
                      <a16:creationId xmlns:a16="http://schemas.microsoft.com/office/drawing/2014/main" id="{989B057C-970C-4D02-B460-C4B0DB75F80D}"/>
                    </a:ext>
                  </a:extLst>
                </p:cNvPr>
                <p:cNvSpPr>
                  <a:spLocks noChangeArrowheads="1"/>
                </p:cNvSpPr>
                <p:nvPr/>
              </p:nvSpPr>
              <p:spPr bwMode="auto">
                <a:xfrm>
                  <a:off x="872" y="3491"/>
                  <a:ext cx="102" cy="9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6" name="Oval 35">
                  <a:extLst>
                    <a:ext uri="{FF2B5EF4-FFF2-40B4-BE49-F238E27FC236}">
                      <a16:creationId xmlns:a16="http://schemas.microsoft.com/office/drawing/2014/main" id="{129F1F82-9B95-40BA-9864-A1C5C9896E6C}"/>
                    </a:ext>
                  </a:extLst>
                </p:cNvPr>
                <p:cNvSpPr>
                  <a:spLocks noChangeArrowheads="1"/>
                </p:cNvSpPr>
                <p:nvPr/>
              </p:nvSpPr>
              <p:spPr bwMode="auto">
                <a:xfrm>
                  <a:off x="2093" y="3787"/>
                  <a:ext cx="86" cy="7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7" name="Oval 36">
                  <a:extLst>
                    <a:ext uri="{FF2B5EF4-FFF2-40B4-BE49-F238E27FC236}">
                      <a16:creationId xmlns:a16="http://schemas.microsoft.com/office/drawing/2014/main" id="{60067474-7ECE-445D-8DAD-B8172D6E9695}"/>
                    </a:ext>
                  </a:extLst>
                </p:cNvPr>
                <p:cNvSpPr>
                  <a:spLocks noChangeArrowheads="1"/>
                </p:cNvSpPr>
                <p:nvPr/>
              </p:nvSpPr>
              <p:spPr bwMode="auto">
                <a:xfrm>
                  <a:off x="2045" y="4099"/>
                  <a:ext cx="86" cy="7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8" name="Oval 37">
                  <a:extLst>
                    <a:ext uri="{FF2B5EF4-FFF2-40B4-BE49-F238E27FC236}">
                      <a16:creationId xmlns:a16="http://schemas.microsoft.com/office/drawing/2014/main" id="{910746EB-3103-4D3C-9385-33BF6A04680A}"/>
                    </a:ext>
                  </a:extLst>
                </p:cNvPr>
                <p:cNvSpPr>
                  <a:spLocks noChangeArrowheads="1"/>
                </p:cNvSpPr>
                <p:nvPr/>
              </p:nvSpPr>
              <p:spPr bwMode="auto">
                <a:xfrm>
                  <a:off x="3086" y="4093"/>
                  <a:ext cx="86" cy="79"/>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9" name="AutoShape 38">
                  <a:extLst>
                    <a:ext uri="{FF2B5EF4-FFF2-40B4-BE49-F238E27FC236}">
                      <a16:creationId xmlns:a16="http://schemas.microsoft.com/office/drawing/2014/main" id="{A7CA5A1C-8465-45AE-B5A7-C5FD7F9A2608}"/>
                    </a:ext>
                  </a:extLst>
                </p:cNvPr>
                <p:cNvSpPr>
                  <a:spLocks noChangeArrowheads="1"/>
                </p:cNvSpPr>
                <p:nvPr/>
              </p:nvSpPr>
              <p:spPr bwMode="auto">
                <a:xfrm rot="-5340000">
                  <a:off x="3289" y="4380"/>
                  <a:ext cx="45" cy="91"/>
                </a:xfrm>
                <a:prstGeom prst="moon">
                  <a:avLst>
                    <a:gd name="adj"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0" name="Oval 39">
                  <a:extLst>
                    <a:ext uri="{FF2B5EF4-FFF2-40B4-BE49-F238E27FC236}">
                      <a16:creationId xmlns:a16="http://schemas.microsoft.com/office/drawing/2014/main" id="{C4B9846E-CE09-4F66-9133-5BB1FCF5F0A3}"/>
                    </a:ext>
                  </a:extLst>
                </p:cNvPr>
                <p:cNvSpPr>
                  <a:spLocks noChangeArrowheads="1"/>
                </p:cNvSpPr>
                <p:nvPr/>
              </p:nvSpPr>
              <p:spPr bwMode="auto">
                <a:xfrm>
                  <a:off x="875" y="3382"/>
                  <a:ext cx="102" cy="91"/>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1" name="Oval 41">
                  <a:extLst>
                    <a:ext uri="{FF2B5EF4-FFF2-40B4-BE49-F238E27FC236}">
                      <a16:creationId xmlns:a16="http://schemas.microsoft.com/office/drawing/2014/main" id="{9D34575E-40AA-47E2-BB53-E66C1E8073C4}"/>
                    </a:ext>
                  </a:extLst>
                </p:cNvPr>
                <p:cNvSpPr>
                  <a:spLocks noChangeArrowheads="1"/>
                </p:cNvSpPr>
                <p:nvPr/>
              </p:nvSpPr>
              <p:spPr bwMode="auto">
                <a:xfrm>
                  <a:off x="2493" y="4335"/>
                  <a:ext cx="102" cy="91"/>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2" name="Oval 42">
                  <a:extLst>
                    <a:ext uri="{FF2B5EF4-FFF2-40B4-BE49-F238E27FC236}">
                      <a16:creationId xmlns:a16="http://schemas.microsoft.com/office/drawing/2014/main" id="{77C84F83-0F1F-4153-B41F-F74BD2F9B760}"/>
                    </a:ext>
                  </a:extLst>
                </p:cNvPr>
                <p:cNvSpPr>
                  <a:spLocks noChangeArrowheads="1"/>
                </p:cNvSpPr>
                <p:nvPr/>
              </p:nvSpPr>
              <p:spPr bwMode="auto">
                <a:xfrm>
                  <a:off x="2550" y="4444"/>
                  <a:ext cx="102" cy="91"/>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3" name="AutoShape 44">
                  <a:extLst>
                    <a:ext uri="{FF2B5EF4-FFF2-40B4-BE49-F238E27FC236}">
                      <a16:creationId xmlns:a16="http://schemas.microsoft.com/office/drawing/2014/main" id="{03D67007-B3FB-4AEE-BB39-E95F586F948A}"/>
                    </a:ext>
                  </a:extLst>
                </p:cNvPr>
                <p:cNvSpPr>
                  <a:spLocks noChangeArrowheads="1"/>
                </p:cNvSpPr>
                <p:nvPr/>
              </p:nvSpPr>
              <p:spPr bwMode="auto">
                <a:xfrm rot="-7620000">
                  <a:off x="2604" y="4520"/>
                  <a:ext cx="68" cy="23"/>
                </a:xfrm>
                <a:prstGeom prst="flowChartTerminator">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4" name="Oval 43">
                  <a:extLst>
                    <a:ext uri="{FF2B5EF4-FFF2-40B4-BE49-F238E27FC236}">
                      <a16:creationId xmlns:a16="http://schemas.microsoft.com/office/drawing/2014/main" id="{648529D4-26F1-4876-B3F3-0E4D23EF1A4C}"/>
                    </a:ext>
                  </a:extLst>
                </p:cNvPr>
                <p:cNvSpPr>
                  <a:spLocks noChangeArrowheads="1"/>
                </p:cNvSpPr>
                <p:nvPr/>
              </p:nvSpPr>
              <p:spPr bwMode="auto">
                <a:xfrm>
                  <a:off x="2611" y="4513"/>
                  <a:ext cx="102" cy="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5" name="Oval 45">
                  <a:extLst>
                    <a:ext uri="{FF2B5EF4-FFF2-40B4-BE49-F238E27FC236}">
                      <a16:creationId xmlns:a16="http://schemas.microsoft.com/office/drawing/2014/main" id="{3BA94650-7FBD-4457-AA7B-686657252B42}"/>
                    </a:ext>
                  </a:extLst>
                </p:cNvPr>
                <p:cNvSpPr>
                  <a:spLocks noChangeArrowheads="1"/>
                </p:cNvSpPr>
                <p:nvPr/>
              </p:nvSpPr>
              <p:spPr bwMode="auto">
                <a:xfrm>
                  <a:off x="2980" y="4305"/>
                  <a:ext cx="102" cy="91"/>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6" name="Oval 46">
                  <a:extLst>
                    <a:ext uri="{FF2B5EF4-FFF2-40B4-BE49-F238E27FC236}">
                      <a16:creationId xmlns:a16="http://schemas.microsoft.com/office/drawing/2014/main" id="{0C954F03-DAC8-4CCD-823F-54413E57B6F8}"/>
                    </a:ext>
                  </a:extLst>
                </p:cNvPr>
                <p:cNvSpPr>
                  <a:spLocks noChangeArrowheads="1"/>
                </p:cNvSpPr>
                <p:nvPr/>
              </p:nvSpPr>
              <p:spPr bwMode="auto">
                <a:xfrm>
                  <a:off x="3034" y="4380"/>
                  <a:ext cx="102" cy="91"/>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7" name="AutoShape 47">
                  <a:extLst>
                    <a:ext uri="{FF2B5EF4-FFF2-40B4-BE49-F238E27FC236}">
                      <a16:creationId xmlns:a16="http://schemas.microsoft.com/office/drawing/2014/main" id="{F9CB3ADA-AC5E-4654-9D48-459DB3903BEA}"/>
                    </a:ext>
                  </a:extLst>
                </p:cNvPr>
                <p:cNvSpPr>
                  <a:spLocks noChangeArrowheads="1"/>
                </p:cNvSpPr>
                <p:nvPr/>
              </p:nvSpPr>
              <p:spPr bwMode="auto">
                <a:xfrm rot="-4800000">
                  <a:off x="3045" y="4456"/>
                  <a:ext cx="68" cy="23"/>
                </a:xfrm>
                <a:prstGeom prst="flowChartTerminator">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8" name="Oval 48">
                  <a:extLst>
                    <a:ext uri="{FF2B5EF4-FFF2-40B4-BE49-F238E27FC236}">
                      <a16:creationId xmlns:a16="http://schemas.microsoft.com/office/drawing/2014/main" id="{AA5C8616-9F4A-4CC7-91C7-AACCC198D5BE}"/>
                    </a:ext>
                  </a:extLst>
                </p:cNvPr>
                <p:cNvSpPr>
                  <a:spLocks noChangeArrowheads="1"/>
                </p:cNvSpPr>
                <p:nvPr/>
              </p:nvSpPr>
              <p:spPr bwMode="auto">
                <a:xfrm>
                  <a:off x="3028" y="4453"/>
                  <a:ext cx="102" cy="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9" name="Oval 49">
                  <a:extLst>
                    <a:ext uri="{FF2B5EF4-FFF2-40B4-BE49-F238E27FC236}">
                      <a16:creationId xmlns:a16="http://schemas.microsoft.com/office/drawing/2014/main" id="{2856FA36-BC09-4E1E-81CF-28045325C8BA}"/>
                    </a:ext>
                  </a:extLst>
                </p:cNvPr>
                <p:cNvSpPr>
                  <a:spLocks noChangeArrowheads="1"/>
                </p:cNvSpPr>
                <p:nvPr/>
              </p:nvSpPr>
              <p:spPr bwMode="auto">
                <a:xfrm>
                  <a:off x="869" y="3603"/>
                  <a:ext cx="102" cy="91"/>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0" name="Oval 50">
                  <a:extLst>
                    <a:ext uri="{FF2B5EF4-FFF2-40B4-BE49-F238E27FC236}">
                      <a16:creationId xmlns:a16="http://schemas.microsoft.com/office/drawing/2014/main" id="{CD69F441-2E37-4875-93DE-49DC2D89F3CA}"/>
                    </a:ext>
                  </a:extLst>
                </p:cNvPr>
                <p:cNvSpPr>
                  <a:spLocks noChangeArrowheads="1"/>
                </p:cNvSpPr>
                <p:nvPr/>
              </p:nvSpPr>
              <p:spPr bwMode="auto">
                <a:xfrm>
                  <a:off x="2825" y="4737"/>
                  <a:ext cx="125" cy="113"/>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1" name="Freeform 51">
                  <a:extLst>
                    <a:ext uri="{FF2B5EF4-FFF2-40B4-BE49-F238E27FC236}">
                      <a16:creationId xmlns:a16="http://schemas.microsoft.com/office/drawing/2014/main" id="{1D6E53FE-5A37-44D6-988C-E467DDB27E20}"/>
                    </a:ext>
                  </a:extLst>
                </p:cNvPr>
                <p:cNvSpPr>
                  <a:spLocks/>
                </p:cNvSpPr>
                <p:nvPr/>
              </p:nvSpPr>
              <p:spPr bwMode="auto">
                <a:xfrm>
                  <a:off x="2069" y="1634"/>
                  <a:ext cx="997" cy="839"/>
                </a:xfrm>
                <a:custGeom>
                  <a:avLst/>
                  <a:gdLst>
                    <a:gd name="T0" fmla="*/ 0 w 862"/>
                    <a:gd name="T1" fmla="*/ 0 h 726"/>
                    <a:gd name="T2" fmla="*/ 1745 w 862"/>
                    <a:gd name="T3" fmla="*/ 721 h 726"/>
                    <a:gd name="T4" fmla="*/ 2762 w 862"/>
                    <a:gd name="T5" fmla="*/ 2310 h 726"/>
                    <a:gd name="T6" fmla="*/ 0 60000 65536"/>
                    <a:gd name="T7" fmla="*/ 0 60000 65536"/>
                    <a:gd name="T8" fmla="*/ 0 60000 65536"/>
                  </a:gdLst>
                  <a:ahLst/>
                  <a:cxnLst>
                    <a:cxn ang="T6">
                      <a:pos x="T0" y="T1"/>
                    </a:cxn>
                    <a:cxn ang="T7">
                      <a:pos x="T2" y="T3"/>
                    </a:cxn>
                    <a:cxn ang="T8">
                      <a:pos x="T4" y="T5"/>
                    </a:cxn>
                  </a:cxnLst>
                  <a:rect l="0" t="0" r="r" b="b"/>
                  <a:pathLst>
                    <a:path w="862" h="726">
                      <a:moveTo>
                        <a:pt x="0" y="0"/>
                      </a:moveTo>
                      <a:cubicBezTo>
                        <a:pt x="200" y="53"/>
                        <a:pt x="401" y="106"/>
                        <a:pt x="545" y="227"/>
                      </a:cubicBezTo>
                      <a:cubicBezTo>
                        <a:pt x="689" y="348"/>
                        <a:pt x="775" y="537"/>
                        <a:pt x="862" y="726"/>
                      </a:cubicBezTo>
                    </a:path>
                  </a:pathLst>
                </a:custGeom>
                <a:noFill/>
                <a:ln w="95250">
                  <a:solidFill>
                    <a:srgbClr val="0000FF"/>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2" name="Rectangle 53">
                  <a:extLst>
                    <a:ext uri="{FF2B5EF4-FFF2-40B4-BE49-F238E27FC236}">
                      <a16:creationId xmlns:a16="http://schemas.microsoft.com/office/drawing/2014/main" id="{F0E6EBFF-E3F9-4C86-863B-748CDD698FF7}"/>
                    </a:ext>
                  </a:extLst>
                </p:cNvPr>
                <p:cNvSpPr>
                  <a:spLocks noChangeArrowheads="1"/>
                </p:cNvSpPr>
                <p:nvPr/>
              </p:nvSpPr>
              <p:spPr bwMode="auto">
                <a:xfrm>
                  <a:off x="754" y="3184"/>
                  <a:ext cx="726"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3" name="Rectangle 54">
                  <a:extLst>
                    <a:ext uri="{FF2B5EF4-FFF2-40B4-BE49-F238E27FC236}">
                      <a16:creationId xmlns:a16="http://schemas.microsoft.com/office/drawing/2014/main" id="{17197858-FC03-4FF9-A701-AC513219CA82}"/>
                    </a:ext>
                  </a:extLst>
                </p:cNvPr>
                <p:cNvSpPr>
                  <a:spLocks noChangeArrowheads="1"/>
                </p:cNvSpPr>
                <p:nvPr/>
              </p:nvSpPr>
              <p:spPr bwMode="auto">
                <a:xfrm>
                  <a:off x="754" y="3917"/>
                  <a:ext cx="726"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4" name="Rectangle 55">
                  <a:extLst>
                    <a:ext uri="{FF2B5EF4-FFF2-40B4-BE49-F238E27FC236}">
                      <a16:creationId xmlns:a16="http://schemas.microsoft.com/office/drawing/2014/main" id="{7E18209B-F780-4607-A200-56C2B27C3492}"/>
                    </a:ext>
                  </a:extLst>
                </p:cNvPr>
                <p:cNvSpPr>
                  <a:spLocks noChangeArrowheads="1"/>
                </p:cNvSpPr>
                <p:nvPr/>
              </p:nvSpPr>
              <p:spPr bwMode="auto">
                <a:xfrm rot="-5400000">
                  <a:off x="1048" y="3537"/>
                  <a:ext cx="726"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5" name="Rectangle 56">
                  <a:extLst>
                    <a:ext uri="{FF2B5EF4-FFF2-40B4-BE49-F238E27FC236}">
                      <a16:creationId xmlns:a16="http://schemas.microsoft.com/office/drawing/2014/main" id="{94631964-546D-4716-BF63-03D9C5D39113}"/>
                    </a:ext>
                  </a:extLst>
                </p:cNvPr>
                <p:cNvSpPr>
                  <a:spLocks noChangeArrowheads="1"/>
                </p:cNvSpPr>
                <p:nvPr/>
              </p:nvSpPr>
              <p:spPr bwMode="auto">
                <a:xfrm rot="-5400000">
                  <a:off x="443" y="3538"/>
                  <a:ext cx="726"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56" name="Rectangle 52">
                  <a:extLst>
                    <a:ext uri="{FF2B5EF4-FFF2-40B4-BE49-F238E27FC236}">
                      <a16:creationId xmlns:a16="http://schemas.microsoft.com/office/drawing/2014/main" id="{5874CDC9-BD56-42C3-83EA-4BCAC96B7D72}"/>
                    </a:ext>
                  </a:extLst>
                </p:cNvPr>
                <p:cNvSpPr>
                  <a:spLocks noChangeArrowheads="1"/>
                </p:cNvSpPr>
                <p:nvPr/>
              </p:nvSpPr>
              <p:spPr bwMode="auto">
                <a:xfrm>
                  <a:off x="799" y="3198"/>
                  <a:ext cx="635" cy="771"/>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02" name="Text Box 58">
                <a:extLst>
                  <a:ext uri="{FF2B5EF4-FFF2-40B4-BE49-F238E27FC236}">
                    <a16:creationId xmlns:a16="http://schemas.microsoft.com/office/drawing/2014/main" id="{AF4A6329-B69C-4A01-A327-7C011376147D}"/>
                  </a:ext>
                </a:extLst>
              </p:cNvPr>
              <p:cNvSpPr txBox="1">
                <a:spLocks noChangeArrowheads="1"/>
              </p:cNvSpPr>
              <p:nvPr/>
            </p:nvSpPr>
            <p:spPr bwMode="auto">
              <a:xfrm>
                <a:off x="2886" y="3696"/>
                <a:ext cx="544" cy="160"/>
              </a:xfrm>
              <a:prstGeom prst="rect">
                <a:avLst/>
              </a:prstGeom>
              <a:solidFill>
                <a:schemeClr val="bg1"/>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000" b="1" i="0" u="none" strike="noStrike" kern="1200" cap="none" spc="0" normalizeH="0" baseline="0" noProof="0">
                    <a:ln>
                      <a:noFill/>
                    </a:ln>
                    <a:solidFill>
                      <a:srgbClr val="FF6600"/>
                    </a:solidFill>
                    <a:effectLst/>
                    <a:uLnTx/>
                    <a:uFillTx/>
                    <a:latin typeface="Arial" panose="020B0604020202020204" pitchFamily="34" charset="0"/>
                    <a:ea typeface="+mn-ea"/>
                    <a:cs typeface="+mn-cs"/>
                  </a:rPr>
                  <a:t>Camphor</a:t>
                </a:r>
              </a:p>
            </p:txBody>
          </p:sp>
          <p:sp>
            <p:nvSpPr>
              <p:cNvPr id="8203" name="Text Box 59">
                <a:extLst>
                  <a:ext uri="{FF2B5EF4-FFF2-40B4-BE49-F238E27FC236}">
                    <a16:creationId xmlns:a16="http://schemas.microsoft.com/office/drawing/2014/main" id="{991E3937-FEFF-43B0-A828-B32C9E82CD50}"/>
                  </a:ext>
                </a:extLst>
              </p:cNvPr>
              <p:cNvSpPr txBox="1">
                <a:spLocks noChangeArrowheads="1"/>
              </p:cNvSpPr>
              <p:nvPr/>
            </p:nvSpPr>
            <p:spPr bwMode="auto">
              <a:xfrm>
                <a:off x="96" y="48"/>
                <a:ext cx="418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STRUTTURA DEL DERIVATO CITOCROMO P- 450</a:t>
                </a:r>
                <a:r>
                  <a:rPr kumimoji="0" lang="it-IT" altLang="it-IT" sz="16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cam</a:t>
                </a:r>
                <a:r>
                  <a:rPr kumimoji="0" lang="it-IT" altLang="it-IT" sz="1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/CANFORA</a:t>
                </a:r>
              </a:p>
              <a:p>
                <a:pPr marL="0" marR="0" lvl="0" indent="0" algn="l" defTabSz="914400" rtl="0" eaLnBrk="1" fontAlgn="base" latinLnBrk="0" hangingPunct="1">
                  <a:lnSpc>
                    <a:spcPct val="11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Sito attivo (heme b) + </a:t>
                </a: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 tasca idrofobica</a:t>
                </a:r>
              </a:p>
            </p:txBody>
          </p:sp>
          <p:sp>
            <p:nvSpPr>
              <p:cNvPr id="8204" name="Text Box 60">
                <a:extLst>
                  <a:ext uri="{FF2B5EF4-FFF2-40B4-BE49-F238E27FC236}">
                    <a16:creationId xmlns:a16="http://schemas.microsoft.com/office/drawing/2014/main" id="{5B6A2BA2-C086-467B-9FF0-94155E51E183}"/>
                  </a:ext>
                </a:extLst>
              </p:cNvPr>
              <p:cNvSpPr txBox="1">
                <a:spLocks noChangeArrowheads="1"/>
              </p:cNvSpPr>
              <p:nvPr/>
            </p:nvSpPr>
            <p:spPr bwMode="auto">
              <a:xfrm>
                <a:off x="2894" y="463"/>
                <a:ext cx="12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990000"/>
                    </a:solidFill>
                    <a:effectLst/>
                    <a:uLnTx/>
                    <a:uFillTx/>
                    <a:latin typeface="Arial" panose="020B0604020202020204" pitchFamily="34" charset="0"/>
                    <a:ea typeface="+mn-ea"/>
                    <a:cs typeface="+mn-cs"/>
                  </a:rPr>
                  <a:t>singola catena polipeptidica (soprattutto </a:t>
                </a:r>
                <a:r>
                  <a:rPr kumimoji="0" lang="it-IT" altLang="it-IT" sz="1400" b="1" i="0" u="none" strike="noStrike" kern="1200" cap="none" spc="0" normalizeH="0" baseline="0" noProof="0">
                    <a:ln>
                      <a:noFill/>
                    </a:ln>
                    <a:solidFill>
                      <a:srgbClr val="990000"/>
                    </a:solidFill>
                    <a:effectLst/>
                    <a:uLnTx/>
                    <a:uFillTx/>
                    <a:latin typeface="Symbol" panose="05050102010706020507" pitchFamily="18" charset="2"/>
                    <a:ea typeface="+mn-ea"/>
                    <a:cs typeface="+mn-cs"/>
                  </a:rPr>
                  <a:t>a</a:t>
                </a:r>
                <a:r>
                  <a:rPr kumimoji="0" lang="it-IT" altLang="it-IT" sz="1400" b="1" i="0" u="none" strike="noStrike" kern="1200" cap="none" spc="0" normalizeH="0" baseline="0" noProof="0">
                    <a:ln>
                      <a:noFill/>
                    </a:ln>
                    <a:solidFill>
                      <a:srgbClr val="990000"/>
                    </a:solidFill>
                    <a:effectLst/>
                    <a:uLnTx/>
                    <a:uFillTx/>
                    <a:latin typeface="Arial" panose="020B0604020202020204" pitchFamily="34" charset="0"/>
                    <a:ea typeface="+mn-ea"/>
                    <a:cs typeface="+mn-cs"/>
                  </a:rPr>
                  <a:t>- elica)</a:t>
                </a:r>
              </a:p>
            </p:txBody>
          </p:sp>
          <p:sp>
            <p:nvSpPr>
              <p:cNvPr id="8205" name="Text Box 61">
                <a:extLst>
                  <a:ext uri="{FF2B5EF4-FFF2-40B4-BE49-F238E27FC236}">
                    <a16:creationId xmlns:a16="http://schemas.microsoft.com/office/drawing/2014/main" id="{B320AD5E-373F-4BB1-AE21-399DBEAE3108}"/>
                  </a:ext>
                </a:extLst>
              </p:cNvPr>
              <p:cNvSpPr txBox="1">
                <a:spLocks noChangeArrowheads="1"/>
              </p:cNvSpPr>
              <p:nvPr/>
            </p:nvSpPr>
            <p:spPr bwMode="auto">
              <a:xfrm>
                <a:off x="255" y="2473"/>
                <a:ext cx="145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Orientamento del substrato nel sito attivo è indirizzato da legame H con Tyr</a:t>
                </a:r>
                <a:r>
                  <a:rPr kumimoji="0" lang="it-IT" altLang="it-IT" sz="1400" b="1" i="0" u="none" strike="noStrike" kern="1200" cap="none" spc="0" normalizeH="0" baseline="-25000" noProof="0">
                    <a:ln>
                      <a:noFill/>
                    </a:ln>
                    <a:solidFill>
                      <a:srgbClr val="008000"/>
                    </a:solidFill>
                    <a:effectLst/>
                    <a:uLnTx/>
                    <a:uFillTx/>
                    <a:latin typeface="Arial" panose="020B0604020202020204" pitchFamily="34" charset="0"/>
                    <a:ea typeface="+mn-ea"/>
                    <a:cs typeface="+mn-cs"/>
                  </a:rPr>
                  <a:t>96</a:t>
                </a:r>
              </a:p>
            </p:txBody>
          </p:sp>
          <p:sp>
            <p:nvSpPr>
              <p:cNvPr id="8206" name="Text Box 62">
                <a:extLst>
                  <a:ext uri="{FF2B5EF4-FFF2-40B4-BE49-F238E27FC236}">
                    <a16:creationId xmlns:a16="http://schemas.microsoft.com/office/drawing/2014/main" id="{28486C63-CDE8-4478-9C00-1E6A794FD71C}"/>
                  </a:ext>
                </a:extLst>
              </p:cNvPr>
              <p:cNvSpPr txBox="1">
                <a:spLocks noChangeArrowheads="1"/>
              </p:cNvSpPr>
              <p:nvPr/>
            </p:nvSpPr>
            <p:spPr bwMode="auto">
              <a:xfrm>
                <a:off x="2894" y="4921"/>
                <a:ext cx="139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La porfirina </a:t>
                </a:r>
                <a:r>
                  <a:rPr kumimoji="0" lang="it-IT" altLang="it-IT" sz="1400" b="1" i="0" u="sng" strike="noStrike" kern="1200" cap="none" spc="0" normalizeH="0" baseline="0" noProof="0">
                    <a:ln>
                      <a:noFill/>
                    </a:ln>
                    <a:solidFill>
                      <a:srgbClr val="0000FF"/>
                    </a:solidFill>
                    <a:effectLst/>
                    <a:uLnTx/>
                    <a:uFillTx/>
                    <a:latin typeface="Arial" panose="020B0604020202020204" pitchFamily="34" charset="0"/>
                    <a:ea typeface="+mn-ea"/>
                    <a:cs typeface="+mn-cs"/>
                  </a:rPr>
                  <a:t>non</a:t>
                </a:r>
                <a:r>
                  <a:rPr kumimoji="0" lang="it-IT" altLang="it-IT" sz="1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è legata covalentemente alla proteina; il tiolato è il legante assiale</a:t>
                </a:r>
              </a:p>
            </p:txBody>
          </p:sp>
          <p:sp>
            <p:nvSpPr>
              <p:cNvPr id="8207" name="Text Box 63">
                <a:extLst>
                  <a:ext uri="{FF2B5EF4-FFF2-40B4-BE49-F238E27FC236}">
                    <a16:creationId xmlns:a16="http://schemas.microsoft.com/office/drawing/2014/main" id="{3CC6E9AB-3C51-41EA-B095-96A92EE6E2C6}"/>
                  </a:ext>
                </a:extLst>
              </p:cNvPr>
              <p:cNvSpPr txBox="1">
                <a:spLocks noChangeArrowheads="1"/>
              </p:cNvSpPr>
              <p:nvPr/>
            </p:nvSpPr>
            <p:spPr bwMode="auto">
              <a:xfrm>
                <a:off x="119" y="4284"/>
                <a:ext cx="1996"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8000"/>
                    </a:solidFill>
                    <a:effectLst/>
                    <a:uLnTx/>
                    <a:uFillTx/>
                    <a:latin typeface="Arial" panose="020B0604020202020204" pitchFamily="34" charset="0"/>
                    <a:ea typeface="+mn-ea"/>
                    <a:cs typeface="+mn-cs"/>
                  </a:rPr>
                  <a:t>Si stima che il genoma umano     abbia geni per 100-200 enzimi            P- 450 diversi. Le sequenze dei membri   di questa famiglia di enzimi differiscono tra loro permettendo di modulare il sito di legame con il substrato nei pressi del sito catalitico Fe-porfirina.</a:t>
                </a:r>
              </a:p>
            </p:txBody>
          </p:sp>
        </p:grpSp>
        <p:sp>
          <p:nvSpPr>
            <p:cNvPr id="8199" name="Text Box 66">
              <a:extLst>
                <a:ext uri="{FF2B5EF4-FFF2-40B4-BE49-F238E27FC236}">
                  <a16:creationId xmlns:a16="http://schemas.microsoft.com/office/drawing/2014/main" id="{3524AD30-CCE2-4002-AF7E-1CCCD9153CF0}"/>
                </a:ext>
              </a:extLst>
            </p:cNvPr>
            <p:cNvSpPr txBox="1">
              <a:spLocks noChangeArrowheads="1"/>
            </p:cNvSpPr>
            <p:nvPr/>
          </p:nvSpPr>
          <p:spPr bwMode="auto">
            <a:xfrm>
              <a:off x="2684" y="3304"/>
              <a:ext cx="13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a:t>
              </a:r>
            </a:p>
          </p:txBody>
        </p:sp>
        <p:sp>
          <p:nvSpPr>
            <p:cNvPr id="8200" name="Text Box 67">
              <a:extLst>
                <a:ext uri="{FF2B5EF4-FFF2-40B4-BE49-F238E27FC236}">
                  <a16:creationId xmlns:a16="http://schemas.microsoft.com/office/drawing/2014/main" id="{3C39D58E-CAEF-4573-95C5-7DE851254FAB}"/>
                </a:ext>
              </a:extLst>
            </p:cNvPr>
            <p:cNvSpPr txBox="1">
              <a:spLocks noChangeArrowheads="1"/>
            </p:cNvSpPr>
            <p:nvPr/>
          </p:nvSpPr>
          <p:spPr bwMode="auto">
            <a:xfrm>
              <a:off x="2666" y="3322"/>
              <a:ext cx="13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a:t>
              </a:r>
            </a:p>
          </p:txBody>
        </p:sp>
      </p:grpSp>
      <p:sp>
        <p:nvSpPr>
          <p:cNvPr id="8195" name="Rectangle 69">
            <a:extLst>
              <a:ext uri="{FF2B5EF4-FFF2-40B4-BE49-F238E27FC236}">
                <a16:creationId xmlns:a16="http://schemas.microsoft.com/office/drawing/2014/main" id="{058D1786-E316-407F-B915-6B3094BC3A7C}"/>
              </a:ext>
            </a:extLst>
          </p:cNvPr>
          <p:cNvSpPr>
            <a:spLocks noChangeArrowheads="1"/>
          </p:cNvSpPr>
          <p:nvPr/>
        </p:nvSpPr>
        <p:spPr bwMode="auto">
          <a:xfrm>
            <a:off x="4503738" y="2590800"/>
            <a:ext cx="25066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ricerche per chiarire 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relazioni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a:t>
            </a: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sequenza a.a. </a:t>
            </a: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sym typeface="Wingdings" panose="05000000000000000000" pitchFamily="2" charset="2"/>
              </a:rPr>
              <a:t></a:t>
            </a: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 struttura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         del sito legante </a:t>
            </a: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sym typeface="Wingdings" panose="05000000000000000000" pitchFamily="2"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1" i="0" u="none" strike="noStrike" kern="1200" cap="none" spc="0" normalizeH="0" baseline="0" noProof="0">
                <a:ln>
                  <a:noFill/>
                </a:ln>
                <a:solidFill>
                  <a:srgbClr val="FF0066"/>
                </a:solidFill>
                <a:effectLst/>
                <a:uLnTx/>
                <a:uFillTx/>
                <a:latin typeface="Arial" panose="020B0604020202020204" pitchFamily="34" charset="0"/>
                <a:ea typeface="+mn-ea"/>
                <a:cs typeface="+mn-cs"/>
                <a:sym typeface="Wingdings" panose="05000000000000000000" pitchFamily="2" charset="2"/>
              </a:rPr>
              <a:t>      specificità di substrato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0066"/>
                </a:solidFill>
                <a:effectLst/>
                <a:uLnTx/>
                <a:uFillTx/>
                <a:latin typeface="Arial" panose="020B0604020202020204" pitchFamily="34" charset="0"/>
                <a:ea typeface="+mn-ea"/>
                <a:cs typeface="+mn-cs"/>
              </a:rPr>
              <a:t> </a:t>
            </a:r>
          </a:p>
        </p:txBody>
      </p:sp>
      <p:sp>
        <p:nvSpPr>
          <p:cNvPr id="8196" name="Rectangle 70">
            <a:extLst>
              <a:ext uri="{FF2B5EF4-FFF2-40B4-BE49-F238E27FC236}">
                <a16:creationId xmlns:a16="http://schemas.microsoft.com/office/drawing/2014/main" id="{25F7309B-76C3-410E-BFF1-84757A7E31D5}"/>
              </a:ext>
            </a:extLst>
          </p:cNvPr>
          <p:cNvSpPr>
            <a:spLocks noChangeArrowheads="1"/>
          </p:cNvSpPr>
          <p:nvPr/>
        </p:nvSpPr>
        <p:spPr bwMode="auto">
          <a:xfrm>
            <a:off x="4613275" y="7848600"/>
            <a:ext cx="2133600" cy="106680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3" name="Connettore 2 2">
            <a:extLst>
              <a:ext uri="{FF2B5EF4-FFF2-40B4-BE49-F238E27FC236}">
                <a16:creationId xmlns:a16="http://schemas.microsoft.com/office/drawing/2014/main" id="{E0E94588-8FC1-4A2F-91F1-0F7AF40A5777}"/>
              </a:ext>
            </a:extLst>
          </p:cNvPr>
          <p:cNvCxnSpPr/>
          <p:nvPr/>
        </p:nvCxnSpPr>
        <p:spPr>
          <a:xfrm>
            <a:off x="2511425" y="4811713"/>
            <a:ext cx="1211263" cy="461962"/>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ile:Camphor structure.png">
            <a:extLst>
              <a:ext uri="{FF2B5EF4-FFF2-40B4-BE49-F238E27FC236}">
                <a16:creationId xmlns:a16="http://schemas.microsoft.com/office/drawing/2014/main" id="{D151CEBC-CE59-458E-B155-B38B823EA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1692275"/>
            <a:ext cx="2224087"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id="{9B060A93-680A-425D-AFF1-9F26CFF0C642}"/>
              </a:ext>
            </a:extLst>
          </p:cNvPr>
          <p:cNvSpPr>
            <a:spLocks noChangeArrowheads="1"/>
          </p:cNvSpPr>
          <p:nvPr/>
        </p:nvSpPr>
        <p:spPr bwMode="auto">
          <a:xfrm>
            <a:off x="2276475" y="507682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mn-cs"/>
              </a:rPr>
              <a:t>canfora</a:t>
            </a:r>
          </a:p>
        </p:txBody>
      </p:sp>
      <p:sp>
        <p:nvSpPr>
          <p:cNvPr id="9220" name="Line 7">
            <a:extLst>
              <a:ext uri="{FF2B5EF4-FFF2-40B4-BE49-F238E27FC236}">
                <a16:creationId xmlns:a16="http://schemas.microsoft.com/office/drawing/2014/main" id="{0F2B8C8B-C65C-409F-BA7D-EB76FC99C1CE}"/>
              </a:ext>
            </a:extLst>
          </p:cNvPr>
          <p:cNvSpPr>
            <a:spLocks noChangeShapeType="1"/>
          </p:cNvSpPr>
          <p:nvPr/>
        </p:nvSpPr>
        <p:spPr bwMode="auto">
          <a:xfrm>
            <a:off x="2276475" y="2771775"/>
            <a:ext cx="792163" cy="576263"/>
          </a:xfrm>
          <a:prstGeom prst="line">
            <a:avLst/>
          </a:prstGeom>
          <a:noFill/>
          <a:ln w="28575">
            <a:solidFill>
              <a:srgbClr val="FF33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1" name="Rectangle 8">
            <a:extLst>
              <a:ext uri="{FF2B5EF4-FFF2-40B4-BE49-F238E27FC236}">
                <a16:creationId xmlns:a16="http://schemas.microsoft.com/office/drawing/2014/main" id="{5A9B82A5-0359-4EDF-AF6F-F3C22A653562}"/>
              </a:ext>
            </a:extLst>
          </p:cNvPr>
          <p:cNvSpPr>
            <a:spLocks noChangeArrowheads="1"/>
          </p:cNvSpPr>
          <p:nvPr/>
        </p:nvSpPr>
        <p:spPr bwMode="auto">
          <a:xfrm>
            <a:off x="3068638" y="3348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6600"/>
                </a:solidFill>
                <a:effectLst/>
                <a:uLnTx/>
                <a:uFillTx/>
                <a:latin typeface="Arial" panose="020B0604020202020204" pitchFamily="34" charset="0"/>
                <a:ea typeface="+mn-ea"/>
                <a:cs typeface="+mn-cs"/>
              </a:rPr>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3">
            <a:extLst>
              <a:ext uri="{FF2B5EF4-FFF2-40B4-BE49-F238E27FC236}">
                <a16:creationId xmlns:a16="http://schemas.microsoft.com/office/drawing/2014/main" id="{DCD1D366-E657-41B6-8C15-7537F0B863E9}"/>
              </a:ext>
            </a:extLst>
          </p:cNvPr>
          <p:cNvGrpSpPr>
            <a:grpSpLocks/>
          </p:cNvGrpSpPr>
          <p:nvPr/>
        </p:nvGrpSpPr>
        <p:grpSpPr bwMode="auto">
          <a:xfrm>
            <a:off x="165100" y="388938"/>
            <a:ext cx="6692900" cy="7999412"/>
            <a:chOff x="104" y="245"/>
            <a:chExt cx="4216" cy="5039"/>
          </a:xfrm>
        </p:grpSpPr>
        <p:pic>
          <p:nvPicPr>
            <p:cNvPr id="10243" name="Picture 4" descr="2">
              <a:extLst>
                <a:ext uri="{FF2B5EF4-FFF2-40B4-BE49-F238E27FC236}">
                  <a16:creationId xmlns:a16="http://schemas.microsoft.com/office/drawing/2014/main" id="{F4914E36-ABE4-4784-89E5-42182F251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14" t="21700" r="2757" b="22382"/>
            <a:stretch>
              <a:fillRect/>
            </a:stretch>
          </p:blipFill>
          <p:spPr bwMode="auto">
            <a:xfrm>
              <a:off x="528" y="1519"/>
              <a:ext cx="1950" cy="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a:extLst>
                <a:ext uri="{FF2B5EF4-FFF2-40B4-BE49-F238E27FC236}">
                  <a16:creationId xmlns:a16="http://schemas.microsoft.com/office/drawing/2014/main" id="{E80A79F6-EF77-496A-A9E6-460B40E7037A}"/>
                </a:ext>
              </a:extLst>
            </p:cNvPr>
            <p:cNvSpPr txBox="1">
              <a:spLocks noChangeArrowheads="1"/>
            </p:cNvSpPr>
            <p:nvPr/>
          </p:nvSpPr>
          <p:spPr bwMode="auto">
            <a:xfrm>
              <a:off x="119" y="245"/>
              <a:ext cx="3991"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sng" strike="noStrike" kern="1200" cap="none" spc="0" normalizeH="0" baseline="0" noProof="0">
                  <a:ln>
                    <a:noFill/>
                  </a:ln>
                  <a:solidFill>
                    <a:srgbClr val="009999"/>
                  </a:solidFill>
                  <a:effectLst/>
                  <a:uLnTx/>
                  <a:uFillTx/>
                  <a:latin typeface="Arial" panose="020B0604020202020204" pitchFamily="34" charset="0"/>
                  <a:ea typeface="+mn-ea"/>
                  <a:cs typeface="+mn-cs"/>
                </a:rPr>
                <a:t>CITOCROMO P- 450</a:t>
              </a:r>
              <a:r>
                <a:rPr kumimoji="0" lang="it-IT" altLang="it-IT" sz="1600" b="1" i="0" u="sng" strike="noStrike" kern="1200" cap="none" spc="0" normalizeH="0" baseline="-25000" noProof="0">
                  <a:ln>
                    <a:noFill/>
                  </a:ln>
                  <a:solidFill>
                    <a:srgbClr val="009999"/>
                  </a:solidFill>
                  <a:effectLst/>
                  <a:uLnTx/>
                  <a:uFillTx/>
                  <a:latin typeface="Arial" panose="020B0604020202020204" pitchFamily="34" charset="0"/>
                  <a:ea typeface="+mn-ea"/>
                  <a:cs typeface="+mn-cs"/>
                </a:rPr>
                <a:t>cam</a:t>
              </a:r>
              <a:r>
                <a:rPr kumimoji="0" lang="it-IT" altLang="it-IT" sz="1600" b="1" i="0" u="none" strike="noStrike" kern="1200" cap="none" spc="0" normalizeH="0" baseline="0" noProof="0">
                  <a:ln>
                    <a:noFill/>
                  </a:ln>
                  <a:solidFill>
                    <a:srgbClr val="009999"/>
                  </a:solidFill>
                  <a:effectLst/>
                  <a:uLnTx/>
                  <a:uFillTx/>
                  <a:latin typeface="Arial" panose="020B0604020202020204" pitchFamily="34" charset="0"/>
                  <a:ea typeface="+mn-ea"/>
                  <a:cs typeface="+mn-cs"/>
                </a:rPr>
                <a:t>  (solubile)</a:t>
              </a:r>
              <a:endParaRPr kumimoji="0" lang="it-IT" altLang="it-IT" sz="1600" b="1" i="0" u="sng" strike="noStrike" kern="1200" cap="none" spc="0" normalizeH="0" baseline="0" noProof="0">
                <a:ln>
                  <a:noFill/>
                </a:ln>
                <a:solidFill>
                  <a:srgbClr val="009999"/>
                </a:solidFill>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mn-cs"/>
                </a:rPr>
                <a:t>Isolato dal sistema 5-monoossigenasi della canfora nel batterio </a:t>
              </a:r>
              <a:r>
                <a:rPr kumimoji="0" lang="it-IT" altLang="it-IT" sz="1600" b="1" i="0" u="none" strike="noStrike" kern="1200" cap="none" spc="0" normalizeH="0" baseline="0" noProof="0">
                  <a:ln>
                    <a:noFill/>
                  </a:ln>
                  <a:solidFill>
                    <a:srgbClr val="009999"/>
                  </a:solidFill>
                  <a:effectLst/>
                  <a:uLnTx/>
                  <a:uFillTx/>
                  <a:latin typeface="Arial" panose="020B0604020202020204" pitchFamily="34" charset="0"/>
                  <a:ea typeface="+mn-ea"/>
                  <a:cs typeface="+mn-cs"/>
                </a:rPr>
                <a:t>Pseudomonas putida</a:t>
              </a:r>
              <a:r>
                <a:rPr kumimoji="0" lang="it-IT" altLang="it-IT" sz="16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Nella forma a riposo l’enzima (45000 Da) contiene un eme ferrico a basso spin. In presenza di substrato (canfora) si converte nella forma ferrosa ad alto spin…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4 stati distinti per il gruppo eme.</a:t>
              </a:r>
            </a:p>
          </p:txBody>
        </p:sp>
        <p:sp>
          <p:nvSpPr>
            <p:cNvPr id="10245" name="Text Box 6">
              <a:extLst>
                <a:ext uri="{FF2B5EF4-FFF2-40B4-BE49-F238E27FC236}">
                  <a16:creationId xmlns:a16="http://schemas.microsoft.com/office/drawing/2014/main" id="{E1B50A3D-C388-4B39-9B4B-6DCF463778AE}"/>
                </a:ext>
              </a:extLst>
            </p:cNvPr>
            <p:cNvSpPr txBox="1">
              <a:spLocks noChangeArrowheads="1"/>
            </p:cNvSpPr>
            <p:nvPr/>
          </p:nvSpPr>
          <p:spPr bwMode="auto">
            <a:xfrm>
              <a:off x="2540" y="1337"/>
              <a:ext cx="13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1 – </a:t>
              </a:r>
              <a:r>
                <a:rPr kumimoji="0" lang="it-IT" altLang="it-IT" sz="1400" b="1" i="0" u="sng" strike="noStrike" kern="1200" cap="none" spc="0" normalizeH="0" baseline="0" noProof="0">
                  <a:ln>
                    <a:noFill/>
                  </a:ln>
                  <a:solidFill>
                    <a:srgbClr val="FF6600"/>
                  </a:solidFill>
                  <a:effectLst/>
                  <a:uLnTx/>
                  <a:uFillTx/>
                  <a:latin typeface="Arial" panose="020B0604020202020204" pitchFamily="34" charset="0"/>
                  <a:ea typeface="+mn-ea"/>
                  <a:cs typeface="+mn-cs"/>
                </a:rPr>
                <a:t>Resting</a:t>
              </a: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 P- 450</a:t>
              </a:r>
            </a:p>
          </p:txBody>
        </p:sp>
        <p:sp>
          <p:nvSpPr>
            <p:cNvPr id="10246" name="Line 7">
              <a:extLst>
                <a:ext uri="{FF2B5EF4-FFF2-40B4-BE49-F238E27FC236}">
                  <a16:creationId xmlns:a16="http://schemas.microsoft.com/office/drawing/2014/main" id="{8B40E59D-0D17-4113-8831-369A788D9B89}"/>
                </a:ext>
              </a:extLst>
            </p:cNvPr>
            <p:cNvSpPr>
              <a:spLocks noChangeShapeType="1"/>
            </p:cNvSpPr>
            <p:nvPr/>
          </p:nvSpPr>
          <p:spPr bwMode="auto">
            <a:xfrm flipH="1">
              <a:off x="903" y="1655"/>
              <a:ext cx="318" cy="0"/>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7" name="Rectangle 10">
              <a:extLst>
                <a:ext uri="{FF2B5EF4-FFF2-40B4-BE49-F238E27FC236}">
                  <a16:creationId xmlns:a16="http://schemas.microsoft.com/office/drawing/2014/main" id="{41F88456-6F54-4431-9E15-1EF9760C8A85}"/>
                </a:ext>
              </a:extLst>
            </p:cNvPr>
            <p:cNvSpPr>
              <a:spLocks noChangeArrowheads="1"/>
            </p:cNvSpPr>
            <p:nvPr/>
          </p:nvSpPr>
          <p:spPr bwMode="auto">
            <a:xfrm>
              <a:off x="1672" y="1650"/>
              <a:ext cx="68" cy="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8" name="Rectangle 11">
              <a:extLst>
                <a:ext uri="{FF2B5EF4-FFF2-40B4-BE49-F238E27FC236}">
                  <a16:creationId xmlns:a16="http://schemas.microsoft.com/office/drawing/2014/main" id="{F719A0E4-1E49-42A1-BE95-CB8BB396797A}"/>
                </a:ext>
              </a:extLst>
            </p:cNvPr>
            <p:cNvSpPr>
              <a:spLocks noChangeArrowheads="1"/>
            </p:cNvSpPr>
            <p:nvPr/>
          </p:nvSpPr>
          <p:spPr bwMode="auto">
            <a:xfrm>
              <a:off x="1340" y="1637"/>
              <a:ext cx="68" cy="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9" name="Text Box 8">
              <a:extLst>
                <a:ext uri="{FF2B5EF4-FFF2-40B4-BE49-F238E27FC236}">
                  <a16:creationId xmlns:a16="http://schemas.microsoft.com/office/drawing/2014/main" id="{4754B4EF-1A2E-45DE-B874-1E8E4A72CDBE}"/>
                </a:ext>
              </a:extLst>
            </p:cNvPr>
            <p:cNvSpPr txBox="1">
              <a:spLocks noChangeArrowheads="1"/>
            </p:cNvSpPr>
            <p:nvPr/>
          </p:nvSpPr>
          <p:spPr bwMode="auto">
            <a:xfrm>
              <a:off x="1679" y="1631"/>
              <a:ext cx="121" cy="1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mn-cs"/>
                </a:rPr>
                <a:t>H</a:t>
              </a:r>
            </a:p>
          </p:txBody>
        </p:sp>
        <p:sp>
          <p:nvSpPr>
            <p:cNvPr id="10250" name="Text Box 9">
              <a:extLst>
                <a:ext uri="{FF2B5EF4-FFF2-40B4-BE49-F238E27FC236}">
                  <a16:creationId xmlns:a16="http://schemas.microsoft.com/office/drawing/2014/main" id="{711E0F5A-9868-4E37-8450-EB9CAF0BC53D}"/>
                </a:ext>
              </a:extLst>
            </p:cNvPr>
            <p:cNvSpPr txBox="1">
              <a:spLocks noChangeArrowheads="1"/>
            </p:cNvSpPr>
            <p:nvPr/>
          </p:nvSpPr>
          <p:spPr bwMode="auto">
            <a:xfrm>
              <a:off x="1326" y="1631"/>
              <a:ext cx="90" cy="1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mn-cs"/>
                </a:rPr>
                <a:t>H</a:t>
              </a:r>
            </a:p>
          </p:txBody>
        </p:sp>
        <p:sp>
          <p:nvSpPr>
            <p:cNvPr id="10251" name="Rectangle 13">
              <a:extLst>
                <a:ext uri="{FF2B5EF4-FFF2-40B4-BE49-F238E27FC236}">
                  <a16:creationId xmlns:a16="http://schemas.microsoft.com/office/drawing/2014/main" id="{7747714B-731C-4FA6-A864-3F8C633DB3F5}"/>
                </a:ext>
              </a:extLst>
            </p:cNvPr>
            <p:cNvSpPr>
              <a:spLocks noChangeArrowheads="1"/>
            </p:cNvSpPr>
            <p:nvPr/>
          </p:nvSpPr>
          <p:spPr bwMode="auto">
            <a:xfrm>
              <a:off x="1498" y="1734"/>
              <a:ext cx="91" cy="1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2" name="Text Box 12">
              <a:extLst>
                <a:ext uri="{FF2B5EF4-FFF2-40B4-BE49-F238E27FC236}">
                  <a16:creationId xmlns:a16="http://schemas.microsoft.com/office/drawing/2014/main" id="{F06AC171-BECB-472B-87A0-262E93475DB6}"/>
                </a:ext>
              </a:extLst>
            </p:cNvPr>
            <p:cNvSpPr txBox="1">
              <a:spLocks noChangeArrowheads="1"/>
            </p:cNvSpPr>
            <p:nvPr/>
          </p:nvSpPr>
          <p:spPr bwMode="auto">
            <a:xfrm>
              <a:off x="1504" y="1721"/>
              <a:ext cx="90" cy="1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mn-cs"/>
                </a:rPr>
                <a:t>O</a:t>
              </a:r>
            </a:p>
          </p:txBody>
        </p:sp>
        <p:sp>
          <p:nvSpPr>
            <p:cNvPr id="10253" name="Text Box 14">
              <a:extLst>
                <a:ext uri="{FF2B5EF4-FFF2-40B4-BE49-F238E27FC236}">
                  <a16:creationId xmlns:a16="http://schemas.microsoft.com/office/drawing/2014/main" id="{ACD320AE-1960-428B-9903-E4D59EBFE322}"/>
                </a:ext>
              </a:extLst>
            </p:cNvPr>
            <p:cNvSpPr txBox="1">
              <a:spLocks noChangeArrowheads="1"/>
            </p:cNvSpPr>
            <p:nvPr/>
          </p:nvSpPr>
          <p:spPr bwMode="auto">
            <a:xfrm>
              <a:off x="104" y="1564"/>
              <a:ext cx="96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mn-cs"/>
                </a:rPr>
                <a:t>Scambio rapido con bulk solvent               ( </a:t>
              </a:r>
              <a:r>
                <a:rPr kumimoji="0" lang="it-IT" altLang="it-IT" sz="1200" b="1" i="0" u="none" strike="noStrike" kern="1200" cap="none" spc="0" normalizeH="0" baseline="30000" noProof="0">
                  <a:ln>
                    <a:noFill/>
                  </a:ln>
                  <a:solidFill>
                    <a:srgbClr val="FF6600"/>
                  </a:solidFill>
                  <a:effectLst/>
                  <a:uLnTx/>
                  <a:uFillTx/>
                  <a:latin typeface="Arial" panose="020B0604020202020204" pitchFamily="34" charset="0"/>
                  <a:ea typeface="+mn-ea"/>
                  <a:cs typeface="+mn-cs"/>
                </a:rPr>
                <a:t>1</a:t>
              </a:r>
              <a:r>
                <a:rPr kumimoji="0" lang="it-IT" altLang="it-IT" sz="1200" b="1" i="0" u="none" strike="noStrike" kern="1200" cap="none" spc="0" normalizeH="0" baseline="0" noProof="0">
                  <a:ln>
                    <a:noFill/>
                  </a:ln>
                  <a:solidFill>
                    <a:srgbClr val="FF6600"/>
                  </a:solidFill>
                  <a:effectLst/>
                  <a:uLnTx/>
                  <a:uFillTx/>
                  <a:latin typeface="Arial" panose="020B0604020202020204" pitchFamily="34" charset="0"/>
                  <a:ea typeface="+mn-ea"/>
                  <a:cs typeface="+mn-cs"/>
                </a:rPr>
                <a:t>H – NMR )</a:t>
              </a:r>
            </a:p>
          </p:txBody>
        </p:sp>
        <p:sp>
          <p:nvSpPr>
            <p:cNvPr id="10254" name="Text Box 15">
              <a:extLst>
                <a:ext uri="{FF2B5EF4-FFF2-40B4-BE49-F238E27FC236}">
                  <a16:creationId xmlns:a16="http://schemas.microsoft.com/office/drawing/2014/main" id="{0AECC82E-91C5-4A4F-92CA-574053B9DDF3}"/>
                </a:ext>
              </a:extLst>
            </p:cNvPr>
            <p:cNvSpPr txBox="1">
              <a:spLocks noChangeArrowheads="1"/>
            </p:cNvSpPr>
            <p:nvPr/>
          </p:nvSpPr>
          <p:spPr bwMode="auto">
            <a:xfrm>
              <a:off x="2659" y="1590"/>
              <a:ext cx="1451"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mn-cs"/>
                </a:rPr>
                <a:t>Studi spettroscopici (EPR, EXAFS) di composti modello Fe(III) / porfirina / tiolato indicano Fe-S  </a:t>
              </a: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 2.22 </a:t>
              </a:r>
              <a:r>
                <a:rPr kumimoji="0" lang="en-US"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Å. Vari leganti assiali sono compatibili purchè sia presente almeno un RS</a:t>
              </a:r>
              <a:r>
                <a:rPr kumimoji="0" lang="en-US" altLang="it-IT" sz="1400" b="1" i="0" u="none" strike="noStrike" kern="1200" cap="none" spc="0" normalizeH="0" baseline="30000" noProof="0">
                  <a:ln>
                    <a:noFill/>
                  </a:ln>
                  <a:solidFill>
                    <a:srgbClr val="009999"/>
                  </a:solidFill>
                  <a:effectLst/>
                  <a:uLnTx/>
                  <a:uFillTx/>
                  <a:latin typeface="Arial" panose="020B0604020202020204" pitchFamily="34" charset="0"/>
                  <a:ea typeface="+mn-ea"/>
                  <a:cs typeface="Arial" panose="020B0604020202020204" pitchFamily="34" charset="0"/>
                </a:rPr>
                <a:t>‾</a:t>
              </a:r>
              <a:r>
                <a:rPr kumimoji="0" lang="en-US"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a:t>
              </a:r>
            </a:p>
          </p:txBody>
        </p:sp>
        <p:sp>
          <p:nvSpPr>
            <p:cNvPr id="10255" name="Text Box 16">
              <a:extLst>
                <a:ext uri="{FF2B5EF4-FFF2-40B4-BE49-F238E27FC236}">
                  <a16:creationId xmlns:a16="http://schemas.microsoft.com/office/drawing/2014/main" id="{36C73C35-3906-49A3-8122-A48365B6451D}"/>
                </a:ext>
              </a:extLst>
            </p:cNvPr>
            <p:cNvSpPr txBox="1">
              <a:spLocks noChangeArrowheads="1"/>
            </p:cNvSpPr>
            <p:nvPr/>
          </p:nvSpPr>
          <p:spPr bwMode="auto">
            <a:xfrm>
              <a:off x="2488" y="3197"/>
              <a:ext cx="18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FF6600"/>
                  </a:solidFill>
                  <a:effectLst/>
                  <a:uLnTx/>
                  <a:uFillTx/>
                  <a:latin typeface="Arial" panose="020B0604020202020204" pitchFamily="34" charset="0"/>
                  <a:ea typeface="+mn-ea"/>
                  <a:cs typeface="+mn-cs"/>
                </a:rPr>
                <a:t>3 – Citocromo P- 450     Camphor-bound, forma ridotta</a:t>
              </a:r>
            </a:p>
          </p:txBody>
        </p:sp>
        <p:sp>
          <p:nvSpPr>
            <p:cNvPr id="10256" name="Text Box 17">
              <a:extLst>
                <a:ext uri="{FF2B5EF4-FFF2-40B4-BE49-F238E27FC236}">
                  <a16:creationId xmlns:a16="http://schemas.microsoft.com/office/drawing/2014/main" id="{6AF32CF4-39EE-46D2-9143-FDFEDE81D83D}"/>
                </a:ext>
              </a:extLst>
            </p:cNvPr>
            <p:cNvSpPr txBox="1">
              <a:spLocks noChangeArrowheads="1"/>
            </p:cNvSpPr>
            <p:nvPr/>
          </p:nvSpPr>
          <p:spPr bwMode="auto">
            <a:xfrm>
              <a:off x="2659" y="3741"/>
              <a:ext cx="1451"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mn-cs"/>
                </a:rPr>
                <a:t>Caratterizzato  spettroscopicamente dal confronto con complessi modello. No crystal structure available for this state.</a:t>
              </a:r>
              <a:endParaRPr kumimoji="0" lang="en-US" altLang="it-IT" sz="1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endParaRPr>
            </a:p>
          </p:txBody>
        </p:sp>
        <p:sp>
          <p:nvSpPr>
            <p:cNvPr id="10257" name="Line 18">
              <a:extLst>
                <a:ext uri="{FF2B5EF4-FFF2-40B4-BE49-F238E27FC236}">
                  <a16:creationId xmlns:a16="http://schemas.microsoft.com/office/drawing/2014/main" id="{76C147D7-AC00-43CF-8C04-49931286330F}"/>
                </a:ext>
              </a:extLst>
            </p:cNvPr>
            <p:cNvSpPr>
              <a:spLocks noChangeShapeType="1"/>
            </p:cNvSpPr>
            <p:nvPr/>
          </p:nvSpPr>
          <p:spPr bwMode="auto">
            <a:xfrm>
              <a:off x="746" y="2896"/>
              <a:ext cx="612"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8" name="Line 19">
              <a:extLst>
                <a:ext uri="{FF2B5EF4-FFF2-40B4-BE49-F238E27FC236}">
                  <a16:creationId xmlns:a16="http://schemas.microsoft.com/office/drawing/2014/main" id="{770B3DB0-4959-4B8B-BEFF-9648445778C9}"/>
                </a:ext>
              </a:extLst>
            </p:cNvPr>
            <p:cNvSpPr>
              <a:spLocks noChangeShapeType="1"/>
            </p:cNvSpPr>
            <p:nvPr/>
          </p:nvSpPr>
          <p:spPr bwMode="auto">
            <a:xfrm>
              <a:off x="596" y="5238"/>
              <a:ext cx="725"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9" name="Text Box 20">
              <a:extLst>
                <a:ext uri="{FF2B5EF4-FFF2-40B4-BE49-F238E27FC236}">
                  <a16:creationId xmlns:a16="http://schemas.microsoft.com/office/drawing/2014/main" id="{8C94B2D0-10B6-41A9-B64E-7A798A7C108F}"/>
                </a:ext>
              </a:extLst>
            </p:cNvPr>
            <p:cNvSpPr txBox="1">
              <a:spLocks noChangeArrowheads="1"/>
            </p:cNvSpPr>
            <p:nvPr/>
          </p:nvSpPr>
          <p:spPr bwMode="auto">
            <a:xfrm>
              <a:off x="1344" y="2759"/>
              <a:ext cx="40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100" b="1" i="0" u="none" strike="noStrike" kern="1200" cap="none" spc="0" normalizeH="0" baseline="0" noProof="0">
                  <a:ln>
                    <a:noFill/>
                  </a:ln>
                  <a:solidFill>
                    <a:srgbClr val="009999"/>
                  </a:solidFill>
                  <a:effectLst/>
                  <a:uLnTx/>
                  <a:uFillTx/>
                  <a:latin typeface="Arial" panose="020B0604020202020204" pitchFamily="34" charset="0"/>
                  <a:ea typeface="+mn-ea"/>
                  <a:cs typeface="+mn-cs"/>
                </a:rPr>
                <a:t>state</a:t>
              </a:r>
            </a:p>
          </p:txBody>
        </p:sp>
        <p:sp>
          <p:nvSpPr>
            <p:cNvPr id="10260" name="Text Box 21">
              <a:extLst>
                <a:ext uri="{FF2B5EF4-FFF2-40B4-BE49-F238E27FC236}">
                  <a16:creationId xmlns:a16="http://schemas.microsoft.com/office/drawing/2014/main" id="{15923A1A-A481-42E4-8BCA-7B240A9B94A0}"/>
                </a:ext>
              </a:extLst>
            </p:cNvPr>
            <p:cNvSpPr txBox="1">
              <a:spLocks noChangeArrowheads="1"/>
            </p:cNvSpPr>
            <p:nvPr/>
          </p:nvSpPr>
          <p:spPr bwMode="auto">
            <a:xfrm>
              <a:off x="1325" y="5090"/>
              <a:ext cx="40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100" b="1" i="0" u="none" strike="noStrike" kern="1200" cap="none" spc="0" normalizeH="0" baseline="0" noProof="0">
                  <a:ln>
                    <a:noFill/>
                  </a:ln>
                  <a:solidFill>
                    <a:srgbClr val="009999"/>
                  </a:solidFill>
                  <a:effectLst/>
                  <a:uLnTx/>
                  <a:uFillTx/>
                  <a:latin typeface="Arial" panose="020B0604020202020204" pitchFamily="34" charset="0"/>
                  <a:ea typeface="+mn-ea"/>
                  <a:cs typeface="+mn-cs"/>
                </a:rPr>
                <a:t>state</a:t>
              </a:r>
            </a:p>
          </p:txBody>
        </p:sp>
      </p:gr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49781</TotalTime>
  <Words>2928</Words>
  <Application>Microsoft Office PowerPoint</Application>
  <PresentationFormat>On-screen Show (4:3)</PresentationFormat>
  <Paragraphs>403</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Comic Sans MS</vt:lpstr>
      <vt:lpstr>Symbol</vt:lpstr>
      <vt:lpstr>Times New Roman</vt:lpstr>
      <vt:lpstr>Struttura predefinita</vt:lpstr>
      <vt:lpstr>1_Struttura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sapienza1</dc:creator>
  <cp:lastModifiedBy>Maria Elisa Crestoni</cp:lastModifiedBy>
  <cp:revision>95</cp:revision>
  <dcterms:created xsi:type="dcterms:W3CDTF">2012-09-04T11:23:09Z</dcterms:created>
  <dcterms:modified xsi:type="dcterms:W3CDTF">2021-04-14T07:33:23Z</dcterms:modified>
</cp:coreProperties>
</file>