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99" r:id="rId2"/>
    <p:sldId id="2765" r:id="rId3"/>
    <p:sldId id="2755" r:id="rId4"/>
    <p:sldId id="574" r:id="rId5"/>
    <p:sldId id="575" r:id="rId6"/>
    <p:sldId id="577" r:id="rId7"/>
    <p:sldId id="578" r:id="rId8"/>
    <p:sldId id="579" r:id="rId9"/>
    <p:sldId id="265" r:id="rId10"/>
    <p:sldId id="594" r:id="rId11"/>
    <p:sldId id="593" r:id="rId12"/>
    <p:sldId id="290" r:id="rId13"/>
    <p:sldId id="271" r:id="rId14"/>
    <p:sldId id="597" r:id="rId15"/>
    <p:sldId id="2763" r:id="rId16"/>
    <p:sldId id="2764" r:id="rId17"/>
    <p:sldId id="301" r:id="rId18"/>
    <p:sldId id="303" r:id="rId19"/>
    <p:sldId id="308" r:id="rId20"/>
    <p:sldId id="330" r:id="rId21"/>
    <p:sldId id="331" r:id="rId22"/>
    <p:sldId id="595" r:id="rId23"/>
    <p:sldId id="337" r:id="rId24"/>
    <p:sldId id="362" r:id="rId25"/>
    <p:sldId id="596" r:id="rId26"/>
    <p:sldId id="368" r:id="rId27"/>
    <p:sldId id="402" r:id="rId28"/>
    <p:sldId id="2754" r:id="rId29"/>
    <p:sldId id="598" r:id="rId30"/>
    <p:sldId id="585" r:id="rId31"/>
    <p:sldId id="586" r:id="rId32"/>
    <p:sldId id="334" r:id="rId33"/>
    <p:sldId id="587" r:id="rId34"/>
    <p:sldId id="588" r:id="rId35"/>
    <p:sldId id="276" r:id="rId36"/>
    <p:sldId id="589" r:id="rId37"/>
    <p:sldId id="333" r:id="rId38"/>
    <p:sldId id="272" r:id="rId39"/>
    <p:sldId id="2759" r:id="rId40"/>
    <p:sldId id="277" r:id="rId41"/>
    <p:sldId id="280" r:id="rId42"/>
    <p:sldId id="2760" r:id="rId43"/>
    <p:sldId id="358" r:id="rId44"/>
    <p:sldId id="291" r:id="rId45"/>
    <p:sldId id="284" r:id="rId46"/>
    <p:sldId id="359" r:id="rId47"/>
    <p:sldId id="2761" r:id="rId48"/>
    <p:sldId id="521" r:id="rId49"/>
    <p:sldId id="522" r:id="rId50"/>
    <p:sldId id="523" r:id="rId51"/>
    <p:sldId id="524" r:id="rId52"/>
    <p:sldId id="525" r:id="rId53"/>
    <p:sldId id="526" r:id="rId54"/>
    <p:sldId id="528" r:id="rId55"/>
    <p:sldId id="529" r:id="rId56"/>
    <p:sldId id="530" r:id="rId57"/>
    <p:sldId id="531" r:id="rId58"/>
    <p:sldId id="536" r:id="rId59"/>
    <p:sldId id="537" r:id="rId60"/>
    <p:sldId id="282" r:id="rId61"/>
    <p:sldId id="2756" r:id="rId62"/>
    <p:sldId id="599" r:id="rId63"/>
    <p:sldId id="600" r:id="rId64"/>
    <p:sldId id="309" r:id="rId65"/>
    <p:sldId id="283" r:id="rId66"/>
    <p:sldId id="2757" r:id="rId67"/>
    <p:sldId id="293" r:id="rId68"/>
    <p:sldId id="294" r:id="rId69"/>
    <p:sldId id="297" r:id="rId70"/>
    <p:sldId id="543" r:id="rId71"/>
    <p:sldId id="539" r:id="rId72"/>
    <p:sldId id="540" r:id="rId73"/>
    <p:sldId id="541" r:id="rId74"/>
    <p:sldId id="544" r:id="rId75"/>
    <p:sldId id="300" r:id="rId76"/>
    <p:sldId id="2720" r:id="rId77"/>
    <p:sldId id="2762" r:id="rId78"/>
    <p:sldId id="2719" r:id="rId79"/>
    <p:sldId id="2758" r:id="rId80"/>
    <p:sldId id="2717" r:id="rId81"/>
    <p:sldId id="2718" r:id="rId82"/>
    <p:sldId id="278" r:id="rId83"/>
    <p:sldId id="279" r:id="rId84"/>
    <p:sldId id="2721" r:id="rId85"/>
    <p:sldId id="437" r:id="rId86"/>
    <p:sldId id="439" r:id="rId87"/>
    <p:sldId id="440" r:id="rId88"/>
    <p:sldId id="441" r:id="rId89"/>
    <p:sldId id="442" r:id="rId90"/>
    <p:sldId id="572"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97"/>
  </p:normalViewPr>
  <p:slideViewPr>
    <p:cSldViewPr snapToGrid="0" snapToObjects="1">
      <p:cViewPr varScale="1">
        <p:scale>
          <a:sx n="106" d="100"/>
          <a:sy n="106" d="100"/>
        </p:scale>
        <p:origin x="1956" y="96"/>
      </p:cViewPr>
      <p:guideLst>
        <p:guide orient="horz" pos="2160"/>
        <p:guide pos="2880"/>
      </p:guideLst>
    </p:cSldViewPr>
  </p:slideViewPr>
  <p:notesTextViewPr>
    <p:cViewPr>
      <p:scale>
        <a:sx n="100" d="100"/>
        <a:sy n="100" d="100"/>
      </p:scale>
      <p:origin x="0" y="0"/>
    </p:cViewPr>
  </p:notesTextViewPr>
  <p:sorterViewPr>
    <p:cViewPr>
      <p:scale>
        <a:sx n="1" d="1"/>
        <a:sy n="1" d="1"/>
      </p:scale>
      <p:origin x="0" y="-188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0823B-2FEC-B943-8C69-155C273E2539}" type="datetimeFigureOut">
              <a:rPr lang="en-US" smtClean="0"/>
              <a:t>10/17/2025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43469-0340-4343-9123-00DF17FAA91C}" type="slidenum">
              <a:rPr lang="en-US" smtClean="0"/>
              <a:t>‹N›</a:t>
            </a:fld>
            <a:endParaRPr lang="en-US"/>
          </a:p>
        </p:txBody>
      </p:sp>
    </p:spTree>
    <p:extLst>
      <p:ext uri="{BB962C8B-B14F-4D97-AF65-F5344CB8AC3E}">
        <p14:creationId xmlns:p14="http://schemas.microsoft.com/office/powerpoint/2010/main" val="3412429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C2DEA8-43DE-3549-BFF6-309A3082F322}" type="slidenum">
              <a:rPr lang="it-IT"/>
              <a:pPr>
                <a:defRPr/>
              </a:pPr>
              <a:t>7</a:t>
            </a:fld>
            <a:endParaRPr lang="it-IT"/>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latin typeface="Times New Roman" charset="0"/>
            </a:endParaRPr>
          </a:p>
        </p:txBody>
      </p:sp>
    </p:spTree>
    <p:extLst>
      <p:ext uri="{BB962C8B-B14F-4D97-AF65-F5344CB8AC3E}">
        <p14:creationId xmlns:p14="http://schemas.microsoft.com/office/powerpoint/2010/main" val="34984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776B0D-10E9-B04E-BF97-762703BE9F06}" type="slidenum">
              <a:rPr lang="it-IT"/>
              <a:pPr>
                <a:defRPr/>
              </a:pPr>
              <a:t>8</a:t>
            </a:fld>
            <a:endParaRPr lang="it-IT"/>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latin typeface="Times New Roman" charset="0"/>
            </a:endParaRPr>
          </a:p>
        </p:txBody>
      </p:sp>
    </p:spTree>
    <p:extLst>
      <p:ext uri="{BB962C8B-B14F-4D97-AF65-F5344CB8AC3E}">
        <p14:creationId xmlns:p14="http://schemas.microsoft.com/office/powerpoint/2010/main" val="2524833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a:extLst>
              <a:ext uri="{FF2B5EF4-FFF2-40B4-BE49-F238E27FC236}">
                <a16:creationId xmlns:a16="http://schemas.microsoft.com/office/drawing/2014/main" id="{7D330AA2-5550-434D-ADE5-7447AF295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Segnaposto note 2">
            <a:extLst>
              <a:ext uri="{FF2B5EF4-FFF2-40B4-BE49-F238E27FC236}">
                <a16:creationId xmlns:a16="http://schemas.microsoft.com/office/drawing/2014/main" id="{EC56702B-001D-1842-8305-1F7942232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ea typeface="ＭＳ Ｐゴシック" panose="020B0600070205080204" pitchFamily="34" charset="-128"/>
            </a:endParaRPr>
          </a:p>
        </p:txBody>
      </p:sp>
      <p:sp>
        <p:nvSpPr>
          <p:cNvPr id="15363" name="Segnaposto numero diapositiva 3">
            <a:extLst>
              <a:ext uri="{FF2B5EF4-FFF2-40B4-BE49-F238E27FC236}">
                <a16:creationId xmlns:a16="http://schemas.microsoft.com/office/drawing/2014/main" id="{84FAB7B3-AE80-B044-87B0-5C22D9AA071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F4EE804-2337-D64E-96F2-67BC75C83705}" type="slidenum">
              <a:rPr lang="it-IT" altLang="it-IT" sz="1200"/>
              <a:pPr algn="r" eaLnBrk="1" hangingPunct="1"/>
              <a:t>30</a:t>
            </a:fld>
            <a:endParaRPr lang="it-IT" altLang="it-IT" sz="1200"/>
          </a:p>
        </p:txBody>
      </p:sp>
    </p:spTree>
    <p:extLst>
      <p:ext uri="{BB962C8B-B14F-4D97-AF65-F5344CB8AC3E}">
        <p14:creationId xmlns:p14="http://schemas.microsoft.com/office/powerpoint/2010/main" val="206833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a:extLst>
              <a:ext uri="{FF2B5EF4-FFF2-40B4-BE49-F238E27FC236}">
                <a16:creationId xmlns:a16="http://schemas.microsoft.com/office/drawing/2014/main" id="{6EB844C7-F893-FE4A-82C9-E31B26F391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a:extLst>
              <a:ext uri="{FF2B5EF4-FFF2-40B4-BE49-F238E27FC236}">
                <a16:creationId xmlns:a16="http://schemas.microsoft.com/office/drawing/2014/main" id="{B24F2958-3A93-F944-8EAF-3943896794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ea typeface="ＭＳ Ｐゴシック" panose="020B0600070205080204" pitchFamily="34" charset="-128"/>
            </a:endParaRPr>
          </a:p>
        </p:txBody>
      </p:sp>
      <p:sp>
        <p:nvSpPr>
          <p:cNvPr id="17411" name="Segnaposto numero diapositiva 3">
            <a:extLst>
              <a:ext uri="{FF2B5EF4-FFF2-40B4-BE49-F238E27FC236}">
                <a16:creationId xmlns:a16="http://schemas.microsoft.com/office/drawing/2014/main" id="{55218ADE-9233-134B-9921-1E01BD83803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AFBF115C-B350-6A47-836A-C5369A70A5D0}" type="slidenum">
              <a:rPr lang="it-IT" altLang="it-IT" sz="1200"/>
              <a:pPr algn="r" eaLnBrk="1" hangingPunct="1"/>
              <a:t>31</a:t>
            </a:fld>
            <a:endParaRPr lang="it-IT" altLang="it-IT" sz="1200"/>
          </a:p>
        </p:txBody>
      </p:sp>
    </p:spTree>
    <p:extLst>
      <p:ext uri="{BB962C8B-B14F-4D97-AF65-F5344CB8AC3E}">
        <p14:creationId xmlns:p14="http://schemas.microsoft.com/office/powerpoint/2010/main" val="400373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6F8EF41C-2AF8-C24F-AF1F-29975E82DE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1C7AA8DC-0D6D-764A-AAF9-42FDBFCEB3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a:ea typeface="ＭＳ Ｐゴシック" panose="020B0600070205080204" pitchFamily="34" charset="-128"/>
              </a:rPr>
              <a:t>Integrity of the epithelium is dependent on presence of normal immune cells and normal immune function is dependent on good epithelium.</a:t>
            </a:r>
          </a:p>
          <a:p>
            <a:r>
              <a:rPr lang="en-US" altLang="it-IT">
                <a:ea typeface="ＭＳ Ｐゴシック" panose="020B0600070205080204" pitchFamily="34" charset="-128"/>
              </a:rPr>
              <a:t>Both work to stem the flow of bug access to system.</a:t>
            </a:r>
          </a:p>
        </p:txBody>
      </p:sp>
      <p:sp>
        <p:nvSpPr>
          <p:cNvPr id="34819" name="Slide Number Placeholder 3">
            <a:extLst>
              <a:ext uri="{FF2B5EF4-FFF2-40B4-BE49-F238E27FC236}">
                <a16:creationId xmlns:a16="http://schemas.microsoft.com/office/drawing/2014/main" id="{80C1D28C-5990-374F-96B3-F24BE67B6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178D9D-66EA-BE43-8531-F1312E12712B}" type="slidenum">
              <a:rPr lang="en-US" altLang="it-IT" sz="1200">
                <a:latin typeface="Calibri" panose="020F0502020204030204" pitchFamily="34" charset="0"/>
              </a:rPr>
              <a:pPr eaLnBrk="1" hangingPunct="1"/>
              <a:t>32</a:t>
            </a:fld>
            <a:endParaRPr lang="en-US" altLang="it-IT" sz="1200">
              <a:latin typeface="Calibri" panose="020F0502020204030204" pitchFamily="34" charset="0"/>
            </a:endParaRPr>
          </a:p>
        </p:txBody>
      </p:sp>
    </p:spTree>
    <p:extLst>
      <p:ext uri="{BB962C8B-B14F-4D97-AF65-F5344CB8AC3E}">
        <p14:creationId xmlns:p14="http://schemas.microsoft.com/office/powerpoint/2010/main" val="267469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a:extLst>
              <a:ext uri="{FF2B5EF4-FFF2-40B4-BE49-F238E27FC236}">
                <a16:creationId xmlns:a16="http://schemas.microsoft.com/office/drawing/2014/main" id="{E3D00DF7-E250-404B-869F-016374289B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Segnaposto note 2">
            <a:extLst>
              <a:ext uri="{FF2B5EF4-FFF2-40B4-BE49-F238E27FC236}">
                <a16:creationId xmlns:a16="http://schemas.microsoft.com/office/drawing/2014/main" id="{97DD5B62-439F-BE4B-9141-45343045B6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latin typeface="Times" pitchFamily="2" charset="0"/>
              <a:ea typeface="ＭＳ Ｐゴシック" panose="020B0600070205080204" pitchFamily="34" charset="-128"/>
            </a:endParaRPr>
          </a:p>
        </p:txBody>
      </p:sp>
      <p:sp>
        <p:nvSpPr>
          <p:cNvPr id="19459" name="Segnaposto numero diapositiva 3">
            <a:extLst>
              <a:ext uri="{FF2B5EF4-FFF2-40B4-BE49-F238E27FC236}">
                <a16:creationId xmlns:a16="http://schemas.microsoft.com/office/drawing/2014/main" id="{ACF58693-979F-E249-91FD-8C069597C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8BF3BD-E90E-A143-BA92-A79D53EED2EE}" type="slidenum">
              <a:rPr lang="en-US" altLang="it-IT" sz="1200"/>
              <a:pPr eaLnBrk="1" hangingPunct="1"/>
              <a:t>33</a:t>
            </a:fld>
            <a:endParaRPr lang="en-US" altLang="it-IT" sz="1200"/>
          </a:p>
        </p:txBody>
      </p:sp>
    </p:spTree>
    <p:extLst>
      <p:ext uri="{BB962C8B-B14F-4D97-AF65-F5344CB8AC3E}">
        <p14:creationId xmlns:p14="http://schemas.microsoft.com/office/powerpoint/2010/main" val="4023177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a:extLst>
              <a:ext uri="{FF2B5EF4-FFF2-40B4-BE49-F238E27FC236}">
                <a16:creationId xmlns:a16="http://schemas.microsoft.com/office/drawing/2014/main" id="{5A4D7FAD-0125-0043-8B4F-8C9883072D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a:extLst>
              <a:ext uri="{FF2B5EF4-FFF2-40B4-BE49-F238E27FC236}">
                <a16:creationId xmlns:a16="http://schemas.microsoft.com/office/drawing/2014/main" id="{A3674FCC-AE09-EB40-B2FC-50D67C1C67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
        <p:nvSpPr>
          <p:cNvPr id="23555" name="Segnaposto numero diapositiva 3">
            <a:extLst>
              <a:ext uri="{FF2B5EF4-FFF2-40B4-BE49-F238E27FC236}">
                <a16:creationId xmlns:a16="http://schemas.microsoft.com/office/drawing/2014/main" id="{E6527A86-4F0D-C641-AF7F-093BF1567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59146AB-EA0E-8643-9E07-8F132A38CF87}" type="slidenum">
              <a:rPr lang="it-IT" altLang="it-IT" sz="1200">
                <a:latin typeface="Times New Roman" panose="02020603050405020304" pitchFamily="18" charset="0"/>
              </a:rPr>
              <a:pPr eaLnBrk="1" hangingPunct="1"/>
              <a:t>35</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2420911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fld id="{2F9C36E2-9CFA-4E32-AAED-1DCA226D36EE}" type="slidenum">
              <a:rPr lang="it-IT" altLang="it-IT" sz="1200" smtClean="0">
                <a:solidFill>
                  <a:srgbClr val="000000"/>
                </a:solidFill>
              </a:rPr>
              <a:pPr/>
              <a:t>40</a:t>
            </a:fld>
            <a:endParaRPr lang="it-IT" altLang="it-IT" sz="1200">
              <a:solidFill>
                <a:srgbClr val="000000"/>
              </a:solidFill>
            </a:endParaRPr>
          </a:p>
        </p:txBody>
      </p:sp>
      <p:sp>
        <p:nvSpPr>
          <p:cNvPr id="124931" name="Text Box 1"/>
          <p:cNvSpPr txBox="1">
            <a:spLocks noChangeArrowheads="1"/>
          </p:cNvSpPr>
          <p:nvPr/>
        </p:nvSpPr>
        <p:spPr bwMode="auto">
          <a:xfrm>
            <a:off x="3886200" y="8686800"/>
            <a:ext cx="29670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lgn="r">
              <a:buClrTx/>
              <a:buFontTx/>
              <a:buNone/>
            </a:pPr>
            <a:fld id="{E390281F-D4A6-4C3B-85DA-030F2986305C}" type="slidenum">
              <a:rPr lang="it-IT" altLang="it-IT" sz="1200">
                <a:solidFill>
                  <a:srgbClr val="000000"/>
                </a:solidFill>
              </a:rPr>
              <a:pPr algn="r">
                <a:buClrTx/>
                <a:buFontTx/>
                <a:buNone/>
              </a:pPr>
              <a:t>40</a:t>
            </a:fld>
            <a:endParaRPr lang="it-IT" altLang="it-IT" sz="1200">
              <a:solidFill>
                <a:srgbClr val="000000"/>
              </a:solidFill>
            </a:endParaRPr>
          </a:p>
        </p:txBody>
      </p:sp>
      <p:sp>
        <p:nvSpPr>
          <p:cNvPr id="1249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it-IT" altLang="it-IT"/>
          </a:p>
        </p:txBody>
      </p:sp>
      <p:sp>
        <p:nvSpPr>
          <p:cNvPr id="124933" name="Rectangle 3"/>
          <p:cNvSpPr>
            <a:spLocks noGrp="1"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a:latin typeface="Times New Roman" pitchFamily="18" charset="0"/>
            </a:endParaRPr>
          </a:p>
        </p:txBody>
      </p:sp>
    </p:spTree>
    <p:extLst>
      <p:ext uri="{BB962C8B-B14F-4D97-AF65-F5344CB8AC3E}">
        <p14:creationId xmlns:p14="http://schemas.microsoft.com/office/powerpoint/2010/main" val="227683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fld id="{F9FF1AA7-7299-4689-9F14-163BC4E3E5B4}" type="slidenum">
              <a:rPr lang="it-IT" altLang="en-US" smtClean="0"/>
              <a:pPr>
                <a:spcBef>
                  <a:spcPct val="0"/>
                </a:spcBef>
              </a:pPr>
              <a:t>63</a:t>
            </a:fld>
            <a:endParaRPr lang="it-IT" altLang="en-US"/>
          </a:p>
        </p:txBody>
      </p:sp>
      <p:sp>
        <p:nvSpPr>
          <p:cNvPr id="645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pPr>
            <a:endParaRPr lang="it-IT" altLang="en-US" sz="2400">
              <a:solidFill>
                <a:schemeClr val="bg1"/>
              </a:solidFill>
            </a:endParaRPr>
          </a:p>
        </p:txBody>
      </p:sp>
      <p:sp>
        <p:nvSpPr>
          <p:cNvPr id="64516" name="Rectangle 2"/>
          <p:cNvSpPr>
            <a:spLocks noGrp="1"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ltLang="en-US">
              <a:latin typeface="Times New Roman" panose="02020603050405020304" pitchFamily="18" charset="0"/>
            </a:endParaRPr>
          </a:p>
        </p:txBody>
      </p:sp>
    </p:spTree>
    <p:extLst>
      <p:ext uri="{BB962C8B-B14F-4D97-AF65-F5344CB8AC3E}">
        <p14:creationId xmlns:p14="http://schemas.microsoft.com/office/powerpoint/2010/main" val="310628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2F5E91-107B-DB44-9258-D05E31F5A9E0}"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23669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05226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22565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F5E91-107B-DB44-9258-D05E31F5A9E0}"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02532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2F5E91-107B-DB44-9258-D05E31F5A9E0}"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43985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2F5E91-107B-DB44-9258-D05E31F5A9E0}"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130586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2F5E91-107B-DB44-9258-D05E31F5A9E0}"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224712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2F5E91-107B-DB44-9258-D05E31F5A9E0}"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191502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F5E91-107B-DB44-9258-D05E31F5A9E0}"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256193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F5E91-107B-DB44-9258-D05E31F5A9E0}"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76661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2F5E91-107B-DB44-9258-D05E31F5A9E0}"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214ED-A95A-ED4B-902A-FAB4AA5ECB26}" type="slidenum">
              <a:rPr lang="en-US" smtClean="0"/>
              <a:t>‹N›</a:t>
            </a:fld>
            <a:endParaRPr lang="en-US"/>
          </a:p>
        </p:txBody>
      </p:sp>
    </p:spTree>
    <p:extLst>
      <p:ext uri="{BB962C8B-B14F-4D97-AF65-F5344CB8AC3E}">
        <p14:creationId xmlns:p14="http://schemas.microsoft.com/office/powerpoint/2010/main" val="3782389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F5E91-107B-DB44-9258-D05E31F5A9E0}" type="datetimeFigureOut">
              <a:rPr lang="en-US" smtClean="0"/>
              <a:t>10/17/2025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214ED-A95A-ED4B-902A-FAB4AA5ECB26}" type="slidenum">
              <a:rPr lang="en-US" smtClean="0"/>
              <a:t>‹N›</a:t>
            </a:fld>
            <a:endParaRPr lang="en-US"/>
          </a:p>
        </p:txBody>
      </p:sp>
    </p:spTree>
    <p:extLst>
      <p:ext uri="{BB962C8B-B14F-4D97-AF65-F5344CB8AC3E}">
        <p14:creationId xmlns:p14="http://schemas.microsoft.com/office/powerpoint/2010/main" val="148150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sciencemag.org/content/vol287/issue5453/images/large/se0308228004.jpeg"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sciencemag.org/content/vol287/issue5453/images/large/se0308228006.jpe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xml"/><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6.jpg"/><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jp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xml"/><Relationship Id="rId4" Type="http://schemas.openxmlformats.org/officeDocument/2006/relationships/image" Target="../media/image93.jpg"/></Relationships>
</file>

<file path=ppt/slides/_rels/slide6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croi_w3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348" y="1751133"/>
            <a:ext cx="3072053" cy="3032414"/>
          </a:xfrm>
          <a:prstGeom prst="rect">
            <a:avLst/>
          </a:prstGeom>
        </p:spPr>
      </p:pic>
      <p:sp>
        <p:nvSpPr>
          <p:cNvPr id="2" name="CasellaDiTesto 1">
            <a:extLst>
              <a:ext uri="{FF2B5EF4-FFF2-40B4-BE49-F238E27FC236}">
                <a16:creationId xmlns:a16="http://schemas.microsoft.com/office/drawing/2014/main" id="{4F40EB44-A232-E044-8D97-A7382310CA07}"/>
              </a:ext>
            </a:extLst>
          </p:cNvPr>
          <p:cNvSpPr txBox="1"/>
          <p:nvPr/>
        </p:nvSpPr>
        <p:spPr>
          <a:xfrm>
            <a:off x="1070811" y="372977"/>
            <a:ext cx="7081234" cy="1077218"/>
          </a:xfrm>
          <a:prstGeom prst="rect">
            <a:avLst/>
          </a:prstGeom>
          <a:noFill/>
        </p:spPr>
        <p:txBody>
          <a:bodyPr wrap="none" rtlCol="0">
            <a:spAutoFit/>
          </a:bodyPr>
          <a:lstStyle/>
          <a:p>
            <a:pPr algn="ctr"/>
            <a:r>
              <a:rPr lang="it-IT" sz="3200" dirty="0"/>
              <a:t>HIV</a:t>
            </a:r>
          </a:p>
          <a:p>
            <a:pPr algn="ctr"/>
            <a:r>
              <a:rPr lang="it-IT" sz="3200" dirty="0"/>
              <a:t>Sindrome da Immunodeficienza Acquisita</a:t>
            </a:r>
          </a:p>
        </p:txBody>
      </p:sp>
      <p:sp>
        <p:nvSpPr>
          <p:cNvPr id="6" name="CasellaDiTesto 5">
            <a:extLst>
              <a:ext uri="{FF2B5EF4-FFF2-40B4-BE49-F238E27FC236}">
                <a16:creationId xmlns:a16="http://schemas.microsoft.com/office/drawing/2014/main" id="{7383AC2E-5B2E-BD46-A933-051A137498B7}"/>
              </a:ext>
            </a:extLst>
          </p:cNvPr>
          <p:cNvSpPr txBox="1"/>
          <p:nvPr/>
        </p:nvSpPr>
        <p:spPr>
          <a:xfrm>
            <a:off x="3116179" y="4957011"/>
            <a:ext cx="3258393" cy="584775"/>
          </a:xfrm>
          <a:prstGeom prst="rect">
            <a:avLst/>
          </a:prstGeom>
          <a:noFill/>
        </p:spPr>
        <p:txBody>
          <a:bodyPr wrap="none" rtlCol="0">
            <a:spAutoFit/>
          </a:bodyPr>
          <a:lstStyle/>
          <a:p>
            <a:r>
              <a:rPr lang="it-IT" sz="3200" dirty="0"/>
              <a:t>Gabriella d’</a:t>
            </a:r>
            <a:r>
              <a:rPr lang="it-IT" sz="3200" dirty="0" err="1"/>
              <a:t>Ettorre</a:t>
            </a:r>
            <a:endParaRPr lang="it-IT" sz="3200" dirty="0"/>
          </a:p>
        </p:txBody>
      </p:sp>
    </p:spTree>
    <p:extLst>
      <p:ext uri="{BB962C8B-B14F-4D97-AF65-F5344CB8AC3E}">
        <p14:creationId xmlns:p14="http://schemas.microsoft.com/office/powerpoint/2010/main" val="411306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12974" y="6249891"/>
            <a:ext cx="2291076" cy="307777"/>
          </a:xfrm>
          <a:prstGeom prst="rect">
            <a:avLst/>
          </a:prstGeom>
        </p:spPr>
        <p:txBody>
          <a:bodyPr wrap="none">
            <a:spAutoFit/>
          </a:bodyPr>
          <a:lstStyle/>
          <a:p>
            <a:r>
              <a:rPr lang="it-IT" sz="1400" i="1" dirty="0" err="1"/>
              <a:t>Faria</a:t>
            </a:r>
            <a:r>
              <a:rPr lang="it-IT" sz="1400" i="1" dirty="0"/>
              <a:t> NR et al., </a:t>
            </a:r>
            <a:r>
              <a:rPr lang="it-IT" sz="1400" b="1" i="1" dirty="0">
                <a:solidFill>
                  <a:srgbClr val="FF0000"/>
                </a:solidFill>
              </a:rPr>
              <a:t>Science</a:t>
            </a:r>
            <a:r>
              <a:rPr lang="it-IT" sz="1400" i="1" dirty="0"/>
              <a:t>. 2014</a:t>
            </a:r>
          </a:p>
        </p:txBody>
      </p:sp>
      <p:sp>
        <p:nvSpPr>
          <p:cNvPr id="9" name="CasellaDiTesto 8"/>
          <p:cNvSpPr txBox="1"/>
          <p:nvPr/>
        </p:nvSpPr>
        <p:spPr>
          <a:xfrm>
            <a:off x="1112543" y="3580964"/>
            <a:ext cx="6467352" cy="646331"/>
          </a:xfrm>
          <a:prstGeom prst="rect">
            <a:avLst/>
          </a:prstGeom>
          <a:noFill/>
        </p:spPr>
        <p:txBody>
          <a:bodyPr wrap="square" rtlCol="0">
            <a:spAutoFit/>
          </a:bodyPr>
          <a:lstStyle/>
          <a:p>
            <a:r>
              <a:rPr lang="it-IT" dirty="0"/>
              <a:t>Si ipotizza che Kinshasa (</a:t>
            </a:r>
            <a:r>
              <a:rPr lang="it-IT" dirty="0" err="1"/>
              <a:t>Leopoldville</a:t>
            </a:r>
            <a:r>
              <a:rPr lang="it-IT" dirty="0"/>
              <a:t>) città della Repubblica del Congo, sia stata all’origine dell’epidemia da HIV a partire dal 1920</a:t>
            </a:r>
          </a:p>
        </p:txBody>
      </p:sp>
      <p:sp>
        <p:nvSpPr>
          <p:cNvPr id="11" name="CasellaDiTesto 10"/>
          <p:cNvSpPr txBox="1"/>
          <p:nvPr/>
        </p:nvSpPr>
        <p:spPr>
          <a:xfrm>
            <a:off x="1142079" y="2116591"/>
            <a:ext cx="4538772" cy="1200329"/>
          </a:xfrm>
          <a:prstGeom prst="rect">
            <a:avLst/>
          </a:prstGeom>
          <a:noFill/>
        </p:spPr>
        <p:txBody>
          <a:bodyPr wrap="square" rtlCol="0">
            <a:spAutoFit/>
          </a:bodyPr>
          <a:lstStyle/>
          <a:p>
            <a:r>
              <a:rPr lang="it-IT" dirty="0"/>
              <a:t>Vari ceppi di HIV sono passati dai primati all’uomo in almeno 13 occasioni, uno solo di questi eventi (correlato a HIV gruppo </a:t>
            </a:r>
            <a:r>
              <a:rPr lang="it-IT" dirty="0" err="1"/>
              <a:t>M</a:t>
            </a:r>
            <a:r>
              <a:rPr lang="it-IT" dirty="0"/>
              <a:t>) è all’origine della pandemia da HIV nell’uomo.</a:t>
            </a:r>
          </a:p>
        </p:txBody>
      </p:sp>
      <p:sp>
        <p:nvSpPr>
          <p:cNvPr id="12" name="CasellaDiTesto 11"/>
          <p:cNvSpPr txBox="1"/>
          <p:nvPr/>
        </p:nvSpPr>
        <p:spPr>
          <a:xfrm>
            <a:off x="748321" y="4508830"/>
            <a:ext cx="7742903" cy="1477328"/>
          </a:xfrm>
          <a:prstGeom prst="rect">
            <a:avLst/>
          </a:prstGeom>
          <a:noFill/>
        </p:spPr>
        <p:txBody>
          <a:bodyPr wrap="square" rtlCol="0">
            <a:spAutoFit/>
          </a:bodyPr>
          <a:lstStyle/>
          <a:p>
            <a:r>
              <a:rPr lang="it-IT" dirty="0"/>
              <a:t>Secondo gli autori di questo lavoro, una serie di co-fattori nel periodo 1920-1950 hanno permesso la diffusione del virus da Kinshasa. Tra questi:</a:t>
            </a:r>
          </a:p>
          <a:p>
            <a:pPr marL="265113" indent="-265113">
              <a:buFontTx/>
              <a:buChar char="-"/>
            </a:pPr>
            <a:r>
              <a:rPr lang="it-IT" dirty="0"/>
              <a:t>Crescita urbana con espansione in altre città</a:t>
            </a:r>
          </a:p>
          <a:p>
            <a:pPr marL="265113" indent="-265113">
              <a:buFontTx/>
              <a:buChar char="-"/>
            </a:pPr>
            <a:r>
              <a:rPr lang="it-IT" dirty="0"/>
              <a:t>Flussi migratori</a:t>
            </a:r>
          </a:p>
          <a:p>
            <a:pPr marL="265113" indent="-265113">
              <a:buFontTx/>
              <a:buChar char="-"/>
            </a:pPr>
            <a:r>
              <a:rPr lang="it-IT" dirty="0"/>
              <a:t>Diffusione della prostituzione</a:t>
            </a:r>
          </a:p>
        </p:txBody>
      </p:sp>
      <p:sp>
        <p:nvSpPr>
          <p:cNvPr id="14" name="Rettangolo 5">
            <a:extLst>
              <a:ext uri="{FF2B5EF4-FFF2-40B4-BE49-F238E27FC236}">
                <a16:creationId xmlns:a16="http://schemas.microsoft.com/office/drawing/2014/main" id="{57E4FA5B-C435-664A-8325-07039A0B5529}"/>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2" name="CasellaDiTesto 1">
            <a:extLst>
              <a:ext uri="{FF2B5EF4-FFF2-40B4-BE49-F238E27FC236}">
                <a16:creationId xmlns:a16="http://schemas.microsoft.com/office/drawing/2014/main" id="{60C7E8AD-2183-C741-9DB7-9A0324821C85}"/>
              </a:ext>
            </a:extLst>
          </p:cNvPr>
          <p:cNvSpPr txBox="1"/>
          <p:nvPr/>
        </p:nvSpPr>
        <p:spPr>
          <a:xfrm>
            <a:off x="2911642" y="433137"/>
            <a:ext cx="2491323" cy="646331"/>
          </a:xfrm>
          <a:prstGeom prst="rect">
            <a:avLst/>
          </a:prstGeom>
          <a:noFill/>
        </p:spPr>
        <p:txBody>
          <a:bodyPr wrap="none" rtlCol="0">
            <a:spAutoFit/>
          </a:bodyPr>
          <a:lstStyle/>
          <a:p>
            <a:r>
              <a:rPr lang="it-IT" sz="3600" dirty="0"/>
              <a:t>Cenni storici</a:t>
            </a:r>
          </a:p>
        </p:txBody>
      </p:sp>
    </p:spTree>
    <p:extLst>
      <p:ext uri="{BB962C8B-B14F-4D97-AF65-F5344CB8AC3E}">
        <p14:creationId xmlns:p14="http://schemas.microsoft.com/office/powerpoint/2010/main" val="299004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5-04-01 alle 19.19.40.png"/>
          <p:cNvPicPr>
            <a:picLocks noChangeAspect="1"/>
          </p:cNvPicPr>
          <p:nvPr/>
        </p:nvPicPr>
        <p:blipFill>
          <a:blip r:embed="rId2"/>
          <a:stretch>
            <a:fillRect/>
          </a:stretch>
        </p:blipFill>
        <p:spPr>
          <a:xfrm>
            <a:off x="895046" y="643162"/>
            <a:ext cx="7726541" cy="1897377"/>
          </a:xfrm>
          <a:prstGeom prst="rect">
            <a:avLst/>
          </a:prstGeom>
        </p:spPr>
      </p:pic>
      <p:grpSp>
        <p:nvGrpSpPr>
          <p:cNvPr id="8" name="Gruppo 29"/>
          <p:cNvGrpSpPr/>
          <p:nvPr/>
        </p:nvGrpSpPr>
        <p:grpSpPr>
          <a:xfrm>
            <a:off x="1268026" y="3393249"/>
            <a:ext cx="7625933" cy="2417476"/>
            <a:chOff x="1181166" y="3805817"/>
            <a:chExt cx="7625933" cy="2417476"/>
          </a:xfrm>
        </p:grpSpPr>
        <p:grpSp>
          <p:nvGrpSpPr>
            <p:cNvPr id="9" name="Gruppo 23"/>
            <p:cNvGrpSpPr/>
            <p:nvPr/>
          </p:nvGrpSpPr>
          <p:grpSpPr>
            <a:xfrm>
              <a:off x="1181166" y="3805817"/>
              <a:ext cx="2304138" cy="2266414"/>
              <a:chOff x="1181166" y="3805817"/>
              <a:chExt cx="2304138" cy="2266414"/>
            </a:xfrm>
          </p:grpSpPr>
          <p:pic>
            <p:nvPicPr>
              <p:cNvPr id="11" name="Immagine 10" descr="Schermata 2015-04-01 alle 19.24.02.png"/>
              <p:cNvPicPr>
                <a:picLocks noChangeAspect="1"/>
              </p:cNvPicPr>
              <p:nvPr/>
            </p:nvPicPr>
            <p:blipFill>
              <a:blip r:embed="rId3"/>
              <a:stretch>
                <a:fillRect/>
              </a:stretch>
            </p:blipFill>
            <p:spPr>
              <a:xfrm>
                <a:off x="1268026" y="3805817"/>
                <a:ext cx="2217278" cy="2266414"/>
              </a:xfrm>
              <a:prstGeom prst="rect">
                <a:avLst/>
              </a:prstGeom>
            </p:spPr>
          </p:pic>
          <p:sp>
            <p:nvSpPr>
              <p:cNvPr id="14" name="CasellaDiTesto 13"/>
              <p:cNvSpPr txBox="1"/>
              <p:nvPr/>
            </p:nvSpPr>
            <p:spPr>
              <a:xfrm>
                <a:off x="1181166" y="5276710"/>
                <a:ext cx="717001" cy="369332"/>
              </a:xfrm>
              <a:prstGeom prst="rect">
                <a:avLst/>
              </a:prstGeom>
              <a:noFill/>
            </p:spPr>
            <p:txBody>
              <a:bodyPr wrap="none" rtlCol="0">
                <a:spAutoFit/>
              </a:bodyPr>
              <a:lstStyle/>
              <a:p>
                <a:r>
                  <a:rPr lang="it-IT" dirty="0">
                    <a:solidFill>
                      <a:prstClr val="black"/>
                    </a:solidFill>
                  </a:rPr>
                  <a:t>HIV-1</a:t>
                </a:r>
              </a:p>
            </p:txBody>
          </p:sp>
        </p:grpSp>
        <p:grpSp>
          <p:nvGrpSpPr>
            <p:cNvPr id="12" name="Gruppo 22"/>
            <p:cNvGrpSpPr/>
            <p:nvPr/>
          </p:nvGrpSpPr>
          <p:grpSpPr>
            <a:xfrm>
              <a:off x="5702864" y="3820313"/>
              <a:ext cx="2114456" cy="2312686"/>
              <a:chOff x="6783543" y="3811077"/>
              <a:chExt cx="2114456" cy="2312686"/>
            </a:xfrm>
          </p:grpSpPr>
          <p:pic>
            <p:nvPicPr>
              <p:cNvPr id="13" name="Immagine 12" descr="Schermata 2015-04-01 alle 19.23.18.png"/>
              <p:cNvPicPr>
                <a:picLocks noChangeAspect="1"/>
              </p:cNvPicPr>
              <p:nvPr/>
            </p:nvPicPr>
            <p:blipFill>
              <a:blip r:embed="rId4"/>
              <a:stretch>
                <a:fillRect/>
              </a:stretch>
            </p:blipFill>
            <p:spPr>
              <a:xfrm>
                <a:off x="6783543" y="3811077"/>
                <a:ext cx="2114456" cy="2312686"/>
              </a:xfrm>
              <a:prstGeom prst="rect">
                <a:avLst/>
              </a:prstGeom>
            </p:spPr>
          </p:pic>
          <p:sp>
            <p:nvSpPr>
              <p:cNvPr id="15" name="CasellaDiTesto 14"/>
              <p:cNvSpPr txBox="1"/>
              <p:nvPr/>
            </p:nvSpPr>
            <p:spPr>
              <a:xfrm>
                <a:off x="6783543" y="4164448"/>
                <a:ext cx="717001" cy="369332"/>
              </a:xfrm>
              <a:prstGeom prst="rect">
                <a:avLst/>
              </a:prstGeom>
              <a:noFill/>
            </p:spPr>
            <p:txBody>
              <a:bodyPr wrap="none" rtlCol="0">
                <a:spAutoFit/>
              </a:bodyPr>
              <a:lstStyle/>
              <a:p>
                <a:r>
                  <a:rPr lang="it-IT" dirty="0">
                    <a:solidFill>
                      <a:prstClr val="black"/>
                    </a:solidFill>
                  </a:rPr>
                  <a:t>HIV-2</a:t>
                </a:r>
              </a:p>
            </p:txBody>
          </p:sp>
        </p:grpSp>
        <p:pic>
          <p:nvPicPr>
            <p:cNvPr id="16" name="Immagine 15" descr="Schermata 2015-04-01 alle 19.26.39.png"/>
            <p:cNvPicPr>
              <a:picLocks noChangeAspect="1"/>
            </p:cNvPicPr>
            <p:nvPr/>
          </p:nvPicPr>
          <p:blipFill>
            <a:blip r:embed="rId5"/>
            <a:stretch>
              <a:fillRect/>
            </a:stretch>
          </p:blipFill>
          <p:spPr>
            <a:xfrm>
              <a:off x="3485304" y="4656938"/>
              <a:ext cx="1063046" cy="933538"/>
            </a:xfrm>
            <a:prstGeom prst="rect">
              <a:avLst/>
            </a:prstGeom>
          </p:spPr>
        </p:pic>
        <p:sp>
          <p:nvSpPr>
            <p:cNvPr id="17" name="Rettangolo 16"/>
            <p:cNvSpPr/>
            <p:nvPr/>
          </p:nvSpPr>
          <p:spPr>
            <a:xfrm>
              <a:off x="3528145" y="4366163"/>
              <a:ext cx="1777157" cy="246221"/>
            </a:xfrm>
            <a:prstGeom prst="rect">
              <a:avLst/>
            </a:prstGeom>
          </p:spPr>
          <p:txBody>
            <a:bodyPr wrap="square">
              <a:spAutoFit/>
            </a:bodyPr>
            <a:lstStyle/>
            <a:p>
              <a:r>
                <a:rPr lang="it-IT" sz="1000" i="1" dirty="0">
                  <a:solidFill>
                    <a:prstClr val="black"/>
                  </a:solidFill>
                </a:rPr>
                <a:t>Pan </a:t>
              </a:r>
              <a:r>
                <a:rPr lang="it-IT" sz="1000" i="1" dirty="0" err="1">
                  <a:solidFill>
                    <a:prstClr val="black"/>
                  </a:solidFill>
                </a:rPr>
                <a:t>troglodytes</a:t>
              </a:r>
              <a:r>
                <a:rPr lang="it-IT" sz="1000" i="1" dirty="0">
                  <a:solidFill>
                    <a:prstClr val="black"/>
                  </a:solidFill>
                </a:rPr>
                <a:t> </a:t>
              </a:r>
              <a:r>
                <a:rPr lang="it-IT" sz="1000" i="1" dirty="0" err="1">
                  <a:solidFill>
                    <a:prstClr val="black"/>
                  </a:solidFill>
                </a:rPr>
                <a:t>troglodytes</a:t>
              </a:r>
              <a:r>
                <a:rPr lang="it-IT" sz="1000" i="1" dirty="0">
                  <a:solidFill>
                    <a:prstClr val="black"/>
                  </a:solidFill>
                </a:rPr>
                <a:t> (</a:t>
              </a:r>
              <a:r>
                <a:rPr lang="it-IT" sz="1000" i="1" dirty="0" err="1">
                  <a:solidFill>
                    <a:prstClr val="black"/>
                  </a:solidFill>
                </a:rPr>
                <a:t>P.t.t.</a:t>
              </a:r>
              <a:r>
                <a:rPr lang="it-IT" sz="1000" i="1" dirty="0">
                  <a:solidFill>
                    <a:prstClr val="black"/>
                  </a:solidFill>
                </a:rPr>
                <a:t>)</a:t>
              </a:r>
              <a:endParaRPr lang="it-IT" sz="1000" dirty="0">
                <a:solidFill>
                  <a:prstClr val="black"/>
                </a:solidFill>
              </a:endParaRPr>
            </a:p>
          </p:txBody>
        </p:sp>
        <p:pic>
          <p:nvPicPr>
            <p:cNvPr id="21" name="Immagine 20"/>
            <p:cNvPicPr>
              <a:picLocks noChangeAspect="1"/>
            </p:cNvPicPr>
            <p:nvPr/>
          </p:nvPicPr>
          <p:blipFill>
            <a:blip r:embed="rId6"/>
            <a:stretch>
              <a:fillRect/>
            </a:stretch>
          </p:blipFill>
          <p:spPr>
            <a:xfrm>
              <a:off x="4548350" y="4672872"/>
              <a:ext cx="1227368" cy="694229"/>
            </a:xfrm>
            <a:prstGeom prst="rect">
              <a:avLst/>
            </a:prstGeom>
          </p:spPr>
        </p:pic>
        <p:pic>
          <p:nvPicPr>
            <p:cNvPr id="22" name="Immagine 21" descr="Schermata 2015-04-01 alle 20.09.07.png"/>
            <p:cNvPicPr>
              <a:picLocks noChangeAspect="1"/>
            </p:cNvPicPr>
            <p:nvPr/>
          </p:nvPicPr>
          <p:blipFill>
            <a:blip r:embed="rId7"/>
            <a:stretch>
              <a:fillRect/>
            </a:stretch>
          </p:blipFill>
          <p:spPr>
            <a:xfrm>
              <a:off x="7817320" y="3940746"/>
              <a:ext cx="989779" cy="1363695"/>
            </a:xfrm>
            <a:prstGeom prst="rect">
              <a:avLst/>
            </a:prstGeom>
          </p:spPr>
        </p:pic>
        <p:pic>
          <p:nvPicPr>
            <p:cNvPr id="25" name="Immagine 24" descr="Schermata 2015-04-01 alle 20.08.53.png"/>
            <p:cNvPicPr>
              <a:picLocks noChangeAspect="1"/>
            </p:cNvPicPr>
            <p:nvPr/>
          </p:nvPicPr>
          <p:blipFill>
            <a:blip r:embed="rId8"/>
            <a:stretch>
              <a:fillRect/>
            </a:stretch>
          </p:blipFill>
          <p:spPr>
            <a:xfrm>
              <a:off x="8037273" y="5505600"/>
              <a:ext cx="682966" cy="717693"/>
            </a:xfrm>
            <a:prstGeom prst="rect">
              <a:avLst/>
            </a:prstGeom>
          </p:spPr>
        </p:pic>
      </p:grpSp>
      <p:sp>
        <p:nvSpPr>
          <p:cNvPr id="26" name="Rettangolo 25"/>
          <p:cNvSpPr/>
          <p:nvPr/>
        </p:nvSpPr>
        <p:spPr>
          <a:xfrm>
            <a:off x="7817320" y="4816033"/>
            <a:ext cx="1197764" cy="276999"/>
          </a:xfrm>
          <a:prstGeom prst="rect">
            <a:avLst/>
          </a:prstGeom>
        </p:spPr>
        <p:txBody>
          <a:bodyPr wrap="none">
            <a:spAutoFit/>
          </a:bodyPr>
          <a:lstStyle/>
          <a:p>
            <a:r>
              <a:rPr lang="it-IT" sz="1200" i="1" dirty="0" err="1">
                <a:solidFill>
                  <a:prstClr val="black"/>
                </a:solidFill>
              </a:rPr>
              <a:t>Sooty</a:t>
            </a:r>
            <a:r>
              <a:rPr lang="it-IT" sz="1200" i="1" dirty="0">
                <a:solidFill>
                  <a:prstClr val="black"/>
                </a:solidFill>
              </a:rPr>
              <a:t> </a:t>
            </a:r>
            <a:r>
              <a:rPr lang="it-IT" sz="1200" i="1" dirty="0" err="1">
                <a:solidFill>
                  <a:prstClr val="black"/>
                </a:solidFill>
              </a:rPr>
              <a:t>mangabey</a:t>
            </a:r>
            <a:endParaRPr lang="it-IT" sz="1200" i="1" dirty="0">
              <a:solidFill>
                <a:prstClr val="black"/>
              </a:solidFill>
            </a:endParaRPr>
          </a:p>
        </p:txBody>
      </p:sp>
      <p:sp>
        <p:nvSpPr>
          <p:cNvPr id="38" name="CasellaDiTesto 37"/>
          <p:cNvSpPr txBox="1"/>
          <p:nvPr/>
        </p:nvSpPr>
        <p:spPr>
          <a:xfrm>
            <a:off x="5789725" y="5993778"/>
            <a:ext cx="2982622" cy="646331"/>
          </a:xfrm>
          <a:prstGeom prst="rect">
            <a:avLst/>
          </a:prstGeom>
          <a:noFill/>
        </p:spPr>
        <p:txBody>
          <a:bodyPr wrap="square" rtlCol="0">
            <a:spAutoFit/>
          </a:bodyPr>
          <a:lstStyle/>
          <a:p>
            <a:r>
              <a:rPr lang="it-IT" b="1" dirty="0" err="1">
                <a:solidFill>
                  <a:prstClr val="black"/>
                </a:solidFill>
              </a:rPr>
              <a:t>SIVcpz</a:t>
            </a:r>
            <a:r>
              <a:rPr lang="it-IT" b="1" dirty="0">
                <a:solidFill>
                  <a:prstClr val="black"/>
                </a:solidFill>
              </a:rPr>
              <a:t> e </a:t>
            </a:r>
            <a:r>
              <a:rPr lang="it-IT" b="1" dirty="0" err="1">
                <a:solidFill>
                  <a:prstClr val="black"/>
                </a:solidFill>
              </a:rPr>
              <a:t>SIVsm</a:t>
            </a:r>
            <a:r>
              <a:rPr lang="it-IT" b="1" dirty="0">
                <a:solidFill>
                  <a:prstClr val="black"/>
                </a:solidFill>
              </a:rPr>
              <a:t> non sono patogeni per i loro ospiti</a:t>
            </a:r>
          </a:p>
        </p:txBody>
      </p:sp>
      <p:sp>
        <p:nvSpPr>
          <p:cNvPr id="44" name="Rettangolo 43"/>
          <p:cNvSpPr/>
          <p:nvPr/>
        </p:nvSpPr>
        <p:spPr>
          <a:xfrm>
            <a:off x="1164309" y="5810725"/>
            <a:ext cx="4227853" cy="738664"/>
          </a:xfrm>
          <a:prstGeom prst="rect">
            <a:avLst/>
          </a:prstGeom>
        </p:spPr>
        <p:txBody>
          <a:bodyPr wrap="square">
            <a:spAutoFit/>
          </a:bodyPr>
          <a:lstStyle/>
          <a:p>
            <a:r>
              <a:rPr lang="en-GB" sz="1400" u="sng"/>
              <a:t>Black branches</a:t>
            </a:r>
            <a:r>
              <a:rPr lang="en-GB" sz="1400"/>
              <a:t>: evolution of SIV within its natural hosts </a:t>
            </a:r>
          </a:p>
          <a:p>
            <a:r>
              <a:rPr lang="en-GB" sz="1400" u="sng"/>
              <a:t>Black arrows</a:t>
            </a:r>
            <a:r>
              <a:rPr lang="en-GB" sz="1400"/>
              <a:t>: points of cross-species transmission</a:t>
            </a:r>
          </a:p>
          <a:p>
            <a:r>
              <a:rPr lang="en-GB" sz="1400" u="sng"/>
              <a:t>Red branches</a:t>
            </a:r>
            <a:r>
              <a:rPr lang="en-GB" sz="1400"/>
              <a:t>: subsequent evolution within human hosts</a:t>
            </a:r>
          </a:p>
        </p:txBody>
      </p:sp>
      <p:sp>
        <p:nvSpPr>
          <p:cNvPr id="29" name="Rettangolo 5">
            <a:extLst>
              <a:ext uri="{FF2B5EF4-FFF2-40B4-BE49-F238E27FC236}">
                <a16:creationId xmlns:a16="http://schemas.microsoft.com/office/drawing/2014/main" id="{E7A9E69B-1CE6-1E42-92FF-29C182BFA04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23441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030822800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6" y="1388064"/>
            <a:ext cx="3723141" cy="237408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 name="Picture 5" descr="se030822800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5947" y="1371682"/>
            <a:ext cx="3535465" cy="245062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790488" y="4463626"/>
            <a:ext cx="3493110" cy="914753"/>
          </a:xfrm>
          <a:prstGeom prst="rect">
            <a:avLst/>
          </a:prstGeom>
          <a:noFill/>
          <a:ln w="12700" cap="sq">
            <a:noFill/>
            <a:miter lim="800000"/>
            <a:headEnd type="none" w="sm" len="sm"/>
            <a:tailEnd type="none" w="sm" len="sm"/>
          </a:ln>
          <a:effectLst/>
        </p:spPr>
        <p:txBody>
          <a:bodyPr wrap="square" lIns="82945" tIns="41473" rIns="82945" bIns="41473">
            <a:spAutoFit/>
          </a:bodyPr>
          <a:lstStyle/>
          <a:p>
            <a:pPr algn="ctr">
              <a:defRPr/>
            </a:pPr>
            <a:r>
              <a:rPr lang="it-IT" b="1" dirty="0">
                <a:solidFill>
                  <a:srgbClr val="FF0000"/>
                </a:solidFill>
                <a:effectLst>
                  <a:outerShdw blurRad="38100" dist="38100" dir="2700000" algn="tl">
                    <a:srgbClr val="FFFFFF"/>
                  </a:outerShdw>
                </a:effectLst>
                <a:latin typeface="Arial" pitchFamily="34" charset="0"/>
              </a:rPr>
              <a:t>Esposizione a sangue di </a:t>
            </a:r>
          </a:p>
          <a:p>
            <a:pPr algn="ctr">
              <a:defRPr/>
            </a:pPr>
            <a:r>
              <a:rPr lang="it-IT" b="1" dirty="0">
                <a:solidFill>
                  <a:srgbClr val="FF0000"/>
                </a:solidFill>
                <a:effectLst>
                  <a:outerShdw blurRad="38100" dist="38100" dir="2700000" algn="tl">
                    <a:srgbClr val="FFFFFF"/>
                  </a:outerShdw>
                </a:effectLst>
                <a:latin typeface="Arial" pitchFamily="34" charset="0"/>
              </a:rPr>
              <a:t>primati durante la macellazione</a:t>
            </a:r>
          </a:p>
        </p:txBody>
      </p:sp>
      <p:sp>
        <p:nvSpPr>
          <p:cNvPr id="8" name="Rectangle 7"/>
          <p:cNvSpPr>
            <a:spLocks noChangeArrowheads="1"/>
          </p:cNvSpPr>
          <p:nvPr/>
        </p:nvSpPr>
        <p:spPr bwMode="auto">
          <a:xfrm>
            <a:off x="4567767" y="4502317"/>
            <a:ext cx="4576233" cy="914753"/>
          </a:xfrm>
          <a:prstGeom prst="rect">
            <a:avLst/>
          </a:prstGeom>
          <a:noFill/>
          <a:ln w="12700" cap="sq">
            <a:noFill/>
            <a:miter lim="800000"/>
            <a:headEnd type="none" w="sm" len="sm"/>
            <a:tailEnd type="none" w="sm" len="sm"/>
          </a:ln>
          <a:effectLst/>
        </p:spPr>
        <p:txBody>
          <a:bodyPr lIns="82945" tIns="41473" rIns="82945" bIns="41473">
            <a:spAutoFit/>
          </a:bodyPr>
          <a:lstStyle/>
          <a:p>
            <a:pPr algn="ctr">
              <a:defRPr/>
            </a:pPr>
            <a:r>
              <a:rPr lang="it-IT" b="1" dirty="0">
                <a:solidFill>
                  <a:srgbClr val="FF0000"/>
                </a:solidFill>
                <a:effectLst>
                  <a:outerShdw blurRad="38100" dist="38100" dir="2700000" algn="tl">
                    <a:srgbClr val="FFFFFF"/>
                  </a:outerShdw>
                </a:effectLst>
                <a:latin typeface="Arial" pitchFamily="34" charset="0"/>
              </a:rPr>
              <a:t>Vendita carne di primati nell’ Africa centro occidentale</a:t>
            </a:r>
          </a:p>
          <a:p>
            <a:pPr>
              <a:defRPr/>
            </a:pPr>
            <a:endParaRPr lang="it-IT" b="1" dirty="0">
              <a:solidFill>
                <a:schemeClr val="tx2"/>
              </a:solidFill>
              <a:effectLst>
                <a:outerShdw blurRad="38100" dist="38100" dir="2700000" algn="tl">
                  <a:srgbClr val="FFFFFF"/>
                </a:outerShdw>
              </a:effectLst>
              <a:latin typeface="Arial" pitchFamily="34" charset="0"/>
            </a:endParaRPr>
          </a:p>
        </p:txBody>
      </p:sp>
      <p:sp>
        <p:nvSpPr>
          <p:cNvPr id="9" name="Rectangle 8"/>
          <p:cNvSpPr>
            <a:spLocks noChangeArrowheads="1"/>
          </p:cNvSpPr>
          <p:nvPr/>
        </p:nvSpPr>
        <p:spPr bwMode="auto">
          <a:xfrm>
            <a:off x="1028070" y="6427920"/>
            <a:ext cx="4327877" cy="314588"/>
          </a:xfrm>
          <a:prstGeom prst="rect">
            <a:avLst/>
          </a:prstGeom>
          <a:noFill/>
          <a:ln w="12700" cap="sq">
            <a:noFill/>
            <a:miter lim="800000"/>
            <a:headEnd type="none" w="sm" len="sm"/>
            <a:tailEnd type="none" w="sm" len="sm"/>
          </a:ln>
          <a:effectLst/>
        </p:spPr>
        <p:txBody>
          <a:bodyPr lIns="82945" tIns="41473" rIns="82945" bIns="41473">
            <a:spAutoFit/>
          </a:bodyPr>
          <a:lstStyle/>
          <a:p>
            <a:pPr>
              <a:defRPr/>
            </a:pPr>
            <a:r>
              <a:rPr lang="it-IT" sz="1500" b="1" dirty="0" err="1">
                <a:effectLst>
                  <a:outerShdw blurRad="38100" dist="38100" dir="2700000" algn="tl">
                    <a:srgbClr val="FFFFFF"/>
                  </a:outerShdw>
                </a:effectLst>
                <a:latin typeface="Arial" pitchFamily="34" charset="0"/>
              </a:rPr>
              <a:t>Hahn</a:t>
            </a:r>
            <a:r>
              <a:rPr lang="it-IT" sz="1500" b="1" dirty="0">
                <a:effectLst>
                  <a:outerShdw blurRad="38100" dist="38100" dir="2700000" algn="tl">
                    <a:srgbClr val="FFFFFF"/>
                  </a:outerShdw>
                </a:effectLst>
                <a:latin typeface="Arial" pitchFamily="34" charset="0"/>
              </a:rPr>
              <a:t> BH et al Science 2000</a:t>
            </a:r>
          </a:p>
        </p:txBody>
      </p:sp>
      <p:sp>
        <p:nvSpPr>
          <p:cNvPr id="10" name="CasellaDiTesto 9"/>
          <p:cNvSpPr txBox="1"/>
          <p:nvPr/>
        </p:nvSpPr>
        <p:spPr>
          <a:xfrm>
            <a:off x="1571959" y="255960"/>
            <a:ext cx="6918689" cy="584775"/>
          </a:xfrm>
          <a:prstGeom prst="rect">
            <a:avLst/>
          </a:prstGeom>
          <a:noFill/>
        </p:spPr>
        <p:txBody>
          <a:bodyPr wrap="none" rtlCol="0">
            <a:spAutoFit/>
          </a:bodyPr>
          <a:lstStyle/>
          <a:p>
            <a:r>
              <a:rPr lang="it-IT" sz="3200" b="1" dirty="0"/>
              <a:t>Cosa facilita lo </a:t>
            </a:r>
            <a:r>
              <a:rPr lang="it-IT" sz="3200" b="1" dirty="0" err="1"/>
              <a:t>Spillover</a:t>
            </a:r>
            <a:r>
              <a:rPr lang="it-IT" sz="3200" b="1" dirty="0"/>
              <a:t> di HIV all’uomo</a:t>
            </a:r>
          </a:p>
        </p:txBody>
      </p:sp>
      <p:sp>
        <p:nvSpPr>
          <p:cNvPr id="11" name="Rettangolo 5">
            <a:extLst>
              <a:ext uri="{FF2B5EF4-FFF2-40B4-BE49-F238E27FC236}">
                <a16:creationId xmlns:a16="http://schemas.microsoft.com/office/drawing/2014/main" id="{AF5A5E9F-4885-0E4D-9732-977335FC8405}"/>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31904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TextBox 5"/>
          <p:cNvSpPr txBox="1"/>
          <p:nvPr/>
        </p:nvSpPr>
        <p:spPr>
          <a:xfrm>
            <a:off x="1449511" y="1270128"/>
            <a:ext cx="184666" cy="369332"/>
          </a:xfrm>
          <a:prstGeom prst="rect">
            <a:avLst/>
          </a:prstGeom>
          <a:noFill/>
        </p:spPr>
        <p:txBody>
          <a:bodyPr wrap="none" rtlCol="0">
            <a:spAutoFit/>
          </a:bodyPr>
          <a:lstStyle/>
          <a:p>
            <a:endParaRPr lang="en-US" dirty="0"/>
          </a:p>
        </p:txBody>
      </p:sp>
      <p:sp>
        <p:nvSpPr>
          <p:cNvPr id="5" name="Titolo 1"/>
          <p:cNvSpPr txBox="1">
            <a:spLocks/>
          </p:cNvSpPr>
          <p:nvPr/>
        </p:nvSpPr>
        <p:spPr>
          <a:xfrm>
            <a:off x="677095" y="244137"/>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latin typeface="Arial" charset="0"/>
              </a:rPr>
              <a:t>“SPILLOVER”: Salto di specie</a:t>
            </a:r>
          </a:p>
        </p:txBody>
      </p:sp>
      <p:pic>
        <p:nvPicPr>
          <p:cNvPr id="7" name="Picture 7" descr="http://www.adelphi.it/spool/8ef6acf72dd51162580db197c7fd5afd_w_h_mw650_m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45" y="1681380"/>
            <a:ext cx="3297256" cy="464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asellaDiTesto 4"/>
          <p:cNvSpPr txBox="1">
            <a:spLocks noChangeArrowheads="1"/>
          </p:cNvSpPr>
          <p:nvPr/>
        </p:nvSpPr>
        <p:spPr bwMode="auto">
          <a:xfrm>
            <a:off x="4032157" y="1548191"/>
            <a:ext cx="4609691" cy="4604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algn="just" eaLnBrk="1" hangingPunct="1"/>
            <a:r>
              <a:rPr lang="en-US" dirty="0" err="1"/>
              <a:t>Libro</a:t>
            </a:r>
            <a:r>
              <a:rPr lang="en-US" dirty="0"/>
              <a:t> del 2012 </a:t>
            </a:r>
            <a:r>
              <a:rPr lang="en-US" dirty="0" err="1"/>
              <a:t>che</a:t>
            </a:r>
            <a:r>
              <a:rPr lang="en-US" dirty="0"/>
              <a:t> </a:t>
            </a:r>
            <a:r>
              <a:rPr lang="en-US" dirty="0" err="1"/>
              <a:t>racconta</a:t>
            </a:r>
            <a:r>
              <a:rPr lang="en-US" dirty="0"/>
              <a:t> </a:t>
            </a:r>
            <a:r>
              <a:rPr lang="en-US" dirty="0" err="1"/>
              <a:t>alcune</a:t>
            </a:r>
            <a:r>
              <a:rPr lang="en-US" dirty="0"/>
              <a:t> </a:t>
            </a:r>
            <a:r>
              <a:rPr lang="en-US" dirty="0" err="1"/>
              <a:t>delle</a:t>
            </a:r>
            <a:r>
              <a:rPr lang="en-US" dirty="0"/>
              <a:t> </a:t>
            </a:r>
            <a:r>
              <a:rPr lang="en-US" dirty="0" err="1"/>
              <a:t>più</a:t>
            </a:r>
            <a:r>
              <a:rPr lang="en-US" dirty="0"/>
              <a:t> </a:t>
            </a:r>
            <a:r>
              <a:rPr lang="en-US" dirty="0" err="1"/>
              <a:t>recenti</a:t>
            </a:r>
            <a:r>
              <a:rPr lang="en-US" dirty="0"/>
              <a:t> </a:t>
            </a:r>
            <a:r>
              <a:rPr lang="en-US" dirty="0" err="1"/>
              <a:t>epidemie</a:t>
            </a:r>
            <a:r>
              <a:rPr lang="en-US" dirty="0"/>
              <a:t> originate da un “</a:t>
            </a:r>
            <a:r>
              <a:rPr lang="en-US" altLang="ja-JP" dirty="0" err="1"/>
              <a:t>salto</a:t>
            </a:r>
            <a:r>
              <a:rPr lang="en-US" altLang="ja-JP" dirty="0"/>
              <a:t> di specie</a:t>
            </a:r>
            <a:r>
              <a:rPr lang="en-US" dirty="0"/>
              <a:t>”:</a:t>
            </a:r>
          </a:p>
          <a:p>
            <a:pPr marL="342900" indent="-342900" algn="just" eaLnBrk="1" hangingPunct="1">
              <a:lnSpc>
                <a:spcPct val="130000"/>
              </a:lnSpc>
              <a:buFont typeface="Arial"/>
              <a:buChar char="•"/>
            </a:pPr>
            <a:r>
              <a:rPr lang="en-US" dirty="0"/>
              <a:t>HIV</a:t>
            </a:r>
          </a:p>
          <a:p>
            <a:pPr marL="342900" indent="-342900" algn="just" eaLnBrk="1" hangingPunct="1">
              <a:lnSpc>
                <a:spcPct val="130000"/>
              </a:lnSpc>
              <a:buFont typeface="Arial"/>
              <a:buChar char="•"/>
            </a:pPr>
            <a:r>
              <a:rPr lang="en-US" dirty="0"/>
              <a:t>Ebola</a:t>
            </a:r>
          </a:p>
          <a:p>
            <a:pPr marL="342900" indent="-342900" algn="just" eaLnBrk="1" hangingPunct="1">
              <a:lnSpc>
                <a:spcPct val="130000"/>
              </a:lnSpc>
              <a:buFont typeface="Arial"/>
              <a:buChar char="•"/>
            </a:pPr>
            <a:r>
              <a:rPr lang="en-US" dirty="0" err="1"/>
              <a:t>Malattia</a:t>
            </a:r>
            <a:r>
              <a:rPr lang="en-US" dirty="0"/>
              <a:t> di Lyme</a:t>
            </a:r>
          </a:p>
          <a:p>
            <a:pPr marL="342900" indent="-342900" algn="just" eaLnBrk="1" hangingPunct="1">
              <a:lnSpc>
                <a:spcPct val="130000"/>
              </a:lnSpc>
              <a:buFont typeface="Arial"/>
              <a:buChar char="•"/>
            </a:pPr>
            <a:r>
              <a:rPr lang="en-US" dirty="0" err="1"/>
              <a:t>Febbre</a:t>
            </a:r>
            <a:r>
              <a:rPr lang="en-US" dirty="0"/>
              <a:t> Q</a:t>
            </a:r>
          </a:p>
          <a:p>
            <a:pPr marL="342900" indent="-342900" algn="just" eaLnBrk="1" hangingPunct="1">
              <a:lnSpc>
                <a:spcPct val="130000"/>
              </a:lnSpc>
              <a:buFont typeface="Arial"/>
              <a:buChar char="•"/>
            </a:pPr>
            <a:r>
              <a:rPr lang="en-US" dirty="0"/>
              <a:t>Virus Marburg</a:t>
            </a:r>
          </a:p>
          <a:p>
            <a:pPr marL="342900" indent="-342900" algn="just" eaLnBrk="1" hangingPunct="1">
              <a:lnSpc>
                <a:spcPct val="130000"/>
              </a:lnSpc>
              <a:buFont typeface="Arial"/>
              <a:buChar char="•"/>
            </a:pPr>
            <a:r>
              <a:rPr lang="en-US" dirty="0"/>
              <a:t>Virus </a:t>
            </a:r>
            <a:r>
              <a:rPr lang="en-US" dirty="0" err="1"/>
              <a:t>Hendra</a:t>
            </a:r>
            <a:endParaRPr lang="en-US" dirty="0"/>
          </a:p>
        </p:txBody>
      </p:sp>
    </p:spTree>
    <p:extLst>
      <p:ext uri="{BB962C8B-B14F-4D97-AF65-F5344CB8AC3E}">
        <p14:creationId xmlns:p14="http://schemas.microsoft.com/office/powerpoint/2010/main" val="15530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5">
            <a:extLst>
              <a:ext uri="{FF2B5EF4-FFF2-40B4-BE49-F238E27FC236}">
                <a16:creationId xmlns:a16="http://schemas.microsoft.com/office/drawing/2014/main" id="{7D60660C-E619-D445-A881-734ECD32922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7" name="CasellaDiTesto 6">
            <a:extLst>
              <a:ext uri="{FF2B5EF4-FFF2-40B4-BE49-F238E27FC236}">
                <a16:creationId xmlns:a16="http://schemas.microsoft.com/office/drawing/2014/main" id="{DC37ED1F-F0AE-4DF0-F46C-85A59D2D50CC}"/>
              </a:ext>
            </a:extLst>
          </p:cNvPr>
          <p:cNvSpPr txBox="1"/>
          <p:nvPr/>
        </p:nvSpPr>
        <p:spPr>
          <a:xfrm>
            <a:off x="558140" y="892813"/>
            <a:ext cx="8205850" cy="2585323"/>
          </a:xfrm>
          <a:prstGeom prst="rect">
            <a:avLst/>
          </a:prstGeom>
          <a:noFill/>
        </p:spPr>
        <p:txBody>
          <a:bodyPr wrap="square">
            <a:spAutoFit/>
          </a:bodyPr>
          <a:lstStyle/>
          <a:p>
            <a:r>
              <a:rPr lang="it-IT" dirty="0"/>
              <a:t>Sorveglianza HIV</a:t>
            </a:r>
          </a:p>
          <a:p>
            <a:endParaRPr lang="it-IT" dirty="0"/>
          </a:p>
          <a:p>
            <a:r>
              <a:rPr lang="it-IT" dirty="0"/>
              <a:t>La sorveglianza delle nuove diagnosi di infezione da HIV riporta i dati relativi alle persone che risultano positive al test HIV per la prima volta. </a:t>
            </a:r>
          </a:p>
          <a:p>
            <a:endParaRPr lang="it-IT" dirty="0"/>
          </a:p>
          <a:p>
            <a:r>
              <a:rPr lang="it-IT" dirty="0"/>
              <a:t>nel 2022 sono state segnalate 1888 nuove diagnosi di infezione da HIV, pari a un’incidenza di 3,2 nuovi casi per 100.000 residenti, un valore che pone l’Italia al di sotto della media osservata tra i Paesi dell’Europa occidentale e dell’Unione Europea (5,1 nuove diagnosi per 100.000 residenti). </a:t>
            </a:r>
          </a:p>
        </p:txBody>
      </p:sp>
    </p:spTree>
    <p:extLst>
      <p:ext uri="{BB962C8B-B14F-4D97-AF65-F5344CB8AC3E}">
        <p14:creationId xmlns:p14="http://schemas.microsoft.com/office/powerpoint/2010/main" val="276933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47B2D4-1894-BB5D-E176-44C8FFF4A833}"/>
              </a:ext>
            </a:extLst>
          </p:cNvPr>
          <p:cNvPicPr>
            <a:picLocks noChangeAspect="1"/>
          </p:cNvPicPr>
          <p:nvPr/>
        </p:nvPicPr>
        <p:blipFill>
          <a:blip r:embed="rId2"/>
          <a:stretch>
            <a:fillRect/>
          </a:stretch>
        </p:blipFill>
        <p:spPr>
          <a:xfrm>
            <a:off x="685800" y="1358134"/>
            <a:ext cx="7772400" cy="4141731"/>
          </a:xfrm>
          <a:prstGeom prst="rect">
            <a:avLst/>
          </a:prstGeom>
        </p:spPr>
      </p:pic>
      <p:sp>
        <p:nvSpPr>
          <p:cNvPr id="3" name="Rettangolo 2">
            <a:extLst>
              <a:ext uri="{FF2B5EF4-FFF2-40B4-BE49-F238E27FC236}">
                <a16:creationId xmlns:a16="http://schemas.microsoft.com/office/drawing/2014/main" id="{46989FCE-0571-6221-5A5F-8EA1463BE23C}"/>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508807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3E1A67-AA07-3483-7EA9-97A364D5AA0B}"/>
              </a:ext>
            </a:extLst>
          </p:cNvPr>
          <p:cNvPicPr>
            <a:picLocks noChangeAspect="1"/>
          </p:cNvPicPr>
          <p:nvPr/>
        </p:nvPicPr>
        <p:blipFill>
          <a:blip r:embed="rId2"/>
          <a:stretch>
            <a:fillRect/>
          </a:stretch>
        </p:blipFill>
        <p:spPr>
          <a:xfrm>
            <a:off x="685800" y="224002"/>
            <a:ext cx="7772400" cy="6409996"/>
          </a:xfrm>
          <a:prstGeom prst="rect">
            <a:avLst/>
          </a:prstGeom>
        </p:spPr>
      </p:pic>
      <p:sp>
        <p:nvSpPr>
          <p:cNvPr id="4" name="Rettangolo 3">
            <a:extLst>
              <a:ext uri="{FF2B5EF4-FFF2-40B4-BE49-F238E27FC236}">
                <a16:creationId xmlns:a16="http://schemas.microsoft.com/office/drawing/2014/main" id="{5B6BAE2F-0F8D-6298-74D5-714DE87F32DD}"/>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34034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2" name="Immagine 1">
            <a:extLst>
              <a:ext uri="{FF2B5EF4-FFF2-40B4-BE49-F238E27FC236}">
                <a16:creationId xmlns:a16="http://schemas.microsoft.com/office/drawing/2014/main" id="{83BA4E45-5135-5A47-996A-E84FC7F934D2}"/>
              </a:ext>
            </a:extLst>
          </p:cNvPr>
          <p:cNvPicPr>
            <a:picLocks noChangeAspect="1"/>
          </p:cNvPicPr>
          <p:nvPr/>
        </p:nvPicPr>
        <p:blipFill>
          <a:blip r:embed="rId2"/>
          <a:stretch>
            <a:fillRect/>
          </a:stretch>
        </p:blipFill>
        <p:spPr>
          <a:xfrm>
            <a:off x="336876" y="1615817"/>
            <a:ext cx="4319345" cy="5053269"/>
          </a:xfrm>
          <a:prstGeom prst="rect">
            <a:avLst/>
          </a:prstGeom>
        </p:spPr>
      </p:pic>
      <p:pic>
        <p:nvPicPr>
          <p:cNvPr id="3" name="Immagine 2">
            <a:extLst>
              <a:ext uri="{FF2B5EF4-FFF2-40B4-BE49-F238E27FC236}">
                <a16:creationId xmlns:a16="http://schemas.microsoft.com/office/drawing/2014/main" id="{B5B7CC43-C5BE-3C41-8C2F-39F698923F2D}"/>
              </a:ext>
            </a:extLst>
          </p:cNvPr>
          <p:cNvPicPr>
            <a:picLocks noChangeAspect="1"/>
          </p:cNvPicPr>
          <p:nvPr/>
        </p:nvPicPr>
        <p:blipFill>
          <a:blip r:embed="rId3"/>
          <a:stretch>
            <a:fillRect/>
          </a:stretch>
        </p:blipFill>
        <p:spPr>
          <a:xfrm>
            <a:off x="4584369" y="1615816"/>
            <a:ext cx="4186661" cy="5053270"/>
          </a:xfrm>
          <a:prstGeom prst="rect">
            <a:avLst/>
          </a:prstGeom>
        </p:spPr>
      </p:pic>
      <p:pic>
        <p:nvPicPr>
          <p:cNvPr id="10" name="Immagine 9">
            <a:extLst>
              <a:ext uri="{FF2B5EF4-FFF2-40B4-BE49-F238E27FC236}">
                <a16:creationId xmlns:a16="http://schemas.microsoft.com/office/drawing/2014/main" id="{EB513002-F007-6E4E-9783-6E8CE52A1BD6}"/>
              </a:ext>
            </a:extLst>
          </p:cNvPr>
          <p:cNvPicPr>
            <a:picLocks noChangeAspect="1"/>
          </p:cNvPicPr>
          <p:nvPr/>
        </p:nvPicPr>
        <p:blipFill>
          <a:blip r:embed="rId4"/>
          <a:stretch>
            <a:fillRect/>
          </a:stretch>
        </p:blipFill>
        <p:spPr>
          <a:xfrm>
            <a:off x="1498938" y="327522"/>
            <a:ext cx="6362700" cy="1270000"/>
          </a:xfrm>
          <a:prstGeom prst="rect">
            <a:avLst/>
          </a:prstGeom>
        </p:spPr>
      </p:pic>
    </p:spTree>
    <p:extLst>
      <p:ext uri="{BB962C8B-B14F-4D97-AF65-F5344CB8AC3E}">
        <p14:creationId xmlns:p14="http://schemas.microsoft.com/office/powerpoint/2010/main" val="932856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5893317" y="6429553"/>
            <a:ext cx="3341687" cy="27443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eaLnBrk="1" hangingPunct="1"/>
            <a:r>
              <a:rPr lang="en-US" sz="1200" b="1" i="1" dirty="0"/>
              <a:t>          </a:t>
            </a:r>
            <a:r>
              <a:rPr lang="en-US" sz="1200" b="1" i="1" dirty="0" err="1"/>
              <a:t>Modificata</a:t>
            </a:r>
            <a:r>
              <a:rPr lang="en-US" sz="1200" b="1" i="1" dirty="0"/>
              <a:t> da </a:t>
            </a:r>
            <a:r>
              <a:rPr lang="en-US" sz="1200" b="1" i="1" dirty="0" err="1"/>
              <a:t>Pantaleo</a:t>
            </a:r>
            <a:r>
              <a:rPr lang="en-US" sz="1200" b="1" i="1" dirty="0"/>
              <a:t> et al,NEJM,1993</a:t>
            </a:r>
            <a:endParaRPr lang="it-IT" sz="1200" b="1" dirty="0"/>
          </a:p>
        </p:txBody>
      </p:sp>
      <p:sp>
        <p:nvSpPr>
          <p:cNvPr id="7172" name="Freeform 4"/>
          <p:cNvSpPr>
            <a:spLocks/>
          </p:cNvSpPr>
          <p:nvPr/>
        </p:nvSpPr>
        <p:spPr bwMode="auto">
          <a:xfrm>
            <a:off x="1467553" y="843139"/>
            <a:ext cx="6783388" cy="5002213"/>
          </a:xfrm>
          <a:custGeom>
            <a:avLst/>
            <a:gdLst>
              <a:gd name="T0" fmla="*/ 0 w 4273"/>
              <a:gd name="T1" fmla="*/ 0 h 3151"/>
              <a:gd name="T2" fmla="*/ 0 w 4273"/>
              <a:gd name="T3" fmla="*/ 2147483646 h 3151"/>
              <a:gd name="T4" fmla="*/ 2147483646 w 4273"/>
              <a:gd name="T5" fmla="*/ 2147483646 h 3151"/>
              <a:gd name="T6" fmla="*/ 2147483646 w 4273"/>
              <a:gd name="T7" fmla="*/ 113407836 h 3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73" h="3151">
                <a:moveTo>
                  <a:pt x="0" y="0"/>
                </a:moveTo>
                <a:lnTo>
                  <a:pt x="0" y="3150"/>
                </a:lnTo>
                <a:lnTo>
                  <a:pt x="4272" y="3150"/>
                </a:lnTo>
                <a:lnTo>
                  <a:pt x="4272" y="45"/>
                </a:lnTo>
              </a:path>
            </a:pathLst>
          </a:custGeom>
          <a:noFill/>
          <a:ln w="127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3" name="Rectangle 5"/>
          <p:cNvSpPr>
            <a:spLocks noChangeArrowheads="1"/>
          </p:cNvSpPr>
          <p:nvPr/>
        </p:nvSpPr>
        <p:spPr bwMode="auto">
          <a:xfrm>
            <a:off x="1919991" y="6080126"/>
            <a:ext cx="1041400"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err="1"/>
              <a:t>settimane</a:t>
            </a:r>
            <a:endParaRPr lang="it-IT" sz="1800" dirty="0"/>
          </a:p>
        </p:txBody>
      </p:sp>
      <p:sp>
        <p:nvSpPr>
          <p:cNvPr id="7174" name="Rectangle 6"/>
          <p:cNvSpPr>
            <a:spLocks noChangeArrowheads="1"/>
          </p:cNvSpPr>
          <p:nvPr/>
        </p:nvSpPr>
        <p:spPr bwMode="auto">
          <a:xfrm rot="-5400000">
            <a:off x="-373419" y="3198990"/>
            <a:ext cx="1941513" cy="32226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dirty="0"/>
              <a:t>CD4 T Cells/mm</a:t>
            </a:r>
            <a:r>
              <a:rPr lang="en-US" baseline="30000" dirty="0"/>
              <a:t>3</a:t>
            </a:r>
            <a:endParaRPr lang="it-IT" sz="1800" dirty="0"/>
          </a:p>
        </p:txBody>
      </p:sp>
      <p:sp>
        <p:nvSpPr>
          <p:cNvPr id="7178" name="Line 10"/>
          <p:cNvSpPr>
            <a:spLocks noChangeShapeType="1"/>
          </p:cNvSpPr>
          <p:nvPr/>
        </p:nvSpPr>
        <p:spPr bwMode="auto">
          <a:xfrm flipH="1">
            <a:off x="1391353" y="127176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79" name="Line 11"/>
          <p:cNvSpPr>
            <a:spLocks noChangeShapeType="1"/>
          </p:cNvSpPr>
          <p:nvPr/>
        </p:nvSpPr>
        <p:spPr bwMode="auto">
          <a:xfrm>
            <a:off x="4134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0" name="Line 12"/>
          <p:cNvSpPr>
            <a:spLocks noChangeShapeType="1"/>
          </p:cNvSpPr>
          <p:nvPr/>
        </p:nvSpPr>
        <p:spPr bwMode="auto">
          <a:xfrm>
            <a:off x="7563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1" name="Line 13"/>
          <p:cNvSpPr>
            <a:spLocks noChangeShapeType="1"/>
          </p:cNvSpPr>
          <p:nvPr/>
        </p:nvSpPr>
        <p:spPr bwMode="auto">
          <a:xfrm>
            <a:off x="23819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2" name="Line 14"/>
          <p:cNvSpPr>
            <a:spLocks noChangeShapeType="1"/>
          </p:cNvSpPr>
          <p:nvPr/>
        </p:nvSpPr>
        <p:spPr bwMode="auto">
          <a:xfrm>
            <a:off x="19247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3" name="Rectangle 15"/>
          <p:cNvSpPr>
            <a:spLocks noChangeArrowheads="1"/>
          </p:cNvSpPr>
          <p:nvPr/>
        </p:nvSpPr>
        <p:spPr bwMode="auto">
          <a:xfrm>
            <a:off x="1310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0</a:t>
            </a:r>
            <a:endParaRPr lang="it-IT" sz="1800"/>
          </a:p>
        </p:txBody>
      </p:sp>
      <p:sp>
        <p:nvSpPr>
          <p:cNvPr id="7184" name="Rectangle 16"/>
          <p:cNvSpPr>
            <a:spLocks noChangeArrowheads="1"/>
          </p:cNvSpPr>
          <p:nvPr/>
        </p:nvSpPr>
        <p:spPr bwMode="auto">
          <a:xfrm>
            <a:off x="17675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a:t>
            </a:r>
            <a:endParaRPr lang="it-IT" sz="1800"/>
          </a:p>
        </p:txBody>
      </p:sp>
      <p:sp>
        <p:nvSpPr>
          <p:cNvPr id="7185" name="Rectangle 17"/>
          <p:cNvSpPr>
            <a:spLocks noChangeArrowheads="1"/>
          </p:cNvSpPr>
          <p:nvPr/>
        </p:nvSpPr>
        <p:spPr bwMode="auto">
          <a:xfrm>
            <a:off x="22247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a:t>
            </a:r>
            <a:endParaRPr lang="it-IT" sz="1800"/>
          </a:p>
        </p:txBody>
      </p:sp>
      <p:sp>
        <p:nvSpPr>
          <p:cNvPr id="7186" name="Line 18"/>
          <p:cNvSpPr>
            <a:spLocks noChangeShapeType="1"/>
          </p:cNvSpPr>
          <p:nvPr/>
        </p:nvSpPr>
        <p:spPr bwMode="auto">
          <a:xfrm>
            <a:off x="80207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7" name="Line 19"/>
          <p:cNvSpPr>
            <a:spLocks noChangeShapeType="1"/>
          </p:cNvSpPr>
          <p:nvPr/>
        </p:nvSpPr>
        <p:spPr bwMode="auto">
          <a:xfrm>
            <a:off x="4515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88" name="Rectangle 20"/>
          <p:cNvSpPr>
            <a:spLocks noChangeArrowheads="1"/>
          </p:cNvSpPr>
          <p:nvPr/>
        </p:nvSpPr>
        <p:spPr bwMode="auto">
          <a:xfrm>
            <a:off x="4358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2</a:t>
            </a:r>
            <a:endParaRPr lang="it-IT" sz="1800"/>
          </a:p>
        </p:txBody>
      </p:sp>
      <p:sp>
        <p:nvSpPr>
          <p:cNvPr id="7189" name="Rectangle 21"/>
          <p:cNvSpPr>
            <a:spLocks noChangeArrowheads="1"/>
          </p:cNvSpPr>
          <p:nvPr/>
        </p:nvSpPr>
        <p:spPr bwMode="auto">
          <a:xfrm>
            <a:off x="7787391" y="5892977"/>
            <a:ext cx="387350"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a:t>
            </a:r>
            <a:endParaRPr lang="it-IT" sz="1800"/>
          </a:p>
        </p:txBody>
      </p:sp>
      <p:sp>
        <p:nvSpPr>
          <p:cNvPr id="7190" name="Rectangle 22"/>
          <p:cNvSpPr>
            <a:spLocks noChangeArrowheads="1"/>
          </p:cNvSpPr>
          <p:nvPr/>
        </p:nvSpPr>
        <p:spPr bwMode="auto">
          <a:xfrm>
            <a:off x="3977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a:t>
            </a:r>
            <a:endParaRPr lang="it-IT" sz="1800"/>
          </a:p>
        </p:txBody>
      </p:sp>
      <p:sp>
        <p:nvSpPr>
          <p:cNvPr id="7191" name="Rectangle 23"/>
          <p:cNvSpPr>
            <a:spLocks noChangeArrowheads="1"/>
          </p:cNvSpPr>
          <p:nvPr/>
        </p:nvSpPr>
        <p:spPr bwMode="auto">
          <a:xfrm>
            <a:off x="7330191" y="5892977"/>
            <a:ext cx="387350"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a:t>
            </a:r>
            <a:endParaRPr lang="it-IT" sz="1800"/>
          </a:p>
        </p:txBody>
      </p:sp>
      <p:sp>
        <p:nvSpPr>
          <p:cNvPr id="7192" name="Line 24"/>
          <p:cNvSpPr>
            <a:spLocks noChangeShapeType="1"/>
          </p:cNvSpPr>
          <p:nvPr/>
        </p:nvSpPr>
        <p:spPr bwMode="auto">
          <a:xfrm>
            <a:off x="3372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3" name="Line 25"/>
          <p:cNvSpPr>
            <a:spLocks noChangeShapeType="1"/>
          </p:cNvSpPr>
          <p:nvPr/>
        </p:nvSpPr>
        <p:spPr bwMode="auto">
          <a:xfrm>
            <a:off x="29153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4" name="Rectangle 26"/>
          <p:cNvSpPr>
            <a:spLocks noChangeArrowheads="1"/>
          </p:cNvSpPr>
          <p:nvPr/>
        </p:nvSpPr>
        <p:spPr bwMode="auto">
          <a:xfrm>
            <a:off x="27581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a:t>
            </a:r>
            <a:endParaRPr lang="it-IT" sz="1800"/>
          </a:p>
        </p:txBody>
      </p:sp>
      <p:sp>
        <p:nvSpPr>
          <p:cNvPr id="7195" name="Rectangle 27"/>
          <p:cNvSpPr>
            <a:spLocks noChangeArrowheads="1"/>
          </p:cNvSpPr>
          <p:nvPr/>
        </p:nvSpPr>
        <p:spPr bwMode="auto">
          <a:xfrm>
            <a:off x="3139191" y="5892977"/>
            <a:ext cx="387350"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12</a:t>
            </a:r>
            <a:endParaRPr lang="it-IT" sz="1800"/>
          </a:p>
        </p:txBody>
      </p:sp>
      <p:sp>
        <p:nvSpPr>
          <p:cNvPr id="7196" name="Line 28"/>
          <p:cNvSpPr>
            <a:spLocks noChangeShapeType="1"/>
          </p:cNvSpPr>
          <p:nvPr/>
        </p:nvSpPr>
        <p:spPr bwMode="auto">
          <a:xfrm flipH="1">
            <a:off x="3524953" y="5700889"/>
            <a:ext cx="304800" cy="214313"/>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7" name="Line 29"/>
          <p:cNvSpPr>
            <a:spLocks noChangeShapeType="1"/>
          </p:cNvSpPr>
          <p:nvPr/>
        </p:nvSpPr>
        <p:spPr bwMode="auto">
          <a:xfrm flipH="1">
            <a:off x="3601153" y="5772327"/>
            <a:ext cx="304800" cy="2143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8" name="Line 30"/>
          <p:cNvSpPr>
            <a:spLocks noChangeShapeType="1"/>
          </p:cNvSpPr>
          <p:nvPr/>
        </p:nvSpPr>
        <p:spPr bwMode="auto">
          <a:xfrm flipH="1">
            <a:off x="1391353" y="555801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199" name="Line 31"/>
          <p:cNvSpPr>
            <a:spLocks noChangeShapeType="1"/>
          </p:cNvSpPr>
          <p:nvPr/>
        </p:nvSpPr>
        <p:spPr bwMode="auto">
          <a:xfrm flipH="1">
            <a:off x="1391353" y="512938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0" name="Line 32"/>
          <p:cNvSpPr>
            <a:spLocks noChangeShapeType="1"/>
          </p:cNvSpPr>
          <p:nvPr/>
        </p:nvSpPr>
        <p:spPr bwMode="auto">
          <a:xfrm flipH="1">
            <a:off x="1391353" y="470076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1" name="Line 33"/>
          <p:cNvSpPr>
            <a:spLocks noChangeShapeType="1"/>
          </p:cNvSpPr>
          <p:nvPr/>
        </p:nvSpPr>
        <p:spPr bwMode="auto">
          <a:xfrm flipH="1">
            <a:off x="1391353" y="427213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2" name="Line 34"/>
          <p:cNvSpPr>
            <a:spLocks noChangeShapeType="1"/>
          </p:cNvSpPr>
          <p:nvPr/>
        </p:nvSpPr>
        <p:spPr bwMode="auto">
          <a:xfrm flipH="1">
            <a:off x="1391353" y="384351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3" name="Line 35"/>
          <p:cNvSpPr>
            <a:spLocks noChangeShapeType="1"/>
          </p:cNvSpPr>
          <p:nvPr/>
        </p:nvSpPr>
        <p:spPr bwMode="auto">
          <a:xfrm flipH="1">
            <a:off x="1391353" y="341488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4" name="Line 36"/>
          <p:cNvSpPr>
            <a:spLocks noChangeShapeType="1"/>
          </p:cNvSpPr>
          <p:nvPr/>
        </p:nvSpPr>
        <p:spPr bwMode="auto">
          <a:xfrm flipH="1">
            <a:off x="1391353" y="298626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5" name="Line 37"/>
          <p:cNvSpPr>
            <a:spLocks noChangeShapeType="1"/>
          </p:cNvSpPr>
          <p:nvPr/>
        </p:nvSpPr>
        <p:spPr bwMode="auto">
          <a:xfrm flipH="1">
            <a:off x="1391353" y="255763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6" name="Line 38"/>
          <p:cNvSpPr>
            <a:spLocks noChangeShapeType="1"/>
          </p:cNvSpPr>
          <p:nvPr/>
        </p:nvSpPr>
        <p:spPr bwMode="auto">
          <a:xfrm flipH="1">
            <a:off x="1391353" y="2129014"/>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7" name="Line 39"/>
          <p:cNvSpPr>
            <a:spLocks noChangeShapeType="1"/>
          </p:cNvSpPr>
          <p:nvPr/>
        </p:nvSpPr>
        <p:spPr bwMode="auto">
          <a:xfrm flipH="1">
            <a:off x="1391353" y="170038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08" name="Rectangle 40"/>
          <p:cNvSpPr>
            <a:spLocks noChangeArrowheads="1"/>
          </p:cNvSpPr>
          <p:nvPr/>
        </p:nvSpPr>
        <p:spPr bwMode="auto">
          <a:xfrm>
            <a:off x="929391" y="5392914"/>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100</a:t>
            </a:r>
            <a:endParaRPr lang="it-IT" sz="1800"/>
          </a:p>
        </p:txBody>
      </p:sp>
      <p:sp>
        <p:nvSpPr>
          <p:cNvPr id="7209" name="Rectangle 41"/>
          <p:cNvSpPr>
            <a:spLocks noChangeArrowheads="1"/>
          </p:cNvSpPr>
          <p:nvPr/>
        </p:nvSpPr>
        <p:spPr bwMode="auto">
          <a:xfrm>
            <a:off x="929391" y="4964289"/>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200</a:t>
            </a:r>
            <a:endParaRPr lang="it-IT" sz="1800"/>
          </a:p>
        </p:txBody>
      </p:sp>
      <p:sp>
        <p:nvSpPr>
          <p:cNvPr id="7210" name="Rectangle 42"/>
          <p:cNvSpPr>
            <a:spLocks noChangeArrowheads="1"/>
          </p:cNvSpPr>
          <p:nvPr/>
        </p:nvSpPr>
        <p:spPr bwMode="auto">
          <a:xfrm>
            <a:off x="929391" y="4535664"/>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300</a:t>
            </a:r>
            <a:endParaRPr lang="it-IT" sz="1800"/>
          </a:p>
        </p:txBody>
      </p:sp>
      <p:sp>
        <p:nvSpPr>
          <p:cNvPr id="7211" name="Rectangle 43"/>
          <p:cNvSpPr>
            <a:spLocks noChangeArrowheads="1"/>
          </p:cNvSpPr>
          <p:nvPr/>
        </p:nvSpPr>
        <p:spPr bwMode="auto">
          <a:xfrm>
            <a:off x="929391" y="4107039"/>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400</a:t>
            </a:r>
            <a:endParaRPr lang="it-IT" sz="1800"/>
          </a:p>
        </p:txBody>
      </p:sp>
      <p:sp>
        <p:nvSpPr>
          <p:cNvPr id="7212" name="Rectangle 44"/>
          <p:cNvSpPr>
            <a:spLocks noChangeArrowheads="1"/>
          </p:cNvSpPr>
          <p:nvPr/>
        </p:nvSpPr>
        <p:spPr bwMode="auto">
          <a:xfrm>
            <a:off x="929391" y="3678414"/>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a:t>500</a:t>
            </a:r>
            <a:endParaRPr lang="it-IT" sz="1800" dirty="0"/>
          </a:p>
        </p:txBody>
      </p:sp>
      <p:sp>
        <p:nvSpPr>
          <p:cNvPr id="7213" name="Rectangle 45"/>
          <p:cNvSpPr>
            <a:spLocks noChangeArrowheads="1"/>
          </p:cNvSpPr>
          <p:nvPr/>
        </p:nvSpPr>
        <p:spPr bwMode="auto">
          <a:xfrm>
            <a:off x="929391" y="3249789"/>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600</a:t>
            </a:r>
            <a:endParaRPr lang="it-IT" sz="1800"/>
          </a:p>
        </p:txBody>
      </p:sp>
      <p:sp>
        <p:nvSpPr>
          <p:cNvPr id="7214" name="Rectangle 46"/>
          <p:cNvSpPr>
            <a:spLocks noChangeArrowheads="1"/>
          </p:cNvSpPr>
          <p:nvPr/>
        </p:nvSpPr>
        <p:spPr bwMode="auto">
          <a:xfrm>
            <a:off x="929391" y="2821164"/>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700</a:t>
            </a:r>
            <a:endParaRPr lang="it-IT" sz="1800"/>
          </a:p>
        </p:txBody>
      </p:sp>
      <p:sp>
        <p:nvSpPr>
          <p:cNvPr id="7215" name="Rectangle 47"/>
          <p:cNvSpPr>
            <a:spLocks noChangeArrowheads="1"/>
          </p:cNvSpPr>
          <p:nvPr/>
        </p:nvSpPr>
        <p:spPr bwMode="auto">
          <a:xfrm>
            <a:off x="929391" y="2392539"/>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800</a:t>
            </a:r>
            <a:endParaRPr lang="it-IT" sz="1800"/>
          </a:p>
        </p:txBody>
      </p:sp>
      <p:sp>
        <p:nvSpPr>
          <p:cNvPr id="7216" name="Rectangle 48"/>
          <p:cNvSpPr>
            <a:spLocks noChangeArrowheads="1"/>
          </p:cNvSpPr>
          <p:nvPr/>
        </p:nvSpPr>
        <p:spPr bwMode="auto">
          <a:xfrm>
            <a:off x="929391" y="1963914"/>
            <a:ext cx="50006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900</a:t>
            </a:r>
            <a:endParaRPr lang="it-IT" sz="1800"/>
          </a:p>
        </p:txBody>
      </p:sp>
      <p:sp>
        <p:nvSpPr>
          <p:cNvPr id="7217" name="Rectangle 49"/>
          <p:cNvSpPr>
            <a:spLocks noChangeArrowheads="1"/>
          </p:cNvSpPr>
          <p:nvPr/>
        </p:nvSpPr>
        <p:spPr bwMode="auto">
          <a:xfrm>
            <a:off x="776991" y="1535289"/>
            <a:ext cx="612775"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1000</a:t>
            </a:r>
            <a:endParaRPr lang="it-IT" sz="1800"/>
          </a:p>
        </p:txBody>
      </p:sp>
      <p:sp>
        <p:nvSpPr>
          <p:cNvPr id="7218" name="Rectangle 50"/>
          <p:cNvSpPr>
            <a:spLocks noChangeArrowheads="1"/>
          </p:cNvSpPr>
          <p:nvPr/>
        </p:nvSpPr>
        <p:spPr bwMode="auto">
          <a:xfrm>
            <a:off x="776991" y="1106664"/>
            <a:ext cx="612775"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1100</a:t>
            </a:r>
            <a:endParaRPr lang="it-IT" sz="1800"/>
          </a:p>
        </p:txBody>
      </p:sp>
      <p:sp>
        <p:nvSpPr>
          <p:cNvPr id="7219" name="Line 51"/>
          <p:cNvSpPr>
            <a:spLocks noChangeShapeType="1"/>
          </p:cNvSpPr>
          <p:nvPr/>
        </p:nvSpPr>
        <p:spPr bwMode="auto">
          <a:xfrm flipH="1">
            <a:off x="1391353" y="843139"/>
            <a:ext cx="152400"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20" name="Rectangle 52"/>
          <p:cNvSpPr>
            <a:spLocks noChangeArrowheads="1"/>
          </p:cNvSpPr>
          <p:nvPr/>
        </p:nvSpPr>
        <p:spPr bwMode="auto">
          <a:xfrm>
            <a:off x="776991" y="678039"/>
            <a:ext cx="612775"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1100</a:t>
            </a:r>
            <a:endParaRPr lang="it-IT" sz="1800"/>
          </a:p>
        </p:txBody>
      </p:sp>
      <p:sp>
        <p:nvSpPr>
          <p:cNvPr id="7221" name="Freeform 53"/>
          <p:cNvSpPr>
            <a:spLocks/>
          </p:cNvSpPr>
          <p:nvPr/>
        </p:nvSpPr>
        <p:spPr bwMode="auto">
          <a:xfrm>
            <a:off x="1467553" y="1200327"/>
            <a:ext cx="6554788" cy="4502150"/>
          </a:xfrm>
          <a:custGeom>
            <a:avLst/>
            <a:gdLst>
              <a:gd name="T0" fmla="*/ 0 w 4129"/>
              <a:gd name="T1" fmla="*/ 0 h 2836"/>
              <a:gd name="T2" fmla="*/ 725805055 w 4129"/>
              <a:gd name="T3" fmla="*/ 1474292200 h 2836"/>
              <a:gd name="T4" fmla="*/ 1451610111 w 4129"/>
              <a:gd name="T5" fmla="*/ 2147483646 h 2836"/>
              <a:gd name="T6" fmla="*/ 2056447657 w 4129"/>
              <a:gd name="T7" fmla="*/ 2147483646 h 2836"/>
              <a:gd name="T8" fmla="*/ 2147483646 w 4129"/>
              <a:gd name="T9" fmla="*/ 2147483646 h 2836"/>
              <a:gd name="T10" fmla="*/ 2147483646 w 4129"/>
              <a:gd name="T11" fmla="*/ 2147483646 h 2836"/>
              <a:gd name="T12" fmla="*/ 2147483646 w 4129"/>
              <a:gd name="T13" fmla="*/ 2147483646 h 2836"/>
              <a:gd name="T14" fmla="*/ 2147483646 w 4129"/>
              <a:gd name="T15" fmla="*/ 2147483646 h 2836"/>
              <a:gd name="T16" fmla="*/ 2147483646 w 4129"/>
              <a:gd name="T17" fmla="*/ 2147483646 h 2836"/>
              <a:gd name="T18" fmla="*/ 2147483646 w 4129"/>
              <a:gd name="T19" fmla="*/ 2147483646 h 2836"/>
              <a:gd name="T20" fmla="*/ 2147483646 w 4129"/>
              <a:gd name="T21" fmla="*/ 2147483646 h 2836"/>
              <a:gd name="T22" fmla="*/ 2147483646 w 4129"/>
              <a:gd name="T23" fmla="*/ 2147483646 h 2836"/>
              <a:gd name="T24" fmla="*/ 2147483646 w 4129"/>
              <a:gd name="T25" fmla="*/ 2147483646 h 2836"/>
              <a:gd name="T26" fmla="*/ 2147483646 w 4129"/>
              <a:gd name="T27" fmla="*/ 2147483646 h 2836"/>
              <a:gd name="T28" fmla="*/ 2147483646 w 4129"/>
              <a:gd name="T29" fmla="*/ 2147483646 h 2836"/>
              <a:gd name="T30" fmla="*/ 2147483646 w 4129"/>
              <a:gd name="T31" fmla="*/ 2147483646 h 28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29" h="2836">
                <a:moveTo>
                  <a:pt x="0" y="0"/>
                </a:moveTo>
                <a:lnTo>
                  <a:pt x="288" y="585"/>
                </a:lnTo>
                <a:lnTo>
                  <a:pt x="576" y="1620"/>
                </a:lnTo>
                <a:lnTo>
                  <a:pt x="816" y="1350"/>
                </a:lnTo>
                <a:lnTo>
                  <a:pt x="1104" y="1170"/>
                </a:lnTo>
                <a:lnTo>
                  <a:pt x="1680" y="1350"/>
                </a:lnTo>
                <a:lnTo>
                  <a:pt x="1920" y="1440"/>
                </a:lnTo>
                <a:lnTo>
                  <a:pt x="2160" y="1665"/>
                </a:lnTo>
                <a:lnTo>
                  <a:pt x="2352" y="1935"/>
                </a:lnTo>
                <a:lnTo>
                  <a:pt x="2640" y="1890"/>
                </a:lnTo>
                <a:lnTo>
                  <a:pt x="2880" y="2070"/>
                </a:lnTo>
                <a:lnTo>
                  <a:pt x="3168" y="2340"/>
                </a:lnTo>
                <a:lnTo>
                  <a:pt x="3360" y="2430"/>
                </a:lnTo>
                <a:lnTo>
                  <a:pt x="3600" y="2745"/>
                </a:lnTo>
                <a:lnTo>
                  <a:pt x="3840" y="2835"/>
                </a:lnTo>
                <a:lnTo>
                  <a:pt x="4128" y="2835"/>
                </a:lnTo>
              </a:path>
            </a:pathLst>
          </a:custGeom>
          <a:noFill/>
          <a:ln w="50800" cap="rnd"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2" name="Rectangle 54"/>
          <p:cNvSpPr>
            <a:spLocks noChangeArrowheads="1"/>
          </p:cNvSpPr>
          <p:nvPr/>
        </p:nvSpPr>
        <p:spPr bwMode="auto">
          <a:xfrm>
            <a:off x="6110991" y="6080126"/>
            <a:ext cx="544512" cy="3635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dirty="0" err="1"/>
              <a:t>anni</a:t>
            </a:r>
            <a:endParaRPr lang="it-IT" sz="1800" dirty="0"/>
          </a:p>
        </p:txBody>
      </p:sp>
      <p:sp>
        <p:nvSpPr>
          <p:cNvPr id="7223" name="Line 55"/>
          <p:cNvSpPr>
            <a:spLocks noChangeShapeType="1"/>
          </p:cNvSpPr>
          <p:nvPr/>
        </p:nvSpPr>
        <p:spPr bwMode="auto">
          <a:xfrm>
            <a:off x="4896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24" name="Rectangle 56"/>
          <p:cNvSpPr>
            <a:spLocks noChangeArrowheads="1"/>
          </p:cNvSpPr>
          <p:nvPr/>
        </p:nvSpPr>
        <p:spPr bwMode="auto">
          <a:xfrm>
            <a:off x="4739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3</a:t>
            </a:r>
            <a:endParaRPr lang="it-IT" sz="1800"/>
          </a:p>
        </p:txBody>
      </p:sp>
      <p:sp>
        <p:nvSpPr>
          <p:cNvPr id="7225" name="Line 57"/>
          <p:cNvSpPr>
            <a:spLocks noChangeShapeType="1"/>
          </p:cNvSpPr>
          <p:nvPr/>
        </p:nvSpPr>
        <p:spPr bwMode="auto">
          <a:xfrm>
            <a:off x="5277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26" name="Rectangle 58"/>
          <p:cNvSpPr>
            <a:spLocks noChangeArrowheads="1"/>
          </p:cNvSpPr>
          <p:nvPr/>
        </p:nvSpPr>
        <p:spPr bwMode="auto">
          <a:xfrm>
            <a:off x="5120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4</a:t>
            </a:r>
            <a:endParaRPr lang="it-IT" sz="1800"/>
          </a:p>
        </p:txBody>
      </p:sp>
      <p:sp>
        <p:nvSpPr>
          <p:cNvPr id="7227" name="Line 59"/>
          <p:cNvSpPr>
            <a:spLocks noChangeShapeType="1"/>
          </p:cNvSpPr>
          <p:nvPr/>
        </p:nvSpPr>
        <p:spPr bwMode="auto">
          <a:xfrm>
            <a:off x="5658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28" name="Rectangle 60"/>
          <p:cNvSpPr>
            <a:spLocks noChangeArrowheads="1"/>
          </p:cNvSpPr>
          <p:nvPr/>
        </p:nvSpPr>
        <p:spPr bwMode="auto">
          <a:xfrm>
            <a:off x="5501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5</a:t>
            </a:r>
            <a:endParaRPr lang="it-IT" sz="1800"/>
          </a:p>
        </p:txBody>
      </p:sp>
      <p:sp>
        <p:nvSpPr>
          <p:cNvPr id="7229" name="Line 61"/>
          <p:cNvSpPr>
            <a:spLocks noChangeShapeType="1"/>
          </p:cNvSpPr>
          <p:nvPr/>
        </p:nvSpPr>
        <p:spPr bwMode="auto">
          <a:xfrm>
            <a:off x="6039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0" name="Rectangle 62"/>
          <p:cNvSpPr>
            <a:spLocks noChangeArrowheads="1"/>
          </p:cNvSpPr>
          <p:nvPr/>
        </p:nvSpPr>
        <p:spPr bwMode="auto">
          <a:xfrm>
            <a:off x="5882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6</a:t>
            </a:r>
            <a:endParaRPr lang="it-IT" sz="1800"/>
          </a:p>
        </p:txBody>
      </p:sp>
      <p:sp>
        <p:nvSpPr>
          <p:cNvPr id="7231" name="Line 63"/>
          <p:cNvSpPr>
            <a:spLocks noChangeShapeType="1"/>
          </p:cNvSpPr>
          <p:nvPr/>
        </p:nvSpPr>
        <p:spPr bwMode="auto">
          <a:xfrm>
            <a:off x="6420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2" name="Rectangle 64"/>
          <p:cNvSpPr>
            <a:spLocks noChangeArrowheads="1"/>
          </p:cNvSpPr>
          <p:nvPr/>
        </p:nvSpPr>
        <p:spPr bwMode="auto">
          <a:xfrm>
            <a:off x="6263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7</a:t>
            </a:r>
            <a:endParaRPr lang="it-IT" sz="1800"/>
          </a:p>
        </p:txBody>
      </p:sp>
      <p:sp>
        <p:nvSpPr>
          <p:cNvPr id="7233" name="Line 65"/>
          <p:cNvSpPr>
            <a:spLocks noChangeShapeType="1"/>
          </p:cNvSpPr>
          <p:nvPr/>
        </p:nvSpPr>
        <p:spPr bwMode="auto">
          <a:xfrm>
            <a:off x="6801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4" name="Rectangle 66"/>
          <p:cNvSpPr>
            <a:spLocks noChangeArrowheads="1"/>
          </p:cNvSpPr>
          <p:nvPr/>
        </p:nvSpPr>
        <p:spPr bwMode="auto">
          <a:xfrm>
            <a:off x="6644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8</a:t>
            </a:r>
            <a:endParaRPr lang="it-IT" sz="1800"/>
          </a:p>
        </p:txBody>
      </p:sp>
      <p:sp>
        <p:nvSpPr>
          <p:cNvPr id="7235" name="Line 67"/>
          <p:cNvSpPr>
            <a:spLocks noChangeShapeType="1"/>
          </p:cNvSpPr>
          <p:nvPr/>
        </p:nvSpPr>
        <p:spPr bwMode="auto">
          <a:xfrm>
            <a:off x="7182553" y="5762802"/>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6" name="Rectangle 68"/>
          <p:cNvSpPr>
            <a:spLocks noChangeArrowheads="1"/>
          </p:cNvSpPr>
          <p:nvPr/>
        </p:nvSpPr>
        <p:spPr bwMode="auto">
          <a:xfrm>
            <a:off x="7025391" y="5892977"/>
            <a:ext cx="274637" cy="36353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a:t>9</a:t>
            </a:r>
            <a:endParaRPr lang="it-IT" sz="1800"/>
          </a:p>
        </p:txBody>
      </p:sp>
      <p:sp>
        <p:nvSpPr>
          <p:cNvPr id="7237" name="Line 69"/>
          <p:cNvSpPr>
            <a:spLocks noChangeShapeType="1"/>
          </p:cNvSpPr>
          <p:nvPr/>
        </p:nvSpPr>
        <p:spPr bwMode="auto">
          <a:xfrm flipH="1">
            <a:off x="3372553" y="3057702"/>
            <a:ext cx="304800" cy="21431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8" name="Line 70"/>
          <p:cNvSpPr>
            <a:spLocks noChangeShapeType="1"/>
          </p:cNvSpPr>
          <p:nvPr/>
        </p:nvSpPr>
        <p:spPr bwMode="auto">
          <a:xfrm flipH="1">
            <a:off x="3448753" y="3129139"/>
            <a:ext cx="304800" cy="214313"/>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39" name="Oval 71"/>
          <p:cNvSpPr>
            <a:spLocks noChangeArrowheads="1"/>
          </p:cNvSpPr>
          <p:nvPr/>
        </p:nvSpPr>
        <p:spPr bwMode="auto">
          <a:xfrm>
            <a:off x="1397703" y="1135239"/>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0" name="Oval 72"/>
          <p:cNvSpPr>
            <a:spLocks noChangeArrowheads="1"/>
          </p:cNvSpPr>
          <p:nvPr/>
        </p:nvSpPr>
        <p:spPr bwMode="auto">
          <a:xfrm>
            <a:off x="1854903" y="2063927"/>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1" name="Oval 73"/>
          <p:cNvSpPr>
            <a:spLocks noChangeArrowheads="1"/>
          </p:cNvSpPr>
          <p:nvPr/>
        </p:nvSpPr>
        <p:spPr bwMode="auto">
          <a:xfrm>
            <a:off x="2312103" y="3706989"/>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2" name="Oval 74"/>
          <p:cNvSpPr>
            <a:spLocks noChangeArrowheads="1"/>
          </p:cNvSpPr>
          <p:nvPr/>
        </p:nvSpPr>
        <p:spPr bwMode="auto">
          <a:xfrm>
            <a:off x="2693103" y="327836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3" name="Oval 75"/>
          <p:cNvSpPr>
            <a:spLocks noChangeArrowheads="1"/>
          </p:cNvSpPr>
          <p:nvPr/>
        </p:nvSpPr>
        <p:spPr bwMode="auto">
          <a:xfrm>
            <a:off x="3150303" y="299261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4" name="Oval 76"/>
          <p:cNvSpPr>
            <a:spLocks noChangeArrowheads="1"/>
          </p:cNvSpPr>
          <p:nvPr/>
        </p:nvSpPr>
        <p:spPr bwMode="auto">
          <a:xfrm>
            <a:off x="3988503" y="327836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5" name="Oval 77"/>
          <p:cNvSpPr>
            <a:spLocks noChangeArrowheads="1"/>
          </p:cNvSpPr>
          <p:nvPr/>
        </p:nvSpPr>
        <p:spPr bwMode="auto">
          <a:xfrm>
            <a:off x="4445703" y="3421239"/>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6" name="Oval 78"/>
          <p:cNvSpPr>
            <a:spLocks noChangeArrowheads="1"/>
          </p:cNvSpPr>
          <p:nvPr/>
        </p:nvSpPr>
        <p:spPr bwMode="auto">
          <a:xfrm>
            <a:off x="4826703" y="3778427"/>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7" name="Oval 79"/>
          <p:cNvSpPr>
            <a:spLocks noChangeArrowheads="1"/>
          </p:cNvSpPr>
          <p:nvPr/>
        </p:nvSpPr>
        <p:spPr bwMode="auto">
          <a:xfrm>
            <a:off x="5131503" y="4207052"/>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8" name="Oval 80"/>
          <p:cNvSpPr>
            <a:spLocks noChangeArrowheads="1"/>
          </p:cNvSpPr>
          <p:nvPr/>
        </p:nvSpPr>
        <p:spPr bwMode="auto">
          <a:xfrm>
            <a:off x="5588703" y="413561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49" name="Oval 81"/>
          <p:cNvSpPr>
            <a:spLocks noChangeArrowheads="1"/>
          </p:cNvSpPr>
          <p:nvPr/>
        </p:nvSpPr>
        <p:spPr bwMode="auto">
          <a:xfrm>
            <a:off x="5969703" y="442136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0" name="Oval 82"/>
          <p:cNvSpPr>
            <a:spLocks noChangeArrowheads="1"/>
          </p:cNvSpPr>
          <p:nvPr/>
        </p:nvSpPr>
        <p:spPr bwMode="auto">
          <a:xfrm>
            <a:off x="6350703" y="4778552"/>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1" name="Oval 83"/>
          <p:cNvSpPr>
            <a:spLocks noChangeArrowheads="1"/>
          </p:cNvSpPr>
          <p:nvPr/>
        </p:nvSpPr>
        <p:spPr bwMode="auto">
          <a:xfrm>
            <a:off x="6731703" y="4992864"/>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2" name="Oval 84"/>
          <p:cNvSpPr>
            <a:spLocks noChangeArrowheads="1"/>
          </p:cNvSpPr>
          <p:nvPr/>
        </p:nvSpPr>
        <p:spPr bwMode="auto">
          <a:xfrm>
            <a:off x="7112703" y="5492927"/>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3" name="Oval 85"/>
          <p:cNvSpPr>
            <a:spLocks noChangeArrowheads="1"/>
          </p:cNvSpPr>
          <p:nvPr/>
        </p:nvSpPr>
        <p:spPr bwMode="auto">
          <a:xfrm>
            <a:off x="7493703" y="5635802"/>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4" name="Oval 86"/>
          <p:cNvSpPr>
            <a:spLocks noChangeArrowheads="1"/>
          </p:cNvSpPr>
          <p:nvPr/>
        </p:nvSpPr>
        <p:spPr bwMode="auto">
          <a:xfrm>
            <a:off x="7950903" y="5635802"/>
            <a:ext cx="139700" cy="130175"/>
          </a:xfrm>
          <a:prstGeom prst="ellipse">
            <a:avLst/>
          </a:prstGeom>
          <a:solidFill>
            <a:srgbClr val="B760F9"/>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it-IT"/>
          </a:p>
        </p:txBody>
      </p:sp>
      <p:sp>
        <p:nvSpPr>
          <p:cNvPr id="7257" name="Line 89"/>
          <p:cNvSpPr>
            <a:spLocks noChangeShapeType="1"/>
          </p:cNvSpPr>
          <p:nvPr/>
        </p:nvSpPr>
        <p:spPr bwMode="auto">
          <a:xfrm flipH="1">
            <a:off x="3448753" y="3129139"/>
            <a:ext cx="228600" cy="142875"/>
          </a:xfrm>
          <a:prstGeom prst="line">
            <a:avLst/>
          </a:prstGeom>
          <a:noFill/>
          <a:ln w="508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58" name="Line 90"/>
          <p:cNvSpPr>
            <a:spLocks noChangeShapeType="1"/>
          </p:cNvSpPr>
          <p:nvPr/>
        </p:nvSpPr>
        <p:spPr bwMode="auto">
          <a:xfrm flipH="1">
            <a:off x="3601153" y="5772327"/>
            <a:ext cx="228600" cy="142875"/>
          </a:xfrm>
          <a:prstGeom prst="line">
            <a:avLst/>
          </a:prstGeom>
          <a:noFill/>
          <a:ln w="508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67" name="Line 99"/>
          <p:cNvSpPr>
            <a:spLocks noChangeShapeType="1"/>
          </p:cNvSpPr>
          <p:nvPr/>
        </p:nvSpPr>
        <p:spPr bwMode="auto">
          <a:xfrm flipH="1">
            <a:off x="1543753" y="1056569"/>
            <a:ext cx="304800" cy="142875"/>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68" name="Rectangle 100"/>
          <p:cNvSpPr>
            <a:spLocks noChangeArrowheads="1"/>
          </p:cNvSpPr>
          <p:nvPr/>
        </p:nvSpPr>
        <p:spPr bwMode="auto">
          <a:xfrm>
            <a:off x="1843791" y="1009827"/>
            <a:ext cx="1743075" cy="34607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sz="1600" b="1">
                <a:latin typeface="Comic Sans MS" charset="0"/>
              </a:rPr>
              <a:t>Infezione acuta</a:t>
            </a:r>
            <a:endParaRPr lang="it-IT" sz="1600">
              <a:latin typeface="Comic Sans MS" charset="0"/>
            </a:endParaRPr>
          </a:p>
        </p:txBody>
      </p:sp>
      <p:sp>
        <p:nvSpPr>
          <p:cNvPr id="7269" name="Line 101"/>
          <p:cNvSpPr>
            <a:spLocks noChangeShapeType="1"/>
          </p:cNvSpPr>
          <p:nvPr/>
        </p:nvSpPr>
        <p:spPr bwMode="auto">
          <a:xfrm flipH="1">
            <a:off x="1924753" y="1771827"/>
            <a:ext cx="304800" cy="21431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70" name="Line 102"/>
          <p:cNvSpPr>
            <a:spLocks noChangeShapeType="1"/>
          </p:cNvSpPr>
          <p:nvPr/>
        </p:nvSpPr>
        <p:spPr bwMode="auto">
          <a:xfrm flipH="1" flipV="1">
            <a:off x="2224791" y="1355902"/>
            <a:ext cx="4762" cy="4159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72" name="Line 104"/>
          <p:cNvSpPr>
            <a:spLocks noChangeShapeType="1"/>
          </p:cNvSpPr>
          <p:nvPr/>
        </p:nvSpPr>
        <p:spPr bwMode="auto">
          <a:xfrm flipH="1">
            <a:off x="2762953" y="2486202"/>
            <a:ext cx="1905000" cy="500062"/>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73" name="Line 105"/>
          <p:cNvSpPr>
            <a:spLocks noChangeShapeType="1"/>
          </p:cNvSpPr>
          <p:nvPr/>
        </p:nvSpPr>
        <p:spPr bwMode="auto">
          <a:xfrm>
            <a:off x="4667953" y="2486201"/>
            <a:ext cx="1822450" cy="1779587"/>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74" name="Line 106"/>
          <p:cNvSpPr>
            <a:spLocks noChangeShapeType="1"/>
          </p:cNvSpPr>
          <p:nvPr/>
        </p:nvSpPr>
        <p:spPr bwMode="auto">
          <a:xfrm flipV="1">
            <a:off x="4667953" y="2343327"/>
            <a:ext cx="0" cy="14287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275" name="Rectangle 107"/>
          <p:cNvSpPr>
            <a:spLocks noChangeArrowheads="1"/>
          </p:cNvSpPr>
          <p:nvPr/>
        </p:nvSpPr>
        <p:spPr bwMode="auto">
          <a:xfrm>
            <a:off x="3824991" y="2043289"/>
            <a:ext cx="1822450" cy="34607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r>
              <a:rPr lang="en-US" sz="1600" b="1" dirty="0">
                <a:latin typeface="Comic Sans MS" charset="0"/>
              </a:rPr>
              <a:t>“</a:t>
            </a:r>
            <a:r>
              <a:rPr lang="en-US" sz="1600" b="1" dirty="0" err="1">
                <a:latin typeface="Comic Sans MS" charset="0"/>
              </a:rPr>
              <a:t>Latenza</a:t>
            </a:r>
            <a:r>
              <a:rPr lang="en-US" sz="1600" b="1" dirty="0">
                <a:latin typeface="Comic Sans MS" charset="0"/>
              </a:rPr>
              <a:t> </a:t>
            </a:r>
            <a:r>
              <a:rPr lang="en-US" sz="1600" b="1" dirty="0" err="1">
                <a:latin typeface="Comic Sans MS" charset="0"/>
              </a:rPr>
              <a:t>clinica</a:t>
            </a:r>
            <a:r>
              <a:rPr lang="en-US" sz="1600" b="1" dirty="0">
                <a:latin typeface="Comic Sans MS" charset="0"/>
              </a:rPr>
              <a:t>”</a:t>
            </a:r>
            <a:endParaRPr lang="it-IT" sz="1600" dirty="0">
              <a:latin typeface="Comic Sans MS" charset="0"/>
            </a:endParaRPr>
          </a:p>
        </p:txBody>
      </p:sp>
      <p:sp>
        <p:nvSpPr>
          <p:cNvPr id="119"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2" name="TextBox 1"/>
          <p:cNvSpPr txBox="1"/>
          <p:nvPr/>
        </p:nvSpPr>
        <p:spPr>
          <a:xfrm>
            <a:off x="1806445" y="238152"/>
            <a:ext cx="5557932" cy="461665"/>
          </a:xfrm>
          <a:prstGeom prst="rect">
            <a:avLst/>
          </a:prstGeom>
          <a:noFill/>
        </p:spPr>
        <p:txBody>
          <a:bodyPr wrap="none" rtlCol="0">
            <a:spAutoFit/>
          </a:bodyPr>
          <a:lstStyle/>
          <a:p>
            <a:pPr algn="ctr"/>
            <a:r>
              <a:rPr lang="en-US" sz="2400" dirty="0">
                <a:solidFill>
                  <a:srgbClr val="FF0000"/>
                </a:solidFill>
              </a:rPr>
              <a:t>STORIA NATURALE DELL’INFEZIONE DA HIV</a:t>
            </a:r>
          </a:p>
        </p:txBody>
      </p:sp>
      <p:sp>
        <p:nvSpPr>
          <p:cNvPr id="105" name="Line 108"/>
          <p:cNvSpPr>
            <a:spLocks noChangeShapeType="1"/>
          </p:cNvSpPr>
          <p:nvPr/>
        </p:nvSpPr>
        <p:spPr bwMode="auto">
          <a:xfrm>
            <a:off x="6572953" y="3675239"/>
            <a:ext cx="0" cy="811213"/>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6" name="Line 110"/>
          <p:cNvSpPr>
            <a:spLocks noChangeShapeType="1"/>
          </p:cNvSpPr>
          <p:nvPr/>
        </p:nvSpPr>
        <p:spPr bwMode="auto">
          <a:xfrm flipH="1">
            <a:off x="7252403" y="2414763"/>
            <a:ext cx="6350" cy="2708275"/>
          </a:xfrm>
          <a:prstGeom prst="line">
            <a:avLst/>
          </a:prstGeom>
          <a:noFill/>
          <a:ln w="127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7" name="Rectangle 111"/>
          <p:cNvSpPr>
            <a:spLocks noChangeArrowheads="1"/>
          </p:cNvSpPr>
          <p:nvPr/>
        </p:nvSpPr>
        <p:spPr bwMode="auto">
          <a:xfrm>
            <a:off x="6384041" y="1900414"/>
            <a:ext cx="1673225" cy="590550"/>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a:latin typeface="Comic Sans MS" charset="0"/>
              </a:rPr>
              <a:t>Malattie </a:t>
            </a:r>
          </a:p>
          <a:p>
            <a:pPr algn="ctr" eaLnBrk="1" hangingPunct="1"/>
            <a:r>
              <a:rPr lang="en-US" sz="1600" b="1">
                <a:latin typeface="Comic Sans MS" charset="0"/>
              </a:rPr>
              <a:t>opportunistiche</a:t>
            </a:r>
            <a:endParaRPr lang="it-IT" sz="1600">
              <a:latin typeface="Comic Sans MS" charset="0"/>
            </a:endParaRPr>
          </a:p>
        </p:txBody>
      </p:sp>
      <p:sp>
        <p:nvSpPr>
          <p:cNvPr id="108" name="Rectangle 113"/>
          <p:cNvSpPr>
            <a:spLocks noChangeArrowheads="1"/>
          </p:cNvSpPr>
          <p:nvPr/>
        </p:nvSpPr>
        <p:spPr bwMode="auto">
          <a:xfrm>
            <a:off x="7642222" y="901172"/>
            <a:ext cx="787400" cy="34607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dirty="0" err="1">
                <a:latin typeface="Comic Sans MS" charset="0"/>
              </a:rPr>
              <a:t>Morte</a:t>
            </a:r>
            <a:endParaRPr lang="it-IT" sz="1600" dirty="0">
              <a:latin typeface="Comic Sans MS" charset="0"/>
            </a:endParaRPr>
          </a:p>
        </p:txBody>
      </p:sp>
      <p:sp>
        <p:nvSpPr>
          <p:cNvPr id="109" name="Rectangle 109"/>
          <p:cNvSpPr>
            <a:spLocks noChangeArrowheads="1"/>
          </p:cNvSpPr>
          <p:nvPr/>
        </p:nvSpPr>
        <p:spPr bwMode="auto">
          <a:xfrm>
            <a:off x="5400145" y="3326343"/>
            <a:ext cx="2271712" cy="346075"/>
          </a:xfrm>
          <a:prstGeom prst="rect">
            <a:avLst/>
          </a:prstGeom>
          <a:solidFill>
            <a:srgbClr val="FFFF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gn="ctr" eaLnBrk="1" hangingPunct="1"/>
            <a:r>
              <a:rPr lang="en-US" sz="1600" b="1" dirty="0" err="1">
                <a:latin typeface="Comic Sans MS" charset="0"/>
              </a:rPr>
              <a:t>Sintomi</a:t>
            </a:r>
            <a:r>
              <a:rPr lang="en-US" sz="1600" b="1" dirty="0">
                <a:latin typeface="Comic Sans MS" charset="0"/>
              </a:rPr>
              <a:t> </a:t>
            </a:r>
            <a:r>
              <a:rPr lang="en-US" sz="1600" b="1" dirty="0" err="1">
                <a:latin typeface="Comic Sans MS" charset="0"/>
              </a:rPr>
              <a:t>costituzionali</a:t>
            </a:r>
            <a:endParaRPr lang="it-IT" sz="1600" dirty="0">
              <a:latin typeface="Comic Sans MS" charset="0"/>
            </a:endParaRPr>
          </a:p>
        </p:txBody>
      </p:sp>
    </p:spTree>
    <p:extLst>
      <p:ext uri="{BB962C8B-B14F-4D97-AF65-F5344CB8AC3E}">
        <p14:creationId xmlns:p14="http://schemas.microsoft.com/office/powerpoint/2010/main" val="3768743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7" name="Picture 7" descr="hiv2.gif (10753 byte)"/>
          <p:cNvPicPr>
            <a:picLocks noChangeAspect="1" noChangeArrowheads="1"/>
          </p:cNvPicPr>
          <p:nvPr/>
        </p:nvPicPr>
        <p:blipFill>
          <a:blip r:embed="rId2" cstate="print"/>
          <a:srcRect/>
          <a:stretch>
            <a:fillRect/>
          </a:stretch>
        </p:blipFill>
        <p:spPr>
          <a:xfrm>
            <a:off x="249039" y="1373564"/>
            <a:ext cx="3277773" cy="3382083"/>
          </a:xfrm>
          <a:prstGeom prst="rect">
            <a:avLst/>
          </a:prstGeom>
          <a:noFill/>
          <a:ln/>
        </p:spPr>
      </p:pic>
      <p:sp>
        <p:nvSpPr>
          <p:cNvPr id="2" name="TextBox 1"/>
          <p:cNvSpPr txBox="1"/>
          <p:nvPr/>
        </p:nvSpPr>
        <p:spPr>
          <a:xfrm>
            <a:off x="3512381" y="1417968"/>
            <a:ext cx="5468164" cy="3118803"/>
          </a:xfrm>
          <a:prstGeom prst="rect">
            <a:avLst/>
          </a:prstGeom>
          <a:noFill/>
        </p:spPr>
        <p:txBody>
          <a:bodyPr wrap="none" rtlCol="0">
            <a:spAutoFit/>
          </a:bodyPr>
          <a:lstStyle/>
          <a:p>
            <a:pPr marL="285750" indent="-285750">
              <a:lnSpc>
                <a:spcPct val="200000"/>
              </a:lnSpc>
              <a:buFont typeface="Arial"/>
              <a:buChar char="•"/>
            </a:pPr>
            <a:r>
              <a:rPr lang="en-US" sz="2000" dirty="0"/>
              <a:t>Virus a RNA</a:t>
            </a:r>
          </a:p>
          <a:p>
            <a:pPr marL="285750" indent="-285750">
              <a:lnSpc>
                <a:spcPct val="200000"/>
              </a:lnSpc>
              <a:buFont typeface="Arial"/>
              <a:buChar char="•"/>
            </a:pPr>
            <a:r>
              <a:rPr lang="en-US" sz="2000" dirty="0" err="1"/>
              <a:t>Trascrittasi</a:t>
            </a:r>
            <a:r>
              <a:rPr lang="en-US" sz="2000" dirty="0"/>
              <a:t> </a:t>
            </a:r>
            <a:r>
              <a:rPr lang="en-US" sz="2000" dirty="0" err="1"/>
              <a:t>inversa</a:t>
            </a:r>
            <a:r>
              <a:rPr lang="en-US" sz="2000" dirty="0"/>
              <a:t> + </a:t>
            </a:r>
            <a:r>
              <a:rPr lang="en-US" sz="2000" dirty="0" err="1"/>
              <a:t>Integrasi</a:t>
            </a:r>
            <a:endParaRPr lang="en-US" sz="2000" dirty="0"/>
          </a:p>
          <a:p>
            <a:pPr marL="285750" indent="-285750">
              <a:lnSpc>
                <a:spcPct val="200000"/>
              </a:lnSpc>
              <a:buFont typeface="Arial"/>
              <a:buChar char="•"/>
            </a:pPr>
            <a:r>
              <a:rPr lang="en-US" sz="2000" dirty="0"/>
              <a:t>Non </a:t>
            </a:r>
            <a:r>
              <a:rPr lang="en-US" sz="2000" dirty="0" err="1"/>
              <a:t>viene</a:t>
            </a:r>
            <a:r>
              <a:rPr lang="en-US" sz="2000" dirty="0"/>
              <a:t> </a:t>
            </a:r>
            <a:r>
              <a:rPr lang="en-US" sz="2000" dirty="0" err="1"/>
              <a:t>mai</a:t>
            </a:r>
            <a:r>
              <a:rPr lang="en-US" sz="2000" dirty="0"/>
              <a:t> </a:t>
            </a:r>
            <a:r>
              <a:rPr lang="en-US" sz="2000" dirty="0" err="1"/>
              <a:t>eliminato</a:t>
            </a:r>
            <a:r>
              <a:rPr lang="en-US" sz="2000" dirty="0"/>
              <a:t> </a:t>
            </a:r>
            <a:r>
              <a:rPr lang="en-US" sz="2000" dirty="0" err="1"/>
              <a:t>dall’organismo</a:t>
            </a:r>
            <a:endParaRPr lang="en-US" sz="2000" dirty="0"/>
          </a:p>
          <a:p>
            <a:pPr marL="285750" indent="-285750">
              <a:lnSpc>
                <a:spcPct val="200000"/>
              </a:lnSpc>
              <a:buFont typeface="Arial"/>
              <a:buChar char="•"/>
            </a:pPr>
            <a:r>
              <a:rPr lang="en-US" sz="2000" dirty="0" err="1"/>
              <a:t>Predilige</a:t>
            </a:r>
            <a:r>
              <a:rPr lang="en-US" sz="2000" dirty="0"/>
              <a:t> cellule </a:t>
            </a:r>
            <a:r>
              <a:rPr lang="en-US" sz="2000" dirty="0" err="1"/>
              <a:t>immunitarie</a:t>
            </a:r>
            <a:r>
              <a:rPr lang="en-US" sz="2000" dirty="0"/>
              <a:t> CD4+</a:t>
            </a:r>
          </a:p>
          <a:p>
            <a:pPr marL="285750" indent="-285750">
              <a:lnSpc>
                <a:spcPct val="200000"/>
              </a:lnSpc>
              <a:buFont typeface="Arial"/>
              <a:buChar char="•"/>
            </a:pPr>
            <a:r>
              <a:rPr lang="en-US" sz="2000" dirty="0" err="1"/>
              <a:t>Progressiva</a:t>
            </a:r>
            <a:r>
              <a:rPr lang="en-US" sz="2000" dirty="0"/>
              <a:t> </a:t>
            </a:r>
            <a:r>
              <a:rPr lang="en-US" sz="2000" dirty="0" err="1"/>
              <a:t>distruzione</a:t>
            </a:r>
            <a:r>
              <a:rPr lang="en-US" sz="2000" dirty="0"/>
              <a:t> del </a:t>
            </a:r>
            <a:r>
              <a:rPr lang="en-US" sz="2000" dirty="0" err="1"/>
              <a:t>sistema</a:t>
            </a:r>
            <a:r>
              <a:rPr lang="en-US" sz="2000" dirty="0"/>
              <a:t> </a:t>
            </a:r>
            <a:r>
              <a:rPr lang="en-US" sz="2000" dirty="0" err="1"/>
              <a:t>immunitario</a:t>
            </a:r>
            <a:endParaRPr lang="en-US" sz="2000" dirty="0"/>
          </a:p>
        </p:txBody>
      </p:sp>
      <p:sp>
        <p:nvSpPr>
          <p:cNvPr id="6" name="TextBox 5"/>
          <p:cNvSpPr txBox="1"/>
          <p:nvPr/>
        </p:nvSpPr>
        <p:spPr>
          <a:xfrm>
            <a:off x="3717225" y="238152"/>
            <a:ext cx="1736373" cy="461665"/>
          </a:xfrm>
          <a:prstGeom prst="rect">
            <a:avLst/>
          </a:prstGeom>
          <a:noFill/>
        </p:spPr>
        <p:txBody>
          <a:bodyPr wrap="none" rtlCol="0">
            <a:spAutoFit/>
          </a:bodyPr>
          <a:lstStyle/>
          <a:p>
            <a:pPr algn="ctr"/>
            <a:r>
              <a:rPr lang="en-US" sz="2400" dirty="0">
                <a:solidFill>
                  <a:srgbClr val="FF0000"/>
                </a:solidFill>
              </a:rPr>
              <a:t>IL VIRUS HIV</a:t>
            </a:r>
          </a:p>
        </p:txBody>
      </p:sp>
    </p:spTree>
    <p:extLst>
      <p:ext uri="{BB962C8B-B14F-4D97-AF65-F5344CB8AC3E}">
        <p14:creationId xmlns:p14="http://schemas.microsoft.com/office/powerpoint/2010/main" val="184830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9F82D7-44CA-4D90-CE8C-96A3C8BF2E3B}"/>
              </a:ext>
            </a:extLst>
          </p:cNvPr>
          <p:cNvSpPr>
            <a:spLocks noGrp="1"/>
          </p:cNvSpPr>
          <p:nvPr>
            <p:ph type="title"/>
          </p:nvPr>
        </p:nvSpPr>
        <p:spPr/>
        <p:txBody>
          <a:bodyPr>
            <a:normAutofit fontScale="90000"/>
          </a:bodyPr>
          <a:lstStyle/>
          <a:p>
            <a:r>
              <a:rPr lang="it-IT" dirty="0"/>
              <a:t>CODICE OPIS</a:t>
            </a:r>
            <a:br>
              <a:rPr lang="it-IT" dirty="0"/>
            </a:br>
            <a:r>
              <a:rPr lang="it-IT" dirty="0"/>
              <a:t>XSRG9687</a:t>
            </a:r>
          </a:p>
        </p:txBody>
      </p:sp>
    </p:spTree>
    <p:extLst>
      <p:ext uri="{BB962C8B-B14F-4D97-AF65-F5344CB8AC3E}">
        <p14:creationId xmlns:p14="http://schemas.microsoft.com/office/powerpoint/2010/main" val="94459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iv2.gif (10753 byte)"/>
          <p:cNvPicPr>
            <a:picLocks noChangeAspect="1" noChangeArrowheads="1"/>
          </p:cNvPicPr>
          <p:nvPr/>
        </p:nvPicPr>
        <p:blipFill>
          <a:blip r:embed="rId2" cstate="print"/>
          <a:srcRect/>
          <a:stretch>
            <a:fillRect/>
          </a:stretch>
        </p:blipFill>
        <p:spPr>
          <a:xfrm>
            <a:off x="1230687" y="2707945"/>
            <a:ext cx="3780668" cy="3900982"/>
          </a:xfrm>
          <a:prstGeom prst="rect">
            <a:avLst/>
          </a:prstGeom>
          <a:noFill/>
          <a:ln/>
        </p:spPr>
      </p:pic>
      <p:sp>
        <p:nvSpPr>
          <p:cNvPr id="6" name="Rectangle 3"/>
          <p:cNvSpPr txBox="1">
            <a:spLocks noChangeArrowheads="1"/>
          </p:cNvSpPr>
          <p:nvPr/>
        </p:nvSpPr>
        <p:spPr>
          <a:xfrm>
            <a:off x="5334000" y="2743200"/>
            <a:ext cx="3467869" cy="4114800"/>
          </a:xfrm>
          <a:prstGeom prst="rect">
            <a:avLst/>
          </a:prstGeom>
        </p:spPr>
        <p:txBody>
          <a:bodyPr anchor="ctr" anchorCtr="1"/>
          <a:lstStyle/>
          <a:p>
            <a:pPr marL="342900" indent="-342900" defTabSz="914400">
              <a:spcBef>
                <a:spcPct val="20000"/>
              </a:spcBef>
              <a:buFont typeface="Wingdings" pitchFamily="2" charset="2"/>
              <a:buChar char="Ø"/>
              <a:defRPr/>
            </a:pPr>
            <a:r>
              <a:rPr lang="it-IT" sz="2000" b="1" dirty="0">
                <a:solidFill>
                  <a:srgbClr val="611617"/>
                </a:solidFill>
              </a:rPr>
              <a:t>NUCLEOCAPSIDE:</a:t>
            </a:r>
          </a:p>
          <a:p>
            <a:pPr marL="342900" indent="-342900" defTabSz="914400">
              <a:spcBef>
                <a:spcPct val="20000"/>
              </a:spcBef>
              <a:defRPr/>
            </a:pPr>
            <a:r>
              <a:rPr lang="it-IT" sz="2000" dirty="0">
                <a:solidFill>
                  <a:srgbClr val="611617"/>
                </a:solidFill>
              </a:rPr>
              <a:t>	</a:t>
            </a:r>
            <a:r>
              <a:rPr lang="it-IT" sz="2000" b="1" dirty="0" err="1">
                <a:solidFill>
                  <a:srgbClr val="611617"/>
                </a:solidFill>
              </a:rPr>
              <a:t>Core</a:t>
            </a:r>
            <a:r>
              <a:rPr lang="it-IT" sz="2000" b="1" dirty="0">
                <a:solidFill>
                  <a:srgbClr val="611617"/>
                </a:solidFill>
              </a:rPr>
              <a:t>:</a:t>
            </a:r>
            <a:r>
              <a:rPr lang="it-IT" sz="2000" dirty="0">
                <a:solidFill>
                  <a:srgbClr val="611617"/>
                </a:solidFill>
              </a:rPr>
              <a:t> RNA a singola elica + enzimi (integrasi, trascrittasi inversa, </a:t>
            </a:r>
            <a:r>
              <a:rPr lang="it-IT" sz="2000" dirty="0" err="1">
                <a:solidFill>
                  <a:srgbClr val="611617"/>
                </a:solidFill>
              </a:rPr>
              <a:t>proteasi</a:t>
            </a:r>
            <a:r>
              <a:rPr lang="it-IT" sz="2000" dirty="0">
                <a:solidFill>
                  <a:srgbClr val="611617"/>
                </a:solidFill>
              </a:rPr>
              <a:t>)</a:t>
            </a:r>
          </a:p>
          <a:p>
            <a:pPr marL="342900" indent="-342900" defTabSz="914400">
              <a:spcBef>
                <a:spcPct val="20000"/>
              </a:spcBef>
              <a:defRPr/>
            </a:pPr>
            <a:r>
              <a:rPr lang="it-IT" sz="2000" b="1" dirty="0">
                <a:solidFill>
                  <a:srgbClr val="611617"/>
                </a:solidFill>
              </a:rPr>
              <a:t>	Capside: </a:t>
            </a:r>
            <a:r>
              <a:rPr lang="it-IT" sz="2000" dirty="0">
                <a:solidFill>
                  <a:srgbClr val="611617"/>
                </a:solidFill>
              </a:rPr>
              <a:t>involucro proteico</a:t>
            </a:r>
          </a:p>
          <a:p>
            <a:pPr marL="342900" indent="-342900" defTabSz="914400">
              <a:spcBef>
                <a:spcPct val="20000"/>
              </a:spcBef>
              <a:buFont typeface="Arial" pitchFamily="34" charset="0"/>
              <a:buChar char="•"/>
              <a:defRPr/>
            </a:pPr>
            <a:endParaRPr lang="it-IT" sz="2000" dirty="0">
              <a:solidFill>
                <a:srgbClr val="611617"/>
              </a:solidFill>
            </a:endParaRPr>
          </a:p>
          <a:p>
            <a:pPr marL="342900" indent="-342900" defTabSz="914400">
              <a:spcBef>
                <a:spcPct val="20000"/>
              </a:spcBef>
              <a:buFont typeface="Wingdings" pitchFamily="2" charset="2"/>
              <a:buChar char="Ø"/>
              <a:defRPr/>
            </a:pPr>
            <a:r>
              <a:rPr lang="it-IT" sz="2000" b="1" dirty="0">
                <a:solidFill>
                  <a:srgbClr val="611617"/>
                </a:solidFill>
              </a:rPr>
              <a:t>PERICAPSIDE:</a:t>
            </a:r>
          </a:p>
          <a:p>
            <a:pPr marL="342900" indent="-342900" defTabSz="914400">
              <a:spcBef>
                <a:spcPct val="20000"/>
              </a:spcBef>
              <a:defRPr/>
            </a:pPr>
            <a:r>
              <a:rPr lang="it-IT" sz="2000" dirty="0">
                <a:solidFill>
                  <a:srgbClr val="611617"/>
                </a:solidFill>
              </a:rPr>
              <a:t>     rivestimento membranoso + antigeni (gp41, gp120)</a:t>
            </a:r>
            <a:endParaRPr lang="it-IT" sz="2000" b="1" dirty="0">
              <a:solidFill>
                <a:srgbClr val="611617"/>
              </a:solidFill>
            </a:endParaRPr>
          </a:p>
        </p:txBody>
      </p:sp>
      <p:sp>
        <p:nvSpPr>
          <p:cNvPr id="7" name="CasellaDiTesto 6"/>
          <p:cNvSpPr txBox="1"/>
          <p:nvPr/>
        </p:nvSpPr>
        <p:spPr>
          <a:xfrm>
            <a:off x="1319296" y="945082"/>
            <a:ext cx="7649947" cy="1477328"/>
          </a:xfrm>
          <a:prstGeom prst="rect">
            <a:avLst/>
          </a:prstGeom>
          <a:noFill/>
        </p:spPr>
        <p:txBody>
          <a:bodyPr wrap="square" rtlCol="0">
            <a:spAutoFit/>
          </a:bodyPr>
          <a:lstStyle/>
          <a:p>
            <a:r>
              <a:rPr lang="it-IT" dirty="0"/>
              <a:t>- È un </a:t>
            </a:r>
            <a:r>
              <a:rPr lang="it-IT" b="1" dirty="0"/>
              <a:t>retrovirus</a:t>
            </a:r>
            <a:r>
              <a:rPr lang="it-IT" dirty="0"/>
              <a:t> a RNA capace di sintetizzare DNA a partire da RNA</a:t>
            </a:r>
          </a:p>
          <a:p>
            <a:pPr>
              <a:buFontTx/>
              <a:buChar char="-"/>
            </a:pPr>
            <a:r>
              <a:rPr lang="it-IT" dirty="0"/>
              <a:t> Il DNA virale (prodotto dalla trascrizione inversa a partire da RNA) si </a:t>
            </a:r>
            <a:r>
              <a:rPr lang="it-IT" b="1" dirty="0"/>
              <a:t>integra</a:t>
            </a:r>
            <a:r>
              <a:rPr lang="it-IT" dirty="0"/>
              <a:t> nel DNA cellulare per cui non viene </a:t>
            </a:r>
            <a:r>
              <a:rPr lang="it-IT" b="1" dirty="0"/>
              <a:t>MAI</a:t>
            </a:r>
            <a:r>
              <a:rPr lang="it-IT" dirty="0"/>
              <a:t> eliminato dall’ospite uomo</a:t>
            </a:r>
          </a:p>
          <a:p>
            <a:pPr>
              <a:buFontTx/>
              <a:buChar char="-"/>
            </a:pPr>
            <a:r>
              <a:rPr lang="it-IT" dirty="0"/>
              <a:t> Colpisce elettivamente i </a:t>
            </a:r>
            <a:r>
              <a:rPr lang="it-IT" b="1" dirty="0"/>
              <a:t>linfociti </a:t>
            </a:r>
            <a:r>
              <a:rPr lang="it-IT" b="1" dirty="0" err="1"/>
              <a:t>T</a:t>
            </a:r>
            <a:r>
              <a:rPr lang="it-IT" b="1" dirty="0"/>
              <a:t> CD4 </a:t>
            </a:r>
            <a:r>
              <a:rPr lang="it-IT" dirty="0"/>
              <a:t>che giocano un ruolo essenziale nella risposta immunitaria dell’ospite uomo: segue immunodepressione dell’ospite</a:t>
            </a:r>
          </a:p>
        </p:txBody>
      </p:sp>
      <p:sp>
        <p:nvSpPr>
          <p:cNvPr id="8" name="Rettangolo 7"/>
          <p:cNvSpPr/>
          <p:nvPr/>
        </p:nvSpPr>
        <p:spPr>
          <a:xfrm>
            <a:off x="1319296" y="196892"/>
            <a:ext cx="2794605" cy="461665"/>
          </a:xfrm>
          <a:prstGeom prst="rect">
            <a:avLst/>
          </a:prstGeom>
        </p:spPr>
        <p:txBody>
          <a:bodyPr wrap="none">
            <a:spAutoFit/>
          </a:bodyPr>
          <a:lstStyle/>
          <a:p>
            <a:r>
              <a:rPr lang="it-IT" sz="2400" b="1" dirty="0">
                <a:solidFill>
                  <a:srgbClr val="611617"/>
                </a:solidFill>
              </a:rPr>
              <a:t>HIV: key </a:t>
            </a:r>
            <a:r>
              <a:rPr lang="it-IT" sz="2400" b="1" dirty="0" err="1">
                <a:solidFill>
                  <a:srgbClr val="611617"/>
                </a:solidFill>
              </a:rPr>
              <a:t>elements</a:t>
            </a:r>
            <a:endParaRPr lang="it-IT" sz="2400" b="1" dirty="0">
              <a:solidFill>
                <a:srgbClr val="611617"/>
              </a:solidFill>
            </a:endParaRPr>
          </a:p>
        </p:txBody>
      </p:sp>
      <p:sp>
        <p:nvSpPr>
          <p:cNvPr id="9" name="Rettangolo 5">
            <a:extLst>
              <a:ext uri="{FF2B5EF4-FFF2-40B4-BE49-F238E27FC236}">
                <a16:creationId xmlns:a16="http://schemas.microsoft.com/office/drawing/2014/main" id="{A3D64F5F-CF37-1845-9664-5FF9F72DF9EA}"/>
              </a:ext>
            </a:extLst>
          </p:cNvPr>
          <p:cNvSpPr/>
          <p:nvPr/>
        </p:nvSpPr>
        <p:spPr>
          <a:xfrm>
            <a:off x="179388" y="188914"/>
            <a:ext cx="8785225" cy="642001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14987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ir-img04"/>
          <p:cNvPicPr>
            <a:picLocks noChangeAspect="1" noChangeArrowheads="1"/>
          </p:cNvPicPr>
          <p:nvPr/>
        </p:nvPicPr>
        <p:blipFill>
          <a:blip r:embed="rId2" cstate="print"/>
          <a:srcRect/>
          <a:stretch>
            <a:fillRect/>
          </a:stretch>
        </p:blipFill>
        <p:spPr bwMode="auto">
          <a:xfrm>
            <a:off x="1319296" y="1368401"/>
            <a:ext cx="7561262" cy="4783137"/>
          </a:xfrm>
          <a:prstGeom prst="rect">
            <a:avLst/>
          </a:prstGeom>
          <a:noFill/>
        </p:spPr>
      </p:pic>
      <p:sp>
        <p:nvSpPr>
          <p:cNvPr id="5" name="Rettangolo 4"/>
          <p:cNvSpPr/>
          <p:nvPr/>
        </p:nvSpPr>
        <p:spPr>
          <a:xfrm>
            <a:off x="1319296" y="196892"/>
            <a:ext cx="3153026" cy="461665"/>
          </a:xfrm>
          <a:prstGeom prst="rect">
            <a:avLst/>
          </a:prstGeom>
        </p:spPr>
        <p:txBody>
          <a:bodyPr wrap="none">
            <a:spAutoFit/>
          </a:bodyPr>
          <a:lstStyle/>
          <a:p>
            <a:r>
              <a:rPr lang="it-IT" sz="2400" b="1" dirty="0">
                <a:solidFill>
                  <a:srgbClr val="611617"/>
                </a:solidFill>
              </a:rPr>
              <a:t>HIV: ciclo </a:t>
            </a:r>
            <a:r>
              <a:rPr lang="it-IT" sz="2400" b="1" dirty="0" err="1">
                <a:solidFill>
                  <a:srgbClr val="611617"/>
                </a:solidFill>
              </a:rPr>
              <a:t>replicativo</a:t>
            </a:r>
            <a:endParaRPr lang="it-IT" sz="2400" b="1" dirty="0">
              <a:solidFill>
                <a:srgbClr val="611617"/>
              </a:solidFill>
            </a:endParaRPr>
          </a:p>
        </p:txBody>
      </p:sp>
    </p:spTree>
    <p:extLst>
      <p:ext uri="{BB962C8B-B14F-4D97-AF65-F5344CB8AC3E}">
        <p14:creationId xmlns:p14="http://schemas.microsoft.com/office/powerpoint/2010/main" val="3501053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p:cNvGrpSpPr/>
          <p:nvPr/>
        </p:nvGrpSpPr>
        <p:grpSpPr>
          <a:xfrm>
            <a:off x="5251951" y="3908288"/>
            <a:ext cx="3623418" cy="2700049"/>
            <a:chOff x="5055125" y="3735683"/>
            <a:chExt cx="3524323" cy="2617826"/>
          </a:xfrm>
        </p:grpSpPr>
        <p:pic>
          <p:nvPicPr>
            <p:cNvPr id="12" name="Picture 3"/>
            <p:cNvPicPr>
              <a:picLocks noChangeAspect="1" noChangeArrowheads="1"/>
            </p:cNvPicPr>
            <p:nvPr/>
          </p:nvPicPr>
          <p:blipFill>
            <a:blip r:embed="rId2"/>
            <a:srcRect/>
            <a:stretch>
              <a:fillRect/>
            </a:stretch>
          </p:blipFill>
          <p:spPr bwMode="auto">
            <a:xfrm>
              <a:off x="5055125" y="3735683"/>
              <a:ext cx="3524323" cy="2617826"/>
            </a:xfrm>
            <a:prstGeom prst="rect">
              <a:avLst/>
            </a:prstGeom>
            <a:noFill/>
            <a:ln w="9525">
              <a:noFill/>
              <a:miter lim="800000"/>
              <a:headEnd/>
              <a:tailEnd/>
            </a:ln>
          </p:spPr>
        </p:pic>
        <p:sp>
          <p:nvSpPr>
            <p:cNvPr id="15" name="Text Box 4"/>
            <p:cNvSpPr txBox="1">
              <a:spLocks noChangeArrowheads="1"/>
            </p:cNvSpPr>
            <p:nvPr/>
          </p:nvSpPr>
          <p:spPr bwMode="auto">
            <a:xfrm>
              <a:off x="5624288" y="5504055"/>
              <a:ext cx="2476313" cy="830997"/>
            </a:xfrm>
            <a:prstGeom prst="rect">
              <a:avLst/>
            </a:prstGeom>
            <a:noFill/>
            <a:ln w="12700" cap="sq">
              <a:noFill/>
              <a:miter lim="800000"/>
              <a:headEnd type="none" w="sm" len="sm"/>
              <a:tailEnd type="none" w="sm" len="sm"/>
            </a:ln>
          </p:spPr>
          <p:txBody>
            <a:bodyPr wrap="square">
              <a:prstTxWarp prst="textNoShape">
                <a:avLst/>
              </a:prstTxWarp>
              <a:spAutoFit/>
            </a:bodyPr>
            <a:lstStyle/>
            <a:p>
              <a:pPr algn="ctr" eaLnBrk="0" hangingPunct="0"/>
              <a:r>
                <a:rPr lang="it-IT" sz="1600" b="1" i="1" dirty="0">
                  <a:solidFill>
                    <a:srgbClr val="00FF00"/>
                  </a:solidFill>
                  <a:latin typeface="Arial" charset="0"/>
                </a:rPr>
                <a:t>Fusione con la membrana cellulare (perdita </a:t>
              </a:r>
              <a:r>
                <a:rPr lang="it-IT" sz="1600" b="1" i="1" dirty="0" err="1">
                  <a:solidFill>
                    <a:srgbClr val="00FF00"/>
                  </a:solidFill>
                  <a:latin typeface="Arial" charset="0"/>
                </a:rPr>
                <a:t>nucleocapside</a:t>
              </a:r>
              <a:r>
                <a:rPr lang="it-IT" sz="1600" b="1" i="1" dirty="0">
                  <a:solidFill>
                    <a:srgbClr val="00FF00"/>
                  </a:solidFill>
                  <a:latin typeface="Arial" charset="0"/>
                </a:rPr>
                <a:t>)</a:t>
              </a:r>
            </a:p>
          </p:txBody>
        </p:sp>
      </p:grpSp>
      <p:grpSp>
        <p:nvGrpSpPr>
          <p:cNvPr id="27" name="Gruppo 26"/>
          <p:cNvGrpSpPr/>
          <p:nvPr/>
        </p:nvGrpSpPr>
        <p:grpSpPr>
          <a:xfrm>
            <a:off x="5226659" y="358411"/>
            <a:ext cx="3648709" cy="2822468"/>
            <a:chOff x="1232969" y="358411"/>
            <a:chExt cx="3156398" cy="2617826"/>
          </a:xfrm>
        </p:grpSpPr>
        <p:pic>
          <p:nvPicPr>
            <p:cNvPr id="11" name="Picture 3"/>
            <p:cNvPicPr>
              <a:picLocks noChangeAspect="1" noChangeArrowheads="1"/>
            </p:cNvPicPr>
            <p:nvPr/>
          </p:nvPicPr>
          <p:blipFill>
            <a:blip r:embed="rId3"/>
            <a:srcRect/>
            <a:stretch>
              <a:fillRect/>
            </a:stretch>
          </p:blipFill>
          <p:spPr bwMode="auto">
            <a:xfrm>
              <a:off x="1232969" y="358411"/>
              <a:ext cx="3156398" cy="2617826"/>
            </a:xfrm>
            <a:prstGeom prst="rect">
              <a:avLst/>
            </a:prstGeom>
            <a:noFill/>
            <a:ln w="9525">
              <a:noFill/>
              <a:miter lim="800000"/>
              <a:headEnd/>
              <a:tailEnd/>
            </a:ln>
          </p:spPr>
        </p:pic>
        <p:sp>
          <p:nvSpPr>
            <p:cNvPr id="16" name="Text Box 4"/>
            <p:cNvSpPr txBox="1">
              <a:spLocks noChangeArrowheads="1"/>
            </p:cNvSpPr>
            <p:nvPr/>
          </p:nvSpPr>
          <p:spPr bwMode="auto">
            <a:xfrm>
              <a:off x="1245299" y="1456702"/>
              <a:ext cx="1565869" cy="542377"/>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00FF00"/>
                  </a:solidFill>
                  <a:latin typeface="Arial" charset="0"/>
                </a:rPr>
                <a:t>Attacco </a:t>
              </a:r>
            </a:p>
            <a:p>
              <a:pPr eaLnBrk="0" hangingPunct="0"/>
              <a:r>
                <a:rPr lang="it-IT" sz="1600" b="1" i="1" dirty="0">
                  <a:solidFill>
                    <a:srgbClr val="00FF00"/>
                  </a:solidFill>
                  <a:latin typeface="Arial" charset="0"/>
                </a:rPr>
                <a:t>alla cellula</a:t>
              </a:r>
            </a:p>
          </p:txBody>
        </p:sp>
        <p:sp>
          <p:nvSpPr>
            <p:cNvPr id="18" name="CasellaDiTesto 17"/>
            <p:cNvSpPr txBox="1"/>
            <p:nvPr/>
          </p:nvSpPr>
          <p:spPr>
            <a:xfrm>
              <a:off x="1553538" y="2355374"/>
              <a:ext cx="915873" cy="485284"/>
            </a:xfrm>
            <a:prstGeom prst="rect">
              <a:avLst/>
            </a:prstGeom>
            <a:noFill/>
          </p:spPr>
          <p:txBody>
            <a:bodyPr wrap="square" rtlCol="0">
              <a:spAutoFit/>
            </a:bodyPr>
            <a:lstStyle/>
            <a:p>
              <a:r>
                <a:rPr lang="it-IT" sz="1400" dirty="0">
                  <a:solidFill>
                    <a:srgbClr val="FFFF00"/>
                  </a:solidFill>
                </a:rPr>
                <a:t>Recettore </a:t>
              </a:r>
            </a:p>
            <a:p>
              <a:r>
                <a:rPr lang="it-IT" sz="1400" dirty="0">
                  <a:solidFill>
                    <a:srgbClr val="FFFF00"/>
                  </a:solidFill>
                </a:rPr>
                <a:t>(CD4)</a:t>
              </a:r>
            </a:p>
          </p:txBody>
        </p:sp>
        <p:sp>
          <p:nvSpPr>
            <p:cNvPr id="20" name="CasellaDiTesto 19"/>
            <p:cNvSpPr txBox="1"/>
            <p:nvPr/>
          </p:nvSpPr>
          <p:spPr>
            <a:xfrm>
              <a:off x="2811168" y="2453017"/>
              <a:ext cx="1578199" cy="485284"/>
            </a:xfrm>
            <a:prstGeom prst="rect">
              <a:avLst/>
            </a:prstGeom>
            <a:noFill/>
          </p:spPr>
          <p:txBody>
            <a:bodyPr wrap="square" rtlCol="0">
              <a:spAutoFit/>
            </a:bodyPr>
            <a:lstStyle/>
            <a:p>
              <a:r>
                <a:rPr lang="it-IT" sz="1400" dirty="0" err="1">
                  <a:solidFill>
                    <a:srgbClr val="FFFF00"/>
                  </a:solidFill>
                </a:rPr>
                <a:t>Co-Recettore</a:t>
              </a:r>
              <a:r>
                <a:rPr lang="it-IT" sz="1400" dirty="0">
                  <a:solidFill>
                    <a:srgbClr val="FFFF00"/>
                  </a:solidFill>
                </a:rPr>
                <a:t> </a:t>
              </a:r>
            </a:p>
            <a:p>
              <a:r>
                <a:rPr lang="it-IT" sz="1400" dirty="0">
                  <a:solidFill>
                    <a:srgbClr val="FFFF00"/>
                  </a:solidFill>
                </a:rPr>
                <a:t>(CXCR4; CCR5)</a:t>
              </a:r>
            </a:p>
          </p:txBody>
        </p:sp>
      </p:grpSp>
      <p:grpSp>
        <p:nvGrpSpPr>
          <p:cNvPr id="25" name="Gruppo 24"/>
          <p:cNvGrpSpPr/>
          <p:nvPr/>
        </p:nvGrpSpPr>
        <p:grpSpPr>
          <a:xfrm>
            <a:off x="1294620" y="3932947"/>
            <a:ext cx="3232968" cy="2675391"/>
            <a:chOff x="5055124" y="3735683"/>
            <a:chExt cx="3524323" cy="2927877"/>
          </a:xfrm>
        </p:grpSpPr>
        <p:pic>
          <p:nvPicPr>
            <p:cNvPr id="13" name="Picture 3"/>
            <p:cNvPicPr>
              <a:picLocks noChangeAspect="1" noChangeArrowheads="1"/>
            </p:cNvPicPr>
            <p:nvPr/>
          </p:nvPicPr>
          <p:blipFill>
            <a:blip r:embed="rId4"/>
            <a:srcRect/>
            <a:stretch>
              <a:fillRect/>
            </a:stretch>
          </p:blipFill>
          <p:spPr bwMode="auto">
            <a:xfrm>
              <a:off x="5055124" y="3735683"/>
              <a:ext cx="3524323" cy="2927877"/>
            </a:xfrm>
            <a:prstGeom prst="rect">
              <a:avLst/>
            </a:prstGeom>
            <a:noFill/>
            <a:ln w="9525">
              <a:noFill/>
              <a:miter lim="800000"/>
              <a:headEnd/>
              <a:tailEnd/>
            </a:ln>
          </p:spPr>
        </p:pic>
        <p:sp>
          <p:nvSpPr>
            <p:cNvPr id="14" name="Text Box 4"/>
            <p:cNvSpPr txBox="1">
              <a:spLocks noChangeArrowheads="1"/>
            </p:cNvSpPr>
            <p:nvPr/>
          </p:nvSpPr>
          <p:spPr bwMode="auto">
            <a:xfrm>
              <a:off x="5266727" y="5300438"/>
              <a:ext cx="2917825" cy="370505"/>
            </a:xfrm>
            <a:prstGeom prst="rect">
              <a:avLst/>
            </a:prstGeom>
            <a:noFill/>
            <a:ln w="12700" cap="sq">
              <a:noFill/>
              <a:miter lim="800000"/>
              <a:headEnd type="none" w="sm" len="sm"/>
              <a:tailEnd type="none" w="sm" len="sm"/>
            </a:ln>
          </p:spPr>
          <p:txBody>
            <a:bodyPr wrap="square">
              <a:prstTxWarp prst="textNoShape">
                <a:avLst/>
              </a:prstTxWarp>
              <a:spAutoFit/>
            </a:bodyPr>
            <a:lstStyle/>
            <a:p>
              <a:pPr algn="ctr" eaLnBrk="0" hangingPunct="0"/>
              <a:r>
                <a:rPr lang="it-IT" sz="1600" b="1" i="1" dirty="0">
                  <a:solidFill>
                    <a:srgbClr val="00FF00"/>
                  </a:solidFill>
                  <a:latin typeface="Arial" charset="0"/>
                </a:rPr>
                <a:t>Rilascio del </a:t>
              </a:r>
              <a:r>
                <a:rPr lang="it-IT" sz="1600" b="1" i="1" dirty="0" err="1">
                  <a:solidFill>
                    <a:srgbClr val="00FF00"/>
                  </a:solidFill>
                  <a:latin typeface="Arial" charset="0"/>
                </a:rPr>
                <a:t>core</a:t>
              </a:r>
              <a:endParaRPr lang="it-IT" sz="1600" b="1" i="1" dirty="0">
                <a:solidFill>
                  <a:srgbClr val="00FF00"/>
                </a:solidFill>
                <a:latin typeface="Arial" charset="0"/>
              </a:endParaRPr>
            </a:p>
          </p:txBody>
        </p:sp>
        <p:sp>
          <p:nvSpPr>
            <p:cNvPr id="21" name="CasellaDiTesto 20"/>
            <p:cNvSpPr txBox="1"/>
            <p:nvPr/>
          </p:nvSpPr>
          <p:spPr>
            <a:xfrm>
              <a:off x="7454900" y="3915216"/>
              <a:ext cx="1073747" cy="808374"/>
            </a:xfrm>
            <a:prstGeom prst="rect">
              <a:avLst/>
            </a:prstGeom>
            <a:noFill/>
          </p:spPr>
          <p:txBody>
            <a:bodyPr wrap="square" rtlCol="0">
              <a:spAutoFit/>
            </a:bodyPr>
            <a:lstStyle/>
            <a:p>
              <a:pPr algn="r"/>
              <a:r>
                <a:rPr lang="it-IT" sz="1400" dirty="0">
                  <a:solidFill>
                    <a:srgbClr val="FFFF00"/>
                  </a:solidFill>
                </a:rPr>
                <a:t>Citoplasma cellula ospite</a:t>
              </a:r>
            </a:p>
          </p:txBody>
        </p:sp>
      </p:grpSp>
      <p:sp>
        <p:nvSpPr>
          <p:cNvPr id="22" name="Freccia destra 21"/>
          <p:cNvSpPr/>
          <p:nvPr/>
        </p:nvSpPr>
        <p:spPr>
          <a:xfrm rot="5400000">
            <a:off x="6781644" y="3285641"/>
            <a:ext cx="538741"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Freccia destra 23"/>
          <p:cNvSpPr/>
          <p:nvPr/>
        </p:nvSpPr>
        <p:spPr>
          <a:xfrm rot="10800000">
            <a:off x="464643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CasellaDiTesto 27"/>
          <p:cNvSpPr txBox="1"/>
          <p:nvPr/>
        </p:nvSpPr>
        <p:spPr>
          <a:xfrm>
            <a:off x="1282287" y="358411"/>
            <a:ext cx="3198701" cy="1938992"/>
          </a:xfrm>
          <a:prstGeom prst="rect">
            <a:avLst/>
          </a:prstGeom>
          <a:noFill/>
        </p:spPr>
        <p:txBody>
          <a:bodyPr wrap="square" rtlCol="0">
            <a:spAutoFit/>
          </a:bodyPr>
          <a:lstStyle/>
          <a:p>
            <a:r>
              <a:rPr lang="it-IT" sz="2400" b="1" dirty="0">
                <a:solidFill>
                  <a:schemeClr val="accent3">
                    <a:lumMod val="50000"/>
                  </a:schemeClr>
                </a:solidFill>
              </a:rPr>
              <a:t>HIV: tappe ciclo vitale del virus</a:t>
            </a:r>
          </a:p>
          <a:p>
            <a:endParaRPr lang="it-IT" sz="2400" b="1" dirty="0">
              <a:solidFill>
                <a:schemeClr val="accent3">
                  <a:lumMod val="50000"/>
                </a:schemeClr>
              </a:solidFill>
            </a:endParaRPr>
          </a:p>
          <a:p>
            <a:pPr>
              <a:buFontTx/>
              <a:buChar char="-"/>
            </a:pPr>
            <a:r>
              <a:rPr lang="it-IT" sz="2400" dirty="0">
                <a:solidFill>
                  <a:schemeClr val="accent3">
                    <a:lumMod val="50000"/>
                  </a:schemeClr>
                </a:solidFill>
              </a:rPr>
              <a:t> Attacco</a:t>
            </a:r>
          </a:p>
          <a:p>
            <a:pPr>
              <a:buFontTx/>
              <a:buChar char="-"/>
            </a:pPr>
            <a:r>
              <a:rPr lang="it-IT" sz="2400" dirty="0">
                <a:solidFill>
                  <a:schemeClr val="accent3">
                    <a:lumMod val="50000"/>
                  </a:schemeClr>
                </a:solidFill>
              </a:rPr>
              <a:t> Fusione</a:t>
            </a:r>
          </a:p>
        </p:txBody>
      </p:sp>
      <p:sp>
        <p:nvSpPr>
          <p:cNvPr id="31" name="CasellaDiTesto 30"/>
          <p:cNvSpPr txBox="1"/>
          <p:nvPr/>
        </p:nvSpPr>
        <p:spPr>
          <a:xfrm>
            <a:off x="1294617" y="2434537"/>
            <a:ext cx="3821703" cy="1200329"/>
          </a:xfrm>
          <a:prstGeom prst="rect">
            <a:avLst/>
          </a:prstGeom>
          <a:noFill/>
        </p:spPr>
        <p:txBody>
          <a:bodyPr wrap="square" rtlCol="0">
            <a:spAutoFit/>
          </a:bodyPr>
          <a:lstStyle/>
          <a:p>
            <a:r>
              <a:rPr lang="it-IT" dirty="0"/>
              <a:t>Il </a:t>
            </a:r>
            <a:r>
              <a:rPr lang="it-IT" dirty="0" err="1"/>
              <a:t>co-recettore</a:t>
            </a:r>
            <a:r>
              <a:rPr lang="it-IT" dirty="0"/>
              <a:t> (CXCR4 e/o CCR5) è necessario tanto quanto il recettore (CD4) per permettere la realizzazione delle prime tappe del ciclo virale</a:t>
            </a:r>
          </a:p>
        </p:txBody>
      </p:sp>
      <p:sp>
        <p:nvSpPr>
          <p:cNvPr id="19" name="Rettangolo 5">
            <a:extLst>
              <a:ext uri="{FF2B5EF4-FFF2-40B4-BE49-F238E27FC236}">
                <a16:creationId xmlns:a16="http://schemas.microsoft.com/office/drawing/2014/main" id="{A43E273D-8866-C748-AFA7-39D19561F94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289872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p:cNvSpPr txBox="1"/>
          <p:nvPr/>
        </p:nvSpPr>
        <p:spPr>
          <a:xfrm>
            <a:off x="1282287" y="542476"/>
            <a:ext cx="3198701" cy="1569660"/>
          </a:xfrm>
          <a:prstGeom prst="rect">
            <a:avLst/>
          </a:prstGeom>
          <a:noFill/>
        </p:spPr>
        <p:txBody>
          <a:bodyPr wrap="square" rtlCol="0">
            <a:spAutoFit/>
          </a:bodyPr>
          <a:lstStyle/>
          <a:p>
            <a:r>
              <a:rPr lang="it-IT" sz="2400" b="1" dirty="0">
                <a:solidFill>
                  <a:schemeClr val="accent3">
                    <a:lumMod val="50000"/>
                  </a:schemeClr>
                </a:solidFill>
              </a:rPr>
              <a:t>HIV: tappe ciclo vitale del virus</a:t>
            </a:r>
          </a:p>
          <a:p>
            <a:endParaRPr lang="it-IT" sz="2400" dirty="0">
              <a:solidFill>
                <a:schemeClr val="accent3">
                  <a:lumMod val="50000"/>
                </a:schemeClr>
              </a:solidFill>
            </a:endParaRPr>
          </a:p>
          <a:p>
            <a:r>
              <a:rPr lang="it-IT" sz="2400" dirty="0">
                <a:solidFill>
                  <a:schemeClr val="accent3">
                    <a:lumMod val="50000"/>
                  </a:schemeClr>
                </a:solidFill>
              </a:rPr>
              <a:t>- Trascrizione inversa</a:t>
            </a:r>
          </a:p>
        </p:txBody>
      </p:sp>
      <p:grpSp>
        <p:nvGrpSpPr>
          <p:cNvPr id="24" name="Gruppo 23"/>
          <p:cNvGrpSpPr/>
          <p:nvPr/>
        </p:nvGrpSpPr>
        <p:grpSpPr>
          <a:xfrm>
            <a:off x="2335302" y="2858835"/>
            <a:ext cx="3470668" cy="2913329"/>
            <a:chOff x="1058863" y="3757731"/>
            <a:chExt cx="3470668" cy="2913329"/>
          </a:xfrm>
        </p:grpSpPr>
        <p:pic>
          <p:nvPicPr>
            <p:cNvPr id="19" name="Picture 3"/>
            <p:cNvPicPr>
              <a:picLocks noChangeAspect="1" noChangeArrowheads="1"/>
            </p:cNvPicPr>
            <p:nvPr/>
          </p:nvPicPr>
          <p:blipFill>
            <a:blip r:embed="rId2"/>
            <a:srcRect/>
            <a:stretch>
              <a:fillRect/>
            </a:stretch>
          </p:blipFill>
          <p:spPr bwMode="auto">
            <a:xfrm>
              <a:off x="1058863" y="3757731"/>
              <a:ext cx="3470668" cy="2913329"/>
            </a:xfrm>
            <a:prstGeom prst="rect">
              <a:avLst/>
            </a:prstGeom>
            <a:noFill/>
            <a:ln w="9525">
              <a:noFill/>
              <a:miter lim="800000"/>
              <a:headEnd/>
              <a:tailEnd/>
            </a:ln>
          </p:spPr>
        </p:pic>
        <p:sp>
          <p:nvSpPr>
            <p:cNvPr id="20" name="Text Box 4"/>
            <p:cNvSpPr txBox="1">
              <a:spLocks noChangeArrowheads="1"/>
            </p:cNvSpPr>
            <p:nvPr/>
          </p:nvSpPr>
          <p:spPr bwMode="auto">
            <a:xfrm>
              <a:off x="2408801" y="5382545"/>
              <a:ext cx="1536700" cy="457200"/>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b="1" dirty="0">
                  <a:solidFill>
                    <a:schemeClr val="folHlink"/>
                  </a:solidFill>
                  <a:latin typeface="Arial" charset="0"/>
                </a:rPr>
                <a:t>DNA virale</a:t>
              </a:r>
            </a:p>
          </p:txBody>
        </p:sp>
        <p:sp>
          <p:nvSpPr>
            <p:cNvPr id="22" name="CasellaDiTesto 21"/>
            <p:cNvSpPr txBox="1"/>
            <p:nvPr/>
          </p:nvSpPr>
          <p:spPr>
            <a:xfrm>
              <a:off x="3098298" y="4423497"/>
              <a:ext cx="1423145" cy="523220"/>
            </a:xfrm>
            <a:prstGeom prst="rect">
              <a:avLst/>
            </a:prstGeom>
            <a:noFill/>
          </p:spPr>
          <p:txBody>
            <a:bodyPr wrap="square" rtlCol="0">
              <a:spAutoFit/>
            </a:bodyPr>
            <a:lstStyle/>
            <a:p>
              <a:pPr algn="r"/>
              <a:r>
                <a:rPr lang="it-IT" sz="1400" dirty="0">
                  <a:solidFill>
                    <a:srgbClr val="FFFF00"/>
                  </a:solidFill>
                </a:rPr>
                <a:t>Citoplasma cellula ospite</a:t>
              </a:r>
            </a:p>
          </p:txBody>
        </p:sp>
        <p:sp>
          <p:nvSpPr>
            <p:cNvPr id="23" name="Text Box 4"/>
            <p:cNvSpPr txBox="1">
              <a:spLocks noChangeArrowheads="1"/>
            </p:cNvSpPr>
            <p:nvPr/>
          </p:nvSpPr>
          <p:spPr bwMode="auto">
            <a:xfrm>
              <a:off x="1058863" y="3782389"/>
              <a:ext cx="3269144" cy="584776"/>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00FF00"/>
                  </a:solidFill>
                  <a:latin typeface="Arial" charset="0"/>
                </a:rPr>
                <a:t>Trascrizione Inversa </a:t>
              </a:r>
              <a:r>
                <a:rPr lang="it-IT" sz="1600" b="1" i="1" dirty="0" err="1">
                  <a:solidFill>
                    <a:srgbClr val="00FF00"/>
                  </a:solidFill>
                  <a:latin typeface="Arial" charset="0"/>
                </a:rPr>
                <a:t>II</a:t>
              </a:r>
              <a:endParaRPr lang="it-IT" sz="1600" b="1" i="1" dirty="0">
                <a:solidFill>
                  <a:srgbClr val="00FF00"/>
                </a:solidFill>
                <a:latin typeface="Arial" charset="0"/>
              </a:endParaRPr>
            </a:p>
            <a:p>
              <a:pPr eaLnBrk="0" hangingPunct="0"/>
              <a:r>
                <a:rPr lang="it-IT" sz="1600" b="1" i="1" dirty="0">
                  <a:solidFill>
                    <a:srgbClr val="00FF00"/>
                  </a:solidFill>
                  <a:latin typeface="Arial" charset="0"/>
                </a:rPr>
                <a:t>(v-RNA   </a:t>
              </a:r>
              <a:r>
                <a:rPr lang="it-IT" sz="1600" b="1" i="1" dirty="0">
                  <a:solidFill>
                    <a:srgbClr val="00FF00"/>
                  </a:solidFill>
                  <a:latin typeface="Wingdings"/>
                  <a:ea typeface="Wingdings"/>
                  <a:cs typeface="Wingdings"/>
                </a:rPr>
                <a:t></a:t>
              </a:r>
              <a:r>
                <a:rPr lang="it-IT" sz="1600" b="1" i="1" dirty="0">
                  <a:solidFill>
                    <a:srgbClr val="00FF00"/>
                  </a:solidFill>
                  <a:latin typeface="Arial" charset="0"/>
                </a:rPr>
                <a:t> v-DNA)</a:t>
              </a:r>
            </a:p>
          </p:txBody>
        </p:sp>
      </p:grpSp>
      <p:sp>
        <p:nvSpPr>
          <p:cNvPr id="26" name="Freccia destra 25"/>
          <p:cNvSpPr/>
          <p:nvPr/>
        </p:nvSpPr>
        <p:spPr>
          <a:xfrm rot="10800000">
            <a:off x="457245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5">
            <a:extLst>
              <a:ext uri="{FF2B5EF4-FFF2-40B4-BE49-F238E27FC236}">
                <a16:creationId xmlns:a16="http://schemas.microsoft.com/office/drawing/2014/main" id="{3F53B619-6EF4-6B4B-B719-A0706166DFF8}"/>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65161176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82287" y="542476"/>
            <a:ext cx="5526412" cy="1200329"/>
          </a:xfrm>
          <a:prstGeom prst="rect">
            <a:avLst/>
          </a:prstGeom>
          <a:noFill/>
        </p:spPr>
        <p:txBody>
          <a:bodyPr wrap="square" rtlCol="0">
            <a:spAutoFit/>
          </a:bodyPr>
          <a:lstStyle/>
          <a:p>
            <a:r>
              <a:rPr lang="it-IT" sz="2400" b="1" dirty="0"/>
              <a:t>HIV: tappe ciclo vitale del virus</a:t>
            </a:r>
          </a:p>
          <a:p>
            <a:endParaRPr lang="it-IT" sz="2400" dirty="0">
              <a:solidFill>
                <a:schemeClr val="accent3">
                  <a:lumMod val="50000"/>
                </a:schemeClr>
              </a:solidFill>
            </a:endParaRPr>
          </a:p>
          <a:p>
            <a:r>
              <a:rPr lang="it-IT" sz="2400" dirty="0">
                <a:solidFill>
                  <a:srgbClr val="FF0000"/>
                </a:solidFill>
              </a:rPr>
              <a:t>-</a:t>
            </a:r>
            <a:r>
              <a:rPr lang="it-IT" sz="2400" dirty="0">
                <a:solidFill>
                  <a:schemeClr val="accent3">
                    <a:lumMod val="50000"/>
                  </a:schemeClr>
                </a:solidFill>
              </a:rPr>
              <a:t> </a:t>
            </a:r>
            <a:r>
              <a:rPr lang="it-IT" sz="2400" dirty="0">
                <a:solidFill>
                  <a:srgbClr val="FF0000"/>
                </a:solidFill>
              </a:rPr>
              <a:t>Integrazione</a:t>
            </a:r>
          </a:p>
        </p:txBody>
      </p:sp>
      <p:sp>
        <p:nvSpPr>
          <p:cNvPr id="12" name="Freccia destra 11"/>
          <p:cNvSpPr/>
          <p:nvPr/>
        </p:nvSpPr>
        <p:spPr>
          <a:xfrm rot="5400000">
            <a:off x="6863087" y="3006936"/>
            <a:ext cx="375856"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6" name="Gruppo 15"/>
          <p:cNvGrpSpPr/>
          <p:nvPr/>
        </p:nvGrpSpPr>
        <p:grpSpPr>
          <a:xfrm>
            <a:off x="5130187" y="3530002"/>
            <a:ext cx="3736201" cy="2772057"/>
            <a:chOff x="5153813" y="3536994"/>
            <a:chExt cx="3859190" cy="3216389"/>
          </a:xfrm>
        </p:grpSpPr>
        <p:pic>
          <p:nvPicPr>
            <p:cNvPr id="10" name="Picture 3"/>
            <p:cNvPicPr>
              <a:picLocks noChangeAspect="1" noChangeArrowheads="1"/>
            </p:cNvPicPr>
            <p:nvPr/>
          </p:nvPicPr>
          <p:blipFill>
            <a:blip r:embed="rId2"/>
            <a:srcRect/>
            <a:stretch>
              <a:fillRect/>
            </a:stretch>
          </p:blipFill>
          <p:spPr bwMode="auto">
            <a:xfrm>
              <a:off x="5153813" y="3536994"/>
              <a:ext cx="3859190" cy="3216389"/>
            </a:xfrm>
            <a:prstGeom prst="rect">
              <a:avLst/>
            </a:prstGeom>
            <a:noFill/>
            <a:ln w="9525">
              <a:noFill/>
              <a:miter lim="800000"/>
              <a:headEnd/>
              <a:tailEnd/>
            </a:ln>
          </p:spPr>
        </p:pic>
        <p:sp>
          <p:nvSpPr>
            <p:cNvPr id="13" name="Text Box 4"/>
            <p:cNvSpPr txBox="1">
              <a:spLocks noChangeArrowheads="1"/>
            </p:cNvSpPr>
            <p:nvPr/>
          </p:nvSpPr>
          <p:spPr bwMode="auto">
            <a:xfrm>
              <a:off x="5802948" y="4677404"/>
              <a:ext cx="1173780" cy="678509"/>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dirty="0">
                  <a:solidFill>
                    <a:schemeClr val="folHlink"/>
                  </a:solidFill>
                  <a:latin typeface="Arial" charset="0"/>
                </a:rPr>
                <a:t>HIV </a:t>
              </a:r>
            </a:p>
            <a:p>
              <a:pPr eaLnBrk="0" hangingPunct="0"/>
              <a:r>
                <a:rPr lang="it-IT" sz="1600" b="1" dirty="0">
                  <a:solidFill>
                    <a:schemeClr val="folHlink"/>
                  </a:solidFill>
                  <a:latin typeface="Arial" charset="0"/>
                </a:rPr>
                <a:t>integrasi</a:t>
              </a:r>
            </a:p>
          </p:txBody>
        </p:sp>
        <p:sp>
          <p:nvSpPr>
            <p:cNvPr id="14" name="Text Box 5"/>
            <p:cNvSpPr txBox="1">
              <a:spLocks noChangeArrowheads="1"/>
            </p:cNvSpPr>
            <p:nvPr/>
          </p:nvSpPr>
          <p:spPr bwMode="auto">
            <a:xfrm>
              <a:off x="7316602" y="3642771"/>
              <a:ext cx="1696401" cy="392821"/>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Integrazione</a:t>
              </a:r>
            </a:p>
          </p:txBody>
        </p:sp>
        <p:sp>
          <p:nvSpPr>
            <p:cNvPr id="15" name="CasellaDiTesto 14"/>
            <p:cNvSpPr txBox="1"/>
            <p:nvPr/>
          </p:nvSpPr>
          <p:spPr>
            <a:xfrm>
              <a:off x="5167816" y="6130028"/>
              <a:ext cx="1270265" cy="607087"/>
            </a:xfrm>
            <a:prstGeom prst="rect">
              <a:avLst/>
            </a:prstGeom>
            <a:noFill/>
          </p:spPr>
          <p:txBody>
            <a:bodyPr wrap="square" rtlCol="0">
              <a:spAutoFit/>
            </a:bodyPr>
            <a:lstStyle/>
            <a:p>
              <a:r>
                <a:rPr lang="it-IT" sz="1400" dirty="0">
                  <a:solidFill>
                    <a:srgbClr val="FFFF00"/>
                  </a:solidFill>
                </a:rPr>
                <a:t>Nucleo cellula ospite</a:t>
              </a:r>
            </a:p>
          </p:txBody>
        </p:sp>
      </p:grpSp>
      <p:pic>
        <p:nvPicPr>
          <p:cNvPr id="17" name="Picture 3"/>
          <p:cNvPicPr>
            <a:picLocks noChangeAspect="1" noChangeArrowheads="1"/>
          </p:cNvPicPr>
          <p:nvPr/>
        </p:nvPicPr>
        <p:blipFill>
          <a:blip r:embed="rId3"/>
          <a:srcRect/>
          <a:stretch>
            <a:fillRect/>
          </a:stretch>
        </p:blipFill>
        <p:spPr bwMode="auto">
          <a:xfrm>
            <a:off x="1053497" y="3530002"/>
            <a:ext cx="3427491" cy="2867079"/>
          </a:xfrm>
          <a:prstGeom prst="rect">
            <a:avLst/>
          </a:prstGeom>
          <a:noFill/>
          <a:ln w="9525">
            <a:noFill/>
            <a:miter lim="800000"/>
            <a:headEnd/>
            <a:tailEnd/>
          </a:ln>
        </p:spPr>
      </p:pic>
      <p:sp>
        <p:nvSpPr>
          <p:cNvPr id="18" name="Freccia destra 17"/>
          <p:cNvSpPr/>
          <p:nvPr/>
        </p:nvSpPr>
        <p:spPr>
          <a:xfrm rot="10800000">
            <a:off x="4572456" y="4835662"/>
            <a:ext cx="469884" cy="4846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CasellaDiTesto 18"/>
          <p:cNvSpPr txBox="1"/>
          <p:nvPr/>
        </p:nvSpPr>
        <p:spPr>
          <a:xfrm>
            <a:off x="1127477" y="5877471"/>
            <a:ext cx="1229783" cy="523220"/>
          </a:xfrm>
          <a:prstGeom prst="rect">
            <a:avLst/>
          </a:prstGeom>
          <a:noFill/>
        </p:spPr>
        <p:txBody>
          <a:bodyPr wrap="square" rtlCol="0">
            <a:spAutoFit/>
          </a:bodyPr>
          <a:lstStyle/>
          <a:p>
            <a:r>
              <a:rPr lang="it-IT" sz="1400" dirty="0">
                <a:solidFill>
                  <a:srgbClr val="FFFF00"/>
                </a:solidFill>
              </a:rPr>
              <a:t>Nucleo cellula ospite</a:t>
            </a:r>
          </a:p>
        </p:txBody>
      </p:sp>
      <p:sp>
        <p:nvSpPr>
          <p:cNvPr id="20" name="Text Box 4"/>
          <p:cNvSpPr txBox="1">
            <a:spLocks noChangeArrowheads="1"/>
          </p:cNvSpPr>
          <p:nvPr/>
        </p:nvSpPr>
        <p:spPr bwMode="auto">
          <a:xfrm>
            <a:off x="1197955" y="4512869"/>
            <a:ext cx="1662531" cy="830997"/>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dirty="0">
                <a:solidFill>
                  <a:schemeClr val="hlink"/>
                </a:solidFill>
                <a:latin typeface="Arial" charset="0"/>
              </a:rPr>
              <a:t>DNA virale integrato in DNA cellulare </a:t>
            </a:r>
          </a:p>
        </p:txBody>
      </p:sp>
      <p:sp>
        <p:nvSpPr>
          <p:cNvPr id="21" name="Text Box 5"/>
          <p:cNvSpPr txBox="1">
            <a:spLocks noChangeArrowheads="1"/>
          </p:cNvSpPr>
          <p:nvPr/>
        </p:nvSpPr>
        <p:spPr bwMode="auto">
          <a:xfrm>
            <a:off x="2838650" y="3621166"/>
            <a:ext cx="1642338" cy="338554"/>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Integrazione </a:t>
            </a:r>
          </a:p>
        </p:txBody>
      </p:sp>
      <p:sp>
        <p:nvSpPr>
          <p:cNvPr id="22" name="Rettangolo 5">
            <a:extLst>
              <a:ext uri="{FF2B5EF4-FFF2-40B4-BE49-F238E27FC236}">
                <a16:creationId xmlns:a16="http://schemas.microsoft.com/office/drawing/2014/main" id="{5EFF43E8-7D47-6F4A-B2C6-E8970AC2613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636920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15"/>
          <p:cNvSpPr txBox="1"/>
          <p:nvPr/>
        </p:nvSpPr>
        <p:spPr>
          <a:xfrm>
            <a:off x="1282287" y="542476"/>
            <a:ext cx="5034292" cy="1200329"/>
          </a:xfrm>
          <a:prstGeom prst="rect">
            <a:avLst/>
          </a:prstGeom>
          <a:noFill/>
        </p:spPr>
        <p:txBody>
          <a:bodyPr wrap="square" rtlCol="0">
            <a:spAutoFit/>
          </a:bodyPr>
          <a:lstStyle/>
          <a:p>
            <a:r>
              <a:rPr lang="it-IT" sz="2400" b="1" dirty="0"/>
              <a:t>HIV: tappe ciclo vitale del virus</a:t>
            </a:r>
          </a:p>
          <a:p>
            <a:endParaRPr lang="it-IT" sz="2400" b="1" dirty="0">
              <a:solidFill>
                <a:schemeClr val="accent3">
                  <a:lumMod val="50000"/>
                </a:schemeClr>
              </a:solidFill>
            </a:endParaRPr>
          </a:p>
          <a:p>
            <a:r>
              <a:rPr lang="it-IT" sz="2400" dirty="0">
                <a:solidFill>
                  <a:srgbClr val="FF0000"/>
                </a:solidFill>
              </a:rPr>
              <a:t>- Trascrizione </a:t>
            </a:r>
            <a:r>
              <a:rPr lang="it-IT" sz="2400" dirty="0" err="1">
                <a:solidFill>
                  <a:srgbClr val="FF0000"/>
                </a:solidFill>
              </a:rPr>
              <a:t>provirale</a:t>
            </a:r>
            <a:endParaRPr lang="it-IT" sz="2400" dirty="0">
              <a:solidFill>
                <a:srgbClr val="FF0000"/>
              </a:solidFill>
            </a:endParaRPr>
          </a:p>
        </p:txBody>
      </p:sp>
      <p:grpSp>
        <p:nvGrpSpPr>
          <p:cNvPr id="18" name="Gruppo 17"/>
          <p:cNvGrpSpPr/>
          <p:nvPr/>
        </p:nvGrpSpPr>
        <p:grpSpPr>
          <a:xfrm>
            <a:off x="2711007" y="3125332"/>
            <a:ext cx="3883008" cy="3333244"/>
            <a:chOff x="2711007" y="3524756"/>
            <a:chExt cx="3883008" cy="3333244"/>
          </a:xfrm>
        </p:grpSpPr>
        <p:grpSp>
          <p:nvGrpSpPr>
            <p:cNvPr id="13" name="Gruppo 12"/>
            <p:cNvGrpSpPr/>
            <p:nvPr/>
          </p:nvGrpSpPr>
          <p:grpSpPr>
            <a:xfrm>
              <a:off x="2711007" y="3524756"/>
              <a:ext cx="3883008" cy="3333244"/>
              <a:chOff x="5364266" y="3728178"/>
              <a:chExt cx="3624085" cy="3020195"/>
            </a:xfrm>
          </p:grpSpPr>
          <p:pic>
            <p:nvPicPr>
              <p:cNvPr id="7" name="Picture 3"/>
              <p:cNvPicPr>
                <a:picLocks noChangeAspect="1" noChangeArrowheads="1"/>
              </p:cNvPicPr>
              <p:nvPr/>
            </p:nvPicPr>
            <p:blipFill>
              <a:blip r:embed="rId2"/>
              <a:srcRect/>
              <a:stretch>
                <a:fillRect/>
              </a:stretch>
            </p:blipFill>
            <p:spPr bwMode="auto">
              <a:xfrm>
                <a:off x="5364266" y="3728178"/>
                <a:ext cx="3624085" cy="3020195"/>
              </a:xfrm>
              <a:prstGeom prst="rect">
                <a:avLst/>
              </a:prstGeom>
              <a:noFill/>
              <a:ln w="9525">
                <a:noFill/>
                <a:miter lim="800000"/>
                <a:headEnd/>
                <a:tailEnd/>
              </a:ln>
            </p:spPr>
          </p:pic>
          <p:sp>
            <p:nvSpPr>
              <p:cNvPr id="12" name="CasellaDiTesto 11"/>
              <p:cNvSpPr txBox="1"/>
              <p:nvPr/>
            </p:nvSpPr>
            <p:spPr>
              <a:xfrm>
                <a:off x="5375442" y="6225153"/>
                <a:ext cx="1270265" cy="474081"/>
              </a:xfrm>
              <a:prstGeom prst="rect">
                <a:avLst/>
              </a:prstGeom>
              <a:noFill/>
            </p:spPr>
            <p:txBody>
              <a:bodyPr wrap="square" rtlCol="0">
                <a:spAutoFit/>
              </a:bodyPr>
              <a:lstStyle/>
              <a:p>
                <a:r>
                  <a:rPr lang="it-IT" sz="1400" dirty="0">
                    <a:solidFill>
                      <a:srgbClr val="FFFF00"/>
                    </a:solidFill>
                  </a:rPr>
                  <a:t>Nucleo cellula ospite</a:t>
                </a:r>
              </a:p>
            </p:txBody>
          </p:sp>
        </p:grpSp>
        <p:sp>
          <p:nvSpPr>
            <p:cNvPr id="9" name="Text Box 5"/>
            <p:cNvSpPr txBox="1">
              <a:spLocks noChangeArrowheads="1"/>
            </p:cNvSpPr>
            <p:nvPr/>
          </p:nvSpPr>
          <p:spPr bwMode="auto">
            <a:xfrm>
              <a:off x="2782872" y="3524756"/>
              <a:ext cx="2602255" cy="338554"/>
            </a:xfrm>
            <a:prstGeom prst="rect">
              <a:avLst/>
            </a:prstGeom>
            <a:noFill/>
            <a:ln w="12700" cap="sq">
              <a:noFill/>
              <a:miter lim="800000"/>
              <a:headEnd type="none" w="sm" len="sm"/>
              <a:tailEnd type="none" w="sm" len="sm"/>
            </a:ln>
          </p:spPr>
          <p:txBody>
            <a:bodyPr wrap="square">
              <a:prstTxWarp prst="textNoShape">
                <a:avLst/>
              </a:prstTxWarp>
              <a:spAutoFit/>
            </a:bodyPr>
            <a:lstStyle/>
            <a:p>
              <a:pPr eaLnBrk="0" hangingPunct="0"/>
              <a:r>
                <a:rPr lang="it-IT" sz="1600" b="1" i="1" dirty="0">
                  <a:solidFill>
                    <a:srgbClr val="FF0000"/>
                  </a:solidFill>
                  <a:latin typeface="Arial" charset="0"/>
                </a:rPr>
                <a:t>Trascrizione </a:t>
              </a:r>
              <a:r>
                <a:rPr lang="it-IT" sz="1600" b="1" i="1" dirty="0" err="1">
                  <a:solidFill>
                    <a:srgbClr val="FF0000"/>
                  </a:solidFill>
                  <a:latin typeface="Arial" charset="0"/>
                </a:rPr>
                <a:t>provirale</a:t>
              </a:r>
              <a:r>
                <a:rPr lang="it-IT" sz="1600" b="1" i="1" dirty="0">
                  <a:solidFill>
                    <a:srgbClr val="FF0000"/>
                  </a:solidFill>
                  <a:latin typeface="Arial" charset="0"/>
                </a:rPr>
                <a:t> </a:t>
              </a:r>
            </a:p>
          </p:txBody>
        </p:sp>
        <p:sp>
          <p:nvSpPr>
            <p:cNvPr id="8" name="Text Box 4"/>
            <p:cNvSpPr txBox="1">
              <a:spLocks noChangeArrowheads="1"/>
            </p:cNvSpPr>
            <p:nvPr/>
          </p:nvSpPr>
          <p:spPr bwMode="auto">
            <a:xfrm>
              <a:off x="4505171" y="4115271"/>
              <a:ext cx="1910098" cy="338554"/>
            </a:xfrm>
            <a:prstGeom prst="rect">
              <a:avLst/>
            </a:prstGeom>
            <a:noFill/>
            <a:ln w="12700" cap="sq">
              <a:noFill/>
              <a:miter lim="800000"/>
              <a:headEnd type="none" w="sm" len="sm"/>
              <a:tailEnd type="none" w="sm" len="sm"/>
            </a:ln>
          </p:spPr>
          <p:txBody>
            <a:bodyPr wrap="none">
              <a:prstTxWarp prst="textNoShape">
                <a:avLst/>
              </a:prstTxWarp>
              <a:spAutoFit/>
            </a:bodyPr>
            <a:lstStyle/>
            <a:p>
              <a:pPr eaLnBrk="0" hangingPunct="0"/>
              <a:r>
                <a:rPr lang="it-IT" sz="1600" b="1" dirty="0">
                  <a:solidFill>
                    <a:srgbClr val="FF0000"/>
                  </a:solidFill>
                  <a:latin typeface="Arial" charset="0"/>
                </a:rPr>
                <a:t>Nuovo RNA virale</a:t>
              </a:r>
            </a:p>
          </p:txBody>
        </p:sp>
      </p:grpSp>
      <p:sp>
        <p:nvSpPr>
          <p:cNvPr id="19" name="Rettangolo 5">
            <a:extLst>
              <a:ext uri="{FF2B5EF4-FFF2-40B4-BE49-F238E27FC236}">
                <a16:creationId xmlns:a16="http://schemas.microsoft.com/office/drawing/2014/main" id="{4C90E5F6-578E-0B4B-8E46-7F5E1A52C63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81089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89405" y="184935"/>
            <a:ext cx="4925796" cy="461665"/>
          </a:xfrm>
          <a:prstGeom prst="rect">
            <a:avLst/>
          </a:prstGeom>
        </p:spPr>
        <p:txBody>
          <a:bodyPr wrap="square">
            <a:spAutoFit/>
          </a:bodyPr>
          <a:lstStyle/>
          <a:p>
            <a:r>
              <a:rPr lang="it-IT" sz="2400" b="1" dirty="0"/>
              <a:t>HIV: tappe ciclo vitale del virus</a:t>
            </a:r>
          </a:p>
        </p:txBody>
      </p:sp>
      <p:grpSp>
        <p:nvGrpSpPr>
          <p:cNvPr id="6" name="Gruppo 5"/>
          <p:cNvGrpSpPr/>
          <p:nvPr/>
        </p:nvGrpSpPr>
        <p:grpSpPr>
          <a:xfrm>
            <a:off x="1584944" y="1015932"/>
            <a:ext cx="6604086" cy="5544623"/>
            <a:chOff x="1102621" y="584955"/>
            <a:chExt cx="6156325" cy="6299646"/>
          </a:xfrm>
        </p:grpSpPr>
        <p:pic>
          <p:nvPicPr>
            <p:cNvPr id="4" name="Picture 3"/>
            <p:cNvPicPr>
              <a:picLocks noChangeAspect="1" noChangeArrowheads="1"/>
            </p:cNvPicPr>
            <p:nvPr/>
          </p:nvPicPr>
          <p:blipFill>
            <a:blip r:embed="rId2"/>
            <a:srcRect/>
            <a:stretch>
              <a:fillRect/>
            </a:stretch>
          </p:blipFill>
          <p:spPr bwMode="auto">
            <a:xfrm>
              <a:off x="1102621" y="584955"/>
              <a:ext cx="6156325" cy="6186487"/>
            </a:xfrm>
            <a:prstGeom prst="rect">
              <a:avLst/>
            </a:prstGeom>
            <a:noFill/>
            <a:ln w="9525">
              <a:noFill/>
              <a:miter lim="800000"/>
              <a:headEnd/>
              <a:tailEnd/>
            </a:ln>
          </p:spPr>
        </p:pic>
        <p:sp>
          <p:nvSpPr>
            <p:cNvPr id="5" name="CasellaDiTesto 4"/>
            <p:cNvSpPr txBox="1"/>
            <p:nvPr/>
          </p:nvSpPr>
          <p:spPr>
            <a:xfrm>
              <a:off x="5687409" y="5940445"/>
              <a:ext cx="1366630" cy="944156"/>
            </a:xfrm>
            <a:prstGeom prst="rect">
              <a:avLst/>
            </a:prstGeom>
            <a:noFill/>
          </p:spPr>
          <p:txBody>
            <a:bodyPr wrap="square" rtlCol="0">
              <a:spAutoFit/>
            </a:bodyPr>
            <a:lstStyle/>
            <a:p>
              <a:r>
                <a:rPr lang="it-IT" sz="2400" b="1" dirty="0">
                  <a:solidFill>
                    <a:srgbClr val="FFFF00"/>
                  </a:solidFill>
                  <a:highlight>
                    <a:srgbClr val="FF0000"/>
                  </a:highlight>
                </a:rPr>
                <a:t>Durata </a:t>
              </a:r>
            </a:p>
            <a:p>
              <a:r>
                <a:rPr lang="it-IT" sz="2400" b="1" dirty="0">
                  <a:solidFill>
                    <a:srgbClr val="FFFF00"/>
                  </a:solidFill>
                  <a:highlight>
                    <a:srgbClr val="FF0000"/>
                  </a:highlight>
                </a:rPr>
                <a:t>8-16 ore</a:t>
              </a:r>
            </a:p>
          </p:txBody>
        </p:sp>
      </p:grpSp>
      <p:sp>
        <p:nvSpPr>
          <p:cNvPr id="7" name="Rettangolo 5">
            <a:extLst>
              <a:ext uri="{FF2B5EF4-FFF2-40B4-BE49-F238E27FC236}">
                <a16:creationId xmlns:a16="http://schemas.microsoft.com/office/drawing/2014/main" id="{C776F9C5-63F4-EF4A-AD53-041857B801E0}"/>
              </a:ext>
            </a:extLst>
          </p:cNvPr>
          <p:cNvSpPr/>
          <p:nvPr/>
        </p:nvSpPr>
        <p:spPr>
          <a:xfrm>
            <a:off x="179388" y="160278"/>
            <a:ext cx="8785225" cy="653744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55335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5082847" y="114792"/>
            <a:ext cx="2363789" cy="1488421"/>
            <a:chOff x="2124075" y="2274888"/>
            <a:chExt cx="3168650" cy="2389351"/>
          </a:xfrm>
        </p:grpSpPr>
        <p:sp>
          <p:nvSpPr>
            <p:cNvPr id="3" name="Oval 5"/>
            <p:cNvSpPr>
              <a:spLocks noChangeArrowheads="1"/>
            </p:cNvSpPr>
            <p:nvPr/>
          </p:nvSpPr>
          <p:spPr bwMode="auto">
            <a:xfrm>
              <a:off x="2124075" y="2490788"/>
              <a:ext cx="2232025" cy="1944687"/>
            </a:xfrm>
            <a:prstGeom prst="ellipse">
              <a:avLst/>
            </a:prstGeom>
            <a:gradFill rotWithShape="1">
              <a:gsLst>
                <a:gs pos="0">
                  <a:schemeClr val="bg1"/>
                </a:gs>
                <a:gs pos="50000">
                  <a:srgbClr val="FFCCFF"/>
                </a:gs>
                <a:gs pos="100000">
                  <a:schemeClr val="bg1"/>
                </a:gs>
              </a:gsLst>
              <a:lin ang="18900000" scaled="1"/>
            </a:gradFill>
            <a:ln w="28575">
              <a:solidFill>
                <a:srgbClr val="D60093"/>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4" name="Oval 6"/>
            <p:cNvSpPr>
              <a:spLocks noChangeArrowheads="1"/>
            </p:cNvSpPr>
            <p:nvPr/>
          </p:nvSpPr>
          <p:spPr bwMode="auto">
            <a:xfrm>
              <a:off x="2339975" y="2851150"/>
              <a:ext cx="1644650" cy="1446213"/>
            </a:xfrm>
            <a:prstGeom prst="ellipse">
              <a:avLst/>
            </a:prstGeom>
            <a:gradFill rotWithShape="1">
              <a:gsLst>
                <a:gs pos="0">
                  <a:srgbClr val="D60093"/>
                </a:gs>
                <a:gs pos="50000">
                  <a:schemeClr val="bg1"/>
                </a:gs>
                <a:gs pos="100000">
                  <a:srgbClr val="D60093"/>
                </a:gs>
              </a:gsLst>
              <a:lin ang="18900000" scaled="1"/>
            </a:gradFill>
            <a:ln w="9525">
              <a:solidFill>
                <a:srgbClr val="D60093"/>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5" name="Rectangle 8"/>
            <p:cNvSpPr>
              <a:spLocks noChangeArrowheads="1"/>
            </p:cNvSpPr>
            <p:nvPr/>
          </p:nvSpPr>
          <p:spPr bwMode="auto">
            <a:xfrm>
              <a:off x="3995738" y="3714750"/>
              <a:ext cx="649287" cy="2159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6" name="AutoShape 9"/>
            <p:cNvSpPr>
              <a:spLocks noChangeArrowheads="1"/>
            </p:cNvSpPr>
            <p:nvPr/>
          </p:nvSpPr>
          <p:spPr bwMode="auto">
            <a:xfrm rot="16200000">
              <a:off x="4500562" y="3498851"/>
              <a:ext cx="936625" cy="6477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7" name="Rectangle 10"/>
            <p:cNvSpPr>
              <a:spLocks noChangeArrowheads="1"/>
            </p:cNvSpPr>
            <p:nvPr/>
          </p:nvSpPr>
          <p:spPr bwMode="auto">
            <a:xfrm>
              <a:off x="4068764" y="4219575"/>
              <a:ext cx="774700" cy="44466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p>
              <a:pPr defTabSz="914400"/>
              <a:r>
                <a:rPr lang="it-IT" sz="1200" dirty="0">
                  <a:solidFill>
                    <a:srgbClr val="611617"/>
                  </a:solidFill>
                  <a:effectLst>
                    <a:outerShdw blurRad="38100" dist="38100" dir="2700000" algn="tl">
                      <a:srgbClr val="000000"/>
                    </a:outerShdw>
                  </a:effectLst>
                </a:rPr>
                <a:t>CD4+</a:t>
              </a:r>
            </a:p>
          </p:txBody>
        </p:sp>
        <p:sp>
          <p:nvSpPr>
            <p:cNvPr id="8" name="Oval 11"/>
            <p:cNvSpPr>
              <a:spLocks noChangeArrowheads="1"/>
            </p:cNvSpPr>
            <p:nvPr/>
          </p:nvSpPr>
          <p:spPr bwMode="auto">
            <a:xfrm>
              <a:off x="3924300" y="2922588"/>
              <a:ext cx="936625" cy="215900"/>
            </a:xfrm>
            <a:prstGeom prst="ellipse">
              <a:avLst/>
            </a:prstGeom>
            <a:solidFill>
              <a:srgbClr val="FF33CC"/>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9" name="AutoShape 12"/>
            <p:cNvSpPr>
              <a:spLocks noChangeArrowheads="1"/>
            </p:cNvSpPr>
            <p:nvPr/>
          </p:nvSpPr>
          <p:spPr bwMode="auto">
            <a:xfrm rot="16200000">
              <a:off x="4608513" y="2741613"/>
              <a:ext cx="720725" cy="5048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rgbClr val="FF33CC"/>
            </a:solidFill>
            <a:ln w="9525">
              <a:solidFill>
                <a:schemeClr val="tx1"/>
              </a:solidFill>
              <a:miter lim="800000"/>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10" name="Rectangle 13"/>
            <p:cNvSpPr>
              <a:spLocks noChangeArrowheads="1"/>
            </p:cNvSpPr>
            <p:nvPr/>
          </p:nvSpPr>
          <p:spPr bwMode="auto">
            <a:xfrm>
              <a:off x="4140200" y="2274888"/>
              <a:ext cx="939800" cy="444664"/>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p>
              <a:pPr defTabSz="914400"/>
              <a:r>
                <a:rPr lang="it-IT" sz="1200" dirty="0">
                  <a:solidFill>
                    <a:srgbClr val="611617"/>
                  </a:solidFill>
                  <a:effectLst>
                    <a:outerShdw blurRad="38100" dist="38100" dir="2700000" algn="tl">
                      <a:srgbClr val="000000"/>
                    </a:outerShdw>
                  </a:effectLst>
                </a:rPr>
                <a:t>CCR5+</a:t>
              </a:r>
            </a:p>
          </p:txBody>
        </p:sp>
      </p:grpSp>
      <p:pic>
        <p:nvPicPr>
          <p:cNvPr id="11" name="Picture 7" descr="hiv2.gif (10753 byte)"/>
          <p:cNvPicPr>
            <a:picLocks noChangeAspect="1" noChangeArrowheads="1"/>
          </p:cNvPicPr>
          <p:nvPr/>
        </p:nvPicPr>
        <p:blipFill>
          <a:blip r:embed="rId2" cstate="print"/>
          <a:srcRect/>
          <a:stretch>
            <a:fillRect/>
          </a:stretch>
        </p:blipFill>
        <p:spPr>
          <a:xfrm>
            <a:off x="1167733" y="5882947"/>
            <a:ext cx="826718" cy="853027"/>
          </a:xfrm>
          <a:prstGeom prst="rect">
            <a:avLst/>
          </a:prstGeom>
          <a:noFill/>
          <a:ln/>
        </p:spPr>
      </p:pic>
      <p:sp>
        <p:nvSpPr>
          <p:cNvPr id="36" name="CasellaDiTesto 35"/>
          <p:cNvSpPr txBox="1"/>
          <p:nvPr/>
        </p:nvSpPr>
        <p:spPr>
          <a:xfrm>
            <a:off x="1167733" y="338287"/>
            <a:ext cx="3606801" cy="923330"/>
          </a:xfrm>
          <a:prstGeom prst="rect">
            <a:avLst/>
          </a:prstGeom>
          <a:solidFill>
            <a:schemeClr val="accent3">
              <a:lumMod val="50000"/>
            </a:schemeClr>
          </a:solidFill>
        </p:spPr>
        <p:txBody>
          <a:bodyPr wrap="square" rtlCol="0">
            <a:spAutoFit/>
          </a:bodyPr>
          <a:lstStyle/>
          <a:p>
            <a:r>
              <a:rPr lang="it-IT" dirty="0">
                <a:solidFill>
                  <a:schemeClr val="bg1"/>
                </a:solidFill>
              </a:rPr>
              <a:t>I Linfociti </a:t>
            </a:r>
            <a:r>
              <a:rPr lang="it-IT" dirty="0" err="1">
                <a:solidFill>
                  <a:schemeClr val="bg1"/>
                </a:solidFill>
              </a:rPr>
              <a:t>T</a:t>
            </a:r>
            <a:r>
              <a:rPr lang="it-IT" dirty="0">
                <a:solidFill>
                  <a:schemeClr val="bg1"/>
                </a:solidFill>
              </a:rPr>
              <a:t> CD4+ (principalmente “</a:t>
            </a:r>
            <a:r>
              <a:rPr lang="it-IT" dirty="0" err="1">
                <a:solidFill>
                  <a:schemeClr val="bg1"/>
                </a:solidFill>
              </a:rPr>
              <a:t>Effector</a:t>
            </a:r>
            <a:r>
              <a:rPr lang="it-IT" dirty="0">
                <a:solidFill>
                  <a:schemeClr val="bg1"/>
                </a:solidFill>
              </a:rPr>
              <a:t> </a:t>
            </a:r>
            <a:r>
              <a:rPr lang="it-IT" dirty="0" err="1">
                <a:solidFill>
                  <a:schemeClr val="bg1"/>
                </a:solidFill>
              </a:rPr>
              <a:t>Memory</a:t>
            </a:r>
            <a:r>
              <a:rPr lang="it-IT" dirty="0">
                <a:solidFill>
                  <a:schemeClr val="bg1"/>
                </a:solidFill>
              </a:rPr>
              <a:t>”) sono il bersaglio principale di HIV</a:t>
            </a:r>
          </a:p>
        </p:txBody>
      </p:sp>
      <p:sp>
        <p:nvSpPr>
          <p:cNvPr id="37" name="CasellaDiTesto 36"/>
          <p:cNvSpPr txBox="1"/>
          <p:nvPr/>
        </p:nvSpPr>
        <p:spPr>
          <a:xfrm>
            <a:off x="2070651" y="6004973"/>
            <a:ext cx="6551613" cy="646331"/>
          </a:xfrm>
          <a:prstGeom prst="rect">
            <a:avLst/>
          </a:prstGeom>
          <a:solidFill>
            <a:schemeClr val="accent3">
              <a:lumMod val="50000"/>
            </a:schemeClr>
          </a:solidFill>
        </p:spPr>
        <p:txBody>
          <a:bodyPr wrap="square" rtlCol="0">
            <a:spAutoFit/>
          </a:bodyPr>
          <a:lstStyle/>
          <a:p>
            <a:r>
              <a:rPr lang="it-IT" dirty="0">
                <a:solidFill>
                  <a:srgbClr val="FFFF00"/>
                </a:solidFill>
              </a:rPr>
              <a:t>HIV induce la maturazione dei linfociti T-CD4+ a “</a:t>
            </a:r>
            <a:r>
              <a:rPr lang="it-IT" dirty="0" err="1">
                <a:solidFill>
                  <a:srgbClr val="FFFF00"/>
                </a:solidFill>
              </a:rPr>
              <a:t>Effector</a:t>
            </a:r>
            <a:r>
              <a:rPr lang="it-IT" dirty="0">
                <a:solidFill>
                  <a:srgbClr val="FFFF00"/>
                </a:solidFill>
              </a:rPr>
              <a:t> </a:t>
            </a:r>
            <a:r>
              <a:rPr lang="it-IT" dirty="0" err="1">
                <a:solidFill>
                  <a:srgbClr val="FFFF00"/>
                </a:solidFill>
              </a:rPr>
              <a:t>Memory</a:t>
            </a:r>
            <a:r>
              <a:rPr lang="it-IT" dirty="0">
                <a:solidFill>
                  <a:srgbClr val="FFFF00"/>
                </a:solidFill>
              </a:rPr>
              <a:t>” causando </a:t>
            </a:r>
            <a:r>
              <a:rPr lang="it-IT" dirty="0" err="1">
                <a:solidFill>
                  <a:srgbClr val="FFFF00"/>
                </a:solidFill>
              </a:rPr>
              <a:t>immuno-attivazione</a:t>
            </a:r>
            <a:r>
              <a:rPr lang="it-IT" dirty="0">
                <a:solidFill>
                  <a:srgbClr val="FFFF00"/>
                </a:solidFill>
              </a:rPr>
              <a:t> e </a:t>
            </a:r>
            <a:r>
              <a:rPr lang="it-IT" dirty="0" err="1">
                <a:solidFill>
                  <a:srgbClr val="FFFF00"/>
                </a:solidFill>
              </a:rPr>
              <a:t>immuno-senescenza</a:t>
            </a:r>
            <a:r>
              <a:rPr lang="it-IT" dirty="0">
                <a:solidFill>
                  <a:srgbClr val="FFFF00"/>
                </a:solidFill>
              </a:rPr>
              <a:t> </a:t>
            </a:r>
          </a:p>
        </p:txBody>
      </p:sp>
      <p:grpSp>
        <p:nvGrpSpPr>
          <p:cNvPr id="43" name="Gruppo 42"/>
          <p:cNvGrpSpPr/>
          <p:nvPr/>
        </p:nvGrpSpPr>
        <p:grpSpPr>
          <a:xfrm>
            <a:off x="1269394" y="2056851"/>
            <a:ext cx="7352870" cy="3695700"/>
            <a:chOff x="1530781" y="3130550"/>
            <a:chExt cx="7352870" cy="3695700"/>
          </a:xfrm>
        </p:grpSpPr>
        <p:sp>
          <p:nvSpPr>
            <p:cNvPr id="12" name="Text Box 2"/>
            <p:cNvSpPr txBox="1">
              <a:spLocks noChangeArrowheads="1"/>
            </p:cNvSpPr>
            <p:nvPr/>
          </p:nvSpPr>
          <p:spPr bwMode="auto">
            <a:xfrm>
              <a:off x="6330951" y="5235485"/>
              <a:ext cx="2552700" cy="120032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 </a:t>
              </a:r>
              <a:r>
                <a:rPr lang="en-US" b="1" dirty="0" err="1">
                  <a:solidFill>
                    <a:srgbClr val="611617"/>
                  </a:solidFill>
                  <a:effectLst>
                    <a:outerShdw blurRad="38100" dist="38100" dir="2700000" algn="tl">
                      <a:srgbClr val="000000"/>
                    </a:outerShdw>
                  </a:effectLst>
                  <a:latin typeface="Times New Roman" charset="0"/>
                </a:rPr>
                <a:t>Effector</a:t>
              </a:r>
              <a:r>
                <a:rPr lang="en-US" b="1" dirty="0">
                  <a:solidFill>
                    <a:srgbClr val="611617"/>
                  </a:solidFill>
                  <a:effectLst>
                    <a:outerShdw blurRad="38100" dist="38100" dir="2700000" algn="tl">
                      <a:srgbClr val="000000"/>
                    </a:outerShdw>
                  </a:effectLst>
                  <a:latin typeface="Times New Roman" charset="0"/>
                </a:rPr>
                <a:t> Memory</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RO+ CCR5</a:t>
              </a:r>
              <a:r>
                <a:rPr lang="en-US" dirty="0">
                  <a:solidFill>
                    <a:srgbClr val="611617"/>
                  </a:solidFill>
                  <a:effectLst>
                    <a:outerShdw blurRad="38100" dist="38100" dir="2700000" algn="tl">
                      <a:srgbClr val="000000"/>
                    </a:outerShdw>
                  </a:effectLst>
                  <a:latin typeface="Times New Roman" charset="0"/>
                </a:rPr>
                <a:t>+</a:t>
              </a:r>
            </a:p>
            <a:p>
              <a:pPr algn="ctr" defTabSz="914400" eaLnBrk="0" hangingPunct="0"/>
              <a:r>
                <a:rPr lang="en-US" b="1" dirty="0">
                  <a:solidFill>
                    <a:srgbClr val="611617"/>
                  </a:solidFill>
                  <a:latin typeface="Times New Roman" charset="0"/>
                </a:rPr>
                <a:t>(TEM)</a:t>
              </a:r>
            </a:p>
          </p:txBody>
        </p:sp>
        <p:sp>
          <p:nvSpPr>
            <p:cNvPr id="13" name="Oval 9"/>
            <p:cNvSpPr>
              <a:spLocks noChangeArrowheads="1"/>
            </p:cNvSpPr>
            <p:nvPr/>
          </p:nvSpPr>
          <p:spPr bwMode="auto">
            <a:xfrm>
              <a:off x="4429834" y="3130550"/>
              <a:ext cx="914400" cy="914400"/>
            </a:xfrm>
            <a:prstGeom prst="ellipse">
              <a:avLst/>
            </a:prstGeom>
            <a:solidFill>
              <a:srgbClr val="FF66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400">
                <a:solidFill>
                  <a:srgbClr val="0000FF"/>
                </a:solidFill>
                <a:latin typeface="Times New Roman" charset="0"/>
              </a:endParaRPr>
            </a:p>
          </p:txBody>
        </p:sp>
        <p:sp>
          <p:nvSpPr>
            <p:cNvPr id="14" name="Line 11"/>
            <p:cNvSpPr>
              <a:spLocks noChangeShapeType="1"/>
            </p:cNvSpPr>
            <p:nvPr/>
          </p:nvSpPr>
          <p:spPr bwMode="auto">
            <a:xfrm flipV="1">
              <a:off x="3627438" y="4083050"/>
              <a:ext cx="838200" cy="4572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15" name="Line 12"/>
            <p:cNvSpPr>
              <a:spLocks noChangeShapeType="1"/>
            </p:cNvSpPr>
            <p:nvPr/>
          </p:nvSpPr>
          <p:spPr bwMode="auto">
            <a:xfrm>
              <a:off x="3810001" y="4979988"/>
              <a:ext cx="914400" cy="1524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16" name="Text Box 13"/>
            <p:cNvSpPr txBox="1">
              <a:spLocks noChangeArrowheads="1"/>
            </p:cNvSpPr>
            <p:nvPr/>
          </p:nvSpPr>
          <p:spPr bwMode="auto">
            <a:xfrm rot="19909200">
              <a:off x="3448363" y="4054850"/>
              <a:ext cx="723275" cy="27699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defTabSz="914400" eaLnBrk="0" hangingPunct="0"/>
              <a:r>
                <a:rPr lang="en-US" sz="1200" b="1" dirty="0" err="1">
                  <a:solidFill>
                    <a:srgbClr val="611617"/>
                  </a:solidFill>
                  <a:latin typeface="Times New Roman" charset="0"/>
                </a:rPr>
                <a:t>antigeni</a:t>
              </a:r>
              <a:endParaRPr lang="en-US" sz="1200" b="1" dirty="0">
                <a:solidFill>
                  <a:srgbClr val="611617"/>
                </a:solidFill>
                <a:latin typeface="Times New Roman" charset="0"/>
              </a:endParaRPr>
            </a:p>
          </p:txBody>
        </p:sp>
        <p:sp>
          <p:nvSpPr>
            <p:cNvPr id="17" name="Text Box 14"/>
            <p:cNvSpPr txBox="1">
              <a:spLocks noChangeArrowheads="1"/>
            </p:cNvSpPr>
            <p:nvPr/>
          </p:nvSpPr>
          <p:spPr bwMode="auto">
            <a:xfrm>
              <a:off x="5344234" y="3130550"/>
              <a:ext cx="2254505" cy="120032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Central memory </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RO+ CCR5-</a:t>
              </a:r>
            </a:p>
            <a:p>
              <a:pPr algn="ctr" defTabSz="914400" eaLnBrk="0" hangingPunct="0"/>
              <a:r>
                <a:rPr lang="en-US" b="1" dirty="0">
                  <a:solidFill>
                    <a:srgbClr val="611617"/>
                  </a:solidFill>
                  <a:latin typeface="Times New Roman" charset="0"/>
                </a:rPr>
                <a:t>(</a:t>
              </a:r>
              <a:r>
                <a:rPr lang="en-US" b="1" dirty="0">
                  <a:solidFill>
                    <a:srgbClr val="611617"/>
                  </a:solidFill>
                </a:rPr>
                <a:t>TCM</a:t>
              </a:r>
              <a:r>
                <a:rPr lang="en-US" b="1" dirty="0">
                  <a:solidFill>
                    <a:srgbClr val="611617"/>
                  </a:solidFill>
                  <a:latin typeface="Times New Roman" charset="0"/>
                </a:rPr>
                <a:t>)</a:t>
              </a:r>
            </a:p>
          </p:txBody>
        </p:sp>
        <p:sp>
          <p:nvSpPr>
            <p:cNvPr id="18" name="Text Box 15"/>
            <p:cNvSpPr txBox="1">
              <a:spLocks noChangeArrowheads="1"/>
            </p:cNvSpPr>
            <p:nvPr/>
          </p:nvSpPr>
          <p:spPr bwMode="auto">
            <a:xfrm>
              <a:off x="1530781" y="5933639"/>
              <a:ext cx="1856172" cy="646331"/>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lgn="ctr" defTabSz="914400" eaLnBrk="0" hangingPunct="0"/>
              <a:r>
                <a:rPr lang="en-US" b="1" dirty="0" err="1">
                  <a:solidFill>
                    <a:srgbClr val="611617"/>
                  </a:solidFill>
                  <a:effectLst>
                    <a:outerShdw blurRad="38100" dist="38100" dir="2700000" algn="tl">
                      <a:srgbClr val="000000"/>
                    </a:outerShdw>
                  </a:effectLst>
                  <a:latin typeface="Times New Roman" charset="0"/>
                </a:rPr>
                <a:t>Linfociti</a:t>
              </a:r>
              <a:r>
                <a:rPr lang="en-US" b="1" dirty="0">
                  <a:solidFill>
                    <a:srgbClr val="611617"/>
                  </a:solidFill>
                  <a:effectLst>
                    <a:outerShdw blurRad="38100" dist="38100" dir="2700000" algn="tl">
                      <a:srgbClr val="000000"/>
                    </a:outerShdw>
                  </a:effectLst>
                  <a:latin typeface="Times New Roman" charset="0"/>
                </a:rPr>
                <a:t> T Naïve </a:t>
              </a:r>
            </a:p>
            <a:p>
              <a:pPr algn="ctr" defTabSz="914400" eaLnBrk="0" hangingPunct="0"/>
              <a:r>
                <a:rPr lang="en-US" b="1" dirty="0">
                  <a:solidFill>
                    <a:srgbClr val="611617"/>
                  </a:solidFill>
                  <a:effectLst>
                    <a:outerShdw blurRad="38100" dist="38100" dir="2700000" algn="tl">
                      <a:srgbClr val="000000"/>
                    </a:outerShdw>
                  </a:effectLst>
                  <a:latin typeface="Times New Roman" charset="0"/>
                </a:rPr>
                <a:t>CD4+ RA</a:t>
              </a:r>
            </a:p>
          </p:txBody>
        </p:sp>
        <p:grpSp>
          <p:nvGrpSpPr>
            <p:cNvPr id="19" name="Gruppo 18"/>
            <p:cNvGrpSpPr/>
            <p:nvPr/>
          </p:nvGrpSpPr>
          <p:grpSpPr>
            <a:xfrm>
              <a:off x="1570038" y="4540250"/>
              <a:ext cx="2209800" cy="1524000"/>
              <a:chOff x="1539875" y="3276600"/>
              <a:chExt cx="2209800" cy="1524000"/>
            </a:xfrm>
          </p:grpSpPr>
          <p:sp>
            <p:nvSpPr>
              <p:cNvPr id="20" name="Oval 4"/>
              <p:cNvSpPr>
                <a:spLocks noChangeArrowheads="1"/>
              </p:cNvSpPr>
              <p:nvPr/>
            </p:nvSpPr>
            <p:spPr bwMode="auto">
              <a:xfrm>
                <a:off x="2073275" y="32766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1" name="Oval 5"/>
              <p:cNvSpPr>
                <a:spLocks noChangeArrowheads="1"/>
              </p:cNvSpPr>
              <p:nvPr/>
            </p:nvSpPr>
            <p:spPr bwMode="auto">
              <a:xfrm>
                <a:off x="2225675" y="34290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2" name="Oval 6"/>
              <p:cNvSpPr>
                <a:spLocks noChangeArrowheads="1"/>
              </p:cNvSpPr>
              <p:nvPr/>
            </p:nvSpPr>
            <p:spPr bwMode="auto">
              <a:xfrm>
                <a:off x="2682875" y="32766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3" name="Oval 7"/>
              <p:cNvSpPr>
                <a:spLocks noChangeArrowheads="1"/>
              </p:cNvSpPr>
              <p:nvPr/>
            </p:nvSpPr>
            <p:spPr bwMode="auto">
              <a:xfrm>
                <a:off x="1692275" y="34290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4" name="Oval 8"/>
              <p:cNvSpPr>
                <a:spLocks noChangeArrowheads="1"/>
              </p:cNvSpPr>
              <p:nvPr/>
            </p:nvSpPr>
            <p:spPr bwMode="auto">
              <a:xfrm>
                <a:off x="2301875" y="38862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5" name="Oval 18"/>
              <p:cNvSpPr>
                <a:spLocks noChangeArrowheads="1"/>
              </p:cNvSpPr>
              <p:nvPr/>
            </p:nvSpPr>
            <p:spPr bwMode="auto">
              <a:xfrm>
                <a:off x="1539875" y="38100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6" name="Oval 19"/>
              <p:cNvSpPr>
                <a:spLocks noChangeArrowheads="1"/>
              </p:cNvSpPr>
              <p:nvPr/>
            </p:nvSpPr>
            <p:spPr bwMode="auto">
              <a:xfrm>
                <a:off x="2835275" y="38100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grpSp>
        <p:grpSp>
          <p:nvGrpSpPr>
            <p:cNvPr id="27" name="Gruppo 26"/>
            <p:cNvGrpSpPr/>
            <p:nvPr/>
          </p:nvGrpSpPr>
          <p:grpSpPr>
            <a:xfrm>
              <a:off x="4618038" y="4921250"/>
              <a:ext cx="1676400" cy="1905000"/>
              <a:chOff x="4587875" y="3657600"/>
              <a:chExt cx="1676400" cy="1905000"/>
            </a:xfrm>
          </p:grpSpPr>
          <p:sp>
            <p:nvSpPr>
              <p:cNvPr id="28" name="Oval 10"/>
              <p:cNvSpPr>
                <a:spLocks noChangeArrowheads="1"/>
              </p:cNvSpPr>
              <p:nvPr/>
            </p:nvSpPr>
            <p:spPr bwMode="auto">
              <a:xfrm>
                <a:off x="4968875" y="3657600"/>
                <a:ext cx="914400" cy="914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29" name="Oval 16"/>
              <p:cNvSpPr>
                <a:spLocks noChangeArrowheads="1"/>
              </p:cNvSpPr>
              <p:nvPr/>
            </p:nvSpPr>
            <p:spPr bwMode="auto">
              <a:xfrm>
                <a:off x="5349875" y="4038600"/>
                <a:ext cx="914400" cy="914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0" name="Oval 17"/>
              <p:cNvSpPr>
                <a:spLocks noChangeArrowheads="1"/>
              </p:cNvSpPr>
              <p:nvPr/>
            </p:nvSpPr>
            <p:spPr bwMode="auto">
              <a:xfrm>
                <a:off x="4664075" y="4038600"/>
                <a:ext cx="914400" cy="914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1" name="Oval 20"/>
              <p:cNvSpPr>
                <a:spLocks noChangeArrowheads="1"/>
              </p:cNvSpPr>
              <p:nvPr/>
            </p:nvSpPr>
            <p:spPr bwMode="auto">
              <a:xfrm>
                <a:off x="4587875" y="4648200"/>
                <a:ext cx="914400" cy="914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sp>
            <p:nvSpPr>
              <p:cNvPr id="32" name="Oval 21"/>
              <p:cNvSpPr>
                <a:spLocks noChangeArrowheads="1"/>
              </p:cNvSpPr>
              <p:nvPr/>
            </p:nvSpPr>
            <p:spPr bwMode="auto">
              <a:xfrm>
                <a:off x="5349875" y="4648200"/>
                <a:ext cx="914400" cy="914400"/>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pPr defTabSz="914400"/>
                <a:endParaRPr lang="en-US">
                  <a:solidFill>
                    <a:prstClr val="black"/>
                  </a:solidFill>
                </a:endParaRPr>
              </a:p>
            </p:txBody>
          </p:sp>
        </p:grpSp>
        <p:sp>
          <p:nvSpPr>
            <p:cNvPr id="33" name="Line 25"/>
            <p:cNvSpPr>
              <a:spLocks noChangeShapeType="1"/>
            </p:cNvSpPr>
            <p:nvPr/>
          </p:nvSpPr>
          <p:spPr bwMode="auto">
            <a:xfrm>
              <a:off x="4992947" y="4145695"/>
              <a:ext cx="162790" cy="68103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pPr defTabSz="914400"/>
              <a:endParaRPr lang="en-US">
                <a:solidFill>
                  <a:prstClr val="black"/>
                </a:solidFill>
              </a:endParaRPr>
            </a:p>
          </p:txBody>
        </p:sp>
        <p:sp>
          <p:nvSpPr>
            <p:cNvPr id="38" name="Text Box 13"/>
            <p:cNvSpPr txBox="1">
              <a:spLocks noChangeArrowheads="1"/>
            </p:cNvSpPr>
            <p:nvPr/>
          </p:nvSpPr>
          <p:spPr bwMode="auto">
            <a:xfrm rot="461490">
              <a:off x="3873504" y="4722483"/>
              <a:ext cx="723275" cy="276999"/>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defTabSz="914400" eaLnBrk="0" hangingPunct="0"/>
              <a:r>
                <a:rPr lang="en-US" sz="1200" b="1" dirty="0" err="1">
                  <a:solidFill>
                    <a:srgbClr val="611617"/>
                  </a:solidFill>
                  <a:latin typeface="Times New Roman" charset="0"/>
                </a:rPr>
                <a:t>antigeni</a:t>
              </a:r>
              <a:endParaRPr lang="en-US" sz="1200" b="1" dirty="0">
                <a:solidFill>
                  <a:srgbClr val="611617"/>
                </a:solidFill>
                <a:latin typeface="Times New Roman" charset="0"/>
              </a:endParaRPr>
            </a:p>
          </p:txBody>
        </p:sp>
        <p:pic>
          <p:nvPicPr>
            <p:cNvPr id="39" name="Picture 7" descr="hiv2.gif (10753 byte)"/>
            <p:cNvPicPr>
              <a:picLocks noChangeAspect="1" noChangeArrowheads="1"/>
            </p:cNvPicPr>
            <p:nvPr/>
          </p:nvPicPr>
          <p:blipFill>
            <a:blip r:embed="rId2" cstate="print"/>
            <a:srcRect/>
            <a:stretch>
              <a:fillRect/>
            </a:stretch>
          </p:blipFill>
          <p:spPr>
            <a:xfrm>
              <a:off x="5260977" y="4145695"/>
              <a:ext cx="471313" cy="486312"/>
            </a:xfrm>
            <a:prstGeom prst="rect">
              <a:avLst/>
            </a:prstGeom>
            <a:noFill/>
            <a:ln/>
          </p:spPr>
        </p:pic>
        <p:pic>
          <p:nvPicPr>
            <p:cNvPr id="40" name="Picture 7" descr="hiv2.gif (10753 byte)"/>
            <p:cNvPicPr>
              <a:picLocks noChangeAspect="1" noChangeArrowheads="1"/>
            </p:cNvPicPr>
            <p:nvPr/>
          </p:nvPicPr>
          <p:blipFill>
            <a:blip r:embed="rId2" cstate="print"/>
            <a:srcRect/>
            <a:stretch>
              <a:fillRect/>
            </a:stretch>
          </p:blipFill>
          <p:spPr>
            <a:xfrm>
              <a:off x="3958521" y="5149850"/>
              <a:ext cx="471313" cy="486312"/>
            </a:xfrm>
            <a:prstGeom prst="rect">
              <a:avLst/>
            </a:prstGeom>
            <a:noFill/>
            <a:ln/>
          </p:spPr>
        </p:pic>
      </p:grpSp>
      <p:pic>
        <p:nvPicPr>
          <p:cNvPr id="42" name="Picture 7" descr="hiv2.gif (10753 byte)"/>
          <p:cNvPicPr>
            <a:picLocks noChangeAspect="1" noChangeArrowheads="1"/>
          </p:cNvPicPr>
          <p:nvPr/>
        </p:nvPicPr>
        <p:blipFill>
          <a:blip r:embed="rId2" cstate="print"/>
          <a:srcRect/>
          <a:stretch>
            <a:fillRect/>
          </a:stretch>
        </p:blipFill>
        <p:spPr>
          <a:xfrm>
            <a:off x="7287945" y="309940"/>
            <a:ext cx="1043714" cy="1076929"/>
          </a:xfrm>
          <a:prstGeom prst="rect">
            <a:avLst/>
          </a:prstGeom>
          <a:noFill/>
          <a:ln/>
        </p:spPr>
      </p:pic>
      <p:sp>
        <p:nvSpPr>
          <p:cNvPr id="41" name="Rettangolo 5">
            <a:extLst>
              <a:ext uri="{FF2B5EF4-FFF2-40B4-BE49-F238E27FC236}">
                <a16:creationId xmlns:a16="http://schemas.microsoft.com/office/drawing/2014/main" id="{F545799D-6D32-E24F-B9AD-29D60790ADDE}"/>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911835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DC151B6-DA44-2040-B168-80F097E1850B}"/>
              </a:ext>
            </a:extLst>
          </p:cNvPr>
          <p:cNvSpPr/>
          <p:nvPr/>
        </p:nvSpPr>
        <p:spPr>
          <a:xfrm>
            <a:off x="782053" y="648123"/>
            <a:ext cx="7832558" cy="5016758"/>
          </a:xfrm>
          <a:prstGeom prst="rect">
            <a:avLst/>
          </a:prstGeom>
        </p:spPr>
        <p:txBody>
          <a:bodyPr wrap="square">
            <a:spAutoFit/>
          </a:bodyPr>
          <a:lstStyle/>
          <a:p>
            <a:r>
              <a:rPr lang="it-IT" b="1" dirty="0">
                <a:latin typeface="freewaylightregular"/>
              </a:rPr>
              <a:t>						</a:t>
            </a:r>
            <a:r>
              <a:rPr lang="it-IT" sz="3200" b="1" dirty="0">
                <a:latin typeface="freewaylightregular"/>
              </a:rPr>
              <a:t>CCR5 e CXCR4</a:t>
            </a:r>
            <a:br>
              <a:rPr lang="it-IT" b="1" dirty="0">
                <a:solidFill>
                  <a:srgbClr val="666666"/>
                </a:solidFill>
                <a:latin typeface="freewaylightregular"/>
              </a:rPr>
            </a:br>
            <a:r>
              <a:rPr lang="it-IT" dirty="0">
                <a:solidFill>
                  <a:srgbClr val="666666"/>
                </a:solidFill>
                <a:latin typeface="freewaylightregular"/>
              </a:rPr>
              <a:t>CCR5 e CXCR4 sono recettori di </a:t>
            </a:r>
            <a:r>
              <a:rPr lang="it-IT" dirty="0" err="1">
                <a:solidFill>
                  <a:srgbClr val="666666"/>
                </a:solidFill>
                <a:latin typeface="freewaylightregular"/>
              </a:rPr>
              <a:t>chemochine</a:t>
            </a:r>
            <a:r>
              <a:rPr lang="it-IT" dirty="0">
                <a:solidFill>
                  <a:srgbClr val="666666"/>
                </a:solidFill>
                <a:latin typeface="freewaylightregular"/>
              </a:rPr>
              <a:t>. </a:t>
            </a:r>
          </a:p>
          <a:p>
            <a:r>
              <a:rPr lang="it-IT" dirty="0">
                <a:solidFill>
                  <a:srgbClr val="666666"/>
                </a:solidFill>
                <a:latin typeface="freewaylightregular"/>
              </a:rPr>
              <a:t>Le </a:t>
            </a:r>
            <a:r>
              <a:rPr lang="it-IT" dirty="0" err="1">
                <a:solidFill>
                  <a:srgbClr val="666666"/>
                </a:solidFill>
                <a:latin typeface="freewaylightregular"/>
              </a:rPr>
              <a:t>chemochine</a:t>
            </a:r>
            <a:r>
              <a:rPr lang="it-IT" dirty="0">
                <a:solidFill>
                  <a:srgbClr val="666666"/>
                </a:solidFill>
                <a:latin typeface="freewaylightregular"/>
              </a:rPr>
              <a:t> sono molecole che vengono rilasciate in presenza di un'infezione e mettono in comunicazione le cellule del sistema immunitario. </a:t>
            </a:r>
          </a:p>
          <a:p>
            <a:r>
              <a:rPr lang="it-IT" dirty="0">
                <a:solidFill>
                  <a:srgbClr val="666666"/>
                </a:solidFill>
                <a:latin typeface="freewaylightregular"/>
              </a:rPr>
              <a:t>Il CXCR4 è essenziale per diverse funzioni:</a:t>
            </a:r>
          </a:p>
          <a:p>
            <a:pPr marL="285750" indent="-285750">
              <a:buFont typeface="Arial" panose="020B0604020202020204" pitchFamily="34" charset="0"/>
              <a:buChar char="•"/>
            </a:pPr>
            <a:r>
              <a:rPr lang="it-IT" dirty="0">
                <a:solidFill>
                  <a:srgbClr val="666666"/>
                </a:solidFill>
                <a:latin typeface="freewaylightregular"/>
              </a:rPr>
              <a:t> i topi a cui manca questo recettore presentano difetti nello sviluppo vascolare e nella genesi cardiaca, tanto da morire in utero. </a:t>
            </a:r>
          </a:p>
          <a:p>
            <a:pPr marL="285750" indent="-285750">
              <a:buFont typeface="Arial" panose="020B0604020202020204" pitchFamily="34" charset="0"/>
              <a:buChar char="•"/>
            </a:pPr>
            <a:r>
              <a:rPr lang="it-IT" dirty="0">
                <a:solidFill>
                  <a:srgbClr val="666666"/>
                </a:solidFill>
                <a:latin typeface="freewaylightregular"/>
              </a:rPr>
              <a:t>le persone che hanno una mutazione difettiva del CCR5 (D32), e quindi hanno una versione non funzionale del co-recettore, non sembrano soffrire di conseguenze cliniche evidenti.</a:t>
            </a:r>
          </a:p>
          <a:p>
            <a:r>
              <a:rPr lang="it-IT" b="1" dirty="0">
                <a:latin typeface="freewaylightregular"/>
              </a:rPr>
              <a:t>L'importanza clinica del tropismo</a:t>
            </a:r>
            <a:br>
              <a:rPr lang="it-IT" b="1" dirty="0">
                <a:solidFill>
                  <a:srgbClr val="666666"/>
                </a:solidFill>
                <a:latin typeface="freewaylightregular"/>
              </a:rPr>
            </a:br>
            <a:r>
              <a:rPr lang="it-IT" dirty="0">
                <a:solidFill>
                  <a:srgbClr val="666666"/>
                </a:solidFill>
                <a:latin typeface="freewaylightregular"/>
              </a:rPr>
              <a:t>I ceppi R5 del virus sono responsabili della quasi totalità delle infezioni trasmesse per via sessuale. In più, </a:t>
            </a:r>
            <a:r>
              <a:rPr lang="it-IT" dirty="0">
                <a:solidFill>
                  <a:srgbClr val="FF0000"/>
                </a:solidFill>
                <a:latin typeface="freewaylightregular"/>
              </a:rPr>
              <a:t>R5 è il virus predominante durante tutto il decorso dell'infezione ed è sufficiente a causare immunodeficienza, cioè l'AIDS</a:t>
            </a:r>
            <a:r>
              <a:rPr lang="it-IT" dirty="0">
                <a:solidFill>
                  <a:srgbClr val="666666"/>
                </a:solidFill>
                <a:latin typeface="freewaylightregular"/>
              </a:rPr>
              <a:t>. </a:t>
            </a:r>
          </a:p>
          <a:p>
            <a:r>
              <a:rPr lang="it-IT" dirty="0">
                <a:solidFill>
                  <a:srgbClr val="666666"/>
                </a:solidFill>
                <a:latin typeface="freewaylightregular"/>
              </a:rPr>
              <a:t>L'azione di </a:t>
            </a:r>
            <a:r>
              <a:rPr lang="it-IT" b="1" dirty="0">
                <a:solidFill>
                  <a:schemeClr val="tx2">
                    <a:lumMod val="60000"/>
                    <a:lumOff val="40000"/>
                  </a:schemeClr>
                </a:solidFill>
                <a:latin typeface="freewaylightregular"/>
              </a:rPr>
              <a:t>CXCR4 invece si rende apparente solo più avanti nel corso dell'infezione, in concomitanza con l'abbassamento repentino dei CD4+ e con la progressione rapida della malattia.</a:t>
            </a:r>
            <a:endParaRPr lang="it-IT" b="1" i="0" u="none" strike="noStrike" dirty="0">
              <a:solidFill>
                <a:schemeClr val="tx2">
                  <a:lumMod val="60000"/>
                  <a:lumOff val="40000"/>
                </a:schemeClr>
              </a:solidFill>
              <a:effectLst/>
              <a:latin typeface="freewaylightregular"/>
            </a:endParaRPr>
          </a:p>
        </p:txBody>
      </p:sp>
      <p:sp>
        <p:nvSpPr>
          <p:cNvPr id="3" name="Rettangolo 5">
            <a:extLst>
              <a:ext uri="{FF2B5EF4-FFF2-40B4-BE49-F238E27FC236}">
                <a16:creationId xmlns:a16="http://schemas.microsoft.com/office/drawing/2014/main" id="{186BD1BD-4BA3-A943-BC15-8B13C7AD88B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40532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E400B67D-6CD9-224E-95E6-B5267DD5C0F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CasellaDiTesto 2">
            <a:extLst>
              <a:ext uri="{FF2B5EF4-FFF2-40B4-BE49-F238E27FC236}">
                <a16:creationId xmlns:a16="http://schemas.microsoft.com/office/drawing/2014/main" id="{EB2EC90F-F79A-D14D-B9DA-4CF71D76F2A6}"/>
              </a:ext>
            </a:extLst>
          </p:cNvPr>
          <p:cNvSpPr txBox="1"/>
          <p:nvPr/>
        </p:nvSpPr>
        <p:spPr>
          <a:xfrm>
            <a:off x="3152275" y="2719137"/>
            <a:ext cx="2450351" cy="707886"/>
          </a:xfrm>
          <a:prstGeom prst="rect">
            <a:avLst/>
          </a:prstGeom>
          <a:noFill/>
        </p:spPr>
        <p:txBody>
          <a:bodyPr wrap="none" rtlCol="0">
            <a:spAutoFit/>
          </a:bodyPr>
          <a:lstStyle/>
          <a:p>
            <a:r>
              <a:rPr lang="it-IT" sz="4000" dirty="0"/>
              <a:t>Patogenesi</a:t>
            </a:r>
          </a:p>
        </p:txBody>
      </p:sp>
    </p:spTree>
    <p:extLst>
      <p:ext uri="{BB962C8B-B14F-4D97-AF65-F5344CB8AC3E}">
        <p14:creationId xmlns:p14="http://schemas.microsoft.com/office/powerpoint/2010/main" val="3162095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58BC66-4017-045A-8C40-BB773260D70D}"/>
              </a:ext>
            </a:extLst>
          </p:cNvPr>
          <p:cNvSpPr txBox="1"/>
          <p:nvPr/>
        </p:nvSpPr>
        <p:spPr>
          <a:xfrm>
            <a:off x="738554" y="1557338"/>
            <a:ext cx="7578359" cy="3970318"/>
          </a:xfrm>
          <a:prstGeom prst="rect">
            <a:avLst/>
          </a:prstGeom>
          <a:noFill/>
        </p:spPr>
        <p:txBody>
          <a:bodyPr wrap="square">
            <a:spAutoFit/>
          </a:bodyPr>
          <a:lstStyle/>
          <a:p>
            <a:pPr marL="285750" indent="-285750" algn="just">
              <a:buFont typeface="Arial" panose="020B0604020202020204" pitchFamily="34" charset="0"/>
              <a:buChar char="•"/>
              <a:defRPr/>
            </a:pPr>
            <a:r>
              <a:rPr lang="it-IT" sz="1800" dirty="0" err="1">
                <a:solidFill>
                  <a:srgbClr val="050606"/>
                </a:solidFill>
              </a:rPr>
              <a:t>Since</a:t>
            </a:r>
            <a:r>
              <a:rPr lang="it-IT" sz="1800" dirty="0">
                <a:solidFill>
                  <a:srgbClr val="050606"/>
                </a:solidFill>
              </a:rPr>
              <a:t> the </a:t>
            </a:r>
            <a:r>
              <a:rPr lang="it-IT" sz="1800" dirty="0" err="1">
                <a:solidFill>
                  <a:srgbClr val="050606"/>
                </a:solidFill>
              </a:rPr>
              <a:t>beginning</a:t>
            </a:r>
            <a:r>
              <a:rPr lang="it-IT" sz="1800" dirty="0">
                <a:solidFill>
                  <a:srgbClr val="050606"/>
                </a:solidFill>
              </a:rPr>
              <a:t> of the </a:t>
            </a:r>
            <a:r>
              <a:rPr lang="it-IT" sz="1800" dirty="0" err="1">
                <a:solidFill>
                  <a:srgbClr val="050606"/>
                </a:solidFill>
              </a:rPr>
              <a:t>epidemic</a:t>
            </a:r>
            <a:r>
              <a:rPr lang="it-IT" sz="1800" dirty="0">
                <a:solidFill>
                  <a:srgbClr val="050606"/>
                </a:solidFill>
              </a:rPr>
              <a:t>, 84.2 </a:t>
            </a:r>
            <a:r>
              <a:rPr lang="it-IT" sz="1800" dirty="0" err="1">
                <a:solidFill>
                  <a:srgbClr val="050606"/>
                </a:solidFill>
              </a:rPr>
              <a:t>million</a:t>
            </a:r>
            <a:r>
              <a:rPr lang="it-IT" sz="1800" dirty="0">
                <a:solidFill>
                  <a:srgbClr val="050606"/>
                </a:solidFill>
              </a:rPr>
              <a:t> [64.0–113.0 </a:t>
            </a:r>
            <a:r>
              <a:rPr lang="it-IT" sz="1800" dirty="0" err="1">
                <a:solidFill>
                  <a:srgbClr val="050606"/>
                </a:solidFill>
              </a:rPr>
              <a:t>million</a:t>
            </a:r>
            <a:r>
              <a:rPr lang="it-IT" sz="1800" dirty="0">
                <a:solidFill>
                  <a:srgbClr val="050606"/>
                </a:solidFill>
              </a:rPr>
              <a:t>] people </a:t>
            </a:r>
            <a:r>
              <a:rPr lang="it-IT" sz="1800" dirty="0" err="1">
                <a:solidFill>
                  <a:srgbClr val="050606"/>
                </a:solidFill>
              </a:rPr>
              <a:t>have</a:t>
            </a:r>
            <a:r>
              <a:rPr lang="it-IT" sz="1800" dirty="0">
                <a:solidFill>
                  <a:srgbClr val="050606"/>
                </a:solidFill>
              </a:rPr>
              <a:t> </a:t>
            </a:r>
            <a:r>
              <a:rPr lang="it-IT" sz="1800" dirty="0" err="1">
                <a:solidFill>
                  <a:srgbClr val="050606"/>
                </a:solidFill>
              </a:rPr>
              <a:t>been</a:t>
            </a:r>
            <a:r>
              <a:rPr lang="it-IT" sz="1800" dirty="0">
                <a:solidFill>
                  <a:srgbClr val="050606"/>
                </a:solidFill>
              </a:rPr>
              <a:t> </a:t>
            </a:r>
            <a:r>
              <a:rPr lang="it-IT" sz="1800" dirty="0" err="1">
                <a:solidFill>
                  <a:srgbClr val="050606"/>
                </a:solidFill>
              </a:rPr>
              <a:t>infected</a:t>
            </a:r>
            <a:r>
              <a:rPr lang="it-IT" sz="1800" dirty="0">
                <a:solidFill>
                  <a:srgbClr val="050606"/>
                </a:solidFill>
              </a:rPr>
              <a:t> with the HIV virus and </a:t>
            </a:r>
            <a:r>
              <a:rPr lang="it-IT" sz="1800" dirty="0" err="1">
                <a:solidFill>
                  <a:srgbClr val="050606"/>
                </a:solidFill>
              </a:rPr>
              <a:t>about</a:t>
            </a:r>
            <a:r>
              <a:rPr lang="it-IT" sz="1800" dirty="0">
                <a:solidFill>
                  <a:srgbClr val="050606"/>
                </a:solidFill>
              </a:rPr>
              <a:t> 40.1 </a:t>
            </a:r>
            <a:r>
              <a:rPr lang="it-IT" sz="1800" dirty="0" err="1">
                <a:solidFill>
                  <a:srgbClr val="050606"/>
                </a:solidFill>
              </a:rPr>
              <a:t>million</a:t>
            </a:r>
            <a:r>
              <a:rPr lang="it-IT" sz="1800" dirty="0">
                <a:solidFill>
                  <a:srgbClr val="050606"/>
                </a:solidFill>
              </a:rPr>
              <a:t> [33.6–48.6 </a:t>
            </a:r>
            <a:r>
              <a:rPr lang="it-IT" sz="1800" dirty="0" err="1">
                <a:solidFill>
                  <a:srgbClr val="050606"/>
                </a:solidFill>
              </a:rPr>
              <a:t>million</a:t>
            </a:r>
            <a:r>
              <a:rPr lang="it-IT" sz="1800" dirty="0">
                <a:solidFill>
                  <a:srgbClr val="050606"/>
                </a:solidFill>
              </a:rPr>
              <a:t>] people </a:t>
            </a:r>
            <a:r>
              <a:rPr lang="it-IT" sz="1800" dirty="0" err="1">
                <a:solidFill>
                  <a:srgbClr val="050606"/>
                </a:solidFill>
              </a:rPr>
              <a:t>have</a:t>
            </a:r>
            <a:r>
              <a:rPr lang="it-IT" sz="1800" dirty="0">
                <a:solidFill>
                  <a:srgbClr val="050606"/>
                </a:solidFill>
              </a:rPr>
              <a:t> </a:t>
            </a:r>
            <a:r>
              <a:rPr lang="it-IT" sz="1800" dirty="0" err="1">
                <a:solidFill>
                  <a:srgbClr val="050606"/>
                </a:solidFill>
              </a:rPr>
              <a:t>died</a:t>
            </a:r>
            <a:r>
              <a:rPr lang="it-IT" sz="1800" dirty="0">
                <a:solidFill>
                  <a:srgbClr val="050606"/>
                </a:solidFill>
              </a:rPr>
              <a:t> of HIV.</a:t>
            </a:r>
          </a:p>
          <a:p>
            <a:pPr algn="just">
              <a:defRPr/>
            </a:pPr>
            <a:endParaRPr lang="it-IT" sz="1800" dirty="0">
              <a:solidFill>
                <a:srgbClr val="050606"/>
              </a:solidFill>
            </a:endParaRPr>
          </a:p>
          <a:p>
            <a:pPr marL="285750" indent="-285750" algn="just">
              <a:buFont typeface="Arial" panose="020B0604020202020204" pitchFamily="34" charset="0"/>
              <a:buChar char="•"/>
              <a:defRPr/>
            </a:pPr>
            <a:r>
              <a:rPr lang="it-IT" sz="1800" dirty="0">
                <a:solidFill>
                  <a:srgbClr val="050606"/>
                </a:solidFill>
              </a:rPr>
              <a:t>38.4 </a:t>
            </a:r>
            <a:r>
              <a:rPr lang="it-IT" sz="1800" dirty="0" err="1">
                <a:solidFill>
                  <a:srgbClr val="050606"/>
                </a:solidFill>
              </a:rPr>
              <a:t>million</a:t>
            </a:r>
            <a:r>
              <a:rPr lang="it-IT" sz="1800" dirty="0">
                <a:solidFill>
                  <a:srgbClr val="050606"/>
                </a:solidFill>
              </a:rPr>
              <a:t> [33.9–43.8 </a:t>
            </a:r>
            <a:r>
              <a:rPr lang="it-IT" sz="1800" dirty="0" err="1">
                <a:solidFill>
                  <a:srgbClr val="050606"/>
                </a:solidFill>
              </a:rPr>
              <a:t>million</a:t>
            </a:r>
            <a:r>
              <a:rPr lang="it-IT" sz="1800" dirty="0">
                <a:solidFill>
                  <a:srgbClr val="050606"/>
                </a:solidFill>
              </a:rPr>
              <a:t>] people </a:t>
            </a:r>
            <a:r>
              <a:rPr lang="it-IT" sz="1800" dirty="0" err="1">
                <a:solidFill>
                  <a:srgbClr val="050606"/>
                </a:solidFill>
              </a:rPr>
              <a:t>were</a:t>
            </a:r>
            <a:r>
              <a:rPr lang="it-IT" sz="1800" dirty="0">
                <a:solidFill>
                  <a:srgbClr val="050606"/>
                </a:solidFill>
              </a:rPr>
              <a:t> living with HIV </a:t>
            </a:r>
            <a:r>
              <a:rPr lang="it-IT" sz="1800" dirty="0" err="1">
                <a:solidFill>
                  <a:srgbClr val="050606"/>
                </a:solidFill>
              </a:rPr>
              <a:t>at</a:t>
            </a:r>
            <a:r>
              <a:rPr lang="it-IT" sz="1800" dirty="0">
                <a:solidFill>
                  <a:srgbClr val="050606"/>
                </a:solidFill>
              </a:rPr>
              <a:t> the end of 2021. </a:t>
            </a:r>
          </a:p>
          <a:p>
            <a:pPr algn="just">
              <a:defRPr/>
            </a:pPr>
            <a:endParaRPr lang="it-IT" sz="1800" dirty="0">
              <a:solidFill>
                <a:srgbClr val="050606"/>
              </a:solidFill>
            </a:endParaRPr>
          </a:p>
          <a:p>
            <a:pPr marL="285750" indent="-285750" algn="just">
              <a:buFont typeface="Arial" panose="020B0604020202020204" pitchFamily="34" charset="0"/>
              <a:buChar char="•"/>
              <a:defRPr/>
            </a:pPr>
            <a:r>
              <a:rPr lang="it-IT" sz="1800" dirty="0">
                <a:solidFill>
                  <a:srgbClr val="050606"/>
                </a:solidFill>
              </a:rPr>
              <a:t>An </a:t>
            </a:r>
            <a:r>
              <a:rPr lang="it-IT" sz="1800" dirty="0" err="1">
                <a:solidFill>
                  <a:srgbClr val="050606"/>
                </a:solidFill>
              </a:rPr>
              <a:t>estimated</a:t>
            </a:r>
            <a:r>
              <a:rPr lang="it-IT" sz="1800" dirty="0">
                <a:solidFill>
                  <a:srgbClr val="050606"/>
                </a:solidFill>
              </a:rPr>
              <a:t> 0.7% [0.6-0.8%] of </a:t>
            </a:r>
            <a:r>
              <a:rPr lang="it-IT" sz="1800" dirty="0" err="1">
                <a:solidFill>
                  <a:srgbClr val="050606"/>
                </a:solidFill>
              </a:rPr>
              <a:t>adults</a:t>
            </a:r>
            <a:r>
              <a:rPr lang="it-IT" sz="1800" dirty="0">
                <a:solidFill>
                  <a:srgbClr val="050606"/>
                </a:solidFill>
              </a:rPr>
              <a:t> </a:t>
            </a:r>
            <a:r>
              <a:rPr lang="it-IT" sz="1800" dirty="0" err="1">
                <a:solidFill>
                  <a:srgbClr val="050606"/>
                </a:solidFill>
              </a:rPr>
              <a:t>aged</a:t>
            </a:r>
            <a:r>
              <a:rPr lang="it-IT" sz="1800" dirty="0">
                <a:solidFill>
                  <a:srgbClr val="050606"/>
                </a:solidFill>
              </a:rPr>
              <a:t> 15–49 </a:t>
            </a:r>
            <a:r>
              <a:rPr lang="it-IT" sz="1800" dirty="0" err="1">
                <a:solidFill>
                  <a:srgbClr val="050606"/>
                </a:solidFill>
              </a:rPr>
              <a:t>years</a:t>
            </a:r>
            <a:r>
              <a:rPr lang="it-IT" sz="1800" dirty="0">
                <a:solidFill>
                  <a:srgbClr val="050606"/>
                </a:solidFill>
              </a:rPr>
              <a:t> </a:t>
            </a:r>
            <a:r>
              <a:rPr lang="it-IT" sz="1800" dirty="0" err="1">
                <a:solidFill>
                  <a:srgbClr val="050606"/>
                </a:solidFill>
              </a:rPr>
              <a:t>worldwide</a:t>
            </a:r>
            <a:r>
              <a:rPr lang="it-IT" sz="1800" dirty="0">
                <a:solidFill>
                  <a:srgbClr val="050606"/>
                </a:solidFill>
              </a:rPr>
              <a:t> are living with HIV, </a:t>
            </a:r>
            <a:r>
              <a:rPr lang="it-IT" sz="1800" dirty="0" err="1">
                <a:solidFill>
                  <a:srgbClr val="050606"/>
                </a:solidFill>
              </a:rPr>
              <a:t>although</a:t>
            </a:r>
            <a:r>
              <a:rPr lang="it-IT" sz="1800" dirty="0">
                <a:solidFill>
                  <a:srgbClr val="050606"/>
                </a:solidFill>
              </a:rPr>
              <a:t> the burden of the </a:t>
            </a:r>
            <a:r>
              <a:rPr lang="it-IT" sz="1800" dirty="0" err="1">
                <a:solidFill>
                  <a:srgbClr val="050606"/>
                </a:solidFill>
              </a:rPr>
              <a:t>epidemic</a:t>
            </a:r>
            <a:r>
              <a:rPr lang="it-IT" sz="1800" dirty="0">
                <a:solidFill>
                  <a:srgbClr val="050606"/>
                </a:solidFill>
              </a:rPr>
              <a:t> </a:t>
            </a:r>
            <a:r>
              <a:rPr lang="it-IT" sz="1800" dirty="0" err="1">
                <a:solidFill>
                  <a:srgbClr val="050606"/>
                </a:solidFill>
              </a:rPr>
              <a:t>continues</a:t>
            </a:r>
            <a:r>
              <a:rPr lang="it-IT" sz="1800" dirty="0">
                <a:solidFill>
                  <a:srgbClr val="050606"/>
                </a:solidFill>
              </a:rPr>
              <a:t> to </a:t>
            </a:r>
            <a:r>
              <a:rPr lang="it-IT" sz="1800" dirty="0" err="1">
                <a:solidFill>
                  <a:srgbClr val="050606"/>
                </a:solidFill>
              </a:rPr>
              <a:t>vary</a:t>
            </a:r>
            <a:r>
              <a:rPr lang="it-IT" sz="1800" dirty="0">
                <a:solidFill>
                  <a:srgbClr val="050606"/>
                </a:solidFill>
              </a:rPr>
              <a:t> </a:t>
            </a:r>
            <a:r>
              <a:rPr lang="it-IT" sz="1800" dirty="0" err="1">
                <a:solidFill>
                  <a:srgbClr val="050606"/>
                </a:solidFill>
              </a:rPr>
              <a:t>considerably</a:t>
            </a:r>
            <a:r>
              <a:rPr lang="it-IT" sz="1800" dirty="0">
                <a:solidFill>
                  <a:srgbClr val="050606"/>
                </a:solidFill>
              </a:rPr>
              <a:t> </a:t>
            </a:r>
            <a:r>
              <a:rPr lang="it-IT" sz="1800" dirty="0" err="1">
                <a:solidFill>
                  <a:srgbClr val="050606"/>
                </a:solidFill>
              </a:rPr>
              <a:t>between</a:t>
            </a:r>
            <a:r>
              <a:rPr lang="it-IT" sz="1800" dirty="0">
                <a:solidFill>
                  <a:srgbClr val="050606"/>
                </a:solidFill>
              </a:rPr>
              <a:t> countries and </a:t>
            </a:r>
            <a:r>
              <a:rPr lang="it-IT" sz="1800" dirty="0" err="1">
                <a:solidFill>
                  <a:srgbClr val="050606"/>
                </a:solidFill>
              </a:rPr>
              <a:t>regions</a:t>
            </a:r>
            <a:r>
              <a:rPr lang="it-IT" sz="1800" dirty="0">
                <a:solidFill>
                  <a:srgbClr val="050606"/>
                </a:solidFill>
              </a:rPr>
              <a:t>.</a:t>
            </a:r>
          </a:p>
          <a:p>
            <a:pPr algn="just">
              <a:defRPr/>
            </a:pPr>
            <a:endParaRPr lang="it-IT" sz="1800" dirty="0">
              <a:solidFill>
                <a:srgbClr val="050606"/>
              </a:solidFill>
            </a:endParaRPr>
          </a:p>
          <a:p>
            <a:pPr marL="285750" indent="-285750" algn="just">
              <a:buFont typeface="Arial" panose="020B0604020202020204" pitchFamily="34" charset="0"/>
              <a:buChar char="•"/>
              <a:defRPr/>
            </a:pPr>
            <a:r>
              <a:rPr lang="it-IT" sz="1800" dirty="0">
                <a:solidFill>
                  <a:srgbClr val="050606"/>
                </a:solidFill>
              </a:rPr>
              <a:t>The WHO </a:t>
            </a:r>
            <a:r>
              <a:rPr lang="it-IT" sz="1800" dirty="0" err="1">
                <a:solidFill>
                  <a:srgbClr val="050606"/>
                </a:solidFill>
              </a:rPr>
              <a:t>African</a:t>
            </a:r>
            <a:r>
              <a:rPr lang="it-IT" sz="1800" dirty="0">
                <a:solidFill>
                  <a:srgbClr val="050606"/>
                </a:solidFill>
              </a:rPr>
              <a:t> </a:t>
            </a:r>
            <a:r>
              <a:rPr lang="it-IT" sz="1800" dirty="0" err="1">
                <a:solidFill>
                  <a:srgbClr val="050606"/>
                </a:solidFill>
              </a:rPr>
              <a:t>Region</a:t>
            </a:r>
            <a:r>
              <a:rPr lang="it-IT" sz="1800" dirty="0">
                <a:solidFill>
                  <a:srgbClr val="050606"/>
                </a:solidFill>
              </a:rPr>
              <a:t> </a:t>
            </a:r>
            <a:r>
              <a:rPr lang="it-IT" sz="1800" dirty="0" err="1">
                <a:solidFill>
                  <a:srgbClr val="050606"/>
                </a:solidFill>
              </a:rPr>
              <a:t>remains</a:t>
            </a:r>
            <a:r>
              <a:rPr lang="it-IT" sz="1800" dirty="0">
                <a:solidFill>
                  <a:srgbClr val="050606"/>
                </a:solidFill>
              </a:rPr>
              <a:t> </a:t>
            </a:r>
            <a:r>
              <a:rPr lang="it-IT" sz="1800" dirty="0" err="1">
                <a:solidFill>
                  <a:srgbClr val="050606"/>
                </a:solidFill>
              </a:rPr>
              <a:t>most</a:t>
            </a:r>
            <a:r>
              <a:rPr lang="it-IT" sz="1800" dirty="0">
                <a:solidFill>
                  <a:srgbClr val="050606"/>
                </a:solidFill>
              </a:rPr>
              <a:t> </a:t>
            </a:r>
            <a:r>
              <a:rPr lang="it-IT" sz="1800" dirty="0" err="1">
                <a:solidFill>
                  <a:srgbClr val="050606"/>
                </a:solidFill>
              </a:rPr>
              <a:t>severely</a:t>
            </a:r>
            <a:r>
              <a:rPr lang="it-IT" sz="1800" dirty="0">
                <a:solidFill>
                  <a:srgbClr val="050606"/>
                </a:solidFill>
              </a:rPr>
              <a:t> </a:t>
            </a:r>
            <a:r>
              <a:rPr lang="it-IT" sz="1800" dirty="0" err="1">
                <a:solidFill>
                  <a:srgbClr val="050606"/>
                </a:solidFill>
              </a:rPr>
              <a:t>affected</a:t>
            </a:r>
            <a:r>
              <a:rPr lang="it-IT" sz="1800" dirty="0">
                <a:solidFill>
                  <a:srgbClr val="050606"/>
                </a:solidFill>
              </a:rPr>
              <a:t>, with </a:t>
            </a:r>
            <a:r>
              <a:rPr lang="it-IT" sz="1800" dirty="0" err="1">
                <a:solidFill>
                  <a:srgbClr val="050606"/>
                </a:solidFill>
              </a:rPr>
              <a:t>nearly</a:t>
            </a:r>
            <a:r>
              <a:rPr lang="it-IT" sz="1800" dirty="0">
                <a:solidFill>
                  <a:srgbClr val="050606"/>
                </a:solidFill>
              </a:rPr>
              <a:t> 1 in </a:t>
            </a:r>
            <a:r>
              <a:rPr lang="it-IT" sz="1800" dirty="0" err="1">
                <a:solidFill>
                  <a:srgbClr val="050606"/>
                </a:solidFill>
              </a:rPr>
              <a:t>every</a:t>
            </a:r>
            <a:r>
              <a:rPr lang="it-IT" sz="1800" dirty="0">
                <a:solidFill>
                  <a:srgbClr val="050606"/>
                </a:solidFill>
              </a:rPr>
              <a:t> 25 </a:t>
            </a:r>
            <a:r>
              <a:rPr lang="it-IT" sz="1800" dirty="0" err="1">
                <a:solidFill>
                  <a:srgbClr val="050606"/>
                </a:solidFill>
              </a:rPr>
              <a:t>adults</a:t>
            </a:r>
            <a:r>
              <a:rPr lang="it-IT" sz="1800" dirty="0">
                <a:solidFill>
                  <a:srgbClr val="050606"/>
                </a:solidFill>
              </a:rPr>
              <a:t> (3.4%) living with HIV and accounting for more </a:t>
            </a:r>
            <a:r>
              <a:rPr lang="it-IT" sz="1800" dirty="0" err="1">
                <a:solidFill>
                  <a:srgbClr val="050606"/>
                </a:solidFill>
              </a:rPr>
              <a:t>than</a:t>
            </a:r>
            <a:r>
              <a:rPr lang="it-IT" sz="1800" dirty="0">
                <a:solidFill>
                  <a:srgbClr val="050606"/>
                </a:solidFill>
              </a:rPr>
              <a:t> </a:t>
            </a:r>
            <a:r>
              <a:rPr lang="it-IT" sz="1800" dirty="0" err="1">
                <a:solidFill>
                  <a:srgbClr val="050606"/>
                </a:solidFill>
              </a:rPr>
              <a:t>two-thirds</a:t>
            </a:r>
            <a:r>
              <a:rPr lang="it-IT" sz="1800" dirty="0">
                <a:solidFill>
                  <a:srgbClr val="050606"/>
                </a:solidFill>
              </a:rPr>
              <a:t> of the people living with HIV </a:t>
            </a:r>
            <a:r>
              <a:rPr lang="it-IT" sz="1800" dirty="0" err="1">
                <a:solidFill>
                  <a:srgbClr val="050606"/>
                </a:solidFill>
              </a:rPr>
              <a:t>worldwide</a:t>
            </a:r>
            <a:r>
              <a:rPr lang="it-IT" sz="1800" dirty="0">
                <a:solidFill>
                  <a:srgbClr val="050606"/>
                </a:solidFill>
              </a:rPr>
              <a:t>.</a:t>
            </a:r>
          </a:p>
        </p:txBody>
      </p:sp>
      <p:sp>
        <p:nvSpPr>
          <p:cNvPr id="3" name="Rettangolo 2">
            <a:extLst>
              <a:ext uri="{FF2B5EF4-FFF2-40B4-BE49-F238E27FC236}">
                <a16:creationId xmlns:a16="http://schemas.microsoft.com/office/drawing/2014/main" id="{6CA88495-B086-0F98-16A7-AE7683F37CAF}"/>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4" name="CasellaDiTesto 3">
            <a:extLst>
              <a:ext uri="{FF2B5EF4-FFF2-40B4-BE49-F238E27FC236}">
                <a16:creationId xmlns:a16="http://schemas.microsoft.com/office/drawing/2014/main" id="{AF183FAF-C143-8C3B-B478-F0F95D74059F}"/>
              </a:ext>
            </a:extLst>
          </p:cNvPr>
          <p:cNvSpPr txBox="1"/>
          <p:nvPr/>
        </p:nvSpPr>
        <p:spPr>
          <a:xfrm>
            <a:off x="427512" y="6080166"/>
            <a:ext cx="1259704" cy="369332"/>
          </a:xfrm>
          <a:prstGeom prst="rect">
            <a:avLst/>
          </a:prstGeom>
          <a:noFill/>
        </p:spPr>
        <p:txBody>
          <a:bodyPr wrap="none" rtlCol="0">
            <a:spAutoFit/>
          </a:bodyPr>
          <a:lstStyle/>
          <a:p>
            <a:r>
              <a:rPr lang="it-IT" dirty="0"/>
              <a:t>WHO, 2024</a:t>
            </a:r>
          </a:p>
        </p:txBody>
      </p:sp>
    </p:spTree>
    <p:extLst>
      <p:ext uri="{BB962C8B-B14F-4D97-AF65-F5344CB8AC3E}">
        <p14:creationId xmlns:p14="http://schemas.microsoft.com/office/powerpoint/2010/main" val="3262995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0DAB6003-C858-8749-AA99-FA03169B4DCF}"/>
              </a:ext>
            </a:extLst>
          </p:cNvPr>
          <p:cNvSpPr>
            <a:spLocks noGrp="1" noChangeArrowheads="1"/>
          </p:cNvSpPr>
          <p:nvPr>
            <p:ph type="title" idx="4294967295"/>
          </p:nvPr>
        </p:nvSpPr>
        <p:spPr>
          <a:xfrm>
            <a:off x="457200" y="269875"/>
            <a:ext cx="8229600" cy="1143000"/>
          </a:xfrm>
        </p:spPr>
        <p:txBody>
          <a:bodyPr/>
          <a:lstStyle/>
          <a:p>
            <a:pPr eaLnBrk="1" hangingPunct="1"/>
            <a:r>
              <a:rPr lang="ja-JP" altLang="it-IT" sz="4000">
                <a:ea typeface="ＭＳ Ｐゴシック" panose="020B0600070205080204" pitchFamily="34" charset="-128"/>
              </a:rPr>
              <a:t>“</a:t>
            </a:r>
            <a:r>
              <a:rPr lang="it-IT" altLang="ja-JP" sz="4000">
                <a:ea typeface="ＭＳ Ｐゴシック" panose="020B0600070205080204" pitchFamily="34" charset="-128"/>
              </a:rPr>
              <a:t>Il modello animale</a:t>
            </a:r>
            <a:r>
              <a:rPr lang="ja-JP" altLang="it-IT" sz="4000">
                <a:ea typeface="ＭＳ Ｐゴシック" panose="020B0600070205080204" pitchFamily="34" charset="-128"/>
              </a:rPr>
              <a:t>”</a:t>
            </a:r>
            <a:endParaRPr lang="ja-JP" altLang="it-IT" sz="4000" noProof="1">
              <a:ea typeface="ＭＳ Ｐゴシック" panose="020B0600070205080204" pitchFamily="34" charset="-128"/>
            </a:endParaRPr>
          </a:p>
        </p:txBody>
      </p:sp>
      <p:pic>
        <p:nvPicPr>
          <p:cNvPr id="14338" name="Picture 3">
            <a:extLst>
              <a:ext uri="{FF2B5EF4-FFF2-40B4-BE49-F238E27FC236}">
                <a16:creationId xmlns:a16="http://schemas.microsoft.com/office/drawing/2014/main" id="{93BCC304-F02C-EC4B-8E7E-F3CA4842EAA4}"/>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rot="5400000">
            <a:off x="1086644" y="2663032"/>
            <a:ext cx="2447925" cy="2687637"/>
          </a:xfrm>
          <a:noFill/>
        </p:spPr>
      </p:pic>
      <p:pic>
        <p:nvPicPr>
          <p:cNvPr id="14339" name="Picture 4">
            <a:extLst>
              <a:ext uri="{FF2B5EF4-FFF2-40B4-BE49-F238E27FC236}">
                <a16:creationId xmlns:a16="http://schemas.microsoft.com/office/drawing/2014/main" id="{6F3EA83D-85D3-464E-9DF0-5D5FC02A6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385594" y="2717006"/>
            <a:ext cx="23907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a:extLst>
              <a:ext uri="{FF2B5EF4-FFF2-40B4-BE49-F238E27FC236}">
                <a16:creationId xmlns:a16="http://schemas.microsoft.com/office/drawing/2014/main" id="{C8633B88-ACFE-4E4E-8F51-AE4B3A6E5CE0}"/>
              </a:ext>
            </a:extLst>
          </p:cNvPr>
          <p:cNvSpPr txBox="1">
            <a:spLocks noChangeArrowheads="1"/>
          </p:cNvSpPr>
          <p:nvPr/>
        </p:nvSpPr>
        <p:spPr bwMode="auto">
          <a:xfrm>
            <a:off x="5292725" y="5421313"/>
            <a:ext cx="2692400" cy="647700"/>
          </a:xfrm>
          <a:prstGeom prst="rect">
            <a:avLst/>
          </a:prstGeom>
          <a:noFill/>
          <a:ln w="9525">
            <a:noFill/>
            <a:miter lim="800000"/>
            <a:headEnd/>
            <a:tailEnd/>
          </a:ln>
        </p:spPr>
        <p:txBody>
          <a:bodyPr wrap="none">
            <a:spAutoFit/>
          </a:bodyPr>
          <a:lstStyle/>
          <a:p>
            <a:pPr algn="ctr">
              <a:defRPr/>
            </a:pPr>
            <a:r>
              <a:rPr lang="it-IT" sz="2000" b="1" dirty="0" err="1">
                <a:latin typeface="+mn-lt"/>
              </a:rPr>
              <a:t>Sooty</a:t>
            </a:r>
            <a:r>
              <a:rPr lang="it-IT" sz="2000" b="1" dirty="0">
                <a:latin typeface="+mn-lt"/>
              </a:rPr>
              <a:t> </a:t>
            </a:r>
            <a:r>
              <a:rPr lang="it-IT" sz="2000" b="1" dirty="0" err="1">
                <a:latin typeface="+mn-lt"/>
              </a:rPr>
              <a:t>Mangabeys</a:t>
            </a:r>
            <a:r>
              <a:rPr lang="it-IT" sz="2000" b="1" dirty="0">
                <a:latin typeface="+mn-lt"/>
              </a:rPr>
              <a:t> (SM) </a:t>
            </a:r>
          </a:p>
          <a:p>
            <a:pPr algn="ctr">
              <a:defRPr/>
            </a:pPr>
            <a:r>
              <a:rPr lang="it-IT" sz="1600" b="1" i="1" dirty="0">
                <a:latin typeface="+mn-lt"/>
              </a:rPr>
              <a:t>(</a:t>
            </a:r>
            <a:r>
              <a:rPr lang="it-IT" sz="1600" b="1" i="1" dirty="0" err="1">
                <a:latin typeface="+mn-lt"/>
              </a:rPr>
              <a:t>Cercocebus</a:t>
            </a:r>
            <a:r>
              <a:rPr lang="it-IT" sz="1600" b="1" i="1" dirty="0">
                <a:latin typeface="+mn-lt"/>
              </a:rPr>
              <a:t> </a:t>
            </a:r>
            <a:r>
              <a:rPr lang="it-IT" sz="1600" b="1" i="1" dirty="0" err="1">
                <a:latin typeface="+mn-lt"/>
              </a:rPr>
              <a:t>atys</a:t>
            </a:r>
            <a:r>
              <a:rPr lang="it-IT" sz="1600" b="1" i="1" dirty="0">
                <a:latin typeface="+mn-lt"/>
              </a:rPr>
              <a:t>)</a:t>
            </a:r>
            <a:endParaRPr lang="it-IT" sz="1600" b="1" i="1" noProof="1">
              <a:latin typeface="+mn-lt"/>
            </a:endParaRPr>
          </a:p>
        </p:txBody>
      </p:sp>
      <p:sp>
        <p:nvSpPr>
          <p:cNvPr id="14342" name="Rectangle 6">
            <a:extLst>
              <a:ext uri="{FF2B5EF4-FFF2-40B4-BE49-F238E27FC236}">
                <a16:creationId xmlns:a16="http://schemas.microsoft.com/office/drawing/2014/main" id="{C1263437-8422-114B-A579-1FC1892E4819}"/>
              </a:ext>
            </a:extLst>
          </p:cNvPr>
          <p:cNvSpPr>
            <a:spLocks noChangeArrowheads="1"/>
          </p:cNvSpPr>
          <p:nvPr/>
        </p:nvSpPr>
        <p:spPr bwMode="auto">
          <a:xfrm>
            <a:off x="803275" y="5446713"/>
            <a:ext cx="3121025" cy="641350"/>
          </a:xfrm>
          <a:prstGeom prst="rect">
            <a:avLst/>
          </a:prstGeom>
          <a:noFill/>
          <a:ln w="9525">
            <a:noFill/>
            <a:miter lim="800000"/>
            <a:headEnd/>
            <a:tailEnd/>
          </a:ln>
        </p:spPr>
        <p:txBody>
          <a:bodyPr>
            <a:spAutoFit/>
          </a:bodyPr>
          <a:lstStyle/>
          <a:p>
            <a:pPr algn="ctr">
              <a:defRPr/>
            </a:pPr>
            <a:r>
              <a:rPr lang="it-IT" sz="2000" b="1" dirty="0" err="1">
                <a:latin typeface="+mn-lt"/>
              </a:rPr>
              <a:t>Rhesus</a:t>
            </a:r>
            <a:r>
              <a:rPr lang="it-IT" sz="2000" b="1" dirty="0">
                <a:latin typeface="+mn-lt"/>
              </a:rPr>
              <a:t> </a:t>
            </a:r>
            <a:r>
              <a:rPr lang="it-IT" sz="2000" b="1" dirty="0" err="1">
                <a:latin typeface="+mn-lt"/>
              </a:rPr>
              <a:t>macaques</a:t>
            </a:r>
            <a:r>
              <a:rPr lang="it-IT" sz="2000" b="1" dirty="0">
                <a:latin typeface="+mn-lt"/>
              </a:rPr>
              <a:t> (RM)</a:t>
            </a:r>
          </a:p>
          <a:p>
            <a:pPr algn="ctr">
              <a:defRPr/>
            </a:pPr>
            <a:r>
              <a:rPr lang="it-IT" sz="1600" b="1" i="1" dirty="0">
                <a:latin typeface="+mn-lt"/>
              </a:rPr>
              <a:t>(Macaca </a:t>
            </a:r>
            <a:r>
              <a:rPr lang="it-IT" sz="1600" b="1" i="1" dirty="0" err="1">
                <a:latin typeface="+mn-lt"/>
              </a:rPr>
              <a:t>mulata</a:t>
            </a:r>
            <a:r>
              <a:rPr lang="it-IT" sz="1600" b="1" i="1" dirty="0">
                <a:latin typeface="+mn-lt"/>
              </a:rPr>
              <a:t>)</a:t>
            </a:r>
            <a:endParaRPr lang="it-IT" sz="1600" b="1" i="1" noProof="1">
              <a:latin typeface="+mn-lt"/>
            </a:endParaRPr>
          </a:p>
        </p:txBody>
      </p:sp>
      <p:sp>
        <p:nvSpPr>
          <p:cNvPr id="14343" name="Text Box 7">
            <a:extLst>
              <a:ext uri="{FF2B5EF4-FFF2-40B4-BE49-F238E27FC236}">
                <a16:creationId xmlns:a16="http://schemas.microsoft.com/office/drawing/2014/main" id="{13598069-326F-FB4E-9B82-D30B9F8DF656}"/>
              </a:ext>
            </a:extLst>
          </p:cNvPr>
          <p:cNvSpPr txBox="1">
            <a:spLocks noChangeArrowheads="1"/>
          </p:cNvSpPr>
          <p:nvPr/>
        </p:nvSpPr>
        <p:spPr bwMode="auto">
          <a:xfrm>
            <a:off x="755650" y="1916113"/>
            <a:ext cx="3306763" cy="831850"/>
          </a:xfrm>
          <a:prstGeom prst="rect">
            <a:avLst/>
          </a:prstGeom>
          <a:noFill/>
          <a:ln w="9525">
            <a:noFill/>
            <a:miter lim="800000"/>
            <a:headEnd/>
            <a:tailEnd/>
          </a:ln>
        </p:spPr>
        <p:txBody>
          <a:bodyPr wrap="none">
            <a:spAutoFit/>
          </a:bodyPr>
          <a:lstStyle/>
          <a:p>
            <a:pPr algn="ctr">
              <a:defRPr/>
            </a:pPr>
            <a:r>
              <a:rPr lang="it-IT" sz="2400" b="1" dirty="0">
                <a:latin typeface="+mn-lt"/>
              </a:rPr>
              <a:t>Infezione SIV </a:t>
            </a:r>
            <a:r>
              <a:rPr lang="it-IT" sz="2400" b="1" dirty="0" err="1">
                <a:latin typeface="+mn-lt"/>
              </a:rPr>
              <a:t>patogenica</a:t>
            </a:r>
            <a:endParaRPr lang="it-IT" sz="2400" b="1" dirty="0">
              <a:latin typeface="+mn-lt"/>
            </a:endParaRPr>
          </a:p>
          <a:p>
            <a:pPr algn="ctr">
              <a:defRPr/>
            </a:pPr>
            <a:r>
              <a:rPr lang="it-IT" sz="2400" b="1" dirty="0">
                <a:latin typeface="+mn-lt"/>
              </a:rPr>
              <a:t>Ospite non naturale</a:t>
            </a:r>
            <a:endParaRPr lang="it-IT" sz="2400" b="1" noProof="1">
              <a:latin typeface="+mn-lt"/>
            </a:endParaRPr>
          </a:p>
        </p:txBody>
      </p:sp>
      <p:sp>
        <p:nvSpPr>
          <p:cNvPr id="14344" name="Text Box 8">
            <a:extLst>
              <a:ext uri="{FF2B5EF4-FFF2-40B4-BE49-F238E27FC236}">
                <a16:creationId xmlns:a16="http://schemas.microsoft.com/office/drawing/2014/main" id="{74E7F50F-CB8A-CA4F-AF21-5EC57EAEA2C1}"/>
              </a:ext>
            </a:extLst>
          </p:cNvPr>
          <p:cNvSpPr txBox="1">
            <a:spLocks noChangeArrowheads="1"/>
          </p:cNvSpPr>
          <p:nvPr/>
        </p:nvSpPr>
        <p:spPr bwMode="auto">
          <a:xfrm>
            <a:off x="4660900" y="1917700"/>
            <a:ext cx="3871913" cy="831850"/>
          </a:xfrm>
          <a:prstGeom prst="rect">
            <a:avLst/>
          </a:prstGeom>
          <a:noFill/>
          <a:ln w="9525">
            <a:noFill/>
            <a:miter lim="800000"/>
            <a:headEnd/>
            <a:tailEnd/>
          </a:ln>
        </p:spPr>
        <p:txBody>
          <a:bodyPr wrap="none">
            <a:spAutoFit/>
          </a:bodyPr>
          <a:lstStyle/>
          <a:p>
            <a:pPr algn="ctr">
              <a:defRPr/>
            </a:pPr>
            <a:r>
              <a:rPr lang="it-IT" sz="2400" b="1" dirty="0">
                <a:latin typeface="+mn-lt"/>
              </a:rPr>
              <a:t>Infezione SIV non </a:t>
            </a:r>
            <a:r>
              <a:rPr lang="it-IT" sz="2400" b="1" dirty="0" err="1">
                <a:latin typeface="+mn-lt"/>
              </a:rPr>
              <a:t>patogenica</a:t>
            </a:r>
            <a:endParaRPr lang="it-IT" sz="2400" b="1" dirty="0">
              <a:latin typeface="+mn-lt"/>
            </a:endParaRPr>
          </a:p>
          <a:p>
            <a:pPr algn="ctr">
              <a:defRPr/>
            </a:pPr>
            <a:r>
              <a:rPr lang="it-IT" sz="2400" b="1" dirty="0">
                <a:latin typeface="+mn-lt"/>
              </a:rPr>
              <a:t>Ospite naturale</a:t>
            </a:r>
            <a:endParaRPr lang="it-IT" sz="2400" b="1" noProof="1">
              <a:latin typeface="+mn-lt"/>
            </a:endParaRPr>
          </a:p>
        </p:txBody>
      </p:sp>
      <p:sp>
        <p:nvSpPr>
          <p:cNvPr id="11" name="Rettangolo 5">
            <a:extLst>
              <a:ext uri="{FF2B5EF4-FFF2-40B4-BE49-F238E27FC236}">
                <a16:creationId xmlns:a16="http://schemas.microsoft.com/office/drawing/2014/main" id="{33057190-B008-6742-BF49-BB46D50319D2}"/>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8638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7">
            <a:extLst>
              <a:ext uri="{FF2B5EF4-FFF2-40B4-BE49-F238E27FC236}">
                <a16:creationId xmlns:a16="http://schemas.microsoft.com/office/drawing/2014/main" id="{4C3FD0A2-538B-EC46-B20C-54F299AB6BA8}"/>
              </a:ext>
            </a:extLst>
          </p:cNvPr>
          <p:cNvSpPr>
            <a:spLocks noChangeArrowheads="1"/>
          </p:cNvSpPr>
          <p:nvPr/>
        </p:nvSpPr>
        <p:spPr bwMode="auto">
          <a:xfrm>
            <a:off x="250825" y="1557338"/>
            <a:ext cx="4105275" cy="410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389" name="Rectangle 8">
            <a:extLst>
              <a:ext uri="{FF2B5EF4-FFF2-40B4-BE49-F238E27FC236}">
                <a16:creationId xmlns:a16="http://schemas.microsoft.com/office/drawing/2014/main" id="{462902ED-AA64-EE44-9346-962519284C0C}"/>
              </a:ext>
            </a:extLst>
          </p:cNvPr>
          <p:cNvSpPr>
            <a:spLocks noChangeArrowheads="1"/>
          </p:cNvSpPr>
          <p:nvPr/>
        </p:nvSpPr>
        <p:spPr bwMode="auto">
          <a:xfrm>
            <a:off x="4572000" y="1557338"/>
            <a:ext cx="4321175" cy="410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16390" name="Rectangle 2">
            <a:extLst>
              <a:ext uri="{FF2B5EF4-FFF2-40B4-BE49-F238E27FC236}">
                <a16:creationId xmlns:a16="http://schemas.microsoft.com/office/drawing/2014/main" id="{1DB67368-3078-154F-BFA4-570761177520}"/>
              </a:ext>
            </a:extLst>
          </p:cNvPr>
          <p:cNvSpPr>
            <a:spLocks noGrp="1" noChangeArrowheads="1"/>
          </p:cNvSpPr>
          <p:nvPr>
            <p:ph type="title" idx="4294967295"/>
          </p:nvPr>
        </p:nvSpPr>
        <p:spPr>
          <a:xfrm>
            <a:off x="36513" y="503238"/>
            <a:ext cx="9144000" cy="1125537"/>
          </a:xfrm>
        </p:spPr>
        <p:txBody>
          <a:bodyPr/>
          <a:lstStyle/>
          <a:p>
            <a:pPr eaLnBrk="1" hangingPunct="1"/>
            <a:r>
              <a:rPr lang="ja-JP" altLang="it-IT" sz="4000">
                <a:ea typeface="ＭＳ Ｐゴシック" panose="020B0600070205080204" pitchFamily="34" charset="-128"/>
              </a:rPr>
              <a:t>“</a:t>
            </a:r>
            <a:r>
              <a:rPr lang="it-IT" altLang="ja-JP" sz="4000">
                <a:ea typeface="ＭＳ Ｐゴシック" panose="020B0600070205080204" pitchFamily="34" charset="-128"/>
              </a:rPr>
              <a:t>Il modello animale</a:t>
            </a:r>
            <a:r>
              <a:rPr lang="ja-JP" altLang="it-IT" sz="4000">
                <a:ea typeface="ＭＳ Ｐゴシック" panose="020B0600070205080204" pitchFamily="34" charset="-128"/>
              </a:rPr>
              <a:t>”</a:t>
            </a:r>
            <a:endParaRPr lang="ja-JP" altLang="it-IT" sz="4000" noProof="1">
              <a:ea typeface="ＭＳ Ｐゴシック" panose="020B0600070205080204" pitchFamily="34" charset="-128"/>
            </a:endParaRPr>
          </a:p>
        </p:txBody>
      </p:sp>
      <p:sp>
        <p:nvSpPr>
          <p:cNvPr id="16391" name="Rectangle 3">
            <a:extLst>
              <a:ext uri="{FF2B5EF4-FFF2-40B4-BE49-F238E27FC236}">
                <a16:creationId xmlns:a16="http://schemas.microsoft.com/office/drawing/2014/main" id="{F679EED8-16CD-7947-B456-31C5624ADA54}"/>
              </a:ext>
            </a:extLst>
          </p:cNvPr>
          <p:cNvSpPr>
            <a:spLocks noGrp="1" noChangeArrowheads="1"/>
          </p:cNvSpPr>
          <p:nvPr>
            <p:ph type="body" sz="half" idx="4294967295"/>
          </p:nvPr>
        </p:nvSpPr>
        <p:spPr>
          <a:xfrm>
            <a:off x="107950" y="2205038"/>
            <a:ext cx="4248150" cy="4525962"/>
          </a:xfrm>
        </p:spPr>
        <p:txBody>
          <a:bodyPr/>
          <a:lstStyle/>
          <a:p>
            <a:pPr eaLnBrk="1" hangingPunct="1">
              <a:buFont typeface="Wingdings" pitchFamily="2" charset="2"/>
              <a:buNone/>
            </a:pPr>
            <a:r>
              <a:rPr lang="en-US" altLang="it-IT" sz="1800" b="1">
                <a:ea typeface="ＭＳ Ｐゴシック" panose="020B0600070205080204" pitchFamily="34" charset="-128"/>
              </a:rPr>
              <a:t>    RM (infezione da SIV patogenica</a:t>
            </a:r>
            <a:r>
              <a:rPr lang="en-US" altLang="it-IT" sz="1800">
                <a:ea typeface="ＭＳ Ｐゴシック" panose="020B0600070205080204" pitchFamily="34" charset="-128"/>
              </a:rPr>
              <a:t>)</a:t>
            </a:r>
          </a:p>
          <a:p>
            <a:pPr eaLnBrk="1" hangingPunct="1">
              <a:buFont typeface="Wingdings" pitchFamily="2" charset="2"/>
              <a:buChar char="§"/>
            </a:pPr>
            <a:endParaRPr lang="en-US" altLang="it-IT" sz="1800">
              <a:ea typeface="ＭＳ Ｐゴシック" panose="020B0600070205080204" pitchFamily="34" charset="-128"/>
            </a:endParaRPr>
          </a:p>
          <a:p>
            <a:pPr lvl="1" eaLnBrk="1" hangingPunct="1">
              <a:buFont typeface="Wingdings" pitchFamily="2" charset="2"/>
              <a:buChar char="§"/>
            </a:pPr>
            <a:r>
              <a:rPr lang="en-US" altLang="it-IT" sz="1800" i="1">
                <a:ea typeface="ＭＳ Ｐゴシック" panose="020B0600070205080204" pitchFamily="34" charset="-128"/>
              </a:rPr>
              <a:t>Viremia elevata</a:t>
            </a:r>
          </a:p>
          <a:p>
            <a:pPr lvl="1" eaLnBrk="1" hangingPunct="1">
              <a:buFont typeface="Wingdings" pitchFamily="2" charset="2"/>
              <a:buChar char="§"/>
            </a:pPr>
            <a:r>
              <a:rPr lang="en-US" altLang="it-IT" sz="1800" i="1">
                <a:ea typeface="ＭＳ Ｐゴシック" panose="020B0600070205080204" pitchFamily="34" charset="-128"/>
              </a:rPr>
              <a:t>Deplezione dei CD4+ mucosali e del sangue</a:t>
            </a:r>
          </a:p>
          <a:p>
            <a:pPr lvl="1" eaLnBrk="1" hangingPunct="1">
              <a:buFont typeface="Wingdings" pitchFamily="2" charset="2"/>
              <a:buChar char="§"/>
            </a:pPr>
            <a:r>
              <a:rPr lang="en-US" altLang="it-IT" sz="1800" i="1">
                <a:ea typeface="ＭＳ Ｐゴシック" panose="020B0600070205080204" pitchFamily="34" charset="-128"/>
              </a:rPr>
              <a:t>AIDS: Infezioni Opportuniste</a:t>
            </a:r>
          </a:p>
          <a:p>
            <a:pPr lvl="1" eaLnBrk="1" hangingPunct="1">
              <a:buFont typeface="Wingdings" pitchFamily="2" charset="2"/>
              <a:buChar char="§"/>
            </a:pPr>
            <a:r>
              <a:rPr lang="en-US" altLang="it-IT" sz="1800" b="1">
                <a:ea typeface="ＭＳ Ｐゴシック" panose="020B0600070205080204" pitchFamily="34" charset="-128"/>
              </a:rPr>
              <a:t>Alti livelli di immuno-attivazione</a:t>
            </a:r>
          </a:p>
          <a:p>
            <a:pPr lvl="1" eaLnBrk="1" hangingPunct="1">
              <a:buFont typeface="Wingdings" pitchFamily="2" charset="2"/>
              <a:buChar char="§"/>
            </a:pPr>
            <a:r>
              <a:rPr lang="en-US" altLang="it-IT" sz="1800" b="1">
                <a:ea typeface="ＭＳ Ｐゴシック" panose="020B0600070205080204" pitchFamily="34" charset="-128"/>
              </a:rPr>
              <a:t>Alti livelli di infiammazione</a:t>
            </a:r>
          </a:p>
          <a:p>
            <a:pPr eaLnBrk="1" hangingPunct="1">
              <a:buFont typeface="Wingdings" pitchFamily="2" charset="2"/>
              <a:buChar char="§"/>
            </a:pPr>
            <a:endParaRPr lang="en-US" altLang="it-IT" sz="1800" noProof="1">
              <a:ea typeface="ＭＳ Ｐゴシック" panose="020B0600070205080204" pitchFamily="34" charset="-128"/>
            </a:endParaRPr>
          </a:p>
        </p:txBody>
      </p:sp>
      <p:sp>
        <p:nvSpPr>
          <p:cNvPr id="16392" name="Rectangle 4">
            <a:extLst>
              <a:ext uri="{FF2B5EF4-FFF2-40B4-BE49-F238E27FC236}">
                <a16:creationId xmlns:a16="http://schemas.microsoft.com/office/drawing/2014/main" id="{FF377F26-AAE9-0F48-AACD-85607597A77A}"/>
              </a:ext>
            </a:extLst>
          </p:cNvPr>
          <p:cNvSpPr>
            <a:spLocks noGrp="1" noChangeArrowheads="1"/>
          </p:cNvSpPr>
          <p:nvPr>
            <p:ph type="body" sz="half" idx="4294967295"/>
          </p:nvPr>
        </p:nvSpPr>
        <p:spPr>
          <a:xfrm>
            <a:off x="4500563" y="2205038"/>
            <a:ext cx="4859337" cy="4525962"/>
          </a:xfrm>
        </p:spPr>
        <p:txBody>
          <a:bodyPr/>
          <a:lstStyle/>
          <a:p>
            <a:pPr eaLnBrk="1" hangingPunct="1">
              <a:buFont typeface="Wingdings" pitchFamily="2" charset="2"/>
              <a:buNone/>
            </a:pPr>
            <a:r>
              <a:rPr lang="en-US" altLang="it-IT" sz="1800" b="1">
                <a:ea typeface="ＭＳ Ｐゴシック" panose="020B0600070205080204" pitchFamily="34" charset="-128"/>
              </a:rPr>
              <a:t>    SM (infezione da SIV non-patogenica)</a:t>
            </a:r>
          </a:p>
          <a:p>
            <a:pPr eaLnBrk="1" hangingPunct="1">
              <a:buFont typeface="Wingdings" pitchFamily="2" charset="2"/>
              <a:buChar char="§"/>
            </a:pPr>
            <a:endParaRPr lang="en-US" altLang="it-IT" sz="1800" b="1">
              <a:ea typeface="ＭＳ Ｐゴシック" panose="020B0600070205080204" pitchFamily="34" charset="-128"/>
            </a:endParaRPr>
          </a:p>
          <a:p>
            <a:pPr lvl="1" eaLnBrk="1" hangingPunct="1">
              <a:buFont typeface="Wingdings" pitchFamily="2" charset="2"/>
              <a:buChar char="§"/>
            </a:pPr>
            <a:r>
              <a:rPr lang="en-US" altLang="it-IT" sz="1800" i="1">
                <a:ea typeface="ＭＳ Ｐゴシック" panose="020B0600070205080204" pitchFamily="34" charset="-128"/>
              </a:rPr>
              <a:t>Viremia elevata</a:t>
            </a:r>
          </a:p>
          <a:p>
            <a:pPr lvl="1" eaLnBrk="1" hangingPunct="1">
              <a:buFont typeface="Wingdings" pitchFamily="2" charset="2"/>
              <a:buChar char="§"/>
            </a:pPr>
            <a:r>
              <a:rPr lang="en-US" altLang="it-IT" sz="1800" i="1">
                <a:ea typeface="ＭＳ Ｐゴシック" panose="020B0600070205080204" pitchFamily="34" charset="-128"/>
              </a:rPr>
              <a:t>Deplezione dei CD4+ mucosali</a:t>
            </a:r>
            <a:r>
              <a:rPr lang="en-US" altLang="it-IT" sz="1800">
                <a:ea typeface="ＭＳ Ｐゴシック" panose="020B0600070205080204" pitchFamily="34" charset="-128"/>
              </a:rPr>
              <a:t> </a:t>
            </a:r>
          </a:p>
          <a:p>
            <a:pPr lvl="1" eaLnBrk="1" hangingPunct="1">
              <a:buFont typeface="Wingdings" pitchFamily="2" charset="2"/>
              <a:buChar char="§"/>
            </a:pPr>
            <a:r>
              <a:rPr lang="en-US" altLang="it-IT" sz="1800" i="1">
                <a:ea typeface="ＭＳ Ｐゴシック" panose="020B0600070205080204" pitchFamily="34" charset="-128"/>
              </a:rPr>
              <a:t>Deplezione dei CD4+ del sangue (rara, 10%)</a:t>
            </a:r>
          </a:p>
          <a:p>
            <a:pPr lvl="1" eaLnBrk="1" hangingPunct="1">
              <a:buFont typeface="Wingdings" pitchFamily="2" charset="2"/>
              <a:buChar char="§"/>
            </a:pPr>
            <a:r>
              <a:rPr lang="en-US" altLang="it-IT" sz="1800" i="1">
                <a:ea typeface="ＭＳ Ｐゴシック" panose="020B0600070205080204" pitchFamily="34" charset="-128"/>
              </a:rPr>
              <a:t>Nè AIDS nè Infezioni Opportuniste </a:t>
            </a:r>
          </a:p>
          <a:p>
            <a:pPr lvl="1" eaLnBrk="1" hangingPunct="1">
              <a:buFont typeface="Wingdings" pitchFamily="2" charset="2"/>
              <a:buChar char="§"/>
            </a:pPr>
            <a:r>
              <a:rPr lang="en-US" altLang="it-IT" sz="1800" b="1">
                <a:ea typeface="ＭＳ Ｐゴシック" panose="020B0600070205080204" pitchFamily="34" charset="-128"/>
              </a:rPr>
              <a:t>Bassi livelli di immuno-attivazione</a:t>
            </a:r>
            <a:endParaRPr lang="en-US" altLang="it-IT" sz="1800" b="1" noProof="1">
              <a:ea typeface="ＭＳ Ｐゴシック" panose="020B0600070205080204" pitchFamily="34" charset="-128"/>
            </a:endParaRPr>
          </a:p>
        </p:txBody>
      </p:sp>
      <p:sp>
        <p:nvSpPr>
          <p:cNvPr id="9" name="Rettangolo 8">
            <a:extLst>
              <a:ext uri="{FF2B5EF4-FFF2-40B4-BE49-F238E27FC236}">
                <a16:creationId xmlns:a16="http://schemas.microsoft.com/office/drawing/2014/main" id="{3C58206C-F181-5746-BFF7-9B1A4D32D104}"/>
              </a:ext>
            </a:extLst>
          </p:cNvPr>
          <p:cNvSpPr/>
          <p:nvPr/>
        </p:nvSpPr>
        <p:spPr>
          <a:xfrm>
            <a:off x="250825" y="2060575"/>
            <a:ext cx="8642350" cy="30972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5">
            <a:extLst>
              <a:ext uri="{FF2B5EF4-FFF2-40B4-BE49-F238E27FC236}">
                <a16:creationId xmlns:a16="http://schemas.microsoft.com/office/drawing/2014/main" id="{685AD49A-8ECC-5845-AAA2-B8E3DC551C2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39155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8671A8-732E-D346-B859-710E5BD9A391}"/>
              </a:ext>
            </a:extLst>
          </p:cNvPr>
          <p:cNvSpPr>
            <a:spLocks noChangeArrowheads="1"/>
          </p:cNvSpPr>
          <p:nvPr/>
        </p:nvSpPr>
        <p:spPr bwMode="auto">
          <a:xfrm>
            <a:off x="114300" y="800100"/>
            <a:ext cx="4394200" cy="3346450"/>
          </a:xfrm>
          <a:prstGeom prst="rect">
            <a:avLst/>
          </a:prstGeom>
          <a:noFill/>
          <a:ln w="9525">
            <a:solidFill>
              <a:srgbClr val="595959"/>
            </a:solidFill>
            <a:round/>
            <a:headEnd/>
            <a:tailEnd/>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Lst>
        </p:spPr>
        <p:txBody>
          <a:bodyPr/>
          <a:lstStyle/>
          <a:p>
            <a:pPr eaLnBrk="0" hangingPunct="0">
              <a:defRPr/>
            </a:pPr>
            <a:endParaRPr lang="en-US" sz="1200">
              <a:latin typeface="Arial" charset="0"/>
              <a:ea typeface="ＭＳ Ｐゴシック" charset="-128"/>
            </a:endParaRPr>
          </a:p>
        </p:txBody>
      </p:sp>
      <p:sp>
        <p:nvSpPr>
          <p:cNvPr id="33794" name="Freeform 35">
            <a:extLst>
              <a:ext uri="{FF2B5EF4-FFF2-40B4-BE49-F238E27FC236}">
                <a16:creationId xmlns:a16="http://schemas.microsoft.com/office/drawing/2014/main" id="{2656F4FD-EF0E-744C-A543-2B62DF8E76E3}"/>
              </a:ext>
            </a:extLst>
          </p:cNvPr>
          <p:cNvSpPr>
            <a:spLocks/>
          </p:cNvSpPr>
          <p:nvPr/>
        </p:nvSpPr>
        <p:spPr bwMode="auto">
          <a:xfrm>
            <a:off x="136525" y="1022350"/>
            <a:ext cx="4365625" cy="2625725"/>
          </a:xfrm>
          <a:custGeom>
            <a:avLst/>
            <a:gdLst>
              <a:gd name="T0" fmla="*/ 0 w 4365625"/>
              <a:gd name="T1" fmla="*/ 2170022 h 2626783"/>
              <a:gd name="T2" fmla="*/ 95250 w 4365625"/>
              <a:gd name="T3" fmla="*/ 2173175 h 2626783"/>
              <a:gd name="T4" fmla="*/ 158750 w 4365625"/>
              <a:gd name="T5" fmla="*/ 2129028 h 2626783"/>
              <a:gd name="T6" fmla="*/ 225425 w 4365625"/>
              <a:gd name="T7" fmla="*/ 2059657 h 2626783"/>
              <a:gd name="T8" fmla="*/ 288925 w 4365625"/>
              <a:gd name="T9" fmla="*/ 1942982 h 2626783"/>
              <a:gd name="T10" fmla="*/ 358775 w 4365625"/>
              <a:gd name="T11" fmla="*/ 1665491 h 2626783"/>
              <a:gd name="T12" fmla="*/ 409575 w 4365625"/>
              <a:gd name="T13" fmla="*/ 1425837 h 2626783"/>
              <a:gd name="T14" fmla="*/ 457200 w 4365625"/>
              <a:gd name="T15" fmla="*/ 1179878 h 2626783"/>
              <a:gd name="T16" fmla="*/ 488950 w 4365625"/>
              <a:gd name="T17" fmla="*/ 962294 h 2626783"/>
              <a:gd name="T18" fmla="*/ 517525 w 4365625"/>
              <a:gd name="T19" fmla="*/ 728948 h 2626783"/>
              <a:gd name="T20" fmla="*/ 555625 w 4365625"/>
              <a:gd name="T21" fmla="*/ 476681 h 2626783"/>
              <a:gd name="T22" fmla="*/ 600075 w 4365625"/>
              <a:gd name="T23" fmla="*/ 309554 h 2626783"/>
              <a:gd name="T24" fmla="*/ 647700 w 4365625"/>
              <a:gd name="T25" fmla="*/ 214950 h 2626783"/>
              <a:gd name="T26" fmla="*/ 742950 w 4365625"/>
              <a:gd name="T27" fmla="*/ 88817 h 2626783"/>
              <a:gd name="T28" fmla="*/ 873125 w 4365625"/>
              <a:gd name="T29" fmla="*/ 16285 h 2626783"/>
              <a:gd name="T30" fmla="*/ 1047750 w 4365625"/>
              <a:gd name="T31" fmla="*/ 3687 h 2626783"/>
              <a:gd name="T32" fmla="*/ 1165225 w 4365625"/>
              <a:gd name="T33" fmla="*/ 38367 h 2626783"/>
              <a:gd name="T34" fmla="*/ 1257300 w 4365625"/>
              <a:gd name="T35" fmla="*/ 73053 h 2626783"/>
              <a:gd name="T36" fmla="*/ 1320800 w 4365625"/>
              <a:gd name="T37" fmla="*/ 126662 h 2626783"/>
              <a:gd name="T38" fmla="*/ 1384300 w 4365625"/>
              <a:gd name="T39" fmla="*/ 211799 h 2626783"/>
              <a:gd name="T40" fmla="*/ 1397000 w 4365625"/>
              <a:gd name="T41" fmla="*/ 240180 h 2626783"/>
              <a:gd name="T42" fmla="*/ 1428750 w 4365625"/>
              <a:gd name="T43" fmla="*/ 394694 h 2626783"/>
              <a:gd name="T44" fmla="*/ 1438275 w 4365625"/>
              <a:gd name="T45" fmla="*/ 571283 h 2626783"/>
              <a:gd name="T46" fmla="*/ 1470025 w 4365625"/>
              <a:gd name="T47" fmla="*/ 741561 h 2626783"/>
              <a:gd name="T48" fmla="*/ 1476375 w 4365625"/>
              <a:gd name="T49" fmla="*/ 880308 h 2626783"/>
              <a:gd name="T50" fmla="*/ 1485900 w 4365625"/>
              <a:gd name="T51" fmla="*/ 1063204 h 2626783"/>
              <a:gd name="T52" fmla="*/ 1482725 w 4365625"/>
              <a:gd name="T53" fmla="*/ 1309164 h 2626783"/>
              <a:gd name="T54" fmla="*/ 1489075 w 4365625"/>
              <a:gd name="T55" fmla="*/ 1674951 h 2626783"/>
              <a:gd name="T56" fmla="*/ 1485900 w 4365625"/>
              <a:gd name="T57" fmla="*/ 1952445 h 2626783"/>
              <a:gd name="T58" fmla="*/ 1489075 w 4365625"/>
              <a:gd name="T59" fmla="*/ 2147948 h 2626783"/>
              <a:gd name="T60" fmla="*/ 1498600 w 4365625"/>
              <a:gd name="T61" fmla="*/ 2359222 h 2626783"/>
              <a:gd name="T62" fmla="*/ 1558925 w 4365625"/>
              <a:gd name="T63" fmla="*/ 2520042 h 2626783"/>
              <a:gd name="T64" fmla="*/ 1609725 w 4365625"/>
              <a:gd name="T65" fmla="*/ 2583110 h 2626783"/>
              <a:gd name="T66" fmla="*/ 1711325 w 4365625"/>
              <a:gd name="T67" fmla="*/ 2608336 h 2626783"/>
              <a:gd name="T68" fmla="*/ 1806575 w 4365625"/>
              <a:gd name="T69" fmla="*/ 2586262 h 2626783"/>
              <a:gd name="T70" fmla="*/ 1876425 w 4365625"/>
              <a:gd name="T71" fmla="*/ 2494817 h 2626783"/>
              <a:gd name="T72" fmla="*/ 1952625 w 4365625"/>
              <a:gd name="T73" fmla="*/ 2356069 h 2626783"/>
              <a:gd name="T74" fmla="*/ 2016125 w 4365625"/>
              <a:gd name="T75" fmla="*/ 2157407 h 2626783"/>
              <a:gd name="T76" fmla="*/ 2066925 w 4365625"/>
              <a:gd name="T77" fmla="*/ 2018664 h 2626783"/>
              <a:gd name="T78" fmla="*/ 2139951 w 4365625"/>
              <a:gd name="T79" fmla="*/ 1860998 h 2626783"/>
              <a:gd name="T80" fmla="*/ 2206624 w 4365625"/>
              <a:gd name="T81" fmla="*/ 1741171 h 2626783"/>
              <a:gd name="T82" fmla="*/ 2292350 w 4365625"/>
              <a:gd name="T83" fmla="*/ 1611885 h 2626783"/>
              <a:gd name="T84" fmla="*/ 2374900 w 4365625"/>
              <a:gd name="T85" fmla="*/ 1510976 h 2626783"/>
              <a:gd name="T86" fmla="*/ 2470150 w 4365625"/>
              <a:gd name="T87" fmla="*/ 1406918 h 2626783"/>
              <a:gd name="T88" fmla="*/ 2581274 w 4365625"/>
              <a:gd name="T89" fmla="*/ 1309164 h 2626783"/>
              <a:gd name="T90" fmla="*/ 2740024 w 4365625"/>
              <a:gd name="T91" fmla="*/ 1201950 h 2626783"/>
              <a:gd name="T92" fmla="*/ 2895600 w 4365625"/>
              <a:gd name="T93" fmla="*/ 1132577 h 2626783"/>
              <a:gd name="T94" fmla="*/ 3035300 w 4365625"/>
              <a:gd name="T95" fmla="*/ 1082125 h 2626783"/>
              <a:gd name="T96" fmla="*/ 3200400 w 4365625"/>
              <a:gd name="T97" fmla="*/ 1044284 h 2626783"/>
              <a:gd name="T98" fmla="*/ 3349624 w 4365625"/>
              <a:gd name="T99" fmla="*/ 1034822 h 2626783"/>
              <a:gd name="T100" fmla="*/ 3514724 w 4365625"/>
              <a:gd name="T101" fmla="*/ 1056899 h 2626783"/>
              <a:gd name="T102" fmla="*/ 3683000 w 4365625"/>
              <a:gd name="T103" fmla="*/ 1082125 h 2626783"/>
              <a:gd name="T104" fmla="*/ 3825874 w 4365625"/>
              <a:gd name="T105" fmla="*/ 1129424 h 2626783"/>
              <a:gd name="T106" fmla="*/ 3943350 w 4365625"/>
              <a:gd name="T107" fmla="*/ 1173572 h 2626783"/>
              <a:gd name="T108" fmla="*/ 4054474 w 4365625"/>
              <a:gd name="T109" fmla="*/ 1227178 h 2626783"/>
              <a:gd name="T110" fmla="*/ 4156074 w 4365625"/>
              <a:gd name="T111" fmla="*/ 1280786 h 2626783"/>
              <a:gd name="T112" fmla="*/ 4235449 w 4365625"/>
              <a:gd name="T113" fmla="*/ 1321777 h 2626783"/>
              <a:gd name="T114" fmla="*/ 4346573 w 4365625"/>
              <a:gd name="T115" fmla="*/ 1391150 h 2626783"/>
              <a:gd name="T116" fmla="*/ 4349749 w 4365625"/>
              <a:gd name="T117" fmla="*/ 1387998 h 26267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65625"/>
              <a:gd name="T178" fmla="*/ 0 h 2626783"/>
              <a:gd name="T179" fmla="*/ 4365625 w 4365625"/>
              <a:gd name="T180" fmla="*/ 2626783 h 26267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65625" h="2626783">
                <a:moveTo>
                  <a:pt x="0" y="2184929"/>
                </a:moveTo>
                <a:cubicBezTo>
                  <a:pt x="34396" y="2189956"/>
                  <a:pt x="68792" y="2194983"/>
                  <a:pt x="95250" y="2188104"/>
                </a:cubicBezTo>
                <a:cubicBezTo>
                  <a:pt x="121708" y="2181225"/>
                  <a:pt x="137054" y="2162704"/>
                  <a:pt x="158750" y="2143654"/>
                </a:cubicBezTo>
                <a:cubicBezTo>
                  <a:pt x="180446" y="2124604"/>
                  <a:pt x="203729" y="2105025"/>
                  <a:pt x="225425" y="2073804"/>
                </a:cubicBezTo>
                <a:cubicBezTo>
                  <a:pt x="247121" y="2042583"/>
                  <a:pt x="266700" y="2022475"/>
                  <a:pt x="288925" y="1956329"/>
                </a:cubicBezTo>
                <a:cubicBezTo>
                  <a:pt x="311150" y="1890183"/>
                  <a:pt x="338667" y="1763712"/>
                  <a:pt x="358775" y="1676929"/>
                </a:cubicBezTo>
                <a:cubicBezTo>
                  <a:pt x="378883" y="1590146"/>
                  <a:pt x="393171" y="1517121"/>
                  <a:pt x="409575" y="1435629"/>
                </a:cubicBezTo>
                <a:cubicBezTo>
                  <a:pt x="425979" y="1354137"/>
                  <a:pt x="443971" y="1265766"/>
                  <a:pt x="457200" y="1187979"/>
                </a:cubicBezTo>
                <a:cubicBezTo>
                  <a:pt x="470429" y="1110192"/>
                  <a:pt x="478896" y="1044575"/>
                  <a:pt x="488950" y="968904"/>
                </a:cubicBezTo>
                <a:cubicBezTo>
                  <a:pt x="499004" y="893233"/>
                  <a:pt x="506413" y="815446"/>
                  <a:pt x="517525" y="733954"/>
                </a:cubicBezTo>
                <a:cubicBezTo>
                  <a:pt x="528638" y="652462"/>
                  <a:pt x="541867" y="550333"/>
                  <a:pt x="555625" y="479954"/>
                </a:cubicBezTo>
                <a:cubicBezTo>
                  <a:pt x="569383" y="409575"/>
                  <a:pt x="584729" y="355600"/>
                  <a:pt x="600075" y="311679"/>
                </a:cubicBezTo>
                <a:cubicBezTo>
                  <a:pt x="615421" y="267758"/>
                  <a:pt x="623888" y="253471"/>
                  <a:pt x="647700" y="216429"/>
                </a:cubicBezTo>
                <a:cubicBezTo>
                  <a:pt x="671512" y="179387"/>
                  <a:pt x="705379" y="122766"/>
                  <a:pt x="742950" y="89429"/>
                </a:cubicBezTo>
                <a:cubicBezTo>
                  <a:pt x="780521" y="56092"/>
                  <a:pt x="822325" y="30691"/>
                  <a:pt x="873125" y="16404"/>
                </a:cubicBezTo>
                <a:cubicBezTo>
                  <a:pt x="923925" y="2117"/>
                  <a:pt x="999067" y="0"/>
                  <a:pt x="1047750" y="3704"/>
                </a:cubicBezTo>
                <a:cubicBezTo>
                  <a:pt x="1096433" y="7408"/>
                  <a:pt x="1130300" y="26987"/>
                  <a:pt x="1165225" y="38629"/>
                </a:cubicBezTo>
                <a:cubicBezTo>
                  <a:pt x="1200150" y="50271"/>
                  <a:pt x="1231371" y="58737"/>
                  <a:pt x="1257300" y="73554"/>
                </a:cubicBezTo>
                <a:cubicBezTo>
                  <a:pt x="1283229" y="88371"/>
                  <a:pt x="1299633" y="104246"/>
                  <a:pt x="1320800" y="127529"/>
                </a:cubicBezTo>
                <a:cubicBezTo>
                  <a:pt x="1341967" y="150812"/>
                  <a:pt x="1371600" y="194204"/>
                  <a:pt x="1384300" y="213254"/>
                </a:cubicBezTo>
                <a:cubicBezTo>
                  <a:pt x="1397000" y="232304"/>
                  <a:pt x="1389592" y="211137"/>
                  <a:pt x="1397000" y="241829"/>
                </a:cubicBezTo>
                <a:cubicBezTo>
                  <a:pt x="1404408" y="272521"/>
                  <a:pt x="1421871" y="341842"/>
                  <a:pt x="1428750" y="397404"/>
                </a:cubicBezTo>
                <a:cubicBezTo>
                  <a:pt x="1435629" y="452966"/>
                  <a:pt x="1431396" y="516996"/>
                  <a:pt x="1438275" y="575204"/>
                </a:cubicBezTo>
                <a:cubicBezTo>
                  <a:pt x="1445154" y="633412"/>
                  <a:pt x="1463675" y="694796"/>
                  <a:pt x="1470025" y="746654"/>
                </a:cubicBezTo>
                <a:cubicBezTo>
                  <a:pt x="1476375" y="798512"/>
                  <a:pt x="1473729" y="832379"/>
                  <a:pt x="1476375" y="886354"/>
                </a:cubicBezTo>
                <a:cubicBezTo>
                  <a:pt x="1479021" y="940329"/>
                  <a:pt x="1484842" y="998537"/>
                  <a:pt x="1485900" y="1070504"/>
                </a:cubicBezTo>
                <a:cubicBezTo>
                  <a:pt x="1486958" y="1142471"/>
                  <a:pt x="1482196" y="1215496"/>
                  <a:pt x="1482725" y="1318154"/>
                </a:cubicBezTo>
                <a:cubicBezTo>
                  <a:pt x="1483254" y="1420812"/>
                  <a:pt x="1488546" y="1578504"/>
                  <a:pt x="1489075" y="1686454"/>
                </a:cubicBezTo>
                <a:cubicBezTo>
                  <a:pt x="1489604" y="1794404"/>
                  <a:pt x="1485900" y="1886479"/>
                  <a:pt x="1485900" y="1965854"/>
                </a:cubicBezTo>
                <a:cubicBezTo>
                  <a:pt x="1485900" y="2045229"/>
                  <a:pt x="1486958" y="2094442"/>
                  <a:pt x="1489075" y="2162704"/>
                </a:cubicBezTo>
                <a:cubicBezTo>
                  <a:pt x="1491192" y="2230966"/>
                  <a:pt x="1486958" y="2312987"/>
                  <a:pt x="1498600" y="2375429"/>
                </a:cubicBezTo>
                <a:cubicBezTo>
                  <a:pt x="1510242" y="2437871"/>
                  <a:pt x="1540404" y="2499783"/>
                  <a:pt x="1558925" y="2537354"/>
                </a:cubicBezTo>
                <a:cubicBezTo>
                  <a:pt x="1577446" y="2574925"/>
                  <a:pt x="1584325" y="2586037"/>
                  <a:pt x="1609725" y="2600854"/>
                </a:cubicBezTo>
                <a:cubicBezTo>
                  <a:pt x="1635125" y="2615671"/>
                  <a:pt x="1678517" y="2625725"/>
                  <a:pt x="1711325" y="2626254"/>
                </a:cubicBezTo>
                <a:cubicBezTo>
                  <a:pt x="1744133" y="2626783"/>
                  <a:pt x="1779058" y="2623079"/>
                  <a:pt x="1806575" y="2604029"/>
                </a:cubicBezTo>
                <a:cubicBezTo>
                  <a:pt x="1834092" y="2584979"/>
                  <a:pt x="1852083" y="2550583"/>
                  <a:pt x="1876425" y="2511954"/>
                </a:cubicBezTo>
                <a:cubicBezTo>
                  <a:pt x="1900767" y="2473325"/>
                  <a:pt x="1929342" y="2428875"/>
                  <a:pt x="1952625" y="2372254"/>
                </a:cubicBezTo>
                <a:cubicBezTo>
                  <a:pt x="1975908" y="2315633"/>
                  <a:pt x="1997075" y="2228850"/>
                  <a:pt x="2016125" y="2172229"/>
                </a:cubicBezTo>
                <a:cubicBezTo>
                  <a:pt x="2035175" y="2115608"/>
                  <a:pt x="2046288" y="2082271"/>
                  <a:pt x="2066925" y="2032529"/>
                </a:cubicBezTo>
                <a:cubicBezTo>
                  <a:pt x="2087562" y="1982787"/>
                  <a:pt x="2116667" y="1920346"/>
                  <a:pt x="2139950" y="1873779"/>
                </a:cubicBezTo>
                <a:cubicBezTo>
                  <a:pt x="2163233" y="1827212"/>
                  <a:pt x="2181225" y="1794933"/>
                  <a:pt x="2206625" y="1753129"/>
                </a:cubicBezTo>
                <a:cubicBezTo>
                  <a:pt x="2232025" y="1711325"/>
                  <a:pt x="2264304" y="1661583"/>
                  <a:pt x="2292350" y="1622954"/>
                </a:cubicBezTo>
                <a:cubicBezTo>
                  <a:pt x="2320396" y="1584325"/>
                  <a:pt x="2345267" y="1555750"/>
                  <a:pt x="2374900" y="1521354"/>
                </a:cubicBezTo>
                <a:cubicBezTo>
                  <a:pt x="2404533" y="1486958"/>
                  <a:pt x="2435754" y="1450446"/>
                  <a:pt x="2470150" y="1416579"/>
                </a:cubicBezTo>
                <a:cubicBezTo>
                  <a:pt x="2504546" y="1382712"/>
                  <a:pt x="2536296" y="1352550"/>
                  <a:pt x="2581275" y="1318154"/>
                </a:cubicBezTo>
                <a:cubicBezTo>
                  <a:pt x="2626254" y="1283758"/>
                  <a:pt x="2687638" y="1239837"/>
                  <a:pt x="2740025" y="1210204"/>
                </a:cubicBezTo>
                <a:cubicBezTo>
                  <a:pt x="2792412" y="1180571"/>
                  <a:pt x="2846388" y="1160462"/>
                  <a:pt x="2895600" y="1140354"/>
                </a:cubicBezTo>
                <a:cubicBezTo>
                  <a:pt x="2944813" y="1120246"/>
                  <a:pt x="2984500" y="1104371"/>
                  <a:pt x="3035300" y="1089554"/>
                </a:cubicBezTo>
                <a:cubicBezTo>
                  <a:pt x="3086100" y="1074737"/>
                  <a:pt x="3148013" y="1059391"/>
                  <a:pt x="3200400" y="1051454"/>
                </a:cubicBezTo>
                <a:cubicBezTo>
                  <a:pt x="3252787" y="1043517"/>
                  <a:pt x="3297238" y="1039812"/>
                  <a:pt x="3349625" y="1041929"/>
                </a:cubicBezTo>
                <a:cubicBezTo>
                  <a:pt x="3402012" y="1044046"/>
                  <a:pt x="3514725" y="1064154"/>
                  <a:pt x="3514725" y="1064154"/>
                </a:cubicBezTo>
                <a:cubicBezTo>
                  <a:pt x="3570287" y="1072091"/>
                  <a:pt x="3631142" y="1077383"/>
                  <a:pt x="3683000" y="1089554"/>
                </a:cubicBezTo>
                <a:cubicBezTo>
                  <a:pt x="3734858" y="1101725"/>
                  <a:pt x="3782483" y="1121833"/>
                  <a:pt x="3825875" y="1137179"/>
                </a:cubicBezTo>
                <a:cubicBezTo>
                  <a:pt x="3869267" y="1152525"/>
                  <a:pt x="3905250" y="1165225"/>
                  <a:pt x="3943350" y="1181629"/>
                </a:cubicBezTo>
                <a:cubicBezTo>
                  <a:pt x="3981450" y="1198033"/>
                  <a:pt x="4019021" y="1217612"/>
                  <a:pt x="4054475" y="1235604"/>
                </a:cubicBezTo>
                <a:cubicBezTo>
                  <a:pt x="4089929" y="1253596"/>
                  <a:pt x="4156075" y="1289579"/>
                  <a:pt x="4156075" y="1289579"/>
                </a:cubicBezTo>
                <a:cubicBezTo>
                  <a:pt x="4186237" y="1305454"/>
                  <a:pt x="4203700" y="1312333"/>
                  <a:pt x="4235450" y="1330854"/>
                </a:cubicBezTo>
                <a:cubicBezTo>
                  <a:pt x="4267200" y="1349375"/>
                  <a:pt x="4327525" y="1389592"/>
                  <a:pt x="4346575" y="1400704"/>
                </a:cubicBezTo>
                <a:cubicBezTo>
                  <a:pt x="4365625" y="1411816"/>
                  <a:pt x="4349750" y="1397529"/>
                  <a:pt x="4349750" y="1397529"/>
                </a:cubicBezTo>
              </a:path>
            </a:pathLst>
          </a:custGeom>
          <a:noFill/>
          <a:ln w="57150">
            <a:solidFill>
              <a:srgbClr val="FFCC66">
                <a:alpha val="43921"/>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8" name="TextBox 37">
            <a:extLst>
              <a:ext uri="{FF2B5EF4-FFF2-40B4-BE49-F238E27FC236}">
                <a16:creationId xmlns:a16="http://schemas.microsoft.com/office/drawing/2014/main" id="{26B7DBEF-4460-D145-87A1-2C5AC72DB285}"/>
              </a:ext>
            </a:extLst>
          </p:cNvPr>
          <p:cNvSpPr txBox="1"/>
          <p:nvPr/>
        </p:nvSpPr>
        <p:spPr>
          <a:xfrm>
            <a:off x="1727200" y="2387600"/>
            <a:ext cx="523875" cy="230188"/>
          </a:xfrm>
          <a:prstGeom prst="rect">
            <a:avLst/>
          </a:prstGeom>
          <a:noFill/>
        </p:spPr>
        <p:txBody>
          <a:bodyPr wrap="none">
            <a:spAutoFit/>
          </a:bodyPr>
          <a:lstStyle/>
          <a:p>
            <a:pPr>
              <a:defRPr/>
            </a:pPr>
            <a:r>
              <a:rPr lang="en-US" sz="900" dirty="0">
                <a:solidFill>
                  <a:schemeClr val="tx1">
                    <a:lumMod val="65000"/>
                    <a:lumOff val="35000"/>
                  </a:schemeClr>
                </a:solidFill>
                <a:latin typeface="Helvetica"/>
                <a:ea typeface="ＭＳ Ｐゴシック" charset="-128"/>
                <a:cs typeface="Helvetica"/>
              </a:rPr>
              <a:t>Mucus</a:t>
            </a:r>
          </a:p>
        </p:txBody>
      </p:sp>
      <p:cxnSp>
        <p:nvCxnSpPr>
          <p:cNvPr id="39" name="Straight Connector 38">
            <a:extLst>
              <a:ext uri="{FF2B5EF4-FFF2-40B4-BE49-F238E27FC236}">
                <a16:creationId xmlns:a16="http://schemas.microsoft.com/office/drawing/2014/main" id="{47197105-AA3D-934F-A963-C3400260F27B}"/>
              </a:ext>
            </a:extLst>
          </p:cNvPr>
          <p:cNvCxnSpPr/>
          <p:nvPr/>
        </p:nvCxnSpPr>
        <p:spPr bwMode="auto">
          <a:xfrm rot="10800000" flipV="1">
            <a:off x="1651000" y="2581275"/>
            <a:ext cx="177800" cy="101600"/>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sp>
        <p:nvSpPr>
          <p:cNvPr id="24" name="Rettangolo 23">
            <a:extLst>
              <a:ext uri="{FF2B5EF4-FFF2-40B4-BE49-F238E27FC236}">
                <a16:creationId xmlns:a16="http://schemas.microsoft.com/office/drawing/2014/main" id="{AB88DBA0-E32B-5B4D-A810-9E2F7FD1D0BF}"/>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33798" name="Picture 23" descr="Picture 11.png">
            <a:extLst>
              <a:ext uri="{FF2B5EF4-FFF2-40B4-BE49-F238E27FC236}">
                <a16:creationId xmlns:a16="http://schemas.microsoft.com/office/drawing/2014/main" id="{259E9A5B-4CEC-6543-8D47-0BB4599966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 y="809625"/>
            <a:ext cx="43862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7">
            <a:extLst>
              <a:ext uri="{FF2B5EF4-FFF2-40B4-BE49-F238E27FC236}">
                <a16:creationId xmlns:a16="http://schemas.microsoft.com/office/drawing/2014/main" id="{68D61E75-6640-ED4A-8A00-301AE1B8E1FB}"/>
              </a:ext>
            </a:extLst>
          </p:cNvPr>
          <p:cNvGrpSpPr>
            <a:grpSpLocks/>
          </p:cNvGrpSpPr>
          <p:nvPr/>
        </p:nvGrpSpPr>
        <p:grpSpPr bwMode="auto">
          <a:xfrm>
            <a:off x="4635500" y="800100"/>
            <a:ext cx="4333875" cy="5672220"/>
            <a:chOff x="4635500" y="800100"/>
            <a:chExt cx="4333773" cy="5671796"/>
          </a:xfrm>
        </p:grpSpPr>
        <p:grpSp>
          <p:nvGrpSpPr>
            <p:cNvPr id="33802" name="Group 25">
              <a:extLst>
                <a:ext uri="{FF2B5EF4-FFF2-40B4-BE49-F238E27FC236}">
                  <a16:creationId xmlns:a16="http://schemas.microsoft.com/office/drawing/2014/main" id="{B64B812B-6B78-1A43-9623-B8A1C9A79DE5}"/>
                </a:ext>
              </a:extLst>
            </p:cNvPr>
            <p:cNvGrpSpPr>
              <a:grpSpLocks/>
            </p:cNvGrpSpPr>
            <p:nvPr/>
          </p:nvGrpSpPr>
          <p:grpSpPr bwMode="auto">
            <a:xfrm>
              <a:off x="4635500" y="800100"/>
              <a:ext cx="4333773" cy="5671796"/>
              <a:chOff x="4635500" y="800100"/>
              <a:chExt cx="4333773" cy="5671796"/>
            </a:xfrm>
          </p:grpSpPr>
          <p:pic>
            <p:nvPicPr>
              <p:cNvPr id="33804" name="Picture 22" descr="Picture 9.png">
                <a:extLst>
                  <a:ext uri="{FF2B5EF4-FFF2-40B4-BE49-F238E27FC236}">
                    <a16:creationId xmlns:a16="http://schemas.microsoft.com/office/drawing/2014/main" id="{844C19AC-72BE-5E45-B242-294F72A705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6520" y="809625"/>
                <a:ext cx="433275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C1202F2D-3B14-8A40-9BE2-29261D8623C0}"/>
                  </a:ext>
                </a:extLst>
              </p:cNvPr>
              <p:cNvSpPr>
                <a:spLocks noChangeArrowheads="1"/>
              </p:cNvSpPr>
              <p:nvPr/>
            </p:nvSpPr>
            <p:spPr bwMode="auto">
              <a:xfrm>
                <a:off x="4635500" y="800100"/>
                <a:ext cx="4330598" cy="3346200"/>
              </a:xfrm>
              <a:prstGeom prst="rect">
                <a:avLst/>
              </a:prstGeom>
              <a:noFill/>
              <a:ln w="9525">
                <a:solidFill>
                  <a:srgbClr val="595959"/>
                </a:solidFill>
                <a:round/>
                <a:headEnd/>
                <a:tailEnd/>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Lst>
            </p:spPr>
            <p:txBody>
              <a:bodyPr/>
              <a:lstStyle/>
              <a:p>
                <a:pPr eaLnBrk="0" hangingPunct="0">
                  <a:defRPr/>
                </a:pPr>
                <a:endParaRPr lang="en-US" sz="1200">
                  <a:latin typeface="Arial" charset="0"/>
                  <a:ea typeface="ＭＳ Ｐゴシック" charset="-128"/>
                </a:endParaRPr>
              </a:p>
            </p:txBody>
          </p:sp>
          <p:sp>
            <p:nvSpPr>
              <p:cNvPr id="33806" name="TextBox 32">
                <a:extLst>
                  <a:ext uri="{FF2B5EF4-FFF2-40B4-BE49-F238E27FC236}">
                    <a16:creationId xmlns:a16="http://schemas.microsoft.com/office/drawing/2014/main" id="{3DA15CB9-D078-014F-92B9-BA74B1875EA2}"/>
                  </a:ext>
                </a:extLst>
              </p:cNvPr>
              <p:cNvSpPr txBox="1">
                <a:spLocks noChangeArrowheads="1"/>
              </p:cNvSpPr>
              <p:nvPr/>
            </p:nvSpPr>
            <p:spPr bwMode="auto">
              <a:xfrm>
                <a:off x="7981950" y="3200400"/>
                <a:ext cx="9565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CD4 T cell loss</a:t>
                </a:r>
              </a:p>
            </p:txBody>
          </p:sp>
          <p:sp>
            <p:nvSpPr>
              <p:cNvPr id="33807" name="TextBox 33">
                <a:extLst>
                  <a:ext uri="{FF2B5EF4-FFF2-40B4-BE49-F238E27FC236}">
                    <a16:creationId xmlns:a16="http://schemas.microsoft.com/office/drawing/2014/main" id="{1D239D84-93F4-F046-AAC2-BA7BD3330F7F}"/>
                  </a:ext>
                </a:extLst>
              </p:cNvPr>
              <p:cNvSpPr txBox="1">
                <a:spLocks noChangeArrowheads="1"/>
              </p:cNvSpPr>
              <p:nvPr/>
            </p:nvSpPr>
            <p:spPr bwMode="auto">
              <a:xfrm>
                <a:off x="6642100" y="825500"/>
                <a:ext cx="12945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Loss of tight junctions</a:t>
                </a:r>
              </a:p>
            </p:txBody>
          </p:sp>
          <p:sp>
            <p:nvSpPr>
              <p:cNvPr id="33808" name="TextBox 34">
                <a:extLst>
                  <a:ext uri="{FF2B5EF4-FFF2-40B4-BE49-F238E27FC236}">
                    <a16:creationId xmlns:a16="http://schemas.microsoft.com/office/drawing/2014/main" id="{8EBA97EE-FE63-A544-8B47-6D1E13BB711C}"/>
                  </a:ext>
                </a:extLst>
              </p:cNvPr>
              <p:cNvSpPr txBox="1">
                <a:spLocks noChangeArrowheads="1"/>
              </p:cNvSpPr>
              <p:nvPr/>
            </p:nvSpPr>
            <p:spPr bwMode="auto">
              <a:xfrm>
                <a:off x="6807200" y="3403600"/>
                <a:ext cx="12625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Enterocyte apoptosis</a:t>
                </a:r>
              </a:p>
            </p:txBody>
          </p:sp>
          <p:cxnSp>
            <p:nvCxnSpPr>
              <p:cNvPr id="33809" name="Straight Connector 36">
                <a:extLst>
                  <a:ext uri="{FF2B5EF4-FFF2-40B4-BE49-F238E27FC236}">
                    <a16:creationId xmlns:a16="http://schemas.microsoft.com/office/drawing/2014/main" id="{1293F7E9-BDAD-C04C-851B-BEC9AB959974}"/>
                  </a:ext>
                </a:extLst>
              </p:cNvPr>
              <p:cNvCxnSpPr>
                <a:cxnSpLocks noChangeShapeType="1"/>
              </p:cNvCxnSpPr>
              <p:nvPr/>
            </p:nvCxnSpPr>
            <p:spPr bwMode="auto">
              <a:xfrm rot="16200000" flipV="1">
                <a:off x="7809113" y="2884287"/>
                <a:ext cx="603250" cy="3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810" name="Straight Connector 39">
                <a:extLst>
                  <a:ext uri="{FF2B5EF4-FFF2-40B4-BE49-F238E27FC236}">
                    <a16:creationId xmlns:a16="http://schemas.microsoft.com/office/drawing/2014/main" id="{838359E7-7C05-704B-A342-C3A61069F509}"/>
                  </a:ext>
                </a:extLst>
              </p:cNvPr>
              <p:cNvCxnSpPr>
                <a:cxnSpLocks noChangeShapeType="1"/>
              </p:cNvCxnSpPr>
              <p:nvPr/>
            </p:nvCxnSpPr>
            <p:spPr bwMode="auto">
              <a:xfrm rot="16200000" flipV="1">
                <a:off x="6432550" y="2781300"/>
                <a:ext cx="1073150" cy="222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3811" name="Straight Connector 41">
                <a:extLst>
                  <a:ext uri="{FF2B5EF4-FFF2-40B4-BE49-F238E27FC236}">
                    <a16:creationId xmlns:a16="http://schemas.microsoft.com/office/drawing/2014/main" id="{B9438962-1EE3-5148-853A-24B21F8F4276}"/>
                  </a:ext>
                </a:extLst>
              </p:cNvPr>
              <p:cNvCxnSpPr>
                <a:cxnSpLocks noChangeShapeType="1"/>
              </p:cNvCxnSpPr>
              <p:nvPr/>
            </p:nvCxnSpPr>
            <p:spPr bwMode="auto">
              <a:xfrm rot="16200000" flipH="1">
                <a:off x="6985000" y="1130300"/>
                <a:ext cx="565150" cy="336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3812" name="TextBox 16">
                <a:extLst>
                  <a:ext uri="{FF2B5EF4-FFF2-40B4-BE49-F238E27FC236}">
                    <a16:creationId xmlns:a16="http://schemas.microsoft.com/office/drawing/2014/main" id="{D89C880A-9096-7241-BF6C-CDB69632BF5F}"/>
                  </a:ext>
                </a:extLst>
              </p:cNvPr>
              <p:cNvSpPr txBox="1">
                <a:spLocks noChangeArrowheads="1"/>
              </p:cNvSpPr>
              <p:nvPr/>
            </p:nvSpPr>
            <p:spPr bwMode="auto">
              <a:xfrm>
                <a:off x="4743450" y="3257550"/>
                <a:ext cx="11211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900">
                    <a:cs typeface="Arial" panose="020B0604020202020204" pitchFamily="34" charset="0"/>
                  </a:rPr>
                  <a:t>Microbial products</a:t>
                </a:r>
              </a:p>
            </p:txBody>
          </p:sp>
          <p:cxnSp>
            <p:nvCxnSpPr>
              <p:cNvPr id="33813" name="Straight Connector 19">
                <a:extLst>
                  <a:ext uri="{FF2B5EF4-FFF2-40B4-BE49-F238E27FC236}">
                    <a16:creationId xmlns:a16="http://schemas.microsoft.com/office/drawing/2014/main" id="{E5E6FE5F-2ED9-E448-A559-D4B9EFC69DE9}"/>
                  </a:ext>
                </a:extLst>
              </p:cNvPr>
              <p:cNvCxnSpPr>
                <a:cxnSpLocks noChangeShapeType="1"/>
              </p:cNvCxnSpPr>
              <p:nvPr/>
            </p:nvCxnSpPr>
            <p:spPr bwMode="auto">
              <a:xfrm rot="5400000" flipH="1" flipV="1">
                <a:off x="5016500" y="2667000"/>
                <a:ext cx="889000" cy="368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33814" name="Rectangle 30">
                <a:extLst>
                  <a:ext uri="{FF2B5EF4-FFF2-40B4-BE49-F238E27FC236}">
                    <a16:creationId xmlns:a16="http://schemas.microsoft.com/office/drawing/2014/main" id="{6EBA4BAC-59BC-BA45-95D6-36D9A127809F}"/>
                  </a:ext>
                </a:extLst>
              </p:cNvPr>
              <p:cNvSpPr>
                <a:spLocks noChangeArrowheads="1"/>
              </p:cNvSpPr>
              <p:nvPr/>
            </p:nvSpPr>
            <p:spPr bwMode="auto">
              <a:xfrm>
                <a:off x="5118638" y="4225295"/>
                <a:ext cx="3813775" cy="2246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14300" indent="-114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1200"/>
                  </a:spcAft>
                </a:pPr>
                <a:r>
                  <a:rPr lang="en-US" altLang="it-IT" sz="2000" b="1" dirty="0">
                    <a:solidFill>
                      <a:srgbClr val="FF0000"/>
                    </a:solidFill>
                  </a:rPr>
                  <a:t>		</a:t>
                </a:r>
                <a:r>
                  <a:rPr lang="en-US" altLang="it-IT" sz="2000" b="1" dirty="0" err="1">
                    <a:solidFill>
                      <a:srgbClr val="FF0000"/>
                    </a:solidFill>
                  </a:rPr>
                  <a:t>Intestino</a:t>
                </a:r>
                <a:r>
                  <a:rPr lang="en-US" altLang="it-IT" sz="2000" b="1" dirty="0">
                    <a:solidFill>
                      <a:srgbClr val="FF0000"/>
                    </a:solidFill>
                  </a:rPr>
                  <a:t> di </a:t>
                </a:r>
                <a:r>
                  <a:rPr lang="en-US" altLang="it-IT" sz="2000" b="1" dirty="0" err="1">
                    <a:solidFill>
                      <a:srgbClr val="FF0000"/>
                    </a:solidFill>
                  </a:rPr>
                  <a:t>soggetto</a:t>
                </a:r>
                <a:r>
                  <a:rPr lang="en-US" altLang="it-IT" sz="2000" b="1" dirty="0">
                    <a:solidFill>
                      <a:srgbClr val="FF0000"/>
                    </a:solidFill>
                  </a:rPr>
                  <a:t> HIV+</a:t>
                </a:r>
              </a:p>
              <a:p>
                <a:pPr eaLnBrk="1" hangingPunct="1">
                  <a:lnSpc>
                    <a:spcPct val="90000"/>
                  </a:lnSpc>
                  <a:spcAft>
                    <a:spcPts val="1200"/>
                  </a:spcAft>
                  <a:buFont typeface="Arial" panose="020B0604020202020204" pitchFamily="34" charset="0"/>
                  <a:buChar char="•"/>
                </a:pPr>
                <a:r>
                  <a:rPr lang="en-US" altLang="it-IT" sz="1600" dirty="0" err="1"/>
                  <a:t>Enteropatia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a:t>Perdita  di CD4 T </a:t>
                </a:r>
              </a:p>
              <a:p>
                <a:pPr eaLnBrk="1" hangingPunct="1">
                  <a:lnSpc>
                    <a:spcPct val="90000"/>
                  </a:lnSpc>
                  <a:spcAft>
                    <a:spcPts val="1200"/>
                  </a:spcAft>
                  <a:buFont typeface="Arial" panose="020B0604020202020204" pitchFamily="34" charset="0"/>
                  <a:buChar char="•"/>
                </a:pPr>
                <a:r>
                  <a:rPr lang="en-US" altLang="it-IT" sz="1600" dirty="0" err="1"/>
                  <a:t>Principale</a:t>
                </a:r>
                <a:r>
                  <a:rPr lang="en-US" altLang="it-IT" sz="1600" dirty="0"/>
                  <a:t> Perdita di  Th17 </a:t>
                </a:r>
              </a:p>
              <a:p>
                <a:pPr eaLnBrk="1" hangingPunct="1">
                  <a:lnSpc>
                    <a:spcPct val="90000"/>
                  </a:lnSpc>
                  <a:spcAft>
                    <a:spcPts val="1200"/>
                  </a:spcAft>
                  <a:buFont typeface="Arial" panose="020B0604020202020204" pitchFamily="34" charset="0"/>
                  <a:buChar char="•"/>
                </a:pPr>
                <a:r>
                  <a:rPr lang="en-US" altLang="it-IT" sz="1600" dirty="0" err="1"/>
                  <a:t>Aumentata</a:t>
                </a:r>
                <a:r>
                  <a:rPr lang="en-US" altLang="it-IT" sz="1600" dirty="0"/>
                  <a:t> </a:t>
                </a:r>
                <a:r>
                  <a:rPr lang="en-US" altLang="it-IT" sz="1600" dirty="0" err="1"/>
                  <a:t>permeabilità</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Traslocazione</a:t>
                </a:r>
                <a:r>
                  <a:rPr lang="en-US" altLang="it-IT" sz="1600" dirty="0"/>
                  <a:t> </a:t>
                </a:r>
                <a:r>
                  <a:rPr lang="en-US" altLang="it-IT" sz="1600" dirty="0" err="1"/>
                  <a:t>microbica</a:t>
                </a:r>
                <a:endParaRPr lang="en-US" altLang="it-IT" sz="1600" dirty="0"/>
              </a:p>
            </p:txBody>
          </p:sp>
        </p:grpSp>
        <p:sp>
          <p:nvSpPr>
            <p:cNvPr id="33803" name="Freeform 46">
              <a:extLst>
                <a:ext uri="{FF2B5EF4-FFF2-40B4-BE49-F238E27FC236}">
                  <a16:creationId xmlns:a16="http://schemas.microsoft.com/office/drawing/2014/main" id="{238B09DA-0F66-9A45-9197-E8DE1A92CDF2}"/>
                </a:ext>
              </a:extLst>
            </p:cNvPr>
            <p:cNvSpPr>
              <a:spLocks/>
            </p:cNvSpPr>
            <p:nvPr/>
          </p:nvSpPr>
          <p:spPr bwMode="auto">
            <a:xfrm>
              <a:off x="4673600" y="1235604"/>
              <a:ext cx="4257675" cy="2665413"/>
            </a:xfrm>
            <a:custGeom>
              <a:avLst/>
              <a:gdLst>
                <a:gd name="T0" fmla="*/ 57150 w 4257675"/>
                <a:gd name="T1" fmla="*/ 1352032 h 2665413"/>
                <a:gd name="T2" fmla="*/ 174625 w 4257675"/>
                <a:gd name="T3" fmla="*/ 1275832 h 2665413"/>
                <a:gd name="T4" fmla="*/ 244475 w 4257675"/>
                <a:gd name="T5" fmla="*/ 1155182 h 2665413"/>
                <a:gd name="T6" fmla="*/ 320675 w 4257675"/>
                <a:gd name="T7" fmla="*/ 850371 h 2665413"/>
                <a:gd name="T8" fmla="*/ 377825 w 4257675"/>
                <a:gd name="T9" fmla="*/ 599546 h 2665413"/>
                <a:gd name="T10" fmla="*/ 450850 w 4257675"/>
                <a:gd name="T11" fmla="*/ 342371 h 2665413"/>
                <a:gd name="T12" fmla="*/ 574675 w 4257675"/>
                <a:gd name="T13" fmla="*/ 135996 h 2665413"/>
                <a:gd name="T14" fmla="*/ 762000 w 4257675"/>
                <a:gd name="T15" fmla="*/ 21696 h 2665413"/>
                <a:gd name="T16" fmla="*/ 949325 w 4257675"/>
                <a:gd name="T17" fmla="*/ 5821 h 2665413"/>
                <a:gd name="T18" fmla="*/ 1114436 w 4257675"/>
                <a:gd name="T19" fmla="*/ 66146 h 2665413"/>
                <a:gd name="T20" fmla="*/ 1225561 w 4257675"/>
                <a:gd name="T21" fmla="*/ 174096 h 2665413"/>
                <a:gd name="T22" fmla="*/ 1362086 w 4257675"/>
                <a:gd name="T23" fmla="*/ 491596 h 2665413"/>
                <a:gd name="T24" fmla="*/ 1400186 w 4257675"/>
                <a:gd name="T25" fmla="*/ 659871 h 2665413"/>
                <a:gd name="T26" fmla="*/ 1438286 w 4257675"/>
                <a:gd name="T27" fmla="*/ 910696 h 2665413"/>
                <a:gd name="T28" fmla="*/ 1466861 w 4257675"/>
                <a:gd name="T29" fmla="*/ 1199632 h 2665413"/>
                <a:gd name="T30" fmla="*/ 1501786 w 4257675"/>
                <a:gd name="T31" fmla="*/ 1644132 h 2665413"/>
                <a:gd name="T32" fmla="*/ 1511311 w 4257675"/>
                <a:gd name="T33" fmla="*/ 1964807 h 2665413"/>
                <a:gd name="T34" fmla="*/ 1536711 w 4257675"/>
                <a:gd name="T35" fmla="*/ 2225147 h 2665413"/>
                <a:gd name="T36" fmla="*/ 1571636 w 4257675"/>
                <a:gd name="T37" fmla="*/ 2488671 h 2665413"/>
                <a:gd name="T38" fmla="*/ 1695461 w 4257675"/>
                <a:gd name="T39" fmla="*/ 2660121 h 2665413"/>
                <a:gd name="T40" fmla="*/ 1822461 w 4257675"/>
                <a:gd name="T41" fmla="*/ 2555347 h 2665413"/>
                <a:gd name="T42" fmla="*/ 1870086 w 4257675"/>
                <a:gd name="T43" fmla="*/ 2307697 h 2665413"/>
                <a:gd name="T44" fmla="*/ 1892311 w 4257675"/>
                <a:gd name="T45" fmla="*/ 1933057 h 2665413"/>
                <a:gd name="T46" fmla="*/ 1901836 w 4257675"/>
                <a:gd name="T47" fmla="*/ 1704457 h 2665413"/>
                <a:gd name="T48" fmla="*/ 1936761 w 4257675"/>
                <a:gd name="T49" fmla="*/ 1469507 h 2665413"/>
                <a:gd name="T50" fmla="*/ 1990736 w 4257675"/>
                <a:gd name="T51" fmla="*/ 1263132 h 2665413"/>
                <a:gd name="T52" fmla="*/ 2076461 w 4257675"/>
                <a:gd name="T53" fmla="*/ 1018646 h 2665413"/>
                <a:gd name="T54" fmla="*/ 2228872 w 4257675"/>
                <a:gd name="T55" fmla="*/ 755121 h 2665413"/>
                <a:gd name="T56" fmla="*/ 2422546 w 4257675"/>
                <a:gd name="T57" fmla="*/ 545571 h 2665413"/>
                <a:gd name="T58" fmla="*/ 2714646 w 4257675"/>
                <a:gd name="T59" fmla="*/ 339196 h 2665413"/>
                <a:gd name="T60" fmla="*/ 3048022 w 4257675"/>
                <a:gd name="T61" fmla="*/ 231246 h 2665413"/>
                <a:gd name="T62" fmla="*/ 3232172 w 4257675"/>
                <a:gd name="T63" fmla="*/ 199496 h 2665413"/>
                <a:gd name="T64" fmla="*/ 3559196 w 4257675"/>
                <a:gd name="T65" fmla="*/ 234421 h 2665413"/>
                <a:gd name="T66" fmla="*/ 3775096 w 4257675"/>
                <a:gd name="T67" fmla="*/ 297921 h 2665413"/>
                <a:gd name="T68" fmla="*/ 4051322 w 4257675"/>
                <a:gd name="T69" fmla="*/ 418571 h 2665413"/>
                <a:gd name="T70" fmla="*/ 4257675 w 4257675"/>
                <a:gd name="T71" fmla="*/ 542396 h 2665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57675"/>
                <a:gd name="T109" fmla="*/ 0 h 2665413"/>
                <a:gd name="T110" fmla="*/ 4257675 w 4257675"/>
                <a:gd name="T111" fmla="*/ 2665413 h 2665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57675" h="2665413">
                  <a:moveTo>
                    <a:pt x="0" y="1345671"/>
                  </a:moveTo>
                  <a:cubicBezTo>
                    <a:pt x="17727" y="1350962"/>
                    <a:pt x="35454" y="1356254"/>
                    <a:pt x="57150" y="1352021"/>
                  </a:cubicBezTo>
                  <a:cubicBezTo>
                    <a:pt x="78846" y="1347788"/>
                    <a:pt x="110596" y="1332971"/>
                    <a:pt x="130175" y="1320271"/>
                  </a:cubicBezTo>
                  <a:cubicBezTo>
                    <a:pt x="149754" y="1307571"/>
                    <a:pt x="162454" y="1291696"/>
                    <a:pt x="174625" y="1275821"/>
                  </a:cubicBezTo>
                  <a:cubicBezTo>
                    <a:pt x="186796" y="1259946"/>
                    <a:pt x="191558" y="1245129"/>
                    <a:pt x="203200" y="1225021"/>
                  </a:cubicBezTo>
                  <a:cubicBezTo>
                    <a:pt x="214842" y="1204913"/>
                    <a:pt x="229129" y="1195388"/>
                    <a:pt x="244475" y="1155171"/>
                  </a:cubicBezTo>
                  <a:cubicBezTo>
                    <a:pt x="259821" y="1114954"/>
                    <a:pt x="282575" y="1034521"/>
                    <a:pt x="295275" y="983721"/>
                  </a:cubicBezTo>
                  <a:cubicBezTo>
                    <a:pt x="307975" y="932921"/>
                    <a:pt x="310092" y="896938"/>
                    <a:pt x="320675" y="850371"/>
                  </a:cubicBezTo>
                  <a:cubicBezTo>
                    <a:pt x="331258" y="803804"/>
                    <a:pt x="349250" y="746125"/>
                    <a:pt x="358775" y="704321"/>
                  </a:cubicBezTo>
                  <a:cubicBezTo>
                    <a:pt x="368300" y="662517"/>
                    <a:pt x="370417" y="638175"/>
                    <a:pt x="377825" y="599546"/>
                  </a:cubicBezTo>
                  <a:cubicBezTo>
                    <a:pt x="385233" y="560917"/>
                    <a:pt x="391054" y="515408"/>
                    <a:pt x="403225" y="472546"/>
                  </a:cubicBezTo>
                  <a:cubicBezTo>
                    <a:pt x="415396" y="429684"/>
                    <a:pt x="435504" y="378354"/>
                    <a:pt x="450850" y="342371"/>
                  </a:cubicBezTo>
                  <a:cubicBezTo>
                    <a:pt x="466196" y="306388"/>
                    <a:pt x="474663" y="291042"/>
                    <a:pt x="495300" y="256646"/>
                  </a:cubicBezTo>
                  <a:cubicBezTo>
                    <a:pt x="515937" y="222250"/>
                    <a:pt x="545571" y="166688"/>
                    <a:pt x="574675" y="135996"/>
                  </a:cubicBezTo>
                  <a:cubicBezTo>
                    <a:pt x="603779" y="105304"/>
                    <a:pt x="638704" y="91546"/>
                    <a:pt x="669925" y="72496"/>
                  </a:cubicBezTo>
                  <a:cubicBezTo>
                    <a:pt x="701146" y="53446"/>
                    <a:pt x="727075" y="33338"/>
                    <a:pt x="762000" y="21696"/>
                  </a:cubicBezTo>
                  <a:cubicBezTo>
                    <a:pt x="796925" y="10054"/>
                    <a:pt x="848254" y="5292"/>
                    <a:pt x="879475" y="2646"/>
                  </a:cubicBezTo>
                  <a:cubicBezTo>
                    <a:pt x="910696" y="0"/>
                    <a:pt x="921808" y="2117"/>
                    <a:pt x="949325" y="5821"/>
                  </a:cubicBezTo>
                  <a:cubicBezTo>
                    <a:pt x="976842" y="9525"/>
                    <a:pt x="1017058" y="14817"/>
                    <a:pt x="1044575" y="24871"/>
                  </a:cubicBezTo>
                  <a:cubicBezTo>
                    <a:pt x="1072092" y="34925"/>
                    <a:pt x="1093258" y="51859"/>
                    <a:pt x="1114425" y="66146"/>
                  </a:cubicBezTo>
                  <a:cubicBezTo>
                    <a:pt x="1135592" y="80434"/>
                    <a:pt x="1153054" y="92604"/>
                    <a:pt x="1171575" y="110596"/>
                  </a:cubicBezTo>
                  <a:cubicBezTo>
                    <a:pt x="1190096" y="128588"/>
                    <a:pt x="1206500" y="143934"/>
                    <a:pt x="1225550" y="174096"/>
                  </a:cubicBezTo>
                  <a:cubicBezTo>
                    <a:pt x="1244600" y="204259"/>
                    <a:pt x="1263121" y="238654"/>
                    <a:pt x="1285875" y="291571"/>
                  </a:cubicBezTo>
                  <a:cubicBezTo>
                    <a:pt x="1308629" y="344488"/>
                    <a:pt x="1346729" y="447146"/>
                    <a:pt x="1362075" y="491596"/>
                  </a:cubicBezTo>
                  <a:cubicBezTo>
                    <a:pt x="1377421" y="536046"/>
                    <a:pt x="1371600" y="530225"/>
                    <a:pt x="1377950" y="558271"/>
                  </a:cubicBezTo>
                  <a:cubicBezTo>
                    <a:pt x="1384300" y="586317"/>
                    <a:pt x="1393825" y="632354"/>
                    <a:pt x="1400175" y="659871"/>
                  </a:cubicBezTo>
                  <a:cubicBezTo>
                    <a:pt x="1406525" y="687388"/>
                    <a:pt x="1409700" y="681567"/>
                    <a:pt x="1416050" y="723371"/>
                  </a:cubicBezTo>
                  <a:cubicBezTo>
                    <a:pt x="1422400" y="765175"/>
                    <a:pt x="1432983" y="860425"/>
                    <a:pt x="1438275" y="910696"/>
                  </a:cubicBezTo>
                  <a:cubicBezTo>
                    <a:pt x="1443567" y="960967"/>
                    <a:pt x="1443038" y="976842"/>
                    <a:pt x="1447800" y="1024996"/>
                  </a:cubicBezTo>
                  <a:cubicBezTo>
                    <a:pt x="1452562" y="1073150"/>
                    <a:pt x="1460500" y="1130300"/>
                    <a:pt x="1466850" y="1199621"/>
                  </a:cubicBezTo>
                  <a:cubicBezTo>
                    <a:pt x="1473200" y="1268942"/>
                    <a:pt x="1480079" y="1366838"/>
                    <a:pt x="1485900" y="1440921"/>
                  </a:cubicBezTo>
                  <a:cubicBezTo>
                    <a:pt x="1491721" y="1515004"/>
                    <a:pt x="1498071" y="1585384"/>
                    <a:pt x="1501775" y="1644121"/>
                  </a:cubicBezTo>
                  <a:cubicBezTo>
                    <a:pt x="1505479" y="1702858"/>
                    <a:pt x="1506538" y="1739900"/>
                    <a:pt x="1508125" y="1793346"/>
                  </a:cubicBezTo>
                  <a:cubicBezTo>
                    <a:pt x="1509712" y="1846792"/>
                    <a:pt x="1508125" y="1912938"/>
                    <a:pt x="1511300" y="1964796"/>
                  </a:cubicBezTo>
                  <a:cubicBezTo>
                    <a:pt x="1514475" y="2016654"/>
                    <a:pt x="1522942" y="2061104"/>
                    <a:pt x="1527175" y="2104496"/>
                  </a:cubicBezTo>
                  <a:cubicBezTo>
                    <a:pt x="1531408" y="2147888"/>
                    <a:pt x="1532996" y="2184400"/>
                    <a:pt x="1536700" y="2225146"/>
                  </a:cubicBezTo>
                  <a:cubicBezTo>
                    <a:pt x="1540404" y="2265892"/>
                    <a:pt x="1543579" y="2305050"/>
                    <a:pt x="1549400" y="2348971"/>
                  </a:cubicBezTo>
                  <a:cubicBezTo>
                    <a:pt x="1555221" y="2392892"/>
                    <a:pt x="1560512" y="2444221"/>
                    <a:pt x="1571625" y="2488671"/>
                  </a:cubicBezTo>
                  <a:cubicBezTo>
                    <a:pt x="1582738" y="2533121"/>
                    <a:pt x="1595438" y="2587096"/>
                    <a:pt x="1616075" y="2615671"/>
                  </a:cubicBezTo>
                  <a:cubicBezTo>
                    <a:pt x="1636712" y="2644246"/>
                    <a:pt x="1672167" y="2654829"/>
                    <a:pt x="1695450" y="2660121"/>
                  </a:cubicBezTo>
                  <a:cubicBezTo>
                    <a:pt x="1718733" y="2665413"/>
                    <a:pt x="1734608" y="2664883"/>
                    <a:pt x="1755775" y="2647421"/>
                  </a:cubicBezTo>
                  <a:cubicBezTo>
                    <a:pt x="1776942" y="2629959"/>
                    <a:pt x="1809221" y="2584450"/>
                    <a:pt x="1822450" y="2555346"/>
                  </a:cubicBezTo>
                  <a:cubicBezTo>
                    <a:pt x="1835679" y="2526242"/>
                    <a:pt x="1827213" y="2514071"/>
                    <a:pt x="1835150" y="2472796"/>
                  </a:cubicBezTo>
                  <a:cubicBezTo>
                    <a:pt x="1843087" y="2431521"/>
                    <a:pt x="1862138" y="2365904"/>
                    <a:pt x="1870075" y="2307696"/>
                  </a:cubicBezTo>
                  <a:cubicBezTo>
                    <a:pt x="1878012" y="2249488"/>
                    <a:pt x="1879071" y="2185988"/>
                    <a:pt x="1882775" y="2123546"/>
                  </a:cubicBezTo>
                  <a:cubicBezTo>
                    <a:pt x="1886479" y="2061104"/>
                    <a:pt x="1889125" y="1984375"/>
                    <a:pt x="1892300" y="1933046"/>
                  </a:cubicBezTo>
                  <a:cubicBezTo>
                    <a:pt x="1895475" y="1881717"/>
                    <a:pt x="1900237" y="1853671"/>
                    <a:pt x="1901825" y="1815571"/>
                  </a:cubicBezTo>
                  <a:cubicBezTo>
                    <a:pt x="1903413" y="1777471"/>
                    <a:pt x="1899708" y="1739900"/>
                    <a:pt x="1901825" y="1704446"/>
                  </a:cubicBezTo>
                  <a:cubicBezTo>
                    <a:pt x="1903942" y="1668992"/>
                    <a:pt x="1908704" y="1642004"/>
                    <a:pt x="1914525" y="1602846"/>
                  </a:cubicBezTo>
                  <a:cubicBezTo>
                    <a:pt x="1920346" y="1563688"/>
                    <a:pt x="1928813" y="1508654"/>
                    <a:pt x="1936750" y="1469496"/>
                  </a:cubicBezTo>
                  <a:cubicBezTo>
                    <a:pt x="1944687" y="1430338"/>
                    <a:pt x="1953154" y="1402292"/>
                    <a:pt x="1962150" y="1367896"/>
                  </a:cubicBezTo>
                  <a:cubicBezTo>
                    <a:pt x="1971146" y="1333500"/>
                    <a:pt x="1982258" y="1291696"/>
                    <a:pt x="1990725" y="1263121"/>
                  </a:cubicBezTo>
                  <a:cubicBezTo>
                    <a:pt x="1999192" y="1234546"/>
                    <a:pt x="1998663" y="1237192"/>
                    <a:pt x="2012950" y="1196446"/>
                  </a:cubicBezTo>
                  <a:cubicBezTo>
                    <a:pt x="2027237" y="1155700"/>
                    <a:pt x="2055283" y="1068388"/>
                    <a:pt x="2076450" y="1018646"/>
                  </a:cubicBezTo>
                  <a:cubicBezTo>
                    <a:pt x="2097617" y="968904"/>
                    <a:pt x="2114550" y="941917"/>
                    <a:pt x="2139950" y="897996"/>
                  </a:cubicBezTo>
                  <a:cubicBezTo>
                    <a:pt x="2165350" y="854075"/>
                    <a:pt x="2199746" y="796396"/>
                    <a:pt x="2228850" y="755121"/>
                  </a:cubicBezTo>
                  <a:cubicBezTo>
                    <a:pt x="2257954" y="713846"/>
                    <a:pt x="2282296" y="685271"/>
                    <a:pt x="2314575" y="650346"/>
                  </a:cubicBezTo>
                  <a:cubicBezTo>
                    <a:pt x="2346854" y="615421"/>
                    <a:pt x="2384954" y="578908"/>
                    <a:pt x="2422525" y="545571"/>
                  </a:cubicBezTo>
                  <a:cubicBezTo>
                    <a:pt x="2460096" y="512234"/>
                    <a:pt x="2491317" y="484717"/>
                    <a:pt x="2540000" y="450321"/>
                  </a:cubicBezTo>
                  <a:cubicBezTo>
                    <a:pt x="2588683" y="415925"/>
                    <a:pt x="2664354" y="366184"/>
                    <a:pt x="2714625" y="339196"/>
                  </a:cubicBezTo>
                  <a:cubicBezTo>
                    <a:pt x="2764896" y="312208"/>
                    <a:pt x="2786063" y="306388"/>
                    <a:pt x="2841625" y="288396"/>
                  </a:cubicBezTo>
                  <a:cubicBezTo>
                    <a:pt x="2897187" y="270404"/>
                    <a:pt x="2991379" y="243946"/>
                    <a:pt x="3048000" y="231246"/>
                  </a:cubicBezTo>
                  <a:cubicBezTo>
                    <a:pt x="3104621" y="218546"/>
                    <a:pt x="3150658" y="217488"/>
                    <a:pt x="3181350" y="212196"/>
                  </a:cubicBezTo>
                  <a:cubicBezTo>
                    <a:pt x="3212042" y="206904"/>
                    <a:pt x="3190875" y="198438"/>
                    <a:pt x="3232150" y="199496"/>
                  </a:cubicBezTo>
                  <a:cubicBezTo>
                    <a:pt x="3273425" y="200554"/>
                    <a:pt x="3374496" y="212725"/>
                    <a:pt x="3429000" y="218546"/>
                  </a:cubicBezTo>
                  <a:cubicBezTo>
                    <a:pt x="3483504" y="224367"/>
                    <a:pt x="3517900" y="226484"/>
                    <a:pt x="3559175" y="234421"/>
                  </a:cubicBezTo>
                  <a:cubicBezTo>
                    <a:pt x="3600450" y="242358"/>
                    <a:pt x="3640667" y="255588"/>
                    <a:pt x="3676650" y="266171"/>
                  </a:cubicBezTo>
                  <a:cubicBezTo>
                    <a:pt x="3712633" y="276754"/>
                    <a:pt x="3736446" y="284163"/>
                    <a:pt x="3775075" y="297921"/>
                  </a:cubicBezTo>
                  <a:cubicBezTo>
                    <a:pt x="3813704" y="311679"/>
                    <a:pt x="3862388" y="328613"/>
                    <a:pt x="3908425" y="348721"/>
                  </a:cubicBezTo>
                  <a:cubicBezTo>
                    <a:pt x="3954462" y="368829"/>
                    <a:pt x="4014788" y="398992"/>
                    <a:pt x="4051300" y="418571"/>
                  </a:cubicBezTo>
                  <a:cubicBezTo>
                    <a:pt x="4087813" y="438150"/>
                    <a:pt x="4093104" y="445559"/>
                    <a:pt x="4127500" y="466196"/>
                  </a:cubicBezTo>
                  <a:cubicBezTo>
                    <a:pt x="4161896" y="486833"/>
                    <a:pt x="4257675" y="542396"/>
                    <a:pt x="4257675" y="542396"/>
                  </a:cubicBezTo>
                </a:path>
              </a:pathLst>
            </a:custGeom>
            <a:noFill/>
            <a:ln w="38100">
              <a:solidFill>
                <a:srgbClr val="FFCC66">
                  <a:alpha val="25098"/>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8" name="Rectangle 3">
            <a:extLst>
              <a:ext uri="{FF2B5EF4-FFF2-40B4-BE49-F238E27FC236}">
                <a16:creationId xmlns:a16="http://schemas.microsoft.com/office/drawing/2014/main" id="{B400ECC0-DACD-314C-81F1-36726DD487C0}"/>
              </a:ext>
            </a:extLst>
          </p:cNvPr>
          <p:cNvSpPr txBox="1">
            <a:spLocks noChangeArrowheads="1"/>
          </p:cNvSpPr>
          <p:nvPr/>
        </p:nvSpPr>
        <p:spPr bwMode="auto">
          <a:xfrm>
            <a:off x="714375" y="30163"/>
            <a:ext cx="7715250" cy="647700"/>
          </a:xfrm>
          <a:prstGeom prst="rect">
            <a:avLst/>
          </a:prstGeom>
          <a:solidFill>
            <a:schemeClr val="bg1"/>
          </a:solidFill>
          <a:ln w="9525">
            <a:noFill/>
            <a:miter lim="800000"/>
            <a:headEnd/>
            <a:tailEnd/>
          </a:ln>
        </p:spPr>
        <p:txBody>
          <a:bodyPr anchor="ctr"/>
          <a:lstStyle/>
          <a:p>
            <a:pPr algn="ctr" eaLnBrk="0" hangingPunct="0">
              <a:defRPr/>
            </a:pPr>
            <a:r>
              <a:rPr lang="en-US" sz="2800" b="1" kern="0" dirty="0" err="1">
                <a:ea typeface="ＭＳ Ｐゴシック" pitchFamily="-109" charset="-128"/>
                <a:cs typeface="Arial" pitchFamily="34" charset="0"/>
              </a:rPr>
              <a:t>Danno</a:t>
            </a:r>
            <a:r>
              <a:rPr lang="en-US" sz="2800" b="1" kern="0" dirty="0">
                <a:ea typeface="ＭＳ Ｐゴシック" pitchFamily="-109" charset="-128"/>
                <a:cs typeface="Arial" pitchFamily="34" charset="0"/>
              </a:rPr>
              <a:t> a </a:t>
            </a:r>
            <a:r>
              <a:rPr lang="en-US" sz="2800" b="1" kern="0" dirty="0" err="1">
                <a:ea typeface="ＭＳ Ｐゴシック" pitchFamily="-109" charset="-128"/>
                <a:cs typeface="Arial" pitchFamily="34" charset="0"/>
              </a:rPr>
              <a:t>carico</a:t>
            </a:r>
            <a:r>
              <a:rPr lang="en-US" sz="2800" b="1" kern="0" dirty="0">
                <a:ea typeface="ＭＳ Ｐゴシック" pitchFamily="-109" charset="-128"/>
                <a:cs typeface="Arial" pitchFamily="34" charset="0"/>
              </a:rPr>
              <a:t> </a:t>
            </a:r>
            <a:r>
              <a:rPr lang="en-US" sz="2800" b="1" kern="0" dirty="0" err="1">
                <a:ea typeface="ＭＳ Ｐゴシック" pitchFamily="-109" charset="-128"/>
                <a:cs typeface="Arial" pitchFamily="34" charset="0"/>
              </a:rPr>
              <a:t>della</a:t>
            </a:r>
            <a:r>
              <a:rPr lang="en-US" sz="2800" b="1" kern="0" dirty="0">
                <a:ea typeface="ＭＳ Ｐゴシック" pitchFamily="-109" charset="-128"/>
                <a:cs typeface="Arial" pitchFamily="34" charset="0"/>
              </a:rPr>
              <a:t> mucosa </a:t>
            </a:r>
            <a:r>
              <a:rPr lang="en-US" sz="2800" b="1" kern="0" dirty="0" err="1">
                <a:ea typeface="ＭＳ Ｐゴシック" pitchFamily="-109" charset="-128"/>
                <a:cs typeface="Arial" pitchFamily="34" charset="0"/>
              </a:rPr>
              <a:t>intestinale</a:t>
            </a:r>
            <a:endParaRPr lang="en-US" sz="2800" b="1" kern="0" dirty="0">
              <a:ea typeface="ＭＳ Ｐゴシック" pitchFamily="-109" charset="-128"/>
              <a:cs typeface="Arial" pitchFamily="34" charset="0"/>
            </a:endParaRPr>
          </a:p>
        </p:txBody>
      </p:sp>
      <p:sp>
        <p:nvSpPr>
          <p:cNvPr id="33801" name="Rectangle 31">
            <a:extLst>
              <a:ext uri="{FF2B5EF4-FFF2-40B4-BE49-F238E27FC236}">
                <a16:creationId xmlns:a16="http://schemas.microsoft.com/office/drawing/2014/main" id="{ED71CBF7-1021-DD45-87A9-81C401741452}"/>
              </a:ext>
            </a:extLst>
          </p:cNvPr>
          <p:cNvSpPr>
            <a:spLocks noChangeArrowheads="1"/>
          </p:cNvSpPr>
          <p:nvPr/>
        </p:nvSpPr>
        <p:spPr bwMode="auto">
          <a:xfrm>
            <a:off x="387350" y="4225925"/>
            <a:ext cx="3797300" cy="25360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1200"/>
              </a:spcAft>
            </a:pPr>
            <a:r>
              <a:rPr lang="en-US" altLang="it-IT" sz="2000" b="1" dirty="0">
                <a:solidFill>
                  <a:srgbClr val="008000"/>
                </a:solidFill>
              </a:rPr>
              <a:t>		</a:t>
            </a:r>
            <a:r>
              <a:rPr lang="en-US" altLang="it-IT" sz="2000" b="1" dirty="0" err="1">
                <a:solidFill>
                  <a:srgbClr val="008000"/>
                </a:solidFill>
              </a:rPr>
              <a:t>Intestino</a:t>
            </a:r>
            <a:r>
              <a:rPr lang="en-US" altLang="it-IT" sz="2000" b="1" dirty="0">
                <a:solidFill>
                  <a:srgbClr val="008000"/>
                </a:solidFill>
              </a:rPr>
              <a:t> di </a:t>
            </a:r>
            <a:r>
              <a:rPr lang="en-US" altLang="it-IT" sz="2000" b="1" dirty="0" err="1">
                <a:solidFill>
                  <a:srgbClr val="008000"/>
                </a:solidFill>
              </a:rPr>
              <a:t>soggetto</a:t>
            </a:r>
            <a:r>
              <a:rPr lang="en-US" altLang="it-IT" sz="2000" b="1" dirty="0">
                <a:solidFill>
                  <a:srgbClr val="008000"/>
                </a:solidFill>
              </a:rPr>
              <a:t> HIV-</a:t>
            </a:r>
          </a:p>
          <a:p>
            <a:pPr eaLnBrk="1" hangingPunct="1">
              <a:lnSpc>
                <a:spcPct val="90000"/>
              </a:lnSpc>
              <a:spcAft>
                <a:spcPts val="1200"/>
              </a:spcAft>
              <a:buFont typeface="Arial" panose="020B0604020202020204" pitchFamily="34" charset="0"/>
              <a:buChar char="•"/>
            </a:pPr>
            <a:r>
              <a:rPr lang="en-US" altLang="it-IT" sz="1600" dirty="0" err="1"/>
              <a:t>Normale</a:t>
            </a:r>
            <a:r>
              <a:rPr lang="en-US" altLang="it-IT" sz="1600" dirty="0"/>
              <a:t> </a:t>
            </a:r>
            <a:r>
              <a:rPr lang="en-US" altLang="it-IT" sz="1600" dirty="0" err="1"/>
              <a:t>anatomia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Presenza</a:t>
            </a:r>
            <a:r>
              <a:rPr lang="en-US" altLang="it-IT" sz="1600" dirty="0"/>
              <a:t> di peptide ad </a:t>
            </a:r>
            <a:r>
              <a:rPr lang="en-US" altLang="it-IT" sz="1600" dirty="0" err="1"/>
              <a:t>attività</a:t>
            </a:r>
            <a:r>
              <a:rPr lang="en-US" altLang="it-IT" sz="1600" dirty="0"/>
              <a:t> </a:t>
            </a:r>
            <a:r>
              <a:rPr lang="en-US" altLang="it-IT" sz="1600" dirty="0" err="1"/>
              <a:t>antimicrobica</a:t>
            </a:r>
            <a:endParaRPr lang="en-US" altLang="it-IT" sz="1600" dirty="0"/>
          </a:p>
          <a:p>
            <a:pPr eaLnBrk="1" hangingPunct="1">
              <a:lnSpc>
                <a:spcPct val="90000"/>
              </a:lnSpc>
              <a:spcAft>
                <a:spcPts val="1200"/>
              </a:spcAft>
              <a:buFont typeface="Arial" panose="020B0604020202020204" pitchFamily="34" charset="0"/>
              <a:buChar char="•"/>
            </a:pPr>
            <a:r>
              <a:rPr lang="en-US" altLang="it-IT" sz="1600" dirty="0" err="1"/>
              <a:t>Normale</a:t>
            </a:r>
            <a:r>
              <a:rPr lang="en-US" altLang="it-IT" sz="1600" dirty="0"/>
              <a:t> </a:t>
            </a:r>
            <a:r>
              <a:rPr lang="en-US" altLang="it-IT" sz="1600" dirty="0" err="1"/>
              <a:t>produzione</a:t>
            </a:r>
            <a:r>
              <a:rPr lang="en-US" altLang="it-IT" sz="1600" dirty="0"/>
              <a:t> di </a:t>
            </a:r>
            <a:r>
              <a:rPr lang="en-US" altLang="it-IT" sz="1600" dirty="0" err="1"/>
              <a:t>anticorpi</a:t>
            </a:r>
            <a:r>
              <a:rPr lang="en-US" altLang="it-IT" sz="1600" dirty="0"/>
              <a:t>, </a:t>
            </a:r>
            <a:r>
              <a:rPr lang="en-US" altLang="it-IT" sz="1600" dirty="0" err="1"/>
              <a:t>neutrofili</a:t>
            </a:r>
            <a:r>
              <a:rPr lang="en-US" altLang="it-IT" sz="1600" dirty="0"/>
              <a:t> , cellule T</a:t>
            </a:r>
          </a:p>
          <a:p>
            <a:pPr eaLnBrk="1" hangingPunct="1">
              <a:lnSpc>
                <a:spcPct val="90000"/>
              </a:lnSpc>
              <a:spcAft>
                <a:spcPts val="1200"/>
              </a:spcAft>
              <a:buFont typeface="Arial" panose="020B0604020202020204" pitchFamily="34" charset="0"/>
              <a:buChar char="•"/>
            </a:pPr>
            <a:r>
              <a:rPr lang="en-US" altLang="it-IT" sz="1600" dirty="0"/>
              <a:t>Cross-talk </a:t>
            </a:r>
            <a:r>
              <a:rPr lang="en-US" altLang="it-IT" sz="1600" dirty="0" err="1"/>
              <a:t>tra</a:t>
            </a:r>
            <a:r>
              <a:rPr lang="en-US" altLang="it-IT" sz="1600" dirty="0"/>
              <a:t> microflora e Sistema </a:t>
            </a:r>
            <a:r>
              <a:rPr lang="en-US" altLang="it-IT" sz="1600" dirty="0" err="1"/>
              <a:t>immunitario</a:t>
            </a:r>
            <a:endParaRPr lang="en-US" altLang="it-IT" sz="1600" dirty="0"/>
          </a:p>
        </p:txBody>
      </p:sp>
    </p:spTree>
    <p:custDataLst>
      <p:tags r:id="rId1"/>
    </p:custDataLst>
    <p:extLst>
      <p:ext uri="{BB962C8B-B14F-4D97-AF65-F5344CB8AC3E}">
        <p14:creationId xmlns:p14="http://schemas.microsoft.com/office/powerpoint/2010/main" val="4112733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2C847BD-E9BA-804E-A7F0-41D6791F6774}"/>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8434" name="Picture 2" descr="~AUT0008">
            <a:extLst>
              <a:ext uri="{FF2B5EF4-FFF2-40B4-BE49-F238E27FC236}">
                <a16:creationId xmlns:a16="http://schemas.microsoft.com/office/drawing/2014/main" id="{FB0AD773-39A4-D243-B3F5-7C6AB1948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19150"/>
            <a:ext cx="6248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Line 4">
            <a:extLst>
              <a:ext uri="{FF2B5EF4-FFF2-40B4-BE49-F238E27FC236}">
                <a16:creationId xmlns:a16="http://schemas.microsoft.com/office/drawing/2014/main" id="{CA03F660-5D08-A742-9C94-1D62D6E85D74}"/>
              </a:ext>
            </a:extLst>
          </p:cNvPr>
          <p:cNvSpPr>
            <a:spLocks noChangeShapeType="1"/>
          </p:cNvSpPr>
          <p:nvPr/>
        </p:nvSpPr>
        <p:spPr bwMode="auto">
          <a:xfrm>
            <a:off x="920750" y="1052513"/>
            <a:ext cx="0" cy="31686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36" name="Text Box 8">
            <a:extLst>
              <a:ext uri="{FF2B5EF4-FFF2-40B4-BE49-F238E27FC236}">
                <a16:creationId xmlns:a16="http://schemas.microsoft.com/office/drawing/2014/main" id="{3CFDEB0F-BA6E-8B44-89EA-2E8AF2218B3A}"/>
              </a:ext>
            </a:extLst>
          </p:cNvPr>
          <p:cNvSpPr txBox="1">
            <a:spLocks noChangeArrowheads="1"/>
          </p:cNvSpPr>
          <p:nvPr/>
        </p:nvSpPr>
        <p:spPr bwMode="auto">
          <a:xfrm>
            <a:off x="673100" y="811213"/>
            <a:ext cx="5699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it-IT" sz="1800" b="1">
                <a:solidFill>
                  <a:srgbClr val="FF0000"/>
                </a:solidFill>
              </a:rPr>
              <a:t>HIV</a:t>
            </a:r>
          </a:p>
        </p:txBody>
      </p:sp>
      <p:sp>
        <p:nvSpPr>
          <p:cNvPr id="18437" name="Text Box 10">
            <a:extLst>
              <a:ext uri="{FF2B5EF4-FFF2-40B4-BE49-F238E27FC236}">
                <a16:creationId xmlns:a16="http://schemas.microsoft.com/office/drawing/2014/main" id="{E4206062-8F63-864C-969F-58769BAAFD87}"/>
              </a:ext>
            </a:extLst>
          </p:cNvPr>
          <p:cNvSpPr txBox="1">
            <a:spLocks noChangeArrowheads="1"/>
          </p:cNvSpPr>
          <p:nvPr/>
        </p:nvSpPr>
        <p:spPr bwMode="auto">
          <a:xfrm>
            <a:off x="500063" y="5929313"/>
            <a:ext cx="1292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it-IT" sz="1200" b="1">
                <a:solidFill>
                  <a:srgbClr val="000000"/>
                </a:solidFill>
              </a:rPr>
              <a:t>From A Haase, </a:t>
            </a:r>
          </a:p>
        </p:txBody>
      </p:sp>
      <p:sp>
        <p:nvSpPr>
          <p:cNvPr id="18438" name="Text Box 5">
            <a:extLst>
              <a:ext uri="{FF2B5EF4-FFF2-40B4-BE49-F238E27FC236}">
                <a16:creationId xmlns:a16="http://schemas.microsoft.com/office/drawing/2014/main" id="{EB282716-618A-AB4A-A755-7A6A8F653A34}"/>
              </a:ext>
            </a:extLst>
          </p:cNvPr>
          <p:cNvSpPr txBox="1">
            <a:spLocks noChangeArrowheads="1"/>
          </p:cNvSpPr>
          <p:nvPr/>
        </p:nvSpPr>
        <p:spPr bwMode="auto">
          <a:xfrm>
            <a:off x="539750" y="2133600"/>
            <a:ext cx="8445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it-IT" sz="1800" b="1">
                <a:solidFill>
                  <a:srgbClr val="FF0000"/>
                </a:solidFill>
              </a:rPr>
              <a:t>&lt; 24</a:t>
            </a:r>
          </a:p>
          <a:p>
            <a:pPr algn="ctr" eaLnBrk="1" hangingPunct="1"/>
            <a:r>
              <a:rPr lang="fr-FR" altLang="it-IT" sz="1800" b="1">
                <a:solidFill>
                  <a:srgbClr val="FF0000"/>
                </a:solidFill>
              </a:rPr>
              <a:t>Hours</a:t>
            </a:r>
          </a:p>
        </p:txBody>
      </p:sp>
    </p:spTree>
    <p:extLst>
      <p:ext uri="{BB962C8B-B14F-4D97-AF65-F5344CB8AC3E}">
        <p14:creationId xmlns:p14="http://schemas.microsoft.com/office/powerpoint/2010/main" val="2724169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26FB54C-7B90-0645-9FD4-AFD41A32EAD4}"/>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0482" name="CasellaDiTesto 2">
            <a:extLst>
              <a:ext uri="{FF2B5EF4-FFF2-40B4-BE49-F238E27FC236}">
                <a16:creationId xmlns:a16="http://schemas.microsoft.com/office/drawing/2014/main" id="{198161E0-FA20-F944-B2F9-B75F940DD074}"/>
              </a:ext>
            </a:extLst>
          </p:cNvPr>
          <p:cNvSpPr txBox="1">
            <a:spLocks noChangeArrowheads="1"/>
          </p:cNvSpPr>
          <p:nvPr/>
        </p:nvSpPr>
        <p:spPr bwMode="auto">
          <a:xfrm>
            <a:off x="357188" y="1071563"/>
            <a:ext cx="842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4000" b="1">
                <a:cs typeface="Arial" panose="020B0604020202020204" pitchFamily="34" charset="0"/>
              </a:rPr>
              <a:t>Persistent reservoir</a:t>
            </a:r>
          </a:p>
        </p:txBody>
      </p:sp>
      <p:sp>
        <p:nvSpPr>
          <p:cNvPr id="25603" name="CasellaDiTesto 3">
            <a:extLst>
              <a:ext uri="{FF2B5EF4-FFF2-40B4-BE49-F238E27FC236}">
                <a16:creationId xmlns:a16="http://schemas.microsoft.com/office/drawing/2014/main" id="{F69E900C-E8E7-A34B-8B2E-5D911403F94A}"/>
              </a:ext>
            </a:extLst>
          </p:cNvPr>
          <p:cNvSpPr txBox="1">
            <a:spLocks noChangeArrowheads="1"/>
          </p:cNvSpPr>
          <p:nvPr/>
        </p:nvSpPr>
        <p:spPr bwMode="auto">
          <a:xfrm>
            <a:off x="1714500" y="2643188"/>
            <a:ext cx="6143625"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Calibri" panose="020F0502020204030204" pitchFamily="34" charset="0"/>
              <a:buAutoNum type="arabicPeriod"/>
            </a:pPr>
            <a:r>
              <a:rPr lang="it-IT" altLang="it-IT" b="1">
                <a:cs typeface="Arial" panose="020B0604020202020204" pitchFamily="34" charset="0"/>
              </a:rPr>
              <a:t>Emivita of memory T-cells</a:t>
            </a:r>
          </a:p>
          <a:p>
            <a:pPr eaLnBrk="1" hangingPunct="1">
              <a:buFont typeface="Calibri" panose="020F0502020204030204" pitchFamily="34" charset="0"/>
              <a:buAutoNum type="arabicPeriod"/>
            </a:pPr>
            <a:endParaRPr lang="it-IT" altLang="it-IT" b="1">
              <a:cs typeface="Arial" panose="020B0604020202020204" pitchFamily="34" charset="0"/>
            </a:endParaRPr>
          </a:p>
          <a:p>
            <a:pPr eaLnBrk="1" hangingPunct="1">
              <a:buFont typeface="Calibri" panose="020F0502020204030204" pitchFamily="34" charset="0"/>
              <a:buAutoNum type="arabicPeriod"/>
            </a:pPr>
            <a:r>
              <a:rPr lang="it-IT" altLang="it-IT" b="1">
                <a:cs typeface="Arial" panose="020B0604020202020204" pitchFamily="34" charset="0"/>
              </a:rPr>
              <a:t>HIV replication “</a:t>
            </a:r>
            <a:r>
              <a:rPr lang="it-IT" altLang="ja-JP" b="1">
                <a:cs typeface="Arial" panose="020B0604020202020204" pitchFamily="34" charset="0"/>
              </a:rPr>
              <a:t>cell to cell</a:t>
            </a:r>
            <a:r>
              <a:rPr lang="it-IT" altLang="it-IT" b="1">
                <a:cs typeface="Arial" panose="020B0604020202020204" pitchFamily="34" charset="0"/>
              </a:rPr>
              <a:t>”</a:t>
            </a:r>
            <a:endParaRPr lang="it-IT" altLang="ja-JP" b="1">
              <a:cs typeface="Arial" panose="020B0604020202020204" pitchFamily="34" charset="0"/>
            </a:endParaRPr>
          </a:p>
          <a:p>
            <a:pPr eaLnBrk="1" hangingPunct="1"/>
            <a:endParaRPr lang="it-IT" altLang="it-IT" b="1">
              <a:cs typeface="Arial" panose="020B0604020202020204" pitchFamily="34" charset="0"/>
            </a:endParaRPr>
          </a:p>
        </p:txBody>
      </p:sp>
    </p:spTree>
    <p:extLst>
      <p:ext uri="{BB962C8B-B14F-4D97-AF65-F5344CB8AC3E}">
        <p14:creationId xmlns:p14="http://schemas.microsoft.com/office/powerpoint/2010/main" val="163971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CCC9E7D0-72FE-7445-A24D-0517F48C87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714375"/>
            <a:ext cx="4957763"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08B3ED66-067E-4246-9B5C-1AEC356D9CF9}"/>
              </a:ext>
            </a:extLst>
          </p:cNvPr>
          <p:cNvSpPr/>
          <p:nvPr/>
        </p:nvSpPr>
        <p:spPr>
          <a:xfrm>
            <a:off x="2155825" y="685800"/>
            <a:ext cx="5224463" cy="58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9" name="Rettangolo 8">
            <a:extLst>
              <a:ext uri="{FF2B5EF4-FFF2-40B4-BE49-F238E27FC236}">
                <a16:creationId xmlns:a16="http://schemas.microsoft.com/office/drawing/2014/main" id="{C2B653C9-390A-5147-949A-FEE837F059BA}"/>
              </a:ext>
            </a:extLst>
          </p:cNvPr>
          <p:cNvSpPr/>
          <p:nvPr/>
        </p:nvSpPr>
        <p:spPr>
          <a:xfrm>
            <a:off x="2155825" y="3951288"/>
            <a:ext cx="5224463" cy="487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10" name="Rettangolo 9">
            <a:extLst>
              <a:ext uri="{FF2B5EF4-FFF2-40B4-BE49-F238E27FC236}">
                <a16:creationId xmlns:a16="http://schemas.microsoft.com/office/drawing/2014/main" id="{4909BE11-9753-5446-A4DD-1435A17A4EE3}"/>
              </a:ext>
            </a:extLst>
          </p:cNvPr>
          <p:cNvSpPr/>
          <p:nvPr/>
        </p:nvSpPr>
        <p:spPr>
          <a:xfrm flipH="1">
            <a:off x="2024063" y="787400"/>
            <a:ext cx="196850" cy="3716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fontAlgn="auto">
              <a:spcBef>
                <a:spcPts val="0"/>
              </a:spcBef>
              <a:spcAft>
                <a:spcPts val="0"/>
              </a:spcAft>
              <a:defRPr/>
            </a:pPr>
            <a:endParaRPr lang="it-IT"/>
          </a:p>
        </p:txBody>
      </p:sp>
      <p:sp>
        <p:nvSpPr>
          <p:cNvPr id="22533" name="Rettangolo 3">
            <a:extLst>
              <a:ext uri="{FF2B5EF4-FFF2-40B4-BE49-F238E27FC236}">
                <a16:creationId xmlns:a16="http://schemas.microsoft.com/office/drawing/2014/main" id="{9FC82980-1FFD-1342-9E77-F131474D53E4}"/>
              </a:ext>
            </a:extLst>
          </p:cNvPr>
          <p:cNvSpPr>
            <a:spLocks noChangeArrowheads="1"/>
          </p:cNvSpPr>
          <p:nvPr/>
        </p:nvSpPr>
        <p:spPr bwMode="auto">
          <a:xfrm>
            <a:off x="6962775" y="6459538"/>
            <a:ext cx="19510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300">
                <a:solidFill>
                  <a:srgbClr val="000000"/>
                </a:solidFill>
                <a:latin typeface="Calibri" panose="020F0502020204030204" pitchFamily="34" charset="0"/>
                <a:cs typeface="Arial" panose="020B0604020202020204" pitchFamily="34" charset="0"/>
              </a:rPr>
              <a:t>Nature Medicine 5: 5-12</a:t>
            </a:r>
          </a:p>
        </p:txBody>
      </p:sp>
      <p:sp>
        <p:nvSpPr>
          <p:cNvPr id="22534" name="CasellaDiTesto 2">
            <a:extLst>
              <a:ext uri="{FF2B5EF4-FFF2-40B4-BE49-F238E27FC236}">
                <a16:creationId xmlns:a16="http://schemas.microsoft.com/office/drawing/2014/main" id="{045AE8D1-5E3F-3E48-96A1-51ABDE88DC92}"/>
              </a:ext>
            </a:extLst>
          </p:cNvPr>
          <p:cNvSpPr txBox="1">
            <a:spLocks noChangeArrowheads="1"/>
          </p:cNvSpPr>
          <p:nvPr/>
        </p:nvSpPr>
        <p:spPr bwMode="auto">
          <a:xfrm>
            <a:off x="1697038" y="3900488"/>
            <a:ext cx="576738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it-IT" altLang="it-IT" sz="2200">
              <a:latin typeface="Calibri" panose="020F0502020204030204" pitchFamily="34" charset="0"/>
              <a:cs typeface="Arial" panose="020B0604020202020204" pitchFamily="34" charset="0"/>
            </a:endParaRPr>
          </a:p>
          <a:p>
            <a:pPr algn="ctr" eaLnBrk="1" hangingPunct="1"/>
            <a:r>
              <a:rPr lang="it-IT" altLang="it-IT" sz="2200" b="1">
                <a:latin typeface="Calibri" panose="020F0502020204030204" pitchFamily="34" charset="0"/>
                <a:cs typeface="Arial" panose="020B0604020202020204" pitchFamily="34" charset="0"/>
              </a:rPr>
              <a:t>The mean half life of </a:t>
            </a:r>
          </a:p>
          <a:p>
            <a:pPr algn="ctr" eaLnBrk="1" hangingPunct="1"/>
            <a:r>
              <a:rPr lang="it-IT" altLang="it-IT" sz="2200" b="1">
                <a:latin typeface="Calibri" panose="020F0502020204030204" pitchFamily="34" charset="0"/>
                <a:cs typeface="Arial" panose="020B0604020202020204" pitchFamily="34" charset="0"/>
              </a:rPr>
              <a:t> latent reservoir </a:t>
            </a:r>
          </a:p>
          <a:p>
            <a:pPr algn="ctr" eaLnBrk="1" hangingPunct="1"/>
            <a:r>
              <a:rPr lang="it-IT" altLang="it-IT" sz="2200" b="1">
                <a:latin typeface="Calibri" panose="020F0502020204030204" pitchFamily="34" charset="0"/>
                <a:cs typeface="Arial" panose="020B0604020202020204" pitchFamily="34" charset="0"/>
              </a:rPr>
              <a:t> is 43.9 months </a:t>
            </a:r>
          </a:p>
        </p:txBody>
      </p:sp>
      <p:sp>
        <p:nvSpPr>
          <p:cNvPr id="22535" name="Rettangolo 3">
            <a:extLst>
              <a:ext uri="{FF2B5EF4-FFF2-40B4-BE49-F238E27FC236}">
                <a16:creationId xmlns:a16="http://schemas.microsoft.com/office/drawing/2014/main" id="{FE7ABEF7-2E42-A544-9DBD-BF4CEC68CE78}"/>
              </a:ext>
            </a:extLst>
          </p:cNvPr>
          <p:cNvSpPr>
            <a:spLocks noChangeArrowheads="1"/>
          </p:cNvSpPr>
          <p:nvPr/>
        </p:nvSpPr>
        <p:spPr bwMode="auto">
          <a:xfrm>
            <a:off x="3003550" y="5518150"/>
            <a:ext cx="3271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200" b="1">
                <a:solidFill>
                  <a:srgbClr val="000000"/>
                </a:solidFill>
                <a:latin typeface="Calibri" panose="020F0502020204030204" pitchFamily="34" charset="0"/>
                <a:cs typeface="Arial" panose="020B0604020202020204" pitchFamily="34" charset="0"/>
              </a:rPr>
              <a:t>Frequency of </a:t>
            </a:r>
          </a:p>
          <a:p>
            <a:pPr algn="ctr" eaLnBrk="1" hangingPunct="1"/>
            <a:r>
              <a:rPr lang="it-IT" altLang="it-IT" sz="2200" b="1">
                <a:solidFill>
                  <a:srgbClr val="000000"/>
                </a:solidFill>
                <a:latin typeface="Calibri" panose="020F0502020204030204" pitchFamily="34" charset="0"/>
                <a:cs typeface="Arial" panose="020B0604020202020204" pitchFamily="34" charset="0"/>
              </a:rPr>
              <a:t>resting cells is 1 in 10</a:t>
            </a:r>
            <a:r>
              <a:rPr lang="it-IT" altLang="it-IT" sz="2200" b="1" baseline="30000">
                <a:solidFill>
                  <a:srgbClr val="000000"/>
                </a:solidFill>
                <a:latin typeface="Calibri" panose="020F0502020204030204" pitchFamily="34" charset="0"/>
                <a:cs typeface="Arial" panose="020B0604020202020204" pitchFamily="34" charset="0"/>
              </a:rPr>
              <a:t>6</a:t>
            </a:r>
            <a:r>
              <a:rPr lang="it-IT" altLang="it-IT" sz="2200" b="1">
                <a:solidFill>
                  <a:srgbClr val="000000"/>
                </a:solidFill>
                <a:latin typeface="Calibri" panose="020F0502020204030204" pitchFamily="34" charset="0"/>
                <a:cs typeface="Arial" panose="020B0604020202020204" pitchFamily="34" charset="0"/>
              </a:rPr>
              <a:t> </a:t>
            </a:r>
          </a:p>
        </p:txBody>
      </p:sp>
      <p:sp>
        <p:nvSpPr>
          <p:cNvPr id="22536" name="Rettangolo 3">
            <a:extLst>
              <a:ext uri="{FF2B5EF4-FFF2-40B4-BE49-F238E27FC236}">
                <a16:creationId xmlns:a16="http://schemas.microsoft.com/office/drawing/2014/main" id="{4F4F6478-F031-394C-8DA8-0EFD1A705357}"/>
              </a:ext>
            </a:extLst>
          </p:cNvPr>
          <p:cNvSpPr>
            <a:spLocks noChangeArrowheads="1"/>
          </p:cNvSpPr>
          <p:nvPr/>
        </p:nvSpPr>
        <p:spPr bwMode="auto">
          <a:xfrm>
            <a:off x="1306513" y="665163"/>
            <a:ext cx="6400800"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00" b="1">
                <a:solidFill>
                  <a:srgbClr val="000000"/>
                </a:solidFill>
                <a:latin typeface="Calibri" panose="020F0502020204030204" pitchFamily="34" charset="0"/>
                <a:cs typeface="Arial" panose="020B0604020202020204" pitchFamily="34" charset="0"/>
              </a:rPr>
              <a:t>Long half-life of the latent reservoir</a:t>
            </a:r>
          </a:p>
        </p:txBody>
      </p:sp>
      <p:sp>
        <p:nvSpPr>
          <p:cNvPr id="12" name="Rettangolo 11">
            <a:extLst>
              <a:ext uri="{FF2B5EF4-FFF2-40B4-BE49-F238E27FC236}">
                <a16:creationId xmlns:a16="http://schemas.microsoft.com/office/drawing/2014/main" id="{0B4D1590-F8C4-5B49-A815-9883567E23AF}"/>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80822648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4AD87598-7185-414D-901D-C93F825F9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642938"/>
            <a:ext cx="7980362"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A4B34565-394A-844A-A685-949239B15142}"/>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728113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1AF435EF-E3A1-5844-9858-112B95D39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1038"/>
            <a:ext cx="85344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44217292-27F6-2C47-8E10-942FA7B7C971}"/>
              </a:ext>
            </a:extLst>
          </p:cNvPr>
          <p:cNvSpPr/>
          <p:nvPr/>
        </p:nvSpPr>
        <p:spPr>
          <a:xfrm>
            <a:off x="323850" y="549275"/>
            <a:ext cx="8496300" cy="583247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2771" name="Rettangolo 1">
            <a:extLst>
              <a:ext uri="{FF2B5EF4-FFF2-40B4-BE49-F238E27FC236}">
                <a16:creationId xmlns:a16="http://schemas.microsoft.com/office/drawing/2014/main" id="{DD25072D-0AE5-DD4B-BD51-68445AAAE6CA}"/>
              </a:ext>
            </a:extLst>
          </p:cNvPr>
          <p:cNvSpPr>
            <a:spLocks noChangeArrowheads="1"/>
          </p:cNvSpPr>
          <p:nvPr/>
        </p:nvSpPr>
        <p:spPr bwMode="auto">
          <a:xfrm>
            <a:off x="3414713" y="11588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dirty="0">
                <a:cs typeface="Arial" panose="020B0604020202020204" pitchFamily="34" charset="0"/>
              </a:rPr>
              <a:t>Stadi di viremia</a:t>
            </a:r>
            <a:endParaRPr lang="it-IT" altLang="it-IT" sz="1800" dirty="0"/>
          </a:p>
        </p:txBody>
      </p:sp>
    </p:spTree>
    <p:extLst>
      <p:ext uri="{BB962C8B-B14F-4D97-AF65-F5344CB8AC3E}">
        <p14:creationId xmlns:p14="http://schemas.microsoft.com/office/powerpoint/2010/main" val="3386303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0318" y="83846"/>
            <a:ext cx="7406640" cy="788831"/>
          </a:xfrm>
        </p:spPr>
        <p:txBody>
          <a:bodyPr/>
          <a:lstStyle/>
          <a:p>
            <a:pPr algn="ctr"/>
            <a:r>
              <a:rPr lang="it-IT" b="1" dirty="0">
                <a:solidFill>
                  <a:srgbClr val="FF0000"/>
                </a:solidFill>
              </a:rPr>
              <a:t>Storia naturale dell’infezione</a:t>
            </a:r>
          </a:p>
        </p:txBody>
      </p:sp>
      <p:sp>
        <p:nvSpPr>
          <p:cNvPr id="3" name="Segnaposto contenuto 2"/>
          <p:cNvSpPr>
            <a:spLocks noGrp="1"/>
          </p:cNvSpPr>
          <p:nvPr>
            <p:ph idx="1"/>
          </p:nvPr>
        </p:nvSpPr>
        <p:spPr>
          <a:xfrm>
            <a:off x="173865" y="1890780"/>
            <a:ext cx="2550017" cy="3944753"/>
          </a:xfrm>
        </p:spPr>
        <p:txBody>
          <a:bodyPr>
            <a:normAutofit/>
          </a:bodyPr>
          <a:lstStyle/>
          <a:p>
            <a:r>
              <a:rPr lang="it-IT" sz="2400" b="1" dirty="0"/>
              <a:t>HIV</a:t>
            </a:r>
          </a:p>
          <a:p>
            <a:endParaRPr lang="it-IT" sz="2400" dirty="0"/>
          </a:p>
          <a:p>
            <a:pPr marL="34290" indent="0">
              <a:buNone/>
            </a:pPr>
            <a:endParaRPr lang="it-IT" sz="2400" dirty="0"/>
          </a:p>
          <a:p>
            <a:r>
              <a:rPr lang="it-IT" sz="2400" dirty="0"/>
              <a:t>STATUS DI</a:t>
            </a:r>
            <a:br>
              <a:rPr lang="it-IT" sz="2400" dirty="0"/>
            </a:br>
            <a:r>
              <a:rPr lang="it-IT" sz="2400" b="1" dirty="0"/>
              <a:t>SIEROPOSITIVO</a:t>
            </a:r>
          </a:p>
          <a:p>
            <a:endParaRPr lang="it-IT" sz="2400" dirty="0"/>
          </a:p>
          <a:p>
            <a:endParaRPr lang="it-IT" sz="2400" dirty="0"/>
          </a:p>
          <a:p>
            <a:r>
              <a:rPr lang="it-IT" sz="2400" b="1" dirty="0"/>
              <a:t>AIDS</a:t>
            </a:r>
            <a:br>
              <a:rPr lang="it-IT" sz="2400" b="1" dirty="0"/>
            </a:br>
            <a:r>
              <a:rPr lang="it-IT" sz="2400" b="1" dirty="0"/>
              <a:t>SIDA</a:t>
            </a:r>
          </a:p>
        </p:txBody>
      </p:sp>
      <p:sp>
        <p:nvSpPr>
          <p:cNvPr id="4" name="Freccia a destra 3"/>
          <p:cNvSpPr/>
          <p:nvPr/>
        </p:nvSpPr>
        <p:spPr>
          <a:xfrm>
            <a:off x="1326927" y="1929912"/>
            <a:ext cx="1564783"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Freccia a destra 4"/>
          <p:cNvSpPr/>
          <p:nvPr/>
        </p:nvSpPr>
        <p:spPr>
          <a:xfrm>
            <a:off x="2142723" y="3389558"/>
            <a:ext cx="1305596"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Freccia a destra 5"/>
          <p:cNvSpPr/>
          <p:nvPr/>
        </p:nvSpPr>
        <p:spPr>
          <a:xfrm>
            <a:off x="1326927" y="5125803"/>
            <a:ext cx="1564783" cy="270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8" name="CasellaDiTesto 7"/>
          <p:cNvSpPr txBox="1"/>
          <p:nvPr/>
        </p:nvSpPr>
        <p:spPr>
          <a:xfrm>
            <a:off x="2992510" y="1678278"/>
            <a:ext cx="3865491" cy="969496"/>
          </a:xfrm>
          <a:prstGeom prst="rect">
            <a:avLst/>
          </a:prstGeom>
          <a:noFill/>
        </p:spPr>
        <p:txBody>
          <a:bodyPr wrap="square" rtlCol="0">
            <a:spAutoFit/>
          </a:bodyPr>
          <a:lstStyle/>
          <a:p>
            <a:pPr algn="ctr">
              <a:spcBef>
                <a:spcPct val="50000"/>
              </a:spcBef>
            </a:pPr>
            <a:r>
              <a:rPr lang="it-IT" sz="2100" b="1" dirty="0">
                <a:solidFill>
                  <a:srgbClr val="FF0000"/>
                </a:solidFill>
              </a:rPr>
              <a:t>Human </a:t>
            </a:r>
            <a:r>
              <a:rPr lang="it-IT" sz="2100" b="1" dirty="0" err="1">
                <a:solidFill>
                  <a:srgbClr val="FF0000"/>
                </a:solidFill>
              </a:rPr>
              <a:t>Immunodeficiency</a:t>
            </a:r>
            <a:r>
              <a:rPr lang="it-IT" sz="2100" b="1" dirty="0">
                <a:solidFill>
                  <a:srgbClr val="FF0000"/>
                </a:solidFill>
              </a:rPr>
              <a:t> Virus</a:t>
            </a:r>
            <a:br>
              <a:rPr lang="it-IT" b="1" dirty="0"/>
            </a:br>
            <a:r>
              <a:rPr lang="it-IT" b="1" u="sng" dirty="0"/>
              <a:t>progressivamente</a:t>
            </a:r>
            <a:br>
              <a:rPr lang="it-IT" dirty="0"/>
            </a:br>
            <a:r>
              <a:rPr lang="it-IT" dirty="0"/>
              <a:t>distrugge le cellule T</a:t>
            </a:r>
          </a:p>
        </p:txBody>
      </p:sp>
      <p:sp>
        <p:nvSpPr>
          <p:cNvPr id="12" name="Rettangolo 11"/>
          <p:cNvSpPr/>
          <p:nvPr/>
        </p:nvSpPr>
        <p:spPr>
          <a:xfrm>
            <a:off x="3812481" y="3256058"/>
            <a:ext cx="2961471" cy="830997"/>
          </a:xfrm>
          <a:prstGeom prst="rect">
            <a:avLst/>
          </a:prstGeom>
        </p:spPr>
        <p:txBody>
          <a:bodyPr wrap="square">
            <a:spAutoFit/>
          </a:bodyPr>
          <a:lstStyle/>
          <a:p>
            <a:r>
              <a:rPr lang="it-IT" sz="2400" dirty="0">
                <a:cs typeface="Arial" pitchFamily="34" charset="0"/>
              </a:rPr>
              <a:t>Presenza nel sangue di </a:t>
            </a:r>
            <a:r>
              <a:rPr lang="it-IT" sz="2400" b="1" dirty="0">
                <a:solidFill>
                  <a:srgbClr val="FF0000"/>
                </a:solidFill>
                <a:cs typeface="Arial" pitchFamily="34" charset="0"/>
              </a:rPr>
              <a:t>anticorpi anti-HIV</a:t>
            </a:r>
            <a:endParaRPr lang="it-IT" sz="2400" b="1" dirty="0">
              <a:solidFill>
                <a:srgbClr val="FF0000"/>
              </a:solidFill>
            </a:endParaRPr>
          </a:p>
        </p:txBody>
      </p:sp>
      <p:sp>
        <p:nvSpPr>
          <p:cNvPr id="14" name="Rettangolo 13"/>
          <p:cNvSpPr/>
          <p:nvPr/>
        </p:nvSpPr>
        <p:spPr>
          <a:xfrm>
            <a:off x="3115303" y="4641054"/>
            <a:ext cx="4061450" cy="923330"/>
          </a:xfrm>
          <a:prstGeom prst="rect">
            <a:avLst/>
          </a:prstGeom>
        </p:spPr>
        <p:txBody>
          <a:bodyPr wrap="square">
            <a:spAutoFit/>
          </a:bodyPr>
          <a:lstStyle/>
          <a:p>
            <a:r>
              <a:rPr lang="it-IT" b="1" dirty="0" err="1">
                <a:solidFill>
                  <a:srgbClr val="FF0000"/>
                </a:solidFill>
              </a:rPr>
              <a:t>Acquired</a:t>
            </a:r>
            <a:r>
              <a:rPr lang="it-IT" b="1" dirty="0">
                <a:solidFill>
                  <a:srgbClr val="FF0000"/>
                </a:solidFill>
              </a:rPr>
              <a:t> Immune </a:t>
            </a:r>
            <a:r>
              <a:rPr lang="it-IT" b="1" dirty="0" err="1">
                <a:solidFill>
                  <a:srgbClr val="FF0000"/>
                </a:solidFill>
              </a:rPr>
              <a:t>Deficiency</a:t>
            </a:r>
            <a:r>
              <a:rPr lang="it-IT" b="1" dirty="0">
                <a:solidFill>
                  <a:srgbClr val="FF0000"/>
                </a:solidFill>
              </a:rPr>
              <a:t> </a:t>
            </a:r>
            <a:r>
              <a:rPr lang="it-IT" b="1" dirty="0" err="1">
                <a:solidFill>
                  <a:srgbClr val="FF0000"/>
                </a:solidFill>
              </a:rPr>
              <a:t>Syndrome</a:t>
            </a:r>
            <a:endParaRPr lang="it-IT" b="1" dirty="0">
              <a:solidFill>
                <a:srgbClr val="FF0000"/>
              </a:solidFill>
            </a:endParaRPr>
          </a:p>
          <a:p>
            <a:r>
              <a:rPr lang="it-IT" b="1" dirty="0"/>
              <a:t>Malattia del sistema immunitario </a:t>
            </a:r>
            <a:br>
              <a:rPr lang="it-IT" b="1" dirty="0"/>
            </a:br>
            <a:r>
              <a:rPr lang="it-IT" b="1" dirty="0"/>
              <a:t>causata da HIV</a:t>
            </a:r>
          </a:p>
        </p:txBody>
      </p:sp>
      <p:sp>
        <p:nvSpPr>
          <p:cNvPr id="18" name="Freccia bidirezionale verticale 17"/>
          <p:cNvSpPr/>
          <p:nvPr/>
        </p:nvSpPr>
        <p:spPr>
          <a:xfrm>
            <a:off x="695460" y="2277145"/>
            <a:ext cx="164206" cy="907961"/>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rgbClr val="FF0000"/>
              </a:solidFill>
            </a:endParaRPr>
          </a:p>
        </p:txBody>
      </p:sp>
      <p:sp>
        <p:nvSpPr>
          <p:cNvPr id="19" name="Freccia bidirezionale verticale 18"/>
          <p:cNvSpPr/>
          <p:nvPr/>
        </p:nvSpPr>
        <p:spPr>
          <a:xfrm>
            <a:off x="695460" y="3999236"/>
            <a:ext cx="164206" cy="907961"/>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rgbClr val="FF0000"/>
              </a:solidFill>
            </a:endParaRPr>
          </a:p>
        </p:txBody>
      </p:sp>
      <p:sp>
        <p:nvSpPr>
          <p:cNvPr id="20" name="CasellaDiTesto 19"/>
          <p:cNvSpPr txBox="1"/>
          <p:nvPr/>
        </p:nvSpPr>
        <p:spPr>
          <a:xfrm>
            <a:off x="1003268" y="2592626"/>
            <a:ext cx="1728989" cy="300082"/>
          </a:xfrm>
          <a:prstGeom prst="rect">
            <a:avLst/>
          </a:prstGeom>
          <a:noFill/>
        </p:spPr>
        <p:txBody>
          <a:bodyPr wrap="square" rtlCol="0">
            <a:spAutoFit/>
          </a:bodyPr>
          <a:lstStyle/>
          <a:p>
            <a:r>
              <a:rPr lang="it-IT" sz="1350" b="1" dirty="0">
                <a:solidFill>
                  <a:srgbClr val="FF0000"/>
                </a:solidFill>
              </a:rPr>
              <a:t>PERIODO FINESTRA</a:t>
            </a:r>
          </a:p>
        </p:txBody>
      </p:sp>
      <p:sp>
        <p:nvSpPr>
          <p:cNvPr id="21" name="CasellaDiTesto 20"/>
          <p:cNvSpPr txBox="1"/>
          <p:nvPr/>
        </p:nvSpPr>
        <p:spPr>
          <a:xfrm>
            <a:off x="1003268" y="4297518"/>
            <a:ext cx="1303986" cy="507831"/>
          </a:xfrm>
          <a:prstGeom prst="rect">
            <a:avLst/>
          </a:prstGeom>
          <a:noFill/>
        </p:spPr>
        <p:txBody>
          <a:bodyPr wrap="square" rtlCol="0">
            <a:spAutoFit/>
          </a:bodyPr>
          <a:lstStyle/>
          <a:p>
            <a:r>
              <a:rPr lang="it-IT" sz="1350" b="1" dirty="0">
                <a:solidFill>
                  <a:srgbClr val="FF0000"/>
                </a:solidFill>
              </a:rPr>
              <a:t>Progressiva evoluzione</a:t>
            </a:r>
          </a:p>
        </p:txBody>
      </p:sp>
      <p:sp>
        <p:nvSpPr>
          <p:cNvPr id="22" name="Rettangolo 21">
            <a:extLst>
              <a:ext uri="{FF2B5EF4-FFF2-40B4-BE49-F238E27FC236}">
                <a16:creationId xmlns:a16="http://schemas.microsoft.com/office/drawing/2014/main" id="{6B98ECAB-9C80-6D47-BF3A-D3017104AEEC}"/>
              </a:ext>
            </a:extLst>
          </p:cNvPr>
          <p:cNvSpPr/>
          <p:nvPr/>
        </p:nvSpPr>
        <p:spPr>
          <a:xfrm>
            <a:off x="173865" y="168443"/>
            <a:ext cx="8796270" cy="64850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53441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P spid="8" grpId="0"/>
      <p:bldP spid="12" grpId="0"/>
      <p:bldP spid="14" grpId="0"/>
      <p:bldP spid="18" grpId="0" animBg="1"/>
      <p:bldP spid="19" grpId="0" animBg="1"/>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72D3B09-231F-2438-B5B0-623233871BEA}"/>
              </a:ext>
            </a:extLst>
          </p:cNvPr>
          <p:cNvSpPr txBox="1"/>
          <p:nvPr/>
        </p:nvSpPr>
        <p:spPr>
          <a:xfrm>
            <a:off x="961901" y="1662545"/>
            <a:ext cx="7481920" cy="523220"/>
          </a:xfrm>
          <a:prstGeom prst="rect">
            <a:avLst/>
          </a:prstGeom>
          <a:noFill/>
        </p:spPr>
        <p:txBody>
          <a:bodyPr wrap="none" rtlCol="0">
            <a:spAutoFit/>
          </a:bodyPr>
          <a:lstStyle/>
          <a:p>
            <a:r>
              <a:rPr lang="it-IT" sz="2800" dirty="0"/>
              <a:t>Qual è la differenza tra essere HIV+ e avere l’AIDS?</a:t>
            </a:r>
          </a:p>
        </p:txBody>
      </p:sp>
      <p:sp>
        <p:nvSpPr>
          <p:cNvPr id="3" name="Rettangolo 2">
            <a:extLst>
              <a:ext uri="{FF2B5EF4-FFF2-40B4-BE49-F238E27FC236}">
                <a16:creationId xmlns:a16="http://schemas.microsoft.com/office/drawing/2014/main" id="{0612783B-3D2F-19C3-E700-A78511C33D4C}"/>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695200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67" y="6092826"/>
            <a:ext cx="9454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38" name="Picture 3"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67" y="6092826"/>
            <a:ext cx="94545" cy="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39" name="Text Box 4"/>
          <p:cNvSpPr txBox="1">
            <a:spLocks noChangeArrowheads="1"/>
          </p:cNvSpPr>
          <p:nvPr/>
        </p:nvSpPr>
        <p:spPr bwMode="auto">
          <a:xfrm>
            <a:off x="395111" y="1196976"/>
            <a:ext cx="8353778" cy="431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r>
              <a:rPr lang="it-IT" sz="1600"/>
              <a:t> </a:t>
            </a:r>
            <a:br>
              <a:rPr lang="it-IT" sz="1600"/>
            </a:br>
            <a:endParaRPr lang="it-IT" sz="1600" b="1" u="sng"/>
          </a:p>
          <a:p>
            <a:pPr eaLnBrk="1" hangingPunct="1"/>
            <a:r>
              <a:rPr lang="it-IT" b="1" i="1">
                <a:solidFill>
                  <a:srgbClr val="990000"/>
                </a:solidFill>
              </a:rPr>
              <a:t>Pneumocystis Pneumonia --- Los Angeles</a:t>
            </a:r>
          </a:p>
          <a:p>
            <a:pPr eaLnBrk="1" hangingPunct="1"/>
            <a:endParaRPr lang="it-IT" b="1" i="1">
              <a:solidFill>
                <a:srgbClr val="990000"/>
              </a:solidFill>
            </a:endParaRPr>
          </a:p>
          <a:p>
            <a:pPr eaLnBrk="1" hangingPunct="1"/>
            <a:r>
              <a:rPr lang="it-IT" sz="1600" b="1" i="1"/>
              <a:t>In the period October 1980-May 1981, 5 young men, all active homosexuals, were treated for biopsy-confirmed Pneumocystis carinii pneumonia at 3 different hospitals in Los Angeles, California. Two of the patients died. All 5 patients had laboratory-confirmed previous or current cytomegalovirus (CMV) infection and candidal mucosal infection. Case reports of these patients follow…..</a:t>
            </a:r>
          </a:p>
          <a:p>
            <a:pPr eaLnBrk="1" hangingPunct="1"/>
            <a:endParaRPr lang="it-IT" sz="1600" b="1" i="1"/>
          </a:p>
          <a:p>
            <a:pPr eaLnBrk="1" hangingPunct="1"/>
            <a:r>
              <a:rPr lang="it-IT" sz="1600" b="1" i="1"/>
              <a:t>…All the above observations suggest the possibility of a cellular-immune dysfunction related to a common exposure that predisposes individuals to opportunistic infections such as pneumocystosis and candidiasis. </a:t>
            </a:r>
          </a:p>
          <a:p>
            <a:pPr eaLnBrk="1" hangingPunct="1"/>
            <a:endParaRPr lang="it-IT" sz="1600" b="1" i="1"/>
          </a:p>
          <a:p>
            <a:pPr eaLnBrk="1" hangingPunct="1"/>
            <a:r>
              <a:rPr lang="it-IT" sz="1100" b="1" i="1"/>
              <a:t>Reported by MS Gottlieb, MD, HM Schanker, MD, PT Fan, MD, A Saxon, MD, JD Weisman, DO, Div of Clinical Immunology-Allergy; Dept of Medicine, UCLA School of Medicine; I Pozalski, MD, Cedars-Mt. Siani Hospital, Los Angeles; Field services Div, Epidemiology Program Office, CDC</a:t>
            </a:r>
            <a:r>
              <a:rPr lang="it-IT" sz="1100"/>
              <a:t> </a:t>
            </a:r>
          </a:p>
        </p:txBody>
      </p:sp>
      <p:pic>
        <p:nvPicPr>
          <p:cNvPr id="2959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4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92838"/>
            <a:ext cx="9144000" cy="66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2" name="Rectangle 7"/>
          <p:cNvSpPr>
            <a:spLocks noChangeArrowheads="1"/>
          </p:cNvSpPr>
          <p:nvPr/>
        </p:nvSpPr>
        <p:spPr bwMode="auto">
          <a:xfrm>
            <a:off x="7212190" y="6032191"/>
            <a:ext cx="1617620" cy="253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nchor="ctr">
            <a:spAutoFit/>
          </a:bodyPr>
          <a:lstStyle/>
          <a:p>
            <a:r>
              <a:rPr lang="it-IT" sz="1100" b="1"/>
              <a:t>June 5, 1981 / 30(21);1-3</a:t>
            </a:r>
            <a:r>
              <a:rPr lang="it-IT" sz="1100"/>
              <a:t> </a:t>
            </a:r>
          </a:p>
        </p:txBody>
      </p:sp>
    </p:spTree>
    <p:extLst>
      <p:ext uri="{BB962C8B-B14F-4D97-AF65-F5344CB8AC3E}">
        <p14:creationId xmlns:p14="http://schemas.microsoft.com/office/powerpoint/2010/main" val="17063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657350" y="2514600"/>
            <a:ext cx="12001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sz="1350"/>
          </a:p>
        </p:txBody>
      </p:sp>
      <p:sp>
        <p:nvSpPr>
          <p:cNvPr id="37890" name="Text Box 2"/>
          <p:cNvSpPr txBox="1">
            <a:spLocks noChangeArrowheads="1"/>
          </p:cNvSpPr>
          <p:nvPr/>
        </p:nvSpPr>
        <p:spPr bwMode="auto">
          <a:xfrm>
            <a:off x="547092" y="1891950"/>
            <a:ext cx="1885950"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INFEZIONE</a:t>
            </a:r>
          </a:p>
        </p:txBody>
      </p:sp>
      <p:sp>
        <p:nvSpPr>
          <p:cNvPr id="37891" name="Text Box 3"/>
          <p:cNvSpPr txBox="1">
            <a:spLocks noChangeArrowheads="1"/>
          </p:cNvSpPr>
          <p:nvPr/>
        </p:nvSpPr>
        <p:spPr bwMode="auto">
          <a:xfrm>
            <a:off x="964407" y="2573065"/>
            <a:ext cx="2807494"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SIERONEGATIVIT</a:t>
            </a:r>
            <a:r>
              <a:rPr lang="es-ES" altLang="it-IT" sz="2100" b="1" dirty="0">
                <a:solidFill>
                  <a:srgbClr val="000000"/>
                </a:solidFill>
              </a:rPr>
              <a:t>À</a:t>
            </a:r>
            <a:endParaRPr lang="it-IT" altLang="it-IT" sz="2100" b="1" dirty="0">
              <a:solidFill>
                <a:srgbClr val="000000"/>
              </a:solidFill>
            </a:endParaRPr>
          </a:p>
        </p:txBody>
      </p:sp>
      <p:sp>
        <p:nvSpPr>
          <p:cNvPr id="37892" name="Text Box 4"/>
          <p:cNvSpPr txBox="1">
            <a:spLocks noChangeArrowheads="1"/>
          </p:cNvSpPr>
          <p:nvPr/>
        </p:nvSpPr>
        <p:spPr bwMode="auto">
          <a:xfrm>
            <a:off x="2208325" y="3314479"/>
            <a:ext cx="3954065"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SIEROPOSITIVIT</a:t>
            </a:r>
            <a:r>
              <a:rPr lang="es-ES" altLang="it-IT" sz="2100" b="1" dirty="0">
                <a:solidFill>
                  <a:srgbClr val="000000"/>
                </a:solidFill>
              </a:rPr>
              <a:t>À</a:t>
            </a:r>
            <a:endParaRPr lang="it-IT" altLang="it-IT" sz="2100" b="1" dirty="0">
              <a:solidFill>
                <a:srgbClr val="000000"/>
              </a:solidFill>
            </a:endParaRPr>
          </a:p>
        </p:txBody>
      </p:sp>
      <p:sp>
        <p:nvSpPr>
          <p:cNvPr id="37893" name="Text Box 5"/>
          <p:cNvSpPr txBox="1">
            <a:spLocks noChangeArrowheads="1"/>
          </p:cNvSpPr>
          <p:nvPr/>
        </p:nvSpPr>
        <p:spPr bwMode="auto">
          <a:xfrm>
            <a:off x="3058606" y="4024138"/>
            <a:ext cx="2240580"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0000"/>
                </a:solidFill>
              </a:rPr>
              <a:t>INCUBAZIONE</a:t>
            </a:r>
            <a:endParaRPr lang="en-US" altLang="it-IT" sz="2100" b="1" dirty="0">
              <a:solidFill>
                <a:srgbClr val="000000"/>
              </a:solidFill>
              <a:cs typeface="Times New Roman" pitchFamily="18" charset="0"/>
            </a:endParaRPr>
          </a:p>
        </p:txBody>
      </p:sp>
      <p:sp>
        <p:nvSpPr>
          <p:cNvPr id="37894" name="Line 6"/>
          <p:cNvSpPr>
            <a:spLocks noChangeShapeType="1"/>
          </p:cNvSpPr>
          <p:nvPr/>
        </p:nvSpPr>
        <p:spPr bwMode="auto">
          <a:xfrm>
            <a:off x="1257300" y="2285196"/>
            <a:ext cx="400050" cy="22860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7895" name="Line 7"/>
          <p:cNvSpPr>
            <a:spLocks noChangeShapeType="1"/>
          </p:cNvSpPr>
          <p:nvPr/>
        </p:nvSpPr>
        <p:spPr bwMode="auto">
          <a:xfrm>
            <a:off x="2257425" y="2987240"/>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7901" name="Rectangle 13"/>
          <p:cNvSpPr>
            <a:spLocks noChangeArrowheads="1"/>
          </p:cNvSpPr>
          <p:nvPr/>
        </p:nvSpPr>
        <p:spPr bwMode="auto">
          <a:xfrm>
            <a:off x="4443581" y="2426068"/>
            <a:ext cx="2106216" cy="5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buClrTx/>
              <a:buFontTx/>
              <a:buNone/>
            </a:pPr>
            <a:r>
              <a:rPr lang="it-IT" altLang="it-IT" sz="1500" b="1" i="1" dirty="0">
                <a:solidFill>
                  <a:srgbClr val="000000"/>
                </a:solidFill>
              </a:rPr>
              <a:t>PERIODO FINESTRA </a:t>
            </a:r>
          </a:p>
          <a:p>
            <a:pPr>
              <a:buClrTx/>
              <a:buFontTx/>
              <a:buNone/>
            </a:pPr>
            <a:r>
              <a:rPr lang="it-IT" altLang="it-IT" sz="1500" b="1" i="1" dirty="0">
                <a:solidFill>
                  <a:srgbClr val="000000"/>
                </a:solidFill>
              </a:rPr>
              <a:t>   2-6 SETT – 6 MESI</a:t>
            </a:r>
          </a:p>
        </p:txBody>
      </p:sp>
      <p:sp>
        <p:nvSpPr>
          <p:cNvPr id="37902" name="Text Box 14"/>
          <p:cNvSpPr txBox="1">
            <a:spLocks noChangeArrowheads="1"/>
          </p:cNvSpPr>
          <p:nvPr/>
        </p:nvSpPr>
        <p:spPr bwMode="auto">
          <a:xfrm>
            <a:off x="5852640" y="3304992"/>
            <a:ext cx="863204"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buClrTx/>
              <a:buFontTx/>
              <a:buNone/>
            </a:pPr>
            <a:r>
              <a:rPr lang="it-IT" altLang="it-IT" sz="1800" b="1" i="1" dirty="0">
                <a:solidFill>
                  <a:srgbClr val="000000"/>
                </a:solidFill>
              </a:rPr>
              <a:t>HIV +</a:t>
            </a:r>
          </a:p>
        </p:txBody>
      </p:sp>
      <p:sp>
        <p:nvSpPr>
          <p:cNvPr id="37903" name="Text Box 15"/>
          <p:cNvSpPr txBox="1">
            <a:spLocks noChangeArrowheads="1"/>
          </p:cNvSpPr>
          <p:nvPr/>
        </p:nvSpPr>
        <p:spPr bwMode="auto">
          <a:xfrm>
            <a:off x="4226837" y="4812621"/>
            <a:ext cx="1026319" cy="39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a:spcBef>
                <a:spcPts val="1313"/>
              </a:spcBef>
            </a:pPr>
            <a:r>
              <a:rPr lang="it-IT" altLang="it-IT" sz="2100" b="1" dirty="0">
                <a:solidFill>
                  <a:srgbClr val="008080"/>
                </a:solidFill>
              </a:rPr>
              <a:t>AIDS: </a:t>
            </a:r>
          </a:p>
        </p:txBody>
      </p:sp>
      <p:sp>
        <p:nvSpPr>
          <p:cNvPr id="20" name="Rectangle 13"/>
          <p:cNvSpPr>
            <a:spLocks noChangeArrowheads="1"/>
          </p:cNvSpPr>
          <p:nvPr/>
        </p:nvSpPr>
        <p:spPr bwMode="auto">
          <a:xfrm>
            <a:off x="4655973" y="5266690"/>
            <a:ext cx="3068301" cy="5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ea typeface="ＭＳ Ｐゴシック" pitchFamily="34" charset="-128"/>
              </a:defRPr>
            </a:lvl9pPr>
          </a:lstStyle>
          <a:p>
            <a:pPr marL="257175" indent="-257175">
              <a:buFont typeface="Arial" panose="020B0604020202020204" pitchFamily="34" charset="0"/>
              <a:buChar char="•"/>
            </a:pPr>
            <a:r>
              <a:rPr lang="it-IT" altLang="it-IT" sz="1500" b="1" i="1" dirty="0">
                <a:solidFill>
                  <a:srgbClr val="000000"/>
                </a:solidFill>
              </a:rPr>
              <a:t>Infezioni opportunistiche</a:t>
            </a:r>
          </a:p>
          <a:p>
            <a:pPr marL="257175" indent="-257175">
              <a:buFont typeface="Arial" panose="020B0604020202020204" pitchFamily="34" charset="0"/>
              <a:buChar char="•"/>
            </a:pPr>
            <a:r>
              <a:rPr lang="it-IT" altLang="it-IT" sz="1500" b="1" i="1" dirty="0">
                <a:solidFill>
                  <a:srgbClr val="000000"/>
                </a:solidFill>
              </a:rPr>
              <a:t>Neoplasie</a:t>
            </a:r>
          </a:p>
        </p:txBody>
      </p:sp>
      <p:sp>
        <p:nvSpPr>
          <p:cNvPr id="21" name="Line 7"/>
          <p:cNvSpPr>
            <a:spLocks noChangeShapeType="1"/>
          </p:cNvSpPr>
          <p:nvPr/>
        </p:nvSpPr>
        <p:spPr bwMode="auto">
          <a:xfrm>
            <a:off x="3255622" y="3674107"/>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 name="Rettangolo 2"/>
          <p:cNvSpPr/>
          <p:nvPr/>
        </p:nvSpPr>
        <p:spPr>
          <a:xfrm>
            <a:off x="6355949" y="3994082"/>
            <a:ext cx="926279" cy="369332"/>
          </a:xfrm>
          <a:prstGeom prst="rect">
            <a:avLst/>
          </a:prstGeom>
        </p:spPr>
        <p:txBody>
          <a:bodyPr wrap="none">
            <a:spAutoFit/>
          </a:bodyPr>
          <a:lstStyle/>
          <a:p>
            <a:r>
              <a:rPr lang="it-IT" altLang="it-IT" b="1" i="1" dirty="0">
                <a:solidFill>
                  <a:srgbClr val="000000"/>
                </a:solidFill>
                <a:latin typeface="Times New Roman" panose="02020603050405020304" pitchFamily="18" charset="0"/>
                <a:cs typeface="Times New Roman" panose="02020603050405020304" pitchFamily="18" charset="0"/>
              </a:rPr>
              <a:t>? ANNI</a:t>
            </a:r>
            <a:r>
              <a:rPr lang="ar-SA" altLang="it-IT" b="1" i="1" dirty="0">
                <a:solidFill>
                  <a:srgbClr val="000000"/>
                </a:solidFill>
                <a:latin typeface="Times New Roman" panose="02020603050405020304" pitchFamily="18" charset="0"/>
                <a:cs typeface="Times New Roman" panose="02020603050405020304" pitchFamily="18" charset="0"/>
              </a:rPr>
              <a:t>‏</a:t>
            </a:r>
            <a:endParaRPr lang="it-IT" i="1" dirty="0">
              <a:latin typeface="Times New Roman" panose="02020603050405020304" pitchFamily="18" charset="0"/>
              <a:cs typeface="Times New Roman" panose="02020603050405020304" pitchFamily="18" charset="0"/>
            </a:endParaRPr>
          </a:p>
        </p:txBody>
      </p:sp>
      <p:sp>
        <p:nvSpPr>
          <p:cNvPr id="24" name="Line 7"/>
          <p:cNvSpPr>
            <a:spLocks noChangeShapeType="1"/>
          </p:cNvSpPr>
          <p:nvPr/>
        </p:nvSpPr>
        <p:spPr bwMode="auto">
          <a:xfrm>
            <a:off x="3985331" y="4374017"/>
            <a:ext cx="400050" cy="285750"/>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 name="CasellaDiTesto 1">
            <a:extLst>
              <a:ext uri="{FF2B5EF4-FFF2-40B4-BE49-F238E27FC236}">
                <a16:creationId xmlns:a16="http://schemas.microsoft.com/office/drawing/2014/main" id="{FEDD6C9E-FED9-2F49-97AD-BE3157163F98}"/>
              </a:ext>
            </a:extLst>
          </p:cNvPr>
          <p:cNvSpPr txBox="1"/>
          <p:nvPr/>
        </p:nvSpPr>
        <p:spPr>
          <a:xfrm>
            <a:off x="1114421" y="360947"/>
            <a:ext cx="7331687" cy="584775"/>
          </a:xfrm>
          <a:prstGeom prst="rect">
            <a:avLst/>
          </a:prstGeom>
          <a:noFill/>
        </p:spPr>
        <p:txBody>
          <a:bodyPr wrap="none" rtlCol="0">
            <a:spAutoFit/>
          </a:bodyPr>
          <a:lstStyle/>
          <a:p>
            <a:r>
              <a:rPr lang="it-IT" sz="3200" dirty="0"/>
              <a:t>Cinetica di evoluzione dell’infezione da HIV</a:t>
            </a:r>
          </a:p>
        </p:txBody>
      </p:sp>
      <p:sp>
        <p:nvSpPr>
          <p:cNvPr id="23" name="Rettangolo 22">
            <a:extLst>
              <a:ext uri="{FF2B5EF4-FFF2-40B4-BE49-F238E27FC236}">
                <a16:creationId xmlns:a16="http://schemas.microsoft.com/office/drawing/2014/main" id="{75805B54-4A86-7B4F-9829-C4B33D4ECE79}"/>
              </a:ext>
            </a:extLst>
          </p:cNvPr>
          <p:cNvSpPr/>
          <p:nvPr/>
        </p:nvSpPr>
        <p:spPr>
          <a:xfrm>
            <a:off x="126331" y="360947"/>
            <a:ext cx="8891337" cy="63647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5" name="Line 7">
            <a:extLst>
              <a:ext uri="{FF2B5EF4-FFF2-40B4-BE49-F238E27FC236}">
                <a16:creationId xmlns:a16="http://schemas.microsoft.com/office/drawing/2014/main" id="{73B1E7F6-90F8-BD42-82AD-FDBE445C55A7}"/>
              </a:ext>
            </a:extLst>
          </p:cNvPr>
          <p:cNvSpPr>
            <a:spLocks noChangeShapeType="1"/>
          </p:cNvSpPr>
          <p:nvPr/>
        </p:nvSpPr>
        <p:spPr bwMode="auto">
          <a:xfrm flipV="1">
            <a:off x="3600533" y="2702165"/>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6" name="Line 7">
            <a:extLst>
              <a:ext uri="{FF2B5EF4-FFF2-40B4-BE49-F238E27FC236}">
                <a16:creationId xmlns:a16="http://schemas.microsoft.com/office/drawing/2014/main" id="{148DA725-1071-FE4A-8DE5-56D1106BE984}"/>
              </a:ext>
            </a:extLst>
          </p:cNvPr>
          <p:cNvSpPr>
            <a:spLocks noChangeShapeType="1"/>
          </p:cNvSpPr>
          <p:nvPr/>
        </p:nvSpPr>
        <p:spPr bwMode="auto">
          <a:xfrm flipV="1">
            <a:off x="4811714" y="3480210"/>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27" name="Line 7">
            <a:extLst>
              <a:ext uri="{FF2B5EF4-FFF2-40B4-BE49-F238E27FC236}">
                <a16:creationId xmlns:a16="http://schemas.microsoft.com/office/drawing/2014/main" id="{C7FFBF11-4812-6B41-A2F4-454D26A2D5E1}"/>
              </a:ext>
            </a:extLst>
          </p:cNvPr>
          <p:cNvSpPr>
            <a:spLocks noChangeShapeType="1"/>
          </p:cNvSpPr>
          <p:nvPr/>
        </p:nvSpPr>
        <p:spPr bwMode="auto">
          <a:xfrm flipV="1">
            <a:off x="5208760" y="4190075"/>
            <a:ext cx="818816" cy="5405"/>
          </a:xfrm>
          <a:prstGeom prst="line">
            <a:avLst/>
          </a:prstGeom>
          <a:noFill/>
          <a:ln w="414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Tree>
    <p:extLst>
      <p:ext uri="{BB962C8B-B14F-4D97-AF65-F5344CB8AC3E}">
        <p14:creationId xmlns:p14="http://schemas.microsoft.com/office/powerpoint/2010/main" val="2859532107"/>
      </p:ext>
    </p:extLst>
  </p:cSld>
  <p:clrMapOvr>
    <a:masterClrMapping/>
  </p:clrMapOvr>
  <p:transition>
    <p:cover dir="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flipH="1">
            <a:off x="1714500" y="5429250"/>
            <a:ext cx="4572000" cy="0"/>
          </a:xfrm>
          <a:prstGeom prst="line">
            <a:avLst/>
          </a:prstGeom>
          <a:noFill/>
          <a:ln w="9525">
            <a:solidFill>
              <a:srgbClr val="FF0000"/>
            </a:solidFill>
            <a:round/>
            <a:headEnd/>
            <a:tailEnd/>
          </a:ln>
        </p:spPr>
        <p:txBody>
          <a:bodyPr wrap="none" anchor="ctr"/>
          <a:lstStyle/>
          <a:p>
            <a:endParaRPr lang="it-IT" sz="1350"/>
          </a:p>
        </p:txBody>
      </p:sp>
      <p:sp>
        <p:nvSpPr>
          <p:cNvPr id="21507" name="Line 3"/>
          <p:cNvSpPr>
            <a:spLocks noChangeShapeType="1"/>
          </p:cNvSpPr>
          <p:nvPr/>
        </p:nvSpPr>
        <p:spPr bwMode="auto">
          <a:xfrm flipV="1">
            <a:off x="1714500" y="1314450"/>
            <a:ext cx="0" cy="4114800"/>
          </a:xfrm>
          <a:prstGeom prst="line">
            <a:avLst/>
          </a:prstGeom>
          <a:noFill/>
          <a:ln w="9525">
            <a:solidFill>
              <a:srgbClr val="FF0000"/>
            </a:solidFill>
            <a:round/>
            <a:headEnd/>
            <a:tailEnd/>
          </a:ln>
        </p:spPr>
        <p:txBody>
          <a:bodyPr wrap="none" anchor="ctr"/>
          <a:lstStyle/>
          <a:p>
            <a:endParaRPr lang="it-IT" sz="1350"/>
          </a:p>
        </p:txBody>
      </p:sp>
      <p:sp>
        <p:nvSpPr>
          <p:cNvPr id="21508" name="Line 4"/>
          <p:cNvSpPr>
            <a:spLocks noChangeShapeType="1"/>
          </p:cNvSpPr>
          <p:nvPr/>
        </p:nvSpPr>
        <p:spPr bwMode="auto">
          <a:xfrm flipH="1">
            <a:off x="1714500" y="4400550"/>
            <a:ext cx="2457450" cy="0"/>
          </a:xfrm>
          <a:prstGeom prst="line">
            <a:avLst/>
          </a:prstGeom>
          <a:noFill/>
          <a:ln w="9525">
            <a:solidFill>
              <a:srgbClr val="00FF00"/>
            </a:solidFill>
            <a:prstDash val="dash"/>
            <a:round/>
            <a:headEnd/>
            <a:tailEnd/>
          </a:ln>
        </p:spPr>
        <p:txBody>
          <a:bodyPr wrap="none" anchor="ctr"/>
          <a:lstStyle/>
          <a:p>
            <a:endParaRPr lang="it-IT" sz="1350"/>
          </a:p>
        </p:txBody>
      </p:sp>
      <p:sp>
        <p:nvSpPr>
          <p:cNvPr id="21509" name="Text Box 5"/>
          <p:cNvSpPr txBox="1">
            <a:spLocks noChangeArrowheads="1"/>
          </p:cNvSpPr>
          <p:nvPr/>
        </p:nvSpPr>
        <p:spPr bwMode="auto">
          <a:xfrm>
            <a:off x="2457450" y="796175"/>
            <a:ext cx="1714500" cy="461665"/>
          </a:xfrm>
          <a:prstGeom prst="rect">
            <a:avLst/>
          </a:prstGeom>
          <a:noFill/>
          <a:ln w="9525">
            <a:noFill/>
            <a:miter lim="800000"/>
            <a:headEnd/>
            <a:tailEnd/>
          </a:ln>
        </p:spPr>
        <p:txBody>
          <a:bodyPr anchor="ctr">
            <a:spAutoFit/>
          </a:bodyPr>
          <a:lstStyle/>
          <a:p>
            <a:pPr algn="ctr">
              <a:spcBef>
                <a:spcPct val="50000"/>
              </a:spcBef>
            </a:pPr>
            <a:r>
              <a:rPr lang="it-IT" sz="1200" b="1" dirty="0">
                <a:solidFill>
                  <a:schemeClr val="tx2">
                    <a:lumMod val="75000"/>
                  </a:schemeClr>
                </a:solidFill>
                <a:latin typeface="Arial" pitchFamily="34" charset="0"/>
              </a:rPr>
              <a:t>Sistema immunitario integro</a:t>
            </a:r>
          </a:p>
        </p:txBody>
      </p:sp>
      <p:sp>
        <p:nvSpPr>
          <p:cNvPr id="21510" name="Rectangle 6"/>
          <p:cNvSpPr>
            <a:spLocks noChangeArrowheads="1"/>
          </p:cNvSpPr>
          <p:nvPr/>
        </p:nvSpPr>
        <p:spPr bwMode="auto">
          <a:xfrm>
            <a:off x="2514600" y="809124"/>
            <a:ext cx="1657350" cy="457200"/>
          </a:xfrm>
          <a:prstGeom prst="rect">
            <a:avLst/>
          </a:prstGeom>
          <a:noFill/>
          <a:ln w="9525">
            <a:solidFill>
              <a:srgbClr val="00FF00"/>
            </a:solidFill>
            <a:miter lim="800000"/>
            <a:headEnd/>
            <a:tailEnd/>
          </a:ln>
        </p:spPr>
        <p:txBody>
          <a:bodyPr wrap="none" anchor="ctr"/>
          <a:lstStyle/>
          <a:p>
            <a:endParaRPr lang="it-IT" sz="1350"/>
          </a:p>
        </p:txBody>
      </p:sp>
      <p:sp>
        <p:nvSpPr>
          <p:cNvPr id="21511" name="Line 7"/>
          <p:cNvSpPr>
            <a:spLocks noChangeShapeType="1"/>
          </p:cNvSpPr>
          <p:nvPr/>
        </p:nvSpPr>
        <p:spPr bwMode="auto">
          <a:xfrm flipV="1">
            <a:off x="2171700" y="1371600"/>
            <a:ext cx="514350" cy="342900"/>
          </a:xfrm>
          <a:prstGeom prst="line">
            <a:avLst/>
          </a:prstGeom>
          <a:noFill/>
          <a:ln w="57150">
            <a:solidFill>
              <a:schemeClr val="tx1"/>
            </a:solidFill>
            <a:round/>
            <a:headEnd type="triangle" w="med" len="med"/>
            <a:tailEnd/>
          </a:ln>
        </p:spPr>
        <p:txBody>
          <a:bodyPr wrap="none" anchor="ctr"/>
          <a:lstStyle/>
          <a:p>
            <a:endParaRPr lang="it-IT" sz="1350"/>
          </a:p>
        </p:txBody>
      </p:sp>
      <p:sp>
        <p:nvSpPr>
          <p:cNvPr id="21512" name="Text Box 8"/>
          <p:cNvSpPr>
            <a:spLocks noGrp="1" noChangeArrowheads="1"/>
          </p:cNvSpPr>
          <p:nvPr>
            <p:ph type="title"/>
          </p:nvPr>
        </p:nvSpPr>
        <p:spPr>
          <a:xfrm>
            <a:off x="1314450" y="971550"/>
            <a:ext cx="914400" cy="400050"/>
          </a:xfrm>
          <a:noFill/>
        </p:spPr>
        <p:txBody>
          <a:bodyPr/>
          <a:lstStyle/>
          <a:p>
            <a:pPr>
              <a:spcBef>
                <a:spcPct val="50000"/>
              </a:spcBef>
            </a:pPr>
            <a:r>
              <a:rPr lang="it-IT" sz="1200" b="1" dirty="0">
                <a:solidFill>
                  <a:srgbClr val="FF0000"/>
                </a:solidFill>
                <a:latin typeface="Arial" pitchFamily="34" charset="0"/>
              </a:rPr>
              <a:t>CD4+ / </a:t>
            </a:r>
            <a:r>
              <a:rPr lang="it-IT" sz="1200" b="1" dirty="0" err="1">
                <a:solidFill>
                  <a:srgbClr val="FF0000"/>
                </a:solidFill>
                <a:latin typeface="Symbol" pitchFamily="18" charset="2"/>
              </a:rPr>
              <a:t>m</a:t>
            </a:r>
            <a:r>
              <a:rPr lang="it-IT" sz="1200" b="1" dirty="0" err="1">
                <a:solidFill>
                  <a:srgbClr val="FF0000"/>
                </a:solidFill>
                <a:latin typeface="Arial" pitchFamily="34" charset="0"/>
              </a:rPr>
              <a:t>L</a:t>
            </a:r>
            <a:endParaRPr lang="it-IT" sz="1200" b="1" dirty="0">
              <a:solidFill>
                <a:srgbClr val="FF0000"/>
              </a:solidFill>
              <a:latin typeface="Arial" pitchFamily="34" charset="0"/>
            </a:endParaRPr>
          </a:p>
        </p:txBody>
      </p:sp>
      <p:sp>
        <p:nvSpPr>
          <p:cNvPr id="21513" name="Freeform 9"/>
          <p:cNvSpPr>
            <a:spLocks/>
          </p:cNvSpPr>
          <p:nvPr/>
        </p:nvSpPr>
        <p:spPr bwMode="auto">
          <a:xfrm>
            <a:off x="1714500" y="1485900"/>
            <a:ext cx="4514850" cy="3829050"/>
          </a:xfrm>
          <a:custGeom>
            <a:avLst/>
            <a:gdLst>
              <a:gd name="T0" fmla="*/ 0 w 3792"/>
              <a:gd name="T1" fmla="*/ 0 h 2112"/>
              <a:gd name="T2" fmla="*/ 2147483647 w 3792"/>
              <a:gd name="T3" fmla="*/ 2147483647 h 2112"/>
              <a:gd name="T4" fmla="*/ 2147483647 w 3792"/>
              <a:gd name="T5" fmla="*/ 2147483647 h 2112"/>
              <a:gd name="T6" fmla="*/ 2147483647 w 3792"/>
              <a:gd name="T7" fmla="*/ 2147483647 h 2112"/>
              <a:gd name="T8" fmla="*/ 2147483647 w 3792"/>
              <a:gd name="T9" fmla="*/ 2147483647 h 2112"/>
              <a:gd name="T10" fmla="*/ 2147483647 w 3792"/>
              <a:gd name="T11" fmla="*/ 2147483647 h 2112"/>
              <a:gd name="T12" fmla="*/ 2147483647 w 3792"/>
              <a:gd name="T13" fmla="*/ 2147483647 h 2112"/>
              <a:gd name="T14" fmla="*/ 2147483647 w 3792"/>
              <a:gd name="T15" fmla="*/ 2147483647 h 2112"/>
              <a:gd name="T16" fmla="*/ 2147483647 w 3792"/>
              <a:gd name="T17" fmla="*/ 2147483647 h 2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92"/>
              <a:gd name="T28" fmla="*/ 0 h 2112"/>
              <a:gd name="T29" fmla="*/ 3792 w 3792"/>
              <a:gd name="T30" fmla="*/ 2112 h 2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92" h="2112">
                <a:moveTo>
                  <a:pt x="0" y="0"/>
                </a:moveTo>
                <a:cubicBezTo>
                  <a:pt x="100" y="12"/>
                  <a:pt x="200" y="24"/>
                  <a:pt x="336" y="96"/>
                </a:cubicBezTo>
                <a:cubicBezTo>
                  <a:pt x="472" y="168"/>
                  <a:pt x="656" y="296"/>
                  <a:pt x="816" y="432"/>
                </a:cubicBezTo>
                <a:cubicBezTo>
                  <a:pt x="976" y="568"/>
                  <a:pt x="1160" y="776"/>
                  <a:pt x="1296" y="912"/>
                </a:cubicBezTo>
                <a:cubicBezTo>
                  <a:pt x="1432" y="1048"/>
                  <a:pt x="1472" y="1112"/>
                  <a:pt x="1632" y="1248"/>
                </a:cubicBezTo>
                <a:cubicBezTo>
                  <a:pt x="1792" y="1384"/>
                  <a:pt x="2032" y="1608"/>
                  <a:pt x="2256" y="1728"/>
                </a:cubicBezTo>
                <a:cubicBezTo>
                  <a:pt x="2480" y="1848"/>
                  <a:pt x="2760" y="1912"/>
                  <a:pt x="2976" y="1968"/>
                </a:cubicBezTo>
                <a:cubicBezTo>
                  <a:pt x="3192" y="2024"/>
                  <a:pt x="3416" y="2040"/>
                  <a:pt x="3552" y="2064"/>
                </a:cubicBezTo>
                <a:cubicBezTo>
                  <a:pt x="3688" y="2088"/>
                  <a:pt x="3740" y="2100"/>
                  <a:pt x="3792" y="2112"/>
                </a:cubicBezTo>
              </a:path>
            </a:pathLst>
          </a:custGeom>
          <a:noFill/>
          <a:ln w="9525">
            <a:solidFill>
              <a:srgbClr val="00FF00"/>
            </a:solidFill>
            <a:round/>
            <a:headEnd/>
            <a:tailEnd/>
          </a:ln>
        </p:spPr>
        <p:txBody>
          <a:bodyPr wrap="none" anchor="ctr"/>
          <a:lstStyle/>
          <a:p>
            <a:endParaRPr lang="it-IT" sz="1350"/>
          </a:p>
        </p:txBody>
      </p:sp>
      <p:sp>
        <p:nvSpPr>
          <p:cNvPr id="21514" name="Text Box 10"/>
          <p:cNvSpPr txBox="1">
            <a:spLocks noChangeArrowheads="1"/>
          </p:cNvSpPr>
          <p:nvPr/>
        </p:nvSpPr>
        <p:spPr bwMode="auto">
          <a:xfrm>
            <a:off x="2743200" y="5486400"/>
            <a:ext cx="2857500" cy="300082"/>
          </a:xfrm>
          <a:prstGeom prst="rect">
            <a:avLst/>
          </a:prstGeom>
          <a:noFill/>
          <a:ln w="9525">
            <a:noFill/>
            <a:miter lim="800000"/>
            <a:headEnd/>
            <a:tailEnd/>
          </a:ln>
        </p:spPr>
        <p:txBody>
          <a:bodyPr>
            <a:spAutoFit/>
          </a:bodyPr>
          <a:lstStyle/>
          <a:p>
            <a:pPr algn="ctr">
              <a:spcBef>
                <a:spcPct val="50000"/>
              </a:spcBef>
            </a:pPr>
            <a:r>
              <a:rPr lang="it-IT" sz="1350" b="1" dirty="0">
                <a:solidFill>
                  <a:srgbClr val="FF0000"/>
                </a:solidFill>
                <a:latin typeface="Times" pitchFamily="18" charset="0"/>
              </a:rPr>
              <a:t>TEMPO  (ANNI)</a:t>
            </a:r>
          </a:p>
        </p:txBody>
      </p:sp>
      <p:sp>
        <p:nvSpPr>
          <p:cNvPr id="100363" name="Text Box 11"/>
          <p:cNvSpPr txBox="1">
            <a:spLocks noChangeArrowheads="1"/>
          </p:cNvSpPr>
          <p:nvPr/>
        </p:nvSpPr>
        <p:spPr bwMode="auto">
          <a:xfrm>
            <a:off x="2857500" y="1600201"/>
            <a:ext cx="2057400" cy="1569660"/>
          </a:xfrm>
          <a:prstGeom prst="rect">
            <a:avLst/>
          </a:prstGeom>
          <a:noFill/>
          <a:ln w="9525">
            <a:noFill/>
            <a:miter lim="800000"/>
            <a:headEnd/>
            <a:tailEnd/>
          </a:ln>
          <a:effectLst/>
        </p:spPr>
        <p:txBody>
          <a:bodyPr>
            <a:spAutoFit/>
          </a:bodyPr>
          <a:lstStyle/>
          <a:p>
            <a:pPr algn="ctr">
              <a:spcBef>
                <a:spcPct val="50000"/>
              </a:spcBef>
              <a:defRPr/>
            </a:pPr>
            <a:r>
              <a:rPr lang="it-IT" sz="2400" dirty="0">
                <a:solidFill>
                  <a:srgbClr val="FF3300"/>
                </a:solidFill>
                <a:effectLst>
                  <a:outerShdw blurRad="38100" dist="38100" dir="2700000" algn="tl">
                    <a:srgbClr val="000000"/>
                  </a:outerShdw>
                </a:effectLst>
                <a:latin typeface="Times" pitchFamily="18" charset="0"/>
              </a:rPr>
              <a:t>L’evoluzione naturale dell’Infezione da HIV</a:t>
            </a:r>
          </a:p>
        </p:txBody>
      </p:sp>
      <p:sp>
        <p:nvSpPr>
          <p:cNvPr id="21516" name="Text Box 12"/>
          <p:cNvSpPr txBox="1">
            <a:spLocks noChangeArrowheads="1"/>
          </p:cNvSpPr>
          <p:nvPr/>
        </p:nvSpPr>
        <p:spPr bwMode="auto">
          <a:xfrm>
            <a:off x="1828800" y="3543300"/>
            <a:ext cx="1885950" cy="507831"/>
          </a:xfrm>
          <a:prstGeom prst="rect">
            <a:avLst/>
          </a:prstGeom>
          <a:noFill/>
          <a:ln w="9525">
            <a:noFill/>
            <a:miter lim="800000"/>
            <a:headEnd/>
            <a:tailEnd/>
          </a:ln>
        </p:spPr>
        <p:txBody>
          <a:bodyPr>
            <a:spAutoFit/>
          </a:bodyPr>
          <a:lstStyle/>
          <a:p>
            <a:pPr>
              <a:spcBef>
                <a:spcPct val="50000"/>
              </a:spcBef>
            </a:pPr>
            <a:r>
              <a:rPr lang="it-IT" sz="1350" b="1" dirty="0">
                <a:solidFill>
                  <a:schemeClr val="tx2">
                    <a:lumMod val="75000"/>
                  </a:schemeClr>
                </a:solidFill>
                <a:latin typeface="Times" pitchFamily="18" charset="0"/>
              </a:rPr>
              <a:t>FASE ASINTOMATICA</a:t>
            </a:r>
          </a:p>
        </p:txBody>
      </p:sp>
      <p:sp>
        <p:nvSpPr>
          <p:cNvPr id="21517" name="Text Box 13"/>
          <p:cNvSpPr txBox="1">
            <a:spLocks noChangeArrowheads="1"/>
          </p:cNvSpPr>
          <p:nvPr/>
        </p:nvSpPr>
        <p:spPr bwMode="auto">
          <a:xfrm>
            <a:off x="1885950" y="4629151"/>
            <a:ext cx="1885950" cy="507831"/>
          </a:xfrm>
          <a:prstGeom prst="rect">
            <a:avLst/>
          </a:prstGeom>
          <a:noFill/>
          <a:ln w="9525">
            <a:noFill/>
            <a:miter lim="800000"/>
            <a:headEnd/>
            <a:tailEnd/>
          </a:ln>
        </p:spPr>
        <p:txBody>
          <a:bodyPr>
            <a:spAutoFit/>
          </a:bodyPr>
          <a:lstStyle/>
          <a:p>
            <a:pPr>
              <a:spcBef>
                <a:spcPct val="50000"/>
              </a:spcBef>
            </a:pPr>
            <a:r>
              <a:rPr lang="it-IT" sz="2700">
                <a:solidFill>
                  <a:srgbClr val="FF0000"/>
                </a:solidFill>
                <a:latin typeface="Times" pitchFamily="18" charset="0"/>
              </a:rPr>
              <a:t>AIDS</a:t>
            </a:r>
          </a:p>
        </p:txBody>
      </p:sp>
      <p:sp>
        <p:nvSpPr>
          <p:cNvPr id="21518" name="Rectangle 14"/>
          <p:cNvSpPr>
            <a:spLocks noChangeArrowheads="1"/>
          </p:cNvSpPr>
          <p:nvPr/>
        </p:nvSpPr>
        <p:spPr bwMode="auto">
          <a:xfrm>
            <a:off x="1314450" y="4229100"/>
            <a:ext cx="971550" cy="342900"/>
          </a:xfrm>
          <a:prstGeom prst="rect">
            <a:avLst/>
          </a:prstGeom>
          <a:solidFill>
            <a:schemeClr val="bg1"/>
          </a:solidFill>
          <a:ln w="9525">
            <a:solidFill>
              <a:schemeClr val="tx1"/>
            </a:solidFill>
            <a:miter lim="800000"/>
            <a:headEnd/>
            <a:tailEnd/>
          </a:ln>
        </p:spPr>
        <p:txBody>
          <a:bodyPr wrap="none" anchor="ctr"/>
          <a:lstStyle/>
          <a:p>
            <a:endParaRPr lang="it-IT" sz="1350"/>
          </a:p>
        </p:txBody>
      </p:sp>
      <p:sp>
        <p:nvSpPr>
          <p:cNvPr id="21519" name="Text Box 15"/>
          <p:cNvSpPr txBox="1">
            <a:spLocks noChangeArrowheads="1"/>
          </p:cNvSpPr>
          <p:nvPr/>
        </p:nvSpPr>
        <p:spPr bwMode="auto">
          <a:xfrm>
            <a:off x="1371600" y="4273957"/>
            <a:ext cx="857250" cy="276999"/>
          </a:xfrm>
          <a:prstGeom prst="rect">
            <a:avLst/>
          </a:prstGeom>
          <a:noFill/>
          <a:ln w="9525">
            <a:noFill/>
            <a:miter lim="800000"/>
            <a:headEnd/>
            <a:tailEnd/>
          </a:ln>
        </p:spPr>
        <p:txBody>
          <a:bodyPr anchor="ctr">
            <a:spAutoFit/>
          </a:bodyPr>
          <a:lstStyle/>
          <a:p>
            <a:pPr algn="ctr">
              <a:spcBef>
                <a:spcPct val="50000"/>
              </a:spcBef>
            </a:pPr>
            <a:r>
              <a:rPr lang="it-IT" sz="1200" b="1" dirty="0">
                <a:latin typeface="Arial" pitchFamily="34" charset="0"/>
              </a:rPr>
              <a:t>200 / </a:t>
            </a:r>
            <a:r>
              <a:rPr lang="it-IT" sz="1200" b="1" dirty="0" err="1">
                <a:latin typeface="Symbol" pitchFamily="18" charset="2"/>
              </a:rPr>
              <a:t>m</a:t>
            </a:r>
            <a:r>
              <a:rPr lang="it-IT" sz="1200" b="1" dirty="0" err="1">
                <a:latin typeface="Arial" pitchFamily="34" charset="0"/>
              </a:rPr>
              <a:t>L</a:t>
            </a:r>
            <a:endParaRPr lang="it-IT" sz="1200" b="1" dirty="0">
              <a:latin typeface="Arial" pitchFamily="34" charset="0"/>
            </a:endParaRPr>
          </a:p>
        </p:txBody>
      </p:sp>
      <p:grpSp>
        <p:nvGrpSpPr>
          <p:cNvPr id="2" name="Group 16"/>
          <p:cNvGrpSpPr>
            <a:grpSpLocks/>
          </p:cNvGrpSpPr>
          <p:nvPr/>
        </p:nvGrpSpPr>
        <p:grpSpPr bwMode="auto">
          <a:xfrm>
            <a:off x="5657850" y="2286000"/>
            <a:ext cx="2171700" cy="742950"/>
            <a:chOff x="3792" y="1200"/>
            <a:chExt cx="1824" cy="624"/>
          </a:xfrm>
        </p:grpSpPr>
        <p:pic>
          <p:nvPicPr>
            <p:cNvPr id="21542" name="Picture 17" descr="alveolar.jpg                                                   00035CD0Macintosh HD                   B746CC0A:"/>
            <p:cNvPicPr>
              <a:picLocks noChangeAspect="1" noChangeArrowheads="1"/>
            </p:cNvPicPr>
            <p:nvPr/>
          </p:nvPicPr>
          <p:blipFill>
            <a:blip r:embed="rId2" cstate="print"/>
            <a:srcRect/>
            <a:stretch>
              <a:fillRect/>
            </a:stretch>
          </p:blipFill>
          <p:spPr bwMode="auto">
            <a:xfrm>
              <a:off x="4704" y="1200"/>
              <a:ext cx="901" cy="624"/>
            </a:xfrm>
            <a:prstGeom prst="rect">
              <a:avLst/>
            </a:prstGeom>
            <a:noFill/>
            <a:ln w="9525">
              <a:noFill/>
              <a:miter lim="800000"/>
              <a:headEnd/>
              <a:tailEnd/>
            </a:ln>
          </p:spPr>
        </p:pic>
        <p:pic>
          <p:nvPicPr>
            <p:cNvPr id="21543" name="Picture 18" descr="pcpfibr.jpg                                                    00035DB5Macintosh HD                   B746CC0A:"/>
            <p:cNvPicPr>
              <a:picLocks noChangeAspect="1" noChangeArrowheads="1"/>
            </p:cNvPicPr>
            <p:nvPr/>
          </p:nvPicPr>
          <p:blipFill>
            <a:blip r:embed="rId3" cstate="print"/>
            <a:srcRect/>
            <a:stretch>
              <a:fillRect/>
            </a:stretch>
          </p:blipFill>
          <p:spPr bwMode="auto">
            <a:xfrm>
              <a:off x="3792" y="1200"/>
              <a:ext cx="913" cy="624"/>
            </a:xfrm>
            <a:prstGeom prst="rect">
              <a:avLst/>
            </a:prstGeom>
            <a:noFill/>
            <a:ln w="9525">
              <a:noFill/>
              <a:miter lim="800000"/>
              <a:headEnd/>
              <a:tailEnd/>
            </a:ln>
          </p:spPr>
        </p:pic>
        <p:sp>
          <p:nvSpPr>
            <p:cNvPr id="21544" name="Rectangle 19"/>
            <p:cNvSpPr>
              <a:spLocks noChangeArrowheads="1"/>
            </p:cNvSpPr>
            <p:nvPr/>
          </p:nvSpPr>
          <p:spPr bwMode="auto">
            <a:xfrm>
              <a:off x="3792" y="1200"/>
              <a:ext cx="1824" cy="624"/>
            </a:xfrm>
            <a:prstGeom prst="rect">
              <a:avLst/>
            </a:prstGeom>
            <a:noFill/>
            <a:ln w="38100">
              <a:solidFill>
                <a:srgbClr val="FF0000"/>
              </a:solidFill>
              <a:miter lim="800000"/>
              <a:headEnd/>
              <a:tailEnd/>
            </a:ln>
          </p:spPr>
          <p:txBody>
            <a:bodyPr wrap="none" anchor="ctr"/>
            <a:lstStyle/>
            <a:p>
              <a:endParaRPr lang="it-IT" sz="1350"/>
            </a:p>
          </p:txBody>
        </p:sp>
      </p:grpSp>
      <p:grpSp>
        <p:nvGrpSpPr>
          <p:cNvPr id="3" name="Group 20"/>
          <p:cNvGrpSpPr>
            <a:grpSpLocks/>
          </p:cNvGrpSpPr>
          <p:nvPr/>
        </p:nvGrpSpPr>
        <p:grpSpPr bwMode="auto">
          <a:xfrm>
            <a:off x="5543551" y="1314450"/>
            <a:ext cx="1907381" cy="753666"/>
            <a:chOff x="3696" y="384"/>
            <a:chExt cx="1602" cy="633"/>
          </a:xfrm>
        </p:grpSpPr>
        <p:pic>
          <p:nvPicPr>
            <p:cNvPr id="21539" name="Picture 21" descr="rulcavpa.jpg                                                   0003C3BAMacintosh HD                   B746CC0A:"/>
            <p:cNvPicPr>
              <a:picLocks noChangeAspect="1" noChangeArrowheads="1"/>
            </p:cNvPicPr>
            <p:nvPr/>
          </p:nvPicPr>
          <p:blipFill>
            <a:blip r:embed="rId4" cstate="print"/>
            <a:srcRect/>
            <a:stretch>
              <a:fillRect/>
            </a:stretch>
          </p:blipFill>
          <p:spPr bwMode="auto">
            <a:xfrm>
              <a:off x="4656" y="384"/>
              <a:ext cx="642" cy="624"/>
            </a:xfrm>
            <a:prstGeom prst="rect">
              <a:avLst/>
            </a:prstGeom>
            <a:noFill/>
            <a:ln w="9525">
              <a:noFill/>
              <a:miter lim="800000"/>
              <a:headEnd/>
              <a:tailEnd/>
            </a:ln>
          </p:spPr>
        </p:pic>
        <p:pic>
          <p:nvPicPr>
            <p:cNvPr id="21540" name="Picture 22" descr="TB10.jpg                                                       0003C3BAMacintosh HD                   B746CC0A:"/>
            <p:cNvPicPr>
              <a:picLocks noChangeAspect="1" noChangeArrowheads="1"/>
            </p:cNvPicPr>
            <p:nvPr/>
          </p:nvPicPr>
          <p:blipFill>
            <a:blip r:embed="rId5" cstate="print"/>
            <a:srcRect/>
            <a:stretch>
              <a:fillRect/>
            </a:stretch>
          </p:blipFill>
          <p:spPr bwMode="auto">
            <a:xfrm>
              <a:off x="3696" y="384"/>
              <a:ext cx="967" cy="633"/>
            </a:xfrm>
            <a:prstGeom prst="rect">
              <a:avLst/>
            </a:prstGeom>
            <a:noFill/>
            <a:ln w="9525">
              <a:noFill/>
              <a:miter lim="800000"/>
              <a:headEnd/>
              <a:tailEnd/>
            </a:ln>
          </p:spPr>
        </p:pic>
        <p:sp>
          <p:nvSpPr>
            <p:cNvPr id="21541" name="Rectangle 23"/>
            <p:cNvSpPr>
              <a:spLocks noChangeArrowheads="1"/>
            </p:cNvSpPr>
            <p:nvPr/>
          </p:nvSpPr>
          <p:spPr bwMode="auto">
            <a:xfrm>
              <a:off x="3696" y="384"/>
              <a:ext cx="1584" cy="624"/>
            </a:xfrm>
            <a:prstGeom prst="rect">
              <a:avLst/>
            </a:prstGeom>
            <a:noFill/>
            <a:ln w="38100">
              <a:solidFill>
                <a:srgbClr val="FF0000"/>
              </a:solidFill>
              <a:miter lim="800000"/>
              <a:headEnd/>
              <a:tailEnd/>
            </a:ln>
          </p:spPr>
          <p:txBody>
            <a:bodyPr wrap="none" anchor="ctr"/>
            <a:lstStyle/>
            <a:p>
              <a:endParaRPr lang="it-IT" sz="1350"/>
            </a:p>
          </p:txBody>
        </p:sp>
      </p:grpSp>
      <p:grpSp>
        <p:nvGrpSpPr>
          <p:cNvPr id="4" name="Group 24"/>
          <p:cNvGrpSpPr>
            <a:grpSpLocks/>
          </p:cNvGrpSpPr>
          <p:nvPr/>
        </p:nvGrpSpPr>
        <p:grpSpPr bwMode="auto">
          <a:xfrm>
            <a:off x="5943601" y="3143250"/>
            <a:ext cx="1151335" cy="753666"/>
            <a:chOff x="4032" y="1920"/>
            <a:chExt cx="967" cy="633"/>
          </a:xfrm>
        </p:grpSpPr>
        <p:pic>
          <p:nvPicPr>
            <p:cNvPr id="21537" name="Picture 25" descr="&#10;CNS070.jpg                                                     0003546AMacintosh HD                   B746CC0A:"/>
            <p:cNvPicPr>
              <a:picLocks noChangeAspect="1" noChangeArrowheads="1"/>
            </p:cNvPicPr>
            <p:nvPr/>
          </p:nvPicPr>
          <p:blipFill>
            <a:blip r:embed="rId6" cstate="print"/>
            <a:srcRect/>
            <a:stretch>
              <a:fillRect/>
            </a:stretch>
          </p:blipFill>
          <p:spPr bwMode="auto">
            <a:xfrm>
              <a:off x="4032" y="1920"/>
              <a:ext cx="967" cy="633"/>
            </a:xfrm>
            <a:prstGeom prst="rect">
              <a:avLst/>
            </a:prstGeom>
            <a:noFill/>
            <a:ln w="9525">
              <a:noFill/>
              <a:miter lim="800000"/>
              <a:headEnd/>
              <a:tailEnd/>
            </a:ln>
          </p:spPr>
        </p:pic>
        <p:sp>
          <p:nvSpPr>
            <p:cNvPr id="21538" name="Rectangle 26"/>
            <p:cNvSpPr>
              <a:spLocks noChangeArrowheads="1"/>
            </p:cNvSpPr>
            <p:nvPr/>
          </p:nvSpPr>
          <p:spPr bwMode="auto">
            <a:xfrm>
              <a:off x="4032" y="1920"/>
              <a:ext cx="960" cy="624"/>
            </a:xfrm>
            <a:prstGeom prst="rect">
              <a:avLst/>
            </a:prstGeom>
            <a:noFill/>
            <a:ln w="38100">
              <a:solidFill>
                <a:srgbClr val="FF0000"/>
              </a:solidFill>
              <a:miter lim="800000"/>
              <a:headEnd/>
              <a:tailEnd/>
            </a:ln>
          </p:spPr>
          <p:txBody>
            <a:bodyPr wrap="none" anchor="ctr"/>
            <a:lstStyle/>
            <a:p>
              <a:endParaRPr lang="it-IT" sz="1350"/>
            </a:p>
          </p:txBody>
        </p:sp>
      </p:grpSp>
      <p:grpSp>
        <p:nvGrpSpPr>
          <p:cNvPr id="5" name="Group 27"/>
          <p:cNvGrpSpPr>
            <a:grpSpLocks/>
          </p:cNvGrpSpPr>
          <p:nvPr/>
        </p:nvGrpSpPr>
        <p:grpSpPr bwMode="auto">
          <a:xfrm>
            <a:off x="5543551" y="3943351"/>
            <a:ext cx="2294335" cy="756047"/>
            <a:chOff x="3696" y="2592"/>
            <a:chExt cx="1927" cy="635"/>
          </a:xfrm>
        </p:grpSpPr>
        <p:pic>
          <p:nvPicPr>
            <p:cNvPr id="21534" name="Picture 28" descr="&#10;MACHIV.jpg                                                     0003C3BAMacintosh HD                   B746CC0A:"/>
            <p:cNvPicPr>
              <a:picLocks noChangeAspect="1" noChangeArrowheads="1"/>
            </p:cNvPicPr>
            <p:nvPr/>
          </p:nvPicPr>
          <p:blipFill>
            <a:blip r:embed="rId7" cstate="print"/>
            <a:srcRect/>
            <a:stretch>
              <a:fillRect/>
            </a:stretch>
          </p:blipFill>
          <p:spPr bwMode="auto">
            <a:xfrm>
              <a:off x="4656" y="2592"/>
              <a:ext cx="967" cy="633"/>
            </a:xfrm>
            <a:prstGeom prst="rect">
              <a:avLst/>
            </a:prstGeom>
            <a:noFill/>
            <a:ln w="9525">
              <a:noFill/>
              <a:miter lim="800000"/>
              <a:headEnd/>
              <a:tailEnd/>
            </a:ln>
          </p:spPr>
        </p:pic>
        <p:pic>
          <p:nvPicPr>
            <p:cNvPr id="21535" name="Picture 29" descr="HEME006.jpg                                                    0003483FMacintosh HD                   B746CC0A:"/>
            <p:cNvPicPr>
              <a:picLocks noChangeAspect="1" noChangeArrowheads="1"/>
            </p:cNvPicPr>
            <p:nvPr/>
          </p:nvPicPr>
          <p:blipFill>
            <a:blip r:embed="rId8" cstate="print"/>
            <a:srcRect/>
            <a:stretch>
              <a:fillRect/>
            </a:stretch>
          </p:blipFill>
          <p:spPr bwMode="auto">
            <a:xfrm>
              <a:off x="3696" y="2592"/>
              <a:ext cx="967" cy="635"/>
            </a:xfrm>
            <a:prstGeom prst="rect">
              <a:avLst/>
            </a:prstGeom>
            <a:noFill/>
            <a:ln w="9525">
              <a:noFill/>
              <a:miter lim="800000"/>
              <a:headEnd/>
              <a:tailEnd/>
            </a:ln>
          </p:spPr>
        </p:pic>
        <p:sp>
          <p:nvSpPr>
            <p:cNvPr id="21536" name="Rectangle 30"/>
            <p:cNvSpPr>
              <a:spLocks noChangeArrowheads="1"/>
            </p:cNvSpPr>
            <p:nvPr/>
          </p:nvSpPr>
          <p:spPr bwMode="auto">
            <a:xfrm>
              <a:off x="3696" y="2592"/>
              <a:ext cx="1920" cy="624"/>
            </a:xfrm>
            <a:prstGeom prst="rect">
              <a:avLst/>
            </a:prstGeom>
            <a:noFill/>
            <a:ln w="38100">
              <a:solidFill>
                <a:srgbClr val="FF0000"/>
              </a:solidFill>
              <a:miter lim="800000"/>
              <a:headEnd/>
              <a:tailEnd/>
            </a:ln>
          </p:spPr>
          <p:txBody>
            <a:bodyPr wrap="none" anchor="ctr"/>
            <a:lstStyle/>
            <a:p>
              <a:endParaRPr lang="it-IT" sz="1350"/>
            </a:p>
          </p:txBody>
        </p:sp>
      </p:grpSp>
      <p:grpSp>
        <p:nvGrpSpPr>
          <p:cNvPr id="6" name="Group 31"/>
          <p:cNvGrpSpPr>
            <a:grpSpLocks/>
          </p:cNvGrpSpPr>
          <p:nvPr/>
        </p:nvGrpSpPr>
        <p:grpSpPr bwMode="auto">
          <a:xfrm>
            <a:off x="6800850" y="4857750"/>
            <a:ext cx="1028700" cy="1028700"/>
            <a:chOff x="4752" y="3360"/>
            <a:chExt cx="864" cy="864"/>
          </a:xfrm>
        </p:grpSpPr>
        <p:pic>
          <p:nvPicPr>
            <p:cNvPr id="21532" name="Picture 32" descr="TB3.jpg                                                        0003C3BAMacintosh HD                   B746CC0A:"/>
            <p:cNvPicPr>
              <a:picLocks noChangeAspect="1" noChangeArrowheads="1"/>
            </p:cNvPicPr>
            <p:nvPr/>
          </p:nvPicPr>
          <p:blipFill>
            <a:blip r:embed="rId9" cstate="print"/>
            <a:srcRect/>
            <a:stretch>
              <a:fillRect/>
            </a:stretch>
          </p:blipFill>
          <p:spPr bwMode="auto">
            <a:xfrm>
              <a:off x="4752" y="3360"/>
              <a:ext cx="864" cy="856"/>
            </a:xfrm>
            <a:prstGeom prst="rect">
              <a:avLst/>
            </a:prstGeom>
            <a:noFill/>
            <a:ln w="9525">
              <a:noFill/>
              <a:miter lim="800000"/>
              <a:headEnd/>
              <a:tailEnd/>
            </a:ln>
          </p:spPr>
        </p:pic>
        <p:sp>
          <p:nvSpPr>
            <p:cNvPr id="21533" name="Rectangle 33"/>
            <p:cNvSpPr>
              <a:spLocks noChangeArrowheads="1"/>
            </p:cNvSpPr>
            <p:nvPr/>
          </p:nvSpPr>
          <p:spPr bwMode="auto">
            <a:xfrm>
              <a:off x="4752" y="3360"/>
              <a:ext cx="864" cy="864"/>
            </a:xfrm>
            <a:prstGeom prst="rect">
              <a:avLst/>
            </a:prstGeom>
            <a:noFill/>
            <a:ln w="76200">
              <a:solidFill>
                <a:srgbClr val="FF0000"/>
              </a:solidFill>
              <a:miter lim="800000"/>
              <a:headEnd/>
              <a:tailEnd/>
            </a:ln>
          </p:spPr>
          <p:txBody>
            <a:bodyPr wrap="none" anchor="ctr"/>
            <a:lstStyle/>
            <a:p>
              <a:endParaRPr lang="it-IT" sz="1350"/>
            </a:p>
          </p:txBody>
        </p:sp>
      </p:grpSp>
      <p:sp>
        <p:nvSpPr>
          <p:cNvPr id="100386" name="Line 34"/>
          <p:cNvSpPr>
            <a:spLocks noChangeShapeType="1"/>
          </p:cNvSpPr>
          <p:nvPr/>
        </p:nvSpPr>
        <p:spPr bwMode="auto">
          <a:xfrm flipV="1">
            <a:off x="4057650" y="1943100"/>
            <a:ext cx="1371600" cy="2628900"/>
          </a:xfrm>
          <a:prstGeom prst="line">
            <a:avLst/>
          </a:prstGeom>
          <a:noFill/>
          <a:ln w="38100">
            <a:solidFill>
              <a:schemeClr val="tx1"/>
            </a:solidFill>
            <a:round/>
            <a:headEnd/>
            <a:tailEnd type="triangle" w="med" len="med"/>
          </a:ln>
        </p:spPr>
        <p:txBody>
          <a:bodyPr wrap="none" anchor="ctr"/>
          <a:lstStyle/>
          <a:p>
            <a:endParaRPr lang="it-IT" sz="1350"/>
          </a:p>
        </p:txBody>
      </p:sp>
      <p:sp>
        <p:nvSpPr>
          <p:cNvPr id="100387" name="Line 35"/>
          <p:cNvSpPr>
            <a:spLocks noChangeShapeType="1"/>
          </p:cNvSpPr>
          <p:nvPr/>
        </p:nvSpPr>
        <p:spPr bwMode="auto">
          <a:xfrm flipV="1">
            <a:off x="4229100" y="2800350"/>
            <a:ext cx="1314450" cy="1885950"/>
          </a:xfrm>
          <a:prstGeom prst="line">
            <a:avLst/>
          </a:prstGeom>
          <a:noFill/>
          <a:ln w="57150">
            <a:solidFill>
              <a:schemeClr val="tx1"/>
            </a:solidFill>
            <a:round/>
            <a:headEnd/>
            <a:tailEnd type="triangle" w="med" len="med"/>
          </a:ln>
        </p:spPr>
        <p:txBody>
          <a:bodyPr wrap="none" anchor="ctr"/>
          <a:lstStyle/>
          <a:p>
            <a:endParaRPr lang="it-IT" sz="1350"/>
          </a:p>
        </p:txBody>
      </p:sp>
      <p:sp>
        <p:nvSpPr>
          <p:cNvPr id="100388" name="Line 36"/>
          <p:cNvSpPr>
            <a:spLocks noChangeShapeType="1"/>
          </p:cNvSpPr>
          <p:nvPr/>
        </p:nvSpPr>
        <p:spPr bwMode="auto">
          <a:xfrm flipV="1">
            <a:off x="4286250" y="3543300"/>
            <a:ext cx="1543050" cy="1257300"/>
          </a:xfrm>
          <a:prstGeom prst="line">
            <a:avLst/>
          </a:prstGeom>
          <a:noFill/>
          <a:ln w="57150">
            <a:solidFill>
              <a:schemeClr val="tx1"/>
            </a:solidFill>
            <a:round/>
            <a:headEnd/>
            <a:tailEnd type="triangle" w="med" len="med"/>
          </a:ln>
        </p:spPr>
        <p:txBody>
          <a:bodyPr wrap="none" anchor="ctr"/>
          <a:lstStyle/>
          <a:p>
            <a:endParaRPr lang="it-IT" sz="1350"/>
          </a:p>
        </p:txBody>
      </p:sp>
      <p:sp>
        <p:nvSpPr>
          <p:cNvPr id="100389" name="Line 37"/>
          <p:cNvSpPr>
            <a:spLocks noChangeShapeType="1"/>
          </p:cNvSpPr>
          <p:nvPr/>
        </p:nvSpPr>
        <p:spPr bwMode="auto">
          <a:xfrm flipV="1">
            <a:off x="4400550" y="4400550"/>
            <a:ext cx="1028700" cy="514350"/>
          </a:xfrm>
          <a:prstGeom prst="line">
            <a:avLst/>
          </a:prstGeom>
          <a:noFill/>
          <a:ln w="57150">
            <a:solidFill>
              <a:schemeClr val="tx1"/>
            </a:solidFill>
            <a:round/>
            <a:headEnd/>
            <a:tailEnd type="triangle" w="med" len="med"/>
          </a:ln>
        </p:spPr>
        <p:txBody>
          <a:bodyPr wrap="none" anchor="ctr"/>
          <a:lstStyle/>
          <a:p>
            <a:endParaRPr lang="it-IT" sz="1350"/>
          </a:p>
        </p:txBody>
      </p:sp>
      <p:sp>
        <p:nvSpPr>
          <p:cNvPr id="100390" name="Line 38"/>
          <p:cNvSpPr>
            <a:spLocks noChangeShapeType="1"/>
          </p:cNvSpPr>
          <p:nvPr/>
        </p:nvSpPr>
        <p:spPr bwMode="auto">
          <a:xfrm>
            <a:off x="4400550" y="5200650"/>
            <a:ext cx="2286000" cy="0"/>
          </a:xfrm>
          <a:prstGeom prst="line">
            <a:avLst/>
          </a:prstGeom>
          <a:noFill/>
          <a:ln w="57150">
            <a:solidFill>
              <a:schemeClr val="tx1"/>
            </a:solidFill>
            <a:round/>
            <a:headEnd/>
            <a:tailEnd type="triangle" w="med" len="med"/>
          </a:ln>
        </p:spPr>
        <p:txBody>
          <a:bodyPr wrap="none" anchor="ctr"/>
          <a:lstStyle/>
          <a:p>
            <a:endParaRPr lang="it-IT" sz="1350"/>
          </a:p>
        </p:txBody>
      </p:sp>
      <p:sp>
        <p:nvSpPr>
          <p:cNvPr id="100391" name="Freeform 39"/>
          <p:cNvSpPr>
            <a:spLocks/>
          </p:cNvSpPr>
          <p:nvPr/>
        </p:nvSpPr>
        <p:spPr bwMode="auto">
          <a:xfrm>
            <a:off x="1714500" y="1485900"/>
            <a:ext cx="4514850" cy="3829050"/>
          </a:xfrm>
          <a:custGeom>
            <a:avLst/>
            <a:gdLst>
              <a:gd name="T0" fmla="*/ 0 w 3792"/>
              <a:gd name="T1" fmla="*/ 0 h 2112"/>
              <a:gd name="T2" fmla="*/ 2147483647 w 3792"/>
              <a:gd name="T3" fmla="*/ 2147483647 h 2112"/>
              <a:gd name="T4" fmla="*/ 2147483647 w 3792"/>
              <a:gd name="T5" fmla="*/ 2147483647 h 2112"/>
              <a:gd name="T6" fmla="*/ 2147483647 w 3792"/>
              <a:gd name="T7" fmla="*/ 2147483647 h 2112"/>
              <a:gd name="T8" fmla="*/ 2147483647 w 3792"/>
              <a:gd name="T9" fmla="*/ 2147483647 h 2112"/>
              <a:gd name="T10" fmla="*/ 2147483647 w 3792"/>
              <a:gd name="T11" fmla="*/ 2147483647 h 2112"/>
              <a:gd name="T12" fmla="*/ 2147483647 w 3792"/>
              <a:gd name="T13" fmla="*/ 2147483647 h 2112"/>
              <a:gd name="T14" fmla="*/ 2147483647 w 3792"/>
              <a:gd name="T15" fmla="*/ 2147483647 h 2112"/>
              <a:gd name="T16" fmla="*/ 2147483647 w 3792"/>
              <a:gd name="T17" fmla="*/ 2147483647 h 2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92"/>
              <a:gd name="T28" fmla="*/ 0 h 2112"/>
              <a:gd name="T29" fmla="*/ 3792 w 3792"/>
              <a:gd name="T30" fmla="*/ 2112 h 2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92" h="2112">
                <a:moveTo>
                  <a:pt x="0" y="0"/>
                </a:moveTo>
                <a:cubicBezTo>
                  <a:pt x="100" y="12"/>
                  <a:pt x="200" y="24"/>
                  <a:pt x="336" y="96"/>
                </a:cubicBezTo>
                <a:cubicBezTo>
                  <a:pt x="472" y="168"/>
                  <a:pt x="656" y="296"/>
                  <a:pt x="816" y="432"/>
                </a:cubicBezTo>
                <a:cubicBezTo>
                  <a:pt x="976" y="568"/>
                  <a:pt x="1160" y="776"/>
                  <a:pt x="1296" y="912"/>
                </a:cubicBezTo>
                <a:cubicBezTo>
                  <a:pt x="1432" y="1048"/>
                  <a:pt x="1472" y="1112"/>
                  <a:pt x="1632" y="1248"/>
                </a:cubicBezTo>
                <a:cubicBezTo>
                  <a:pt x="1792" y="1384"/>
                  <a:pt x="2032" y="1608"/>
                  <a:pt x="2256" y="1728"/>
                </a:cubicBezTo>
                <a:cubicBezTo>
                  <a:pt x="2480" y="1848"/>
                  <a:pt x="2760" y="1912"/>
                  <a:pt x="2976" y="1968"/>
                </a:cubicBezTo>
                <a:cubicBezTo>
                  <a:pt x="3192" y="2024"/>
                  <a:pt x="3416" y="2040"/>
                  <a:pt x="3552" y="2064"/>
                </a:cubicBezTo>
                <a:cubicBezTo>
                  <a:pt x="3688" y="2088"/>
                  <a:pt x="3740" y="2100"/>
                  <a:pt x="3792" y="2112"/>
                </a:cubicBezTo>
              </a:path>
            </a:pathLst>
          </a:custGeom>
          <a:noFill/>
          <a:ln w="9525" cap="flat">
            <a:solidFill>
              <a:srgbClr val="FFFF00"/>
            </a:solidFill>
            <a:prstDash val="lgDash"/>
            <a:round/>
            <a:headEnd/>
            <a:tailEnd/>
          </a:ln>
        </p:spPr>
        <p:txBody>
          <a:bodyPr wrap="none" anchor="ctr"/>
          <a:lstStyle/>
          <a:p>
            <a:endParaRPr lang="it-IT" sz="1350"/>
          </a:p>
        </p:txBody>
      </p:sp>
      <p:sp>
        <p:nvSpPr>
          <p:cNvPr id="100392" name="Line 40"/>
          <p:cNvSpPr>
            <a:spLocks noChangeShapeType="1"/>
          </p:cNvSpPr>
          <p:nvPr/>
        </p:nvSpPr>
        <p:spPr bwMode="auto">
          <a:xfrm flipH="1">
            <a:off x="2286000" y="4400550"/>
            <a:ext cx="1885950" cy="0"/>
          </a:xfrm>
          <a:prstGeom prst="line">
            <a:avLst/>
          </a:prstGeom>
          <a:noFill/>
          <a:ln w="9525">
            <a:solidFill>
              <a:srgbClr val="FF0000"/>
            </a:solidFill>
            <a:prstDash val="lgDash"/>
            <a:round/>
            <a:headEnd/>
            <a:tailEnd/>
          </a:ln>
        </p:spPr>
        <p:txBody>
          <a:bodyPr wrap="none" anchor="ctr"/>
          <a:lstStyle/>
          <a:p>
            <a:endParaRPr lang="it-IT" sz="1350"/>
          </a:p>
        </p:txBody>
      </p:sp>
      <p:sp>
        <p:nvSpPr>
          <p:cNvPr id="41" name="Rettangolo 40">
            <a:extLst>
              <a:ext uri="{FF2B5EF4-FFF2-40B4-BE49-F238E27FC236}">
                <a16:creationId xmlns:a16="http://schemas.microsoft.com/office/drawing/2014/main" id="{3F01E6D5-D17F-F641-83E9-48E60AEBA61A}"/>
              </a:ext>
            </a:extLst>
          </p:cNvPr>
          <p:cNvSpPr/>
          <p:nvPr/>
        </p:nvSpPr>
        <p:spPr>
          <a:xfrm>
            <a:off x="126331" y="360947"/>
            <a:ext cx="8891337" cy="63647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1844291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9A9FF7-68BD-686B-7055-30416F128B19}"/>
              </a:ext>
            </a:extLst>
          </p:cNvPr>
          <p:cNvSpPr>
            <a:spLocks noGrp="1"/>
          </p:cNvSpPr>
          <p:nvPr>
            <p:ph type="title"/>
          </p:nvPr>
        </p:nvSpPr>
        <p:spPr/>
        <p:txBody>
          <a:bodyPr>
            <a:normAutofit fontScale="90000"/>
          </a:bodyPr>
          <a:lstStyle/>
          <a:p>
            <a:r>
              <a:rPr lang="it-IT" dirty="0"/>
              <a:t>Quali sono i sintomi dell’infezione acuta?</a:t>
            </a:r>
          </a:p>
        </p:txBody>
      </p:sp>
      <p:sp>
        <p:nvSpPr>
          <p:cNvPr id="3" name="Rettangolo 2">
            <a:extLst>
              <a:ext uri="{FF2B5EF4-FFF2-40B4-BE49-F238E27FC236}">
                <a16:creationId xmlns:a16="http://schemas.microsoft.com/office/drawing/2014/main" id="{AF7535D1-AE5A-6215-302B-4A7C6954E477}"/>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09727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9" name="Text Box 39">
            <a:extLst>
              <a:ext uri="{FF2B5EF4-FFF2-40B4-BE49-F238E27FC236}">
                <a16:creationId xmlns:a16="http://schemas.microsoft.com/office/drawing/2014/main" id="{DAD52028-6474-6545-B402-824A8FE44BEA}"/>
              </a:ext>
            </a:extLst>
          </p:cNvPr>
          <p:cNvSpPr txBox="1">
            <a:spLocks noChangeArrowheads="1"/>
          </p:cNvSpPr>
          <p:nvPr/>
        </p:nvSpPr>
        <p:spPr bwMode="auto">
          <a:xfrm>
            <a:off x="1310271" y="2555706"/>
            <a:ext cx="3165475" cy="2413000"/>
          </a:xfrm>
          <a:prstGeom prst="rect">
            <a:avLst/>
          </a:prstGeom>
          <a:solidFill>
            <a:schemeClr val="bg1"/>
          </a:solidFill>
          <a:ln w="9525">
            <a:solidFill>
              <a:schemeClr val="tx1"/>
            </a:solidFill>
            <a:miter lim="800000"/>
            <a:headEnd/>
            <a:tailEnd/>
          </a:ln>
          <a:effectLst/>
        </p:spPr>
        <p:txBody>
          <a:bodyPr>
            <a:spAutoFit/>
          </a:bodyPr>
          <a:lstStyle/>
          <a:p>
            <a:pPr>
              <a:lnSpc>
                <a:spcPct val="120000"/>
              </a:lnSpc>
              <a:buFontTx/>
              <a:buChar char="•"/>
            </a:pPr>
            <a:r>
              <a:rPr lang="it-IT" altLang="it-IT" sz="1800" dirty="0">
                <a:latin typeface="Comic Sans MS" panose="030F0902030302020204" pitchFamily="66" charset="0"/>
              </a:rPr>
              <a:t>Alta replicazione </a:t>
            </a:r>
          </a:p>
          <a:p>
            <a:pPr>
              <a:lnSpc>
                <a:spcPct val="120000"/>
              </a:lnSpc>
            </a:pPr>
            <a:r>
              <a:rPr lang="it-IT" altLang="it-IT" sz="1800" dirty="0">
                <a:latin typeface="Comic Sans MS" panose="030F0902030302020204" pitchFamily="66" charset="0"/>
              </a:rPr>
              <a:t>di HIV (</a:t>
            </a:r>
            <a:r>
              <a:rPr lang="it-IT" altLang="it-IT" sz="1800" dirty="0" err="1">
                <a:latin typeface="Comic Sans MS" panose="030F0902030302020204" pitchFamily="66" charset="0"/>
              </a:rPr>
              <a:t>sangue,linfonodi</a:t>
            </a:r>
            <a:r>
              <a:rPr lang="it-IT" altLang="it-IT" sz="1800" dirty="0">
                <a:latin typeface="Comic Sans MS" panose="030F0902030302020204" pitchFamily="66" charset="0"/>
              </a:rPr>
              <a:t>)</a:t>
            </a:r>
          </a:p>
          <a:p>
            <a:pPr>
              <a:lnSpc>
                <a:spcPct val="120000"/>
              </a:lnSpc>
              <a:buFontTx/>
              <a:buChar char="•"/>
            </a:pPr>
            <a:r>
              <a:rPr lang="it-IT" altLang="it-IT" sz="1800" dirty="0">
                <a:latin typeface="Comic Sans MS" panose="030F0902030302020204" pitchFamily="66" charset="0"/>
              </a:rPr>
              <a:t>NO presenza anticorpi </a:t>
            </a:r>
          </a:p>
          <a:p>
            <a:pPr>
              <a:lnSpc>
                <a:spcPct val="120000"/>
              </a:lnSpc>
            </a:pPr>
            <a:r>
              <a:rPr lang="it-IT" altLang="it-IT" sz="1800" dirty="0">
                <a:latin typeface="Comic Sans MS" panose="030F0902030302020204" pitchFamily="66" charset="0"/>
              </a:rPr>
              <a:t>Anti HIV (TEST negativo)</a:t>
            </a:r>
          </a:p>
          <a:p>
            <a:pPr>
              <a:lnSpc>
                <a:spcPct val="120000"/>
              </a:lnSpc>
              <a:buFontTx/>
              <a:buChar char="•"/>
            </a:pPr>
            <a:r>
              <a:rPr lang="it-IT" altLang="it-IT" sz="1800" dirty="0">
                <a:latin typeface="Comic Sans MS" panose="030F0902030302020204" pitchFamily="66" charset="0"/>
              </a:rPr>
              <a:t>Ricerca del VIRUS positiva</a:t>
            </a:r>
          </a:p>
          <a:p>
            <a:pPr>
              <a:lnSpc>
                <a:spcPct val="120000"/>
              </a:lnSpc>
            </a:pPr>
            <a:r>
              <a:rPr lang="it-IT" altLang="it-IT" sz="1800" dirty="0">
                <a:latin typeface="Comic Sans MS" panose="030F0902030302020204" pitchFamily="66" charset="0"/>
              </a:rPr>
              <a:t>(carica virale positiva)</a:t>
            </a:r>
          </a:p>
          <a:p>
            <a:pPr>
              <a:lnSpc>
                <a:spcPct val="120000"/>
              </a:lnSpc>
              <a:buFontTx/>
              <a:buChar char="•"/>
            </a:pPr>
            <a:r>
              <a:rPr lang="it-IT" altLang="it-IT" sz="1800" dirty="0">
                <a:latin typeface="Comic Sans MS" panose="030F0902030302020204" pitchFamily="66" charset="0"/>
              </a:rPr>
              <a:t>CD4 diminuiscono</a:t>
            </a:r>
          </a:p>
        </p:txBody>
      </p:sp>
      <p:sp>
        <p:nvSpPr>
          <p:cNvPr id="71780" name="Text Box 100">
            <a:extLst>
              <a:ext uri="{FF2B5EF4-FFF2-40B4-BE49-F238E27FC236}">
                <a16:creationId xmlns:a16="http://schemas.microsoft.com/office/drawing/2014/main" id="{7773A9F3-774E-F944-A4C4-B34BDF48D09D}"/>
              </a:ext>
            </a:extLst>
          </p:cNvPr>
          <p:cNvSpPr txBox="1">
            <a:spLocks noChangeArrowheads="1"/>
          </p:cNvSpPr>
          <p:nvPr/>
        </p:nvSpPr>
        <p:spPr bwMode="auto">
          <a:xfrm>
            <a:off x="5384796" y="2573415"/>
            <a:ext cx="3165475" cy="2413000"/>
          </a:xfrm>
          <a:prstGeom prst="rect">
            <a:avLst/>
          </a:prstGeom>
          <a:solidFill>
            <a:schemeClr val="bg1"/>
          </a:solidFill>
          <a:ln w="9525">
            <a:solidFill>
              <a:schemeClr val="tx1"/>
            </a:solidFill>
            <a:miter lim="800000"/>
            <a:headEnd/>
            <a:tailEnd/>
          </a:ln>
          <a:effectLst/>
        </p:spPr>
        <p:txBody>
          <a:bodyPr wrap="none">
            <a:spAutoFit/>
          </a:bodyPr>
          <a:lstStyle/>
          <a:p>
            <a:pPr>
              <a:lnSpc>
                <a:spcPct val="120000"/>
              </a:lnSpc>
              <a:buFontTx/>
              <a:buChar char="•"/>
            </a:pPr>
            <a:r>
              <a:rPr lang="it-IT" altLang="it-IT" sz="1800" dirty="0">
                <a:latin typeface="Comic Sans MS" panose="030F0902030302020204" pitchFamily="66" charset="0"/>
              </a:rPr>
              <a:t>Ridotta  replicazione </a:t>
            </a:r>
          </a:p>
          <a:p>
            <a:pPr>
              <a:lnSpc>
                <a:spcPct val="120000"/>
              </a:lnSpc>
            </a:pPr>
            <a:r>
              <a:rPr lang="it-IT" altLang="it-IT" sz="1800" dirty="0">
                <a:latin typeface="Comic Sans MS" panose="030F0902030302020204" pitchFamily="66" charset="0"/>
              </a:rPr>
              <a:t>di HIV (</a:t>
            </a:r>
            <a:r>
              <a:rPr lang="it-IT" altLang="it-IT" sz="1800" dirty="0" err="1">
                <a:latin typeface="Comic Sans MS" panose="030F0902030302020204" pitchFamily="66" charset="0"/>
              </a:rPr>
              <a:t>sangue,linfonodi</a:t>
            </a:r>
            <a:r>
              <a:rPr lang="it-IT" altLang="it-IT" sz="1800" dirty="0">
                <a:latin typeface="Comic Sans MS" panose="030F0902030302020204" pitchFamily="66" charset="0"/>
              </a:rPr>
              <a:t>)</a:t>
            </a:r>
          </a:p>
          <a:p>
            <a:pPr>
              <a:lnSpc>
                <a:spcPct val="120000"/>
              </a:lnSpc>
              <a:buFontTx/>
              <a:buChar char="•"/>
            </a:pPr>
            <a:r>
              <a:rPr lang="it-IT" altLang="it-IT" sz="1800" dirty="0">
                <a:latin typeface="Comic Sans MS" panose="030F0902030302020204" pitchFamily="66" charset="0"/>
              </a:rPr>
              <a:t>COMPARSA anticorpi </a:t>
            </a:r>
          </a:p>
          <a:p>
            <a:pPr>
              <a:lnSpc>
                <a:spcPct val="120000"/>
              </a:lnSpc>
            </a:pPr>
            <a:r>
              <a:rPr lang="it-IT" altLang="it-IT" sz="1800" dirty="0">
                <a:latin typeface="Comic Sans MS" panose="030F0902030302020204" pitchFamily="66" charset="0"/>
              </a:rPr>
              <a:t>Anti HIV (TEST POS)</a:t>
            </a:r>
          </a:p>
          <a:p>
            <a:pPr>
              <a:lnSpc>
                <a:spcPct val="120000"/>
              </a:lnSpc>
              <a:buFontTx/>
              <a:buChar char="•"/>
            </a:pPr>
            <a:r>
              <a:rPr lang="it-IT" altLang="it-IT" sz="1800" dirty="0">
                <a:latin typeface="Comic Sans MS" panose="030F0902030302020204" pitchFamily="66" charset="0"/>
              </a:rPr>
              <a:t>Ricerca del VIRUS positiva</a:t>
            </a:r>
          </a:p>
          <a:p>
            <a:pPr>
              <a:lnSpc>
                <a:spcPct val="120000"/>
              </a:lnSpc>
            </a:pPr>
            <a:r>
              <a:rPr lang="it-IT" altLang="it-IT" sz="1800" dirty="0">
                <a:latin typeface="Comic Sans MS" panose="030F0902030302020204" pitchFamily="66" charset="0"/>
              </a:rPr>
              <a:t>(carica virale positiva)</a:t>
            </a:r>
          </a:p>
          <a:p>
            <a:pPr>
              <a:lnSpc>
                <a:spcPct val="120000"/>
              </a:lnSpc>
              <a:buFontTx/>
              <a:buChar char="•"/>
            </a:pPr>
            <a:r>
              <a:rPr lang="it-IT" altLang="it-IT" sz="1800" dirty="0">
                <a:latin typeface="Comic Sans MS" panose="030F0902030302020204" pitchFamily="66" charset="0"/>
              </a:rPr>
              <a:t>Risalita dei CD4</a:t>
            </a:r>
          </a:p>
        </p:txBody>
      </p:sp>
      <p:sp>
        <p:nvSpPr>
          <p:cNvPr id="3" name="CasellaDiTesto 2">
            <a:extLst>
              <a:ext uri="{FF2B5EF4-FFF2-40B4-BE49-F238E27FC236}">
                <a16:creationId xmlns:a16="http://schemas.microsoft.com/office/drawing/2014/main" id="{DA1F66C5-2DCF-C44F-8E48-7ABC717DE7B7}"/>
              </a:ext>
            </a:extLst>
          </p:cNvPr>
          <p:cNvSpPr txBox="1"/>
          <p:nvPr/>
        </p:nvSpPr>
        <p:spPr>
          <a:xfrm>
            <a:off x="3068053" y="204537"/>
            <a:ext cx="2812758" cy="584775"/>
          </a:xfrm>
          <a:prstGeom prst="rect">
            <a:avLst/>
          </a:prstGeom>
          <a:noFill/>
        </p:spPr>
        <p:txBody>
          <a:bodyPr wrap="none" rtlCol="0">
            <a:spAutoFit/>
          </a:bodyPr>
          <a:lstStyle/>
          <a:p>
            <a:r>
              <a:rPr lang="it-IT" sz="3200" dirty="0"/>
              <a:t>Infezione acuta </a:t>
            </a:r>
          </a:p>
        </p:txBody>
      </p:sp>
      <p:sp>
        <p:nvSpPr>
          <p:cNvPr id="35" name="Rettangolo 34">
            <a:extLst>
              <a:ext uri="{FF2B5EF4-FFF2-40B4-BE49-F238E27FC236}">
                <a16:creationId xmlns:a16="http://schemas.microsoft.com/office/drawing/2014/main" id="{B6046FB9-093C-2043-A34B-71A66FC5D244}"/>
              </a:ext>
            </a:extLst>
          </p:cNvPr>
          <p:cNvSpPr/>
          <p:nvPr/>
        </p:nvSpPr>
        <p:spPr>
          <a:xfrm>
            <a:off x="126331" y="204537"/>
            <a:ext cx="8891337" cy="652111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386313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9"/>
                                        </p:tgtEl>
                                        <p:attrNameLst>
                                          <p:attrName>style.visibility</p:attrName>
                                        </p:attrNameLst>
                                      </p:cBhvr>
                                      <p:to>
                                        <p:strVal val="visible"/>
                                      </p:to>
                                    </p:set>
                                    <p:anim calcmode="lin" valueType="num">
                                      <p:cBhvr additive="base">
                                        <p:cTn id="7" dur="500" fill="hold"/>
                                        <p:tgtEl>
                                          <p:spTgt spid="71719"/>
                                        </p:tgtEl>
                                        <p:attrNameLst>
                                          <p:attrName>ppt_x</p:attrName>
                                        </p:attrNameLst>
                                      </p:cBhvr>
                                      <p:tavLst>
                                        <p:tav tm="0">
                                          <p:val>
                                            <p:strVal val="#ppt_x"/>
                                          </p:val>
                                        </p:tav>
                                        <p:tav tm="100000">
                                          <p:val>
                                            <p:strVal val="#ppt_x"/>
                                          </p:val>
                                        </p:tav>
                                      </p:tavLst>
                                    </p:anim>
                                    <p:anim calcmode="lin" valueType="num">
                                      <p:cBhvr additive="base">
                                        <p:cTn id="8" dur="500" fill="hold"/>
                                        <p:tgtEl>
                                          <p:spTgt spid="7171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780"/>
                                        </p:tgtEl>
                                        <p:attrNameLst>
                                          <p:attrName>style.visibility</p:attrName>
                                        </p:attrNameLst>
                                      </p:cBhvr>
                                      <p:to>
                                        <p:strVal val="visible"/>
                                      </p:to>
                                    </p:set>
                                    <p:anim calcmode="lin" valueType="num">
                                      <p:cBhvr additive="base">
                                        <p:cTn id="12" dur="500" fill="hold"/>
                                        <p:tgtEl>
                                          <p:spTgt spid="71780"/>
                                        </p:tgtEl>
                                        <p:attrNameLst>
                                          <p:attrName>ppt_x</p:attrName>
                                        </p:attrNameLst>
                                      </p:cBhvr>
                                      <p:tavLst>
                                        <p:tav tm="0">
                                          <p:val>
                                            <p:strVal val="#ppt_x"/>
                                          </p:val>
                                        </p:tav>
                                        <p:tav tm="100000">
                                          <p:val>
                                            <p:strVal val="#ppt_x"/>
                                          </p:val>
                                        </p:tav>
                                      </p:tavLst>
                                    </p:anim>
                                    <p:anim calcmode="lin" valueType="num">
                                      <p:cBhvr additive="base">
                                        <p:cTn id="13" dur="500" fill="hold"/>
                                        <p:tgtEl>
                                          <p:spTgt spid="71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9" grpId="0" animBg="1" autoUpdateAnimBg="0"/>
      <p:bldP spid="71780"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3" name="Picture 2" descr="febb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49" y="1284108"/>
            <a:ext cx="2519085" cy="1682749"/>
          </a:xfrm>
          <a:prstGeom prst="rect">
            <a:avLst/>
          </a:prstGeom>
        </p:spPr>
      </p:pic>
      <p:pic>
        <p:nvPicPr>
          <p:cNvPr id="5" name="Picture 4" descr="257f4f4b7da70e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101" y="1284107"/>
            <a:ext cx="2524124" cy="1682749"/>
          </a:xfrm>
          <a:prstGeom prst="rect">
            <a:avLst/>
          </a:prstGeom>
        </p:spPr>
      </p:pic>
      <p:pic>
        <p:nvPicPr>
          <p:cNvPr id="6" name="Picture 5" descr="1200px-Severera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3667" y="1284107"/>
            <a:ext cx="2243665" cy="1682749"/>
          </a:xfrm>
          <a:prstGeom prst="rect">
            <a:avLst/>
          </a:prstGeom>
        </p:spPr>
      </p:pic>
      <p:pic>
        <p:nvPicPr>
          <p:cNvPr id="7" name="Picture 6" descr="tonsillebambinomononucleosi.630x4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349" y="3936996"/>
            <a:ext cx="2484280" cy="1682748"/>
          </a:xfrm>
          <a:prstGeom prst="rect">
            <a:avLst/>
          </a:prstGeom>
        </p:spPr>
      </p:pic>
      <p:pic>
        <p:nvPicPr>
          <p:cNvPr id="8" name="Picture 7" descr="night-swea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101" y="3936995"/>
            <a:ext cx="2610556" cy="1682749"/>
          </a:xfrm>
          <a:prstGeom prst="rect">
            <a:avLst/>
          </a:prstGeom>
        </p:spPr>
      </p:pic>
      <p:pic>
        <p:nvPicPr>
          <p:cNvPr id="9" name="Picture 8" descr="stanchezza-cronic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667" y="3936996"/>
            <a:ext cx="2243665" cy="1682750"/>
          </a:xfrm>
          <a:prstGeom prst="rect">
            <a:avLst/>
          </a:prstGeom>
        </p:spPr>
      </p:pic>
      <p:sp>
        <p:nvSpPr>
          <p:cNvPr id="11" name="TextBox 10"/>
          <p:cNvSpPr txBox="1"/>
          <p:nvPr/>
        </p:nvSpPr>
        <p:spPr>
          <a:xfrm>
            <a:off x="2434827" y="351040"/>
            <a:ext cx="4301177" cy="461665"/>
          </a:xfrm>
          <a:prstGeom prst="rect">
            <a:avLst/>
          </a:prstGeom>
          <a:noFill/>
        </p:spPr>
        <p:txBody>
          <a:bodyPr wrap="none" rtlCol="0">
            <a:spAutoFit/>
          </a:bodyPr>
          <a:lstStyle/>
          <a:p>
            <a:pPr algn="ctr"/>
            <a:r>
              <a:rPr lang="en-US" sz="2400" dirty="0">
                <a:solidFill>
                  <a:srgbClr val="FF0000"/>
                </a:solidFill>
              </a:rPr>
              <a:t>SINDROME RETROVIRALE ACUTA</a:t>
            </a:r>
          </a:p>
        </p:txBody>
      </p:sp>
      <p:sp>
        <p:nvSpPr>
          <p:cNvPr id="12" name="TextBox 11"/>
          <p:cNvSpPr txBox="1"/>
          <p:nvPr/>
        </p:nvSpPr>
        <p:spPr>
          <a:xfrm>
            <a:off x="945444" y="2935111"/>
            <a:ext cx="1777838" cy="369332"/>
          </a:xfrm>
          <a:prstGeom prst="rect">
            <a:avLst/>
          </a:prstGeom>
          <a:noFill/>
        </p:spPr>
        <p:txBody>
          <a:bodyPr wrap="none" rtlCol="0">
            <a:spAutoFit/>
          </a:bodyPr>
          <a:lstStyle/>
          <a:p>
            <a:r>
              <a:rPr lang="en-US" dirty="0"/>
              <a:t>FEBBRE ELEVATA</a:t>
            </a:r>
          </a:p>
        </p:txBody>
      </p:sp>
      <p:sp>
        <p:nvSpPr>
          <p:cNvPr id="13" name="TextBox 12"/>
          <p:cNvSpPr txBox="1"/>
          <p:nvPr/>
        </p:nvSpPr>
        <p:spPr>
          <a:xfrm>
            <a:off x="3570110" y="2935111"/>
            <a:ext cx="1974068" cy="369332"/>
          </a:xfrm>
          <a:prstGeom prst="rect">
            <a:avLst/>
          </a:prstGeom>
          <a:noFill/>
        </p:spPr>
        <p:txBody>
          <a:bodyPr wrap="none" rtlCol="0">
            <a:spAutoFit/>
          </a:bodyPr>
          <a:lstStyle/>
          <a:p>
            <a:r>
              <a:rPr lang="en-US" dirty="0"/>
              <a:t>LINFOADENOPATIE</a:t>
            </a:r>
          </a:p>
        </p:txBody>
      </p:sp>
      <p:sp>
        <p:nvSpPr>
          <p:cNvPr id="14" name="TextBox 13"/>
          <p:cNvSpPr txBox="1"/>
          <p:nvPr/>
        </p:nvSpPr>
        <p:spPr>
          <a:xfrm>
            <a:off x="6357960" y="2935111"/>
            <a:ext cx="1677412" cy="369332"/>
          </a:xfrm>
          <a:prstGeom prst="rect">
            <a:avLst/>
          </a:prstGeom>
          <a:noFill/>
        </p:spPr>
        <p:txBody>
          <a:bodyPr wrap="none" rtlCol="0">
            <a:spAutoFit/>
          </a:bodyPr>
          <a:lstStyle/>
          <a:p>
            <a:r>
              <a:rPr lang="en-US" dirty="0"/>
              <a:t>RASH CUTANEO</a:t>
            </a:r>
          </a:p>
        </p:txBody>
      </p:sp>
      <p:sp>
        <p:nvSpPr>
          <p:cNvPr id="15" name="TextBox 14"/>
          <p:cNvSpPr txBox="1"/>
          <p:nvPr/>
        </p:nvSpPr>
        <p:spPr>
          <a:xfrm>
            <a:off x="733777" y="5600890"/>
            <a:ext cx="2181907" cy="369332"/>
          </a:xfrm>
          <a:prstGeom prst="rect">
            <a:avLst/>
          </a:prstGeom>
          <a:noFill/>
        </p:spPr>
        <p:txBody>
          <a:bodyPr wrap="none" rtlCol="0">
            <a:spAutoFit/>
          </a:bodyPr>
          <a:lstStyle/>
          <a:p>
            <a:r>
              <a:rPr lang="en-US" dirty="0"/>
              <a:t>FARINGO-TONSILLITE</a:t>
            </a:r>
          </a:p>
        </p:txBody>
      </p:sp>
      <p:sp>
        <p:nvSpPr>
          <p:cNvPr id="16" name="TextBox 15"/>
          <p:cNvSpPr txBox="1"/>
          <p:nvPr/>
        </p:nvSpPr>
        <p:spPr>
          <a:xfrm>
            <a:off x="3714755" y="5600890"/>
            <a:ext cx="1573380" cy="369332"/>
          </a:xfrm>
          <a:prstGeom prst="rect">
            <a:avLst/>
          </a:prstGeom>
          <a:noFill/>
        </p:spPr>
        <p:txBody>
          <a:bodyPr wrap="none" rtlCol="0">
            <a:spAutoFit/>
          </a:bodyPr>
          <a:lstStyle/>
          <a:p>
            <a:r>
              <a:rPr lang="en-US" dirty="0"/>
              <a:t>SUDORAZIONE</a:t>
            </a:r>
          </a:p>
        </p:txBody>
      </p:sp>
      <p:sp>
        <p:nvSpPr>
          <p:cNvPr id="17" name="TextBox 16"/>
          <p:cNvSpPr txBox="1"/>
          <p:nvPr/>
        </p:nvSpPr>
        <p:spPr>
          <a:xfrm>
            <a:off x="6426726" y="5600890"/>
            <a:ext cx="1483436" cy="369332"/>
          </a:xfrm>
          <a:prstGeom prst="rect">
            <a:avLst/>
          </a:prstGeom>
          <a:noFill/>
        </p:spPr>
        <p:txBody>
          <a:bodyPr wrap="none" rtlCol="0">
            <a:spAutoFit/>
          </a:bodyPr>
          <a:lstStyle/>
          <a:p>
            <a:r>
              <a:rPr lang="en-US" dirty="0"/>
              <a:t>SPOSSATEZZA</a:t>
            </a:r>
          </a:p>
        </p:txBody>
      </p:sp>
      <p:sp>
        <p:nvSpPr>
          <p:cNvPr id="18" name="TextBox 17"/>
          <p:cNvSpPr txBox="1"/>
          <p:nvPr/>
        </p:nvSpPr>
        <p:spPr>
          <a:xfrm>
            <a:off x="919355" y="6179445"/>
            <a:ext cx="7069739" cy="369332"/>
          </a:xfrm>
          <a:prstGeom prst="rect">
            <a:avLst/>
          </a:prstGeom>
          <a:noFill/>
          <a:ln w="12700" cmpd="sng">
            <a:solidFill>
              <a:srgbClr val="FF0000"/>
            </a:solidFill>
          </a:ln>
        </p:spPr>
        <p:txBody>
          <a:bodyPr wrap="none" rtlCol="0">
            <a:spAutoFit/>
          </a:bodyPr>
          <a:lstStyle/>
          <a:p>
            <a:pPr algn="ctr"/>
            <a:r>
              <a:rPr lang="en-US" dirty="0" err="1"/>
              <a:t>Attenzione</a:t>
            </a:r>
            <a:r>
              <a:rPr lang="en-US" dirty="0"/>
              <a:t> se </a:t>
            </a:r>
            <a:r>
              <a:rPr lang="en-US" dirty="0" err="1"/>
              <a:t>compaiono</a:t>
            </a:r>
            <a:r>
              <a:rPr lang="en-US" dirty="0"/>
              <a:t> a </a:t>
            </a:r>
            <a:r>
              <a:rPr lang="en-US" dirty="0" err="1"/>
              <a:t>ridosso</a:t>
            </a:r>
            <a:r>
              <a:rPr lang="en-US" dirty="0"/>
              <a:t> di </a:t>
            </a:r>
            <a:r>
              <a:rPr lang="en-US" dirty="0" err="1"/>
              <a:t>comportamento</a:t>
            </a:r>
            <a:r>
              <a:rPr lang="en-US" dirty="0"/>
              <a:t> </a:t>
            </a:r>
            <a:r>
              <a:rPr lang="en-US" dirty="0" err="1"/>
              <a:t>sessuale</a:t>
            </a:r>
            <a:r>
              <a:rPr lang="en-US" dirty="0"/>
              <a:t> a </a:t>
            </a:r>
            <a:r>
              <a:rPr lang="en-US" dirty="0" err="1"/>
              <a:t>rischio</a:t>
            </a:r>
            <a:r>
              <a:rPr lang="en-US" dirty="0"/>
              <a:t>!</a:t>
            </a:r>
          </a:p>
        </p:txBody>
      </p:sp>
    </p:spTree>
    <p:extLst>
      <p:ext uri="{BB962C8B-B14F-4D97-AF65-F5344CB8AC3E}">
        <p14:creationId xmlns:p14="http://schemas.microsoft.com/office/powerpoint/2010/main" val="1737450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191177" y="351040"/>
            <a:ext cx="4788490" cy="461665"/>
          </a:xfrm>
          <a:prstGeom prst="rect">
            <a:avLst/>
          </a:prstGeom>
          <a:noFill/>
        </p:spPr>
        <p:txBody>
          <a:bodyPr wrap="none" rtlCol="0">
            <a:spAutoFit/>
          </a:bodyPr>
          <a:lstStyle/>
          <a:p>
            <a:pPr algn="ctr"/>
            <a:r>
              <a:rPr lang="en-US" sz="2400" dirty="0">
                <a:solidFill>
                  <a:srgbClr val="FF0000"/>
                </a:solidFill>
              </a:rPr>
              <a:t>SIEROCONVERSIONE ASINTOMATICA</a:t>
            </a:r>
          </a:p>
        </p:txBody>
      </p:sp>
      <p:pic>
        <p:nvPicPr>
          <p:cNvPr id="3" name="Picture 2" descr="termometr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82" y="812705"/>
            <a:ext cx="3152728" cy="2144889"/>
          </a:xfrm>
          <a:prstGeom prst="rect">
            <a:avLst/>
          </a:prstGeom>
        </p:spPr>
      </p:pic>
      <p:pic>
        <p:nvPicPr>
          <p:cNvPr id="6" name="Picture 5" descr="257f4f4b7da70e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777" y="2001576"/>
            <a:ext cx="3174999" cy="2116666"/>
          </a:xfrm>
          <a:prstGeom prst="rect">
            <a:avLst/>
          </a:prstGeom>
        </p:spPr>
      </p:pic>
      <p:pic>
        <p:nvPicPr>
          <p:cNvPr id="7" name="Picture 6" descr="stanchezza-croni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844" y="4301686"/>
            <a:ext cx="2866043" cy="2011951"/>
          </a:xfrm>
          <a:prstGeom prst="rect">
            <a:avLst/>
          </a:prstGeom>
        </p:spPr>
      </p:pic>
      <p:sp>
        <p:nvSpPr>
          <p:cNvPr id="8" name="TextBox 7"/>
          <p:cNvSpPr txBox="1"/>
          <p:nvPr/>
        </p:nvSpPr>
        <p:spPr>
          <a:xfrm>
            <a:off x="3697110" y="4080554"/>
            <a:ext cx="1974068" cy="369332"/>
          </a:xfrm>
          <a:prstGeom prst="rect">
            <a:avLst/>
          </a:prstGeom>
          <a:noFill/>
        </p:spPr>
        <p:txBody>
          <a:bodyPr wrap="none" rtlCol="0">
            <a:spAutoFit/>
          </a:bodyPr>
          <a:lstStyle/>
          <a:p>
            <a:pPr algn="ctr"/>
            <a:r>
              <a:rPr lang="en-US" dirty="0"/>
              <a:t>LINFOADENOPATIE</a:t>
            </a:r>
          </a:p>
        </p:txBody>
      </p:sp>
      <p:sp>
        <p:nvSpPr>
          <p:cNvPr id="9" name="TextBox 8"/>
          <p:cNvSpPr txBox="1"/>
          <p:nvPr/>
        </p:nvSpPr>
        <p:spPr>
          <a:xfrm>
            <a:off x="5755845" y="6278954"/>
            <a:ext cx="2866042" cy="369332"/>
          </a:xfrm>
          <a:prstGeom prst="rect">
            <a:avLst/>
          </a:prstGeom>
          <a:noFill/>
        </p:spPr>
        <p:txBody>
          <a:bodyPr wrap="square" rtlCol="0">
            <a:spAutoFit/>
          </a:bodyPr>
          <a:lstStyle/>
          <a:p>
            <a:pPr algn="ctr"/>
            <a:r>
              <a:rPr lang="en-US" dirty="0"/>
              <a:t>SPOSSATEZZA CRONICA</a:t>
            </a:r>
          </a:p>
        </p:txBody>
      </p:sp>
      <p:sp>
        <p:nvSpPr>
          <p:cNvPr id="10" name="TextBox 9"/>
          <p:cNvSpPr txBox="1"/>
          <p:nvPr/>
        </p:nvSpPr>
        <p:spPr>
          <a:xfrm>
            <a:off x="1326444" y="2469444"/>
            <a:ext cx="1344576" cy="369332"/>
          </a:xfrm>
          <a:prstGeom prst="rect">
            <a:avLst/>
          </a:prstGeom>
          <a:noFill/>
        </p:spPr>
        <p:txBody>
          <a:bodyPr wrap="none" rtlCol="0">
            <a:spAutoFit/>
          </a:bodyPr>
          <a:lstStyle/>
          <a:p>
            <a:r>
              <a:rPr lang="en-US" dirty="0"/>
              <a:t>FEBBRICOLA</a:t>
            </a:r>
          </a:p>
        </p:txBody>
      </p:sp>
      <p:sp>
        <p:nvSpPr>
          <p:cNvPr id="2" name="TextBox 1"/>
          <p:cNvSpPr txBox="1"/>
          <p:nvPr/>
        </p:nvSpPr>
        <p:spPr>
          <a:xfrm>
            <a:off x="417382" y="1044836"/>
            <a:ext cx="2013968" cy="369332"/>
          </a:xfrm>
          <a:prstGeom prst="rect">
            <a:avLst/>
          </a:prstGeom>
          <a:noFill/>
        </p:spPr>
        <p:txBody>
          <a:bodyPr wrap="none" rtlCol="0">
            <a:spAutoFit/>
          </a:bodyPr>
          <a:lstStyle/>
          <a:p>
            <a:r>
              <a:rPr lang="en-US" u="sng" dirty="0"/>
              <a:t>POSSIBILI SINTOMI:</a:t>
            </a:r>
          </a:p>
        </p:txBody>
      </p:sp>
    </p:spTree>
    <p:extLst>
      <p:ext uri="{BB962C8B-B14F-4D97-AF65-F5344CB8AC3E}">
        <p14:creationId xmlns:p14="http://schemas.microsoft.com/office/powerpoint/2010/main" val="343528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41" name="Text Box 37">
            <a:extLst>
              <a:ext uri="{FF2B5EF4-FFF2-40B4-BE49-F238E27FC236}">
                <a16:creationId xmlns:a16="http://schemas.microsoft.com/office/drawing/2014/main" id="{23C64B45-F2A1-F046-B933-8D5C7F232144}"/>
              </a:ext>
            </a:extLst>
          </p:cNvPr>
          <p:cNvSpPr txBox="1">
            <a:spLocks noChangeArrowheads="1"/>
          </p:cNvSpPr>
          <p:nvPr/>
        </p:nvSpPr>
        <p:spPr bwMode="auto">
          <a:xfrm>
            <a:off x="1995488" y="3189288"/>
            <a:ext cx="193198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NO SINTOMI</a:t>
            </a:r>
          </a:p>
        </p:txBody>
      </p:sp>
      <p:sp>
        <p:nvSpPr>
          <p:cNvPr id="72742" name="Text Box 38">
            <a:extLst>
              <a:ext uri="{FF2B5EF4-FFF2-40B4-BE49-F238E27FC236}">
                <a16:creationId xmlns:a16="http://schemas.microsoft.com/office/drawing/2014/main" id="{235589AF-F382-E246-AE8D-B4161A11DD3E}"/>
              </a:ext>
            </a:extLst>
          </p:cNvPr>
          <p:cNvSpPr txBox="1">
            <a:spLocks noChangeArrowheads="1"/>
          </p:cNvSpPr>
          <p:nvPr/>
        </p:nvSpPr>
        <p:spPr bwMode="auto">
          <a:xfrm>
            <a:off x="611188" y="3625850"/>
            <a:ext cx="3500437" cy="2446338"/>
          </a:xfrm>
          <a:prstGeom prst="rect">
            <a:avLst/>
          </a:prstGeom>
          <a:solidFill>
            <a:schemeClr val="bg1"/>
          </a:solidFill>
          <a:ln w="9525">
            <a:solidFill>
              <a:schemeClr val="tx1"/>
            </a:solidFill>
            <a:miter lim="800000"/>
            <a:headEnd/>
            <a:tailEnd/>
          </a:ln>
          <a:effectLst/>
        </p:spPr>
        <p:txBody>
          <a:bodyPr wrap="none">
            <a:spAutoFit/>
          </a:bodyPr>
          <a:lstStyle/>
          <a:p>
            <a:pPr>
              <a:lnSpc>
                <a:spcPct val="110000"/>
              </a:lnSpc>
              <a:buFontTx/>
              <a:buChar char="•"/>
            </a:pPr>
            <a:r>
              <a:rPr lang="it-IT" altLang="it-IT" sz="2000" dirty="0">
                <a:latin typeface="Comic Sans MS" panose="030F0902030302020204" pitchFamily="66" charset="0"/>
              </a:rPr>
              <a:t>Ridotta  replicazione </a:t>
            </a:r>
          </a:p>
          <a:p>
            <a:pPr>
              <a:lnSpc>
                <a:spcPct val="110000"/>
              </a:lnSpc>
            </a:pPr>
            <a:r>
              <a:rPr lang="it-IT" altLang="it-IT" sz="2000" dirty="0">
                <a:latin typeface="Comic Sans MS" panose="030F0902030302020204" pitchFamily="66" charset="0"/>
              </a:rPr>
              <a:t>di HIV (</a:t>
            </a:r>
            <a:r>
              <a:rPr lang="it-IT" altLang="it-IT" sz="2000" dirty="0" err="1">
                <a:latin typeface="Comic Sans MS" panose="030F0902030302020204" pitchFamily="66" charset="0"/>
              </a:rPr>
              <a:t>sangue,linfonodi</a:t>
            </a:r>
            <a:r>
              <a:rPr lang="it-IT" altLang="it-IT" sz="2000" dirty="0">
                <a:latin typeface="Comic Sans MS" panose="030F0902030302020204" pitchFamily="66" charset="0"/>
              </a:rPr>
              <a:t>)</a:t>
            </a:r>
          </a:p>
          <a:p>
            <a:pPr>
              <a:lnSpc>
                <a:spcPct val="110000"/>
              </a:lnSpc>
              <a:buFontTx/>
              <a:buChar char="•"/>
            </a:pPr>
            <a:r>
              <a:rPr lang="it-IT" altLang="it-IT" sz="2000" dirty="0">
                <a:latin typeface="Comic Sans MS" panose="030F0902030302020204" pitchFamily="66" charset="0"/>
              </a:rPr>
              <a:t>COMPARSA anticorpi </a:t>
            </a:r>
          </a:p>
          <a:p>
            <a:pPr>
              <a:lnSpc>
                <a:spcPct val="110000"/>
              </a:lnSpc>
            </a:pPr>
            <a:r>
              <a:rPr lang="it-IT" altLang="it-IT" sz="2000" dirty="0">
                <a:latin typeface="Comic Sans MS" panose="030F0902030302020204" pitchFamily="66" charset="0"/>
              </a:rPr>
              <a:t>Anti HIV (TEST POS)</a:t>
            </a:r>
          </a:p>
          <a:p>
            <a:pPr>
              <a:lnSpc>
                <a:spcPct val="110000"/>
              </a:lnSpc>
              <a:buFontTx/>
              <a:buChar char="•"/>
            </a:pPr>
            <a:r>
              <a:rPr lang="it-IT" altLang="it-IT" sz="2000" dirty="0">
                <a:latin typeface="Comic Sans MS" panose="030F0902030302020204" pitchFamily="66" charset="0"/>
              </a:rPr>
              <a:t>Ricerca del VIRUS positiva</a:t>
            </a:r>
          </a:p>
          <a:p>
            <a:pPr>
              <a:lnSpc>
                <a:spcPct val="110000"/>
              </a:lnSpc>
            </a:pPr>
            <a:r>
              <a:rPr lang="it-IT" altLang="it-IT" sz="2000" dirty="0">
                <a:latin typeface="Comic Sans MS" panose="030F0902030302020204" pitchFamily="66" charset="0"/>
              </a:rPr>
              <a:t>(carica virale positiva)</a:t>
            </a:r>
          </a:p>
          <a:p>
            <a:pPr>
              <a:lnSpc>
                <a:spcPct val="110000"/>
              </a:lnSpc>
              <a:buFontTx/>
              <a:buChar char="•"/>
            </a:pPr>
            <a:r>
              <a:rPr lang="it-IT" altLang="it-IT" sz="2000" dirty="0">
                <a:latin typeface="Comic Sans MS" panose="030F0902030302020204" pitchFamily="66" charset="0"/>
              </a:rPr>
              <a:t>Risalita parziale dei CD4</a:t>
            </a:r>
          </a:p>
        </p:txBody>
      </p:sp>
      <p:sp>
        <p:nvSpPr>
          <p:cNvPr id="72743" name="AutoShape 39">
            <a:extLst>
              <a:ext uri="{FF2B5EF4-FFF2-40B4-BE49-F238E27FC236}">
                <a16:creationId xmlns:a16="http://schemas.microsoft.com/office/drawing/2014/main" id="{97DDF746-E621-9445-A208-99408D30429A}"/>
              </a:ext>
            </a:extLst>
          </p:cNvPr>
          <p:cNvSpPr>
            <a:spLocks noChangeArrowheads="1"/>
          </p:cNvSpPr>
          <p:nvPr/>
        </p:nvSpPr>
        <p:spPr bwMode="auto">
          <a:xfrm rot="2656725">
            <a:off x="3348038" y="3141663"/>
            <a:ext cx="1150937"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4" name="AutoShape 40">
            <a:extLst>
              <a:ext uri="{FF2B5EF4-FFF2-40B4-BE49-F238E27FC236}">
                <a16:creationId xmlns:a16="http://schemas.microsoft.com/office/drawing/2014/main" id="{32D5B573-BBA8-084E-A3D0-79B29AD4803D}"/>
              </a:ext>
            </a:extLst>
          </p:cNvPr>
          <p:cNvSpPr>
            <a:spLocks noChangeArrowheads="1"/>
          </p:cNvSpPr>
          <p:nvPr/>
        </p:nvSpPr>
        <p:spPr bwMode="auto">
          <a:xfrm rot="-1893204">
            <a:off x="3348038" y="2060575"/>
            <a:ext cx="1150937"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5" name="AutoShape 41">
            <a:extLst>
              <a:ext uri="{FF2B5EF4-FFF2-40B4-BE49-F238E27FC236}">
                <a16:creationId xmlns:a16="http://schemas.microsoft.com/office/drawing/2014/main" id="{531134B7-7858-A04E-A8E1-FE365AD7E82A}"/>
              </a:ext>
            </a:extLst>
          </p:cNvPr>
          <p:cNvSpPr>
            <a:spLocks noChangeArrowheads="1"/>
          </p:cNvSpPr>
          <p:nvPr/>
        </p:nvSpPr>
        <p:spPr bwMode="auto">
          <a:xfrm>
            <a:off x="3492500" y="2565400"/>
            <a:ext cx="1150938" cy="142875"/>
          </a:xfrm>
          <a:prstGeom prst="rightArrow">
            <a:avLst>
              <a:gd name="adj1" fmla="val 50000"/>
              <a:gd name="adj2" fmla="val 201389"/>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2746" name="Text Box 42">
            <a:extLst>
              <a:ext uri="{FF2B5EF4-FFF2-40B4-BE49-F238E27FC236}">
                <a16:creationId xmlns:a16="http://schemas.microsoft.com/office/drawing/2014/main" id="{FE636F7B-A1C9-564F-BBC7-714ADB2539B1}"/>
              </a:ext>
            </a:extLst>
          </p:cNvPr>
          <p:cNvSpPr txBox="1">
            <a:spLocks noChangeArrowheads="1"/>
          </p:cNvSpPr>
          <p:nvPr/>
        </p:nvSpPr>
        <p:spPr bwMode="auto">
          <a:xfrm>
            <a:off x="4211638" y="3962400"/>
            <a:ext cx="2638425"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Rapida progressione </a:t>
            </a:r>
          </a:p>
        </p:txBody>
      </p:sp>
      <p:sp>
        <p:nvSpPr>
          <p:cNvPr id="72747" name="Text Box 43">
            <a:extLst>
              <a:ext uri="{FF2B5EF4-FFF2-40B4-BE49-F238E27FC236}">
                <a16:creationId xmlns:a16="http://schemas.microsoft.com/office/drawing/2014/main" id="{266171FF-4F04-7546-82E6-D07E8E616501}"/>
              </a:ext>
            </a:extLst>
          </p:cNvPr>
          <p:cNvSpPr txBox="1">
            <a:spLocks noChangeArrowheads="1"/>
          </p:cNvSpPr>
          <p:nvPr/>
        </p:nvSpPr>
        <p:spPr bwMode="auto">
          <a:xfrm>
            <a:off x="4135438" y="1222375"/>
            <a:ext cx="252253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Lenta progressione </a:t>
            </a:r>
          </a:p>
        </p:txBody>
      </p:sp>
      <p:sp>
        <p:nvSpPr>
          <p:cNvPr id="72748" name="Text Box 44">
            <a:extLst>
              <a:ext uri="{FF2B5EF4-FFF2-40B4-BE49-F238E27FC236}">
                <a16:creationId xmlns:a16="http://schemas.microsoft.com/office/drawing/2014/main" id="{6FF8E7E2-BF8E-A740-98B2-3A58D19A3DF1}"/>
              </a:ext>
            </a:extLst>
          </p:cNvPr>
          <p:cNvSpPr txBox="1">
            <a:spLocks noChangeArrowheads="1"/>
          </p:cNvSpPr>
          <p:nvPr/>
        </p:nvSpPr>
        <p:spPr bwMode="auto">
          <a:xfrm>
            <a:off x="4643438" y="2438400"/>
            <a:ext cx="1779587" cy="406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Progressione </a:t>
            </a:r>
          </a:p>
        </p:txBody>
      </p:sp>
      <p:sp>
        <p:nvSpPr>
          <p:cNvPr id="72752" name="WordArt 48">
            <a:extLst>
              <a:ext uri="{FF2B5EF4-FFF2-40B4-BE49-F238E27FC236}">
                <a16:creationId xmlns:a16="http://schemas.microsoft.com/office/drawing/2014/main" id="{20F3AD16-AD63-0B40-B936-3A837A3848BB}"/>
              </a:ext>
            </a:extLst>
          </p:cNvPr>
          <p:cNvSpPr>
            <a:spLocks noChangeArrowheads="1" noChangeShapeType="1" noTextEdit="1"/>
          </p:cNvSpPr>
          <p:nvPr/>
        </p:nvSpPr>
        <p:spPr bwMode="auto">
          <a:xfrm rot="5400000">
            <a:off x="5761038" y="2960688"/>
            <a:ext cx="4824412" cy="576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it-IT" sz="3600" kern="10" dirty="0">
                <a:solidFill>
                  <a:srgbClr val="0070C0"/>
                </a:solidFill>
                <a:effectLst>
                  <a:outerShdw dist="99190" dir="7788334" algn="ctr" rotWithShape="0">
                    <a:srgbClr val="000080">
                      <a:alpha val="80000"/>
                    </a:srgbClr>
                  </a:outerShdw>
                </a:effectLst>
                <a:latin typeface="Arial Black" panose="020B0604020202020204" pitchFamily="34" charset="0"/>
                <a:cs typeface="Arial Black" panose="020B0604020202020204" pitchFamily="34" charset="0"/>
              </a:rPr>
              <a:t>AIDS</a:t>
            </a:r>
          </a:p>
        </p:txBody>
      </p:sp>
      <p:sp>
        <p:nvSpPr>
          <p:cNvPr id="72754" name="Text Box 50">
            <a:extLst>
              <a:ext uri="{FF2B5EF4-FFF2-40B4-BE49-F238E27FC236}">
                <a16:creationId xmlns:a16="http://schemas.microsoft.com/office/drawing/2014/main" id="{5F0C9D87-A7C2-E046-94D7-29F85F112597}"/>
              </a:ext>
            </a:extLst>
          </p:cNvPr>
          <p:cNvSpPr txBox="1">
            <a:spLocks noChangeArrowheads="1"/>
          </p:cNvSpPr>
          <p:nvPr/>
        </p:nvSpPr>
        <p:spPr bwMode="auto">
          <a:xfrm>
            <a:off x="6821488" y="1600200"/>
            <a:ext cx="2170112"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Polmonite da PCP</a:t>
            </a:r>
          </a:p>
        </p:txBody>
      </p:sp>
      <p:sp>
        <p:nvSpPr>
          <p:cNvPr id="72755" name="Text Box 51">
            <a:extLst>
              <a:ext uri="{FF2B5EF4-FFF2-40B4-BE49-F238E27FC236}">
                <a16:creationId xmlns:a16="http://schemas.microsoft.com/office/drawing/2014/main" id="{FA68BE86-E0E9-3948-A174-750E20B08A95}"/>
              </a:ext>
            </a:extLst>
          </p:cNvPr>
          <p:cNvSpPr txBox="1">
            <a:spLocks noChangeArrowheads="1"/>
          </p:cNvSpPr>
          <p:nvPr/>
        </p:nvSpPr>
        <p:spPr bwMode="auto">
          <a:xfrm>
            <a:off x="7243763" y="2300537"/>
            <a:ext cx="1573212"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Tubercolosi</a:t>
            </a:r>
          </a:p>
        </p:txBody>
      </p:sp>
      <p:sp>
        <p:nvSpPr>
          <p:cNvPr id="72756" name="Text Box 52">
            <a:extLst>
              <a:ext uri="{FF2B5EF4-FFF2-40B4-BE49-F238E27FC236}">
                <a16:creationId xmlns:a16="http://schemas.microsoft.com/office/drawing/2014/main" id="{4E10F322-7D54-2D46-A051-63CFCB2165D7}"/>
              </a:ext>
            </a:extLst>
          </p:cNvPr>
          <p:cNvSpPr txBox="1">
            <a:spLocks noChangeArrowheads="1"/>
          </p:cNvSpPr>
          <p:nvPr/>
        </p:nvSpPr>
        <p:spPr bwMode="auto">
          <a:xfrm>
            <a:off x="6638925" y="3056854"/>
            <a:ext cx="2336801" cy="400110"/>
          </a:xfrm>
          <a:prstGeom prst="rect">
            <a:avLst/>
          </a:prstGeom>
          <a:solidFill>
            <a:schemeClr val="bg1"/>
          </a:solidFill>
          <a:ln w="9525">
            <a:solidFill>
              <a:schemeClr val="tx1"/>
            </a:solidFill>
            <a:miter lim="800000"/>
            <a:headEnd/>
            <a:tailEnd/>
          </a:ln>
          <a:effectLst/>
        </p:spPr>
        <p:txBody>
          <a:bodyPr wrap="square">
            <a:spAutoFit/>
          </a:bodyPr>
          <a:lstStyle/>
          <a:p>
            <a:r>
              <a:rPr lang="it-IT" altLang="it-IT" sz="2000" dirty="0">
                <a:latin typeface="Comic Sans MS" panose="030F0902030302020204" pitchFamily="66" charset="0"/>
              </a:rPr>
              <a:t>Linfoma</a:t>
            </a:r>
          </a:p>
        </p:txBody>
      </p:sp>
      <p:sp>
        <p:nvSpPr>
          <p:cNvPr id="72757" name="Text Box 53">
            <a:extLst>
              <a:ext uri="{FF2B5EF4-FFF2-40B4-BE49-F238E27FC236}">
                <a16:creationId xmlns:a16="http://schemas.microsoft.com/office/drawing/2014/main" id="{64300BDB-72D3-514B-857E-CF797271B7FD}"/>
              </a:ext>
            </a:extLst>
          </p:cNvPr>
          <p:cNvSpPr txBox="1">
            <a:spLocks noChangeArrowheads="1"/>
          </p:cNvSpPr>
          <p:nvPr/>
        </p:nvSpPr>
        <p:spPr bwMode="auto">
          <a:xfrm>
            <a:off x="7400925" y="3860963"/>
            <a:ext cx="1308100"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Candidosi</a:t>
            </a:r>
          </a:p>
        </p:txBody>
      </p:sp>
      <p:sp>
        <p:nvSpPr>
          <p:cNvPr id="72758" name="Text Box 54">
            <a:extLst>
              <a:ext uri="{FF2B5EF4-FFF2-40B4-BE49-F238E27FC236}">
                <a16:creationId xmlns:a16="http://schemas.microsoft.com/office/drawing/2014/main" id="{6023429B-FA03-6448-8151-824B85C04E77}"/>
              </a:ext>
            </a:extLst>
          </p:cNvPr>
          <p:cNvSpPr txBox="1">
            <a:spLocks noChangeArrowheads="1"/>
          </p:cNvSpPr>
          <p:nvPr/>
        </p:nvSpPr>
        <p:spPr bwMode="auto">
          <a:xfrm>
            <a:off x="6654800" y="4519359"/>
            <a:ext cx="2336800"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Sarcoma di </a:t>
            </a:r>
            <a:r>
              <a:rPr lang="it-IT" altLang="it-IT" sz="2000" dirty="0" err="1">
                <a:latin typeface="Comic Sans MS" panose="030F0902030302020204" pitchFamily="66" charset="0"/>
              </a:rPr>
              <a:t>Kaposi</a:t>
            </a:r>
            <a:endParaRPr lang="it-IT" altLang="it-IT" sz="2000" dirty="0">
              <a:latin typeface="Comic Sans MS" panose="030F0902030302020204" pitchFamily="66" charset="0"/>
            </a:endParaRPr>
          </a:p>
        </p:txBody>
      </p:sp>
      <p:sp>
        <p:nvSpPr>
          <p:cNvPr id="72759" name="Text Box 55">
            <a:extLst>
              <a:ext uri="{FF2B5EF4-FFF2-40B4-BE49-F238E27FC236}">
                <a16:creationId xmlns:a16="http://schemas.microsoft.com/office/drawing/2014/main" id="{B4470D57-32B8-BA4E-AA65-76F943076BCC}"/>
              </a:ext>
            </a:extLst>
          </p:cNvPr>
          <p:cNvSpPr txBox="1">
            <a:spLocks noChangeArrowheads="1"/>
          </p:cNvSpPr>
          <p:nvPr/>
        </p:nvSpPr>
        <p:spPr bwMode="auto">
          <a:xfrm>
            <a:off x="6671257" y="5948612"/>
            <a:ext cx="2376487"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err="1">
                <a:latin typeface="Comic Sans MS" panose="030F0902030302020204" pitchFamily="66" charset="0"/>
              </a:rPr>
              <a:t>Wasting</a:t>
            </a:r>
            <a:r>
              <a:rPr lang="it-IT" altLang="it-IT" sz="2000" dirty="0">
                <a:latin typeface="Comic Sans MS" panose="030F0902030302020204" pitchFamily="66" charset="0"/>
              </a:rPr>
              <a:t> </a:t>
            </a:r>
            <a:r>
              <a:rPr lang="it-IT" altLang="it-IT" sz="2000" dirty="0" err="1">
                <a:latin typeface="Comic Sans MS" panose="030F0902030302020204" pitchFamily="66" charset="0"/>
              </a:rPr>
              <a:t>syndrome</a:t>
            </a:r>
            <a:endParaRPr lang="it-IT" altLang="it-IT" sz="2000" dirty="0">
              <a:latin typeface="Comic Sans MS" panose="030F0902030302020204" pitchFamily="66" charset="0"/>
            </a:endParaRPr>
          </a:p>
        </p:txBody>
      </p:sp>
      <p:sp>
        <p:nvSpPr>
          <p:cNvPr id="72760" name="Text Box 56">
            <a:extLst>
              <a:ext uri="{FF2B5EF4-FFF2-40B4-BE49-F238E27FC236}">
                <a16:creationId xmlns:a16="http://schemas.microsoft.com/office/drawing/2014/main" id="{7883CDA8-0CBB-A545-9FDC-0EE0A669AFF4}"/>
              </a:ext>
            </a:extLst>
          </p:cNvPr>
          <p:cNvSpPr txBox="1">
            <a:spLocks noChangeArrowheads="1"/>
          </p:cNvSpPr>
          <p:nvPr/>
        </p:nvSpPr>
        <p:spPr bwMode="auto">
          <a:xfrm>
            <a:off x="4211638" y="4756150"/>
            <a:ext cx="2189162" cy="1752600"/>
          </a:xfrm>
          <a:prstGeom prst="rect">
            <a:avLst/>
          </a:prstGeom>
          <a:solidFill>
            <a:schemeClr val="bg1"/>
          </a:solidFill>
          <a:ln w="9525">
            <a:solidFill>
              <a:schemeClr val="tx1"/>
            </a:solidFill>
            <a:miter lim="800000"/>
            <a:headEnd/>
            <a:tailEnd/>
          </a:ln>
          <a:effectLst/>
        </p:spPr>
        <p:txBody>
          <a:bodyPr>
            <a:spAutoFit/>
          </a:bodyPr>
          <a:lstStyle/>
          <a:p>
            <a:pPr>
              <a:lnSpc>
                <a:spcPct val="120000"/>
              </a:lnSpc>
              <a:buFontTx/>
              <a:buChar char="•"/>
            </a:pPr>
            <a:r>
              <a:rPr lang="it-IT" altLang="it-IT" sz="1800" dirty="0">
                <a:latin typeface="Comic Sans MS" panose="030F0902030302020204" pitchFamily="66" charset="0"/>
              </a:rPr>
              <a:t>Alta replicazione di HIV</a:t>
            </a:r>
          </a:p>
          <a:p>
            <a:pPr>
              <a:lnSpc>
                <a:spcPct val="120000"/>
              </a:lnSpc>
              <a:buFontTx/>
              <a:buChar char="•"/>
            </a:pPr>
            <a:r>
              <a:rPr lang="it-IT" altLang="it-IT" sz="1800" dirty="0">
                <a:latin typeface="Comic Sans MS" panose="030F0902030302020204" pitchFamily="66" charset="0"/>
              </a:rPr>
              <a:t>AB anti-HIV +</a:t>
            </a:r>
          </a:p>
          <a:p>
            <a:pPr>
              <a:lnSpc>
                <a:spcPct val="120000"/>
              </a:lnSpc>
              <a:buFontTx/>
              <a:buChar char="•"/>
            </a:pPr>
            <a:r>
              <a:rPr lang="it-IT" altLang="it-IT" sz="1800" dirty="0">
                <a:latin typeface="Comic Sans MS" panose="030F0902030302020204" pitchFamily="66" charset="0"/>
              </a:rPr>
              <a:t>CROLLO dei linfociti CD4</a:t>
            </a:r>
          </a:p>
        </p:txBody>
      </p:sp>
      <p:sp>
        <p:nvSpPr>
          <p:cNvPr id="72761" name="Text Box 57">
            <a:extLst>
              <a:ext uri="{FF2B5EF4-FFF2-40B4-BE49-F238E27FC236}">
                <a16:creationId xmlns:a16="http://schemas.microsoft.com/office/drawing/2014/main" id="{74EC29E2-2AD2-EA4A-8011-99BD6676D692}"/>
              </a:ext>
            </a:extLst>
          </p:cNvPr>
          <p:cNvSpPr txBox="1">
            <a:spLocks noChangeArrowheads="1"/>
          </p:cNvSpPr>
          <p:nvPr/>
        </p:nvSpPr>
        <p:spPr bwMode="auto">
          <a:xfrm>
            <a:off x="4551363" y="1609725"/>
            <a:ext cx="1111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(5-15%)</a:t>
            </a:r>
          </a:p>
        </p:txBody>
      </p:sp>
      <p:sp>
        <p:nvSpPr>
          <p:cNvPr id="72762" name="Text Box 58">
            <a:extLst>
              <a:ext uri="{FF2B5EF4-FFF2-40B4-BE49-F238E27FC236}">
                <a16:creationId xmlns:a16="http://schemas.microsoft.com/office/drawing/2014/main" id="{57A4EECD-9C21-6F4B-81E3-77661F58AC17}"/>
              </a:ext>
            </a:extLst>
          </p:cNvPr>
          <p:cNvSpPr txBox="1">
            <a:spLocks noChangeArrowheads="1"/>
          </p:cNvSpPr>
          <p:nvPr/>
        </p:nvSpPr>
        <p:spPr bwMode="auto">
          <a:xfrm>
            <a:off x="4840288" y="2808288"/>
            <a:ext cx="1120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60-70%</a:t>
            </a:r>
          </a:p>
        </p:txBody>
      </p:sp>
      <p:sp>
        <p:nvSpPr>
          <p:cNvPr id="72763" name="Text Box 59">
            <a:extLst>
              <a:ext uri="{FF2B5EF4-FFF2-40B4-BE49-F238E27FC236}">
                <a16:creationId xmlns:a16="http://schemas.microsoft.com/office/drawing/2014/main" id="{0866AC66-897F-EF48-A38B-8550B01CD861}"/>
              </a:ext>
            </a:extLst>
          </p:cNvPr>
          <p:cNvSpPr txBox="1">
            <a:spLocks noChangeArrowheads="1"/>
          </p:cNvSpPr>
          <p:nvPr/>
        </p:nvSpPr>
        <p:spPr bwMode="auto">
          <a:xfrm>
            <a:off x="4840288" y="4346575"/>
            <a:ext cx="1266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a:latin typeface="Comic Sans MS" panose="030F0902030302020204" pitchFamily="66" charset="0"/>
              </a:rPr>
              <a:t>(10-20%)</a:t>
            </a:r>
          </a:p>
        </p:txBody>
      </p:sp>
      <p:sp>
        <p:nvSpPr>
          <p:cNvPr id="72767" name="Text Box 63">
            <a:extLst>
              <a:ext uri="{FF2B5EF4-FFF2-40B4-BE49-F238E27FC236}">
                <a16:creationId xmlns:a16="http://schemas.microsoft.com/office/drawing/2014/main" id="{E6613AC8-741A-E546-B7B0-0B2EDDCE3828}"/>
              </a:ext>
            </a:extLst>
          </p:cNvPr>
          <p:cNvSpPr txBox="1">
            <a:spLocks noChangeArrowheads="1"/>
          </p:cNvSpPr>
          <p:nvPr/>
        </p:nvSpPr>
        <p:spPr bwMode="auto">
          <a:xfrm>
            <a:off x="7051675" y="5254120"/>
            <a:ext cx="1768475" cy="406400"/>
          </a:xfrm>
          <a:prstGeom prst="rect">
            <a:avLst/>
          </a:prstGeom>
          <a:solidFill>
            <a:schemeClr val="bg1"/>
          </a:solidFill>
          <a:ln w="9525">
            <a:solidFill>
              <a:schemeClr val="tx1"/>
            </a:solidFill>
            <a:miter lim="800000"/>
            <a:headEnd/>
            <a:tailEnd/>
          </a:ln>
          <a:effectLst/>
        </p:spPr>
        <p:txBody>
          <a:bodyPr wrap="none">
            <a:spAutoFit/>
          </a:bodyPr>
          <a:lstStyle/>
          <a:p>
            <a:r>
              <a:rPr lang="it-IT" altLang="it-IT" sz="2000" dirty="0">
                <a:latin typeface="Comic Sans MS" panose="030F0902030302020204" pitchFamily="66" charset="0"/>
              </a:rPr>
              <a:t>Toxoplasmosi</a:t>
            </a:r>
          </a:p>
        </p:txBody>
      </p:sp>
      <p:sp>
        <p:nvSpPr>
          <p:cNvPr id="2" name="CasellaDiTesto 1">
            <a:extLst>
              <a:ext uri="{FF2B5EF4-FFF2-40B4-BE49-F238E27FC236}">
                <a16:creationId xmlns:a16="http://schemas.microsoft.com/office/drawing/2014/main" id="{168425CF-E3CE-AC49-ADBD-157C372FB21F}"/>
              </a:ext>
            </a:extLst>
          </p:cNvPr>
          <p:cNvSpPr txBox="1"/>
          <p:nvPr/>
        </p:nvSpPr>
        <p:spPr>
          <a:xfrm>
            <a:off x="1371598" y="168442"/>
            <a:ext cx="6886950" cy="646331"/>
          </a:xfrm>
          <a:prstGeom prst="rect">
            <a:avLst/>
          </a:prstGeom>
          <a:noFill/>
        </p:spPr>
        <p:txBody>
          <a:bodyPr wrap="none" rtlCol="0">
            <a:spAutoFit/>
          </a:bodyPr>
          <a:lstStyle/>
          <a:p>
            <a:r>
              <a:rPr lang="it-IT" sz="3600" dirty="0"/>
              <a:t>Storia naturale dell’infezione da HIV</a:t>
            </a:r>
          </a:p>
        </p:txBody>
      </p:sp>
      <p:sp>
        <p:nvSpPr>
          <p:cNvPr id="3" name="CasellaDiTesto 2">
            <a:extLst>
              <a:ext uri="{FF2B5EF4-FFF2-40B4-BE49-F238E27FC236}">
                <a16:creationId xmlns:a16="http://schemas.microsoft.com/office/drawing/2014/main" id="{75D1B9F9-D738-8044-84B1-6B074255D4C5}"/>
              </a:ext>
            </a:extLst>
          </p:cNvPr>
          <p:cNvSpPr txBox="1"/>
          <p:nvPr/>
        </p:nvSpPr>
        <p:spPr>
          <a:xfrm>
            <a:off x="348916" y="2266450"/>
            <a:ext cx="2083968" cy="461665"/>
          </a:xfrm>
          <a:prstGeom prst="rect">
            <a:avLst/>
          </a:prstGeom>
          <a:noFill/>
        </p:spPr>
        <p:txBody>
          <a:bodyPr wrap="none" rtlCol="0">
            <a:spAutoFit/>
          </a:bodyPr>
          <a:lstStyle/>
          <a:p>
            <a:r>
              <a:rPr lang="it-IT" sz="2400" dirty="0"/>
              <a:t>Infezione acuta</a:t>
            </a:r>
          </a:p>
        </p:txBody>
      </p:sp>
      <p:sp>
        <p:nvSpPr>
          <p:cNvPr id="43" name="Rettangolo 5">
            <a:extLst>
              <a:ext uri="{FF2B5EF4-FFF2-40B4-BE49-F238E27FC236}">
                <a16:creationId xmlns:a16="http://schemas.microsoft.com/office/drawing/2014/main" id="{051B6185-2DFA-BA4F-A3A0-AEF901401C4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909144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41"/>
                                        </p:tgtEl>
                                        <p:attrNameLst>
                                          <p:attrName>style.visibility</p:attrName>
                                        </p:attrNameLst>
                                      </p:cBhvr>
                                      <p:to>
                                        <p:strVal val="visible"/>
                                      </p:to>
                                    </p:set>
                                    <p:anim calcmode="lin" valueType="num">
                                      <p:cBhvr additive="base">
                                        <p:cTn id="7" dur="500" fill="hold"/>
                                        <p:tgtEl>
                                          <p:spTgt spid="72741"/>
                                        </p:tgtEl>
                                        <p:attrNameLst>
                                          <p:attrName>ppt_x</p:attrName>
                                        </p:attrNameLst>
                                      </p:cBhvr>
                                      <p:tavLst>
                                        <p:tav tm="0">
                                          <p:val>
                                            <p:strVal val="#ppt_x"/>
                                          </p:val>
                                        </p:tav>
                                        <p:tav tm="100000">
                                          <p:val>
                                            <p:strVal val="#ppt_x"/>
                                          </p:val>
                                        </p:tav>
                                      </p:tavLst>
                                    </p:anim>
                                    <p:anim calcmode="lin" valueType="num">
                                      <p:cBhvr additive="base">
                                        <p:cTn id="8" dur="500" fill="hold"/>
                                        <p:tgtEl>
                                          <p:spTgt spid="7274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2742"/>
                                        </p:tgtEl>
                                        <p:attrNameLst>
                                          <p:attrName>style.visibility</p:attrName>
                                        </p:attrNameLst>
                                      </p:cBhvr>
                                      <p:to>
                                        <p:strVal val="visible"/>
                                      </p:to>
                                    </p:set>
                                    <p:anim calcmode="lin" valueType="num">
                                      <p:cBhvr additive="base">
                                        <p:cTn id="12" dur="500" fill="hold"/>
                                        <p:tgtEl>
                                          <p:spTgt spid="72742"/>
                                        </p:tgtEl>
                                        <p:attrNameLst>
                                          <p:attrName>ppt_x</p:attrName>
                                        </p:attrNameLst>
                                      </p:cBhvr>
                                      <p:tavLst>
                                        <p:tav tm="0">
                                          <p:val>
                                            <p:strVal val="#ppt_x"/>
                                          </p:val>
                                        </p:tav>
                                        <p:tav tm="100000">
                                          <p:val>
                                            <p:strVal val="#ppt_x"/>
                                          </p:val>
                                        </p:tav>
                                      </p:tavLst>
                                    </p:anim>
                                    <p:anim calcmode="lin" valueType="num">
                                      <p:cBhvr additive="base">
                                        <p:cTn id="13" dur="500" fill="hold"/>
                                        <p:tgtEl>
                                          <p:spTgt spid="7274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2744"/>
                                        </p:tgtEl>
                                        <p:attrNameLst>
                                          <p:attrName>style.visibility</p:attrName>
                                        </p:attrNameLst>
                                      </p:cBhvr>
                                      <p:to>
                                        <p:strVal val="visible"/>
                                      </p:to>
                                    </p:set>
                                    <p:anim calcmode="lin" valueType="num">
                                      <p:cBhvr additive="base">
                                        <p:cTn id="18" dur="500" fill="hold"/>
                                        <p:tgtEl>
                                          <p:spTgt spid="72744"/>
                                        </p:tgtEl>
                                        <p:attrNameLst>
                                          <p:attrName>ppt_x</p:attrName>
                                        </p:attrNameLst>
                                      </p:cBhvr>
                                      <p:tavLst>
                                        <p:tav tm="0">
                                          <p:val>
                                            <p:strVal val="#ppt_x"/>
                                          </p:val>
                                        </p:tav>
                                        <p:tav tm="100000">
                                          <p:val>
                                            <p:strVal val="#ppt_x"/>
                                          </p:val>
                                        </p:tav>
                                      </p:tavLst>
                                    </p:anim>
                                    <p:anim calcmode="lin" valueType="num">
                                      <p:cBhvr additive="base">
                                        <p:cTn id="19" dur="500" fill="hold"/>
                                        <p:tgtEl>
                                          <p:spTgt spid="72744"/>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2747">
                                            <p:txEl>
                                              <p:charRg st="4294967295" end="4294967295"/>
                                            </p:txEl>
                                          </p:spTgt>
                                        </p:tgtEl>
                                        <p:attrNameLst>
                                          <p:attrName>style.visibility</p:attrName>
                                        </p:attrNameLst>
                                      </p:cBhvr>
                                      <p:to>
                                        <p:strVal val="visible"/>
                                      </p:to>
                                    </p:set>
                                    <p:anim calcmode="lin" valueType="num">
                                      <p:cBhvr additive="base">
                                        <p:cTn id="23" dur="500" fill="hold"/>
                                        <p:tgtEl>
                                          <p:spTgt spid="72747">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47">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72761"/>
                                        </p:tgtEl>
                                        <p:attrNameLst>
                                          <p:attrName>style.visibility</p:attrName>
                                        </p:attrNameLst>
                                      </p:cBhvr>
                                      <p:to>
                                        <p:strVal val="visible"/>
                                      </p:to>
                                    </p:set>
                                    <p:anim calcmode="lin" valueType="num">
                                      <p:cBhvr additive="base">
                                        <p:cTn id="28" dur="500" fill="hold"/>
                                        <p:tgtEl>
                                          <p:spTgt spid="72761"/>
                                        </p:tgtEl>
                                        <p:attrNameLst>
                                          <p:attrName>ppt_x</p:attrName>
                                        </p:attrNameLst>
                                      </p:cBhvr>
                                      <p:tavLst>
                                        <p:tav tm="0">
                                          <p:val>
                                            <p:strVal val="#ppt_x"/>
                                          </p:val>
                                        </p:tav>
                                        <p:tav tm="100000">
                                          <p:val>
                                            <p:strVal val="#ppt_x"/>
                                          </p:val>
                                        </p:tav>
                                      </p:tavLst>
                                    </p:anim>
                                    <p:anim calcmode="lin" valueType="num">
                                      <p:cBhvr additive="base">
                                        <p:cTn id="29" dur="500" fill="hold"/>
                                        <p:tgtEl>
                                          <p:spTgt spid="7276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72745"/>
                                        </p:tgtEl>
                                        <p:attrNameLst>
                                          <p:attrName>style.visibility</p:attrName>
                                        </p:attrNameLst>
                                      </p:cBhvr>
                                      <p:to>
                                        <p:strVal val="visible"/>
                                      </p:to>
                                    </p:set>
                                    <p:anim calcmode="lin" valueType="num">
                                      <p:cBhvr additive="base">
                                        <p:cTn id="34" dur="500" fill="hold"/>
                                        <p:tgtEl>
                                          <p:spTgt spid="72745"/>
                                        </p:tgtEl>
                                        <p:attrNameLst>
                                          <p:attrName>ppt_x</p:attrName>
                                        </p:attrNameLst>
                                      </p:cBhvr>
                                      <p:tavLst>
                                        <p:tav tm="0">
                                          <p:val>
                                            <p:strVal val="#ppt_x"/>
                                          </p:val>
                                        </p:tav>
                                        <p:tav tm="100000">
                                          <p:val>
                                            <p:strVal val="#ppt_x"/>
                                          </p:val>
                                        </p:tav>
                                      </p:tavLst>
                                    </p:anim>
                                    <p:anim calcmode="lin" valueType="num">
                                      <p:cBhvr additive="base">
                                        <p:cTn id="35" dur="500" fill="hold"/>
                                        <p:tgtEl>
                                          <p:spTgt spid="72745"/>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72748">
                                            <p:txEl>
                                              <p:charRg st="4294967295" end="4294967295"/>
                                            </p:txEl>
                                          </p:spTgt>
                                        </p:tgtEl>
                                        <p:attrNameLst>
                                          <p:attrName>style.visibility</p:attrName>
                                        </p:attrNameLst>
                                      </p:cBhvr>
                                      <p:to>
                                        <p:strVal val="visible"/>
                                      </p:to>
                                    </p:set>
                                    <p:anim calcmode="lin" valueType="num">
                                      <p:cBhvr additive="base">
                                        <p:cTn id="39" dur="500" fill="hold"/>
                                        <p:tgtEl>
                                          <p:spTgt spid="72748">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2748">
                                            <p:txEl>
                                              <p:charRg st="4294967295" end="4294967295"/>
                                            </p:txEl>
                                          </p:spTgt>
                                        </p:tgtEl>
                                        <p:attrNameLst>
                                          <p:attrName>ppt_y</p:attrName>
                                        </p:attrNameLst>
                                      </p:cBhvr>
                                      <p:tavLst>
                                        <p:tav tm="0">
                                          <p:val>
                                            <p:strVal val="1+#ppt_h/2"/>
                                          </p:val>
                                        </p:tav>
                                        <p:tav tm="100000">
                                          <p:val>
                                            <p:strVal val="#ppt_y"/>
                                          </p:val>
                                        </p:tav>
                                      </p:tavLst>
                                    </p:anim>
                                  </p:childTnLst>
                                </p:cTn>
                              </p:par>
                            </p:childTnLst>
                          </p:cTn>
                        </p:par>
                        <p:par>
                          <p:cTn id="41" fill="hold" nodeType="afterGroup">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72762"/>
                                        </p:tgtEl>
                                        <p:attrNameLst>
                                          <p:attrName>style.visibility</p:attrName>
                                        </p:attrNameLst>
                                      </p:cBhvr>
                                      <p:to>
                                        <p:strVal val="visible"/>
                                      </p:to>
                                    </p:set>
                                    <p:anim calcmode="lin" valueType="num">
                                      <p:cBhvr additive="base">
                                        <p:cTn id="44" dur="500" fill="hold"/>
                                        <p:tgtEl>
                                          <p:spTgt spid="72762"/>
                                        </p:tgtEl>
                                        <p:attrNameLst>
                                          <p:attrName>ppt_x</p:attrName>
                                        </p:attrNameLst>
                                      </p:cBhvr>
                                      <p:tavLst>
                                        <p:tav tm="0">
                                          <p:val>
                                            <p:strVal val="#ppt_x"/>
                                          </p:val>
                                        </p:tav>
                                        <p:tav tm="100000">
                                          <p:val>
                                            <p:strVal val="#ppt_x"/>
                                          </p:val>
                                        </p:tav>
                                      </p:tavLst>
                                    </p:anim>
                                    <p:anim calcmode="lin" valueType="num">
                                      <p:cBhvr additive="base">
                                        <p:cTn id="45" dur="500" fill="hold"/>
                                        <p:tgtEl>
                                          <p:spTgt spid="72762"/>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499"/>
                                          </p:stCondLst>
                                        </p:cTn>
                                        <p:tgtEl>
                                          <p:spTgt spid="72743"/>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72746">
                                            <p:txEl>
                                              <p:charRg st="4294967295" end="4294967295"/>
                                            </p:txEl>
                                          </p:spTgt>
                                        </p:tgtEl>
                                        <p:attrNameLst>
                                          <p:attrName>style.visibility</p:attrName>
                                        </p:attrNameLst>
                                      </p:cBhvr>
                                      <p:to>
                                        <p:strVal val="visible"/>
                                      </p:to>
                                    </p:set>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499"/>
                                          </p:stCondLst>
                                        </p:cTn>
                                        <p:tgtEl>
                                          <p:spTgt spid="72763"/>
                                        </p:tgtEl>
                                        <p:attrNameLst>
                                          <p:attrName>style.visibility</p:attrName>
                                        </p:attrNameLst>
                                      </p:cBhvr>
                                      <p:to>
                                        <p:strVal val="visible"/>
                                      </p:to>
                                    </p:set>
                                  </p:childTnLst>
                                </p:cTn>
                              </p:par>
                            </p:childTnLst>
                          </p:cTn>
                        </p:par>
                        <p:par>
                          <p:cTn id="56" fill="hold" nodeType="afterGroup">
                            <p:stCondLst>
                              <p:cond delay="1500"/>
                            </p:stCondLst>
                            <p:childTnLst>
                              <p:par>
                                <p:cTn id="57" presetID="1" presetClass="entr" presetSubtype="0" fill="hold" grpId="0" nodeType="afterEffect">
                                  <p:stCondLst>
                                    <p:cond delay="0"/>
                                  </p:stCondLst>
                                  <p:childTnLst>
                                    <p:set>
                                      <p:cBhvr>
                                        <p:cTn id="58" dur="1" fill="hold">
                                          <p:stCondLst>
                                            <p:cond delay="499"/>
                                          </p:stCondLst>
                                        </p:cTn>
                                        <p:tgtEl>
                                          <p:spTgt spid="7276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0" fill="hold" nodeType="clickEffect">
                                  <p:stCondLst>
                                    <p:cond delay="0"/>
                                  </p:stCondLst>
                                  <p:childTnLst>
                                    <p:set>
                                      <p:cBhvr>
                                        <p:cTn id="62" dur="1" fill="hold">
                                          <p:stCondLst>
                                            <p:cond delay="499"/>
                                          </p:stCondLst>
                                        </p:cTn>
                                        <p:tgtEl>
                                          <p:spTgt spid="7275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2754"/>
                                        </p:tgtEl>
                                        <p:attrNameLst>
                                          <p:attrName>style.visibility</p:attrName>
                                        </p:attrNameLst>
                                      </p:cBhvr>
                                      <p:to>
                                        <p:strVal val="visible"/>
                                      </p:to>
                                    </p:set>
                                    <p:anim calcmode="lin" valueType="num">
                                      <p:cBhvr additive="base">
                                        <p:cTn id="67" dur="500" fill="hold"/>
                                        <p:tgtEl>
                                          <p:spTgt spid="72754"/>
                                        </p:tgtEl>
                                        <p:attrNameLst>
                                          <p:attrName>ppt_x</p:attrName>
                                        </p:attrNameLst>
                                      </p:cBhvr>
                                      <p:tavLst>
                                        <p:tav tm="0">
                                          <p:val>
                                            <p:strVal val="#ppt_x"/>
                                          </p:val>
                                        </p:tav>
                                        <p:tav tm="100000">
                                          <p:val>
                                            <p:strVal val="#ppt_x"/>
                                          </p:val>
                                        </p:tav>
                                      </p:tavLst>
                                    </p:anim>
                                    <p:anim calcmode="lin" valueType="num">
                                      <p:cBhvr additive="base">
                                        <p:cTn id="68" dur="500" fill="hold"/>
                                        <p:tgtEl>
                                          <p:spTgt spid="7275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2755"/>
                                        </p:tgtEl>
                                        <p:attrNameLst>
                                          <p:attrName>style.visibility</p:attrName>
                                        </p:attrNameLst>
                                      </p:cBhvr>
                                      <p:to>
                                        <p:strVal val="visible"/>
                                      </p:to>
                                    </p:set>
                                    <p:anim calcmode="lin" valueType="num">
                                      <p:cBhvr additive="base">
                                        <p:cTn id="73" dur="500" fill="hold"/>
                                        <p:tgtEl>
                                          <p:spTgt spid="72755"/>
                                        </p:tgtEl>
                                        <p:attrNameLst>
                                          <p:attrName>ppt_x</p:attrName>
                                        </p:attrNameLst>
                                      </p:cBhvr>
                                      <p:tavLst>
                                        <p:tav tm="0">
                                          <p:val>
                                            <p:strVal val="#ppt_x"/>
                                          </p:val>
                                        </p:tav>
                                        <p:tav tm="100000">
                                          <p:val>
                                            <p:strVal val="#ppt_x"/>
                                          </p:val>
                                        </p:tav>
                                      </p:tavLst>
                                    </p:anim>
                                    <p:anim calcmode="lin" valueType="num">
                                      <p:cBhvr additive="base">
                                        <p:cTn id="74" dur="500" fill="hold"/>
                                        <p:tgtEl>
                                          <p:spTgt spid="7275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2756"/>
                                        </p:tgtEl>
                                        <p:attrNameLst>
                                          <p:attrName>style.visibility</p:attrName>
                                        </p:attrNameLst>
                                      </p:cBhvr>
                                      <p:to>
                                        <p:strVal val="visible"/>
                                      </p:to>
                                    </p:set>
                                    <p:anim calcmode="lin" valueType="num">
                                      <p:cBhvr additive="base">
                                        <p:cTn id="79" dur="500" fill="hold"/>
                                        <p:tgtEl>
                                          <p:spTgt spid="72756"/>
                                        </p:tgtEl>
                                        <p:attrNameLst>
                                          <p:attrName>ppt_x</p:attrName>
                                        </p:attrNameLst>
                                      </p:cBhvr>
                                      <p:tavLst>
                                        <p:tav tm="0">
                                          <p:val>
                                            <p:strVal val="#ppt_x"/>
                                          </p:val>
                                        </p:tav>
                                        <p:tav tm="100000">
                                          <p:val>
                                            <p:strVal val="#ppt_x"/>
                                          </p:val>
                                        </p:tav>
                                      </p:tavLst>
                                    </p:anim>
                                    <p:anim calcmode="lin" valueType="num">
                                      <p:cBhvr additive="base">
                                        <p:cTn id="80" dur="500" fill="hold"/>
                                        <p:tgtEl>
                                          <p:spTgt spid="72756"/>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2757"/>
                                        </p:tgtEl>
                                        <p:attrNameLst>
                                          <p:attrName>style.visibility</p:attrName>
                                        </p:attrNameLst>
                                      </p:cBhvr>
                                      <p:to>
                                        <p:strVal val="visible"/>
                                      </p:to>
                                    </p:set>
                                    <p:anim calcmode="lin" valueType="num">
                                      <p:cBhvr additive="base">
                                        <p:cTn id="85" dur="500" fill="hold"/>
                                        <p:tgtEl>
                                          <p:spTgt spid="72757"/>
                                        </p:tgtEl>
                                        <p:attrNameLst>
                                          <p:attrName>ppt_x</p:attrName>
                                        </p:attrNameLst>
                                      </p:cBhvr>
                                      <p:tavLst>
                                        <p:tav tm="0">
                                          <p:val>
                                            <p:strVal val="#ppt_x"/>
                                          </p:val>
                                        </p:tav>
                                        <p:tav tm="100000">
                                          <p:val>
                                            <p:strVal val="#ppt_x"/>
                                          </p:val>
                                        </p:tav>
                                      </p:tavLst>
                                    </p:anim>
                                    <p:anim calcmode="lin" valueType="num">
                                      <p:cBhvr additive="base">
                                        <p:cTn id="86" dur="500" fill="hold"/>
                                        <p:tgtEl>
                                          <p:spTgt spid="72757"/>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2758"/>
                                        </p:tgtEl>
                                        <p:attrNameLst>
                                          <p:attrName>style.visibility</p:attrName>
                                        </p:attrNameLst>
                                      </p:cBhvr>
                                      <p:to>
                                        <p:strVal val="visible"/>
                                      </p:to>
                                    </p:set>
                                    <p:anim calcmode="lin" valueType="num">
                                      <p:cBhvr additive="base">
                                        <p:cTn id="91" dur="500" fill="hold"/>
                                        <p:tgtEl>
                                          <p:spTgt spid="72758"/>
                                        </p:tgtEl>
                                        <p:attrNameLst>
                                          <p:attrName>ppt_x</p:attrName>
                                        </p:attrNameLst>
                                      </p:cBhvr>
                                      <p:tavLst>
                                        <p:tav tm="0">
                                          <p:val>
                                            <p:strVal val="#ppt_x"/>
                                          </p:val>
                                        </p:tav>
                                        <p:tav tm="100000">
                                          <p:val>
                                            <p:strVal val="#ppt_x"/>
                                          </p:val>
                                        </p:tav>
                                      </p:tavLst>
                                    </p:anim>
                                    <p:anim calcmode="lin" valueType="num">
                                      <p:cBhvr additive="base">
                                        <p:cTn id="92" dur="500" fill="hold"/>
                                        <p:tgtEl>
                                          <p:spTgt spid="7275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2759"/>
                                        </p:tgtEl>
                                        <p:attrNameLst>
                                          <p:attrName>style.visibility</p:attrName>
                                        </p:attrNameLst>
                                      </p:cBhvr>
                                      <p:to>
                                        <p:strVal val="visible"/>
                                      </p:to>
                                    </p:set>
                                    <p:anim calcmode="lin" valueType="num">
                                      <p:cBhvr additive="base">
                                        <p:cTn id="97" dur="500" fill="hold"/>
                                        <p:tgtEl>
                                          <p:spTgt spid="72759"/>
                                        </p:tgtEl>
                                        <p:attrNameLst>
                                          <p:attrName>ppt_x</p:attrName>
                                        </p:attrNameLst>
                                      </p:cBhvr>
                                      <p:tavLst>
                                        <p:tav tm="0">
                                          <p:val>
                                            <p:strVal val="#ppt_x"/>
                                          </p:val>
                                        </p:tav>
                                        <p:tav tm="100000">
                                          <p:val>
                                            <p:strVal val="#ppt_x"/>
                                          </p:val>
                                        </p:tav>
                                      </p:tavLst>
                                    </p:anim>
                                    <p:anim calcmode="lin" valueType="num">
                                      <p:cBhvr additive="base">
                                        <p:cTn id="98" dur="500" fill="hold"/>
                                        <p:tgtEl>
                                          <p:spTgt spid="72759"/>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2767"/>
                                        </p:tgtEl>
                                        <p:attrNameLst>
                                          <p:attrName>style.visibility</p:attrName>
                                        </p:attrNameLst>
                                      </p:cBhvr>
                                      <p:to>
                                        <p:strVal val="visible"/>
                                      </p:to>
                                    </p:set>
                                    <p:anim calcmode="lin" valueType="num">
                                      <p:cBhvr additive="base">
                                        <p:cTn id="103" dur="500" fill="hold"/>
                                        <p:tgtEl>
                                          <p:spTgt spid="72767"/>
                                        </p:tgtEl>
                                        <p:attrNameLst>
                                          <p:attrName>ppt_x</p:attrName>
                                        </p:attrNameLst>
                                      </p:cBhvr>
                                      <p:tavLst>
                                        <p:tav tm="0">
                                          <p:val>
                                            <p:strVal val="#ppt_x"/>
                                          </p:val>
                                        </p:tav>
                                        <p:tav tm="100000">
                                          <p:val>
                                            <p:strVal val="#ppt_x"/>
                                          </p:val>
                                        </p:tav>
                                      </p:tavLst>
                                    </p:anim>
                                    <p:anim calcmode="lin" valueType="num">
                                      <p:cBhvr additive="base">
                                        <p:cTn id="104" dur="500" fill="hold"/>
                                        <p:tgtEl>
                                          <p:spTgt spid="72767"/>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1" nodeType="clickEffect">
                                  <p:stCondLst>
                                    <p:cond delay="0"/>
                                  </p:stCondLst>
                                  <p:childTnLst>
                                    <p:set>
                                      <p:cBhvr>
                                        <p:cTn id="108" dur="1" fill="hold">
                                          <p:stCondLst>
                                            <p:cond delay="0"/>
                                          </p:stCondLst>
                                        </p:cTn>
                                        <p:tgtEl>
                                          <p:spTgt spid="72767"/>
                                        </p:tgtEl>
                                        <p:attrNameLst>
                                          <p:attrName>style.visibility</p:attrName>
                                        </p:attrNameLst>
                                      </p:cBhvr>
                                      <p:to>
                                        <p:strVal val="visible"/>
                                      </p:to>
                                    </p:set>
                                    <p:anim calcmode="lin" valueType="num">
                                      <p:cBhvr additive="base">
                                        <p:cTn id="109" dur="500" fill="hold"/>
                                        <p:tgtEl>
                                          <p:spTgt spid="72767"/>
                                        </p:tgtEl>
                                        <p:attrNameLst>
                                          <p:attrName>ppt_x</p:attrName>
                                        </p:attrNameLst>
                                      </p:cBhvr>
                                      <p:tavLst>
                                        <p:tav tm="0">
                                          <p:val>
                                            <p:strVal val="#ppt_x"/>
                                          </p:val>
                                        </p:tav>
                                        <p:tav tm="100000">
                                          <p:val>
                                            <p:strVal val="#ppt_x"/>
                                          </p:val>
                                        </p:tav>
                                      </p:tavLst>
                                    </p:anim>
                                    <p:anim calcmode="lin" valueType="num">
                                      <p:cBhvr additive="base">
                                        <p:cTn id="110" dur="500" fill="hold"/>
                                        <p:tgtEl>
                                          <p:spTgt spid="727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41" grpId="0" animBg="1" autoUpdateAnimBg="0"/>
      <p:bldP spid="72742" grpId="0" animBg="1" autoUpdateAnimBg="0"/>
      <p:bldP spid="72746" grpId="0" autoUpdateAnimBg="0"/>
      <p:bldP spid="72747" grpId="0" autoUpdateAnimBg="0"/>
      <p:bldP spid="72748" grpId="0" autoUpdateAnimBg="0"/>
      <p:bldP spid="72754" grpId="0" animBg="1" autoUpdateAnimBg="0"/>
      <p:bldP spid="72755" grpId="0" animBg="1" autoUpdateAnimBg="0"/>
      <p:bldP spid="72756" grpId="0" animBg="1" autoUpdateAnimBg="0"/>
      <p:bldP spid="72757" grpId="0" animBg="1" autoUpdateAnimBg="0"/>
      <p:bldP spid="72758" grpId="0" animBg="1" autoUpdateAnimBg="0"/>
      <p:bldP spid="72759" grpId="0" animBg="1" autoUpdateAnimBg="0"/>
      <p:bldP spid="72760" grpId="0" animBg="1" autoUpdateAnimBg="0"/>
      <p:bldP spid="72761" grpId="0" autoUpdateAnimBg="0"/>
      <p:bldP spid="72762" grpId="0" autoUpdateAnimBg="0"/>
      <p:bldP spid="72763" grpId="0" autoUpdateAnimBg="0"/>
      <p:bldP spid="72767" grpId="0" animBg="1" autoUpdateAnimBg="0"/>
      <p:bldP spid="7276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000F02-2592-4C2D-5ED0-B536918BA84B}"/>
              </a:ext>
            </a:extLst>
          </p:cNvPr>
          <p:cNvSpPr>
            <a:spLocks noGrp="1"/>
          </p:cNvSpPr>
          <p:nvPr>
            <p:ph type="title"/>
          </p:nvPr>
        </p:nvSpPr>
        <p:spPr/>
        <p:txBody>
          <a:bodyPr>
            <a:normAutofit fontScale="90000"/>
          </a:bodyPr>
          <a:lstStyle/>
          <a:p>
            <a:r>
              <a:rPr lang="it-IT" dirty="0"/>
              <a:t>La condizione di immunodepressione a quali infezioni espone l’ospite?</a:t>
            </a:r>
          </a:p>
        </p:txBody>
      </p:sp>
      <p:sp>
        <p:nvSpPr>
          <p:cNvPr id="3" name="Rettangolo 2">
            <a:extLst>
              <a:ext uri="{FF2B5EF4-FFF2-40B4-BE49-F238E27FC236}">
                <a16:creationId xmlns:a16="http://schemas.microsoft.com/office/drawing/2014/main" id="{3151E4E9-E78C-9E07-2C12-EF97CAD81438}"/>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412387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06759" y="0"/>
            <a:ext cx="4336267" cy="598559"/>
          </a:xfrm>
        </p:spPr>
        <p:txBody>
          <a:bodyPr>
            <a:normAutofit/>
          </a:bodyPr>
          <a:lstStyle/>
          <a:p>
            <a:r>
              <a:rPr lang="it-IT" sz="3200" b="1" dirty="0" err="1"/>
              <a:t>Pneumocistosi</a:t>
            </a:r>
            <a:endParaRPr lang="it-IT" sz="3200" b="1" dirty="0"/>
          </a:p>
        </p:txBody>
      </p:sp>
      <p:sp>
        <p:nvSpPr>
          <p:cNvPr id="5" name="Rettangolo 4"/>
          <p:cNvSpPr/>
          <p:nvPr/>
        </p:nvSpPr>
        <p:spPr>
          <a:xfrm>
            <a:off x="1106759" y="775116"/>
            <a:ext cx="7498080" cy="2036455"/>
          </a:xfrm>
          <a:prstGeom prst="rect">
            <a:avLst/>
          </a:prstGeom>
        </p:spPr>
        <p:txBody>
          <a:bodyPr wrap="square">
            <a:spAutoFit/>
          </a:bodyPr>
          <a:lstStyle/>
          <a:p>
            <a:pPr marL="3175" lvl="1">
              <a:lnSpc>
                <a:spcPct val="90000"/>
              </a:lnSpc>
            </a:pPr>
            <a:r>
              <a:rPr lang="it-IT" sz="2000" dirty="0">
                <a:latin typeface="Gill Sans MT"/>
                <a:cs typeface="Gill Sans MT"/>
              </a:rPr>
              <a:t>Grave polmonite da micete </a:t>
            </a:r>
            <a:r>
              <a:rPr lang="it-IT" sz="2000" dirty="0" err="1">
                <a:latin typeface="Gill Sans MT"/>
                <a:cs typeface="Gill Sans MT"/>
              </a:rPr>
              <a:t>Pneumocystis</a:t>
            </a:r>
            <a:r>
              <a:rPr lang="it-IT" sz="2000" dirty="0">
                <a:latin typeface="Gill Sans MT"/>
                <a:cs typeface="Gill Sans MT"/>
              </a:rPr>
              <a:t> </a:t>
            </a:r>
            <a:r>
              <a:rPr lang="it-IT" sz="2000" dirty="0" err="1">
                <a:latin typeface="Gill Sans MT"/>
                <a:cs typeface="Gill Sans MT"/>
              </a:rPr>
              <a:t>jiroveci</a:t>
            </a:r>
            <a:endParaRPr lang="it-IT" sz="2000" dirty="0">
              <a:latin typeface="Gill Sans MT"/>
              <a:cs typeface="Gill Sans MT"/>
            </a:endParaRPr>
          </a:p>
          <a:p>
            <a:pPr marL="3175" lvl="1">
              <a:lnSpc>
                <a:spcPct val="90000"/>
              </a:lnSpc>
            </a:pPr>
            <a:r>
              <a:rPr lang="it-IT" sz="2000" dirty="0">
                <a:latin typeface="Gill Sans MT"/>
                <a:cs typeface="Gill Sans MT"/>
              </a:rPr>
              <a:t>Quadro clinico ad e</a:t>
            </a:r>
            <a:r>
              <a:rPr lang="it-IT" sz="2000" dirty="0">
                <a:cs typeface="Gill Sans MT"/>
              </a:rPr>
              <a:t>sordio subdolo ma rapida evoluzione con</a:t>
            </a:r>
            <a:r>
              <a:rPr lang="it-IT" sz="2000" dirty="0">
                <a:latin typeface="Gill Sans MT"/>
                <a:cs typeface="Gill Sans MT"/>
              </a:rPr>
              <a:t>:</a:t>
            </a:r>
          </a:p>
          <a:p>
            <a:pPr marL="460375" lvl="2">
              <a:lnSpc>
                <a:spcPct val="90000"/>
              </a:lnSpc>
              <a:buFontTx/>
              <a:buChar char="-"/>
            </a:pPr>
            <a:r>
              <a:rPr lang="it-IT" sz="2000" b="1" dirty="0">
                <a:solidFill>
                  <a:srgbClr val="FF0000"/>
                </a:solidFill>
                <a:latin typeface="Gill Sans MT"/>
                <a:cs typeface="Gill Sans MT"/>
              </a:rPr>
              <a:t> </a:t>
            </a:r>
            <a:r>
              <a:rPr lang="it-IT" sz="2000" dirty="0">
                <a:solidFill>
                  <a:srgbClr val="FF0000"/>
                </a:solidFill>
                <a:latin typeface="Gill Sans MT"/>
                <a:cs typeface="Gill Sans MT"/>
              </a:rPr>
              <a:t>Dispnea </a:t>
            </a:r>
            <a:r>
              <a:rPr lang="it-IT" sz="2000" dirty="0" err="1">
                <a:solidFill>
                  <a:srgbClr val="FF0000"/>
                </a:solidFill>
                <a:latin typeface="Gill Sans MT"/>
                <a:cs typeface="Gill Sans MT"/>
              </a:rPr>
              <a:t>ingravescente</a:t>
            </a:r>
            <a:endParaRPr lang="it-IT" sz="2000" dirty="0">
              <a:solidFill>
                <a:srgbClr val="FF0000"/>
              </a:solidFill>
              <a:latin typeface="Gill Sans MT"/>
              <a:cs typeface="Gill Sans MT"/>
            </a:endParaRPr>
          </a:p>
          <a:p>
            <a:pPr marL="460375" lvl="2">
              <a:lnSpc>
                <a:spcPct val="90000"/>
              </a:lnSpc>
              <a:buFontTx/>
              <a:buChar char="-"/>
            </a:pPr>
            <a:r>
              <a:rPr lang="it-IT" sz="2000" dirty="0">
                <a:solidFill>
                  <a:srgbClr val="FF0000"/>
                </a:solidFill>
                <a:latin typeface="Gill Sans MT"/>
                <a:cs typeface="Gill Sans MT"/>
              </a:rPr>
              <a:t> </a:t>
            </a:r>
            <a:r>
              <a:rPr lang="it-IT" sz="2000" dirty="0">
                <a:latin typeface="Gill Sans MT"/>
                <a:cs typeface="Gill Sans MT"/>
              </a:rPr>
              <a:t>Febbre</a:t>
            </a:r>
          </a:p>
          <a:p>
            <a:pPr marL="460375" lvl="2">
              <a:lnSpc>
                <a:spcPct val="90000"/>
              </a:lnSpc>
              <a:buFontTx/>
              <a:buChar char="-"/>
            </a:pPr>
            <a:r>
              <a:rPr lang="it-IT" sz="2000" dirty="0">
                <a:latin typeface="Gill Sans MT"/>
                <a:cs typeface="Gill Sans MT"/>
              </a:rPr>
              <a:t> Tosse non produttiva</a:t>
            </a:r>
          </a:p>
          <a:p>
            <a:pPr marL="460375" lvl="2">
              <a:lnSpc>
                <a:spcPct val="90000"/>
              </a:lnSpc>
              <a:buFontTx/>
              <a:buChar char="-"/>
            </a:pPr>
            <a:r>
              <a:rPr lang="it-IT" sz="2000" b="1" dirty="0">
                <a:solidFill>
                  <a:srgbClr val="FF0000"/>
                </a:solidFill>
                <a:latin typeface="Gill Sans MT"/>
                <a:cs typeface="Gill Sans MT"/>
              </a:rPr>
              <a:t> </a:t>
            </a:r>
            <a:r>
              <a:rPr lang="it-IT" sz="2000" dirty="0" err="1">
                <a:solidFill>
                  <a:srgbClr val="FF0000"/>
                </a:solidFill>
                <a:latin typeface="Gill Sans MT"/>
                <a:cs typeface="Gill Sans MT"/>
              </a:rPr>
              <a:t>Ipossiemiemia</a:t>
            </a:r>
            <a:r>
              <a:rPr lang="it-IT" sz="2000" dirty="0">
                <a:solidFill>
                  <a:srgbClr val="FF0000"/>
                </a:solidFill>
                <a:latin typeface="Gill Sans MT"/>
                <a:cs typeface="Gill Sans MT"/>
              </a:rPr>
              <a:t> con riduzione della </a:t>
            </a:r>
            <a:r>
              <a:rPr lang="it-IT" sz="2000" dirty="0" err="1">
                <a:solidFill>
                  <a:srgbClr val="FF0000"/>
                </a:solidFill>
                <a:latin typeface="Gill Sans MT"/>
                <a:cs typeface="Gill Sans MT"/>
              </a:rPr>
              <a:t>Hb-Saturazione</a:t>
            </a:r>
            <a:endParaRPr lang="it-IT" sz="2000" dirty="0">
              <a:solidFill>
                <a:srgbClr val="FF0000"/>
              </a:solidFill>
              <a:latin typeface="Gill Sans MT"/>
              <a:cs typeface="Gill Sans MT"/>
            </a:endParaRPr>
          </a:p>
          <a:p>
            <a:pPr marL="0" lvl="2">
              <a:lnSpc>
                <a:spcPct val="90000"/>
              </a:lnSpc>
            </a:pPr>
            <a:r>
              <a:rPr lang="it-IT" sz="2000" dirty="0">
                <a:latin typeface="Gill Sans MT"/>
                <a:cs typeface="Gill Sans MT"/>
              </a:rPr>
              <a:t>Frequente complicazione in PNX</a:t>
            </a:r>
          </a:p>
        </p:txBody>
      </p:sp>
      <p:pic>
        <p:nvPicPr>
          <p:cNvPr id="6" name="Picture 4" descr="pcp"/>
          <p:cNvPicPr>
            <a:picLocks noChangeAspect="1" noChangeArrowheads="1"/>
          </p:cNvPicPr>
          <p:nvPr/>
        </p:nvPicPr>
        <p:blipFill>
          <a:blip r:embed="rId2" cstate="print"/>
          <a:srcRect/>
          <a:stretch>
            <a:fillRect/>
          </a:stretch>
        </p:blipFill>
        <p:spPr bwMode="auto">
          <a:xfrm>
            <a:off x="5731846" y="2811571"/>
            <a:ext cx="3181109" cy="3822814"/>
          </a:xfrm>
          <a:prstGeom prst="rect">
            <a:avLst/>
          </a:prstGeom>
          <a:noFill/>
        </p:spPr>
      </p:pic>
      <p:sp>
        <p:nvSpPr>
          <p:cNvPr id="7" name="Rettangolo 6"/>
          <p:cNvSpPr/>
          <p:nvPr/>
        </p:nvSpPr>
        <p:spPr>
          <a:xfrm>
            <a:off x="1106759" y="3105500"/>
            <a:ext cx="4166254" cy="1759456"/>
          </a:xfrm>
          <a:prstGeom prst="rect">
            <a:avLst/>
          </a:prstGeom>
        </p:spPr>
        <p:txBody>
          <a:bodyPr wrap="square">
            <a:spAutoFit/>
          </a:bodyPr>
          <a:lstStyle/>
          <a:p>
            <a:pPr marL="0" lvl="2">
              <a:lnSpc>
                <a:spcPct val="90000"/>
              </a:lnSpc>
            </a:pPr>
            <a:r>
              <a:rPr lang="it-IT" sz="2000" dirty="0">
                <a:cs typeface="Gill Sans MT"/>
              </a:rPr>
              <a:t>- </a:t>
            </a:r>
            <a:r>
              <a:rPr lang="it-IT" sz="2000" b="1" dirty="0">
                <a:cs typeface="Gill Sans MT"/>
              </a:rPr>
              <a:t>RX torace</a:t>
            </a:r>
            <a:r>
              <a:rPr lang="it-IT" sz="2000" dirty="0">
                <a:cs typeface="Gill Sans MT"/>
              </a:rPr>
              <a:t>: </a:t>
            </a:r>
            <a:r>
              <a:rPr lang="it-IT" sz="2000" dirty="0" err="1">
                <a:cs typeface="Gill Sans MT"/>
              </a:rPr>
              <a:t>interstiziopatia</a:t>
            </a:r>
            <a:r>
              <a:rPr lang="it-IT" sz="2000" dirty="0">
                <a:cs typeface="Gill Sans MT"/>
              </a:rPr>
              <a:t> diffusa bilaterale (a volte falsi negativi)</a:t>
            </a:r>
          </a:p>
          <a:p>
            <a:pPr marL="0" lvl="2">
              <a:lnSpc>
                <a:spcPct val="90000"/>
              </a:lnSpc>
              <a:buFontTx/>
              <a:buChar char="-"/>
            </a:pPr>
            <a:r>
              <a:rPr lang="it-IT" sz="2000" dirty="0">
                <a:cs typeface="Gill Sans MT"/>
              </a:rPr>
              <a:t> Aumento LDH (&gt;500 mg/dl); </a:t>
            </a:r>
          </a:p>
          <a:p>
            <a:pPr marL="0" lvl="2">
              <a:lnSpc>
                <a:spcPct val="90000"/>
              </a:lnSpc>
              <a:buFontTx/>
              <a:buChar char="-"/>
            </a:pPr>
            <a:r>
              <a:rPr lang="it-IT" sz="2000" dirty="0">
                <a:cs typeface="Gill Sans MT"/>
              </a:rPr>
              <a:t> GB: normali o elevati</a:t>
            </a:r>
          </a:p>
          <a:p>
            <a:pPr marL="0" lvl="2">
              <a:lnSpc>
                <a:spcPct val="90000"/>
              </a:lnSpc>
              <a:buFontTx/>
              <a:buChar char="-"/>
            </a:pPr>
            <a:r>
              <a:rPr lang="it-IT" sz="2000" dirty="0">
                <a:cs typeface="Gill Sans MT"/>
              </a:rPr>
              <a:t> Ricerca micete (IF o PCR) su espettorato o BAL</a:t>
            </a:r>
          </a:p>
        </p:txBody>
      </p:sp>
      <p:sp>
        <p:nvSpPr>
          <p:cNvPr id="9" name="Rettangolo 8"/>
          <p:cNvSpPr/>
          <p:nvPr/>
        </p:nvSpPr>
        <p:spPr>
          <a:xfrm>
            <a:off x="1106760" y="5398008"/>
            <a:ext cx="3894020" cy="923330"/>
          </a:xfrm>
          <a:prstGeom prst="rect">
            <a:avLst/>
          </a:prstGeom>
          <a:ln w="19050">
            <a:solidFill>
              <a:schemeClr val="accent3">
                <a:lumMod val="50000"/>
              </a:schemeClr>
            </a:solidFill>
          </a:ln>
        </p:spPr>
        <p:txBody>
          <a:bodyPr wrap="square">
            <a:spAutoFit/>
          </a:bodyPr>
          <a:lstStyle/>
          <a:p>
            <a:r>
              <a:rPr lang="it-IT" b="1" dirty="0">
                <a:solidFill>
                  <a:srgbClr val="611617"/>
                </a:solidFill>
              </a:rPr>
              <a:t>la tempestività nell’inizio della terapia (antibiotica e steroidea) è fondamentale per la prognosi</a:t>
            </a:r>
            <a:endParaRPr lang="it-IT" dirty="0">
              <a:solidFill>
                <a:srgbClr val="611617"/>
              </a:solidFill>
            </a:endParaRPr>
          </a:p>
        </p:txBody>
      </p:sp>
      <p:sp>
        <p:nvSpPr>
          <p:cNvPr id="8" name="Rettangolo 5">
            <a:extLst>
              <a:ext uri="{FF2B5EF4-FFF2-40B4-BE49-F238E27FC236}">
                <a16:creationId xmlns:a16="http://schemas.microsoft.com/office/drawing/2014/main" id="{CBEFA0E9-4B25-7D46-8CB3-82807797B39D}"/>
              </a:ext>
            </a:extLst>
          </p:cNvPr>
          <p:cNvSpPr/>
          <p:nvPr/>
        </p:nvSpPr>
        <p:spPr>
          <a:xfrm>
            <a:off x="179388" y="108285"/>
            <a:ext cx="8868356" cy="66052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702774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0"/>
            <a:ext cx="4336267" cy="598559"/>
          </a:xfrm>
        </p:spPr>
        <p:txBody>
          <a:bodyPr>
            <a:normAutofit/>
          </a:bodyPr>
          <a:lstStyle/>
          <a:p>
            <a:r>
              <a:rPr lang="it-IT" sz="3200" b="1" dirty="0"/>
              <a:t>Tubercolosi</a:t>
            </a:r>
          </a:p>
        </p:txBody>
      </p:sp>
      <p:sp>
        <p:nvSpPr>
          <p:cNvPr id="6" name="CasellaDiTesto 5"/>
          <p:cNvSpPr txBox="1"/>
          <p:nvPr/>
        </p:nvSpPr>
        <p:spPr>
          <a:xfrm>
            <a:off x="1198778" y="598559"/>
            <a:ext cx="7725517" cy="2246769"/>
          </a:xfrm>
          <a:prstGeom prst="rect">
            <a:avLst/>
          </a:prstGeom>
          <a:noFill/>
        </p:spPr>
        <p:txBody>
          <a:bodyPr wrap="square" rtlCol="0">
            <a:spAutoFit/>
          </a:bodyPr>
          <a:lstStyle/>
          <a:p>
            <a:r>
              <a:rPr lang="it-IT" sz="2000" dirty="0"/>
              <a:t>Nei soggetti </a:t>
            </a:r>
            <a:r>
              <a:rPr lang="it-IT" sz="2000" dirty="0" err="1"/>
              <a:t>HIV+</a:t>
            </a:r>
            <a:r>
              <a:rPr lang="it-IT" sz="2000" dirty="0"/>
              <a:t> la TB:</a:t>
            </a:r>
          </a:p>
          <a:p>
            <a:pPr>
              <a:buFontTx/>
              <a:buChar char="-"/>
            </a:pPr>
            <a:r>
              <a:rPr lang="it-IT" sz="2000" dirty="0"/>
              <a:t> È più frequente, spesso quale riattivazione di una TB latente a seguito di deficit dell’</a:t>
            </a:r>
            <a:r>
              <a:rPr lang="it-IT" sz="2000" dirty="0" err="1"/>
              <a:t>immunosorveglianza</a:t>
            </a:r>
            <a:endParaRPr lang="it-IT" sz="2000" dirty="0"/>
          </a:p>
          <a:p>
            <a:pPr>
              <a:buFontTx/>
              <a:buChar char="-"/>
            </a:pPr>
            <a:r>
              <a:rPr lang="it-IT" sz="2000" dirty="0"/>
              <a:t> è clinicamente più severa</a:t>
            </a:r>
          </a:p>
          <a:p>
            <a:pPr>
              <a:buFontTx/>
              <a:buChar char="-"/>
            </a:pPr>
            <a:r>
              <a:rPr lang="it-IT" sz="2000" dirty="0"/>
              <a:t> è frequente la localizzazione extra-polmonare</a:t>
            </a:r>
          </a:p>
          <a:p>
            <a:pPr>
              <a:buFontTx/>
              <a:buChar char="-"/>
            </a:pPr>
            <a:r>
              <a:rPr lang="it-IT" sz="2000" dirty="0"/>
              <a:t> nelle forme polmonari si osservano meno frequentemente le forme </a:t>
            </a:r>
            <a:r>
              <a:rPr lang="it-IT" sz="2000" dirty="0" err="1"/>
              <a:t>escavative</a:t>
            </a:r>
            <a:r>
              <a:rPr lang="it-IT" sz="2000" dirty="0"/>
              <a:t> </a:t>
            </a:r>
          </a:p>
        </p:txBody>
      </p:sp>
      <p:pic>
        <p:nvPicPr>
          <p:cNvPr id="7" name="Picture 2" descr="tbc"/>
          <p:cNvPicPr>
            <a:picLocks noChangeAspect="1" noChangeArrowheads="1"/>
          </p:cNvPicPr>
          <p:nvPr/>
        </p:nvPicPr>
        <p:blipFill>
          <a:blip r:embed="rId2" cstate="print"/>
          <a:srcRect/>
          <a:stretch>
            <a:fillRect/>
          </a:stretch>
        </p:blipFill>
        <p:spPr bwMode="auto">
          <a:xfrm>
            <a:off x="1519342" y="3288664"/>
            <a:ext cx="2919308" cy="3112135"/>
          </a:xfrm>
          <a:prstGeom prst="rect">
            <a:avLst/>
          </a:prstGeom>
          <a:noFill/>
        </p:spPr>
      </p:pic>
      <p:pic>
        <p:nvPicPr>
          <p:cNvPr id="8" name="Picture 3" descr="tbc2"/>
          <p:cNvPicPr>
            <a:picLocks noChangeAspect="1" noChangeArrowheads="1"/>
          </p:cNvPicPr>
          <p:nvPr/>
        </p:nvPicPr>
        <p:blipFill>
          <a:blip r:embed="rId3" cstate="print"/>
          <a:srcRect/>
          <a:stretch>
            <a:fillRect/>
          </a:stretch>
        </p:blipFill>
        <p:spPr bwMode="auto">
          <a:xfrm>
            <a:off x="6051697" y="3329024"/>
            <a:ext cx="2824016" cy="3071776"/>
          </a:xfrm>
          <a:prstGeom prst="rect">
            <a:avLst/>
          </a:prstGeom>
          <a:noFill/>
        </p:spPr>
      </p:pic>
      <p:sp>
        <p:nvSpPr>
          <p:cNvPr id="9" name="CasellaDiTesto 8"/>
          <p:cNvSpPr txBox="1"/>
          <p:nvPr/>
        </p:nvSpPr>
        <p:spPr>
          <a:xfrm>
            <a:off x="1326740" y="2919332"/>
            <a:ext cx="3310259" cy="369332"/>
          </a:xfrm>
          <a:prstGeom prst="rect">
            <a:avLst/>
          </a:prstGeom>
          <a:noFill/>
        </p:spPr>
        <p:txBody>
          <a:bodyPr wrap="none" rtlCol="0">
            <a:spAutoFit/>
          </a:bodyPr>
          <a:lstStyle/>
          <a:p>
            <a:r>
              <a:rPr lang="it-IT" dirty="0" err="1"/>
              <a:t>Rx</a:t>
            </a:r>
            <a:r>
              <a:rPr lang="it-IT" dirty="0"/>
              <a:t> torace: TB polmonare in </a:t>
            </a:r>
            <a:r>
              <a:rPr lang="it-IT" dirty="0" err="1"/>
              <a:t>HIV+</a:t>
            </a:r>
            <a:endParaRPr lang="it-IT" dirty="0"/>
          </a:p>
        </p:txBody>
      </p:sp>
      <p:sp>
        <p:nvSpPr>
          <p:cNvPr id="10" name="CasellaDiTesto 9"/>
          <p:cNvSpPr txBox="1"/>
          <p:nvPr/>
        </p:nvSpPr>
        <p:spPr>
          <a:xfrm>
            <a:off x="5614036" y="2959692"/>
            <a:ext cx="3310259" cy="369332"/>
          </a:xfrm>
          <a:prstGeom prst="rect">
            <a:avLst/>
          </a:prstGeom>
          <a:noFill/>
        </p:spPr>
        <p:txBody>
          <a:bodyPr wrap="none" rtlCol="0">
            <a:spAutoFit/>
          </a:bodyPr>
          <a:lstStyle/>
          <a:p>
            <a:r>
              <a:rPr lang="it-IT" dirty="0" err="1"/>
              <a:t>Rx</a:t>
            </a:r>
            <a:r>
              <a:rPr lang="it-IT" dirty="0"/>
              <a:t> torace: TB polmonare in </a:t>
            </a:r>
            <a:r>
              <a:rPr lang="it-IT" dirty="0" err="1"/>
              <a:t>HIV+</a:t>
            </a:r>
            <a:endParaRPr lang="it-IT" dirty="0"/>
          </a:p>
        </p:txBody>
      </p:sp>
      <p:sp>
        <p:nvSpPr>
          <p:cNvPr id="11" name="Rettangolo 5">
            <a:extLst>
              <a:ext uri="{FF2B5EF4-FFF2-40B4-BE49-F238E27FC236}">
                <a16:creationId xmlns:a16="http://schemas.microsoft.com/office/drawing/2014/main" id="{F4A72C2B-027E-9B41-97C9-B1724736DDC6}"/>
              </a:ext>
            </a:extLst>
          </p:cNvPr>
          <p:cNvSpPr/>
          <p:nvPr/>
        </p:nvSpPr>
        <p:spPr>
          <a:xfrm>
            <a:off x="179388" y="144379"/>
            <a:ext cx="8868356" cy="656915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1370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olo 1"/>
          <p:cNvSpPr>
            <a:spLocks noGrp="1"/>
          </p:cNvSpPr>
          <p:nvPr>
            <p:ph type="title"/>
          </p:nvPr>
        </p:nvSpPr>
        <p:spPr/>
        <p:txBody>
          <a:bodyPr/>
          <a:lstStyle/>
          <a:p>
            <a:pPr eaLnBrk="1" hangingPunct="1"/>
            <a:r>
              <a:rPr lang="en-US" dirty="0">
                <a:latin typeface="Times New Roman" charset="0"/>
              </a:rPr>
              <a:t>Lo…STIGMA…………..</a:t>
            </a:r>
          </a:p>
        </p:txBody>
      </p:sp>
      <p:sp>
        <p:nvSpPr>
          <p:cNvPr id="3" name="Segnaposto contenuto 2"/>
          <p:cNvSpPr>
            <a:spLocks noGrp="1"/>
          </p:cNvSpPr>
          <p:nvPr>
            <p:ph idx="1"/>
          </p:nvPr>
        </p:nvSpPr>
        <p:spPr>
          <a:xfrm>
            <a:off x="457200" y="1593267"/>
            <a:ext cx="8229600" cy="4525962"/>
          </a:xfrm>
        </p:spPr>
        <p:txBody>
          <a:bodyPr/>
          <a:lstStyle/>
          <a:p>
            <a:pPr eaLnBrk="1" hangingPunct="1">
              <a:defRPr/>
            </a:pPr>
            <a:r>
              <a:rPr lang="it-IT" sz="2200" dirty="0"/>
              <a:t>Proprio per questo motivo, la Sindrome da Immunodeficienza Acquisita (AIDS), denominazione raccomandata dai CDC a partire dal 1982, fu inizialmente chiamata </a:t>
            </a:r>
            <a:r>
              <a:rPr lang="it-IT" sz="2200" b="1" dirty="0">
                <a:solidFill>
                  <a:srgbClr val="FF0000"/>
                </a:solidFill>
              </a:rPr>
              <a:t>Gay </a:t>
            </a:r>
            <a:r>
              <a:rPr lang="it-IT" sz="2200" b="1" dirty="0" err="1">
                <a:solidFill>
                  <a:srgbClr val="FF0000"/>
                </a:solidFill>
              </a:rPr>
              <a:t>Related</a:t>
            </a:r>
            <a:r>
              <a:rPr lang="it-IT" sz="2200" b="1" dirty="0">
                <a:solidFill>
                  <a:srgbClr val="FF0000"/>
                </a:solidFill>
              </a:rPr>
              <a:t> Immune </a:t>
            </a:r>
            <a:r>
              <a:rPr lang="it-IT" sz="2200" b="1" dirty="0" err="1">
                <a:solidFill>
                  <a:srgbClr val="FF0000"/>
                </a:solidFill>
              </a:rPr>
              <a:t>Deficiency</a:t>
            </a:r>
            <a:r>
              <a:rPr lang="it-IT" sz="2200" b="1" dirty="0">
                <a:solidFill>
                  <a:srgbClr val="FF0000"/>
                </a:solidFill>
              </a:rPr>
              <a:t> </a:t>
            </a:r>
            <a:r>
              <a:rPr lang="it-IT" sz="2200" dirty="0"/>
              <a:t>(GRID) oppure, in maniera più giornalistica e discriminante, </a:t>
            </a:r>
            <a:r>
              <a:rPr lang="it-IT" sz="2200" b="1" dirty="0">
                <a:solidFill>
                  <a:schemeClr val="tx2">
                    <a:lumMod val="75000"/>
                  </a:schemeClr>
                </a:solidFill>
              </a:rPr>
              <a:t>“the gay </a:t>
            </a:r>
            <a:r>
              <a:rPr lang="it-IT" sz="2200" b="1" dirty="0" err="1">
                <a:solidFill>
                  <a:schemeClr val="tx2">
                    <a:lumMod val="75000"/>
                  </a:schemeClr>
                </a:solidFill>
              </a:rPr>
              <a:t>plague</a:t>
            </a:r>
            <a:r>
              <a:rPr lang="it-IT" sz="2200" b="1" dirty="0">
                <a:solidFill>
                  <a:schemeClr val="tx2">
                    <a:lumMod val="75000"/>
                  </a:schemeClr>
                </a:solidFill>
              </a:rPr>
              <a:t>”</a:t>
            </a:r>
            <a:r>
              <a:rPr lang="it-IT" sz="2200" b="1" dirty="0"/>
              <a:t>.</a:t>
            </a:r>
            <a:r>
              <a:rPr lang="it-IT" sz="2200" dirty="0"/>
              <a:t> Le ipotesi iniziali, circa la causa di questa sindrome, si focalizzarono su </a:t>
            </a:r>
            <a:r>
              <a:rPr lang="it-IT" sz="2200" b="1" dirty="0">
                <a:solidFill>
                  <a:srgbClr val="FF0000"/>
                </a:solidFill>
              </a:rPr>
              <a:t>fattori non infettiv</a:t>
            </a:r>
            <a:r>
              <a:rPr lang="it-IT" sz="2200" dirty="0">
                <a:solidFill>
                  <a:srgbClr val="FF0000"/>
                </a:solidFill>
              </a:rPr>
              <a:t>i</a:t>
            </a:r>
            <a:r>
              <a:rPr lang="it-IT" sz="2200" dirty="0"/>
              <a:t>, come ad esempio </a:t>
            </a:r>
            <a:r>
              <a:rPr lang="it-IT" sz="2200" b="1" dirty="0">
                <a:solidFill>
                  <a:srgbClr val="FF0000"/>
                </a:solidFill>
              </a:rPr>
              <a:t>l’effetto di immunodepressione dovuto all’uso di droghe per via inalatoria</a:t>
            </a:r>
            <a:r>
              <a:rPr lang="it-IT" sz="2200" b="1" dirty="0"/>
              <a:t> </a:t>
            </a:r>
            <a:r>
              <a:rPr lang="it-IT" sz="2200" dirty="0"/>
              <a:t>come </a:t>
            </a:r>
            <a:r>
              <a:rPr lang="it-IT" sz="2200" b="1" dirty="0">
                <a:solidFill>
                  <a:srgbClr val="FF0000"/>
                </a:solidFill>
              </a:rPr>
              <a:t>stimolanti sessuali</a:t>
            </a:r>
            <a:r>
              <a:rPr lang="it-IT" sz="2200" dirty="0"/>
              <a:t>, particolarmente diffuse nella comunità omosessuale dell’epoca, oppure la possibilità di una risposta infiammatoria cronica, innescata dall’esposizione ripetuta allo sperma nel canale anale (</a:t>
            </a:r>
            <a:r>
              <a:rPr lang="it-IT" sz="2200" u="sng" dirty="0" err="1"/>
              <a:t>Sepkowitz</a:t>
            </a:r>
            <a:r>
              <a:rPr lang="it-IT" sz="2200" u="sng" dirty="0"/>
              <a:t> KA, 2001</a:t>
            </a:r>
            <a:r>
              <a:rPr lang="it-IT" sz="2200" dirty="0"/>
              <a:t>) </a:t>
            </a:r>
            <a:endParaRPr lang="en-US" sz="2200" dirty="0"/>
          </a:p>
        </p:txBody>
      </p:sp>
      <p:sp>
        <p:nvSpPr>
          <p:cNvPr id="6" name="Rettangolo 5">
            <a:extLst>
              <a:ext uri="{FF2B5EF4-FFF2-40B4-BE49-F238E27FC236}">
                <a16:creationId xmlns:a16="http://schemas.microsoft.com/office/drawing/2014/main" id="{53357704-EA06-1D41-96CE-D54BFD8B6BED}"/>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022477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138556"/>
            <a:ext cx="7826929" cy="598559"/>
          </a:xfrm>
        </p:spPr>
        <p:txBody>
          <a:bodyPr>
            <a:normAutofit/>
          </a:bodyPr>
          <a:lstStyle/>
          <a:p>
            <a:r>
              <a:rPr lang="it-IT" sz="2400" b="1" dirty="0"/>
              <a:t>Apparato gastrointestinale</a:t>
            </a:r>
          </a:p>
        </p:txBody>
      </p:sp>
      <p:sp>
        <p:nvSpPr>
          <p:cNvPr id="6" name="Rettangolo 5"/>
          <p:cNvSpPr/>
          <p:nvPr/>
        </p:nvSpPr>
        <p:spPr>
          <a:xfrm>
            <a:off x="1106758" y="875140"/>
            <a:ext cx="7826929" cy="646331"/>
          </a:xfrm>
          <a:prstGeom prst="rect">
            <a:avLst/>
          </a:prstGeom>
        </p:spPr>
        <p:txBody>
          <a:bodyPr wrap="square">
            <a:spAutoFit/>
          </a:bodyPr>
          <a:lstStyle/>
          <a:p>
            <a:r>
              <a:rPr lang="it-IT" b="1" dirty="0">
                <a:solidFill>
                  <a:srgbClr val="FF0000"/>
                </a:solidFill>
              </a:rPr>
              <a:t>Sintomi: </a:t>
            </a:r>
            <a:r>
              <a:rPr lang="it-IT" dirty="0">
                <a:solidFill>
                  <a:srgbClr val="FF0000"/>
                </a:solidFill>
              </a:rPr>
              <a:t>disfagia, bruciore retrosternale, </a:t>
            </a:r>
          </a:p>
          <a:p>
            <a:r>
              <a:rPr lang="it-IT" dirty="0">
                <a:solidFill>
                  <a:srgbClr val="FF0000"/>
                </a:solidFill>
              </a:rPr>
              <a:t>dolori addominali, malassorbimento e diarrea cronica</a:t>
            </a:r>
          </a:p>
        </p:txBody>
      </p:sp>
      <p:graphicFrame>
        <p:nvGraphicFramePr>
          <p:cNvPr id="454658" name="Object 2"/>
          <p:cNvGraphicFramePr>
            <a:graphicFrameLocks noChangeAspect="1"/>
          </p:cNvGraphicFramePr>
          <p:nvPr/>
        </p:nvGraphicFramePr>
        <p:xfrm>
          <a:off x="1246806" y="2178552"/>
          <a:ext cx="3034605" cy="2142074"/>
        </p:xfrm>
        <a:graphic>
          <a:graphicData uri="http://schemas.openxmlformats.org/presentationml/2006/ole">
            <mc:AlternateContent xmlns:mc="http://schemas.openxmlformats.org/markup-compatibility/2006">
              <mc:Choice xmlns:v="urn:schemas-microsoft-com:vml" Requires="v">
                <p:oleObj name="Fotografia Photo Editor" r:id="rId2" imgW="3809524" imgH="3543795" progId="">
                  <p:embed/>
                </p:oleObj>
              </mc:Choice>
              <mc:Fallback>
                <p:oleObj name="Fotografia Photo Editor" r:id="rId2" imgW="3809524" imgH="3543795" progId="">
                  <p:embed/>
                  <p:pic>
                    <p:nvPicPr>
                      <p:cNvPr id="4546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806" y="2178552"/>
                        <a:ext cx="3034605" cy="2142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8" name="CasellaDiTesto 7"/>
          <p:cNvSpPr txBox="1"/>
          <p:nvPr/>
        </p:nvSpPr>
        <p:spPr>
          <a:xfrm>
            <a:off x="1174799" y="1793631"/>
            <a:ext cx="1866880" cy="369332"/>
          </a:xfrm>
          <a:prstGeom prst="rect">
            <a:avLst/>
          </a:prstGeom>
          <a:noFill/>
        </p:spPr>
        <p:txBody>
          <a:bodyPr wrap="none" rtlCol="0">
            <a:spAutoFit/>
          </a:bodyPr>
          <a:lstStyle/>
          <a:p>
            <a:r>
              <a:rPr lang="it-IT" b="1" dirty="0">
                <a:solidFill>
                  <a:srgbClr val="611617"/>
                </a:solidFill>
              </a:rPr>
              <a:t>Candidosi orale</a:t>
            </a:r>
          </a:p>
        </p:txBody>
      </p:sp>
      <p:pic>
        <p:nvPicPr>
          <p:cNvPr id="9" name="Picture 2" descr="hpsl"/>
          <p:cNvPicPr>
            <a:picLocks noChangeAspect="1" noChangeArrowheads="1"/>
          </p:cNvPicPr>
          <p:nvPr/>
        </p:nvPicPr>
        <p:blipFill>
          <a:blip r:embed="rId4" cstate="print"/>
          <a:srcRect b="3241"/>
          <a:stretch>
            <a:fillRect/>
          </a:stretch>
        </p:blipFill>
        <p:spPr bwMode="auto">
          <a:xfrm>
            <a:off x="4623065" y="2162962"/>
            <a:ext cx="3476116" cy="2157663"/>
          </a:xfrm>
          <a:prstGeom prst="rect">
            <a:avLst/>
          </a:prstGeom>
          <a:noFill/>
          <a:ln w="9525">
            <a:noFill/>
            <a:miter lim="800000"/>
            <a:headEnd/>
            <a:tailEnd/>
          </a:ln>
          <a:effectLst/>
        </p:spPr>
      </p:pic>
      <p:sp>
        <p:nvSpPr>
          <p:cNvPr id="10" name="CasellaDiTesto 9"/>
          <p:cNvSpPr txBox="1"/>
          <p:nvPr/>
        </p:nvSpPr>
        <p:spPr>
          <a:xfrm>
            <a:off x="4623065" y="1761365"/>
            <a:ext cx="2454518" cy="369332"/>
          </a:xfrm>
          <a:prstGeom prst="rect">
            <a:avLst/>
          </a:prstGeom>
          <a:noFill/>
        </p:spPr>
        <p:txBody>
          <a:bodyPr wrap="none" rtlCol="0">
            <a:spAutoFit/>
          </a:bodyPr>
          <a:lstStyle/>
          <a:p>
            <a:r>
              <a:rPr lang="it-IT" b="1" dirty="0">
                <a:solidFill>
                  <a:srgbClr val="611617"/>
                </a:solidFill>
              </a:rPr>
              <a:t>Esofagite da Candida</a:t>
            </a:r>
          </a:p>
        </p:txBody>
      </p:sp>
      <p:pic>
        <p:nvPicPr>
          <p:cNvPr id="11" name="Immagine 10" descr="Schermata 2015-04-11 alle 01.21.50.png"/>
          <p:cNvPicPr>
            <a:picLocks noChangeAspect="1"/>
          </p:cNvPicPr>
          <p:nvPr/>
        </p:nvPicPr>
        <p:blipFill>
          <a:blip r:embed="rId5"/>
          <a:stretch>
            <a:fillRect/>
          </a:stretch>
        </p:blipFill>
        <p:spPr>
          <a:xfrm>
            <a:off x="1269486" y="4806200"/>
            <a:ext cx="1885685" cy="1860955"/>
          </a:xfrm>
          <a:prstGeom prst="rect">
            <a:avLst/>
          </a:prstGeom>
        </p:spPr>
      </p:pic>
      <p:sp>
        <p:nvSpPr>
          <p:cNvPr id="12" name="CasellaDiTesto 11"/>
          <p:cNvSpPr txBox="1"/>
          <p:nvPr/>
        </p:nvSpPr>
        <p:spPr>
          <a:xfrm>
            <a:off x="1174891" y="4436868"/>
            <a:ext cx="2108269" cy="369332"/>
          </a:xfrm>
          <a:prstGeom prst="rect">
            <a:avLst/>
          </a:prstGeom>
          <a:noFill/>
        </p:spPr>
        <p:txBody>
          <a:bodyPr wrap="none" rtlCol="0">
            <a:spAutoFit/>
          </a:bodyPr>
          <a:lstStyle/>
          <a:p>
            <a:r>
              <a:rPr lang="it-IT" b="1" dirty="0">
                <a:solidFill>
                  <a:srgbClr val="611617"/>
                </a:solidFill>
              </a:rPr>
              <a:t>Esofagite da </a:t>
            </a:r>
            <a:r>
              <a:rPr lang="it-IT" b="1" dirty="0" err="1">
                <a:solidFill>
                  <a:srgbClr val="611617"/>
                </a:solidFill>
              </a:rPr>
              <a:t>CMV</a:t>
            </a:r>
            <a:endParaRPr lang="it-IT" b="1" dirty="0">
              <a:solidFill>
                <a:srgbClr val="611617"/>
              </a:solidFill>
            </a:endParaRPr>
          </a:p>
        </p:txBody>
      </p:sp>
      <p:pic>
        <p:nvPicPr>
          <p:cNvPr id="13" name="Immagine 12" descr="Schermata 2015-04-11 alle 01.22.06.png"/>
          <p:cNvPicPr>
            <a:picLocks noChangeAspect="1"/>
          </p:cNvPicPr>
          <p:nvPr/>
        </p:nvPicPr>
        <p:blipFill>
          <a:blip r:embed="rId6"/>
          <a:stretch>
            <a:fillRect/>
          </a:stretch>
        </p:blipFill>
        <p:spPr>
          <a:xfrm>
            <a:off x="4056082" y="4806199"/>
            <a:ext cx="2145728" cy="1860955"/>
          </a:xfrm>
          <a:prstGeom prst="rect">
            <a:avLst/>
          </a:prstGeom>
        </p:spPr>
      </p:pic>
      <p:pic>
        <p:nvPicPr>
          <p:cNvPr id="14" name="Immagine 13" descr="Schermata 2015-04-11 alle 01.22.13.png"/>
          <p:cNvPicPr>
            <a:picLocks noChangeAspect="1"/>
          </p:cNvPicPr>
          <p:nvPr/>
        </p:nvPicPr>
        <p:blipFill>
          <a:blip r:embed="rId7"/>
          <a:stretch>
            <a:fillRect/>
          </a:stretch>
        </p:blipFill>
        <p:spPr>
          <a:xfrm>
            <a:off x="6201810" y="4806200"/>
            <a:ext cx="2243894" cy="1860954"/>
          </a:xfrm>
          <a:prstGeom prst="rect">
            <a:avLst/>
          </a:prstGeom>
        </p:spPr>
      </p:pic>
      <p:sp>
        <p:nvSpPr>
          <p:cNvPr id="15" name="CasellaDiTesto 14"/>
          <p:cNvSpPr txBox="1"/>
          <p:nvPr/>
        </p:nvSpPr>
        <p:spPr>
          <a:xfrm>
            <a:off x="5147675" y="4404602"/>
            <a:ext cx="2056973" cy="369332"/>
          </a:xfrm>
          <a:prstGeom prst="rect">
            <a:avLst/>
          </a:prstGeom>
          <a:noFill/>
        </p:spPr>
        <p:txBody>
          <a:bodyPr wrap="none" rtlCol="0">
            <a:spAutoFit/>
          </a:bodyPr>
          <a:lstStyle/>
          <a:p>
            <a:r>
              <a:rPr lang="it-IT" b="1" dirty="0">
                <a:solidFill>
                  <a:srgbClr val="611617"/>
                </a:solidFill>
              </a:rPr>
              <a:t>Esofagite da HSV</a:t>
            </a:r>
          </a:p>
        </p:txBody>
      </p:sp>
      <p:sp>
        <p:nvSpPr>
          <p:cNvPr id="16" name="Rettangolo 5">
            <a:extLst>
              <a:ext uri="{FF2B5EF4-FFF2-40B4-BE49-F238E27FC236}">
                <a16:creationId xmlns:a16="http://schemas.microsoft.com/office/drawing/2014/main" id="{D7561899-0414-684F-86F0-501FB7728A30}"/>
              </a:ext>
            </a:extLst>
          </p:cNvPr>
          <p:cNvSpPr/>
          <p:nvPr/>
        </p:nvSpPr>
        <p:spPr>
          <a:xfrm>
            <a:off x="179388" y="188913"/>
            <a:ext cx="8868356" cy="653053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8856699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106759" y="294968"/>
            <a:ext cx="7826929" cy="598559"/>
          </a:xfrm>
        </p:spPr>
        <p:txBody>
          <a:bodyPr>
            <a:normAutofit fontScale="90000"/>
          </a:bodyPr>
          <a:lstStyle/>
          <a:p>
            <a:r>
              <a:rPr lang="it-IT" sz="2400" b="1" dirty="0">
                <a:solidFill>
                  <a:srgbClr val="FF0000"/>
                </a:solidFill>
              </a:rPr>
              <a:t>Sistema nervoso</a:t>
            </a:r>
            <a:br>
              <a:rPr lang="it-IT" sz="2400" b="1" dirty="0">
                <a:solidFill>
                  <a:srgbClr val="FF0000"/>
                </a:solidFill>
              </a:rPr>
            </a:br>
            <a:r>
              <a:rPr lang="it-IT" sz="2400" b="1" dirty="0">
                <a:solidFill>
                  <a:srgbClr val="FF0000"/>
                </a:solidFill>
              </a:rPr>
              <a:t>Infezioni opportunistiche</a:t>
            </a:r>
          </a:p>
        </p:txBody>
      </p:sp>
      <p:sp>
        <p:nvSpPr>
          <p:cNvPr id="8" name="CasellaDiTesto 7"/>
          <p:cNvSpPr txBox="1"/>
          <p:nvPr/>
        </p:nvSpPr>
        <p:spPr>
          <a:xfrm>
            <a:off x="1258699" y="1639446"/>
            <a:ext cx="1644951" cy="369332"/>
          </a:xfrm>
          <a:prstGeom prst="rect">
            <a:avLst/>
          </a:prstGeom>
          <a:noFill/>
        </p:spPr>
        <p:txBody>
          <a:bodyPr wrap="none" rtlCol="0">
            <a:spAutoFit/>
          </a:bodyPr>
          <a:lstStyle/>
          <a:p>
            <a:r>
              <a:rPr lang="it-IT" b="1" dirty="0">
                <a:solidFill>
                  <a:srgbClr val="611617"/>
                </a:solidFill>
              </a:rPr>
              <a:t>Toxoplasmosi</a:t>
            </a:r>
          </a:p>
        </p:txBody>
      </p:sp>
      <p:grpSp>
        <p:nvGrpSpPr>
          <p:cNvPr id="10" name="Gruppo 9"/>
          <p:cNvGrpSpPr/>
          <p:nvPr/>
        </p:nvGrpSpPr>
        <p:grpSpPr>
          <a:xfrm>
            <a:off x="1258699" y="2302852"/>
            <a:ext cx="2585438" cy="3505772"/>
            <a:chOff x="1258699" y="3000684"/>
            <a:chExt cx="2585438" cy="3505772"/>
          </a:xfrm>
        </p:grpSpPr>
        <p:pic>
          <p:nvPicPr>
            <p:cNvPr id="7" name="Picture 5" descr="toxo"/>
            <p:cNvPicPr>
              <a:picLocks noChangeAspect="1" noChangeArrowheads="1"/>
            </p:cNvPicPr>
            <p:nvPr/>
          </p:nvPicPr>
          <p:blipFill>
            <a:blip r:embed="rId2"/>
            <a:srcRect/>
            <a:stretch>
              <a:fillRect/>
            </a:stretch>
          </p:blipFill>
          <p:spPr bwMode="auto">
            <a:xfrm>
              <a:off x="1258699" y="3000684"/>
              <a:ext cx="2585438" cy="3505772"/>
            </a:xfrm>
            <a:prstGeom prst="rect">
              <a:avLst/>
            </a:prstGeom>
            <a:noFill/>
            <a:ln w="9525">
              <a:noFill/>
              <a:miter lim="800000"/>
              <a:headEnd/>
              <a:tailEnd/>
            </a:ln>
          </p:spPr>
        </p:pic>
        <p:sp>
          <p:nvSpPr>
            <p:cNvPr id="9" name="CasellaDiTesto 8"/>
            <p:cNvSpPr txBox="1"/>
            <p:nvPr/>
          </p:nvSpPr>
          <p:spPr>
            <a:xfrm>
              <a:off x="1258699" y="6137124"/>
              <a:ext cx="2545388" cy="338554"/>
            </a:xfrm>
            <a:prstGeom prst="rect">
              <a:avLst/>
            </a:prstGeom>
            <a:noFill/>
          </p:spPr>
          <p:txBody>
            <a:bodyPr wrap="none" rtlCol="0">
              <a:spAutoFit/>
            </a:bodyPr>
            <a:lstStyle/>
            <a:p>
              <a:r>
                <a:rPr lang="it-IT" sz="1600" dirty="0">
                  <a:solidFill>
                    <a:schemeClr val="bg1"/>
                  </a:solidFill>
                </a:rPr>
                <a:t>Tipico il “ring </a:t>
              </a:r>
              <a:r>
                <a:rPr lang="it-IT" sz="1600" dirty="0" err="1">
                  <a:solidFill>
                    <a:schemeClr val="bg1"/>
                  </a:solidFill>
                </a:rPr>
                <a:t>enhancement</a:t>
              </a:r>
              <a:r>
                <a:rPr lang="it-IT" sz="1600" dirty="0">
                  <a:solidFill>
                    <a:schemeClr val="bg1"/>
                  </a:solidFill>
                </a:rPr>
                <a:t>”</a:t>
              </a:r>
            </a:p>
          </p:txBody>
        </p:sp>
      </p:grpSp>
      <p:sp>
        <p:nvSpPr>
          <p:cNvPr id="11" name="Rettangolo 10"/>
          <p:cNvSpPr/>
          <p:nvPr/>
        </p:nvSpPr>
        <p:spPr>
          <a:xfrm>
            <a:off x="3844136" y="3031462"/>
            <a:ext cx="5089551" cy="2118529"/>
          </a:xfrm>
          <a:prstGeom prst="rect">
            <a:avLst/>
          </a:prstGeom>
        </p:spPr>
        <p:txBody>
          <a:bodyPr wrap="square">
            <a:spAutoFit/>
          </a:bodyPr>
          <a:lstStyle/>
          <a:p>
            <a:pPr>
              <a:lnSpc>
                <a:spcPct val="110000"/>
              </a:lnSpc>
              <a:buFontTx/>
              <a:buChar char="-"/>
            </a:pPr>
            <a:r>
              <a:rPr lang="it-IT" sz="2000">
                <a:solidFill>
                  <a:schemeClr val="tx2">
                    <a:lumMod val="75000"/>
                  </a:schemeClr>
                </a:solidFill>
              </a:rPr>
              <a:t> lesioni spesso multiple</a:t>
            </a:r>
          </a:p>
          <a:p>
            <a:pPr>
              <a:lnSpc>
                <a:spcPct val="110000"/>
              </a:lnSpc>
              <a:buFontTx/>
              <a:buChar char="-"/>
            </a:pPr>
            <a:r>
              <a:rPr lang="it-IT" sz="2000">
                <a:solidFill>
                  <a:schemeClr val="tx2">
                    <a:lumMod val="75000"/>
                  </a:schemeClr>
                </a:solidFill>
              </a:rPr>
              <a:t> in entrambi gli emisferi</a:t>
            </a:r>
          </a:p>
          <a:p>
            <a:pPr>
              <a:lnSpc>
                <a:spcPct val="110000"/>
              </a:lnSpc>
              <a:buFontTx/>
              <a:buChar char="-"/>
            </a:pPr>
            <a:r>
              <a:rPr lang="it-IT" sz="2000">
                <a:solidFill>
                  <a:schemeClr val="tx2">
                    <a:lumMod val="75000"/>
                  </a:schemeClr>
                </a:solidFill>
              </a:rPr>
              <a:t> interessano frequentemente </a:t>
            </a:r>
          </a:p>
          <a:p>
            <a:pPr>
              <a:lnSpc>
                <a:spcPct val="110000"/>
              </a:lnSpc>
              <a:buFont typeface="Wingdings" pitchFamily="2" charset="2"/>
              <a:buNone/>
            </a:pPr>
            <a:r>
              <a:rPr lang="it-IT" sz="2000">
                <a:solidFill>
                  <a:schemeClr val="tx2">
                    <a:lumMod val="75000"/>
                  </a:schemeClr>
                </a:solidFill>
              </a:rPr>
              <a:t>	- gangli della base</a:t>
            </a:r>
          </a:p>
          <a:p>
            <a:pPr>
              <a:lnSpc>
                <a:spcPct val="110000"/>
              </a:lnSpc>
              <a:buFont typeface="Wingdings" pitchFamily="2" charset="2"/>
              <a:buNone/>
            </a:pPr>
            <a:r>
              <a:rPr lang="it-IT" sz="2000">
                <a:solidFill>
                  <a:schemeClr val="tx2">
                    <a:lumMod val="75000"/>
                  </a:schemeClr>
                </a:solidFill>
              </a:rPr>
              <a:t>	- zone di passaggio fra sostanza bianca e grigia</a:t>
            </a:r>
          </a:p>
          <a:p>
            <a:pPr>
              <a:lnSpc>
                <a:spcPct val="110000"/>
              </a:lnSpc>
              <a:buFont typeface="Wingdings" pitchFamily="2" charset="2"/>
              <a:buNone/>
            </a:pPr>
            <a:r>
              <a:rPr lang="it-IT" sz="2000">
                <a:solidFill>
                  <a:schemeClr val="tx2">
                    <a:lumMod val="75000"/>
                  </a:schemeClr>
                </a:solidFill>
              </a:rPr>
              <a:t>	- cervelletto</a:t>
            </a:r>
          </a:p>
        </p:txBody>
      </p:sp>
      <p:sp>
        <p:nvSpPr>
          <p:cNvPr id="12" name="Rettangolo 5">
            <a:extLst>
              <a:ext uri="{FF2B5EF4-FFF2-40B4-BE49-F238E27FC236}">
                <a16:creationId xmlns:a16="http://schemas.microsoft.com/office/drawing/2014/main" id="{5FB8B21D-E699-F148-A439-53D591E65B4F}"/>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87778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5-03-16 alle 12.34.14.png"/>
          <p:cNvPicPr>
            <a:picLocks noChangeAspect="1"/>
          </p:cNvPicPr>
          <p:nvPr/>
        </p:nvPicPr>
        <p:blipFill>
          <a:blip r:embed="rId2"/>
          <a:stretch>
            <a:fillRect/>
          </a:stretch>
        </p:blipFill>
        <p:spPr>
          <a:xfrm>
            <a:off x="1281379" y="1571396"/>
            <a:ext cx="3648267" cy="4134703"/>
          </a:xfrm>
          <a:prstGeom prst="rect">
            <a:avLst/>
          </a:prstGeom>
        </p:spPr>
      </p:pic>
      <p:sp>
        <p:nvSpPr>
          <p:cNvPr id="5" name="Titolo 1"/>
          <p:cNvSpPr>
            <a:spLocks noGrp="1"/>
          </p:cNvSpPr>
          <p:nvPr>
            <p:ph type="title"/>
          </p:nvPr>
        </p:nvSpPr>
        <p:spPr>
          <a:xfrm>
            <a:off x="1258699" y="299408"/>
            <a:ext cx="7826929" cy="598559"/>
          </a:xfrm>
        </p:spPr>
        <p:txBody>
          <a:bodyPr>
            <a:normAutofit fontScale="90000"/>
          </a:bodyPr>
          <a:lstStyle/>
          <a:p>
            <a:r>
              <a:rPr lang="it-IT" sz="2400" b="1" dirty="0">
                <a:solidFill>
                  <a:srgbClr val="FF0000"/>
                </a:solidFill>
              </a:rPr>
              <a:t>Sistema nervoso</a:t>
            </a:r>
            <a:br>
              <a:rPr lang="it-IT" sz="2400" b="1" dirty="0">
                <a:solidFill>
                  <a:srgbClr val="FF0000"/>
                </a:solidFill>
              </a:rPr>
            </a:br>
            <a:r>
              <a:rPr lang="it-IT" sz="2400" b="1" dirty="0">
                <a:solidFill>
                  <a:srgbClr val="FF0000"/>
                </a:solidFill>
              </a:rPr>
              <a:t>Infezioni opportunistiche</a:t>
            </a:r>
            <a:endParaRPr lang="it-IT" sz="2400" b="1" dirty="0"/>
          </a:p>
        </p:txBody>
      </p:sp>
      <p:sp>
        <p:nvSpPr>
          <p:cNvPr id="6" name="CasellaDiTesto 5"/>
          <p:cNvSpPr txBox="1"/>
          <p:nvPr/>
        </p:nvSpPr>
        <p:spPr>
          <a:xfrm>
            <a:off x="1281379" y="1020620"/>
            <a:ext cx="5486630" cy="400110"/>
          </a:xfrm>
          <a:prstGeom prst="rect">
            <a:avLst/>
          </a:prstGeom>
          <a:noFill/>
        </p:spPr>
        <p:txBody>
          <a:bodyPr wrap="none" rtlCol="0">
            <a:spAutoFit/>
          </a:bodyPr>
          <a:lstStyle/>
          <a:p>
            <a:r>
              <a:rPr lang="it-IT" sz="2000" b="1" dirty="0" err="1"/>
              <a:t>Leucoencefalopatia</a:t>
            </a:r>
            <a:r>
              <a:rPr lang="it-IT" sz="2000" b="1" dirty="0"/>
              <a:t> Multifocale Progressiva (PML)</a:t>
            </a:r>
          </a:p>
        </p:txBody>
      </p:sp>
      <p:sp>
        <p:nvSpPr>
          <p:cNvPr id="7" name="Rectangle 3"/>
          <p:cNvSpPr txBox="1">
            <a:spLocks noChangeArrowheads="1"/>
          </p:cNvSpPr>
          <p:nvPr/>
        </p:nvSpPr>
        <p:spPr>
          <a:xfrm>
            <a:off x="4929646" y="1600200"/>
            <a:ext cx="4004042"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eziologia: </a:t>
            </a:r>
            <a:r>
              <a:rPr kumimoji="0" lang="it-IT" sz="2000" b="1" i="0" u="none" strike="noStrike" kern="1200" cap="none" spc="0" normalizeH="0" baseline="0" dirty="0">
                <a:ln>
                  <a:noFill/>
                </a:ln>
                <a:effectLst>
                  <a:outerShdw blurRad="38100" dist="38100" dir="2700000" algn="tl">
                    <a:srgbClr val="000000"/>
                  </a:outerShdw>
                </a:effectLst>
                <a:uLnTx/>
                <a:uFillTx/>
                <a:latin typeface="+mn-lt"/>
                <a:ea typeface="+mn-ea"/>
                <a:cs typeface="+mn-cs"/>
              </a:rPr>
              <a:t>virus JC</a:t>
            </a:r>
            <a:r>
              <a:rPr kumimoji="0" lang="it-IT" sz="2000" b="1" i="0" u="none" strike="noStrike" kern="1200" cap="none" spc="0" normalizeH="0" baseline="0" dirty="0">
                <a:ln>
                  <a:noFill/>
                </a:ln>
                <a:effectLst/>
                <a:uLnTx/>
                <a:uFillTx/>
                <a:latin typeface="+mn-lt"/>
                <a:ea typeface="+mn-ea"/>
                <a:cs typeface="+mn-cs"/>
              </a:rPr>
              <a:t> (</a:t>
            </a:r>
            <a:r>
              <a:rPr kumimoji="0" lang="it-IT" sz="2000" b="1" i="1" u="none" strike="noStrike" kern="1200" cap="none" spc="0" normalizeH="0" baseline="0" dirty="0" err="1">
                <a:ln>
                  <a:noFill/>
                </a:ln>
                <a:effectLst/>
                <a:uLnTx/>
                <a:uFillTx/>
                <a:latin typeface="+mn-lt"/>
                <a:ea typeface="+mn-ea"/>
                <a:cs typeface="+mn-cs"/>
              </a:rPr>
              <a:t>papovavirus</a:t>
            </a:r>
            <a:r>
              <a:rPr kumimoji="0" lang="it-IT" sz="2000" b="1" i="0" u="none" strike="noStrike" kern="1200" cap="none" spc="0" normalizeH="0" baseline="0" dirty="0">
                <a:ln>
                  <a:noFill/>
                </a:ln>
                <a:effectLst/>
                <a:uLnTx/>
                <a:uFillTx/>
                <a:latin typeface="+mn-lt"/>
                <a:ea typeface="+mn-ea"/>
                <a:cs typeface="+mn-cs"/>
              </a:rPr>
              <a:t>)</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infezione di oligodendrociti   </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focolai di demielinizzazione spesso confluenti, bilaterali</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kumimoji="0" lang="it-IT" sz="2000" b="1" i="0" u="none" strike="noStrike" kern="1200" cap="none" spc="0" normalizeH="0" baseline="0" dirty="0">
                <a:ln>
                  <a:noFill/>
                </a:ln>
                <a:effectLst/>
                <a:uLnTx/>
                <a:uFillTx/>
                <a:latin typeface="+mn-lt"/>
                <a:ea typeface="+mn-ea"/>
                <a:cs typeface="+mn-cs"/>
              </a:rPr>
              <a:t>più colpite le regioni sottocorticali</a:t>
            </a:r>
          </a:p>
          <a:p>
            <a:pPr marL="342900" marR="0" lvl="0" indent="-342900" algn="l" defTabSz="914400" rtl="0" eaLnBrk="1" fontAlgn="auto" latinLnBrk="0" hangingPunct="1">
              <a:lnSpc>
                <a:spcPct val="140000"/>
              </a:lnSpc>
              <a:spcBef>
                <a:spcPct val="20000"/>
              </a:spcBef>
              <a:spcAft>
                <a:spcPts val="0"/>
              </a:spcAft>
              <a:buClrTx/>
              <a:buSzTx/>
              <a:buFont typeface="Arial" pitchFamily="34" charset="0"/>
              <a:buChar char="•"/>
              <a:tabLst/>
              <a:defRPr/>
            </a:pPr>
            <a:r>
              <a:rPr lang="it-IT" sz="2000" b="1" dirty="0"/>
              <a:t>Le lesioni non prendono contrasto alla RMN</a:t>
            </a:r>
            <a:endParaRPr kumimoji="0" lang="it-IT" sz="2000" b="1" i="0" u="none" strike="noStrike" kern="1200" cap="none" spc="0" normalizeH="0" baseline="0" dirty="0">
              <a:ln>
                <a:noFill/>
              </a:ln>
              <a:effectLst/>
              <a:uLnTx/>
              <a:uFillTx/>
              <a:latin typeface="+mn-lt"/>
              <a:ea typeface="+mn-ea"/>
              <a:cs typeface="+mn-cs"/>
            </a:endParaRPr>
          </a:p>
        </p:txBody>
      </p:sp>
      <p:sp>
        <p:nvSpPr>
          <p:cNvPr id="8" name="Rettangolo 5">
            <a:extLst>
              <a:ext uri="{FF2B5EF4-FFF2-40B4-BE49-F238E27FC236}">
                <a16:creationId xmlns:a16="http://schemas.microsoft.com/office/drawing/2014/main" id="{C4FA365B-EB05-5046-AD73-5ECCF2E65D32}"/>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543151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258699" y="1610145"/>
            <a:ext cx="7597558" cy="487618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Toxoplasma</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gondii</a:t>
            </a: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JC </a:t>
            </a:r>
            <a:r>
              <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rPr>
              <a:t>virus</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Mycobacterium tuberculosis</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Cryptococcus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neoformans</a:t>
            </a:r>
            <a:endPar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Aspergillus</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fumigatus</a:t>
            </a:r>
            <a:endPar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Treponema</a:t>
            </a:r>
            <a:r>
              <a:rPr kumimoji="0" lang="en-US" sz="2000" b="1" i="1" u="none" strike="noStrike" kern="1200" cap="none" spc="0" normalizeH="0" baseline="0" noProof="0" dirty="0">
                <a:ln>
                  <a:noFill/>
                </a:ln>
                <a:solidFill>
                  <a:schemeClr val="tx2">
                    <a:lumMod val="75000"/>
                  </a:schemeClr>
                </a:solidFill>
                <a:effectLst/>
                <a:uLnTx/>
                <a:uFillTx/>
                <a:latin typeface="+mn-lt"/>
                <a:ea typeface="+mn-ea"/>
                <a:cs typeface="+mn-cs"/>
              </a:rPr>
              <a:t> </a:t>
            </a:r>
            <a:r>
              <a:rPr kumimoji="0" lang="en-US" sz="2000" b="1" i="1" u="none" strike="noStrike" kern="1200" cap="none" spc="0" normalizeH="0" baseline="0" noProof="0" dirty="0" err="1">
                <a:ln>
                  <a:noFill/>
                </a:ln>
                <a:solidFill>
                  <a:schemeClr val="tx2">
                    <a:lumMod val="75000"/>
                  </a:schemeClr>
                </a:solidFill>
                <a:effectLst/>
                <a:uLnTx/>
                <a:uFillTx/>
                <a:latin typeface="+mn-lt"/>
                <a:ea typeface="+mn-ea"/>
                <a:cs typeface="+mn-cs"/>
              </a:rPr>
              <a:t>pallidum</a:t>
            </a:r>
            <a:endParaRPr lang="en-US" sz="2000" b="1" i="1" dirty="0">
              <a:solidFill>
                <a:schemeClr val="tx2">
                  <a:lumMod val="75000"/>
                </a:schemeClr>
              </a:solidFill>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CMV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HSV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i="1" dirty="0">
                <a:solidFill>
                  <a:schemeClr val="tx2">
                    <a:lumMod val="75000"/>
                  </a:schemeClr>
                </a:solidFill>
              </a:rPr>
              <a:t>VZV</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lang="en-US" sz="2000" b="1" dirty="0" err="1">
                <a:solidFill>
                  <a:schemeClr val="tx2">
                    <a:lumMod val="75000"/>
                  </a:schemeClr>
                </a:solidFill>
              </a:rPr>
              <a:t>Tumori</a:t>
            </a:r>
            <a:r>
              <a:rPr lang="en-US" sz="2000" b="1" dirty="0">
                <a:solidFill>
                  <a:schemeClr val="tx2">
                    <a:lumMod val="75000"/>
                  </a:schemeClr>
                </a:solidFill>
              </a:rPr>
              <a:t> </a:t>
            </a:r>
            <a:r>
              <a:rPr lang="en-US" sz="2000" dirty="0">
                <a:solidFill>
                  <a:schemeClr val="tx2">
                    <a:lumMod val="75000"/>
                  </a:schemeClr>
                </a:solidFill>
              </a:rPr>
              <a:t>(</a:t>
            </a:r>
            <a:r>
              <a:rPr lang="en-US" sz="2000" dirty="0" err="1">
                <a:solidFill>
                  <a:schemeClr val="tx2">
                    <a:lumMod val="75000"/>
                  </a:schemeClr>
                </a:solidFill>
              </a:rPr>
              <a:t>Linfoma</a:t>
            </a:r>
            <a:r>
              <a:rPr lang="en-US" sz="2000" dirty="0">
                <a:solidFill>
                  <a:schemeClr val="tx2">
                    <a:lumMod val="75000"/>
                  </a:schemeClr>
                </a:solidFill>
              </a:rPr>
              <a:t> </a:t>
            </a:r>
            <a:r>
              <a:rPr lang="en-US" sz="2000" dirty="0" err="1">
                <a:solidFill>
                  <a:schemeClr val="tx2">
                    <a:lumMod val="75000"/>
                  </a:schemeClr>
                </a:solidFill>
              </a:rPr>
              <a:t>primitivo</a:t>
            </a:r>
            <a:r>
              <a:rPr lang="en-US" sz="2000" dirty="0">
                <a:solidFill>
                  <a:schemeClr val="tx2">
                    <a:lumMod val="75000"/>
                  </a:schemeClr>
                </a:solidFill>
              </a:rPr>
              <a:t> </a:t>
            </a:r>
            <a:r>
              <a:rPr lang="en-US" sz="2000" dirty="0" err="1">
                <a:solidFill>
                  <a:schemeClr val="tx2">
                    <a:lumMod val="75000"/>
                  </a:schemeClr>
                </a:solidFill>
              </a:rPr>
              <a:t>cerebrale</a:t>
            </a:r>
            <a:r>
              <a:rPr lang="en-US" sz="2000" dirty="0">
                <a:solidFill>
                  <a:schemeClr val="tx2">
                    <a:lumMod val="75000"/>
                  </a:schemeClr>
                </a:solidFill>
              </a:rPr>
              <a:t>, </a:t>
            </a:r>
            <a:r>
              <a:rPr lang="en-US" sz="2000" dirty="0" err="1">
                <a:solidFill>
                  <a:schemeClr val="tx2">
                    <a:lumMod val="75000"/>
                  </a:schemeClr>
                </a:solidFill>
              </a:rPr>
              <a:t>Linfoma</a:t>
            </a:r>
            <a:r>
              <a:rPr lang="en-US" sz="2000" dirty="0">
                <a:solidFill>
                  <a:schemeClr val="tx2">
                    <a:lumMod val="75000"/>
                  </a:schemeClr>
                </a:solidFill>
              </a:rPr>
              <a:t> </a:t>
            </a:r>
            <a:r>
              <a:rPr lang="en-US" sz="2000" dirty="0" err="1">
                <a:solidFill>
                  <a:schemeClr val="tx2">
                    <a:lumMod val="75000"/>
                  </a:schemeClr>
                </a:solidFill>
              </a:rPr>
              <a:t>secondario</a:t>
            </a:r>
            <a:r>
              <a:rPr lang="en-US" sz="2000" dirty="0">
                <a:solidFill>
                  <a:schemeClr val="tx2">
                    <a:lumMod val="75000"/>
                  </a:schemeClr>
                </a:solidFill>
              </a:rPr>
              <a:t>, Sarcoma </a:t>
            </a:r>
            <a:r>
              <a:rPr lang="en-US" sz="2000" dirty="0" err="1">
                <a:solidFill>
                  <a:schemeClr val="tx2">
                    <a:lumMod val="75000"/>
                  </a:schemeClr>
                </a:solidFill>
              </a:rPr>
              <a:t>di</a:t>
            </a:r>
            <a:r>
              <a:rPr lang="en-US" sz="2000" dirty="0">
                <a:solidFill>
                  <a:schemeClr val="tx2">
                    <a:lumMod val="75000"/>
                  </a:schemeClr>
                </a:solidFill>
              </a:rPr>
              <a:t> Kaposi)</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2000" b="1"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6" name="CasellaDiTesto 5"/>
          <p:cNvSpPr txBox="1"/>
          <p:nvPr/>
        </p:nvSpPr>
        <p:spPr>
          <a:xfrm>
            <a:off x="1239422" y="1164267"/>
            <a:ext cx="7846206" cy="369332"/>
          </a:xfrm>
          <a:prstGeom prst="rect">
            <a:avLst/>
          </a:prstGeom>
          <a:noFill/>
        </p:spPr>
        <p:txBody>
          <a:bodyPr wrap="none" rtlCol="0">
            <a:spAutoFit/>
          </a:bodyPr>
          <a:lstStyle/>
          <a:p>
            <a:r>
              <a:rPr lang="it-IT" b="1" dirty="0">
                <a:solidFill>
                  <a:srgbClr val="000000"/>
                </a:solidFill>
              </a:rPr>
              <a:t>Agenti eziologici più frequenti di lesioni focali del SNC in pazienti </a:t>
            </a:r>
            <a:r>
              <a:rPr lang="it-IT" b="1" dirty="0" err="1">
                <a:solidFill>
                  <a:srgbClr val="000000"/>
                </a:solidFill>
              </a:rPr>
              <a:t>HIV+</a:t>
            </a:r>
            <a:endParaRPr lang="it-IT" b="1" dirty="0">
              <a:solidFill>
                <a:srgbClr val="000000"/>
              </a:solidFill>
            </a:endParaRPr>
          </a:p>
        </p:txBody>
      </p:sp>
      <p:sp>
        <p:nvSpPr>
          <p:cNvPr id="2" name="Rettangolo 1">
            <a:extLst>
              <a:ext uri="{FF2B5EF4-FFF2-40B4-BE49-F238E27FC236}">
                <a16:creationId xmlns:a16="http://schemas.microsoft.com/office/drawing/2014/main" id="{78F4002D-B42D-DB46-8D82-8C7484B07792}"/>
              </a:ext>
            </a:extLst>
          </p:cNvPr>
          <p:cNvSpPr/>
          <p:nvPr/>
        </p:nvSpPr>
        <p:spPr>
          <a:xfrm>
            <a:off x="2286000" y="266380"/>
            <a:ext cx="4572000" cy="1077218"/>
          </a:xfrm>
          <a:prstGeom prst="rect">
            <a:avLst/>
          </a:prstGeom>
        </p:spPr>
        <p:txBody>
          <a:bodyPr>
            <a:spAutoFit/>
          </a:bodyPr>
          <a:lstStyle/>
          <a:p>
            <a:pPr algn="ctr"/>
            <a:r>
              <a:rPr lang="it-IT" sz="3200" b="1" dirty="0">
                <a:solidFill>
                  <a:srgbClr val="FF0000"/>
                </a:solidFill>
              </a:rPr>
              <a:t>Sistema nervoso</a:t>
            </a:r>
            <a:br>
              <a:rPr lang="it-IT" sz="3200" b="1" dirty="0">
                <a:solidFill>
                  <a:srgbClr val="FF0000"/>
                </a:solidFill>
              </a:rPr>
            </a:br>
            <a:r>
              <a:rPr lang="it-IT" sz="3200" b="1" dirty="0">
                <a:solidFill>
                  <a:srgbClr val="FF0000"/>
                </a:solidFill>
              </a:rPr>
              <a:t>Infezioni opportunistiche</a:t>
            </a:r>
            <a:endParaRPr lang="it-IT" sz="3200" dirty="0"/>
          </a:p>
        </p:txBody>
      </p:sp>
      <p:sp>
        <p:nvSpPr>
          <p:cNvPr id="8" name="Rettangolo 5">
            <a:extLst>
              <a:ext uri="{FF2B5EF4-FFF2-40B4-BE49-F238E27FC236}">
                <a16:creationId xmlns:a16="http://schemas.microsoft.com/office/drawing/2014/main" id="{D3E20C10-7573-0440-8412-9DA2A68C5B97}"/>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281557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30097" y="359568"/>
            <a:ext cx="7826929" cy="598559"/>
          </a:xfrm>
        </p:spPr>
        <p:txBody>
          <a:bodyPr>
            <a:noAutofit/>
          </a:bodyPr>
          <a:lstStyle/>
          <a:p>
            <a:r>
              <a:rPr lang="it-IT" sz="3200" b="1" dirty="0"/>
              <a:t>Apparato oculare</a:t>
            </a:r>
            <a:br>
              <a:rPr lang="it-IT" sz="3200" b="1" dirty="0"/>
            </a:br>
            <a:r>
              <a:rPr lang="it-IT" sz="3200" b="1" dirty="0"/>
              <a:t>Infezioni opportunistiche</a:t>
            </a:r>
          </a:p>
        </p:txBody>
      </p:sp>
      <p:sp>
        <p:nvSpPr>
          <p:cNvPr id="6" name="Rettangolo 5"/>
          <p:cNvSpPr/>
          <p:nvPr/>
        </p:nvSpPr>
        <p:spPr>
          <a:xfrm>
            <a:off x="3957533" y="1280794"/>
            <a:ext cx="4955422" cy="923330"/>
          </a:xfrm>
          <a:prstGeom prst="rect">
            <a:avLst/>
          </a:prstGeom>
        </p:spPr>
        <p:txBody>
          <a:bodyPr wrap="square">
            <a:spAutoFit/>
          </a:bodyPr>
          <a:lstStyle/>
          <a:p>
            <a:r>
              <a:rPr lang="it-IT" dirty="0">
                <a:solidFill>
                  <a:schemeClr val="tx2">
                    <a:lumMod val="75000"/>
                  </a:schemeClr>
                </a:solidFill>
              </a:rPr>
              <a:t>- All’esame del fondo oculare : essudati retinici a fiocco di cotone (“</a:t>
            </a:r>
            <a:r>
              <a:rPr lang="it-IT" dirty="0" err="1">
                <a:solidFill>
                  <a:schemeClr val="tx2">
                    <a:lumMod val="75000"/>
                  </a:schemeClr>
                </a:solidFill>
              </a:rPr>
              <a:t>cotton</a:t>
            </a:r>
            <a:r>
              <a:rPr lang="it-IT" dirty="0">
                <a:solidFill>
                  <a:schemeClr val="tx2">
                    <a:lumMod val="75000"/>
                  </a:schemeClr>
                </a:solidFill>
              </a:rPr>
              <a:t> </a:t>
            </a:r>
            <a:r>
              <a:rPr lang="it-IT" dirty="0" err="1">
                <a:solidFill>
                  <a:schemeClr val="tx2">
                    <a:lumMod val="75000"/>
                  </a:schemeClr>
                </a:solidFill>
              </a:rPr>
              <a:t>wool</a:t>
            </a:r>
            <a:r>
              <a:rPr lang="it-IT" dirty="0">
                <a:solidFill>
                  <a:schemeClr val="tx2">
                    <a:lumMod val="75000"/>
                  </a:schemeClr>
                </a:solidFill>
              </a:rPr>
              <a:t>”)</a:t>
            </a:r>
          </a:p>
          <a:p>
            <a:pPr>
              <a:buFontTx/>
              <a:buChar char="-"/>
            </a:pPr>
            <a:r>
              <a:rPr lang="it-IT" dirty="0">
                <a:solidFill>
                  <a:schemeClr val="tx2">
                    <a:lumMod val="75000"/>
                  </a:schemeClr>
                </a:solidFill>
              </a:rPr>
              <a:t> diagnosi differenziale con retinite da </a:t>
            </a:r>
            <a:r>
              <a:rPr lang="it-IT" dirty="0" err="1">
                <a:solidFill>
                  <a:schemeClr val="tx2">
                    <a:lumMod val="75000"/>
                  </a:schemeClr>
                </a:solidFill>
              </a:rPr>
              <a:t>CMV</a:t>
            </a:r>
            <a:endParaRPr lang="it-IT" dirty="0">
              <a:solidFill>
                <a:schemeClr val="tx2">
                  <a:lumMod val="75000"/>
                </a:schemeClr>
              </a:solidFill>
            </a:endParaRPr>
          </a:p>
        </p:txBody>
      </p:sp>
      <p:pic>
        <p:nvPicPr>
          <p:cNvPr id="7" name="Picture 3"/>
          <p:cNvPicPr>
            <a:picLocks noChangeAspect="1" noChangeArrowheads="1"/>
          </p:cNvPicPr>
          <p:nvPr/>
        </p:nvPicPr>
        <p:blipFill>
          <a:blip r:embed="rId2" cstate="print"/>
          <a:srcRect/>
          <a:stretch>
            <a:fillRect/>
          </a:stretch>
        </p:blipFill>
        <p:spPr bwMode="auto">
          <a:xfrm>
            <a:off x="1258699" y="1605648"/>
            <a:ext cx="2483768" cy="1793832"/>
          </a:xfrm>
          <a:prstGeom prst="rect">
            <a:avLst/>
          </a:prstGeom>
          <a:noFill/>
          <a:ln w="9525">
            <a:noFill/>
            <a:miter lim="800000"/>
            <a:headEnd/>
            <a:tailEnd/>
          </a:ln>
          <a:effectLst/>
        </p:spPr>
      </p:pic>
      <p:sp>
        <p:nvSpPr>
          <p:cNvPr id="8" name="CasellaDiTesto 7"/>
          <p:cNvSpPr txBox="1"/>
          <p:nvPr/>
        </p:nvSpPr>
        <p:spPr>
          <a:xfrm>
            <a:off x="1234637" y="1142793"/>
            <a:ext cx="1979324" cy="369332"/>
          </a:xfrm>
          <a:prstGeom prst="rect">
            <a:avLst/>
          </a:prstGeom>
          <a:noFill/>
        </p:spPr>
        <p:txBody>
          <a:bodyPr wrap="none" rtlCol="0">
            <a:spAutoFit/>
          </a:bodyPr>
          <a:lstStyle/>
          <a:p>
            <a:r>
              <a:rPr lang="it-IT" b="1" dirty="0">
                <a:solidFill>
                  <a:srgbClr val="FF0000"/>
                </a:solidFill>
              </a:rPr>
              <a:t>Retinopatia da HIV</a:t>
            </a:r>
          </a:p>
        </p:txBody>
      </p:sp>
      <p:pic>
        <p:nvPicPr>
          <p:cNvPr id="9" name="Picture 2" descr="retinite"/>
          <p:cNvPicPr>
            <a:picLocks noChangeAspect="1" noChangeArrowheads="1"/>
          </p:cNvPicPr>
          <p:nvPr/>
        </p:nvPicPr>
        <p:blipFill>
          <a:blip r:embed="rId3"/>
          <a:srcRect/>
          <a:stretch>
            <a:fillRect/>
          </a:stretch>
        </p:blipFill>
        <p:spPr bwMode="auto">
          <a:xfrm>
            <a:off x="1258700" y="4026857"/>
            <a:ext cx="2569014" cy="1926760"/>
          </a:xfrm>
          <a:prstGeom prst="rect">
            <a:avLst/>
          </a:prstGeom>
          <a:noFill/>
          <a:ln w="9525">
            <a:noFill/>
            <a:miter lim="800000"/>
            <a:headEnd/>
            <a:tailEnd/>
          </a:ln>
        </p:spPr>
      </p:pic>
      <p:sp>
        <p:nvSpPr>
          <p:cNvPr id="10" name="CasellaDiTesto 9"/>
          <p:cNvSpPr txBox="1"/>
          <p:nvPr/>
        </p:nvSpPr>
        <p:spPr>
          <a:xfrm>
            <a:off x="1411099" y="3657525"/>
            <a:ext cx="1736566" cy="369332"/>
          </a:xfrm>
          <a:prstGeom prst="rect">
            <a:avLst/>
          </a:prstGeom>
          <a:noFill/>
        </p:spPr>
        <p:txBody>
          <a:bodyPr wrap="none" rtlCol="0">
            <a:spAutoFit/>
          </a:bodyPr>
          <a:lstStyle/>
          <a:p>
            <a:r>
              <a:rPr lang="it-IT" b="1" dirty="0">
                <a:solidFill>
                  <a:srgbClr val="FF0000"/>
                </a:solidFill>
              </a:rPr>
              <a:t>Retinite da </a:t>
            </a:r>
            <a:r>
              <a:rPr lang="it-IT" b="1" dirty="0" err="1">
                <a:solidFill>
                  <a:srgbClr val="FF0000"/>
                </a:solidFill>
              </a:rPr>
              <a:t>CMV</a:t>
            </a:r>
            <a:endParaRPr lang="it-IT" b="1" dirty="0">
              <a:solidFill>
                <a:srgbClr val="FF0000"/>
              </a:solidFill>
            </a:endParaRPr>
          </a:p>
        </p:txBody>
      </p:sp>
      <p:sp>
        <p:nvSpPr>
          <p:cNvPr id="11" name="Rectangle 3"/>
          <p:cNvSpPr txBox="1">
            <a:spLocks noChangeArrowheads="1"/>
          </p:cNvSpPr>
          <p:nvPr/>
        </p:nvSpPr>
        <p:spPr>
          <a:xfrm>
            <a:off x="4000388" y="4026858"/>
            <a:ext cx="4912568" cy="1926760"/>
          </a:xfrm>
          <a:prstGeom prst="rect">
            <a:avLst/>
          </a:prstGeom>
        </p:spPr>
        <p:txBody>
          <a:bodyPr vert="horz" lIns="91440" tIns="45720" rIns="91440" bIns="45720" rtlCol="0">
            <a:normAutofit fontScale="92500"/>
          </a:bodyPr>
          <a:lstStyle/>
          <a:p>
            <a:pPr lvl="0" defTabSz="914400"/>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a:p>
            <a:pPr marR="0" lvl="0" algn="l" defTabSz="914400" rtl="0" eaLnBrk="1" fontAlgn="auto" latinLnBrk="0" hangingPunct="1">
              <a:spcAft>
                <a:spcPts val="0"/>
              </a:spcAft>
              <a:buClrTx/>
              <a:buSzTx/>
              <a:tabLst/>
              <a:defRPr/>
            </a:pP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 E’ la principale causa di cecità nel paziente con AIDS</a:t>
            </a:r>
          </a:p>
          <a:p>
            <a:pPr marR="0" lvl="0" algn="l" defTabSz="914400" rtl="0" eaLnBrk="1" fontAlgn="auto" latinLnBrk="0" hangingPunct="1">
              <a:spcAft>
                <a:spcPts val="0"/>
              </a:spcAft>
              <a:buClrTx/>
              <a:buSzTx/>
              <a:buFontTx/>
              <a:buChar char="-"/>
              <a:tabLst/>
              <a:defRPr/>
            </a:pP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Esordisce  monolateralmente, successivamente</a:t>
            </a:r>
            <a:r>
              <a:rPr kumimoji="0" lang="it-IT" i="0" u="none" strike="noStrike" kern="1200" cap="none" spc="0" normalizeH="0" noProof="0" dirty="0">
                <a:ln>
                  <a:noFill/>
                </a:ln>
                <a:solidFill>
                  <a:schemeClr val="tx2">
                    <a:lumMod val="75000"/>
                  </a:schemeClr>
                </a:solidFill>
                <a:effectLst/>
                <a:uLnTx/>
                <a:uFillTx/>
                <a:latin typeface="+mn-lt"/>
                <a:ea typeface="+mn-ea"/>
                <a:cs typeface="+mn-cs"/>
              </a:rPr>
              <a:t> diventa bilaterale</a:t>
            </a:r>
          </a:p>
          <a:p>
            <a:pPr marR="0" lvl="0" algn="l" defTabSz="914400" rtl="0" eaLnBrk="1" fontAlgn="auto" latinLnBrk="0" hangingPunct="1">
              <a:spcAft>
                <a:spcPts val="0"/>
              </a:spcAft>
              <a:buClrTx/>
              <a:buSzTx/>
              <a:buFontTx/>
              <a:buChar char="-"/>
              <a:tabLst/>
              <a:defRPr/>
            </a:pPr>
            <a:r>
              <a:rPr lang="it-IT" noProof="0" dirty="0">
                <a:solidFill>
                  <a:schemeClr val="tx2">
                    <a:lumMod val="75000"/>
                  </a:schemeClr>
                </a:solidFill>
              </a:rPr>
              <a:t> All’esame del </a:t>
            </a:r>
            <a:r>
              <a:rPr lang="it-IT" dirty="0">
                <a:solidFill>
                  <a:schemeClr val="tx2">
                    <a:lumMod val="75000"/>
                  </a:schemeClr>
                </a:solidFill>
              </a:rPr>
              <a:t>fondo </a:t>
            </a:r>
            <a:r>
              <a:rPr lang="it-IT" dirty="0" err="1">
                <a:solidFill>
                  <a:schemeClr val="tx2">
                    <a:lumMod val="75000"/>
                  </a:schemeClr>
                </a:solidFill>
              </a:rPr>
              <a:t>ocilare</a:t>
            </a:r>
            <a:r>
              <a:rPr lang="it-IT" dirty="0">
                <a:solidFill>
                  <a:schemeClr val="tx2">
                    <a:lumMod val="75000"/>
                  </a:schemeClr>
                </a:solidFill>
              </a:rPr>
              <a:t> si osservano: </a:t>
            </a:r>
            <a:r>
              <a:rPr kumimoji="0" lang="it-IT" i="0" u="none" strike="noStrike" kern="1200" cap="none" spc="0" normalizeH="0" baseline="0" noProof="0" dirty="0">
                <a:ln>
                  <a:noFill/>
                </a:ln>
                <a:solidFill>
                  <a:schemeClr val="tx2">
                    <a:lumMod val="75000"/>
                  </a:schemeClr>
                </a:solidFill>
                <a:effectLst/>
                <a:uLnTx/>
                <a:uFillTx/>
                <a:latin typeface="+mn-lt"/>
                <a:ea typeface="+mn-ea"/>
                <a:cs typeface="+mn-cs"/>
              </a:rPr>
              <a:t>focolai essudativi perivasali, edema, emorragie e </a:t>
            </a:r>
            <a:r>
              <a:rPr kumimoji="0" lang="it-IT" i="0" u="none" strike="noStrike" kern="1200" cap="none" spc="0" normalizeH="0" baseline="0" noProof="0" dirty="0" err="1">
                <a:ln>
                  <a:noFill/>
                </a:ln>
                <a:solidFill>
                  <a:schemeClr val="tx2">
                    <a:lumMod val="75000"/>
                  </a:schemeClr>
                </a:solidFill>
                <a:effectLst/>
                <a:uLnTx/>
                <a:uFillTx/>
                <a:latin typeface="+mn-lt"/>
                <a:ea typeface="+mn-ea"/>
                <a:cs typeface="+mn-cs"/>
              </a:rPr>
              <a:t>vasculite</a:t>
            </a:r>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a:p>
            <a:pPr marR="0" lvl="0" algn="l" defTabSz="914400" rtl="0" eaLnBrk="1" fontAlgn="auto" latinLnBrk="0" hangingPunct="1">
              <a:spcAft>
                <a:spcPts val="0"/>
              </a:spcAft>
              <a:buClrTx/>
              <a:buSzTx/>
              <a:buFontTx/>
              <a:buChar char="-"/>
              <a:tabLst/>
              <a:defRPr/>
            </a:pPr>
            <a:r>
              <a:rPr lang="it-IT" dirty="0">
                <a:solidFill>
                  <a:schemeClr val="tx2">
                    <a:lumMod val="75000"/>
                  </a:schemeClr>
                </a:solidFill>
              </a:rPr>
              <a:t>Compare quando i CD4 sono&lt;100 </a:t>
            </a:r>
            <a:r>
              <a:rPr lang="it-IT" dirty="0" err="1">
                <a:solidFill>
                  <a:schemeClr val="tx2">
                    <a:lumMod val="75000"/>
                  </a:schemeClr>
                </a:solidFill>
              </a:rPr>
              <a:t>cell</a:t>
            </a:r>
            <a:r>
              <a:rPr lang="it-IT" dirty="0">
                <a:solidFill>
                  <a:schemeClr val="tx2">
                    <a:lumMod val="75000"/>
                  </a:schemeClr>
                </a:solidFill>
              </a:rPr>
              <a:t>/mmc</a:t>
            </a:r>
            <a:endParaRPr kumimoji="0" lang="it-IT" i="0" u="none" strike="noStrike" kern="1200" cap="none" spc="0" normalizeH="0" baseline="0" noProof="0" dirty="0">
              <a:ln>
                <a:noFill/>
              </a:ln>
              <a:solidFill>
                <a:schemeClr val="tx2">
                  <a:lumMod val="75000"/>
                </a:schemeClr>
              </a:solidFill>
              <a:effectLst/>
              <a:uLnTx/>
              <a:uFillTx/>
              <a:latin typeface="+mn-lt"/>
              <a:ea typeface="+mn-ea"/>
              <a:cs typeface="+mn-cs"/>
            </a:endParaRPr>
          </a:p>
        </p:txBody>
      </p:sp>
      <p:sp>
        <p:nvSpPr>
          <p:cNvPr id="12" name="Rettangolo 5">
            <a:extLst>
              <a:ext uri="{FF2B5EF4-FFF2-40B4-BE49-F238E27FC236}">
                <a16:creationId xmlns:a16="http://schemas.microsoft.com/office/drawing/2014/main" id="{5790B200-5A2C-7040-BF48-59CC7182C8A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26481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02" name="Object 2"/>
          <p:cNvGraphicFramePr>
            <a:graphicFrameLocks noChangeAspect="1"/>
          </p:cNvGraphicFramePr>
          <p:nvPr/>
        </p:nvGraphicFramePr>
        <p:xfrm>
          <a:off x="3702191" y="1028350"/>
          <a:ext cx="2596910" cy="1947683"/>
        </p:xfrm>
        <a:graphic>
          <a:graphicData uri="http://schemas.openxmlformats.org/presentationml/2006/ole">
            <mc:AlternateContent xmlns:mc="http://schemas.openxmlformats.org/markup-compatibility/2006">
              <mc:Choice xmlns:v="urn:schemas-microsoft-com:vml" Requires="v">
                <p:oleObj name="Fotografia Photo Editor" r:id="rId2" imgW="3809524" imgH="4247619" progId="">
                  <p:embed/>
                </p:oleObj>
              </mc:Choice>
              <mc:Fallback>
                <p:oleObj name="Fotografia Photo Editor" r:id="rId2" imgW="3809524" imgH="4247619" progId="">
                  <p:embed/>
                  <p:pic>
                    <p:nvPicPr>
                      <p:cNvPr id="46080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191" y="1028350"/>
                        <a:ext cx="2596910" cy="1947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CasellaDiTesto 4"/>
          <p:cNvSpPr txBox="1"/>
          <p:nvPr/>
        </p:nvSpPr>
        <p:spPr>
          <a:xfrm>
            <a:off x="3623453" y="626752"/>
            <a:ext cx="2544286" cy="369332"/>
          </a:xfrm>
          <a:prstGeom prst="rect">
            <a:avLst/>
          </a:prstGeom>
          <a:noFill/>
        </p:spPr>
        <p:txBody>
          <a:bodyPr wrap="none" rtlCol="0">
            <a:spAutoFit/>
          </a:bodyPr>
          <a:lstStyle/>
          <a:p>
            <a:r>
              <a:rPr lang="it-IT" b="1" dirty="0">
                <a:solidFill>
                  <a:srgbClr val="611617"/>
                </a:solidFill>
              </a:rPr>
              <a:t>Dermatite seborroica</a:t>
            </a:r>
          </a:p>
        </p:txBody>
      </p:sp>
      <p:pic>
        <p:nvPicPr>
          <p:cNvPr id="6" name="Picture 2" descr="eee"/>
          <p:cNvPicPr>
            <a:picLocks noChangeAspect="1" noChangeArrowheads="1"/>
          </p:cNvPicPr>
          <p:nvPr/>
        </p:nvPicPr>
        <p:blipFill>
          <a:blip r:embed="rId4"/>
          <a:srcRect/>
          <a:stretch>
            <a:fillRect/>
          </a:stretch>
        </p:blipFill>
        <p:spPr bwMode="auto">
          <a:xfrm>
            <a:off x="6385097" y="996084"/>
            <a:ext cx="2596911" cy="1947683"/>
          </a:xfrm>
          <a:prstGeom prst="rect">
            <a:avLst/>
          </a:prstGeom>
          <a:noFill/>
          <a:ln w="9525">
            <a:noFill/>
            <a:miter lim="800000"/>
            <a:headEnd/>
            <a:tailEnd/>
          </a:ln>
        </p:spPr>
      </p:pic>
      <p:sp>
        <p:nvSpPr>
          <p:cNvPr id="7" name="CasellaDiTesto 6"/>
          <p:cNvSpPr txBox="1"/>
          <p:nvPr/>
        </p:nvSpPr>
        <p:spPr>
          <a:xfrm>
            <a:off x="6299101" y="626752"/>
            <a:ext cx="2213128" cy="369332"/>
          </a:xfrm>
          <a:prstGeom prst="rect">
            <a:avLst/>
          </a:prstGeom>
          <a:noFill/>
        </p:spPr>
        <p:txBody>
          <a:bodyPr wrap="none" rtlCol="0">
            <a:spAutoFit/>
          </a:bodyPr>
          <a:lstStyle/>
          <a:p>
            <a:r>
              <a:rPr lang="it-IT" b="1" dirty="0">
                <a:solidFill>
                  <a:srgbClr val="611617"/>
                </a:solidFill>
              </a:rPr>
              <a:t>Leucoplachia orale</a:t>
            </a:r>
          </a:p>
        </p:txBody>
      </p:sp>
      <p:pic>
        <p:nvPicPr>
          <p:cNvPr id="10" name="Picture 2" descr="var"/>
          <p:cNvPicPr>
            <a:picLocks noChangeAspect="1" noChangeArrowheads="1"/>
          </p:cNvPicPr>
          <p:nvPr/>
        </p:nvPicPr>
        <p:blipFill>
          <a:blip r:embed="rId5"/>
          <a:srcRect/>
          <a:stretch>
            <a:fillRect/>
          </a:stretch>
        </p:blipFill>
        <p:spPr bwMode="auto">
          <a:xfrm>
            <a:off x="6628272" y="3345365"/>
            <a:ext cx="2353736" cy="3215730"/>
          </a:xfrm>
          <a:prstGeom prst="rect">
            <a:avLst/>
          </a:prstGeom>
          <a:noFill/>
          <a:ln w="9525">
            <a:noFill/>
            <a:miter lim="800000"/>
            <a:headEnd/>
            <a:tailEnd/>
          </a:ln>
        </p:spPr>
      </p:pic>
      <p:sp>
        <p:nvSpPr>
          <p:cNvPr id="11" name="CasellaDiTesto 10"/>
          <p:cNvSpPr txBox="1"/>
          <p:nvPr/>
        </p:nvSpPr>
        <p:spPr>
          <a:xfrm>
            <a:off x="6566539" y="2976033"/>
            <a:ext cx="1146468" cy="369332"/>
          </a:xfrm>
          <a:prstGeom prst="rect">
            <a:avLst/>
          </a:prstGeom>
          <a:noFill/>
        </p:spPr>
        <p:txBody>
          <a:bodyPr wrap="none" rtlCol="0">
            <a:spAutoFit/>
          </a:bodyPr>
          <a:lstStyle/>
          <a:p>
            <a:r>
              <a:rPr lang="it-IT" b="1" dirty="0">
                <a:solidFill>
                  <a:srgbClr val="611617"/>
                </a:solidFill>
              </a:rPr>
              <a:t>Varicella</a:t>
            </a:r>
          </a:p>
        </p:txBody>
      </p:sp>
      <p:pic>
        <p:nvPicPr>
          <p:cNvPr id="12" name="Immagine 11" descr="Schermata 2015-04-11 alle 02.00.28.png"/>
          <p:cNvPicPr>
            <a:picLocks noChangeAspect="1"/>
          </p:cNvPicPr>
          <p:nvPr/>
        </p:nvPicPr>
        <p:blipFill>
          <a:blip r:embed="rId6"/>
          <a:stretch>
            <a:fillRect/>
          </a:stretch>
        </p:blipFill>
        <p:spPr>
          <a:xfrm>
            <a:off x="1130497" y="1028350"/>
            <a:ext cx="1766792" cy="1184442"/>
          </a:xfrm>
          <a:prstGeom prst="rect">
            <a:avLst/>
          </a:prstGeom>
        </p:spPr>
      </p:pic>
      <p:pic>
        <p:nvPicPr>
          <p:cNvPr id="13" name="Immagine 12" descr="Schermata 2015-04-11 alle 02.00.42.png"/>
          <p:cNvPicPr>
            <a:picLocks noChangeAspect="1"/>
          </p:cNvPicPr>
          <p:nvPr/>
        </p:nvPicPr>
        <p:blipFill>
          <a:blip r:embed="rId7"/>
          <a:stretch>
            <a:fillRect/>
          </a:stretch>
        </p:blipFill>
        <p:spPr>
          <a:xfrm>
            <a:off x="1128241" y="2260167"/>
            <a:ext cx="1769047" cy="1322226"/>
          </a:xfrm>
          <a:prstGeom prst="rect">
            <a:avLst/>
          </a:prstGeom>
        </p:spPr>
      </p:pic>
      <p:sp>
        <p:nvSpPr>
          <p:cNvPr id="14" name="CasellaDiTesto 13"/>
          <p:cNvSpPr txBox="1"/>
          <p:nvPr/>
        </p:nvSpPr>
        <p:spPr>
          <a:xfrm>
            <a:off x="1130496" y="659018"/>
            <a:ext cx="1766792" cy="369332"/>
          </a:xfrm>
          <a:prstGeom prst="rect">
            <a:avLst/>
          </a:prstGeom>
          <a:noFill/>
        </p:spPr>
        <p:txBody>
          <a:bodyPr wrap="none" rtlCol="0">
            <a:spAutoFit/>
          </a:bodyPr>
          <a:lstStyle/>
          <a:p>
            <a:r>
              <a:rPr lang="it-IT" b="1" dirty="0" err="1">
                <a:solidFill>
                  <a:srgbClr val="611617"/>
                </a:solidFill>
              </a:rPr>
              <a:t>Condilomatosi</a:t>
            </a:r>
            <a:endParaRPr lang="it-IT" b="1" dirty="0">
              <a:solidFill>
                <a:srgbClr val="611617"/>
              </a:solidFill>
            </a:endParaRPr>
          </a:p>
        </p:txBody>
      </p:sp>
      <p:sp>
        <p:nvSpPr>
          <p:cNvPr id="15" name="Titolo 1"/>
          <p:cNvSpPr>
            <a:spLocks noGrp="1"/>
          </p:cNvSpPr>
          <p:nvPr>
            <p:ph type="title"/>
          </p:nvPr>
        </p:nvSpPr>
        <p:spPr>
          <a:xfrm>
            <a:off x="1069083" y="0"/>
            <a:ext cx="7826929" cy="598559"/>
          </a:xfrm>
        </p:spPr>
        <p:txBody>
          <a:bodyPr>
            <a:normAutofit/>
          </a:bodyPr>
          <a:lstStyle/>
          <a:p>
            <a:r>
              <a:rPr lang="it-IT" sz="2400" b="1" dirty="0">
                <a:solidFill>
                  <a:srgbClr val="FF0000"/>
                </a:solidFill>
              </a:rPr>
              <a:t>Infezioni opportunistiche</a:t>
            </a:r>
          </a:p>
        </p:txBody>
      </p:sp>
      <p:pic>
        <p:nvPicPr>
          <p:cNvPr id="17" name="Picture 3" descr="d7"/>
          <p:cNvPicPr>
            <a:picLocks noChangeAspect="1" noChangeArrowheads="1"/>
          </p:cNvPicPr>
          <p:nvPr/>
        </p:nvPicPr>
        <p:blipFill>
          <a:blip r:embed="rId8"/>
          <a:srcRect/>
          <a:stretch>
            <a:fillRect/>
          </a:stretch>
        </p:blipFill>
        <p:spPr bwMode="auto">
          <a:xfrm>
            <a:off x="4164123" y="3345364"/>
            <a:ext cx="1608604" cy="3367105"/>
          </a:xfrm>
          <a:prstGeom prst="rect">
            <a:avLst/>
          </a:prstGeom>
          <a:noFill/>
          <a:ln w="9525">
            <a:noFill/>
            <a:miter lim="800000"/>
            <a:headEnd/>
            <a:tailEnd/>
          </a:ln>
        </p:spPr>
      </p:pic>
      <p:sp>
        <p:nvSpPr>
          <p:cNvPr id="18" name="CasellaDiTesto 17"/>
          <p:cNvSpPr txBox="1"/>
          <p:nvPr/>
        </p:nvSpPr>
        <p:spPr>
          <a:xfrm>
            <a:off x="4083308" y="3022213"/>
            <a:ext cx="1762021" cy="369332"/>
          </a:xfrm>
          <a:prstGeom prst="rect">
            <a:avLst/>
          </a:prstGeom>
          <a:noFill/>
        </p:spPr>
        <p:txBody>
          <a:bodyPr wrap="none" rtlCol="0">
            <a:spAutoFit/>
          </a:bodyPr>
          <a:lstStyle/>
          <a:p>
            <a:r>
              <a:rPr lang="it-IT" b="1" dirty="0">
                <a:solidFill>
                  <a:srgbClr val="611617"/>
                </a:solidFill>
              </a:rPr>
              <a:t>Herpes Zoster</a:t>
            </a:r>
          </a:p>
        </p:txBody>
      </p:sp>
      <p:pic>
        <p:nvPicPr>
          <p:cNvPr id="20" name="Picture 25" descr="Human_tongue_infected_with_oral_candidiasis.jpg">
            <a:extLst>
              <a:ext uri="{FF2B5EF4-FFF2-40B4-BE49-F238E27FC236}">
                <a16:creationId xmlns:a16="http://schemas.microsoft.com/office/drawing/2014/main" id="{50EF418B-AADE-544B-9CF1-C699768971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695" y="3796583"/>
            <a:ext cx="1689630" cy="2195111"/>
          </a:xfrm>
          <a:prstGeom prst="rect">
            <a:avLst/>
          </a:prstGeom>
        </p:spPr>
      </p:pic>
      <p:pic>
        <p:nvPicPr>
          <p:cNvPr id="21" name="Picture 27" descr="kaposi_s.jpg">
            <a:extLst>
              <a:ext uri="{FF2B5EF4-FFF2-40B4-BE49-F238E27FC236}">
                <a16:creationId xmlns:a16="http://schemas.microsoft.com/office/drawing/2014/main" id="{733F80F1-ABCB-5441-BBF5-BAFC7AFD7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220" y="3753071"/>
            <a:ext cx="2016153" cy="2349065"/>
          </a:xfrm>
          <a:prstGeom prst="rect">
            <a:avLst/>
          </a:prstGeom>
        </p:spPr>
      </p:pic>
      <p:sp>
        <p:nvSpPr>
          <p:cNvPr id="16" name="Rettangolo 5">
            <a:extLst>
              <a:ext uri="{FF2B5EF4-FFF2-40B4-BE49-F238E27FC236}">
                <a16:creationId xmlns:a16="http://schemas.microsoft.com/office/drawing/2014/main" id="{A20ECD5F-1BF4-9746-B986-A75CE1D08B30}"/>
              </a:ext>
            </a:extLst>
          </p:cNvPr>
          <p:cNvSpPr/>
          <p:nvPr/>
        </p:nvSpPr>
        <p:spPr>
          <a:xfrm>
            <a:off x="179388" y="145532"/>
            <a:ext cx="8868356" cy="65669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7883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434970" y="319088"/>
          <a:ext cx="3489325" cy="6251575"/>
        </p:xfrm>
        <a:graphic>
          <a:graphicData uri="http://schemas.openxmlformats.org/presentationml/2006/ole">
            <mc:AlternateContent xmlns:mc="http://schemas.openxmlformats.org/markup-compatibility/2006">
              <mc:Choice xmlns:v="urn:schemas-microsoft-com:vml" Requires="v">
                <p:oleObj name="Fotografia Photo Editor" r:id="rId2" imgW="3333333" imgH="6304762" progId="">
                  <p:embed/>
                </p:oleObj>
              </mc:Choice>
              <mc:Fallback>
                <p:oleObj name="Fotografia Photo Editor" r:id="rId2" imgW="3333333" imgH="6304762" progId="">
                  <p:embed/>
                  <p:pic>
                    <p:nvPicPr>
                      <p:cNvPr id="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970" y="319088"/>
                        <a:ext cx="3489325" cy="625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3"/>
          <p:cNvSpPr txBox="1">
            <a:spLocks noChangeArrowheads="1"/>
          </p:cNvSpPr>
          <p:nvPr/>
        </p:nvSpPr>
        <p:spPr bwMode="auto">
          <a:xfrm>
            <a:off x="895972" y="2169695"/>
            <a:ext cx="4202112" cy="954107"/>
          </a:xfrm>
          <a:prstGeom prst="rect">
            <a:avLst/>
          </a:prstGeom>
          <a:noFill/>
          <a:ln w="12700" cap="sq">
            <a:noFill/>
            <a:miter lim="800000"/>
            <a:headEnd type="none" w="sm" len="sm"/>
            <a:tailEnd type="none" w="sm" len="sm"/>
          </a:ln>
          <a:effectLst/>
        </p:spPr>
        <p:txBody>
          <a:bodyPr wrap="square">
            <a:spAutoFit/>
          </a:bodyPr>
          <a:lstStyle/>
          <a:p>
            <a:pPr defTabSz="914400"/>
            <a:r>
              <a:rPr kumimoji="1" lang="it-IT" sz="2800" b="1" dirty="0" err="1">
                <a:solidFill>
                  <a:srgbClr val="FF0000"/>
                </a:solidFill>
              </a:rPr>
              <a:t>Wasting</a:t>
            </a:r>
            <a:r>
              <a:rPr kumimoji="1" lang="it-IT" sz="2800" b="1" dirty="0">
                <a:solidFill>
                  <a:srgbClr val="FF0000"/>
                </a:solidFill>
              </a:rPr>
              <a:t>  </a:t>
            </a:r>
            <a:r>
              <a:rPr kumimoji="1" lang="it-IT" sz="2800" b="1" dirty="0" err="1">
                <a:solidFill>
                  <a:srgbClr val="FF0000"/>
                </a:solidFill>
              </a:rPr>
              <a:t>Syndrome</a:t>
            </a:r>
            <a:r>
              <a:rPr kumimoji="1" lang="it-IT" sz="2800" b="1" dirty="0">
                <a:solidFill>
                  <a:srgbClr val="FF0000"/>
                </a:solidFill>
              </a:rPr>
              <a:t>:</a:t>
            </a:r>
          </a:p>
          <a:p>
            <a:pPr defTabSz="914400"/>
            <a:r>
              <a:rPr kumimoji="1" lang="it-IT" sz="2800" b="1" dirty="0">
                <a:solidFill>
                  <a:srgbClr val="FF0000"/>
                </a:solidFill>
              </a:rPr>
              <a:t>Cachessia </a:t>
            </a:r>
            <a:r>
              <a:rPr kumimoji="1" lang="it-IT" sz="2800" b="1" dirty="0" err="1">
                <a:solidFill>
                  <a:srgbClr val="FF0000"/>
                </a:solidFill>
              </a:rPr>
              <a:t>HIV-correlata</a:t>
            </a:r>
            <a:endParaRPr kumimoji="1" lang="en-GB" sz="2800" dirty="0">
              <a:solidFill>
                <a:srgbClr val="FF0000"/>
              </a:solidFill>
            </a:endParaRPr>
          </a:p>
        </p:txBody>
      </p:sp>
      <p:pic>
        <p:nvPicPr>
          <p:cNvPr id="6" name="Picture 25" descr="Human_tongue_infected_with_oral_candidiasis.jpg">
            <a:extLst>
              <a:ext uri="{FF2B5EF4-FFF2-40B4-BE49-F238E27FC236}">
                <a16:creationId xmlns:a16="http://schemas.microsoft.com/office/drawing/2014/main" id="{3829F676-7A27-5D4E-B978-4588F4FF5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081" y="3796583"/>
            <a:ext cx="1689630" cy="2195111"/>
          </a:xfrm>
          <a:prstGeom prst="rect">
            <a:avLst/>
          </a:prstGeom>
        </p:spPr>
      </p:pic>
      <p:pic>
        <p:nvPicPr>
          <p:cNvPr id="7" name="Picture 27" descr="kaposi_s.jpg">
            <a:extLst>
              <a:ext uri="{FF2B5EF4-FFF2-40B4-BE49-F238E27FC236}">
                <a16:creationId xmlns:a16="http://schemas.microsoft.com/office/drawing/2014/main" id="{BB20747E-2A78-1D4F-A42A-DD60F75BD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606" y="3753071"/>
            <a:ext cx="2016153" cy="2349065"/>
          </a:xfrm>
          <a:prstGeom prst="rect">
            <a:avLst/>
          </a:prstGeom>
        </p:spPr>
      </p:pic>
      <p:sp>
        <p:nvSpPr>
          <p:cNvPr id="8" name="Rettangolo 5">
            <a:extLst>
              <a:ext uri="{FF2B5EF4-FFF2-40B4-BE49-F238E27FC236}">
                <a16:creationId xmlns:a16="http://schemas.microsoft.com/office/drawing/2014/main" id="{7DB298F8-28C3-A14C-8921-4279B61494E8}"/>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0193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7692" y="1002636"/>
            <a:ext cx="4946816" cy="35154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Tumori</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associate </a:t>
            </a: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alla</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a:t>
            </a:r>
            <a:r>
              <a:rPr kumimoji="0" lang="en-US" sz="2000" b="1" i="0" u="sng" strike="noStrike" kern="0" cap="none" spc="0" normalizeH="0" baseline="0" noProof="0" dirty="0" err="1">
                <a:ln>
                  <a:noFill/>
                </a:ln>
                <a:solidFill>
                  <a:srgbClr val="FF0000"/>
                </a:solidFill>
                <a:effectLst/>
                <a:uLnTx/>
                <a:uFillTx/>
                <a:latin typeface="+mn-lt"/>
                <a:ea typeface="ＭＳ Ｐゴシック" charset="-128"/>
                <a:cs typeface="ＭＳ Ｐゴシック" charset="-128"/>
              </a:rPr>
              <a:t>condizione</a:t>
            </a:r>
            <a:r>
              <a:rPr kumimoji="0" lang="en-US" sz="2000" b="1" i="0" u="sng" strike="noStrike" kern="0" cap="none" spc="0" normalizeH="0" baseline="0" noProof="0" dirty="0">
                <a:ln>
                  <a:noFill/>
                </a:ln>
                <a:solidFill>
                  <a:srgbClr val="FF0000"/>
                </a:solidFill>
                <a:effectLst/>
                <a:uLnTx/>
                <a:uFillTx/>
                <a:latin typeface="+mn-lt"/>
                <a:ea typeface="ＭＳ Ｐゴシック" charset="-128"/>
                <a:cs typeface="ＭＳ Ｐゴシック" charset="-128"/>
              </a:rPr>
              <a:t> di AIDS</a:t>
            </a:r>
            <a:r>
              <a:rPr kumimoji="0" lang="en-US" sz="2000" b="0" i="0" strike="noStrike" kern="0" cap="none" spc="0" normalizeH="0" baseline="0" noProof="0" dirty="0">
                <a:ln>
                  <a:noFill/>
                </a:ln>
                <a:solidFill>
                  <a:schemeClr val="hlink"/>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Sarcoma di Kaposi	(HHV8)	</a:t>
            </a:r>
          </a:p>
          <a:p>
            <a:pPr marR="0" lvl="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Linfoma</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Non-Hodgkin	</a:t>
            </a:r>
            <a:r>
              <a:rPr lang="en-US" sz="2000" kern="0" dirty="0">
                <a:ea typeface="ＭＳ Ｐゴシック" charset="-128"/>
                <a:cs typeface="ＭＳ Ｐゴシック" charset="-128"/>
              </a:rPr>
              <a:t>(</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EBV, HHV-8, HIV)</a:t>
            </a:r>
          </a:p>
          <a:p>
            <a:pPr marR="0" lvl="0" algn="l" defTabSz="914400" rtl="0" eaLnBrk="1" fontAlgn="base" latinLnBrk="0" hangingPunct="1">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Carcinoma </a:t>
            </a: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Cervice</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r>
              <a:rPr kumimoji="0" lang="en-US" sz="2000" b="0" i="0" u="none" strike="noStrike" kern="0" cap="none" spc="0" normalizeH="0" baseline="0" noProof="0" dirty="0" err="1">
                <a:ln>
                  <a:noFill/>
                </a:ln>
                <a:solidFill>
                  <a:schemeClr val="tx1"/>
                </a:solidFill>
                <a:effectLst/>
                <a:uLnTx/>
                <a:uFillTx/>
                <a:latin typeface="+mn-lt"/>
                <a:ea typeface="ＭＳ Ｐゴシック" charset="-128"/>
                <a:cs typeface="ＭＳ Ｐゴシック" charset="-128"/>
              </a:rPr>
              <a:t>Invasivo</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 </a:t>
            </a:r>
            <a:r>
              <a:rPr lang="en-US" sz="2000" kern="0" dirty="0">
                <a:ea typeface="ＭＳ Ｐゴシック" charset="-128"/>
                <a:cs typeface="ＭＳ Ｐゴシック" charset="-128"/>
              </a:rPr>
              <a:t> (</a:t>
            </a:r>
            <a:r>
              <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rPr>
              <a:t>HPV)</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1" i="0" u="sng" strike="noStrike" kern="0" cap="none" spc="0" normalizeH="0" baseline="0" noProof="0" dirty="0">
              <a:ln>
                <a:noFill/>
              </a:ln>
              <a:solidFill>
                <a:schemeClr val="tx2"/>
              </a:solidFill>
              <a:effectLst/>
              <a:uLnTx/>
              <a:uFillTx/>
              <a:latin typeface="+mn-lt"/>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en-US" sz="2000" b="1" u="sng" kern="0" dirty="0">
              <a:solidFill>
                <a:schemeClr val="tx2"/>
              </a:solidFill>
              <a:ea typeface="ＭＳ Ｐゴシック" charset="-128"/>
              <a:cs typeface="ＭＳ Ｐゴシック" charset="-128"/>
            </a:endParaRPr>
          </a:p>
          <a:p>
            <a:pPr marR="0" lvl="1" algn="l" defTabSz="914400" rtl="0" eaLnBrk="1" fontAlgn="base" latinLnBrk="0" hangingPunct="1">
              <a:lnSpc>
                <a:spcPct val="100000"/>
              </a:lnSpc>
              <a:spcBef>
                <a:spcPct val="20000"/>
              </a:spcBef>
              <a:spcAft>
                <a:spcPct val="0"/>
              </a:spcAft>
              <a:buClrTx/>
              <a:buSzTx/>
              <a:tabLst/>
              <a:defRPr/>
            </a:pPr>
            <a:endParaRPr kumimoji="0" lang="en-US" sz="2000" b="0" i="0" u="none" strike="noStrike" kern="0" cap="none" spc="0" normalizeH="0" baseline="0" noProof="0" dirty="0">
              <a:ln>
                <a:noFill/>
              </a:ln>
              <a:solidFill>
                <a:schemeClr val="accent2"/>
              </a:solidFill>
              <a:effectLst/>
              <a:uLnTx/>
              <a:uFillTx/>
              <a:latin typeface="+mn-lt"/>
              <a:ea typeface="ＭＳ Ｐゴシック" charset="-128"/>
            </a:endParaRPr>
          </a:p>
        </p:txBody>
      </p:sp>
      <p:sp>
        <p:nvSpPr>
          <p:cNvPr id="5" name="CasellaDiTesto 4"/>
          <p:cNvSpPr txBox="1"/>
          <p:nvPr/>
        </p:nvSpPr>
        <p:spPr>
          <a:xfrm>
            <a:off x="3049330" y="362887"/>
            <a:ext cx="2115516" cy="523220"/>
          </a:xfrm>
          <a:prstGeom prst="rect">
            <a:avLst/>
          </a:prstGeom>
          <a:noFill/>
        </p:spPr>
        <p:txBody>
          <a:bodyPr wrap="none" rtlCol="0">
            <a:spAutoFit/>
          </a:bodyPr>
          <a:lstStyle/>
          <a:p>
            <a:r>
              <a:rPr lang="it-IT" sz="2800" b="1" dirty="0"/>
              <a:t>Tumori e HIV</a:t>
            </a:r>
          </a:p>
        </p:txBody>
      </p:sp>
      <p:sp>
        <p:nvSpPr>
          <p:cNvPr id="2" name="Rettangolo 1">
            <a:extLst>
              <a:ext uri="{FF2B5EF4-FFF2-40B4-BE49-F238E27FC236}">
                <a16:creationId xmlns:a16="http://schemas.microsoft.com/office/drawing/2014/main" id="{429DD371-7541-6A43-83BB-0450D85149A7}"/>
              </a:ext>
            </a:extLst>
          </p:cNvPr>
          <p:cNvSpPr/>
          <p:nvPr/>
        </p:nvSpPr>
        <p:spPr>
          <a:xfrm>
            <a:off x="529388" y="3818248"/>
            <a:ext cx="5233737" cy="3194721"/>
          </a:xfrm>
          <a:prstGeom prst="rect">
            <a:avLst/>
          </a:prstGeom>
        </p:spPr>
        <p:txBody>
          <a:bodyPr wrap="square">
            <a:spAutoFit/>
          </a:bodyPr>
          <a:lstStyle/>
          <a:p>
            <a:pPr marL="342900" lvl="0" indent="-342900" defTabSz="914400" fontAlgn="base">
              <a:spcBef>
                <a:spcPct val="20000"/>
              </a:spcBef>
              <a:spcAft>
                <a:spcPct val="0"/>
              </a:spcAft>
              <a:defRPr/>
            </a:pPr>
            <a:r>
              <a:rPr lang="en-US" b="1" u="sng" kern="0" dirty="0" err="1">
                <a:solidFill>
                  <a:srgbClr val="FF0000"/>
                </a:solidFill>
                <a:ea typeface="ＭＳ Ｐゴシック" charset="-128"/>
                <a:cs typeface="ＭＳ Ｐゴシック" charset="-128"/>
              </a:rPr>
              <a:t>Tumori</a:t>
            </a:r>
            <a:r>
              <a:rPr lang="en-US" b="1" u="sng" kern="0" dirty="0">
                <a:solidFill>
                  <a:srgbClr val="FF0000"/>
                </a:solidFill>
                <a:ea typeface="ＭＳ Ｐゴシック" charset="-128"/>
                <a:cs typeface="ＭＳ Ｐゴシック" charset="-128"/>
              </a:rPr>
              <a:t> AIDS-</a:t>
            </a:r>
            <a:r>
              <a:rPr lang="en-US" b="1" u="sng" kern="0" dirty="0" err="1">
                <a:solidFill>
                  <a:srgbClr val="FF0000"/>
                </a:solidFill>
                <a:ea typeface="ＭＳ Ｐゴシック" charset="-128"/>
                <a:cs typeface="ＭＳ Ｐゴシック" charset="-128"/>
              </a:rPr>
              <a:t>Associati</a:t>
            </a:r>
            <a:endParaRPr lang="en-US" b="1" u="sng" kern="0" dirty="0">
              <a:solidFill>
                <a:srgbClr val="FF0000"/>
              </a:solidFill>
              <a:ea typeface="ＭＳ Ｐゴシック" charset="-128"/>
              <a:cs typeface="ＭＳ Ｐゴシック" charset="-128"/>
            </a:endParaRPr>
          </a:p>
          <a:p>
            <a:pPr marL="342900" lvl="0" indent="-342900" defTabSz="914400" fontAlgn="base">
              <a:spcBef>
                <a:spcPct val="20000"/>
              </a:spcBef>
              <a:spcAft>
                <a:spcPct val="0"/>
              </a:spcAft>
              <a:defRPr/>
            </a:pPr>
            <a:endParaRPr lang="en-US" b="1" kern="0" dirty="0">
              <a:solidFill>
                <a:srgbClr val="FF0000"/>
              </a:solidFill>
              <a:ea typeface="ＭＳ Ｐゴシック" charset="-128"/>
              <a:cs typeface="ＭＳ Ｐゴシック" charset="-128"/>
            </a:endParaRPr>
          </a:p>
          <a:p>
            <a:pPr marL="342900" lvl="0" indent="-342900" defTabSz="914400" fontAlgn="base">
              <a:spcBef>
                <a:spcPct val="20000"/>
              </a:spcBef>
              <a:spcAft>
                <a:spcPct val="0"/>
              </a:spcAft>
              <a:buFontTx/>
              <a:buChar char="•"/>
              <a:defRPr/>
            </a:pPr>
            <a:r>
              <a:rPr lang="en-US" kern="0" dirty="0" err="1">
                <a:ea typeface="ＭＳ Ｐゴシック" charset="-128"/>
                <a:cs typeface="ＭＳ Ｐゴシック" charset="-128"/>
              </a:rPr>
              <a:t>Malattia</a:t>
            </a:r>
            <a:r>
              <a:rPr lang="en-US" kern="0" dirty="0">
                <a:ea typeface="ＭＳ Ｐゴシック" charset="-128"/>
                <a:cs typeface="ＭＳ Ｐゴシック" charset="-128"/>
              </a:rPr>
              <a:t> di Hodgkin      (EBV)</a:t>
            </a:r>
          </a:p>
          <a:p>
            <a:pPr lvl="0" defTabSz="914400" fontAlgn="base">
              <a:spcBef>
                <a:spcPct val="20000"/>
              </a:spcBef>
              <a:spcAft>
                <a:spcPct val="0"/>
              </a:spcAft>
              <a:defRPr/>
            </a:pPr>
            <a:endParaRPr lang="en-US" kern="0" dirty="0">
              <a:ea typeface="ＭＳ Ｐゴシック" charset="-128"/>
              <a:cs typeface="ＭＳ Ｐゴシック" charset="-128"/>
            </a:endParaRPr>
          </a:p>
          <a:p>
            <a:pPr marL="342900" lvl="0" indent="-342900" defTabSz="914400" fontAlgn="base">
              <a:spcBef>
                <a:spcPct val="20000"/>
              </a:spcBef>
              <a:spcAft>
                <a:spcPct val="0"/>
              </a:spcAft>
              <a:buFontTx/>
              <a:buChar char="•"/>
              <a:defRPr/>
            </a:pPr>
            <a:r>
              <a:rPr lang="en-US" kern="0" dirty="0" err="1">
                <a:ea typeface="ＭＳ Ｐゴシック" charset="-128"/>
                <a:cs typeface="ＭＳ Ｐゴシック" charset="-128"/>
              </a:rPr>
              <a:t>Leiomiosarcoma</a:t>
            </a:r>
            <a:r>
              <a:rPr lang="en-US" kern="0" dirty="0">
                <a:ea typeface="ＭＳ Ｐゴシック" charset="-128"/>
                <a:cs typeface="ＭＳ Ｐゴシック" charset="-128"/>
              </a:rPr>
              <a:t>           (EBV)			         	</a:t>
            </a:r>
          </a:p>
          <a:p>
            <a:pPr marL="342900" lvl="0" indent="-342900" defTabSz="914400" fontAlgn="base">
              <a:spcBef>
                <a:spcPct val="20000"/>
              </a:spcBef>
              <a:spcAft>
                <a:spcPct val="0"/>
              </a:spcAft>
              <a:buFontTx/>
              <a:buChar char="•"/>
              <a:defRPr/>
            </a:pPr>
            <a:r>
              <a:rPr lang="en-US" kern="0" dirty="0">
                <a:ea typeface="ＭＳ Ｐゴシック" charset="-128"/>
                <a:cs typeface="ＭＳ Ｐゴシック" charset="-128"/>
              </a:rPr>
              <a:t>Carcinoma </a:t>
            </a:r>
            <a:r>
              <a:rPr lang="en-US" kern="0" dirty="0" err="1">
                <a:ea typeface="ＭＳ Ｐゴシック" charset="-128"/>
                <a:cs typeface="ＭＳ Ｐゴシック" charset="-128"/>
              </a:rPr>
              <a:t>Squamoso</a:t>
            </a:r>
            <a:r>
              <a:rPr lang="en-US" kern="0" dirty="0">
                <a:ea typeface="ＭＳ Ｐゴシック" charset="-128"/>
                <a:cs typeface="ＭＳ Ｐゴシック" charset="-128"/>
              </a:rPr>
              <a:t> </a:t>
            </a:r>
            <a:r>
              <a:rPr lang="en-US" kern="0" dirty="0" err="1">
                <a:ea typeface="ＭＳ Ｐゴシック" charset="-128"/>
                <a:cs typeface="ＭＳ Ｐゴシック" charset="-128"/>
              </a:rPr>
              <a:t>Congiuntivale</a:t>
            </a:r>
            <a:r>
              <a:rPr lang="en-US" kern="0" dirty="0">
                <a:ea typeface="ＭＳ Ｐゴシック" charset="-128"/>
                <a:cs typeface="ＭＳ Ｐゴシック" charset="-128"/>
              </a:rPr>
              <a:t>  (HPV)	           		</a:t>
            </a:r>
          </a:p>
          <a:p>
            <a:pPr marL="342900" lvl="0" indent="-342900" defTabSz="914400" fontAlgn="base">
              <a:spcBef>
                <a:spcPct val="20000"/>
              </a:spcBef>
              <a:spcAft>
                <a:spcPct val="0"/>
              </a:spcAft>
              <a:buFontTx/>
              <a:buChar char="•"/>
              <a:defRPr/>
            </a:pPr>
            <a:r>
              <a:rPr lang="en-US" kern="0" dirty="0">
                <a:ea typeface="ＭＳ Ｐゴシック" charset="-128"/>
                <a:cs typeface="ＭＳ Ｐゴシック" charset="-128"/>
              </a:rPr>
              <a:t>Carcinoma </a:t>
            </a:r>
            <a:r>
              <a:rPr lang="en-US" kern="0" dirty="0" err="1">
                <a:ea typeface="ＭＳ Ｐゴシック" charset="-128"/>
                <a:cs typeface="ＭＳ Ｐゴシック" charset="-128"/>
              </a:rPr>
              <a:t>Squamoso</a:t>
            </a:r>
            <a:r>
              <a:rPr lang="en-US" kern="0" dirty="0">
                <a:ea typeface="ＭＳ Ｐゴシック" charset="-128"/>
                <a:cs typeface="ＭＳ Ｐゴシック" charset="-128"/>
              </a:rPr>
              <a:t> </a:t>
            </a:r>
            <a:r>
              <a:rPr lang="en-US" kern="0" dirty="0" err="1">
                <a:ea typeface="ＭＳ Ｐゴシック" charset="-128"/>
                <a:cs typeface="ＭＳ Ｐゴシック" charset="-128"/>
              </a:rPr>
              <a:t>Anale</a:t>
            </a:r>
            <a:r>
              <a:rPr lang="en-US" kern="0" dirty="0">
                <a:ea typeface="ＭＳ Ｐゴシック" charset="-128"/>
                <a:cs typeface="ＭＳ Ｐゴシック" charset="-128"/>
              </a:rPr>
              <a:t> (HPV)			          	</a:t>
            </a:r>
            <a:endParaRPr lang="en-US" kern="0" dirty="0">
              <a:solidFill>
                <a:schemeClr val="accent2"/>
              </a:solidFill>
              <a:ea typeface="ＭＳ Ｐゴシック" charset="-128"/>
              <a:cs typeface="ＭＳ Ｐゴシック" charset="-128"/>
            </a:endParaRPr>
          </a:p>
        </p:txBody>
      </p:sp>
      <p:sp>
        <p:nvSpPr>
          <p:cNvPr id="6" name="Rettangolo 5">
            <a:extLst>
              <a:ext uri="{FF2B5EF4-FFF2-40B4-BE49-F238E27FC236}">
                <a16:creationId xmlns:a16="http://schemas.microsoft.com/office/drawing/2014/main" id="{6F6A59CB-4950-FF46-9823-4B84426DABAD}"/>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428712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12"/>
          <p:cNvPicPr>
            <a:picLocks noChangeAspect="1" noChangeArrowheads="1"/>
          </p:cNvPicPr>
          <p:nvPr/>
        </p:nvPicPr>
        <p:blipFill>
          <a:blip r:embed="rId2" cstate="print"/>
          <a:srcRect/>
          <a:stretch>
            <a:fillRect/>
          </a:stretch>
        </p:blipFill>
        <p:spPr bwMode="auto">
          <a:xfrm>
            <a:off x="5390147" y="2748925"/>
            <a:ext cx="2955460" cy="3302965"/>
          </a:xfrm>
          <a:prstGeom prst="rect">
            <a:avLst/>
          </a:prstGeom>
          <a:noFill/>
        </p:spPr>
      </p:pic>
      <p:pic>
        <p:nvPicPr>
          <p:cNvPr id="7" name="Picture 2" descr="diapo3"/>
          <p:cNvPicPr>
            <a:picLocks noChangeAspect="1" noChangeArrowheads="1"/>
          </p:cNvPicPr>
          <p:nvPr/>
        </p:nvPicPr>
        <p:blipFill>
          <a:blip r:embed="rId3"/>
          <a:srcRect/>
          <a:stretch>
            <a:fillRect/>
          </a:stretch>
        </p:blipFill>
        <p:spPr bwMode="auto">
          <a:xfrm>
            <a:off x="2209662" y="1088561"/>
            <a:ext cx="1924838" cy="1381958"/>
          </a:xfrm>
          <a:prstGeom prst="rect">
            <a:avLst/>
          </a:prstGeom>
          <a:noFill/>
          <a:ln w="9525">
            <a:noFill/>
            <a:miter lim="800000"/>
            <a:headEnd/>
            <a:tailEnd/>
          </a:ln>
        </p:spPr>
      </p:pic>
      <p:pic>
        <p:nvPicPr>
          <p:cNvPr id="9" name="Picture 3" descr="diapo"/>
          <p:cNvPicPr>
            <a:picLocks noChangeAspect="1" noChangeArrowheads="1"/>
          </p:cNvPicPr>
          <p:nvPr/>
        </p:nvPicPr>
        <p:blipFill>
          <a:blip r:embed="rId4"/>
          <a:srcRect/>
          <a:stretch>
            <a:fillRect/>
          </a:stretch>
        </p:blipFill>
        <p:spPr bwMode="auto">
          <a:xfrm>
            <a:off x="1407695" y="2755232"/>
            <a:ext cx="2738844" cy="3170103"/>
          </a:xfrm>
          <a:prstGeom prst="rect">
            <a:avLst/>
          </a:prstGeom>
          <a:noFill/>
          <a:ln w="9525">
            <a:noFill/>
            <a:miter lim="800000"/>
            <a:headEnd/>
            <a:tailEnd/>
          </a:ln>
        </p:spPr>
      </p:pic>
      <p:sp>
        <p:nvSpPr>
          <p:cNvPr id="10" name="CasellaDiTesto 9"/>
          <p:cNvSpPr txBox="1"/>
          <p:nvPr/>
        </p:nvSpPr>
        <p:spPr>
          <a:xfrm>
            <a:off x="2821163" y="44576"/>
            <a:ext cx="2896819" cy="523220"/>
          </a:xfrm>
          <a:prstGeom prst="rect">
            <a:avLst/>
          </a:prstGeom>
          <a:noFill/>
        </p:spPr>
        <p:txBody>
          <a:bodyPr wrap="none" rtlCol="0">
            <a:spAutoFit/>
          </a:bodyPr>
          <a:lstStyle/>
          <a:p>
            <a:r>
              <a:rPr lang="it-IT" sz="2800" b="1" dirty="0"/>
              <a:t>Sarcoma di </a:t>
            </a:r>
            <a:r>
              <a:rPr lang="it-IT" sz="2800" b="1" dirty="0" err="1"/>
              <a:t>Kaposi</a:t>
            </a:r>
            <a:endParaRPr lang="it-IT" sz="2800" b="1" dirty="0"/>
          </a:p>
        </p:txBody>
      </p:sp>
      <p:pic>
        <p:nvPicPr>
          <p:cNvPr id="11" name="Picture 4" descr="Kaposi_sarcoma_gingival_lesion"/>
          <p:cNvPicPr>
            <a:picLocks noChangeAspect="1" noChangeArrowheads="1"/>
          </p:cNvPicPr>
          <p:nvPr/>
        </p:nvPicPr>
        <p:blipFill>
          <a:blip r:embed="rId5" cstate="print"/>
          <a:srcRect/>
          <a:stretch>
            <a:fillRect/>
          </a:stretch>
        </p:blipFill>
        <p:spPr bwMode="auto">
          <a:xfrm>
            <a:off x="5469188" y="1052459"/>
            <a:ext cx="1522488" cy="1522488"/>
          </a:xfrm>
          <a:prstGeom prst="rect">
            <a:avLst/>
          </a:prstGeom>
          <a:noFill/>
        </p:spPr>
      </p:pic>
      <p:sp>
        <p:nvSpPr>
          <p:cNvPr id="8" name="Rettangolo 5">
            <a:extLst>
              <a:ext uri="{FF2B5EF4-FFF2-40B4-BE49-F238E27FC236}">
                <a16:creationId xmlns:a16="http://schemas.microsoft.com/office/drawing/2014/main" id="{4C77FB12-D35A-0948-9E27-594CE03AE1E5}"/>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2440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nfoma"/>
          <p:cNvPicPr>
            <a:picLocks noChangeAspect="1" noChangeArrowheads="1"/>
          </p:cNvPicPr>
          <p:nvPr/>
        </p:nvPicPr>
        <p:blipFill>
          <a:blip r:embed="rId2"/>
          <a:srcRect/>
          <a:stretch>
            <a:fillRect/>
          </a:stretch>
        </p:blipFill>
        <p:spPr bwMode="auto">
          <a:xfrm>
            <a:off x="1430614" y="2332554"/>
            <a:ext cx="3204174" cy="3397012"/>
          </a:xfrm>
          <a:prstGeom prst="rect">
            <a:avLst/>
          </a:prstGeom>
          <a:noFill/>
          <a:ln w="9525">
            <a:noFill/>
            <a:miter lim="800000"/>
            <a:headEnd/>
            <a:tailEnd/>
          </a:ln>
        </p:spPr>
      </p:pic>
      <p:pic>
        <p:nvPicPr>
          <p:cNvPr id="6" name="Picture 4" descr="lin"/>
          <p:cNvPicPr>
            <a:picLocks noChangeAspect="1" noChangeArrowheads="1"/>
          </p:cNvPicPr>
          <p:nvPr/>
        </p:nvPicPr>
        <p:blipFill>
          <a:blip r:embed="rId3"/>
          <a:srcRect/>
          <a:stretch>
            <a:fillRect/>
          </a:stretch>
        </p:blipFill>
        <p:spPr bwMode="auto">
          <a:xfrm>
            <a:off x="5458865" y="2416774"/>
            <a:ext cx="2941082" cy="3419034"/>
          </a:xfrm>
          <a:prstGeom prst="rect">
            <a:avLst/>
          </a:prstGeom>
          <a:noFill/>
          <a:ln w="9525">
            <a:noFill/>
            <a:miter lim="800000"/>
            <a:headEnd/>
            <a:tailEnd/>
          </a:ln>
        </p:spPr>
      </p:pic>
      <p:sp>
        <p:nvSpPr>
          <p:cNvPr id="8" name="CasellaDiTesto 7"/>
          <p:cNvSpPr txBox="1"/>
          <p:nvPr/>
        </p:nvSpPr>
        <p:spPr>
          <a:xfrm>
            <a:off x="3180399" y="399117"/>
            <a:ext cx="2824812" cy="369332"/>
          </a:xfrm>
          <a:prstGeom prst="rect">
            <a:avLst/>
          </a:prstGeom>
          <a:noFill/>
        </p:spPr>
        <p:txBody>
          <a:bodyPr wrap="none" rtlCol="0">
            <a:spAutoFit/>
          </a:bodyPr>
          <a:lstStyle/>
          <a:p>
            <a:r>
              <a:rPr lang="it-IT" b="1" dirty="0"/>
              <a:t>Linfoma cerebrale primitivo</a:t>
            </a:r>
          </a:p>
        </p:txBody>
      </p:sp>
      <p:sp>
        <p:nvSpPr>
          <p:cNvPr id="7" name="Rettangolo 5">
            <a:extLst>
              <a:ext uri="{FF2B5EF4-FFF2-40B4-BE49-F238E27FC236}">
                <a16:creationId xmlns:a16="http://schemas.microsoft.com/office/drawing/2014/main" id="{7C93BEA1-D7DE-9145-A93E-282FCD9C8329}"/>
              </a:ext>
            </a:extLst>
          </p:cNvPr>
          <p:cNvSpPr/>
          <p:nvPr/>
        </p:nvSpPr>
        <p:spPr>
          <a:xfrm>
            <a:off x="179388" y="188913"/>
            <a:ext cx="8868356"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00319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olo 1"/>
          <p:cNvSpPr>
            <a:spLocks noGrp="1"/>
          </p:cNvSpPr>
          <p:nvPr>
            <p:ph type="title"/>
          </p:nvPr>
        </p:nvSpPr>
        <p:spPr/>
        <p:txBody>
          <a:bodyPr/>
          <a:lstStyle/>
          <a:p>
            <a:pPr eaLnBrk="1" hangingPunct="1"/>
            <a:r>
              <a:rPr lang="en-US">
                <a:latin typeface="Times New Roman" charset="0"/>
              </a:rPr>
              <a:t>The </a:t>
            </a:r>
            <a:r>
              <a:rPr lang="en-US">
                <a:solidFill>
                  <a:srgbClr val="FF0000"/>
                </a:solidFill>
                <a:latin typeface="Times New Roman" charset="0"/>
              </a:rPr>
              <a:t>4 H</a:t>
            </a:r>
            <a:r>
              <a:rPr lang="en-US">
                <a:latin typeface="Times New Roman" charset="0"/>
              </a:rPr>
              <a:t> disease……..STIGMA</a:t>
            </a:r>
          </a:p>
        </p:txBody>
      </p:sp>
      <p:sp>
        <p:nvSpPr>
          <p:cNvPr id="299010" name="Segnaposto contenuto 2"/>
          <p:cNvSpPr>
            <a:spLocks noGrp="1"/>
          </p:cNvSpPr>
          <p:nvPr>
            <p:ph idx="1"/>
          </p:nvPr>
        </p:nvSpPr>
        <p:spPr/>
        <p:txBody>
          <a:bodyPr/>
          <a:lstStyle/>
          <a:p>
            <a:pPr marL="0" indent="0">
              <a:buNone/>
            </a:pPr>
            <a:r>
              <a:rPr lang="it-IT" sz="2500" dirty="0">
                <a:latin typeface="Times New Roman" charset="0"/>
              </a:rPr>
              <a:t>In seguito, casi di infezioni opportunistiche e di Sarcoma di </a:t>
            </a:r>
            <a:r>
              <a:rPr lang="it-IT" sz="2500" dirty="0" err="1">
                <a:latin typeface="Times New Roman" charset="0"/>
              </a:rPr>
              <a:t>Kaposi</a:t>
            </a:r>
            <a:r>
              <a:rPr lang="it-IT" sz="2500" dirty="0">
                <a:latin typeface="Times New Roman" charset="0"/>
              </a:rPr>
              <a:t> furono descritti anche in individui provenienti da Haiti e residenti negli Stati Uniti, in pazienti affetti da Emofilia A, </a:t>
            </a:r>
            <a:r>
              <a:rPr lang="it-IT" sz="2500" dirty="0" err="1">
                <a:latin typeface="Times New Roman" charset="0"/>
              </a:rPr>
              <a:t>nonchè</a:t>
            </a:r>
            <a:r>
              <a:rPr lang="it-IT" sz="2500" dirty="0">
                <a:latin typeface="Times New Roman" charset="0"/>
              </a:rPr>
              <a:t> in soggetti che facevano uso di droghe per via endovenosa, da cui il nuovo nome di “the 4H </a:t>
            </a:r>
            <a:r>
              <a:rPr lang="it-IT" sz="2500" dirty="0" err="1">
                <a:latin typeface="Times New Roman" charset="0"/>
              </a:rPr>
              <a:t>Disease</a:t>
            </a:r>
            <a:r>
              <a:rPr lang="it-IT" sz="2500" dirty="0">
                <a:latin typeface="Times New Roman" charset="0"/>
              </a:rPr>
              <a:t>”</a:t>
            </a:r>
          </a:p>
          <a:p>
            <a:pPr marL="0" indent="0">
              <a:buNone/>
            </a:pPr>
            <a:endParaRPr lang="it-IT" sz="2500" dirty="0">
              <a:latin typeface="Times New Roman" charset="0"/>
            </a:endParaRPr>
          </a:p>
          <a:p>
            <a:pPr marL="0" indent="0">
              <a:buNone/>
            </a:pPr>
            <a:endParaRPr lang="it-IT" sz="2500" dirty="0">
              <a:latin typeface="Times New Roman" charset="0"/>
            </a:endParaRPr>
          </a:p>
          <a:p>
            <a:pPr marL="0" indent="0">
              <a:buNone/>
            </a:pPr>
            <a:r>
              <a:rPr lang="it-IT" sz="2500" dirty="0">
                <a:latin typeface="Times New Roman" charset="0"/>
              </a:rPr>
              <a:t> </a:t>
            </a:r>
            <a:r>
              <a:rPr lang="it-IT" sz="2500" dirty="0">
                <a:solidFill>
                  <a:srgbClr val="FF0000"/>
                </a:solidFill>
                <a:latin typeface="Times New Roman" charset="0"/>
              </a:rPr>
              <a:t>(</a:t>
            </a:r>
            <a:r>
              <a:rPr lang="it-IT" sz="2500" b="1" dirty="0">
                <a:solidFill>
                  <a:srgbClr val="FF0000"/>
                </a:solidFill>
                <a:latin typeface="Times New Roman" charset="0"/>
              </a:rPr>
              <a:t>malattia delle 4 H: </a:t>
            </a:r>
            <a:r>
              <a:rPr lang="it-IT" sz="2500" b="1" dirty="0" err="1">
                <a:solidFill>
                  <a:srgbClr val="FF0000"/>
                </a:solidFill>
                <a:latin typeface="Times New Roman" charset="0"/>
              </a:rPr>
              <a:t>Haitians</a:t>
            </a:r>
            <a:r>
              <a:rPr lang="it-IT" sz="2500" b="1" dirty="0">
                <a:solidFill>
                  <a:srgbClr val="FF0000"/>
                </a:solidFill>
                <a:latin typeface="Times New Roman" charset="0"/>
              </a:rPr>
              <a:t>, </a:t>
            </a:r>
            <a:r>
              <a:rPr lang="it-IT" sz="2500" b="1" dirty="0" err="1">
                <a:solidFill>
                  <a:srgbClr val="FF0000"/>
                </a:solidFill>
                <a:latin typeface="Times New Roman" charset="0"/>
              </a:rPr>
              <a:t>Homosexuals</a:t>
            </a:r>
            <a:r>
              <a:rPr lang="it-IT" sz="2500" b="1" dirty="0">
                <a:solidFill>
                  <a:srgbClr val="FF0000"/>
                </a:solidFill>
                <a:latin typeface="Times New Roman" charset="0"/>
              </a:rPr>
              <a:t>, </a:t>
            </a:r>
            <a:r>
              <a:rPr lang="it-IT" sz="2500" b="1" dirty="0" err="1">
                <a:solidFill>
                  <a:srgbClr val="FF0000"/>
                </a:solidFill>
                <a:latin typeface="Times New Roman" charset="0"/>
              </a:rPr>
              <a:t>Hemophiliacs</a:t>
            </a:r>
            <a:r>
              <a:rPr lang="it-IT" sz="2500" b="1" dirty="0">
                <a:solidFill>
                  <a:srgbClr val="FF0000"/>
                </a:solidFill>
                <a:latin typeface="Times New Roman" charset="0"/>
              </a:rPr>
              <a:t> and </a:t>
            </a:r>
            <a:r>
              <a:rPr lang="it-IT" sz="2500" b="1" dirty="0" err="1">
                <a:solidFill>
                  <a:srgbClr val="FF0000"/>
                </a:solidFill>
                <a:latin typeface="Times New Roman" charset="0"/>
              </a:rPr>
              <a:t>Heroin</a:t>
            </a:r>
            <a:r>
              <a:rPr lang="it-IT" sz="2500" b="1" dirty="0">
                <a:solidFill>
                  <a:srgbClr val="FF0000"/>
                </a:solidFill>
                <a:latin typeface="Times New Roman" charset="0"/>
              </a:rPr>
              <a:t> </a:t>
            </a:r>
            <a:r>
              <a:rPr lang="it-IT" sz="2500" b="1" dirty="0" err="1">
                <a:solidFill>
                  <a:srgbClr val="FF0000"/>
                </a:solidFill>
                <a:latin typeface="Times New Roman" charset="0"/>
              </a:rPr>
              <a:t>users</a:t>
            </a:r>
            <a:r>
              <a:rPr lang="it-IT" sz="2500" dirty="0">
                <a:solidFill>
                  <a:srgbClr val="FF0000"/>
                </a:solidFill>
                <a:latin typeface="Times New Roman" charset="0"/>
              </a:rPr>
              <a:t>)</a:t>
            </a:r>
            <a:r>
              <a:rPr lang="it-IT" sz="2500" dirty="0">
                <a:latin typeface="Times New Roman" charset="0"/>
              </a:rPr>
              <a:t> </a:t>
            </a:r>
            <a:endParaRPr lang="en-US" sz="2500" dirty="0">
              <a:latin typeface="Times New Roman" charset="0"/>
            </a:endParaRPr>
          </a:p>
        </p:txBody>
      </p:sp>
      <p:sp>
        <p:nvSpPr>
          <p:cNvPr id="4" name="Rettangolo 5">
            <a:extLst>
              <a:ext uri="{FF2B5EF4-FFF2-40B4-BE49-F238E27FC236}">
                <a16:creationId xmlns:a16="http://schemas.microsoft.com/office/drawing/2014/main" id="{F5BD98F7-8E23-BC42-AFC6-BCCC0365F97D}"/>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7" name="Freccia giù 6">
            <a:extLst>
              <a:ext uri="{FF2B5EF4-FFF2-40B4-BE49-F238E27FC236}">
                <a16:creationId xmlns:a16="http://schemas.microsoft.com/office/drawing/2014/main" id="{21C5753E-E21F-0A4B-8F97-09D85F7310F1}"/>
              </a:ext>
            </a:extLst>
          </p:cNvPr>
          <p:cNvSpPr/>
          <p:nvPr/>
        </p:nvSpPr>
        <p:spPr>
          <a:xfrm>
            <a:off x="4174958" y="362150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70786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1380487" y="342076"/>
            <a:ext cx="6784805" cy="646331"/>
          </a:xfrm>
          <a:prstGeom prst="rect">
            <a:avLst/>
          </a:prstGeom>
          <a:noFill/>
        </p:spPr>
        <p:txBody>
          <a:bodyPr wrap="none" rtlCol="0">
            <a:spAutoFit/>
          </a:bodyPr>
          <a:lstStyle/>
          <a:p>
            <a:r>
              <a:rPr lang="en-US" sz="3600" dirty="0">
                <a:solidFill>
                  <a:srgbClr val="FF0000"/>
                </a:solidFill>
              </a:rPr>
              <a:t>COME SI TRASMETTE IL VIRUS HIV?</a:t>
            </a:r>
          </a:p>
        </p:txBody>
      </p:sp>
    </p:spTree>
    <p:extLst>
      <p:ext uri="{BB962C8B-B14F-4D97-AF65-F5344CB8AC3E}">
        <p14:creationId xmlns:p14="http://schemas.microsoft.com/office/powerpoint/2010/main" val="1807625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EF03-76F6-6D81-190C-292CE56BBB14}"/>
            </a:ext>
          </a:extLst>
        </p:cNvPr>
        <p:cNvGrpSpPr/>
        <p:nvPr/>
      </p:nvGrpSpPr>
      <p:grpSpPr>
        <a:xfrm>
          <a:off x="0" y="0"/>
          <a:ext cx="0" cy="0"/>
          <a:chOff x="0" y="0"/>
          <a:chExt cx="0" cy="0"/>
        </a:xfrm>
      </p:grpSpPr>
      <p:sp>
        <p:nvSpPr>
          <p:cNvPr id="4" name="Rettangolo 5">
            <a:extLst>
              <a:ext uri="{FF2B5EF4-FFF2-40B4-BE49-F238E27FC236}">
                <a16:creationId xmlns:a16="http://schemas.microsoft.com/office/drawing/2014/main" id="{6CD5C16B-195B-FB7C-CD89-410B746B3E80}"/>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extBox 2">
            <a:extLst>
              <a:ext uri="{FF2B5EF4-FFF2-40B4-BE49-F238E27FC236}">
                <a16:creationId xmlns:a16="http://schemas.microsoft.com/office/drawing/2014/main" id="{78CFF26A-B7FD-6DB9-F204-99270D5B7048}"/>
              </a:ext>
            </a:extLst>
          </p:cNvPr>
          <p:cNvSpPr txBox="1"/>
          <p:nvPr/>
        </p:nvSpPr>
        <p:spPr>
          <a:xfrm>
            <a:off x="184212" y="986510"/>
            <a:ext cx="7265707" cy="3785652"/>
          </a:xfrm>
          <a:prstGeom prst="rect">
            <a:avLst/>
          </a:prstGeom>
          <a:noFill/>
        </p:spPr>
        <p:txBody>
          <a:bodyPr wrap="none" rtlCol="0">
            <a:spAutoFit/>
          </a:bodyPr>
          <a:lstStyle/>
          <a:p>
            <a:pPr marL="342900" indent="-342900">
              <a:buFont typeface="Arial"/>
              <a:buChar char="•"/>
            </a:pPr>
            <a:r>
              <a:rPr lang="en-US" sz="3200" b="1" u="sng" dirty="0" err="1"/>
              <a:t>Rapporti</a:t>
            </a:r>
            <a:r>
              <a:rPr lang="en-US" sz="3200" b="1" u="sng" dirty="0"/>
              <a:t> </a:t>
            </a:r>
            <a:r>
              <a:rPr lang="en-US" sz="3200" b="1" u="sng" dirty="0" err="1"/>
              <a:t>sessuali</a:t>
            </a:r>
            <a:r>
              <a:rPr lang="en-US" sz="3200" b="1" u="sng" dirty="0"/>
              <a:t> non </a:t>
            </a:r>
            <a:r>
              <a:rPr lang="en-US" sz="4000" b="1" u="sng" dirty="0" err="1"/>
              <a:t>protetti</a:t>
            </a:r>
            <a:endParaRPr lang="en-US" sz="4000" b="1" u="sng" dirty="0"/>
          </a:p>
          <a:p>
            <a:pPr marL="342900" indent="-342900">
              <a:buFont typeface="Arial"/>
              <a:buChar char="•"/>
            </a:pPr>
            <a:endParaRPr lang="en-US" sz="4000" b="1" dirty="0"/>
          </a:p>
          <a:p>
            <a:pPr marL="342900" indent="-342900">
              <a:buFont typeface="Arial"/>
              <a:buChar char="•"/>
            </a:pPr>
            <a:r>
              <a:rPr lang="en-US" sz="4000" dirty="0" err="1"/>
              <a:t>Trasmissione</a:t>
            </a:r>
            <a:r>
              <a:rPr lang="en-US" sz="4000" dirty="0"/>
              <a:t> </a:t>
            </a:r>
            <a:r>
              <a:rPr lang="en-US" sz="4000" dirty="0" err="1"/>
              <a:t>ematica</a:t>
            </a:r>
            <a:endParaRPr lang="en-US" sz="4000" dirty="0"/>
          </a:p>
          <a:p>
            <a:r>
              <a:rPr lang="en-US" sz="4000" dirty="0"/>
              <a:t>   </a:t>
            </a:r>
            <a:r>
              <a:rPr lang="en-US" sz="3200" dirty="0"/>
              <a:t>(</a:t>
            </a:r>
            <a:r>
              <a:rPr lang="en-US" sz="3200" dirty="0" err="1"/>
              <a:t>scambio</a:t>
            </a:r>
            <a:r>
              <a:rPr lang="en-US" sz="3200" dirty="0"/>
              <a:t> di </a:t>
            </a:r>
            <a:r>
              <a:rPr lang="en-US" sz="3200" dirty="0" err="1"/>
              <a:t>siringhe</a:t>
            </a:r>
            <a:r>
              <a:rPr lang="en-US" sz="3200" dirty="0"/>
              <a:t>, </a:t>
            </a:r>
            <a:r>
              <a:rPr lang="en-US" sz="3200" dirty="0" err="1"/>
              <a:t>sangue</a:t>
            </a:r>
            <a:r>
              <a:rPr lang="en-US" sz="3200" dirty="0"/>
              <a:t> e </a:t>
            </a:r>
            <a:r>
              <a:rPr lang="en-US" sz="3200" dirty="0" err="1"/>
              <a:t>derivati</a:t>
            </a:r>
            <a:r>
              <a:rPr lang="en-US" sz="3200" dirty="0"/>
              <a:t>)  </a:t>
            </a:r>
            <a:endParaRPr lang="en-US" sz="4000" dirty="0"/>
          </a:p>
          <a:p>
            <a:pPr marL="342900" indent="-342900">
              <a:buFont typeface="Arial"/>
              <a:buChar char="•"/>
            </a:pPr>
            <a:r>
              <a:rPr lang="en-US" sz="4000" dirty="0" err="1"/>
              <a:t>Trasmissione</a:t>
            </a:r>
            <a:r>
              <a:rPr lang="en-US" sz="4000" dirty="0"/>
              <a:t> </a:t>
            </a:r>
            <a:r>
              <a:rPr lang="en-US" sz="4000" dirty="0" err="1"/>
              <a:t>verticale</a:t>
            </a:r>
            <a:endParaRPr lang="en-US" sz="4000" dirty="0"/>
          </a:p>
          <a:p>
            <a:r>
              <a:rPr lang="en-US" sz="4000" dirty="0"/>
              <a:t>   </a:t>
            </a:r>
            <a:r>
              <a:rPr lang="en-US" sz="3200" dirty="0"/>
              <a:t>(</a:t>
            </a:r>
            <a:r>
              <a:rPr lang="en-US" sz="3200" dirty="0" err="1"/>
              <a:t>gravidanza</a:t>
            </a:r>
            <a:r>
              <a:rPr lang="en-US" sz="3200" dirty="0"/>
              <a:t>, </a:t>
            </a:r>
            <a:r>
              <a:rPr lang="en-US" sz="3200" dirty="0" err="1"/>
              <a:t>parto</a:t>
            </a:r>
            <a:r>
              <a:rPr lang="en-US" sz="3200" dirty="0"/>
              <a:t>, </a:t>
            </a:r>
            <a:r>
              <a:rPr lang="en-US" sz="3200" dirty="0" err="1"/>
              <a:t>allattamento</a:t>
            </a:r>
            <a:r>
              <a:rPr lang="en-US" sz="3200" dirty="0"/>
              <a:t> al </a:t>
            </a:r>
            <a:r>
              <a:rPr lang="en-US" sz="3200" dirty="0" err="1"/>
              <a:t>seno</a:t>
            </a:r>
            <a:r>
              <a:rPr lang="en-US" sz="3200" dirty="0"/>
              <a:t>)</a:t>
            </a:r>
          </a:p>
        </p:txBody>
      </p:sp>
      <p:sp>
        <p:nvSpPr>
          <p:cNvPr id="5" name="TextBox 4">
            <a:extLst>
              <a:ext uri="{FF2B5EF4-FFF2-40B4-BE49-F238E27FC236}">
                <a16:creationId xmlns:a16="http://schemas.microsoft.com/office/drawing/2014/main" id="{6754A2BD-09AC-C211-DC97-B477DA2B9715}"/>
              </a:ext>
            </a:extLst>
          </p:cNvPr>
          <p:cNvSpPr txBox="1"/>
          <p:nvPr/>
        </p:nvSpPr>
        <p:spPr>
          <a:xfrm>
            <a:off x="1380487" y="342076"/>
            <a:ext cx="6784805" cy="646331"/>
          </a:xfrm>
          <a:prstGeom prst="rect">
            <a:avLst/>
          </a:prstGeom>
          <a:noFill/>
        </p:spPr>
        <p:txBody>
          <a:bodyPr wrap="none" rtlCol="0">
            <a:spAutoFit/>
          </a:bodyPr>
          <a:lstStyle/>
          <a:p>
            <a:r>
              <a:rPr lang="en-US" sz="3600" dirty="0">
                <a:solidFill>
                  <a:srgbClr val="FF0000"/>
                </a:solidFill>
              </a:rPr>
              <a:t>COME SI TRASMETTE IL VIRUS HIV?</a:t>
            </a:r>
          </a:p>
        </p:txBody>
      </p:sp>
      <p:pic>
        <p:nvPicPr>
          <p:cNvPr id="12" name="Picture 11" descr="siringa.scale-to-max-width.825x.jpg">
            <a:extLst>
              <a:ext uri="{FF2B5EF4-FFF2-40B4-BE49-F238E27FC236}">
                <a16:creationId xmlns:a16="http://schemas.microsoft.com/office/drawing/2014/main" id="{41D28BDE-A125-11B6-7693-288B0CE31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041" y="1654591"/>
            <a:ext cx="1398339" cy="2407780"/>
          </a:xfrm>
          <a:prstGeom prst="rect">
            <a:avLst/>
          </a:prstGeom>
        </p:spPr>
      </p:pic>
      <p:sp>
        <p:nvSpPr>
          <p:cNvPr id="7" name="Text Box 2">
            <a:extLst>
              <a:ext uri="{FF2B5EF4-FFF2-40B4-BE49-F238E27FC236}">
                <a16:creationId xmlns:a16="http://schemas.microsoft.com/office/drawing/2014/main" id="{552397BA-93AA-9FC4-61A2-401768C40BD9}"/>
              </a:ext>
            </a:extLst>
          </p:cNvPr>
          <p:cNvSpPr txBox="1">
            <a:spLocks noChangeArrowheads="1"/>
          </p:cNvSpPr>
          <p:nvPr/>
        </p:nvSpPr>
        <p:spPr bwMode="auto">
          <a:xfrm>
            <a:off x="1995398" y="4920912"/>
            <a:ext cx="4970885" cy="112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893763" indent="-893763">
              <a:spcBef>
                <a:spcPts val="8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tabLst>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Lst>
              <a:defRPr sz="2000">
                <a:solidFill>
                  <a:srgbClr val="000000"/>
                </a:solidFill>
                <a:latin typeface="Times New Roman" panose="02020603050405020304" pitchFamily="18" charset="0"/>
                <a:ea typeface="DejaVu Sans" pitchFamily="34" charset="0"/>
                <a:cs typeface="DejaVu Sans" pitchFamily="34" charset="0"/>
              </a:defRPr>
            </a:lvl9pPr>
          </a:lstStyle>
          <a:p>
            <a:pPr marL="0" indent="0" algn="ctr">
              <a:buNone/>
            </a:pPr>
            <a:r>
              <a:rPr lang="it-IT" altLang="en-US" sz="1600" b="1" u="sng" dirty="0">
                <a:latin typeface="+mn-lt"/>
              </a:rPr>
              <a:t>RISCHIO di trasmissione verticale RIDUCIBILE FINO AL:</a:t>
            </a:r>
          </a:p>
          <a:p>
            <a:pPr>
              <a:buFont typeface="Wingdings" panose="05000000000000000000" pitchFamily="2" charset="2"/>
              <a:buChar char=""/>
            </a:pPr>
            <a:r>
              <a:rPr lang="it-IT" altLang="en-US" sz="1600" b="1" dirty="0">
                <a:latin typeface="Comic Sans MS" panose="030F0702030302020204" pitchFamily="66" charset="0"/>
              </a:rPr>
              <a:t>	</a:t>
            </a:r>
            <a:r>
              <a:rPr lang="it-IT" altLang="en-US" sz="1600" b="1" dirty="0"/>
              <a:t>profilassi farmacologica 	8%</a:t>
            </a:r>
          </a:p>
          <a:p>
            <a:pPr>
              <a:buFont typeface="Wingdings" panose="05000000000000000000" pitchFamily="2" charset="2"/>
              <a:buChar char=""/>
            </a:pPr>
            <a:r>
              <a:rPr lang="it-IT" altLang="en-US" sz="1600" b="1" dirty="0"/>
              <a:t>	cesareo di elezione 		10%</a:t>
            </a:r>
          </a:p>
          <a:p>
            <a:pPr>
              <a:spcBef>
                <a:spcPts val="700"/>
              </a:spcBef>
              <a:buFont typeface="Wingdings" panose="05000000000000000000" pitchFamily="2" charset="2"/>
              <a:buChar char=""/>
            </a:pPr>
            <a:r>
              <a:rPr lang="it-IT" altLang="en-US" sz="1600" b="1" dirty="0"/>
              <a:t>	profilassi + cesareo di elezione 	2 %</a:t>
            </a:r>
          </a:p>
        </p:txBody>
      </p:sp>
    </p:spTree>
    <p:extLst>
      <p:ext uri="{BB962C8B-B14F-4D97-AF65-F5344CB8AC3E}">
        <p14:creationId xmlns:p14="http://schemas.microsoft.com/office/powerpoint/2010/main" val="347424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328307"/>
            <a:ext cx="9069947" cy="4589859"/>
          </a:xfrm>
        </p:spPr>
        <p:txBody>
          <a:bodyPr/>
          <a:lstStyle/>
          <a:p>
            <a:pPr marL="0" indent="0" algn="ctr">
              <a:buNone/>
              <a:defRPr/>
            </a:pPr>
            <a:r>
              <a:rPr lang="it-IT" sz="2400" dirty="0">
                <a:solidFill>
                  <a:schemeClr val="tx1">
                    <a:lumMod val="95000"/>
                    <a:lumOff val="5000"/>
                  </a:schemeClr>
                </a:solidFill>
              </a:rPr>
              <a:t>Sono considerati epidemiologicamente responsabili della trasmissione?</a:t>
            </a:r>
            <a:endParaRPr lang="it-IT" dirty="0">
              <a:solidFill>
                <a:schemeClr val="tx1">
                  <a:lumMod val="95000"/>
                  <a:lumOff val="5000"/>
                </a:schemeClr>
              </a:solidFill>
            </a:endParaRPr>
          </a:p>
          <a:p>
            <a:pPr marL="0" indent="0">
              <a:defRPr/>
            </a:pPr>
            <a:endParaRPr lang="it-IT" dirty="0"/>
          </a:p>
        </p:txBody>
      </p:sp>
      <p:sp>
        <p:nvSpPr>
          <p:cNvPr id="29699" name="AutoShape 3"/>
          <p:cNvSpPr>
            <a:spLocks noChangeArrowheads="1"/>
          </p:cNvSpPr>
          <p:nvPr/>
        </p:nvSpPr>
        <p:spPr bwMode="auto">
          <a:xfrm>
            <a:off x="4114800" y="2758389"/>
            <a:ext cx="128" cy="207749"/>
          </a:xfrm>
          <a:prstGeom prst="downArrow">
            <a:avLst>
              <a:gd name="adj1" fmla="val 50000"/>
              <a:gd name="adj2" fmla="val 34949"/>
            </a:avLst>
          </a:prstGeom>
          <a:solidFill>
            <a:srgbClr val="3333CC"/>
          </a:solidFill>
          <a:ln w="19050">
            <a:solidFill>
              <a:schemeClr val="bg1"/>
            </a:solidFill>
            <a:miter lim="800000"/>
            <a:headEnd/>
            <a:tailEnd/>
          </a:ln>
        </p:spPr>
        <p:txBody>
          <a:bodyPr wrap="none" lIns="0" tIns="0" rIns="0" bIns="0" anchor="ctr">
            <a:spAutoFit/>
          </a:bodyPr>
          <a:lstStyle/>
          <a:p>
            <a:endParaRPr lang="it-IT" sz="1350"/>
          </a:p>
        </p:txBody>
      </p:sp>
      <p:grpSp>
        <p:nvGrpSpPr>
          <p:cNvPr id="5" name="Group 2"/>
          <p:cNvGrpSpPr>
            <a:grpSpLocks/>
          </p:cNvGrpSpPr>
          <p:nvPr/>
        </p:nvGrpSpPr>
        <p:grpSpPr bwMode="auto">
          <a:xfrm>
            <a:off x="189726" y="3465448"/>
            <a:ext cx="1713128" cy="2367166"/>
            <a:chOff x="1673" y="663"/>
            <a:chExt cx="2340" cy="3565"/>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 y="663"/>
              <a:ext cx="2341"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 Box 4"/>
            <p:cNvSpPr txBox="1">
              <a:spLocks noChangeArrowheads="1"/>
            </p:cNvSpPr>
            <p:nvPr/>
          </p:nvSpPr>
          <p:spPr bwMode="auto">
            <a:xfrm>
              <a:off x="1673" y="663"/>
              <a:ext cx="2341" cy="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8" name="Group 1"/>
          <p:cNvGrpSpPr>
            <a:grpSpLocks/>
          </p:cNvGrpSpPr>
          <p:nvPr/>
        </p:nvGrpSpPr>
        <p:grpSpPr bwMode="auto">
          <a:xfrm>
            <a:off x="1903585" y="3465448"/>
            <a:ext cx="1728137" cy="2366267"/>
            <a:chOff x="740" y="832"/>
            <a:chExt cx="1751" cy="2631"/>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 y="832"/>
              <a:ext cx="1752"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Text Box 3"/>
            <p:cNvSpPr txBox="1">
              <a:spLocks noChangeArrowheads="1"/>
            </p:cNvSpPr>
            <p:nvPr/>
          </p:nvSpPr>
          <p:spPr bwMode="auto">
            <a:xfrm>
              <a:off x="740" y="832"/>
              <a:ext cx="1752" cy="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1" name="Group 4"/>
          <p:cNvGrpSpPr>
            <a:grpSpLocks/>
          </p:cNvGrpSpPr>
          <p:nvPr/>
        </p:nvGrpSpPr>
        <p:grpSpPr bwMode="auto">
          <a:xfrm>
            <a:off x="3632709" y="3465448"/>
            <a:ext cx="1554674" cy="2367498"/>
            <a:chOff x="3290" y="821"/>
            <a:chExt cx="1721" cy="2653"/>
          </a:xfrm>
        </p:grpSpPr>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 y="821"/>
              <a:ext cx="1722"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Text Box 6"/>
            <p:cNvSpPr txBox="1">
              <a:spLocks noChangeArrowheads="1"/>
            </p:cNvSpPr>
            <p:nvPr/>
          </p:nvSpPr>
          <p:spPr bwMode="auto">
            <a:xfrm>
              <a:off x="3290" y="821"/>
              <a:ext cx="1722"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4" name="Group 4"/>
          <p:cNvGrpSpPr>
            <a:grpSpLocks/>
          </p:cNvGrpSpPr>
          <p:nvPr/>
        </p:nvGrpSpPr>
        <p:grpSpPr bwMode="auto">
          <a:xfrm>
            <a:off x="6917410" y="3465447"/>
            <a:ext cx="2068826" cy="2367167"/>
            <a:chOff x="3301" y="711"/>
            <a:chExt cx="1801" cy="2692"/>
          </a:xfrm>
        </p:grpSpPr>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 y="711"/>
              <a:ext cx="1802" cy="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 name="Text Box 6"/>
            <p:cNvSpPr txBox="1">
              <a:spLocks noChangeArrowheads="1"/>
            </p:cNvSpPr>
            <p:nvPr/>
          </p:nvSpPr>
          <p:spPr bwMode="auto">
            <a:xfrm>
              <a:off x="3301" y="711"/>
              <a:ext cx="1802" cy="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grpSp>
        <p:nvGrpSpPr>
          <p:cNvPr id="17" name="Group 1"/>
          <p:cNvGrpSpPr>
            <a:grpSpLocks/>
          </p:cNvGrpSpPr>
          <p:nvPr/>
        </p:nvGrpSpPr>
        <p:grpSpPr bwMode="auto">
          <a:xfrm>
            <a:off x="5188285" y="3465447"/>
            <a:ext cx="1729124" cy="2367167"/>
            <a:chOff x="820" y="709"/>
            <a:chExt cx="1782" cy="2696"/>
          </a:xfrm>
        </p:grpSpPr>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 y="709"/>
              <a:ext cx="1783" cy="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Text Box 3"/>
            <p:cNvSpPr txBox="1">
              <a:spLocks noChangeArrowheads="1"/>
            </p:cNvSpPr>
            <p:nvPr/>
          </p:nvSpPr>
          <p:spPr bwMode="auto">
            <a:xfrm>
              <a:off x="820" y="709"/>
              <a:ext cx="1783" cy="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spcBef>
                  <a:spcPct val="0"/>
                </a:spcBef>
                <a:buFont typeface="Times New Roman" panose="02020603050405020304" pitchFamily="18" charset="0"/>
                <a:buNone/>
              </a:pPr>
              <a:endParaRPr lang="it-IT" altLang="en-US" sz="1800">
                <a:solidFill>
                  <a:schemeClr val="bg1"/>
                </a:solidFill>
              </a:endParaRPr>
            </a:p>
          </p:txBody>
        </p:sp>
      </p:grpSp>
      <p:sp>
        <p:nvSpPr>
          <p:cNvPr id="2" name="CasellaDiTesto 1"/>
          <p:cNvSpPr txBox="1"/>
          <p:nvPr/>
        </p:nvSpPr>
        <p:spPr>
          <a:xfrm>
            <a:off x="386366" y="3077293"/>
            <a:ext cx="8432442" cy="507831"/>
          </a:xfrm>
          <a:prstGeom prst="rect">
            <a:avLst/>
          </a:prstGeom>
          <a:noFill/>
        </p:spPr>
        <p:txBody>
          <a:bodyPr wrap="square" rtlCol="0">
            <a:spAutoFit/>
          </a:bodyPr>
          <a:lstStyle/>
          <a:p>
            <a:r>
              <a:rPr lang="it-IT" sz="1350" b="1" dirty="0">
                <a:solidFill>
                  <a:srgbClr val="FF0000"/>
                </a:solidFill>
              </a:rPr>
              <a:t>SANGUE				SPERMA				MUCO VAGINALE		MESTRUO				LATTE</a:t>
            </a:r>
          </a:p>
        </p:txBody>
      </p:sp>
      <p:sp>
        <p:nvSpPr>
          <p:cNvPr id="20" name="Rettangolo 5">
            <a:extLst>
              <a:ext uri="{FF2B5EF4-FFF2-40B4-BE49-F238E27FC236}">
                <a16:creationId xmlns:a16="http://schemas.microsoft.com/office/drawing/2014/main" id="{680C72EF-8B4D-C945-B47E-3A968EE1D948}"/>
              </a:ext>
            </a:extLst>
          </p:cNvPr>
          <p:cNvSpPr/>
          <p:nvPr/>
        </p:nvSpPr>
        <p:spPr>
          <a:xfrm>
            <a:off x="74053" y="188913"/>
            <a:ext cx="8890561"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14897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fade">
                                      <p:cBhvr additive="repl">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8"/>
                                        </p:tgtEl>
                                        <p:attrNameLst>
                                          <p:attrName>style.visibility</p:attrName>
                                        </p:attrNameLst>
                                      </p:cBhvr>
                                      <p:to>
                                        <p:strVal val="visible"/>
                                      </p:to>
                                    </p:set>
                                    <p:animEffect transition="in" filter="fade">
                                      <p:cBhvr additive="repl">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additive="repl">
                                        <p:cTn id="16" dur="1" fill="hold">
                                          <p:stCondLst>
                                            <p:cond delay="0"/>
                                          </p:stCondLst>
                                        </p:cTn>
                                        <p:tgtEl>
                                          <p:spTgt spid="11"/>
                                        </p:tgtEl>
                                        <p:attrNameLst>
                                          <p:attrName>style.visibility</p:attrName>
                                        </p:attrNameLst>
                                      </p:cBhvr>
                                      <p:to>
                                        <p:strVal val="visible"/>
                                      </p:to>
                                    </p:set>
                                    <p:animEffect transition="in" filter="fade">
                                      <p:cBhvr additive="repl">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additive="repl">
                                        <p:cTn id="21" dur="1" fill="hold">
                                          <p:stCondLst>
                                            <p:cond delay="0"/>
                                          </p:stCondLst>
                                        </p:cTn>
                                        <p:tgtEl>
                                          <p:spTgt spid="14"/>
                                        </p:tgtEl>
                                        <p:attrNameLst>
                                          <p:attrName>style.visibility</p:attrName>
                                        </p:attrNameLst>
                                      </p:cBhvr>
                                      <p:to>
                                        <p:strVal val="visible"/>
                                      </p:to>
                                    </p:set>
                                    <p:animEffect transition="in" filter="fade">
                                      <p:cBhvr additive="repl">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nodeType="clickEffect">
                                  <p:stCondLst>
                                    <p:cond delay="0"/>
                                  </p:stCondLst>
                                  <p:childTnLst>
                                    <p:set>
                                      <p:cBhvr additive="repl">
                                        <p:cTn id="26" dur="1" fill="hold">
                                          <p:stCondLst>
                                            <p:cond delay="0"/>
                                          </p:stCondLst>
                                        </p:cTn>
                                        <p:tgtEl>
                                          <p:spTgt spid="17"/>
                                        </p:tgtEl>
                                        <p:attrNameLst>
                                          <p:attrName>style.visibility</p:attrName>
                                        </p:attrNameLst>
                                      </p:cBhvr>
                                      <p:to>
                                        <p:strVal val="visible"/>
                                      </p:to>
                                    </p:set>
                                    <p:animEffect transition="in" filter="fade">
                                      <p:cBhvr additive="repl">
                                        <p:cTn id="2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011" y="2121695"/>
            <a:ext cx="5183981"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3491" name="Text Box 2"/>
          <p:cNvSpPr txBox="1">
            <a:spLocks noChangeArrowheads="1"/>
          </p:cNvSpPr>
          <p:nvPr/>
        </p:nvSpPr>
        <p:spPr bwMode="auto">
          <a:xfrm>
            <a:off x="1714500" y="971550"/>
            <a:ext cx="5943600" cy="742950"/>
          </a:xfrm>
          <a:prstGeom prst="rect">
            <a:avLst/>
          </a:prstGeom>
          <a:solidFill>
            <a:srgbClr val="F9120F">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lIns="61290" tIns="30510" rIns="61290" bIns="30510" anchor="ctr"/>
          <a:lstStyle>
            <a:lvl1pPr>
              <a:spcBef>
                <a:spcPts val="800"/>
              </a:spcBef>
              <a:buClr>
                <a:srgbClr val="000000"/>
              </a:buClr>
              <a:buSzPct val="100000"/>
              <a:buFont typeface="Times New Roman" panose="02020603050405020304" pitchFamily="18" charset="0"/>
              <a:buChar char="•"/>
              <a:defRPr sz="3200">
                <a:solidFill>
                  <a:srgbClr val="000000"/>
                </a:solidFill>
                <a:latin typeface="Times New Roman" panose="02020603050405020304" pitchFamily="18" charset="0"/>
                <a:ea typeface="ＭＳ Ｐゴシック" panose="020B0600070205080204" pitchFamily="34" charset="-128"/>
                <a:cs typeface="DejaVu Sans" pitchFamily="34" charset="0"/>
              </a:defRPr>
            </a:lvl1pPr>
            <a:lvl2pPr marL="742950" indent="-285750">
              <a:spcBef>
                <a:spcPts val="700"/>
              </a:spcBef>
              <a:buClr>
                <a:srgbClr val="000000"/>
              </a:buClr>
              <a:buSzPct val="100000"/>
              <a:buFont typeface="Times New Roman" panose="02020603050405020304" pitchFamily="18" charset="0"/>
              <a:buChar char="–"/>
              <a:defRPr sz="2800">
                <a:solidFill>
                  <a:srgbClr val="000000"/>
                </a:solidFill>
                <a:latin typeface="Times New Roman" panose="02020603050405020304" pitchFamily="18" charset="0"/>
                <a:ea typeface="DejaVu Sans" pitchFamily="34" charset="0"/>
                <a:cs typeface="DejaVu Sans" pitchFamily="34" charset="0"/>
              </a:defRPr>
            </a:lvl2pPr>
            <a:lvl3pPr marL="1143000" indent="-228600">
              <a:spcBef>
                <a:spcPts val="600"/>
              </a:spcBef>
              <a:buClr>
                <a:srgbClr val="000000"/>
              </a:buClr>
              <a:buSzPct val="100000"/>
              <a:buFont typeface="Times New Roman" panose="02020603050405020304" pitchFamily="18" charset="0"/>
              <a:buChar char="•"/>
              <a:defRPr sz="2400">
                <a:solidFill>
                  <a:srgbClr val="000000"/>
                </a:solidFill>
                <a:latin typeface="Times New Roman" panose="02020603050405020304" pitchFamily="18" charset="0"/>
                <a:ea typeface="DejaVu Sans" pitchFamily="34" charset="0"/>
                <a:cs typeface="DejaVu Sans" pitchFamily="34" charset="0"/>
              </a:defRPr>
            </a:lvl3pPr>
            <a:lvl4pPr marL="16002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4pPr>
            <a:lvl5pPr marL="2057400" indent="-228600">
              <a:spcBef>
                <a:spcPts val="500"/>
              </a:spcBef>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Times New Roman" panose="02020603050405020304" pitchFamily="18" charset="0"/>
                <a:ea typeface="DejaVu Sans" pitchFamily="34" charset="0"/>
                <a:cs typeface="DejaVu Sans" pitchFamily="34" charset="0"/>
              </a:defRPr>
            </a:lvl9pPr>
          </a:lstStyle>
          <a:p>
            <a:pPr algn="ctr">
              <a:spcBef>
                <a:spcPct val="0"/>
              </a:spcBef>
              <a:buClrTx/>
              <a:buSzTx/>
              <a:buFontTx/>
              <a:buNone/>
            </a:pPr>
            <a:r>
              <a:rPr lang="it-IT" altLang="en-US" sz="2700">
                <a:solidFill>
                  <a:srgbClr val="FFFFFF"/>
                </a:solidFill>
                <a:latin typeface="Arial" panose="020B0604020202020204" pitchFamily="34" charset="0"/>
              </a:rPr>
              <a:t>Contagiosità dei liquidi biologici</a:t>
            </a:r>
            <a:endParaRPr lang="it-IT" altLang="en-US" sz="2175">
              <a:solidFill>
                <a:srgbClr val="FFFFFF"/>
              </a:solidFill>
              <a:latin typeface="Arial" panose="020B0604020202020204" pitchFamily="34" charset="0"/>
            </a:endParaRPr>
          </a:p>
        </p:txBody>
      </p:sp>
      <p:sp>
        <p:nvSpPr>
          <p:cNvPr id="4" name="Rettangolo 5">
            <a:extLst>
              <a:ext uri="{FF2B5EF4-FFF2-40B4-BE49-F238E27FC236}">
                <a16:creationId xmlns:a16="http://schemas.microsoft.com/office/drawing/2014/main" id="{666B1AC2-7DA9-B444-BA3F-64748B0E8FFF}"/>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402411370"/>
      </p:ext>
    </p:extLst>
  </p:cSld>
  <p:clrMapOvr>
    <a:masterClrMapping/>
  </p:clrMapOvr>
  <p:transition>
    <p:cover dir="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877279" y="351040"/>
            <a:ext cx="3416320" cy="461665"/>
          </a:xfrm>
          <a:prstGeom prst="rect">
            <a:avLst/>
          </a:prstGeom>
          <a:noFill/>
        </p:spPr>
        <p:txBody>
          <a:bodyPr wrap="none" rtlCol="0">
            <a:spAutoFit/>
          </a:bodyPr>
          <a:lstStyle/>
          <a:p>
            <a:pPr algn="ctr"/>
            <a:r>
              <a:rPr lang="en-US" sz="2400" dirty="0">
                <a:solidFill>
                  <a:srgbClr val="FF0000"/>
                </a:solidFill>
              </a:rPr>
              <a:t>RAPPORTI SESSUALI E HIV</a:t>
            </a:r>
          </a:p>
        </p:txBody>
      </p:sp>
      <p:sp>
        <p:nvSpPr>
          <p:cNvPr id="3" name="TextBox 2"/>
          <p:cNvSpPr txBox="1"/>
          <p:nvPr/>
        </p:nvSpPr>
        <p:spPr>
          <a:xfrm>
            <a:off x="505094" y="3050465"/>
            <a:ext cx="8211380" cy="2503249"/>
          </a:xfrm>
          <a:prstGeom prst="rect">
            <a:avLst/>
          </a:prstGeom>
          <a:noFill/>
        </p:spPr>
        <p:txBody>
          <a:bodyPr wrap="square" rtlCol="0">
            <a:spAutoFit/>
          </a:bodyPr>
          <a:lstStyle/>
          <a:p>
            <a:pPr marL="285750" indent="-285750">
              <a:lnSpc>
                <a:spcPct val="200000"/>
              </a:lnSpc>
              <a:buFont typeface="Arial"/>
              <a:buChar char="•"/>
            </a:pPr>
            <a:r>
              <a:rPr lang="en-US" sz="2000" dirty="0"/>
              <a:t>MAGGIORE </a:t>
            </a:r>
            <a:r>
              <a:rPr lang="en-US" sz="2000" dirty="0" err="1"/>
              <a:t>È</a:t>
            </a:r>
            <a:r>
              <a:rPr lang="en-US" sz="2000" dirty="0"/>
              <a:t> LA VIREMIA MAGGIORE </a:t>
            </a:r>
            <a:r>
              <a:rPr lang="en-US" sz="2000" dirty="0" err="1"/>
              <a:t>È</a:t>
            </a:r>
            <a:r>
              <a:rPr lang="en-US" sz="2000" dirty="0"/>
              <a:t> IL RISCHIO DI TRASMISSIONE</a:t>
            </a:r>
          </a:p>
          <a:p>
            <a:pPr marL="285750" indent="-285750">
              <a:lnSpc>
                <a:spcPct val="200000"/>
              </a:lnSpc>
              <a:buFont typeface="Arial"/>
              <a:buChar char="•"/>
            </a:pPr>
            <a:r>
              <a:rPr lang="en-US" sz="2000" dirty="0"/>
              <a:t>CON TERAPIA RISCHIO DI TRASMISSIONE BASSISSIMO/NULLO</a:t>
            </a:r>
          </a:p>
          <a:p>
            <a:pPr marL="285750" indent="-285750">
              <a:lnSpc>
                <a:spcPct val="200000"/>
              </a:lnSpc>
              <a:buFont typeface="Arial"/>
              <a:buChar char="•"/>
            </a:pPr>
            <a:r>
              <a:rPr lang="en-US" sz="2000" dirty="0"/>
              <a:t>COPPIE SIERO-DISCORDANTI USO DEL CONDOM NONOSTANTE TERAPIA</a:t>
            </a:r>
          </a:p>
          <a:p>
            <a:pPr marL="285750" indent="-285750">
              <a:lnSpc>
                <a:spcPct val="200000"/>
              </a:lnSpc>
              <a:buFont typeface="Arial"/>
              <a:buChar char="•"/>
            </a:pPr>
            <a:r>
              <a:rPr lang="en-US" sz="2000" dirty="0"/>
              <a:t>COPPIE SIERO-CONCORDANTI USO DEL CONDOM NONOSTANTE TERAPIA</a:t>
            </a:r>
          </a:p>
        </p:txBody>
      </p:sp>
      <p:sp>
        <p:nvSpPr>
          <p:cNvPr id="6" name="TextBox 5"/>
          <p:cNvSpPr txBox="1"/>
          <p:nvPr/>
        </p:nvSpPr>
        <p:spPr>
          <a:xfrm>
            <a:off x="505094" y="1255437"/>
            <a:ext cx="8101384" cy="1315745"/>
          </a:xfrm>
          <a:prstGeom prst="rect">
            <a:avLst/>
          </a:prstGeom>
          <a:noFill/>
          <a:ln>
            <a:solidFill>
              <a:srgbClr val="FF0000"/>
            </a:solidFill>
          </a:ln>
        </p:spPr>
        <p:txBody>
          <a:bodyPr wrap="none" rtlCol="0">
            <a:spAutoFit/>
          </a:bodyPr>
          <a:lstStyle/>
          <a:p>
            <a:pPr>
              <a:lnSpc>
                <a:spcPct val="150000"/>
              </a:lnSpc>
            </a:pPr>
            <a:r>
              <a:rPr lang="en-US" u="sng" dirty="0"/>
              <a:t>NON TUTTI I RAPPORTI SONO UGUALI:</a:t>
            </a:r>
          </a:p>
          <a:p>
            <a:pPr>
              <a:lnSpc>
                <a:spcPct val="150000"/>
              </a:lnSpc>
            </a:pPr>
            <a:r>
              <a:rPr lang="en-US" dirty="0"/>
              <a:t>ANALE RICETTIVO &gt; ANALE INSERTIVO &gt; VAGINALE RICETTIVO &gt; PENIENO INSERTIVO</a:t>
            </a:r>
          </a:p>
          <a:p>
            <a:pPr>
              <a:lnSpc>
                <a:spcPct val="150000"/>
              </a:lnSpc>
            </a:pPr>
            <a:r>
              <a:rPr lang="en-US" dirty="0"/>
              <a:t>ORALE: RISCHIO NON STIMATO</a:t>
            </a:r>
          </a:p>
        </p:txBody>
      </p:sp>
    </p:spTree>
    <p:extLst>
      <p:ext uri="{BB962C8B-B14F-4D97-AF65-F5344CB8AC3E}">
        <p14:creationId xmlns:p14="http://schemas.microsoft.com/office/powerpoint/2010/main" val="287155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8" name="TextBox 7"/>
          <p:cNvSpPr txBox="1"/>
          <p:nvPr/>
        </p:nvSpPr>
        <p:spPr>
          <a:xfrm>
            <a:off x="717853" y="204016"/>
            <a:ext cx="7790865" cy="646331"/>
          </a:xfrm>
          <a:prstGeom prst="rect">
            <a:avLst/>
          </a:prstGeom>
          <a:noFill/>
        </p:spPr>
        <p:txBody>
          <a:bodyPr wrap="none" rtlCol="0">
            <a:spAutoFit/>
          </a:bodyPr>
          <a:lstStyle/>
          <a:p>
            <a:r>
              <a:rPr lang="en-US" sz="3600" dirty="0">
                <a:solidFill>
                  <a:srgbClr val="FF0000"/>
                </a:solidFill>
              </a:rPr>
              <a:t>COME </a:t>
            </a:r>
            <a:r>
              <a:rPr lang="en-US" sz="3600" u="sng" dirty="0">
                <a:solidFill>
                  <a:srgbClr val="FF0000"/>
                </a:solidFill>
              </a:rPr>
              <a:t>NON</a:t>
            </a:r>
            <a:r>
              <a:rPr lang="en-US" sz="3600" dirty="0">
                <a:solidFill>
                  <a:srgbClr val="FF0000"/>
                </a:solidFill>
              </a:rPr>
              <a:t> SI TRASMETTE IL VIRUS HIV?</a:t>
            </a:r>
          </a:p>
        </p:txBody>
      </p:sp>
    </p:spTree>
    <p:extLst>
      <p:ext uri="{BB962C8B-B14F-4D97-AF65-F5344CB8AC3E}">
        <p14:creationId xmlns:p14="http://schemas.microsoft.com/office/powerpoint/2010/main" val="183269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62F3-441C-A38E-1F14-81F513286590}"/>
            </a:ext>
          </a:extLst>
        </p:cNvPr>
        <p:cNvGrpSpPr/>
        <p:nvPr/>
      </p:nvGrpSpPr>
      <p:grpSpPr>
        <a:xfrm>
          <a:off x="0" y="0"/>
          <a:ext cx="0" cy="0"/>
          <a:chOff x="0" y="0"/>
          <a:chExt cx="0" cy="0"/>
        </a:xfrm>
      </p:grpSpPr>
      <p:sp>
        <p:nvSpPr>
          <p:cNvPr id="4" name="Rettangolo 5">
            <a:extLst>
              <a:ext uri="{FF2B5EF4-FFF2-40B4-BE49-F238E27FC236}">
                <a16:creationId xmlns:a16="http://schemas.microsoft.com/office/drawing/2014/main" id="{28CCCAE0-339D-6E90-4CB2-CB65CCBC791D}"/>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07tears2-jumbo.jpg">
            <a:extLst>
              <a:ext uri="{FF2B5EF4-FFF2-40B4-BE49-F238E27FC236}">
                <a16:creationId xmlns:a16="http://schemas.microsoft.com/office/drawing/2014/main" id="{7BD39A3F-DF3F-A237-071E-E089FFDA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778" y="3856884"/>
            <a:ext cx="3603071" cy="2688068"/>
          </a:xfrm>
          <a:prstGeom prst="rect">
            <a:avLst/>
          </a:prstGeom>
        </p:spPr>
      </p:pic>
      <p:pic>
        <p:nvPicPr>
          <p:cNvPr id="6" name="Picture 5" descr="glass_fork.png">
            <a:extLst>
              <a:ext uri="{FF2B5EF4-FFF2-40B4-BE49-F238E27FC236}">
                <a16:creationId xmlns:a16="http://schemas.microsoft.com/office/drawing/2014/main" id="{C3766B3C-E85F-10D1-9E65-BC59F1AB9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217" y="974388"/>
            <a:ext cx="3050877" cy="2731810"/>
          </a:xfrm>
          <a:prstGeom prst="rect">
            <a:avLst/>
          </a:prstGeom>
        </p:spPr>
      </p:pic>
      <p:pic>
        <p:nvPicPr>
          <p:cNvPr id="7" name="Picture 6" descr="gal-kissing-couple-jpg.jpg">
            <a:extLst>
              <a:ext uri="{FF2B5EF4-FFF2-40B4-BE49-F238E27FC236}">
                <a16:creationId xmlns:a16="http://schemas.microsoft.com/office/drawing/2014/main" id="{C391EAB4-443E-D693-7BAD-305C3697B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78" y="974389"/>
            <a:ext cx="3639398" cy="2731809"/>
          </a:xfrm>
          <a:prstGeom prst="rect">
            <a:avLst/>
          </a:prstGeom>
        </p:spPr>
      </p:pic>
      <p:sp>
        <p:nvSpPr>
          <p:cNvPr id="8" name="TextBox 7">
            <a:extLst>
              <a:ext uri="{FF2B5EF4-FFF2-40B4-BE49-F238E27FC236}">
                <a16:creationId xmlns:a16="http://schemas.microsoft.com/office/drawing/2014/main" id="{7ED83261-62C0-DD86-E8E7-94167947705F}"/>
              </a:ext>
            </a:extLst>
          </p:cNvPr>
          <p:cNvSpPr txBox="1"/>
          <p:nvPr/>
        </p:nvSpPr>
        <p:spPr>
          <a:xfrm>
            <a:off x="717853" y="204016"/>
            <a:ext cx="7790865" cy="646331"/>
          </a:xfrm>
          <a:prstGeom prst="rect">
            <a:avLst/>
          </a:prstGeom>
          <a:noFill/>
        </p:spPr>
        <p:txBody>
          <a:bodyPr wrap="none" rtlCol="0">
            <a:spAutoFit/>
          </a:bodyPr>
          <a:lstStyle/>
          <a:p>
            <a:r>
              <a:rPr lang="en-US" sz="3600" dirty="0">
                <a:solidFill>
                  <a:srgbClr val="FF0000"/>
                </a:solidFill>
              </a:rPr>
              <a:t>COME </a:t>
            </a:r>
            <a:r>
              <a:rPr lang="en-US" sz="3600" u="sng" dirty="0">
                <a:solidFill>
                  <a:srgbClr val="FF0000"/>
                </a:solidFill>
              </a:rPr>
              <a:t>NON</a:t>
            </a:r>
            <a:r>
              <a:rPr lang="en-US" sz="3600" dirty="0">
                <a:solidFill>
                  <a:srgbClr val="FF0000"/>
                </a:solidFill>
              </a:rPr>
              <a:t> SI TRASMETTE IL VIRUS HIV!</a:t>
            </a:r>
          </a:p>
        </p:txBody>
      </p:sp>
    </p:spTree>
    <p:extLst>
      <p:ext uri="{BB962C8B-B14F-4D97-AF65-F5344CB8AC3E}">
        <p14:creationId xmlns:p14="http://schemas.microsoft.com/office/powerpoint/2010/main" val="4247357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2" name="Picture 1" descr="111741503-ebde9e38-1a94-4bcf-a73e-dcff3a5246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2300"/>
            <a:ext cx="7620000" cy="5600700"/>
          </a:xfrm>
          <a:prstGeom prst="rect">
            <a:avLst/>
          </a:prstGeom>
        </p:spPr>
      </p:pic>
    </p:spTree>
    <p:extLst>
      <p:ext uri="{BB962C8B-B14F-4D97-AF65-F5344CB8AC3E}">
        <p14:creationId xmlns:p14="http://schemas.microsoft.com/office/powerpoint/2010/main" val="42745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ppt_w</p:attrName>
                                        </p:attrNameLst>
                                      </p:cBhvr>
                                      <p:tavLst>
                                        <p:tav tm="0">
                                          <p:val>
                                            <p:fltVal val="0"/>
                                          </p:val>
                                        </p:tav>
                                        <p:tav tm="100000">
                                          <p:val>
                                            <p:strVal val="#ppt_w"/>
                                          </p:val>
                                        </p:tav>
                                      </p:tavLst>
                                    </p:anim>
                                    <p:anim calcmode="lin" valueType="num">
                                      <p:cBhvr>
                                        <p:cTn id="8" dur="7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pic>
        <p:nvPicPr>
          <p:cNvPr id="5" name="Picture 4" descr="lapresse_regole_misch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34" y="745510"/>
            <a:ext cx="8159895" cy="5426330"/>
          </a:xfrm>
          <a:prstGeom prst="rect">
            <a:avLst/>
          </a:prstGeom>
        </p:spPr>
      </p:pic>
    </p:spTree>
    <p:extLst>
      <p:ext uri="{BB962C8B-B14F-4D97-AF65-F5344CB8AC3E}">
        <p14:creationId xmlns:p14="http://schemas.microsoft.com/office/powerpoint/2010/main" val="68011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00" fill="hold"/>
                                        <p:tgtEl>
                                          <p:spTgt spid="5"/>
                                        </p:tgtEl>
                                        <p:attrNameLst>
                                          <p:attrName>ppt_w</p:attrName>
                                        </p:attrNameLst>
                                      </p:cBhvr>
                                      <p:tavLst>
                                        <p:tav tm="0">
                                          <p:val>
                                            <p:fltVal val="0"/>
                                          </p:val>
                                        </p:tav>
                                        <p:tav tm="100000">
                                          <p:val>
                                            <p:strVal val="#ppt_w"/>
                                          </p:val>
                                        </p:tav>
                                      </p:tavLst>
                                    </p:anim>
                                    <p:anim calcmode="lin" valueType="num">
                                      <p:cBhvr>
                                        <p:cTn id="8" dur="7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569484" y="351040"/>
            <a:ext cx="4031873" cy="461665"/>
          </a:xfrm>
          <a:prstGeom prst="rect">
            <a:avLst/>
          </a:prstGeom>
          <a:noFill/>
        </p:spPr>
        <p:txBody>
          <a:bodyPr wrap="none" rtlCol="0">
            <a:spAutoFit/>
          </a:bodyPr>
          <a:lstStyle/>
          <a:p>
            <a:pPr algn="ctr"/>
            <a:r>
              <a:rPr lang="en-US" sz="2400" dirty="0">
                <a:solidFill>
                  <a:srgbClr val="FF0000"/>
                </a:solidFill>
              </a:rPr>
              <a:t>I TEST PER LA DIAGNOSI DI HIV</a:t>
            </a:r>
          </a:p>
        </p:txBody>
      </p:sp>
      <p:sp>
        <p:nvSpPr>
          <p:cNvPr id="3" name="TextBox 2"/>
          <p:cNvSpPr txBox="1"/>
          <p:nvPr/>
        </p:nvSpPr>
        <p:spPr>
          <a:xfrm>
            <a:off x="437444" y="873669"/>
            <a:ext cx="6955750" cy="798680"/>
          </a:xfrm>
          <a:prstGeom prst="rect">
            <a:avLst/>
          </a:prstGeom>
          <a:noFill/>
        </p:spPr>
        <p:txBody>
          <a:bodyPr wrap="none" rtlCol="0">
            <a:spAutoFit/>
          </a:bodyPr>
          <a:lstStyle/>
          <a:p>
            <a:pPr marL="285750" indent="-285750">
              <a:lnSpc>
                <a:spcPct val="130000"/>
              </a:lnSpc>
              <a:buFont typeface="Arial"/>
              <a:buChar char="•"/>
            </a:pPr>
            <a:r>
              <a:rPr lang="en-US" b="1" dirty="0"/>
              <a:t>Non </a:t>
            </a:r>
            <a:r>
              <a:rPr lang="en-US" b="1" dirty="0" err="1"/>
              <a:t>si</a:t>
            </a:r>
            <a:r>
              <a:rPr lang="en-US" b="1" dirty="0"/>
              <a:t> </a:t>
            </a:r>
            <a:r>
              <a:rPr lang="en-US" b="1" dirty="0" err="1"/>
              <a:t>può</a:t>
            </a:r>
            <a:r>
              <a:rPr lang="en-US" b="1" dirty="0"/>
              <a:t> </a:t>
            </a:r>
            <a:r>
              <a:rPr lang="en-US" b="1" dirty="0" err="1"/>
              <a:t>diagnosticare</a:t>
            </a:r>
            <a:r>
              <a:rPr lang="en-US" b="1" dirty="0"/>
              <a:t> </a:t>
            </a:r>
            <a:r>
              <a:rPr lang="en-US" b="1" dirty="0" err="1"/>
              <a:t>infezione</a:t>
            </a:r>
            <a:r>
              <a:rPr lang="en-US" b="1" dirty="0"/>
              <a:t> da HIV </a:t>
            </a:r>
            <a:r>
              <a:rPr lang="en-US" b="1" dirty="0" err="1"/>
              <a:t>sulla</a:t>
            </a:r>
            <a:r>
              <a:rPr lang="en-US" b="1" dirty="0"/>
              <a:t> base </a:t>
            </a:r>
            <a:r>
              <a:rPr lang="en-US" b="1" dirty="0" err="1"/>
              <a:t>dei</a:t>
            </a:r>
            <a:r>
              <a:rPr lang="en-US" b="1" dirty="0"/>
              <a:t> soli </a:t>
            </a:r>
            <a:r>
              <a:rPr lang="en-US" b="1" dirty="0" err="1"/>
              <a:t>sintomi</a:t>
            </a:r>
            <a:endParaRPr lang="en-US" b="1" dirty="0"/>
          </a:p>
          <a:p>
            <a:pPr marL="285750" indent="-285750">
              <a:lnSpc>
                <a:spcPct val="130000"/>
              </a:lnSpc>
              <a:buFont typeface="Arial"/>
              <a:buChar char="•"/>
            </a:pPr>
            <a:r>
              <a:rPr lang="en-US" b="1" dirty="0"/>
              <a:t>La </a:t>
            </a:r>
            <a:r>
              <a:rPr lang="en-US" b="1" dirty="0" err="1"/>
              <a:t>decisione</a:t>
            </a:r>
            <a:r>
              <a:rPr lang="en-US" b="1" dirty="0"/>
              <a:t> di fare </a:t>
            </a:r>
            <a:r>
              <a:rPr lang="en-US" b="1" dirty="0" err="1"/>
              <a:t>il</a:t>
            </a:r>
            <a:r>
              <a:rPr lang="en-US" b="1" dirty="0"/>
              <a:t> test </a:t>
            </a:r>
            <a:r>
              <a:rPr lang="en-US" b="1" dirty="0" err="1"/>
              <a:t>è</a:t>
            </a:r>
            <a:r>
              <a:rPr lang="en-US" b="1" dirty="0"/>
              <a:t> </a:t>
            </a:r>
            <a:r>
              <a:rPr lang="en-US" b="1" dirty="0" err="1"/>
              <a:t>strettamente</a:t>
            </a:r>
            <a:r>
              <a:rPr lang="en-US" b="1" dirty="0"/>
              <a:t> </a:t>
            </a:r>
            <a:r>
              <a:rPr lang="en-US" b="1" dirty="0" err="1"/>
              <a:t>personale</a:t>
            </a:r>
            <a:endParaRPr lang="en-US" b="1" dirty="0"/>
          </a:p>
        </p:txBody>
      </p:sp>
      <p:sp>
        <p:nvSpPr>
          <p:cNvPr id="7" name="TextBox 6"/>
          <p:cNvSpPr txBox="1"/>
          <p:nvPr/>
        </p:nvSpPr>
        <p:spPr>
          <a:xfrm>
            <a:off x="550332" y="2030777"/>
            <a:ext cx="8020570" cy="369332"/>
          </a:xfrm>
          <a:prstGeom prst="rect">
            <a:avLst/>
          </a:prstGeom>
          <a:noFill/>
          <a:ln>
            <a:solidFill>
              <a:srgbClr val="FF0000"/>
            </a:solidFill>
          </a:ln>
        </p:spPr>
        <p:txBody>
          <a:bodyPr wrap="none" rtlCol="0">
            <a:spAutoFit/>
          </a:bodyPr>
          <a:lstStyle/>
          <a:p>
            <a:r>
              <a:rPr lang="en-US" dirty="0"/>
              <a:t>PERIODO FINESTRA: tempo in cui </a:t>
            </a:r>
            <a:r>
              <a:rPr lang="en-US" dirty="0" err="1"/>
              <a:t>il</a:t>
            </a:r>
            <a:r>
              <a:rPr lang="en-US" dirty="0"/>
              <a:t> test </a:t>
            </a:r>
            <a:r>
              <a:rPr lang="en-US" dirty="0" err="1"/>
              <a:t>risulta</a:t>
            </a:r>
            <a:r>
              <a:rPr lang="en-US" dirty="0"/>
              <a:t> </a:t>
            </a:r>
            <a:r>
              <a:rPr lang="en-US" dirty="0" err="1"/>
              <a:t>negativo</a:t>
            </a:r>
            <a:r>
              <a:rPr lang="en-US" dirty="0"/>
              <a:t> </a:t>
            </a:r>
            <a:r>
              <a:rPr lang="en-US" dirty="0" err="1"/>
              <a:t>nonostante</a:t>
            </a:r>
            <a:r>
              <a:rPr lang="en-US" dirty="0"/>
              <a:t> ci </a:t>
            </a:r>
            <a:r>
              <a:rPr lang="en-US" dirty="0" err="1"/>
              <a:t>sia</a:t>
            </a:r>
            <a:r>
              <a:rPr lang="en-US" dirty="0"/>
              <a:t> </a:t>
            </a:r>
            <a:r>
              <a:rPr lang="en-US" dirty="0" err="1"/>
              <a:t>l’infezione</a:t>
            </a:r>
            <a:r>
              <a:rPr lang="en-US" dirty="0"/>
              <a:t> </a:t>
            </a:r>
          </a:p>
        </p:txBody>
      </p:sp>
      <p:sp>
        <p:nvSpPr>
          <p:cNvPr id="2" name="TextBox 1"/>
          <p:cNvSpPr txBox="1"/>
          <p:nvPr/>
        </p:nvSpPr>
        <p:spPr>
          <a:xfrm>
            <a:off x="392288" y="4146705"/>
            <a:ext cx="8419793" cy="461665"/>
          </a:xfrm>
          <a:prstGeom prst="rect">
            <a:avLst/>
          </a:prstGeom>
          <a:noFill/>
          <a:ln>
            <a:noFill/>
          </a:ln>
        </p:spPr>
        <p:txBody>
          <a:bodyPr wrap="none" rtlCol="0">
            <a:spAutoFit/>
          </a:bodyPr>
          <a:lstStyle/>
          <a:p>
            <a:r>
              <a:rPr lang="en-US" sz="2400" dirty="0"/>
              <a:t>Test “</a:t>
            </a:r>
            <a:r>
              <a:rPr lang="en-US" sz="2400" dirty="0" err="1"/>
              <a:t>classico</a:t>
            </a:r>
            <a:r>
              <a:rPr lang="en-US" sz="2400" dirty="0"/>
              <a:t>”: </a:t>
            </a:r>
            <a:r>
              <a:rPr lang="en-US" sz="2400" dirty="0" err="1"/>
              <a:t>cerca</a:t>
            </a:r>
            <a:r>
              <a:rPr lang="en-US" sz="2400" dirty="0"/>
              <a:t> </a:t>
            </a:r>
            <a:r>
              <a:rPr lang="en-US" sz="2400" dirty="0" err="1"/>
              <a:t>gli</a:t>
            </a:r>
            <a:r>
              <a:rPr lang="en-US" sz="2400" dirty="0"/>
              <a:t> </a:t>
            </a:r>
            <a:r>
              <a:rPr lang="en-US" sz="2400" dirty="0" err="1"/>
              <a:t>anticorpi</a:t>
            </a:r>
            <a:r>
              <a:rPr lang="en-US" sz="2400" dirty="0"/>
              <a:t> </a:t>
            </a:r>
            <a:r>
              <a:rPr lang="en-US" sz="2400" dirty="0" err="1"/>
              <a:t>prodotti</a:t>
            </a:r>
            <a:r>
              <a:rPr lang="en-US" sz="2400" dirty="0"/>
              <a:t> </a:t>
            </a:r>
            <a:r>
              <a:rPr lang="en-US" sz="2400" dirty="0" err="1"/>
              <a:t>contro</a:t>
            </a:r>
            <a:r>
              <a:rPr lang="en-US" sz="2400" dirty="0"/>
              <a:t> HIV</a:t>
            </a:r>
            <a:r>
              <a:rPr lang="en-US" dirty="0"/>
              <a:t> (</a:t>
            </a:r>
            <a:r>
              <a:rPr lang="en-US" dirty="0" err="1"/>
              <a:t>finestra</a:t>
            </a:r>
            <a:r>
              <a:rPr lang="en-US" dirty="0"/>
              <a:t> 3 </a:t>
            </a:r>
            <a:r>
              <a:rPr lang="en-US" dirty="0" err="1"/>
              <a:t>mesi</a:t>
            </a:r>
            <a:r>
              <a:rPr lang="en-US" dirty="0"/>
              <a:t>)</a:t>
            </a:r>
          </a:p>
        </p:txBody>
      </p:sp>
      <p:sp>
        <p:nvSpPr>
          <p:cNvPr id="8" name="TextBox 7"/>
          <p:cNvSpPr txBox="1"/>
          <p:nvPr/>
        </p:nvSpPr>
        <p:spPr>
          <a:xfrm>
            <a:off x="395109" y="3167021"/>
            <a:ext cx="8422614" cy="830997"/>
          </a:xfrm>
          <a:prstGeom prst="rect">
            <a:avLst/>
          </a:prstGeom>
          <a:noFill/>
          <a:ln>
            <a:noFill/>
          </a:ln>
        </p:spPr>
        <p:txBody>
          <a:bodyPr wrap="square" rtlCol="0">
            <a:spAutoFit/>
          </a:bodyPr>
          <a:lstStyle/>
          <a:p>
            <a:r>
              <a:rPr lang="en-US" sz="2400" dirty="0"/>
              <a:t>Test di IV </a:t>
            </a:r>
            <a:r>
              <a:rPr lang="en-US" sz="2400" dirty="0" err="1"/>
              <a:t>generazione</a:t>
            </a:r>
            <a:r>
              <a:rPr lang="en-US" sz="2400" dirty="0"/>
              <a:t>: </a:t>
            </a:r>
            <a:r>
              <a:rPr lang="en-US" sz="2400" dirty="0" err="1"/>
              <a:t>cerca</a:t>
            </a:r>
            <a:r>
              <a:rPr lang="en-US" sz="2400" dirty="0"/>
              <a:t> </a:t>
            </a:r>
            <a:r>
              <a:rPr lang="en-US" sz="2400" dirty="0" err="1"/>
              <a:t>sia</a:t>
            </a:r>
            <a:r>
              <a:rPr lang="en-US" sz="2400" dirty="0"/>
              <a:t> </a:t>
            </a:r>
            <a:r>
              <a:rPr lang="en-US" sz="2400" dirty="0" err="1"/>
              <a:t>gli</a:t>
            </a:r>
            <a:r>
              <a:rPr lang="en-US" sz="2400" dirty="0"/>
              <a:t> </a:t>
            </a:r>
            <a:r>
              <a:rPr lang="en-US" sz="2400" dirty="0" err="1"/>
              <a:t>anticorpi</a:t>
            </a:r>
            <a:r>
              <a:rPr lang="en-US" sz="2400" dirty="0"/>
              <a:t> anti-HIV  </a:t>
            </a:r>
            <a:r>
              <a:rPr lang="en-US" sz="2400" dirty="0" err="1"/>
              <a:t>che</a:t>
            </a:r>
            <a:r>
              <a:rPr lang="en-US" sz="2400" dirty="0"/>
              <a:t> </a:t>
            </a:r>
            <a:r>
              <a:rPr lang="en-US" sz="2400" dirty="0" err="1"/>
              <a:t>frammenti</a:t>
            </a:r>
            <a:r>
              <a:rPr lang="en-US" sz="2400" dirty="0"/>
              <a:t> del virus</a:t>
            </a:r>
            <a:r>
              <a:rPr lang="en-US" dirty="0"/>
              <a:t> (</a:t>
            </a:r>
            <a:r>
              <a:rPr lang="en-US" dirty="0" err="1"/>
              <a:t>finestra</a:t>
            </a:r>
            <a:r>
              <a:rPr lang="en-US" dirty="0"/>
              <a:t> 1 </a:t>
            </a:r>
            <a:r>
              <a:rPr lang="en-US" dirty="0" err="1"/>
              <a:t>mese</a:t>
            </a:r>
            <a:r>
              <a:rPr lang="en-US" dirty="0"/>
              <a:t>)</a:t>
            </a:r>
          </a:p>
        </p:txBody>
      </p:sp>
      <p:sp>
        <p:nvSpPr>
          <p:cNvPr id="9" name="TextBox 8"/>
          <p:cNvSpPr txBox="1"/>
          <p:nvPr/>
        </p:nvSpPr>
        <p:spPr>
          <a:xfrm>
            <a:off x="392288" y="5442646"/>
            <a:ext cx="7622399" cy="807913"/>
          </a:xfrm>
          <a:prstGeom prst="rect">
            <a:avLst/>
          </a:prstGeom>
          <a:noFill/>
          <a:ln>
            <a:noFill/>
          </a:ln>
        </p:spPr>
        <p:txBody>
          <a:bodyPr wrap="none" rtlCol="0">
            <a:spAutoFit/>
          </a:bodyPr>
          <a:lstStyle/>
          <a:p>
            <a:r>
              <a:rPr lang="en-US" sz="2400" dirty="0"/>
              <a:t>Self test: </a:t>
            </a:r>
            <a:r>
              <a:rPr lang="en-US" sz="2400" dirty="0" err="1"/>
              <a:t>cerca</a:t>
            </a:r>
            <a:r>
              <a:rPr lang="en-US" sz="2400" dirty="0"/>
              <a:t> </a:t>
            </a:r>
            <a:r>
              <a:rPr lang="en-US" sz="2400" dirty="0" err="1"/>
              <a:t>gli</a:t>
            </a:r>
            <a:r>
              <a:rPr lang="en-US" sz="2400" dirty="0"/>
              <a:t> </a:t>
            </a:r>
            <a:r>
              <a:rPr lang="en-US" sz="2400" dirty="0" err="1"/>
              <a:t>anticorpi</a:t>
            </a:r>
            <a:r>
              <a:rPr lang="en-US" sz="2400" dirty="0"/>
              <a:t> </a:t>
            </a:r>
            <a:r>
              <a:rPr lang="en-US" sz="2400" dirty="0" err="1"/>
              <a:t>prodotti</a:t>
            </a:r>
            <a:r>
              <a:rPr lang="en-US" sz="2400" dirty="0"/>
              <a:t> </a:t>
            </a:r>
            <a:r>
              <a:rPr lang="en-US" sz="2400" dirty="0" err="1"/>
              <a:t>contro</a:t>
            </a:r>
            <a:r>
              <a:rPr lang="en-US" sz="2400" dirty="0"/>
              <a:t> HIV</a:t>
            </a:r>
            <a:r>
              <a:rPr lang="en-US" dirty="0"/>
              <a:t> (</a:t>
            </a:r>
            <a:r>
              <a:rPr lang="en-US" dirty="0" err="1"/>
              <a:t>finestra</a:t>
            </a:r>
            <a:r>
              <a:rPr lang="en-US" dirty="0"/>
              <a:t> 3 </a:t>
            </a:r>
            <a:r>
              <a:rPr lang="en-US" dirty="0" err="1"/>
              <a:t>mesi</a:t>
            </a:r>
            <a:r>
              <a:rPr lang="en-US" dirty="0"/>
              <a:t>)</a:t>
            </a:r>
          </a:p>
          <a:p>
            <a:pPr>
              <a:lnSpc>
                <a:spcPct val="130000"/>
              </a:lnSpc>
            </a:pPr>
            <a:r>
              <a:rPr lang="en-US" u="sng" dirty="0"/>
              <a:t>in </a:t>
            </a:r>
            <a:r>
              <a:rPr lang="en-US" u="sng" dirty="0" err="1"/>
              <a:t>caso</a:t>
            </a:r>
            <a:r>
              <a:rPr lang="en-US" u="sng" dirty="0"/>
              <a:t> di </a:t>
            </a:r>
            <a:r>
              <a:rPr lang="en-US" u="sng" dirty="0" err="1"/>
              <a:t>positività</a:t>
            </a:r>
            <a:r>
              <a:rPr lang="en-US" u="sng" dirty="0"/>
              <a:t> </a:t>
            </a:r>
            <a:r>
              <a:rPr lang="en-US" u="sng" dirty="0" err="1"/>
              <a:t>necessaria</a:t>
            </a:r>
            <a:r>
              <a:rPr lang="en-US" u="sng" dirty="0"/>
              <a:t> </a:t>
            </a:r>
            <a:r>
              <a:rPr lang="en-US" u="sng" dirty="0" err="1"/>
              <a:t>conferma</a:t>
            </a:r>
            <a:r>
              <a:rPr lang="en-US" u="sng" dirty="0"/>
              <a:t> con </a:t>
            </a:r>
            <a:r>
              <a:rPr lang="en-US" u="sng" dirty="0" err="1"/>
              <a:t>prelievo</a:t>
            </a:r>
            <a:r>
              <a:rPr lang="en-US" u="sng" dirty="0"/>
              <a:t> di </a:t>
            </a:r>
            <a:r>
              <a:rPr lang="en-US" u="sng" dirty="0" err="1"/>
              <a:t>sangue</a:t>
            </a:r>
            <a:endParaRPr lang="en-US" u="sng" dirty="0"/>
          </a:p>
        </p:txBody>
      </p:sp>
      <p:sp>
        <p:nvSpPr>
          <p:cNvPr id="6" name="TextBox 5"/>
          <p:cNvSpPr txBox="1"/>
          <p:nvPr/>
        </p:nvSpPr>
        <p:spPr>
          <a:xfrm>
            <a:off x="423013" y="2770617"/>
            <a:ext cx="1999891" cy="369332"/>
          </a:xfrm>
          <a:prstGeom prst="rect">
            <a:avLst/>
          </a:prstGeom>
          <a:noFill/>
        </p:spPr>
        <p:txBody>
          <a:bodyPr wrap="none" rtlCol="0">
            <a:spAutoFit/>
          </a:bodyPr>
          <a:lstStyle/>
          <a:p>
            <a:r>
              <a:rPr lang="en-US" i="1" dirty="0" err="1"/>
              <a:t>Prelievo</a:t>
            </a:r>
            <a:r>
              <a:rPr lang="en-US" i="1" dirty="0"/>
              <a:t> di </a:t>
            </a:r>
            <a:r>
              <a:rPr lang="en-US" i="1" dirty="0" err="1"/>
              <a:t>sangue</a:t>
            </a:r>
            <a:r>
              <a:rPr lang="en-US" i="1" dirty="0"/>
              <a:t>:</a:t>
            </a:r>
          </a:p>
        </p:txBody>
      </p:sp>
      <p:sp>
        <p:nvSpPr>
          <p:cNvPr id="10" name="TextBox 9"/>
          <p:cNvSpPr txBox="1"/>
          <p:nvPr/>
        </p:nvSpPr>
        <p:spPr>
          <a:xfrm>
            <a:off x="406719" y="5095843"/>
            <a:ext cx="2640429" cy="369332"/>
          </a:xfrm>
          <a:prstGeom prst="rect">
            <a:avLst/>
          </a:prstGeom>
          <a:noFill/>
        </p:spPr>
        <p:txBody>
          <a:bodyPr wrap="none" rtlCol="0">
            <a:spAutoFit/>
          </a:bodyPr>
          <a:lstStyle/>
          <a:p>
            <a:r>
              <a:rPr lang="en-US" i="1" dirty="0" err="1"/>
              <a:t>Goccia</a:t>
            </a:r>
            <a:r>
              <a:rPr lang="en-US" i="1" dirty="0"/>
              <a:t> di </a:t>
            </a:r>
            <a:r>
              <a:rPr lang="en-US" i="1" dirty="0" err="1"/>
              <a:t>sangue</a:t>
            </a:r>
            <a:r>
              <a:rPr lang="en-US" i="1" dirty="0"/>
              <a:t> o saliva:</a:t>
            </a:r>
          </a:p>
        </p:txBody>
      </p:sp>
      <p:pic>
        <p:nvPicPr>
          <p:cNvPr id="11" name="Picture 10" descr="oraquickhivoralte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599" y="5570352"/>
            <a:ext cx="1070721" cy="1114326"/>
          </a:xfrm>
          <a:prstGeom prst="rect">
            <a:avLst/>
          </a:prstGeom>
        </p:spPr>
      </p:pic>
    </p:spTree>
    <p:extLst>
      <p:ext uri="{BB962C8B-B14F-4D97-AF65-F5344CB8AC3E}">
        <p14:creationId xmlns:p14="http://schemas.microsoft.com/office/powerpoint/2010/main" val="216893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4"/>
          <p:cNvSpPr txBox="1">
            <a:spLocks noChangeArrowheads="1"/>
          </p:cNvSpPr>
          <p:nvPr/>
        </p:nvSpPr>
        <p:spPr bwMode="auto">
          <a:xfrm>
            <a:off x="114300" y="1484313"/>
            <a:ext cx="7623910" cy="4371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945" tIns="41473" rIns="82945" bIns="41473">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eaLnBrk="0" fontAlgn="base" hangingPunct="0">
              <a:spcBef>
                <a:spcPct val="0"/>
              </a:spcBef>
              <a:spcAft>
                <a:spcPct val="0"/>
              </a:spcAft>
              <a:defRPr sz="2500">
                <a:solidFill>
                  <a:schemeClr val="tx1"/>
                </a:solidFill>
                <a:latin typeface="Arial" charset="0"/>
                <a:ea typeface="ＭＳ Ｐゴシック" charset="0"/>
              </a:defRPr>
            </a:lvl6pPr>
            <a:lvl7pPr eaLnBrk="0" fontAlgn="base" hangingPunct="0">
              <a:spcBef>
                <a:spcPct val="0"/>
              </a:spcBef>
              <a:spcAft>
                <a:spcPct val="0"/>
              </a:spcAft>
              <a:defRPr sz="2500">
                <a:solidFill>
                  <a:schemeClr val="tx1"/>
                </a:solidFill>
                <a:latin typeface="Arial" charset="0"/>
                <a:ea typeface="ＭＳ Ｐゴシック" charset="0"/>
              </a:defRPr>
            </a:lvl7pPr>
            <a:lvl8pPr eaLnBrk="0" fontAlgn="base" hangingPunct="0">
              <a:spcBef>
                <a:spcPct val="0"/>
              </a:spcBef>
              <a:spcAft>
                <a:spcPct val="0"/>
              </a:spcAft>
              <a:defRPr sz="2500">
                <a:solidFill>
                  <a:schemeClr val="tx1"/>
                </a:solidFill>
                <a:latin typeface="Arial" charset="0"/>
                <a:ea typeface="ＭＳ Ｐゴシック" charset="0"/>
              </a:defRPr>
            </a:lvl8pPr>
            <a:lvl9pPr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lnSpc>
                <a:spcPct val="90000"/>
              </a:lnSpc>
            </a:pPr>
            <a:r>
              <a:rPr lang="it-IT" b="1" u="sng" dirty="0">
                <a:solidFill>
                  <a:srgbClr val="FF0000"/>
                </a:solidFill>
                <a:latin typeface="Calibri" charset="0"/>
                <a:cs typeface="Calibri" charset="0"/>
              </a:rPr>
              <a:t>1981</a:t>
            </a:r>
            <a:r>
              <a:rPr lang="it-IT" dirty="0">
                <a:latin typeface="Calibri" charset="0"/>
                <a:cs typeface="Calibri" charset="0"/>
              </a:rPr>
              <a:t>: a New York e in California numerosi casi di :</a:t>
            </a:r>
          </a:p>
          <a:p>
            <a:pPr eaLnBrk="1" hangingPunct="1">
              <a:lnSpc>
                <a:spcPct val="110000"/>
              </a:lnSpc>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GIOVANI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precedentemente SANI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Omosessuali</a:t>
            </a:r>
          </a:p>
          <a:p>
            <a:pPr lvl="3" eaLnBrk="1" hangingPunct="1">
              <a:lnSpc>
                <a:spcPct val="70000"/>
              </a:lnSpc>
              <a:buFontTx/>
              <a:buChar char="•"/>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Malattie RARE: sarcoma di </a:t>
            </a:r>
            <a:r>
              <a:rPr lang="it-IT" dirty="0" err="1">
                <a:latin typeface="Calibri" charset="0"/>
                <a:cs typeface="Calibri" charset="0"/>
              </a:rPr>
              <a:t>Kaposi</a:t>
            </a:r>
            <a:endParaRPr lang="it-IT" dirty="0">
              <a:latin typeface="Calibri" charset="0"/>
              <a:cs typeface="Calibri" charset="0"/>
            </a:endParaRPr>
          </a:p>
          <a:p>
            <a:pPr lvl="4" eaLnBrk="1" hangingPunct="1">
              <a:lnSpc>
                <a:spcPct val="70000"/>
              </a:lnSpc>
            </a:pPr>
            <a:r>
              <a:rPr lang="it-IT" dirty="0">
                <a:latin typeface="Calibri" charset="0"/>
                <a:cs typeface="Calibri" charset="0"/>
              </a:rPr>
              <a:t>		 polmonite da </a:t>
            </a:r>
            <a:r>
              <a:rPr lang="it-IT" dirty="0" err="1">
                <a:latin typeface="Calibri" charset="0"/>
                <a:cs typeface="Calibri" charset="0"/>
              </a:rPr>
              <a:t>Pneumocistis</a:t>
            </a:r>
            <a:r>
              <a:rPr lang="it-IT" dirty="0">
                <a:latin typeface="Calibri" charset="0"/>
                <a:cs typeface="Calibri" charset="0"/>
              </a:rPr>
              <a:t> </a:t>
            </a:r>
            <a:r>
              <a:rPr lang="it-IT" dirty="0" err="1">
                <a:latin typeface="Calibri" charset="0"/>
                <a:cs typeface="Calibri" charset="0"/>
              </a:rPr>
              <a:t>jirovecii</a:t>
            </a:r>
            <a:endParaRPr lang="it-IT" dirty="0">
              <a:latin typeface="Calibri" charset="0"/>
              <a:cs typeface="Calibri" charset="0"/>
            </a:endParaRPr>
          </a:p>
          <a:p>
            <a:pPr lvl="4" eaLnBrk="1" hangingPunct="1">
              <a:lnSpc>
                <a:spcPct val="70000"/>
              </a:lnSpc>
            </a:pPr>
            <a:r>
              <a:rPr lang="it-IT" dirty="0">
                <a:latin typeface="Calibri" charset="0"/>
                <a:cs typeface="Calibri" charset="0"/>
              </a:rPr>
              <a:t>		 </a:t>
            </a:r>
            <a:r>
              <a:rPr lang="it-IT" dirty="0" err="1">
                <a:latin typeface="Calibri" charset="0"/>
                <a:cs typeface="Calibri" charset="0"/>
              </a:rPr>
              <a:t>linfoadenopatia</a:t>
            </a:r>
            <a:r>
              <a:rPr lang="it-IT" dirty="0">
                <a:latin typeface="Calibri" charset="0"/>
                <a:cs typeface="Calibri" charset="0"/>
              </a:rPr>
              <a:t> persistente</a:t>
            </a:r>
          </a:p>
          <a:p>
            <a:pPr lvl="4" eaLnBrk="1" hangingPunct="1">
              <a:lnSpc>
                <a:spcPct val="70000"/>
              </a:lnSpc>
            </a:pPr>
            <a:endParaRPr lang="it-IT" dirty="0">
              <a:latin typeface="Calibri" charset="0"/>
              <a:cs typeface="Calibri" charset="0"/>
            </a:endParaRPr>
          </a:p>
          <a:p>
            <a:pPr lvl="3" eaLnBrk="1" hangingPunct="1">
              <a:lnSpc>
                <a:spcPct val="70000"/>
              </a:lnSpc>
              <a:buFontTx/>
              <a:buChar char="•"/>
            </a:pPr>
            <a:r>
              <a:rPr lang="it-IT" dirty="0">
                <a:latin typeface="Calibri" charset="0"/>
                <a:cs typeface="Calibri" charset="0"/>
              </a:rPr>
              <a:t>Comune difetto immunologico: </a:t>
            </a:r>
          </a:p>
          <a:p>
            <a:pPr lvl="4" eaLnBrk="1" hangingPunct="1">
              <a:lnSpc>
                <a:spcPct val="70000"/>
              </a:lnSpc>
            </a:pPr>
            <a:r>
              <a:rPr lang="it-IT" dirty="0">
                <a:latin typeface="Calibri" charset="0"/>
                <a:cs typeface="Calibri" charset="0"/>
              </a:rPr>
              <a:t>		DEFICIT IMMUNITA’ CELLULARE</a:t>
            </a:r>
          </a:p>
          <a:p>
            <a:pPr lvl="4" eaLnBrk="1" hangingPunct="1">
              <a:lnSpc>
                <a:spcPct val="70000"/>
              </a:lnSpc>
            </a:pPr>
            <a:r>
              <a:rPr lang="it-IT" dirty="0">
                <a:latin typeface="Calibri" charset="0"/>
                <a:cs typeface="Calibri" charset="0"/>
              </a:rPr>
              <a:t>		soprattutto linfociti T CD4</a:t>
            </a:r>
          </a:p>
        </p:txBody>
      </p:sp>
      <p:sp>
        <p:nvSpPr>
          <p:cNvPr id="4" name="Rettangolo 5">
            <a:extLst>
              <a:ext uri="{FF2B5EF4-FFF2-40B4-BE49-F238E27FC236}">
                <a16:creationId xmlns:a16="http://schemas.microsoft.com/office/drawing/2014/main" id="{BB7621FA-7C23-1847-961B-4697CCE3ABC8}"/>
              </a:ext>
            </a:extLst>
          </p:cNvPr>
          <p:cNvSpPr/>
          <p:nvPr/>
        </p:nvSpPr>
        <p:spPr>
          <a:xfrm>
            <a:off x="114300" y="188913"/>
            <a:ext cx="8850313"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itolo 2">
            <a:extLst>
              <a:ext uri="{FF2B5EF4-FFF2-40B4-BE49-F238E27FC236}">
                <a16:creationId xmlns:a16="http://schemas.microsoft.com/office/drawing/2014/main" id="{540BBF9F-A6A4-4A46-B7CA-F0CEBAFE359D}"/>
              </a:ext>
            </a:extLst>
          </p:cNvPr>
          <p:cNvSpPr>
            <a:spLocks noGrp="1"/>
          </p:cNvSpPr>
          <p:nvPr>
            <p:ph type="title"/>
          </p:nvPr>
        </p:nvSpPr>
        <p:spPr/>
        <p:txBody>
          <a:bodyPr/>
          <a:lstStyle/>
          <a:p>
            <a:r>
              <a:rPr lang="it-IT" dirty="0"/>
              <a:t>Cenni storici</a:t>
            </a:r>
          </a:p>
        </p:txBody>
      </p:sp>
    </p:spTree>
    <p:extLst>
      <p:ext uri="{BB962C8B-B14F-4D97-AF65-F5344CB8AC3E}">
        <p14:creationId xmlns:p14="http://schemas.microsoft.com/office/powerpoint/2010/main" val="59977616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041701" y="144384"/>
            <a:ext cx="6204493" cy="670444"/>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800" b="1" i="0" u="none" strike="noStrike" kern="1200" cap="none" spc="0" normalizeH="0" baseline="0" noProof="0" dirty="0">
                <a:ln>
                  <a:noFill/>
                </a:ln>
                <a:effectLst>
                  <a:outerShdw blurRad="50000" dist="30000" dir="5400000" algn="tl" rotWithShape="0">
                    <a:srgbClr val="000000">
                      <a:alpha val="30000"/>
                    </a:srgbClr>
                  </a:outerShdw>
                </a:effectLst>
                <a:uLnTx/>
                <a:uFillTx/>
                <a:latin typeface="+mj-lt"/>
                <a:ea typeface="+mj-ea"/>
                <a:cs typeface="+mj-cs"/>
              </a:rPr>
              <a:t>Diagnosi HIV</a:t>
            </a:r>
          </a:p>
        </p:txBody>
      </p:sp>
      <p:sp>
        <p:nvSpPr>
          <p:cNvPr id="6" name="Rectangle 2"/>
          <p:cNvSpPr txBox="1">
            <a:spLocks noChangeArrowheads="1"/>
          </p:cNvSpPr>
          <p:nvPr/>
        </p:nvSpPr>
        <p:spPr>
          <a:xfrm>
            <a:off x="1041702" y="1328164"/>
            <a:ext cx="5626005" cy="496728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20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0" marR="0" lvl="1" algn="l" defTabSz="914400" rtl="0" eaLnBrk="1" fontAlgn="auto" latinLnBrk="0" hangingPunct="1">
              <a:lnSpc>
                <a:spcPct val="100000"/>
              </a:lnSpc>
              <a:spcBef>
                <a:spcPct val="20000"/>
              </a:spcBef>
              <a:spcAft>
                <a:spcPts val="0"/>
              </a:spcAft>
              <a:buClrTx/>
              <a:buSzTx/>
              <a:tabLst/>
              <a:defRPr/>
            </a:pPr>
            <a:r>
              <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rPr>
              <a:t>HIV-RNA</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copie di genoma virale/ml di plasma mediante :</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RT-PCR: limite di sensibilità</a:t>
            </a:r>
            <a:r>
              <a:rPr lang="it-IT" sz="2000" dirty="0">
                <a:latin typeface="Calibri" pitchFamily="34" charset="0"/>
              </a:rPr>
              <a:t>: 50 copie/ml</a:t>
            </a:r>
            <a:endPar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endParaRPr>
          </a:p>
          <a:p>
            <a:pPr marL="342900" lvl="1" indent="-342900" defTabSz="914400">
              <a:spcBef>
                <a:spcPct val="20000"/>
              </a:spcBef>
              <a:buFont typeface="Arial" panose="020B0604020202020204" pitchFamily="34" charset="0"/>
              <a:buChar char="•"/>
            </a:pP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DNA: limite di sensibilità:</a:t>
            </a:r>
            <a:r>
              <a:rPr kumimoji="0" lang="it-IT" sz="2000" b="0" i="0" u="none" strike="noStrike" kern="1200" cap="none" spc="0" normalizeH="0" noProof="0" dirty="0">
                <a:ln>
                  <a:noFill/>
                </a:ln>
                <a:solidFill>
                  <a:schemeClr val="tx1"/>
                </a:solidFill>
                <a:effectLst/>
                <a:uLnTx/>
                <a:uFillTx/>
                <a:latin typeface="Calibri" pitchFamily="34" charset="0"/>
                <a:ea typeface="+mn-ea"/>
                <a:cs typeface="+mn-cs"/>
              </a:rPr>
              <a:t> </a:t>
            </a:r>
            <a:r>
              <a:rPr lang="it-IT" sz="2000" dirty="0">
                <a:latin typeface="Calibri" pitchFamily="34" charset="0"/>
              </a:rPr>
              <a:t>50 copie/ml</a:t>
            </a:r>
          </a:p>
          <a:p>
            <a:pPr marL="0" lvl="1" defTabSz="914400">
              <a:spcBef>
                <a:spcPct val="20000"/>
              </a:spcBef>
            </a:pPr>
            <a:endPar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endParaRPr>
          </a:p>
          <a:p>
            <a:pPr marL="0" lvl="1" defTabSz="914400">
              <a:spcBef>
                <a:spcPct val="20000"/>
              </a:spcBef>
            </a:pPr>
            <a:r>
              <a:rPr kumimoji="0" lang="it-IT" sz="2000" b="1" i="0" u="none" strike="noStrike" kern="1200" cap="none" spc="0" normalizeH="0" baseline="0" noProof="0" dirty="0">
                <a:ln>
                  <a:noFill/>
                </a:ln>
                <a:solidFill>
                  <a:schemeClr val="tx1"/>
                </a:solidFill>
                <a:effectLst/>
                <a:uLnTx/>
                <a:uFillTx/>
                <a:latin typeface="Calibri" pitchFamily="34" charset="0"/>
                <a:ea typeface="+mn-ea"/>
                <a:cs typeface="+mn-cs"/>
              </a:rPr>
              <a:t>HIV-DNA</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copie di genoma </a:t>
            </a:r>
            <a:r>
              <a:rPr kumimoji="0" lang="it-IT" sz="2000" b="0" i="0" u="none" strike="noStrike" kern="1200" cap="none" spc="0" normalizeH="0" baseline="0" noProof="0" dirty="0" err="1">
                <a:ln>
                  <a:noFill/>
                </a:ln>
                <a:solidFill>
                  <a:schemeClr val="tx1"/>
                </a:solidFill>
                <a:effectLst/>
                <a:uLnTx/>
                <a:uFillTx/>
                <a:latin typeface="Calibri" pitchFamily="34" charset="0"/>
                <a:ea typeface="+mn-ea"/>
                <a:cs typeface="+mn-cs"/>
              </a:rPr>
              <a:t>retrotrascritto</a:t>
            </a:r>
            <a:r>
              <a:rPr kumimoji="0" lang="it-IT" sz="2000" b="0" i="0" u="none" strike="noStrike" kern="1200" cap="none" spc="0" normalizeH="0" baseline="0" noProof="0" dirty="0">
                <a:ln>
                  <a:noFill/>
                </a:ln>
                <a:solidFill>
                  <a:schemeClr val="tx1"/>
                </a:solidFill>
                <a:effectLst/>
                <a:uLnTx/>
                <a:uFillTx/>
                <a:latin typeface="Calibri" pitchFamily="34" charset="0"/>
                <a:ea typeface="+mn-ea"/>
                <a:cs typeface="+mn-cs"/>
              </a:rPr>
              <a:t> (DNA pro-virale) nei PBMC e/o circolante</a:t>
            </a:r>
          </a:p>
          <a:p>
            <a:pPr marL="0" lvl="1" defTabSz="914400">
              <a:spcBef>
                <a:spcPct val="20000"/>
              </a:spcBef>
            </a:pPr>
            <a:endParaRPr lang="it-IT" sz="2000" dirty="0">
              <a:latin typeface="Calibri" pitchFamily="34" charset="0"/>
            </a:endParaRPr>
          </a:p>
        </p:txBody>
      </p:sp>
      <p:sp>
        <p:nvSpPr>
          <p:cNvPr id="4" name="Rettangolo 5">
            <a:extLst>
              <a:ext uri="{FF2B5EF4-FFF2-40B4-BE49-F238E27FC236}">
                <a16:creationId xmlns:a16="http://schemas.microsoft.com/office/drawing/2014/main" id="{8B959EF3-D582-8C45-A22F-FD88C90A68E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3904453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65081" y="84224"/>
            <a:ext cx="6204493" cy="670444"/>
          </a:xfrm>
        </p:spPr>
        <p:txBody>
          <a:bodyPr>
            <a:normAutofit/>
          </a:bodyPr>
          <a:lstStyle/>
          <a:p>
            <a:r>
              <a:rPr lang="it-IT" sz="2800" b="1" dirty="0"/>
              <a:t>Diagnosi HIV: ricerca anticorpi</a:t>
            </a:r>
          </a:p>
        </p:txBody>
      </p:sp>
      <p:graphicFrame>
        <p:nvGraphicFramePr>
          <p:cNvPr id="5" name="Tabella 4"/>
          <p:cNvGraphicFramePr>
            <a:graphicFrameLocks noGrp="1"/>
          </p:cNvGraphicFramePr>
          <p:nvPr>
            <p:extLst>
              <p:ext uri="{D42A27DB-BD31-4B8C-83A1-F6EECF244321}">
                <p14:modId xmlns:p14="http://schemas.microsoft.com/office/powerpoint/2010/main" val="2231502056"/>
              </p:ext>
            </p:extLst>
          </p:nvPr>
        </p:nvGraphicFramePr>
        <p:xfrm>
          <a:off x="912888" y="1397000"/>
          <a:ext cx="7649766" cy="3388360"/>
        </p:xfrm>
        <a:graphic>
          <a:graphicData uri="http://schemas.openxmlformats.org/drawingml/2006/table">
            <a:tbl>
              <a:tblPr firstRow="1" bandRow="1">
                <a:tableStyleId>{5C22544A-7EE6-4342-B048-85BDC9FD1C3A}</a:tableStyleId>
              </a:tblPr>
              <a:tblGrid>
                <a:gridCol w="1696311">
                  <a:extLst>
                    <a:ext uri="{9D8B030D-6E8A-4147-A177-3AD203B41FA5}">
                      <a16:colId xmlns:a16="http://schemas.microsoft.com/office/drawing/2014/main" val="20000"/>
                    </a:ext>
                  </a:extLst>
                </a:gridCol>
                <a:gridCol w="2846395">
                  <a:extLst>
                    <a:ext uri="{9D8B030D-6E8A-4147-A177-3AD203B41FA5}">
                      <a16:colId xmlns:a16="http://schemas.microsoft.com/office/drawing/2014/main" val="20001"/>
                    </a:ext>
                  </a:extLst>
                </a:gridCol>
                <a:gridCol w="3107060">
                  <a:extLst>
                    <a:ext uri="{9D8B030D-6E8A-4147-A177-3AD203B41FA5}">
                      <a16:colId xmlns:a16="http://schemas.microsoft.com/office/drawing/2014/main" val="20002"/>
                    </a:ext>
                  </a:extLst>
                </a:gridCol>
              </a:tblGrid>
              <a:tr h="370840">
                <a:tc>
                  <a:txBody>
                    <a:bodyPr/>
                    <a:lstStyle/>
                    <a:p>
                      <a:r>
                        <a:rPr lang="it-IT" dirty="0">
                          <a:solidFill>
                            <a:schemeClr val="tx1"/>
                          </a:solidFill>
                        </a:rPr>
                        <a:t>Test</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solidFill>
                            <a:schemeClr val="tx1"/>
                          </a:solidFill>
                        </a:rPr>
                        <a:t>Quando farlo</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solidFill>
                            <a:schemeClr val="tx1"/>
                          </a:solidFill>
                        </a:rPr>
                        <a:t>Caratteristiche</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0"/>
                  </a:ext>
                </a:extLst>
              </a:tr>
              <a:tr h="370840">
                <a:tc>
                  <a:txBody>
                    <a:bodyPr/>
                    <a:lstStyle/>
                    <a:p>
                      <a:r>
                        <a:rPr lang="it-IT" b="1" dirty="0"/>
                        <a:t>ELISA</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Sospetto infezione cronica (test di screening)</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Test immunoenzimatico per la ricerca di Ab contro diversi antigeni di HIV1/2</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1"/>
                  </a:ext>
                </a:extLst>
              </a:tr>
              <a:tr h="370840">
                <a:tc>
                  <a:txBody>
                    <a:bodyPr/>
                    <a:lstStyle/>
                    <a:p>
                      <a:r>
                        <a:rPr lang="it-IT" b="1" dirty="0"/>
                        <a:t>Western </a:t>
                      </a:r>
                      <a:r>
                        <a:rPr lang="it-IT" b="1" dirty="0" err="1"/>
                        <a:t>Blot</a:t>
                      </a:r>
                      <a:endParaRPr lang="it-IT" b="1"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Test di conferma di test</a:t>
                      </a:r>
                      <a:r>
                        <a:rPr lang="it-IT" baseline="0" dirty="0"/>
                        <a:t> ELISA</a:t>
                      </a:r>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err="1"/>
                        <a:t>Immunoblotting</a:t>
                      </a:r>
                      <a:r>
                        <a:rPr lang="it-IT" dirty="0"/>
                        <a:t> per la ricerca di Ab contro specifici antigeni di HIV1/2 (p24, p120, p41 ecc..)</a:t>
                      </a:r>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2"/>
                  </a:ext>
                </a:extLst>
              </a:tr>
              <a:tr h="370840">
                <a:tc>
                  <a:txBody>
                    <a:bodyPr/>
                    <a:lstStyle/>
                    <a:p>
                      <a:r>
                        <a:rPr lang="it-IT" b="1" dirty="0"/>
                        <a:t>Test rapido</a:t>
                      </a:r>
                      <a:r>
                        <a:rPr lang="it-IT" b="1" baseline="0" dirty="0"/>
                        <a:t> al lattice</a:t>
                      </a:r>
                      <a:endParaRPr lang="it-IT" b="1"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r>
                        <a:rPr lang="it-IT" dirty="0"/>
                        <a:t>Situazioni di emergenza; contesto dei Paesi a</a:t>
                      </a:r>
                      <a:r>
                        <a:rPr lang="it-IT" baseline="0" dirty="0"/>
                        <a:t> risorse limitate</a:t>
                      </a:r>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tc>
                  <a:txBody>
                    <a:bodyPr/>
                    <a:lstStyle/>
                    <a:p>
                      <a:endParaRPr lang="it-IT" dirty="0"/>
                    </a:p>
                  </a:txBody>
                  <a:tc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tcPr>
                </a:tc>
                <a:extLst>
                  <a:ext uri="{0D108BD9-81ED-4DB2-BD59-A6C34878D82A}">
                    <a16:rowId xmlns:a16="http://schemas.microsoft.com/office/drawing/2014/main" val="10003"/>
                  </a:ext>
                </a:extLst>
              </a:tr>
            </a:tbl>
          </a:graphicData>
        </a:graphic>
      </p:graphicFrame>
      <p:sp>
        <p:nvSpPr>
          <p:cNvPr id="6" name="Rettangolo 5">
            <a:extLst>
              <a:ext uri="{FF2B5EF4-FFF2-40B4-BE49-F238E27FC236}">
                <a16:creationId xmlns:a16="http://schemas.microsoft.com/office/drawing/2014/main" id="{D76FFE29-1C2E-2F4F-866F-CF500EA48C25}"/>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099342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31943" y="0"/>
            <a:ext cx="6204493" cy="670444"/>
          </a:xfrm>
        </p:spPr>
        <p:txBody>
          <a:bodyPr>
            <a:normAutofit/>
          </a:bodyPr>
          <a:lstStyle/>
          <a:p>
            <a:r>
              <a:rPr lang="it-IT" sz="2800" b="1" dirty="0"/>
              <a:t>Diagnosi HIV: ricerca anticorpi</a:t>
            </a:r>
          </a:p>
        </p:txBody>
      </p:sp>
      <p:sp>
        <p:nvSpPr>
          <p:cNvPr id="7" name="CasellaDiTesto 6"/>
          <p:cNvSpPr txBox="1"/>
          <p:nvPr/>
        </p:nvSpPr>
        <p:spPr>
          <a:xfrm>
            <a:off x="1258700" y="884536"/>
            <a:ext cx="1647243" cy="430887"/>
          </a:xfrm>
          <a:prstGeom prst="rect">
            <a:avLst/>
          </a:prstGeom>
          <a:noFill/>
          <a:ln w="25400">
            <a:solidFill>
              <a:srgbClr val="800000"/>
            </a:solidFill>
          </a:ln>
        </p:spPr>
        <p:txBody>
          <a:bodyPr wrap="none" rtlCol="0">
            <a:spAutoFit/>
          </a:bodyPr>
          <a:lstStyle/>
          <a:p>
            <a:r>
              <a:rPr lang="it-IT" sz="2200" b="1" dirty="0">
                <a:solidFill>
                  <a:srgbClr val="611617"/>
                </a:solidFill>
              </a:rPr>
              <a:t>Test ELISA</a:t>
            </a:r>
          </a:p>
        </p:txBody>
      </p:sp>
      <p:sp>
        <p:nvSpPr>
          <p:cNvPr id="8" name="Rettangolo 7"/>
          <p:cNvSpPr/>
          <p:nvPr/>
        </p:nvSpPr>
        <p:spPr>
          <a:xfrm>
            <a:off x="1258699" y="1701033"/>
            <a:ext cx="4842025" cy="1938992"/>
          </a:xfrm>
          <a:prstGeom prst="rect">
            <a:avLst/>
          </a:prstGeom>
        </p:spPr>
        <p:txBody>
          <a:bodyPr wrap="square">
            <a:spAutoFit/>
          </a:bodyPr>
          <a:lstStyle/>
          <a:p>
            <a:pPr defTabSz="914400">
              <a:buFontTx/>
              <a:buChar char="•"/>
            </a:pPr>
            <a:r>
              <a:rPr lang="it-IT" dirty="0">
                <a:solidFill>
                  <a:prstClr val="black"/>
                </a:solidFill>
                <a:effectLst>
                  <a:outerShdw blurRad="38100" dist="38100" dir="2700000" algn="tl">
                    <a:srgbClr val="C0C0C0"/>
                  </a:outerShdw>
                </a:effectLst>
              </a:rPr>
              <a:t> </a:t>
            </a:r>
            <a:r>
              <a:rPr lang="it-IT" sz="2000" dirty="0">
                <a:solidFill>
                  <a:prstClr val="black"/>
                </a:solidFill>
                <a:effectLst>
                  <a:outerShdw blurRad="38100" dist="38100" dir="2700000" algn="tl">
                    <a:srgbClr val="C0C0C0"/>
                  </a:outerShdw>
                </a:effectLst>
              </a:rPr>
              <a:t>Rilevazione di </a:t>
            </a:r>
            <a:r>
              <a:rPr lang="it-IT" sz="2000" dirty="0" err="1">
                <a:solidFill>
                  <a:prstClr val="black"/>
                </a:solidFill>
                <a:effectLst>
                  <a:outerShdw blurRad="38100" dist="38100" dir="2700000" algn="tl">
                    <a:srgbClr val="C0C0C0"/>
                  </a:outerShdw>
                </a:effectLst>
              </a:rPr>
              <a:t>IgG</a:t>
            </a:r>
            <a:r>
              <a:rPr lang="it-IT" sz="2000" dirty="0">
                <a:solidFill>
                  <a:prstClr val="black"/>
                </a:solidFill>
                <a:effectLst>
                  <a:outerShdw blurRad="38100" dist="38100" dir="2700000" algn="tl">
                    <a:srgbClr val="C0C0C0"/>
                  </a:outerShdw>
                </a:effectLst>
              </a:rPr>
              <a:t>, </a:t>
            </a:r>
            <a:r>
              <a:rPr lang="it-IT" sz="2000" dirty="0" err="1">
                <a:solidFill>
                  <a:prstClr val="black"/>
                </a:solidFill>
                <a:effectLst>
                  <a:outerShdw blurRad="38100" dist="38100" dir="2700000" algn="tl">
                    <a:srgbClr val="C0C0C0"/>
                  </a:outerShdw>
                </a:effectLst>
              </a:rPr>
              <a:t>IgM</a:t>
            </a:r>
            <a:r>
              <a:rPr lang="it-IT" sz="2000" dirty="0">
                <a:solidFill>
                  <a:prstClr val="black"/>
                </a:solidFill>
                <a:effectLst>
                  <a:outerShdw blurRad="38100" dist="38100" dir="2700000" algn="tl">
                    <a:srgbClr val="C0C0C0"/>
                  </a:outerShdw>
                </a:effectLst>
              </a:rPr>
              <a:t> e </a:t>
            </a:r>
            <a:r>
              <a:rPr lang="it-IT" sz="2000" dirty="0" err="1">
                <a:solidFill>
                  <a:prstClr val="black"/>
                </a:solidFill>
                <a:effectLst>
                  <a:outerShdw blurRad="38100" dist="38100" dir="2700000" algn="tl">
                    <a:srgbClr val="C0C0C0"/>
                  </a:outerShdw>
                </a:effectLst>
              </a:rPr>
              <a:t>IgA</a:t>
            </a:r>
            <a:r>
              <a:rPr lang="it-IT" sz="2000" dirty="0">
                <a:solidFill>
                  <a:prstClr val="black"/>
                </a:solidFill>
                <a:effectLst>
                  <a:outerShdw blurRad="38100" dist="38100" dir="2700000" algn="tl">
                    <a:srgbClr val="C0C0C0"/>
                  </a:outerShdw>
                </a:effectLst>
              </a:rPr>
              <a:t> verso HIV-1/</a:t>
            </a:r>
            <a:r>
              <a:rPr lang="it-IT" sz="2000" dirty="0" err="1">
                <a:solidFill>
                  <a:prstClr val="black"/>
                </a:solidFill>
                <a:effectLst>
                  <a:outerShdw blurRad="38100" dist="38100" dir="2700000" algn="tl">
                    <a:srgbClr val="C0C0C0"/>
                  </a:outerShdw>
                </a:effectLst>
              </a:rPr>
              <a:t>2</a:t>
            </a:r>
            <a:endParaRPr lang="it-IT" sz="2000" dirty="0">
              <a:solidFill>
                <a:prstClr val="black"/>
              </a:solidFill>
              <a:effectLst>
                <a:outerShdw blurRad="38100" dist="38100" dir="2700000" algn="tl">
                  <a:srgbClr val="C0C0C0"/>
                </a:outerShdw>
              </a:effectLst>
            </a:endParaRPr>
          </a:p>
          <a:p>
            <a:pPr defTabSz="914400">
              <a:buFontTx/>
              <a:buChar char="•"/>
            </a:pPr>
            <a:r>
              <a:rPr lang="it-IT" sz="2000" dirty="0">
                <a:solidFill>
                  <a:prstClr val="black"/>
                </a:solidFill>
                <a:effectLst>
                  <a:outerShdw blurRad="38100" dist="38100" dir="2700000" algn="tl">
                    <a:srgbClr val="C0C0C0"/>
                  </a:outerShdw>
                </a:effectLst>
              </a:rPr>
              <a:t> Ultima generazione (</a:t>
            </a:r>
            <a:r>
              <a:rPr lang="it-IT" sz="2000" dirty="0" err="1">
                <a:solidFill>
                  <a:prstClr val="black"/>
                </a:solidFill>
                <a:effectLst>
                  <a:outerShdw blurRad="38100" dist="38100" dir="2700000" algn="tl">
                    <a:srgbClr val="C0C0C0"/>
                  </a:outerShdw>
                </a:effectLst>
              </a:rPr>
              <a:t>IV</a:t>
            </a:r>
            <a:r>
              <a:rPr lang="it-IT" sz="2000" dirty="0">
                <a:solidFill>
                  <a:prstClr val="black"/>
                </a:solidFill>
                <a:effectLst>
                  <a:outerShdw blurRad="38100" dist="38100" dir="2700000" algn="tl">
                    <a:srgbClr val="C0C0C0"/>
                  </a:outerShdw>
                </a:effectLst>
              </a:rPr>
              <a:t>): COMBO, rileva Ig e antigene virale p24</a:t>
            </a:r>
          </a:p>
          <a:p>
            <a:pPr defTabSz="914400">
              <a:buFontTx/>
              <a:buChar char="•"/>
            </a:pPr>
            <a:r>
              <a:rPr lang="it-IT" sz="2000" dirty="0">
                <a:solidFill>
                  <a:prstClr val="black"/>
                </a:solidFill>
                <a:effectLst>
                  <a:outerShdw blurRad="38100" dist="38100" dir="2700000" algn="tl">
                    <a:srgbClr val="C0C0C0"/>
                  </a:outerShdw>
                </a:effectLst>
              </a:rPr>
              <a:t> Diventa positivo in media dopo 3-4 settimane dal contagio, 95% dei soggetti sono positivi a </a:t>
            </a:r>
            <a:r>
              <a:rPr lang="it-IT" sz="2000" dirty="0" err="1">
                <a:solidFill>
                  <a:prstClr val="black"/>
                </a:solidFill>
                <a:effectLst>
                  <a:outerShdw blurRad="38100" dist="38100" dir="2700000" algn="tl">
                    <a:srgbClr val="C0C0C0"/>
                  </a:outerShdw>
                </a:effectLst>
              </a:rPr>
              <a:t>6</a:t>
            </a:r>
            <a:r>
              <a:rPr lang="it-IT" sz="2000" dirty="0">
                <a:solidFill>
                  <a:prstClr val="black"/>
                </a:solidFill>
                <a:effectLst>
                  <a:outerShdw blurRad="38100" dist="38100" dir="2700000" algn="tl">
                    <a:srgbClr val="C0C0C0"/>
                  </a:outerShdw>
                </a:effectLst>
              </a:rPr>
              <a:t> mesi.</a:t>
            </a:r>
          </a:p>
        </p:txBody>
      </p:sp>
      <p:sp>
        <p:nvSpPr>
          <p:cNvPr id="9" name="Text Box 5"/>
          <p:cNvSpPr txBox="1">
            <a:spLocks noChangeArrowheads="1"/>
          </p:cNvSpPr>
          <p:nvPr/>
        </p:nvSpPr>
        <p:spPr bwMode="auto">
          <a:xfrm>
            <a:off x="1820093" y="3905631"/>
            <a:ext cx="2004613" cy="646331"/>
          </a:xfrm>
          <a:prstGeom prst="rect">
            <a:avLst/>
          </a:prstGeom>
          <a:noFill/>
          <a:ln w="57150">
            <a:solidFill>
              <a:srgbClr val="A50021"/>
            </a:solidFill>
            <a:miter lim="800000"/>
            <a:headEnd/>
            <a:tailEnd/>
          </a:ln>
          <a:effectLst/>
        </p:spPr>
        <p:txBody>
          <a:bodyPr wrap="none">
            <a:spAutoFit/>
          </a:bodyPr>
          <a:lstStyle/>
          <a:p>
            <a:pPr defTabSz="914400"/>
            <a:r>
              <a:rPr lang="it-IT" b="1" dirty="0">
                <a:effectLst>
                  <a:outerShdw blurRad="38100" dist="38100" dir="2700000" algn="tl">
                    <a:srgbClr val="C0C0C0"/>
                  </a:outerShdw>
                </a:effectLst>
              </a:rPr>
              <a:t>Sensibilità: 99.9%</a:t>
            </a:r>
          </a:p>
          <a:p>
            <a:pPr defTabSz="914400"/>
            <a:r>
              <a:rPr lang="it-IT" b="1" dirty="0">
                <a:effectLst>
                  <a:outerShdw blurRad="38100" dist="38100" dir="2700000" algn="tl">
                    <a:srgbClr val="C0C0C0"/>
                  </a:outerShdw>
                </a:effectLst>
              </a:rPr>
              <a:t>Specificità: 99.9%</a:t>
            </a:r>
          </a:p>
        </p:txBody>
      </p:sp>
      <p:sp>
        <p:nvSpPr>
          <p:cNvPr id="11" name="Text Box 7"/>
          <p:cNvSpPr txBox="1">
            <a:spLocks noChangeArrowheads="1"/>
          </p:cNvSpPr>
          <p:nvPr/>
        </p:nvSpPr>
        <p:spPr bwMode="auto">
          <a:xfrm>
            <a:off x="1258700" y="4797425"/>
            <a:ext cx="4556125" cy="1754327"/>
          </a:xfrm>
          <a:prstGeom prst="rect">
            <a:avLst/>
          </a:prstGeom>
          <a:noFill/>
          <a:ln w="9525">
            <a:noFill/>
            <a:miter lim="800000"/>
            <a:headEnd/>
            <a:tailEnd/>
          </a:ln>
          <a:effectLst/>
        </p:spPr>
        <p:txBody>
          <a:bodyPr>
            <a:spAutoFit/>
          </a:bodyPr>
          <a:lstStyle/>
          <a:p>
            <a:pPr defTabSz="914400"/>
            <a:r>
              <a:rPr lang="it-IT" b="1" dirty="0">
                <a:solidFill>
                  <a:srgbClr val="FF0000"/>
                </a:solidFill>
                <a:effectLst>
                  <a:outerShdw blurRad="38100" dist="38100" dir="2700000" algn="tl">
                    <a:srgbClr val="C0C0C0"/>
                  </a:outerShdw>
                </a:effectLst>
              </a:rPr>
              <a:t>Falsi </a:t>
            </a:r>
            <a:r>
              <a:rPr lang="it-IT" b="1" dirty="0" err="1">
                <a:solidFill>
                  <a:srgbClr val="FF0000"/>
                </a:solidFill>
                <a:effectLst>
                  <a:outerShdw blurRad="38100" dist="38100" dir="2700000" algn="tl">
                    <a:srgbClr val="C0C0C0"/>
                  </a:outerShdw>
                </a:effectLst>
              </a:rPr>
              <a:t>pos</a:t>
            </a:r>
            <a:r>
              <a:rPr lang="it-IT" dirty="0">
                <a:solidFill>
                  <a:prstClr val="black"/>
                </a:solidFill>
              </a:rPr>
              <a:t>: rari, autoimmunità, gravidanza, post-vaccini,mieloma multiplo, IRC, </a:t>
            </a:r>
          </a:p>
          <a:p>
            <a:pPr defTabSz="914400"/>
            <a:endParaRPr lang="it-IT" dirty="0">
              <a:solidFill>
                <a:prstClr val="black"/>
              </a:solidFill>
            </a:endParaRPr>
          </a:p>
          <a:p>
            <a:pPr defTabSz="914400"/>
            <a:r>
              <a:rPr lang="it-IT" b="1" dirty="0">
                <a:solidFill>
                  <a:srgbClr val="FF0000"/>
                </a:solidFill>
                <a:effectLst>
                  <a:outerShdw blurRad="38100" dist="38100" dir="2700000" algn="tl">
                    <a:srgbClr val="C0C0C0"/>
                  </a:outerShdw>
                </a:effectLst>
              </a:rPr>
              <a:t>Falsi </a:t>
            </a:r>
            <a:r>
              <a:rPr lang="it-IT" b="1" dirty="0" err="1">
                <a:solidFill>
                  <a:srgbClr val="FF0000"/>
                </a:solidFill>
                <a:effectLst>
                  <a:outerShdw blurRad="38100" dist="38100" dir="2700000" algn="tl">
                    <a:srgbClr val="C0C0C0"/>
                  </a:outerShdw>
                </a:effectLst>
              </a:rPr>
              <a:t>neg</a:t>
            </a:r>
            <a:r>
              <a:rPr lang="it-IT" dirty="0">
                <a:effectLst>
                  <a:outerShdw blurRad="38100" dist="38100" dir="2700000" algn="tl">
                    <a:srgbClr val="C0C0C0"/>
                  </a:outerShdw>
                </a:effectLst>
              </a:rPr>
              <a:t>: </a:t>
            </a:r>
            <a:r>
              <a:rPr lang="it-IT" dirty="0" err="1">
                <a:solidFill>
                  <a:prstClr val="black"/>
                </a:solidFill>
              </a:rPr>
              <a:t>1</a:t>
            </a:r>
            <a:r>
              <a:rPr lang="it-IT" dirty="0">
                <a:solidFill>
                  <a:prstClr val="black"/>
                </a:solidFill>
              </a:rPr>
              <a:t>/500.000, finestra immunologica (&lt;</a:t>
            </a:r>
            <a:r>
              <a:rPr lang="it-IT" dirty="0" err="1">
                <a:solidFill>
                  <a:prstClr val="black"/>
                </a:solidFill>
              </a:rPr>
              <a:t>4</a:t>
            </a:r>
            <a:r>
              <a:rPr lang="it-IT" dirty="0">
                <a:solidFill>
                  <a:prstClr val="black"/>
                </a:solidFill>
              </a:rPr>
              <a:t> </a:t>
            </a:r>
            <a:r>
              <a:rPr lang="it-IT" dirty="0" err="1">
                <a:solidFill>
                  <a:prstClr val="black"/>
                </a:solidFill>
              </a:rPr>
              <a:t>sett</a:t>
            </a:r>
            <a:r>
              <a:rPr lang="it-IT" dirty="0">
                <a:solidFill>
                  <a:prstClr val="black"/>
                </a:solidFill>
              </a:rPr>
              <a:t> da contagio), </a:t>
            </a:r>
            <a:r>
              <a:rPr lang="it-IT" dirty="0" err="1">
                <a:solidFill>
                  <a:prstClr val="black"/>
                </a:solidFill>
              </a:rPr>
              <a:t>agammoglobulinopatia</a:t>
            </a:r>
            <a:r>
              <a:rPr lang="it-IT" dirty="0">
                <a:solidFill>
                  <a:prstClr val="black"/>
                </a:solidFill>
              </a:rPr>
              <a:t>, varianti dei gruppi O o </a:t>
            </a:r>
            <a:r>
              <a:rPr lang="it-IT" dirty="0" err="1">
                <a:solidFill>
                  <a:prstClr val="black"/>
                </a:solidFill>
              </a:rPr>
              <a:t>N</a:t>
            </a:r>
            <a:r>
              <a:rPr lang="it-IT" dirty="0">
                <a:solidFill>
                  <a:prstClr val="black"/>
                </a:solidFill>
              </a:rPr>
              <a:t> (raro), post-trapianto</a:t>
            </a:r>
          </a:p>
        </p:txBody>
      </p:sp>
      <p:sp>
        <p:nvSpPr>
          <p:cNvPr id="10" name="Rettangolo 9">
            <a:extLst>
              <a:ext uri="{FF2B5EF4-FFF2-40B4-BE49-F238E27FC236}">
                <a16:creationId xmlns:a16="http://schemas.microsoft.com/office/drawing/2014/main" id="{2C8AD40D-8499-0E4E-B615-E7D6C6A118BC}"/>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0427574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1041701" y="0"/>
            <a:ext cx="6204493" cy="670444"/>
          </a:xfrm>
        </p:spPr>
        <p:txBody>
          <a:bodyPr>
            <a:normAutofit/>
          </a:bodyPr>
          <a:lstStyle/>
          <a:p>
            <a:r>
              <a:rPr lang="it-IT" sz="2800" b="1" dirty="0"/>
              <a:t>Diagnosi HIV: ricerca anticorpi</a:t>
            </a:r>
          </a:p>
        </p:txBody>
      </p:sp>
      <p:sp>
        <p:nvSpPr>
          <p:cNvPr id="6" name="CasellaDiTesto 5"/>
          <p:cNvSpPr txBox="1"/>
          <p:nvPr/>
        </p:nvSpPr>
        <p:spPr>
          <a:xfrm>
            <a:off x="1258700" y="884536"/>
            <a:ext cx="3371423" cy="430887"/>
          </a:xfrm>
          <a:prstGeom prst="rect">
            <a:avLst/>
          </a:prstGeom>
          <a:noFill/>
          <a:ln w="25400">
            <a:solidFill>
              <a:srgbClr val="800000"/>
            </a:solidFill>
          </a:ln>
        </p:spPr>
        <p:txBody>
          <a:bodyPr wrap="none" rtlCol="0">
            <a:spAutoFit/>
          </a:bodyPr>
          <a:lstStyle/>
          <a:p>
            <a:r>
              <a:rPr lang="it-IT" sz="2200" b="1" dirty="0">
                <a:solidFill>
                  <a:srgbClr val="611617"/>
                </a:solidFill>
              </a:rPr>
              <a:t>Test Western </a:t>
            </a:r>
            <a:r>
              <a:rPr lang="it-IT" sz="2200" b="1" dirty="0" err="1">
                <a:solidFill>
                  <a:srgbClr val="611617"/>
                </a:solidFill>
              </a:rPr>
              <a:t>Blot</a:t>
            </a:r>
            <a:r>
              <a:rPr lang="it-IT" sz="2200" b="1" dirty="0">
                <a:solidFill>
                  <a:srgbClr val="611617"/>
                </a:solidFill>
              </a:rPr>
              <a:t> (WB)</a:t>
            </a:r>
          </a:p>
        </p:txBody>
      </p:sp>
      <p:sp>
        <p:nvSpPr>
          <p:cNvPr id="12" name="Text Box 11"/>
          <p:cNvSpPr txBox="1">
            <a:spLocks noChangeArrowheads="1"/>
          </p:cNvSpPr>
          <p:nvPr/>
        </p:nvSpPr>
        <p:spPr bwMode="auto">
          <a:xfrm>
            <a:off x="1258700" y="1521471"/>
            <a:ext cx="7461481" cy="923330"/>
          </a:xfrm>
          <a:prstGeom prst="rect">
            <a:avLst/>
          </a:prstGeom>
          <a:solidFill>
            <a:schemeClr val="bg1"/>
          </a:solidFill>
          <a:ln w="9525">
            <a:solidFill>
              <a:schemeClr val="tx1"/>
            </a:solidFill>
            <a:miter lim="800000"/>
            <a:headEnd/>
            <a:tailEnd/>
          </a:ln>
          <a:effectLst/>
        </p:spPr>
        <p:txBody>
          <a:bodyPr wrap="square">
            <a:spAutoFit/>
          </a:bodyPr>
          <a:lstStyle/>
          <a:p>
            <a:pPr defTabSz="914400" eaLnBrk="0" hangingPunct="0"/>
            <a:r>
              <a:rPr lang="it-IT" dirty="0" err="1">
                <a:solidFill>
                  <a:prstClr val="black"/>
                </a:solidFill>
                <a:latin typeface="Gill Sans MT"/>
                <a:cs typeface="Gill Sans MT"/>
              </a:rPr>
              <a:t>HIV+</a:t>
            </a:r>
            <a:r>
              <a:rPr lang="it-IT" dirty="0">
                <a:solidFill>
                  <a:prstClr val="black"/>
                </a:solidFill>
                <a:latin typeface="Gill Sans MT"/>
                <a:cs typeface="Gill Sans MT"/>
              </a:rPr>
              <a:t>: </a:t>
            </a:r>
          </a:p>
          <a:p>
            <a:pPr defTabSz="914400" eaLnBrk="0" hangingPunct="0">
              <a:buFontTx/>
              <a:buChar char="-"/>
            </a:pPr>
            <a:r>
              <a:rPr lang="it-IT" dirty="0">
                <a:solidFill>
                  <a:prstClr val="black"/>
                </a:solidFill>
                <a:latin typeface="Gill Sans MT"/>
                <a:cs typeface="Gill Sans MT"/>
              </a:rPr>
              <a:t> ≥ 2 bande dell’envelope (gp120 e gp41 per HIV1; gp105 e gp36 per HIV2)</a:t>
            </a:r>
          </a:p>
          <a:p>
            <a:pPr defTabSz="914400" eaLnBrk="0" hangingPunct="0">
              <a:buFontTx/>
              <a:buChar char="-"/>
            </a:pPr>
            <a:r>
              <a:rPr lang="it-IT" dirty="0">
                <a:solidFill>
                  <a:prstClr val="black"/>
                </a:solidFill>
                <a:latin typeface="Gill Sans MT"/>
                <a:cs typeface="Gill Sans MT"/>
              </a:rPr>
              <a:t> una banda dell’</a:t>
            </a:r>
            <a:r>
              <a:rPr lang="it-IT" dirty="0" err="1">
                <a:solidFill>
                  <a:prstClr val="black"/>
                </a:solidFill>
                <a:latin typeface="Gill Sans MT"/>
                <a:cs typeface="Gill Sans MT"/>
              </a:rPr>
              <a:t>envelope</a:t>
            </a:r>
            <a:r>
              <a:rPr lang="it-IT" dirty="0">
                <a:solidFill>
                  <a:prstClr val="black"/>
                </a:solidFill>
                <a:latin typeface="Gill Sans MT"/>
                <a:cs typeface="Gill Sans MT"/>
              </a:rPr>
              <a:t> + </a:t>
            </a:r>
            <a:r>
              <a:rPr lang="it-IT" dirty="0" err="1">
                <a:solidFill>
                  <a:prstClr val="black"/>
                </a:solidFill>
                <a:latin typeface="Gill Sans MT"/>
                <a:cs typeface="Gill Sans MT"/>
              </a:rPr>
              <a:t>Ag</a:t>
            </a:r>
            <a:r>
              <a:rPr lang="it-IT" dirty="0">
                <a:solidFill>
                  <a:prstClr val="black"/>
                </a:solidFill>
                <a:latin typeface="Gill Sans MT"/>
                <a:cs typeface="Gill Sans MT"/>
              </a:rPr>
              <a:t> p24</a:t>
            </a:r>
          </a:p>
        </p:txBody>
      </p:sp>
      <p:sp>
        <p:nvSpPr>
          <p:cNvPr id="25" name="Freccia giù 24"/>
          <p:cNvSpPr/>
          <p:nvPr/>
        </p:nvSpPr>
        <p:spPr>
          <a:xfrm>
            <a:off x="1258700" y="6409045"/>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Freccia giù 25"/>
          <p:cNvSpPr/>
          <p:nvPr/>
        </p:nvSpPr>
        <p:spPr>
          <a:xfrm>
            <a:off x="6389197" y="6409045"/>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7" name="Freccia giù 26"/>
          <p:cNvSpPr/>
          <p:nvPr/>
        </p:nvSpPr>
        <p:spPr>
          <a:xfrm>
            <a:off x="3497617" y="6456636"/>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8" name="CasellaDiTesto 27"/>
          <p:cNvSpPr txBox="1"/>
          <p:nvPr/>
        </p:nvSpPr>
        <p:spPr>
          <a:xfrm>
            <a:off x="1440134" y="6306985"/>
            <a:ext cx="1612265" cy="369332"/>
          </a:xfrm>
          <a:prstGeom prst="rect">
            <a:avLst/>
          </a:prstGeom>
          <a:noFill/>
        </p:spPr>
        <p:txBody>
          <a:bodyPr wrap="none" rtlCol="0">
            <a:spAutoFit/>
          </a:bodyPr>
          <a:lstStyle/>
          <a:p>
            <a:r>
              <a:rPr lang="it-IT" b="1" dirty="0">
                <a:solidFill>
                  <a:schemeClr val="accent1">
                    <a:lumMod val="75000"/>
                  </a:schemeClr>
                </a:solidFill>
              </a:rPr>
              <a:t>Test negativo</a:t>
            </a:r>
          </a:p>
        </p:txBody>
      </p:sp>
      <p:sp>
        <p:nvSpPr>
          <p:cNvPr id="29" name="CasellaDiTesto 28"/>
          <p:cNvSpPr txBox="1"/>
          <p:nvPr/>
        </p:nvSpPr>
        <p:spPr>
          <a:xfrm>
            <a:off x="3713569" y="6306985"/>
            <a:ext cx="2251450" cy="369332"/>
          </a:xfrm>
          <a:prstGeom prst="rect">
            <a:avLst/>
          </a:prstGeom>
          <a:noFill/>
        </p:spPr>
        <p:txBody>
          <a:bodyPr wrap="none" rtlCol="0">
            <a:spAutoFit/>
          </a:bodyPr>
          <a:lstStyle/>
          <a:p>
            <a:r>
              <a:rPr lang="it-IT" b="1" dirty="0">
                <a:solidFill>
                  <a:schemeClr val="accent4">
                    <a:lumMod val="50000"/>
                  </a:schemeClr>
                </a:solidFill>
              </a:rPr>
              <a:t>Test indeterminato</a:t>
            </a:r>
          </a:p>
        </p:txBody>
      </p:sp>
      <p:sp>
        <p:nvSpPr>
          <p:cNvPr id="30" name="CasellaDiTesto 29"/>
          <p:cNvSpPr txBox="1"/>
          <p:nvPr/>
        </p:nvSpPr>
        <p:spPr>
          <a:xfrm>
            <a:off x="6570631" y="6306985"/>
            <a:ext cx="1535509" cy="369332"/>
          </a:xfrm>
          <a:prstGeom prst="rect">
            <a:avLst/>
          </a:prstGeom>
          <a:noFill/>
        </p:spPr>
        <p:txBody>
          <a:bodyPr wrap="none" rtlCol="0">
            <a:spAutoFit/>
          </a:bodyPr>
          <a:lstStyle/>
          <a:p>
            <a:r>
              <a:rPr lang="it-IT" b="1" dirty="0">
                <a:solidFill>
                  <a:srgbClr val="FF0000"/>
                </a:solidFill>
              </a:rPr>
              <a:t>Test positivo</a:t>
            </a:r>
          </a:p>
        </p:txBody>
      </p:sp>
      <p:grpSp>
        <p:nvGrpSpPr>
          <p:cNvPr id="37" name="Gruppo 36"/>
          <p:cNvGrpSpPr/>
          <p:nvPr/>
        </p:nvGrpSpPr>
        <p:grpSpPr>
          <a:xfrm>
            <a:off x="1031943" y="2592695"/>
            <a:ext cx="8054722" cy="3816350"/>
            <a:chOff x="1031943" y="2592695"/>
            <a:chExt cx="8054722" cy="3816350"/>
          </a:xfrm>
        </p:grpSpPr>
        <p:grpSp>
          <p:nvGrpSpPr>
            <p:cNvPr id="24" name="Gruppo 23"/>
            <p:cNvGrpSpPr/>
            <p:nvPr/>
          </p:nvGrpSpPr>
          <p:grpSpPr>
            <a:xfrm>
              <a:off x="1031943" y="2592695"/>
              <a:ext cx="8054722" cy="3816350"/>
              <a:chOff x="1031943" y="2592695"/>
              <a:chExt cx="8054722" cy="3816350"/>
            </a:xfrm>
          </p:grpSpPr>
          <p:pic>
            <p:nvPicPr>
              <p:cNvPr id="7" name="Picture 4" descr="wb"/>
              <p:cNvPicPr>
                <a:picLocks noChangeAspect="1" noChangeArrowheads="1"/>
              </p:cNvPicPr>
              <p:nvPr/>
            </p:nvPicPr>
            <p:blipFill>
              <a:blip r:embed="rId2" cstate="print"/>
              <a:srcRect/>
              <a:stretch>
                <a:fillRect/>
              </a:stretch>
            </p:blipFill>
            <p:spPr bwMode="auto">
              <a:xfrm>
                <a:off x="1031943" y="2592695"/>
                <a:ext cx="8054722" cy="3816350"/>
              </a:xfrm>
              <a:prstGeom prst="rect">
                <a:avLst/>
              </a:prstGeom>
              <a:noFill/>
              <a:ln/>
              <a:effectLst/>
            </p:spPr>
          </p:pic>
          <p:sp>
            <p:nvSpPr>
              <p:cNvPr id="11" name="Freccia giù 10"/>
              <p:cNvSpPr/>
              <p:nvPr/>
            </p:nvSpPr>
            <p:spPr>
              <a:xfrm>
                <a:off x="2222569"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Freccia giù 12"/>
              <p:cNvSpPr/>
              <p:nvPr/>
            </p:nvSpPr>
            <p:spPr>
              <a:xfrm>
                <a:off x="3112046"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giù 13"/>
              <p:cNvSpPr/>
              <p:nvPr/>
            </p:nvSpPr>
            <p:spPr>
              <a:xfrm>
                <a:off x="2528737" y="324330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giù 14"/>
              <p:cNvSpPr/>
              <p:nvPr/>
            </p:nvSpPr>
            <p:spPr>
              <a:xfrm>
                <a:off x="2812231" y="3243304"/>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Freccia giù 15"/>
              <p:cNvSpPr/>
              <p:nvPr/>
            </p:nvSpPr>
            <p:spPr>
              <a:xfrm>
                <a:off x="3406897" y="32482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Freccia giù 16"/>
              <p:cNvSpPr/>
              <p:nvPr/>
            </p:nvSpPr>
            <p:spPr>
              <a:xfrm>
                <a:off x="3679051" y="3248284"/>
                <a:ext cx="181434" cy="219681"/>
              </a:xfrm>
              <a:prstGeom prst="downArrow">
                <a:avLst/>
              </a:prstGeom>
              <a:solidFill>
                <a:schemeClr val="accent4">
                  <a:lumMod val="5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Freccia giù 17"/>
              <p:cNvSpPr/>
              <p:nvPr/>
            </p:nvSpPr>
            <p:spPr>
              <a:xfrm>
                <a:off x="3962514" y="32482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Freccia giù 18"/>
              <p:cNvSpPr/>
              <p:nvPr/>
            </p:nvSpPr>
            <p:spPr>
              <a:xfrm>
                <a:off x="4273674" y="325326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Freccia giù 19"/>
              <p:cNvSpPr/>
              <p:nvPr/>
            </p:nvSpPr>
            <p:spPr>
              <a:xfrm>
                <a:off x="4562154" y="326958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Freccia giù 20"/>
              <p:cNvSpPr/>
              <p:nvPr/>
            </p:nvSpPr>
            <p:spPr>
              <a:xfrm>
                <a:off x="4839294" y="326322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2" name="Freccia giù 21"/>
              <p:cNvSpPr/>
              <p:nvPr/>
            </p:nvSpPr>
            <p:spPr>
              <a:xfrm>
                <a:off x="5422614" y="3268204"/>
                <a:ext cx="181434" cy="2196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Freccia giù 22"/>
              <p:cNvSpPr/>
              <p:nvPr/>
            </p:nvSpPr>
            <p:spPr>
              <a:xfrm>
                <a:off x="5100108" y="3243304"/>
                <a:ext cx="181434" cy="21968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36" name="Gruppo 35"/>
            <p:cNvGrpSpPr/>
            <p:nvPr/>
          </p:nvGrpSpPr>
          <p:grpSpPr>
            <a:xfrm>
              <a:off x="1496834" y="5026983"/>
              <a:ext cx="513974" cy="990148"/>
              <a:chOff x="1496834" y="5026983"/>
              <a:chExt cx="513974" cy="990148"/>
            </a:xfrm>
          </p:grpSpPr>
          <p:sp>
            <p:nvSpPr>
              <p:cNvPr id="31" name="CasellaDiTesto 30"/>
              <p:cNvSpPr txBox="1"/>
              <p:nvPr/>
            </p:nvSpPr>
            <p:spPr>
              <a:xfrm>
                <a:off x="1496834" y="5026983"/>
                <a:ext cx="469900" cy="215444"/>
              </a:xfrm>
              <a:prstGeom prst="rect">
                <a:avLst/>
              </a:prstGeom>
              <a:noFill/>
            </p:spPr>
            <p:txBody>
              <a:bodyPr wrap="none" rtlCol="0">
                <a:spAutoFit/>
              </a:bodyPr>
              <a:lstStyle/>
              <a:p>
                <a:r>
                  <a:rPr lang="it-IT" sz="800" b="1" dirty="0"/>
                  <a:t>gp120</a:t>
                </a:r>
              </a:p>
            </p:txBody>
          </p:sp>
          <p:sp>
            <p:nvSpPr>
              <p:cNvPr id="32" name="CasellaDiTesto 31"/>
              <p:cNvSpPr txBox="1"/>
              <p:nvPr/>
            </p:nvSpPr>
            <p:spPr>
              <a:xfrm>
                <a:off x="1581194" y="5156703"/>
                <a:ext cx="413294" cy="215444"/>
              </a:xfrm>
              <a:prstGeom prst="rect">
                <a:avLst/>
              </a:prstGeom>
              <a:noFill/>
            </p:spPr>
            <p:txBody>
              <a:bodyPr wrap="none" rtlCol="0">
                <a:spAutoFit/>
              </a:bodyPr>
              <a:lstStyle/>
              <a:p>
                <a:r>
                  <a:rPr lang="it-IT" sz="800" b="1" dirty="0"/>
                  <a:t>gp41</a:t>
                </a:r>
              </a:p>
            </p:txBody>
          </p:sp>
          <p:sp>
            <p:nvSpPr>
              <p:cNvPr id="33" name="CasellaDiTesto 32"/>
              <p:cNvSpPr txBox="1"/>
              <p:nvPr/>
            </p:nvSpPr>
            <p:spPr>
              <a:xfrm>
                <a:off x="1598894" y="5440187"/>
                <a:ext cx="357690" cy="215444"/>
              </a:xfrm>
              <a:prstGeom prst="rect">
                <a:avLst/>
              </a:prstGeom>
              <a:noFill/>
            </p:spPr>
            <p:txBody>
              <a:bodyPr wrap="none" rtlCol="0">
                <a:spAutoFit/>
              </a:bodyPr>
              <a:lstStyle/>
              <a:p>
                <a:r>
                  <a:rPr lang="it-IT" sz="800" b="1" dirty="0"/>
                  <a:t>p24</a:t>
                </a:r>
              </a:p>
            </p:txBody>
          </p:sp>
          <p:sp>
            <p:nvSpPr>
              <p:cNvPr id="34" name="CasellaDiTesto 33"/>
              <p:cNvSpPr txBox="1"/>
              <p:nvPr/>
            </p:nvSpPr>
            <p:spPr>
              <a:xfrm>
                <a:off x="1524494" y="5683307"/>
                <a:ext cx="469900" cy="215444"/>
              </a:xfrm>
              <a:prstGeom prst="rect">
                <a:avLst/>
              </a:prstGeom>
              <a:noFill/>
            </p:spPr>
            <p:txBody>
              <a:bodyPr wrap="none" rtlCol="0">
                <a:spAutoFit/>
              </a:bodyPr>
              <a:lstStyle/>
              <a:p>
                <a:r>
                  <a:rPr lang="it-IT" sz="800" b="1" dirty="0"/>
                  <a:t>gp105</a:t>
                </a:r>
              </a:p>
            </p:txBody>
          </p:sp>
          <p:sp>
            <p:nvSpPr>
              <p:cNvPr id="35" name="CasellaDiTesto 34"/>
              <p:cNvSpPr txBox="1"/>
              <p:nvPr/>
            </p:nvSpPr>
            <p:spPr>
              <a:xfrm>
                <a:off x="1597514" y="5801687"/>
                <a:ext cx="413294" cy="215444"/>
              </a:xfrm>
              <a:prstGeom prst="rect">
                <a:avLst/>
              </a:prstGeom>
              <a:noFill/>
            </p:spPr>
            <p:txBody>
              <a:bodyPr wrap="none" rtlCol="0">
                <a:spAutoFit/>
              </a:bodyPr>
              <a:lstStyle/>
              <a:p>
                <a:r>
                  <a:rPr lang="it-IT" sz="800" b="1" dirty="0"/>
                  <a:t>gp36</a:t>
                </a:r>
              </a:p>
            </p:txBody>
          </p:sp>
        </p:grpSp>
      </p:grpSp>
      <p:sp>
        <p:nvSpPr>
          <p:cNvPr id="38" name="Rettangolo 37">
            <a:extLst>
              <a:ext uri="{FF2B5EF4-FFF2-40B4-BE49-F238E27FC236}">
                <a16:creationId xmlns:a16="http://schemas.microsoft.com/office/drawing/2014/main" id="{62D3D660-6664-0546-87CD-6F4FAAD1DE06}"/>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4235537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895226" y="294846"/>
            <a:ext cx="5549689" cy="584775"/>
          </a:xfrm>
          <a:prstGeom prst="rect">
            <a:avLst/>
          </a:prstGeom>
        </p:spPr>
        <p:txBody>
          <a:bodyPr wrap="square">
            <a:spAutoFit/>
          </a:bodyPr>
          <a:lstStyle/>
          <a:p>
            <a:pPr algn="ctr"/>
            <a:r>
              <a:rPr lang="it-IT" sz="3200" b="1" dirty="0">
                <a:latin typeface="Gill Sans MT"/>
                <a:cs typeface="Gill Sans MT"/>
              </a:rPr>
              <a:t>Diagnosi e </a:t>
            </a:r>
            <a:r>
              <a:rPr lang="it-IT" sz="3200" b="1" dirty="0" err="1">
                <a:latin typeface="Gill Sans MT"/>
                <a:cs typeface="Gill Sans MT"/>
              </a:rPr>
              <a:t>follow</a:t>
            </a:r>
            <a:r>
              <a:rPr lang="it-IT" sz="3200" b="1" dirty="0">
                <a:latin typeface="Gill Sans MT"/>
                <a:cs typeface="Gill Sans MT"/>
              </a:rPr>
              <a:t> up</a:t>
            </a:r>
          </a:p>
        </p:txBody>
      </p:sp>
      <p:sp>
        <p:nvSpPr>
          <p:cNvPr id="6" name="Rettangolo 5"/>
          <p:cNvSpPr/>
          <p:nvPr/>
        </p:nvSpPr>
        <p:spPr>
          <a:xfrm>
            <a:off x="1197394" y="2166169"/>
            <a:ext cx="7692961" cy="2677656"/>
          </a:xfrm>
          <a:prstGeom prst="rect">
            <a:avLst/>
          </a:prstGeom>
        </p:spPr>
        <p:txBody>
          <a:bodyPr wrap="square">
            <a:spAutoFit/>
          </a:bodyPr>
          <a:lstStyle/>
          <a:p>
            <a:pPr marL="914400" lvl="1" indent="-457200">
              <a:buFont typeface="Arial" panose="020B0604020202020204" pitchFamily="34" charset="0"/>
              <a:buChar char="•"/>
            </a:pPr>
            <a:r>
              <a:rPr lang="it-IT" sz="2800" dirty="0">
                <a:latin typeface="Calibri" pitchFamily="34" charset="0"/>
              </a:rPr>
              <a:t>Conta dei linfociti T-CD4+</a:t>
            </a:r>
          </a:p>
          <a:p>
            <a:pPr marL="914400" lvl="1" indent="-457200">
              <a:buFont typeface="Arial" panose="020B0604020202020204" pitchFamily="34" charset="0"/>
              <a:buChar char="•"/>
            </a:pPr>
            <a:endParaRPr lang="it-IT" sz="2800" dirty="0">
              <a:latin typeface="Calibri" pitchFamily="34" charset="0"/>
            </a:endParaRPr>
          </a:p>
          <a:p>
            <a:pPr marL="914400" lvl="1" indent="-457200">
              <a:buFont typeface="Arial" panose="020B0604020202020204" pitchFamily="34" charset="0"/>
              <a:buChar char="•"/>
            </a:pPr>
            <a:r>
              <a:rPr lang="it-IT" sz="2800" dirty="0">
                <a:latin typeface="Calibri" pitchFamily="34" charset="0"/>
              </a:rPr>
              <a:t>TEST genotipico di resistenza ai farmaci antiretrovirali</a:t>
            </a:r>
          </a:p>
          <a:p>
            <a:pPr lvl="1">
              <a:buFontTx/>
              <a:buBlip>
                <a:blip r:embed="rId2"/>
              </a:buBlip>
            </a:pPr>
            <a:endParaRPr lang="it-IT" sz="2800" dirty="0">
              <a:latin typeface="Calibri" pitchFamily="34" charset="0"/>
            </a:endParaRPr>
          </a:p>
          <a:p>
            <a:pPr lvl="1"/>
            <a:endParaRPr lang="it-IT" sz="2800" dirty="0">
              <a:latin typeface="Calibri" pitchFamily="34" charset="0"/>
            </a:endParaRPr>
          </a:p>
        </p:txBody>
      </p:sp>
      <p:sp>
        <p:nvSpPr>
          <p:cNvPr id="4" name="Rettangolo 5">
            <a:extLst>
              <a:ext uri="{FF2B5EF4-FFF2-40B4-BE49-F238E27FC236}">
                <a16:creationId xmlns:a16="http://schemas.microsoft.com/office/drawing/2014/main" id="{E3B26C37-3BD6-F146-B5EC-63FC95F1893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5125486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469859" y="351040"/>
            <a:ext cx="4231151" cy="461665"/>
          </a:xfrm>
          <a:prstGeom prst="rect">
            <a:avLst/>
          </a:prstGeom>
          <a:noFill/>
        </p:spPr>
        <p:txBody>
          <a:bodyPr wrap="none" rtlCol="0">
            <a:spAutoFit/>
          </a:bodyPr>
          <a:lstStyle/>
          <a:p>
            <a:pPr algn="ctr"/>
            <a:r>
              <a:rPr lang="en-US" sz="2400" dirty="0">
                <a:solidFill>
                  <a:srgbClr val="FF0000"/>
                </a:solidFill>
              </a:rPr>
              <a:t>IL TEST </a:t>
            </a:r>
            <a:r>
              <a:rPr lang="en-US" sz="2400" dirty="0" err="1">
                <a:solidFill>
                  <a:srgbClr val="FF0000"/>
                </a:solidFill>
              </a:rPr>
              <a:t>È</a:t>
            </a:r>
            <a:r>
              <a:rPr lang="en-US" sz="2400" dirty="0">
                <a:solidFill>
                  <a:srgbClr val="FF0000"/>
                </a:solidFill>
              </a:rPr>
              <a:t> POSITIVO</a:t>
            </a:r>
            <a:r>
              <a:rPr lang="mr-IN" sz="2400" dirty="0">
                <a:solidFill>
                  <a:srgbClr val="FF0000"/>
                </a:solidFill>
              </a:rPr>
              <a:t>…</a:t>
            </a:r>
            <a:r>
              <a:rPr lang="en-US" sz="2400" dirty="0">
                <a:solidFill>
                  <a:srgbClr val="FF0000"/>
                </a:solidFill>
              </a:rPr>
              <a:t>E ADESSO?</a:t>
            </a:r>
          </a:p>
        </p:txBody>
      </p:sp>
      <p:sp>
        <p:nvSpPr>
          <p:cNvPr id="3" name="TextBox 2"/>
          <p:cNvSpPr txBox="1"/>
          <p:nvPr/>
        </p:nvSpPr>
        <p:spPr>
          <a:xfrm>
            <a:off x="382958" y="897613"/>
            <a:ext cx="8366393" cy="2562240"/>
          </a:xfrm>
          <a:prstGeom prst="rect">
            <a:avLst/>
          </a:prstGeom>
          <a:noFill/>
        </p:spPr>
        <p:txBody>
          <a:bodyPr wrap="none" rtlCol="0">
            <a:spAutoFit/>
          </a:bodyPr>
          <a:lstStyle/>
          <a:p>
            <a:pPr marL="285750" indent="-285750">
              <a:lnSpc>
                <a:spcPct val="150000"/>
              </a:lnSpc>
              <a:buFont typeface="Arial"/>
              <a:buChar char="•"/>
            </a:pPr>
            <a:r>
              <a:rPr lang="en-US" dirty="0"/>
              <a:t>LE PERSONE CON INFEZIONE DA HIV DEVONO ESSERE SEGUITE DA UNO SPECIALISTA</a:t>
            </a:r>
          </a:p>
          <a:p>
            <a:pPr marL="285750" indent="-285750">
              <a:lnSpc>
                <a:spcPct val="150000"/>
              </a:lnSpc>
              <a:buFont typeface="Arial"/>
              <a:buChar char="•"/>
            </a:pPr>
            <a:r>
              <a:rPr lang="en-US" dirty="0"/>
              <a:t>VALUTAZIONE CLINICA GENERALE E IMMUNITARIA</a:t>
            </a:r>
          </a:p>
          <a:p>
            <a:pPr marL="285750" indent="-285750">
              <a:lnSpc>
                <a:spcPct val="150000"/>
              </a:lnSpc>
              <a:buFont typeface="Arial"/>
              <a:buChar char="•"/>
            </a:pPr>
            <a:r>
              <a:rPr lang="en-US" dirty="0"/>
              <a:t>RICERCA DI ALTRE MALATTIE A TRASMISSIONE SESSUALE</a:t>
            </a:r>
          </a:p>
          <a:p>
            <a:pPr marL="285750" indent="-285750">
              <a:lnSpc>
                <a:spcPct val="150000"/>
              </a:lnSpc>
              <a:buFont typeface="Arial"/>
              <a:buChar char="•"/>
            </a:pPr>
            <a:r>
              <a:rPr lang="en-US" dirty="0"/>
              <a:t>VACCINAZIONI</a:t>
            </a:r>
          </a:p>
          <a:p>
            <a:pPr marL="285750" indent="-285750">
              <a:lnSpc>
                <a:spcPct val="150000"/>
              </a:lnSpc>
              <a:buFont typeface="Arial"/>
              <a:buChar char="•"/>
            </a:pPr>
            <a:r>
              <a:rPr lang="en-US" dirty="0"/>
              <a:t>SCELTA DELLA TERAPIA ANTI HIV</a:t>
            </a:r>
          </a:p>
          <a:p>
            <a:pPr marL="285750" indent="-285750">
              <a:lnSpc>
                <a:spcPct val="150000"/>
              </a:lnSpc>
              <a:buFont typeface="Arial"/>
              <a:buChar char="•"/>
            </a:pPr>
            <a:r>
              <a:rPr lang="en-US" dirty="0"/>
              <a:t>CONTROLLI PERIODICI (</a:t>
            </a:r>
            <a:r>
              <a:rPr lang="en-US" dirty="0" err="1"/>
              <a:t>ogni</a:t>
            </a:r>
            <a:r>
              <a:rPr lang="en-US" dirty="0"/>
              <a:t> 3-6 </a:t>
            </a:r>
            <a:r>
              <a:rPr lang="en-US" dirty="0" err="1"/>
              <a:t>mesi</a:t>
            </a:r>
            <a:r>
              <a:rPr lang="en-US" dirty="0"/>
              <a:t>)</a:t>
            </a:r>
          </a:p>
        </p:txBody>
      </p:sp>
      <p:pic>
        <p:nvPicPr>
          <p:cNvPr id="6" name="Picture 5" descr="Untitle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42" y="3751875"/>
            <a:ext cx="4229578" cy="2742018"/>
          </a:xfrm>
          <a:prstGeom prst="rect">
            <a:avLst/>
          </a:prstGeom>
        </p:spPr>
      </p:pic>
      <p:pic>
        <p:nvPicPr>
          <p:cNvPr id="7" name="Picture 8" descr="1"/>
          <p:cNvPicPr>
            <a:picLocks noChangeAspect="1" noChangeArrowheads="1"/>
          </p:cNvPicPr>
          <p:nvPr/>
        </p:nvPicPr>
        <p:blipFill>
          <a:blip r:embed="rId3" cstate="print"/>
          <a:srcRect/>
          <a:stretch>
            <a:fillRect/>
          </a:stretch>
        </p:blipFill>
        <p:spPr bwMode="auto">
          <a:xfrm>
            <a:off x="5860295" y="3116945"/>
            <a:ext cx="2528428" cy="3309213"/>
          </a:xfrm>
          <a:prstGeom prst="rect">
            <a:avLst/>
          </a:prstGeom>
          <a:noFill/>
          <a:ln w="9525">
            <a:noFill/>
            <a:miter lim="800000"/>
            <a:headEnd/>
            <a:tailEnd/>
          </a:ln>
        </p:spPr>
      </p:pic>
    </p:spTree>
    <p:extLst>
      <p:ext uri="{BB962C8B-B14F-4D97-AF65-F5344CB8AC3E}">
        <p14:creationId xmlns:p14="http://schemas.microsoft.com/office/powerpoint/2010/main" val="41976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600" fill="hold"/>
                                        <p:tgtEl>
                                          <p:spTgt spid="7"/>
                                        </p:tgtEl>
                                        <p:attrNameLst>
                                          <p:attrName>ppt_w</p:attrName>
                                        </p:attrNameLst>
                                      </p:cBhvr>
                                      <p:tavLst>
                                        <p:tav tm="0">
                                          <p:val>
                                            <p:fltVal val="0"/>
                                          </p:val>
                                        </p:tav>
                                        <p:tav tm="100000">
                                          <p:val>
                                            <p:strVal val="#ppt_w"/>
                                          </p:val>
                                        </p:tav>
                                      </p:tavLst>
                                    </p:anim>
                                    <p:anim calcmode="lin" valueType="num">
                                      <p:cBhvr>
                                        <p:cTn id="12" dur="6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9C1569-49FD-B94D-BB93-F15B7BA3C880}"/>
              </a:ext>
            </a:extLst>
          </p:cNvPr>
          <p:cNvSpPr>
            <a:spLocks noGrp="1"/>
          </p:cNvSpPr>
          <p:nvPr>
            <p:ph type="title"/>
          </p:nvPr>
        </p:nvSpPr>
        <p:spPr/>
        <p:txBody>
          <a:bodyPr/>
          <a:lstStyle/>
          <a:p>
            <a:r>
              <a:rPr lang="it-IT" dirty="0"/>
              <a:t>Terapia</a:t>
            </a:r>
          </a:p>
        </p:txBody>
      </p:sp>
      <p:pic>
        <p:nvPicPr>
          <p:cNvPr id="4" name="Picture 3" descr="hiv_biology">
            <a:extLst>
              <a:ext uri="{FF2B5EF4-FFF2-40B4-BE49-F238E27FC236}">
                <a16:creationId xmlns:a16="http://schemas.microsoft.com/office/drawing/2014/main" id="{50BD567F-FE1E-0545-9869-88FD5DA7DF31}"/>
              </a:ext>
            </a:extLst>
          </p:cNvPr>
          <p:cNvPicPr>
            <a:picLocks noGrp="1" noChangeAspect="1" noChangeArrowheads="1"/>
          </p:cNvPicPr>
          <p:nvPr>
            <p:ph idx="1"/>
          </p:nvPr>
        </p:nvPicPr>
        <p:blipFill>
          <a:blip r:embed="rId2" cstate="print"/>
          <a:srcRect/>
          <a:stretch>
            <a:fillRect/>
          </a:stretch>
        </p:blipFill>
        <p:spPr bwMode="auto">
          <a:xfrm>
            <a:off x="1191126" y="1540042"/>
            <a:ext cx="6930190" cy="4547937"/>
          </a:xfrm>
          <a:prstGeom prst="rect">
            <a:avLst/>
          </a:prstGeom>
          <a:noFill/>
        </p:spPr>
      </p:pic>
      <p:sp>
        <p:nvSpPr>
          <p:cNvPr id="5" name="Rettangolo 5">
            <a:extLst>
              <a:ext uri="{FF2B5EF4-FFF2-40B4-BE49-F238E27FC236}">
                <a16:creationId xmlns:a16="http://schemas.microsoft.com/office/drawing/2014/main" id="{EA5D91D3-5FDE-9A49-90F3-58CA795CF81F}"/>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015224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749F4A-94D8-72A1-A507-BE53F57DC0CC}"/>
              </a:ext>
            </a:extLst>
          </p:cNvPr>
          <p:cNvSpPr>
            <a:spLocks noGrp="1"/>
          </p:cNvSpPr>
          <p:nvPr>
            <p:ph type="title"/>
          </p:nvPr>
        </p:nvSpPr>
        <p:spPr>
          <a:xfrm>
            <a:off x="457200" y="642772"/>
            <a:ext cx="8229600" cy="1143000"/>
          </a:xfrm>
        </p:spPr>
        <p:txBody>
          <a:bodyPr>
            <a:normAutofit fontScale="90000"/>
          </a:bodyPr>
          <a:lstStyle/>
          <a:p>
            <a:r>
              <a:rPr lang="en-US" sz="4400" b="1" dirty="0" err="1"/>
              <a:t>Possiamo</a:t>
            </a:r>
            <a:r>
              <a:rPr lang="en-US" sz="4400" b="1" dirty="0"/>
              <a:t> </a:t>
            </a:r>
            <a:r>
              <a:rPr lang="en-US" sz="4400" b="1" dirty="0" err="1"/>
              <a:t>proteggerci</a:t>
            </a:r>
            <a:r>
              <a:rPr lang="en-US" sz="4400" b="1" dirty="0"/>
              <a:t> dal </a:t>
            </a:r>
            <a:r>
              <a:rPr lang="en-US" sz="4400" b="1" dirty="0" err="1"/>
              <a:t>rischio</a:t>
            </a:r>
            <a:r>
              <a:rPr lang="en-US" sz="4400" b="1" dirty="0"/>
              <a:t> di </a:t>
            </a:r>
            <a:r>
              <a:rPr lang="en-US" sz="4400" b="1" dirty="0" err="1"/>
              <a:t>contrarre</a:t>
            </a:r>
            <a:r>
              <a:rPr lang="en-US" sz="4400" b="1" dirty="0"/>
              <a:t> </a:t>
            </a:r>
            <a:r>
              <a:rPr lang="en-US" sz="4400" b="1" dirty="0" err="1"/>
              <a:t>l’infezione</a:t>
            </a:r>
            <a:r>
              <a:rPr lang="en-US" sz="4400" b="1" dirty="0"/>
              <a:t> da HIV?</a:t>
            </a:r>
            <a:br>
              <a:rPr lang="en-US" sz="4400" b="1" dirty="0"/>
            </a:br>
            <a:endParaRPr lang="it-IT" dirty="0"/>
          </a:p>
        </p:txBody>
      </p:sp>
      <p:sp>
        <p:nvSpPr>
          <p:cNvPr id="3" name="Rettangolo 2">
            <a:extLst>
              <a:ext uri="{FF2B5EF4-FFF2-40B4-BE49-F238E27FC236}">
                <a16:creationId xmlns:a16="http://schemas.microsoft.com/office/drawing/2014/main" id="{ED43435A-63E5-5599-3E4F-7A3FB43D4308}"/>
              </a:ext>
            </a:extLst>
          </p:cNvPr>
          <p:cNvSpPr/>
          <p:nvPr/>
        </p:nvSpPr>
        <p:spPr>
          <a:xfrm>
            <a:off x="179388" y="188913"/>
            <a:ext cx="8785225" cy="657283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9640317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C4346EB-51BD-A546-838E-1A3B34DFE92C}"/>
              </a:ext>
            </a:extLst>
          </p:cNvPr>
          <p:cNvSpPr txBox="1">
            <a:spLocks/>
          </p:cNvSpPr>
          <p:nvPr/>
        </p:nvSpPr>
        <p:spPr>
          <a:xfrm>
            <a:off x="453507" y="1992035"/>
            <a:ext cx="8158147" cy="34880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err="1"/>
              <a:t>l’impiego</a:t>
            </a:r>
            <a:r>
              <a:rPr lang="en-US" sz="2100" dirty="0"/>
              <a:t> di </a:t>
            </a:r>
            <a:r>
              <a:rPr lang="en-US" sz="2100" dirty="0" err="1"/>
              <a:t>terapia</a:t>
            </a:r>
            <a:r>
              <a:rPr lang="en-US" sz="2100" dirty="0"/>
              <a:t> </a:t>
            </a:r>
            <a:r>
              <a:rPr lang="en-US" sz="2100" dirty="0" err="1"/>
              <a:t>antiretrovirale</a:t>
            </a:r>
            <a:r>
              <a:rPr lang="en-US" sz="2100" dirty="0"/>
              <a:t> da </a:t>
            </a:r>
            <a:r>
              <a:rPr lang="en-US" sz="2100" dirty="0" err="1"/>
              <a:t>parte</a:t>
            </a:r>
            <a:r>
              <a:rPr lang="en-US" sz="2100" dirty="0"/>
              <a:t> di </a:t>
            </a:r>
            <a:r>
              <a:rPr lang="en-US" sz="2100" dirty="0" err="1"/>
              <a:t>soggetti</a:t>
            </a:r>
            <a:r>
              <a:rPr lang="en-US" sz="2100" dirty="0"/>
              <a:t> HIV negative al fine di </a:t>
            </a:r>
            <a:r>
              <a:rPr lang="en-US" sz="2100" dirty="0" err="1"/>
              <a:t>ridurre</a:t>
            </a:r>
            <a:r>
              <a:rPr lang="en-US" sz="2100" dirty="0"/>
              <a:t> il </a:t>
            </a:r>
            <a:r>
              <a:rPr lang="en-US" sz="2100" dirty="0" err="1"/>
              <a:t>rischio</a:t>
            </a:r>
            <a:r>
              <a:rPr lang="en-US" sz="2100" dirty="0"/>
              <a:t> di </a:t>
            </a:r>
            <a:r>
              <a:rPr lang="en-US" sz="2100" dirty="0" err="1"/>
              <a:t>contrarre</a:t>
            </a:r>
            <a:r>
              <a:rPr lang="en-US" sz="2100" dirty="0"/>
              <a:t> </a:t>
            </a:r>
            <a:r>
              <a:rPr lang="en-US" sz="2100" dirty="0" err="1"/>
              <a:t>l’infezione</a:t>
            </a:r>
            <a:r>
              <a:rPr lang="en-US" sz="2100" dirty="0"/>
              <a:t> </a:t>
            </a:r>
          </a:p>
          <a:p>
            <a:r>
              <a:rPr lang="en-US" sz="2100" dirty="0"/>
              <a:t>la </a:t>
            </a:r>
            <a:r>
              <a:rPr lang="en-US" sz="2100" dirty="0" err="1"/>
              <a:t>PrEP</a:t>
            </a:r>
            <a:r>
              <a:rPr lang="en-US" sz="2100" dirty="0"/>
              <a:t> </a:t>
            </a:r>
            <a:r>
              <a:rPr lang="en-US" sz="2100" dirty="0" err="1"/>
              <a:t>è</a:t>
            </a:r>
            <a:r>
              <a:rPr lang="en-US" sz="2100" dirty="0"/>
              <a:t> uno “</a:t>
            </a:r>
            <a:r>
              <a:rPr lang="en-US" sz="2100" dirty="0" err="1"/>
              <a:t>strumento</a:t>
            </a:r>
            <a:r>
              <a:rPr lang="en-US" sz="2100" dirty="0"/>
              <a:t>” di </a:t>
            </a:r>
            <a:r>
              <a:rPr lang="en-US" sz="2100" dirty="0" err="1"/>
              <a:t>prevenzione</a:t>
            </a:r>
            <a:r>
              <a:rPr lang="en-US" sz="2100" dirty="0"/>
              <a:t> </a:t>
            </a:r>
            <a:r>
              <a:rPr lang="en-US" sz="2100" dirty="0" err="1"/>
              <a:t>che</a:t>
            </a:r>
            <a:r>
              <a:rPr lang="en-US" sz="2100" dirty="0"/>
              <a:t> </a:t>
            </a:r>
            <a:r>
              <a:rPr lang="en-US" sz="2100" dirty="0" err="1"/>
              <a:t>si</a:t>
            </a:r>
            <a:r>
              <a:rPr lang="en-US" sz="2100" dirty="0"/>
              <a:t> </a:t>
            </a:r>
            <a:r>
              <a:rPr lang="en-US" sz="2100" dirty="0" err="1"/>
              <a:t>aggiunge</a:t>
            </a:r>
            <a:r>
              <a:rPr lang="en-US" sz="2100" dirty="0"/>
              <a:t> a:</a:t>
            </a:r>
          </a:p>
          <a:p>
            <a:pPr lvl="1"/>
            <a:r>
              <a:rPr lang="en-US" sz="1700" dirty="0" err="1"/>
              <a:t>Impiego</a:t>
            </a:r>
            <a:r>
              <a:rPr lang="en-US" sz="1700" dirty="0"/>
              <a:t> di condom</a:t>
            </a:r>
          </a:p>
          <a:p>
            <a:pPr lvl="1"/>
            <a:r>
              <a:rPr lang="en-US" sz="1700" dirty="0" err="1"/>
              <a:t>Circoncisione</a:t>
            </a:r>
            <a:r>
              <a:rPr lang="en-US" sz="1700" dirty="0"/>
              <a:t> </a:t>
            </a:r>
            <a:r>
              <a:rPr lang="en-US" sz="1700" dirty="0" err="1"/>
              <a:t>nel</a:t>
            </a:r>
            <a:r>
              <a:rPr lang="en-US" sz="1700" dirty="0"/>
              <a:t> </a:t>
            </a:r>
            <a:r>
              <a:rPr lang="en-US" sz="1700" dirty="0" err="1"/>
              <a:t>maschio</a:t>
            </a:r>
            <a:endParaRPr lang="en-US" sz="1700" dirty="0"/>
          </a:p>
          <a:p>
            <a:pPr lvl="1"/>
            <a:r>
              <a:rPr lang="en-US" sz="1700" dirty="0" err="1"/>
              <a:t>Riduzione</a:t>
            </a:r>
            <a:r>
              <a:rPr lang="en-US" sz="1700" dirty="0"/>
              <a:t> di </a:t>
            </a:r>
            <a:r>
              <a:rPr lang="en-US" sz="1700" dirty="0" err="1"/>
              <a:t>compartamenti</a:t>
            </a:r>
            <a:r>
              <a:rPr lang="en-US" sz="1700" dirty="0"/>
              <a:t> a </a:t>
            </a:r>
            <a:r>
              <a:rPr lang="en-US" sz="1700" dirty="0" err="1"/>
              <a:t>rischio</a:t>
            </a:r>
            <a:endParaRPr lang="en-US" sz="1700" dirty="0"/>
          </a:p>
          <a:p>
            <a:r>
              <a:rPr lang="en-US" sz="2100" dirty="0"/>
              <a:t>la </a:t>
            </a:r>
            <a:r>
              <a:rPr lang="en-US" sz="2100" dirty="0" err="1"/>
              <a:t>PrEP</a:t>
            </a:r>
            <a:r>
              <a:rPr lang="en-US" sz="2100" dirty="0"/>
              <a:t> non </a:t>
            </a:r>
            <a:r>
              <a:rPr lang="en-US" sz="2100" dirty="0" err="1"/>
              <a:t>protegge</a:t>
            </a:r>
            <a:r>
              <a:rPr lang="en-US" sz="2100" dirty="0"/>
              <a:t> </a:t>
            </a:r>
            <a:r>
              <a:rPr lang="en-US" sz="2100" dirty="0" err="1"/>
              <a:t>dalle</a:t>
            </a:r>
            <a:r>
              <a:rPr lang="en-US" sz="2100" dirty="0"/>
              <a:t> </a:t>
            </a:r>
            <a:r>
              <a:rPr lang="en-US" sz="2100" dirty="0" err="1"/>
              <a:t>altre</a:t>
            </a:r>
            <a:r>
              <a:rPr lang="en-US" sz="2100" dirty="0"/>
              <a:t> </a:t>
            </a:r>
            <a:r>
              <a:rPr lang="en-US" sz="2100" dirty="0" err="1"/>
              <a:t>malattie</a:t>
            </a:r>
            <a:r>
              <a:rPr lang="en-US" sz="2100" dirty="0"/>
              <a:t> </a:t>
            </a:r>
            <a:r>
              <a:rPr lang="en-US" sz="2100" dirty="0" err="1"/>
              <a:t>trasmesse</a:t>
            </a:r>
            <a:r>
              <a:rPr lang="en-US" sz="2100" dirty="0"/>
              <a:t> </a:t>
            </a:r>
            <a:r>
              <a:rPr lang="en-US" sz="2100" dirty="0" err="1"/>
              <a:t>sessualmente</a:t>
            </a:r>
            <a:endParaRPr lang="en-US" sz="2100" dirty="0"/>
          </a:p>
        </p:txBody>
      </p:sp>
      <p:sp>
        <p:nvSpPr>
          <p:cNvPr id="3" name="Title 1">
            <a:extLst>
              <a:ext uri="{FF2B5EF4-FFF2-40B4-BE49-F238E27FC236}">
                <a16:creationId xmlns:a16="http://schemas.microsoft.com/office/drawing/2014/main" id="{AA078E1D-61BA-384F-9C86-41F4401427FB}"/>
              </a:ext>
            </a:extLst>
          </p:cNvPr>
          <p:cNvSpPr txBox="1">
            <a:spLocks/>
          </p:cNvSpPr>
          <p:nvPr/>
        </p:nvSpPr>
        <p:spPr>
          <a:xfrm>
            <a:off x="457319" y="1078708"/>
            <a:ext cx="8154333" cy="8274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t>Possiamo</a:t>
            </a:r>
            <a:r>
              <a:rPr lang="en-US" sz="2400" b="1" dirty="0"/>
              <a:t> </a:t>
            </a:r>
            <a:r>
              <a:rPr lang="en-US" sz="2400" b="1" dirty="0" err="1"/>
              <a:t>proteggerci</a:t>
            </a:r>
            <a:r>
              <a:rPr lang="en-US" sz="2400" b="1" dirty="0"/>
              <a:t> dal </a:t>
            </a:r>
            <a:r>
              <a:rPr lang="en-US" sz="2400" b="1" dirty="0" err="1"/>
              <a:t>rischio</a:t>
            </a:r>
            <a:r>
              <a:rPr lang="en-US" sz="2400" b="1" dirty="0"/>
              <a:t> di </a:t>
            </a:r>
            <a:r>
              <a:rPr lang="en-US" sz="2400" b="1" dirty="0" err="1"/>
              <a:t>contrarre</a:t>
            </a:r>
            <a:r>
              <a:rPr lang="en-US" sz="2400" b="1" dirty="0"/>
              <a:t> </a:t>
            </a:r>
            <a:r>
              <a:rPr lang="en-US" sz="2400" b="1" dirty="0" err="1"/>
              <a:t>l’infezione</a:t>
            </a:r>
            <a:r>
              <a:rPr lang="en-US" sz="2400" b="1" dirty="0"/>
              <a:t> da HIV con:</a:t>
            </a:r>
          </a:p>
        </p:txBody>
      </p:sp>
      <p:sp>
        <p:nvSpPr>
          <p:cNvPr id="5" name="Rettangolo 4">
            <a:extLst>
              <a:ext uri="{FF2B5EF4-FFF2-40B4-BE49-F238E27FC236}">
                <a16:creationId xmlns:a16="http://schemas.microsoft.com/office/drawing/2014/main" id="{06172C85-7D21-1847-A539-279559829D64}"/>
              </a:ext>
            </a:extLst>
          </p:cNvPr>
          <p:cNvSpPr/>
          <p:nvPr/>
        </p:nvSpPr>
        <p:spPr>
          <a:xfrm>
            <a:off x="180930" y="312821"/>
            <a:ext cx="8782144" cy="630454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Tree>
    <p:extLst>
      <p:ext uri="{BB962C8B-B14F-4D97-AF65-F5344CB8AC3E}">
        <p14:creationId xmlns:p14="http://schemas.microsoft.com/office/powerpoint/2010/main" val="1743845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D8111-2E69-314D-5AD6-E1CD33A09C49}"/>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33ACA9F-3CDB-2567-C9BD-24636565DF3A}"/>
              </a:ext>
            </a:extLst>
          </p:cNvPr>
          <p:cNvSpPr txBox="1">
            <a:spLocks/>
          </p:cNvSpPr>
          <p:nvPr/>
        </p:nvSpPr>
        <p:spPr>
          <a:xfrm>
            <a:off x="453507" y="1992035"/>
            <a:ext cx="8158147" cy="34880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Si </a:t>
            </a:r>
            <a:r>
              <a:rPr lang="en-US" sz="2100" dirty="0" err="1"/>
              <a:t>definisce</a:t>
            </a:r>
            <a:r>
              <a:rPr lang="en-US" sz="2100" dirty="0"/>
              <a:t> </a:t>
            </a:r>
            <a:r>
              <a:rPr lang="en-US" sz="2100" dirty="0" err="1"/>
              <a:t>l’impiego</a:t>
            </a:r>
            <a:r>
              <a:rPr lang="en-US" sz="2100" dirty="0"/>
              <a:t> di </a:t>
            </a:r>
            <a:r>
              <a:rPr lang="en-US" sz="2100" dirty="0" err="1"/>
              <a:t>terapia</a:t>
            </a:r>
            <a:r>
              <a:rPr lang="en-US" sz="2100" dirty="0"/>
              <a:t> </a:t>
            </a:r>
            <a:r>
              <a:rPr lang="en-US" sz="2100" dirty="0" err="1"/>
              <a:t>antiretrovirale</a:t>
            </a:r>
            <a:r>
              <a:rPr lang="en-US" sz="2100" dirty="0"/>
              <a:t> da </a:t>
            </a:r>
            <a:r>
              <a:rPr lang="en-US" sz="2100" dirty="0" err="1"/>
              <a:t>parte</a:t>
            </a:r>
            <a:r>
              <a:rPr lang="en-US" sz="2100" dirty="0"/>
              <a:t> di </a:t>
            </a:r>
            <a:r>
              <a:rPr lang="en-US" sz="2100" dirty="0" err="1"/>
              <a:t>soggetti</a:t>
            </a:r>
            <a:r>
              <a:rPr lang="en-US" sz="2100" dirty="0"/>
              <a:t> HIV negative al fine di </a:t>
            </a:r>
            <a:r>
              <a:rPr lang="en-US" sz="2100" dirty="0" err="1"/>
              <a:t>ridurre</a:t>
            </a:r>
            <a:r>
              <a:rPr lang="en-US" sz="2100" dirty="0"/>
              <a:t> il </a:t>
            </a:r>
            <a:r>
              <a:rPr lang="en-US" sz="2100" dirty="0" err="1"/>
              <a:t>rischio</a:t>
            </a:r>
            <a:r>
              <a:rPr lang="en-US" sz="2100" dirty="0"/>
              <a:t> di </a:t>
            </a:r>
            <a:r>
              <a:rPr lang="en-US" sz="2100" dirty="0" err="1"/>
              <a:t>contrarre</a:t>
            </a:r>
            <a:r>
              <a:rPr lang="en-US" sz="2100" dirty="0"/>
              <a:t> </a:t>
            </a:r>
            <a:r>
              <a:rPr lang="en-US" sz="2100" dirty="0" err="1"/>
              <a:t>l’infezione</a:t>
            </a:r>
            <a:r>
              <a:rPr lang="en-US" sz="2100" dirty="0"/>
              <a:t> </a:t>
            </a:r>
          </a:p>
          <a:p>
            <a:r>
              <a:rPr lang="en-US" sz="2100" dirty="0"/>
              <a:t>La </a:t>
            </a:r>
            <a:r>
              <a:rPr lang="en-US" sz="2100" dirty="0" err="1"/>
              <a:t>PrEP</a:t>
            </a:r>
            <a:r>
              <a:rPr lang="en-US" sz="2100" dirty="0"/>
              <a:t> </a:t>
            </a:r>
            <a:r>
              <a:rPr lang="en-US" sz="2100" dirty="0" err="1"/>
              <a:t>è</a:t>
            </a:r>
            <a:r>
              <a:rPr lang="en-US" sz="2100" dirty="0"/>
              <a:t> uno “</a:t>
            </a:r>
            <a:r>
              <a:rPr lang="en-US" sz="2100" dirty="0" err="1"/>
              <a:t>strumento</a:t>
            </a:r>
            <a:r>
              <a:rPr lang="en-US" sz="2100" dirty="0"/>
              <a:t>” di </a:t>
            </a:r>
            <a:r>
              <a:rPr lang="en-US" sz="2100" dirty="0" err="1"/>
              <a:t>prevenzione</a:t>
            </a:r>
            <a:r>
              <a:rPr lang="en-US" sz="2100" dirty="0"/>
              <a:t> </a:t>
            </a:r>
            <a:r>
              <a:rPr lang="en-US" sz="2100" dirty="0" err="1"/>
              <a:t>che</a:t>
            </a:r>
            <a:r>
              <a:rPr lang="en-US" sz="2100" dirty="0"/>
              <a:t> </a:t>
            </a:r>
            <a:r>
              <a:rPr lang="en-US" sz="2100" dirty="0" err="1"/>
              <a:t>si</a:t>
            </a:r>
            <a:r>
              <a:rPr lang="en-US" sz="2100" dirty="0"/>
              <a:t> </a:t>
            </a:r>
            <a:r>
              <a:rPr lang="en-US" sz="2100" dirty="0" err="1"/>
              <a:t>aggiunge</a:t>
            </a:r>
            <a:r>
              <a:rPr lang="en-US" sz="2100" dirty="0"/>
              <a:t> a:</a:t>
            </a:r>
          </a:p>
          <a:p>
            <a:pPr lvl="1"/>
            <a:r>
              <a:rPr lang="en-US" sz="1700" dirty="0" err="1"/>
              <a:t>Impiego</a:t>
            </a:r>
            <a:r>
              <a:rPr lang="en-US" sz="1700" dirty="0"/>
              <a:t> di condom</a:t>
            </a:r>
          </a:p>
          <a:p>
            <a:pPr lvl="1"/>
            <a:r>
              <a:rPr lang="en-US" sz="1700" dirty="0" err="1"/>
              <a:t>Circoncisione</a:t>
            </a:r>
            <a:r>
              <a:rPr lang="en-US" sz="1700" dirty="0"/>
              <a:t> </a:t>
            </a:r>
            <a:r>
              <a:rPr lang="en-US" sz="1700" dirty="0" err="1"/>
              <a:t>nel</a:t>
            </a:r>
            <a:r>
              <a:rPr lang="en-US" sz="1700" dirty="0"/>
              <a:t> </a:t>
            </a:r>
            <a:r>
              <a:rPr lang="en-US" sz="1700" dirty="0" err="1"/>
              <a:t>maschio</a:t>
            </a:r>
            <a:endParaRPr lang="en-US" sz="1700" dirty="0"/>
          </a:p>
          <a:p>
            <a:pPr lvl="1"/>
            <a:r>
              <a:rPr lang="en-US" sz="1700" dirty="0" err="1"/>
              <a:t>Riduzione</a:t>
            </a:r>
            <a:r>
              <a:rPr lang="en-US" sz="1700" dirty="0"/>
              <a:t> di </a:t>
            </a:r>
            <a:r>
              <a:rPr lang="en-US" sz="1700" dirty="0" err="1"/>
              <a:t>compartamenti</a:t>
            </a:r>
            <a:r>
              <a:rPr lang="en-US" sz="1700" dirty="0"/>
              <a:t> a </a:t>
            </a:r>
            <a:r>
              <a:rPr lang="en-US" sz="1700" dirty="0" err="1"/>
              <a:t>rischio</a:t>
            </a:r>
            <a:endParaRPr lang="en-US" sz="1700" dirty="0"/>
          </a:p>
          <a:p>
            <a:r>
              <a:rPr lang="en-US" sz="2100" dirty="0"/>
              <a:t>La </a:t>
            </a:r>
            <a:r>
              <a:rPr lang="en-US" sz="2100" dirty="0" err="1"/>
              <a:t>PrEP</a:t>
            </a:r>
            <a:r>
              <a:rPr lang="en-US" sz="2100" dirty="0"/>
              <a:t> non </a:t>
            </a:r>
            <a:r>
              <a:rPr lang="en-US" sz="2100" dirty="0" err="1"/>
              <a:t>protegge</a:t>
            </a:r>
            <a:r>
              <a:rPr lang="en-US" sz="2100" dirty="0"/>
              <a:t> </a:t>
            </a:r>
            <a:r>
              <a:rPr lang="en-US" sz="2100" dirty="0" err="1"/>
              <a:t>dalle</a:t>
            </a:r>
            <a:r>
              <a:rPr lang="en-US" sz="2100" dirty="0"/>
              <a:t> </a:t>
            </a:r>
            <a:r>
              <a:rPr lang="en-US" sz="2100" dirty="0" err="1"/>
              <a:t>altre</a:t>
            </a:r>
            <a:r>
              <a:rPr lang="en-US" sz="2100" dirty="0"/>
              <a:t> </a:t>
            </a:r>
            <a:r>
              <a:rPr lang="en-US" sz="2100" dirty="0" err="1"/>
              <a:t>malattie</a:t>
            </a:r>
            <a:r>
              <a:rPr lang="en-US" sz="2100" dirty="0"/>
              <a:t> </a:t>
            </a:r>
            <a:r>
              <a:rPr lang="en-US" sz="2100" dirty="0" err="1"/>
              <a:t>trasmesse</a:t>
            </a:r>
            <a:r>
              <a:rPr lang="en-US" sz="2100" dirty="0"/>
              <a:t> </a:t>
            </a:r>
            <a:r>
              <a:rPr lang="en-US" sz="2100" dirty="0" err="1"/>
              <a:t>sessualmente</a:t>
            </a:r>
            <a:endParaRPr lang="en-US" sz="2100" dirty="0"/>
          </a:p>
        </p:txBody>
      </p:sp>
      <p:sp>
        <p:nvSpPr>
          <p:cNvPr id="3" name="Title 1">
            <a:extLst>
              <a:ext uri="{FF2B5EF4-FFF2-40B4-BE49-F238E27FC236}">
                <a16:creationId xmlns:a16="http://schemas.microsoft.com/office/drawing/2014/main" id="{9411FF89-BDAB-CD0F-78DD-492D389A0DB0}"/>
              </a:ext>
            </a:extLst>
          </p:cNvPr>
          <p:cNvSpPr txBox="1">
            <a:spLocks/>
          </p:cNvSpPr>
          <p:nvPr/>
        </p:nvSpPr>
        <p:spPr>
          <a:xfrm>
            <a:off x="457319" y="461191"/>
            <a:ext cx="8154333" cy="8274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 </a:t>
            </a:r>
            <a:r>
              <a:rPr lang="en-US" sz="2400" b="1" dirty="0" err="1"/>
              <a:t>Profilassi</a:t>
            </a:r>
            <a:r>
              <a:rPr lang="en-US" sz="2400" b="1" dirty="0"/>
              <a:t> pre-</a:t>
            </a:r>
            <a:r>
              <a:rPr lang="en-US" sz="2400" b="1" dirty="0" err="1"/>
              <a:t>esposizione</a:t>
            </a:r>
            <a:r>
              <a:rPr lang="en-US" sz="2400" b="1" dirty="0"/>
              <a:t> (</a:t>
            </a:r>
            <a:r>
              <a:rPr lang="en-US" sz="2400" b="1" dirty="0" err="1"/>
              <a:t>PrEP</a:t>
            </a:r>
            <a:r>
              <a:rPr lang="en-US" sz="2400" b="1" dirty="0"/>
              <a:t>)</a:t>
            </a:r>
          </a:p>
        </p:txBody>
      </p:sp>
      <p:sp>
        <p:nvSpPr>
          <p:cNvPr id="5" name="Rettangolo 4">
            <a:extLst>
              <a:ext uri="{FF2B5EF4-FFF2-40B4-BE49-F238E27FC236}">
                <a16:creationId xmlns:a16="http://schemas.microsoft.com/office/drawing/2014/main" id="{E8732A1C-0F30-9E18-EBA1-B24F083B66FD}"/>
              </a:ext>
            </a:extLst>
          </p:cNvPr>
          <p:cNvSpPr/>
          <p:nvPr/>
        </p:nvSpPr>
        <p:spPr>
          <a:xfrm>
            <a:off x="180930" y="312821"/>
            <a:ext cx="8782144" cy="630454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Tree>
    <p:extLst>
      <p:ext uri="{BB962C8B-B14F-4D97-AF65-F5344CB8AC3E}">
        <p14:creationId xmlns:p14="http://schemas.microsoft.com/office/powerpoint/2010/main" val="1008273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114301" y="1979613"/>
            <a:ext cx="9029700" cy="3961741"/>
          </a:xfrm>
          <a:prstGeom prst="rect">
            <a:avLst/>
          </a:prstGeom>
          <a:noFill/>
          <a:ln w="9525">
            <a:noFill/>
            <a:miter lim="800000"/>
            <a:headEnd/>
            <a:tailEnd/>
          </a:ln>
          <a:effectLst/>
        </p:spPr>
        <p:txBody>
          <a:bodyPr lIns="82945" tIns="41473" rIns="82945" bIns="41473">
            <a:spAutoFit/>
          </a:bodyPr>
          <a:lstStyle/>
          <a:p>
            <a:pPr>
              <a:defRPr/>
            </a:pPr>
            <a:r>
              <a:rPr lang="it-IT" b="1" u="sng" dirty="0">
                <a:solidFill>
                  <a:schemeClr val="tx1"/>
                </a:solidFill>
                <a:latin typeface="+mj-lt"/>
              </a:rPr>
              <a:t>1983</a:t>
            </a:r>
            <a:r>
              <a:rPr lang="it-IT" dirty="0">
                <a:solidFill>
                  <a:schemeClr val="tx1"/>
                </a:solidFill>
                <a:latin typeface="+mj-lt"/>
              </a:rPr>
              <a:t>: associazione tra un NUOVO retrovirus e l’AIDS :</a:t>
            </a:r>
          </a:p>
          <a:p>
            <a:pPr lvl="3">
              <a:buFontTx/>
              <a:buChar char="•"/>
              <a:defRPr/>
            </a:pPr>
            <a:r>
              <a:rPr lang="it-IT" dirty="0" err="1">
                <a:solidFill>
                  <a:schemeClr val="tx1"/>
                </a:solidFill>
                <a:latin typeface="+mj-lt"/>
              </a:rPr>
              <a:t>Luc</a:t>
            </a:r>
            <a:r>
              <a:rPr lang="it-IT" dirty="0">
                <a:solidFill>
                  <a:schemeClr val="tx1"/>
                </a:solidFill>
                <a:latin typeface="+mj-lt"/>
              </a:rPr>
              <a:t> Montagnier</a:t>
            </a:r>
            <a:r>
              <a:rPr lang="it-IT" dirty="0">
                <a:latin typeface="+mj-lt"/>
              </a:rPr>
              <a:t> </a:t>
            </a:r>
            <a:r>
              <a:rPr lang="it-IT" b="1" dirty="0">
                <a:solidFill>
                  <a:schemeClr val="tx1"/>
                </a:solidFill>
                <a:latin typeface="+mj-lt"/>
              </a:rPr>
              <a:t>osserva RT </a:t>
            </a:r>
            <a:r>
              <a:rPr lang="it-IT" b="1" dirty="0" err="1">
                <a:solidFill>
                  <a:schemeClr val="tx1"/>
                </a:solidFill>
                <a:latin typeface="+mj-lt"/>
              </a:rPr>
              <a:t>activity</a:t>
            </a:r>
            <a:r>
              <a:rPr lang="it-IT" b="1" dirty="0">
                <a:solidFill>
                  <a:schemeClr val="tx1"/>
                </a:solidFill>
                <a:latin typeface="+mj-lt"/>
              </a:rPr>
              <a:t> </a:t>
            </a:r>
            <a:r>
              <a:rPr lang="it-IT" dirty="0">
                <a:solidFill>
                  <a:schemeClr val="tx1"/>
                </a:solidFill>
                <a:latin typeface="+mj-lt"/>
              </a:rPr>
              <a:t>e </a:t>
            </a:r>
            <a:r>
              <a:rPr lang="it-IT" b="1" dirty="0">
                <a:solidFill>
                  <a:schemeClr val="tx1"/>
                </a:solidFill>
                <a:latin typeface="+mj-lt"/>
              </a:rPr>
              <a:t>particelle virali </a:t>
            </a:r>
            <a:r>
              <a:rPr lang="it-IT" dirty="0">
                <a:solidFill>
                  <a:schemeClr val="tx1"/>
                </a:solidFill>
                <a:latin typeface="+mj-lt"/>
              </a:rPr>
              <a:t>in colture di CD4 isolate da un linfonodo di un paziente con </a:t>
            </a:r>
            <a:r>
              <a:rPr lang="it-IT" dirty="0" err="1">
                <a:latin typeface="+mj-lt"/>
              </a:rPr>
              <a:t>l</a:t>
            </a:r>
            <a:r>
              <a:rPr lang="it-IT" dirty="0" err="1">
                <a:solidFill>
                  <a:schemeClr val="tx1"/>
                </a:solidFill>
                <a:latin typeface="+mj-lt"/>
              </a:rPr>
              <a:t>infoadenopatia</a:t>
            </a:r>
            <a:r>
              <a:rPr lang="it-IT" dirty="0">
                <a:solidFill>
                  <a:schemeClr val="tx1"/>
                </a:solidFill>
                <a:latin typeface="+mj-lt"/>
              </a:rPr>
              <a:t> generalizzata. </a:t>
            </a:r>
          </a:p>
          <a:p>
            <a:pPr lvl="3">
              <a:buFontTx/>
              <a:buChar char="•"/>
              <a:defRPr/>
            </a:pPr>
            <a:r>
              <a:rPr lang="it-IT" dirty="0">
                <a:solidFill>
                  <a:schemeClr val="tx1"/>
                </a:solidFill>
                <a:latin typeface="+mj-lt"/>
              </a:rPr>
              <a:t>Il virus veniva inviato al National </a:t>
            </a:r>
            <a:r>
              <a:rPr lang="it-IT" dirty="0" err="1">
                <a:solidFill>
                  <a:schemeClr val="tx1"/>
                </a:solidFill>
                <a:latin typeface="+mj-lt"/>
              </a:rPr>
              <a:t>Institute</a:t>
            </a:r>
            <a:r>
              <a:rPr lang="it-IT" dirty="0">
                <a:solidFill>
                  <a:schemeClr val="tx1"/>
                </a:solidFill>
                <a:latin typeface="+mj-lt"/>
              </a:rPr>
              <a:t> of </a:t>
            </a:r>
            <a:r>
              <a:rPr lang="it-IT" dirty="0" err="1">
                <a:solidFill>
                  <a:schemeClr val="tx1"/>
                </a:solidFill>
                <a:latin typeface="+mj-lt"/>
              </a:rPr>
              <a:t>Health</a:t>
            </a:r>
            <a:r>
              <a:rPr lang="it-IT" dirty="0">
                <a:solidFill>
                  <a:schemeClr val="tx1"/>
                </a:solidFill>
                <a:latin typeface="+mj-lt"/>
              </a:rPr>
              <a:t> e denominato </a:t>
            </a:r>
            <a:r>
              <a:rPr lang="it-IT" dirty="0" err="1">
                <a:solidFill>
                  <a:schemeClr val="tx1"/>
                </a:solidFill>
                <a:latin typeface="+mj-lt"/>
              </a:rPr>
              <a:t>Lav</a:t>
            </a:r>
            <a:r>
              <a:rPr lang="it-IT" dirty="0">
                <a:solidFill>
                  <a:schemeClr val="tx1"/>
                </a:solidFill>
                <a:latin typeface="+mj-lt"/>
              </a:rPr>
              <a:t> </a:t>
            </a:r>
          </a:p>
          <a:p>
            <a:pPr lvl="3">
              <a:defRPr/>
            </a:pPr>
            <a:r>
              <a:rPr lang="it-IT" dirty="0">
                <a:solidFill>
                  <a:schemeClr val="tx1"/>
                </a:solidFill>
                <a:latin typeface="+mj-lt"/>
              </a:rPr>
              <a:t>(virus associato a </a:t>
            </a:r>
            <a:r>
              <a:rPr lang="it-IT" dirty="0" err="1">
                <a:solidFill>
                  <a:schemeClr val="tx1"/>
                </a:solidFill>
                <a:latin typeface="+mj-lt"/>
              </a:rPr>
              <a:t>linfoadenopatia</a:t>
            </a:r>
            <a:r>
              <a:rPr lang="it-IT" dirty="0">
                <a:solidFill>
                  <a:schemeClr val="tx1"/>
                </a:solidFill>
                <a:latin typeface="+mj-lt"/>
              </a:rPr>
              <a:t>)</a:t>
            </a:r>
          </a:p>
          <a:p>
            <a:pPr lvl="3">
              <a:buFontTx/>
              <a:buChar char="•"/>
              <a:defRPr/>
            </a:pPr>
            <a:endParaRPr lang="it-IT" dirty="0">
              <a:solidFill>
                <a:schemeClr val="tx1"/>
              </a:solidFill>
              <a:latin typeface="+mj-lt"/>
            </a:endParaRPr>
          </a:p>
          <a:p>
            <a:pPr lvl="3">
              <a:buFontTx/>
              <a:buChar char="•"/>
              <a:defRPr/>
            </a:pPr>
            <a:endParaRPr lang="it-IT" dirty="0">
              <a:solidFill>
                <a:schemeClr val="tx1"/>
              </a:solidFill>
              <a:latin typeface="+mj-lt"/>
            </a:endParaRPr>
          </a:p>
          <a:p>
            <a:pPr>
              <a:defRPr/>
            </a:pPr>
            <a:r>
              <a:rPr lang="it-IT" b="1" u="sng" dirty="0">
                <a:solidFill>
                  <a:schemeClr val="tx1"/>
                </a:solidFill>
                <a:latin typeface="+mj-lt"/>
              </a:rPr>
              <a:t>1984</a:t>
            </a:r>
            <a:r>
              <a:rPr lang="it-IT" dirty="0">
                <a:solidFill>
                  <a:schemeClr val="tx1"/>
                </a:solidFill>
                <a:latin typeface="+mj-lt"/>
              </a:rPr>
              <a:t>: </a:t>
            </a:r>
            <a:r>
              <a:rPr lang="it-IT" dirty="0">
                <a:latin typeface="+mj-lt"/>
              </a:rPr>
              <a:t>I</a:t>
            </a:r>
            <a:r>
              <a:rPr lang="it-IT" dirty="0">
                <a:solidFill>
                  <a:schemeClr val="tx1"/>
                </a:solidFill>
                <a:latin typeface="+mj-lt"/>
              </a:rPr>
              <a:t> CDC dichiarano che </a:t>
            </a:r>
            <a:r>
              <a:rPr lang="it-IT" dirty="0" err="1">
                <a:latin typeface="+mj-lt"/>
              </a:rPr>
              <a:t>Lav</a:t>
            </a:r>
            <a:r>
              <a:rPr lang="it-IT" dirty="0">
                <a:latin typeface="+mj-lt"/>
              </a:rPr>
              <a:t> è l’agente responsabile dell’AIDS </a:t>
            </a:r>
            <a:r>
              <a:rPr lang="it-IT" dirty="0">
                <a:solidFill>
                  <a:schemeClr val="tx1"/>
                </a:solidFill>
                <a:latin typeface="+mj-lt"/>
              </a:rPr>
              <a:t>confermato l’ isolamento del   	   virus  HIV non HTLV-1</a:t>
            </a:r>
          </a:p>
          <a:p>
            <a:pPr lvl="2">
              <a:buFontTx/>
              <a:buChar char="•"/>
              <a:defRPr/>
            </a:pPr>
            <a:r>
              <a:rPr lang="it-IT" dirty="0">
                <a:solidFill>
                  <a:schemeClr val="tx1"/>
                </a:solidFill>
                <a:latin typeface="+mj-lt"/>
              </a:rPr>
              <a:t>Robert Gallo , direttore del laboratorio del National </a:t>
            </a:r>
            <a:r>
              <a:rPr lang="it-IT" dirty="0" err="1">
                <a:solidFill>
                  <a:schemeClr val="tx1"/>
                </a:solidFill>
                <a:latin typeface="+mj-lt"/>
              </a:rPr>
              <a:t>Cancer</a:t>
            </a:r>
            <a:r>
              <a:rPr lang="it-IT" dirty="0">
                <a:solidFill>
                  <a:schemeClr val="tx1"/>
                </a:solidFill>
                <a:latin typeface="+mj-lt"/>
              </a:rPr>
              <a:t> </a:t>
            </a:r>
            <a:r>
              <a:rPr lang="it-IT" dirty="0" err="1">
                <a:solidFill>
                  <a:schemeClr val="tx1"/>
                </a:solidFill>
                <a:latin typeface="+mj-lt"/>
              </a:rPr>
              <a:t>Institute</a:t>
            </a:r>
            <a:r>
              <a:rPr lang="it-IT" dirty="0">
                <a:solidFill>
                  <a:schemeClr val="tx1"/>
                </a:solidFill>
                <a:latin typeface="+mj-lt"/>
              </a:rPr>
              <a:t>, isola il virus </a:t>
            </a:r>
          </a:p>
          <a:p>
            <a:pPr lvl="2">
              <a:defRPr/>
            </a:pPr>
            <a:r>
              <a:rPr lang="it-IT" dirty="0">
                <a:solidFill>
                  <a:schemeClr val="tx1"/>
                </a:solidFill>
                <a:latin typeface="+mj-lt"/>
              </a:rPr>
              <a:t>dai malati di AIDS e lo chiama HTLV-III </a:t>
            </a:r>
          </a:p>
          <a:p>
            <a:pPr lvl="2">
              <a:defRPr/>
            </a:pPr>
            <a:r>
              <a:rPr lang="it-IT" dirty="0">
                <a:solidFill>
                  <a:schemeClr val="tx1"/>
                </a:solidFill>
                <a:latin typeface="+mj-lt"/>
              </a:rPr>
              <a:t>(Virus umano della leucemia a cellule T di tipo III)</a:t>
            </a:r>
          </a:p>
          <a:p>
            <a:pPr>
              <a:defRPr/>
            </a:pPr>
            <a:endParaRPr lang="it-IT" dirty="0">
              <a:solidFill>
                <a:schemeClr val="tx1"/>
              </a:solidFill>
              <a:latin typeface="+mj-lt"/>
            </a:endParaRPr>
          </a:p>
          <a:p>
            <a:pPr lvl="3">
              <a:buFontTx/>
              <a:buChar char="•"/>
              <a:defRPr/>
            </a:pPr>
            <a:endParaRPr lang="it-IT" dirty="0">
              <a:solidFill>
                <a:schemeClr val="tx1"/>
              </a:solidFill>
              <a:latin typeface="+mj-lt"/>
            </a:endParaRPr>
          </a:p>
        </p:txBody>
      </p:sp>
      <p:sp>
        <p:nvSpPr>
          <p:cNvPr id="4" name="Rettangolo 5">
            <a:extLst>
              <a:ext uri="{FF2B5EF4-FFF2-40B4-BE49-F238E27FC236}">
                <a16:creationId xmlns:a16="http://schemas.microsoft.com/office/drawing/2014/main" id="{F68B4F64-8697-A745-92D2-528C75E50B32}"/>
              </a:ext>
            </a:extLst>
          </p:cNvPr>
          <p:cNvSpPr/>
          <p:nvPr/>
        </p:nvSpPr>
        <p:spPr>
          <a:xfrm>
            <a:off x="114302" y="188913"/>
            <a:ext cx="8850312"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3" name="Titolo 2">
            <a:extLst>
              <a:ext uri="{FF2B5EF4-FFF2-40B4-BE49-F238E27FC236}">
                <a16:creationId xmlns:a16="http://schemas.microsoft.com/office/drawing/2014/main" id="{96E5F1CF-F8AA-0F43-AE3C-DB5C46184A86}"/>
              </a:ext>
            </a:extLst>
          </p:cNvPr>
          <p:cNvSpPr>
            <a:spLocks noGrp="1"/>
          </p:cNvSpPr>
          <p:nvPr>
            <p:ph type="title"/>
          </p:nvPr>
        </p:nvSpPr>
        <p:spPr/>
        <p:txBody>
          <a:bodyPr/>
          <a:lstStyle/>
          <a:p>
            <a:r>
              <a:rPr lang="it-IT" dirty="0"/>
              <a:t>Cenni storici</a:t>
            </a:r>
          </a:p>
        </p:txBody>
      </p:sp>
    </p:spTree>
    <p:extLst>
      <p:ext uri="{BB962C8B-B14F-4D97-AF65-F5344CB8AC3E}">
        <p14:creationId xmlns:p14="http://schemas.microsoft.com/office/powerpoint/2010/main" val="335688163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B13B49E-1E76-C44C-9806-144934CE1CD8}"/>
              </a:ext>
            </a:extLst>
          </p:cNvPr>
          <p:cNvSpPr txBox="1"/>
          <p:nvPr/>
        </p:nvSpPr>
        <p:spPr>
          <a:xfrm>
            <a:off x="3079318" y="1003768"/>
            <a:ext cx="5465587" cy="507831"/>
          </a:xfrm>
          <a:prstGeom prst="rect">
            <a:avLst/>
          </a:prstGeom>
          <a:noFill/>
        </p:spPr>
        <p:txBody>
          <a:bodyPr wrap="square" rtlCol="0">
            <a:spAutoFit/>
          </a:bodyPr>
          <a:lstStyle/>
          <a:p>
            <a:r>
              <a:rPr lang="it-IT" sz="2700" dirty="0">
                <a:latin typeface="Tahoma" panose="020B0604030504040204" pitchFamily="34" charset="0"/>
                <a:ea typeface="Tahoma" panose="020B0604030504040204" pitchFamily="34" charset="0"/>
                <a:cs typeface="Tahoma" panose="020B0604030504040204" pitchFamily="34" charset="0"/>
              </a:rPr>
              <a:t>Percorso presso l’</a:t>
            </a:r>
            <a:r>
              <a:rPr lang="it-IT" sz="27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Ambulatorio </a:t>
            </a:r>
            <a:r>
              <a:rPr lang="it-IT" sz="2700"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PrEP</a:t>
            </a:r>
            <a:endParaRPr lang="it-IT" sz="27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asellaDiTesto 2">
            <a:extLst>
              <a:ext uri="{FF2B5EF4-FFF2-40B4-BE49-F238E27FC236}">
                <a16:creationId xmlns:a16="http://schemas.microsoft.com/office/drawing/2014/main" id="{1F49EC95-B531-1B49-8AA6-A5AEF87B7FAE}"/>
              </a:ext>
            </a:extLst>
          </p:cNvPr>
          <p:cNvSpPr txBox="1"/>
          <p:nvPr/>
        </p:nvSpPr>
        <p:spPr>
          <a:xfrm>
            <a:off x="2575998" y="1706574"/>
            <a:ext cx="3254802" cy="1643976"/>
          </a:xfrm>
          <a:prstGeom prst="rect">
            <a:avLst/>
          </a:prstGeom>
          <a:solidFill>
            <a:schemeClr val="accent6">
              <a:lumMod val="20000"/>
              <a:lumOff val="80000"/>
              <a:alpha val="50000"/>
            </a:schemeClr>
          </a:solidFill>
          <a:ln>
            <a:solidFill>
              <a:schemeClr val="bg1">
                <a:lumMod val="50000"/>
              </a:schemeClr>
            </a:solidFill>
          </a:ln>
        </p:spPr>
        <p:txBody>
          <a:bodyPr wrap="none" rtlCol="0">
            <a:spAutoFit/>
          </a:bodyPr>
          <a:lstStyle/>
          <a:p>
            <a:pPr>
              <a:lnSpc>
                <a:spcPct val="150000"/>
              </a:lnSpc>
            </a:pPr>
            <a:r>
              <a:rPr lang="it-IT" sz="1725" b="1" dirty="0"/>
              <a:t>Valutazione indicazione alla </a:t>
            </a:r>
            <a:r>
              <a:rPr lang="it-IT" sz="1725" b="1" dirty="0" err="1"/>
              <a:t>PrEP</a:t>
            </a:r>
            <a:r>
              <a:rPr lang="it-IT" sz="1725" b="1" dirty="0"/>
              <a:t>:</a:t>
            </a:r>
          </a:p>
          <a:p>
            <a:pPr marL="257175" indent="-257175">
              <a:lnSpc>
                <a:spcPct val="150000"/>
              </a:lnSpc>
              <a:buFont typeface="Arial" panose="020B0604020202020204" pitchFamily="34" charset="0"/>
              <a:buChar char="•"/>
            </a:pPr>
            <a:r>
              <a:rPr lang="it-IT" sz="1725" dirty="0"/>
              <a:t>Anamnesi e colloquio</a:t>
            </a:r>
          </a:p>
          <a:p>
            <a:pPr marL="257175" indent="-257175">
              <a:lnSpc>
                <a:spcPct val="150000"/>
              </a:lnSpc>
              <a:buFont typeface="Arial" panose="020B0604020202020204" pitchFamily="34" charset="0"/>
              <a:buChar char="•"/>
            </a:pPr>
            <a:r>
              <a:rPr lang="it-IT" sz="1725" dirty="0"/>
              <a:t>Questionari</a:t>
            </a:r>
          </a:p>
          <a:p>
            <a:pPr marL="257175" indent="-257175">
              <a:lnSpc>
                <a:spcPct val="150000"/>
              </a:lnSpc>
              <a:buFont typeface="Arial" panose="020B0604020202020204" pitchFamily="34" charset="0"/>
              <a:buChar char="•"/>
            </a:pPr>
            <a:r>
              <a:rPr lang="it-IT" sz="1725" dirty="0"/>
              <a:t>Esame fisico</a:t>
            </a:r>
          </a:p>
        </p:txBody>
      </p:sp>
      <p:pic>
        <p:nvPicPr>
          <p:cNvPr id="5" name="Immagine 4">
            <a:extLst>
              <a:ext uri="{FF2B5EF4-FFF2-40B4-BE49-F238E27FC236}">
                <a16:creationId xmlns:a16="http://schemas.microsoft.com/office/drawing/2014/main" id="{6A59DAE1-7F67-4F46-B816-06BE697C1536}"/>
              </a:ext>
            </a:extLst>
          </p:cNvPr>
          <p:cNvPicPr>
            <a:picLocks noChangeAspect="1"/>
          </p:cNvPicPr>
          <p:nvPr/>
        </p:nvPicPr>
        <p:blipFill rotWithShape="1">
          <a:blip r:embed="rId2"/>
          <a:srcRect l="24336" t="-1426" r="15658" b="1"/>
          <a:stretch/>
        </p:blipFill>
        <p:spPr>
          <a:xfrm>
            <a:off x="0" y="789636"/>
            <a:ext cx="2289220" cy="5211115"/>
          </a:xfrm>
          <a:prstGeom prst="rect">
            <a:avLst/>
          </a:prstGeom>
        </p:spPr>
      </p:pic>
      <p:sp>
        <p:nvSpPr>
          <p:cNvPr id="7" name="CasellaDiTesto 6">
            <a:extLst>
              <a:ext uri="{FF2B5EF4-FFF2-40B4-BE49-F238E27FC236}">
                <a16:creationId xmlns:a16="http://schemas.microsoft.com/office/drawing/2014/main" id="{9CB9662F-01AB-8945-A71D-FB5B3FF6E6A3}"/>
              </a:ext>
            </a:extLst>
          </p:cNvPr>
          <p:cNvSpPr txBox="1"/>
          <p:nvPr/>
        </p:nvSpPr>
        <p:spPr>
          <a:xfrm>
            <a:off x="2575998" y="3447686"/>
            <a:ext cx="2770702" cy="2440348"/>
          </a:xfrm>
          <a:prstGeom prst="rect">
            <a:avLst/>
          </a:prstGeom>
          <a:solidFill>
            <a:schemeClr val="accent2">
              <a:lumMod val="20000"/>
              <a:lumOff val="80000"/>
              <a:alpha val="50000"/>
            </a:schemeClr>
          </a:solidFill>
          <a:ln>
            <a:solidFill>
              <a:schemeClr val="tx1">
                <a:lumMod val="50000"/>
                <a:lumOff val="50000"/>
              </a:schemeClr>
            </a:solidFill>
          </a:ln>
        </p:spPr>
        <p:txBody>
          <a:bodyPr wrap="square" rtlCol="0">
            <a:spAutoFit/>
          </a:bodyPr>
          <a:lstStyle/>
          <a:p>
            <a:pPr>
              <a:lnSpc>
                <a:spcPct val="150000"/>
              </a:lnSpc>
            </a:pPr>
            <a:r>
              <a:rPr lang="it-IT" sz="1725" b="1" dirty="0"/>
              <a:t>Prescrizione screening IST:</a:t>
            </a:r>
          </a:p>
          <a:p>
            <a:pPr marL="257175" indent="-257175">
              <a:lnSpc>
                <a:spcPct val="150000"/>
              </a:lnSpc>
              <a:buFont typeface="Arial" panose="020B0604020202020204" pitchFamily="34" charset="0"/>
              <a:buChar char="•"/>
            </a:pPr>
            <a:r>
              <a:rPr lang="it-IT" sz="1725" dirty="0"/>
              <a:t>HIV Ab/Ag</a:t>
            </a:r>
          </a:p>
          <a:p>
            <a:pPr marL="257175" indent="-257175">
              <a:lnSpc>
                <a:spcPct val="150000"/>
              </a:lnSpc>
              <a:buFont typeface="Arial" panose="020B0604020202020204" pitchFamily="34" charset="0"/>
              <a:buChar char="•"/>
            </a:pPr>
            <a:r>
              <a:rPr lang="it-IT" sz="1725" dirty="0"/>
              <a:t>Status sierologico HBV</a:t>
            </a:r>
          </a:p>
          <a:p>
            <a:pPr marL="257175" indent="-257175">
              <a:lnSpc>
                <a:spcPct val="150000"/>
              </a:lnSpc>
              <a:buFont typeface="Arial" panose="020B0604020202020204" pitchFamily="34" charset="0"/>
              <a:buChar char="•"/>
            </a:pPr>
            <a:r>
              <a:rPr lang="it-IT" sz="1725" dirty="0"/>
              <a:t>HCV Ab</a:t>
            </a:r>
          </a:p>
          <a:p>
            <a:pPr marL="257175" indent="-257175">
              <a:lnSpc>
                <a:spcPct val="150000"/>
              </a:lnSpc>
              <a:buFont typeface="Arial" panose="020B0604020202020204" pitchFamily="34" charset="0"/>
              <a:buChar char="•"/>
            </a:pPr>
            <a:r>
              <a:rPr lang="it-IT" sz="1725" dirty="0"/>
              <a:t>HAV </a:t>
            </a:r>
            <a:r>
              <a:rPr lang="it-IT" sz="1725" dirty="0" err="1"/>
              <a:t>IgG</a:t>
            </a:r>
            <a:endParaRPr lang="it-IT" sz="1725" dirty="0"/>
          </a:p>
          <a:p>
            <a:pPr marL="257175" indent="-257175">
              <a:lnSpc>
                <a:spcPct val="150000"/>
              </a:lnSpc>
              <a:buFont typeface="Arial" panose="020B0604020202020204" pitchFamily="34" charset="0"/>
              <a:buChar char="•"/>
            </a:pPr>
            <a:r>
              <a:rPr lang="it-IT" sz="1725" dirty="0"/>
              <a:t>RPR e TPHA</a:t>
            </a:r>
          </a:p>
        </p:txBody>
      </p:sp>
      <p:sp>
        <p:nvSpPr>
          <p:cNvPr id="8" name="CasellaDiTesto 7">
            <a:extLst>
              <a:ext uri="{FF2B5EF4-FFF2-40B4-BE49-F238E27FC236}">
                <a16:creationId xmlns:a16="http://schemas.microsoft.com/office/drawing/2014/main" id="{F5F2B3D9-14A1-D649-8ECC-C49624B0F0DB}"/>
              </a:ext>
            </a:extLst>
          </p:cNvPr>
          <p:cNvSpPr txBox="1"/>
          <p:nvPr/>
        </p:nvSpPr>
        <p:spPr>
          <a:xfrm>
            <a:off x="5699913" y="3646779"/>
            <a:ext cx="3134512" cy="2042162"/>
          </a:xfrm>
          <a:prstGeom prst="rect">
            <a:avLst/>
          </a:prstGeom>
          <a:solidFill>
            <a:schemeClr val="accent5">
              <a:lumMod val="20000"/>
              <a:lumOff val="80000"/>
              <a:alpha val="50000"/>
            </a:schemeClr>
          </a:solidFill>
          <a:ln>
            <a:solidFill>
              <a:schemeClr val="bg1">
                <a:lumMod val="50000"/>
              </a:schemeClr>
            </a:solidFill>
          </a:ln>
        </p:spPr>
        <p:txBody>
          <a:bodyPr wrap="square" rtlCol="0">
            <a:spAutoFit/>
          </a:bodyPr>
          <a:lstStyle/>
          <a:p>
            <a:pPr>
              <a:lnSpc>
                <a:spcPct val="150000"/>
              </a:lnSpc>
            </a:pPr>
            <a:r>
              <a:rPr lang="it-IT" sz="1725" b="1" dirty="0"/>
              <a:t>Screening presso l’Ambulatorio:</a:t>
            </a:r>
          </a:p>
          <a:p>
            <a:pPr marL="214313" indent="-214313">
              <a:lnSpc>
                <a:spcPct val="150000"/>
              </a:lnSpc>
              <a:buFont typeface="Arial" panose="020B0604020202020204" pitchFamily="34" charset="0"/>
              <a:buChar char="•"/>
            </a:pPr>
            <a:r>
              <a:rPr lang="it-IT" sz="1725" dirty="0"/>
              <a:t>Tampone faringeo CT/NG</a:t>
            </a:r>
          </a:p>
          <a:p>
            <a:pPr marL="214313" indent="-214313">
              <a:lnSpc>
                <a:spcPct val="150000"/>
              </a:lnSpc>
              <a:buFont typeface="Arial" panose="020B0604020202020204" pitchFamily="34" charset="0"/>
              <a:buChar char="•"/>
            </a:pPr>
            <a:r>
              <a:rPr lang="it-IT" sz="1725" dirty="0"/>
              <a:t>Tampone rettale CT/NG</a:t>
            </a:r>
          </a:p>
          <a:p>
            <a:pPr marL="214313" indent="-214313">
              <a:lnSpc>
                <a:spcPct val="150000"/>
              </a:lnSpc>
              <a:buFont typeface="Arial" panose="020B0604020202020204" pitchFamily="34" charset="0"/>
              <a:buChar char="•"/>
            </a:pPr>
            <a:r>
              <a:rPr lang="it-IT" sz="1725" dirty="0"/>
              <a:t>Ricerca HPV anale + citologia + High </a:t>
            </a:r>
            <a:r>
              <a:rPr lang="it-IT" sz="1725" dirty="0" err="1"/>
              <a:t>Resolution</a:t>
            </a:r>
            <a:r>
              <a:rPr lang="it-IT" sz="1725" dirty="0"/>
              <a:t> </a:t>
            </a:r>
            <a:r>
              <a:rPr lang="it-IT" sz="1725" dirty="0" err="1"/>
              <a:t>Anoscopy</a:t>
            </a:r>
            <a:endParaRPr lang="it-IT" sz="1725" dirty="0"/>
          </a:p>
        </p:txBody>
      </p:sp>
      <p:sp>
        <p:nvSpPr>
          <p:cNvPr id="9" name="CasellaDiTesto 8">
            <a:extLst>
              <a:ext uri="{FF2B5EF4-FFF2-40B4-BE49-F238E27FC236}">
                <a16:creationId xmlns:a16="http://schemas.microsoft.com/office/drawing/2014/main" id="{E18CE597-5D0A-7D46-91E2-449ABDEE3B09}"/>
              </a:ext>
            </a:extLst>
          </p:cNvPr>
          <p:cNvSpPr txBox="1"/>
          <p:nvPr/>
        </p:nvSpPr>
        <p:spPr>
          <a:xfrm>
            <a:off x="6076590" y="1706574"/>
            <a:ext cx="2770702" cy="1643976"/>
          </a:xfrm>
          <a:prstGeom prst="rect">
            <a:avLst/>
          </a:prstGeom>
          <a:solidFill>
            <a:schemeClr val="accent4">
              <a:lumMod val="20000"/>
              <a:lumOff val="80000"/>
              <a:alpha val="50000"/>
            </a:schemeClr>
          </a:solidFill>
          <a:ln>
            <a:solidFill>
              <a:schemeClr val="tx1">
                <a:lumMod val="50000"/>
                <a:lumOff val="50000"/>
              </a:schemeClr>
            </a:solidFill>
          </a:ln>
        </p:spPr>
        <p:txBody>
          <a:bodyPr wrap="square" rtlCol="0">
            <a:spAutoFit/>
          </a:bodyPr>
          <a:lstStyle/>
          <a:p>
            <a:pPr>
              <a:lnSpc>
                <a:spcPct val="150000"/>
              </a:lnSpc>
            </a:pPr>
            <a:r>
              <a:rPr lang="it-IT" sz="1725" b="1" dirty="0">
                <a:ea typeface="Tahoma" panose="020B0604030504040204" pitchFamily="34" charset="0"/>
                <a:cs typeface="Tahoma" panose="020B0604030504040204" pitchFamily="34" charset="0"/>
              </a:rPr>
              <a:t>Prescrizione esami ematici:</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Creatinina</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Calcio</a:t>
            </a:r>
          </a:p>
          <a:p>
            <a:pPr marL="214313" indent="-214313">
              <a:lnSpc>
                <a:spcPct val="150000"/>
              </a:lnSpc>
              <a:buFont typeface="Arial" panose="020B0604020202020204" pitchFamily="34" charset="0"/>
              <a:buChar char="•"/>
            </a:pPr>
            <a:r>
              <a:rPr lang="it-IT" sz="1725" dirty="0">
                <a:ea typeface="Tahoma" panose="020B0604030504040204" pitchFamily="34" charset="0"/>
                <a:cs typeface="Tahoma" panose="020B0604030504040204" pitchFamily="34" charset="0"/>
              </a:rPr>
              <a:t>fosforo</a:t>
            </a:r>
          </a:p>
        </p:txBody>
      </p:sp>
    </p:spTree>
    <p:extLst>
      <p:ext uri="{BB962C8B-B14F-4D97-AF65-F5344CB8AC3E}">
        <p14:creationId xmlns:p14="http://schemas.microsoft.com/office/powerpoint/2010/main" val="3502824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orologio&#10;&#10;Descrizione generata automaticamente">
            <a:extLst>
              <a:ext uri="{FF2B5EF4-FFF2-40B4-BE49-F238E27FC236}">
                <a16:creationId xmlns:a16="http://schemas.microsoft.com/office/drawing/2014/main" id="{718365EB-69C9-594D-BACC-72F288735A14}"/>
              </a:ext>
            </a:extLst>
          </p:cNvPr>
          <p:cNvPicPr>
            <a:picLocks noChangeAspect="1"/>
          </p:cNvPicPr>
          <p:nvPr/>
        </p:nvPicPr>
        <p:blipFill rotWithShape="1">
          <a:blip r:embed="rId2"/>
          <a:srcRect r="18614"/>
          <a:stretch/>
        </p:blipFill>
        <p:spPr>
          <a:xfrm>
            <a:off x="215900" y="1123950"/>
            <a:ext cx="2171700" cy="4648021"/>
          </a:xfrm>
          <a:prstGeom prst="rect">
            <a:avLst/>
          </a:prstGeom>
        </p:spPr>
      </p:pic>
      <p:sp>
        <p:nvSpPr>
          <p:cNvPr id="7" name="Rettangolo 6">
            <a:extLst>
              <a:ext uri="{FF2B5EF4-FFF2-40B4-BE49-F238E27FC236}">
                <a16:creationId xmlns:a16="http://schemas.microsoft.com/office/drawing/2014/main" id="{535EA653-FFD5-4142-966D-67F15CBD3E04}"/>
              </a:ext>
            </a:extLst>
          </p:cNvPr>
          <p:cNvSpPr/>
          <p:nvPr/>
        </p:nvSpPr>
        <p:spPr>
          <a:xfrm>
            <a:off x="917620" y="1021456"/>
            <a:ext cx="1101144" cy="78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dirty="0"/>
          </a:p>
        </p:txBody>
      </p:sp>
      <p:sp>
        <p:nvSpPr>
          <p:cNvPr id="8" name="CasellaDiTesto 7">
            <a:extLst>
              <a:ext uri="{FF2B5EF4-FFF2-40B4-BE49-F238E27FC236}">
                <a16:creationId xmlns:a16="http://schemas.microsoft.com/office/drawing/2014/main" id="{8FC120FA-744C-9348-961D-81F70C79524D}"/>
              </a:ext>
            </a:extLst>
          </p:cNvPr>
          <p:cNvSpPr txBox="1"/>
          <p:nvPr/>
        </p:nvSpPr>
        <p:spPr>
          <a:xfrm>
            <a:off x="2527787" y="1021456"/>
            <a:ext cx="4135363" cy="507831"/>
          </a:xfrm>
          <a:prstGeom prst="rect">
            <a:avLst/>
          </a:prstGeom>
          <a:noFill/>
        </p:spPr>
        <p:txBody>
          <a:bodyPr wrap="none" rtlCol="0">
            <a:spAutoFit/>
          </a:bodyPr>
          <a:lstStyle/>
          <a:p>
            <a:r>
              <a:rPr lang="it-IT" sz="2700" dirty="0"/>
              <a:t>Follow-up </a:t>
            </a:r>
            <a:r>
              <a:rPr lang="it-IT" sz="2700" dirty="0">
                <a:solidFill>
                  <a:schemeClr val="accent1"/>
                </a:solidFill>
              </a:rPr>
              <a:t>Ambulatorio </a:t>
            </a:r>
            <a:r>
              <a:rPr lang="it-IT" sz="2700" dirty="0" err="1">
                <a:solidFill>
                  <a:schemeClr val="accent1"/>
                </a:solidFill>
              </a:rPr>
              <a:t>PrEP</a:t>
            </a:r>
            <a:endParaRPr lang="it-IT" sz="2700" dirty="0">
              <a:solidFill>
                <a:schemeClr val="accent1"/>
              </a:solidFill>
            </a:endParaRPr>
          </a:p>
        </p:txBody>
      </p:sp>
      <p:sp>
        <p:nvSpPr>
          <p:cNvPr id="9" name="CasellaDiTesto 8">
            <a:extLst>
              <a:ext uri="{FF2B5EF4-FFF2-40B4-BE49-F238E27FC236}">
                <a16:creationId xmlns:a16="http://schemas.microsoft.com/office/drawing/2014/main" id="{4C13FE55-CB62-4E46-8341-DE27CB1FE5AC}"/>
              </a:ext>
            </a:extLst>
          </p:cNvPr>
          <p:cNvSpPr txBox="1"/>
          <p:nvPr/>
        </p:nvSpPr>
        <p:spPr>
          <a:xfrm>
            <a:off x="1156205" y="1719231"/>
            <a:ext cx="2361416" cy="980333"/>
          </a:xfrm>
          <a:prstGeom prst="rect">
            <a:avLst/>
          </a:prstGeom>
          <a:solidFill>
            <a:schemeClr val="accent6">
              <a:lumMod val="20000"/>
              <a:lumOff val="80000"/>
              <a:alpha val="50000"/>
            </a:schemeClr>
          </a:solidFill>
          <a:ln>
            <a:solidFill>
              <a:schemeClr val="bg1">
                <a:lumMod val="65000"/>
              </a:schemeClr>
            </a:solidFill>
          </a:ln>
        </p:spPr>
        <p:txBody>
          <a:bodyPr wrap="none" rtlCol="0">
            <a:spAutoFit/>
          </a:bodyPr>
          <a:lstStyle/>
          <a:p>
            <a:r>
              <a:rPr lang="it-IT" sz="1725" dirty="0"/>
              <a:t>Ogni 3 mesi:</a:t>
            </a:r>
          </a:p>
          <a:p>
            <a:pPr marL="257175" indent="-257175">
              <a:buFont typeface="Arial" panose="020B0604020202020204" pitchFamily="34" charset="0"/>
              <a:buChar char="•"/>
            </a:pPr>
            <a:r>
              <a:rPr lang="it-IT" sz="1725" dirty="0"/>
              <a:t>HIV Ab/Ag</a:t>
            </a:r>
          </a:p>
          <a:p>
            <a:pPr marL="257175" indent="-257175">
              <a:lnSpc>
                <a:spcPct val="150000"/>
              </a:lnSpc>
              <a:buFont typeface="Arial" panose="020B0604020202020204" pitchFamily="34" charset="0"/>
              <a:buChar char="•"/>
            </a:pPr>
            <a:r>
              <a:rPr lang="it-IT" sz="1725" dirty="0" err="1"/>
              <a:t>Counselling</a:t>
            </a:r>
            <a:r>
              <a:rPr lang="it-IT" sz="1725" dirty="0"/>
              <a:t> aderenza</a:t>
            </a:r>
          </a:p>
        </p:txBody>
      </p:sp>
      <p:sp>
        <p:nvSpPr>
          <p:cNvPr id="10" name="CasellaDiTesto 9">
            <a:extLst>
              <a:ext uri="{FF2B5EF4-FFF2-40B4-BE49-F238E27FC236}">
                <a16:creationId xmlns:a16="http://schemas.microsoft.com/office/drawing/2014/main" id="{63FD5553-FA69-E64B-813D-589E3C749242}"/>
              </a:ext>
            </a:extLst>
          </p:cNvPr>
          <p:cNvSpPr txBox="1"/>
          <p:nvPr/>
        </p:nvSpPr>
        <p:spPr>
          <a:xfrm>
            <a:off x="3099458" y="2824868"/>
            <a:ext cx="2684325" cy="2042162"/>
          </a:xfrm>
          <a:prstGeom prst="rect">
            <a:avLst/>
          </a:prstGeom>
          <a:solidFill>
            <a:schemeClr val="accent5">
              <a:lumMod val="20000"/>
              <a:lumOff val="80000"/>
              <a:alpha val="50000"/>
            </a:schemeClr>
          </a:solidFill>
          <a:ln>
            <a:solidFill>
              <a:schemeClr val="bg1">
                <a:lumMod val="65000"/>
              </a:schemeClr>
            </a:solidFill>
          </a:ln>
        </p:spPr>
        <p:txBody>
          <a:bodyPr wrap="none" rtlCol="0">
            <a:spAutoFit/>
          </a:bodyPr>
          <a:lstStyle/>
          <a:p>
            <a:pPr>
              <a:lnSpc>
                <a:spcPct val="150000"/>
              </a:lnSpc>
            </a:pPr>
            <a:r>
              <a:rPr lang="it-IT" sz="1725" dirty="0"/>
              <a:t>Ogni 6 mesi:</a:t>
            </a:r>
          </a:p>
          <a:p>
            <a:pPr marL="214313" indent="-214313">
              <a:lnSpc>
                <a:spcPct val="150000"/>
              </a:lnSpc>
              <a:buFont typeface="Arial" panose="020B0604020202020204" pitchFamily="34" charset="0"/>
              <a:buChar char="•"/>
            </a:pPr>
            <a:r>
              <a:rPr lang="it-IT" sz="1725" dirty="0"/>
              <a:t>RPR e TPHA</a:t>
            </a:r>
          </a:p>
          <a:p>
            <a:pPr marL="214313" indent="-214313">
              <a:lnSpc>
                <a:spcPct val="150000"/>
              </a:lnSpc>
              <a:buFont typeface="Arial" panose="020B0604020202020204" pitchFamily="34" charset="0"/>
              <a:buChar char="•"/>
            </a:pPr>
            <a:r>
              <a:rPr lang="it-IT" sz="1725" dirty="0"/>
              <a:t>Tampone faringeo NT/NG</a:t>
            </a:r>
          </a:p>
          <a:p>
            <a:pPr marL="214313" indent="-214313">
              <a:lnSpc>
                <a:spcPct val="150000"/>
              </a:lnSpc>
              <a:buFont typeface="Arial" panose="020B0604020202020204" pitchFamily="34" charset="0"/>
              <a:buChar char="•"/>
            </a:pPr>
            <a:r>
              <a:rPr lang="it-IT" sz="1725" dirty="0"/>
              <a:t>Tampone rettale CT/NG</a:t>
            </a:r>
          </a:p>
          <a:p>
            <a:pPr marL="214313" indent="-214313">
              <a:lnSpc>
                <a:spcPct val="150000"/>
              </a:lnSpc>
              <a:buFont typeface="Arial" panose="020B0604020202020204" pitchFamily="34" charset="0"/>
              <a:buChar char="•"/>
            </a:pPr>
            <a:r>
              <a:rPr lang="it-IT" sz="1725" dirty="0"/>
              <a:t>HCV Ab</a:t>
            </a:r>
          </a:p>
        </p:txBody>
      </p:sp>
      <p:sp>
        <p:nvSpPr>
          <p:cNvPr id="11" name="CasellaDiTesto 10">
            <a:extLst>
              <a:ext uri="{FF2B5EF4-FFF2-40B4-BE49-F238E27FC236}">
                <a16:creationId xmlns:a16="http://schemas.microsoft.com/office/drawing/2014/main" id="{F5982FFA-ABF0-674C-8D36-1226295FF3E1}"/>
              </a:ext>
            </a:extLst>
          </p:cNvPr>
          <p:cNvSpPr txBox="1"/>
          <p:nvPr/>
        </p:nvSpPr>
        <p:spPr>
          <a:xfrm>
            <a:off x="5882715" y="4549328"/>
            <a:ext cx="3133102" cy="1245790"/>
          </a:xfrm>
          <a:prstGeom prst="rect">
            <a:avLst/>
          </a:prstGeom>
          <a:solidFill>
            <a:schemeClr val="accent4">
              <a:lumMod val="20000"/>
              <a:lumOff val="80000"/>
              <a:alpha val="50000"/>
            </a:schemeClr>
          </a:solidFill>
          <a:ln>
            <a:solidFill>
              <a:schemeClr val="bg1">
                <a:lumMod val="65000"/>
              </a:schemeClr>
            </a:solidFill>
          </a:ln>
        </p:spPr>
        <p:txBody>
          <a:bodyPr wrap="none" rtlCol="0">
            <a:spAutoFit/>
          </a:bodyPr>
          <a:lstStyle/>
          <a:p>
            <a:pPr>
              <a:lnSpc>
                <a:spcPct val="150000"/>
              </a:lnSpc>
            </a:pPr>
            <a:r>
              <a:rPr lang="it-IT" sz="1725" dirty="0"/>
              <a:t>Ogni 12 mesi:</a:t>
            </a:r>
          </a:p>
          <a:p>
            <a:pPr marL="214313" indent="-214313">
              <a:lnSpc>
                <a:spcPct val="150000"/>
              </a:lnSpc>
              <a:buFont typeface="Arial" panose="020B0604020202020204" pitchFamily="34" charset="0"/>
              <a:buChar char="•"/>
            </a:pPr>
            <a:r>
              <a:rPr lang="it-IT" sz="1725" dirty="0" err="1"/>
              <a:t>HBsAb</a:t>
            </a:r>
            <a:endParaRPr lang="it-IT" sz="1725" dirty="0"/>
          </a:p>
          <a:p>
            <a:pPr marL="214313" indent="-214313">
              <a:lnSpc>
                <a:spcPct val="150000"/>
              </a:lnSpc>
              <a:buFont typeface="Arial" panose="020B0604020202020204" pitchFamily="34" charset="0"/>
              <a:buChar char="•"/>
            </a:pPr>
            <a:r>
              <a:rPr lang="it-IT" sz="1725" dirty="0"/>
              <a:t>Rivalutazione indicazione </a:t>
            </a:r>
            <a:r>
              <a:rPr lang="it-IT" sz="1725" dirty="0" err="1"/>
              <a:t>PrEP</a:t>
            </a:r>
            <a:endParaRPr lang="it-IT" sz="1725" dirty="0"/>
          </a:p>
        </p:txBody>
      </p:sp>
      <p:sp>
        <p:nvSpPr>
          <p:cNvPr id="12" name="Rettangolo 11">
            <a:extLst>
              <a:ext uri="{FF2B5EF4-FFF2-40B4-BE49-F238E27FC236}">
                <a16:creationId xmlns:a16="http://schemas.microsoft.com/office/drawing/2014/main" id="{2B6B6BDD-45C9-114C-9935-BF67D7538AAC}"/>
              </a:ext>
            </a:extLst>
          </p:cNvPr>
          <p:cNvSpPr/>
          <p:nvPr/>
        </p:nvSpPr>
        <p:spPr>
          <a:xfrm>
            <a:off x="71841" y="165297"/>
            <a:ext cx="8943976" cy="659891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350"/>
          </a:p>
        </p:txBody>
      </p:sp>
    </p:spTree>
    <p:extLst>
      <p:ext uri="{BB962C8B-B14F-4D97-AF65-F5344CB8AC3E}">
        <p14:creationId xmlns:p14="http://schemas.microsoft.com/office/powerpoint/2010/main" val="19063782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2564174" y="351040"/>
            <a:ext cx="4042543" cy="461665"/>
          </a:xfrm>
          <a:prstGeom prst="rect">
            <a:avLst/>
          </a:prstGeom>
          <a:noFill/>
        </p:spPr>
        <p:txBody>
          <a:bodyPr wrap="none" rtlCol="0">
            <a:spAutoFit/>
          </a:bodyPr>
          <a:lstStyle/>
          <a:p>
            <a:pPr algn="ctr"/>
            <a:r>
              <a:rPr lang="en-US" sz="2400" dirty="0">
                <a:solidFill>
                  <a:srgbClr val="FF0000"/>
                </a:solidFill>
              </a:rPr>
              <a:t>PROFILASSI POST ESPOSIZIONE</a:t>
            </a:r>
          </a:p>
        </p:txBody>
      </p:sp>
      <p:sp>
        <p:nvSpPr>
          <p:cNvPr id="3" name="TextBox 2"/>
          <p:cNvSpPr txBox="1"/>
          <p:nvPr/>
        </p:nvSpPr>
        <p:spPr>
          <a:xfrm>
            <a:off x="358721" y="1774925"/>
            <a:ext cx="8401047" cy="3945696"/>
          </a:xfrm>
          <a:prstGeom prst="rect">
            <a:avLst/>
          </a:prstGeom>
          <a:noFill/>
        </p:spPr>
        <p:txBody>
          <a:bodyPr wrap="square" rtlCol="0">
            <a:spAutoFit/>
          </a:bodyPr>
          <a:lstStyle/>
          <a:p>
            <a:pPr marL="285750" indent="-285750">
              <a:lnSpc>
                <a:spcPct val="200000"/>
              </a:lnSpc>
              <a:buFont typeface="Arial"/>
              <a:buChar char="•"/>
            </a:pPr>
            <a:r>
              <a:rPr lang="en-US" sz="2400" dirty="0" err="1"/>
              <a:t>Assunzione</a:t>
            </a:r>
            <a:r>
              <a:rPr lang="en-US" sz="2400" dirty="0"/>
              <a:t> di </a:t>
            </a:r>
            <a:r>
              <a:rPr lang="en-US" sz="2400" dirty="0" err="1"/>
              <a:t>terapia</a:t>
            </a:r>
            <a:r>
              <a:rPr lang="en-US" sz="2400" dirty="0"/>
              <a:t> </a:t>
            </a:r>
            <a:r>
              <a:rPr lang="en-US" sz="2400" dirty="0" err="1"/>
              <a:t>antiretrovirale</a:t>
            </a:r>
            <a:r>
              <a:rPr lang="en-US" sz="2400" dirty="0"/>
              <a:t> per 1 MESE </a:t>
            </a:r>
            <a:r>
              <a:rPr lang="en-US" sz="2400" dirty="0" err="1"/>
              <a:t>dall’avvenuta</a:t>
            </a:r>
            <a:r>
              <a:rPr lang="en-US" sz="2400" dirty="0"/>
              <a:t> </a:t>
            </a:r>
            <a:r>
              <a:rPr lang="en-US" sz="2400" dirty="0" err="1"/>
              <a:t>esposizione</a:t>
            </a:r>
            <a:r>
              <a:rPr lang="en-US" sz="2400" dirty="0"/>
              <a:t> a </a:t>
            </a:r>
            <a:r>
              <a:rPr lang="en-US" sz="2400" dirty="0" err="1"/>
              <a:t>rischio</a:t>
            </a:r>
            <a:r>
              <a:rPr lang="en-US" sz="2400" dirty="0"/>
              <a:t> </a:t>
            </a:r>
          </a:p>
          <a:p>
            <a:pPr>
              <a:lnSpc>
                <a:spcPct val="200000"/>
              </a:lnSpc>
            </a:pPr>
            <a:r>
              <a:rPr lang="en-US" sz="2000" dirty="0"/>
              <a:t>(</a:t>
            </a:r>
            <a:r>
              <a:rPr lang="en-US" sz="2000" dirty="0" err="1"/>
              <a:t>rapporto</a:t>
            </a:r>
            <a:r>
              <a:rPr lang="en-US" sz="2000" dirty="0"/>
              <a:t> </a:t>
            </a:r>
            <a:r>
              <a:rPr lang="en-US" sz="2000" dirty="0" err="1"/>
              <a:t>sessuale</a:t>
            </a:r>
            <a:r>
              <a:rPr lang="en-US" sz="2000" dirty="0"/>
              <a:t> e/o </a:t>
            </a:r>
            <a:r>
              <a:rPr lang="en-US" sz="2000" dirty="0" err="1"/>
              <a:t>esposizione</a:t>
            </a:r>
            <a:r>
              <a:rPr lang="en-US" sz="2000" dirty="0"/>
              <a:t> a </a:t>
            </a:r>
            <a:r>
              <a:rPr lang="en-US" sz="2000" dirty="0" err="1"/>
              <a:t>sangue</a:t>
            </a:r>
            <a:r>
              <a:rPr lang="en-US" sz="2000" dirty="0"/>
              <a:t> e/o </a:t>
            </a:r>
            <a:r>
              <a:rPr lang="en-US" sz="2000" dirty="0" err="1"/>
              <a:t>secrezioni</a:t>
            </a:r>
            <a:r>
              <a:rPr lang="en-US" sz="2000" dirty="0"/>
              <a:t>  di persona HIV+ con virus </a:t>
            </a:r>
            <a:r>
              <a:rPr lang="en-US" sz="2000" dirty="0" err="1"/>
              <a:t>rilevabile</a:t>
            </a:r>
            <a:r>
              <a:rPr lang="en-US" sz="2000" dirty="0"/>
              <a:t> </a:t>
            </a:r>
            <a:r>
              <a:rPr lang="en-US" sz="2000" dirty="0" err="1"/>
              <a:t>nel</a:t>
            </a:r>
            <a:r>
              <a:rPr lang="en-US" sz="2000" dirty="0"/>
              <a:t> </a:t>
            </a:r>
            <a:r>
              <a:rPr lang="en-US" sz="2000" dirty="0" err="1"/>
              <a:t>sangue</a:t>
            </a:r>
            <a:r>
              <a:rPr lang="en-US" sz="2000" dirty="0"/>
              <a:t> </a:t>
            </a:r>
            <a:r>
              <a:rPr lang="en-US" sz="2000" dirty="0" err="1"/>
              <a:t>oppure</a:t>
            </a:r>
            <a:r>
              <a:rPr lang="en-US" sz="2000" dirty="0"/>
              <a:t> di persona la cui </a:t>
            </a:r>
            <a:r>
              <a:rPr lang="en-US" sz="2000" dirty="0" err="1"/>
              <a:t>storia</a:t>
            </a:r>
            <a:r>
              <a:rPr lang="en-US" sz="2000" dirty="0"/>
              <a:t> </a:t>
            </a:r>
            <a:r>
              <a:rPr lang="en-US" sz="2000" dirty="0" err="1"/>
              <a:t>faccia</a:t>
            </a:r>
            <a:r>
              <a:rPr lang="en-US" sz="2000" dirty="0"/>
              <a:t> </a:t>
            </a:r>
            <a:r>
              <a:rPr lang="en-US" sz="2000" dirty="0" err="1"/>
              <a:t>sospettare</a:t>
            </a:r>
            <a:r>
              <a:rPr lang="en-US" sz="2000" dirty="0"/>
              <a:t> il </a:t>
            </a:r>
            <a:r>
              <a:rPr lang="en-US" sz="2000" dirty="0" err="1"/>
              <a:t>rischio</a:t>
            </a:r>
            <a:r>
              <a:rPr lang="en-US" sz="2000" dirty="0"/>
              <a:t> di una </a:t>
            </a:r>
            <a:r>
              <a:rPr lang="en-US" sz="2000" dirty="0" err="1"/>
              <a:t>recente</a:t>
            </a:r>
            <a:r>
              <a:rPr lang="en-US" sz="2000" dirty="0"/>
              <a:t> </a:t>
            </a:r>
            <a:r>
              <a:rPr lang="en-US" sz="2000" dirty="0" err="1"/>
              <a:t>esposizione</a:t>
            </a:r>
            <a:r>
              <a:rPr lang="en-US" sz="2000" dirty="0"/>
              <a:t> a HIV e/o di persona di cui non </a:t>
            </a:r>
            <a:r>
              <a:rPr lang="en-US" sz="2000" dirty="0" err="1"/>
              <a:t>si</a:t>
            </a:r>
            <a:r>
              <a:rPr lang="en-US" sz="2000" dirty="0"/>
              <a:t> </a:t>
            </a:r>
            <a:r>
              <a:rPr lang="en-US" sz="2000" dirty="0" err="1"/>
              <a:t>hanno</a:t>
            </a:r>
            <a:r>
              <a:rPr lang="en-US" sz="2000" dirty="0"/>
              <a:t> precise </a:t>
            </a:r>
            <a:r>
              <a:rPr lang="en-US" sz="2000" dirty="0" err="1"/>
              <a:t>informazioni</a:t>
            </a:r>
            <a:r>
              <a:rPr lang="en-US" sz="2000" dirty="0"/>
              <a:t>)</a:t>
            </a:r>
          </a:p>
        </p:txBody>
      </p:sp>
    </p:spTree>
    <p:extLst>
      <p:ext uri="{BB962C8B-B14F-4D97-AF65-F5344CB8AC3E}">
        <p14:creationId xmlns:p14="http://schemas.microsoft.com/office/powerpoint/2010/main" val="3205603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5" name="TextBox 4"/>
          <p:cNvSpPr txBox="1"/>
          <p:nvPr/>
        </p:nvSpPr>
        <p:spPr>
          <a:xfrm>
            <a:off x="3281246" y="351040"/>
            <a:ext cx="2608406" cy="461665"/>
          </a:xfrm>
          <a:prstGeom prst="rect">
            <a:avLst/>
          </a:prstGeom>
          <a:noFill/>
        </p:spPr>
        <p:txBody>
          <a:bodyPr wrap="none" rtlCol="0">
            <a:spAutoFit/>
          </a:bodyPr>
          <a:lstStyle/>
          <a:p>
            <a:pPr algn="ctr"/>
            <a:r>
              <a:rPr lang="en-US" sz="2400" dirty="0">
                <a:solidFill>
                  <a:srgbClr val="FF0000"/>
                </a:solidFill>
              </a:rPr>
              <a:t>GRAVIDANZA E HIV</a:t>
            </a:r>
          </a:p>
        </p:txBody>
      </p:sp>
      <p:sp>
        <p:nvSpPr>
          <p:cNvPr id="3" name="TextBox 2"/>
          <p:cNvSpPr txBox="1"/>
          <p:nvPr/>
        </p:nvSpPr>
        <p:spPr>
          <a:xfrm>
            <a:off x="432937" y="1024558"/>
            <a:ext cx="8531676" cy="4478149"/>
          </a:xfrm>
          <a:prstGeom prst="rect">
            <a:avLst/>
          </a:prstGeom>
          <a:noFill/>
        </p:spPr>
        <p:txBody>
          <a:bodyPr wrap="square" rtlCol="0">
            <a:spAutoFit/>
          </a:bodyPr>
          <a:lstStyle/>
          <a:p>
            <a:pPr marL="285750" indent="-285750">
              <a:lnSpc>
                <a:spcPct val="200000"/>
              </a:lnSpc>
              <a:buFont typeface="Arial"/>
              <a:buChar char="•"/>
            </a:pPr>
            <a:r>
              <a:rPr lang="en-US" dirty="0"/>
              <a:t>IN COPPIE IN CUI IL PARTNER HIV+ ASSUME TERAPIA E NON HA VIRUS NEL SANGUE, AVERE RAPORTI SENZA PRESERVATIVO NEI PERIODI DI MASSIMA FERTILITÀ </a:t>
            </a:r>
            <a:r>
              <a:rPr lang="en-US" dirty="0" err="1"/>
              <a:t>È</a:t>
            </a:r>
            <a:r>
              <a:rPr lang="en-US" dirty="0"/>
              <a:t> UN METODO DI CONCEPIMENTO SICURO</a:t>
            </a:r>
          </a:p>
          <a:p>
            <a:pPr marL="285750" indent="-285750">
              <a:lnSpc>
                <a:spcPct val="200000"/>
              </a:lnSpc>
              <a:buFont typeface="Arial"/>
              <a:buChar char="•"/>
            </a:pPr>
            <a:r>
              <a:rPr lang="en-US" dirty="0"/>
              <a:t>TEST HIV </a:t>
            </a:r>
            <a:r>
              <a:rPr lang="en-US" dirty="0" err="1"/>
              <a:t>È</a:t>
            </a:r>
            <a:r>
              <a:rPr lang="en-US" dirty="0"/>
              <a:t> CONSIGLIATO IN GRAVIDANZA</a:t>
            </a:r>
          </a:p>
          <a:p>
            <a:pPr marL="285750" indent="-285750">
              <a:lnSpc>
                <a:spcPct val="200000"/>
              </a:lnSpc>
              <a:buFont typeface="Arial"/>
              <a:buChar char="•"/>
            </a:pPr>
            <a:r>
              <a:rPr lang="en-US" dirty="0"/>
              <a:t>RISCHIO TRASMISSIONE AL NASCITURO &lt;1% (SE TERAPIA)</a:t>
            </a:r>
          </a:p>
          <a:p>
            <a:pPr marL="285750" indent="-285750">
              <a:lnSpc>
                <a:spcPct val="200000"/>
              </a:lnSpc>
              <a:buFont typeface="Arial"/>
              <a:buChar char="•"/>
            </a:pPr>
            <a:r>
              <a:rPr lang="en-US" dirty="0"/>
              <a:t>FARMACI ANTI HIV SI POSSONO USARE IN GRAVIDANZA</a:t>
            </a:r>
          </a:p>
          <a:p>
            <a:pPr marL="285750" indent="-285750">
              <a:lnSpc>
                <a:spcPct val="200000"/>
              </a:lnSpc>
              <a:buFont typeface="Arial"/>
              <a:buChar char="•"/>
            </a:pPr>
            <a:r>
              <a:rPr lang="en-US" dirty="0"/>
              <a:t>PARTO VAGINALE SE IN TERAPIA</a:t>
            </a:r>
          </a:p>
          <a:p>
            <a:pPr marL="285750" indent="-285750">
              <a:lnSpc>
                <a:spcPct val="200000"/>
              </a:lnSpc>
              <a:buFont typeface="Arial"/>
              <a:buChar char="•"/>
            </a:pPr>
            <a:r>
              <a:rPr lang="en-US" dirty="0"/>
              <a:t>ALLATTAMENTO AL SENO </a:t>
            </a:r>
            <a:r>
              <a:rPr lang="en-US" dirty="0" err="1"/>
              <a:t>È</a:t>
            </a:r>
            <a:r>
              <a:rPr lang="en-US" dirty="0"/>
              <a:t> DIBATTUTO</a:t>
            </a:r>
          </a:p>
        </p:txBody>
      </p:sp>
      <p:pic>
        <p:nvPicPr>
          <p:cNvPr id="7" name="Picture 6" descr="20151130111810_01-3335572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69" y="2442903"/>
            <a:ext cx="2108200" cy="4165600"/>
          </a:xfrm>
          <a:prstGeom prst="rect">
            <a:avLst/>
          </a:prstGeom>
        </p:spPr>
      </p:pic>
    </p:spTree>
    <p:extLst>
      <p:ext uri="{BB962C8B-B14F-4D97-AF65-F5344CB8AC3E}">
        <p14:creationId xmlns:p14="http://schemas.microsoft.com/office/powerpoint/2010/main" val="413271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BBA997E-0AA2-A94F-96D9-06984853B4FE}"/>
              </a:ext>
            </a:extLst>
          </p:cNvPr>
          <p:cNvSpPr txBox="1"/>
          <p:nvPr/>
        </p:nvSpPr>
        <p:spPr>
          <a:xfrm>
            <a:off x="591264" y="2406316"/>
            <a:ext cx="8162043" cy="1569660"/>
          </a:xfrm>
          <a:prstGeom prst="rect">
            <a:avLst/>
          </a:prstGeom>
          <a:noFill/>
        </p:spPr>
        <p:txBody>
          <a:bodyPr wrap="none" rtlCol="0">
            <a:spAutoFit/>
          </a:bodyPr>
          <a:lstStyle/>
          <a:p>
            <a:pPr algn="ctr"/>
            <a:r>
              <a:rPr lang="it-IT" sz="3200" dirty="0"/>
              <a:t>Quali sono i problemi associati alla gestione del </a:t>
            </a:r>
          </a:p>
          <a:p>
            <a:pPr algn="ctr"/>
            <a:r>
              <a:rPr lang="it-IT" sz="3200" dirty="0"/>
              <a:t>paziente </a:t>
            </a:r>
          </a:p>
          <a:p>
            <a:pPr algn="ctr"/>
            <a:r>
              <a:rPr lang="it-IT" sz="3200" dirty="0"/>
              <a:t>con infezione da HIV?</a:t>
            </a:r>
          </a:p>
        </p:txBody>
      </p:sp>
      <p:sp>
        <p:nvSpPr>
          <p:cNvPr id="3" name="Rettangolo 5">
            <a:extLst>
              <a:ext uri="{FF2B5EF4-FFF2-40B4-BE49-F238E27FC236}">
                <a16:creationId xmlns:a16="http://schemas.microsoft.com/office/drawing/2014/main" id="{3E45DB3E-B6CC-1745-82D2-4E8C99782E20}"/>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7728291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84746" y="3271298"/>
            <a:ext cx="1110496" cy="642965"/>
          </a:xfrm>
          <a:prstGeom prst="rect">
            <a:avLst/>
          </a:prstGeom>
        </p:spPr>
        <p:txBody>
          <a:bodyPr wrap="none" lIns="76803" tIns="38402" rIns="76803" bIns="38402">
            <a:spAutoFit/>
          </a:bodyPr>
          <a:lstStyle/>
          <a:p>
            <a:r>
              <a:rPr lang="it-IT" sz="3674" dirty="0">
                <a:solidFill>
                  <a:prstClr val="white"/>
                </a:solidFill>
                <a:latin typeface="Calibri"/>
              </a:rPr>
              <a:t>1948</a:t>
            </a:r>
          </a:p>
        </p:txBody>
      </p:sp>
      <p:sp>
        <p:nvSpPr>
          <p:cNvPr id="5" name="Rettangolo 4"/>
          <p:cNvSpPr/>
          <p:nvPr/>
        </p:nvSpPr>
        <p:spPr>
          <a:xfrm>
            <a:off x="5791007" y="2022052"/>
            <a:ext cx="1110496" cy="642965"/>
          </a:xfrm>
          <a:prstGeom prst="rect">
            <a:avLst/>
          </a:prstGeom>
        </p:spPr>
        <p:txBody>
          <a:bodyPr wrap="none" lIns="76803" tIns="38402" rIns="76803" bIns="38402">
            <a:spAutoFit/>
          </a:bodyPr>
          <a:lstStyle/>
          <a:p>
            <a:r>
              <a:rPr lang="it-IT" sz="3674" dirty="0">
                <a:solidFill>
                  <a:prstClr val="white"/>
                </a:solidFill>
                <a:latin typeface="Calibri"/>
              </a:rPr>
              <a:t>2017</a:t>
            </a:r>
          </a:p>
        </p:txBody>
      </p:sp>
      <p:sp>
        <p:nvSpPr>
          <p:cNvPr id="9" name="Titolo 1"/>
          <p:cNvSpPr txBox="1">
            <a:spLocks/>
          </p:cNvSpPr>
          <p:nvPr/>
        </p:nvSpPr>
        <p:spPr>
          <a:xfrm>
            <a:off x="1" y="140306"/>
            <a:ext cx="9144000" cy="1325103"/>
          </a:xfrm>
          <a:prstGeom prst="rect">
            <a:avLst/>
          </a:prstGeom>
        </p:spPr>
        <p:txBody>
          <a:bodyPr lIns="76803" tIns="38402" rIns="76803" bIns="38402">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99" b="1" dirty="0">
                <a:solidFill>
                  <a:schemeClr val="tx2">
                    <a:lumMod val="50000"/>
                  </a:schemeClr>
                </a:solidFill>
              </a:rPr>
              <a:t>Aderenza</a:t>
            </a:r>
          </a:p>
        </p:txBody>
      </p:sp>
      <p:sp>
        <p:nvSpPr>
          <p:cNvPr id="8" name="Rettangolo 7">
            <a:extLst>
              <a:ext uri="{FF2B5EF4-FFF2-40B4-BE49-F238E27FC236}">
                <a16:creationId xmlns:a16="http://schemas.microsoft.com/office/drawing/2014/main" id="{743BFCBE-7C14-DA49-8258-1D0CBA7590AB}"/>
              </a:ext>
            </a:extLst>
          </p:cNvPr>
          <p:cNvSpPr/>
          <p:nvPr/>
        </p:nvSpPr>
        <p:spPr>
          <a:xfrm>
            <a:off x="180931" y="3564401"/>
            <a:ext cx="8782143" cy="2472054"/>
          </a:xfrm>
          <a:prstGeom prst="rect">
            <a:avLst/>
          </a:prstGeom>
          <a:no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6803" tIns="38402" rIns="76803" bIns="38402" anchor="ctr"/>
          <a:lstStyle/>
          <a:p>
            <a:pPr algn="ctr">
              <a:defRPr/>
            </a:pPr>
            <a:endParaRPr lang="it-IT" sz="1350" dirty="0"/>
          </a:p>
        </p:txBody>
      </p:sp>
      <p:sp>
        <p:nvSpPr>
          <p:cNvPr id="7" name="CasellaDiTesto 6">
            <a:extLst>
              <a:ext uri="{FF2B5EF4-FFF2-40B4-BE49-F238E27FC236}">
                <a16:creationId xmlns:a16="http://schemas.microsoft.com/office/drawing/2014/main" id="{4009256E-B9F0-6844-9E94-65D84C4B7356}"/>
              </a:ext>
            </a:extLst>
          </p:cNvPr>
          <p:cNvSpPr txBox="1"/>
          <p:nvPr/>
        </p:nvSpPr>
        <p:spPr>
          <a:xfrm>
            <a:off x="1011777" y="3978811"/>
            <a:ext cx="6712479" cy="1692740"/>
          </a:xfrm>
          <a:prstGeom prst="rect">
            <a:avLst/>
          </a:prstGeom>
          <a:noFill/>
        </p:spPr>
        <p:txBody>
          <a:bodyPr wrap="none" lIns="76803" tIns="38402" rIns="76803" bIns="38402" rtlCol="0">
            <a:spAutoFit/>
          </a:bodyPr>
          <a:lstStyle/>
          <a:p>
            <a:pPr marL="240009" indent="-240009">
              <a:buFont typeface="Arial" panose="020B0604020202020204" pitchFamily="34" charset="0"/>
              <a:buChar char="•"/>
            </a:pPr>
            <a:r>
              <a:rPr lang="it-IT" sz="2099" dirty="0"/>
              <a:t>Verifica dell’aderenza</a:t>
            </a:r>
          </a:p>
          <a:p>
            <a:endParaRPr lang="it-IT" sz="2099" dirty="0"/>
          </a:p>
          <a:p>
            <a:pPr marL="240009" indent="-240009">
              <a:buFont typeface="Arial" panose="020B0604020202020204" pitchFamily="34" charset="0"/>
              <a:buChar char="•"/>
            </a:pPr>
            <a:r>
              <a:rPr lang="it-IT" sz="2099" dirty="0"/>
              <a:t>Analisi delle motivazioni di un’assunzione subottimale</a:t>
            </a:r>
          </a:p>
          <a:p>
            <a:endParaRPr lang="it-IT" sz="2099" dirty="0"/>
          </a:p>
          <a:p>
            <a:pPr marL="240009" indent="-240009">
              <a:buFont typeface="Arial" panose="020B0604020202020204" pitchFamily="34" charset="0"/>
              <a:buChar char="•"/>
            </a:pPr>
            <a:r>
              <a:rPr lang="it-IT" sz="2099" dirty="0"/>
              <a:t>Azioni mirati al ripristino e/o mantenimento dell’aderenza</a:t>
            </a:r>
          </a:p>
        </p:txBody>
      </p:sp>
      <p:pic>
        <p:nvPicPr>
          <p:cNvPr id="4" name="Immagine 3">
            <a:extLst>
              <a:ext uri="{FF2B5EF4-FFF2-40B4-BE49-F238E27FC236}">
                <a16:creationId xmlns:a16="http://schemas.microsoft.com/office/drawing/2014/main" id="{58FEDF92-C46A-499C-B76B-EFA7DACBA086}"/>
              </a:ext>
            </a:extLst>
          </p:cNvPr>
          <p:cNvPicPr>
            <a:picLocks noChangeAspect="1"/>
          </p:cNvPicPr>
          <p:nvPr/>
        </p:nvPicPr>
        <p:blipFill>
          <a:blip r:embed="rId2"/>
          <a:stretch>
            <a:fillRect/>
          </a:stretch>
        </p:blipFill>
        <p:spPr>
          <a:xfrm>
            <a:off x="495770" y="1331940"/>
            <a:ext cx="8213174" cy="1505544"/>
          </a:xfrm>
          <a:prstGeom prst="rect">
            <a:avLst/>
          </a:prstGeom>
        </p:spPr>
      </p:pic>
      <p:sp>
        <p:nvSpPr>
          <p:cNvPr id="10" name="Rettangolo 5">
            <a:extLst>
              <a:ext uri="{FF2B5EF4-FFF2-40B4-BE49-F238E27FC236}">
                <a16:creationId xmlns:a16="http://schemas.microsoft.com/office/drawing/2014/main" id="{3A4683E3-4D75-504D-8A22-4D2DB75E1D0D}"/>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536250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2">
            <a:extLst>
              <a:ext uri="{FF2B5EF4-FFF2-40B4-BE49-F238E27FC236}">
                <a16:creationId xmlns:a16="http://schemas.microsoft.com/office/drawing/2014/main" id="{2121F641-E1F2-0546-981D-C9CA3C8B362D}"/>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rPr>
              <a:t>Patologia cronica e aderenza</a:t>
            </a:r>
            <a:endParaRPr lang="it-IT" altLang="it-IT" sz="2999" dirty="0">
              <a:solidFill>
                <a:schemeClr val="tx2">
                  <a:lumMod val="50000"/>
                </a:schemeClr>
              </a:solidFill>
            </a:endParaRPr>
          </a:p>
        </p:txBody>
      </p:sp>
      <p:sp>
        <p:nvSpPr>
          <p:cNvPr id="2" name="Rettangolo 1">
            <a:extLst>
              <a:ext uri="{FF2B5EF4-FFF2-40B4-BE49-F238E27FC236}">
                <a16:creationId xmlns:a16="http://schemas.microsoft.com/office/drawing/2014/main" id="{338D79CF-97B8-2E49-8C29-6A23F00E395C}"/>
              </a:ext>
            </a:extLst>
          </p:cNvPr>
          <p:cNvSpPr/>
          <p:nvPr/>
        </p:nvSpPr>
        <p:spPr>
          <a:xfrm>
            <a:off x="370888" y="1119417"/>
            <a:ext cx="8402223" cy="5004544"/>
          </a:xfrm>
          <a:prstGeom prst="rect">
            <a:avLst/>
          </a:prstGeom>
        </p:spPr>
        <p:txBody>
          <a:bodyPr wrap="square" lIns="76803" tIns="38402" rIns="76803" bIns="38402">
            <a:spAutoFit/>
          </a:bodyPr>
          <a:lstStyle/>
          <a:p>
            <a:pPr algn="just">
              <a:lnSpc>
                <a:spcPct val="150000"/>
              </a:lnSpc>
            </a:pPr>
            <a:r>
              <a:rPr lang="it-IT" sz="2399" dirty="0"/>
              <a:t>Per continuità di cura (</a:t>
            </a:r>
            <a:r>
              <a:rPr lang="it-IT" sz="2399" b="1" i="1" dirty="0">
                <a:solidFill>
                  <a:schemeClr val="tx2">
                    <a:lumMod val="50000"/>
                  </a:schemeClr>
                </a:solidFill>
              </a:rPr>
              <a:t>continuum of care</a:t>
            </a:r>
            <a:r>
              <a:rPr lang="it-IT" sz="2399" dirty="0"/>
              <a:t>) si intende un percorso costituito dalla </a:t>
            </a:r>
            <a:r>
              <a:rPr lang="it-IT" sz="2399" i="1" dirty="0"/>
              <a:t>diagnosi</a:t>
            </a:r>
            <a:r>
              <a:rPr lang="it-IT" sz="2399" dirty="0"/>
              <a:t>, la presa in carico del paziente nel progetto di cura (</a:t>
            </a:r>
            <a:r>
              <a:rPr lang="it-IT" sz="2399" b="1" i="1" dirty="0">
                <a:solidFill>
                  <a:schemeClr val="tx2">
                    <a:lumMod val="50000"/>
                  </a:schemeClr>
                </a:solidFill>
              </a:rPr>
              <a:t>linkage to care</a:t>
            </a:r>
            <a:r>
              <a:rPr lang="it-IT" sz="2399" dirty="0"/>
              <a:t>), l’inizio della terapia e l’aderenza ai farmaci (</a:t>
            </a:r>
            <a:r>
              <a:rPr lang="it-IT" sz="2399" b="1" i="1" dirty="0">
                <a:solidFill>
                  <a:schemeClr val="tx2">
                    <a:lumMod val="50000"/>
                  </a:schemeClr>
                </a:solidFill>
              </a:rPr>
              <a:t>engagement in care</a:t>
            </a:r>
            <a:r>
              <a:rPr lang="it-IT" sz="2399" i="1" dirty="0"/>
              <a:t>)</a:t>
            </a:r>
            <a:r>
              <a:rPr lang="it-IT" sz="2399" dirty="0"/>
              <a:t>, ed il mantenimento in cura (</a:t>
            </a:r>
            <a:r>
              <a:rPr lang="it-IT" sz="2399" b="1" i="1" dirty="0" err="1">
                <a:solidFill>
                  <a:schemeClr val="tx2">
                    <a:lumMod val="50000"/>
                  </a:schemeClr>
                </a:solidFill>
              </a:rPr>
              <a:t>retention</a:t>
            </a:r>
            <a:r>
              <a:rPr lang="it-IT" sz="2399" b="1" i="1" dirty="0">
                <a:solidFill>
                  <a:schemeClr val="tx2">
                    <a:lumMod val="50000"/>
                  </a:schemeClr>
                </a:solidFill>
              </a:rPr>
              <a:t> in care</a:t>
            </a:r>
            <a:r>
              <a:rPr lang="it-IT" sz="2399" dirty="0"/>
              <a:t>). E’ un concetto peculiare delle patologie croniche, anche infettive, fra cui in primo luogo l’infezione da HIV, che richiedono l'erogazione di assistenza per un periodo lungo, talvolta indefinito, subito dopo aver posto la diagnosi e indipendentemente dall’aver avuto accesso al trattamento. </a:t>
            </a:r>
          </a:p>
        </p:txBody>
      </p:sp>
      <p:sp>
        <p:nvSpPr>
          <p:cNvPr id="4" name="Rettangolo 5">
            <a:extLst>
              <a:ext uri="{FF2B5EF4-FFF2-40B4-BE49-F238E27FC236}">
                <a16:creationId xmlns:a16="http://schemas.microsoft.com/office/drawing/2014/main" id="{5A6B2ADA-A8F0-3D4B-B107-3C07ED743FFE}"/>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2298751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riangolo isoscele 12">
            <a:extLst>
              <a:ext uri="{FF2B5EF4-FFF2-40B4-BE49-F238E27FC236}">
                <a16:creationId xmlns:a16="http://schemas.microsoft.com/office/drawing/2014/main" id="{F0FCCBBD-9EAA-4BAE-9E68-C0F6542934EF}"/>
              </a:ext>
            </a:extLst>
          </p:cNvPr>
          <p:cNvSpPr/>
          <p:nvPr/>
        </p:nvSpPr>
        <p:spPr>
          <a:xfrm>
            <a:off x="2347457" y="3283970"/>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5" name="Triangolo isoscele 14">
            <a:extLst>
              <a:ext uri="{FF2B5EF4-FFF2-40B4-BE49-F238E27FC236}">
                <a16:creationId xmlns:a16="http://schemas.microsoft.com/office/drawing/2014/main" id="{C0169FE2-BFD5-450E-BED4-7A5AD0454281}"/>
              </a:ext>
            </a:extLst>
          </p:cNvPr>
          <p:cNvSpPr/>
          <p:nvPr/>
        </p:nvSpPr>
        <p:spPr>
          <a:xfrm>
            <a:off x="4815188" y="3283970"/>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6" name="Triangolo isoscele 15">
            <a:extLst>
              <a:ext uri="{FF2B5EF4-FFF2-40B4-BE49-F238E27FC236}">
                <a16:creationId xmlns:a16="http://schemas.microsoft.com/office/drawing/2014/main" id="{569850C0-E88E-4C80-A978-C3D0273A0A8F}"/>
              </a:ext>
            </a:extLst>
          </p:cNvPr>
          <p:cNvSpPr/>
          <p:nvPr/>
        </p:nvSpPr>
        <p:spPr>
          <a:xfrm>
            <a:off x="3568494" y="1167635"/>
            <a:ext cx="2219925" cy="1967566"/>
          </a:xfrm>
          <a:prstGeom prst="triangle">
            <a:avLst/>
          </a:prstGeom>
          <a:solidFill>
            <a:srgbClr val="60D4C7"/>
          </a:solid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17" name="Triangolo isoscele 16">
            <a:extLst>
              <a:ext uri="{FF2B5EF4-FFF2-40B4-BE49-F238E27FC236}">
                <a16:creationId xmlns:a16="http://schemas.microsoft.com/office/drawing/2014/main" id="{CCFD3AA6-CA85-46CD-907A-C71E6207DBD2}"/>
              </a:ext>
            </a:extLst>
          </p:cNvPr>
          <p:cNvSpPr/>
          <p:nvPr/>
        </p:nvSpPr>
        <p:spPr>
          <a:xfrm rot="10800000">
            <a:off x="3575541" y="3267510"/>
            <a:ext cx="2219925" cy="1967566"/>
          </a:xfrm>
          <a:prstGeom prst="triangle">
            <a:avLst/>
          </a:prstGeom>
          <a:solidFill>
            <a:schemeClr val="tx2">
              <a:lumMod val="50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b="1" dirty="0"/>
          </a:p>
        </p:txBody>
      </p:sp>
      <p:sp>
        <p:nvSpPr>
          <p:cNvPr id="9" name="Rettangolo 8">
            <a:extLst>
              <a:ext uri="{FF2B5EF4-FFF2-40B4-BE49-F238E27FC236}">
                <a16:creationId xmlns:a16="http://schemas.microsoft.com/office/drawing/2014/main" id="{CF2AA39D-58FD-4A58-9203-91FCB75AFBF1}"/>
              </a:ext>
            </a:extLst>
          </p:cNvPr>
          <p:cNvSpPr/>
          <p:nvPr/>
        </p:nvSpPr>
        <p:spPr>
          <a:xfrm>
            <a:off x="3539017" y="3289304"/>
            <a:ext cx="2256447" cy="723628"/>
          </a:xfrm>
          <a:prstGeom prst="rect">
            <a:avLst/>
          </a:prstGeom>
        </p:spPr>
        <p:txBody>
          <a:bodyPr wrap="square" lIns="76803" tIns="38402" rIns="76803" bIns="38402">
            <a:spAutoFit/>
          </a:bodyPr>
          <a:lstStyle/>
          <a:p>
            <a:pPr algn="ctr"/>
            <a:r>
              <a:rPr lang="it-IT" sz="2099" b="1" dirty="0">
                <a:solidFill>
                  <a:schemeClr val="bg1">
                    <a:lumMod val="95000"/>
                  </a:schemeClr>
                </a:solidFill>
                <a:latin typeface="ArialNarrow" panose="020B0606020202030204" pitchFamily="34" charset="0"/>
              </a:rPr>
              <a:t>PATOLOGIE CRONICHE</a:t>
            </a:r>
            <a:endParaRPr lang="it-IT" sz="2099" b="1" dirty="0">
              <a:solidFill>
                <a:schemeClr val="bg1">
                  <a:lumMod val="95000"/>
                </a:schemeClr>
              </a:solidFill>
            </a:endParaRPr>
          </a:p>
        </p:txBody>
      </p:sp>
      <p:sp>
        <p:nvSpPr>
          <p:cNvPr id="8" name="Rettangolo 7">
            <a:extLst>
              <a:ext uri="{FF2B5EF4-FFF2-40B4-BE49-F238E27FC236}">
                <a16:creationId xmlns:a16="http://schemas.microsoft.com/office/drawing/2014/main" id="{61EFEADA-FB92-AB40-83B6-084D49507C2B}"/>
              </a:ext>
            </a:extLst>
          </p:cNvPr>
          <p:cNvSpPr/>
          <p:nvPr/>
        </p:nvSpPr>
        <p:spPr>
          <a:xfrm>
            <a:off x="3915925" y="2343444"/>
            <a:ext cx="1539155" cy="631552"/>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RETENTION IN CARE</a:t>
            </a:r>
            <a:endParaRPr lang="it-IT" b="1" dirty="0">
              <a:solidFill>
                <a:schemeClr val="tx2">
                  <a:lumMod val="50000"/>
                </a:schemeClr>
              </a:solidFill>
            </a:endParaRPr>
          </a:p>
        </p:txBody>
      </p:sp>
      <p:sp>
        <p:nvSpPr>
          <p:cNvPr id="7" name="Rettangolo 6">
            <a:extLst>
              <a:ext uri="{FF2B5EF4-FFF2-40B4-BE49-F238E27FC236}">
                <a16:creationId xmlns:a16="http://schemas.microsoft.com/office/drawing/2014/main" id="{C5910220-50D2-B941-A32B-7FA2A866BD5E}"/>
              </a:ext>
            </a:extLst>
          </p:cNvPr>
          <p:cNvSpPr/>
          <p:nvPr/>
        </p:nvSpPr>
        <p:spPr>
          <a:xfrm>
            <a:off x="2499569" y="4666068"/>
            <a:ext cx="1915701" cy="631552"/>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ENGAGEMENT IN CARE</a:t>
            </a:r>
            <a:endParaRPr lang="it-IT" b="1" dirty="0">
              <a:solidFill>
                <a:schemeClr val="tx2">
                  <a:lumMod val="50000"/>
                </a:schemeClr>
              </a:solidFill>
            </a:endParaRPr>
          </a:p>
        </p:txBody>
      </p:sp>
      <p:sp>
        <p:nvSpPr>
          <p:cNvPr id="6" name="Rettangolo 5">
            <a:extLst>
              <a:ext uri="{FF2B5EF4-FFF2-40B4-BE49-F238E27FC236}">
                <a16:creationId xmlns:a16="http://schemas.microsoft.com/office/drawing/2014/main" id="{FC01FF9A-020E-DA4E-AB4F-25A54F2E9F3B}"/>
              </a:ext>
            </a:extLst>
          </p:cNvPr>
          <p:cNvSpPr/>
          <p:nvPr/>
        </p:nvSpPr>
        <p:spPr>
          <a:xfrm>
            <a:off x="4767102" y="4657584"/>
            <a:ext cx="2256447" cy="354553"/>
          </a:xfrm>
          <a:prstGeom prst="rect">
            <a:avLst/>
          </a:prstGeom>
        </p:spPr>
        <p:txBody>
          <a:bodyPr wrap="square" lIns="76803" tIns="38402" rIns="76803" bIns="38402">
            <a:spAutoFit/>
          </a:bodyPr>
          <a:lstStyle/>
          <a:p>
            <a:pPr algn="ctr"/>
            <a:r>
              <a:rPr lang="it-IT" b="1" dirty="0">
                <a:solidFill>
                  <a:schemeClr val="tx2">
                    <a:lumMod val="50000"/>
                  </a:schemeClr>
                </a:solidFill>
                <a:latin typeface="ArialNarrow" panose="020B0606020202030204" pitchFamily="34" charset="0"/>
              </a:rPr>
              <a:t>LINKAGE TO CARE</a:t>
            </a:r>
            <a:endParaRPr lang="it-IT" b="1" dirty="0">
              <a:solidFill>
                <a:schemeClr val="tx2">
                  <a:lumMod val="50000"/>
                </a:schemeClr>
              </a:solidFill>
            </a:endParaRPr>
          </a:p>
        </p:txBody>
      </p:sp>
      <p:sp>
        <p:nvSpPr>
          <p:cNvPr id="22" name="Parentesi quadra chiusa 21">
            <a:extLst>
              <a:ext uri="{FF2B5EF4-FFF2-40B4-BE49-F238E27FC236}">
                <a16:creationId xmlns:a16="http://schemas.microsoft.com/office/drawing/2014/main" id="{30466672-F377-4569-B1B6-C6D9066F216B}"/>
              </a:ext>
            </a:extLst>
          </p:cNvPr>
          <p:cNvSpPr/>
          <p:nvPr/>
        </p:nvSpPr>
        <p:spPr>
          <a:xfrm rot="5400000">
            <a:off x="4438854" y="4717648"/>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b="1" dirty="0"/>
          </a:p>
        </p:txBody>
      </p:sp>
      <p:sp>
        <p:nvSpPr>
          <p:cNvPr id="23" name="Parentesi quadra chiusa 22">
            <a:extLst>
              <a:ext uri="{FF2B5EF4-FFF2-40B4-BE49-F238E27FC236}">
                <a16:creationId xmlns:a16="http://schemas.microsoft.com/office/drawing/2014/main" id="{FFBC930D-56DE-4AA8-94AF-B01B5B659E80}"/>
              </a:ext>
            </a:extLst>
          </p:cNvPr>
          <p:cNvSpPr/>
          <p:nvPr/>
        </p:nvSpPr>
        <p:spPr>
          <a:xfrm rot="12576891">
            <a:off x="3049185" y="1997866"/>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b="1" dirty="0"/>
          </a:p>
        </p:txBody>
      </p:sp>
      <p:sp>
        <p:nvSpPr>
          <p:cNvPr id="26" name="Parentesi quadra chiusa 25">
            <a:extLst>
              <a:ext uri="{FF2B5EF4-FFF2-40B4-BE49-F238E27FC236}">
                <a16:creationId xmlns:a16="http://schemas.microsoft.com/office/drawing/2014/main" id="{57AEFD9B-21F1-4823-BC54-2ECD462F0A59}"/>
              </a:ext>
            </a:extLst>
          </p:cNvPr>
          <p:cNvSpPr/>
          <p:nvPr/>
        </p:nvSpPr>
        <p:spPr>
          <a:xfrm rot="19962428">
            <a:off x="6132170" y="2187754"/>
            <a:ext cx="479202" cy="1861752"/>
          </a:xfrm>
          <a:prstGeom prst="rightBracket">
            <a:avLst/>
          </a:prstGeom>
          <a:ln w="762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350"/>
          </a:p>
        </p:txBody>
      </p:sp>
      <p:sp>
        <p:nvSpPr>
          <p:cNvPr id="27" name="Rettangolo 2">
            <a:extLst>
              <a:ext uri="{FF2B5EF4-FFF2-40B4-BE49-F238E27FC236}">
                <a16:creationId xmlns:a16="http://schemas.microsoft.com/office/drawing/2014/main" id="{2ED52382-98D1-4D59-A57A-CE290CF95DEB}"/>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rPr>
              <a:t>Patologia cronica e aderenza</a:t>
            </a:r>
            <a:endParaRPr lang="it-IT" altLang="it-IT" sz="2999" dirty="0">
              <a:solidFill>
                <a:schemeClr val="tx2">
                  <a:lumMod val="50000"/>
                </a:schemeClr>
              </a:solidFill>
            </a:endParaRPr>
          </a:p>
        </p:txBody>
      </p:sp>
      <p:sp>
        <p:nvSpPr>
          <p:cNvPr id="14" name="Rettangolo 5">
            <a:extLst>
              <a:ext uri="{FF2B5EF4-FFF2-40B4-BE49-F238E27FC236}">
                <a16:creationId xmlns:a16="http://schemas.microsoft.com/office/drawing/2014/main" id="{D09FE406-4B77-A74B-8E51-8182FE20164B}"/>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32279735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2">
            <a:extLst>
              <a:ext uri="{FF2B5EF4-FFF2-40B4-BE49-F238E27FC236}">
                <a16:creationId xmlns:a16="http://schemas.microsoft.com/office/drawing/2014/main" id="{2121F641-E1F2-0546-981D-C9CA3C8B362D}"/>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latin typeface="+mn-lt"/>
              </a:rPr>
              <a:t>Stima italiana della continuità di cura</a:t>
            </a:r>
            <a:endParaRPr lang="it-IT" altLang="it-IT" sz="2999" dirty="0">
              <a:solidFill>
                <a:schemeClr val="tx2">
                  <a:lumMod val="50000"/>
                </a:schemeClr>
              </a:solidFill>
              <a:latin typeface="+mn-lt"/>
            </a:endParaRPr>
          </a:p>
        </p:txBody>
      </p:sp>
      <p:pic>
        <p:nvPicPr>
          <p:cNvPr id="3" name="Immagine 2">
            <a:extLst>
              <a:ext uri="{FF2B5EF4-FFF2-40B4-BE49-F238E27FC236}">
                <a16:creationId xmlns:a16="http://schemas.microsoft.com/office/drawing/2014/main" id="{56DFCD3F-F31A-6B4D-BB9E-C1657D84D4CD}"/>
              </a:ext>
            </a:extLst>
          </p:cNvPr>
          <p:cNvPicPr>
            <a:picLocks noChangeAspect="1"/>
          </p:cNvPicPr>
          <p:nvPr/>
        </p:nvPicPr>
        <p:blipFill>
          <a:blip r:embed="rId2"/>
          <a:stretch>
            <a:fillRect/>
          </a:stretch>
        </p:blipFill>
        <p:spPr>
          <a:xfrm>
            <a:off x="580650" y="2039181"/>
            <a:ext cx="8415633" cy="3204104"/>
          </a:xfrm>
          <a:prstGeom prst="rect">
            <a:avLst/>
          </a:prstGeom>
        </p:spPr>
      </p:pic>
      <p:sp>
        <p:nvSpPr>
          <p:cNvPr id="4" name="Rettangolo 5">
            <a:extLst>
              <a:ext uri="{FF2B5EF4-FFF2-40B4-BE49-F238E27FC236}">
                <a16:creationId xmlns:a16="http://schemas.microsoft.com/office/drawing/2014/main" id="{38438086-61F6-6041-AB85-70C8F51B2F5A}"/>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1431813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263BC7-30C1-402A-A321-B3DB6D4EA3B7}"/>
              </a:ext>
            </a:extLst>
          </p:cNvPr>
          <p:cNvPicPr>
            <a:picLocks noChangeAspect="1"/>
          </p:cNvPicPr>
          <p:nvPr/>
        </p:nvPicPr>
        <p:blipFill>
          <a:blip r:embed="rId2"/>
          <a:stretch>
            <a:fillRect/>
          </a:stretch>
        </p:blipFill>
        <p:spPr>
          <a:xfrm>
            <a:off x="743947" y="2243446"/>
            <a:ext cx="7656106" cy="2134280"/>
          </a:xfrm>
          <a:prstGeom prst="rect">
            <a:avLst/>
          </a:prstGeom>
        </p:spPr>
      </p:pic>
      <p:sp>
        <p:nvSpPr>
          <p:cNvPr id="5" name="Rettangolo 2">
            <a:extLst>
              <a:ext uri="{FF2B5EF4-FFF2-40B4-BE49-F238E27FC236}">
                <a16:creationId xmlns:a16="http://schemas.microsoft.com/office/drawing/2014/main" id="{9747A9FB-BBDA-4127-A744-78E0496A2B69}"/>
              </a:ext>
            </a:extLst>
          </p:cNvPr>
          <p:cNvSpPr>
            <a:spLocks noChangeArrowheads="1"/>
          </p:cNvSpPr>
          <p:nvPr/>
        </p:nvSpPr>
        <p:spPr bwMode="auto">
          <a:xfrm>
            <a:off x="0" y="143162"/>
            <a:ext cx="9144000" cy="5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803" tIns="38402" rIns="76803" bIns="38402">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2999" b="1" dirty="0">
                <a:solidFill>
                  <a:schemeClr val="tx2">
                    <a:lumMod val="50000"/>
                  </a:schemeClr>
                </a:solidFill>
                <a:latin typeface="+mn-lt"/>
              </a:rPr>
              <a:t>Stima italiana della continuità di cura</a:t>
            </a:r>
            <a:endParaRPr lang="it-IT" altLang="it-IT" sz="2999" dirty="0">
              <a:solidFill>
                <a:schemeClr val="tx2">
                  <a:lumMod val="50000"/>
                </a:schemeClr>
              </a:solidFill>
              <a:latin typeface="+mn-lt"/>
            </a:endParaRPr>
          </a:p>
        </p:txBody>
      </p:sp>
      <p:sp>
        <p:nvSpPr>
          <p:cNvPr id="4" name="Rettangolo 5">
            <a:extLst>
              <a:ext uri="{FF2B5EF4-FFF2-40B4-BE49-F238E27FC236}">
                <a16:creationId xmlns:a16="http://schemas.microsoft.com/office/drawing/2014/main" id="{D43E9197-8FF2-CA4E-8E82-DFAD01B5F034}"/>
              </a:ext>
            </a:extLst>
          </p:cNvPr>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Tree>
    <p:extLst>
      <p:ext uri="{BB962C8B-B14F-4D97-AF65-F5344CB8AC3E}">
        <p14:creationId xmlns:p14="http://schemas.microsoft.com/office/powerpoint/2010/main" val="184805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5"/>
          <p:cNvSpPr/>
          <p:nvPr/>
        </p:nvSpPr>
        <p:spPr>
          <a:xfrm>
            <a:off x="179388" y="188913"/>
            <a:ext cx="8785225" cy="652462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1800"/>
          </a:p>
        </p:txBody>
      </p:sp>
      <p:sp>
        <p:nvSpPr>
          <p:cNvPr id="6" name="Rectangle 5"/>
          <p:cNvSpPr>
            <a:spLocks noChangeArrowheads="1"/>
          </p:cNvSpPr>
          <p:nvPr/>
        </p:nvSpPr>
        <p:spPr bwMode="auto">
          <a:xfrm>
            <a:off x="2922593" y="289435"/>
            <a:ext cx="3311700" cy="45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945" tIns="41473" rIns="82945" bIns="41473" anchor="ctr">
            <a:spAutoFit/>
          </a:bodyPr>
          <a:lstStyle/>
          <a:p>
            <a:r>
              <a:rPr lang="it-IT" sz="2400" dirty="0">
                <a:solidFill>
                  <a:srgbClr val="FF0000"/>
                </a:solidFill>
              </a:rPr>
              <a:t>CHI HA SCOPERTO L’HIV?</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170" y="3815768"/>
            <a:ext cx="7188200" cy="1228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541" y="6300787"/>
            <a:ext cx="4803422"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057" y="4905909"/>
            <a:ext cx="5733906" cy="139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ids-discov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96" y="906463"/>
            <a:ext cx="5088467" cy="2968625"/>
          </a:xfrm>
          <a:prstGeom prst="rect">
            <a:avLst/>
          </a:prstGeom>
          <a:noFill/>
          <a:ln w="57150">
            <a:solidFill>
              <a:srgbClr val="99000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Rectangle 3"/>
          <p:cNvSpPr>
            <a:spLocks noChangeArrowheads="1"/>
          </p:cNvSpPr>
          <p:nvPr/>
        </p:nvSpPr>
        <p:spPr bwMode="auto">
          <a:xfrm>
            <a:off x="435739" y="2230011"/>
            <a:ext cx="1502811" cy="329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945" tIns="41473" rIns="82945" bIns="41473" anchor="ctr">
            <a:spAutoFit/>
          </a:bodyPr>
          <a:lstStyle/>
          <a:p>
            <a:pPr algn="ctr"/>
            <a:r>
              <a:rPr lang="it-IT" sz="1600" b="1" dirty="0" err="1">
                <a:solidFill>
                  <a:srgbClr val="990000"/>
                </a:solidFill>
              </a:rPr>
              <a:t>Luc</a:t>
            </a:r>
            <a:r>
              <a:rPr lang="it-IT" sz="1600" b="1" dirty="0">
                <a:solidFill>
                  <a:srgbClr val="990000"/>
                </a:solidFill>
              </a:rPr>
              <a:t> Montagnier</a:t>
            </a:r>
          </a:p>
        </p:txBody>
      </p:sp>
      <p:sp>
        <p:nvSpPr>
          <p:cNvPr id="12" name="Rectangle 11"/>
          <p:cNvSpPr>
            <a:spLocks noChangeArrowheads="1"/>
          </p:cNvSpPr>
          <p:nvPr/>
        </p:nvSpPr>
        <p:spPr bwMode="auto">
          <a:xfrm>
            <a:off x="7164144" y="2230011"/>
            <a:ext cx="1240320" cy="329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945" tIns="41473" rIns="82945" bIns="41473" anchor="ctr">
            <a:spAutoFit/>
          </a:bodyPr>
          <a:lstStyle/>
          <a:p>
            <a:pPr algn="ctr"/>
            <a:r>
              <a:rPr lang="it-IT" sz="1600" b="1" dirty="0">
                <a:solidFill>
                  <a:srgbClr val="990000"/>
                </a:solidFill>
              </a:rPr>
              <a:t>Robert Gallo</a:t>
            </a:r>
          </a:p>
        </p:txBody>
      </p:sp>
    </p:spTree>
    <p:extLst>
      <p:ext uri="{BB962C8B-B14F-4D97-AF65-F5344CB8AC3E}">
        <p14:creationId xmlns:p14="http://schemas.microsoft.com/office/powerpoint/2010/main" val="27229288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08284" y="228600"/>
            <a:ext cx="8951495" cy="6432530"/>
          </a:xfrm>
          <a:prstGeom prst="rect">
            <a:avLst/>
          </a:prstGeom>
          <a:noFill/>
          <a:ln w="38100">
            <a:solidFill>
              <a:srgbClr val="FF0000"/>
            </a:solidFill>
          </a:ln>
        </p:spPr>
        <p:txBody>
          <a:bodyPr wrap="square" rtlCol="0">
            <a:spAutoFit/>
          </a:bodyPr>
          <a:lstStyle/>
          <a:p>
            <a:pPr lvl="0" defTabSz="914400">
              <a:defRPr/>
            </a:pPr>
            <a:r>
              <a:rPr lang="it-IT" b="1" kern="0" dirty="0">
                <a:solidFill>
                  <a:srgbClr val="000000"/>
                </a:solidFill>
                <a:latin typeface="Gills Sans MT"/>
                <a:cs typeface="Gills Sans MT"/>
              </a:rPr>
              <a:t>Legge 135/1990</a:t>
            </a:r>
          </a:p>
          <a:p>
            <a:pPr lvl="0" defTabSz="914400">
              <a:defRPr/>
            </a:pPr>
            <a:endParaRPr lang="it-IT" kern="0" dirty="0">
              <a:solidFill>
                <a:srgbClr val="000000"/>
              </a:solidFill>
              <a:latin typeface="Gills Sans MT"/>
              <a:cs typeface="Gills Sans MT"/>
            </a:endParaRPr>
          </a:p>
          <a:p>
            <a:pPr lvl="0" defTabSz="914400">
              <a:buFontTx/>
              <a:buChar char="-"/>
              <a:defRPr/>
            </a:pPr>
            <a:r>
              <a:rPr lang="it-IT" dirty="0">
                <a:solidFill>
                  <a:srgbClr val="000000"/>
                </a:solidFill>
                <a:latin typeface="Gills Sans MT"/>
                <a:cs typeface="Gills Sans MT"/>
              </a:rPr>
              <a:t> eseguire  il test HIV è un atto </a:t>
            </a:r>
            <a:r>
              <a:rPr lang="it-IT" b="1" dirty="0">
                <a:solidFill>
                  <a:srgbClr val="000000"/>
                </a:solidFill>
                <a:latin typeface="Gills Sans MT"/>
                <a:cs typeface="Gills Sans MT"/>
              </a:rPr>
              <a:t>volontario</a:t>
            </a:r>
            <a:r>
              <a:rPr lang="it-IT" dirty="0">
                <a:solidFill>
                  <a:srgbClr val="000000"/>
                </a:solidFill>
                <a:latin typeface="Gills Sans MT"/>
                <a:cs typeface="Gills Sans MT"/>
              </a:rPr>
              <a:t> per il quale è necessario il </a:t>
            </a:r>
            <a:r>
              <a:rPr lang="it-IT" b="1" dirty="0">
                <a:solidFill>
                  <a:srgbClr val="000000"/>
                </a:solidFill>
                <a:latin typeface="Gills Sans MT"/>
                <a:cs typeface="Gills Sans MT"/>
              </a:rPr>
              <a:t>consenso</a:t>
            </a:r>
            <a:r>
              <a:rPr lang="it-IT" dirty="0">
                <a:solidFill>
                  <a:srgbClr val="000000"/>
                </a:solidFill>
                <a:latin typeface="Gills Sans MT"/>
                <a:cs typeface="Gills Sans MT"/>
              </a:rPr>
              <a:t> esplicito ed </a:t>
            </a:r>
            <a:r>
              <a:rPr lang="it-IT" b="1" dirty="0">
                <a:solidFill>
                  <a:srgbClr val="000000"/>
                </a:solidFill>
                <a:latin typeface="Gills Sans MT"/>
                <a:cs typeface="Gills Sans MT"/>
              </a:rPr>
              <a:t>informato</a:t>
            </a:r>
            <a:r>
              <a:rPr lang="it-IT" dirty="0">
                <a:solidFill>
                  <a:srgbClr val="000000"/>
                </a:solidFill>
                <a:latin typeface="Gills Sans MT"/>
                <a:cs typeface="Gills Sans MT"/>
              </a:rPr>
              <a:t> (anche in carcere)…diritto all’</a:t>
            </a:r>
            <a:r>
              <a:rPr lang="it-IT" b="1" dirty="0">
                <a:solidFill>
                  <a:srgbClr val="000000"/>
                </a:solidFill>
                <a:latin typeface="Gills Sans MT"/>
                <a:cs typeface="Gills Sans MT"/>
              </a:rPr>
              <a:t>anonimato</a:t>
            </a:r>
            <a:r>
              <a:rPr lang="it-IT" dirty="0">
                <a:solidFill>
                  <a:srgbClr val="000000"/>
                </a:solidFill>
                <a:latin typeface="Gills Sans MT"/>
                <a:cs typeface="Gills Sans MT"/>
              </a:rPr>
              <a:t> </a:t>
            </a:r>
          </a:p>
          <a:p>
            <a:pPr lvl="0" defTabSz="914400">
              <a:defRPr/>
            </a:pPr>
            <a:endParaRPr lang="it-IT" dirty="0">
              <a:solidFill>
                <a:srgbClr val="000000"/>
              </a:solidFill>
              <a:latin typeface="Gills Sans MT"/>
              <a:cs typeface="Gills Sans MT"/>
            </a:endParaRPr>
          </a:p>
          <a:p>
            <a:pPr lvl="0" defTabSz="914400">
              <a:buFontTx/>
              <a:buChar char="-"/>
              <a:defRPr/>
            </a:pPr>
            <a:r>
              <a:rPr lang="it-IT" dirty="0">
                <a:solidFill>
                  <a:srgbClr val="000000"/>
                </a:solidFill>
                <a:latin typeface="Gills Sans MT"/>
                <a:cs typeface="Gills Sans MT"/>
              </a:rPr>
              <a:t> la comunicazione dell’</a:t>
            </a:r>
            <a:r>
              <a:rPr lang="it-IT" dirty="0" err="1">
                <a:solidFill>
                  <a:srgbClr val="000000"/>
                </a:solidFill>
                <a:latin typeface="Gills Sans MT"/>
                <a:cs typeface="Gills Sans MT"/>
              </a:rPr>
              <a:t>esitoavviene</a:t>
            </a:r>
            <a:r>
              <a:rPr lang="it-IT" dirty="0">
                <a:solidFill>
                  <a:srgbClr val="000000"/>
                </a:solidFill>
                <a:latin typeface="Gills Sans MT"/>
                <a:cs typeface="Gills Sans MT"/>
              </a:rPr>
              <a:t>  </a:t>
            </a:r>
            <a:r>
              <a:rPr lang="it-IT" b="1" dirty="0">
                <a:solidFill>
                  <a:srgbClr val="000000"/>
                </a:solidFill>
                <a:latin typeface="Gills Sans MT"/>
                <a:cs typeface="Gills Sans MT"/>
              </a:rPr>
              <a:t>esclusivamente al diretto interessato</a:t>
            </a:r>
          </a:p>
          <a:p>
            <a:pPr lvl="0" defTabSz="914400">
              <a:defRPr/>
            </a:pPr>
            <a:endParaRPr lang="it-IT" b="1" dirty="0">
              <a:solidFill>
                <a:srgbClr val="000000"/>
              </a:solidFill>
              <a:latin typeface="Gills Sans MT"/>
              <a:cs typeface="Gills Sans MT"/>
            </a:endParaRPr>
          </a:p>
          <a:p>
            <a:pPr defTabSz="914400">
              <a:buFontTx/>
              <a:buChar char="-"/>
              <a:defRPr/>
            </a:pPr>
            <a:r>
              <a:rPr lang="it-IT" kern="0" dirty="0">
                <a:solidFill>
                  <a:srgbClr val="000000"/>
                </a:solidFill>
                <a:latin typeface="Gills Sans MT"/>
                <a:cs typeface="Gills Sans MT"/>
              </a:rPr>
              <a:t> </a:t>
            </a:r>
            <a:r>
              <a:rPr lang="it-IT" dirty="0">
                <a:solidFill>
                  <a:srgbClr val="000000"/>
                </a:solidFill>
                <a:latin typeface="Gills Sans MT"/>
                <a:cs typeface="Gills Sans MT"/>
              </a:rPr>
              <a:t>il ricovero in </a:t>
            </a:r>
            <a:r>
              <a:rPr lang="it-IT" b="1" dirty="0">
                <a:solidFill>
                  <a:srgbClr val="000000"/>
                </a:solidFill>
                <a:latin typeface="Gills Sans MT"/>
                <a:cs typeface="Gills Sans MT"/>
              </a:rPr>
              <a:t>ospedale</a:t>
            </a:r>
            <a:r>
              <a:rPr lang="it-IT" dirty="0">
                <a:solidFill>
                  <a:srgbClr val="000000"/>
                </a:solidFill>
                <a:latin typeface="Gills Sans MT"/>
                <a:cs typeface="Gills Sans MT"/>
              </a:rPr>
              <a:t> non autorizza gli operatori sanitari a sottoporre a screening i pazienti</a:t>
            </a:r>
          </a:p>
          <a:p>
            <a:pPr defTabSz="914400">
              <a:defRPr/>
            </a:pPr>
            <a:endParaRPr lang="it-IT" dirty="0">
              <a:solidFill>
                <a:srgbClr val="000000"/>
              </a:solidFill>
              <a:latin typeface="Gills Sans MT"/>
              <a:cs typeface="Gills Sans MT"/>
            </a:endParaRPr>
          </a:p>
          <a:p>
            <a:pPr defTabSz="914400">
              <a:buFontTx/>
              <a:buChar char="-"/>
              <a:defRPr/>
            </a:pPr>
            <a:r>
              <a:rPr lang="it-IT" dirty="0">
                <a:solidFill>
                  <a:srgbClr val="000000"/>
                </a:solidFill>
                <a:latin typeface="Gills Sans MT"/>
                <a:cs typeface="Gills Sans MT"/>
              </a:rPr>
              <a:t> al </a:t>
            </a:r>
            <a:r>
              <a:rPr lang="it-IT" b="1" dirty="0">
                <a:solidFill>
                  <a:srgbClr val="000000"/>
                </a:solidFill>
                <a:latin typeface="Gills Sans MT"/>
                <a:cs typeface="Gills Sans MT"/>
              </a:rPr>
              <a:t>lavoratore</a:t>
            </a:r>
            <a:r>
              <a:rPr lang="it-IT" dirty="0">
                <a:solidFill>
                  <a:srgbClr val="000000"/>
                </a:solidFill>
                <a:latin typeface="Gills Sans MT"/>
                <a:cs typeface="Gills Sans MT"/>
              </a:rPr>
              <a:t> o alla persona che effettua una selezione per l'assunzione non può essere chiesto di sottoporsi all'esecuzione del test HIV</a:t>
            </a: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buFontTx/>
              <a:buChar char="-"/>
              <a:defRPr/>
            </a:pPr>
            <a:endParaRPr lang="it-IT" dirty="0">
              <a:solidFill>
                <a:srgbClr val="000000"/>
              </a:solidFill>
              <a:latin typeface="Gills Sans MT"/>
              <a:cs typeface="Gills Sans MT"/>
            </a:endParaRPr>
          </a:p>
          <a:p>
            <a:pPr defTabSz="914400">
              <a:defRPr/>
            </a:pPr>
            <a:endParaRPr lang="it-IT" dirty="0">
              <a:solidFill>
                <a:srgbClr val="000000"/>
              </a:solidFill>
              <a:latin typeface="Gills Sans MT"/>
              <a:cs typeface="Gills Sans MT"/>
            </a:endParaRPr>
          </a:p>
        </p:txBody>
      </p:sp>
    </p:spTree>
    <p:extLst>
      <p:ext uri="{BB962C8B-B14F-4D97-AF65-F5344CB8AC3E}">
        <p14:creationId xmlns:p14="http://schemas.microsoft.com/office/powerpoint/2010/main" val="1640033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8|14.2|6.9|5.:"/>
</p:tagLst>
</file>

<file path=ppt/theme/theme1.xml><?xml version="1.0" encoding="utf-8"?>
<a:theme xmlns:a="http://schemas.openxmlformats.org/drawingml/2006/main" name="Office Theme">
  <a:themeElements>
    <a:clrScheme name="Personalizzati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568</TotalTime>
  <Words>3835</Words>
  <Application>Microsoft Office PowerPoint</Application>
  <PresentationFormat>Presentazione su schermo (4:3)</PresentationFormat>
  <Paragraphs>646</Paragraphs>
  <Slides>90</Slides>
  <Notes>9</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1</vt:i4>
      </vt:variant>
      <vt:variant>
        <vt:lpstr>Titoli diapositive</vt:lpstr>
      </vt:variant>
      <vt:variant>
        <vt:i4>90</vt:i4>
      </vt:variant>
    </vt:vector>
  </HeadingPairs>
  <TitlesOfParts>
    <vt:vector size="107" baseType="lpstr">
      <vt:lpstr>ＭＳ Ｐゴシック</vt:lpstr>
      <vt:lpstr>Arial</vt:lpstr>
      <vt:lpstr>Arial Black</vt:lpstr>
      <vt:lpstr>ArialNarrow</vt:lpstr>
      <vt:lpstr>Calibri</vt:lpstr>
      <vt:lpstr>Comic Sans MS</vt:lpstr>
      <vt:lpstr>freewaylightregular</vt:lpstr>
      <vt:lpstr>Gill Sans MT</vt:lpstr>
      <vt:lpstr>Gills Sans MT</vt:lpstr>
      <vt:lpstr>Helvetica</vt:lpstr>
      <vt:lpstr>Symbol</vt:lpstr>
      <vt:lpstr>Tahoma</vt:lpstr>
      <vt:lpstr>Times</vt:lpstr>
      <vt:lpstr>Times New Roman</vt:lpstr>
      <vt:lpstr>Wingdings</vt:lpstr>
      <vt:lpstr>Office Theme</vt:lpstr>
      <vt:lpstr>Fotografia Photo Editor</vt:lpstr>
      <vt:lpstr>Presentazione standard di PowerPoint</vt:lpstr>
      <vt:lpstr>CODICE OPIS XSRG9687</vt:lpstr>
      <vt:lpstr>Presentazione standard di PowerPoint</vt:lpstr>
      <vt:lpstr>Presentazione standard di PowerPoint</vt:lpstr>
      <vt:lpstr>Lo…STIGMA…………..</vt:lpstr>
      <vt:lpstr>The 4 H disease……..STIGMA</vt:lpstr>
      <vt:lpstr>Cenni storici</vt:lpstr>
      <vt:lpstr>Cenni storici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modello animale”</vt:lpstr>
      <vt:lpstr>“Il modello animale”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Storia naturale dell’infezione</vt:lpstr>
      <vt:lpstr>Presentazione standard di PowerPoint</vt:lpstr>
      <vt:lpstr>Presentazione standard di PowerPoint</vt:lpstr>
      <vt:lpstr>CD4+ / mL</vt:lpstr>
      <vt:lpstr>Quali sono i sintomi dell’infezione acuta?</vt:lpstr>
      <vt:lpstr>Presentazione standard di PowerPoint</vt:lpstr>
      <vt:lpstr>Presentazione standard di PowerPoint</vt:lpstr>
      <vt:lpstr>Presentazione standard di PowerPoint</vt:lpstr>
      <vt:lpstr>Presentazione standard di PowerPoint</vt:lpstr>
      <vt:lpstr>La condizione di immunodepressione a quali infezioni espone l’ospite?</vt:lpstr>
      <vt:lpstr>Pneumocistosi</vt:lpstr>
      <vt:lpstr>Tubercolosi</vt:lpstr>
      <vt:lpstr>Apparato gastrointestinale</vt:lpstr>
      <vt:lpstr>Sistema nervoso Infezioni opportunistiche</vt:lpstr>
      <vt:lpstr>Sistema nervoso Infezioni opportunistiche</vt:lpstr>
      <vt:lpstr>Presentazione standard di PowerPoint</vt:lpstr>
      <vt:lpstr>Apparato oculare Infezioni opportunistiche</vt:lpstr>
      <vt:lpstr>Infezioni opportunistiche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Diagnosi HIV: ricerca anticorpi</vt:lpstr>
      <vt:lpstr>Diagnosi HIV: ricerca anticorpi</vt:lpstr>
      <vt:lpstr>Diagnosi HIV: ricerca anticorpi</vt:lpstr>
      <vt:lpstr>Presentazione standard di PowerPoint</vt:lpstr>
      <vt:lpstr>Presentazione standard di PowerPoint</vt:lpstr>
      <vt:lpstr>Terapia</vt:lpstr>
      <vt:lpstr>Possiamo proteggerci dal rischio di contrarre l’infezione da HIV?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gabriella dettorre</dc:creator>
  <cp:lastModifiedBy>gabriella dettorre</cp:lastModifiedBy>
  <cp:revision>47</cp:revision>
  <dcterms:created xsi:type="dcterms:W3CDTF">2020-05-04T19:26:47Z</dcterms:created>
  <dcterms:modified xsi:type="dcterms:W3CDTF">2025-10-17T14:29:40Z</dcterms:modified>
</cp:coreProperties>
</file>