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ED17D-2C79-4464-98B6-7B7364E3D47B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9766B-AB66-4CCF-9C5B-766CA1B5E1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412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F7131A-DEAF-4BA6-A5DC-298FF52CBF12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9300"/>
            <a:ext cx="4999037" cy="3751263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25545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24AF2A-96C2-467E-8C99-91379299004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9300"/>
            <a:ext cx="4999037" cy="3751263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64263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5D9E2-3DBC-4D39-8250-FFEC28726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2199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70819-2E58-4EAE-8D1B-18C7F520F2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7773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58F7B-8C9A-47A0-8365-500165EFC04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259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028"/>
            <a:ext cx="10363200" cy="14704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304F8-B5E4-40CE-835B-7D8BAF0F75D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2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71A44-89C5-4896-9CFE-5F2F76B59F1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08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2379" y="44065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2379" y="2906317"/>
            <a:ext cx="103632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056DF-3C01-404F-AFC5-A02AA00BF0A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89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31467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F55C6-8069-4728-93AF-2C324F32FFF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64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1" y="1534716"/>
            <a:ext cx="5387623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1" y="2175272"/>
            <a:ext cx="5387623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4783" y="1534716"/>
            <a:ext cx="5387621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4783" y="2175272"/>
            <a:ext cx="5387621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DF735-56B3-48C9-9D4F-370EA2FB22B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9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66424-6AF6-403E-B571-538645A56A1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0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B8CAF-698F-4E99-80A7-EEC72841291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76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2654"/>
            <a:ext cx="40103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7" y="272660"/>
            <a:ext cx="681566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434709"/>
            <a:ext cx="401037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8FD6B2-62F5-4290-88B0-9134FE4E3FB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30A35-27F5-4031-AE80-39CFBA717E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5222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90423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90423" y="613172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90423" y="536734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75414-0EAB-462A-B196-D66FFBF2518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56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CADE2-BE9F-438C-9BB0-CF68163C080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79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01467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5D4A5-8366-4CBA-BA49-6349792552AF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5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21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86B40-7D01-46BC-B01F-61461D3999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5854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C4EB5-A788-4017-9E66-189D2862748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489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8EA5E-E037-467A-B07D-F8E326CC3A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461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227BE-E2A2-4902-815A-BDBF30F0D3C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1832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48CAE-6FEC-44A6-AE8C-12BF793EE21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1873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1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45" y="273058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13" y="1435108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83B87-1BD7-4C11-A00C-45AF7F8F2C2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450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338C4-9AAC-4B90-8F4E-0326CFE7B1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9868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21FFCB0-4E54-4E1E-A1A0-CA84AE5978C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364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6A2DE1BC-8D75-4946-A016-DECAC0908207}" type="slidenum">
              <a:rPr lang="it-IT" altLang="it-IT">
                <a:solidFill>
                  <a:srgbClr val="000000"/>
                </a:solidFill>
              </a:rPr>
              <a:pPr eaLnBrk="1" hangingPunct="1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9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m4a"/><Relationship Id="rId7" Type="http://schemas.openxmlformats.org/officeDocument/2006/relationships/oleObject" Target="../embeddings/oleObject2.bin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7.m4a"/><Relationship Id="rId7" Type="http://schemas.openxmlformats.org/officeDocument/2006/relationships/oleObject" Target="../embeddings/oleObject4.bin"/><Relationship Id="rId2" Type="http://schemas.microsoft.com/office/2007/relationships/media" Target="../media/media7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11" Type="http://schemas.openxmlformats.org/officeDocument/2006/relationships/image" Target="../media/image1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627439" y="5357821"/>
            <a:ext cx="407356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>
                <a:solidFill>
                  <a:srgbClr val="FF3300"/>
                </a:solidFill>
              </a:rPr>
              <a:t>4s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084639" y="5357821"/>
            <a:ext cx="1277786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>
                <a:solidFill>
                  <a:srgbClr val="0033CC"/>
                </a:solidFill>
              </a:rPr>
              <a:t>4p 4p 4p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5453077" y="5357821"/>
            <a:ext cx="2111347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>
                <a:solidFill>
                  <a:srgbClr val="FF9900"/>
                </a:solidFill>
              </a:rPr>
              <a:t>4d 4d 4d 4d 4d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7539039" y="5357821"/>
            <a:ext cx="2552174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>
                <a:solidFill>
                  <a:srgbClr val="339933"/>
                </a:solidFill>
              </a:rPr>
              <a:t>4f 4f 4f 4f 4f 4f 4f</a:t>
            </a:r>
          </a:p>
        </p:txBody>
      </p:sp>
      <p:sp>
        <p:nvSpPr>
          <p:cNvPr id="35846" name="AutoShape 6"/>
          <p:cNvSpPr>
            <a:spLocks/>
          </p:cNvSpPr>
          <p:nvPr/>
        </p:nvSpPr>
        <p:spPr bwMode="auto">
          <a:xfrm rot="5400000">
            <a:off x="4536282" y="4774409"/>
            <a:ext cx="311150" cy="1090613"/>
          </a:xfrm>
          <a:prstGeom prst="leftBrace">
            <a:avLst>
              <a:gd name="adj1" fmla="val 29209"/>
              <a:gd name="adj2" fmla="val 47745"/>
            </a:avLst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5847" name="AutoShape 7"/>
          <p:cNvSpPr>
            <a:spLocks/>
          </p:cNvSpPr>
          <p:nvPr/>
        </p:nvSpPr>
        <p:spPr bwMode="auto">
          <a:xfrm rot="5400000">
            <a:off x="6317467" y="4334677"/>
            <a:ext cx="319087" cy="1901825"/>
          </a:xfrm>
          <a:prstGeom prst="leftBrace">
            <a:avLst>
              <a:gd name="adj1" fmla="val 49668"/>
              <a:gd name="adj2" fmla="val 50000"/>
            </a:avLst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5848" name="AutoShape 8"/>
          <p:cNvSpPr>
            <a:spLocks/>
          </p:cNvSpPr>
          <p:nvPr/>
        </p:nvSpPr>
        <p:spPr bwMode="auto">
          <a:xfrm rot="5400000">
            <a:off x="8648711" y="4019558"/>
            <a:ext cx="319087" cy="2455863"/>
          </a:xfrm>
          <a:prstGeom prst="leftBrace">
            <a:avLst>
              <a:gd name="adj1" fmla="val 64138"/>
              <a:gd name="adj2" fmla="val 50000"/>
            </a:avLst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1889125" y="3806835"/>
            <a:ext cx="4480586" cy="85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>
                <a:solidFill>
                  <a:srgbClr val="000000"/>
                </a:solidFill>
              </a:rPr>
              <a:t>Per esempio, nel guscio N, si ha: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>
                <a:solidFill>
                  <a:srgbClr val="000000"/>
                </a:solidFill>
              </a:rPr>
              <a:t>   n = 4       l = 0         </a:t>
            </a:r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3763963" y="4649788"/>
            <a:ext cx="0" cy="6397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4495801" y="250825"/>
            <a:ext cx="3363293" cy="3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l = 0</a:t>
            </a:r>
            <a:r>
              <a:rPr lang="it-IT" altLang="it-IT" sz="2800">
                <a:solidFill>
                  <a:srgbClr val="000000"/>
                </a:solidFill>
              </a:rPr>
              <a:t>, </a:t>
            </a:r>
            <a:r>
              <a:rPr lang="it-IT" altLang="it-IT" sz="2800" b="1">
                <a:solidFill>
                  <a:srgbClr val="FF3300"/>
                </a:solidFill>
              </a:rPr>
              <a:t>s</a:t>
            </a:r>
            <a:r>
              <a:rPr lang="it-IT" altLang="it-IT" sz="2800">
                <a:solidFill>
                  <a:srgbClr val="000000"/>
                </a:solidFill>
              </a:rPr>
              <a:t> (</a:t>
            </a:r>
            <a:r>
              <a:rPr lang="it-IT" altLang="it-IT" sz="2800" b="1">
                <a:solidFill>
                  <a:srgbClr val="FF3300"/>
                </a:solidFill>
              </a:rPr>
              <a:t>sharp</a:t>
            </a:r>
            <a:r>
              <a:rPr lang="it-IT" altLang="it-IT" sz="2800">
                <a:solidFill>
                  <a:srgbClr val="000000"/>
                </a:solidFill>
              </a:rPr>
              <a:t>)  </a:t>
            </a:r>
          </a:p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l = 1</a:t>
            </a:r>
            <a:r>
              <a:rPr lang="it-IT" altLang="it-IT" sz="2800">
                <a:solidFill>
                  <a:srgbClr val="000000"/>
                </a:solidFill>
              </a:rPr>
              <a:t>, </a:t>
            </a:r>
            <a:r>
              <a:rPr lang="it-IT" altLang="it-IT" sz="2800" b="1">
                <a:solidFill>
                  <a:srgbClr val="0033CC"/>
                </a:solidFill>
              </a:rPr>
              <a:t>p</a:t>
            </a:r>
            <a:r>
              <a:rPr lang="it-IT" altLang="it-IT" sz="2800">
                <a:solidFill>
                  <a:srgbClr val="000000"/>
                </a:solidFill>
              </a:rPr>
              <a:t> (</a:t>
            </a:r>
            <a:r>
              <a:rPr lang="it-IT" altLang="it-IT" sz="2800" b="1">
                <a:solidFill>
                  <a:srgbClr val="0033CC"/>
                </a:solidFill>
              </a:rPr>
              <a:t>principal</a:t>
            </a:r>
            <a:r>
              <a:rPr lang="it-IT" altLang="it-IT" sz="2800">
                <a:solidFill>
                  <a:srgbClr val="000000"/>
                </a:solidFill>
              </a:rPr>
              <a:t>)  </a:t>
            </a:r>
          </a:p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l = 2</a:t>
            </a:r>
            <a:r>
              <a:rPr lang="it-IT" altLang="it-IT" sz="2800">
                <a:solidFill>
                  <a:srgbClr val="000000"/>
                </a:solidFill>
              </a:rPr>
              <a:t>, </a:t>
            </a:r>
            <a:r>
              <a:rPr lang="it-IT" altLang="it-IT" sz="2800" b="1">
                <a:solidFill>
                  <a:srgbClr val="FF9900"/>
                </a:solidFill>
              </a:rPr>
              <a:t>d</a:t>
            </a:r>
            <a:r>
              <a:rPr lang="it-IT" altLang="it-IT" sz="2800">
                <a:solidFill>
                  <a:srgbClr val="000000"/>
                </a:solidFill>
              </a:rPr>
              <a:t> (</a:t>
            </a:r>
            <a:r>
              <a:rPr lang="it-IT" altLang="it-IT" sz="2800" b="1">
                <a:solidFill>
                  <a:srgbClr val="FF9900"/>
                </a:solidFill>
              </a:rPr>
              <a:t>diffuse</a:t>
            </a:r>
            <a:r>
              <a:rPr lang="it-IT" altLang="it-IT" sz="2800">
                <a:solidFill>
                  <a:srgbClr val="000000"/>
                </a:solidFill>
              </a:rPr>
              <a:t>)   </a:t>
            </a:r>
          </a:p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l = 3</a:t>
            </a:r>
            <a:r>
              <a:rPr lang="it-IT" altLang="it-IT" sz="2800">
                <a:solidFill>
                  <a:srgbClr val="000000"/>
                </a:solidFill>
              </a:rPr>
              <a:t>, </a:t>
            </a:r>
            <a:r>
              <a:rPr lang="it-IT" altLang="it-IT" sz="2800" b="1">
                <a:solidFill>
                  <a:srgbClr val="339933"/>
                </a:solidFill>
              </a:rPr>
              <a:t>f</a:t>
            </a:r>
            <a:r>
              <a:rPr lang="it-IT" altLang="it-IT" sz="2800">
                <a:solidFill>
                  <a:srgbClr val="000000"/>
                </a:solidFill>
              </a:rPr>
              <a:t> (</a:t>
            </a:r>
            <a:r>
              <a:rPr lang="it-IT" altLang="it-IT" sz="2800" b="1">
                <a:solidFill>
                  <a:srgbClr val="339933"/>
                </a:solidFill>
              </a:rPr>
              <a:t>fundamental</a:t>
            </a:r>
            <a:r>
              <a:rPr lang="it-IT" altLang="it-IT" sz="280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03"/>
    </mc:Choice>
    <mc:Fallback xmlns="">
      <p:transition spd="slow" advTm="102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WordArt 2"/>
          <p:cNvSpPr>
            <a:spLocks noChangeArrowheads="1" noChangeShapeType="1" noTextEdit="1"/>
          </p:cNvSpPr>
          <p:nvPr/>
        </p:nvSpPr>
        <p:spPr bwMode="auto">
          <a:xfrm>
            <a:off x="1998674" y="220663"/>
            <a:ext cx="7856537" cy="4873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7727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CC00"/>
                    </a:gs>
                    <a:gs pos="100000">
                      <a:srgbClr val="66663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DDDDDD"/>
                  </a:outerShdw>
                </a:effectLst>
                <a:latin typeface="Comic Sans MS"/>
              </a:rPr>
              <a:t>ATOMI POLIELETTRONICI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962289" y="1314450"/>
            <a:ext cx="547605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336600"/>
                </a:solidFill>
                <a:latin typeface="Arial" charset="0"/>
              </a:rPr>
              <a:t>Energia relativa degli orbitali atomici</a:t>
            </a:r>
          </a:p>
        </p:txBody>
      </p:sp>
      <p:sp>
        <p:nvSpPr>
          <p:cNvPr id="43012" name="Oval 4"/>
          <p:cNvSpPr>
            <a:spLocks noChangeArrowheads="1"/>
          </p:cNvSpPr>
          <p:nvPr/>
        </p:nvSpPr>
        <p:spPr bwMode="auto">
          <a:xfrm>
            <a:off x="2370138" y="2422525"/>
            <a:ext cx="273051" cy="228600"/>
          </a:xfrm>
          <a:prstGeom prst="ellipse">
            <a:avLst/>
          </a:prstGeom>
          <a:solidFill>
            <a:srgbClr val="CC9900"/>
          </a:solidFill>
          <a:ln w="9525">
            <a:solidFill>
              <a:srgbClr val="CC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13" name="Oval 5"/>
          <p:cNvSpPr>
            <a:spLocks noChangeArrowheads="1"/>
          </p:cNvSpPr>
          <p:nvPr/>
        </p:nvSpPr>
        <p:spPr bwMode="auto">
          <a:xfrm>
            <a:off x="5108578" y="2239963"/>
            <a:ext cx="273051" cy="228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14" name="Oval 6"/>
          <p:cNvSpPr>
            <a:spLocks noChangeArrowheads="1"/>
          </p:cNvSpPr>
          <p:nvPr/>
        </p:nvSpPr>
        <p:spPr bwMode="auto">
          <a:xfrm>
            <a:off x="5446714" y="2239963"/>
            <a:ext cx="273051" cy="228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>
            <a:off x="5786438" y="2239963"/>
            <a:ext cx="273051" cy="228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6124578" y="2239963"/>
            <a:ext cx="273051" cy="228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17" name="Oval 9"/>
          <p:cNvSpPr>
            <a:spLocks noChangeArrowheads="1"/>
          </p:cNvSpPr>
          <p:nvPr/>
        </p:nvSpPr>
        <p:spPr bwMode="auto">
          <a:xfrm>
            <a:off x="6464310" y="2239963"/>
            <a:ext cx="271463" cy="228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18" name="Oval 10"/>
          <p:cNvSpPr>
            <a:spLocks noChangeArrowheads="1"/>
          </p:cNvSpPr>
          <p:nvPr/>
        </p:nvSpPr>
        <p:spPr bwMode="auto">
          <a:xfrm>
            <a:off x="7632711" y="2239963"/>
            <a:ext cx="271463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19" name="Oval 11"/>
          <p:cNvSpPr>
            <a:spLocks noChangeArrowheads="1"/>
          </p:cNvSpPr>
          <p:nvPr/>
        </p:nvSpPr>
        <p:spPr bwMode="auto">
          <a:xfrm>
            <a:off x="7970838" y="2239963"/>
            <a:ext cx="273051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20" name="Oval 12"/>
          <p:cNvSpPr>
            <a:spLocks noChangeArrowheads="1"/>
          </p:cNvSpPr>
          <p:nvPr/>
        </p:nvSpPr>
        <p:spPr bwMode="auto">
          <a:xfrm>
            <a:off x="8308978" y="2239963"/>
            <a:ext cx="273051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21" name="Oval 13"/>
          <p:cNvSpPr>
            <a:spLocks noChangeArrowheads="1"/>
          </p:cNvSpPr>
          <p:nvPr/>
        </p:nvSpPr>
        <p:spPr bwMode="auto">
          <a:xfrm>
            <a:off x="8647117" y="2239963"/>
            <a:ext cx="274637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22" name="Oval 14"/>
          <p:cNvSpPr>
            <a:spLocks noChangeArrowheads="1"/>
          </p:cNvSpPr>
          <p:nvPr/>
        </p:nvSpPr>
        <p:spPr bwMode="auto">
          <a:xfrm>
            <a:off x="8986838" y="2239963"/>
            <a:ext cx="273051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23" name="Oval 15"/>
          <p:cNvSpPr>
            <a:spLocks noChangeArrowheads="1"/>
          </p:cNvSpPr>
          <p:nvPr/>
        </p:nvSpPr>
        <p:spPr bwMode="auto">
          <a:xfrm>
            <a:off x="9324978" y="2239963"/>
            <a:ext cx="273051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24" name="Oval 16"/>
          <p:cNvSpPr>
            <a:spLocks noChangeArrowheads="1"/>
          </p:cNvSpPr>
          <p:nvPr/>
        </p:nvSpPr>
        <p:spPr bwMode="auto">
          <a:xfrm>
            <a:off x="9664711" y="2239963"/>
            <a:ext cx="271463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25" name="Oval 17"/>
          <p:cNvSpPr>
            <a:spLocks noChangeArrowheads="1"/>
          </p:cNvSpPr>
          <p:nvPr/>
        </p:nvSpPr>
        <p:spPr bwMode="auto">
          <a:xfrm>
            <a:off x="2370149" y="3149600"/>
            <a:ext cx="301625" cy="2555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26" name="Oval 18"/>
          <p:cNvSpPr>
            <a:spLocks noChangeArrowheads="1"/>
          </p:cNvSpPr>
          <p:nvPr/>
        </p:nvSpPr>
        <p:spPr bwMode="auto">
          <a:xfrm>
            <a:off x="2370149" y="3743333"/>
            <a:ext cx="301625" cy="231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27" name="Oval 19"/>
          <p:cNvSpPr>
            <a:spLocks noChangeArrowheads="1"/>
          </p:cNvSpPr>
          <p:nvPr/>
        </p:nvSpPr>
        <p:spPr bwMode="auto">
          <a:xfrm>
            <a:off x="2370139" y="4343400"/>
            <a:ext cx="290512" cy="249238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28" name="Oval 20"/>
          <p:cNvSpPr>
            <a:spLocks noChangeArrowheads="1"/>
          </p:cNvSpPr>
          <p:nvPr/>
        </p:nvSpPr>
        <p:spPr bwMode="auto">
          <a:xfrm>
            <a:off x="2370139" y="5029208"/>
            <a:ext cx="277812" cy="269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29" name="Oval 21"/>
          <p:cNvSpPr>
            <a:spLocks noChangeArrowheads="1"/>
          </p:cNvSpPr>
          <p:nvPr/>
        </p:nvSpPr>
        <p:spPr bwMode="auto">
          <a:xfrm>
            <a:off x="2392363" y="5761038"/>
            <a:ext cx="342900" cy="29686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30" name="Oval 22"/>
          <p:cNvSpPr>
            <a:spLocks noChangeArrowheads="1"/>
          </p:cNvSpPr>
          <p:nvPr/>
        </p:nvSpPr>
        <p:spPr bwMode="auto">
          <a:xfrm>
            <a:off x="5080010" y="3081346"/>
            <a:ext cx="301625" cy="2555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5418149" y="3081346"/>
            <a:ext cx="301625" cy="2555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32" name="Oval 24"/>
          <p:cNvSpPr>
            <a:spLocks noChangeArrowheads="1"/>
          </p:cNvSpPr>
          <p:nvPr/>
        </p:nvSpPr>
        <p:spPr bwMode="auto">
          <a:xfrm>
            <a:off x="5757874" y="3081346"/>
            <a:ext cx="301625" cy="2555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33" name="Oval 25"/>
          <p:cNvSpPr>
            <a:spLocks noChangeArrowheads="1"/>
          </p:cNvSpPr>
          <p:nvPr/>
        </p:nvSpPr>
        <p:spPr bwMode="auto">
          <a:xfrm>
            <a:off x="6096010" y="3081346"/>
            <a:ext cx="301625" cy="2555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34" name="Oval 26"/>
          <p:cNvSpPr>
            <a:spLocks noChangeArrowheads="1"/>
          </p:cNvSpPr>
          <p:nvPr/>
        </p:nvSpPr>
        <p:spPr bwMode="auto">
          <a:xfrm>
            <a:off x="6435735" y="3081346"/>
            <a:ext cx="300039" cy="2555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35" name="Oval 27"/>
          <p:cNvSpPr>
            <a:spLocks noChangeArrowheads="1"/>
          </p:cNvSpPr>
          <p:nvPr/>
        </p:nvSpPr>
        <p:spPr bwMode="auto">
          <a:xfrm>
            <a:off x="5080010" y="3743333"/>
            <a:ext cx="301625" cy="2317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418149" y="3743333"/>
            <a:ext cx="301625" cy="2317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37" name="Oval 29"/>
          <p:cNvSpPr>
            <a:spLocks noChangeArrowheads="1"/>
          </p:cNvSpPr>
          <p:nvPr/>
        </p:nvSpPr>
        <p:spPr bwMode="auto">
          <a:xfrm>
            <a:off x="5757874" y="3743333"/>
            <a:ext cx="301625" cy="2317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6096010" y="3743333"/>
            <a:ext cx="301625" cy="2317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3039" name="Oval 31"/>
          <p:cNvSpPr>
            <a:spLocks noChangeArrowheads="1"/>
          </p:cNvSpPr>
          <p:nvPr/>
        </p:nvSpPr>
        <p:spPr bwMode="auto">
          <a:xfrm>
            <a:off x="6435735" y="3743333"/>
            <a:ext cx="300039" cy="2317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43040" name="Group 32"/>
          <p:cNvGrpSpPr>
            <a:grpSpLocks/>
          </p:cNvGrpSpPr>
          <p:nvPr/>
        </p:nvGrpSpPr>
        <p:grpSpPr bwMode="auto">
          <a:xfrm>
            <a:off x="3387725" y="2193925"/>
            <a:ext cx="954088" cy="228600"/>
            <a:chOff x="1392" y="2496"/>
            <a:chExt cx="672" cy="192"/>
          </a:xfrm>
        </p:grpSpPr>
        <p:sp>
          <p:nvSpPr>
            <p:cNvPr id="43075" name="Oval 33"/>
            <p:cNvSpPr>
              <a:spLocks noChangeArrowheads="1"/>
            </p:cNvSpPr>
            <p:nvPr/>
          </p:nvSpPr>
          <p:spPr bwMode="auto">
            <a:xfrm>
              <a:off x="1392" y="2496"/>
              <a:ext cx="192" cy="192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CC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3076" name="Oval 34"/>
            <p:cNvSpPr>
              <a:spLocks noChangeArrowheads="1"/>
            </p:cNvSpPr>
            <p:nvPr/>
          </p:nvSpPr>
          <p:spPr bwMode="auto">
            <a:xfrm>
              <a:off x="1632" y="2496"/>
              <a:ext cx="192" cy="192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CC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3077" name="Oval 35"/>
            <p:cNvSpPr>
              <a:spLocks noChangeArrowheads="1"/>
            </p:cNvSpPr>
            <p:nvPr/>
          </p:nvSpPr>
          <p:spPr bwMode="auto">
            <a:xfrm>
              <a:off x="1872" y="2496"/>
              <a:ext cx="192" cy="192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CC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3041" name="Group 36"/>
          <p:cNvGrpSpPr>
            <a:grpSpLocks/>
          </p:cNvGrpSpPr>
          <p:nvPr/>
        </p:nvGrpSpPr>
        <p:grpSpPr bwMode="auto">
          <a:xfrm>
            <a:off x="3306763" y="2879727"/>
            <a:ext cx="1054100" cy="257175"/>
            <a:chOff x="1344" y="3408"/>
            <a:chExt cx="672" cy="192"/>
          </a:xfrm>
        </p:grpSpPr>
        <p:sp>
          <p:nvSpPr>
            <p:cNvPr id="43072" name="Oval 37"/>
            <p:cNvSpPr>
              <a:spLocks noChangeArrowheads="1"/>
            </p:cNvSpPr>
            <p:nvPr/>
          </p:nvSpPr>
          <p:spPr bwMode="auto">
            <a:xfrm>
              <a:off x="1344" y="3408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3073" name="Oval 38"/>
            <p:cNvSpPr>
              <a:spLocks noChangeArrowheads="1"/>
            </p:cNvSpPr>
            <p:nvPr/>
          </p:nvSpPr>
          <p:spPr bwMode="auto">
            <a:xfrm>
              <a:off x="1584" y="3408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3074" name="Oval 39"/>
            <p:cNvSpPr>
              <a:spLocks noChangeArrowheads="1"/>
            </p:cNvSpPr>
            <p:nvPr/>
          </p:nvSpPr>
          <p:spPr bwMode="auto">
            <a:xfrm>
              <a:off x="1824" y="3408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3042" name="Group 40"/>
          <p:cNvGrpSpPr>
            <a:grpSpLocks/>
          </p:cNvGrpSpPr>
          <p:nvPr/>
        </p:nvGrpSpPr>
        <p:grpSpPr bwMode="auto">
          <a:xfrm>
            <a:off x="3387727" y="3565533"/>
            <a:ext cx="1054100" cy="233363"/>
            <a:chOff x="1248" y="4128"/>
            <a:chExt cx="672" cy="192"/>
          </a:xfrm>
        </p:grpSpPr>
        <p:sp>
          <p:nvSpPr>
            <p:cNvPr id="43069" name="Oval 41"/>
            <p:cNvSpPr>
              <a:spLocks noChangeArrowheads="1"/>
            </p:cNvSpPr>
            <p:nvPr/>
          </p:nvSpPr>
          <p:spPr bwMode="auto">
            <a:xfrm>
              <a:off x="1248" y="4128"/>
              <a:ext cx="192" cy="19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3070" name="Oval 42"/>
            <p:cNvSpPr>
              <a:spLocks noChangeArrowheads="1"/>
            </p:cNvSpPr>
            <p:nvPr/>
          </p:nvSpPr>
          <p:spPr bwMode="auto">
            <a:xfrm>
              <a:off x="1488" y="4128"/>
              <a:ext cx="192" cy="19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3071" name="Oval 43"/>
            <p:cNvSpPr>
              <a:spLocks noChangeArrowheads="1"/>
            </p:cNvSpPr>
            <p:nvPr/>
          </p:nvSpPr>
          <p:spPr bwMode="auto">
            <a:xfrm>
              <a:off x="1728" y="4128"/>
              <a:ext cx="192" cy="19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3043" name="Group 44"/>
          <p:cNvGrpSpPr>
            <a:grpSpLocks/>
          </p:cNvGrpSpPr>
          <p:nvPr/>
        </p:nvGrpSpPr>
        <p:grpSpPr bwMode="auto">
          <a:xfrm>
            <a:off x="3387725" y="4251327"/>
            <a:ext cx="1016000" cy="249238"/>
            <a:chOff x="1248" y="4848"/>
            <a:chExt cx="672" cy="192"/>
          </a:xfrm>
        </p:grpSpPr>
        <p:sp>
          <p:nvSpPr>
            <p:cNvPr id="43066" name="Oval 45"/>
            <p:cNvSpPr>
              <a:spLocks noChangeArrowheads="1"/>
            </p:cNvSpPr>
            <p:nvPr/>
          </p:nvSpPr>
          <p:spPr bwMode="auto">
            <a:xfrm>
              <a:off x="1248" y="4848"/>
              <a:ext cx="192" cy="19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3067" name="Oval 46"/>
            <p:cNvSpPr>
              <a:spLocks noChangeArrowheads="1"/>
            </p:cNvSpPr>
            <p:nvPr/>
          </p:nvSpPr>
          <p:spPr bwMode="auto">
            <a:xfrm>
              <a:off x="1488" y="4848"/>
              <a:ext cx="192" cy="19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3068" name="Oval 47"/>
            <p:cNvSpPr>
              <a:spLocks noChangeArrowheads="1"/>
            </p:cNvSpPr>
            <p:nvPr/>
          </p:nvSpPr>
          <p:spPr bwMode="auto">
            <a:xfrm>
              <a:off x="1728" y="4848"/>
              <a:ext cx="192" cy="19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3044" name="Group 48"/>
          <p:cNvGrpSpPr>
            <a:grpSpLocks/>
          </p:cNvGrpSpPr>
          <p:nvPr/>
        </p:nvGrpSpPr>
        <p:grpSpPr bwMode="auto">
          <a:xfrm>
            <a:off x="3387734" y="4892676"/>
            <a:ext cx="971551" cy="268288"/>
            <a:chOff x="1200" y="5520"/>
            <a:chExt cx="672" cy="192"/>
          </a:xfrm>
        </p:grpSpPr>
        <p:sp>
          <p:nvSpPr>
            <p:cNvPr id="43063" name="Oval 49"/>
            <p:cNvSpPr>
              <a:spLocks noChangeArrowheads="1"/>
            </p:cNvSpPr>
            <p:nvPr/>
          </p:nvSpPr>
          <p:spPr bwMode="auto">
            <a:xfrm>
              <a:off x="1200" y="55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3064" name="Oval 50"/>
            <p:cNvSpPr>
              <a:spLocks noChangeArrowheads="1"/>
            </p:cNvSpPr>
            <p:nvPr/>
          </p:nvSpPr>
          <p:spPr bwMode="auto">
            <a:xfrm>
              <a:off x="1440" y="55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3065" name="Oval 51"/>
            <p:cNvSpPr>
              <a:spLocks noChangeArrowheads="1"/>
            </p:cNvSpPr>
            <p:nvPr/>
          </p:nvSpPr>
          <p:spPr bwMode="auto">
            <a:xfrm>
              <a:off x="1680" y="55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43045" name="Text Box 52"/>
          <p:cNvSpPr txBox="1">
            <a:spLocks noChangeArrowheads="1"/>
          </p:cNvSpPr>
          <p:nvPr/>
        </p:nvSpPr>
        <p:spPr bwMode="auto">
          <a:xfrm>
            <a:off x="2709863" y="2301875"/>
            <a:ext cx="45384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33CC"/>
                </a:solidFill>
                <a:latin typeface="Arial" charset="0"/>
              </a:rPr>
              <a:t>6s</a:t>
            </a:r>
          </a:p>
        </p:txBody>
      </p:sp>
      <p:sp>
        <p:nvSpPr>
          <p:cNvPr id="43046" name="Text Box 53"/>
          <p:cNvSpPr txBox="1">
            <a:spLocks noChangeArrowheads="1"/>
          </p:cNvSpPr>
          <p:nvPr/>
        </p:nvSpPr>
        <p:spPr bwMode="auto">
          <a:xfrm>
            <a:off x="4402139" y="2079626"/>
            <a:ext cx="46987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33CC"/>
                </a:solidFill>
                <a:latin typeface="Arial" charset="0"/>
              </a:rPr>
              <a:t>6p</a:t>
            </a:r>
          </a:p>
        </p:txBody>
      </p:sp>
      <p:sp>
        <p:nvSpPr>
          <p:cNvPr id="43047" name="Text Box 54"/>
          <p:cNvSpPr txBox="1">
            <a:spLocks noChangeArrowheads="1"/>
          </p:cNvSpPr>
          <p:nvPr/>
        </p:nvSpPr>
        <p:spPr bwMode="auto">
          <a:xfrm>
            <a:off x="6816725" y="2168525"/>
            <a:ext cx="46987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33CC"/>
                </a:solidFill>
                <a:latin typeface="Arial" charset="0"/>
              </a:rPr>
              <a:t>5d</a:t>
            </a:r>
          </a:p>
        </p:txBody>
      </p:sp>
      <p:sp>
        <p:nvSpPr>
          <p:cNvPr id="43048" name="Text Box 55"/>
          <p:cNvSpPr txBox="1">
            <a:spLocks noChangeArrowheads="1"/>
          </p:cNvSpPr>
          <p:nvPr/>
        </p:nvSpPr>
        <p:spPr bwMode="auto">
          <a:xfrm>
            <a:off x="9956800" y="2168525"/>
            <a:ext cx="384914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33CC"/>
                </a:solidFill>
                <a:latin typeface="Arial" charset="0"/>
              </a:rPr>
              <a:t>4f</a:t>
            </a:r>
          </a:p>
        </p:txBody>
      </p:sp>
      <p:sp>
        <p:nvSpPr>
          <p:cNvPr id="43049" name="Text Box 56"/>
          <p:cNvSpPr txBox="1">
            <a:spLocks noChangeArrowheads="1"/>
          </p:cNvSpPr>
          <p:nvPr/>
        </p:nvSpPr>
        <p:spPr bwMode="auto">
          <a:xfrm>
            <a:off x="2709863" y="3040064"/>
            <a:ext cx="45384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33CC"/>
                </a:solidFill>
                <a:latin typeface="Arial" charset="0"/>
              </a:rPr>
              <a:t>5s</a:t>
            </a:r>
          </a:p>
        </p:txBody>
      </p:sp>
      <p:sp>
        <p:nvSpPr>
          <p:cNvPr id="43050" name="Text Box 57"/>
          <p:cNvSpPr txBox="1">
            <a:spLocks noChangeArrowheads="1"/>
          </p:cNvSpPr>
          <p:nvPr/>
        </p:nvSpPr>
        <p:spPr bwMode="auto">
          <a:xfrm>
            <a:off x="2709863" y="3659189"/>
            <a:ext cx="45384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33CC"/>
                </a:solidFill>
                <a:latin typeface="Arial" charset="0"/>
              </a:rPr>
              <a:t>4s</a:t>
            </a:r>
          </a:p>
        </p:txBody>
      </p:sp>
      <p:sp>
        <p:nvSpPr>
          <p:cNvPr id="43051" name="Text Box 58"/>
          <p:cNvSpPr txBox="1">
            <a:spLocks noChangeArrowheads="1"/>
          </p:cNvSpPr>
          <p:nvPr/>
        </p:nvSpPr>
        <p:spPr bwMode="auto">
          <a:xfrm>
            <a:off x="2709863" y="4278314"/>
            <a:ext cx="45384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33CC"/>
                </a:solidFill>
                <a:latin typeface="Arial" charset="0"/>
              </a:rPr>
              <a:t>3s</a:t>
            </a:r>
          </a:p>
        </p:txBody>
      </p:sp>
      <p:sp>
        <p:nvSpPr>
          <p:cNvPr id="43052" name="Text Box 59"/>
          <p:cNvSpPr txBox="1">
            <a:spLocks noChangeArrowheads="1"/>
          </p:cNvSpPr>
          <p:nvPr/>
        </p:nvSpPr>
        <p:spPr bwMode="auto">
          <a:xfrm>
            <a:off x="2709863" y="4941890"/>
            <a:ext cx="45384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33CC"/>
                </a:solidFill>
                <a:latin typeface="Arial" charset="0"/>
              </a:rPr>
              <a:t>2s</a:t>
            </a:r>
          </a:p>
        </p:txBody>
      </p:sp>
      <p:sp>
        <p:nvSpPr>
          <p:cNvPr id="43053" name="Text Box 60"/>
          <p:cNvSpPr txBox="1">
            <a:spLocks noChangeArrowheads="1"/>
          </p:cNvSpPr>
          <p:nvPr/>
        </p:nvSpPr>
        <p:spPr bwMode="auto">
          <a:xfrm>
            <a:off x="2709863" y="5649914"/>
            <a:ext cx="45384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33CC"/>
                </a:solidFill>
                <a:latin typeface="Arial" charset="0"/>
              </a:rPr>
              <a:t>1s</a:t>
            </a:r>
          </a:p>
        </p:txBody>
      </p:sp>
      <p:sp>
        <p:nvSpPr>
          <p:cNvPr id="43054" name="Text Box 61"/>
          <p:cNvSpPr txBox="1">
            <a:spLocks noChangeArrowheads="1"/>
          </p:cNvSpPr>
          <p:nvPr/>
        </p:nvSpPr>
        <p:spPr bwMode="auto">
          <a:xfrm>
            <a:off x="4402139" y="2817815"/>
            <a:ext cx="46987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33CC"/>
                </a:solidFill>
                <a:latin typeface="Arial" charset="0"/>
              </a:rPr>
              <a:t>5p</a:t>
            </a:r>
          </a:p>
        </p:txBody>
      </p:sp>
      <p:sp>
        <p:nvSpPr>
          <p:cNvPr id="43055" name="Text Box 62"/>
          <p:cNvSpPr txBox="1">
            <a:spLocks noChangeArrowheads="1"/>
          </p:cNvSpPr>
          <p:nvPr/>
        </p:nvSpPr>
        <p:spPr bwMode="auto">
          <a:xfrm>
            <a:off x="4402139" y="3481388"/>
            <a:ext cx="46987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33CC"/>
                </a:solidFill>
                <a:latin typeface="Arial" charset="0"/>
              </a:rPr>
              <a:t>4p</a:t>
            </a:r>
          </a:p>
        </p:txBody>
      </p:sp>
      <p:sp>
        <p:nvSpPr>
          <p:cNvPr id="43056" name="Text Box 63"/>
          <p:cNvSpPr txBox="1">
            <a:spLocks noChangeArrowheads="1"/>
          </p:cNvSpPr>
          <p:nvPr/>
        </p:nvSpPr>
        <p:spPr bwMode="auto">
          <a:xfrm>
            <a:off x="4402139" y="4154489"/>
            <a:ext cx="46987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33CC"/>
                </a:solidFill>
                <a:latin typeface="Arial" charset="0"/>
              </a:rPr>
              <a:t>3p</a:t>
            </a:r>
          </a:p>
        </p:txBody>
      </p:sp>
      <p:sp>
        <p:nvSpPr>
          <p:cNvPr id="43057" name="Text Box 64"/>
          <p:cNvSpPr txBox="1">
            <a:spLocks noChangeArrowheads="1"/>
          </p:cNvSpPr>
          <p:nvPr/>
        </p:nvSpPr>
        <p:spPr bwMode="auto">
          <a:xfrm>
            <a:off x="4402139" y="4773614"/>
            <a:ext cx="46987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33CC"/>
                </a:solidFill>
                <a:latin typeface="Arial" charset="0"/>
              </a:rPr>
              <a:t>2p</a:t>
            </a:r>
          </a:p>
        </p:txBody>
      </p:sp>
      <p:sp>
        <p:nvSpPr>
          <p:cNvPr id="43058" name="Text Box 65"/>
          <p:cNvSpPr txBox="1">
            <a:spLocks noChangeArrowheads="1"/>
          </p:cNvSpPr>
          <p:nvPr/>
        </p:nvSpPr>
        <p:spPr bwMode="auto">
          <a:xfrm>
            <a:off x="6816725" y="2994026"/>
            <a:ext cx="46987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33CC"/>
                </a:solidFill>
                <a:latin typeface="Arial" charset="0"/>
              </a:rPr>
              <a:t>4d</a:t>
            </a:r>
          </a:p>
        </p:txBody>
      </p:sp>
      <p:sp>
        <p:nvSpPr>
          <p:cNvPr id="43059" name="Text Box 66"/>
          <p:cNvSpPr txBox="1">
            <a:spLocks noChangeArrowheads="1"/>
          </p:cNvSpPr>
          <p:nvPr/>
        </p:nvSpPr>
        <p:spPr bwMode="auto">
          <a:xfrm>
            <a:off x="6816725" y="3659189"/>
            <a:ext cx="46987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33CC"/>
                </a:solidFill>
                <a:latin typeface="Arial" charset="0"/>
              </a:rPr>
              <a:t>3d</a:t>
            </a:r>
          </a:p>
        </p:txBody>
      </p:sp>
      <p:sp>
        <p:nvSpPr>
          <p:cNvPr id="43060" name="Line 67"/>
          <p:cNvSpPr>
            <a:spLocks noChangeShapeType="1"/>
          </p:cNvSpPr>
          <p:nvPr/>
        </p:nvSpPr>
        <p:spPr bwMode="auto">
          <a:xfrm flipV="1">
            <a:off x="2100263" y="2022476"/>
            <a:ext cx="0" cy="420370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61" name="AutoShape 68"/>
          <p:cNvSpPr>
            <a:spLocks noChangeArrowheads="1"/>
          </p:cNvSpPr>
          <p:nvPr/>
        </p:nvSpPr>
        <p:spPr bwMode="auto">
          <a:xfrm>
            <a:off x="1828800" y="1503363"/>
            <a:ext cx="609600" cy="474662"/>
          </a:xfrm>
          <a:prstGeom prst="star16">
            <a:avLst>
              <a:gd name="adj" fmla="val 37500"/>
            </a:avLst>
          </a:prstGeom>
          <a:noFill/>
          <a:ln w="38100">
            <a:solidFill>
              <a:srgbClr val="CC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 anchor="ctr"/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400">
              <a:solidFill>
                <a:srgbClr val="FFFF00"/>
              </a:solidFill>
            </a:endParaRPr>
          </a:p>
        </p:txBody>
      </p:sp>
      <p:sp>
        <p:nvSpPr>
          <p:cNvPr id="43062" name="Text Box 69"/>
          <p:cNvSpPr txBox="1">
            <a:spLocks noChangeArrowheads="1"/>
          </p:cNvSpPr>
          <p:nvPr/>
        </p:nvSpPr>
        <p:spPr bwMode="auto">
          <a:xfrm>
            <a:off x="1963739" y="1539875"/>
            <a:ext cx="315984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3300"/>
                </a:solidFill>
                <a:latin typeface="Arial" charset="0"/>
              </a:rPr>
              <a:t>E</a:t>
            </a:r>
            <a:endParaRPr lang="it-IT" altLang="it-IT" sz="1400" b="1">
              <a:solidFill>
                <a:srgbClr val="FF33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19"/>
    </mc:Choice>
    <mc:Fallback xmlns="">
      <p:transition spd="slow" advTm="142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645622"/>
          </a:xfrm>
        </p:spPr>
        <p:txBody>
          <a:bodyPr/>
          <a:lstStyle/>
          <a:p>
            <a:r>
              <a:rPr lang="it-IT" sz="2400" dirty="0"/>
              <a:t>Regole di riempimento degli orbitali (</a:t>
            </a:r>
            <a:r>
              <a:rPr lang="it-IT" sz="2400" dirty="0" err="1"/>
              <a:t>Auf</a:t>
            </a:r>
            <a:r>
              <a:rPr lang="it-IT" sz="2400" dirty="0"/>
              <a:t> bau)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09800" y="1338350"/>
            <a:ext cx="7772400" cy="4757651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it-IT" sz="2000" dirty="0"/>
              <a:t>Il principio della minima energia: gli elettroni si sistemano negli orbitali partendo da quelli a più bassa energia</a:t>
            </a:r>
          </a:p>
          <a:p>
            <a:pPr marL="0" indent="0">
              <a:buNone/>
            </a:pPr>
            <a:endParaRPr lang="it-IT" sz="2000" dirty="0"/>
          </a:p>
          <a:p>
            <a:pPr marL="457200" indent="-457200">
              <a:buFont typeface="+mj-lt"/>
              <a:buAutoNum type="arabicPeriod" startAt="2"/>
            </a:pPr>
            <a:r>
              <a:rPr lang="it-IT" sz="2000" dirty="0"/>
              <a:t>Il principio di esclusione di Pauli: In un atomo non possono esistere due elettroni con la stessa combinazione di numeri quantici </a:t>
            </a:r>
          </a:p>
          <a:p>
            <a:pPr marL="0" indent="0">
              <a:buNone/>
            </a:pPr>
            <a:r>
              <a:rPr lang="it-IT" sz="2000" dirty="0"/>
              <a:t>  Un orbitale può essere occupato solo da due elettroni con numero           quantico di spin opposto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2000" dirty="0"/>
              <a:t>3. Il Principio della massima molteplicità di spin (Regola di </a:t>
            </a:r>
            <a:r>
              <a:rPr lang="it-IT" sz="2000" dirty="0" err="1"/>
              <a:t>Hund</a:t>
            </a:r>
            <a:r>
              <a:rPr lang="it-IT" sz="2000" dirty="0"/>
              <a:t>): Negli orbitali degeneri gli elettroni si dispongono in maniera da raggiungere la massima molteplicità di spin: cioè uno per ogni orbitale con spin parallelo</a:t>
            </a:r>
          </a:p>
          <a:p>
            <a:pPr marL="457200" indent="-457200">
              <a:buAutoNum type="arabicPeriod"/>
            </a:pPr>
            <a:endParaRPr lang="it-IT" sz="2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4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732"/>
    </mc:Choice>
    <mc:Fallback xmlns="">
      <p:transition spd="slow" advTm="174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645622"/>
          </a:xfrm>
        </p:spPr>
        <p:txBody>
          <a:bodyPr/>
          <a:lstStyle/>
          <a:p>
            <a:r>
              <a:rPr lang="it-IT" sz="2400" dirty="0"/>
              <a:t>riempimento degli orbitali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76569" y="1338264"/>
            <a:ext cx="7038863" cy="47577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305"/>
    </mc:Choice>
    <mc:Fallback xmlns="">
      <p:transition spd="slow" advTm="187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697048" y="1023938"/>
            <a:ext cx="4600811" cy="4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b="1">
                <a:solidFill>
                  <a:srgbClr val="006600"/>
                </a:solidFill>
              </a:rPr>
              <a:t>a)</a:t>
            </a:r>
            <a:r>
              <a:rPr lang="it-IT" altLang="it-IT" sz="2500">
                <a:solidFill>
                  <a:srgbClr val="000000"/>
                </a:solidFill>
              </a:rPr>
              <a:t> </a:t>
            </a:r>
            <a:r>
              <a:rPr lang="it-IT" altLang="it-IT" sz="2500" b="1">
                <a:solidFill>
                  <a:srgbClr val="FF0000"/>
                </a:solidFill>
              </a:rPr>
              <a:t>1s 2s 2p 3s 3p 3d 4s 4p 4d 4f ...</a:t>
            </a:r>
            <a:endParaRPr lang="it-IT" altLang="it-IT" sz="2500">
              <a:solidFill>
                <a:srgbClr val="000000"/>
              </a:solidFill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941464" y="1662001"/>
            <a:ext cx="391152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tabLst>
                <a:tab pos="1835150" algn="l"/>
                <a:tab pos="3255963" algn="l"/>
                <a:tab pos="5888038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tabLst>
                <a:tab pos="1835150" algn="l"/>
                <a:tab pos="3255963" algn="l"/>
                <a:tab pos="5888038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tabLst>
                <a:tab pos="1835150" algn="l"/>
                <a:tab pos="3255963" algn="l"/>
                <a:tab pos="58880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3333CC"/>
                </a:solidFill>
                <a:latin typeface="Arial" charset="0"/>
              </a:rPr>
              <a:t>H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 1s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1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                           </a:t>
            </a:r>
            <a:r>
              <a:rPr lang="it-IT" altLang="it-IT" sz="2300" b="1" dirty="0">
                <a:solidFill>
                  <a:srgbClr val="3333CC"/>
                </a:solidFill>
                <a:latin typeface="Arial" charset="0"/>
              </a:rPr>
              <a:t>He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 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1s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2</a:t>
            </a:r>
            <a:endParaRPr lang="it-IT" altLang="it-IT" sz="230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957319" y="3049138"/>
            <a:ext cx="5795369" cy="132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tabLst>
                <a:tab pos="744538" algn="l"/>
                <a:tab pos="2736850" algn="l"/>
                <a:tab pos="4052888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tabLst>
                <a:tab pos="744538" algn="l"/>
                <a:tab pos="2736850" algn="l"/>
                <a:tab pos="4052888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tabLst>
                <a:tab pos="744538" algn="l"/>
                <a:tab pos="2736850" algn="l"/>
                <a:tab pos="40528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tabLst>
                <a:tab pos="744538" algn="l"/>
                <a:tab pos="2736850" algn="l"/>
                <a:tab pos="405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tabLst>
                <a:tab pos="744538" algn="l"/>
                <a:tab pos="2736850" algn="l"/>
                <a:tab pos="405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44538" algn="l"/>
                <a:tab pos="2736850" algn="l"/>
                <a:tab pos="405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44538" algn="l"/>
                <a:tab pos="2736850" algn="l"/>
                <a:tab pos="405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44538" algn="l"/>
                <a:tab pos="2736850" algn="l"/>
                <a:tab pos="405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44538" algn="l"/>
                <a:tab pos="2736850" algn="l"/>
                <a:tab pos="405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3333CC"/>
                </a:solidFill>
                <a:latin typeface="Arial" charset="0"/>
              </a:rPr>
              <a:t>O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 = 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1s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2s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2p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4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	ovvero 	 </a:t>
            </a:r>
            <a:r>
              <a:rPr lang="it-IT" altLang="it-IT" sz="2300" b="1" dirty="0">
                <a:solidFill>
                  <a:srgbClr val="3333CC"/>
                </a:solidFill>
                <a:latin typeface="Arial" charset="0"/>
              </a:rPr>
              <a:t>[He]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 2s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2p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4</a:t>
            </a:r>
            <a:endParaRPr lang="it-IT" altLang="it-IT" sz="2300" dirty="0">
              <a:solidFill>
                <a:srgbClr val="3333CC"/>
              </a:solidFill>
              <a:latin typeface="Arial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3333CC"/>
                </a:solidFill>
                <a:latin typeface="Arial" charset="0"/>
              </a:rPr>
              <a:t>F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 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=  1s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2s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2p5 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	ovvero	 </a:t>
            </a:r>
            <a:r>
              <a:rPr lang="it-IT" altLang="it-IT" sz="2300" b="1" dirty="0">
                <a:solidFill>
                  <a:srgbClr val="3333CC"/>
                </a:solidFill>
                <a:latin typeface="Arial" charset="0"/>
              </a:rPr>
              <a:t>[He]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 2s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2p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5</a:t>
            </a:r>
            <a:endParaRPr lang="it-IT" altLang="it-IT" sz="2300" dirty="0">
              <a:solidFill>
                <a:srgbClr val="3333CC"/>
              </a:solidFill>
              <a:latin typeface="Arial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3333CC"/>
                </a:solidFill>
                <a:latin typeface="Arial" charset="0"/>
              </a:rPr>
              <a:t>Ne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 =	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1s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2s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2p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6</a:t>
            </a:r>
            <a:endParaRPr lang="it-IT" altLang="it-IT" sz="2300" dirty="0">
              <a:solidFill>
                <a:srgbClr val="3333CC"/>
              </a:solidFill>
              <a:latin typeface="Arial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6980558" y="5172077"/>
            <a:ext cx="2559052" cy="1423756"/>
            <a:chOff x="5456558" y="5172077"/>
            <a:chExt cx="2559052" cy="1423756"/>
          </a:xfrm>
        </p:grpSpPr>
        <p:sp>
          <p:nvSpPr>
            <p:cNvPr id="44041" name="Rectangle 12"/>
            <p:cNvSpPr>
              <a:spLocks noChangeArrowheads="1"/>
            </p:cNvSpPr>
            <p:nvPr/>
          </p:nvSpPr>
          <p:spPr bwMode="auto">
            <a:xfrm>
              <a:off x="6004248" y="6229346"/>
              <a:ext cx="320675" cy="314325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042" name="Rectangle 13"/>
            <p:cNvSpPr>
              <a:spLocks noChangeArrowheads="1"/>
            </p:cNvSpPr>
            <p:nvPr/>
          </p:nvSpPr>
          <p:spPr bwMode="auto">
            <a:xfrm>
              <a:off x="6507484" y="5681657"/>
              <a:ext cx="320675" cy="314325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065" name="Rectangle 15"/>
            <p:cNvSpPr>
              <a:spLocks noChangeArrowheads="1"/>
            </p:cNvSpPr>
            <p:nvPr/>
          </p:nvSpPr>
          <p:spPr bwMode="auto">
            <a:xfrm>
              <a:off x="7056759" y="5214932"/>
              <a:ext cx="319617" cy="314325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066" name="Rectangle 16"/>
            <p:cNvSpPr>
              <a:spLocks noChangeArrowheads="1"/>
            </p:cNvSpPr>
            <p:nvPr/>
          </p:nvSpPr>
          <p:spPr bwMode="auto">
            <a:xfrm>
              <a:off x="7376376" y="5214932"/>
              <a:ext cx="319617" cy="314325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067" name="Rectangle 17"/>
            <p:cNvSpPr>
              <a:spLocks noChangeArrowheads="1"/>
            </p:cNvSpPr>
            <p:nvPr/>
          </p:nvSpPr>
          <p:spPr bwMode="auto">
            <a:xfrm>
              <a:off x="7695993" y="5214932"/>
              <a:ext cx="319617" cy="314325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047" name="Text Box 21"/>
            <p:cNvSpPr txBox="1">
              <a:spLocks noChangeArrowheads="1"/>
            </p:cNvSpPr>
            <p:nvPr/>
          </p:nvSpPr>
          <p:spPr bwMode="auto">
            <a:xfrm>
              <a:off x="5456558" y="6186490"/>
              <a:ext cx="437812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3333CC"/>
                  </a:solidFill>
                  <a:latin typeface="Arial" charset="0"/>
                </a:rPr>
                <a:t>1s</a:t>
              </a:r>
            </a:p>
          </p:txBody>
        </p:sp>
        <p:sp>
          <p:nvSpPr>
            <p:cNvPr id="44048" name="Text Box 22"/>
            <p:cNvSpPr txBox="1">
              <a:spLocks noChangeArrowheads="1"/>
            </p:cNvSpPr>
            <p:nvPr/>
          </p:nvSpPr>
          <p:spPr bwMode="auto">
            <a:xfrm>
              <a:off x="6005834" y="5592764"/>
              <a:ext cx="437812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3333CC"/>
                  </a:solidFill>
                  <a:latin typeface="Arial" charset="0"/>
                </a:rPr>
                <a:t>2s</a:t>
              </a:r>
            </a:p>
          </p:txBody>
        </p:sp>
        <p:sp>
          <p:nvSpPr>
            <p:cNvPr id="44049" name="Text Box 23"/>
            <p:cNvSpPr txBox="1">
              <a:spLocks noChangeArrowheads="1"/>
            </p:cNvSpPr>
            <p:nvPr/>
          </p:nvSpPr>
          <p:spPr bwMode="auto">
            <a:xfrm>
              <a:off x="6534472" y="5172077"/>
              <a:ext cx="453842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3333CC"/>
                  </a:solidFill>
                  <a:latin typeface="Arial" charset="0"/>
                </a:rPr>
                <a:t>2p</a:t>
              </a:r>
            </a:p>
          </p:txBody>
        </p:sp>
      </p:grpSp>
      <p:sp>
        <p:nvSpPr>
          <p:cNvPr id="44050" name="Line 24"/>
          <p:cNvSpPr>
            <a:spLocks noChangeShapeType="1"/>
          </p:cNvSpPr>
          <p:nvPr/>
        </p:nvSpPr>
        <p:spPr bwMode="auto">
          <a:xfrm>
            <a:off x="8717286" y="5248278"/>
            <a:ext cx="1588" cy="244475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51" name="Line 25"/>
          <p:cNvSpPr>
            <a:spLocks noChangeShapeType="1"/>
          </p:cNvSpPr>
          <p:nvPr/>
        </p:nvSpPr>
        <p:spPr bwMode="auto">
          <a:xfrm>
            <a:off x="7756846" y="6269032"/>
            <a:ext cx="0" cy="228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52" name="Line 26"/>
          <p:cNvSpPr>
            <a:spLocks noChangeShapeType="1"/>
          </p:cNvSpPr>
          <p:nvPr/>
        </p:nvSpPr>
        <p:spPr bwMode="auto">
          <a:xfrm>
            <a:off x="7620322" y="6269032"/>
            <a:ext cx="0" cy="228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63" name="Line 28"/>
          <p:cNvSpPr>
            <a:spLocks noChangeShapeType="1"/>
          </p:cNvSpPr>
          <p:nvPr/>
        </p:nvSpPr>
        <p:spPr bwMode="auto">
          <a:xfrm>
            <a:off x="8260084" y="5726107"/>
            <a:ext cx="0" cy="223838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64" name="Line 29"/>
          <p:cNvSpPr>
            <a:spLocks noChangeShapeType="1"/>
          </p:cNvSpPr>
          <p:nvPr/>
        </p:nvSpPr>
        <p:spPr bwMode="auto">
          <a:xfrm>
            <a:off x="8123559" y="5726107"/>
            <a:ext cx="0" cy="223838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54" name="Line 30"/>
          <p:cNvSpPr>
            <a:spLocks noChangeShapeType="1"/>
          </p:cNvSpPr>
          <p:nvPr/>
        </p:nvSpPr>
        <p:spPr bwMode="auto">
          <a:xfrm>
            <a:off x="9037958" y="5248278"/>
            <a:ext cx="0" cy="231775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55" name="Text Box 31"/>
          <p:cNvSpPr txBox="1">
            <a:spLocks noChangeArrowheads="1"/>
          </p:cNvSpPr>
          <p:nvPr/>
        </p:nvSpPr>
        <p:spPr bwMode="auto">
          <a:xfrm>
            <a:off x="5207230" y="4499540"/>
            <a:ext cx="1715406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u="sng" dirty="0">
                <a:solidFill>
                  <a:srgbClr val="FF0000"/>
                </a:solidFill>
                <a:latin typeface="Arial" charset="0"/>
              </a:rPr>
              <a:t>Esempio</a:t>
            </a:r>
            <a:r>
              <a:rPr lang="it-IT" altLang="it-IT" sz="2300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it-IT" altLang="it-IT" sz="2300" b="1" u="sng" dirty="0">
                <a:solidFill>
                  <a:srgbClr val="FF0000"/>
                </a:solidFill>
                <a:latin typeface="Arial" charset="0"/>
              </a:rPr>
              <a:t>C</a:t>
            </a:r>
            <a:r>
              <a:rPr lang="it-IT" altLang="it-IT" sz="2300" u="sng" dirty="0">
                <a:solidFill>
                  <a:srgbClr val="FF0000"/>
                </a:solidFill>
                <a:latin typeface="Arial" charset="0"/>
              </a:rPr>
              <a:t>:</a:t>
            </a:r>
            <a:endParaRPr lang="it-IT" altLang="it-IT" sz="23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2093923" y="4968882"/>
            <a:ext cx="2813051" cy="1719256"/>
            <a:chOff x="569922" y="4968882"/>
            <a:chExt cx="2813051" cy="1719256"/>
          </a:xfrm>
        </p:grpSpPr>
        <p:sp>
          <p:nvSpPr>
            <p:cNvPr id="44038" name="Rectangle 6"/>
            <p:cNvSpPr>
              <a:spLocks noChangeArrowheads="1"/>
            </p:cNvSpPr>
            <p:nvPr/>
          </p:nvSpPr>
          <p:spPr bwMode="auto">
            <a:xfrm>
              <a:off x="1371601" y="6086477"/>
              <a:ext cx="320675" cy="314325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039" name="Rectangle 7"/>
            <p:cNvSpPr>
              <a:spLocks noChangeArrowheads="1"/>
            </p:cNvSpPr>
            <p:nvPr/>
          </p:nvSpPr>
          <p:spPr bwMode="auto">
            <a:xfrm>
              <a:off x="1874847" y="5583239"/>
              <a:ext cx="319087" cy="314325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44040" name="Group 8"/>
            <p:cNvGrpSpPr>
              <a:grpSpLocks/>
            </p:cNvGrpSpPr>
            <p:nvPr/>
          </p:nvGrpSpPr>
          <p:grpSpPr bwMode="auto">
            <a:xfrm>
              <a:off x="2422534" y="5172077"/>
              <a:ext cx="960439" cy="314325"/>
              <a:chOff x="1872" y="4704"/>
              <a:chExt cx="720" cy="240"/>
            </a:xfrm>
          </p:grpSpPr>
          <p:sp>
            <p:nvSpPr>
              <p:cNvPr id="44068" name="Rectangle 9"/>
              <p:cNvSpPr>
                <a:spLocks noChangeArrowheads="1"/>
              </p:cNvSpPr>
              <p:nvPr/>
            </p:nvSpPr>
            <p:spPr bwMode="auto">
              <a:xfrm>
                <a:off x="1872" y="4704"/>
                <a:ext cx="240" cy="240"/>
              </a:xfrm>
              <a:prstGeom prst="rect">
                <a:avLst/>
              </a:prstGeom>
              <a:solidFill>
                <a:srgbClr val="CCFFCC"/>
              </a:solidFill>
              <a:ln w="19050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69" name="Rectangle 10"/>
              <p:cNvSpPr>
                <a:spLocks noChangeArrowheads="1"/>
              </p:cNvSpPr>
              <p:nvPr/>
            </p:nvSpPr>
            <p:spPr bwMode="auto">
              <a:xfrm>
                <a:off x="2112" y="4704"/>
                <a:ext cx="240" cy="240"/>
              </a:xfrm>
              <a:prstGeom prst="rect">
                <a:avLst/>
              </a:prstGeom>
              <a:solidFill>
                <a:srgbClr val="CCFFCC"/>
              </a:solidFill>
              <a:ln w="19050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70" name="Rectangle 11"/>
              <p:cNvSpPr>
                <a:spLocks noChangeArrowheads="1"/>
              </p:cNvSpPr>
              <p:nvPr/>
            </p:nvSpPr>
            <p:spPr bwMode="auto">
              <a:xfrm>
                <a:off x="2352" y="4704"/>
                <a:ext cx="240" cy="240"/>
              </a:xfrm>
              <a:prstGeom prst="rect">
                <a:avLst/>
              </a:prstGeom>
              <a:solidFill>
                <a:srgbClr val="CCFFCC"/>
              </a:solidFill>
              <a:ln w="19050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044" name="Text Box 18"/>
            <p:cNvSpPr txBox="1">
              <a:spLocks noChangeArrowheads="1"/>
            </p:cNvSpPr>
            <p:nvPr/>
          </p:nvSpPr>
          <p:spPr bwMode="auto">
            <a:xfrm>
              <a:off x="895351" y="5980120"/>
              <a:ext cx="437812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3333CC"/>
                  </a:solidFill>
                  <a:latin typeface="Arial" charset="0"/>
                </a:rPr>
                <a:t>1s</a:t>
              </a:r>
            </a:p>
          </p:txBody>
        </p:sp>
        <p:sp>
          <p:nvSpPr>
            <p:cNvPr id="44045" name="Text Box 19"/>
            <p:cNvSpPr txBox="1">
              <a:spLocks noChangeArrowheads="1"/>
            </p:cNvSpPr>
            <p:nvPr/>
          </p:nvSpPr>
          <p:spPr bwMode="auto">
            <a:xfrm>
              <a:off x="1398588" y="5478470"/>
              <a:ext cx="437812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3333CC"/>
                  </a:solidFill>
                  <a:latin typeface="Arial" charset="0"/>
                </a:rPr>
                <a:t>2s</a:t>
              </a:r>
            </a:p>
          </p:txBody>
        </p:sp>
        <p:sp>
          <p:nvSpPr>
            <p:cNvPr id="44046" name="Text Box 20"/>
            <p:cNvSpPr txBox="1">
              <a:spLocks noChangeArrowheads="1"/>
            </p:cNvSpPr>
            <p:nvPr/>
          </p:nvSpPr>
          <p:spPr bwMode="auto">
            <a:xfrm>
              <a:off x="1946276" y="5045083"/>
              <a:ext cx="453842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3333CC"/>
                  </a:solidFill>
                  <a:latin typeface="Arial" charset="0"/>
                </a:rPr>
                <a:t>2p</a:t>
              </a:r>
            </a:p>
          </p:txBody>
        </p:sp>
        <p:sp>
          <p:nvSpPr>
            <p:cNvPr id="44056" name="Line 32"/>
            <p:cNvSpPr>
              <a:spLocks noChangeShapeType="1"/>
            </p:cNvSpPr>
            <p:nvPr/>
          </p:nvSpPr>
          <p:spPr bwMode="auto">
            <a:xfrm flipV="1">
              <a:off x="685803" y="5354638"/>
              <a:ext cx="1588" cy="1333500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057" name="Text Box 33"/>
            <p:cNvSpPr txBox="1">
              <a:spLocks noChangeArrowheads="1"/>
            </p:cNvSpPr>
            <p:nvPr/>
          </p:nvSpPr>
          <p:spPr bwMode="auto">
            <a:xfrm>
              <a:off x="569922" y="4968882"/>
              <a:ext cx="307969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FF0000"/>
                  </a:solidFill>
                  <a:latin typeface="Arial" charset="0"/>
                </a:rPr>
                <a:t>E</a:t>
              </a:r>
              <a:endParaRPr lang="it-IT" altLang="it-IT" sz="23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44058" name="WordArt 34"/>
          <p:cNvSpPr>
            <a:spLocks noChangeArrowheads="1" noChangeShapeType="1" noTextEdit="1"/>
          </p:cNvSpPr>
          <p:nvPr/>
        </p:nvSpPr>
        <p:spPr bwMode="auto">
          <a:xfrm>
            <a:off x="1616077" y="92075"/>
            <a:ext cx="882332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73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RAPPRESENTAZIONE SCHEMATICA DEGLI ORBITALI 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CONFIGURAZIONE ELETTRONICA</a:t>
            </a:r>
          </a:p>
        </p:txBody>
      </p:sp>
      <p:sp>
        <p:nvSpPr>
          <p:cNvPr id="44059" name="Text Box 35"/>
          <p:cNvSpPr txBox="1">
            <a:spLocks noChangeArrowheads="1"/>
          </p:cNvSpPr>
          <p:nvPr/>
        </p:nvSpPr>
        <p:spPr bwMode="auto">
          <a:xfrm>
            <a:off x="7010411" y="1112846"/>
            <a:ext cx="2221955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00"/>
                </a:solidFill>
                <a:latin typeface="Arial" charset="0"/>
              </a:rPr>
              <a:t>Simbolo orbitale</a:t>
            </a:r>
          </a:p>
        </p:txBody>
      </p:sp>
      <p:sp>
        <p:nvSpPr>
          <p:cNvPr id="44060" name="Text Box 36"/>
          <p:cNvSpPr txBox="1">
            <a:spLocks noChangeArrowheads="1"/>
          </p:cNvSpPr>
          <p:nvPr/>
        </p:nvSpPr>
        <p:spPr bwMode="auto">
          <a:xfrm>
            <a:off x="7010400" y="763596"/>
            <a:ext cx="1484574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00"/>
                </a:solidFill>
                <a:latin typeface="Arial" charset="0"/>
              </a:rPr>
              <a:t>n. elettroni</a:t>
            </a:r>
          </a:p>
        </p:txBody>
      </p:sp>
      <p:sp>
        <p:nvSpPr>
          <p:cNvPr id="44061" name="Line 37"/>
          <p:cNvSpPr>
            <a:spLocks noChangeShapeType="1"/>
          </p:cNvSpPr>
          <p:nvPr/>
        </p:nvSpPr>
        <p:spPr bwMode="auto">
          <a:xfrm flipH="1">
            <a:off x="6553202" y="1325563"/>
            <a:ext cx="411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62" name="Line 38"/>
          <p:cNvSpPr>
            <a:spLocks noChangeShapeType="1"/>
          </p:cNvSpPr>
          <p:nvPr/>
        </p:nvSpPr>
        <p:spPr bwMode="auto">
          <a:xfrm flipH="1">
            <a:off x="6553202" y="1089025"/>
            <a:ext cx="411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1895607" y="2103084"/>
            <a:ext cx="4116704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tabLst>
                <a:tab pos="1835150" algn="l"/>
                <a:tab pos="3255963" algn="l"/>
                <a:tab pos="5888038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tabLst>
                <a:tab pos="1835150" algn="l"/>
                <a:tab pos="3255963" algn="l"/>
                <a:tab pos="5888038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tabLst>
                <a:tab pos="1835150" algn="l"/>
                <a:tab pos="3255963" algn="l"/>
                <a:tab pos="58880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3333CC"/>
                </a:solidFill>
                <a:latin typeface="Arial" charset="0"/>
              </a:rPr>
              <a:t>Li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 1s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2s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1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	oppure  </a:t>
            </a:r>
            <a:r>
              <a:rPr lang="it-IT" altLang="it-IT" sz="2300" b="1" dirty="0">
                <a:solidFill>
                  <a:srgbClr val="3333CC"/>
                </a:solidFill>
                <a:latin typeface="Arial" charset="0"/>
              </a:rPr>
              <a:t>[He]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 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2s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1</a:t>
            </a:r>
            <a:endParaRPr lang="it-IT" altLang="it-IT" sz="230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6267389" y="2103084"/>
            <a:ext cx="4034951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tabLst>
                <a:tab pos="1835150" algn="l"/>
                <a:tab pos="3255963" algn="l"/>
                <a:tab pos="5888038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tabLst>
                <a:tab pos="1835150" algn="l"/>
                <a:tab pos="3255963" algn="l"/>
                <a:tab pos="5888038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tabLst>
                <a:tab pos="1835150" algn="l"/>
                <a:tab pos="3255963" algn="l"/>
                <a:tab pos="58880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3333CC"/>
                </a:solidFill>
                <a:latin typeface="Arial" charset="0"/>
              </a:rPr>
              <a:t>   Be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 1s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2s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	oppure </a:t>
            </a:r>
            <a:r>
              <a:rPr lang="it-IT" altLang="it-IT" sz="2300" b="1" dirty="0">
                <a:solidFill>
                  <a:srgbClr val="3333CC"/>
                </a:solidFill>
                <a:latin typeface="Arial" charset="0"/>
              </a:rPr>
              <a:t>[He]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 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2s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2</a:t>
            </a:r>
            <a:endParaRPr lang="it-IT" altLang="it-IT" sz="230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1907147" y="2544167"/>
            <a:ext cx="501118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tabLst>
                <a:tab pos="1835150" algn="l"/>
                <a:tab pos="3255963" algn="l"/>
                <a:tab pos="5888038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tabLst>
                <a:tab pos="1835150" algn="l"/>
                <a:tab pos="3255963" algn="l"/>
                <a:tab pos="5888038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tabLst>
                <a:tab pos="1835150" algn="l"/>
                <a:tab pos="3255963" algn="l"/>
                <a:tab pos="58880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5150" algn="l"/>
                <a:tab pos="3255963" algn="l"/>
                <a:tab pos="58880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3333CC"/>
                </a:solidFill>
                <a:latin typeface="Arial" charset="0"/>
              </a:rPr>
              <a:t>B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 1s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2s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2p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1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 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	oppure  </a:t>
            </a:r>
            <a:r>
              <a:rPr lang="it-IT" altLang="it-IT" sz="2300" b="1" dirty="0">
                <a:solidFill>
                  <a:srgbClr val="3333CC"/>
                </a:solidFill>
                <a:latin typeface="Arial" charset="0"/>
              </a:rPr>
              <a:t>[He]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 2s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2p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1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 ….</a:t>
            </a: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5135563" y="3974397"/>
            <a:ext cx="535935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tabLst>
                <a:tab pos="744538" algn="l"/>
                <a:tab pos="2736850" algn="l"/>
                <a:tab pos="4052888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tabLst>
                <a:tab pos="744538" algn="l"/>
                <a:tab pos="2736850" algn="l"/>
                <a:tab pos="4052888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tabLst>
                <a:tab pos="744538" algn="l"/>
                <a:tab pos="2736850" algn="l"/>
                <a:tab pos="40528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tabLst>
                <a:tab pos="744538" algn="l"/>
                <a:tab pos="2736850" algn="l"/>
                <a:tab pos="405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tabLst>
                <a:tab pos="744538" algn="l"/>
                <a:tab pos="2736850" algn="l"/>
                <a:tab pos="405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44538" algn="l"/>
                <a:tab pos="2736850" algn="l"/>
                <a:tab pos="405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44538" algn="l"/>
                <a:tab pos="2736850" algn="l"/>
                <a:tab pos="405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44538" algn="l"/>
                <a:tab pos="2736850" algn="l"/>
                <a:tab pos="405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44538" algn="l"/>
                <a:tab pos="2736850" algn="l"/>
                <a:tab pos="405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3333CC"/>
                </a:solidFill>
                <a:latin typeface="Arial" charset="0"/>
              </a:rPr>
              <a:t>Na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 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=	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1s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2s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2p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6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3s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1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	 ovvero	 </a:t>
            </a:r>
            <a:r>
              <a:rPr lang="it-IT" altLang="it-IT" sz="2300" b="1" dirty="0">
                <a:solidFill>
                  <a:srgbClr val="3333CC"/>
                </a:solidFill>
                <a:latin typeface="Arial" charset="0"/>
              </a:rPr>
              <a:t>[Ne]</a:t>
            </a:r>
            <a:r>
              <a:rPr lang="it-IT" altLang="it-IT" sz="2300" dirty="0">
                <a:solidFill>
                  <a:srgbClr val="3333CC"/>
                </a:solidFill>
                <a:latin typeface="Arial" charset="0"/>
              </a:rPr>
              <a:t> 3s</a:t>
            </a:r>
            <a:r>
              <a:rPr lang="it-IT" altLang="it-IT" sz="2300" baseline="30000" dirty="0">
                <a:solidFill>
                  <a:srgbClr val="3333CC"/>
                </a:solidFill>
                <a:latin typeface="Arial" charset="0"/>
              </a:rPr>
              <a:t>1</a:t>
            </a:r>
            <a:endParaRPr lang="it-IT" altLang="it-IT" sz="2300" dirty="0">
              <a:solidFill>
                <a:srgbClr val="3333CC"/>
              </a:solidFill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82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895"/>
    </mc:Choice>
    <mc:Fallback xmlns="">
      <p:transition spd="slow" advTm="261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4035" grpId="0"/>
      <p:bldP spid="44036" grpId="0"/>
      <p:bldP spid="44050" grpId="0" animBg="1"/>
      <p:bldP spid="44051" grpId="0" animBg="1"/>
      <p:bldP spid="44052" grpId="0" animBg="1"/>
      <p:bldP spid="44063" grpId="0" animBg="1"/>
      <p:bldP spid="44064" grpId="0" animBg="1"/>
      <p:bldP spid="44054" grpId="0" animBg="1"/>
      <p:bldP spid="44055" grpId="0"/>
      <p:bldP spid="39" grpId="0"/>
      <p:bldP spid="40" grpId="0"/>
      <p:bldP spid="41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DePetris\Documents\Documenti\didattica\orig\f0814_ISBN88-08-09101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04" y="886968"/>
            <a:ext cx="811216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78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813"/>
    </mc:Choice>
    <mc:Fallback>
      <p:transition spd="slow" advTm="214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DePetris\Documents\Documenti\didattica\orig\f0812_ISBN88-08-09101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25" y="1853184"/>
            <a:ext cx="553948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7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30"/>
    </mc:Choice>
    <mc:Fallback xmlns="">
      <p:transition spd="slow" advTm="116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23" y="868365"/>
            <a:ext cx="6237287" cy="49434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44425"/>
      </p:ext>
    </p:extLst>
  </p:cSld>
  <p:clrMapOvr>
    <a:masterClrMapping/>
  </p:clrMapOvr>
  <p:transition advTm="356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3041653" y="1371600"/>
          <a:ext cx="2640013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Image" r:id="rId5" imgW="4256971" imgH="4422167" progId="Photoshop.Image.4">
                  <p:embed/>
                </p:oleObj>
              </mc:Choice>
              <mc:Fallback>
                <p:oleObj name="Image" r:id="rId5" imgW="4256971" imgH="4422167" progId="Photoshop.Image.4">
                  <p:embed/>
                  <p:pic>
                    <p:nvPicPr>
                      <p:cNvPr id="368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53" y="1371600"/>
                        <a:ext cx="2640013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3844926" y="4133850"/>
          <a:ext cx="4283075" cy="272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Image" r:id="rId7" imgW="5794564" imgH="3685139" progId="Photoshop.Image.4">
                  <p:embed/>
                </p:oleObj>
              </mc:Choice>
              <mc:Fallback>
                <p:oleObj name="Image" r:id="rId7" imgW="5794564" imgH="3685139" progId="Photoshop.Image.4">
                  <p:embed/>
                  <p:pic>
                    <p:nvPicPr>
                      <p:cNvPr id="368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4926" y="4133850"/>
                        <a:ext cx="4283075" cy="272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6497639" y="1157288"/>
            <a:ext cx="658812" cy="342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6869" name="Rectangle 5" descr="Punti sparsi"/>
          <p:cNvSpPr>
            <a:spLocks noChangeArrowheads="1"/>
          </p:cNvSpPr>
          <p:nvPr/>
        </p:nvSpPr>
        <p:spPr bwMode="auto">
          <a:xfrm>
            <a:off x="6497639" y="1714500"/>
            <a:ext cx="658812" cy="342900"/>
          </a:xfrm>
          <a:prstGeom prst="rect">
            <a:avLst/>
          </a:prstGeom>
          <a:pattFill prst="lgConfetti">
            <a:fgClr>
              <a:srgbClr val="FF00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6870" name="Rectangle 6" descr="Puntini ravvicinati"/>
          <p:cNvSpPr>
            <a:spLocks noChangeArrowheads="1"/>
          </p:cNvSpPr>
          <p:nvPr/>
        </p:nvSpPr>
        <p:spPr bwMode="auto">
          <a:xfrm>
            <a:off x="6497639" y="2914650"/>
            <a:ext cx="658812" cy="342900"/>
          </a:xfrm>
          <a:prstGeom prst="rect">
            <a:avLst/>
          </a:prstGeom>
          <a:pattFill prst="smConfetti">
            <a:fgClr>
              <a:srgbClr val="FF00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6871" name="Rectangle 7" descr="20%"/>
          <p:cNvSpPr>
            <a:spLocks noChangeArrowheads="1"/>
          </p:cNvSpPr>
          <p:nvPr/>
        </p:nvSpPr>
        <p:spPr bwMode="auto">
          <a:xfrm>
            <a:off x="6497639" y="2314575"/>
            <a:ext cx="658812" cy="342900"/>
          </a:xfrm>
          <a:prstGeom prst="rect">
            <a:avLst/>
          </a:prstGeom>
          <a:pattFill prst="pct20">
            <a:fgClr>
              <a:srgbClr val="FF00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6872" name="Rectangle 8" descr="5%"/>
          <p:cNvSpPr>
            <a:spLocks noChangeArrowheads="1"/>
          </p:cNvSpPr>
          <p:nvPr/>
        </p:nvSpPr>
        <p:spPr bwMode="auto">
          <a:xfrm>
            <a:off x="6497639" y="3514725"/>
            <a:ext cx="658812" cy="342900"/>
          </a:xfrm>
          <a:prstGeom prst="rect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6497639" y="4157663"/>
            <a:ext cx="658812" cy="342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6645276" y="4071946"/>
            <a:ext cx="155684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>
                <a:solidFill>
                  <a:srgbClr val="FF0000"/>
                </a:solidFill>
              </a:rPr>
              <a:t>.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6497637" y="4071946"/>
            <a:ext cx="155684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>
                <a:solidFill>
                  <a:srgbClr val="FF0000"/>
                </a:solidFill>
              </a:rPr>
              <a:t>.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6645276" y="4200533"/>
            <a:ext cx="155684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>
                <a:solidFill>
                  <a:srgbClr val="FF0000"/>
                </a:solidFill>
              </a:rPr>
              <a:t>.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6497637" y="4243396"/>
            <a:ext cx="155684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>
                <a:solidFill>
                  <a:srgbClr val="FF0000"/>
                </a:solidFill>
              </a:rPr>
              <a:t>.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6907213" y="4200533"/>
            <a:ext cx="155684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>
                <a:solidFill>
                  <a:srgbClr val="FF0000"/>
                </a:solidFill>
              </a:rPr>
              <a:t>.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6864351" y="4071946"/>
            <a:ext cx="155684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>
                <a:solidFill>
                  <a:srgbClr val="FF0000"/>
                </a:solidFill>
              </a:rPr>
              <a:t>.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7726364" y="1082675"/>
            <a:ext cx="141327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CC"/>
                </a:solidFill>
              </a:rPr>
              <a:t>1,4 per Å</a:t>
            </a:r>
            <a:r>
              <a:rPr lang="it-IT" altLang="it-IT" sz="2400" b="1" baseline="30000">
                <a:solidFill>
                  <a:srgbClr val="0000CC"/>
                </a:solidFill>
              </a:rPr>
              <a:t>3</a:t>
            </a:r>
            <a:endParaRPr lang="it-IT" altLang="it-IT" sz="2400" b="1">
              <a:solidFill>
                <a:srgbClr val="0000CC"/>
              </a:solidFill>
            </a:endParaRP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7726364" y="1639889"/>
            <a:ext cx="141327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CC"/>
                </a:solidFill>
              </a:rPr>
              <a:t>1,0 per Å</a:t>
            </a:r>
            <a:r>
              <a:rPr lang="it-IT" altLang="it-IT" sz="2400" b="1" baseline="30000">
                <a:solidFill>
                  <a:srgbClr val="0000CC"/>
                </a:solidFill>
              </a:rPr>
              <a:t>3</a:t>
            </a:r>
            <a:endParaRPr lang="it-IT" altLang="it-IT" sz="2400" b="1">
              <a:solidFill>
                <a:srgbClr val="0000CC"/>
              </a:solidFill>
            </a:endParaRP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7726364" y="2239964"/>
            <a:ext cx="141327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CC"/>
                </a:solidFill>
              </a:rPr>
              <a:t>0,6 per Å</a:t>
            </a:r>
            <a:r>
              <a:rPr lang="it-IT" altLang="it-IT" sz="2400" b="1" baseline="30000">
                <a:solidFill>
                  <a:srgbClr val="0000CC"/>
                </a:solidFill>
              </a:rPr>
              <a:t>3</a:t>
            </a:r>
            <a:endParaRPr lang="it-IT" altLang="it-IT" sz="2400" b="1">
              <a:solidFill>
                <a:srgbClr val="0000CC"/>
              </a:solidFill>
            </a:endParaRP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7726364" y="2840039"/>
            <a:ext cx="141327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CC"/>
                </a:solidFill>
              </a:rPr>
              <a:t>0,4 per Å</a:t>
            </a:r>
            <a:r>
              <a:rPr lang="it-IT" altLang="it-IT" sz="2400" b="1" baseline="30000">
                <a:solidFill>
                  <a:srgbClr val="0000CC"/>
                </a:solidFill>
              </a:rPr>
              <a:t>3</a:t>
            </a:r>
            <a:endParaRPr lang="it-IT" altLang="it-IT" sz="2400" b="1">
              <a:solidFill>
                <a:srgbClr val="0000CC"/>
              </a:solidFill>
            </a:endParaRP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7726364" y="3482975"/>
            <a:ext cx="141327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CC"/>
                </a:solidFill>
              </a:rPr>
              <a:t>0,2 per Å</a:t>
            </a:r>
            <a:r>
              <a:rPr lang="it-IT" altLang="it-IT" sz="2400" b="1" baseline="30000">
                <a:solidFill>
                  <a:srgbClr val="0000CC"/>
                </a:solidFill>
              </a:rPr>
              <a:t>3</a:t>
            </a:r>
            <a:endParaRPr lang="it-IT" altLang="it-IT" sz="2400" b="1">
              <a:solidFill>
                <a:srgbClr val="0000CC"/>
              </a:solidFill>
            </a:endParaRP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7726364" y="4083050"/>
            <a:ext cx="141327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CC"/>
                </a:solidFill>
              </a:rPr>
              <a:t>0,1 per Å</a:t>
            </a:r>
            <a:r>
              <a:rPr lang="it-IT" altLang="it-IT" sz="2400" b="1" baseline="30000">
                <a:solidFill>
                  <a:srgbClr val="0000CC"/>
                </a:solidFill>
              </a:rPr>
              <a:t>3</a:t>
            </a:r>
            <a:endParaRPr lang="it-IT" altLang="it-IT" sz="2400" b="1">
              <a:solidFill>
                <a:srgbClr val="0000CC"/>
              </a:solidFill>
            </a:endParaRPr>
          </a:p>
        </p:txBody>
      </p:sp>
      <p:sp>
        <p:nvSpPr>
          <p:cNvPr id="36886" name="WordArt 22"/>
          <p:cNvSpPr>
            <a:spLocks noChangeArrowheads="1" noChangeShapeType="1" noTextEdit="1"/>
          </p:cNvSpPr>
          <p:nvPr/>
        </p:nvSpPr>
        <p:spPr bwMode="auto">
          <a:xfrm>
            <a:off x="1889125" y="257183"/>
            <a:ext cx="8102600" cy="506413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2680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5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0000C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Densità Elettronica Orbitale 1s</a:t>
            </a:r>
          </a:p>
        </p:txBody>
      </p:sp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8199447" y="6327776"/>
            <a:ext cx="2470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CC"/>
                </a:solidFill>
              </a:rPr>
              <a:t>r</a:t>
            </a:r>
          </a:p>
        </p:txBody>
      </p:sp>
      <p:sp>
        <p:nvSpPr>
          <p:cNvPr id="36888" name="Text Box 24"/>
          <p:cNvSpPr txBox="1">
            <a:spLocks noChangeArrowheads="1"/>
          </p:cNvSpPr>
          <p:nvPr/>
        </p:nvSpPr>
        <p:spPr bwMode="auto">
          <a:xfrm>
            <a:off x="4403725" y="4206875"/>
            <a:ext cx="45865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CC"/>
                </a:solidFill>
                <a:sym typeface="Symbol" pitchFamily="18" charset="2"/>
              </a:rPr>
              <a:t></a:t>
            </a:r>
            <a:r>
              <a:rPr lang="it-IT" altLang="it-IT" sz="2400" b="1" baseline="30000">
                <a:solidFill>
                  <a:srgbClr val="0000CC"/>
                </a:solidFill>
                <a:sym typeface="Symbol" pitchFamily="18" charset="2"/>
              </a:rPr>
              <a:t>2</a:t>
            </a:r>
            <a:endParaRPr lang="it-IT" altLang="it-IT" sz="2400" b="1">
              <a:solidFill>
                <a:srgbClr val="0000CC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8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54"/>
    </mc:Choice>
    <mc:Fallback xmlns="">
      <p:transition spd="slow" advTm="129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FFCC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6232535" y="2400300"/>
            <a:ext cx="4389439" cy="685800"/>
          </a:xfrm>
          <a:prstGeom prst="roundRect">
            <a:avLst>
              <a:gd name="adj" fmla="val 16667"/>
            </a:avLst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7891" name="AutoShape 3"/>
          <p:cNvSpPr>
            <a:spLocks noChangeArrowheads="1"/>
          </p:cNvSpPr>
          <p:nvPr/>
        </p:nvSpPr>
        <p:spPr bwMode="auto">
          <a:xfrm>
            <a:off x="1524010" y="2419350"/>
            <a:ext cx="4618039" cy="685800"/>
          </a:xfrm>
          <a:prstGeom prst="roundRect">
            <a:avLst>
              <a:gd name="adj" fmla="val 16667"/>
            </a:avLst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7892" name="Oval 4"/>
          <p:cNvSpPr>
            <a:spLocks noChangeArrowheads="1"/>
          </p:cNvSpPr>
          <p:nvPr/>
        </p:nvSpPr>
        <p:spPr bwMode="auto">
          <a:xfrm>
            <a:off x="1706566" y="557221"/>
            <a:ext cx="1920875" cy="1671637"/>
          </a:xfrm>
          <a:prstGeom prst="ellips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37893" name="Group 5"/>
          <p:cNvGrpSpPr>
            <a:grpSpLocks/>
          </p:cNvGrpSpPr>
          <p:nvPr/>
        </p:nvGrpSpPr>
        <p:grpSpPr bwMode="auto">
          <a:xfrm rot="19404521">
            <a:off x="2849563" y="771525"/>
            <a:ext cx="366712" cy="342900"/>
            <a:chOff x="2784" y="768"/>
            <a:chExt cx="384" cy="384"/>
          </a:xfrm>
        </p:grpSpPr>
        <p:sp>
          <p:nvSpPr>
            <p:cNvPr id="37934" name="AutoShape 6"/>
            <p:cNvSpPr>
              <a:spLocks noChangeArrowheads="1"/>
            </p:cNvSpPr>
            <p:nvPr/>
          </p:nvSpPr>
          <p:spPr bwMode="auto">
            <a:xfrm>
              <a:off x="2784" y="76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DBF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7935" name="Line 7"/>
            <p:cNvSpPr>
              <a:spLocks noChangeShapeType="1"/>
            </p:cNvSpPr>
            <p:nvPr/>
          </p:nvSpPr>
          <p:spPr bwMode="auto">
            <a:xfrm>
              <a:off x="2880" y="768"/>
              <a:ext cx="0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936" name="Line 8"/>
            <p:cNvSpPr>
              <a:spLocks noChangeShapeType="1"/>
            </p:cNvSpPr>
            <p:nvPr/>
          </p:nvSpPr>
          <p:spPr bwMode="auto">
            <a:xfrm>
              <a:off x="2880" y="105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937" name="Line 9"/>
            <p:cNvSpPr>
              <a:spLocks noChangeShapeType="1"/>
            </p:cNvSpPr>
            <p:nvPr/>
          </p:nvSpPr>
          <p:spPr bwMode="auto">
            <a:xfrm flipH="1">
              <a:off x="2784" y="1034"/>
              <a:ext cx="96" cy="1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7894" name="Text Box 10"/>
          <p:cNvSpPr txBox="1">
            <a:spLocks noChangeArrowheads="1"/>
          </p:cNvSpPr>
          <p:nvPr/>
        </p:nvSpPr>
        <p:spPr bwMode="auto">
          <a:xfrm>
            <a:off x="3170239" y="987434"/>
            <a:ext cx="373814" cy="31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700">
                <a:solidFill>
                  <a:srgbClr val="006600"/>
                </a:solidFill>
              </a:rPr>
              <a:t>1Å</a:t>
            </a:r>
          </a:p>
        </p:txBody>
      </p:sp>
      <p:sp>
        <p:nvSpPr>
          <p:cNvPr id="37895" name="Line 11"/>
          <p:cNvSpPr>
            <a:spLocks noChangeShapeType="1"/>
          </p:cNvSpPr>
          <p:nvPr/>
        </p:nvSpPr>
        <p:spPr bwMode="auto">
          <a:xfrm flipH="1">
            <a:off x="3265490" y="900114"/>
            <a:ext cx="41275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6" name="Line 12"/>
          <p:cNvSpPr>
            <a:spLocks noChangeShapeType="1"/>
          </p:cNvSpPr>
          <p:nvPr/>
        </p:nvSpPr>
        <p:spPr bwMode="auto">
          <a:xfrm flipV="1">
            <a:off x="2667002" y="1071571"/>
            <a:ext cx="411163" cy="300037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dash"/>
            <a:round/>
            <a:headEnd type="oval" w="med" len="med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7" name="Text Box 13"/>
          <p:cNvSpPr txBox="1">
            <a:spLocks noChangeArrowheads="1"/>
          </p:cNvSpPr>
          <p:nvPr/>
        </p:nvSpPr>
        <p:spPr bwMode="auto">
          <a:xfrm>
            <a:off x="2759089" y="1201746"/>
            <a:ext cx="179851" cy="31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700">
                <a:solidFill>
                  <a:srgbClr val="006600"/>
                </a:solidFill>
              </a:rPr>
              <a:t>r</a:t>
            </a:r>
          </a:p>
        </p:txBody>
      </p:sp>
      <p:sp>
        <p:nvSpPr>
          <p:cNvPr id="37898" name="Freeform 14"/>
          <p:cNvSpPr>
            <a:spLocks/>
          </p:cNvSpPr>
          <p:nvPr/>
        </p:nvSpPr>
        <p:spPr bwMode="auto">
          <a:xfrm>
            <a:off x="1817688" y="1028701"/>
            <a:ext cx="773112" cy="1100138"/>
          </a:xfrm>
          <a:custGeom>
            <a:avLst/>
            <a:gdLst>
              <a:gd name="T0" fmla="*/ 111776171 w 811"/>
              <a:gd name="T1" fmla="*/ 0 h 1232"/>
              <a:gd name="T2" fmla="*/ 24536535 w 811"/>
              <a:gd name="T3" fmla="*/ 114825118 h 1232"/>
              <a:gd name="T4" fmla="*/ 7269731 w 811"/>
              <a:gd name="T5" fmla="*/ 281479951 h 1232"/>
              <a:gd name="T6" fmla="*/ 68155876 w 811"/>
              <a:gd name="T7" fmla="*/ 497574022 h 1232"/>
              <a:gd name="T8" fmla="*/ 286255442 w 811"/>
              <a:gd name="T9" fmla="*/ 803773146 h 1232"/>
              <a:gd name="T10" fmla="*/ 591594645 w 811"/>
              <a:gd name="T11" fmla="*/ 956872708 h 1232"/>
              <a:gd name="T12" fmla="*/ 722453622 w 811"/>
              <a:gd name="T13" fmla="*/ 956872708 h 1232"/>
              <a:gd name="T14" fmla="*/ 678834280 w 811"/>
              <a:gd name="T15" fmla="*/ 956872708 h 12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11" h="1232">
                <a:moveTo>
                  <a:pt x="123" y="0"/>
                </a:moveTo>
                <a:cubicBezTo>
                  <a:pt x="83" y="44"/>
                  <a:pt x="46" y="85"/>
                  <a:pt x="27" y="144"/>
                </a:cubicBezTo>
                <a:cubicBezTo>
                  <a:pt x="8" y="203"/>
                  <a:pt x="0" y="273"/>
                  <a:pt x="8" y="353"/>
                </a:cubicBezTo>
                <a:cubicBezTo>
                  <a:pt x="16" y="433"/>
                  <a:pt x="24" y="515"/>
                  <a:pt x="75" y="624"/>
                </a:cubicBezTo>
                <a:cubicBezTo>
                  <a:pt x="126" y="733"/>
                  <a:pt x="219" y="912"/>
                  <a:pt x="315" y="1008"/>
                </a:cubicBezTo>
                <a:cubicBezTo>
                  <a:pt x="411" y="1104"/>
                  <a:pt x="571" y="1168"/>
                  <a:pt x="651" y="1200"/>
                </a:cubicBezTo>
                <a:cubicBezTo>
                  <a:pt x="731" y="1232"/>
                  <a:pt x="779" y="1200"/>
                  <a:pt x="795" y="1200"/>
                </a:cubicBezTo>
                <a:cubicBezTo>
                  <a:pt x="811" y="1200"/>
                  <a:pt x="779" y="1200"/>
                  <a:pt x="747" y="1200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9" name="Freeform 15"/>
          <p:cNvSpPr>
            <a:spLocks/>
          </p:cNvSpPr>
          <p:nvPr/>
        </p:nvSpPr>
        <p:spPr bwMode="auto">
          <a:xfrm>
            <a:off x="2117725" y="1714500"/>
            <a:ext cx="685800" cy="261938"/>
          </a:xfrm>
          <a:custGeom>
            <a:avLst/>
            <a:gdLst>
              <a:gd name="T0" fmla="*/ 0 w 720"/>
              <a:gd name="T1" fmla="*/ 0 h 294"/>
              <a:gd name="T2" fmla="*/ 110685263 w 720"/>
              <a:gd name="T3" fmla="*/ 144468607 h 294"/>
              <a:gd name="T4" fmla="*/ 249495945 w 720"/>
              <a:gd name="T5" fmla="*/ 219084409 h 294"/>
              <a:gd name="T6" fmla="*/ 348386400 w 720"/>
              <a:gd name="T7" fmla="*/ 228609508 h 294"/>
              <a:gd name="T8" fmla="*/ 435483000 w 720"/>
              <a:gd name="T9" fmla="*/ 228609508 h 294"/>
              <a:gd name="T10" fmla="*/ 522579600 w 720"/>
              <a:gd name="T11" fmla="*/ 228609508 h 294"/>
              <a:gd name="T12" fmla="*/ 609676200 w 720"/>
              <a:gd name="T13" fmla="*/ 228609508 h 294"/>
              <a:gd name="T14" fmla="*/ 653224500 w 720"/>
              <a:gd name="T15" fmla="*/ 228609508 h 2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20" h="294">
                <a:moveTo>
                  <a:pt x="0" y="0"/>
                </a:moveTo>
                <a:cubicBezTo>
                  <a:pt x="20" y="30"/>
                  <a:pt x="76" y="136"/>
                  <a:pt x="122" y="182"/>
                </a:cubicBezTo>
                <a:cubicBezTo>
                  <a:pt x="168" y="228"/>
                  <a:pt x="231" y="258"/>
                  <a:pt x="275" y="276"/>
                </a:cubicBezTo>
                <a:cubicBezTo>
                  <a:pt x="319" y="294"/>
                  <a:pt x="350" y="286"/>
                  <a:pt x="384" y="288"/>
                </a:cubicBezTo>
                <a:cubicBezTo>
                  <a:pt x="418" y="290"/>
                  <a:pt x="448" y="288"/>
                  <a:pt x="480" y="288"/>
                </a:cubicBezTo>
                <a:cubicBezTo>
                  <a:pt x="512" y="288"/>
                  <a:pt x="544" y="288"/>
                  <a:pt x="576" y="288"/>
                </a:cubicBezTo>
                <a:cubicBezTo>
                  <a:pt x="608" y="288"/>
                  <a:pt x="648" y="288"/>
                  <a:pt x="672" y="288"/>
                </a:cubicBezTo>
                <a:cubicBezTo>
                  <a:pt x="696" y="288"/>
                  <a:pt x="708" y="288"/>
                  <a:pt x="720" y="288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900" name="Oval 16"/>
          <p:cNvSpPr>
            <a:spLocks noChangeArrowheads="1"/>
          </p:cNvSpPr>
          <p:nvPr/>
        </p:nvSpPr>
        <p:spPr bwMode="auto">
          <a:xfrm>
            <a:off x="8153401" y="1200153"/>
            <a:ext cx="1279525" cy="1114425"/>
          </a:xfrm>
          <a:prstGeom prst="ellips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37901" name="Group 17"/>
          <p:cNvGrpSpPr>
            <a:grpSpLocks/>
          </p:cNvGrpSpPr>
          <p:nvPr/>
        </p:nvGrpSpPr>
        <p:grpSpPr bwMode="auto">
          <a:xfrm rot="7974625">
            <a:off x="8942397" y="1360495"/>
            <a:ext cx="252413" cy="274639"/>
            <a:chOff x="2784" y="768"/>
            <a:chExt cx="384" cy="384"/>
          </a:xfrm>
        </p:grpSpPr>
        <p:sp>
          <p:nvSpPr>
            <p:cNvPr id="37930" name="AutoShape 18"/>
            <p:cNvSpPr>
              <a:spLocks noChangeArrowheads="1"/>
            </p:cNvSpPr>
            <p:nvPr/>
          </p:nvSpPr>
          <p:spPr bwMode="auto">
            <a:xfrm>
              <a:off x="2784" y="76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DBF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7931" name="Line 19"/>
            <p:cNvSpPr>
              <a:spLocks noChangeShapeType="1"/>
            </p:cNvSpPr>
            <p:nvPr/>
          </p:nvSpPr>
          <p:spPr bwMode="auto">
            <a:xfrm>
              <a:off x="2880" y="768"/>
              <a:ext cx="0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932" name="Line 20"/>
            <p:cNvSpPr>
              <a:spLocks noChangeShapeType="1"/>
            </p:cNvSpPr>
            <p:nvPr/>
          </p:nvSpPr>
          <p:spPr bwMode="auto">
            <a:xfrm>
              <a:off x="2880" y="105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933" name="Line 21"/>
            <p:cNvSpPr>
              <a:spLocks noChangeShapeType="1"/>
            </p:cNvSpPr>
            <p:nvPr/>
          </p:nvSpPr>
          <p:spPr bwMode="auto">
            <a:xfrm flipH="1">
              <a:off x="2784" y="1034"/>
              <a:ext cx="96" cy="1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7902" name="Line 22"/>
          <p:cNvSpPr>
            <a:spLocks noChangeShapeType="1"/>
          </p:cNvSpPr>
          <p:nvPr/>
        </p:nvSpPr>
        <p:spPr bwMode="auto">
          <a:xfrm rot="1728389" flipH="1">
            <a:off x="9159878" y="1543051"/>
            <a:ext cx="44451" cy="204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7903" name="Group 23"/>
          <p:cNvGrpSpPr>
            <a:grpSpLocks/>
          </p:cNvGrpSpPr>
          <p:nvPr/>
        </p:nvGrpSpPr>
        <p:grpSpPr bwMode="auto">
          <a:xfrm>
            <a:off x="9113841" y="1546198"/>
            <a:ext cx="171672" cy="376962"/>
            <a:chOff x="3312" y="2595"/>
            <a:chExt cx="181" cy="423"/>
          </a:xfrm>
        </p:grpSpPr>
        <p:sp>
          <p:nvSpPr>
            <p:cNvPr id="37928" name="Text Box 24"/>
            <p:cNvSpPr txBox="1">
              <a:spLocks noChangeArrowheads="1"/>
            </p:cNvSpPr>
            <p:nvPr/>
          </p:nvSpPr>
          <p:spPr bwMode="auto">
            <a:xfrm>
              <a:off x="3312" y="2689"/>
              <a:ext cx="181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1111" tIns="15555" rIns="31111" bIns="15555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006600"/>
                  </a:solidFill>
                </a:rPr>
                <a:t>1</a:t>
              </a:r>
            </a:p>
          </p:txBody>
        </p:sp>
        <p:sp>
          <p:nvSpPr>
            <p:cNvPr id="37929" name="Text Box 25"/>
            <p:cNvSpPr txBox="1">
              <a:spLocks noChangeArrowheads="1"/>
            </p:cNvSpPr>
            <p:nvPr/>
          </p:nvSpPr>
          <p:spPr bwMode="auto">
            <a:xfrm>
              <a:off x="3330" y="2595"/>
              <a:ext cx="158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1111" tIns="15555" rIns="31111" bIns="15555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006600"/>
                  </a:solidFill>
                </a:rPr>
                <a:t>°</a:t>
              </a:r>
            </a:p>
          </p:txBody>
        </p:sp>
      </p:grpSp>
      <p:sp>
        <p:nvSpPr>
          <p:cNvPr id="37904" name="Line 26"/>
          <p:cNvSpPr>
            <a:spLocks noChangeShapeType="1"/>
          </p:cNvSpPr>
          <p:nvPr/>
        </p:nvSpPr>
        <p:spPr bwMode="auto">
          <a:xfrm flipV="1">
            <a:off x="8793165" y="1543058"/>
            <a:ext cx="274637" cy="214313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dash"/>
            <a:round/>
            <a:headEnd type="oval" w="med" len="med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905" name="Text Box 27"/>
          <p:cNvSpPr txBox="1">
            <a:spLocks noChangeArrowheads="1"/>
          </p:cNvSpPr>
          <p:nvPr/>
        </p:nvSpPr>
        <p:spPr bwMode="auto">
          <a:xfrm>
            <a:off x="8885253" y="1630371"/>
            <a:ext cx="179851" cy="31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700">
                <a:solidFill>
                  <a:srgbClr val="006600"/>
                </a:solidFill>
              </a:rPr>
              <a:t>r</a:t>
            </a:r>
          </a:p>
        </p:txBody>
      </p:sp>
      <p:sp>
        <p:nvSpPr>
          <p:cNvPr id="37906" name="Freeform 28"/>
          <p:cNvSpPr>
            <a:spLocks/>
          </p:cNvSpPr>
          <p:nvPr/>
        </p:nvSpPr>
        <p:spPr bwMode="auto">
          <a:xfrm>
            <a:off x="8289935" y="1714500"/>
            <a:ext cx="503239" cy="471488"/>
          </a:xfrm>
          <a:custGeom>
            <a:avLst/>
            <a:gdLst>
              <a:gd name="T0" fmla="*/ 0 w 528"/>
              <a:gd name="T1" fmla="*/ 0 h 528"/>
              <a:gd name="T2" fmla="*/ 43603476 w 528"/>
              <a:gd name="T3" fmla="*/ 153099655 h 528"/>
              <a:gd name="T4" fmla="*/ 218017379 w 528"/>
              <a:gd name="T5" fmla="*/ 344474669 h 528"/>
              <a:gd name="T6" fmla="*/ 479637282 w 528"/>
              <a:gd name="T7" fmla="*/ 421024496 h 52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28" h="528">
                <a:moveTo>
                  <a:pt x="0" y="0"/>
                </a:moveTo>
                <a:cubicBezTo>
                  <a:pt x="4" y="60"/>
                  <a:pt x="8" y="120"/>
                  <a:pt x="48" y="192"/>
                </a:cubicBezTo>
                <a:cubicBezTo>
                  <a:pt x="88" y="264"/>
                  <a:pt x="160" y="376"/>
                  <a:pt x="240" y="432"/>
                </a:cubicBezTo>
                <a:cubicBezTo>
                  <a:pt x="320" y="488"/>
                  <a:pt x="480" y="512"/>
                  <a:pt x="528" y="528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907" name="Freeform 29"/>
          <p:cNvSpPr>
            <a:spLocks/>
          </p:cNvSpPr>
          <p:nvPr/>
        </p:nvSpPr>
        <p:spPr bwMode="auto">
          <a:xfrm>
            <a:off x="8518525" y="1928815"/>
            <a:ext cx="228600" cy="150812"/>
          </a:xfrm>
          <a:custGeom>
            <a:avLst/>
            <a:gdLst>
              <a:gd name="T0" fmla="*/ 0 w 240"/>
              <a:gd name="T1" fmla="*/ 0 h 168"/>
              <a:gd name="T2" fmla="*/ 130644900 w 240"/>
              <a:gd name="T3" fmla="*/ 116041755 h 168"/>
              <a:gd name="T4" fmla="*/ 217741500 w 240"/>
              <a:gd name="T5" fmla="*/ 116041755 h 16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0" h="168">
                <a:moveTo>
                  <a:pt x="0" y="0"/>
                </a:moveTo>
                <a:cubicBezTo>
                  <a:pt x="52" y="60"/>
                  <a:pt x="104" y="120"/>
                  <a:pt x="144" y="144"/>
                </a:cubicBezTo>
                <a:cubicBezTo>
                  <a:pt x="184" y="168"/>
                  <a:pt x="212" y="156"/>
                  <a:pt x="240" y="144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908" name="Text Box 30"/>
          <p:cNvSpPr txBox="1">
            <a:spLocks noChangeArrowheads="1"/>
          </p:cNvSpPr>
          <p:nvPr/>
        </p:nvSpPr>
        <p:spPr bwMode="auto">
          <a:xfrm>
            <a:off x="1570051" y="2351099"/>
            <a:ext cx="4352467" cy="76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FFFF00"/>
                </a:solidFill>
              </a:rPr>
              <a:t>Si possono collocare tanti volumetti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FFFF00"/>
                </a:solidFill>
              </a:rPr>
              <a:t>unitari a distanza</a:t>
            </a:r>
            <a:r>
              <a:rPr lang="it-IT" altLang="it-IT" sz="2300">
                <a:solidFill>
                  <a:srgbClr val="000000"/>
                </a:solidFill>
              </a:rPr>
              <a:t> </a:t>
            </a:r>
            <a:r>
              <a:rPr lang="it-IT" altLang="it-IT" sz="2300" b="1">
                <a:solidFill>
                  <a:srgbClr val="FF0000"/>
                </a:solidFill>
              </a:rPr>
              <a:t>r</a:t>
            </a:r>
            <a:r>
              <a:rPr lang="it-IT" altLang="it-IT" sz="2300">
                <a:solidFill>
                  <a:srgbClr val="000000"/>
                </a:solidFill>
              </a:rPr>
              <a:t> </a:t>
            </a:r>
            <a:r>
              <a:rPr lang="it-IT" altLang="it-IT" sz="2300">
                <a:solidFill>
                  <a:srgbClr val="FFFF00"/>
                </a:solidFill>
              </a:rPr>
              <a:t>grande.</a:t>
            </a:r>
            <a:endParaRPr lang="it-IT" altLang="it-IT" sz="2300">
              <a:solidFill>
                <a:srgbClr val="000000"/>
              </a:solidFill>
            </a:endParaRPr>
          </a:p>
        </p:txBody>
      </p:sp>
      <p:sp>
        <p:nvSpPr>
          <p:cNvPr id="37909" name="Text Box 31"/>
          <p:cNvSpPr txBox="1">
            <a:spLocks noChangeArrowheads="1"/>
          </p:cNvSpPr>
          <p:nvPr/>
        </p:nvSpPr>
        <p:spPr bwMode="auto">
          <a:xfrm>
            <a:off x="6267459" y="2357446"/>
            <a:ext cx="4291553" cy="73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FFFF00"/>
                </a:solidFill>
              </a:rPr>
              <a:t>Si possono collocare pochi volumetti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FFFF00"/>
                </a:solidFill>
              </a:rPr>
              <a:t>unitari a distanza</a:t>
            </a:r>
            <a:r>
              <a:rPr lang="it-IT" altLang="it-IT" sz="2200">
                <a:solidFill>
                  <a:srgbClr val="000000"/>
                </a:solidFill>
              </a:rPr>
              <a:t> </a:t>
            </a:r>
            <a:r>
              <a:rPr lang="it-IT" altLang="it-IT" sz="2200" b="1">
                <a:solidFill>
                  <a:srgbClr val="FF0000"/>
                </a:solidFill>
              </a:rPr>
              <a:t>r</a:t>
            </a:r>
            <a:r>
              <a:rPr lang="it-IT" altLang="it-IT" sz="2200">
                <a:solidFill>
                  <a:srgbClr val="000000"/>
                </a:solidFill>
              </a:rPr>
              <a:t> </a:t>
            </a:r>
            <a:r>
              <a:rPr lang="it-IT" altLang="it-IT" sz="2200">
                <a:solidFill>
                  <a:srgbClr val="FFFF00"/>
                </a:solidFill>
              </a:rPr>
              <a:t>piccola.</a:t>
            </a:r>
            <a:endParaRPr lang="it-IT" altLang="it-IT" sz="2200">
              <a:solidFill>
                <a:srgbClr val="000000"/>
              </a:solidFill>
            </a:endParaRPr>
          </a:p>
        </p:txBody>
      </p:sp>
      <p:sp>
        <p:nvSpPr>
          <p:cNvPr id="37910" name="Text Box 32"/>
          <p:cNvSpPr txBox="1">
            <a:spLocks noChangeArrowheads="1"/>
          </p:cNvSpPr>
          <p:nvPr/>
        </p:nvSpPr>
        <p:spPr bwMode="auto">
          <a:xfrm>
            <a:off x="1524010" y="3343278"/>
            <a:ext cx="8787977" cy="146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000000"/>
                </a:solidFill>
              </a:rPr>
              <a:t>La probabilità di trovare l’elettrone in un volumetto unitario a distanza </a:t>
            </a:r>
            <a:r>
              <a:rPr lang="it-IT" altLang="it-IT" sz="2300" b="1" dirty="0">
                <a:solidFill>
                  <a:srgbClr val="FF0000"/>
                </a:solidFill>
              </a:rPr>
              <a:t>r</a:t>
            </a:r>
            <a:endParaRPr lang="it-IT" altLang="it-IT" sz="23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000000"/>
                </a:solidFill>
              </a:rPr>
              <a:t>è data da </a:t>
            </a:r>
            <a:r>
              <a:rPr lang="it-IT" altLang="it-IT" sz="2300" dirty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it-IT" altLang="it-IT" sz="2300" baseline="30000" dirty="0">
                <a:solidFill>
                  <a:srgbClr val="000000"/>
                </a:solidFill>
              </a:rPr>
              <a:t>2</a:t>
            </a:r>
            <a:r>
              <a:rPr lang="it-IT" altLang="it-IT" sz="2300" dirty="0">
                <a:solidFill>
                  <a:srgbClr val="000000"/>
                </a:solidFill>
              </a:rPr>
              <a:t> (decresce con </a:t>
            </a:r>
            <a:r>
              <a:rPr lang="it-IT" altLang="it-IT" sz="2300" b="1" dirty="0">
                <a:solidFill>
                  <a:srgbClr val="FF0000"/>
                </a:solidFill>
              </a:rPr>
              <a:t>r</a:t>
            </a:r>
            <a:r>
              <a:rPr lang="it-IT" altLang="it-IT" sz="2300" dirty="0">
                <a:solidFill>
                  <a:srgbClr val="000000"/>
                </a:solidFill>
              </a:rPr>
              <a:t>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000000"/>
                </a:solidFill>
              </a:rPr>
              <a:t>Il numero di volumetti unitari che si possono collocare a distanza </a:t>
            </a:r>
            <a:r>
              <a:rPr lang="it-IT" altLang="it-IT" sz="2300" b="1" dirty="0">
                <a:solidFill>
                  <a:srgbClr val="FF0000"/>
                </a:solidFill>
              </a:rPr>
              <a:t>r</a:t>
            </a:r>
            <a:r>
              <a:rPr lang="it-IT" altLang="it-IT" sz="2300" dirty="0">
                <a:solidFill>
                  <a:srgbClr val="000000"/>
                </a:solidFill>
              </a:rPr>
              <a:t> è data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000000"/>
                </a:solidFill>
              </a:rPr>
              <a:t>da 4</a:t>
            </a:r>
            <a:r>
              <a:rPr lang="it-IT" altLang="it-IT" sz="2300" dirty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it-IT" altLang="it-IT" sz="2300" dirty="0">
                <a:solidFill>
                  <a:srgbClr val="000000"/>
                </a:solidFill>
              </a:rPr>
              <a:t>r</a:t>
            </a:r>
            <a:r>
              <a:rPr lang="it-IT" altLang="it-IT" sz="2300" baseline="30000" dirty="0">
                <a:solidFill>
                  <a:srgbClr val="000000"/>
                </a:solidFill>
              </a:rPr>
              <a:t>2</a:t>
            </a:r>
            <a:r>
              <a:rPr lang="it-IT" altLang="it-IT" sz="2300" dirty="0">
                <a:solidFill>
                  <a:srgbClr val="000000"/>
                </a:solidFill>
              </a:rPr>
              <a:t> (cresce con </a:t>
            </a:r>
            <a:r>
              <a:rPr lang="it-IT" altLang="it-IT" sz="2300" b="1" dirty="0">
                <a:solidFill>
                  <a:srgbClr val="FF0000"/>
                </a:solidFill>
              </a:rPr>
              <a:t>r</a:t>
            </a:r>
            <a:r>
              <a:rPr lang="it-IT" altLang="it-IT" sz="2300" dirty="0">
                <a:solidFill>
                  <a:srgbClr val="000000"/>
                </a:solidFill>
              </a:rPr>
              <a:t>).</a:t>
            </a:r>
          </a:p>
        </p:txBody>
      </p:sp>
      <p:sp>
        <p:nvSpPr>
          <p:cNvPr id="37911" name="Line 33"/>
          <p:cNvSpPr>
            <a:spLocks noChangeShapeType="1"/>
          </p:cNvSpPr>
          <p:nvPr/>
        </p:nvSpPr>
        <p:spPr bwMode="auto">
          <a:xfrm>
            <a:off x="5364163" y="3940175"/>
            <a:ext cx="1143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912" name="Line 34"/>
          <p:cNvSpPr>
            <a:spLocks noChangeShapeType="1"/>
          </p:cNvSpPr>
          <p:nvPr/>
        </p:nvSpPr>
        <p:spPr bwMode="auto">
          <a:xfrm>
            <a:off x="4495802" y="4638675"/>
            <a:ext cx="1325563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919" name="Line 41"/>
          <p:cNvSpPr>
            <a:spLocks noChangeShapeType="1"/>
          </p:cNvSpPr>
          <p:nvPr/>
        </p:nvSpPr>
        <p:spPr bwMode="auto">
          <a:xfrm>
            <a:off x="7056437" y="53578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4150441" y="4840288"/>
            <a:ext cx="3826901" cy="2065022"/>
            <a:chOff x="2887504" y="4800600"/>
            <a:chExt cx="3826900" cy="2065021"/>
          </a:xfrm>
        </p:grpSpPr>
        <p:sp>
          <p:nvSpPr>
            <p:cNvPr id="37918" name="Line 40"/>
            <p:cNvSpPr>
              <a:spLocks noChangeShapeType="1"/>
            </p:cNvSpPr>
            <p:nvPr/>
          </p:nvSpPr>
          <p:spPr bwMode="auto">
            <a:xfrm>
              <a:off x="3867150" y="5246688"/>
              <a:ext cx="0" cy="12779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2887504" y="4800600"/>
              <a:ext cx="3826900" cy="2065021"/>
              <a:chOff x="2887504" y="4800600"/>
              <a:chExt cx="3826900" cy="2065021"/>
            </a:xfrm>
          </p:grpSpPr>
          <p:sp>
            <p:nvSpPr>
              <p:cNvPr id="37916" name="Freeform 38"/>
              <p:cNvSpPr>
                <a:spLocks/>
              </p:cNvSpPr>
              <p:nvPr/>
            </p:nvSpPr>
            <p:spPr bwMode="auto">
              <a:xfrm>
                <a:off x="3017838" y="5014913"/>
                <a:ext cx="2605087" cy="1484312"/>
              </a:xfrm>
              <a:custGeom>
                <a:avLst/>
                <a:gdLst>
                  <a:gd name="T0" fmla="*/ 0 w 2736"/>
                  <a:gd name="T1" fmla="*/ 0 h 1662"/>
                  <a:gd name="T2" fmla="*/ 87033329 w 2736"/>
                  <a:gd name="T3" fmla="*/ 497706246 h 1662"/>
                  <a:gd name="T4" fmla="*/ 382582163 w 2736"/>
                  <a:gd name="T5" fmla="*/ 926817988 h 1662"/>
                  <a:gd name="T6" fmla="*/ 1000878044 w 2736"/>
                  <a:gd name="T7" fmla="*/ 1263407614 h 1662"/>
                  <a:gd name="T8" fmla="*/ 2147483647 w 2736"/>
                  <a:gd name="T9" fmla="*/ 1301692504 h 16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36" h="1662">
                    <a:moveTo>
                      <a:pt x="0" y="0"/>
                    </a:moveTo>
                    <a:cubicBezTo>
                      <a:pt x="16" y="104"/>
                      <a:pt x="26" y="430"/>
                      <a:pt x="96" y="624"/>
                    </a:cubicBezTo>
                    <a:cubicBezTo>
                      <a:pt x="166" y="818"/>
                      <a:pt x="254" y="1002"/>
                      <a:pt x="422" y="1162"/>
                    </a:cubicBezTo>
                    <a:cubicBezTo>
                      <a:pt x="590" y="1322"/>
                      <a:pt x="718" y="1506"/>
                      <a:pt x="1104" y="1584"/>
                    </a:cubicBezTo>
                    <a:cubicBezTo>
                      <a:pt x="1490" y="1662"/>
                      <a:pt x="2472" y="1624"/>
                      <a:pt x="2736" y="1632"/>
                    </a:cubicBezTo>
                  </a:path>
                </a:pathLst>
              </a:custGeom>
              <a:noFill/>
              <a:ln w="571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" name="Gruppo 2"/>
              <p:cNvGrpSpPr/>
              <p:nvPr/>
            </p:nvGrpSpPr>
            <p:grpSpPr>
              <a:xfrm>
                <a:off x="2887504" y="4800600"/>
                <a:ext cx="3826900" cy="2065021"/>
                <a:chOff x="2887504" y="4800600"/>
                <a:chExt cx="3826900" cy="2065021"/>
              </a:xfrm>
            </p:grpSpPr>
            <p:sp>
              <p:nvSpPr>
                <p:cNvPr id="37917" name="Freeform 39"/>
                <p:cNvSpPr>
                  <a:spLocks/>
                </p:cNvSpPr>
                <p:nvPr/>
              </p:nvSpPr>
              <p:spPr bwMode="auto">
                <a:xfrm>
                  <a:off x="2887504" y="5371307"/>
                  <a:ext cx="2514600" cy="1157287"/>
                </a:xfrm>
                <a:custGeom>
                  <a:avLst/>
                  <a:gdLst>
                    <a:gd name="T0" fmla="*/ 0 w 2640"/>
                    <a:gd name="T1" fmla="*/ 1033420679 h 1296"/>
                    <a:gd name="T2" fmla="*/ 914514300 w 2640"/>
                    <a:gd name="T3" fmla="*/ 880321253 h 1296"/>
                    <a:gd name="T4" fmla="*/ 1785480300 w 2640"/>
                    <a:gd name="T5" fmla="*/ 612397704 h 1296"/>
                    <a:gd name="T6" fmla="*/ 2147483647 w 2640"/>
                    <a:gd name="T7" fmla="*/ 0 h 129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40" h="1296">
                      <a:moveTo>
                        <a:pt x="0" y="1296"/>
                      </a:moveTo>
                      <a:cubicBezTo>
                        <a:pt x="340" y="1244"/>
                        <a:pt x="680" y="1192"/>
                        <a:pt x="1008" y="1104"/>
                      </a:cubicBezTo>
                      <a:cubicBezTo>
                        <a:pt x="1336" y="1016"/>
                        <a:pt x="1696" y="952"/>
                        <a:pt x="1968" y="768"/>
                      </a:cubicBezTo>
                      <a:cubicBezTo>
                        <a:pt x="2240" y="584"/>
                        <a:pt x="2528" y="128"/>
                        <a:pt x="2640" y="0"/>
                      </a:cubicBezTo>
                    </a:path>
                  </a:pathLst>
                </a:custGeom>
                <a:noFill/>
                <a:ln w="57150" cmpd="sng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920" name="Line 42"/>
                <p:cNvSpPr>
                  <a:spLocks noChangeShapeType="1"/>
                </p:cNvSpPr>
                <p:nvPr/>
              </p:nvSpPr>
              <p:spPr bwMode="auto">
                <a:xfrm rot="10998040" flipH="1">
                  <a:off x="5532438" y="5223510"/>
                  <a:ext cx="46037" cy="42863"/>
                </a:xfrm>
                <a:prstGeom prst="line">
                  <a:avLst/>
                </a:prstGeom>
                <a:noFill/>
                <a:ln w="57150">
                  <a:solidFill>
                    <a:srgbClr val="0000CC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2" name="Gruppo 1"/>
                <p:cNvGrpSpPr/>
                <p:nvPr/>
              </p:nvGrpSpPr>
              <p:grpSpPr>
                <a:xfrm>
                  <a:off x="2925763" y="4800600"/>
                  <a:ext cx="3788641" cy="2065021"/>
                  <a:chOff x="2925763" y="4800600"/>
                  <a:chExt cx="3788641" cy="2065021"/>
                </a:xfrm>
              </p:grpSpPr>
              <p:sp>
                <p:nvSpPr>
                  <p:cNvPr id="37913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25763" y="4800600"/>
                    <a:ext cx="0" cy="1714500"/>
                  </a:xfrm>
                  <a:prstGeom prst="line">
                    <a:avLst/>
                  </a:prstGeom>
                  <a:noFill/>
                  <a:ln w="63500">
                    <a:solidFill>
                      <a:schemeClr val="tx1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7914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2925763" y="6515100"/>
                    <a:ext cx="3567112" cy="0"/>
                  </a:xfrm>
                  <a:prstGeom prst="line">
                    <a:avLst/>
                  </a:prstGeom>
                  <a:noFill/>
                  <a:ln w="63500">
                    <a:solidFill>
                      <a:schemeClr val="tx1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7915" name="Freeform 37"/>
                  <p:cNvSpPr>
                    <a:spLocks/>
                  </p:cNvSpPr>
                  <p:nvPr/>
                </p:nvSpPr>
                <p:spPr bwMode="auto">
                  <a:xfrm>
                    <a:off x="3017838" y="5246688"/>
                    <a:ext cx="3054350" cy="1268412"/>
                  </a:xfrm>
                  <a:custGeom>
                    <a:avLst/>
                    <a:gdLst>
                      <a:gd name="T0" fmla="*/ 0 w 3206"/>
                      <a:gd name="T1" fmla="*/ 1132209009 h 1421"/>
                      <a:gd name="T2" fmla="*/ 339454895 w 3206"/>
                      <a:gd name="T3" fmla="*/ 588812739 h 1421"/>
                      <a:gd name="T4" fmla="*/ 854083337 w 3206"/>
                      <a:gd name="T5" fmla="*/ 0 h 1421"/>
                      <a:gd name="T6" fmla="*/ 1403201353 w 3206"/>
                      <a:gd name="T7" fmla="*/ 588812739 h 1421"/>
                      <a:gd name="T8" fmla="*/ 2013131040 w 3206"/>
                      <a:gd name="T9" fmla="*/ 933016553 h 1421"/>
                      <a:gd name="T10" fmla="*/ 2147483647 w 3206"/>
                      <a:gd name="T11" fmla="*/ 1009506885 h 142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206" h="1421">
                        <a:moveTo>
                          <a:pt x="0" y="1421"/>
                        </a:moveTo>
                        <a:cubicBezTo>
                          <a:pt x="62" y="1307"/>
                          <a:pt x="217" y="976"/>
                          <a:pt x="374" y="739"/>
                        </a:cubicBezTo>
                        <a:cubicBezTo>
                          <a:pt x="531" y="502"/>
                          <a:pt x="746" y="0"/>
                          <a:pt x="941" y="0"/>
                        </a:cubicBezTo>
                        <a:cubicBezTo>
                          <a:pt x="1136" y="0"/>
                          <a:pt x="1333" y="544"/>
                          <a:pt x="1546" y="739"/>
                        </a:cubicBezTo>
                        <a:cubicBezTo>
                          <a:pt x="1759" y="934"/>
                          <a:pt x="1941" y="1083"/>
                          <a:pt x="2218" y="1171"/>
                        </a:cubicBezTo>
                        <a:cubicBezTo>
                          <a:pt x="2495" y="1259"/>
                          <a:pt x="3000" y="1247"/>
                          <a:pt x="3206" y="1267"/>
                        </a:cubicBezTo>
                      </a:path>
                    </a:pathLst>
                  </a:custGeom>
                  <a:noFill/>
                  <a:ln w="571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7922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3017838" y="4867275"/>
                    <a:ext cx="369006" cy="3616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000" b="1" dirty="0">
                        <a:solidFill>
                          <a:srgbClr val="FF0000"/>
                        </a:solidFill>
                        <a:latin typeface="Symbol" pitchFamily="18" charset="2"/>
                        <a:sym typeface="Symbol" pitchFamily="18" charset="2"/>
                      </a:rPr>
                      <a:t></a:t>
                    </a:r>
                    <a:r>
                      <a:rPr lang="it-IT" altLang="it-IT" sz="2000" b="1" baseline="30000" dirty="0">
                        <a:solidFill>
                          <a:srgbClr val="FF0000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37923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3656013" y="4910138"/>
                    <a:ext cx="944483" cy="3616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000" b="1" dirty="0">
                        <a:solidFill>
                          <a:srgbClr val="FF0000"/>
                        </a:solidFill>
                        <a:sym typeface="Symbol" pitchFamily="18" charset="2"/>
                      </a:rPr>
                      <a:t>4</a:t>
                    </a:r>
                    <a:r>
                      <a:rPr lang="it-IT" altLang="it-IT" sz="2000" b="1" dirty="0">
                        <a:solidFill>
                          <a:srgbClr val="FF0000"/>
                        </a:solidFill>
                        <a:latin typeface="Symbol" pitchFamily="18" charset="2"/>
                        <a:sym typeface="Symbol" pitchFamily="18" charset="2"/>
                      </a:rPr>
                      <a:t>p </a:t>
                    </a:r>
                    <a:r>
                      <a:rPr lang="it-IT" altLang="it-IT" sz="2000" b="1" dirty="0">
                        <a:solidFill>
                          <a:srgbClr val="FF0000"/>
                        </a:solidFill>
                        <a:sym typeface="Symbol" pitchFamily="18" charset="2"/>
                      </a:rPr>
                      <a:t>r</a:t>
                    </a:r>
                    <a:r>
                      <a:rPr lang="it-IT" altLang="it-IT" sz="2000" b="1" baseline="30000" dirty="0">
                        <a:solidFill>
                          <a:srgbClr val="FF0000"/>
                        </a:solidFill>
                        <a:sym typeface="Symbol" pitchFamily="18" charset="2"/>
                      </a:rPr>
                      <a:t>2 </a:t>
                    </a:r>
                    <a:r>
                      <a:rPr lang="it-IT" altLang="it-IT" sz="2000" b="1" dirty="0">
                        <a:solidFill>
                          <a:srgbClr val="FF0000"/>
                        </a:solidFill>
                        <a:latin typeface="Symbol" pitchFamily="18" charset="2"/>
                        <a:sym typeface="Symbol" pitchFamily="18" charset="2"/>
                      </a:rPr>
                      <a:t></a:t>
                    </a:r>
                    <a:r>
                      <a:rPr lang="it-IT" altLang="it-IT" sz="2000" b="1" baseline="30000" dirty="0">
                        <a:solidFill>
                          <a:srgbClr val="FF0000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37924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5578476" y="5295900"/>
                    <a:ext cx="639913" cy="3616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000" b="1" dirty="0">
                        <a:solidFill>
                          <a:srgbClr val="FF0000"/>
                        </a:solidFill>
                        <a:sym typeface="Symbol" pitchFamily="18" charset="2"/>
                      </a:rPr>
                      <a:t>4</a:t>
                    </a:r>
                    <a:r>
                      <a:rPr lang="it-IT" altLang="it-IT" sz="2000" b="1" dirty="0">
                        <a:solidFill>
                          <a:srgbClr val="FF0000"/>
                        </a:solidFill>
                        <a:latin typeface="Symbol" pitchFamily="18" charset="2"/>
                        <a:sym typeface="Symbol" pitchFamily="18" charset="2"/>
                      </a:rPr>
                      <a:t>p </a:t>
                    </a:r>
                    <a:r>
                      <a:rPr lang="it-IT" altLang="it-IT" sz="2000" b="1" dirty="0">
                        <a:solidFill>
                          <a:srgbClr val="FF0000"/>
                        </a:solidFill>
                        <a:sym typeface="Symbol" pitchFamily="18" charset="2"/>
                      </a:rPr>
                      <a:t>r</a:t>
                    </a:r>
                    <a:r>
                      <a:rPr lang="it-IT" altLang="it-IT" sz="2000" b="1" baseline="30000" dirty="0">
                        <a:solidFill>
                          <a:srgbClr val="FF0000"/>
                        </a:solidFill>
                        <a:sym typeface="Symbol" pitchFamily="18" charset="2"/>
                      </a:rPr>
                      <a:t>2</a:t>
                    </a:r>
                    <a:endParaRPr lang="it-IT" altLang="it-IT" sz="2000" b="1" baseline="300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7925" name="Text 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92875" y="6443663"/>
                    <a:ext cx="221529" cy="3616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000" b="1">
                        <a:solidFill>
                          <a:srgbClr val="FF0000"/>
                        </a:solidFill>
                      </a:rPr>
                      <a:t>r</a:t>
                    </a:r>
                    <a:endParaRPr lang="it-IT" altLang="it-IT" sz="20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7926" name="Text Box 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68763" y="6503988"/>
                    <a:ext cx="1279511" cy="3616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000" b="1">
                        <a:solidFill>
                          <a:srgbClr val="FF0000"/>
                        </a:solidFill>
                      </a:rPr>
                      <a:t>r</a:t>
                    </a:r>
                    <a:r>
                      <a:rPr lang="it-IT" altLang="it-IT" sz="2000" b="1" baseline="-25000">
                        <a:solidFill>
                          <a:srgbClr val="FF0000"/>
                        </a:solidFill>
                      </a:rPr>
                      <a:t>0</a:t>
                    </a:r>
                    <a:r>
                      <a:rPr lang="it-IT" altLang="it-IT" sz="2000" b="1">
                        <a:solidFill>
                          <a:srgbClr val="FF0000"/>
                        </a:solidFill>
                      </a:rPr>
                      <a:t> = 0,53 Å</a:t>
                    </a:r>
                    <a:endParaRPr lang="it-IT" altLang="it-IT" sz="2000">
                      <a:solidFill>
                        <a:srgbClr val="006600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7927" name="WordArt 49"/>
          <p:cNvSpPr>
            <a:spLocks noChangeArrowheads="1" noChangeShapeType="1" noTextEdit="1"/>
          </p:cNvSpPr>
          <p:nvPr/>
        </p:nvSpPr>
        <p:spPr bwMode="auto">
          <a:xfrm>
            <a:off x="3856048" y="42864"/>
            <a:ext cx="5348287" cy="600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6000" kern="10">
                <a:gradFill rotWithShape="1">
                  <a:gsLst>
                    <a:gs pos="0">
                      <a:srgbClr val="00FFFF"/>
                    </a:gs>
                    <a:gs pos="100000">
                      <a:srgbClr val="00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Probabilità radiale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83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947"/>
    </mc:Choice>
    <mc:Fallback xmlns="">
      <p:transition spd="slow" advTm="174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108" y="141317"/>
            <a:ext cx="9163892" cy="63592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3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409"/>
    </mc:Choice>
    <mc:Fallback xmlns="">
      <p:transition spd="slow" advTm="326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8793163" y="3981458"/>
            <a:ext cx="1143000" cy="663575"/>
          </a:xfrm>
          <a:prstGeom prst="flowChartDecision">
            <a:avLst/>
          </a:prstGeom>
          <a:solidFill>
            <a:srgbClr val="000066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1987" name="AutoShape 3"/>
          <p:cNvSpPr>
            <a:spLocks noChangeArrowheads="1"/>
          </p:cNvSpPr>
          <p:nvPr/>
        </p:nvSpPr>
        <p:spPr bwMode="auto">
          <a:xfrm>
            <a:off x="4403725" y="5397508"/>
            <a:ext cx="1143000" cy="663575"/>
          </a:xfrm>
          <a:prstGeom prst="flowChartDecision">
            <a:avLst/>
          </a:prstGeom>
          <a:solidFill>
            <a:srgbClr val="000066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4678363" y="1547815"/>
            <a:ext cx="1143000" cy="665162"/>
          </a:xfrm>
          <a:prstGeom prst="flowChartDecision">
            <a:avLst/>
          </a:prstGeom>
          <a:solidFill>
            <a:srgbClr val="000066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aphicFrame>
        <p:nvGraphicFramePr>
          <p:cNvPr id="41989" name="Object 5"/>
          <p:cNvGraphicFramePr>
            <a:graphicFrameLocks noChangeAspect="1"/>
          </p:cNvGraphicFramePr>
          <p:nvPr/>
        </p:nvGraphicFramePr>
        <p:xfrm>
          <a:off x="1798649" y="574683"/>
          <a:ext cx="2801937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Image" r:id="rId5" imgW="2833745" imgH="1410519" progId="Photoshop.Image.4">
                  <p:embed/>
                </p:oleObj>
              </mc:Choice>
              <mc:Fallback>
                <p:oleObj name="Image" r:id="rId5" imgW="2833745" imgH="1410519" progId="Photoshop.Image.4">
                  <p:embed/>
                  <p:pic>
                    <p:nvPicPr>
                      <p:cNvPr id="4198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8649" y="574683"/>
                        <a:ext cx="2801937" cy="139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0" name="Object 6"/>
          <p:cNvGraphicFramePr>
            <a:graphicFrameLocks noChangeAspect="1"/>
          </p:cNvGraphicFramePr>
          <p:nvPr/>
        </p:nvGraphicFramePr>
        <p:xfrm>
          <a:off x="6589723" y="2255838"/>
          <a:ext cx="2147887" cy="246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Image" r:id="rId7" imgW="2172962" imgH="2490646" progId="Photoshop.Image.4">
                  <p:embed/>
                </p:oleObj>
              </mc:Choice>
              <mc:Fallback>
                <p:oleObj name="Image" r:id="rId7" imgW="2172962" imgH="2490646" progId="Photoshop.Image.4">
                  <p:embed/>
                  <p:pic>
                    <p:nvPicPr>
                      <p:cNvPr id="4199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9723" y="2255838"/>
                        <a:ext cx="2147887" cy="2462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1" name="Object 7"/>
          <p:cNvGraphicFramePr>
            <a:graphicFrameLocks noChangeAspect="1"/>
          </p:cNvGraphicFramePr>
          <p:nvPr/>
        </p:nvGraphicFramePr>
        <p:xfrm>
          <a:off x="2357438" y="3627438"/>
          <a:ext cx="1746251" cy="261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Image" r:id="rId9" imgW="1766325" imgH="2643134" progId="Photoshop.Image.4">
                  <p:embed/>
                </p:oleObj>
              </mc:Choice>
              <mc:Fallback>
                <p:oleObj name="Image" r:id="rId9" imgW="1766325" imgH="2643134" progId="Photoshop.Image.4">
                  <p:embed/>
                  <p:pic>
                    <p:nvPicPr>
                      <p:cNvPr id="4199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8" y="3627438"/>
                        <a:ext cx="1746251" cy="2614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2" name="Line 8"/>
          <p:cNvSpPr>
            <a:spLocks noChangeShapeType="1"/>
          </p:cNvSpPr>
          <p:nvPr/>
        </p:nvSpPr>
        <p:spPr bwMode="auto">
          <a:xfrm flipV="1">
            <a:off x="3275013" y="176221"/>
            <a:ext cx="0" cy="21685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rot="5400000" flipV="1">
            <a:off x="3434557" y="-251619"/>
            <a:ext cx="0" cy="324643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994" name="Oval 10"/>
          <p:cNvSpPr>
            <a:spLocks noChangeArrowheads="1"/>
          </p:cNvSpPr>
          <p:nvPr/>
        </p:nvSpPr>
        <p:spPr bwMode="auto">
          <a:xfrm>
            <a:off x="3228978" y="1327152"/>
            <a:ext cx="92075" cy="889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rot="8712827" flipV="1">
            <a:off x="7815266" y="2212977"/>
            <a:ext cx="19051" cy="27606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V="1">
            <a:off x="7832725" y="2389196"/>
            <a:ext cx="0" cy="21685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 rot="5400000" flipV="1">
            <a:off x="7993857" y="1961357"/>
            <a:ext cx="0" cy="324643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998" name="Oval 14"/>
          <p:cNvSpPr>
            <a:spLocks noChangeArrowheads="1"/>
          </p:cNvSpPr>
          <p:nvPr/>
        </p:nvSpPr>
        <p:spPr bwMode="auto">
          <a:xfrm>
            <a:off x="7788275" y="3540133"/>
            <a:ext cx="90488" cy="873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rot="8712827" flipV="1">
            <a:off x="3335338" y="3760789"/>
            <a:ext cx="19051" cy="276066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 flipV="1">
            <a:off x="3352800" y="3716340"/>
            <a:ext cx="0" cy="261143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 rot="5400000" flipV="1">
            <a:off x="3512344" y="3509176"/>
            <a:ext cx="0" cy="3246439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002" name="Oval 18"/>
          <p:cNvSpPr>
            <a:spLocks noChangeArrowheads="1"/>
          </p:cNvSpPr>
          <p:nvPr/>
        </p:nvSpPr>
        <p:spPr bwMode="auto">
          <a:xfrm>
            <a:off x="3306766" y="5087940"/>
            <a:ext cx="92075" cy="889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 rot="8712827" flipV="1">
            <a:off x="3275014" y="3"/>
            <a:ext cx="19051" cy="27606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004" name="Text Box 20"/>
          <p:cNvSpPr txBox="1">
            <a:spLocks noChangeArrowheads="1"/>
          </p:cNvSpPr>
          <p:nvPr/>
        </p:nvSpPr>
        <p:spPr bwMode="auto">
          <a:xfrm>
            <a:off x="5135577" y="1123950"/>
            <a:ext cx="263119" cy="42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4187838" y="2247900"/>
            <a:ext cx="263119" cy="42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2895601" y="19050"/>
            <a:ext cx="245486" cy="42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9617089" y="3336925"/>
            <a:ext cx="263119" cy="42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8656653" y="4530725"/>
            <a:ext cx="263119" cy="42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42009" name="Text Box 25"/>
          <p:cNvSpPr txBox="1">
            <a:spLocks noChangeArrowheads="1"/>
          </p:cNvSpPr>
          <p:nvPr/>
        </p:nvSpPr>
        <p:spPr bwMode="auto">
          <a:xfrm>
            <a:off x="7970837" y="2185988"/>
            <a:ext cx="245486" cy="42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42010" name="Text Box 26"/>
          <p:cNvSpPr txBox="1">
            <a:spLocks noChangeArrowheads="1"/>
          </p:cNvSpPr>
          <p:nvPr/>
        </p:nvSpPr>
        <p:spPr bwMode="auto">
          <a:xfrm>
            <a:off x="5181613" y="4884738"/>
            <a:ext cx="263119" cy="42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2011" name="Text Box 27"/>
          <p:cNvSpPr txBox="1">
            <a:spLocks noChangeArrowheads="1"/>
          </p:cNvSpPr>
          <p:nvPr/>
        </p:nvSpPr>
        <p:spPr bwMode="auto">
          <a:xfrm>
            <a:off x="4232289" y="6053138"/>
            <a:ext cx="263119" cy="42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42012" name="Text Box 28"/>
          <p:cNvSpPr txBox="1">
            <a:spLocks noChangeArrowheads="1"/>
          </p:cNvSpPr>
          <p:nvPr/>
        </p:nvSpPr>
        <p:spPr bwMode="auto">
          <a:xfrm>
            <a:off x="3003551" y="3602038"/>
            <a:ext cx="245486" cy="42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42013" name="Text Box 29"/>
          <p:cNvSpPr txBox="1">
            <a:spLocks noChangeArrowheads="1"/>
          </p:cNvSpPr>
          <p:nvPr/>
        </p:nvSpPr>
        <p:spPr bwMode="auto">
          <a:xfrm>
            <a:off x="4916499" y="1609725"/>
            <a:ext cx="588529" cy="42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FF00"/>
                </a:solidFill>
              </a:rPr>
              <a:t>2px</a:t>
            </a:r>
          </a:p>
        </p:txBody>
      </p:sp>
      <p:sp>
        <p:nvSpPr>
          <p:cNvPr id="42014" name="Text Box 30"/>
          <p:cNvSpPr txBox="1">
            <a:spLocks noChangeArrowheads="1"/>
          </p:cNvSpPr>
          <p:nvPr/>
        </p:nvSpPr>
        <p:spPr bwMode="auto">
          <a:xfrm>
            <a:off x="9077335" y="4087813"/>
            <a:ext cx="588529" cy="42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FF00"/>
                </a:solidFill>
              </a:rPr>
              <a:t>2py</a:t>
            </a:r>
            <a:endParaRPr lang="it-IT" altLang="it-IT" sz="2400" b="1">
              <a:solidFill>
                <a:srgbClr val="00CC00"/>
              </a:solidFill>
            </a:endParaRPr>
          </a:p>
        </p:txBody>
      </p:sp>
      <p:sp>
        <p:nvSpPr>
          <p:cNvPr id="42015" name="Text Box 31"/>
          <p:cNvSpPr txBox="1">
            <a:spLocks noChangeArrowheads="1"/>
          </p:cNvSpPr>
          <p:nvPr/>
        </p:nvSpPr>
        <p:spPr bwMode="auto">
          <a:xfrm>
            <a:off x="4724413" y="5503864"/>
            <a:ext cx="570895" cy="42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FF00"/>
                </a:solidFill>
              </a:rPr>
              <a:t>2pz</a:t>
            </a:r>
            <a:endParaRPr lang="it-IT" altLang="it-IT" sz="2400" b="1">
              <a:solidFill>
                <a:srgbClr val="00CC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5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46"/>
    </mc:Choice>
    <mc:Fallback xmlns="">
      <p:transition spd="slow" advTm="135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2" descr="25%"/>
          <p:cNvSpPr>
            <a:spLocks noChangeArrowheads="1"/>
          </p:cNvSpPr>
          <p:nvPr/>
        </p:nvSpPr>
        <p:spPr bwMode="auto">
          <a:xfrm>
            <a:off x="7499351" y="342901"/>
            <a:ext cx="1143000" cy="985838"/>
          </a:xfrm>
          <a:prstGeom prst="ellipse">
            <a:avLst/>
          </a:prstGeom>
          <a:pattFill prst="pct25">
            <a:fgClr>
              <a:srgbClr val="FF0000"/>
            </a:fgClr>
            <a:bgClr>
              <a:srgbClr val="FFFFFF"/>
            </a:bgClr>
          </a:pattFill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15" name="Oval 3"/>
          <p:cNvSpPr>
            <a:spLocks noChangeArrowheads="1"/>
          </p:cNvSpPr>
          <p:nvPr/>
        </p:nvSpPr>
        <p:spPr bwMode="auto">
          <a:xfrm>
            <a:off x="7804153" y="385764"/>
            <a:ext cx="760413" cy="72866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7988300" y="814389"/>
            <a:ext cx="90488" cy="85725"/>
          </a:xfrm>
          <a:prstGeom prst="ellipse">
            <a:avLst/>
          </a:prstGeom>
          <a:solidFill>
            <a:srgbClr val="0000CC"/>
          </a:solidFill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 flipV="1">
            <a:off x="8048625" y="1"/>
            <a:ext cx="0" cy="1843088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>
            <a:off x="7088188" y="857250"/>
            <a:ext cx="2286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 rot="1018067" flipH="1">
            <a:off x="7226300" y="128589"/>
            <a:ext cx="1600200" cy="145732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922" name="Oval 10"/>
          <p:cNvSpPr>
            <a:spLocks noChangeArrowheads="1"/>
          </p:cNvSpPr>
          <p:nvPr/>
        </p:nvSpPr>
        <p:spPr bwMode="auto">
          <a:xfrm>
            <a:off x="2484448" y="3343276"/>
            <a:ext cx="547687" cy="1285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rgbClr val="0000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23" name="Oval 11"/>
          <p:cNvSpPr>
            <a:spLocks noChangeArrowheads="1"/>
          </p:cNvSpPr>
          <p:nvPr/>
        </p:nvSpPr>
        <p:spPr bwMode="auto">
          <a:xfrm>
            <a:off x="3170248" y="3343276"/>
            <a:ext cx="547687" cy="1285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rgbClr val="0000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40" name="Text Box 28"/>
          <p:cNvSpPr txBox="1">
            <a:spLocks noChangeArrowheads="1"/>
          </p:cNvSpPr>
          <p:nvPr/>
        </p:nvSpPr>
        <p:spPr bwMode="auto">
          <a:xfrm>
            <a:off x="7820025" y="-68262"/>
            <a:ext cx="232750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8941" name="Text Box 29"/>
          <p:cNvSpPr txBox="1">
            <a:spLocks noChangeArrowheads="1"/>
          </p:cNvSpPr>
          <p:nvPr/>
        </p:nvSpPr>
        <p:spPr bwMode="auto">
          <a:xfrm>
            <a:off x="7226300" y="1217621"/>
            <a:ext cx="248780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8942" name="Text Box 30"/>
          <p:cNvSpPr txBox="1">
            <a:spLocks noChangeArrowheads="1"/>
          </p:cNvSpPr>
          <p:nvPr/>
        </p:nvSpPr>
        <p:spPr bwMode="auto">
          <a:xfrm>
            <a:off x="9099551" y="831858"/>
            <a:ext cx="248780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8953" name="Text Box 41"/>
          <p:cNvSpPr txBox="1">
            <a:spLocks noChangeArrowheads="1"/>
          </p:cNvSpPr>
          <p:nvPr/>
        </p:nvSpPr>
        <p:spPr bwMode="auto">
          <a:xfrm>
            <a:off x="4025900" y="1044583"/>
            <a:ext cx="2776716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9900CC"/>
                </a:solidFill>
                <a:latin typeface="Arial" charset="0"/>
              </a:rPr>
              <a:t>Nessun punto nodale</a:t>
            </a:r>
          </a:p>
        </p:txBody>
      </p:sp>
      <p:sp>
        <p:nvSpPr>
          <p:cNvPr id="38954" name="Text Box 42"/>
          <p:cNvSpPr txBox="1">
            <a:spLocks noChangeArrowheads="1"/>
          </p:cNvSpPr>
          <p:nvPr/>
        </p:nvSpPr>
        <p:spPr bwMode="auto">
          <a:xfrm>
            <a:off x="8221674" y="1338271"/>
            <a:ext cx="2164369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9900CC"/>
                </a:solidFill>
                <a:latin typeface="Arial" charset="0"/>
              </a:rPr>
              <a:t>centrosimmetrici</a:t>
            </a:r>
          </a:p>
        </p:txBody>
      </p:sp>
      <p:sp>
        <p:nvSpPr>
          <p:cNvPr id="38955" name="Text Box 43"/>
          <p:cNvSpPr txBox="1">
            <a:spLocks noChangeArrowheads="1"/>
          </p:cNvSpPr>
          <p:nvPr/>
        </p:nvSpPr>
        <p:spPr bwMode="auto">
          <a:xfrm>
            <a:off x="6420384" y="1928821"/>
            <a:ext cx="3523203" cy="73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8000"/>
                </a:solidFill>
              </a:rPr>
              <a:t>Possibili per ogni valore di 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8000"/>
                </a:solidFill>
              </a:rPr>
              <a:t>(Guscio K, L, M …)</a:t>
            </a:r>
          </a:p>
        </p:txBody>
      </p:sp>
      <p:sp>
        <p:nvSpPr>
          <p:cNvPr id="38957" name="Text Box 45"/>
          <p:cNvSpPr txBox="1">
            <a:spLocks noChangeArrowheads="1"/>
          </p:cNvSpPr>
          <p:nvPr/>
        </p:nvSpPr>
        <p:spPr bwMode="auto">
          <a:xfrm>
            <a:off x="3717925" y="3864852"/>
            <a:ext cx="5817612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9900CC"/>
                </a:solidFill>
                <a:latin typeface="Arial" charset="0"/>
              </a:rPr>
              <a:t>Orientati ciascuno lungo un asse cartesiano</a:t>
            </a:r>
          </a:p>
        </p:txBody>
      </p:sp>
      <p:sp>
        <p:nvSpPr>
          <p:cNvPr id="38958" name="Text Box 46"/>
          <p:cNvSpPr txBox="1">
            <a:spLocks noChangeArrowheads="1"/>
          </p:cNvSpPr>
          <p:nvPr/>
        </p:nvSpPr>
        <p:spPr bwMode="auto">
          <a:xfrm>
            <a:off x="5324763" y="2974193"/>
            <a:ext cx="2917266" cy="76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008000"/>
                </a:solidFill>
              </a:rPr>
              <a:t>Possibili solo per n &gt; 1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008000"/>
                </a:solidFill>
              </a:rPr>
              <a:t>(Gusci L, M, N, …)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4961572" y="4494312"/>
            <a:ext cx="2312592" cy="1992312"/>
            <a:chOff x="3218656" y="4493178"/>
            <a:chExt cx="2312592" cy="1992312"/>
          </a:xfrm>
        </p:grpSpPr>
        <p:sp>
          <p:nvSpPr>
            <p:cNvPr id="38926" name="Oval 14"/>
            <p:cNvSpPr>
              <a:spLocks noChangeArrowheads="1"/>
            </p:cNvSpPr>
            <p:nvPr/>
          </p:nvSpPr>
          <p:spPr bwMode="auto">
            <a:xfrm rot="16200000">
              <a:off x="3787776" y="5438775"/>
              <a:ext cx="514350" cy="1365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>
                  <a:solidFill>
                    <a:srgbClr val="0000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8927" name="Oval 15"/>
            <p:cNvSpPr>
              <a:spLocks noChangeArrowheads="1"/>
            </p:cNvSpPr>
            <p:nvPr/>
          </p:nvSpPr>
          <p:spPr bwMode="auto">
            <a:xfrm rot="16200000">
              <a:off x="3787776" y="4795837"/>
              <a:ext cx="514350" cy="1365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>
                  <a:solidFill>
                    <a:srgbClr val="0000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8924" name="Oval 12" descr="25%"/>
            <p:cNvSpPr>
              <a:spLocks noChangeArrowheads="1"/>
            </p:cNvSpPr>
            <p:nvPr/>
          </p:nvSpPr>
          <p:spPr bwMode="auto">
            <a:xfrm rot="16200000">
              <a:off x="3881437" y="5832234"/>
              <a:ext cx="728662" cy="228600"/>
            </a:xfrm>
            <a:prstGeom prst="ellipse">
              <a:avLst/>
            </a:prstGeom>
            <a:pattFill prst="pct25">
              <a:fgClr>
                <a:srgbClr val="FF0000"/>
              </a:fgClr>
              <a:bgClr>
                <a:srgbClr val="FFFFFF"/>
              </a:bgClr>
            </a:pattFill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3218656" y="4493178"/>
              <a:ext cx="2312592" cy="1992312"/>
              <a:chOff x="3017838" y="4075113"/>
              <a:chExt cx="2312592" cy="1992312"/>
            </a:xfrm>
          </p:grpSpPr>
          <p:sp>
            <p:nvSpPr>
              <p:cNvPr id="38925" name="Oval 13" descr="25%"/>
              <p:cNvSpPr>
                <a:spLocks noChangeArrowheads="1"/>
              </p:cNvSpPr>
              <p:nvPr/>
            </p:nvSpPr>
            <p:spPr bwMode="auto">
              <a:xfrm rot="16200000">
                <a:off x="3680618" y="4685507"/>
                <a:ext cx="728663" cy="228600"/>
              </a:xfrm>
              <a:prstGeom prst="ellipse">
                <a:avLst/>
              </a:prstGeom>
              <a:pattFill prst="pct25">
                <a:fgClr>
                  <a:srgbClr val="FF0000"/>
                </a:fgClr>
                <a:bgClr>
                  <a:srgbClr val="FFFFFF"/>
                </a:bgClr>
              </a:pattFill>
              <a:ln w="3810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35" name="Line 23"/>
              <p:cNvSpPr>
                <a:spLocks noChangeShapeType="1"/>
              </p:cNvSpPr>
              <p:nvPr/>
            </p:nvSpPr>
            <p:spPr bwMode="auto">
              <a:xfrm flipV="1">
                <a:off x="4053205" y="4224338"/>
                <a:ext cx="0" cy="1843087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936" name="Line 24"/>
              <p:cNvSpPr>
                <a:spLocks noChangeShapeType="1"/>
              </p:cNvSpPr>
              <p:nvPr/>
            </p:nvSpPr>
            <p:spPr bwMode="auto">
              <a:xfrm rot="1018067" flipH="1">
                <a:off x="3382963" y="4371975"/>
                <a:ext cx="1600200" cy="1457325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944" name="Text Box 32"/>
              <p:cNvSpPr txBox="1">
                <a:spLocks noChangeArrowheads="1"/>
              </p:cNvSpPr>
              <p:nvPr/>
            </p:nvSpPr>
            <p:spPr bwMode="auto">
              <a:xfrm>
                <a:off x="3336925" y="5446713"/>
                <a:ext cx="255192" cy="407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FF0000"/>
                    </a:solidFill>
                  </a:rPr>
                  <a:t>y</a:t>
                </a:r>
              </a:p>
            </p:txBody>
          </p:sp>
          <p:sp>
            <p:nvSpPr>
              <p:cNvPr id="38946" name="Text Box 34"/>
              <p:cNvSpPr txBox="1">
                <a:spLocks noChangeArrowheads="1"/>
              </p:cNvSpPr>
              <p:nvPr/>
            </p:nvSpPr>
            <p:spPr bwMode="auto">
              <a:xfrm>
                <a:off x="3749675" y="4075113"/>
                <a:ext cx="239162" cy="407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FF0000"/>
                    </a:solidFill>
                  </a:rPr>
                  <a:t>z</a:t>
                </a:r>
              </a:p>
            </p:txBody>
          </p:sp>
          <p:sp>
            <p:nvSpPr>
              <p:cNvPr id="38947" name="Text Box 35"/>
              <p:cNvSpPr txBox="1">
                <a:spLocks noChangeArrowheads="1"/>
              </p:cNvSpPr>
              <p:nvPr/>
            </p:nvSpPr>
            <p:spPr bwMode="auto">
              <a:xfrm>
                <a:off x="5075238" y="5133975"/>
                <a:ext cx="255192" cy="407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38952" name="Line 40"/>
              <p:cNvSpPr>
                <a:spLocks noChangeShapeType="1"/>
              </p:cNvSpPr>
              <p:nvPr/>
            </p:nvSpPr>
            <p:spPr bwMode="auto">
              <a:xfrm>
                <a:off x="3017838" y="5208588"/>
                <a:ext cx="2286000" cy="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960" name="Oval 48"/>
              <p:cNvSpPr>
                <a:spLocks noChangeArrowheads="1"/>
              </p:cNvSpPr>
              <p:nvPr/>
            </p:nvSpPr>
            <p:spPr bwMode="auto">
              <a:xfrm rot="16200000">
                <a:off x="3980657" y="5117306"/>
                <a:ext cx="128588" cy="136525"/>
              </a:xfrm>
              <a:prstGeom prst="ellipse">
                <a:avLst/>
              </a:prstGeom>
              <a:solidFill>
                <a:schemeClr val="tx2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8" name="Gruppo 7"/>
          <p:cNvGrpSpPr/>
          <p:nvPr/>
        </p:nvGrpSpPr>
        <p:grpSpPr>
          <a:xfrm>
            <a:off x="7930097" y="4415073"/>
            <a:ext cx="2286000" cy="2076450"/>
            <a:chOff x="6446838" y="4075113"/>
            <a:chExt cx="2286000" cy="2076450"/>
          </a:xfrm>
        </p:grpSpPr>
        <p:sp>
          <p:nvSpPr>
            <p:cNvPr id="38928" name="Oval 16" descr="25%"/>
            <p:cNvSpPr>
              <a:spLocks noChangeArrowheads="1"/>
            </p:cNvSpPr>
            <p:nvPr/>
          </p:nvSpPr>
          <p:spPr bwMode="auto">
            <a:xfrm rot="19822402">
              <a:off x="6675438" y="5316538"/>
              <a:ext cx="776287" cy="214312"/>
            </a:xfrm>
            <a:prstGeom prst="ellipse">
              <a:avLst/>
            </a:prstGeom>
            <a:pattFill prst="pct25">
              <a:fgClr>
                <a:srgbClr val="FF0000"/>
              </a:fgClr>
              <a:bgClr>
                <a:srgbClr val="FFFFFF"/>
              </a:bgClr>
            </a:pattFill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000000"/>
                </a:solidFill>
              </a:endParaRPr>
            </a:p>
          </p:txBody>
        </p:sp>
        <p:sp>
          <p:nvSpPr>
            <p:cNvPr id="38929" name="Oval 17" descr="25%"/>
            <p:cNvSpPr>
              <a:spLocks noChangeArrowheads="1"/>
            </p:cNvSpPr>
            <p:nvPr/>
          </p:nvSpPr>
          <p:spPr bwMode="auto">
            <a:xfrm rot="20034565">
              <a:off x="7373938" y="4995863"/>
              <a:ext cx="776287" cy="214312"/>
            </a:xfrm>
            <a:prstGeom prst="ellipse">
              <a:avLst/>
            </a:prstGeom>
            <a:pattFill prst="pct25">
              <a:fgClr>
                <a:srgbClr val="FF0000"/>
              </a:fgClr>
              <a:bgClr>
                <a:srgbClr val="FFFFFF"/>
              </a:bgClr>
            </a:pattFill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8930" name="Oval 18"/>
            <p:cNvSpPr>
              <a:spLocks noChangeArrowheads="1"/>
            </p:cNvSpPr>
            <p:nvPr/>
          </p:nvSpPr>
          <p:spPr bwMode="auto">
            <a:xfrm rot="20034565">
              <a:off x="6810375" y="5348288"/>
              <a:ext cx="549275" cy="1285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>
                  <a:solidFill>
                    <a:srgbClr val="0000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8931" name="Oval 19"/>
            <p:cNvSpPr>
              <a:spLocks noChangeArrowheads="1"/>
            </p:cNvSpPr>
            <p:nvPr/>
          </p:nvSpPr>
          <p:spPr bwMode="auto">
            <a:xfrm rot="20034565">
              <a:off x="7426325" y="5067300"/>
              <a:ext cx="547688" cy="1285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>
                  <a:solidFill>
                    <a:srgbClr val="0000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8937" name="Line 25"/>
            <p:cNvSpPr>
              <a:spLocks noChangeShapeType="1"/>
            </p:cNvSpPr>
            <p:nvPr/>
          </p:nvSpPr>
          <p:spPr bwMode="auto">
            <a:xfrm flipV="1">
              <a:off x="7407275" y="4224338"/>
              <a:ext cx="0" cy="1843087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938" name="Line 26"/>
            <p:cNvSpPr>
              <a:spLocks noChangeShapeType="1"/>
            </p:cNvSpPr>
            <p:nvPr/>
          </p:nvSpPr>
          <p:spPr bwMode="auto">
            <a:xfrm>
              <a:off x="6446838" y="5294313"/>
              <a:ext cx="228600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939" name="Line 27"/>
            <p:cNvSpPr>
              <a:spLocks noChangeShapeType="1"/>
            </p:cNvSpPr>
            <p:nvPr/>
          </p:nvSpPr>
          <p:spPr bwMode="auto">
            <a:xfrm rot="1018067" flipH="1">
              <a:off x="6451600" y="4394200"/>
              <a:ext cx="1874838" cy="1757363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949" name="Text Box 37"/>
            <p:cNvSpPr txBox="1">
              <a:spLocks noChangeArrowheads="1"/>
            </p:cNvSpPr>
            <p:nvPr/>
          </p:nvSpPr>
          <p:spPr bwMode="auto">
            <a:xfrm>
              <a:off x="6446838" y="5684838"/>
              <a:ext cx="255192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</a:rPr>
                <a:t>y</a:t>
              </a:r>
            </a:p>
          </p:txBody>
        </p:sp>
        <p:sp>
          <p:nvSpPr>
            <p:cNvPr id="38950" name="Text Box 38"/>
            <p:cNvSpPr txBox="1">
              <a:spLocks noChangeArrowheads="1"/>
            </p:cNvSpPr>
            <p:nvPr/>
          </p:nvSpPr>
          <p:spPr bwMode="auto">
            <a:xfrm>
              <a:off x="8412163" y="5133975"/>
              <a:ext cx="255192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38951" name="Text Box 39"/>
            <p:cNvSpPr txBox="1">
              <a:spLocks noChangeArrowheads="1"/>
            </p:cNvSpPr>
            <p:nvPr/>
          </p:nvSpPr>
          <p:spPr bwMode="auto">
            <a:xfrm>
              <a:off x="7178675" y="4075113"/>
              <a:ext cx="239162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</a:rPr>
                <a:t>z</a:t>
              </a:r>
            </a:p>
          </p:txBody>
        </p:sp>
        <p:sp>
          <p:nvSpPr>
            <p:cNvPr id="38961" name="Oval 49"/>
            <p:cNvSpPr>
              <a:spLocks noChangeArrowheads="1"/>
            </p:cNvSpPr>
            <p:nvPr/>
          </p:nvSpPr>
          <p:spPr bwMode="auto">
            <a:xfrm rot="20034565">
              <a:off x="7323138" y="5208588"/>
              <a:ext cx="138112" cy="12858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38962" name="WordArt 50"/>
          <p:cNvSpPr>
            <a:spLocks noChangeArrowheads="1" noChangeShapeType="1" noTextEdit="1"/>
          </p:cNvSpPr>
          <p:nvPr/>
        </p:nvSpPr>
        <p:spPr bwMode="auto">
          <a:xfrm>
            <a:off x="1660534" y="128589"/>
            <a:ext cx="3301038" cy="728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898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spc="18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C0000"/>
                  </a:outerShdw>
                </a:effectLst>
                <a:latin typeface="Goudy Old Style" panose="02020502050305020303" pitchFamily="18" charset="0"/>
              </a:rPr>
              <a:t>ORBITALI  s</a:t>
            </a:r>
          </a:p>
        </p:txBody>
      </p:sp>
      <p:sp>
        <p:nvSpPr>
          <p:cNvPr id="38963" name="Text Box 51"/>
          <p:cNvSpPr txBox="1">
            <a:spLocks noChangeArrowheads="1"/>
          </p:cNvSpPr>
          <p:nvPr/>
        </p:nvSpPr>
        <p:spPr bwMode="auto">
          <a:xfrm>
            <a:off x="5580064" y="673108"/>
            <a:ext cx="628692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00"/>
                </a:solidFill>
              </a:rPr>
              <a:t>l = 0</a:t>
            </a:r>
            <a:endParaRPr lang="it-IT" altLang="it-IT" sz="2200">
              <a:solidFill>
                <a:srgbClr val="000000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1788163" y="4304268"/>
            <a:ext cx="3122304" cy="2314575"/>
            <a:chOff x="-3036888" y="3046419"/>
            <a:chExt cx="3122302" cy="2314575"/>
          </a:xfrm>
        </p:grpSpPr>
        <p:sp>
          <p:nvSpPr>
            <p:cNvPr id="38948" name="Text Box 36"/>
            <p:cNvSpPr txBox="1">
              <a:spLocks noChangeArrowheads="1"/>
            </p:cNvSpPr>
            <p:nvPr/>
          </p:nvSpPr>
          <p:spPr bwMode="auto">
            <a:xfrm>
              <a:off x="-881857" y="3738563"/>
              <a:ext cx="255192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</a:rPr>
                <a:t>x</a:t>
              </a: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-3036888" y="3046419"/>
              <a:ext cx="3122302" cy="2314575"/>
              <a:chOff x="-3036888" y="3046419"/>
              <a:chExt cx="3122302" cy="2314575"/>
            </a:xfrm>
          </p:grpSpPr>
          <p:sp>
            <p:nvSpPr>
              <p:cNvPr id="38959" name="Oval 47"/>
              <p:cNvSpPr>
                <a:spLocks noChangeArrowheads="1"/>
              </p:cNvSpPr>
              <p:nvPr/>
            </p:nvSpPr>
            <p:spPr bwMode="auto">
              <a:xfrm>
                <a:off x="-2128362" y="4456271"/>
                <a:ext cx="138113" cy="128588"/>
              </a:xfrm>
              <a:prstGeom prst="ellipse">
                <a:avLst/>
              </a:prstGeom>
              <a:solidFill>
                <a:schemeClr val="tx2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" name="Gruppo 2"/>
              <p:cNvGrpSpPr/>
              <p:nvPr/>
            </p:nvGrpSpPr>
            <p:grpSpPr>
              <a:xfrm>
                <a:off x="-3036888" y="3046419"/>
                <a:ext cx="3122302" cy="2314575"/>
                <a:chOff x="593725" y="1928813"/>
                <a:chExt cx="3122302" cy="2314575"/>
              </a:xfrm>
            </p:grpSpPr>
            <p:sp>
              <p:nvSpPr>
                <p:cNvPr id="38943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868363" y="3689350"/>
                  <a:ext cx="255192" cy="40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FF0000"/>
                      </a:solidFill>
                    </a:rPr>
                    <a:t>y</a:t>
                  </a:r>
                </a:p>
              </p:txBody>
            </p:sp>
            <p:grpSp>
              <p:nvGrpSpPr>
                <p:cNvPr id="2" name="Gruppo 1"/>
                <p:cNvGrpSpPr/>
                <p:nvPr/>
              </p:nvGrpSpPr>
              <p:grpSpPr>
                <a:xfrm>
                  <a:off x="593725" y="1928813"/>
                  <a:ext cx="3122302" cy="2314575"/>
                  <a:chOff x="593725" y="1928813"/>
                  <a:chExt cx="3122302" cy="2314575"/>
                </a:xfrm>
              </p:grpSpPr>
              <p:sp>
                <p:nvSpPr>
                  <p:cNvPr id="38920" name="Oval 8" descr="25%"/>
                  <p:cNvSpPr>
                    <a:spLocks noChangeArrowheads="1"/>
                  </p:cNvSpPr>
                  <p:nvPr/>
                </p:nvSpPr>
                <p:spPr bwMode="auto">
                  <a:xfrm>
                    <a:off x="822325" y="3300413"/>
                    <a:ext cx="777875" cy="214312"/>
                  </a:xfrm>
                  <a:prstGeom prst="ellipse">
                    <a:avLst/>
                  </a:prstGeom>
                  <a:pattFill prst="pct25">
                    <a:fgClr>
                      <a:srgbClr val="FF0000"/>
                    </a:fgClr>
                    <a:bgClr>
                      <a:srgbClr val="FFFFFF"/>
                    </a:bgClr>
                  </a:pattFill>
                  <a:ln w="38100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8921" name="Oval 9" descr="25%"/>
                  <p:cNvSpPr>
                    <a:spLocks noChangeArrowheads="1"/>
                  </p:cNvSpPr>
                  <p:nvPr/>
                </p:nvSpPr>
                <p:spPr bwMode="auto">
                  <a:xfrm>
                    <a:off x="1600200" y="3300413"/>
                    <a:ext cx="777875" cy="214312"/>
                  </a:xfrm>
                  <a:prstGeom prst="ellipse">
                    <a:avLst/>
                  </a:prstGeom>
                  <a:pattFill prst="pct25">
                    <a:fgClr>
                      <a:srgbClr val="FF0000"/>
                    </a:fgClr>
                    <a:bgClr>
                      <a:srgbClr val="FFFFFF"/>
                    </a:bgClr>
                  </a:pattFill>
                  <a:ln w="38100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8932" name="Line 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54163" y="2400300"/>
                    <a:ext cx="0" cy="1843088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8933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593725" y="3429000"/>
                    <a:ext cx="2286000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8934" name="Line 22"/>
                  <p:cNvSpPr>
                    <a:spLocks noChangeShapeType="1"/>
                  </p:cNvSpPr>
                  <p:nvPr/>
                </p:nvSpPr>
                <p:spPr bwMode="auto">
                  <a:xfrm rot="1018067" flipH="1">
                    <a:off x="914400" y="2614613"/>
                    <a:ext cx="1600200" cy="1457325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8945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35075" y="2317750"/>
                    <a:ext cx="239162" cy="4078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300" b="1">
                        <a:solidFill>
                          <a:srgbClr val="FF0000"/>
                        </a:solidFill>
                      </a:rPr>
                      <a:t>z</a:t>
                    </a:r>
                  </a:p>
                </p:txBody>
              </p:sp>
              <p:sp>
                <p:nvSpPr>
                  <p:cNvPr id="38964" name="Line 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92275" y="2400300"/>
                    <a:ext cx="501650" cy="771525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8965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1646238" y="1928813"/>
                    <a:ext cx="2069789" cy="392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 b="1" dirty="0">
                        <a:solidFill>
                          <a:srgbClr val="FF0000"/>
                        </a:solidFill>
                      </a:rPr>
                      <a:t>un punto nodale</a:t>
                    </a:r>
                  </a:p>
                </p:txBody>
              </p:sp>
            </p:grpSp>
          </p:grpSp>
        </p:grpSp>
      </p:grpSp>
      <p:sp>
        <p:nvSpPr>
          <p:cNvPr id="57" name="WordArt 50"/>
          <p:cNvSpPr>
            <a:spLocks noChangeArrowheads="1" noChangeShapeType="1" noTextEdit="1"/>
          </p:cNvSpPr>
          <p:nvPr/>
        </p:nvSpPr>
        <p:spPr bwMode="auto">
          <a:xfrm>
            <a:off x="1803410" y="2509527"/>
            <a:ext cx="2652713" cy="728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898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spc="18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C0000"/>
                  </a:outerShdw>
                </a:effectLst>
                <a:latin typeface="Goudy Old Style" panose="02020502050305020303" pitchFamily="18" charset="0"/>
              </a:rPr>
              <a:t>ORBITALI  p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7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40"/>
    </mc:Choice>
    <mc:Fallback xmlns="">
      <p:transition spd="slow" advTm="60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8957" grpId="0"/>
      <p:bldP spid="38958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100000">
              <a:srgbClr val="EEF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4816477" y="257175"/>
            <a:ext cx="822325" cy="17145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50196"/>
                  <a:invGamma/>
                </a:schemeClr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7832725" y="257175"/>
            <a:ext cx="685800" cy="17145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50196"/>
                  <a:invGamma/>
                </a:schemeClr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66" name="Line 46"/>
          <p:cNvSpPr>
            <a:spLocks noChangeShapeType="1"/>
          </p:cNvSpPr>
          <p:nvPr/>
        </p:nvSpPr>
        <p:spPr bwMode="auto">
          <a:xfrm flipV="1">
            <a:off x="9067800" y="2786071"/>
            <a:ext cx="0" cy="1843087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73" name="Line 63"/>
          <p:cNvSpPr>
            <a:spLocks noChangeShapeType="1"/>
          </p:cNvSpPr>
          <p:nvPr/>
        </p:nvSpPr>
        <p:spPr bwMode="auto">
          <a:xfrm flipV="1">
            <a:off x="3763963" y="4800601"/>
            <a:ext cx="0" cy="1843088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77" name="Line 67"/>
          <p:cNvSpPr>
            <a:spLocks noChangeShapeType="1"/>
          </p:cNvSpPr>
          <p:nvPr/>
        </p:nvSpPr>
        <p:spPr bwMode="auto">
          <a:xfrm rot="20946406" flipH="1" flipV="1">
            <a:off x="3260735" y="4929189"/>
            <a:ext cx="960439" cy="1628775"/>
          </a:xfrm>
          <a:prstGeom prst="line">
            <a:avLst/>
          </a:prstGeom>
          <a:noFill/>
          <a:ln w="57150">
            <a:solidFill>
              <a:srgbClr val="66FF33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90" name="Text Box 80"/>
          <p:cNvSpPr txBox="1">
            <a:spLocks noChangeArrowheads="1"/>
          </p:cNvSpPr>
          <p:nvPr/>
        </p:nvSpPr>
        <p:spPr bwMode="auto">
          <a:xfrm>
            <a:off x="2772579" y="1114433"/>
            <a:ext cx="665561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dirty="0">
                <a:solidFill>
                  <a:srgbClr val="FF0000"/>
                </a:solidFill>
                <a:latin typeface="Arial" charset="0"/>
              </a:rPr>
              <a:t>l = 2</a:t>
            </a:r>
            <a:endParaRPr lang="it-IT" altLang="it-IT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991" name="Text Box 81"/>
          <p:cNvSpPr txBox="1">
            <a:spLocks noChangeArrowheads="1"/>
          </p:cNvSpPr>
          <p:nvPr/>
        </p:nvSpPr>
        <p:spPr bwMode="auto">
          <a:xfrm>
            <a:off x="1563699" y="2219325"/>
            <a:ext cx="6540567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CC"/>
                </a:solidFill>
                <a:latin typeface="Arial" charset="0"/>
              </a:rPr>
              <a:t>Sono possibili solo per </a:t>
            </a:r>
            <a:r>
              <a:rPr lang="it-IT" altLang="it-IT" sz="2300" b="1" u="sng">
                <a:solidFill>
                  <a:srgbClr val="0000CC"/>
                </a:solidFill>
                <a:latin typeface="Arial" charset="0"/>
              </a:rPr>
              <a:t>n&gt;2</a:t>
            </a:r>
            <a:r>
              <a:rPr lang="it-IT" altLang="it-IT" sz="2300" b="1">
                <a:solidFill>
                  <a:srgbClr val="0000CC"/>
                </a:solidFill>
                <a:latin typeface="Arial" charset="0"/>
              </a:rPr>
              <a:t> (gusci M, N, O, …)</a:t>
            </a:r>
          </a:p>
        </p:txBody>
      </p:sp>
      <p:sp>
        <p:nvSpPr>
          <p:cNvPr id="39992" name="WordArt 82"/>
          <p:cNvSpPr>
            <a:spLocks noChangeArrowheads="1" noChangeShapeType="1" noTextEdit="1"/>
          </p:cNvSpPr>
          <p:nvPr/>
        </p:nvSpPr>
        <p:spPr bwMode="auto">
          <a:xfrm>
            <a:off x="1660535" y="85725"/>
            <a:ext cx="2698751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898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spc="18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C0000"/>
                  </a:outerShdw>
                </a:effectLst>
                <a:latin typeface="Goudy Old Style" panose="02020502050305020303" pitchFamily="18" charset="0"/>
              </a:rPr>
              <a:t>ORBITALI  d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1706564" y="2665421"/>
            <a:ext cx="2541192" cy="1942913"/>
            <a:chOff x="182563" y="2665413"/>
            <a:chExt cx="2541192" cy="1942912"/>
          </a:xfrm>
        </p:grpSpPr>
        <p:sp>
          <p:nvSpPr>
            <p:cNvPr id="39993" name="Text Box 83"/>
            <p:cNvSpPr txBox="1">
              <a:spLocks noChangeArrowheads="1"/>
            </p:cNvSpPr>
            <p:nvPr/>
          </p:nvSpPr>
          <p:spPr bwMode="auto">
            <a:xfrm>
              <a:off x="868363" y="2700338"/>
              <a:ext cx="239162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</a:rPr>
                <a:t>z</a:t>
              </a:r>
            </a:p>
          </p:txBody>
        </p:sp>
        <p:grpSp>
          <p:nvGrpSpPr>
            <p:cNvPr id="10" name="Gruppo 9"/>
            <p:cNvGrpSpPr/>
            <p:nvPr/>
          </p:nvGrpSpPr>
          <p:grpSpPr>
            <a:xfrm>
              <a:off x="182563" y="2665413"/>
              <a:ext cx="2541192" cy="1942912"/>
              <a:chOff x="182563" y="2665413"/>
              <a:chExt cx="2541192" cy="1942912"/>
            </a:xfrm>
          </p:grpSpPr>
          <p:sp>
            <p:nvSpPr>
              <p:cNvPr id="39946" name="Line 16"/>
              <p:cNvSpPr>
                <a:spLocks noChangeShapeType="1"/>
              </p:cNvSpPr>
              <p:nvPr/>
            </p:nvSpPr>
            <p:spPr bwMode="auto">
              <a:xfrm flipV="1">
                <a:off x="1143000" y="2665413"/>
                <a:ext cx="0" cy="1843087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48" name="Line 18"/>
              <p:cNvSpPr>
                <a:spLocks noChangeShapeType="1"/>
              </p:cNvSpPr>
              <p:nvPr/>
            </p:nvSpPr>
            <p:spPr bwMode="auto">
              <a:xfrm rot="1018067" flipH="1">
                <a:off x="503238" y="2879725"/>
                <a:ext cx="1600200" cy="1457325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" name="Gruppo 1"/>
              <p:cNvGrpSpPr/>
              <p:nvPr/>
            </p:nvGrpSpPr>
            <p:grpSpPr>
              <a:xfrm>
                <a:off x="182563" y="3463925"/>
                <a:ext cx="2541192" cy="1144400"/>
                <a:chOff x="182563" y="3463925"/>
                <a:chExt cx="2541192" cy="1144400"/>
              </a:xfrm>
            </p:grpSpPr>
            <p:grpSp>
              <p:nvGrpSpPr>
                <p:cNvPr id="39940" name="Group 4"/>
                <p:cNvGrpSpPr>
                  <a:grpSpLocks/>
                </p:cNvGrpSpPr>
                <p:nvPr/>
              </p:nvGrpSpPr>
              <p:grpSpPr bwMode="auto">
                <a:xfrm rot="19878397">
                  <a:off x="365125" y="3565525"/>
                  <a:ext cx="1555750" cy="214313"/>
                  <a:chOff x="624" y="3552"/>
                  <a:chExt cx="1632" cy="240"/>
                </a:xfrm>
              </p:grpSpPr>
              <p:sp>
                <p:nvSpPr>
                  <p:cNvPr id="40042" name="Oval 5" descr="25%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3552"/>
                    <a:ext cx="816" cy="240"/>
                  </a:xfrm>
                  <a:prstGeom prst="ellipse">
                    <a:avLst/>
                  </a:prstGeom>
                  <a:pattFill prst="pct25">
                    <a:fgClr>
                      <a:srgbClr val="FF0000"/>
                    </a:fgClr>
                    <a:bgClr>
                      <a:srgbClr val="FFFFFF"/>
                    </a:bgClr>
                  </a:pattFill>
                  <a:ln w="38100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0043" name="Oval 6" descr="25%"/>
                  <p:cNvSpPr>
                    <a:spLocks noChangeArrowheads="1"/>
                  </p:cNvSpPr>
                  <p:nvPr/>
                </p:nvSpPr>
                <p:spPr bwMode="auto">
                  <a:xfrm>
                    <a:off x="1440" y="3552"/>
                    <a:ext cx="816" cy="240"/>
                  </a:xfrm>
                  <a:prstGeom prst="ellipse">
                    <a:avLst/>
                  </a:prstGeom>
                  <a:pattFill prst="pct25">
                    <a:fgClr>
                      <a:srgbClr val="FF0000"/>
                    </a:fgClr>
                    <a:bgClr>
                      <a:srgbClr val="FFFFFF"/>
                    </a:bgClr>
                  </a:pattFill>
                  <a:ln w="38100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0044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344" y="3600"/>
                    <a:ext cx="144" cy="144"/>
                  </a:xfrm>
                  <a:prstGeom prst="ellipse">
                    <a:avLst/>
                  </a:prstGeom>
                  <a:solidFill>
                    <a:srgbClr val="00FF00"/>
                  </a:solidFill>
                  <a:ln w="38100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9941" name="Oval 8"/>
                <p:cNvSpPr>
                  <a:spLocks noChangeArrowheads="1"/>
                </p:cNvSpPr>
                <p:nvPr/>
              </p:nvSpPr>
              <p:spPr bwMode="auto">
                <a:xfrm rot="19878397">
                  <a:off x="547688" y="3773488"/>
                  <a:ext cx="549275" cy="12858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57150">
                      <a:solidFill>
                        <a:srgbClr val="0000CC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42" name="Oval 9"/>
                <p:cNvSpPr>
                  <a:spLocks noChangeArrowheads="1"/>
                </p:cNvSpPr>
                <p:nvPr/>
              </p:nvSpPr>
              <p:spPr bwMode="auto">
                <a:xfrm rot="19878397">
                  <a:off x="1149350" y="3463925"/>
                  <a:ext cx="547688" cy="12858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57150">
                      <a:solidFill>
                        <a:srgbClr val="0000CC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9943" name="Group 10"/>
                <p:cNvGrpSpPr>
                  <a:grpSpLocks/>
                </p:cNvGrpSpPr>
                <p:nvPr/>
              </p:nvGrpSpPr>
              <p:grpSpPr bwMode="auto">
                <a:xfrm>
                  <a:off x="411163" y="3565525"/>
                  <a:ext cx="1554162" cy="214313"/>
                  <a:chOff x="624" y="3552"/>
                  <a:chExt cx="1632" cy="240"/>
                </a:xfrm>
              </p:grpSpPr>
              <p:sp>
                <p:nvSpPr>
                  <p:cNvPr id="40039" name="Oval 11" descr="25%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3552"/>
                    <a:ext cx="816" cy="240"/>
                  </a:xfrm>
                  <a:prstGeom prst="ellipse">
                    <a:avLst/>
                  </a:prstGeom>
                  <a:pattFill prst="pct25">
                    <a:fgClr>
                      <a:srgbClr val="FF0000"/>
                    </a:fgClr>
                    <a:bgClr>
                      <a:srgbClr val="FFFFFF"/>
                    </a:bgClr>
                  </a:pattFill>
                  <a:ln w="38100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0040" name="Oval 12" descr="25%"/>
                  <p:cNvSpPr>
                    <a:spLocks noChangeArrowheads="1"/>
                  </p:cNvSpPr>
                  <p:nvPr/>
                </p:nvSpPr>
                <p:spPr bwMode="auto">
                  <a:xfrm>
                    <a:off x="1440" y="3552"/>
                    <a:ext cx="816" cy="240"/>
                  </a:xfrm>
                  <a:prstGeom prst="ellipse">
                    <a:avLst/>
                  </a:prstGeom>
                  <a:pattFill prst="pct25">
                    <a:fgClr>
                      <a:srgbClr val="FF0000"/>
                    </a:fgClr>
                    <a:bgClr>
                      <a:srgbClr val="FFFFFF"/>
                    </a:bgClr>
                  </a:pattFill>
                  <a:ln w="38100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0041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1344" y="3600"/>
                    <a:ext cx="144" cy="144"/>
                  </a:xfrm>
                  <a:prstGeom prst="ellipse">
                    <a:avLst/>
                  </a:prstGeom>
                  <a:solidFill>
                    <a:srgbClr val="00FF00"/>
                  </a:solidFill>
                  <a:ln w="38100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9944" name="Oval 14"/>
                <p:cNvSpPr>
                  <a:spLocks noChangeArrowheads="1"/>
                </p:cNvSpPr>
                <p:nvPr/>
              </p:nvSpPr>
              <p:spPr bwMode="auto">
                <a:xfrm>
                  <a:off x="549275" y="3608388"/>
                  <a:ext cx="547688" cy="12858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57150">
                      <a:solidFill>
                        <a:srgbClr val="0000CC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45" name="Oval 15"/>
                <p:cNvSpPr>
                  <a:spLocks noChangeArrowheads="1"/>
                </p:cNvSpPr>
                <p:nvPr/>
              </p:nvSpPr>
              <p:spPr bwMode="auto">
                <a:xfrm>
                  <a:off x="1235075" y="3608388"/>
                  <a:ext cx="547688" cy="12858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57150">
                      <a:solidFill>
                        <a:srgbClr val="0000CC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47" name="Line 17"/>
                <p:cNvSpPr>
                  <a:spLocks noChangeShapeType="1"/>
                </p:cNvSpPr>
                <p:nvPr/>
              </p:nvSpPr>
              <p:spPr bwMode="auto">
                <a:xfrm>
                  <a:off x="182563" y="3694113"/>
                  <a:ext cx="2286000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994" name="Text Box 84"/>
                <p:cNvSpPr txBox="1">
                  <a:spLocks noChangeArrowheads="1"/>
                </p:cNvSpPr>
                <p:nvPr/>
              </p:nvSpPr>
              <p:spPr bwMode="auto">
                <a:xfrm>
                  <a:off x="868363" y="4200525"/>
                  <a:ext cx="255192" cy="40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FF0000"/>
                      </a:solidFill>
                    </a:rPr>
                    <a:t>y</a:t>
                  </a:r>
                </a:p>
              </p:txBody>
            </p:sp>
            <p:sp>
              <p:nvSpPr>
                <p:cNvPr id="39995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2468563" y="3471863"/>
                  <a:ext cx="255192" cy="40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FF0000"/>
                      </a:solidFill>
                    </a:rPr>
                    <a:t>x</a:t>
                  </a:r>
                </a:p>
              </p:txBody>
            </p:sp>
            <p:sp>
              <p:nvSpPr>
                <p:cNvPr id="39996" name="Rectangle 86"/>
                <p:cNvSpPr>
                  <a:spLocks noChangeArrowheads="1"/>
                </p:cNvSpPr>
                <p:nvPr/>
              </p:nvSpPr>
              <p:spPr bwMode="auto">
                <a:xfrm>
                  <a:off x="1463675" y="4044950"/>
                  <a:ext cx="710445" cy="3924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b="1">
                      <a:solidFill>
                        <a:srgbClr val="0000CC"/>
                      </a:solidFill>
                      <a:latin typeface="Arial" charset="0"/>
                    </a:rPr>
                    <a:t>d</a:t>
                  </a:r>
                  <a:r>
                    <a:rPr lang="it-IT" altLang="it-IT" sz="2200" b="1" baseline="-25000">
                      <a:solidFill>
                        <a:srgbClr val="0000CC"/>
                      </a:solidFill>
                      <a:latin typeface="Arial" charset="0"/>
                    </a:rPr>
                    <a:t>x  - y</a:t>
                  </a:r>
                </a:p>
              </p:txBody>
            </p:sp>
            <p:sp>
              <p:nvSpPr>
                <p:cNvPr id="39997" name="Rectangle 87"/>
                <p:cNvSpPr>
                  <a:spLocks noChangeArrowheads="1"/>
                </p:cNvSpPr>
                <p:nvPr/>
              </p:nvSpPr>
              <p:spPr bwMode="auto">
                <a:xfrm>
                  <a:off x="1736726" y="4132263"/>
                  <a:ext cx="215117" cy="2846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500">
                      <a:solidFill>
                        <a:srgbClr val="0000CC"/>
                      </a:solidFill>
                      <a:latin typeface="Arial" charset="0"/>
                    </a:rPr>
                    <a:t>2</a:t>
                  </a:r>
                </a:p>
              </p:txBody>
            </p:sp>
            <p:sp>
              <p:nvSpPr>
                <p:cNvPr id="39998" name="Rectangle 88"/>
                <p:cNvSpPr>
                  <a:spLocks noChangeArrowheads="1"/>
                </p:cNvSpPr>
                <p:nvPr/>
              </p:nvSpPr>
              <p:spPr bwMode="auto">
                <a:xfrm>
                  <a:off x="2081214" y="4132263"/>
                  <a:ext cx="215117" cy="2846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500">
                      <a:solidFill>
                        <a:srgbClr val="0000CC"/>
                      </a:solidFill>
                      <a:latin typeface="Arial" charset="0"/>
                    </a:rPr>
                    <a:t>2</a:t>
                  </a:r>
                </a:p>
              </p:txBody>
            </p:sp>
          </p:grpSp>
        </p:grpSp>
      </p:grpSp>
      <p:grpSp>
        <p:nvGrpSpPr>
          <p:cNvPr id="12" name="Gruppo 11"/>
          <p:cNvGrpSpPr/>
          <p:nvPr/>
        </p:nvGrpSpPr>
        <p:grpSpPr>
          <a:xfrm>
            <a:off x="4781554" y="2689227"/>
            <a:ext cx="2404667" cy="1897063"/>
            <a:chOff x="3257550" y="2689225"/>
            <a:chExt cx="2404666" cy="1897063"/>
          </a:xfrm>
        </p:grpSpPr>
        <p:sp>
          <p:nvSpPr>
            <p:cNvPr id="39954" name="Line 24"/>
            <p:cNvSpPr>
              <a:spLocks noChangeShapeType="1"/>
            </p:cNvSpPr>
            <p:nvPr/>
          </p:nvSpPr>
          <p:spPr bwMode="auto">
            <a:xfrm flipV="1">
              <a:off x="4308475" y="2743200"/>
              <a:ext cx="0" cy="184308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004" name="Text Box 94"/>
            <p:cNvSpPr txBox="1">
              <a:spLocks noChangeArrowheads="1"/>
            </p:cNvSpPr>
            <p:nvPr/>
          </p:nvSpPr>
          <p:spPr bwMode="auto">
            <a:xfrm>
              <a:off x="4343400" y="2689225"/>
              <a:ext cx="239162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</a:rPr>
                <a:t>z</a:t>
              </a:r>
            </a:p>
          </p:txBody>
        </p:sp>
        <p:grpSp>
          <p:nvGrpSpPr>
            <p:cNvPr id="8" name="Gruppo 7"/>
            <p:cNvGrpSpPr/>
            <p:nvPr/>
          </p:nvGrpSpPr>
          <p:grpSpPr>
            <a:xfrm>
              <a:off x="3349625" y="2957513"/>
              <a:ext cx="2312591" cy="1552387"/>
              <a:chOff x="3349625" y="2957513"/>
              <a:chExt cx="2312591" cy="1552387"/>
            </a:xfrm>
          </p:grpSpPr>
          <p:sp>
            <p:nvSpPr>
              <p:cNvPr id="39956" name="Line 26"/>
              <p:cNvSpPr>
                <a:spLocks noChangeShapeType="1"/>
              </p:cNvSpPr>
              <p:nvPr/>
            </p:nvSpPr>
            <p:spPr bwMode="auto">
              <a:xfrm rot="1018067" flipH="1">
                <a:off x="3668713" y="2957513"/>
                <a:ext cx="1600200" cy="1457325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" name="Gruppo 2"/>
              <p:cNvGrpSpPr/>
              <p:nvPr/>
            </p:nvGrpSpPr>
            <p:grpSpPr>
              <a:xfrm>
                <a:off x="3349625" y="3128963"/>
                <a:ext cx="2312591" cy="1380937"/>
                <a:chOff x="3349625" y="3128963"/>
                <a:chExt cx="2312591" cy="1380937"/>
              </a:xfrm>
            </p:grpSpPr>
            <p:sp>
              <p:nvSpPr>
                <p:cNvPr id="39949" name="Oval 19" descr="25%"/>
                <p:cNvSpPr>
                  <a:spLocks noChangeArrowheads="1"/>
                </p:cNvSpPr>
                <p:nvPr/>
              </p:nvSpPr>
              <p:spPr bwMode="auto">
                <a:xfrm rot="20545188">
                  <a:off x="3595688" y="3709988"/>
                  <a:ext cx="777875" cy="214312"/>
                </a:xfrm>
                <a:prstGeom prst="ellipse">
                  <a:avLst/>
                </a:prstGeom>
                <a:pattFill prst="pct25">
                  <a:fgClr>
                    <a:srgbClr val="FF0000"/>
                  </a:fgClr>
                  <a:bgClr>
                    <a:srgbClr val="FFFFFF"/>
                  </a:bgClr>
                </a:pattFill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50" name="Oval 20" descr="25%"/>
                <p:cNvSpPr>
                  <a:spLocks noChangeArrowheads="1"/>
                </p:cNvSpPr>
                <p:nvPr/>
              </p:nvSpPr>
              <p:spPr bwMode="auto">
                <a:xfrm rot="20836703">
                  <a:off x="4351338" y="3495675"/>
                  <a:ext cx="776287" cy="214313"/>
                </a:xfrm>
                <a:prstGeom prst="ellipse">
                  <a:avLst/>
                </a:prstGeom>
                <a:pattFill prst="pct25">
                  <a:fgClr>
                    <a:srgbClr val="FF0000"/>
                  </a:fgClr>
                  <a:bgClr>
                    <a:srgbClr val="FFFFFF"/>
                  </a:bgClr>
                </a:pattFill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51" name="Oval 21"/>
                <p:cNvSpPr>
                  <a:spLocks noChangeArrowheads="1"/>
                </p:cNvSpPr>
                <p:nvPr/>
              </p:nvSpPr>
              <p:spPr bwMode="auto">
                <a:xfrm rot="20545188">
                  <a:off x="3730625" y="3746500"/>
                  <a:ext cx="549275" cy="12858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CC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52" name="Oval 22"/>
                <p:cNvSpPr>
                  <a:spLocks noChangeArrowheads="1"/>
                </p:cNvSpPr>
                <p:nvPr/>
              </p:nvSpPr>
              <p:spPr bwMode="auto">
                <a:xfrm rot="20838010">
                  <a:off x="4400550" y="3557588"/>
                  <a:ext cx="549275" cy="12858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CC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53" name="Oval 23"/>
                <p:cNvSpPr>
                  <a:spLocks noChangeArrowheads="1"/>
                </p:cNvSpPr>
                <p:nvPr/>
              </p:nvSpPr>
              <p:spPr bwMode="auto">
                <a:xfrm rot="20545188">
                  <a:off x="4264025" y="3649663"/>
                  <a:ext cx="138113" cy="128587"/>
                </a:xfrm>
                <a:prstGeom prst="ellipse">
                  <a:avLst/>
                </a:prstGeom>
                <a:solidFill>
                  <a:srgbClr val="00FF00"/>
                </a:solidFill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55" name="Line 25"/>
                <p:cNvSpPr>
                  <a:spLocks noChangeShapeType="1"/>
                </p:cNvSpPr>
                <p:nvPr/>
              </p:nvSpPr>
              <p:spPr bwMode="auto">
                <a:xfrm>
                  <a:off x="3349625" y="3771900"/>
                  <a:ext cx="2286000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957" name="Line 27"/>
                <p:cNvSpPr>
                  <a:spLocks noChangeShapeType="1"/>
                </p:cNvSpPr>
                <p:nvPr/>
              </p:nvSpPr>
              <p:spPr bwMode="auto">
                <a:xfrm rot="1137220" flipH="1">
                  <a:off x="3486150" y="3128963"/>
                  <a:ext cx="1874838" cy="1200150"/>
                </a:xfrm>
                <a:prstGeom prst="line">
                  <a:avLst/>
                </a:prstGeom>
                <a:noFill/>
                <a:ln w="57150">
                  <a:solidFill>
                    <a:srgbClr val="66FF33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958" name="Oval 28" descr="25%"/>
                <p:cNvSpPr>
                  <a:spLocks noChangeArrowheads="1"/>
                </p:cNvSpPr>
                <p:nvPr/>
              </p:nvSpPr>
              <p:spPr bwMode="auto">
                <a:xfrm rot="12781300">
                  <a:off x="4249738" y="3817938"/>
                  <a:ext cx="776287" cy="214312"/>
                </a:xfrm>
                <a:prstGeom prst="ellipse">
                  <a:avLst/>
                </a:prstGeom>
                <a:pattFill prst="pct25">
                  <a:fgClr>
                    <a:srgbClr val="FF0000"/>
                  </a:fgClr>
                  <a:bgClr>
                    <a:srgbClr val="FFFFFF"/>
                  </a:bgClr>
                </a:pattFill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59" name="Oval 29" descr="25%"/>
                <p:cNvSpPr>
                  <a:spLocks noChangeArrowheads="1"/>
                </p:cNvSpPr>
                <p:nvPr/>
              </p:nvSpPr>
              <p:spPr bwMode="auto">
                <a:xfrm rot="12791616">
                  <a:off x="3592513" y="3406775"/>
                  <a:ext cx="777875" cy="214313"/>
                </a:xfrm>
                <a:prstGeom prst="ellipse">
                  <a:avLst/>
                </a:prstGeom>
                <a:pattFill prst="pct25">
                  <a:fgClr>
                    <a:srgbClr val="FF0000"/>
                  </a:fgClr>
                  <a:bgClr>
                    <a:srgbClr val="FFFFFF"/>
                  </a:bgClr>
                </a:pattFill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60" name="Oval 30"/>
                <p:cNvSpPr>
                  <a:spLocks noChangeArrowheads="1"/>
                </p:cNvSpPr>
                <p:nvPr/>
              </p:nvSpPr>
              <p:spPr bwMode="auto">
                <a:xfrm rot="12781300">
                  <a:off x="4344988" y="3849688"/>
                  <a:ext cx="547687" cy="12858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CC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61" name="Oval 31"/>
                <p:cNvSpPr>
                  <a:spLocks noChangeArrowheads="1"/>
                </p:cNvSpPr>
                <p:nvPr/>
              </p:nvSpPr>
              <p:spPr bwMode="auto">
                <a:xfrm rot="13074122">
                  <a:off x="3763963" y="3484563"/>
                  <a:ext cx="549275" cy="12858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CC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62" name="Oval 32"/>
                <p:cNvSpPr>
                  <a:spLocks noChangeArrowheads="1"/>
                </p:cNvSpPr>
                <p:nvPr/>
              </p:nvSpPr>
              <p:spPr bwMode="auto">
                <a:xfrm rot="12781300">
                  <a:off x="4262438" y="3673475"/>
                  <a:ext cx="136525" cy="128588"/>
                </a:xfrm>
                <a:prstGeom prst="ellipse">
                  <a:avLst/>
                </a:prstGeom>
                <a:solidFill>
                  <a:srgbClr val="00FF00"/>
                </a:solidFill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63" name="Line 33"/>
                <p:cNvSpPr>
                  <a:spLocks noChangeShapeType="1"/>
                </p:cNvSpPr>
                <p:nvPr/>
              </p:nvSpPr>
              <p:spPr bwMode="auto">
                <a:xfrm>
                  <a:off x="3440113" y="3214688"/>
                  <a:ext cx="1920875" cy="1200150"/>
                </a:xfrm>
                <a:prstGeom prst="line">
                  <a:avLst/>
                </a:prstGeom>
                <a:noFill/>
                <a:ln w="57150">
                  <a:solidFill>
                    <a:srgbClr val="66FF33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999" name="Rectangle 89"/>
                <p:cNvSpPr>
                  <a:spLocks noChangeArrowheads="1"/>
                </p:cNvSpPr>
                <p:nvPr/>
              </p:nvSpPr>
              <p:spPr bwMode="auto">
                <a:xfrm>
                  <a:off x="3668713" y="4102100"/>
                  <a:ext cx="505260" cy="40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0000CC"/>
                      </a:solidFill>
                      <a:latin typeface="Arial" charset="0"/>
                    </a:rPr>
                    <a:t>d</a:t>
                  </a:r>
                  <a:r>
                    <a:rPr lang="it-IT" altLang="it-IT" sz="2300" b="1" baseline="-25000">
                      <a:solidFill>
                        <a:srgbClr val="0000CC"/>
                      </a:solidFill>
                      <a:latin typeface="Arial" charset="0"/>
                    </a:rPr>
                    <a:t>xy</a:t>
                  </a:r>
                </a:p>
              </p:txBody>
            </p:sp>
            <p:sp>
              <p:nvSpPr>
                <p:cNvPr id="40005" name="Text Box 95"/>
                <p:cNvSpPr txBox="1">
                  <a:spLocks noChangeArrowheads="1"/>
                </p:cNvSpPr>
                <p:nvPr/>
              </p:nvSpPr>
              <p:spPr bwMode="auto">
                <a:xfrm>
                  <a:off x="5407024" y="3717925"/>
                  <a:ext cx="255192" cy="40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FF0000"/>
                      </a:solidFill>
                    </a:rPr>
                    <a:t>x</a:t>
                  </a:r>
                </a:p>
              </p:txBody>
            </p:sp>
          </p:grpSp>
        </p:grpSp>
        <p:sp>
          <p:nvSpPr>
            <p:cNvPr id="40006" name="Text Box 96"/>
            <p:cNvSpPr txBox="1">
              <a:spLocks noChangeArrowheads="1"/>
            </p:cNvSpPr>
            <p:nvPr/>
          </p:nvSpPr>
          <p:spPr bwMode="auto">
            <a:xfrm>
              <a:off x="3257550" y="4062413"/>
              <a:ext cx="255192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</a:rPr>
                <a:t>y</a:t>
              </a:r>
            </a:p>
          </p:txBody>
        </p:sp>
      </p:grpSp>
      <p:sp>
        <p:nvSpPr>
          <p:cNvPr id="40007" name="Text Box 97"/>
          <p:cNvSpPr txBox="1">
            <a:spLocks noChangeArrowheads="1"/>
          </p:cNvSpPr>
          <p:nvPr/>
        </p:nvSpPr>
        <p:spPr bwMode="auto">
          <a:xfrm>
            <a:off x="8839201" y="2732090"/>
            <a:ext cx="239162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</a:rPr>
              <a:t>z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8107363" y="2914659"/>
            <a:ext cx="2286000" cy="1941325"/>
            <a:chOff x="6583363" y="2914650"/>
            <a:chExt cx="2286000" cy="1941325"/>
          </a:xfrm>
        </p:grpSpPr>
        <p:sp>
          <p:nvSpPr>
            <p:cNvPr id="39968" name="Line 48"/>
            <p:cNvSpPr>
              <a:spLocks noChangeShapeType="1"/>
            </p:cNvSpPr>
            <p:nvPr/>
          </p:nvSpPr>
          <p:spPr bwMode="auto">
            <a:xfrm rot="1018067" flipH="1">
              <a:off x="6904038" y="3000375"/>
              <a:ext cx="1600200" cy="1457325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6583363" y="2914650"/>
              <a:ext cx="2286000" cy="1941325"/>
              <a:chOff x="6583363" y="2914650"/>
              <a:chExt cx="2286000" cy="1941325"/>
            </a:xfrm>
          </p:grpSpPr>
          <p:grpSp>
            <p:nvGrpSpPr>
              <p:cNvPr id="39964" name="Group 34"/>
              <p:cNvGrpSpPr>
                <a:grpSpLocks/>
              </p:cNvGrpSpPr>
              <p:nvPr/>
            </p:nvGrpSpPr>
            <p:grpSpPr bwMode="auto">
              <a:xfrm rot="623405">
                <a:off x="7181850" y="3152775"/>
                <a:ext cx="723900" cy="1304925"/>
                <a:chOff x="1252" y="5162"/>
                <a:chExt cx="760" cy="1462"/>
              </a:xfrm>
            </p:grpSpPr>
            <p:sp>
              <p:nvSpPr>
                <p:cNvPr id="40034" name="Oval 35" descr="25%"/>
                <p:cNvSpPr>
                  <a:spLocks noChangeArrowheads="1"/>
                </p:cNvSpPr>
                <p:nvPr/>
              </p:nvSpPr>
              <p:spPr bwMode="auto">
                <a:xfrm rot="-7772344">
                  <a:off x="1484" y="6096"/>
                  <a:ext cx="816" cy="240"/>
                </a:xfrm>
                <a:prstGeom prst="ellipse">
                  <a:avLst/>
                </a:prstGeom>
                <a:pattFill prst="pct25">
                  <a:fgClr>
                    <a:srgbClr val="FF0000"/>
                  </a:fgClr>
                  <a:bgClr>
                    <a:srgbClr val="FFFFFF"/>
                  </a:bgClr>
                </a:pattFill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035" name="Oval 36" descr="25%"/>
                <p:cNvSpPr>
                  <a:spLocks noChangeArrowheads="1"/>
                </p:cNvSpPr>
                <p:nvPr/>
              </p:nvSpPr>
              <p:spPr bwMode="auto">
                <a:xfrm rot="-7480833">
                  <a:off x="964" y="5450"/>
                  <a:ext cx="816" cy="240"/>
                </a:xfrm>
                <a:prstGeom prst="ellipse">
                  <a:avLst/>
                </a:prstGeom>
                <a:pattFill prst="pct25">
                  <a:fgClr>
                    <a:srgbClr val="FF0000"/>
                  </a:fgClr>
                  <a:bgClr>
                    <a:srgbClr val="FFFFFF"/>
                  </a:bgClr>
                </a:pattFill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036" name="Oval 37"/>
                <p:cNvSpPr>
                  <a:spLocks noChangeArrowheads="1"/>
                </p:cNvSpPr>
                <p:nvPr/>
              </p:nvSpPr>
              <p:spPr bwMode="auto">
                <a:xfrm rot="-7772344">
                  <a:off x="1589" y="6126"/>
                  <a:ext cx="576" cy="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8575">
                      <a:solidFill>
                        <a:srgbClr val="0000CC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037" name="Oval 38"/>
                <p:cNvSpPr>
                  <a:spLocks noChangeArrowheads="1"/>
                </p:cNvSpPr>
                <p:nvPr/>
              </p:nvSpPr>
              <p:spPr bwMode="auto">
                <a:xfrm rot="-7479525">
                  <a:off x="1130" y="5553"/>
                  <a:ext cx="576" cy="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8575">
                      <a:solidFill>
                        <a:srgbClr val="0000CC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038" name="Oval 39"/>
                <p:cNvSpPr>
                  <a:spLocks noChangeArrowheads="1"/>
                </p:cNvSpPr>
                <p:nvPr/>
              </p:nvSpPr>
              <p:spPr bwMode="auto">
                <a:xfrm rot="-7772344">
                  <a:off x="1576" y="5848"/>
                  <a:ext cx="144" cy="144"/>
                </a:xfrm>
                <a:prstGeom prst="ellipse">
                  <a:avLst/>
                </a:prstGeom>
                <a:solidFill>
                  <a:srgbClr val="00FF00"/>
                </a:solidFill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9965" name="Group 40"/>
              <p:cNvGrpSpPr>
                <a:grpSpLocks/>
              </p:cNvGrpSpPr>
              <p:nvPr/>
            </p:nvGrpSpPr>
            <p:grpSpPr bwMode="auto">
              <a:xfrm rot="20649619">
                <a:off x="6904038" y="3429000"/>
                <a:ext cx="1368425" cy="704850"/>
                <a:chOff x="2979" y="6333"/>
                <a:chExt cx="1437" cy="789"/>
              </a:xfrm>
            </p:grpSpPr>
            <p:sp>
              <p:nvSpPr>
                <p:cNvPr id="40029" name="Oval 41" descr="25%"/>
                <p:cNvSpPr>
                  <a:spLocks noChangeArrowheads="1"/>
                </p:cNvSpPr>
                <p:nvPr/>
              </p:nvSpPr>
              <p:spPr bwMode="auto">
                <a:xfrm rot="-2527200">
                  <a:off x="2979" y="6882"/>
                  <a:ext cx="816" cy="240"/>
                </a:xfrm>
                <a:prstGeom prst="ellipse">
                  <a:avLst/>
                </a:prstGeom>
                <a:pattFill prst="pct25">
                  <a:fgClr>
                    <a:srgbClr val="FF0000"/>
                  </a:fgClr>
                  <a:bgClr>
                    <a:srgbClr val="FFFFFF"/>
                  </a:bgClr>
                </a:pattFill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030" name="Oval 42" descr="25%"/>
                <p:cNvSpPr>
                  <a:spLocks noChangeArrowheads="1"/>
                </p:cNvSpPr>
                <p:nvPr/>
              </p:nvSpPr>
              <p:spPr bwMode="auto">
                <a:xfrm rot="-2235685">
                  <a:off x="3600" y="6333"/>
                  <a:ext cx="816" cy="240"/>
                </a:xfrm>
                <a:prstGeom prst="ellipse">
                  <a:avLst/>
                </a:prstGeom>
                <a:pattFill prst="pct25">
                  <a:fgClr>
                    <a:srgbClr val="FF0000"/>
                  </a:fgClr>
                  <a:bgClr>
                    <a:srgbClr val="FFFFFF"/>
                  </a:bgClr>
                </a:pattFill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031" name="Oval 43"/>
                <p:cNvSpPr>
                  <a:spLocks noChangeArrowheads="1"/>
                </p:cNvSpPr>
                <p:nvPr/>
              </p:nvSpPr>
              <p:spPr bwMode="auto">
                <a:xfrm rot="-2527200">
                  <a:off x="3116" y="6913"/>
                  <a:ext cx="576" cy="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CC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032" name="Oval 44"/>
                <p:cNvSpPr>
                  <a:spLocks noChangeArrowheads="1"/>
                </p:cNvSpPr>
                <p:nvPr/>
              </p:nvSpPr>
              <p:spPr bwMode="auto">
                <a:xfrm rot="-2234377">
                  <a:off x="3668" y="6429"/>
                  <a:ext cx="576" cy="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CC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033" name="Oval 45"/>
                <p:cNvSpPr>
                  <a:spLocks noChangeArrowheads="1"/>
                </p:cNvSpPr>
                <p:nvPr/>
              </p:nvSpPr>
              <p:spPr bwMode="auto">
                <a:xfrm rot="-2527200">
                  <a:off x="3600" y="6672"/>
                  <a:ext cx="144" cy="144"/>
                </a:xfrm>
                <a:prstGeom prst="ellipse">
                  <a:avLst/>
                </a:prstGeom>
                <a:solidFill>
                  <a:srgbClr val="00FF00"/>
                </a:solidFill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9967" name="Line 47"/>
              <p:cNvSpPr>
                <a:spLocks noChangeShapeType="1"/>
              </p:cNvSpPr>
              <p:nvPr/>
            </p:nvSpPr>
            <p:spPr bwMode="auto">
              <a:xfrm>
                <a:off x="6583363" y="3814763"/>
                <a:ext cx="2286000" cy="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69" name="Line 49"/>
              <p:cNvSpPr>
                <a:spLocks noChangeShapeType="1"/>
              </p:cNvSpPr>
              <p:nvPr/>
            </p:nvSpPr>
            <p:spPr bwMode="auto">
              <a:xfrm flipV="1">
                <a:off x="7040563" y="3043238"/>
                <a:ext cx="1096962" cy="1585912"/>
              </a:xfrm>
              <a:prstGeom prst="line">
                <a:avLst/>
              </a:prstGeom>
              <a:noFill/>
              <a:ln w="57150">
                <a:solidFill>
                  <a:srgbClr val="66FF33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70" name="Line 50"/>
              <p:cNvSpPr>
                <a:spLocks noChangeShapeType="1"/>
              </p:cNvSpPr>
              <p:nvPr/>
            </p:nvSpPr>
            <p:spPr bwMode="auto">
              <a:xfrm flipH="1" flipV="1">
                <a:off x="7040563" y="2914650"/>
                <a:ext cx="960437" cy="1628775"/>
              </a:xfrm>
              <a:prstGeom prst="line">
                <a:avLst/>
              </a:prstGeom>
              <a:noFill/>
              <a:ln w="57150">
                <a:solidFill>
                  <a:srgbClr val="66FF33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00" name="Rectangle 90"/>
              <p:cNvSpPr>
                <a:spLocks noChangeArrowheads="1"/>
              </p:cNvSpPr>
              <p:nvPr/>
            </p:nvSpPr>
            <p:spPr bwMode="auto">
              <a:xfrm>
                <a:off x="8137526" y="4448175"/>
                <a:ext cx="494040" cy="407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0000CC"/>
                    </a:solidFill>
                    <a:latin typeface="Arial" charset="0"/>
                  </a:rPr>
                  <a:t>d</a:t>
                </a:r>
                <a:r>
                  <a:rPr lang="it-IT" altLang="it-IT" sz="2300" b="1" baseline="-25000">
                    <a:solidFill>
                      <a:srgbClr val="0000CC"/>
                    </a:solidFill>
                    <a:latin typeface="Arial" charset="0"/>
                  </a:rPr>
                  <a:t>yz</a:t>
                </a:r>
              </a:p>
            </p:txBody>
          </p:sp>
          <p:sp>
            <p:nvSpPr>
              <p:cNvPr id="40008" name="Text Box 98"/>
              <p:cNvSpPr txBox="1">
                <a:spLocks noChangeArrowheads="1"/>
              </p:cNvSpPr>
              <p:nvPr/>
            </p:nvSpPr>
            <p:spPr bwMode="auto">
              <a:xfrm>
                <a:off x="8550275" y="3760788"/>
                <a:ext cx="255192" cy="407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40009" name="Text Box 99"/>
              <p:cNvSpPr txBox="1">
                <a:spLocks noChangeArrowheads="1"/>
              </p:cNvSpPr>
              <p:nvPr/>
            </p:nvSpPr>
            <p:spPr bwMode="auto">
              <a:xfrm>
                <a:off x="6811963" y="4103688"/>
                <a:ext cx="255192" cy="407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FF0000"/>
                    </a:solidFill>
                  </a:rPr>
                  <a:t>y</a:t>
                </a:r>
              </a:p>
            </p:txBody>
          </p:sp>
        </p:grpSp>
      </p:grpSp>
      <p:sp>
        <p:nvSpPr>
          <p:cNvPr id="40010" name="Text Box 100"/>
          <p:cNvSpPr txBox="1">
            <a:spLocks noChangeArrowheads="1"/>
          </p:cNvSpPr>
          <p:nvPr/>
        </p:nvSpPr>
        <p:spPr bwMode="auto">
          <a:xfrm>
            <a:off x="3535363" y="4789490"/>
            <a:ext cx="239162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</a:rPr>
              <a:t>z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2803535" y="5014914"/>
            <a:ext cx="2460953" cy="1607950"/>
            <a:chOff x="1279525" y="5014913"/>
            <a:chExt cx="2460954" cy="1607950"/>
          </a:xfrm>
        </p:grpSpPr>
        <p:grpSp>
          <p:nvGrpSpPr>
            <p:cNvPr id="39971" name="Group 51"/>
            <p:cNvGrpSpPr>
              <a:grpSpLocks/>
            </p:cNvGrpSpPr>
            <p:nvPr/>
          </p:nvGrpSpPr>
          <p:grpSpPr bwMode="auto">
            <a:xfrm rot="21499666">
              <a:off x="1878013" y="5167313"/>
              <a:ext cx="723900" cy="1304925"/>
              <a:chOff x="1252" y="5162"/>
              <a:chExt cx="760" cy="1462"/>
            </a:xfrm>
          </p:grpSpPr>
          <p:sp>
            <p:nvSpPr>
              <p:cNvPr id="40024" name="Oval 52" descr="25%"/>
              <p:cNvSpPr>
                <a:spLocks noChangeArrowheads="1"/>
              </p:cNvSpPr>
              <p:nvPr/>
            </p:nvSpPr>
            <p:spPr bwMode="auto">
              <a:xfrm rot="-7772344">
                <a:off x="1484" y="6096"/>
                <a:ext cx="816" cy="240"/>
              </a:xfrm>
              <a:prstGeom prst="ellipse">
                <a:avLst/>
              </a:prstGeom>
              <a:pattFill prst="pct25">
                <a:fgClr>
                  <a:srgbClr val="FF0000"/>
                </a:fgClr>
                <a:bgClr>
                  <a:srgbClr val="FFFFFF"/>
                </a:bgClr>
              </a:pattFill>
              <a:ln w="3810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0025" name="Oval 53" descr="25%"/>
              <p:cNvSpPr>
                <a:spLocks noChangeArrowheads="1"/>
              </p:cNvSpPr>
              <p:nvPr/>
            </p:nvSpPr>
            <p:spPr bwMode="auto">
              <a:xfrm rot="-7480833">
                <a:off x="964" y="5450"/>
                <a:ext cx="816" cy="240"/>
              </a:xfrm>
              <a:prstGeom prst="ellipse">
                <a:avLst/>
              </a:prstGeom>
              <a:pattFill prst="pct25">
                <a:fgClr>
                  <a:srgbClr val="FF0000"/>
                </a:fgClr>
                <a:bgClr>
                  <a:srgbClr val="FFFFFF"/>
                </a:bgClr>
              </a:pattFill>
              <a:ln w="3810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0026" name="Oval 54"/>
              <p:cNvSpPr>
                <a:spLocks noChangeArrowheads="1"/>
              </p:cNvSpPr>
              <p:nvPr/>
            </p:nvSpPr>
            <p:spPr bwMode="auto">
              <a:xfrm rot="-7772344">
                <a:off x="1589" y="6126"/>
                <a:ext cx="576" cy="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CC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0027" name="Oval 55"/>
              <p:cNvSpPr>
                <a:spLocks noChangeArrowheads="1"/>
              </p:cNvSpPr>
              <p:nvPr/>
            </p:nvSpPr>
            <p:spPr bwMode="auto">
              <a:xfrm rot="-7479525">
                <a:off x="1130" y="5553"/>
                <a:ext cx="576" cy="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CC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0028" name="Oval 56"/>
              <p:cNvSpPr>
                <a:spLocks noChangeArrowheads="1"/>
              </p:cNvSpPr>
              <p:nvPr/>
            </p:nvSpPr>
            <p:spPr bwMode="auto">
              <a:xfrm rot="-7772344">
                <a:off x="1576" y="5848"/>
                <a:ext cx="144" cy="144"/>
              </a:xfrm>
              <a:prstGeom prst="ellipse">
                <a:avLst/>
              </a:prstGeom>
              <a:solidFill>
                <a:srgbClr val="00FF00"/>
              </a:solidFill>
              <a:ln w="2857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9972" name="Group 57"/>
            <p:cNvGrpSpPr>
              <a:grpSpLocks/>
            </p:cNvGrpSpPr>
            <p:nvPr/>
          </p:nvGrpSpPr>
          <p:grpSpPr bwMode="auto">
            <a:xfrm rot="21039937">
              <a:off x="1600200" y="5443538"/>
              <a:ext cx="1368425" cy="704850"/>
              <a:chOff x="2979" y="6333"/>
              <a:chExt cx="1437" cy="789"/>
            </a:xfrm>
          </p:grpSpPr>
          <p:sp>
            <p:nvSpPr>
              <p:cNvPr id="40019" name="Oval 58" descr="25%"/>
              <p:cNvSpPr>
                <a:spLocks noChangeArrowheads="1"/>
              </p:cNvSpPr>
              <p:nvPr/>
            </p:nvSpPr>
            <p:spPr bwMode="auto">
              <a:xfrm rot="-2527200">
                <a:off x="2979" y="6882"/>
                <a:ext cx="816" cy="240"/>
              </a:xfrm>
              <a:prstGeom prst="ellipse">
                <a:avLst/>
              </a:prstGeom>
              <a:pattFill prst="pct25">
                <a:fgClr>
                  <a:srgbClr val="FF0000"/>
                </a:fgClr>
                <a:bgClr>
                  <a:srgbClr val="FFFFFF"/>
                </a:bgClr>
              </a:pattFill>
              <a:ln w="3810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0020" name="Oval 59" descr="25%"/>
              <p:cNvSpPr>
                <a:spLocks noChangeArrowheads="1"/>
              </p:cNvSpPr>
              <p:nvPr/>
            </p:nvSpPr>
            <p:spPr bwMode="auto">
              <a:xfrm rot="-2235685">
                <a:off x="3600" y="6333"/>
                <a:ext cx="816" cy="240"/>
              </a:xfrm>
              <a:prstGeom prst="ellipse">
                <a:avLst/>
              </a:prstGeom>
              <a:pattFill prst="pct25">
                <a:fgClr>
                  <a:srgbClr val="FF0000"/>
                </a:fgClr>
                <a:bgClr>
                  <a:srgbClr val="FFFFFF"/>
                </a:bgClr>
              </a:pattFill>
              <a:ln w="3810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0021" name="Oval 60"/>
              <p:cNvSpPr>
                <a:spLocks noChangeArrowheads="1"/>
              </p:cNvSpPr>
              <p:nvPr/>
            </p:nvSpPr>
            <p:spPr bwMode="auto">
              <a:xfrm rot="-2527200">
                <a:off x="3116" y="6913"/>
                <a:ext cx="576" cy="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CC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0022" name="Oval 61"/>
              <p:cNvSpPr>
                <a:spLocks noChangeArrowheads="1"/>
              </p:cNvSpPr>
              <p:nvPr/>
            </p:nvSpPr>
            <p:spPr bwMode="auto">
              <a:xfrm rot="-2234377">
                <a:off x="3668" y="6429"/>
                <a:ext cx="576" cy="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CC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0023" name="Oval 62"/>
              <p:cNvSpPr>
                <a:spLocks noChangeArrowheads="1"/>
              </p:cNvSpPr>
              <p:nvPr/>
            </p:nvSpPr>
            <p:spPr bwMode="auto">
              <a:xfrm rot="-2527200">
                <a:off x="3600" y="6672"/>
                <a:ext cx="144" cy="144"/>
              </a:xfrm>
              <a:prstGeom prst="ellipse">
                <a:avLst/>
              </a:prstGeom>
              <a:solidFill>
                <a:srgbClr val="00FF00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9974" name="Line 64"/>
            <p:cNvSpPr>
              <a:spLocks noChangeShapeType="1"/>
            </p:cNvSpPr>
            <p:nvPr/>
          </p:nvSpPr>
          <p:spPr bwMode="auto">
            <a:xfrm>
              <a:off x="1279525" y="5829300"/>
              <a:ext cx="228600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75" name="Line 65"/>
            <p:cNvSpPr>
              <a:spLocks noChangeShapeType="1"/>
            </p:cNvSpPr>
            <p:nvPr/>
          </p:nvSpPr>
          <p:spPr bwMode="auto">
            <a:xfrm rot="1018067" flipH="1">
              <a:off x="1371600" y="5100638"/>
              <a:ext cx="1600200" cy="1457325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76" name="Line 66"/>
            <p:cNvSpPr>
              <a:spLocks noChangeShapeType="1"/>
            </p:cNvSpPr>
            <p:nvPr/>
          </p:nvSpPr>
          <p:spPr bwMode="auto">
            <a:xfrm rot="531173" flipV="1">
              <a:off x="1736725" y="5014913"/>
              <a:ext cx="1098550" cy="1585912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001" name="Rectangle 91"/>
            <p:cNvSpPr>
              <a:spLocks noChangeArrowheads="1"/>
            </p:cNvSpPr>
            <p:nvPr/>
          </p:nvSpPr>
          <p:spPr bwMode="auto">
            <a:xfrm>
              <a:off x="3246439" y="6215063"/>
              <a:ext cx="494040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CC"/>
                  </a:solidFill>
                  <a:latin typeface="Arial" charset="0"/>
                </a:rPr>
                <a:t>d</a:t>
              </a:r>
              <a:r>
                <a:rPr lang="it-IT" altLang="it-IT" sz="2300" b="1" baseline="-25000">
                  <a:solidFill>
                    <a:srgbClr val="0000CC"/>
                  </a:solidFill>
                  <a:latin typeface="Arial" charset="0"/>
                </a:rPr>
                <a:t>xz</a:t>
              </a:r>
            </a:p>
          </p:txBody>
        </p:sp>
        <p:sp>
          <p:nvSpPr>
            <p:cNvPr id="40011" name="Text Box 101"/>
            <p:cNvSpPr txBox="1">
              <a:spLocks noChangeArrowheads="1"/>
            </p:cNvSpPr>
            <p:nvPr/>
          </p:nvSpPr>
          <p:spPr bwMode="auto">
            <a:xfrm>
              <a:off x="3336926" y="5775325"/>
              <a:ext cx="255192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012" name="Text Box 102"/>
            <p:cNvSpPr txBox="1">
              <a:spLocks noChangeArrowheads="1"/>
            </p:cNvSpPr>
            <p:nvPr/>
          </p:nvSpPr>
          <p:spPr bwMode="auto">
            <a:xfrm>
              <a:off x="1325562" y="6118225"/>
              <a:ext cx="255192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</a:rPr>
                <a:t>y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7056452" y="4746625"/>
            <a:ext cx="2286000" cy="1854200"/>
            <a:chOff x="5532438" y="4746625"/>
            <a:chExt cx="2286000" cy="1854200"/>
          </a:xfrm>
        </p:grpSpPr>
        <p:sp>
          <p:nvSpPr>
            <p:cNvPr id="39978" name="Oval 68"/>
            <p:cNvSpPr>
              <a:spLocks noChangeArrowheads="1"/>
            </p:cNvSpPr>
            <p:nvPr/>
          </p:nvSpPr>
          <p:spPr bwMode="auto">
            <a:xfrm rot="5400000">
              <a:off x="6404769" y="5696744"/>
              <a:ext cx="128587" cy="13652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979" name="Oval 69"/>
            <p:cNvSpPr>
              <a:spLocks noChangeArrowheads="1"/>
            </p:cNvSpPr>
            <p:nvPr/>
          </p:nvSpPr>
          <p:spPr bwMode="auto">
            <a:xfrm rot="5400000">
              <a:off x="6359525" y="5695951"/>
              <a:ext cx="128587" cy="13811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980" name="Oval 70"/>
            <p:cNvSpPr>
              <a:spLocks noChangeArrowheads="1"/>
            </p:cNvSpPr>
            <p:nvPr/>
          </p:nvSpPr>
          <p:spPr bwMode="auto">
            <a:xfrm rot="5400000">
              <a:off x="6542088" y="5695950"/>
              <a:ext cx="128587" cy="1381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981" name="Oval 71"/>
            <p:cNvSpPr>
              <a:spLocks noChangeArrowheads="1"/>
            </p:cNvSpPr>
            <p:nvPr/>
          </p:nvSpPr>
          <p:spPr bwMode="auto">
            <a:xfrm rot="5400000">
              <a:off x="6542088" y="5695950"/>
              <a:ext cx="128587" cy="1381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982" name="Oval 72" descr="25%"/>
            <p:cNvSpPr>
              <a:spLocks noChangeArrowheads="1"/>
            </p:cNvSpPr>
            <p:nvPr/>
          </p:nvSpPr>
          <p:spPr bwMode="auto">
            <a:xfrm rot="5400000">
              <a:off x="6149182" y="5306219"/>
              <a:ext cx="728662" cy="228600"/>
            </a:xfrm>
            <a:prstGeom prst="ellipse">
              <a:avLst/>
            </a:prstGeom>
            <a:pattFill prst="pct25">
              <a:fgClr>
                <a:srgbClr val="FF0000"/>
              </a:fgClr>
              <a:bgClr>
                <a:srgbClr val="FFFFFF"/>
              </a:bgClr>
            </a:pattFill>
            <a:ln w="57150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983" name="Oval 73" descr="25%"/>
            <p:cNvSpPr>
              <a:spLocks noChangeArrowheads="1"/>
            </p:cNvSpPr>
            <p:nvPr/>
          </p:nvSpPr>
          <p:spPr bwMode="auto">
            <a:xfrm rot="5400000">
              <a:off x="6149181" y="6034882"/>
              <a:ext cx="728663" cy="228600"/>
            </a:xfrm>
            <a:prstGeom prst="ellipse">
              <a:avLst/>
            </a:prstGeom>
            <a:pattFill prst="pct25">
              <a:fgClr>
                <a:srgbClr val="FF0000"/>
              </a:fgClr>
              <a:bgClr>
                <a:srgbClr val="FFFFFF"/>
              </a:bgClr>
            </a:pattFill>
            <a:ln w="57150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984" name="Oval 74"/>
            <p:cNvSpPr>
              <a:spLocks noChangeArrowheads="1"/>
            </p:cNvSpPr>
            <p:nvPr/>
          </p:nvSpPr>
          <p:spPr bwMode="auto">
            <a:xfrm rot="5400000">
              <a:off x="6450013" y="5694362"/>
              <a:ext cx="128588" cy="1381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985" name="Oval 75"/>
            <p:cNvSpPr>
              <a:spLocks noChangeArrowheads="1"/>
            </p:cNvSpPr>
            <p:nvPr/>
          </p:nvSpPr>
          <p:spPr bwMode="auto">
            <a:xfrm rot="5400000">
              <a:off x="6257132" y="5372893"/>
              <a:ext cx="514350" cy="138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>
                  <a:solidFill>
                    <a:srgbClr val="0000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986" name="Oval 76"/>
            <p:cNvSpPr>
              <a:spLocks noChangeArrowheads="1"/>
            </p:cNvSpPr>
            <p:nvPr/>
          </p:nvSpPr>
          <p:spPr bwMode="auto">
            <a:xfrm rot="5400000">
              <a:off x="6257132" y="6015831"/>
              <a:ext cx="514350" cy="138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>
                  <a:solidFill>
                    <a:srgbClr val="0000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987" name="Line 77"/>
            <p:cNvSpPr>
              <a:spLocks noChangeShapeType="1"/>
            </p:cNvSpPr>
            <p:nvPr/>
          </p:nvSpPr>
          <p:spPr bwMode="auto">
            <a:xfrm flipV="1">
              <a:off x="6492875" y="4757738"/>
              <a:ext cx="0" cy="1843087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88" name="Line 78"/>
            <p:cNvSpPr>
              <a:spLocks noChangeShapeType="1"/>
            </p:cNvSpPr>
            <p:nvPr/>
          </p:nvSpPr>
          <p:spPr bwMode="auto">
            <a:xfrm>
              <a:off x="5532438" y="5786438"/>
              <a:ext cx="2286000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89" name="Line 79"/>
            <p:cNvSpPr>
              <a:spLocks noChangeShapeType="1"/>
            </p:cNvSpPr>
            <p:nvPr/>
          </p:nvSpPr>
          <p:spPr bwMode="auto">
            <a:xfrm rot="1018067" flipH="1">
              <a:off x="5851525" y="4972050"/>
              <a:ext cx="1600200" cy="1457325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002" name="Rectangle 92"/>
            <p:cNvSpPr>
              <a:spLocks noChangeArrowheads="1"/>
            </p:cNvSpPr>
            <p:nvPr/>
          </p:nvSpPr>
          <p:spPr bwMode="auto">
            <a:xfrm>
              <a:off x="7223125" y="5945188"/>
              <a:ext cx="385036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CC"/>
                  </a:solidFill>
                  <a:latin typeface="Arial" charset="0"/>
                </a:rPr>
                <a:t>d</a:t>
              </a:r>
              <a:r>
                <a:rPr lang="it-IT" altLang="it-IT" sz="2300" b="1" baseline="-25000">
                  <a:solidFill>
                    <a:srgbClr val="0000CC"/>
                  </a:solidFill>
                  <a:latin typeface="Arial" charset="0"/>
                </a:rPr>
                <a:t>z</a:t>
              </a:r>
            </a:p>
          </p:txBody>
        </p:sp>
        <p:sp>
          <p:nvSpPr>
            <p:cNvPr id="40003" name="Rectangle 93"/>
            <p:cNvSpPr>
              <a:spLocks noChangeArrowheads="1"/>
            </p:cNvSpPr>
            <p:nvPr/>
          </p:nvSpPr>
          <p:spPr bwMode="auto">
            <a:xfrm>
              <a:off x="7497763" y="6029325"/>
              <a:ext cx="215117" cy="284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CC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40013" name="Text Box 103"/>
            <p:cNvSpPr txBox="1">
              <a:spLocks noChangeArrowheads="1"/>
            </p:cNvSpPr>
            <p:nvPr/>
          </p:nvSpPr>
          <p:spPr bwMode="auto">
            <a:xfrm>
              <a:off x="6172201" y="4746625"/>
              <a:ext cx="239162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</a:rPr>
                <a:t>z</a:t>
              </a:r>
            </a:p>
          </p:txBody>
        </p:sp>
        <p:sp>
          <p:nvSpPr>
            <p:cNvPr id="40014" name="Text Box 104"/>
            <p:cNvSpPr txBox="1">
              <a:spLocks noChangeArrowheads="1"/>
            </p:cNvSpPr>
            <p:nvPr/>
          </p:nvSpPr>
          <p:spPr bwMode="auto">
            <a:xfrm>
              <a:off x="5807075" y="5989638"/>
              <a:ext cx="255192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</a:rPr>
                <a:t>y</a:t>
              </a:r>
            </a:p>
          </p:txBody>
        </p:sp>
        <p:sp>
          <p:nvSpPr>
            <p:cNvPr id="40015" name="Text Box 105"/>
            <p:cNvSpPr txBox="1">
              <a:spLocks noChangeArrowheads="1"/>
            </p:cNvSpPr>
            <p:nvPr/>
          </p:nvSpPr>
          <p:spPr bwMode="auto">
            <a:xfrm>
              <a:off x="7497763" y="5689600"/>
              <a:ext cx="255192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</a:rPr>
                <a:t>x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4849813" y="273050"/>
            <a:ext cx="5698990" cy="1746628"/>
            <a:chOff x="3325813" y="273050"/>
            <a:chExt cx="5698989" cy="1746628"/>
          </a:xfrm>
        </p:grpSpPr>
        <p:sp>
          <p:nvSpPr>
            <p:cNvPr id="40016" name="Text Box 106"/>
            <p:cNvSpPr txBox="1">
              <a:spLocks noChangeArrowheads="1"/>
            </p:cNvSpPr>
            <p:nvPr/>
          </p:nvSpPr>
          <p:spPr bwMode="auto">
            <a:xfrm>
              <a:off x="3325813" y="273050"/>
              <a:ext cx="5698989" cy="1746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tabLst>
                  <a:tab pos="722313" algn="l"/>
                  <a:tab pos="1389063" algn="l"/>
                  <a:tab pos="2222500" algn="l"/>
                  <a:tab pos="28892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tabLst>
                  <a:tab pos="722313" algn="l"/>
                  <a:tab pos="1389063" algn="l"/>
                  <a:tab pos="2222500" algn="l"/>
                  <a:tab pos="28892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tabLst>
                  <a:tab pos="722313" algn="l"/>
                  <a:tab pos="1389063" algn="l"/>
                  <a:tab pos="2222500" algn="l"/>
                  <a:tab pos="288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tabLst>
                  <a:tab pos="722313" algn="l"/>
                  <a:tab pos="1389063" algn="l"/>
                  <a:tab pos="2222500" algn="l"/>
                  <a:tab pos="28892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tabLst>
                  <a:tab pos="722313" algn="l"/>
                  <a:tab pos="1389063" algn="l"/>
                  <a:tab pos="2222500" algn="l"/>
                  <a:tab pos="28892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2313" algn="l"/>
                  <a:tab pos="1389063" algn="l"/>
                  <a:tab pos="2222500" algn="l"/>
                  <a:tab pos="28892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2313" algn="l"/>
                  <a:tab pos="1389063" algn="l"/>
                  <a:tab pos="2222500" algn="l"/>
                  <a:tab pos="28892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2313" algn="l"/>
                  <a:tab pos="1389063" algn="l"/>
                  <a:tab pos="2222500" algn="l"/>
                  <a:tab pos="28892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2313" algn="l"/>
                  <a:tab pos="1389063" algn="l"/>
                  <a:tab pos="2222500" algn="l"/>
                  <a:tab pos="28892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FF00"/>
                  </a:solidFill>
                  <a:latin typeface="Arial" charset="0"/>
                </a:rPr>
                <a:t>d</a:t>
              </a:r>
              <a:r>
                <a:rPr lang="it-IT" altLang="it-IT" sz="2200" b="1" baseline="-25000" dirty="0">
                  <a:solidFill>
                    <a:srgbClr val="FFFF00"/>
                  </a:solidFill>
                  <a:latin typeface="Arial" charset="0"/>
                </a:rPr>
                <a:t>x  - y</a:t>
              </a:r>
              <a:r>
                <a:rPr lang="it-IT" altLang="it-IT" sz="2200" baseline="-25000" dirty="0">
                  <a:solidFill>
                    <a:srgbClr val="FFFF00"/>
                  </a:solidFill>
                  <a:latin typeface="Arial" charset="0"/>
                </a:rPr>
                <a:t> </a:t>
              </a:r>
              <a:r>
                <a:rPr lang="it-IT" altLang="it-IT" sz="2200" dirty="0">
                  <a:solidFill>
                    <a:srgbClr val="000000"/>
                  </a:solidFill>
                  <a:latin typeface="Arial" charset="0"/>
                </a:rPr>
                <a:t>	 </a:t>
              </a:r>
              <a:r>
                <a:rPr lang="it-IT" altLang="it-IT" sz="2200" dirty="0">
                  <a:solidFill>
                    <a:srgbClr val="FF0000"/>
                  </a:solidFill>
                  <a:latin typeface="Arial" charset="0"/>
                </a:rPr>
                <a:t>giace nel piano</a:t>
              </a:r>
              <a:r>
                <a:rPr lang="it-IT" altLang="it-IT" sz="2200" dirty="0">
                  <a:solidFill>
                    <a:srgbClr val="000000"/>
                  </a:solidFill>
                  <a:latin typeface="Arial" charset="0"/>
                </a:rPr>
                <a:t>	</a:t>
              </a:r>
              <a:r>
                <a:rPr lang="it-IT" altLang="it-IT" sz="2200" b="1" dirty="0">
                  <a:solidFill>
                    <a:srgbClr val="FFFF00"/>
                  </a:solidFill>
                  <a:latin typeface="Arial" charset="0"/>
                </a:rPr>
                <a:t>X</a:t>
              </a:r>
              <a:r>
                <a:rPr lang="it-IT" altLang="it-IT" sz="2200" dirty="0">
                  <a:solidFill>
                    <a:srgbClr val="FFFF00"/>
                  </a:solidFill>
                  <a:latin typeface="Arial" charset="0"/>
                </a:rPr>
                <a:t>, </a:t>
              </a:r>
              <a:r>
                <a:rPr lang="it-IT" altLang="it-IT" sz="2200" b="1" dirty="0">
                  <a:solidFill>
                    <a:srgbClr val="FFFF00"/>
                  </a:solidFill>
                  <a:latin typeface="Arial" charset="0"/>
                </a:rPr>
                <a:t>Y</a:t>
              </a:r>
              <a:r>
                <a:rPr lang="it-IT" altLang="it-IT" sz="2200" dirty="0">
                  <a:solidFill>
                    <a:srgbClr val="000000"/>
                  </a:solidFill>
                  <a:latin typeface="Arial" charset="0"/>
                </a:rPr>
                <a:t>	</a:t>
              </a:r>
              <a:r>
                <a:rPr lang="it-IT" altLang="it-IT" sz="2200" dirty="0">
                  <a:solidFill>
                    <a:srgbClr val="FF0000"/>
                  </a:solidFill>
                  <a:latin typeface="Arial" charset="0"/>
                </a:rPr>
                <a:t>(lungo gli assi)</a:t>
              </a:r>
              <a:endParaRPr lang="it-IT" altLang="it-IT" sz="2200" dirty="0">
                <a:solidFill>
                  <a:srgbClr val="000000"/>
                </a:solidFill>
                <a:latin typeface="Arial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 err="1">
                  <a:solidFill>
                    <a:srgbClr val="FFFF00"/>
                  </a:solidFill>
                  <a:latin typeface="Arial" charset="0"/>
                </a:rPr>
                <a:t>d</a:t>
              </a:r>
              <a:r>
                <a:rPr lang="it-IT" altLang="it-IT" sz="2200" b="1" baseline="-25000" dirty="0" err="1">
                  <a:solidFill>
                    <a:srgbClr val="FFFF00"/>
                  </a:solidFill>
                  <a:latin typeface="Arial" charset="0"/>
                </a:rPr>
                <a:t>xy</a:t>
              </a:r>
              <a:r>
                <a:rPr lang="it-IT" altLang="it-IT" sz="2200" dirty="0">
                  <a:solidFill>
                    <a:srgbClr val="000000"/>
                  </a:solidFill>
                  <a:latin typeface="Arial" charset="0"/>
                </a:rPr>
                <a:t>	   </a:t>
              </a:r>
              <a:r>
                <a:rPr lang="it-IT" altLang="it-IT" sz="2200" dirty="0">
                  <a:solidFill>
                    <a:srgbClr val="FF0000"/>
                  </a:solidFill>
                  <a:latin typeface="Arial" charset="0"/>
                </a:rPr>
                <a:t>“	“	“</a:t>
              </a:r>
              <a:r>
                <a:rPr lang="it-IT" altLang="it-IT" sz="2200" dirty="0">
                  <a:solidFill>
                    <a:srgbClr val="000000"/>
                  </a:solidFill>
                  <a:latin typeface="Arial" charset="0"/>
                </a:rPr>
                <a:t>	</a:t>
              </a:r>
              <a:r>
                <a:rPr lang="it-IT" altLang="it-IT" sz="2200" b="1" dirty="0">
                  <a:solidFill>
                    <a:srgbClr val="FFFF00"/>
                  </a:solidFill>
                  <a:latin typeface="Arial" charset="0"/>
                </a:rPr>
                <a:t>X</a:t>
              </a:r>
              <a:r>
                <a:rPr lang="it-IT" altLang="it-IT" sz="2200" dirty="0">
                  <a:solidFill>
                    <a:srgbClr val="FFFF00"/>
                  </a:solidFill>
                  <a:latin typeface="Arial" charset="0"/>
                </a:rPr>
                <a:t>, </a:t>
              </a:r>
              <a:r>
                <a:rPr lang="it-IT" altLang="it-IT" sz="2200" b="1" dirty="0">
                  <a:solidFill>
                    <a:srgbClr val="FFFF00"/>
                  </a:solidFill>
                  <a:latin typeface="Arial" charset="0"/>
                </a:rPr>
                <a:t>Y</a:t>
              </a:r>
              <a:r>
                <a:rPr lang="it-IT" altLang="it-IT" sz="2200" dirty="0">
                  <a:solidFill>
                    <a:srgbClr val="000000"/>
                  </a:solidFill>
                  <a:latin typeface="Arial" charset="0"/>
                </a:rPr>
                <a:t>	</a:t>
              </a:r>
              <a:r>
                <a:rPr lang="it-IT" altLang="it-IT" sz="2200" dirty="0">
                  <a:solidFill>
                    <a:srgbClr val="FF0000"/>
                  </a:solidFill>
                  <a:latin typeface="Arial" charset="0"/>
                </a:rPr>
                <a:t>(bisettrici)</a:t>
              </a:r>
              <a:endParaRPr lang="it-IT" altLang="it-IT" sz="2200" dirty="0">
                <a:solidFill>
                  <a:srgbClr val="000000"/>
                </a:solidFill>
                <a:latin typeface="Arial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 err="1">
                  <a:solidFill>
                    <a:srgbClr val="FFFF00"/>
                  </a:solidFill>
                  <a:latin typeface="Arial" charset="0"/>
                </a:rPr>
                <a:t>d</a:t>
              </a:r>
              <a:r>
                <a:rPr lang="it-IT" altLang="it-IT" sz="2200" b="1" baseline="-25000" dirty="0" err="1">
                  <a:solidFill>
                    <a:srgbClr val="FFFF00"/>
                  </a:solidFill>
                  <a:latin typeface="Arial" charset="0"/>
                </a:rPr>
                <a:t>yz</a:t>
              </a:r>
              <a:r>
                <a:rPr lang="it-IT" altLang="it-IT" sz="2200" dirty="0">
                  <a:solidFill>
                    <a:srgbClr val="000000"/>
                  </a:solidFill>
                  <a:latin typeface="Arial" charset="0"/>
                </a:rPr>
                <a:t>	   </a:t>
              </a:r>
              <a:r>
                <a:rPr lang="it-IT" altLang="it-IT" sz="2200" dirty="0">
                  <a:solidFill>
                    <a:srgbClr val="FF0000"/>
                  </a:solidFill>
                  <a:latin typeface="Arial" charset="0"/>
                </a:rPr>
                <a:t>“	“	“</a:t>
              </a:r>
              <a:r>
                <a:rPr lang="it-IT" altLang="it-IT" sz="2200" dirty="0">
                  <a:solidFill>
                    <a:srgbClr val="000000"/>
                  </a:solidFill>
                  <a:latin typeface="Arial" charset="0"/>
                </a:rPr>
                <a:t>	</a:t>
              </a:r>
              <a:r>
                <a:rPr lang="it-IT" altLang="it-IT" sz="2200" b="1" dirty="0">
                  <a:solidFill>
                    <a:srgbClr val="FFFF00"/>
                  </a:solidFill>
                  <a:latin typeface="Arial" charset="0"/>
                </a:rPr>
                <a:t>Y</a:t>
              </a:r>
              <a:r>
                <a:rPr lang="it-IT" altLang="it-IT" sz="2200" dirty="0">
                  <a:solidFill>
                    <a:srgbClr val="FFFF00"/>
                  </a:solidFill>
                  <a:latin typeface="Arial" charset="0"/>
                </a:rPr>
                <a:t>, </a:t>
              </a:r>
              <a:r>
                <a:rPr lang="it-IT" altLang="it-IT" sz="2200" b="1" dirty="0">
                  <a:solidFill>
                    <a:srgbClr val="FFFF00"/>
                  </a:solidFill>
                  <a:latin typeface="Arial" charset="0"/>
                </a:rPr>
                <a:t>Z</a:t>
              </a:r>
              <a:r>
                <a:rPr lang="it-IT" altLang="it-IT" sz="2200" dirty="0">
                  <a:solidFill>
                    <a:srgbClr val="000000"/>
                  </a:solidFill>
                  <a:latin typeface="Arial" charset="0"/>
                </a:rPr>
                <a:t>	</a:t>
              </a:r>
              <a:r>
                <a:rPr lang="it-IT" altLang="it-IT" sz="2200" dirty="0">
                  <a:solidFill>
                    <a:srgbClr val="FF0000"/>
                  </a:solidFill>
                  <a:latin typeface="Arial" charset="0"/>
                </a:rPr>
                <a:t>(“    “    “ )</a:t>
              </a:r>
              <a:endParaRPr lang="it-IT" altLang="it-IT" sz="2200" dirty="0">
                <a:solidFill>
                  <a:srgbClr val="000000"/>
                </a:solidFill>
                <a:latin typeface="Arial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 err="1">
                  <a:solidFill>
                    <a:srgbClr val="FFFF00"/>
                  </a:solidFill>
                  <a:latin typeface="Arial" charset="0"/>
                </a:rPr>
                <a:t>d</a:t>
              </a:r>
              <a:r>
                <a:rPr lang="it-IT" altLang="it-IT" sz="2200" b="1" baseline="-25000" dirty="0" err="1">
                  <a:solidFill>
                    <a:srgbClr val="FFFF00"/>
                  </a:solidFill>
                  <a:latin typeface="Arial" charset="0"/>
                </a:rPr>
                <a:t>xz</a:t>
              </a:r>
              <a:r>
                <a:rPr lang="it-IT" altLang="it-IT" sz="2200" dirty="0">
                  <a:solidFill>
                    <a:srgbClr val="000000"/>
                  </a:solidFill>
                  <a:latin typeface="Arial" charset="0"/>
                </a:rPr>
                <a:t>	   </a:t>
              </a:r>
              <a:r>
                <a:rPr lang="it-IT" altLang="it-IT" sz="2200" dirty="0">
                  <a:solidFill>
                    <a:srgbClr val="FF0000"/>
                  </a:solidFill>
                  <a:latin typeface="Arial" charset="0"/>
                </a:rPr>
                <a:t>“	“	“</a:t>
              </a:r>
              <a:r>
                <a:rPr lang="it-IT" altLang="it-IT" sz="2200" dirty="0">
                  <a:solidFill>
                    <a:srgbClr val="000000"/>
                  </a:solidFill>
                  <a:latin typeface="Arial" charset="0"/>
                </a:rPr>
                <a:t>	</a:t>
              </a:r>
              <a:r>
                <a:rPr lang="it-IT" altLang="it-IT" sz="2200" b="1" dirty="0">
                  <a:solidFill>
                    <a:srgbClr val="FFFF00"/>
                  </a:solidFill>
                  <a:latin typeface="Arial" charset="0"/>
                </a:rPr>
                <a:t>X</a:t>
              </a:r>
              <a:r>
                <a:rPr lang="it-IT" altLang="it-IT" sz="2200" dirty="0">
                  <a:solidFill>
                    <a:srgbClr val="FFFF00"/>
                  </a:solidFill>
                  <a:latin typeface="Arial" charset="0"/>
                </a:rPr>
                <a:t>, </a:t>
              </a:r>
              <a:r>
                <a:rPr lang="it-IT" altLang="it-IT" sz="2200" b="1" dirty="0">
                  <a:solidFill>
                    <a:srgbClr val="FFFF00"/>
                  </a:solidFill>
                  <a:latin typeface="Arial" charset="0"/>
                </a:rPr>
                <a:t>Z</a:t>
              </a:r>
              <a:r>
                <a:rPr lang="it-IT" altLang="it-IT" sz="2200" dirty="0">
                  <a:solidFill>
                    <a:srgbClr val="000000"/>
                  </a:solidFill>
                  <a:latin typeface="Arial" charset="0"/>
                </a:rPr>
                <a:t>	</a:t>
              </a:r>
              <a:r>
                <a:rPr lang="it-IT" altLang="it-IT" sz="2200" dirty="0">
                  <a:solidFill>
                    <a:srgbClr val="FF0000"/>
                  </a:solidFill>
                  <a:latin typeface="Arial" charset="0"/>
                </a:rPr>
                <a:t>(“    “    “ )</a:t>
              </a:r>
              <a:endParaRPr lang="it-IT" altLang="it-IT" sz="2200" dirty="0">
                <a:solidFill>
                  <a:srgbClr val="000000"/>
                </a:solidFill>
                <a:latin typeface="Arial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 err="1">
                  <a:solidFill>
                    <a:srgbClr val="FFFF00"/>
                  </a:solidFill>
                  <a:latin typeface="Arial" charset="0"/>
                </a:rPr>
                <a:t>d</a:t>
              </a:r>
              <a:r>
                <a:rPr lang="it-IT" altLang="it-IT" sz="2200" b="1" baseline="-25000" dirty="0" err="1">
                  <a:solidFill>
                    <a:srgbClr val="FFFF00"/>
                  </a:solidFill>
                  <a:latin typeface="Arial" charset="0"/>
                </a:rPr>
                <a:t>z</a:t>
              </a:r>
              <a:r>
                <a:rPr lang="it-IT" altLang="it-IT" sz="2200" dirty="0">
                  <a:solidFill>
                    <a:srgbClr val="000000"/>
                  </a:solidFill>
                  <a:latin typeface="Arial" charset="0"/>
                </a:rPr>
                <a:t>	 </a:t>
              </a:r>
              <a:r>
                <a:rPr lang="it-IT" altLang="it-IT" sz="2200" dirty="0">
                  <a:solidFill>
                    <a:srgbClr val="FF0000"/>
                  </a:solidFill>
                  <a:latin typeface="Arial" charset="0"/>
                </a:rPr>
                <a:t>lungo l’asse</a:t>
              </a:r>
              <a:r>
                <a:rPr lang="it-IT" altLang="it-IT" sz="2200" dirty="0">
                  <a:solidFill>
                    <a:srgbClr val="000000"/>
                  </a:solidFill>
                  <a:latin typeface="Arial" charset="0"/>
                </a:rPr>
                <a:t>		</a:t>
              </a:r>
              <a:r>
                <a:rPr lang="it-IT" altLang="it-IT" sz="2200" b="1" dirty="0">
                  <a:solidFill>
                    <a:srgbClr val="FFFF00"/>
                  </a:solidFill>
                  <a:latin typeface="Arial" charset="0"/>
                </a:rPr>
                <a:t>Z</a:t>
              </a:r>
              <a:r>
                <a:rPr lang="it-IT" altLang="it-IT" sz="2200" dirty="0">
                  <a:solidFill>
                    <a:srgbClr val="000000"/>
                  </a:solidFill>
                  <a:latin typeface="Arial" charset="0"/>
                </a:rPr>
                <a:t>	</a:t>
              </a:r>
              <a:r>
                <a:rPr lang="it-IT" altLang="it-IT" sz="2200" dirty="0">
                  <a:solidFill>
                    <a:srgbClr val="FF0000"/>
                  </a:solidFill>
                  <a:latin typeface="Arial" charset="0"/>
                </a:rPr>
                <a:t>(“    “    “ )</a:t>
              </a:r>
              <a:endParaRPr lang="it-IT" altLang="it-IT" sz="22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0017" name="Text Box 107"/>
            <p:cNvSpPr txBox="1">
              <a:spLocks noChangeArrowheads="1"/>
            </p:cNvSpPr>
            <p:nvPr/>
          </p:nvSpPr>
          <p:spPr bwMode="auto">
            <a:xfrm>
              <a:off x="3611564" y="514350"/>
              <a:ext cx="243971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FF00"/>
                  </a:solidFill>
                  <a:latin typeface="Arial" charset="0"/>
                </a:rPr>
                <a:t>2</a:t>
              </a:r>
              <a:endParaRPr lang="it-IT" altLang="it-IT" sz="19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0018" name="Text Box 108"/>
            <p:cNvSpPr txBox="1">
              <a:spLocks noChangeArrowheads="1"/>
            </p:cNvSpPr>
            <p:nvPr/>
          </p:nvSpPr>
          <p:spPr bwMode="auto">
            <a:xfrm>
              <a:off x="3914776" y="514350"/>
              <a:ext cx="243971" cy="346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FF00"/>
                  </a:solidFill>
                  <a:latin typeface="Arial" charset="0"/>
                </a:rPr>
                <a:t>2</a:t>
              </a:r>
              <a:endParaRPr lang="it-IT" altLang="it-IT" sz="190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443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546"/>
    </mc:Choice>
    <mc:Fallback xmlns="">
      <p:transition spd="slow" advTm="122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9966" grpId="0" animBg="1"/>
      <p:bldP spid="39973" grpId="0" animBg="1"/>
      <p:bldP spid="39977" grpId="0" animBg="1"/>
      <p:bldP spid="40007" grpId="0"/>
      <p:bldP spid="400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14.7|23.7|17.1|4.1|1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25.7|89.4|20.5|12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618</Words>
  <Application>Microsoft Office PowerPoint</Application>
  <PresentationFormat>Widescreen</PresentationFormat>
  <Paragraphs>162</Paragraphs>
  <Slides>14</Slides>
  <Notes>2</Notes>
  <HiddenSlides>0</HiddenSlides>
  <MMClips>14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4" baseType="lpstr">
      <vt:lpstr>Arial</vt:lpstr>
      <vt:lpstr>Calibri</vt:lpstr>
      <vt:lpstr>Comic Sans MS</vt:lpstr>
      <vt:lpstr>Goudy Old Style</vt:lpstr>
      <vt:lpstr>Symbol</vt:lpstr>
      <vt:lpstr>Tahoma</vt:lpstr>
      <vt:lpstr>Times New Roman</vt:lpstr>
      <vt:lpstr>Struttura predefinita</vt:lpstr>
      <vt:lpstr>1_Struttura predefinita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Regole di riempimento degli orbitali (Auf bau) </vt:lpstr>
      <vt:lpstr>riempimento degli orbitali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7</cp:revision>
  <dcterms:created xsi:type="dcterms:W3CDTF">2020-03-13T17:18:42Z</dcterms:created>
  <dcterms:modified xsi:type="dcterms:W3CDTF">2020-03-16T08:43:27Z</dcterms:modified>
</cp:coreProperties>
</file>