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4" r:id="rId3"/>
    <p:sldId id="293" r:id="rId4"/>
    <p:sldId id="275" r:id="rId5"/>
    <p:sldId id="276" r:id="rId6"/>
    <p:sldId id="277" r:id="rId7"/>
    <p:sldId id="278" r:id="rId8"/>
    <p:sldId id="280" r:id="rId9"/>
    <p:sldId id="281" r:id="rId10"/>
    <p:sldId id="282" r:id="rId11"/>
    <p:sldId id="283" r:id="rId12"/>
    <p:sldId id="284" r:id="rId13"/>
    <p:sldId id="285" r:id="rId14"/>
    <p:sldId id="286" r:id="rId15"/>
    <p:sldId id="287" r:id="rId16"/>
    <p:sldId id="288" r:id="rId17"/>
    <p:sldId id="289" r:id="rId18"/>
    <p:sldId id="290" r:id="rId19"/>
    <p:sldId id="298" r:id="rId20"/>
    <p:sldId id="294" r:id="rId21"/>
    <p:sldId id="292" r:id="rId22"/>
    <p:sldId id="295" r:id="rId23"/>
    <p:sldId id="296" r:id="rId24"/>
    <p:sldId id="291" r:id="rId25"/>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3"/>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CE8E6-8808-AF4C-A8BB-5F7EA9BED85B}" type="datetimeFigureOut">
              <a:rPr lang="en-IT" smtClean="0"/>
              <a:t>11/12/2023</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38FF1-9394-814B-BEE8-41A2B1353A8F}" type="slidenum">
              <a:rPr lang="en-IT" smtClean="0"/>
              <a:t>‹#›</a:t>
            </a:fld>
            <a:endParaRPr lang="en-IT"/>
          </a:p>
        </p:txBody>
      </p:sp>
    </p:spTree>
    <p:extLst>
      <p:ext uri="{BB962C8B-B14F-4D97-AF65-F5344CB8AC3E}">
        <p14:creationId xmlns:p14="http://schemas.microsoft.com/office/powerpoint/2010/main" val="394805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1237-F904-5548-BFD4-FF37D17BBA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6174A96D-AAF8-684C-AEDE-436D8BB76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364A6703-8183-194A-B9E9-A04284804F53}"/>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5" name="Footer Placeholder 4">
            <a:extLst>
              <a:ext uri="{FF2B5EF4-FFF2-40B4-BE49-F238E27FC236}">
                <a16:creationId xmlns:a16="http://schemas.microsoft.com/office/drawing/2014/main" id="{58441971-8257-9D4B-8970-E5E14D96B31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4D89B87-234E-3344-ACBB-F66FB8B71A4F}"/>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74590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ED80-9F5B-8C4F-8505-A6B13B269196}"/>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7BC0D586-AB68-CA43-950E-EFED133DCCD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3665E57-8AA2-7A4E-B9F1-C569C5B02019}"/>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5" name="Footer Placeholder 4">
            <a:extLst>
              <a:ext uri="{FF2B5EF4-FFF2-40B4-BE49-F238E27FC236}">
                <a16:creationId xmlns:a16="http://schemas.microsoft.com/office/drawing/2014/main" id="{4EBC8E72-3C56-5E47-A4C6-C87E3C21E30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DDBE865-35EE-4447-AEA9-FDDCBFE178BE}"/>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333457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71B5B-A626-4B4F-B993-5170DE70BB7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DEAC55E-46D5-E84A-92B2-B44C1BB5C6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39645828-7947-5A4E-926F-4691B8D701EE}"/>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5" name="Footer Placeholder 4">
            <a:extLst>
              <a:ext uri="{FF2B5EF4-FFF2-40B4-BE49-F238E27FC236}">
                <a16:creationId xmlns:a16="http://schemas.microsoft.com/office/drawing/2014/main" id="{A9AAAB45-ADDC-F14E-80CC-6C83272A60C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FD1FEA5-99D7-E240-8BCE-75B420681AE3}"/>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62981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8B41-F9CE-9043-9FA6-46965B771C42}"/>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39CCA8C7-1AF3-004E-91D6-1A7750BE38A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5BA80DD4-D70D-B645-966A-2BCE5E84C969}"/>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5" name="Footer Placeholder 4">
            <a:extLst>
              <a:ext uri="{FF2B5EF4-FFF2-40B4-BE49-F238E27FC236}">
                <a16:creationId xmlns:a16="http://schemas.microsoft.com/office/drawing/2014/main" id="{576ED798-C0EF-0D4E-BBD3-A94C66F2B4F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0FB86C1-562C-884E-9F5C-92BF36D3F55A}"/>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385049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3079-2B25-054B-AE67-1DA3E22093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5E9FC071-3B2E-764B-8C34-B7FE595EA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321F7-08A0-694A-A9CE-96B3FEAF188F}"/>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5" name="Footer Placeholder 4">
            <a:extLst>
              <a:ext uri="{FF2B5EF4-FFF2-40B4-BE49-F238E27FC236}">
                <a16:creationId xmlns:a16="http://schemas.microsoft.com/office/drawing/2014/main" id="{4F4D4533-181A-B34C-A74B-C7E4E9C6C95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5DC78DE-605B-9A4A-A001-980344E171D7}"/>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97717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E53A-5805-D04E-89BC-FAE5B7C34B0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C81FE8EA-78D5-744A-951A-04A77910A1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E8F5CB51-F086-004A-9FF2-B1A71902F1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67C0B68A-EC6D-1345-8F18-8303480CED1B}"/>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6" name="Footer Placeholder 5">
            <a:extLst>
              <a:ext uri="{FF2B5EF4-FFF2-40B4-BE49-F238E27FC236}">
                <a16:creationId xmlns:a16="http://schemas.microsoft.com/office/drawing/2014/main" id="{A21B42C6-4930-FA4A-B437-25E47A3C1C6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7F3BC72-0C6C-BF41-BC27-98D7639D73DC}"/>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65526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B5F1-13EA-A14E-90BF-441718566D1B}"/>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5D8AAFE4-6ABF-F349-9787-47EE0016D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A77B63-FAB4-5E43-BE9E-2E9398DFC8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AA36D658-6508-924A-86A3-A40657497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6F4DC76-980E-3F41-838F-407AFC292D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2D62F80C-9286-BE49-8A1B-5520D08F7204}"/>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8" name="Footer Placeholder 7">
            <a:extLst>
              <a:ext uri="{FF2B5EF4-FFF2-40B4-BE49-F238E27FC236}">
                <a16:creationId xmlns:a16="http://schemas.microsoft.com/office/drawing/2014/main" id="{B547A565-B4DC-7F4B-B9E5-AD433725749B}"/>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6D013BC5-D953-E44E-B577-1125718D482E}"/>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2585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FA0B-6B25-7C48-A03D-C78687B5670C}"/>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EB97A4A9-A19E-C14C-BB47-076CB0FEDA52}"/>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4" name="Footer Placeholder 3">
            <a:extLst>
              <a:ext uri="{FF2B5EF4-FFF2-40B4-BE49-F238E27FC236}">
                <a16:creationId xmlns:a16="http://schemas.microsoft.com/office/drawing/2014/main" id="{8D29248A-0B1D-0F40-9C26-D76B3E407898}"/>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3929E01B-385B-4B4B-8EEA-B4261AD3B2C0}"/>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391593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8C95E-BFC7-D14F-AF1B-00842ABE79AD}"/>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3" name="Footer Placeholder 2">
            <a:extLst>
              <a:ext uri="{FF2B5EF4-FFF2-40B4-BE49-F238E27FC236}">
                <a16:creationId xmlns:a16="http://schemas.microsoft.com/office/drawing/2014/main" id="{4BFFECBD-00AB-4E41-941E-595BF237FE81}"/>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A7449D50-6156-6A48-9296-F7ECC26E0FF3}"/>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345477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EA-B277-FC40-9349-459D356983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8E6C26DE-4C88-7D4C-9093-8DC7B7089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BE421CA3-737E-9F4E-A17A-70A6635C9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8FD574-9C0F-A042-8EE2-84899C18011F}"/>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6" name="Footer Placeholder 5">
            <a:extLst>
              <a:ext uri="{FF2B5EF4-FFF2-40B4-BE49-F238E27FC236}">
                <a16:creationId xmlns:a16="http://schemas.microsoft.com/office/drawing/2014/main" id="{351DC71E-42A1-144B-9CDC-F70D3308B7C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40649227-8CB0-1E48-A938-D5551E0065F0}"/>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91977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22F9-B5F9-2E43-88CF-5B0A1D3DB7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98BF4B6A-77BA-F346-AB98-611430248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10FB904F-B471-134B-92BF-D6983E36C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CCA374-9FAC-E243-9CA6-F8A102DF0AE0}"/>
              </a:ext>
            </a:extLst>
          </p:cNvPr>
          <p:cNvSpPr>
            <a:spLocks noGrp="1"/>
          </p:cNvSpPr>
          <p:nvPr>
            <p:ph type="dt" sz="half" idx="10"/>
          </p:nvPr>
        </p:nvSpPr>
        <p:spPr/>
        <p:txBody>
          <a:bodyPr/>
          <a:lstStyle/>
          <a:p>
            <a:fld id="{EDB94288-80D6-544D-A3E0-723FCCFA7609}" type="datetimeFigureOut">
              <a:rPr lang="en-IT" smtClean="0"/>
              <a:t>11/12/2023</a:t>
            </a:fld>
            <a:endParaRPr lang="en-IT"/>
          </a:p>
        </p:txBody>
      </p:sp>
      <p:sp>
        <p:nvSpPr>
          <p:cNvPr id="6" name="Footer Placeholder 5">
            <a:extLst>
              <a:ext uri="{FF2B5EF4-FFF2-40B4-BE49-F238E27FC236}">
                <a16:creationId xmlns:a16="http://schemas.microsoft.com/office/drawing/2014/main" id="{7A79B341-287D-7249-A863-DD97B26FD7A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B27C9C92-141A-1B4E-87C3-13A50ABA3881}"/>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73229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F4A24-77E0-D440-AD9F-AA3EE6C12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528844DC-567E-0B41-AF72-384156F74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CDA99CCF-7C81-0144-B5C9-BC15B19A7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94288-80D6-544D-A3E0-723FCCFA7609}" type="datetimeFigureOut">
              <a:rPr lang="en-IT" smtClean="0"/>
              <a:t>11/12/2023</a:t>
            </a:fld>
            <a:endParaRPr lang="en-IT"/>
          </a:p>
        </p:txBody>
      </p:sp>
      <p:sp>
        <p:nvSpPr>
          <p:cNvPr id="5" name="Footer Placeholder 4">
            <a:extLst>
              <a:ext uri="{FF2B5EF4-FFF2-40B4-BE49-F238E27FC236}">
                <a16:creationId xmlns:a16="http://schemas.microsoft.com/office/drawing/2014/main" id="{3938D1E5-AC03-2E4A-82FA-6088A6DC8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20417144-1FC5-BB42-8254-DCC4C7A03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16D29-57A7-EC49-A257-CE7EDE63C522}" type="slidenum">
              <a:rPr lang="en-IT" smtClean="0"/>
              <a:t>‹#›</a:t>
            </a:fld>
            <a:endParaRPr lang="en-IT"/>
          </a:p>
        </p:txBody>
      </p:sp>
    </p:spTree>
    <p:extLst>
      <p:ext uri="{BB962C8B-B14F-4D97-AF65-F5344CB8AC3E}">
        <p14:creationId xmlns:p14="http://schemas.microsoft.com/office/powerpoint/2010/main" val="1400348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8D6A427-77CD-FD45-9FC7-B6F8C1765A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1" b="-1"/>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id="{8B747CE1-AD6C-F347-88CB-2071E2BCAAF2}"/>
              </a:ext>
            </a:extLst>
          </p:cNvPr>
          <p:cNvSpPr/>
          <p:nvPr/>
        </p:nvSpPr>
        <p:spPr>
          <a:xfrm>
            <a:off x="126206" y="6361599"/>
            <a:ext cx="5894947" cy="400110"/>
          </a:xfrm>
          <a:prstGeom prst="rect">
            <a:avLst/>
          </a:prstGeom>
        </p:spPr>
        <p:txBody>
          <a:bodyPr wrap="none">
            <a:spAutoFit/>
          </a:bodyPr>
          <a:lstStyle/>
          <a:p>
            <a:r>
              <a:rPr lang="en-GB" sz="2000" b="1" i="0" dirty="0">
                <a:effectLst/>
                <a:latin typeface="+mj-lt"/>
              </a:rPr>
              <a:t>Exterior of the old Atocha Station in Madrid </a:t>
            </a:r>
            <a:r>
              <a:rPr lang="en-GB" sz="1000" b="0" i="0" dirty="0">
                <a:effectLst/>
                <a:latin typeface="+mj-lt"/>
              </a:rPr>
              <a:t>(Gryffindor / CC BY-SA)</a:t>
            </a:r>
            <a:endParaRPr lang="x-none" sz="1000" dirty="0">
              <a:latin typeface="+mj-lt"/>
            </a:endParaRPr>
          </a:p>
        </p:txBody>
      </p:sp>
      <p:sp>
        <p:nvSpPr>
          <p:cNvPr id="2" name="Rectangle 1"/>
          <p:cNvSpPr/>
          <p:nvPr/>
        </p:nvSpPr>
        <p:spPr>
          <a:xfrm>
            <a:off x="816429" y="115193"/>
            <a:ext cx="10047514" cy="954107"/>
          </a:xfrm>
          <a:prstGeom prst="rect">
            <a:avLst/>
          </a:prstGeom>
        </p:spPr>
        <p:txBody>
          <a:bodyPr wrap="square">
            <a:spAutoFit/>
          </a:bodyPr>
          <a:lstStyle/>
          <a:p>
            <a:pPr algn="ctr"/>
            <a:r>
              <a:rPr lang="en-US" sz="2800" dirty="0"/>
              <a:t>FORENSIC DECISION MAKING </a:t>
            </a:r>
          </a:p>
          <a:p>
            <a:pPr algn="ctr"/>
            <a:r>
              <a:rPr lang="en-US" sz="2800" dirty="0"/>
              <a:t>December 11</a:t>
            </a:r>
            <a:r>
              <a:rPr lang="en-US" sz="2800" baseline="30000" dirty="0"/>
              <a:t>th</a:t>
            </a:r>
            <a:r>
              <a:rPr lang="en-US" sz="2800"/>
              <a:t>, 2023</a:t>
            </a:r>
            <a:endParaRPr lang="en-US" sz="2800" dirty="0"/>
          </a:p>
        </p:txBody>
      </p:sp>
    </p:spTree>
    <p:extLst>
      <p:ext uri="{BB962C8B-B14F-4D97-AF65-F5344CB8AC3E}">
        <p14:creationId xmlns:p14="http://schemas.microsoft.com/office/powerpoint/2010/main" val="245341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a:extLst>
              <a:ext uri="{FF2B5EF4-FFF2-40B4-BE49-F238E27FC236}">
                <a16:creationId xmlns:a16="http://schemas.microsoft.com/office/drawing/2014/main" id="{82D2942F-4505-7449-9529-60B3A3CCC3D4}"/>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pic>
        <p:nvPicPr>
          <p:cNvPr id="20482" name="Picture 3">
            <a:extLst>
              <a:ext uri="{FF2B5EF4-FFF2-40B4-BE49-F238E27FC236}">
                <a16:creationId xmlns:a16="http://schemas.microsoft.com/office/drawing/2014/main" id="{AE0F4BB1-56A5-0B44-AC28-D4233091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916114"/>
            <a:ext cx="79216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a:extLst>
              <a:ext uri="{FF2B5EF4-FFF2-40B4-BE49-F238E27FC236}">
                <a16:creationId xmlns:a16="http://schemas.microsoft.com/office/drawing/2014/main" id="{A937E601-52EF-3B48-9237-4569612C6429}"/>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pic>
        <p:nvPicPr>
          <p:cNvPr id="21506" name="Picture 3">
            <a:extLst>
              <a:ext uri="{FF2B5EF4-FFF2-40B4-BE49-F238E27FC236}">
                <a16:creationId xmlns:a16="http://schemas.microsoft.com/office/drawing/2014/main" id="{1F169C81-9356-C64A-B640-EADD7CC32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844675"/>
            <a:ext cx="80645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a:extLst>
              <a:ext uri="{FF2B5EF4-FFF2-40B4-BE49-F238E27FC236}">
                <a16:creationId xmlns:a16="http://schemas.microsoft.com/office/drawing/2014/main" id="{24CFA4A6-F206-0C4B-B8B0-1BA1EC16EE71}"/>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pic>
        <p:nvPicPr>
          <p:cNvPr id="22530" name="Picture 3">
            <a:extLst>
              <a:ext uri="{FF2B5EF4-FFF2-40B4-BE49-F238E27FC236}">
                <a16:creationId xmlns:a16="http://schemas.microsoft.com/office/drawing/2014/main" id="{83DD9ADD-0E92-6F4D-A198-8E7F8356A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2060576"/>
            <a:ext cx="7920038"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id="{B9028B05-EE47-7948-A499-05D27764BF26}"/>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sp>
        <p:nvSpPr>
          <p:cNvPr id="23554" name="Text Box 3">
            <a:extLst>
              <a:ext uri="{FF2B5EF4-FFF2-40B4-BE49-F238E27FC236}">
                <a16:creationId xmlns:a16="http://schemas.microsoft.com/office/drawing/2014/main" id="{9C142AFB-D43B-E244-90CE-70CE5AF4ACCF}"/>
              </a:ext>
            </a:extLst>
          </p:cNvPr>
          <p:cNvSpPr txBox="1">
            <a:spLocks noChangeArrowheads="1"/>
          </p:cNvSpPr>
          <p:nvPr/>
        </p:nvSpPr>
        <p:spPr bwMode="auto">
          <a:xfrm>
            <a:off x="2566989" y="1916114"/>
            <a:ext cx="74898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400">
                <a:latin typeface="Times New Roman" panose="02020603050405020304" pitchFamily="18" charset="0"/>
              </a:rPr>
              <a:t>Participants must:</a:t>
            </a:r>
          </a:p>
          <a:p>
            <a:pPr algn="ctr" eaLnBrk="1" hangingPunct="1">
              <a:spcBef>
                <a:spcPct val="0"/>
              </a:spcBef>
              <a:buFontTx/>
              <a:buNone/>
            </a:pPr>
            <a:endParaRPr lang="it-IT" altLang="en-US" sz="2400">
              <a:latin typeface="Times New Roman" panose="02020603050405020304" pitchFamily="18" charset="0"/>
            </a:endParaRPr>
          </a:p>
          <a:p>
            <a:pPr algn="ctr" eaLnBrk="1" hangingPunct="1">
              <a:spcBef>
                <a:spcPct val="0"/>
              </a:spcBef>
              <a:buFontTx/>
              <a:buAutoNum type="arabicParenR"/>
            </a:pPr>
            <a:r>
              <a:rPr lang="it-IT" altLang="en-US" sz="2400">
                <a:latin typeface="Times New Roman" panose="02020603050405020304" pitchFamily="18" charset="0"/>
              </a:rPr>
              <a:t>Judge the employee (judgement)</a:t>
            </a:r>
          </a:p>
          <a:p>
            <a:pPr algn="ctr" eaLnBrk="1" hangingPunct="1">
              <a:spcBef>
                <a:spcPct val="0"/>
              </a:spcBef>
              <a:buFontTx/>
              <a:buNone/>
            </a:pPr>
            <a:endParaRPr lang="it-IT" altLang="en-US" sz="2400">
              <a:latin typeface="Times New Roman" panose="02020603050405020304" pitchFamily="18" charset="0"/>
            </a:endParaRPr>
          </a:p>
          <a:p>
            <a:pPr algn="ctr" eaLnBrk="1" hangingPunct="1">
              <a:spcBef>
                <a:spcPct val="0"/>
              </a:spcBef>
              <a:buFontTx/>
              <a:buNone/>
            </a:pPr>
            <a:r>
              <a:rPr lang="it-IT" altLang="en-US" sz="2400">
                <a:latin typeface="Times New Roman" panose="02020603050405020304" pitchFamily="18" charset="0"/>
              </a:rPr>
              <a:t>2) Decide whether or not to promote him (decision)</a:t>
            </a:r>
          </a:p>
          <a:p>
            <a:pPr algn="ctr" eaLnBrk="1" hangingPunct="1">
              <a:spcBef>
                <a:spcPct val="0"/>
              </a:spcBef>
              <a:buFontTx/>
              <a:buNone/>
            </a:pPr>
            <a:endParaRPr lang="it-IT" altLang="en-US" sz="240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a:extLst>
              <a:ext uri="{FF2B5EF4-FFF2-40B4-BE49-F238E27FC236}">
                <a16:creationId xmlns:a16="http://schemas.microsoft.com/office/drawing/2014/main" id="{AA315F59-5DE7-B643-A915-5717B3C5EF3E}"/>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sp>
        <p:nvSpPr>
          <p:cNvPr id="29699" name="Text Box 3">
            <a:extLst>
              <a:ext uri="{FF2B5EF4-FFF2-40B4-BE49-F238E27FC236}">
                <a16:creationId xmlns:a16="http://schemas.microsoft.com/office/drawing/2014/main" id="{997E5C9C-A73D-4D4F-9CC7-BB56CD4C1D26}"/>
              </a:ext>
            </a:extLst>
          </p:cNvPr>
          <p:cNvSpPr txBox="1">
            <a:spLocks noChangeArrowheads="1"/>
          </p:cNvSpPr>
          <p:nvPr/>
        </p:nvSpPr>
        <p:spPr bwMode="auto">
          <a:xfrm>
            <a:off x="2566989" y="1916113"/>
            <a:ext cx="7489825" cy="3046412"/>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it-IT" altLang="en-US" sz="2400" dirty="0" err="1">
                <a:latin typeface="Times New Roman" panose="02020603050405020304" pitchFamily="18" charset="0"/>
              </a:rPr>
              <a:t>Judge</a:t>
            </a:r>
            <a:r>
              <a:rPr lang="it-IT" altLang="en-US" sz="2400" dirty="0">
                <a:latin typeface="Times New Roman" panose="02020603050405020304" pitchFamily="18" charset="0"/>
              </a:rPr>
              <a:t> John </a:t>
            </a:r>
            <a:r>
              <a:rPr lang="it-IT" altLang="en-US" sz="2400" dirty="0" err="1">
                <a:latin typeface="Times New Roman" panose="02020603050405020304" pitchFamily="18" charset="0"/>
              </a:rPr>
              <a:t>Snyder</a:t>
            </a:r>
            <a:endParaRPr lang="it-IT" altLang="en-US" sz="2400" dirty="0">
              <a:latin typeface="Times New Roman" panose="02020603050405020304" pitchFamily="18" charset="0"/>
            </a:endParaRPr>
          </a:p>
          <a:p>
            <a:pPr marL="0" indent="0" algn="ctr" eaLnBrk="1" hangingPunct="1">
              <a:defRPr/>
            </a:pPr>
            <a:endParaRPr lang="it-IT" altLang="en-US" sz="2400" dirty="0">
              <a:latin typeface="Times New Roman" panose="02020603050405020304" pitchFamily="18" charset="0"/>
            </a:endParaRPr>
          </a:p>
          <a:p>
            <a:pPr marL="457200" indent="-457200" algn="ctr" eaLnBrk="1" hangingPunct="1">
              <a:buFontTx/>
              <a:buAutoNum type="arabicParenBoth"/>
              <a:defRPr/>
            </a:pPr>
            <a:r>
              <a:rPr lang="it-IT" altLang="en-US" sz="2400" dirty="0">
                <a:latin typeface="Times New Roman" panose="02020603050405020304" pitchFamily="18" charset="0"/>
              </a:rPr>
              <a:t>John </a:t>
            </a:r>
            <a:r>
              <a:rPr lang="it-IT" altLang="en-US" sz="2400" dirty="0" err="1">
                <a:latin typeface="Times New Roman" panose="02020603050405020304" pitchFamily="18" charset="0"/>
              </a:rPr>
              <a:t>Snyder</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is</a:t>
            </a:r>
            <a:r>
              <a:rPr lang="it-IT" altLang="en-US" sz="2400" dirty="0">
                <a:latin typeface="Times New Roman" panose="02020603050405020304" pitchFamily="18" charset="0"/>
              </a:rPr>
              <a:t> a </a:t>
            </a:r>
            <a:r>
              <a:rPr lang="it-IT" altLang="en-US" sz="2400" dirty="0" err="1">
                <a:latin typeface="Times New Roman" panose="02020603050405020304" pitchFamily="18" charset="0"/>
              </a:rPr>
              <a:t>good</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employe</a:t>
            </a:r>
            <a:endParaRPr lang="it-IT" altLang="en-US" sz="2400" dirty="0">
              <a:latin typeface="Times New Roman" panose="02020603050405020304" pitchFamily="18" charset="0"/>
            </a:endParaRPr>
          </a:p>
          <a:p>
            <a:pPr marL="457200" indent="-457200" algn="ctr" eaLnBrk="1" hangingPunct="1">
              <a:buFontTx/>
              <a:buAutoNum type="arabicParenBoth"/>
              <a:defRPr/>
            </a:pPr>
            <a:r>
              <a:rPr lang="it-IT" altLang="en-US" sz="2400" dirty="0">
                <a:latin typeface="Times New Roman" panose="02020603050405020304" pitchFamily="18" charset="0"/>
              </a:rPr>
              <a:t>John </a:t>
            </a:r>
            <a:r>
              <a:rPr lang="it-IT" altLang="en-US" sz="2400" dirty="0" err="1">
                <a:latin typeface="Times New Roman" panose="02020603050405020304" pitchFamily="18" charset="0"/>
              </a:rPr>
              <a:t>Snyder</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is</a:t>
            </a:r>
            <a:r>
              <a:rPr lang="it-IT" altLang="en-US" sz="2400" dirty="0">
                <a:latin typeface="Times New Roman" panose="02020603050405020304" pitchFamily="18" charset="0"/>
              </a:rPr>
              <a:t> a </a:t>
            </a:r>
            <a:r>
              <a:rPr lang="it-IT" altLang="en-US" sz="2400" dirty="0" err="1">
                <a:latin typeface="Times New Roman" panose="02020603050405020304" pitchFamily="18" charset="0"/>
              </a:rPr>
              <a:t>below</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average</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employee</a:t>
            </a:r>
            <a:endParaRPr lang="it-IT" altLang="en-US" sz="2400" dirty="0">
              <a:latin typeface="Times New Roman" panose="02020603050405020304" pitchFamily="18" charset="0"/>
            </a:endParaRPr>
          </a:p>
          <a:p>
            <a:pPr marL="0" indent="0" algn="ctr" eaLnBrk="1" hangingPunct="1">
              <a:defRPr/>
            </a:pPr>
            <a:r>
              <a:rPr lang="it-IT" altLang="en-US" sz="2400" dirty="0">
                <a:latin typeface="Times New Roman" panose="02020603050405020304" pitchFamily="18" charset="0"/>
              </a:rPr>
              <a:t> (3) </a:t>
            </a:r>
            <a:r>
              <a:rPr lang="it-IT" altLang="en-US" sz="2400" dirty="0" err="1">
                <a:latin typeface="Times New Roman" panose="02020603050405020304" pitchFamily="18" charset="0"/>
              </a:rPr>
              <a:t>overall</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how</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would</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you</a:t>
            </a:r>
            <a:r>
              <a:rPr lang="it-IT" altLang="en-US" sz="2400" dirty="0">
                <a:latin typeface="Times New Roman" panose="02020603050405020304" pitchFamily="18" charset="0"/>
              </a:rPr>
              <a:t> rate the performance of John </a:t>
            </a:r>
            <a:r>
              <a:rPr lang="it-IT" altLang="en-US" sz="2400" dirty="0" err="1">
                <a:latin typeface="Times New Roman" panose="02020603050405020304" pitchFamily="18" charset="0"/>
              </a:rPr>
              <a:t>Snyder</a:t>
            </a:r>
            <a:r>
              <a:rPr lang="it-IT" altLang="en-US" sz="2400" dirty="0">
                <a:latin typeface="Times New Roman" panose="02020603050405020304" pitchFamily="18" charset="0"/>
              </a:rPr>
              <a:t>? (</a:t>
            </a:r>
            <a:r>
              <a:rPr lang="it-IT" altLang="en-US" sz="2400" dirty="0" err="1">
                <a:latin typeface="Times New Roman" panose="02020603050405020304" pitchFamily="18" charset="0"/>
              </a:rPr>
              <a:t>Likert</a:t>
            </a:r>
            <a:r>
              <a:rPr lang="it-IT" altLang="en-US" sz="2400" dirty="0">
                <a:latin typeface="Times New Roman" panose="02020603050405020304" pitchFamily="18" charset="0"/>
              </a:rPr>
              <a:t> Scale 7 </a:t>
            </a:r>
            <a:r>
              <a:rPr lang="it-IT" altLang="en-US" sz="2400" dirty="0" err="1">
                <a:latin typeface="Times New Roman" panose="02020603050405020304" pitchFamily="18" charset="0"/>
              </a:rPr>
              <a:t>steps</a:t>
            </a:r>
            <a:r>
              <a:rPr lang="it-IT" altLang="en-US" sz="2400" dirty="0">
                <a:latin typeface="Times New Roman" panose="02020603050405020304" pitchFamily="18" charset="0"/>
              </a:rPr>
              <a:t>)</a:t>
            </a:r>
          </a:p>
          <a:p>
            <a:pPr algn="ctr" eaLnBrk="1" hangingPunct="1">
              <a:defRPr/>
            </a:pPr>
            <a:endParaRPr lang="it-IT" altLang="en-US" sz="2400" dirty="0">
              <a:latin typeface="Times New Roman" panose="02020603050405020304" pitchFamily="18" charset="0"/>
            </a:endParaRPr>
          </a:p>
          <a:p>
            <a:pPr algn="ctr" eaLnBrk="1" hangingPunct="1">
              <a:defRPr/>
            </a:pPr>
            <a:endParaRPr lang="it-IT" altLang="en-US" sz="2400" dirty="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a:extLst>
              <a:ext uri="{FF2B5EF4-FFF2-40B4-BE49-F238E27FC236}">
                <a16:creationId xmlns:a16="http://schemas.microsoft.com/office/drawing/2014/main" id="{27FD28D2-0D43-FC43-97FD-582568AD7B91}"/>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sp>
        <p:nvSpPr>
          <p:cNvPr id="25602" name="Text Box 3">
            <a:extLst>
              <a:ext uri="{FF2B5EF4-FFF2-40B4-BE49-F238E27FC236}">
                <a16:creationId xmlns:a16="http://schemas.microsoft.com/office/drawing/2014/main" id="{01BFA0DC-4F39-4145-9A03-579A810C6508}"/>
              </a:ext>
            </a:extLst>
          </p:cNvPr>
          <p:cNvSpPr txBox="1">
            <a:spLocks noChangeArrowheads="1"/>
          </p:cNvSpPr>
          <p:nvPr/>
        </p:nvSpPr>
        <p:spPr bwMode="auto">
          <a:xfrm>
            <a:off x="2566989" y="1916113"/>
            <a:ext cx="748982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 indent="22225">
              <a:spcBef>
                <a:spcPct val="20000"/>
              </a:spcBef>
              <a:buChar char="•"/>
              <a:defRPr sz="3200">
                <a:solidFill>
                  <a:schemeClr val="tx1"/>
                </a:solidFill>
                <a:latin typeface="Arial" panose="020B0604020202020204" pitchFamily="34" charset="0"/>
              </a:defRPr>
            </a:lvl1pPr>
            <a:lvl2pPr marL="887413" indent="-342900">
              <a:spcBef>
                <a:spcPct val="20000"/>
              </a:spcBef>
              <a:buChar char="–"/>
              <a:defRPr sz="2800">
                <a:solidFill>
                  <a:schemeClr val="tx1"/>
                </a:solidFill>
                <a:latin typeface="Arial" panose="020B0604020202020204" pitchFamily="34" charset="0"/>
              </a:defRPr>
            </a:lvl2pPr>
            <a:lvl3pPr marL="1409700" indent="-342900">
              <a:spcBef>
                <a:spcPct val="20000"/>
              </a:spcBef>
              <a:buChar char="•"/>
              <a:defRPr sz="2400">
                <a:solidFill>
                  <a:schemeClr val="tx1"/>
                </a:solidFill>
                <a:latin typeface="Arial" panose="020B0604020202020204" pitchFamily="34" charset="0"/>
              </a:defRPr>
            </a:lvl3pPr>
            <a:lvl4pPr marL="1931988" indent="-342900">
              <a:spcBef>
                <a:spcPct val="20000"/>
              </a:spcBef>
              <a:buChar char="–"/>
              <a:defRPr sz="2000">
                <a:solidFill>
                  <a:schemeClr val="tx1"/>
                </a:solidFill>
                <a:latin typeface="Arial" panose="020B0604020202020204" pitchFamily="34" charset="0"/>
              </a:defRPr>
            </a:lvl4pPr>
            <a:lvl5pPr marL="2454275" indent="-342900">
              <a:spcBef>
                <a:spcPct val="20000"/>
              </a:spcBef>
              <a:buChar char="»"/>
              <a:defRPr sz="2000">
                <a:solidFill>
                  <a:schemeClr val="tx1"/>
                </a:solidFill>
                <a:latin typeface="Arial" panose="020B0604020202020204" pitchFamily="34" charset="0"/>
              </a:defRPr>
            </a:lvl5pPr>
            <a:lvl6pPr marL="2911475"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368675"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825875"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283075"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400">
                <a:latin typeface="Times New Roman" panose="02020603050405020304" pitchFamily="18" charset="0"/>
              </a:rPr>
              <a:t>Decision about promotion</a:t>
            </a:r>
          </a:p>
          <a:p>
            <a:pPr algn="ctr" eaLnBrk="1" hangingPunct="1">
              <a:spcBef>
                <a:spcPct val="0"/>
              </a:spcBef>
              <a:buFontTx/>
              <a:buNone/>
            </a:pPr>
            <a:endParaRPr lang="it-IT" altLang="en-US" sz="2400">
              <a:latin typeface="Times New Roman" panose="02020603050405020304" pitchFamily="18" charset="0"/>
            </a:endParaRPr>
          </a:p>
          <a:p>
            <a:pPr algn="ctr" eaLnBrk="1" hangingPunct="1">
              <a:spcBef>
                <a:spcPct val="0"/>
              </a:spcBef>
              <a:buFontTx/>
              <a:buNone/>
            </a:pPr>
            <a:endParaRPr lang="it-IT" altLang="en-US" sz="2400">
              <a:latin typeface="Times New Roman" panose="02020603050405020304" pitchFamily="18" charset="0"/>
            </a:endParaRPr>
          </a:p>
          <a:p>
            <a:pPr algn="ctr" eaLnBrk="1" hangingPunct="1">
              <a:spcBef>
                <a:spcPct val="0"/>
              </a:spcBef>
              <a:buFontTx/>
              <a:buNone/>
            </a:pPr>
            <a:r>
              <a:rPr lang="it-IT" altLang="en-US" sz="2400">
                <a:latin typeface="Times New Roman" panose="02020603050405020304" pitchFamily="18" charset="0"/>
              </a:rPr>
              <a:t>The owner of the bookstore has asked you to recommend an employee for promotion to the position of Assistant Manager. Would you be willing to recommend that John Snyder be promoted to Assistant Manager?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a:extLst>
              <a:ext uri="{FF2B5EF4-FFF2-40B4-BE49-F238E27FC236}">
                <a16:creationId xmlns:a16="http://schemas.microsoft.com/office/drawing/2014/main" id="{58D32EE8-CA33-1345-BB0B-38410177D6D3}"/>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sp>
        <p:nvSpPr>
          <p:cNvPr id="26626" name="Text Box 3">
            <a:extLst>
              <a:ext uri="{FF2B5EF4-FFF2-40B4-BE49-F238E27FC236}">
                <a16:creationId xmlns:a16="http://schemas.microsoft.com/office/drawing/2014/main" id="{53E8414B-1C8B-AA4D-94EB-05C12295A127}"/>
              </a:ext>
            </a:extLst>
          </p:cNvPr>
          <p:cNvSpPr txBox="1">
            <a:spLocks noChangeArrowheads="1"/>
          </p:cNvSpPr>
          <p:nvPr/>
        </p:nvSpPr>
        <p:spPr bwMode="auto">
          <a:xfrm>
            <a:off x="2566989" y="1916113"/>
            <a:ext cx="74898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 indent="22225">
              <a:spcBef>
                <a:spcPct val="20000"/>
              </a:spcBef>
              <a:buChar char="•"/>
              <a:defRPr sz="3200">
                <a:solidFill>
                  <a:schemeClr val="tx1"/>
                </a:solidFill>
                <a:latin typeface="Arial" panose="020B0604020202020204" pitchFamily="34" charset="0"/>
              </a:defRPr>
            </a:lvl1pPr>
            <a:lvl2pPr marL="887413" indent="-342900">
              <a:spcBef>
                <a:spcPct val="20000"/>
              </a:spcBef>
              <a:buChar char="–"/>
              <a:defRPr sz="2800">
                <a:solidFill>
                  <a:schemeClr val="tx1"/>
                </a:solidFill>
                <a:latin typeface="Arial" panose="020B0604020202020204" pitchFamily="34" charset="0"/>
              </a:defRPr>
            </a:lvl2pPr>
            <a:lvl3pPr marL="1409700" indent="-342900">
              <a:spcBef>
                <a:spcPct val="20000"/>
              </a:spcBef>
              <a:buChar char="•"/>
              <a:defRPr sz="2400">
                <a:solidFill>
                  <a:schemeClr val="tx1"/>
                </a:solidFill>
                <a:latin typeface="Arial" panose="020B0604020202020204" pitchFamily="34" charset="0"/>
              </a:defRPr>
            </a:lvl3pPr>
            <a:lvl4pPr marL="1931988" indent="-342900">
              <a:spcBef>
                <a:spcPct val="20000"/>
              </a:spcBef>
              <a:buChar char="–"/>
              <a:defRPr sz="2000">
                <a:solidFill>
                  <a:schemeClr val="tx1"/>
                </a:solidFill>
                <a:latin typeface="Arial" panose="020B0604020202020204" pitchFamily="34" charset="0"/>
              </a:defRPr>
            </a:lvl4pPr>
            <a:lvl5pPr marL="2454275" indent="-342900">
              <a:spcBef>
                <a:spcPct val="20000"/>
              </a:spcBef>
              <a:buChar char="»"/>
              <a:defRPr sz="2000">
                <a:solidFill>
                  <a:schemeClr val="tx1"/>
                </a:solidFill>
                <a:latin typeface="Arial" panose="020B0604020202020204" pitchFamily="34" charset="0"/>
              </a:defRPr>
            </a:lvl5pPr>
            <a:lvl6pPr marL="2911475"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368675"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825875"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283075"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400">
                <a:latin typeface="Times New Roman" panose="02020603050405020304" pitchFamily="18" charset="0"/>
              </a:rPr>
              <a:t>107 participants (students of the business school)</a:t>
            </a:r>
          </a:p>
          <a:p>
            <a:pPr algn="ctr" eaLnBrk="1" hangingPunct="1">
              <a:spcBef>
                <a:spcPct val="0"/>
              </a:spcBef>
              <a:buFontTx/>
              <a:buNone/>
            </a:pPr>
            <a:endParaRPr lang="it-IT" altLang="en-US" sz="24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46EA121A-2F25-2048-A4DF-B4183C93168C}"/>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sp>
        <p:nvSpPr>
          <p:cNvPr id="27650" name="Text Box 3">
            <a:extLst>
              <a:ext uri="{FF2B5EF4-FFF2-40B4-BE49-F238E27FC236}">
                <a16:creationId xmlns:a16="http://schemas.microsoft.com/office/drawing/2014/main" id="{F89E1362-F5A5-0E47-BECF-FE30AA9725AE}"/>
              </a:ext>
            </a:extLst>
          </p:cNvPr>
          <p:cNvSpPr txBox="1">
            <a:spLocks noChangeArrowheads="1"/>
          </p:cNvSpPr>
          <p:nvPr/>
        </p:nvSpPr>
        <p:spPr bwMode="auto">
          <a:xfrm>
            <a:off x="2566989" y="1412875"/>
            <a:ext cx="748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 indent="22225">
              <a:spcBef>
                <a:spcPct val="20000"/>
              </a:spcBef>
              <a:buChar char="•"/>
              <a:defRPr sz="3200">
                <a:solidFill>
                  <a:schemeClr val="tx1"/>
                </a:solidFill>
                <a:latin typeface="Arial" panose="020B0604020202020204" pitchFamily="34" charset="0"/>
              </a:defRPr>
            </a:lvl1pPr>
            <a:lvl2pPr marL="887413" indent="-342900">
              <a:spcBef>
                <a:spcPct val="20000"/>
              </a:spcBef>
              <a:buChar char="–"/>
              <a:defRPr sz="2800">
                <a:solidFill>
                  <a:schemeClr val="tx1"/>
                </a:solidFill>
                <a:latin typeface="Arial" panose="020B0604020202020204" pitchFamily="34" charset="0"/>
              </a:defRPr>
            </a:lvl2pPr>
            <a:lvl3pPr marL="1409700" indent="-342900">
              <a:spcBef>
                <a:spcPct val="20000"/>
              </a:spcBef>
              <a:buChar char="•"/>
              <a:defRPr sz="2400">
                <a:solidFill>
                  <a:schemeClr val="tx1"/>
                </a:solidFill>
                <a:latin typeface="Arial" panose="020B0604020202020204" pitchFamily="34" charset="0"/>
              </a:defRPr>
            </a:lvl3pPr>
            <a:lvl4pPr marL="1931988" indent="-342900">
              <a:spcBef>
                <a:spcPct val="20000"/>
              </a:spcBef>
              <a:buChar char="–"/>
              <a:defRPr sz="2000">
                <a:solidFill>
                  <a:schemeClr val="tx1"/>
                </a:solidFill>
                <a:latin typeface="Arial" panose="020B0604020202020204" pitchFamily="34" charset="0"/>
              </a:defRPr>
            </a:lvl4pPr>
            <a:lvl5pPr marL="2454275" indent="-342900">
              <a:spcBef>
                <a:spcPct val="20000"/>
              </a:spcBef>
              <a:buChar char="»"/>
              <a:defRPr sz="2000">
                <a:solidFill>
                  <a:schemeClr val="tx1"/>
                </a:solidFill>
                <a:latin typeface="Arial" panose="020B0604020202020204" pitchFamily="34" charset="0"/>
              </a:defRPr>
            </a:lvl5pPr>
            <a:lvl6pPr marL="2911475"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368675"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825875"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283075"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400">
                <a:latin typeface="Times New Roman" panose="02020603050405020304" pitchFamily="18" charset="0"/>
              </a:rPr>
              <a:t>Results for the judgement task</a:t>
            </a:r>
          </a:p>
        </p:txBody>
      </p:sp>
      <p:pic>
        <p:nvPicPr>
          <p:cNvPr id="27651" name="Picture 1">
            <a:extLst>
              <a:ext uri="{FF2B5EF4-FFF2-40B4-BE49-F238E27FC236}">
                <a16:creationId xmlns:a16="http://schemas.microsoft.com/office/drawing/2014/main" id="{4DE4B2DB-57A0-794B-B7DF-675526C24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9" y="1922463"/>
            <a:ext cx="7678737"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A36A35CC-43D0-DB44-B211-CEF56AE28D92}"/>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sp>
        <p:nvSpPr>
          <p:cNvPr id="28674" name="Text Box 3">
            <a:extLst>
              <a:ext uri="{FF2B5EF4-FFF2-40B4-BE49-F238E27FC236}">
                <a16:creationId xmlns:a16="http://schemas.microsoft.com/office/drawing/2014/main" id="{2B052FFD-038F-834D-BFC3-F37C84B16FD6}"/>
              </a:ext>
            </a:extLst>
          </p:cNvPr>
          <p:cNvSpPr txBox="1">
            <a:spLocks noChangeArrowheads="1"/>
          </p:cNvSpPr>
          <p:nvPr/>
        </p:nvSpPr>
        <p:spPr bwMode="auto">
          <a:xfrm>
            <a:off x="2566989" y="1412875"/>
            <a:ext cx="748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 indent="22225">
              <a:spcBef>
                <a:spcPct val="20000"/>
              </a:spcBef>
              <a:buChar char="•"/>
              <a:defRPr sz="3200">
                <a:solidFill>
                  <a:schemeClr val="tx1"/>
                </a:solidFill>
                <a:latin typeface="Arial" panose="020B0604020202020204" pitchFamily="34" charset="0"/>
              </a:defRPr>
            </a:lvl1pPr>
            <a:lvl2pPr marL="887413" indent="-342900">
              <a:spcBef>
                <a:spcPct val="20000"/>
              </a:spcBef>
              <a:buChar char="–"/>
              <a:defRPr sz="2800">
                <a:solidFill>
                  <a:schemeClr val="tx1"/>
                </a:solidFill>
                <a:latin typeface="Arial" panose="020B0604020202020204" pitchFamily="34" charset="0"/>
              </a:defRPr>
            </a:lvl2pPr>
            <a:lvl3pPr marL="1409700" indent="-342900">
              <a:spcBef>
                <a:spcPct val="20000"/>
              </a:spcBef>
              <a:buChar char="•"/>
              <a:defRPr sz="2400">
                <a:solidFill>
                  <a:schemeClr val="tx1"/>
                </a:solidFill>
                <a:latin typeface="Arial" panose="020B0604020202020204" pitchFamily="34" charset="0"/>
              </a:defRPr>
            </a:lvl3pPr>
            <a:lvl4pPr marL="1931988" indent="-342900">
              <a:spcBef>
                <a:spcPct val="20000"/>
              </a:spcBef>
              <a:buChar char="–"/>
              <a:defRPr sz="2000">
                <a:solidFill>
                  <a:schemeClr val="tx1"/>
                </a:solidFill>
                <a:latin typeface="Arial" panose="020B0604020202020204" pitchFamily="34" charset="0"/>
              </a:defRPr>
            </a:lvl4pPr>
            <a:lvl5pPr marL="2454275" indent="-342900">
              <a:spcBef>
                <a:spcPct val="20000"/>
              </a:spcBef>
              <a:buChar char="»"/>
              <a:defRPr sz="2000">
                <a:solidFill>
                  <a:schemeClr val="tx1"/>
                </a:solidFill>
                <a:latin typeface="Arial" panose="020B0604020202020204" pitchFamily="34" charset="0"/>
              </a:defRPr>
            </a:lvl5pPr>
            <a:lvl6pPr marL="2911475"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368675"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825875"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283075"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400">
                <a:latin typeface="Times New Roman" panose="02020603050405020304" pitchFamily="18" charset="0"/>
              </a:rPr>
              <a:t>Results for the decision task</a:t>
            </a:r>
          </a:p>
        </p:txBody>
      </p:sp>
      <p:pic>
        <p:nvPicPr>
          <p:cNvPr id="28675" name="Picture 1">
            <a:extLst>
              <a:ext uri="{FF2B5EF4-FFF2-40B4-BE49-F238E27FC236}">
                <a16:creationId xmlns:a16="http://schemas.microsoft.com/office/drawing/2014/main" id="{6E21457F-089C-BD47-9047-F8B9BAD08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1" y="1949450"/>
            <a:ext cx="7439025"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a:extLst>
              <a:ext uri="{FF2B5EF4-FFF2-40B4-BE49-F238E27FC236}">
                <a16:creationId xmlns:a16="http://schemas.microsoft.com/office/drawing/2014/main" id="{497694CF-E0EE-B34E-9CB0-44205233CE87}"/>
              </a:ext>
            </a:extLst>
          </p:cNvPr>
          <p:cNvSpPr txBox="1">
            <a:spLocks noChangeArrowheads="1"/>
          </p:cNvSpPr>
          <p:nvPr/>
        </p:nvSpPr>
        <p:spPr bwMode="auto">
          <a:xfrm>
            <a:off x="2728914" y="1052514"/>
            <a:ext cx="6734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a:latin typeface="Times New Roman" panose="02020603050405020304" pitchFamily="18" charset="0"/>
              </a:rPr>
              <a:t>Recognition primed heuristic (G. Klein)</a:t>
            </a:r>
          </a:p>
        </p:txBody>
      </p:sp>
      <p:sp>
        <p:nvSpPr>
          <p:cNvPr id="29698" name="TextBox 4">
            <a:extLst>
              <a:ext uri="{FF2B5EF4-FFF2-40B4-BE49-F238E27FC236}">
                <a16:creationId xmlns:a16="http://schemas.microsoft.com/office/drawing/2014/main" id="{2C4D5A0A-6025-4946-BE76-35BFD0D9FC05}"/>
              </a:ext>
            </a:extLst>
          </p:cNvPr>
          <p:cNvSpPr txBox="1">
            <a:spLocks noChangeArrowheads="1"/>
          </p:cNvSpPr>
          <p:nvPr/>
        </p:nvSpPr>
        <p:spPr bwMode="auto">
          <a:xfrm>
            <a:off x="2243139" y="2205039"/>
            <a:ext cx="77057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T" altLang="en-IT" sz="2800"/>
              <a:t>NDM researchers (e.g., Klein, Calderwood, &amp; Clinton-Cirocco, 2010; Klein, Orasanu, Calderwood, &amp; Zsambok, 1993) discovered that decision makers in natural settings relied heavily on intuition. </a:t>
            </a:r>
          </a:p>
          <a:p>
            <a:endParaRPr lang="en-IT" altLang="en-IT" sz="2800"/>
          </a:p>
          <a:p>
            <a:r>
              <a:rPr lang="en-IT" altLang="en-IT" sz="2800"/>
              <a:t>But how intuition can be defined?</a:t>
            </a:r>
          </a:p>
        </p:txBody>
      </p:sp>
    </p:spTree>
    <p:extLst>
      <p:ext uri="{BB962C8B-B14F-4D97-AF65-F5344CB8AC3E}">
        <p14:creationId xmlns:p14="http://schemas.microsoft.com/office/powerpoint/2010/main" val="74744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3">
            <a:extLst>
              <a:ext uri="{FF2B5EF4-FFF2-40B4-BE49-F238E27FC236}">
                <a16:creationId xmlns:a16="http://schemas.microsoft.com/office/drawing/2014/main" id="{BEB99AC9-3FF4-9F4E-AA8B-DE06917BB261}"/>
              </a:ext>
            </a:extLst>
          </p:cNvPr>
          <p:cNvSpPr txBox="1">
            <a:spLocks noChangeArrowheads="1"/>
          </p:cNvSpPr>
          <p:nvPr/>
        </p:nvSpPr>
        <p:spPr bwMode="auto">
          <a:xfrm>
            <a:off x="3308350" y="620714"/>
            <a:ext cx="5575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i="1">
                <a:latin typeface="Times New Roman" panose="02020603050405020304" pitchFamily="18" charset="0"/>
              </a:rPr>
              <a:t>Naturalistic Decision Making (NDM)</a:t>
            </a:r>
          </a:p>
        </p:txBody>
      </p:sp>
      <p:sp>
        <p:nvSpPr>
          <p:cNvPr id="13314" name="TextBox 4">
            <a:extLst>
              <a:ext uri="{FF2B5EF4-FFF2-40B4-BE49-F238E27FC236}">
                <a16:creationId xmlns:a16="http://schemas.microsoft.com/office/drawing/2014/main" id="{118340C7-5F0C-1F4E-BFD3-F63380D246EB}"/>
              </a:ext>
            </a:extLst>
          </p:cNvPr>
          <p:cNvSpPr txBox="1">
            <a:spLocks noChangeArrowheads="1"/>
          </p:cNvSpPr>
          <p:nvPr/>
        </p:nvSpPr>
        <p:spPr bwMode="auto">
          <a:xfrm>
            <a:off x="1992314" y="2136775"/>
            <a:ext cx="7704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T" altLang="en-IT" sz="2800"/>
              <a:t>It was started in 1989 (e.g., Gary Klein) to understand how people make decisions in real, as opposed to artificial laboratory, settings.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a:extLst>
              <a:ext uri="{FF2B5EF4-FFF2-40B4-BE49-F238E27FC236}">
                <a16:creationId xmlns:a16="http://schemas.microsoft.com/office/drawing/2014/main" id="{69B1C2CB-4338-9743-A74D-BF0D97DD2233}"/>
              </a:ext>
            </a:extLst>
          </p:cNvPr>
          <p:cNvSpPr txBox="1">
            <a:spLocks noChangeArrowheads="1"/>
          </p:cNvSpPr>
          <p:nvPr/>
        </p:nvSpPr>
        <p:spPr bwMode="auto">
          <a:xfrm>
            <a:off x="2728914" y="1052513"/>
            <a:ext cx="67341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a:latin typeface="Times New Roman" panose="02020603050405020304" pitchFamily="18" charset="0"/>
              </a:rPr>
              <a:t>Recognition primed heuristic (G. Klein)</a:t>
            </a:r>
          </a:p>
          <a:p>
            <a:pPr eaLnBrk="1" hangingPunct="1">
              <a:spcBef>
                <a:spcPct val="0"/>
              </a:spcBef>
              <a:buFontTx/>
              <a:buNone/>
            </a:pPr>
            <a:endParaRPr lang="it-IT" altLang="en-US">
              <a:latin typeface="Times New Roman" panose="02020603050405020304" pitchFamily="18" charset="0"/>
            </a:endParaRPr>
          </a:p>
          <a:p>
            <a:pPr algn="ctr" eaLnBrk="1" hangingPunct="1">
              <a:spcBef>
                <a:spcPct val="0"/>
              </a:spcBef>
              <a:buFontTx/>
              <a:buNone/>
            </a:pPr>
            <a:r>
              <a:rPr lang="it-IT" altLang="en-US">
                <a:latin typeface="Times New Roman" panose="02020603050405020304" pitchFamily="18" charset="0"/>
              </a:rPr>
              <a:t>Intuition</a:t>
            </a:r>
          </a:p>
          <a:p>
            <a:pPr algn="ctr" eaLnBrk="1" hangingPunct="1">
              <a:spcBef>
                <a:spcPct val="0"/>
              </a:spcBef>
              <a:buFontTx/>
              <a:buNone/>
            </a:pPr>
            <a:r>
              <a:rPr lang="it-IT" altLang="en-US">
                <a:latin typeface="Times New Roman" panose="02020603050405020304" pitchFamily="18" charset="0"/>
              </a:rPr>
              <a:t>Expertise</a:t>
            </a:r>
          </a:p>
          <a:p>
            <a:pPr algn="ctr" eaLnBrk="1" hangingPunct="1">
              <a:spcBef>
                <a:spcPct val="0"/>
              </a:spcBef>
              <a:buFontTx/>
              <a:buNone/>
            </a:pPr>
            <a:r>
              <a:rPr lang="it-IT" altLang="en-US">
                <a:latin typeface="Times New Roman" panose="02020603050405020304" pitchFamily="18" charset="0"/>
              </a:rPr>
              <a:t>Mental models</a:t>
            </a:r>
          </a:p>
          <a:p>
            <a:pPr eaLnBrk="1" hangingPunct="1">
              <a:spcBef>
                <a:spcPct val="0"/>
              </a:spcBef>
              <a:buFontTx/>
              <a:buNone/>
            </a:pPr>
            <a:endParaRPr lang="it-IT" altLang="en-US">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a:extLst>
              <a:ext uri="{FF2B5EF4-FFF2-40B4-BE49-F238E27FC236}">
                <a16:creationId xmlns:a16="http://schemas.microsoft.com/office/drawing/2014/main" id="{543AB91C-EB27-C342-ACE3-9A6CE7FBE4E2}"/>
              </a:ext>
            </a:extLst>
          </p:cNvPr>
          <p:cNvSpPr txBox="1">
            <a:spLocks noChangeArrowheads="1"/>
          </p:cNvSpPr>
          <p:nvPr/>
        </p:nvSpPr>
        <p:spPr bwMode="auto">
          <a:xfrm>
            <a:off x="2728914" y="1052513"/>
            <a:ext cx="67341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a:latin typeface="Times New Roman" panose="02020603050405020304" pitchFamily="18" charset="0"/>
              </a:rPr>
              <a:t>Recognition primed heuristic (G. Klein)</a:t>
            </a:r>
          </a:p>
          <a:p>
            <a:pPr eaLnBrk="1" hangingPunct="1">
              <a:spcBef>
                <a:spcPct val="0"/>
              </a:spcBef>
              <a:buFontTx/>
              <a:buNone/>
            </a:pPr>
            <a:endParaRPr lang="it-IT" altLang="en-US">
              <a:latin typeface="Times New Roman" panose="02020603050405020304" pitchFamily="18" charset="0"/>
            </a:endParaRPr>
          </a:p>
          <a:p>
            <a:pPr algn="ctr" eaLnBrk="1" hangingPunct="1">
              <a:spcBef>
                <a:spcPct val="0"/>
              </a:spcBef>
              <a:buFontTx/>
              <a:buNone/>
            </a:pPr>
            <a:r>
              <a:rPr lang="it-IT" altLang="en-US">
                <a:latin typeface="Times New Roman" panose="02020603050405020304" pitchFamily="18" charset="0"/>
              </a:rPr>
              <a:t>Intuition</a:t>
            </a:r>
          </a:p>
          <a:p>
            <a:pPr algn="ctr" eaLnBrk="1" hangingPunct="1">
              <a:spcBef>
                <a:spcPct val="0"/>
              </a:spcBef>
              <a:buFontTx/>
              <a:buNone/>
            </a:pPr>
            <a:r>
              <a:rPr lang="it-IT" altLang="en-US">
                <a:latin typeface="Times New Roman" panose="02020603050405020304" pitchFamily="18" charset="0"/>
              </a:rPr>
              <a:t>Expertise</a:t>
            </a:r>
          </a:p>
          <a:p>
            <a:pPr algn="ctr" eaLnBrk="1" hangingPunct="1">
              <a:spcBef>
                <a:spcPct val="0"/>
              </a:spcBef>
              <a:buFontTx/>
              <a:buNone/>
            </a:pPr>
            <a:r>
              <a:rPr lang="it-IT" altLang="en-US">
                <a:latin typeface="Times New Roman" panose="02020603050405020304" pitchFamily="18" charset="0"/>
              </a:rPr>
              <a:t>Mental models</a:t>
            </a:r>
          </a:p>
          <a:p>
            <a:pPr eaLnBrk="1" hangingPunct="1">
              <a:spcBef>
                <a:spcPct val="0"/>
              </a:spcBef>
              <a:buFontTx/>
              <a:buNone/>
            </a:pPr>
            <a:endParaRPr lang="it-IT" altLang="en-US">
              <a:latin typeface="Times New Roman" panose="02020603050405020304" pitchFamily="18" charset="0"/>
            </a:endParaRPr>
          </a:p>
          <a:p>
            <a:pPr algn="ctr" eaLnBrk="1" hangingPunct="1">
              <a:spcBef>
                <a:spcPct val="0"/>
              </a:spcBef>
              <a:buFontTx/>
              <a:buNone/>
            </a:pPr>
            <a:r>
              <a:rPr lang="it-IT" altLang="en-US">
                <a:latin typeface="Times New Roman" panose="02020603050405020304" pitchFamily="18" charset="0"/>
              </a:rPr>
              <a:t>Experts seem to recognize a prime from the environment for a mental model they have of the situation, and make a decision on that ground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433B5-85EB-1541-8329-F59F57E6DCB7}"/>
              </a:ext>
            </a:extLst>
          </p:cNvPr>
          <p:cNvPicPr>
            <a:picLocks noChangeAspect="1"/>
          </p:cNvPicPr>
          <p:nvPr/>
        </p:nvPicPr>
        <p:blipFill>
          <a:blip r:embed="rId2"/>
          <a:stretch>
            <a:fillRect/>
          </a:stretch>
        </p:blipFill>
        <p:spPr>
          <a:xfrm>
            <a:off x="1124464" y="0"/>
            <a:ext cx="10261347" cy="6858000"/>
          </a:xfrm>
          <a:prstGeom prst="rect">
            <a:avLst/>
          </a:prstGeom>
        </p:spPr>
      </p:pic>
    </p:spTree>
    <p:extLst>
      <p:ext uri="{BB962C8B-B14F-4D97-AF65-F5344CB8AC3E}">
        <p14:creationId xmlns:p14="http://schemas.microsoft.com/office/powerpoint/2010/main" val="3362833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8DB3B2-7301-D84A-8A51-3EC8B756493D}"/>
              </a:ext>
            </a:extLst>
          </p:cNvPr>
          <p:cNvPicPr>
            <a:picLocks noChangeAspect="1"/>
          </p:cNvPicPr>
          <p:nvPr/>
        </p:nvPicPr>
        <p:blipFill>
          <a:blip r:embed="rId2"/>
          <a:stretch>
            <a:fillRect/>
          </a:stretch>
        </p:blipFill>
        <p:spPr>
          <a:xfrm>
            <a:off x="1128583" y="0"/>
            <a:ext cx="10261347" cy="6858000"/>
          </a:xfrm>
          <a:prstGeom prst="rect">
            <a:avLst/>
          </a:prstGeom>
        </p:spPr>
      </p:pic>
    </p:spTree>
    <p:extLst>
      <p:ext uri="{BB962C8B-B14F-4D97-AF65-F5344CB8AC3E}">
        <p14:creationId xmlns:p14="http://schemas.microsoft.com/office/powerpoint/2010/main" val="1306615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a:extLst>
              <a:ext uri="{FF2B5EF4-FFF2-40B4-BE49-F238E27FC236}">
                <a16:creationId xmlns:a16="http://schemas.microsoft.com/office/drawing/2014/main" id="{497694CF-E0EE-B34E-9CB0-44205233CE87}"/>
              </a:ext>
            </a:extLst>
          </p:cNvPr>
          <p:cNvSpPr txBox="1">
            <a:spLocks noChangeArrowheads="1"/>
          </p:cNvSpPr>
          <p:nvPr/>
        </p:nvSpPr>
        <p:spPr bwMode="auto">
          <a:xfrm>
            <a:off x="171451" y="-35719"/>
            <a:ext cx="6734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err="1">
                <a:latin typeface="Times New Roman" panose="02020603050405020304" pitchFamily="18" charset="0"/>
              </a:rPr>
              <a:t>Recognition</a:t>
            </a:r>
            <a:r>
              <a:rPr lang="it-IT" altLang="en-US" dirty="0">
                <a:latin typeface="Times New Roman" panose="02020603050405020304" pitchFamily="18" charset="0"/>
              </a:rPr>
              <a:t> </a:t>
            </a:r>
            <a:r>
              <a:rPr lang="it-IT" altLang="en-US" dirty="0" err="1">
                <a:latin typeface="Times New Roman" panose="02020603050405020304" pitchFamily="18" charset="0"/>
              </a:rPr>
              <a:t>primed</a:t>
            </a:r>
            <a:r>
              <a:rPr lang="it-IT" altLang="en-US" dirty="0">
                <a:latin typeface="Times New Roman" panose="02020603050405020304" pitchFamily="18" charset="0"/>
              </a:rPr>
              <a:t> </a:t>
            </a:r>
            <a:r>
              <a:rPr lang="it-IT" altLang="en-US" dirty="0" err="1">
                <a:latin typeface="Times New Roman" panose="02020603050405020304" pitchFamily="18" charset="0"/>
              </a:rPr>
              <a:t>heuristic</a:t>
            </a:r>
            <a:r>
              <a:rPr lang="it-IT" altLang="en-US" dirty="0">
                <a:latin typeface="Times New Roman" panose="02020603050405020304" pitchFamily="18" charset="0"/>
              </a:rPr>
              <a:t> (G. Klein)</a:t>
            </a:r>
          </a:p>
        </p:txBody>
      </p:sp>
      <p:pic>
        <p:nvPicPr>
          <p:cNvPr id="1026" name="Picture 2" descr="5. Recognition-primed decision-making model from &quot; A recognition-primed...  | Download Scientific Diagram">
            <a:extLst>
              <a:ext uri="{FF2B5EF4-FFF2-40B4-BE49-F238E27FC236}">
                <a16:creationId xmlns:a16="http://schemas.microsoft.com/office/drawing/2014/main" id="{487AEC24-BEA7-AF41-8FF2-52B6A22F7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4" y="578643"/>
            <a:ext cx="6053048" cy="595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a:extLst>
              <a:ext uri="{FF2B5EF4-FFF2-40B4-BE49-F238E27FC236}">
                <a16:creationId xmlns:a16="http://schemas.microsoft.com/office/drawing/2014/main" id="{4EF93789-BE47-C94F-BBD8-937EEA80203C}"/>
              </a:ext>
            </a:extLst>
          </p:cNvPr>
          <p:cNvSpPr txBox="1">
            <a:spLocks noChangeArrowheads="1"/>
          </p:cNvSpPr>
          <p:nvPr/>
        </p:nvSpPr>
        <p:spPr bwMode="auto">
          <a:xfrm>
            <a:off x="4583114" y="476251"/>
            <a:ext cx="216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i="1">
                <a:latin typeface="Times New Roman" panose="02020603050405020304" pitchFamily="18" charset="0"/>
              </a:rPr>
              <a:t>Image Theory</a:t>
            </a:r>
          </a:p>
        </p:txBody>
      </p:sp>
      <p:sp>
        <p:nvSpPr>
          <p:cNvPr id="30722" name="Text Box 4">
            <a:extLst>
              <a:ext uri="{FF2B5EF4-FFF2-40B4-BE49-F238E27FC236}">
                <a16:creationId xmlns:a16="http://schemas.microsoft.com/office/drawing/2014/main" id="{DD1F72B1-0462-0F46-91B2-C85B8368CA3D}"/>
              </a:ext>
            </a:extLst>
          </p:cNvPr>
          <p:cNvSpPr txBox="1">
            <a:spLocks noChangeArrowheads="1"/>
          </p:cNvSpPr>
          <p:nvPr/>
        </p:nvSpPr>
        <p:spPr bwMode="auto">
          <a:xfrm>
            <a:off x="3035300" y="1460500"/>
            <a:ext cx="6732588"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R"/>
            </a:pPr>
            <a:r>
              <a:rPr lang="it-IT" altLang="en-US" sz="2800">
                <a:latin typeface="Times New Roman" panose="02020603050405020304" pitchFamily="18" charset="0"/>
              </a:rPr>
              <a:t>Images:</a:t>
            </a:r>
          </a:p>
          <a:p>
            <a:pPr eaLnBrk="1" hangingPunct="1">
              <a:spcBef>
                <a:spcPct val="0"/>
              </a:spcBef>
              <a:buFontTx/>
              <a:buAutoNum type="arabicParenR"/>
            </a:pPr>
            <a:endParaRPr lang="it-IT" altLang="en-US" sz="2800">
              <a:latin typeface="Times New Roman" panose="02020603050405020304" pitchFamily="18" charset="0"/>
            </a:endParaRPr>
          </a:p>
          <a:p>
            <a:pPr lvl="1" eaLnBrk="1" hangingPunct="1">
              <a:spcBef>
                <a:spcPct val="0"/>
              </a:spcBef>
              <a:buFontTx/>
              <a:buAutoNum type="alphaLcParenR"/>
            </a:pPr>
            <a:r>
              <a:rPr lang="it-IT" altLang="en-US">
                <a:latin typeface="Times New Roman" panose="02020603050405020304" pitchFamily="18" charset="0"/>
              </a:rPr>
              <a:t>Values (personal principles)</a:t>
            </a:r>
          </a:p>
          <a:p>
            <a:pPr lvl="1" eaLnBrk="1" hangingPunct="1">
              <a:spcBef>
                <a:spcPct val="0"/>
              </a:spcBef>
              <a:buFontTx/>
              <a:buAutoNum type="alphaLcParenR"/>
            </a:pPr>
            <a:endParaRPr lang="it-IT" altLang="en-US">
              <a:latin typeface="Times New Roman" panose="02020603050405020304" pitchFamily="18" charset="0"/>
            </a:endParaRPr>
          </a:p>
          <a:p>
            <a:pPr lvl="1" eaLnBrk="1" hangingPunct="1">
              <a:spcBef>
                <a:spcPct val="0"/>
              </a:spcBef>
              <a:buFontTx/>
              <a:buAutoNum type="alphaLcParenR"/>
            </a:pPr>
            <a:r>
              <a:rPr lang="it-IT" altLang="en-US">
                <a:latin typeface="Times New Roman" panose="02020603050405020304" pitchFamily="18" charset="0"/>
              </a:rPr>
              <a:t>Trajectory (goals)</a:t>
            </a:r>
          </a:p>
          <a:p>
            <a:pPr lvl="1" eaLnBrk="1" hangingPunct="1">
              <a:spcBef>
                <a:spcPct val="0"/>
              </a:spcBef>
              <a:buFontTx/>
              <a:buAutoNum type="alphaLcParenR"/>
            </a:pPr>
            <a:endParaRPr lang="it-IT" altLang="en-US">
              <a:latin typeface="Times New Roman" panose="02020603050405020304" pitchFamily="18" charset="0"/>
            </a:endParaRPr>
          </a:p>
          <a:p>
            <a:pPr lvl="1" eaLnBrk="1" hangingPunct="1">
              <a:spcBef>
                <a:spcPct val="0"/>
              </a:spcBef>
              <a:buFontTx/>
              <a:buAutoNum type="alphaLcParenR"/>
            </a:pPr>
            <a:r>
              <a:rPr lang="it-IT" altLang="en-US">
                <a:latin typeface="Times New Roman" panose="02020603050405020304" pitchFamily="18" charset="0"/>
              </a:rPr>
              <a:t>Strategic (plans)</a:t>
            </a:r>
          </a:p>
          <a:p>
            <a:pPr lvl="1" eaLnBrk="1" hangingPunct="1">
              <a:spcBef>
                <a:spcPct val="0"/>
              </a:spcBef>
              <a:buFontTx/>
              <a:buAutoNum type="alphaLcParenR"/>
            </a:pPr>
            <a:endParaRPr lang="it-IT" altLang="en-US">
              <a:latin typeface="Times New Roman" panose="02020603050405020304" pitchFamily="18" charset="0"/>
            </a:endParaRPr>
          </a:p>
          <a:p>
            <a:pPr lvl="1" eaLnBrk="1" hangingPunct="1">
              <a:spcBef>
                <a:spcPct val="0"/>
              </a:spcBef>
              <a:buFontTx/>
              <a:buAutoNum type="alphaLcParenR"/>
            </a:pPr>
            <a:r>
              <a:rPr lang="it-IT" altLang="en-US">
                <a:latin typeface="Times New Roman" panose="02020603050405020304" pitchFamily="18" charset="0"/>
              </a:rPr>
              <a:t>Projection (anticipated events/states)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a:extLst>
              <a:ext uri="{FF2B5EF4-FFF2-40B4-BE49-F238E27FC236}">
                <a16:creationId xmlns:a16="http://schemas.microsoft.com/office/drawing/2014/main" id="{2FF6BA3C-F9A0-F34B-8E0B-32F2E6D496FA}"/>
              </a:ext>
            </a:extLst>
          </p:cNvPr>
          <p:cNvSpPr txBox="1">
            <a:spLocks noChangeArrowheads="1"/>
          </p:cNvSpPr>
          <p:nvPr/>
        </p:nvSpPr>
        <p:spPr bwMode="auto">
          <a:xfrm>
            <a:off x="4583114" y="476251"/>
            <a:ext cx="216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i="1">
                <a:latin typeface="Times New Roman" panose="02020603050405020304" pitchFamily="18" charset="0"/>
              </a:rPr>
              <a:t>Image Theory</a:t>
            </a:r>
          </a:p>
        </p:txBody>
      </p:sp>
      <p:sp>
        <p:nvSpPr>
          <p:cNvPr id="14338" name="Text Box 4">
            <a:extLst>
              <a:ext uri="{FF2B5EF4-FFF2-40B4-BE49-F238E27FC236}">
                <a16:creationId xmlns:a16="http://schemas.microsoft.com/office/drawing/2014/main" id="{9BD2C158-3F57-184E-9D2F-59E90731B90B}"/>
              </a:ext>
            </a:extLst>
          </p:cNvPr>
          <p:cNvSpPr txBox="1">
            <a:spLocks noChangeArrowheads="1"/>
          </p:cNvSpPr>
          <p:nvPr/>
        </p:nvSpPr>
        <p:spPr bwMode="auto">
          <a:xfrm>
            <a:off x="3035301" y="1412876"/>
            <a:ext cx="6119813"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a:latin typeface="Times New Roman" panose="02020603050405020304" pitchFamily="18" charset="0"/>
              </a:rPr>
              <a:t>2) Decisions:</a:t>
            </a:r>
          </a:p>
          <a:p>
            <a:pPr eaLnBrk="1" hangingPunct="1">
              <a:spcBef>
                <a:spcPct val="0"/>
              </a:spcBef>
              <a:buFontTx/>
              <a:buNone/>
            </a:pPr>
            <a:endParaRPr lang="it-IT" altLang="en-US" sz="2800">
              <a:latin typeface="Times New Roman" panose="02020603050405020304" pitchFamily="18" charset="0"/>
            </a:endParaRPr>
          </a:p>
          <a:p>
            <a:pPr eaLnBrk="1" hangingPunct="1">
              <a:spcBef>
                <a:spcPct val="0"/>
              </a:spcBef>
              <a:buFontTx/>
              <a:buNone/>
            </a:pPr>
            <a:r>
              <a:rPr lang="it-IT" altLang="en-US" sz="2800">
                <a:latin typeface="Times New Roman" panose="02020603050405020304" pitchFamily="18" charset="0"/>
              </a:rPr>
              <a:t>	a) Adoption decisions about the constituents of the images</a:t>
            </a:r>
          </a:p>
          <a:p>
            <a:pPr eaLnBrk="1" hangingPunct="1">
              <a:spcBef>
                <a:spcPct val="0"/>
              </a:spcBef>
              <a:buFontTx/>
              <a:buNone/>
            </a:pPr>
            <a:endParaRPr lang="it-IT" altLang="en-US" sz="2800">
              <a:latin typeface="Times New Roman" panose="02020603050405020304" pitchFamily="18" charset="0"/>
            </a:endParaRPr>
          </a:p>
          <a:p>
            <a:pPr eaLnBrk="1" hangingPunct="1">
              <a:spcBef>
                <a:spcPct val="0"/>
              </a:spcBef>
              <a:buFontTx/>
              <a:buNone/>
            </a:pPr>
            <a:r>
              <a:rPr lang="it-IT" altLang="en-US" sz="2800">
                <a:latin typeface="Times New Roman" panose="02020603050405020304" pitchFamily="18" charset="0"/>
              </a:rPr>
              <a:t>	b) Progresses toward the goal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a:extLst>
              <a:ext uri="{FF2B5EF4-FFF2-40B4-BE49-F238E27FC236}">
                <a16:creationId xmlns:a16="http://schemas.microsoft.com/office/drawing/2014/main" id="{8195F1C1-49AA-1E44-87DF-7FFA8D060572}"/>
              </a:ext>
            </a:extLst>
          </p:cNvPr>
          <p:cNvSpPr txBox="1">
            <a:spLocks noChangeArrowheads="1"/>
          </p:cNvSpPr>
          <p:nvPr/>
        </p:nvSpPr>
        <p:spPr bwMode="auto">
          <a:xfrm>
            <a:off x="4583114" y="476251"/>
            <a:ext cx="216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i="1">
                <a:latin typeface="Times New Roman" panose="02020603050405020304" pitchFamily="18" charset="0"/>
              </a:rPr>
              <a:t>Image Theory</a:t>
            </a:r>
          </a:p>
        </p:txBody>
      </p:sp>
      <p:sp>
        <p:nvSpPr>
          <p:cNvPr id="15362" name="Text Box 4">
            <a:extLst>
              <a:ext uri="{FF2B5EF4-FFF2-40B4-BE49-F238E27FC236}">
                <a16:creationId xmlns:a16="http://schemas.microsoft.com/office/drawing/2014/main" id="{69808D89-D23A-164D-BFE2-E4A413ED6219}"/>
              </a:ext>
            </a:extLst>
          </p:cNvPr>
          <p:cNvSpPr txBox="1">
            <a:spLocks noChangeArrowheads="1"/>
          </p:cNvSpPr>
          <p:nvPr/>
        </p:nvSpPr>
        <p:spPr bwMode="auto">
          <a:xfrm>
            <a:off x="3035301" y="1412876"/>
            <a:ext cx="6119813"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a:latin typeface="Times New Roman" panose="02020603050405020304" pitchFamily="18" charset="0"/>
              </a:rPr>
              <a:t>3) Assessment criteria:</a:t>
            </a:r>
          </a:p>
          <a:p>
            <a:pPr eaLnBrk="1" hangingPunct="1">
              <a:spcBef>
                <a:spcPct val="0"/>
              </a:spcBef>
              <a:buFontTx/>
              <a:buNone/>
            </a:pPr>
            <a:endParaRPr lang="it-IT" altLang="en-US" sz="2800">
              <a:latin typeface="Times New Roman" panose="02020603050405020304" pitchFamily="18" charset="0"/>
            </a:endParaRPr>
          </a:p>
          <a:p>
            <a:pPr eaLnBrk="1" hangingPunct="1">
              <a:spcBef>
                <a:spcPct val="0"/>
              </a:spcBef>
              <a:buFontTx/>
              <a:buNone/>
            </a:pPr>
            <a:r>
              <a:rPr lang="it-IT" altLang="en-US" sz="2800">
                <a:latin typeface="Times New Roman" panose="02020603050405020304" pitchFamily="18" charset="0"/>
              </a:rPr>
              <a:t>	a) Compatibility of the constituents</a:t>
            </a:r>
          </a:p>
          <a:p>
            <a:pPr eaLnBrk="1" hangingPunct="1">
              <a:spcBef>
                <a:spcPct val="0"/>
              </a:spcBef>
              <a:buFontTx/>
              <a:buNone/>
            </a:pPr>
            <a:endParaRPr lang="it-IT" altLang="en-US" sz="2800">
              <a:latin typeface="Times New Roman" panose="02020603050405020304" pitchFamily="18" charset="0"/>
            </a:endParaRPr>
          </a:p>
          <a:p>
            <a:pPr eaLnBrk="1" hangingPunct="1">
              <a:spcBef>
                <a:spcPct val="0"/>
              </a:spcBef>
              <a:buFontTx/>
              <a:buNone/>
            </a:pPr>
            <a:r>
              <a:rPr lang="it-IT" altLang="en-US" sz="2800">
                <a:latin typeface="Times New Roman" panose="02020603050405020304" pitchFamily="18" charset="0"/>
              </a:rPr>
              <a:t>	b) Profitability test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a:extLst>
              <a:ext uri="{FF2B5EF4-FFF2-40B4-BE49-F238E27FC236}">
                <a16:creationId xmlns:a16="http://schemas.microsoft.com/office/drawing/2014/main" id="{539641D9-DB6E-694F-8F3B-6C82F1054EBA}"/>
              </a:ext>
            </a:extLst>
          </p:cNvPr>
          <p:cNvSpPr txBox="1">
            <a:spLocks noChangeArrowheads="1"/>
          </p:cNvSpPr>
          <p:nvPr/>
        </p:nvSpPr>
        <p:spPr bwMode="auto">
          <a:xfrm>
            <a:off x="4583114" y="476251"/>
            <a:ext cx="216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i="1">
                <a:latin typeface="Times New Roman" panose="02020603050405020304" pitchFamily="18" charset="0"/>
              </a:rPr>
              <a:t>Image Theory</a:t>
            </a:r>
          </a:p>
        </p:txBody>
      </p:sp>
      <p:sp>
        <p:nvSpPr>
          <p:cNvPr id="16386" name="Text Box 4">
            <a:extLst>
              <a:ext uri="{FF2B5EF4-FFF2-40B4-BE49-F238E27FC236}">
                <a16:creationId xmlns:a16="http://schemas.microsoft.com/office/drawing/2014/main" id="{75214360-A841-A346-BCED-E36136715738}"/>
              </a:ext>
            </a:extLst>
          </p:cNvPr>
          <p:cNvSpPr txBox="1">
            <a:spLocks noChangeArrowheads="1"/>
          </p:cNvSpPr>
          <p:nvPr/>
        </p:nvSpPr>
        <p:spPr bwMode="auto">
          <a:xfrm>
            <a:off x="3035301" y="1557338"/>
            <a:ext cx="6119813"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a:latin typeface="Times New Roman" panose="02020603050405020304" pitchFamily="18" charset="0"/>
              </a:rPr>
              <a:t>4) Decision rules:</a:t>
            </a:r>
          </a:p>
          <a:p>
            <a:pPr eaLnBrk="1" hangingPunct="1">
              <a:spcBef>
                <a:spcPct val="0"/>
              </a:spcBef>
              <a:buFontTx/>
              <a:buNone/>
            </a:pPr>
            <a:endParaRPr lang="it-IT" altLang="en-US" sz="2800">
              <a:latin typeface="Times New Roman" panose="02020603050405020304" pitchFamily="18" charset="0"/>
            </a:endParaRPr>
          </a:p>
          <a:p>
            <a:pPr eaLnBrk="1" hangingPunct="1">
              <a:spcBef>
                <a:spcPct val="0"/>
              </a:spcBef>
              <a:buFontTx/>
              <a:buNone/>
            </a:pPr>
            <a:r>
              <a:rPr lang="it-IT" altLang="en-US" sz="2800">
                <a:latin typeface="Times New Roman" panose="02020603050405020304" pitchFamily="18" charset="0"/>
              </a:rPr>
              <a:t>	a) Rejection threshold</a:t>
            </a:r>
          </a:p>
          <a:p>
            <a:pPr eaLnBrk="1" hangingPunct="1">
              <a:spcBef>
                <a:spcPct val="0"/>
              </a:spcBef>
              <a:buFontTx/>
              <a:buNone/>
            </a:pPr>
            <a:endParaRPr lang="it-IT" altLang="en-US" sz="2800">
              <a:latin typeface="Times New Roman" panose="02020603050405020304" pitchFamily="18" charset="0"/>
            </a:endParaRPr>
          </a:p>
          <a:p>
            <a:pPr eaLnBrk="1" hangingPunct="1">
              <a:spcBef>
                <a:spcPct val="0"/>
              </a:spcBef>
              <a:buFontTx/>
              <a:buNone/>
            </a:pPr>
            <a:r>
              <a:rPr lang="it-IT" altLang="en-US" sz="2800">
                <a:latin typeface="Times New Roman" panose="02020603050405020304" pitchFamily="18" charset="0"/>
              </a:rPr>
              <a:t>	b) Maximization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a:extLst>
              <a:ext uri="{FF2B5EF4-FFF2-40B4-BE49-F238E27FC236}">
                <a16:creationId xmlns:a16="http://schemas.microsoft.com/office/drawing/2014/main" id="{03A01E97-03C9-0D48-BC36-7DA9E018FA24}"/>
              </a:ext>
            </a:extLst>
          </p:cNvPr>
          <p:cNvSpPr txBox="1">
            <a:spLocks noChangeArrowheads="1"/>
          </p:cNvSpPr>
          <p:nvPr/>
        </p:nvSpPr>
        <p:spPr bwMode="auto">
          <a:xfrm>
            <a:off x="4656139" y="188913"/>
            <a:ext cx="2168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i="1">
                <a:latin typeface="Times New Roman" panose="02020603050405020304" pitchFamily="18" charset="0"/>
              </a:rPr>
              <a:t>Image Theory</a:t>
            </a:r>
          </a:p>
        </p:txBody>
      </p:sp>
      <p:sp>
        <p:nvSpPr>
          <p:cNvPr id="17410" name="Rectangle 4">
            <a:extLst>
              <a:ext uri="{FF2B5EF4-FFF2-40B4-BE49-F238E27FC236}">
                <a16:creationId xmlns:a16="http://schemas.microsoft.com/office/drawing/2014/main" id="{36FB7C3F-4AEA-0F47-B9C4-BE26195F7D49}"/>
              </a:ext>
            </a:extLst>
          </p:cNvPr>
          <p:cNvSpPr>
            <a:spLocks noChangeArrowheads="1"/>
          </p:cNvSpPr>
          <p:nvPr/>
        </p:nvSpPr>
        <p:spPr bwMode="auto">
          <a:xfrm>
            <a:off x="5591176" y="1196976"/>
            <a:ext cx="1584325" cy="792163"/>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Value image</a:t>
            </a:r>
          </a:p>
        </p:txBody>
      </p:sp>
      <p:sp>
        <p:nvSpPr>
          <p:cNvPr id="17411" name="Rectangle 5">
            <a:extLst>
              <a:ext uri="{FF2B5EF4-FFF2-40B4-BE49-F238E27FC236}">
                <a16:creationId xmlns:a16="http://schemas.microsoft.com/office/drawing/2014/main" id="{CEC273F9-7FD2-264C-A52E-E154520505A5}"/>
              </a:ext>
            </a:extLst>
          </p:cNvPr>
          <p:cNvSpPr>
            <a:spLocks noChangeArrowheads="1"/>
          </p:cNvSpPr>
          <p:nvPr/>
        </p:nvSpPr>
        <p:spPr bwMode="auto">
          <a:xfrm>
            <a:off x="5591176" y="2349501"/>
            <a:ext cx="1584325" cy="792163"/>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Trajectory</a:t>
            </a:r>
          </a:p>
          <a:p>
            <a:pPr algn="ctr" eaLnBrk="1" hangingPunct="1">
              <a:spcBef>
                <a:spcPct val="0"/>
              </a:spcBef>
              <a:buFontTx/>
              <a:buNone/>
            </a:pPr>
            <a:r>
              <a:rPr lang="it-IT" altLang="en-US" sz="1800"/>
              <a:t>image</a:t>
            </a:r>
          </a:p>
        </p:txBody>
      </p:sp>
      <p:sp>
        <p:nvSpPr>
          <p:cNvPr id="17412" name="Rectangle 6">
            <a:extLst>
              <a:ext uri="{FF2B5EF4-FFF2-40B4-BE49-F238E27FC236}">
                <a16:creationId xmlns:a16="http://schemas.microsoft.com/office/drawing/2014/main" id="{2328C727-24DC-B341-834C-4874E6D58590}"/>
              </a:ext>
            </a:extLst>
          </p:cNvPr>
          <p:cNvSpPr>
            <a:spLocks noChangeArrowheads="1"/>
          </p:cNvSpPr>
          <p:nvPr/>
        </p:nvSpPr>
        <p:spPr bwMode="auto">
          <a:xfrm>
            <a:off x="5591176" y="3573463"/>
            <a:ext cx="1584325" cy="792162"/>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Strategic</a:t>
            </a:r>
          </a:p>
          <a:p>
            <a:pPr algn="ctr" eaLnBrk="1" hangingPunct="1">
              <a:spcBef>
                <a:spcPct val="0"/>
              </a:spcBef>
              <a:buFontTx/>
              <a:buNone/>
            </a:pPr>
            <a:r>
              <a:rPr lang="it-IT" altLang="en-US" sz="1800"/>
              <a:t>image</a:t>
            </a:r>
          </a:p>
        </p:txBody>
      </p:sp>
      <p:sp>
        <p:nvSpPr>
          <p:cNvPr id="17413" name="Rectangle 7">
            <a:extLst>
              <a:ext uri="{FF2B5EF4-FFF2-40B4-BE49-F238E27FC236}">
                <a16:creationId xmlns:a16="http://schemas.microsoft.com/office/drawing/2014/main" id="{37B221D2-832D-1840-AFF9-DED8943DF7DC}"/>
              </a:ext>
            </a:extLst>
          </p:cNvPr>
          <p:cNvSpPr>
            <a:spLocks noChangeArrowheads="1"/>
          </p:cNvSpPr>
          <p:nvPr/>
        </p:nvSpPr>
        <p:spPr bwMode="auto">
          <a:xfrm>
            <a:off x="5591176" y="4797426"/>
            <a:ext cx="1584325" cy="792163"/>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Projection</a:t>
            </a:r>
          </a:p>
          <a:p>
            <a:pPr algn="ctr" eaLnBrk="1" hangingPunct="1">
              <a:spcBef>
                <a:spcPct val="0"/>
              </a:spcBef>
              <a:buFontTx/>
              <a:buNone/>
            </a:pPr>
            <a:r>
              <a:rPr lang="it-IT" altLang="en-US" sz="1800"/>
              <a:t>image</a:t>
            </a:r>
          </a:p>
        </p:txBody>
      </p:sp>
      <p:sp>
        <p:nvSpPr>
          <p:cNvPr id="17414" name="Rectangle 8">
            <a:extLst>
              <a:ext uri="{FF2B5EF4-FFF2-40B4-BE49-F238E27FC236}">
                <a16:creationId xmlns:a16="http://schemas.microsoft.com/office/drawing/2014/main" id="{8A4604BE-43E5-8A47-8C14-00A01DF0A89A}"/>
              </a:ext>
            </a:extLst>
          </p:cNvPr>
          <p:cNvSpPr>
            <a:spLocks noChangeArrowheads="1"/>
          </p:cNvSpPr>
          <p:nvPr/>
        </p:nvSpPr>
        <p:spPr bwMode="auto">
          <a:xfrm>
            <a:off x="2459039" y="1189038"/>
            <a:ext cx="1584325" cy="792162"/>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Compatibility </a:t>
            </a:r>
          </a:p>
          <a:p>
            <a:pPr algn="ctr" eaLnBrk="1" hangingPunct="1">
              <a:spcBef>
                <a:spcPct val="0"/>
              </a:spcBef>
              <a:buFontTx/>
              <a:buNone/>
            </a:pPr>
            <a:r>
              <a:rPr lang="it-IT" altLang="en-US" sz="1800"/>
              <a:t>test (threshold)</a:t>
            </a:r>
          </a:p>
        </p:txBody>
      </p:sp>
      <p:sp>
        <p:nvSpPr>
          <p:cNvPr id="17415" name="Rectangle 9">
            <a:extLst>
              <a:ext uri="{FF2B5EF4-FFF2-40B4-BE49-F238E27FC236}">
                <a16:creationId xmlns:a16="http://schemas.microsoft.com/office/drawing/2014/main" id="{1A9685AD-1416-4446-8444-57C9C1CAA0D8}"/>
              </a:ext>
            </a:extLst>
          </p:cNvPr>
          <p:cNvSpPr>
            <a:spLocks noChangeArrowheads="1"/>
          </p:cNvSpPr>
          <p:nvPr/>
        </p:nvSpPr>
        <p:spPr bwMode="auto">
          <a:xfrm>
            <a:off x="1847850" y="2492376"/>
            <a:ext cx="1079500" cy="792163"/>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Single </a:t>
            </a:r>
          </a:p>
          <a:p>
            <a:pPr algn="ctr" eaLnBrk="1" hangingPunct="1">
              <a:spcBef>
                <a:spcPct val="0"/>
              </a:spcBef>
              <a:buFontTx/>
              <a:buNone/>
            </a:pPr>
            <a:r>
              <a:rPr lang="it-IT" altLang="en-US" sz="1800"/>
              <a:t>candidate</a:t>
            </a:r>
          </a:p>
        </p:txBody>
      </p:sp>
      <p:sp>
        <p:nvSpPr>
          <p:cNvPr id="17416" name="Rectangle 10">
            <a:extLst>
              <a:ext uri="{FF2B5EF4-FFF2-40B4-BE49-F238E27FC236}">
                <a16:creationId xmlns:a16="http://schemas.microsoft.com/office/drawing/2014/main" id="{C643E3E4-1F4E-5346-8AEA-199CA4944D6A}"/>
              </a:ext>
            </a:extLst>
          </p:cNvPr>
          <p:cNvSpPr>
            <a:spLocks noChangeArrowheads="1"/>
          </p:cNvSpPr>
          <p:nvPr/>
        </p:nvSpPr>
        <p:spPr bwMode="auto">
          <a:xfrm>
            <a:off x="7896226" y="1341438"/>
            <a:ext cx="1584325" cy="792162"/>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Compatibility </a:t>
            </a:r>
          </a:p>
          <a:p>
            <a:pPr algn="ctr" eaLnBrk="1" hangingPunct="1">
              <a:spcBef>
                <a:spcPct val="0"/>
              </a:spcBef>
              <a:buFontTx/>
              <a:buNone/>
            </a:pPr>
            <a:r>
              <a:rPr lang="it-IT" altLang="en-US" sz="1800"/>
              <a:t>test (threshold)</a:t>
            </a:r>
          </a:p>
        </p:txBody>
      </p:sp>
      <p:sp>
        <p:nvSpPr>
          <p:cNvPr id="17417" name="Rectangle 11">
            <a:extLst>
              <a:ext uri="{FF2B5EF4-FFF2-40B4-BE49-F238E27FC236}">
                <a16:creationId xmlns:a16="http://schemas.microsoft.com/office/drawing/2014/main" id="{96FE7D01-E1E1-FE4E-BD69-E1C81A47AAC1}"/>
              </a:ext>
            </a:extLst>
          </p:cNvPr>
          <p:cNvSpPr>
            <a:spLocks noChangeArrowheads="1"/>
          </p:cNvSpPr>
          <p:nvPr/>
        </p:nvSpPr>
        <p:spPr bwMode="auto">
          <a:xfrm>
            <a:off x="3430589" y="2492376"/>
            <a:ext cx="1296987" cy="792163"/>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Multiple</a:t>
            </a:r>
          </a:p>
          <a:p>
            <a:pPr algn="ctr" eaLnBrk="1" hangingPunct="1">
              <a:spcBef>
                <a:spcPct val="0"/>
              </a:spcBef>
              <a:buFontTx/>
              <a:buNone/>
            </a:pPr>
            <a:r>
              <a:rPr lang="it-IT" altLang="en-US" sz="1800"/>
              <a:t>candidates</a:t>
            </a:r>
          </a:p>
        </p:txBody>
      </p:sp>
      <p:sp>
        <p:nvSpPr>
          <p:cNvPr id="17418" name="Rectangle 12">
            <a:extLst>
              <a:ext uri="{FF2B5EF4-FFF2-40B4-BE49-F238E27FC236}">
                <a16:creationId xmlns:a16="http://schemas.microsoft.com/office/drawing/2014/main" id="{FFBB2C3C-9CA2-4640-A5CB-57A7CFE2DAB4}"/>
              </a:ext>
            </a:extLst>
          </p:cNvPr>
          <p:cNvSpPr>
            <a:spLocks noChangeArrowheads="1"/>
          </p:cNvSpPr>
          <p:nvPr/>
        </p:nvSpPr>
        <p:spPr bwMode="auto">
          <a:xfrm>
            <a:off x="3430589" y="3860801"/>
            <a:ext cx="1296987" cy="792163"/>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Profitability</a:t>
            </a:r>
          </a:p>
          <a:p>
            <a:pPr algn="ctr" eaLnBrk="1" hangingPunct="1">
              <a:spcBef>
                <a:spcPct val="0"/>
              </a:spcBef>
              <a:buFontTx/>
              <a:buNone/>
            </a:pPr>
            <a:r>
              <a:rPr lang="it-IT" altLang="en-US" sz="1800"/>
              <a:t>test</a:t>
            </a:r>
          </a:p>
        </p:txBody>
      </p:sp>
      <p:sp>
        <p:nvSpPr>
          <p:cNvPr id="17419" name="Rectangle 13">
            <a:extLst>
              <a:ext uri="{FF2B5EF4-FFF2-40B4-BE49-F238E27FC236}">
                <a16:creationId xmlns:a16="http://schemas.microsoft.com/office/drawing/2014/main" id="{45197515-FB10-6F46-B160-29DFD7C1EC19}"/>
              </a:ext>
            </a:extLst>
          </p:cNvPr>
          <p:cNvSpPr>
            <a:spLocks noChangeArrowheads="1"/>
          </p:cNvSpPr>
          <p:nvPr/>
        </p:nvSpPr>
        <p:spPr bwMode="auto">
          <a:xfrm>
            <a:off x="2782888" y="5084763"/>
            <a:ext cx="1079500" cy="792162"/>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Decision</a:t>
            </a:r>
          </a:p>
        </p:txBody>
      </p:sp>
      <p:sp>
        <p:nvSpPr>
          <p:cNvPr id="17420" name="Rectangle 14">
            <a:extLst>
              <a:ext uri="{FF2B5EF4-FFF2-40B4-BE49-F238E27FC236}">
                <a16:creationId xmlns:a16="http://schemas.microsoft.com/office/drawing/2014/main" id="{791F9F7C-7172-1D4B-BD3E-F9FC4226188B}"/>
              </a:ext>
            </a:extLst>
          </p:cNvPr>
          <p:cNvSpPr>
            <a:spLocks noChangeArrowheads="1"/>
          </p:cNvSpPr>
          <p:nvPr/>
        </p:nvSpPr>
        <p:spPr bwMode="auto">
          <a:xfrm>
            <a:off x="8112125" y="2924176"/>
            <a:ext cx="1079500" cy="792163"/>
          </a:xfrm>
          <a:prstGeom prst="rect">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1800"/>
              <a:t>Decision</a:t>
            </a:r>
          </a:p>
        </p:txBody>
      </p:sp>
      <p:sp>
        <p:nvSpPr>
          <p:cNvPr id="17421" name="Line 16">
            <a:extLst>
              <a:ext uri="{FF2B5EF4-FFF2-40B4-BE49-F238E27FC236}">
                <a16:creationId xmlns:a16="http://schemas.microsoft.com/office/drawing/2014/main" id="{926E565F-A2F7-0246-A6B0-2B5C7F82F33D}"/>
              </a:ext>
            </a:extLst>
          </p:cNvPr>
          <p:cNvSpPr>
            <a:spLocks noChangeShapeType="1"/>
          </p:cNvSpPr>
          <p:nvPr/>
        </p:nvSpPr>
        <p:spPr bwMode="auto">
          <a:xfrm>
            <a:off x="5087938" y="1557339"/>
            <a:ext cx="0" cy="2447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22" name="Line 17">
            <a:extLst>
              <a:ext uri="{FF2B5EF4-FFF2-40B4-BE49-F238E27FC236}">
                <a16:creationId xmlns:a16="http://schemas.microsoft.com/office/drawing/2014/main" id="{40AE06D5-3CA4-4041-93C3-FC54BEC26621}"/>
              </a:ext>
            </a:extLst>
          </p:cNvPr>
          <p:cNvSpPr>
            <a:spLocks noChangeShapeType="1"/>
          </p:cNvSpPr>
          <p:nvPr/>
        </p:nvSpPr>
        <p:spPr bwMode="auto">
          <a:xfrm>
            <a:off x="5087938" y="400526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23" name="Line 18">
            <a:extLst>
              <a:ext uri="{FF2B5EF4-FFF2-40B4-BE49-F238E27FC236}">
                <a16:creationId xmlns:a16="http://schemas.microsoft.com/office/drawing/2014/main" id="{F128480E-CA19-6143-B43E-CC880107BDE1}"/>
              </a:ext>
            </a:extLst>
          </p:cNvPr>
          <p:cNvSpPr>
            <a:spLocks noChangeShapeType="1"/>
          </p:cNvSpPr>
          <p:nvPr/>
        </p:nvSpPr>
        <p:spPr bwMode="auto">
          <a:xfrm>
            <a:off x="5087939" y="2708275"/>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24" name="Line 19">
            <a:extLst>
              <a:ext uri="{FF2B5EF4-FFF2-40B4-BE49-F238E27FC236}">
                <a16:creationId xmlns:a16="http://schemas.microsoft.com/office/drawing/2014/main" id="{C3FAFC78-DEC6-9A4C-B9D3-309F65968072}"/>
              </a:ext>
            </a:extLst>
          </p:cNvPr>
          <p:cNvSpPr>
            <a:spLocks noChangeShapeType="1"/>
          </p:cNvSpPr>
          <p:nvPr/>
        </p:nvSpPr>
        <p:spPr bwMode="auto">
          <a:xfrm>
            <a:off x="2640013" y="206057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25" name="Line 20">
            <a:extLst>
              <a:ext uri="{FF2B5EF4-FFF2-40B4-BE49-F238E27FC236}">
                <a16:creationId xmlns:a16="http://schemas.microsoft.com/office/drawing/2014/main" id="{E3C71DB4-300A-5D4D-B1C9-B6952CD226D1}"/>
              </a:ext>
            </a:extLst>
          </p:cNvPr>
          <p:cNvSpPr>
            <a:spLocks noChangeShapeType="1"/>
          </p:cNvSpPr>
          <p:nvPr/>
        </p:nvSpPr>
        <p:spPr bwMode="auto">
          <a:xfrm>
            <a:off x="3935413" y="206057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26" name="Line 21">
            <a:extLst>
              <a:ext uri="{FF2B5EF4-FFF2-40B4-BE49-F238E27FC236}">
                <a16:creationId xmlns:a16="http://schemas.microsoft.com/office/drawing/2014/main" id="{7C7D6317-87E5-7C4B-8A39-0A957EE001A6}"/>
              </a:ext>
            </a:extLst>
          </p:cNvPr>
          <p:cNvSpPr>
            <a:spLocks noChangeShapeType="1"/>
          </p:cNvSpPr>
          <p:nvPr/>
        </p:nvSpPr>
        <p:spPr bwMode="auto">
          <a:xfrm>
            <a:off x="3935413" y="33575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27" name="Line 22">
            <a:extLst>
              <a:ext uri="{FF2B5EF4-FFF2-40B4-BE49-F238E27FC236}">
                <a16:creationId xmlns:a16="http://schemas.microsoft.com/office/drawing/2014/main" id="{79057006-C39F-4D48-88CA-E8C982289B8C}"/>
              </a:ext>
            </a:extLst>
          </p:cNvPr>
          <p:cNvSpPr>
            <a:spLocks noChangeShapeType="1"/>
          </p:cNvSpPr>
          <p:nvPr/>
        </p:nvSpPr>
        <p:spPr bwMode="auto">
          <a:xfrm>
            <a:off x="3719513" y="4724401"/>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28" name="Line 23">
            <a:extLst>
              <a:ext uri="{FF2B5EF4-FFF2-40B4-BE49-F238E27FC236}">
                <a16:creationId xmlns:a16="http://schemas.microsoft.com/office/drawing/2014/main" id="{12C0D0D6-C44B-0846-B52E-446C51A5CD0C}"/>
              </a:ext>
            </a:extLst>
          </p:cNvPr>
          <p:cNvSpPr>
            <a:spLocks noChangeShapeType="1"/>
          </p:cNvSpPr>
          <p:nvPr/>
        </p:nvSpPr>
        <p:spPr bwMode="auto">
          <a:xfrm>
            <a:off x="2855913" y="3357563"/>
            <a:ext cx="0" cy="165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29" name="Line 24">
            <a:extLst>
              <a:ext uri="{FF2B5EF4-FFF2-40B4-BE49-F238E27FC236}">
                <a16:creationId xmlns:a16="http://schemas.microsoft.com/office/drawing/2014/main" id="{DE6CFE7A-7414-2B44-ACA7-DC05004C4B1C}"/>
              </a:ext>
            </a:extLst>
          </p:cNvPr>
          <p:cNvSpPr>
            <a:spLocks noChangeShapeType="1"/>
          </p:cNvSpPr>
          <p:nvPr/>
        </p:nvSpPr>
        <p:spPr bwMode="auto">
          <a:xfrm>
            <a:off x="7608889" y="17732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30" name="Line 25">
            <a:extLst>
              <a:ext uri="{FF2B5EF4-FFF2-40B4-BE49-F238E27FC236}">
                <a16:creationId xmlns:a16="http://schemas.microsoft.com/office/drawing/2014/main" id="{9D9B818B-8D27-6F44-8097-E3F4E4B9A0D8}"/>
              </a:ext>
            </a:extLst>
          </p:cNvPr>
          <p:cNvSpPr>
            <a:spLocks noChangeShapeType="1"/>
          </p:cNvSpPr>
          <p:nvPr/>
        </p:nvSpPr>
        <p:spPr bwMode="auto">
          <a:xfrm>
            <a:off x="7608888" y="1773239"/>
            <a:ext cx="0" cy="3527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31" name="Line 26">
            <a:extLst>
              <a:ext uri="{FF2B5EF4-FFF2-40B4-BE49-F238E27FC236}">
                <a16:creationId xmlns:a16="http://schemas.microsoft.com/office/drawing/2014/main" id="{2F31D372-B5D4-1445-9B75-B95CDAA7631B}"/>
              </a:ext>
            </a:extLst>
          </p:cNvPr>
          <p:cNvSpPr>
            <a:spLocks noChangeShapeType="1"/>
          </p:cNvSpPr>
          <p:nvPr/>
        </p:nvSpPr>
        <p:spPr bwMode="auto">
          <a:xfrm flipH="1">
            <a:off x="7175500" y="5300663"/>
            <a:ext cx="433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32" name="Line 27">
            <a:extLst>
              <a:ext uri="{FF2B5EF4-FFF2-40B4-BE49-F238E27FC236}">
                <a16:creationId xmlns:a16="http://schemas.microsoft.com/office/drawing/2014/main" id="{155DED00-7F4B-444C-976A-E33F8C2EB190}"/>
              </a:ext>
            </a:extLst>
          </p:cNvPr>
          <p:cNvSpPr>
            <a:spLocks noChangeShapeType="1"/>
          </p:cNvSpPr>
          <p:nvPr/>
        </p:nvSpPr>
        <p:spPr bwMode="auto">
          <a:xfrm flipH="1">
            <a:off x="7248526" y="2781300"/>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33" name="Line 28">
            <a:extLst>
              <a:ext uri="{FF2B5EF4-FFF2-40B4-BE49-F238E27FC236}">
                <a16:creationId xmlns:a16="http://schemas.microsoft.com/office/drawing/2014/main" id="{0F349DE0-F10E-8849-803D-B01773A28FFE}"/>
              </a:ext>
            </a:extLst>
          </p:cNvPr>
          <p:cNvSpPr>
            <a:spLocks noChangeShapeType="1"/>
          </p:cNvSpPr>
          <p:nvPr/>
        </p:nvSpPr>
        <p:spPr bwMode="auto">
          <a:xfrm>
            <a:off x="8616950" y="2205038"/>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7434" name="Text Box 29">
            <a:extLst>
              <a:ext uri="{FF2B5EF4-FFF2-40B4-BE49-F238E27FC236}">
                <a16:creationId xmlns:a16="http://schemas.microsoft.com/office/drawing/2014/main" id="{62EEE3EA-08C3-634A-B3F7-42510DDE4781}"/>
              </a:ext>
            </a:extLst>
          </p:cNvPr>
          <p:cNvSpPr txBox="1">
            <a:spLocks noChangeArrowheads="1"/>
          </p:cNvSpPr>
          <p:nvPr/>
        </p:nvSpPr>
        <p:spPr bwMode="auto">
          <a:xfrm>
            <a:off x="2179638" y="612775"/>
            <a:ext cx="2120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Adoption decisions</a:t>
            </a:r>
          </a:p>
        </p:txBody>
      </p:sp>
      <p:sp>
        <p:nvSpPr>
          <p:cNvPr id="17435" name="Text Box 30">
            <a:extLst>
              <a:ext uri="{FF2B5EF4-FFF2-40B4-BE49-F238E27FC236}">
                <a16:creationId xmlns:a16="http://schemas.microsoft.com/office/drawing/2014/main" id="{863463B7-39DB-224B-BA49-9C653EB69329}"/>
              </a:ext>
            </a:extLst>
          </p:cNvPr>
          <p:cNvSpPr txBox="1">
            <a:spLocks noChangeArrowheads="1"/>
          </p:cNvSpPr>
          <p:nvPr/>
        </p:nvSpPr>
        <p:spPr bwMode="auto">
          <a:xfrm>
            <a:off x="7535863" y="692150"/>
            <a:ext cx="2133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1800"/>
              <a:t>Progress decisions</a:t>
            </a:r>
          </a:p>
        </p:txBody>
      </p:sp>
      <p:sp>
        <p:nvSpPr>
          <p:cNvPr id="17436" name="Line 18">
            <a:extLst>
              <a:ext uri="{FF2B5EF4-FFF2-40B4-BE49-F238E27FC236}">
                <a16:creationId xmlns:a16="http://schemas.microsoft.com/office/drawing/2014/main" id="{83F081B3-7B81-F343-BE45-1B38D9387AA7}"/>
              </a:ext>
            </a:extLst>
          </p:cNvPr>
          <p:cNvSpPr>
            <a:spLocks noChangeShapeType="1"/>
          </p:cNvSpPr>
          <p:nvPr/>
        </p:nvSpPr>
        <p:spPr bwMode="auto">
          <a:xfrm flipV="1">
            <a:off x="4068763" y="1557338"/>
            <a:ext cx="1522412"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a:extLst>
              <a:ext uri="{FF2B5EF4-FFF2-40B4-BE49-F238E27FC236}">
                <a16:creationId xmlns:a16="http://schemas.microsoft.com/office/drawing/2014/main" id="{08CF59E3-D121-C34D-9574-5BC76256AFBF}"/>
              </a:ext>
            </a:extLst>
          </p:cNvPr>
          <p:cNvSpPr txBox="1">
            <a:spLocks noChangeArrowheads="1"/>
          </p:cNvSpPr>
          <p:nvPr/>
        </p:nvSpPr>
        <p:spPr bwMode="auto">
          <a:xfrm>
            <a:off x="3592514" y="476251"/>
            <a:ext cx="4922837"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(empirical results)</a:t>
            </a:r>
          </a:p>
          <a:p>
            <a:pPr algn="ctr" eaLnBrk="1" hangingPunct="1">
              <a:spcBef>
                <a:spcPct val="0"/>
              </a:spcBef>
              <a:buFontTx/>
              <a:buNone/>
            </a:pPr>
            <a:r>
              <a:rPr lang="it-IT" altLang="en-US" sz="2400" i="1">
                <a:latin typeface="Times New Roman" panose="02020603050405020304" pitchFamily="18" charset="0"/>
              </a:rPr>
              <a:t>(Pesta, Kass, Dunegan, 2005)</a:t>
            </a:r>
          </a:p>
        </p:txBody>
      </p:sp>
      <p:sp>
        <p:nvSpPr>
          <p:cNvPr id="18434" name="Text Box 3">
            <a:extLst>
              <a:ext uri="{FF2B5EF4-FFF2-40B4-BE49-F238E27FC236}">
                <a16:creationId xmlns:a16="http://schemas.microsoft.com/office/drawing/2014/main" id="{1AD64B82-9442-4F42-BD10-F8385DFC84FF}"/>
              </a:ext>
            </a:extLst>
          </p:cNvPr>
          <p:cNvSpPr txBox="1">
            <a:spLocks noChangeArrowheads="1"/>
          </p:cNvSpPr>
          <p:nvPr/>
        </p:nvSpPr>
        <p:spPr bwMode="auto">
          <a:xfrm>
            <a:off x="2566989" y="1773239"/>
            <a:ext cx="7489825"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People use different strategies for judgements and decisions</a:t>
            </a:r>
          </a:p>
          <a:p>
            <a:pPr algn="ctr" eaLnBrk="1" hangingPunct="1">
              <a:spcBef>
                <a:spcPct val="0"/>
              </a:spcBef>
              <a:buFontTx/>
              <a:buNone/>
            </a:pPr>
            <a:endParaRPr lang="it-IT" altLang="en-US" sz="2800" i="1">
              <a:latin typeface="Times New Roman" panose="02020603050405020304" pitchFamily="18" charset="0"/>
            </a:endParaRPr>
          </a:p>
          <a:p>
            <a:pPr algn="ctr" eaLnBrk="1" hangingPunct="1">
              <a:spcBef>
                <a:spcPct val="0"/>
              </a:spcBef>
              <a:buFontTx/>
              <a:buNone/>
            </a:pPr>
            <a:r>
              <a:rPr lang="it-IT" altLang="en-US" sz="2800" i="1">
                <a:latin typeface="Times New Roman" panose="02020603050405020304" pitchFamily="18" charset="0"/>
              </a:rPr>
              <a:t>Judgment: people use both negative (violations) and positive (non violations) features (compensatory rule)</a:t>
            </a:r>
          </a:p>
          <a:p>
            <a:pPr algn="ctr" eaLnBrk="1" hangingPunct="1">
              <a:spcBef>
                <a:spcPct val="0"/>
              </a:spcBef>
              <a:buFontTx/>
              <a:buNone/>
            </a:pPr>
            <a:endParaRPr lang="it-IT" altLang="en-US" sz="2800" i="1">
              <a:latin typeface="Times New Roman" panose="02020603050405020304" pitchFamily="18" charset="0"/>
            </a:endParaRPr>
          </a:p>
          <a:p>
            <a:pPr algn="ctr" eaLnBrk="1" hangingPunct="1">
              <a:spcBef>
                <a:spcPct val="0"/>
              </a:spcBef>
              <a:buFontTx/>
              <a:buNone/>
            </a:pPr>
            <a:r>
              <a:rPr lang="it-IT" altLang="en-US" sz="2800" i="1">
                <a:latin typeface="Times New Roman" panose="02020603050405020304" pitchFamily="18" charset="0"/>
              </a:rPr>
              <a:t>Decision: people only use negative features (violations) (screening process)</a:t>
            </a:r>
            <a:endParaRPr lang="it-IT" altLang="en-US" sz="2400" i="1">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a:extLst>
              <a:ext uri="{FF2B5EF4-FFF2-40B4-BE49-F238E27FC236}">
                <a16:creationId xmlns:a16="http://schemas.microsoft.com/office/drawing/2014/main" id="{99B2BC8C-84DA-594B-83DF-93998C4868A6}"/>
              </a:ext>
            </a:extLst>
          </p:cNvPr>
          <p:cNvSpPr txBox="1">
            <a:spLocks noChangeArrowheads="1"/>
          </p:cNvSpPr>
          <p:nvPr/>
        </p:nvSpPr>
        <p:spPr bwMode="auto">
          <a:xfrm>
            <a:off x="3432176" y="476250"/>
            <a:ext cx="52435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Image Theory (verifiche empiriche)</a:t>
            </a:r>
          </a:p>
          <a:p>
            <a:pPr algn="ctr" eaLnBrk="1" hangingPunct="1">
              <a:spcBef>
                <a:spcPct val="0"/>
              </a:spcBef>
              <a:buFontTx/>
              <a:buNone/>
            </a:pPr>
            <a:r>
              <a:rPr lang="it-IT" altLang="en-US" sz="2400" i="1">
                <a:latin typeface="Times New Roman" panose="02020603050405020304" pitchFamily="18" charset="0"/>
              </a:rPr>
              <a:t>(Pesta, Kass, Dunegan, 2005)</a:t>
            </a:r>
          </a:p>
        </p:txBody>
      </p:sp>
      <p:sp>
        <p:nvSpPr>
          <p:cNvPr id="19458" name="Text Box 3">
            <a:extLst>
              <a:ext uri="{FF2B5EF4-FFF2-40B4-BE49-F238E27FC236}">
                <a16:creationId xmlns:a16="http://schemas.microsoft.com/office/drawing/2014/main" id="{46D84910-18ED-FB46-AE87-4B4734C809FA}"/>
              </a:ext>
            </a:extLst>
          </p:cNvPr>
          <p:cNvSpPr txBox="1">
            <a:spLocks noChangeArrowheads="1"/>
          </p:cNvSpPr>
          <p:nvPr/>
        </p:nvSpPr>
        <p:spPr bwMode="auto">
          <a:xfrm>
            <a:off x="2566989" y="1773239"/>
            <a:ext cx="7489825"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a:latin typeface="Times New Roman" panose="02020603050405020304" pitchFamily="18" charset="0"/>
              </a:rPr>
              <a:t>Scenario</a:t>
            </a:r>
          </a:p>
          <a:p>
            <a:pPr algn="ctr" eaLnBrk="1" hangingPunct="1">
              <a:spcBef>
                <a:spcPct val="0"/>
              </a:spcBef>
              <a:buFontTx/>
              <a:buNone/>
            </a:pPr>
            <a:endParaRPr lang="it-IT" altLang="en-US" sz="2400" i="1">
              <a:latin typeface="Times New Roman" panose="02020603050405020304" pitchFamily="18" charset="0"/>
            </a:endParaRPr>
          </a:p>
          <a:p>
            <a:pPr algn="ctr" eaLnBrk="1" hangingPunct="1">
              <a:spcBef>
                <a:spcPct val="0"/>
              </a:spcBef>
              <a:buFontTx/>
              <a:buNone/>
            </a:pPr>
            <a:r>
              <a:rPr lang="it-IT" altLang="en-US" sz="2400">
                <a:latin typeface="Times New Roman" panose="02020603050405020304" pitchFamily="18" charset="0"/>
              </a:rPr>
              <a:t>An employee (John Snyder) in a bookshop</a:t>
            </a:r>
          </a:p>
          <a:p>
            <a:pPr algn="ctr" eaLnBrk="1" hangingPunct="1">
              <a:spcBef>
                <a:spcPct val="0"/>
              </a:spcBef>
              <a:buFontTx/>
              <a:buNone/>
            </a:pPr>
            <a:endParaRPr lang="it-IT" altLang="en-US" sz="2400">
              <a:latin typeface="Times New Roman" panose="02020603050405020304" pitchFamily="18" charset="0"/>
            </a:endParaRPr>
          </a:p>
          <a:p>
            <a:pPr algn="ctr" eaLnBrk="1" hangingPunct="1">
              <a:spcBef>
                <a:spcPct val="0"/>
              </a:spcBef>
              <a:buFontTx/>
              <a:buNone/>
            </a:pPr>
            <a:r>
              <a:rPr lang="it-IT" altLang="en-US" sz="2400">
                <a:latin typeface="Times New Roman" panose="02020603050405020304" pitchFamily="18" charset="0"/>
              </a:rPr>
              <a:t>His behavior is described in terms of positive features (non-violations, 1 or 3) and negative features (violations, 1 or 3).</a:t>
            </a:r>
          </a:p>
          <a:p>
            <a:pPr algn="ctr" eaLnBrk="1" hangingPunct="1">
              <a:spcBef>
                <a:spcPct val="0"/>
              </a:spcBef>
              <a:buFontTx/>
              <a:buNone/>
            </a:pPr>
            <a:endParaRPr lang="it-IT" altLang="en-US" sz="2400" i="1">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644</Words>
  <Application>Microsoft Macintosh PowerPoint</Application>
  <PresentationFormat>Widescreen</PresentationFormat>
  <Paragraphs>121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Ferlazzo</dc:creator>
  <cp:lastModifiedBy>Fabio Ferlazzo</cp:lastModifiedBy>
  <cp:revision>20</cp:revision>
  <dcterms:created xsi:type="dcterms:W3CDTF">2022-11-22T16:23:54Z</dcterms:created>
  <dcterms:modified xsi:type="dcterms:W3CDTF">2023-12-11T06:33:06Z</dcterms:modified>
</cp:coreProperties>
</file>