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Roboto"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98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84997dcd14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84997dcd14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84f33cd6f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84f33cd6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85130b547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85130b547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85130b547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85130b547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8630514163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g28630514163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843985627a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843985627a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8622ee1bd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8622ee1bd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843985627a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843985627a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848fee2b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848fee2b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86623a729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86623a729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86623a729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86623a729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84997dcd1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84997dcd1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69"/>
        <p:cNvGrpSpPr/>
        <p:nvPr/>
      </p:nvGrpSpPr>
      <p:grpSpPr>
        <a:xfrm>
          <a:off x="0" y="0"/>
          <a:ext cx="0" cy="0"/>
          <a:chOff x="0" y="0"/>
          <a:chExt cx="0" cy="0"/>
        </a:xfrm>
      </p:grpSpPr>
      <p:sp>
        <p:nvSpPr>
          <p:cNvPr id="70" name="Google Shape;70;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1" name="Google Shape;71;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2" name="Google Shape;72;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4" name="Google Shape;74;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7" name="Google Shape;77;p1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6"/>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4" name="Google Shape;84;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5" name="Google Shape;85;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6" name="Google Shape;86;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9" name="Google Shape;89;p17"/>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 name="Google Shape;90;p17"/>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1" name="Google Shape;91;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2" name="Google Shape;92;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6" name="Google Shape;96;p18"/>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7" name="Google Shape;97;p18"/>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8" name="Google Shape;98;p1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9" name="Google Shape;99;p18"/>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0" name="Google Shape;100;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1" name="Google Shape;101;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2" name="Google Shape;102;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5" name="Google Shape;105;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6" name="Google Shape;106;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7" name="Google Shape;107;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08"/>
        <p:cNvGrpSpPr/>
        <p:nvPr/>
      </p:nvGrpSpPr>
      <p:grpSpPr>
        <a:xfrm>
          <a:off x="0" y="0"/>
          <a:ext cx="0" cy="0"/>
          <a:chOff x="0" y="0"/>
          <a:chExt cx="0" cy="0"/>
        </a:xfrm>
      </p:grpSpPr>
      <p:sp>
        <p:nvSpPr>
          <p:cNvPr id="109" name="Google Shape;109;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0" name="Google Shape;110;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15" name="Google Shape;115;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6" name="Google Shape;116;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2"/>
          <p:cNvSpPr>
            <a:spLocks noGrp="1"/>
          </p:cNvSpPr>
          <p:nvPr>
            <p:ph type="pic" idx="2"/>
          </p:nvPr>
        </p:nvSpPr>
        <p:spPr>
          <a:xfrm>
            <a:off x="3887391" y="740569"/>
            <a:ext cx="4629150" cy="3655219"/>
          </a:xfrm>
          <a:prstGeom prst="rect">
            <a:avLst/>
          </a:prstGeom>
          <a:noFill/>
          <a:ln>
            <a:noFill/>
          </a:ln>
        </p:spPr>
      </p:sp>
      <p:sp>
        <p:nvSpPr>
          <p:cNvPr id="122" name="Google Shape;122;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23" name="Google Shape;123;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5" name="Google Shape;125;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8" name="Google Shape;128;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9" name="Google Shape;129;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0" name="Google Shape;130;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1" name="Google Shape;131;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4" name="Google Shape;134;p24"/>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5" name="Google Shape;135;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6" name="Google Shape;136;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7" name="Google Shape;137;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5" name="Google Shape;65;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6" name="Google Shape;66;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7" name="Google Shape;67;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8" name="Google Shape;68;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de.statista.com/statistik/daten/studie/1172183/umfrage/budget-der-europaeischen-agentur-fuer-die-grenz-und-kuestenwache-frontex/" TargetMode="External"/><Relationship Id="rId3" Type="http://schemas.openxmlformats.org/officeDocument/2006/relationships/hyperlink" Target="https://frontex.europa.eu/about-frontex/who-we-are/tasks-mission/" TargetMode="External"/><Relationship Id="rId7" Type="http://schemas.openxmlformats.org/officeDocument/2006/relationships/hyperlink" Target="https://frontex.europa.eu/what-we-do/operations/operation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voxeurop.eu/en/walls-and-forced-returns-europes-only-response-to-migration/" TargetMode="External"/><Relationship Id="rId11" Type="http://schemas.openxmlformats.org/officeDocument/2006/relationships/hyperlink" Target="https://en.wikipedia.org/wiki/2015_European_migrant_crisis" TargetMode="External"/><Relationship Id="rId5" Type="http://schemas.openxmlformats.org/officeDocument/2006/relationships/hyperlink" Target="https://www.swp-berlin.org/publikation/der-ausbau-von-frontex" TargetMode="External"/><Relationship Id="rId10" Type="http://schemas.openxmlformats.org/officeDocument/2006/relationships/hyperlink" Target="https://wol.iza.org/uploads/articles/550/pdfs/european-asylum-policy-before-and-after-the-migration-crisis.pdf" TargetMode="External"/><Relationship Id="rId4" Type="http://schemas.openxmlformats.org/officeDocument/2006/relationships/hyperlink" Target="https://en.wikipedia.org/wiki/Frontex" TargetMode="External"/><Relationship Id="rId9" Type="http://schemas.openxmlformats.org/officeDocument/2006/relationships/hyperlink" Target="https://en.wikipedia.org/wiki/Schengen_Area"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courrierinternational.com/article/immigration-la-cour-des-comptes-europeenne-attaque-frontex" TargetMode="External"/><Relationship Id="rId3" Type="http://schemas.openxmlformats.org/officeDocument/2006/relationships/hyperlink" Target="https://home-affairs.ec.europa.eu/policies/schengen-borders-and-visa/schengen-information-system_en" TargetMode="External"/><Relationship Id="rId7" Type="http://schemas.openxmlformats.org/officeDocument/2006/relationships/hyperlink" Target="https://www.cncd.be/Frontex-Droits-humains-en-danger"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touteleurope.eu/institutions/qu-est-ce-que-l-agence-europeenne-de-garde-frontieres-et-de-garde-cotes-frontex/" TargetMode="External"/><Relationship Id="rId5" Type="http://schemas.openxmlformats.org/officeDocument/2006/relationships/hyperlink" Target="https://fr.euronews.com/my-europe/2021/06/18/frontex-est-critiquee-de-toute-part-pour-sa-gestion-des-frontieres-de-l-ue" TargetMode="External"/><Relationship Id="rId4" Type="http://schemas.openxmlformats.org/officeDocument/2006/relationships/hyperlink" Target="https://www.lemonde.fr/international/article/2022/04/27/refoulements-en-mer-egee-les-recensements-errones-ou-mensongers-de-frontex_6123944_3210.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42" name="Google Shape;142;p25"/>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fontScale="92500" lnSpcReduction="10000"/>
          </a:bodyPr>
          <a:lstStyle/>
          <a:p>
            <a:pPr marL="0" lvl="0" indent="0" algn="ctr" rtl="0">
              <a:spcBef>
                <a:spcPts val="0"/>
              </a:spcBef>
              <a:spcAft>
                <a:spcPts val="0"/>
              </a:spcAft>
              <a:buNone/>
            </a:pPr>
            <a:r>
              <a:rPr lang="it">
                <a:solidFill>
                  <a:schemeClr val="accent5"/>
                </a:solidFill>
              </a:rPr>
              <a:t>Presentation made by Angèle Brégea, Thomas Schumacher and Gabrielle de Bernières</a:t>
            </a:r>
            <a:endParaRPr>
              <a:solidFill>
                <a:schemeClr val="accent5"/>
              </a:solidFill>
            </a:endParaRPr>
          </a:p>
        </p:txBody>
      </p:sp>
      <p:pic>
        <p:nvPicPr>
          <p:cNvPr id="143" name="Google Shape;143;p25"/>
          <p:cNvPicPr preferRelativeResize="0"/>
          <p:nvPr/>
        </p:nvPicPr>
        <p:blipFill>
          <a:blip r:embed="rId3">
            <a:alphaModFix/>
          </a:blip>
          <a:stretch>
            <a:fillRect/>
          </a:stretch>
        </p:blipFill>
        <p:spPr>
          <a:xfrm>
            <a:off x="1538288" y="1159255"/>
            <a:ext cx="6067425" cy="1552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28"/>
        <p:cNvGrpSpPr/>
        <p:nvPr/>
      </p:nvGrpSpPr>
      <p:grpSpPr>
        <a:xfrm>
          <a:off x="0" y="0"/>
          <a:ext cx="0" cy="0"/>
          <a:chOff x="0" y="0"/>
          <a:chExt cx="0" cy="0"/>
        </a:xfrm>
      </p:grpSpPr>
      <p:sp>
        <p:nvSpPr>
          <p:cNvPr id="229" name="Google Shape;229;p3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a:t>3. Efficiency and future perspectives</a:t>
            </a:r>
            <a:endParaRPr/>
          </a:p>
        </p:txBody>
      </p:sp>
      <p:sp>
        <p:nvSpPr>
          <p:cNvPr id="230" name="Google Shape;230;p34"/>
          <p:cNvSpPr txBox="1">
            <a:spLocks noGrp="1"/>
          </p:cNvSpPr>
          <p:nvPr>
            <p:ph type="body" idx="1"/>
          </p:nvPr>
        </p:nvSpPr>
        <p:spPr>
          <a:xfrm>
            <a:off x="175950" y="1890900"/>
            <a:ext cx="5991000" cy="27102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lt2"/>
              </a:buClr>
              <a:buSzPts val="1600"/>
              <a:buFont typeface="Roboto"/>
              <a:buChar char="●"/>
            </a:pPr>
            <a:r>
              <a:rPr lang="it" sz="1600"/>
              <a:t>Not enough distance… And you, what do you think?</a:t>
            </a:r>
            <a:endParaRPr sz="1600"/>
          </a:p>
          <a:p>
            <a:pPr marL="0" lvl="0" indent="0" algn="l" rtl="0">
              <a:spcBef>
                <a:spcPts val="0"/>
              </a:spcBef>
              <a:spcAft>
                <a:spcPts val="0"/>
              </a:spcAft>
              <a:buNone/>
            </a:pPr>
            <a:endParaRPr sz="1600"/>
          </a:p>
          <a:p>
            <a:pPr marL="457200" lvl="0" indent="-330200" algn="just" rtl="0">
              <a:spcBef>
                <a:spcPts val="1200"/>
              </a:spcBef>
              <a:spcAft>
                <a:spcPts val="0"/>
              </a:spcAft>
              <a:buClr>
                <a:schemeClr val="lt2"/>
              </a:buClr>
              <a:buSzPts val="1600"/>
              <a:buFont typeface="Roboto"/>
              <a:buChar char="●"/>
            </a:pPr>
            <a:r>
              <a:rPr lang="it" sz="1600"/>
              <a:t>Bill Frelick : « As new migration crises arise in the Mediterranean basin and Frontex's responsibilities increase, it is urgent that asylum policy and Migration Policy of the EU gives priority to the protection of people and not to the application of measures at all costs ». « It is not only a legal obligation, but the EU, its institutions and Member States can and must respect EU-specific standards. »</a:t>
            </a:r>
            <a:endParaRPr sz="1600"/>
          </a:p>
          <a:p>
            <a:pPr marL="0" lvl="0" indent="0" algn="just" rtl="0">
              <a:spcBef>
                <a:spcPts val="1200"/>
              </a:spcBef>
              <a:spcAft>
                <a:spcPts val="1200"/>
              </a:spcAft>
              <a:buNone/>
            </a:pPr>
            <a:endParaRPr sz="1600"/>
          </a:p>
        </p:txBody>
      </p:sp>
      <p:pic>
        <p:nvPicPr>
          <p:cNvPr id="231" name="Google Shape;231;p34"/>
          <p:cNvPicPr preferRelativeResize="0"/>
          <p:nvPr/>
        </p:nvPicPr>
        <p:blipFill rotWithShape="1">
          <a:blip r:embed="rId3">
            <a:alphaModFix/>
          </a:blip>
          <a:srcRect l="-19731" b="-29132"/>
          <a:stretch/>
        </p:blipFill>
        <p:spPr>
          <a:xfrm>
            <a:off x="6427775" y="1890900"/>
            <a:ext cx="2157667" cy="2397100"/>
          </a:xfrm>
          <a:prstGeom prst="rect">
            <a:avLst/>
          </a:prstGeom>
          <a:noFill/>
          <a:ln>
            <a:noFill/>
          </a:ln>
        </p:spPr>
      </p:pic>
      <p:sp>
        <p:nvSpPr>
          <p:cNvPr id="232" name="Google Shape;232;p34"/>
          <p:cNvSpPr txBox="1"/>
          <p:nvPr/>
        </p:nvSpPr>
        <p:spPr>
          <a:xfrm>
            <a:off x="6637475" y="3876875"/>
            <a:ext cx="2157600" cy="591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1200"/>
              </a:spcAft>
              <a:buNone/>
            </a:pPr>
            <a:r>
              <a:rPr lang="it" sz="900" i="1">
                <a:latin typeface="Roboto"/>
                <a:ea typeface="Roboto"/>
                <a:cs typeface="Roboto"/>
                <a:sym typeface="Roboto"/>
              </a:rPr>
              <a:t>Bill Frelick, Refugee Policy Director at Human Rights Watch</a:t>
            </a:r>
            <a:endParaRPr sz="900" i="1">
              <a:solidFill>
                <a:schemeClr val="lt2"/>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36"/>
        <p:cNvGrpSpPr/>
        <p:nvPr/>
      </p:nvGrpSpPr>
      <p:grpSpPr>
        <a:xfrm>
          <a:off x="0" y="0"/>
          <a:ext cx="0" cy="0"/>
          <a:chOff x="0" y="0"/>
          <a:chExt cx="0" cy="0"/>
        </a:xfrm>
      </p:grpSpPr>
      <p:sp>
        <p:nvSpPr>
          <p:cNvPr id="237" name="Google Shape;237;p3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a:t>4. Some questions for you…</a:t>
            </a:r>
            <a:endParaRPr/>
          </a:p>
        </p:txBody>
      </p:sp>
      <p:sp>
        <p:nvSpPr>
          <p:cNvPr id="238" name="Google Shape;238;p35"/>
          <p:cNvSpPr txBox="1">
            <a:spLocks noGrp="1"/>
          </p:cNvSpPr>
          <p:nvPr>
            <p:ph type="body" idx="1"/>
          </p:nvPr>
        </p:nvSpPr>
        <p:spPr>
          <a:xfrm>
            <a:off x="258525" y="1818000"/>
            <a:ext cx="8222100" cy="2710200"/>
          </a:xfrm>
          <a:prstGeom prst="rect">
            <a:avLst/>
          </a:prstGeom>
        </p:spPr>
        <p:txBody>
          <a:bodyPr spcFirstLastPara="1" wrap="square" lIns="91425" tIns="91425" rIns="91425" bIns="91425" anchor="t" anchorCtr="0">
            <a:noAutofit/>
          </a:bodyPr>
          <a:lstStyle/>
          <a:p>
            <a:pPr marL="457200" lvl="0" indent="-318770" algn="just" rtl="0">
              <a:lnSpc>
                <a:spcPct val="105000"/>
              </a:lnSpc>
              <a:spcBef>
                <a:spcPts val="0"/>
              </a:spcBef>
              <a:spcAft>
                <a:spcPts val="0"/>
              </a:spcAft>
              <a:buSzPts val="1420"/>
              <a:buChar char="-"/>
            </a:pPr>
            <a:r>
              <a:rPr lang="it" sz="1420"/>
              <a:t>Schengen = Free movement within Europe and inter-cultural space =&gt; difficult to envisage a war. But could the strengthening of the external border with non-Europeans be a risk ?</a:t>
            </a:r>
            <a:endParaRPr sz="1420"/>
          </a:p>
          <a:p>
            <a:pPr marL="0" lvl="0" indent="0" algn="just" rtl="0">
              <a:lnSpc>
                <a:spcPct val="105000"/>
              </a:lnSpc>
              <a:spcBef>
                <a:spcPts val="1200"/>
              </a:spcBef>
              <a:spcAft>
                <a:spcPts val="0"/>
              </a:spcAft>
              <a:buSzPts val="770"/>
              <a:buNone/>
            </a:pPr>
            <a:endParaRPr sz="1420"/>
          </a:p>
          <a:p>
            <a:pPr marL="457200" lvl="0" indent="-318770" algn="just" rtl="0">
              <a:lnSpc>
                <a:spcPct val="105000"/>
              </a:lnSpc>
              <a:spcBef>
                <a:spcPts val="1200"/>
              </a:spcBef>
              <a:spcAft>
                <a:spcPts val="0"/>
              </a:spcAft>
              <a:buSzPts val="1420"/>
              <a:buChar char="-"/>
            </a:pPr>
            <a:r>
              <a:rPr lang="it" sz="1420"/>
              <a:t>Can we link the creation of frontex to the question of protecting European </a:t>
            </a:r>
            <a:r>
              <a:rPr lang="it" sz="1420" b="1" i="1"/>
              <a:t>identity</a:t>
            </a:r>
            <a:r>
              <a:rPr lang="it" sz="1420"/>
              <a:t> (see article </a:t>
            </a:r>
            <a:r>
              <a:rPr lang="it" sz="1420" i="1"/>
              <a:t>Europe and the identity challenge: who are "we"?</a:t>
            </a:r>
            <a:r>
              <a:rPr lang="it" sz="1420"/>
              <a:t>) by setting up entry controls ? </a:t>
            </a:r>
            <a:endParaRPr sz="1420"/>
          </a:p>
          <a:p>
            <a:pPr marL="0" lvl="0" indent="0" algn="just" rtl="0">
              <a:lnSpc>
                <a:spcPct val="105000"/>
              </a:lnSpc>
              <a:spcBef>
                <a:spcPts val="1200"/>
              </a:spcBef>
              <a:spcAft>
                <a:spcPts val="0"/>
              </a:spcAft>
              <a:buSzPts val="770"/>
              <a:buNone/>
            </a:pPr>
            <a:endParaRPr sz="1420"/>
          </a:p>
          <a:p>
            <a:pPr marL="457200" lvl="0" indent="-318770" algn="just" rtl="0">
              <a:lnSpc>
                <a:spcPct val="105000"/>
              </a:lnSpc>
              <a:spcBef>
                <a:spcPts val="1200"/>
              </a:spcBef>
              <a:spcAft>
                <a:spcPts val="0"/>
              </a:spcAft>
              <a:buSzPts val="1420"/>
              <a:buChar char="-"/>
            </a:pPr>
            <a:r>
              <a:rPr lang="it" sz="1420"/>
              <a:t>Are the reforms enough to make up for the criticism ?</a:t>
            </a:r>
            <a:endParaRPr sz="1420"/>
          </a:p>
          <a:p>
            <a:pPr marL="457200" lvl="0" indent="0" algn="just" rtl="0">
              <a:lnSpc>
                <a:spcPct val="105000"/>
              </a:lnSpc>
              <a:spcBef>
                <a:spcPts val="1200"/>
              </a:spcBef>
              <a:spcAft>
                <a:spcPts val="0"/>
              </a:spcAft>
              <a:buSzPts val="770"/>
              <a:buNone/>
            </a:pPr>
            <a:endParaRPr sz="1420"/>
          </a:p>
          <a:p>
            <a:pPr marL="457200" lvl="0" indent="-318770" algn="just" rtl="0">
              <a:lnSpc>
                <a:spcPct val="105000"/>
              </a:lnSpc>
              <a:spcBef>
                <a:spcPts val="1200"/>
              </a:spcBef>
              <a:spcAft>
                <a:spcPts val="0"/>
              </a:spcAft>
              <a:buSzPts val="1420"/>
              <a:buChar char="-"/>
            </a:pPr>
            <a:r>
              <a:rPr lang="it" sz="1420"/>
              <a:t>What do you expect from an agency like frontex ?</a:t>
            </a:r>
            <a:endParaRPr sz="142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42"/>
        <p:cNvGrpSpPr/>
        <p:nvPr/>
      </p:nvGrpSpPr>
      <p:grpSpPr>
        <a:xfrm>
          <a:off x="0" y="0"/>
          <a:ext cx="0" cy="0"/>
          <a:chOff x="0" y="0"/>
          <a:chExt cx="0" cy="0"/>
        </a:xfrm>
      </p:grpSpPr>
      <p:sp>
        <p:nvSpPr>
          <p:cNvPr id="243" name="Google Shape;243;p3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it"/>
              <a:t>Sources</a:t>
            </a:r>
            <a:endParaRPr/>
          </a:p>
        </p:txBody>
      </p:sp>
      <p:sp>
        <p:nvSpPr>
          <p:cNvPr id="244" name="Google Shape;244;p3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fontScale="47500" lnSpcReduction="20000"/>
          </a:bodyPr>
          <a:lstStyle/>
          <a:p>
            <a:pPr marL="457200" lvl="0" indent="-302196" algn="l" rtl="0">
              <a:spcBef>
                <a:spcPts val="0"/>
              </a:spcBef>
              <a:spcAft>
                <a:spcPts val="0"/>
              </a:spcAft>
              <a:buSzPct val="100000"/>
              <a:buChar char="●"/>
            </a:pPr>
            <a:r>
              <a:rPr lang="it" sz="2440" b="1"/>
              <a:t>FRONTEX: institution’s presentation and missions of FRONTEX:</a:t>
            </a:r>
            <a:endParaRPr sz="2440" b="1"/>
          </a:p>
          <a:p>
            <a:pPr marL="457200" lvl="0" indent="-282892" algn="just" rtl="0">
              <a:spcBef>
                <a:spcPts val="0"/>
              </a:spcBef>
              <a:spcAft>
                <a:spcPts val="0"/>
              </a:spcAft>
              <a:buClr>
                <a:schemeClr val="dk1"/>
              </a:buClr>
              <a:buSzPct val="100000"/>
              <a:buFont typeface="Arial"/>
              <a:buChar char="-"/>
            </a:pPr>
            <a:r>
              <a:rPr lang="it"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https://frontex.europa.eu/about-frontex/who-we-are/tasks-mission/</a:t>
            </a:r>
            <a:endParaRPr>
              <a:solidFill>
                <a:schemeClr val="dk1"/>
              </a:solidFill>
              <a:latin typeface="Arial"/>
              <a:ea typeface="Arial"/>
              <a:cs typeface="Arial"/>
              <a:sym typeface="Arial"/>
            </a:endParaRPr>
          </a:p>
          <a:p>
            <a:pPr marL="457200" lvl="0" indent="-282892" algn="just" rtl="0">
              <a:spcBef>
                <a:spcPts val="0"/>
              </a:spcBef>
              <a:spcAft>
                <a:spcPts val="0"/>
              </a:spcAft>
              <a:buClr>
                <a:schemeClr val="dk1"/>
              </a:buClr>
              <a:buSzPct val="100000"/>
              <a:buFont typeface="Arial"/>
              <a:buChar char="-"/>
            </a:pPr>
            <a:r>
              <a:rPr lang="it"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https://en.wikipedia.org/wiki/Frontex</a:t>
            </a:r>
            <a:endParaRPr>
              <a:solidFill>
                <a:schemeClr val="dk1"/>
              </a:solidFill>
            </a:endParaRPr>
          </a:p>
          <a:p>
            <a:pPr marL="457200" lvl="0" indent="-282892" algn="just" rtl="0">
              <a:spcBef>
                <a:spcPts val="0"/>
              </a:spcBef>
              <a:spcAft>
                <a:spcPts val="0"/>
              </a:spcAft>
              <a:buClr>
                <a:schemeClr val="dk1"/>
              </a:buClr>
              <a:buSzPct val="100000"/>
              <a:buChar char="-"/>
            </a:pPr>
            <a:r>
              <a:rPr lang="it"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https://www.swp-berlin.org/publikation/der-ausbau-von-frontex</a:t>
            </a:r>
            <a:endParaRPr u="sng">
              <a:solidFill>
                <a:schemeClr val="dk1"/>
              </a:solidFill>
              <a:latin typeface="Arial"/>
              <a:ea typeface="Arial"/>
              <a:cs typeface="Arial"/>
              <a:sym typeface="Arial"/>
            </a:endParaRPr>
          </a:p>
          <a:p>
            <a:pPr marL="457200" lvl="0" indent="-282892" algn="just" rtl="0">
              <a:spcBef>
                <a:spcPts val="0"/>
              </a:spcBef>
              <a:spcAft>
                <a:spcPts val="0"/>
              </a:spcAft>
              <a:buClr>
                <a:schemeClr val="dk1"/>
              </a:buClr>
              <a:buSzPct val="100000"/>
              <a:buFont typeface="Arial"/>
              <a:buChar char="-"/>
            </a:pPr>
            <a:r>
              <a:rPr lang="it" u="sng">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https://voxeurop.eu/en/walls-and-forced-returns-europes-only-response-to-migration/</a:t>
            </a:r>
            <a:endParaRPr u="sng">
              <a:solidFill>
                <a:schemeClr val="dk1"/>
              </a:solidFill>
              <a:latin typeface="Arial"/>
              <a:ea typeface="Arial"/>
              <a:cs typeface="Arial"/>
              <a:sym typeface="Arial"/>
            </a:endParaRPr>
          </a:p>
          <a:p>
            <a:pPr marL="457200" lvl="0" indent="-282892" algn="just" rtl="0">
              <a:spcBef>
                <a:spcPts val="0"/>
              </a:spcBef>
              <a:spcAft>
                <a:spcPts val="0"/>
              </a:spcAft>
              <a:buClr>
                <a:schemeClr val="dk1"/>
              </a:buClr>
              <a:buSzPct val="100000"/>
              <a:buFont typeface="Arial"/>
              <a:buChar char="-"/>
            </a:pPr>
            <a:r>
              <a:rPr lang="it" u="sng">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https://frontex.europa.eu/what-we-do/operations/operations/</a:t>
            </a:r>
            <a:endParaRPr u="sng">
              <a:solidFill>
                <a:schemeClr val="dk1"/>
              </a:solidFill>
              <a:latin typeface="Arial"/>
              <a:ea typeface="Arial"/>
              <a:cs typeface="Arial"/>
              <a:sym typeface="Arial"/>
            </a:endParaRPr>
          </a:p>
          <a:p>
            <a:pPr marL="457200" lvl="0" indent="-282892" algn="just" rtl="0">
              <a:spcBef>
                <a:spcPts val="0"/>
              </a:spcBef>
              <a:spcAft>
                <a:spcPts val="0"/>
              </a:spcAft>
              <a:buClr>
                <a:schemeClr val="dk1"/>
              </a:buClr>
              <a:buSzPct val="100000"/>
              <a:buFont typeface="Arial"/>
              <a:buChar char="-"/>
            </a:pPr>
            <a:r>
              <a:rPr lang="it" u="sng">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https://de.statista.com/statistik/daten/studie/1172183/umfrage/budget-der-europaeischen-agentur-fuer-die-grenz-und-kuestenwache-frontex/</a:t>
            </a:r>
            <a:endParaRPr u="sng">
              <a:solidFill>
                <a:schemeClr val="dk1"/>
              </a:solidFill>
              <a:latin typeface="Arial"/>
              <a:ea typeface="Arial"/>
              <a:cs typeface="Arial"/>
              <a:sym typeface="Arial"/>
            </a:endParaRPr>
          </a:p>
          <a:p>
            <a:pPr marL="457200" lvl="0" indent="-282892" algn="just" rtl="0">
              <a:spcBef>
                <a:spcPts val="0"/>
              </a:spcBef>
              <a:spcAft>
                <a:spcPts val="0"/>
              </a:spcAft>
              <a:buClr>
                <a:schemeClr val="dk1"/>
              </a:buClr>
              <a:buSzPct val="100000"/>
              <a:buFont typeface="Arial"/>
              <a:buChar char="-"/>
            </a:pPr>
            <a:r>
              <a:rPr lang="it" u="sng">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https://de.statista.com/statistik/daten/studie/1172183/umfrage/budget-der-europaeischen-agentur-fuer-die-grenz-und-kuestenwache-frontex/</a:t>
            </a:r>
            <a:endParaRPr u="sng">
              <a:solidFill>
                <a:schemeClr val="dk1"/>
              </a:solidFill>
              <a:latin typeface="Arial"/>
              <a:ea typeface="Arial"/>
              <a:cs typeface="Arial"/>
              <a:sym typeface="Arial"/>
            </a:endParaRPr>
          </a:p>
          <a:p>
            <a:pPr marL="457200" lvl="0" indent="-282892" algn="just" rtl="0">
              <a:spcBef>
                <a:spcPts val="0"/>
              </a:spcBef>
              <a:spcAft>
                <a:spcPts val="0"/>
              </a:spcAft>
              <a:buClr>
                <a:schemeClr val="dk1"/>
              </a:buClr>
              <a:buSzPct val="100000"/>
              <a:buFont typeface="Arial"/>
              <a:buChar char="-"/>
            </a:pPr>
            <a:r>
              <a:rPr lang="it" u="sng">
                <a:solidFill>
                  <a:schemeClr val="dk1"/>
                </a:solidFill>
                <a:latin typeface="Arial"/>
                <a:ea typeface="Arial"/>
                <a:cs typeface="Arial"/>
                <a:sym typeface="Arial"/>
              </a:rPr>
              <a:t>https://www.google.com/search?q=frontex+helps+refugees+English&amp;tbm=isch&amp;ved=2ahUKEwipzpfchtOBAxWP3wIHHdqCByMQ2-cCegQIABAA&amp;oq=frontex+helps+refugees+English&amp;gs_lcp=CgNpbWcQAzoHCAAQGBCABFC3BljKG2DBHWgAcAB4AIAB9AGIAf0TkgEGMC4xMi4zmAEAoAEBqgELZ3dzLXdpei1pbWfAAQE&amp;sclient=img&amp;ei=wHQYZanuPI-_i-gP2oWemAI&amp;bih=739&amp;biw=1536&amp;client=firefox-b-d#imgrc=-Uq8Lxc3UwEAUM</a:t>
            </a:r>
            <a:endParaRPr u="sng">
              <a:solidFill>
                <a:schemeClr val="dk1"/>
              </a:solidFill>
              <a:latin typeface="Arial"/>
              <a:ea typeface="Arial"/>
              <a:cs typeface="Arial"/>
              <a:sym typeface="Arial"/>
            </a:endParaRPr>
          </a:p>
          <a:p>
            <a:pPr marL="914400" lvl="0" indent="0" algn="just" rtl="0">
              <a:spcBef>
                <a:spcPts val="0"/>
              </a:spcBef>
              <a:spcAft>
                <a:spcPts val="0"/>
              </a:spcAft>
              <a:buNone/>
            </a:pPr>
            <a:endParaRPr/>
          </a:p>
          <a:p>
            <a:pPr marL="457200" lvl="0" indent="-310038" algn="just" rtl="0">
              <a:spcBef>
                <a:spcPts val="0"/>
              </a:spcBef>
              <a:spcAft>
                <a:spcPts val="0"/>
              </a:spcAft>
              <a:buSzPct val="100000"/>
              <a:buChar char="●"/>
            </a:pPr>
            <a:r>
              <a:rPr lang="it" sz="2700" b="1"/>
              <a:t>Precisions about Schengen area:</a:t>
            </a:r>
            <a:endParaRPr sz="2700" b="1"/>
          </a:p>
          <a:p>
            <a:pPr marL="457200" lvl="0" indent="-291941" algn="just" rtl="0">
              <a:spcBef>
                <a:spcPts val="0"/>
              </a:spcBef>
              <a:spcAft>
                <a:spcPts val="0"/>
              </a:spcAft>
              <a:buClr>
                <a:schemeClr val="dk1"/>
              </a:buClr>
              <a:buSzPct val="100000"/>
              <a:buFont typeface="Arial"/>
              <a:buChar char="-"/>
            </a:pPr>
            <a:r>
              <a:rPr lang="it" sz="2100" u="sng">
                <a:solidFill>
                  <a:schemeClr val="dk1"/>
                </a:solidFill>
                <a:latin typeface="Arial"/>
                <a:ea typeface="Arial"/>
                <a:cs typeface="Arial"/>
                <a:sym typeface="Arial"/>
                <a:hlinkClick r:id="rId9">
                  <a:extLst>
                    <a:ext uri="{A12FA001-AC4F-418D-AE19-62706E023703}">
                      <ahyp:hlinkClr xmlns:ahyp="http://schemas.microsoft.com/office/drawing/2018/hyperlinkcolor" val="tx"/>
                    </a:ext>
                  </a:extLst>
                </a:hlinkClick>
              </a:rPr>
              <a:t>https://en.wikipedia.org/wiki/Schengen_Area</a:t>
            </a:r>
            <a:endParaRPr sz="2100" u="sng">
              <a:solidFill>
                <a:schemeClr val="dk1"/>
              </a:solidFill>
            </a:endParaRPr>
          </a:p>
          <a:p>
            <a:pPr marL="0" lvl="0" indent="0" algn="just" rtl="0">
              <a:spcBef>
                <a:spcPts val="0"/>
              </a:spcBef>
              <a:spcAft>
                <a:spcPts val="0"/>
              </a:spcAft>
              <a:buNone/>
            </a:pPr>
            <a:endParaRPr sz="2200">
              <a:solidFill>
                <a:schemeClr val="dk1"/>
              </a:solidFill>
            </a:endParaRPr>
          </a:p>
          <a:p>
            <a:pPr marL="457200" lvl="0" indent="-310038" algn="just" rtl="0">
              <a:spcBef>
                <a:spcPts val="0"/>
              </a:spcBef>
              <a:spcAft>
                <a:spcPts val="0"/>
              </a:spcAft>
              <a:buSzPct val="100000"/>
              <a:buChar char="●"/>
            </a:pPr>
            <a:r>
              <a:rPr lang="it" sz="2700" b="1"/>
              <a:t>Migrants crisis:</a:t>
            </a:r>
            <a:endParaRPr sz="2700" b="1"/>
          </a:p>
          <a:p>
            <a:pPr marL="457200" lvl="0" indent="-291941" algn="just" rtl="0">
              <a:spcBef>
                <a:spcPts val="0"/>
              </a:spcBef>
              <a:spcAft>
                <a:spcPts val="0"/>
              </a:spcAft>
              <a:buClr>
                <a:schemeClr val="dk1"/>
              </a:buClr>
              <a:buSzPct val="100000"/>
              <a:buFont typeface="Arial"/>
              <a:buChar char="-"/>
            </a:pPr>
            <a:r>
              <a:rPr lang="it" sz="2100" u="sng">
                <a:solidFill>
                  <a:schemeClr val="dk1"/>
                </a:solidFill>
                <a:latin typeface="Arial"/>
                <a:ea typeface="Arial"/>
                <a:cs typeface="Arial"/>
                <a:sym typeface="Arial"/>
                <a:hlinkClick r:id="rId10">
                  <a:extLst>
                    <a:ext uri="{A12FA001-AC4F-418D-AE19-62706E023703}">
                      <ahyp:hlinkClr xmlns:ahyp="http://schemas.microsoft.com/office/drawing/2018/hyperlinkcolor" val="tx"/>
                    </a:ext>
                  </a:extLst>
                </a:hlinkClick>
              </a:rPr>
              <a:t>https://wol.iza.org/uploads/articles/550/pdfs/european-asylum-policy-before-and-after-the-migration-crisis.pdf</a:t>
            </a:r>
            <a:endParaRPr sz="2100">
              <a:solidFill>
                <a:schemeClr val="dk1"/>
              </a:solidFill>
            </a:endParaRPr>
          </a:p>
          <a:p>
            <a:pPr marL="457200" lvl="0" indent="-267811" algn="just" rtl="0">
              <a:spcBef>
                <a:spcPts val="0"/>
              </a:spcBef>
              <a:spcAft>
                <a:spcPts val="0"/>
              </a:spcAft>
              <a:buSzPct val="100000"/>
              <a:buFont typeface="Arial"/>
              <a:buChar char="-"/>
            </a:pPr>
            <a:r>
              <a:rPr lang="it" sz="1300" u="sng">
                <a:solidFill>
                  <a:srgbClr val="1155CC"/>
                </a:solidFill>
                <a:latin typeface="Arial"/>
                <a:ea typeface="Arial"/>
                <a:cs typeface="Arial"/>
                <a:sym typeface="Arial"/>
                <a:hlinkClick r:id="rId11">
                  <a:extLst>
                    <a:ext uri="{A12FA001-AC4F-418D-AE19-62706E023703}">
                      <ahyp:hlinkClr xmlns:ahyp="http://schemas.microsoft.com/office/drawing/2018/hyperlinkcolor" val="tx"/>
                    </a:ext>
                  </a:extLst>
                </a:hlinkClick>
              </a:rPr>
              <a:t>https://en.wikipedia.org/wiki/2015_European_migrant_crisis</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48"/>
        <p:cNvGrpSpPr/>
        <p:nvPr/>
      </p:nvGrpSpPr>
      <p:grpSpPr>
        <a:xfrm>
          <a:off x="0" y="0"/>
          <a:ext cx="0" cy="0"/>
          <a:chOff x="0" y="0"/>
          <a:chExt cx="0" cy="0"/>
        </a:xfrm>
      </p:grpSpPr>
      <p:sp>
        <p:nvSpPr>
          <p:cNvPr id="249" name="Google Shape;249;p3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it"/>
              <a:t>Sources</a:t>
            </a:r>
            <a:endParaRPr/>
          </a:p>
        </p:txBody>
      </p:sp>
      <p:sp>
        <p:nvSpPr>
          <p:cNvPr id="250" name="Google Shape;250;p3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lnSpcReduction="10000"/>
          </a:bodyPr>
          <a:lstStyle/>
          <a:p>
            <a:pPr marL="457200" lvl="0" indent="-317500" algn="l" rtl="0">
              <a:spcBef>
                <a:spcPts val="0"/>
              </a:spcBef>
              <a:spcAft>
                <a:spcPts val="0"/>
              </a:spcAft>
              <a:buSzPts val="1400"/>
              <a:buChar char="●"/>
            </a:pPr>
            <a:r>
              <a:rPr lang="it" sz="1400" b="1"/>
              <a:t>Schengen Information System (SIS):</a:t>
            </a:r>
            <a:endParaRPr sz="1400" b="1"/>
          </a:p>
          <a:p>
            <a:pPr marL="457200" lvl="0" indent="-355600" algn="just" rtl="0">
              <a:spcBef>
                <a:spcPts val="0"/>
              </a:spcBef>
              <a:spcAft>
                <a:spcPts val="0"/>
              </a:spcAft>
              <a:buSzPts val="2000"/>
              <a:buChar char="-"/>
            </a:pPr>
            <a:r>
              <a:rPr lang="it" sz="13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https://home-affairs.ec.europa.eu/policies/schengen-borders-and-visa/schengen-information-system_en</a:t>
            </a:r>
            <a:endParaRPr sz="2000"/>
          </a:p>
          <a:p>
            <a:pPr marL="0" lvl="0" indent="0" algn="just" rtl="0">
              <a:spcBef>
                <a:spcPts val="0"/>
              </a:spcBef>
              <a:spcAft>
                <a:spcPts val="0"/>
              </a:spcAft>
              <a:buNone/>
            </a:pPr>
            <a:endParaRPr sz="2000"/>
          </a:p>
          <a:p>
            <a:pPr marL="457200" lvl="0" indent="-323850" algn="just" rtl="0">
              <a:spcBef>
                <a:spcPts val="0"/>
              </a:spcBef>
              <a:spcAft>
                <a:spcPts val="0"/>
              </a:spcAft>
              <a:buSzPts val="1500"/>
              <a:buChar char="●"/>
            </a:pPr>
            <a:r>
              <a:rPr lang="it" sz="1500" b="1"/>
              <a:t>Criticisms :</a:t>
            </a:r>
            <a:endParaRPr sz="1500" b="1"/>
          </a:p>
          <a:p>
            <a:pPr marL="457200" lvl="0" indent="-294455" algn="just" rtl="0">
              <a:spcBef>
                <a:spcPts val="0"/>
              </a:spcBef>
              <a:spcAft>
                <a:spcPts val="0"/>
              </a:spcAft>
              <a:buClr>
                <a:schemeClr val="dk1"/>
              </a:buClr>
              <a:buSzPts val="1037"/>
              <a:buChar char="-"/>
            </a:pPr>
            <a:r>
              <a:rPr lang="it" sz="1037" u="sng">
                <a:solidFill>
                  <a:schemeClr val="dk1"/>
                </a:solidFill>
                <a:hlinkClick r:id="rId4">
                  <a:extLst>
                    <a:ext uri="{A12FA001-AC4F-418D-AE19-62706E023703}">
                      <ahyp:hlinkClr xmlns:ahyp="http://schemas.microsoft.com/office/drawing/2018/hyperlinkcolor" val="tx"/>
                    </a:ext>
                  </a:extLst>
                </a:hlinkClick>
              </a:rPr>
              <a:t>https://www.lemonde.fr/international/article/2022/04/27/refoulements-en-mer-egee-les-recensements-errones-ou-mensongers-de-frontex_6123944_3210.html</a:t>
            </a:r>
            <a:endParaRPr sz="1037">
              <a:solidFill>
                <a:schemeClr val="dk1"/>
              </a:solidFill>
            </a:endParaRPr>
          </a:p>
          <a:p>
            <a:pPr marL="457200" lvl="0" indent="-294455" algn="just" rtl="0">
              <a:spcBef>
                <a:spcPts val="0"/>
              </a:spcBef>
              <a:spcAft>
                <a:spcPts val="0"/>
              </a:spcAft>
              <a:buClr>
                <a:schemeClr val="dk1"/>
              </a:buClr>
              <a:buSzPts val="1037"/>
              <a:buChar char="-"/>
            </a:pPr>
            <a:r>
              <a:rPr lang="it" sz="1037" u="sng">
                <a:solidFill>
                  <a:schemeClr val="dk1"/>
                </a:solidFill>
                <a:hlinkClick r:id="rId5">
                  <a:extLst>
                    <a:ext uri="{A12FA001-AC4F-418D-AE19-62706E023703}">
                      <ahyp:hlinkClr xmlns:ahyp="http://schemas.microsoft.com/office/drawing/2018/hyperlinkcolor" val="tx"/>
                    </a:ext>
                  </a:extLst>
                </a:hlinkClick>
              </a:rPr>
              <a:t>https://fr.euronews.com/my-europe/2021/06/18/frontex-est-critiquee-de-toute-part-pour-sa-gestion-des-frontieres-de-l-ue</a:t>
            </a:r>
            <a:endParaRPr sz="1037">
              <a:solidFill>
                <a:schemeClr val="dk1"/>
              </a:solidFill>
            </a:endParaRPr>
          </a:p>
          <a:p>
            <a:pPr marL="457200" lvl="0" indent="-294455" algn="just" rtl="0">
              <a:spcBef>
                <a:spcPts val="0"/>
              </a:spcBef>
              <a:spcAft>
                <a:spcPts val="0"/>
              </a:spcAft>
              <a:buClr>
                <a:schemeClr val="dk1"/>
              </a:buClr>
              <a:buSzPts val="1037"/>
              <a:buChar char="-"/>
            </a:pPr>
            <a:r>
              <a:rPr lang="it" sz="1037" u="sng">
                <a:solidFill>
                  <a:schemeClr val="dk1"/>
                </a:solidFill>
                <a:hlinkClick r:id="rId6">
                  <a:extLst>
                    <a:ext uri="{A12FA001-AC4F-418D-AE19-62706E023703}">
                      <ahyp:hlinkClr xmlns:ahyp="http://schemas.microsoft.com/office/drawing/2018/hyperlinkcolor" val="tx"/>
                    </a:ext>
                  </a:extLst>
                </a:hlinkClick>
              </a:rPr>
              <a:t>https://www.touteleurope.eu/institutions/qu-est-ce-que-l-agence-europeenne-de-garde-frontieres-et-de-garde-cotes-frontex/</a:t>
            </a:r>
            <a:endParaRPr sz="1037">
              <a:solidFill>
                <a:schemeClr val="dk1"/>
              </a:solidFill>
            </a:endParaRPr>
          </a:p>
          <a:p>
            <a:pPr marL="457200" lvl="0" indent="-294455" algn="just" rtl="0">
              <a:spcBef>
                <a:spcPts val="0"/>
              </a:spcBef>
              <a:spcAft>
                <a:spcPts val="0"/>
              </a:spcAft>
              <a:buClr>
                <a:schemeClr val="dk1"/>
              </a:buClr>
              <a:buSzPts val="1037"/>
              <a:buChar char="-"/>
            </a:pPr>
            <a:r>
              <a:rPr lang="it" sz="1037" u="sng">
                <a:solidFill>
                  <a:schemeClr val="dk1"/>
                </a:solidFill>
                <a:hlinkClick r:id="rId7">
                  <a:extLst>
                    <a:ext uri="{A12FA001-AC4F-418D-AE19-62706E023703}">
                      <ahyp:hlinkClr xmlns:ahyp="http://schemas.microsoft.com/office/drawing/2018/hyperlinkcolor" val="tx"/>
                    </a:ext>
                  </a:extLst>
                </a:hlinkClick>
              </a:rPr>
              <a:t>https://www.cncd.be/Frontex-Droits-humains-en-danger</a:t>
            </a:r>
            <a:endParaRPr sz="1037">
              <a:solidFill>
                <a:schemeClr val="dk1"/>
              </a:solidFill>
            </a:endParaRPr>
          </a:p>
          <a:p>
            <a:pPr marL="457200" lvl="0" indent="-294455" algn="just" rtl="0">
              <a:spcBef>
                <a:spcPts val="0"/>
              </a:spcBef>
              <a:spcAft>
                <a:spcPts val="0"/>
              </a:spcAft>
              <a:buClr>
                <a:schemeClr val="dk1"/>
              </a:buClr>
              <a:buSzPts val="1037"/>
              <a:buChar char="-"/>
            </a:pPr>
            <a:r>
              <a:rPr lang="it" sz="1037" u="sng">
                <a:solidFill>
                  <a:schemeClr val="dk1"/>
                </a:solidFill>
                <a:hlinkClick r:id="rId8">
                  <a:extLst>
                    <a:ext uri="{A12FA001-AC4F-418D-AE19-62706E023703}">
                      <ahyp:hlinkClr xmlns:ahyp="http://schemas.microsoft.com/office/drawing/2018/hyperlinkcolor" val="tx"/>
                    </a:ext>
                  </a:extLst>
                </a:hlinkClick>
              </a:rPr>
              <a:t>https://www.courrierinternational.com/article/immigration-la-cour-des-comptes-europeenne-attaque-frontex</a:t>
            </a:r>
            <a:endParaRPr sz="1037">
              <a:solidFill>
                <a:schemeClr val="dk1"/>
              </a:solidFill>
            </a:endParaRPr>
          </a:p>
          <a:p>
            <a:pPr marL="0" lvl="0" indent="0" algn="just" rtl="0">
              <a:spcBef>
                <a:spcPts val="0"/>
              </a:spcBef>
              <a:spcAft>
                <a:spcPts val="0"/>
              </a:spcAft>
              <a:buNone/>
            </a:pPr>
            <a:endParaRPr sz="20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26"/>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49" name="Google Shape;149;p26"/>
          <p:cNvSpPr txBox="1">
            <a:spLocks noGrp="1"/>
          </p:cNvSpPr>
          <p:nvPr>
            <p:ph type="title"/>
          </p:nvPr>
        </p:nvSpPr>
        <p:spPr>
          <a:xfrm>
            <a:off x="541625" y="3994809"/>
            <a:ext cx="3293400" cy="8802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lt1"/>
              </a:buClr>
              <a:buSzPts val="3000"/>
              <a:buFont typeface="Calibri"/>
              <a:buNone/>
            </a:pPr>
            <a:r>
              <a:rPr lang="it" sz="3000"/>
              <a:t>What do you think?</a:t>
            </a:r>
            <a:endParaRPr sz="1322"/>
          </a:p>
        </p:txBody>
      </p:sp>
      <p:pic>
        <p:nvPicPr>
          <p:cNvPr id="150" name="Google Shape;150;p26" descr="Ein Bild, das draußen, Himmel, Person, Wasser enthält.&#10;&#10;Automatisch generierte Beschreibung"/>
          <p:cNvPicPr preferRelativeResize="0">
            <a:picLocks noGrp="1"/>
          </p:cNvPicPr>
          <p:nvPr>
            <p:ph type="body" idx="1"/>
          </p:nvPr>
        </p:nvPicPr>
        <p:blipFill rotWithShape="1">
          <a:blip r:embed="rId3">
            <a:alphaModFix/>
          </a:blip>
          <a:srcRect r="13713" b="1"/>
          <a:stretch/>
        </p:blipFill>
        <p:spPr>
          <a:xfrm>
            <a:off x="4" y="-1"/>
            <a:ext cx="4500562" cy="2933871"/>
          </a:xfrm>
          <a:prstGeom prst="rect">
            <a:avLst/>
          </a:prstGeom>
          <a:noFill/>
          <a:ln>
            <a:noFill/>
          </a:ln>
        </p:spPr>
      </p:pic>
      <p:pic>
        <p:nvPicPr>
          <p:cNvPr id="151" name="Google Shape;151;p26" descr="Ein Bild, das Vorhang, Flagge, Im Haus enthält.&#10;&#10;Automatisch generierte Beschreibung"/>
          <p:cNvPicPr preferRelativeResize="0"/>
          <p:nvPr/>
        </p:nvPicPr>
        <p:blipFill rotWithShape="1">
          <a:blip r:embed="rId4">
            <a:alphaModFix/>
          </a:blip>
          <a:srcRect t="8116" r="1" b="2676"/>
          <a:stretch/>
        </p:blipFill>
        <p:spPr>
          <a:xfrm>
            <a:off x="4643434" y="-1"/>
            <a:ext cx="4500563" cy="2991021"/>
          </a:xfrm>
          <a:custGeom>
            <a:avLst/>
            <a:gdLst/>
            <a:ahLst/>
            <a:cxnLst/>
            <a:rect l="l" t="t" r="r" b="b"/>
            <a:pathLst>
              <a:path w="6000750" h="3988028" extrusionOk="0">
                <a:moveTo>
                  <a:pt x="0" y="0"/>
                </a:moveTo>
                <a:lnTo>
                  <a:pt x="6000750" y="0"/>
                </a:lnTo>
                <a:lnTo>
                  <a:pt x="6000750" y="797153"/>
                </a:lnTo>
                <a:lnTo>
                  <a:pt x="6000750" y="2634343"/>
                </a:lnTo>
                <a:lnTo>
                  <a:pt x="6000750" y="3911828"/>
                </a:lnTo>
                <a:lnTo>
                  <a:pt x="3248025" y="3988028"/>
                </a:lnTo>
                <a:lnTo>
                  <a:pt x="0" y="3780026"/>
                </a:lnTo>
                <a:close/>
              </a:path>
            </a:pathLst>
          </a:custGeom>
          <a:noFill/>
          <a:ln>
            <a:noFill/>
          </a:ln>
        </p:spPr>
      </p:pic>
      <p:grpSp>
        <p:nvGrpSpPr>
          <p:cNvPr id="152" name="Google Shape;152;p26"/>
          <p:cNvGrpSpPr/>
          <p:nvPr/>
        </p:nvGrpSpPr>
        <p:grpSpPr>
          <a:xfrm>
            <a:off x="0" y="2646744"/>
            <a:ext cx="9144000" cy="567876"/>
            <a:chOff x="0" y="2959818"/>
            <a:chExt cx="12192000" cy="757168"/>
          </a:xfrm>
        </p:grpSpPr>
        <p:sp>
          <p:nvSpPr>
            <p:cNvPr id="153" name="Google Shape;153;p26"/>
            <p:cNvSpPr/>
            <p:nvPr/>
          </p:nvSpPr>
          <p:spPr>
            <a:xfrm>
              <a:off x="0" y="2959818"/>
              <a:ext cx="12192000" cy="757168"/>
            </a:xfrm>
            <a:custGeom>
              <a:avLst/>
              <a:gdLst/>
              <a:ahLst/>
              <a:cxnLst/>
              <a:rect l="l" t="t" r="r" b="b"/>
              <a:pathLst>
                <a:path w="12192000" h="757168" extrusionOk="0">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a:noFill/>
            </a:ln>
            <a:effectLst>
              <a:outerShdw blurRad="381000" dist="152400" dir="5400000" algn="t" rotWithShape="0">
                <a:srgbClr val="000000">
                  <a:alpha val="9803"/>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54" name="Google Shape;154;p26"/>
            <p:cNvSpPr/>
            <p:nvPr/>
          </p:nvSpPr>
          <p:spPr>
            <a:xfrm>
              <a:off x="0" y="2959818"/>
              <a:ext cx="12192000" cy="757168"/>
            </a:xfrm>
            <a:custGeom>
              <a:avLst/>
              <a:gdLst/>
              <a:ahLst/>
              <a:cxnLst/>
              <a:rect l="l" t="t" r="r" b="b"/>
              <a:pathLst>
                <a:path w="12192000" h="757168" extrusionOk="0">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rotWithShape="1">
              <a:blip r:embed="rId5">
                <a:alphaModFix amt="57000"/>
              </a:blip>
              <a:tile tx="0" ty="0" sx="100000" sy="100000" flip="none" algn="tl"/>
            </a:blip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sp>
        <p:nvSpPr>
          <p:cNvPr id="155" name="Google Shape;155;p26"/>
          <p:cNvSpPr txBox="1"/>
          <p:nvPr/>
        </p:nvSpPr>
        <p:spPr>
          <a:xfrm>
            <a:off x="5326250" y="3848100"/>
            <a:ext cx="3376800" cy="102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3000">
                <a:latin typeface="Calibri"/>
                <a:ea typeface="Calibri"/>
                <a:cs typeface="Calibri"/>
                <a:sym typeface="Calibri"/>
              </a:rPr>
              <a:t>What is the reality?</a:t>
            </a:r>
            <a:endParaRPr sz="30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59"/>
        <p:cNvGrpSpPr/>
        <p:nvPr/>
      </p:nvGrpSpPr>
      <p:grpSpPr>
        <a:xfrm>
          <a:off x="0" y="0"/>
          <a:ext cx="0" cy="0"/>
          <a:chOff x="0" y="0"/>
          <a:chExt cx="0" cy="0"/>
        </a:xfrm>
      </p:grpSpPr>
      <p:sp>
        <p:nvSpPr>
          <p:cNvPr id="160" name="Google Shape;160;p2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it"/>
              <a:t>Outline</a:t>
            </a:r>
            <a:endParaRPr/>
          </a:p>
        </p:txBody>
      </p:sp>
      <p:sp>
        <p:nvSpPr>
          <p:cNvPr id="161" name="Google Shape;161;p2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it" sz="1600"/>
              <a:t>1. Basics (What should you know about Frontex)</a:t>
            </a:r>
            <a:endParaRPr sz="1600"/>
          </a:p>
          <a:p>
            <a:pPr marL="457200" lvl="0" indent="-330200" algn="l" rtl="0">
              <a:spcBef>
                <a:spcPts val="0"/>
              </a:spcBef>
              <a:spcAft>
                <a:spcPts val="0"/>
              </a:spcAft>
              <a:buSzPts val="1600"/>
              <a:buChar char="●"/>
            </a:pPr>
            <a:r>
              <a:rPr lang="it" sz="1600"/>
              <a:t>2. Development of Frontex + Current operations</a:t>
            </a:r>
            <a:endParaRPr sz="1600"/>
          </a:p>
          <a:p>
            <a:pPr marL="457200" lvl="0" indent="-330200" algn="l" rtl="0">
              <a:spcBef>
                <a:spcPts val="0"/>
              </a:spcBef>
              <a:spcAft>
                <a:spcPts val="0"/>
              </a:spcAft>
              <a:buSzPts val="1600"/>
              <a:buChar char="●"/>
            </a:pPr>
            <a:r>
              <a:rPr lang="it" sz="1600"/>
              <a:t>3. Criticism of Frontex</a:t>
            </a:r>
            <a:endParaRPr sz="1600"/>
          </a:p>
          <a:p>
            <a:pPr marL="457200" lvl="0" indent="-330200" algn="l" rtl="0">
              <a:spcBef>
                <a:spcPts val="0"/>
              </a:spcBef>
              <a:spcAft>
                <a:spcPts val="0"/>
              </a:spcAft>
              <a:buSzPts val="1600"/>
              <a:buChar char="●"/>
            </a:pPr>
            <a:r>
              <a:rPr lang="it" sz="1600"/>
              <a:t>4. Discussion </a:t>
            </a:r>
            <a:endParaRPr sz="1600"/>
          </a:p>
          <a:p>
            <a:pPr marL="457200" lvl="0" indent="-330200" algn="l" rtl="0">
              <a:spcBef>
                <a:spcPts val="0"/>
              </a:spcBef>
              <a:spcAft>
                <a:spcPts val="0"/>
              </a:spcAft>
              <a:buSzPts val="1600"/>
              <a:buChar char="●"/>
            </a:pPr>
            <a:r>
              <a:rPr lang="it" sz="1600"/>
              <a:t>5. Sources</a:t>
            </a:r>
            <a:endParaRPr sz="1600"/>
          </a:p>
        </p:txBody>
      </p:sp>
      <p:pic>
        <p:nvPicPr>
          <p:cNvPr id="162" name="Google Shape;162;p27"/>
          <p:cNvPicPr preferRelativeResize="0"/>
          <p:nvPr/>
        </p:nvPicPr>
        <p:blipFill>
          <a:blip r:embed="rId3">
            <a:alphaModFix/>
          </a:blip>
          <a:stretch>
            <a:fillRect/>
          </a:stretch>
        </p:blipFill>
        <p:spPr>
          <a:xfrm>
            <a:off x="7547400" y="3095275"/>
            <a:ext cx="1509975" cy="19886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66"/>
        <p:cNvGrpSpPr/>
        <p:nvPr/>
      </p:nvGrpSpPr>
      <p:grpSpPr>
        <a:xfrm>
          <a:off x="0" y="0"/>
          <a:ext cx="0" cy="0"/>
          <a:chOff x="0" y="0"/>
          <a:chExt cx="0" cy="0"/>
        </a:xfrm>
      </p:grpSpPr>
      <p:sp>
        <p:nvSpPr>
          <p:cNvPr id="167" name="Google Shape;167;p2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457200" lvl="0" indent="-431800" algn="ctr" rtl="0">
              <a:spcBef>
                <a:spcPts val="0"/>
              </a:spcBef>
              <a:spcAft>
                <a:spcPts val="0"/>
              </a:spcAft>
              <a:buSzPts val="3200"/>
              <a:buAutoNum type="arabicPeriod"/>
            </a:pPr>
            <a:r>
              <a:rPr lang="it"/>
              <a:t>FRONTEX: what you should know</a:t>
            </a:r>
            <a:endParaRPr/>
          </a:p>
        </p:txBody>
      </p:sp>
      <p:sp>
        <p:nvSpPr>
          <p:cNvPr id="168" name="Google Shape;168;p2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it" sz="1600"/>
              <a:t>2 dates to remember:</a:t>
            </a:r>
            <a:endParaRPr sz="1600"/>
          </a:p>
          <a:p>
            <a:pPr marL="457200" lvl="0" indent="-330200" algn="l" rtl="0">
              <a:spcBef>
                <a:spcPts val="0"/>
              </a:spcBef>
              <a:spcAft>
                <a:spcPts val="0"/>
              </a:spcAft>
              <a:buSzPts val="1600"/>
              <a:buAutoNum type="arabicPeriod"/>
            </a:pPr>
            <a:r>
              <a:rPr lang="it" sz="1600" b="1"/>
              <a:t>3 October 2005 :</a:t>
            </a:r>
            <a:r>
              <a:rPr lang="it" sz="1600"/>
              <a:t> first establishment as the European Agency for the Management of Operational Cooperation at the External Borders</a:t>
            </a:r>
            <a:endParaRPr sz="1600"/>
          </a:p>
          <a:p>
            <a:pPr marL="457200" lvl="0" indent="-330200" algn="l" rtl="0">
              <a:spcBef>
                <a:spcPts val="0"/>
              </a:spcBef>
              <a:spcAft>
                <a:spcPts val="0"/>
              </a:spcAft>
              <a:buSzPts val="1600"/>
              <a:buAutoNum type="arabicPeriod"/>
            </a:pPr>
            <a:r>
              <a:rPr lang="it" sz="1600" b="1"/>
              <a:t>6 October 2016</a:t>
            </a:r>
            <a:r>
              <a:rPr lang="it" sz="1600"/>
              <a:t>: became a fully-fledged EU’s agency (European Border and Coast Guard Agency) in response to the 2015-2016 European migrant crisis</a:t>
            </a:r>
            <a:endParaRPr sz="1600"/>
          </a:p>
          <a:p>
            <a:pPr marL="457200" lvl="0" indent="0" algn="l" rtl="0">
              <a:spcBef>
                <a:spcPts val="1200"/>
              </a:spcBef>
              <a:spcAft>
                <a:spcPts val="0"/>
              </a:spcAft>
              <a:buNone/>
            </a:pPr>
            <a:endParaRPr sz="1600"/>
          </a:p>
          <a:p>
            <a:pPr marL="457200" lvl="0" indent="-330200" algn="l" rtl="0">
              <a:spcBef>
                <a:spcPts val="1200"/>
              </a:spcBef>
              <a:spcAft>
                <a:spcPts val="0"/>
              </a:spcAft>
              <a:buSzPts val="1600"/>
              <a:buChar char="●"/>
            </a:pPr>
            <a:r>
              <a:rPr lang="it" sz="1600"/>
              <a:t>Headquarters location: Warsaw, Poland</a:t>
            </a:r>
            <a:endParaRPr sz="1600"/>
          </a:p>
        </p:txBody>
      </p:sp>
      <p:pic>
        <p:nvPicPr>
          <p:cNvPr id="169" name="Google Shape;169;p28"/>
          <p:cNvPicPr preferRelativeResize="0"/>
          <p:nvPr/>
        </p:nvPicPr>
        <p:blipFill>
          <a:blip r:embed="rId3">
            <a:alphaModFix/>
          </a:blip>
          <a:stretch>
            <a:fillRect/>
          </a:stretch>
        </p:blipFill>
        <p:spPr>
          <a:xfrm>
            <a:off x="7547400" y="3095275"/>
            <a:ext cx="1509975" cy="19886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457200" lvl="0" indent="-431800" algn="ctr" rtl="0">
              <a:spcBef>
                <a:spcPts val="0"/>
              </a:spcBef>
              <a:spcAft>
                <a:spcPts val="0"/>
              </a:spcAft>
              <a:buSzPts val="3200"/>
              <a:buAutoNum type="arabicPeriod"/>
            </a:pPr>
            <a:r>
              <a:rPr lang="it"/>
              <a:t>FRONTEX: what you should know</a:t>
            </a:r>
            <a:endParaRPr/>
          </a:p>
        </p:txBody>
      </p:sp>
      <p:sp>
        <p:nvSpPr>
          <p:cNvPr id="175" name="Google Shape;175;p29"/>
          <p:cNvSpPr txBox="1">
            <a:spLocks noGrp="1"/>
          </p:cNvSpPr>
          <p:nvPr>
            <p:ph type="body" idx="1"/>
          </p:nvPr>
        </p:nvSpPr>
        <p:spPr>
          <a:xfrm>
            <a:off x="4145550" y="1923400"/>
            <a:ext cx="4728000" cy="2706000"/>
          </a:xfrm>
          <a:prstGeom prst="rect">
            <a:avLst/>
          </a:prstGeom>
        </p:spPr>
        <p:txBody>
          <a:bodyPr spcFirstLastPara="1" wrap="square" lIns="91425" tIns="91425" rIns="91425" bIns="91425" anchor="t" anchorCtr="0">
            <a:normAutofit fontScale="70000"/>
          </a:bodyPr>
          <a:lstStyle/>
          <a:p>
            <a:pPr marL="0" lvl="0" indent="0" algn="just" rtl="0">
              <a:spcBef>
                <a:spcPts val="0"/>
              </a:spcBef>
              <a:spcAft>
                <a:spcPts val="0"/>
              </a:spcAft>
              <a:buNone/>
            </a:pPr>
            <a:r>
              <a:rPr lang="it" sz="1600"/>
              <a:t>“Frontex, the European Border and Coast Guard Agency, supports EU Member States and Schengen-associated countries in the management of the EU’s external borders and the fight against cross-border crime. (...) </a:t>
            </a:r>
            <a:r>
              <a:rPr lang="it" sz="1600">
                <a:highlight>
                  <a:srgbClr val="FFFFFF"/>
                </a:highlight>
              </a:rPr>
              <a:t>They (FRONTEX’s officers) perform a variety of tasks such as border surveillance, fighting cross-border crime, and assisting in return operations. The officers stand together with national authorities to safeguard the Schengen Area, one of Europe’s greatest achievements.”</a:t>
            </a:r>
            <a:endParaRPr sz="1600"/>
          </a:p>
          <a:p>
            <a:pPr marL="0" lvl="0" indent="0" algn="l" rtl="0">
              <a:spcBef>
                <a:spcPts val="1200"/>
              </a:spcBef>
              <a:spcAft>
                <a:spcPts val="0"/>
              </a:spcAft>
              <a:buNone/>
            </a:pPr>
            <a:endParaRPr sz="1600"/>
          </a:p>
          <a:p>
            <a:pPr marL="0" lvl="0" indent="0" algn="l" rtl="0">
              <a:spcBef>
                <a:spcPts val="0"/>
              </a:spcBef>
              <a:spcAft>
                <a:spcPts val="0"/>
              </a:spcAft>
              <a:buNone/>
            </a:pPr>
            <a:r>
              <a:rPr lang="it" sz="1600"/>
              <a:t>Source : FRONTEX’s official website (https://frontex.europa.eu/about-frontex/who-we-are/tasks-mission/)</a:t>
            </a:r>
            <a:endParaRPr sz="1600"/>
          </a:p>
          <a:p>
            <a:pPr marL="0" lvl="0" indent="0" algn="l" rtl="0">
              <a:spcBef>
                <a:spcPts val="0"/>
              </a:spcBef>
              <a:spcAft>
                <a:spcPts val="1200"/>
              </a:spcAft>
              <a:buNone/>
            </a:pPr>
            <a:endParaRPr/>
          </a:p>
        </p:txBody>
      </p:sp>
      <p:pic>
        <p:nvPicPr>
          <p:cNvPr id="176" name="Google Shape;176;p29"/>
          <p:cNvPicPr preferRelativeResize="0"/>
          <p:nvPr/>
        </p:nvPicPr>
        <p:blipFill>
          <a:blip r:embed="rId3">
            <a:alphaModFix/>
          </a:blip>
          <a:stretch>
            <a:fillRect/>
          </a:stretch>
        </p:blipFill>
        <p:spPr>
          <a:xfrm>
            <a:off x="163200" y="2145075"/>
            <a:ext cx="3898600" cy="21262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80"/>
        <p:cNvGrpSpPr/>
        <p:nvPr/>
      </p:nvGrpSpPr>
      <p:grpSpPr>
        <a:xfrm>
          <a:off x="0" y="0"/>
          <a:ext cx="0" cy="0"/>
          <a:chOff x="0" y="0"/>
          <a:chExt cx="0" cy="0"/>
        </a:xfrm>
      </p:grpSpPr>
      <p:sp>
        <p:nvSpPr>
          <p:cNvPr id="181" name="Google Shape;181;p3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457200" lvl="0" indent="-431800" algn="ctr" rtl="0">
              <a:spcBef>
                <a:spcPts val="0"/>
              </a:spcBef>
              <a:spcAft>
                <a:spcPts val="0"/>
              </a:spcAft>
              <a:buSzPts val="3200"/>
              <a:buAutoNum type="arabicPeriod"/>
            </a:pPr>
            <a:r>
              <a:rPr lang="it"/>
              <a:t>FRONTEX: what you should know</a:t>
            </a:r>
            <a:endParaRPr/>
          </a:p>
        </p:txBody>
      </p:sp>
      <p:sp>
        <p:nvSpPr>
          <p:cNvPr id="182" name="Google Shape;182;p3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it"/>
              <a:t>Brief reminder of what Schengen area is</a:t>
            </a:r>
            <a:endParaRPr/>
          </a:p>
          <a:p>
            <a:pPr marL="457200" lvl="0" indent="0" algn="l" rtl="0">
              <a:spcBef>
                <a:spcPts val="1200"/>
              </a:spcBef>
              <a:spcAft>
                <a:spcPts val="0"/>
              </a:spcAft>
              <a:buNone/>
            </a:pPr>
            <a:endParaRPr/>
          </a:p>
          <a:p>
            <a:pPr marL="457200" lvl="0" indent="-342900" algn="l" rtl="0">
              <a:spcBef>
                <a:spcPts val="1200"/>
              </a:spcBef>
              <a:spcAft>
                <a:spcPts val="0"/>
              </a:spcAft>
              <a:buSzPts val="1800"/>
              <a:buChar char="●"/>
            </a:pPr>
            <a:r>
              <a:rPr lang="it"/>
              <a:t>SIS (Schengen Information System): a reference tool in FRONTEX’s work</a:t>
            </a:r>
            <a:endParaRPr/>
          </a:p>
          <a:p>
            <a:pPr marL="0" lvl="0" indent="0" algn="l" rtl="0">
              <a:spcBef>
                <a:spcPts val="1200"/>
              </a:spcBef>
              <a:spcAft>
                <a:spcPts val="0"/>
              </a:spcAft>
              <a:buNone/>
            </a:pPr>
            <a:endParaRPr/>
          </a:p>
          <a:p>
            <a:pPr marL="457200" lvl="0" indent="-342900" algn="l" rtl="0">
              <a:spcBef>
                <a:spcPts val="1200"/>
              </a:spcBef>
              <a:spcAft>
                <a:spcPts val="0"/>
              </a:spcAft>
              <a:buSzPts val="1800"/>
              <a:buChar char="●"/>
            </a:pPr>
            <a:r>
              <a:rPr lang="it"/>
              <a:t>The 2015-2016’s migrant crisis: a little bit of context that led FRONTEX to evolve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a:t>2. Development of FRONTEX</a:t>
            </a:r>
            <a:endParaRPr/>
          </a:p>
        </p:txBody>
      </p:sp>
      <p:grpSp>
        <p:nvGrpSpPr>
          <p:cNvPr id="188" name="Google Shape;188;p31"/>
          <p:cNvGrpSpPr/>
          <p:nvPr/>
        </p:nvGrpSpPr>
        <p:grpSpPr>
          <a:xfrm>
            <a:off x="628650" y="1734744"/>
            <a:ext cx="7886700" cy="3263552"/>
            <a:chOff x="0" y="0"/>
            <a:chExt cx="10515600" cy="4351402"/>
          </a:xfrm>
        </p:grpSpPr>
        <p:sp>
          <p:nvSpPr>
            <p:cNvPr id="189" name="Google Shape;189;p31"/>
            <p:cNvSpPr/>
            <p:nvPr/>
          </p:nvSpPr>
          <p:spPr>
            <a:xfrm>
              <a:off x="0" y="1305401"/>
              <a:ext cx="10515600" cy="1740600"/>
            </a:xfrm>
            <a:prstGeom prst="notchedRightArrow">
              <a:avLst>
                <a:gd name="adj1" fmla="val 50000"/>
                <a:gd name="adj2" fmla="val 50000"/>
              </a:avLst>
            </a:prstGeom>
            <a:solidFill>
              <a:srgbClr val="CCD3EA"/>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0" name="Google Shape;190;p31"/>
            <p:cNvSpPr/>
            <p:nvPr/>
          </p:nvSpPr>
          <p:spPr>
            <a:xfrm>
              <a:off x="2599" y="0"/>
              <a:ext cx="1513500" cy="17406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1" name="Google Shape;191;p31"/>
            <p:cNvSpPr txBox="1"/>
            <p:nvPr/>
          </p:nvSpPr>
          <p:spPr>
            <a:xfrm>
              <a:off x="2599" y="0"/>
              <a:ext cx="1513500" cy="1740600"/>
            </a:xfrm>
            <a:prstGeom prst="rect">
              <a:avLst/>
            </a:prstGeom>
            <a:noFill/>
            <a:ln>
              <a:noFill/>
            </a:ln>
          </p:spPr>
          <p:txBody>
            <a:bodyPr spcFirstLastPara="1" wrap="square" lIns="64000" tIns="64000" rIns="64000" bIns="64000" anchor="b" anchorCtr="0">
              <a:noAutofit/>
            </a:bodyPr>
            <a:lstStyle/>
            <a:p>
              <a:pPr marL="0" marR="0" lvl="0" indent="0" algn="ctr" rtl="0">
                <a:lnSpc>
                  <a:spcPct val="90000"/>
                </a:lnSpc>
                <a:spcBef>
                  <a:spcPts val="0"/>
                </a:spcBef>
                <a:spcAft>
                  <a:spcPts val="0"/>
                </a:spcAft>
                <a:buClr>
                  <a:schemeClr val="dk1"/>
                </a:buClr>
                <a:buSzPts val="900"/>
                <a:buFont typeface="Calibri"/>
                <a:buNone/>
              </a:pPr>
              <a:r>
                <a:rPr lang="it" sz="900" b="0" i="0" u="none" strike="noStrike" cap="none">
                  <a:solidFill>
                    <a:schemeClr val="dk1"/>
                  </a:solidFill>
                  <a:latin typeface="Calibri"/>
                  <a:ea typeface="Calibri"/>
                  <a:cs typeface="Calibri"/>
                  <a:sym typeface="Calibri"/>
                </a:rPr>
                <a:t>6 million euros 2005 (start)</a:t>
              </a:r>
              <a:endParaRPr sz="1100"/>
            </a:p>
          </p:txBody>
        </p:sp>
        <p:sp>
          <p:nvSpPr>
            <p:cNvPr id="192" name="Google Shape;192;p31"/>
            <p:cNvSpPr/>
            <p:nvPr/>
          </p:nvSpPr>
          <p:spPr>
            <a:xfrm>
              <a:off x="541739" y="1958102"/>
              <a:ext cx="435000" cy="43500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3" name="Google Shape;193;p31"/>
            <p:cNvSpPr/>
            <p:nvPr/>
          </p:nvSpPr>
          <p:spPr>
            <a:xfrm>
              <a:off x="1591684" y="2610802"/>
              <a:ext cx="1513500" cy="17406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4" name="Google Shape;194;p31"/>
            <p:cNvSpPr txBox="1"/>
            <p:nvPr/>
          </p:nvSpPr>
          <p:spPr>
            <a:xfrm>
              <a:off x="1591684" y="2610802"/>
              <a:ext cx="1513500" cy="1740600"/>
            </a:xfrm>
            <a:prstGeom prst="rect">
              <a:avLst/>
            </a:prstGeom>
            <a:noFill/>
            <a:ln>
              <a:noFill/>
            </a:ln>
          </p:spPr>
          <p:txBody>
            <a:bodyPr spcFirstLastPara="1" wrap="square" lIns="64000" tIns="64000" rIns="64000" bIns="64000" anchor="t" anchorCtr="0">
              <a:noAutofit/>
            </a:bodyPr>
            <a:lstStyle/>
            <a:p>
              <a:pPr marL="0" marR="0" lvl="0" indent="0" algn="ctr" rtl="0">
                <a:lnSpc>
                  <a:spcPct val="90000"/>
                </a:lnSpc>
                <a:spcBef>
                  <a:spcPts val="0"/>
                </a:spcBef>
                <a:spcAft>
                  <a:spcPts val="0"/>
                </a:spcAft>
                <a:buClr>
                  <a:schemeClr val="dk1"/>
                </a:buClr>
                <a:buSzPts val="900"/>
                <a:buFont typeface="Calibri"/>
                <a:buNone/>
              </a:pPr>
              <a:r>
                <a:rPr lang="it" sz="900" b="0" i="0" u="none" strike="noStrike" cap="none">
                  <a:solidFill>
                    <a:schemeClr val="dk1"/>
                  </a:solidFill>
                  <a:latin typeface="Calibri"/>
                  <a:ea typeface="Calibri"/>
                  <a:cs typeface="Calibri"/>
                  <a:sym typeface="Calibri"/>
                </a:rPr>
                <a:t>Major legislative changes in 2016 and in 2019 </a:t>
              </a:r>
              <a:endParaRPr sz="900" b="0" i="0" u="none" strike="noStrike" cap="none">
                <a:solidFill>
                  <a:schemeClr val="dk1"/>
                </a:solidFill>
                <a:latin typeface="Calibri"/>
                <a:ea typeface="Calibri"/>
                <a:cs typeface="Calibri"/>
                <a:sym typeface="Calibri"/>
              </a:endParaRPr>
            </a:p>
          </p:txBody>
        </p:sp>
        <p:sp>
          <p:nvSpPr>
            <p:cNvPr id="195" name="Google Shape;195;p31"/>
            <p:cNvSpPr/>
            <p:nvPr/>
          </p:nvSpPr>
          <p:spPr>
            <a:xfrm>
              <a:off x="2130825" y="1958102"/>
              <a:ext cx="435000" cy="43500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6" name="Google Shape;196;p31"/>
            <p:cNvSpPr/>
            <p:nvPr/>
          </p:nvSpPr>
          <p:spPr>
            <a:xfrm>
              <a:off x="3180770" y="0"/>
              <a:ext cx="1513500" cy="17406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7" name="Google Shape;197;p31"/>
            <p:cNvSpPr txBox="1"/>
            <p:nvPr/>
          </p:nvSpPr>
          <p:spPr>
            <a:xfrm>
              <a:off x="3180770" y="0"/>
              <a:ext cx="1513500" cy="1740600"/>
            </a:xfrm>
            <a:prstGeom prst="rect">
              <a:avLst/>
            </a:prstGeom>
            <a:noFill/>
            <a:ln>
              <a:noFill/>
            </a:ln>
          </p:spPr>
          <p:txBody>
            <a:bodyPr spcFirstLastPara="1" wrap="square" lIns="64000" tIns="64000" rIns="64000" bIns="64000" anchor="b" anchorCtr="0">
              <a:noAutofit/>
            </a:bodyPr>
            <a:lstStyle/>
            <a:p>
              <a:pPr marL="0" marR="0" lvl="0" indent="0" algn="ctr" rtl="0">
                <a:lnSpc>
                  <a:spcPct val="90000"/>
                </a:lnSpc>
                <a:spcBef>
                  <a:spcPts val="0"/>
                </a:spcBef>
                <a:spcAft>
                  <a:spcPts val="0"/>
                </a:spcAft>
                <a:buClr>
                  <a:schemeClr val="dk1"/>
                </a:buClr>
                <a:buSzPts val="900"/>
                <a:buFont typeface="Calibri"/>
                <a:buNone/>
              </a:pPr>
              <a:r>
                <a:rPr lang="it" sz="900" b="0" i="0" u="none" strike="noStrike" cap="none">
                  <a:solidFill>
                    <a:schemeClr val="dk1"/>
                  </a:solidFill>
                  <a:latin typeface="Calibri"/>
                  <a:ea typeface="Calibri"/>
                  <a:cs typeface="Calibri"/>
                  <a:sym typeface="Calibri"/>
                </a:rPr>
                <a:t>535 million euros in 2021</a:t>
              </a:r>
              <a:endParaRPr sz="1100"/>
            </a:p>
          </p:txBody>
        </p:sp>
        <p:sp>
          <p:nvSpPr>
            <p:cNvPr id="198" name="Google Shape;198;p31"/>
            <p:cNvSpPr/>
            <p:nvPr/>
          </p:nvSpPr>
          <p:spPr>
            <a:xfrm>
              <a:off x="3719910" y="1958102"/>
              <a:ext cx="435000" cy="43500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9" name="Google Shape;199;p31"/>
            <p:cNvSpPr/>
            <p:nvPr/>
          </p:nvSpPr>
          <p:spPr>
            <a:xfrm>
              <a:off x="4769855" y="2610802"/>
              <a:ext cx="1513500" cy="17406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0" name="Google Shape;200;p31"/>
            <p:cNvSpPr txBox="1"/>
            <p:nvPr/>
          </p:nvSpPr>
          <p:spPr>
            <a:xfrm>
              <a:off x="4769855" y="2610802"/>
              <a:ext cx="1513500" cy="1740600"/>
            </a:xfrm>
            <a:prstGeom prst="rect">
              <a:avLst/>
            </a:prstGeom>
            <a:noFill/>
            <a:ln>
              <a:noFill/>
            </a:ln>
          </p:spPr>
          <p:txBody>
            <a:bodyPr spcFirstLastPara="1" wrap="square" lIns="64000" tIns="64000" rIns="64000" bIns="64000" anchor="t" anchorCtr="0">
              <a:noAutofit/>
            </a:bodyPr>
            <a:lstStyle/>
            <a:p>
              <a:pPr marL="0" marR="0" lvl="0" indent="0" algn="ctr" rtl="0">
                <a:lnSpc>
                  <a:spcPct val="90000"/>
                </a:lnSpc>
                <a:spcBef>
                  <a:spcPts val="0"/>
                </a:spcBef>
                <a:spcAft>
                  <a:spcPts val="0"/>
                </a:spcAft>
                <a:buClr>
                  <a:schemeClr val="dk1"/>
                </a:buClr>
                <a:buSzPts val="900"/>
                <a:buFont typeface="Calibri"/>
                <a:buNone/>
              </a:pPr>
              <a:r>
                <a:rPr lang="it" sz="900" b="0" i="0" u="none" strike="noStrike" cap="none">
                  <a:solidFill>
                    <a:schemeClr val="dk1"/>
                  </a:solidFill>
                  <a:latin typeface="Calibri"/>
                  <a:ea typeface="Calibri"/>
                  <a:cs typeface="Calibri"/>
                  <a:sym typeface="Calibri"/>
                </a:rPr>
                <a:t>845 million euros in 2023</a:t>
              </a:r>
              <a:endParaRPr sz="1100"/>
            </a:p>
          </p:txBody>
        </p:sp>
        <p:sp>
          <p:nvSpPr>
            <p:cNvPr id="201" name="Google Shape;201;p31"/>
            <p:cNvSpPr/>
            <p:nvPr/>
          </p:nvSpPr>
          <p:spPr>
            <a:xfrm>
              <a:off x="5308995" y="1958102"/>
              <a:ext cx="435000" cy="43500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2" name="Google Shape;202;p31"/>
            <p:cNvSpPr/>
            <p:nvPr/>
          </p:nvSpPr>
          <p:spPr>
            <a:xfrm>
              <a:off x="6358940" y="0"/>
              <a:ext cx="1513500" cy="17406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3" name="Google Shape;203;p31"/>
            <p:cNvSpPr txBox="1"/>
            <p:nvPr/>
          </p:nvSpPr>
          <p:spPr>
            <a:xfrm>
              <a:off x="6358940" y="0"/>
              <a:ext cx="1513500" cy="1740600"/>
            </a:xfrm>
            <a:prstGeom prst="rect">
              <a:avLst/>
            </a:prstGeom>
            <a:noFill/>
            <a:ln>
              <a:noFill/>
            </a:ln>
          </p:spPr>
          <p:txBody>
            <a:bodyPr spcFirstLastPara="1" wrap="square" lIns="64000" tIns="64000" rIns="64000" bIns="64000" anchor="b" anchorCtr="0">
              <a:noAutofit/>
            </a:bodyPr>
            <a:lstStyle/>
            <a:p>
              <a:pPr marL="0" marR="0" lvl="0" indent="0" algn="ctr" rtl="0">
                <a:lnSpc>
                  <a:spcPct val="90000"/>
                </a:lnSpc>
                <a:spcBef>
                  <a:spcPts val="0"/>
                </a:spcBef>
                <a:spcAft>
                  <a:spcPts val="0"/>
                </a:spcAft>
                <a:buClr>
                  <a:schemeClr val="dk1"/>
                </a:buClr>
                <a:buSzPts val="900"/>
                <a:buFont typeface="Calibri"/>
                <a:buNone/>
              </a:pPr>
              <a:r>
                <a:rPr lang="it" sz="900" b="0" i="0" u="none" strike="noStrike" cap="none">
                  <a:solidFill>
                    <a:schemeClr val="dk1"/>
                  </a:solidFill>
                  <a:latin typeface="Calibri"/>
                  <a:ea typeface="Calibri"/>
                  <a:cs typeface="Calibri"/>
                  <a:sym typeface="Calibri"/>
                </a:rPr>
                <a:t>2 months ago Frontex accuses Greece of illegal push backs and </a:t>
              </a:r>
              <a:r>
                <a:rPr lang="it" sz="900">
                  <a:solidFill>
                    <a:schemeClr val="dk1"/>
                  </a:solidFill>
                  <a:latin typeface="Calibri"/>
                  <a:ea typeface="Calibri"/>
                  <a:cs typeface="Calibri"/>
                  <a:sym typeface="Calibri"/>
                </a:rPr>
                <a:t>threatens</a:t>
              </a:r>
              <a:r>
                <a:rPr lang="it" sz="900" b="0" i="0" u="none" strike="noStrike" cap="none">
                  <a:solidFill>
                    <a:schemeClr val="dk1"/>
                  </a:solidFill>
                  <a:latin typeface="Calibri"/>
                  <a:ea typeface="Calibri"/>
                  <a:cs typeface="Calibri"/>
                  <a:sym typeface="Calibri"/>
                </a:rPr>
                <a:t> to end </a:t>
              </a:r>
              <a:r>
                <a:rPr lang="it" sz="900">
                  <a:solidFill>
                    <a:schemeClr val="dk1"/>
                  </a:solidFill>
                  <a:latin typeface="Calibri"/>
                  <a:ea typeface="Calibri"/>
                  <a:cs typeface="Calibri"/>
                  <a:sym typeface="Calibri"/>
                </a:rPr>
                <a:t>its</a:t>
              </a:r>
              <a:r>
                <a:rPr lang="it" sz="900" b="0" i="0" u="none" strike="noStrike" cap="none">
                  <a:solidFill>
                    <a:schemeClr val="dk1"/>
                  </a:solidFill>
                  <a:latin typeface="Calibri"/>
                  <a:ea typeface="Calibri"/>
                  <a:cs typeface="Calibri"/>
                  <a:sym typeface="Calibri"/>
                </a:rPr>
                <a:t> operation in Greece</a:t>
              </a:r>
              <a:endParaRPr sz="900" b="0" i="0" u="none" strike="noStrike" cap="none">
                <a:solidFill>
                  <a:schemeClr val="dk1"/>
                </a:solidFill>
                <a:latin typeface="Calibri"/>
                <a:ea typeface="Calibri"/>
                <a:cs typeface="Calibri"/>
                <a:sym typeface="Calibri"/>
              </a:endParaRPr>
            </a:p>
          </p:txBody>
        </p:sp>
        <p:sp>
          <p:nvSpPr>
            <p:cNvPr id="204" name="Google Shape;204;p31"/>
            <p:cNvSpPr/>
            <p:nvPr/>
          </p:nvSpPr>
          <p:spPr>
            <a:xfrm>
              <a:off x="6898081" y="1958102"/>
              <a:ext cx="435000" cy="43500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5" name="Google Shape;205;p31"/>
            <p:cNvSpPr/>
            <p:nvPr/>
          </p:nvSpPr>
          <p:spPr>
            <a:xfrm>
              <a:off x="7948026" y="2610802"/>
              <a:ext cx="1513500" cy="17406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6" name="Google Shape;206;p31"/>
            <p:cNvSpPr txBox="1"/>
            <p:nvPr/>
          </p:nvSpPr>
          <p:spPr>
            <a:xfrm>
              <a:off x="7948026" y="2610802"/>
              <a:ext cx="1513500" cy="1740600"/>
            </a:xfrm>
            <a:prstGeom prst="rect">
              <a:avLst/>
            </a:prstGeom>
            <a:noFill/>
            <a:ln>
              <a:noFill/>
            </a:ln>
          </p:spPr>
          <p:txBody>
            <a:bodyPr spcFirstLastPara="1" wrap="square" lIns="64000" tIns="64000" rIns="64000" bIns="64000" anchor="t" anchorCtr="0">
              <a:noAutofit/>
            </a:bodyPr>
            <a:lstStyle/>
            <a:p>
              <a:pPr marL="0" marR="0" lvl="0" indent="0" algn="ctr" rtl="0">
                <a:lnSpc>
                  <a:spcPct val="90000"/>
                </a:lnSpc>
                <a:spcBef>
                  <a:spcPts val="0"/>
                </a:spcBef>
                <a:spcAft>
                  <a:spcPts val="0"/>
                </a:spcAft>
                <a:buClr>
                  <a:schemeClr val="dk1"/>
                </a:buClr>
                <a:buSzPts val="900"/>
                <a:buFont typeface="Calibri"/>
                <a:buNone/>
              </a:pPr>
              <a:r>
                <a:rPr lang="it" sz="900" b="0" i="0" u="none" strike="noStrike" cap="none">
                  <a:solidFill>
                    <a:schemeClr val="dk1"/>
                  </a:solidFill>
                  <a:latin typeface="Calibri"/>
                  <a:ea typeface="Calibri"/>
                  <a:cs typeface="Calibri"/>
                  <a:sym typeface="Calibri"/>
                </a:rPr>
                <a:t>September 2023 EU General Court rejects damage claims against Frontex. Consequence: Further critical examinations are prevented</a:t>
              </a:r>
              <a:endParaRPr sz="900" b="0" i="0" u="none" strike="noStrike" cap="none">
                <a:solidFill>
                  <a:schemeClr val="dk1"/>
                </a:solidFill>
                <a:latin typeface="Calibri"/>
                <a:ea typeface="Calibri"/>
                <a:cs typeface="Calibri"/>
                <a:sym typeface="Calibri"/>
              </a:endParaRPr>
            </a:p>
          </p:txBody>
        </p:sp>
        <p:sp>
          <p:nvSpPr>
            <p:cNvPr id="207" name="Google Shape;207;p31"/>
            <p:cNvSpPr/>
            <p:nvPr/>
          </p:nvSpPr>
          <p:spPr>
            <a:xfrm>
              <a:off x="8487166" y="1958102"/>
              <a:ext cx="435000" cy="43500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11"/>
        <p:cNvGrpSpPr/>
        <p:nvPr/>
      </p:nvGrpSpPr>
      <p:grpSpPr>
        <a:xfrm>
          <a:off x="0" y="0"/>
          <a:ext cx="0" cy="0"/>
          <a:chOff x="0" y="0"/>
          <a:chExt cx="0" cy="0"/>
        </a:xfrm>
      </p:grpSpPr>
      <p:sp>
        <p:nvSpPr>
          <p:cNvPr id="212" name="Google Shape;212;p3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213" name="Google Shape;213;p32"/>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214" name="Google Shape;214;p32" descr="Ein Bild, das Text, Karte, Atlas enthält.&#10;&#10;Automatisch generierte Beschreibung"/>
          <p:cNvPicPr preferRelativeResize="0"/>
          <p:nvPr/>
        </p:nvPicPr>
        <p:blipFill rotWithShape="1">
          <a:blip r:embed="rId3">
            <a:alphaModFix/>
          </a:blip>
          <a:srcRect r="1136"/>
          <a:stretch/>
        </p:blipFill>
        <p:spPr>
          <a:xfrm>
            <a:off x="2100" y="0"/>
            <a:ext cx="4572000" cy="5143499"/>
          </a:xfrm>
          <a:prstGeom prst="rect">
            <a:avLst/>
          </a:prstGeom>
          <a:noFill/>
          <a:ln>
            <a:noFill/>
          </a:ln>
        </p:spPr>
      </p:pic>
      <p:sp>
        <p:nvSpPr>
          <p:cNvPr id="215" name="Google Shape;215;p32"/>
          <p:cNvSpPr txBox="1"/>
          <p:nvPr/>
        </p:nvSpPr>
        <p:spPr>
          <a:xfrm>
            <a:off x="4882400" y="295900"/>
            <a:ext cx="3890400" cy="13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3200">
                <a:solidFill>
                  <a:schemeClr val="lt1"/>
                </a:solidFill>
                <a:latin typeface="Roboto"/>
                <a:ea typeface="Roboto"/>
                <a:cs typeface="Roboto"/>
                <a:sym typeface="Roboto"/>
              </a:rPr>
              <a:t>2.  Development of FRONTEX</a:t>
            </a:r>
            <a:endParaRPr sz="3200">
              <a:solidFill>
                <a:schemeClr val="lt1"/>
              </a:solidFill>
              <a:latin typeface="Roboto"/>
              <a:ea typeface="Roboto"/>
              <a:cs typeface="Roboto"/>
              <a:sym typeface="Roboto"/>
            </a:endParaRPr>
          </a:p>
        </p:txBody>
      </p:sp>
      <p:sp>
        <p:nvSpPr>
          <p:cNvPr id="216" name="Google Shape;216;p32"/>
          <p:cNvSpPr txBox="1"/>
          <p:nvPr/>
        </p:nvSpPr>
        <p:spPr>
          <a:xfrm>
            <a:off x="4925925" y="1888550"/>
            <a:ext cx="3960000" cy="2819700"/>
          </a:xfrm>
          <a:prstGeom prst="rect">
            <a:avLst/>
          </a:prstGeom>
          <a:noFill/>
          <a:ln>
            <a:noFill/>
          </a:ln>
        </p:spPr>
        <p:txBody>
          <a:bodyPr spcFirstLastPara="1" wrap="square" lIns="91425" tIns="91425" rIns="91425" bIns="91425" anchor="t" anchorCtr="0">
            <a:noAutofit/>
          </a:bodyPr>
          <a:lstStyle/>
          <a:p>
            <a:pPr marL="177800" lvl="0" indent="-190500" algn="just" rtl="0">
              <a:lnSpc>
                <a:spcPct val="90000"/>
              </a:lnSpc>
              <a:spcBef>
                <a:spcPts val="0"/>
              </a:spcBef>
              <a:spcAft>
                <a:spcPts val="0"/>
              </a:spcAft>
              <a:buClr>
                <a:schemeClr val="lt1"/>
              </a:buClr>
              <a:buSzPts val="1800"/>
              <a:buFont typeface="Roboto"/>
              <a:buChar char="•"/>
            </a:pPr>
            <a:r>
              <a:rPr lang="it" sz="1800">
                <a:solidFill>
                  <a:schemeClr val="lt1"/>
                </a:solidFill>
                <a:latin typeface="Roboto"/>
                <a:ea typeface="Roboto"/>
                <a:cs typeface="Roboto"/>
                <a:sym typeface="Roboto"/>
              </a:rPr>
              <a:t>Joint Operation Poseidon in Greece -&gt; 2,272 officers and 117 technical equipment in 2020.</a:t>
            </a:r>
            <a:endParaRPr sz="1800">
              <a:solidFill>
                <a:schemeClr val="lt1"/>
              </a:solidFill>
              <a:latin typeface="Roboto"/>
              <a:ea typeface="Roboto"/>
              <a:cs typeface="Roboto"/>
              <a:sym typeface="Roboto"/>
            </a:endParaRPr>
          </a:p>
          <a:p>
            <a:pPr marL="177800" lvl="0" indent="-190500" algn="just" rtl="0">
              <a:lnSpc>
                <a:spcPct val="90000"/>
              </a:lnSpc>
              <a:spcBef>
                <a:spcPts val="800"/>
              </a:spcBef>
              <a:spcAft>
                <a:spcPts val="0"/>
              </a:spcAft>
              <a:buClr>
                <a:schemeClr val="lt1"/>
              </a:buClr>
              <a:buSzPts val="1800"/>
              <a:buFont typeface="Roboto"/>
              <a:buChar char="•"/>
            </a:pPr>
            <a:r>
              <a:rPr lang="it" sz="1800">
                <a:solidFill>
                  <a:schemeClr val="lt1"/>
                </a:solidFill>
                <a:latin typeface="Roboto"/>
                <a:ea typeface="Roboto"/>
                <a:cs typeface="Roboto"/>
                <a:sym typeface="Roboto"/>
              </a:rPr>
              <a:t>Mrs. Von der Leyen said we need 10 000 Frontex employees now (2024) and not in 2027</a:t>
            </a:r>
            <a:endParaRPr sz="1800">
              <a:solidFill>
                <a:schemeClr val="lt1"/>
              </a:solidFill>
              <a:latin typeface="Roboto"/>
              <a:ea typeface="Roboto"/>
              <a:cs typeface="Roboto"/>
              <a:sym typeface="Roboto"/>
            </a:endParaRPr>
          </a:p>
          <a:p>
            <a:pPr marL="177800" lvl="0" indent="-190500" algn="just" rtl="0">
              <a:lnSpc>
                <a:spcPct val="90000"/>
              </a:lnSpc>
              <a:spcBef>
                <a:spcPts val="800"/>
              </a:spcBef>
              <a:spcAft>
                <a:spcPts val="0"/>
              </a:spcAft>
              <a:buClr>
                <a:schemeClr val="lt1"/>
              </a:buClr>
              <a:buSzPts val="1800"/>
              <a:buFont typeface="Roboto"/>
              <a:buChar char="•"/>
            </a:pPr>
            <a:r>
              <a:rPr lang="it" sz="1800">
                <a:solidFill>
                  <a:schemeClr val="lt1"/>
                </a:solidFill>
                <a:latin typeface="Roboto"/>
                <a:ea typeface="Roboto"/>
                <a:cs typeface="Roboto"/>
                <a:sym typeface="Roboto"/>
              </a:rPr>
              <a:t>Over 20 operations with 2700 officers</a:t>
            </a:r>
            <a:endParaRPr sz="1800">
              <a:solidFill>
                <a:schemeClr val="lt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20"/>
        <p:cNvGrpSpPr/>
        <p:nvPr/>
      </p:nvGrpSpPr>
      <p:grpSpPr>
        <a:xfrm>
          <a:off x="0" y="0"/>
          <a:ext cx="0" cy="0"/>
          <a:chOff x="0" y="0"/>
          <a:chExt cx="0" cy="0"/>
        </a:xfrm>
      </p:grpSpPr>
      <p:sp>
        <p:nvSpPr>
          <p:cNvPr id="221" name="Google Shape;221;p3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a:t>3. Don't ignore debate and criticism </a:t>
            </a:r>
            <a:endParaRPr/>
          </a:p>
        </p:txBody>
      </p:sp>
      <p:sp>
        <p:nvSpPr>
          <p:cNvPr id="222" name="Google Shape;222;p33"/>
          <p:cNvSpPr txBox="1">
            <a:spLocks noGrp="1"/>
          </p:cNvSpPr>
          <p:nvPr>
            <p:ph type="body" idx="1"/>
          </p:nvPr>
        </p:nvSpPr>
        <p:spPr>
          <a:xfrm>
            <a:off x="471900" y="1920250"/>
            <a:ext cx="8582400" cy="2880600"/>
          </a:xfrm>
          <a:prstGeom prst="rect">
            <a:avLst/>
          </a:prstGeom>
          <a:ln w="9525"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457200" lvl="0" indent="-331470" algn="just" rtl="0">
              <a:lnSpc>
                <a:spcPct val="105000"/>
              </a:lnSpc>
              <a:spcBef>
                <a:spcPts val="1200"/>
              </a:spcBef>
              <a:spcAft>
                <a:spcPts val="0"/>
              </a:spcAft>
              <a:buClr>
                <a:schemeClr val="lt2"/>
              </a:buClr>
              <a:buSzPts val="1620"/>
              <a:buFont typeface="Roboto"/>
              <a:buChar char="●"/>
            </a:pPr>
            <a:r>
              <a:rPr lang="it" sz="1620"/>
              <a:t>No human fundamentals rights respects :</a:t>
            </a:r>
            <a:endParaRPr sz="1620"/>
          </a:p>
          <a:p>
            <a:pPr marL="914400" lvl="1" indent="-331469" algn="just" rtl="0">
              <a:lnSpc>
                <a:spcPct val="105000"/>
              </a:lnSpc>
              <a:spcBef>
                <a:spcPts val="0"/>
              </a:spcBef>
              <a:spcAft>
                <a:spcPts val="0"/>
              </a:spcAft>
              <a:buClr>
                <a:schemeClr val="lt2"/>
              </a:buClr>
              <a:buSzPts val="1620"/>
              <a:buFont typeface="Roboto"/>
              <a:buChar char="●"/>
            </a:pPr>
            <a:r>
              <a:rPr lang="it" sz="1620"/>
              <a:t>Example : Greece, 2011</a:t>
            </a:r>
            <a:endParaRPr sz="1620"/>
          </a:p>
          <a:p>
            <a:pPr marL="914400" lvl="1" indent="-331469" algn="just" rtl="0">
              <a:lnSpc>
                <a:spcPct val="105000"/>
              </a:lnSpc>
              <a:spcBef>
                <a:spcPts val="0"/>
              </a:spcBef>
              <a:spcAft>
                <a:spcPts val="0"/>
              </a:spcAft>
              <a:buClr>
                <a:schemeClr val="lt2"/>
              </a:buClr>
              <a:buSzPts val="1620"/>
              <a:buFont typeface="Roboto"/>
              <a:buChar char="●"/>
            </a:pPr>
            <a:r>
              <a:rPr lang="it" sz="1620"/>
              <a:t>« </a:t>
            </a:r>
            <a:r>
              <a:rPr lang="it" sz="1620" i="1"/>
              <a:t>Frontexit</a:t>
            </a:r>
            <a:r>
              <a:rPr lang="it" sz="1620"/>
              <a:t> » operation, 2013</a:t>
            </a:r>
            <a:endParaRPr sz="1620"/>
          </a:p>
          <a:p>
            <a:pPr marL="0" lvl="0" indent="0" algn="just" rtl="0">
              <a:lnSpc>
                <a:spcPct val="105000"/>
              </a:lnSpc>
              <a:spcBef>
                <a:spcPts val="1200"/>
              </a:spcBef>
              <a:spcAft>
                <a:spcPts val="0"/>
              </a:spcAft>
              <a:buSzPts val="770"/>
              <a:buNone/>
            </a:pPr>
            <a:endParaRPr sz="1620"/>
          </a:p>
          <a:p>
            <a:pPr marL="457200" lvl="0" indent="-331470" algn="just" rtl="0">
              <a:lnSpc>
                <a:spcPct val="105000"/>
              </a:lnSpc>
              <a:spcBef>
                <a:spcPts val="1200"/>
              </a:spcBef>
              <a:spcAft>
                <a:spcPts val="0"/>
              </a:spcAft>
              <a:buClr>
                <a:schemeClr val="lt2"/>
              </a:buClr>
              <a:buSzPts val="1620"/>
              <a:buFont typeface="Roboto"/>
              <a:buChar char="●"/>
            </a:pPr>
            <a:r>
              <a:rPr lang="it" sz="1620"/>
              <a:t>Who is responsible ? =&gt; Risk externalization and delegation to member states  </a:t>
            </a:r>
            <a:endParaRPr sz="1620"/>
          </a:p>
          <a:p>
            <a:pPr marL="0" lvl="0" indent="0" algn="just" rtl="0">
              <a:lnSpc>
                <a:spcPct val="105000"/>
              </a:lnSpc>
              <a:spcBef>
                <a:spcPts val="1200"/>
              </a:spcBef>
              <a:spcAft>
                <a:spcPts val="0"/>
              </a:spcAft>
              <a:buSzPts val="770"/>
              <a:buNone/>
            </a:pPr>
            <a:endParaRPr sz="1620"/>
          </a:p>
          <a:p>
            <a:pPr marL="457200" lvl="0" indent="-331470" algn="just" rtl="0">
              <a:lnSpc>
                <a:spcPct val="105000"/>
              </a:lnSpc>
              <a:spcBef>
                <a:spcPts val="1200"/>
              </a:spcBef>
              <a:spcAft>
                <a:spcPts val="0"/>
              </a:spcAft>
              <a:buClr>
                <a:schemeClr val="lt2"/>
              </a:buClr>
              <a:buSzPts val="1620"/>
              <a:buFont typeface="Roboto"/>
              <a:buChar char="●"/>
            </a:pPr>
            <a:r>
              <a:rPr lang="it" sz="1620"/>
              <a:t>Lack of transparency, independence and efficiency</a:t>
            </a:r>
            <a:r>
              <a:rPr lang="it" sz="1600"/>
              <a:t> (European Court of Auditors)</a:t>
            </a:r>
            <a:endParaRPr sz="1600"/>
          </a:p>
          <a:p>
            <a:pPr marL="457200" lvl="0" indent="0" algn="l" rtl="0">
              <a:lnSpc>
                <a:spcPct val="105000"/>
              </a:lnSpc>
              <a:spcBef>
                <a:spcPts val="1200"/>
              </a:spcBef>
              <a:spcAft>
                <a:spcPts val="0"/>
              </a:spcAft>
              <a:buSzPts val="770"/>
              <a:buNone/>
            </a:pPr>
            <a:endParaRPr sz="1620">
              <a:solidFill>
                <a:srgbClr val="000000"/>
              </a:solidFill>
            </a:endParaRPr>
          </a:p>
          <a:p>
            <a:pPr marL="0" lvl="0" indent="0" algn="l" rtl="0">
              <a:lnSpc>
                <a:spcPct val="105000"/>
              </a:lnSpc>
              <a:spcBef>
                <a:spcPts val="1200"/>
              </a:spcBef>
              <a:spcAft>
                <a:spcPts val="1200"/>
              </a:spcAft>
              <a:buSzPts val="770"/>
              <a:buNone/>
            </a:pPr>
            <a:endParaRPr sz="1120"/>
          </a:p>
        </p:txBody>
      </p:sp>
      <p:pic>
        <p:nvPicPr>
          <p:cNvPr id="223" name="Google Shape;223;p33"/>
          <p:cNvPicPr preferRelativeResize="0"/>
          <p:nvPr/>
        </p:nvPicPr>
        <p:blipFill>
          <a:blip r:embed="rId3">
            <a:alphaModFix/>
          </a:blip>
          <a:stretch>
            <a:fillRect/>
          </a:stretch>
        </p:blipFill>
        <p:spPr>
          <a:xfrm>
            <a:off x="5606900" y="1849800"/>
            <a:ext cx="2446975" cy="1331600"/>
          </a:xfrm>
          <a:prstGeom prst="rect">
            <a:avLst/>
          </a:prstGeom>
          <a:noFill/>
          <a:ln>
            <a:noFill/>
          </a:ln>
        </p:spPr>
      </p:pic>
      <p:sp>
        <p:nvSpPr>
          <p:cNvPr id="224" name="Google Shape;224;p33"/>
          <p:cNvSpPr txBox="1"/>
          <p:nvPr/>
        </p:nvSpPr>
        <p:spPr>
          <a:xfrm>
            <a:off x="8053875" y="2195500"/>
            <a:ext cx="1000500" cy="64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sz="900" i="1">
                <a:latin typeface="Roboto"/>
                <a:ea typeface="Roboto"/>
                <a:cs typeface="Roboto"/>
                <a:sym typeface="Roboto"/>
              </a:rPr>
              <a:t>Frontex agents at the greek border </a:t>
            </a:r>
            <a:endParaRPr sz="900" i="1">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946</Words>
  <Application>Microsoft Office PowerPoint</Application>
  <PresentationFormat>Presentazione su schermo (16:9)</PresentationFormat>
  <Paragraphs>85</Paragraphs>
  <Slides>13</Slides>
  <Notes>13</Notes>
  <HiddenSlides>0</HiddenSlides>
  <MMClips>0</MMClips>
  <ScaleCrop>false</ScaleCrop>
  <HeadingPairs>
    <vt:vector size="6" baseType="variant">
      <vt:variant>
        <vt:lpstr>Caratteri utilizzati</vt:lpstr>
      </vt:variant>
      <vt:variant>
        <vt:i4>3</vt:i4>
      </vt:variant>
      <vt:variant>
        <vt:lpstr>Tema</vt:lpstr>
      </vt:variant>
      <vt:variant>
        <vt:i4>2</vt:i4>
      </vt:variant>
      <vt:variant>
        <vt:lpstr>Titoli diapositive</vt:lpstr>
      </vt:variant>
      <vt:variant>
        <vt:i4>13</vt:i4>
      </vt:variant>
    </vt:vector>
  </HeadingPairs>
  <TitlesOfParts>
    <vt:vector size="18" baseType="lpstr">
      <vt:lpstr>Calibri</vt:lpstr>
      <vt:lpstr>Arial</vt:lpstr>
      <vt:lpstr>Roboto</vt:lpstr>
      <vt:lpstr>Material</vt:lpstr>
      <vt:lpstr>Office</vt:lpstr>
      <vt:lpstr>Presentazione standard di PowerPoint</vt:lpstr>
      <vt:lpstr>What do you think?</vt:lpstr>
      <vt:lpstr>Outline</vt:lpstr>
      <vt:lpstr>FRONTEX: what you should know</vt:lpstr>
      <vt:lpstr>FRONTEX: what you should know</vt:lpstr>
      <vt:lpstr>FRONTEX: what you should know</vt:lpstr>
      <vt:lpstr>2. Development of FRONTEX</vt:lpstr>
      <vt:lpstr>Presentazione standard di PowerPoint</vt:lpstr>
      <vt:lpstr>3. Don't ignore debate and criticism </vt:lpstr>
      <vt:lpstr>3. Efficiency and future perspectives</vt:lpstr>
      <vt:lpstr>4. Some questions for you…</vt:lpstr>
      <vt:lpstr>Sources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Alessandra Mignolli</dc:creator>
  <cp:lastModifiedBy>Alessandra</cp:lastModifiedBy>
  <cp:revision>1</cp:revision>
  <dcterms:modified xsi:type="dcterms:W3CDTF">2023-10-18T16:55:21Z</dcterms:modified>
</cp:coreProperties>
</file>