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444" r:id="rId3"/>
    <p:sldId id="308" r:id="rId4"/>
    <p:sldId id="446" r:id="rId5"/>
    <p:sldId id="327" r:id="rId6"/>
    <p:sldId id="329" r:id="rId7"/>
    <p:sldId id="445" r:id="rId8"/>
    <p:sldId id="438" r:id="rId9"/>
    <p:sldId id="452" r:id="rId10"/>
    <p:sldId id="447" r:id="rId11"/>
    <p:sldId id="370" r:id="rId12"/>
    <p:sldId id="448" r:id="rId13"/>
    <p:sldId id="450" r:id="rId14"/>
    <p:sldId id="449" r:id="rId15"/>
    <p:sldId id="451" r:id="rId16"/>
    <p:sldId id="453" r:id="rId17"/>
    <p:sldId id="317" r:id="rId18"/>
    <p:sldId id="454" r:id="rId19"/>
    <p:sldId id="455" r:id="rId20"/>
    <p:sldId id="456" r:id="rId21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3"/>
  </p:normalViewPr>
  <p:slideViewPr>
    <p:cSldViewPr snapToGrid="0" snapToObjects="1">
      <p:cViewPr varScale="1">
        <p:scale>
          <a:sx n="121" d="100"/>
          <a:sy n="121" d="100"/>
        </p:scale>
        <p:origin x="20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ACE8E6-8808-AF4C-A8BB-5F7EA9BED85B}" type="datetimeFigureOut">
              <a:rPr lang="en-IT" smtClean="0"/>
              <a:t>10/12/2023</a:t>
            </a:fld>
            <a:endParaRPr lang="en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238FF1-9394-814B-BEE8-41A2B1353A8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948050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7">
            <a:extLst>
              <a:ext uri="{FF2B5EF4-FFF2-40B4-BE49-F238E27FC236}">
                <a16:creationId xmlns:a16="http://schemas.microsoft.com/office/drawing/2014/main" id="{27B97CC3-6857-1C4E-9392-1BDEA35C51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625970-2D78-3B47-A568-D2275259DA2A}" type="slidenum">
              <a:rPr lang="it-IT" altLang="en-US" smtClean="0"/>
              <a:pPr>
                <a:spcBef>
                  <a:spcPct val="0"/>
                </a:spcBef>
              </a:pPr>
              <a:t>17</a:t>
            </a:fld>
            <a:endParaRPr lang="it-IT" altLang="en-US"/>
          </a:p>
        </p:txBody>
      </p:sp>
      <p:sp>
        <p:nvSpPr>
          <p:cNvPr id="128002" name="Rectangle 2">
            <a:extLst>
              <a:ext uri="{FF2B5EF4-FFF2-40B4-BE49-F238E27FC236}">
                <a16:creationId xmlns:a16="http://schemas.microsoft.com/office/drawing/2014/main" id="{D0C6BCF2-5375-6543-8032-14905FB0FA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B2B3BA84-E5C6-9E44-A8C5-A10E52D78F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eaLnBrk="1" hangingPunct="1">
              <a:spcBef>
                <a:spcPct val="0"/>
              </a:spcBef>
            </a:pPr>
            <a:r>
              <a:rPr lang="it-IT" altLang="en-US">
                <a:solidFill>
                  <a:schemeClr val="bg1"/>
                </a:solidFill>
                <a:latin typeface="Arial" panose="020B0604020202020204" pitchFamily="34" charset="0"/>
              </a:rPr>
              <a:t>Dopo aver osservato una lunga sequenza di rossi alla roulette, la maggior parte delle persone credono che sia molto più probabile il nero</a:t>
            </a:r>
          </a:p>
          <a:p>
            <a:pPr eaLnBrk="1" hangingPunct="1"/>
            <a:endParaRPr lang="it-IT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7">
            <a:extLst>
              <a:ext uri="{FF2B5EF4-FFF2-40B4-BE49-F238E27FC236}">
                <a16:creationId xmlns:a16="http://schemas.microsoft.com/office/drawing/2014/main" id="{27B97CC3-6857-1C4E-9392-1BDEA35C51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625970-2D78-3B47-A568-D2275259DA2A}" type="slidenum">
              <a:rPr lang="it-IT" altLang="en-US" smtClean="0"/>
              <a:pPr>
                <a:spcBef>
                  <a:spcPct val="0"/>
                </a:spcBef>
              </a:pPr>
              <a:t>18</a:t>
            </a:fld>
            <a:endParaRPr lang="it-IT" altLang="en-US"/>
          </a:p>
        </p:txBody>
      </p:sp>
      <p:sp>
        <p:nvSpPr>
          <p:cNvPr id="128002" name="Rectangle 2">
            <a:extLst>
              <a:ext uri="{FF2B5EF4-FFF2-40B4-BE49-F238E27FC236}">
                <a16:creationId xmlns:a16="http://schemas.microsoft.com/office/drawing/2014/main" id="{D0C6BCF2-5375-6543-8032-14905FB0FA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B2B3BA84-E5C6-9E44-A8C5-A10E52D78F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eaLnBrk="1" hangingPunct="1">
              <a:spcBef>
                <a:spcPct val="0"/>
              </a:spcBef>
            </a:pPr>
            <a:r>
              <a:rPr lang="it-IT" altLang="en-US">
                <a:solidFill>
                  <a:schemeClr val="bg1"/>
                </a:solidFill>
                <a:latin typeface="Arial" panose="020B0604020202020204" pitchFamily="34" charset="0"/>
              </a:rPr>
              <a:t>Dopo aver osservato una lunga sequenza di rossi alla roulette, la maggior parte delle persone credono che sia molto più probabile il nero</a:t>
            </a:r>
          </a:p>
          <a:p>
            <a:pPr eaLnBrk="1" hangingPunct="1"/>
            <a:endParaRPr lang="it-IT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977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7">
            <a:extLst>
              <a:ext uri="{FF2B5EF4-FFF2-40B4-BE49-F238E27FC236}">
                <a16:creationId xmlns:a16="http://schemas.microsoft.com/office/drawing/2014/main" id="{27B97CC3-6857-1C4E-9392-1BDEA35C51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625970-2D78-3B47-A568-D2275259DA2A}" type="slidenum">
              <a:rPr lang="it-IT" altLang="en-US" smtClean="0"/>
              <a:pPr>
                <a:spcBef>
                  <a:spcPct val="0"/>
                </a:spcBef>
              </a:pPr>
              <a:t>19</a:t>
            </a:fld>
            <a:endParaRPr lang="it-IT" altLang="en-US"/>
          </a:p>
        </p:txBody>
      </p:sp>
      <p:sp>
        <p:nvSpPr>
          <p:cNvPr id="128002" name="Rectangle 2">
            <a:extLst>
              <a:ext uri="{FF2B5EF4-FFF2-40B4-BE49-F238E27FC236}">
                <a16:creationId xmlns:a16="http://schemas.microsoft.com/office/drawing/2014/main" id="{D0C6BCF2-5375-6543-8032-14905FB0FA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B2B3BA84-E5C6-9E44-A8C5-A10E52D78F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eaLnBrk="1" hangingPunct="1">
              <a:spcBef>
                <a:spcPct val="0"/>
              </a:spcBef>
            </a:pPr>
            <a:r>
              <a:rPr lang="it-IT" altLang="en-US">
                <a:solidFill>
                  <a:schemeClr val="bg1"/>
                </a:solidFill>
                <a:latin typeface="Arial" panose="020B0604020202020204" pitchFamily="34" charset="0"/>
              </a:rPr>
              <a:t>Dopo aver osservato una lunga sequenza di rossi alla roulette, la maggior parte delle persone credono che sia molto più probabile il nero</a:t>
            </a:r>
          </a:p>
          <a:p>
            <a:pPr eaLnBrk="1" hangingPunct="1"/>
            <a:endParaRPr lang="it-IT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7332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7">
            <a:extLst>
              <a:ext uri="{FF2B5EF4-FFF2-40B4-BE49-F238E27FC236}">
                <a16:creationId xmlns:a16="http://schemas.microsoft.com/office/drawing/2014/main" id="{27B97CC3-6857-1C4E-9392-1BDEA35C51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625970-2D78-3B47-A568-D2275259DA2A}" type="slidenum">
              <a:rPr lang="it-IT" altLang="en-US" smtClean="0"/>
              <a:pPr>
                <a:spcBef>
                  <a:spcPct val="0"/>
                </a:spcBef>
              </a:pPr>
              <a:t>20</a:t>
            </a:fld>
            <a:endParaRPr lang="it-IT" altLang="en-US"/>
          </a:p>
        </p:txBody>
      </p:sp>
      <p:sp>
        <p:nvSpPr>
          <p:cNvPr id="128002" name="Rectangle 2">
            <a:extLst>
              <a:ext uri="{FF2B5EF4-FFF2-40B4-BE49-F238E27FC236}">
                <a16:creationId xmlns:a16="http://schemas.microsoft.com/office/drawing/2014/main" id="{D0C6BCF2-5375-6543-8032-14905FB0FA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B2B3BA84-E5C6-9E44-A8C5-A10E52D78F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eaLnBrk="1" hangingPunct="1">
              <a:spcBef>
                <a:spcPct val="0"/>
              </a:spcBef>
            </a:pPr>
            <a:r>
              <a:rPr lang="it-IT" altLang="en-US">
                <a:solidFill>
                  <a:schemeClr val="bg1"/>
                </a:solidFill>
                <a:latin typeface="Arial" panose="020B0604020202020204" pitchFamily="34" charset="0"/>
              </a:rPr>
              <a:t>Dopo aver osservato una lunga sequenza di rossi alla roulette, la maggior parte delle persone credono che sia molto più probabile il nero</a:t>
            </a:r>
          </a:p>
          <a:p>
            <a:pPr eaLnBrk="1" hangingPunct="1"/>
            <a:endParaRPr lang="it-IT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447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C1237-F904-5548-BFD4-FF37D17BB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74A96D-AAF8-684C-AEDE-436D8BB761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A6703-8183-194A-B9E9-A0428480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4288-80D6-544D-A3E0-723FCCFA7609}" type="datetimeFigureOut">
              <a:rPr lang="en-IT" smtClean="0"/>
              <a:t>10/12/2023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41971-8257-9D4B-8970-E5E14D96B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89B87-234E-3344-ACBB-F66FB8B71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16D29-57A7-EC49-A257-CE7EDE63C5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74590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4ED80-9F5B-8C4F-8505-A6B13B269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C0D586-AB68-CA43-950E-EFED133DCC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665E57-8AA2-7A4E-B9F1-C569C5B0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4288-80D6-544D-A3E0-723FCCFA7609}" type="datetimeFigureOut">
              <a:rPr lang="en-IT" smtClean="0"/>
              <a:t>10/12/2023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C8E72-3C56-5E47-A4C6-C87E3C21E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DBE865-35EE-4447-AEA9-FDDCBFE17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16D29-57A7-EC49-A257-CE7EDE63C5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334574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471B5B-A626-4B4F-B993-5170DE70BB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EAC55E-46D5-E84A-92B2-B44C1BB5C6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45828-7947-5A4E-926F-4691B8D70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4288-80D6-544D-A3E0-723FCCFA7609}" type="datetimeFigureOut">
              <a:rPr lang="en-IT" smtClean="0"/>
              <a:t>10/12/2023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AAAB45-ADDC-F14E-80CC-6C83272A6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1FEA5-99D7-E240-8BCE-75B420681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16D29-57A7-EC49-A257-CE7EDE63C5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629814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58B41-F9CE-9043-9FA6-46965B771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CA8C7-1AF3-004E-91D6-1A7750BE3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80DD4-D70D-B645-966A-2BCE5E84C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4288-80D6-544D-A3E0-723FCCFA7609}" type="datetimeFigureOut">
              <a:rPr lang="en-IT" smtClean="0"/>
              <a:t>10/12/2023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ED798-C0EF-0D4E-BBD3-A94C66F2B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B86C1-562C-884E-9F5C-92BF36D3F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16D29-57A7-EC49-A257-CE7EDE63C5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85049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A3079-2B25-054B-AE67-1DA3E2209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9FC071-3B2E-764B-8C34-B7FE595EA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4321F7-08A0-694A-A9CE-96B3FEAF1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4288-80D6-544D-A3E0-723FCCFA7609}" type="datetimeFigureOut">
              <a:rPr lang="en-IT" smtClean="0"/>
              <a:t>10/12/2023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4D4533-181A-B34C-A74B-C7E4E9C6C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C78DE-605B-9A4A-A001-980344E17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16D29-57A7-EC49-A257-CE7EDE63C5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77176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5E53A-5805-D04E-89BC-FAE5B7C34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FE8EA-78D5-744A-951A-04A77910A1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F5CB51-F086-004A-9FF2-B1A71902F1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C0B68A-EC6D-1345-8F18-8303480CE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4288-80D6-544D-A3E0-723FCCFA7609}" type="datetimeFigureOut">
              <a:rPr lang="en-IT" smtClean="0"/>
              <a:t>10/12/2023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1B42C6-4930-FA4A-B437-25E47A3C1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3BC72-0C6C-BF41-BC27-98D7639D7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16D29-57A7-EC49-A257-CE7EDE63C5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655269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AB5F1-13EA-A14E-90BF-441718566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8AAFE4-6ABF-F349-9787-47EE0016D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A77B63-FAB4-5E43-BE9E-2E9398DFC8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36D658-6508-924A-86A3-A40657497D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F4DC76-980E-3F41-838F-407AFC292D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62F80C-9286-BE49-8A1B-5520D08F7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4288-80D6-544D-A3E0-723FCCFA7609}" type="datetimeFigureOut">
              <a:rPr lang="en-IT" smtClean="0"/>
              <a:t>10/12/2023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47A565-B4DC-7F4B-B9E5-AD4337257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013BC5-D953-E44E-B577-1125718D4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16D29-57A7-EC49-A257-CE7EDE63C5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25857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9FA0B-6B25-7C48-A03D-C78687B56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97A4A9-A19E-C14C-BB47-076CB0FED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4288-80D6-544D-A3E0-723FCCFA7609}" type="datetimeFigureOut">
              <a:rPr lang="en-IT" smtClean="0"/>
              <a:t>10/12/2023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29248A-0B1D-0F40-9C26-D76B3E407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29E01B-385B-4B4B-8EEA-B4261AD3B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16D29-57A7-EC49-A257-CE7EDE63C5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915931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08C95E-BFC7-D14F-AF1B-00842ABE7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4288-80D6-544D-A3E0-723FCCFA7609}" type="datetimeFigureOut">
              <a:rPr lang="en-IT" smtClean="0"/>
              <a:t>10/12/2023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FFECBD-00AB-4E41-941E-595BF237F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449D50-6156-6A48-9296-F7ECC26E0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16D29-57A7-EC49-A257-CE7EDE63C5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454770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BDFEA-B277-FC40-9349-459D35698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C26DE-4C88-7D4C-9093-8DC7B7089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421CA3-737E-9F4E-A17A-70A6635C93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8FD574-9C0F-A042-8EE2-84899C180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4288-80D6-544D-A3E0-723FCCFA7609}" type="datetimeFigureOut">
              <a:rPr lang="en-IT" smtClean="0"/>
              <a:t>10/12/2023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1DC71E-42A1-144B-9CDC-F70D3308B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649227-8CB0-1E48-A938-D5551E006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16D29-57A7-EC49-A257-CE7EDE63C5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19775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A22F9-B5F9-2E43-88CF-5B0A1D3DB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BF4B6A-77BA-F346-AB98-6114302488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FB904F-B471-134B-92BF-D6983E36C1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CA374-9FAC-E243-9CA6-F8A102DF0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4288-80D6-544D-A3E0-723FCCFA7609}" type="datetimeFigureOut">
              <a:rPr lang="en-IT" smtClean="0"/>
              <a:t>10/12/2023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79B341-287D-7249-A863-DD97B26FD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7C9C92-141A-1B4E-87C3-13A50ABA3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16D29-57A7-EC49-A257-CE7EDE63C5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732290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7F4A24-77E0-D440-AD9F-AA3EE6C12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844DC-567E-0B41-AF72-384156F74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99CCF-7C81-0144-B5C9-BC15B19A7F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94288-80D6-544D-A3E0-723FCCFA7609}" type="datetimeFigureOut">
              <a:rPr lang="en-IT" smtClean="0"/>
              <a:t>10/12/2023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8D1E5-AC03-2E4A-82FA-6088A6DC84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417144-1FC5-BB42-8254-DCC4C7A03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16D29-57A7-EC49-A257-CE7EDE63C5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400348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38D6A427-77CD-FD45-9FC7-B6F8C1765A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2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B747CE1-AD6C-F347-88CB-2071E2BCAAF2}"/>
              </a:ext>
            </a:extLst>
          </p:cNvPr>
          <p:cNvSpPr/>
          <p:nvPr/>
        </p:nvSpPr>
        <p:spPr>
          <a:xfrm>
            <a:off x="126206" y="6361599"/>
            <a:ext cx="58949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i="0" dirty="0">
                <a:effectLst/>
                <a:latin typeface="+mj-lt"/>
              </a:rPr>
              <a:t>Exterior of the old Atocha Station in Madrid </a:t>
            </a:r>
            <a:r>
              <a:rPr lang="en-GB" sz="1000" b="0" i="0" dirty="0">
                <a:effectLst/>
                <a:latin typeface="+mj-lt"/>
              </a:rPr>
              <a:t>(Gryffindor / CC BY-SA)</a:t>
            </a:r>
            <a:endParaRPr lang="x-none" sz="1000" dirty="0"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16429" y="115193"/>
            <a:ext cx="100475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FORENSIC DECISION MAKING </a:t>
            </a:r>
          </a:p>
          <a:p>
            <a:pPr algn="ctr"/>
            <a:r>
              <a:rPr lang="en-US" sz="2800" dirty="0"/>
              <a:t>November 6</a:t>
            </a:r>
            <a:r>
              <a:rPr lang="en-US" sz="2800" baseline="30000" dirty="0"/>
              <a:t>th</a:t>
            </a:r>
            <a:r>
              <a:rPr lang="en-US" sz="2800"/>
              <a:t>, 2023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53412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12">
            <a:extLst>
              <a:ext uri="{FF2B5EF4-FFF2-40B4-BE49-F238E27FC236}">
                <a16:creationId xmlns:a16="http://schemas.microsoft.com/office/drawing/2014/main" id="{8CA4153E-0ED5-9A42-9030-D25B225CB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675" y="531166"/>
            <a:ext cx="2777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2400" dirty="0"/>
              <a:t>“</a:t>
            </a:r>
            <a:r>
              <a:rPr lang="it-IT" altLang="en-US" sz="2400" dirty="0" err="1"/>
              <a:t>It’s</a:t>
            </a:r>
            <a:r>
              <a:rPr lang="it-IT" altLang="en-US" sz="2400" dirty="0"/>
              <a:t> </a:t>
            </a:r>
            <a:r>
              <a:rPr lang="it-IT" altLang="en-US" sz="2400" dirty="0" err="1"/>
              <a:t>not</a:t>
            </a:r>
            <a:r>
              <a:rPr lang="it-IT" altLang="en-US" sz="2400" dirty="0"/>
              <a:t> a </a:t>
            </a:r>
            <a:r>
              <a:rPr lang="it-IT" altLang="en-US" sz="2400" dirty="0" err="1"/>
              <a:t>mistake</a:t>
            </a:r>
            <a:r>
              <a:rPr lang="it-IT" altLang="en-US" sz="2400" dirty="0"/>
              <a:t>!”</a:t>
            </a:r>
          </a:p>
        </p:txBody>
      </p:sp>
      <p:sp>
        <p:nvSpPr>
          <p:cNvPr id="35" name="Rectangle 13">
            <a:extLst>
              <a:ext uri="{FF2B5EF4-FFF2-40B4-BE49-F238E27FC236}">
                <a16:creationId xmlns:a16="http://schemas.microsoft.com/office/drawing/2014/main" id="{7D90A3F5-A8C5-9248-9BF5-1BA9BB7704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1725" y="438834"/>
            <a:ext cx="7848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en-US" sz="1800" dirty="0" err="1"/>
              <a:t>They</a:t>
            </a:r>
            <a:r>
              <a:rPr lang="it-IT" altLang="en-US" sz="1800" dirty="0"/>
              <a:t> assume the </a:t>
            </a:r>
            <a:r>
              <a:rPr lang="it-IT" altLang="en-US" sz="1800" dirty="0" err="1"/>
              <a:t>choices</a:t>
            </a:r>
            <a:r>
              <a:rPr lang="it-IT" altLang="en-US" sz="1800" dirty="0"/>
              <a:t> made </a:t>
            </a:r>
            <a:r>
              <a:rPr lang="it-IT" altLang="en-US" sz="1800" dirty="0" err="1"/>
              <a:t>using</a:t>
            </a:r>
            <a:r>
              <a:rPr lang="it-IT" altLang="en-US" sz="1800" dirty="0"/>
              <a:t> the normative </a:t>
            </a:r>
            <a:r>
              <a:rPr lang="it-IT" altLang="en-US" sz="1800" dirty="0" err="1"/>
              <a:t>models</a:t>
            </a:r>
            <a:r>
              <a:rPr lang="it-IT" altLang="en-US" sz="1800" dirty="0"/>
              <a:t> are the best. </a:t>
            </a:r>
            <a:r>
              <a:rPr lang="it-IT" altLang="en-US" sz="1800" dirty="0" err="1"/>
              <a:t>This</a:t>
            </a:r>
            <a:r>
              <a:rPr lang="it-IT" altLang="en-US" sz="1800" dirty="0"/>
              <a:t> </a:t>
            </a:r>
            <a:r>
              <a:rPr lang="it-IT" altLang="en-US" sz="1800" dirty="0" err="1"/>
              <a:t>is</a:t>
            </a:r>
            <a:r>
              <a:rPr lang="it-IT" altLang="en-US" sz="1800" dirty="0"/>
              <a:t> </a:t>
            </a:r>
            <a:r>
              <a:rPr lang="it-IT" altLang="en-US" sz="1800" dirty="0" err="1"/>
              <a:t>not</a:t>
            </a:r>
            <a:r>
              <a:rPr lang="it-IT" altLang="en-US" sz="1800" dirty="0"/>
              <a:t> </a:t>
            </a:r>
            <a:r>
              <a:rPr lang="it-IT" altLang="en-US" sz="1800" dirty="0" err="1"/>
              <a:t>necessarily</a:t>
            </a:r>
            <a:r>
              <a:rPr lang="it-IT" altLang="en-US" sz="1800" dirty="0"/>
              <a:t> </a:t>
            </a:r>
            <a:r>
              <a:rPr lang="it-IT" altLang="en-US" sz="1800" dirty="0" err="1"/>
              <a:t>true</a:t>
            </a:r>
            <a:r>
              <a:rPr lang="it-IT" altLang="en-US" sz="1800" dirty="0"/>
              <a:t>. </a:t>
            </a:r>
          </a:p>
        </p:txBody>
      </p:sp>
      <p:sp>
        <p:nvSpPr>
          <p:cNvPr id="36" name="Rectangle 12">
            <a:extLst>
              <a:ext uri="{FF2B5EF4-FFF2-40B4-BE49-F238E27FC236}">
                <a16:creationId xmlns:a16="http://schemas.microsoft.com/office/drawing/2014/main" id="{F609B7CA-843E-CD42-B531-8FF7DCEEF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7337" y="1905655"/>
            <a:ext cx="33922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2800" dirty="0"/>
              <a:t>The </a:t>
            </a:r>
            <a:r>
              <a:rPr lang="it-IT" altLang="en-US" sz="2800" dirty="0" err="1"/>
              <a:t>Bayes</a:t>
            </a:r>
            <a:r>
              <a:rPr lang="it-IT" altLang="en-US" sz="2800" dirty="0"/>
              <a:t>’ </a:t>
            </a:r>
            <a:r>
              <a:rPr lang="it-IT" altLang="en-US" sz="2800" dirty="0" err="1"/>
              <a:t>theorem</a:t>
            </a:r>
            <a:endParaRPr lang="it-IT" altLang="en-US" sz="2800" dirty="0"/>
          </a:p>
        </p:txBody>
      </p:sp>
      <p:sp>
        <p:nvSpPr>
          <p:cNvPr id="37" name="Text Box 2">
            <a:extLst>
              <a:ext uri="{FF2B5EF4-FFF2-40B4-BE49-F238E27FC236}">
                <a16:creationId xmlns:a16="http://schemas.microsoft.com/office/drawing/2014/main" id="{FFFE1CE5-C856-EF40-8B14-AC02471EF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8158" y="3451523"/>
            <a:ext cx="26645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en-IT" sz="3200" b="1" dirty="0" err="1"/>
              <a:t>p</a:t>
            </a:r>
            <a:r>
              <a:rPr lang="it-IT" altLang="en-IT" sz="3200" b="1" dirty="0"/>
              <a:t>(A|D) = </a:t>
            </a:r>
            <a:r>
              <a:rPr lang="it-IT" altLang="en-IT" sz="3200" b="1" dirty="0" err="1"/>
              <a:t>p</a:t>
            </a:r>
            <a:r>
              <a:rPr lang="it-IT" altLang="en-IT" sz="3200" b="1" dirty="0"/>
              <a:t>(A)  </a:t>
            </a:r>
          </a:p>
        </p:txBody>
      </p:sp>
      <p:sp>
        <p:nvSpPr>
          <p:cNvPr id="38" name="Text Box 3">
            <a:extLst>
              <a:ext uri="{FF2B5EF4-FFF2-40B4-BE49-F238E27FC236}">
                <a16:creationId xmlns:a16="http://schemas.microsoft.com/office/drawing/2014/main" id="{27B205AF-3E5C-C445-9F33-F9042A8D6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5133" y="3072111"/>
            <a:ext cx="136287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en-IT" sz="3200" b="1" dirty="0" err="1"/>
              <a:t>p</a:t>
            </a:r>
            <a:r>
              <a:rPr lang="it-IT" altLang="en-IT" sz="3200" b="1" dirty="0"/>
              <a:t>(D|A)</a:t>
            </a:r>
          </a:p>
        </p:txBody>
      </p:sp>
      <p:sp>
        <p:nvSpPr>
          <p:cNvPr id="39" name="Text Box 4">
            <a:extLst>
              <a:ext uri="{FF2B5EF4-FFF2-40B4-BE49-F238E27FC236}">
                <a16:creationId xmlns:a16="http://schemas.microsoft.com/office/drawing/2014/main" id="{C9A760A7-CD04-5E49-AEE9-7BCA86F47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7149" y="3850578"/>
            <a:ext cx="9188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en-IT" sz="3200" b="1" dirty="0" err="1"/>
              <a:t>p</a:t>
            </a:r>
            <a:r>
              <a:rPr lang="it-IT" altLang="en-IT" sz="3200" b="1" dirty="0"/>
              <a:t>(D)</a:t>
            </a:r>
          </a:p>
        </p:txBody>
      </p:sp>
      <p:sp>
        <p:nvSpPr>
          <p:cNvPr id="40" name="Line 5">
            <a:extLst>
              <a:ext uri="{FF2B5EF4-FFF2-40B4-BE49-F238E27FC236}">
                <a16:creationId xmlns:a16="http://schemas.microsoft.com/office/drawing/2014/main" id="{0FD5094C-7A71-5C4B-B76F-7F3721156D1F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5133" y="3763258"/>
            <a:ext cx="15128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T"/>
          </a:p>
        </p:txBody>
      </p:sp>
      <p:sp>
        <p:nvSpPr>
          <p:cNvPr id="41" name="Rectangle 12">
            <a:extLst>
              <a:ext uri="{FF2B5EF4-FFF2-40B4-BE49-F238E27FC236}">
                <a16:creationId xmlns:a16="http://schemas.microsoft.com/office/drawing/2014/main" id="{0430D8ED-F139-2648-9759-532BB6A37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5500" y="5353459"/>
            <a:ext cx="9037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2800" dirty="0" err="1"/>
              <a:t>P</a:t>
            </a:r>
            <a:r>
              <a:rPr lang="it-IT" altLang="en-US" sz="2800" dirty="0"/>
              <a:t>=</a:t>
            </a:r>
            <a:r>
              <a:rPr lang="it-IT" altLang="en-US" sz="2800" dirty="0" err="1"/>
              <a:t>probability</a:t>
            </a:r>
            <a:r>
              <a:rPr lang="it-IT" altLang="en-US" sz="2800" dirty="0"/>
              <a:t>, A=</a:t>
            </a:r>
            <a:r>
              <a:rPr lang="it-IT" altLang="en-US" sz="2800" dirty="0" err="1"/>
              <a:t>hypothesis</a:t>
            </a:r>
            <a:r>
              <a:rPr lang="it-IT" altLang="en-US" sz="2800" dirty="0"/>
              <a:t>, D=Data, </a:t>
            </a:r>
            <a:r>
              <a:rPr lang="it-IT" altLang="en-US" sz="2800" dirty="0" err="1"/>
              <a:t>evidence</a:t>
            </a:r>
            <a:endParaRPr lang="it-IT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74402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6" name="Text Box 8">
            <a:extLst>
              <a:ext uri="{FF2B5EF4-FFF2-40B4-BE49-F238E27FC236}">
                <a16:creationId xmlns:a16="http://schemas.microsoft.com/office/drawing/2014/main" id="{6213D6F2-7A2E-AA4D-B64C-D56268C8E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240" y="1029286"/>
            <a:ext cx="10754223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en-IT" sz="3200" dirty="0" err="1"/>
              <a:t>Imagine</a:t>
            </a:r>
            <a:r>
              <a:rPr lang="it-IT" altLang="en-IT" sz="3200" dirty="0"/>
              <a:t> </a:t>
            </a:r>
            <a:r>
              <a:rPr lang="it-IT" altLang="en-IT" sz="3200" dirty="0" err="1"/>
              <a:t>your</a:t>
            </a:r>
            <a:r>
              <a:rPr lang="it-IT" altLang="en-IT" sz="3200" dirty="0"/>
              <a:t> son </a:t>
            </a:r>
            <a:r>
              <a:rPr lang="it-IT" altLang="en-IT" sz="3200" dirty="0" err="1"/>
              <a:t>gets</a:t>
            </a:r>
            <a:r>
              <a:rPr lang="it-IT" altLang="en-IT" sz="3200" dirty="0"/>
              <a:t> out of the </a:t>
            </a:r>
            <a:r>
              <a:rPr lang="it-IT" altLang="en-IT" sz="3200" dirty="0" err="1"/>
              <a:t>bathroom</a:t>
            </a:r>
            <a:r>
              <a:rPr lang="it-IT" altLang="en-IT" sz="3200" dirty="0"/>
              <a:t> </a:t>
            </a:r>
            <a:r>
              <a:rPr lang="it-IT" altLang="en-IT" sz="3200" dirty="0" err="1"/>
              <a:t>complaining</a:t>
            </a:r>
            <a:r>
              <a:rPr lang="it-IT" altLang="en-IT" sz="3200" dirty="0"/>
              <a:t> for </a:t>
            </a:r>
            <a:r>
              <a:rPr lang="it-IT" altLang="en-IT" sz="3200" dirty="0" err="1"/>
              <a:t>pain</a:t>
            </a:r>
            <a:r>
              <a:rPr lang="it-IT" altLang="en-IT" sz="3200" dirty="0"/>
              <a:t>. </a:t>
            </a:r>
          </a:p>
          <a:p>
            <a:r>
              <a:rPr lang="it-IT" altLang="en-IT" sz="3200" dirty="0"/>
              <a:t>He </a:t>
            </a:r>
            <a:r>
              <a:rPr lang="it-IT" altLang="en-IT" sz="3200" dirty="0" err="1"/>
              <a:t>tells</a:t>
            </a:r>
            <a:r>
              <a:rPr lang="it-IT" altLang="en-IT" sz="3200" dirty="0"/>
              <a:t> </a:t>
            </a:r>
            <a:r>
              <a:rPr lang="it-IT" altLang="en-IT" sz="3200" dirty="0" err="1"/>
              <a:t>you</a:t>
            </a:r>
            <a:r>
              <a:rPr lang="it-IT" altLang="en-IT" sz="3200" dirty="0"/>
              <a:t> </a:t>
            </a:r>
            <a:r>
              <a:rPr lang="it-IT" altLang="en-IT" sz="3200" dirty="0" err="1"/>
              <a:t>that</a:t>
            </a:r>
            <a:r>
              <a:rPr lang="it-IT" altLang="en-IT" sz="3200" dirty="0"/>
              <a:t> he </a:t>
            </a:r>
            <a:r>
              <a:rPr lang="it-IT" altLang="en-IT" sz="3200" dirty="0" err="1"/>
              <a:t>has</a:t>
            </a:r>
            <a:r>
              <a:rPr lang="it-IT" altLang="en-IT" sz="3200" dirty="0"/>
              <a:t> </a:t>
            </a:r>
            <a:r>
              <a:rPr lang="it-IT" altLang="en-IT" sz="3200" dirty="0" err="1"/>
              <a:t>ingested</a:t>
            </a:r>
            <a:r>
              <a:rPr lang="it-IT" altLang="en-IT" sz="3200" dirty="0"/>
              <a:t> a </a:t>
            </a:r>
            <a:r>
              <a:rPr lang="it-IT" altLang="en-IT" sz="3200" dirty="0" err="1"/>
              <a:t>pill</a:t>
            </a:r>
            <a:r>
              <a:rPr lang="it-IT" altLang="en-IT" sz="3200" dirty="0"/>
              <a:t> from </a:t>
            </a:r>
            <a:r>
              <a:rPr lang="it-IT" altLang="en-IT" sz="3200" dirty="0" err="1"/>
              <a:t>one</a:t>
            </a:r>
            <a:r>
              <a:rPr lang="it-IT" altLang="en-IT" sz="3200" dirty="0"/>
              <a:t> of the 5 </a:t>
            </a:r>
            <a:r>
              <a:rPr lang="it-IT" altLang="en-IT" sz="3200" dirty="0" err="1"/>
              <a:t>bottles</a:t>
            </a:r>
            <a:r>
              <a:rPr lang="it-IT" altLang="en-IT" sz="3200" dirty="0"/>
              <a:t> of </a:t>
            </a:r>
            <a:r>
              <a:rPr lang="it-IT" altLang="en-IT" sz="3200" dirty="0" err="1"/>
              <a:t>pills</a:t>
            </a:r>
            <a:r>
              <a:rPr lang="it-IT" altLang="en-IT" sz="3200" dirty="0"/>
              <a:t> in the </a:t>
            </a:r>
            <a:r>
              <a:rPr lang="it-IT" altLang="en-IT" sz="3200" dirty="0" err="1"/>
              <a:t>drug</a:t>
            </a:r>
            <a:r>
              <a:rPr lang="it-IT" altLang="en-IT" sz="3200" dirty="0"/>
              <a:t> cabinet, </a:t>
            </a:r>
            <a:r>
              <a:rPr lang="it-IT" altLang="en-IT" sz="3200" dirty="0" err="1"/>
              <a:t>but</a:t>
            </a:r>
            <a:r>
              <a:rPr lang="it-IT" altLang="en-IT" sz="3200" dirty="0"/>
              <a:t> </a:t>
            </a:r>
            <a:r>
              <a:rPr lang="it-IT" altLang="en-IT" sz="3200" dirty="0" err="1"/>
              <a:t>cannot</a:t>
            </a:r>
            <a:r>
              <a:rPr lang="it-IT" altLang="en-IT" sz="3200" dirty="0"/>
              <a:t> </a:t>
            </a:r>
            <a:r>
              <a:rPr lang="it-IT" altLang="en-IT" sz="3200" dirty="0" err="1"/>
              <a:t>remember</a:t>
            </a:r>
            <a:r>
              <a:rPr lang="it-IT" altLang="en-IT" sz="3200" dirty="0"/>
              <a:t> </a:t>
            </a:r>
            <a:r>
              <a:rPr lang="it-IT" altLang="en-IT" sz="3200" dirty="0" err="1"/>
              <a:t>which</a:t>
            </a:r>
            <a:r>
              <a:rPr lang="it-IT" altLang="en-IT" sz="3200" dirty="0"/>
              <a:t> </a:t>
            </a:r>
            <a:r>
              <a:rPr lang="it-IT" altLang="en-IT" sz="3200" dirty="0" err="1"/>
              <a:t>one</a:t>
            </a:r>
            <a:r>
              <a:rPr lang="it-IT" altLang="en-IT" sz="3200" dirty="0"/>
              <a:t>.</a:t>
            </a:r>
          </a:p>
          <a:p>
            <a:r>
              <a:rPr lang="it-IT" altLang="en-IT" sz="3200" dirty="0" err="1"/>
              <a:t>You</a:t>
            </a:r>
            <a:r>
              <a:rPr lang="it-IT" altLang="en-IT" sz="3200" dirty="0"/>
              <a:t> </a:t>
            </a:r>
            <a:r>
              <a:rPr lang="it-IT" altLang="en-IT" sz="3200" dirty="0" err="1"/>
              <a:t>know</a:t>
            </a:r>
            <a:r>
              <a:rPr lang="it-IT" altLang="en-IT" sz="3200" dirty="0"/>
              <a:t> </a:t>
            </a:r>
            <a:r>
              <a:rPr lang="it-IT" altLang="en-IT" sz="3200" dirty="0" err="1"/>
              <a:t>that</a:t>
            </a:r>
            <a:r>
              <a:rPr lang="it-IT" altLang="en-IT" sz="3200" dirty="0"/>
              <a:t> </a:t>
            </a:r>
            <a:r>
              <a:rPr lang="it-IT" altLang="en-IT" sz="3200" dirty="0" err="1"/>
              <a:t>only</a:t>
            </a:r>
            <a:r>
              <a:rPr lang="it-IT" altLang="en-IT" sz="3200" dirty="0"/>
              <a:t> </a:t>
            </a:r>
            <a:r>
              <a:rPr lang="it-IT" altLang="en-IT" sz="3200" dirty="0" err="1"/>
              <a:t>one</a:t>
            </a:r>
            <a:r>
              <a:rPr lang="it-IT" altLang="en-IT" sz="3200" dirty="0"/>
              <a:t> of the 5 </a:t>
            </a:r>
            <a:r>
              <a:rPr lang="it-IT" altLang="en-IT" sz="3200" dirty="0" err="1"/>
              <a:t>bottles</a:t>
            </a:r>
            <a:r>
              <a:rPr lang="it-IT" altLang="en-IT" sz="3200" dirty="0"/>
              <a:t> </a:t>
            </a:r>
            <a:r>
              <a:rPr lang="it-IT" altLang="en-IT" sz="3200" dirty="0" err="1"/>
              <a:t>contains</a:t>
            </a:r>
            <a:r>
              <a:rPr lang="it-IT" altLang="en-IT" sz="3200" dirty="0"/>
              <a:t> </a:t>
            </a:r>
            <a:r>
              <a:rPr lang="it-IT" altLang="en-IT" sz="3200" dirty="0" err="1"/>
              <a:t>pills</a:t>
            </a:r>
            <a:r>
              <a:rPr lang="it-IT" altLang="en-IT" sz="3200" dirty="0"/>
              <a:t> </a:t>
            </a:r>
            <a:r>
              <a:rPr lang="it-IT" altLang="en-IT" sz="3200" dirty="0" err="1"/>
              <a:t>that</a:t>
            </a:r>
            <a:r>
              <a:rPr lang="it-IT" altLang="en-IT" sz="3200" dirty="0"/>
              <a:t> can be </a:t>
            </a:r>
            <a:r>
              <a:rPr lang="it-IT" altLang="en-IT" sz="3200" dirty="0" err="1"/>
              <a:t>dangerous</a:t>
            </a:r>
            <a:r>
              <a:rPr lang="it-IT" altLang="en-IT" sz="3200" dirty="0"/>
              <a:t> to a </a:t>
            </a:r>
            <a:r>
              <a:rPr lang="it-IT" altLang="en-IT" sz="3200" dirty="0" err="1"/>
              <a:t>child</a:t>
            </a:r>
            <a:r>
              <a:rPr lang="it-IT" altLang="en-IT" sz="3200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930" name="Group 2">
            <a:extLst>
              <a:ext uri="{FF2B5EF4-FFF2-40B4-BE49-F238E27FC236}">
                <a16:creationId xmlns:a16="http://schemas.microsoft.com/office/drawing/2014/main" id="{8E198712-A703-0B45-85BD-D0A4A62ED224}"/>
              </a:ext>
            </a:extLst>
          </p:cNvPr>
          <p:cNvGrpSpPr>
            <a:grpSpLocks/>
          </p:cNvGrpSpPr>
          <p:nvPr/>
        </p:nvGrpSpPr>
        <p:grpSpPr bwMode="auto">
          <a:xfrm>
            <a:off x="2208214" y="836615"/>
            <a:ext cx="3189287" cy="1168400"/>
            <a:chOff x="1746" y="1207"/>
            <a:chExt cx="2009" cy="736"/>
          </a:xfrm>
        </p:grpSpPr>
        <p:sp>
          <p:nvSpPr>
            <p:cNvPr id="124931" name="Text Box 3">
              <a:extLst>
                <a:ext uri="{FF2B5EF4-FFF2-40B4-BE49-F238E27FC236}">
                  <a16:creationId xmlns:a16="http://schemas.microsoft.com/office/drawing/2014/main" id="{C9399EEA-0B2D-3E48-9D28-526BFF91D4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6" y="1446"/>
              <a:ext cx="99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en-IT" b="1" dirty="0" err="1"/>
                <a:t>p</a:t>
              </a:r>
              <a:r>
                <a:rPr lang="it-IT" altLang="en-IT" b="1" dirty="0"/>
                <a:t>(A|D) = </a:t>
              </a:r>
              <a:r>
                <a:rPr lang="it-IT" altLang="en-IT" b="1" dirty="0" err="1"/>
                <a:t>p</a:t>
              </a:r>
              <a:r>
                <a:rPr lang="it-IT" altLang="en-IT" b="1" dirty="0"/>
                <a:t>(A)  </a:t>
              </a:r>
            </a:p>
          </p:txBody>
        </p:sp>
        <p:sp>
          <p:nvSpPr>
            <p:cNvPr id="124932" name="Text Box 4">
              <a:extLst>
                <a:ext uri="{FF2B5EF4-FFF2-40B4-BE49-F238E27FC236}">
                  <a16:creationId xmlns:a16="http://schemas.microsoft.com/office/drawing/2014/main" id="{29404DD8-BA0E-8048-A188-11B2B2A123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83" y="1207"/>
              <a:ext cx="53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en-IT" b="1" dirty="0" err="1"/>
                <a:t>p</a:t>
              </a:r>
              <a:r>
                <a:rPr lang="it-IT" altLang="en-IT" b="1" dirty="0"/>
                <a:t>(D|A)</a:t>
              </a:r>
            </a:p>
          </p:txBody>
        </p:sp>
        <p:sp>
          <p:nvSpPr>
            <p:cNvPr id="124933" name="Text Box 5">
              <a:extLst>
                <a:ext uri="{FF2B5EF4-FFF2-40B4-BE49-F238E27FC236}">
                  <a16:creationId xmlns:a16="http://schemas.microsoft.com/office/drawing/2014/main" id="{B5D8E50A-9C84-024B-9483-5146581BBF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1" y="1710"/>
              <a:ext cx="37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en-IT" b="1" dirty="0" err="1"/>
                <a:t>p</a:t>
              </a:r>
              <a:r>
                <a:rPr lang="it-IT" altLang="en-IT" b="1" dirty="0"/>
                <a:t>(D)</a:t>
              </a:r>
            </a:p>
          </p:txBody>
        </p:sp>
        <p:sp>
          <p:nvSpPr>
            <p:cNvPr id="124934" name="Line 6">
              <a:extLst>
                <a:ext uri="{FF2B5EF4-FFF2-40B4-BE49-F238E27FC236}">
                  <a16:creationId xmlns:a16="http://schemas.microsoft.com/office/drawing/2014/main" id="{4A1D2168-4A8A-0742-9904-CE874FDF39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2" y="1569"/>
              <a:ext cx="9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T"/>
            </a:p>
          </p:txBody>
        </p:sp>
      </p:grpSp>
      <p:sp>
        <p:nvSpPr>
          <p:cNvPr id="124935" name="Text Box 7">
            <a:extLst>
              <a:ext uri="{FF2B5EF4-FFF2-40B4-BE49-F238E27FC236}">
                <a16:creationId xmlns:a16="http://schemas.microsoft.com/office/drawing/2014/main" id="{297E4463-E3F4-9946-A98D-3EE54FBCD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8455" y="231330"/>
            <a:ext cx="18469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en-IT" b="1" dirty="0"/>
              <a:t>BAYES’ THEOREM</a:t>
            </a:r>
          </a:p>
        </p:txBody>
      </p:sp>
      <p:sp>
        <p:nvSpPr>
          <p:cNvPr id="124936" name="Text Box 8">
            <a:extLst>
              <a:ext uri="{FF2B5EF4-FFF2-40B4-BE49-F238E27FC236}">
                <a16:creationId xmlns:a16="http://schemas.microsoft.com/office/drawing/2014/main" id="{6213D6F2-7A2E-AA4D-B64C-D56268C8E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836613"/>
            <a:ext cx="3495701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en-IT" b="1" dirty="0"/>
              <a:t>A1 = </a:t>
            </a:r>
            <a:r>
              <a:rPr lang="it-IT" altLang="en-IT" b="1" dirty="0" err="1"/>
              <a:t>ingestion</a:t>
            </a:r>
            <a:r>
              <a:rPr lang="it-IT" altLang="en-IT" b="1" dirty="0"/>
              <a:t> of a </a:t>
            </a:r>
            <a:r>
              <a:rPr lang="it-IT" altLang="en-IT" b="1" dirty="0" err="1"/>
              <a:t>dangerous</a:t>
            </a:r>
            <a:r>
              <a:rPr lang="it-IT" altLang="en-IT" b="1" dirty="0"/>
              <a:t> </a:t>
            </a:r>
            <a:r>
              <a:rPr lang="it-IT" altLang="en-IT" b="1" dirty="0" err="1"/>
              <a:t>drug</a:t>
            </a:r>
            <a:endParaRPr lang="it-IT" altLang="en-IT" b="1" dirty="0"/>
          </a:p>
          <a:p>
            <a:r>
              <a:rPr lang="it-IT" altLang="en-IT" b="1" dirty="0"/>
              <a:t>A2 = </a:t>
            </a:r>
            <a:r>
              <a:rPr lang="it-IT" altLang="en-IT" b="1" dirty="0" err="1"/>
              <a:t>another</a:t>
            </a:r>
            <a:r>
              <a:rPr lang="it-IT" altLang="en-IT" b="1" dirty="0"/>
              <a:t> </a:t>
            </a:r>
            <a:r>
              <a:rPr lang="it-IT" altLang="en-IT" b="1" dirty="0" err="1"/>
              <a:t>reason</a:t>
            </a:r>
            <a:endParaRPr lang="it-IT" altLang="en-IT" b="1" dirty="0"/>
          </a:p>
          <a:p>
            <a:endParaRPr lang="it-IT" altLang="en-IT" b="1" dirty="0"/>
          </a:p>
          <a:p>
            <a:endParaRPr lang="it-IT" altLang="en-IT" b="1" dirty="0"/>
          </a:p>
          <a:p>
            <a:r>
              <a:rPr lang="it-IT" altLang="en-IT" b="1" dirty="0" err="1"/>
              <a:t>p</a:t>
            </a:r>
            <a:r>
              <a:rPr lang="it-IT" altLang="en-IT" b="1" dirty="0"/>
              <a:t>(A1) = 1/5 = .2</a:t>
            </a:r>
          </a:p>
          <a:p>
            <a:r>
              <a:rPr lang="it-IT" altLang="en-IT" b="1" dirty="0" err="1"/>
              <a:t>p</a:t>
            </a:r>
            <a:r>
              <a:rPr lang="it-IT" altLang="en-IT" b="1" dirty="0"/>
              <a:t>(A2) = .8</a:t>
            </a:r>
          </a:p>
        </p:txBody>
      </p:sp>
      <p:sp>
        <p:nvSpPr>
          <p:cNvPr id="124937" name="Text Box 9">
            <a:extLst>
              <a:ext uri="{FF2B5EF4-FFF2-40B4-BE49-F238E27FC236}">
                <a16:creationId xmlns:a16="http://schemas.microsoft.com/office/drawing/2014/main" id="{DCF3141F-64B3-144C-89ED-2A16926CC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177" y="2997200"/>
            <a:ext cx="317407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en-IT" b="1" dirty="0"/>
              <a:t>New information from a </a:t>
            </a:r>
            <a:r>
              <a:rPr lang="it-IT" altLang="en-IT" b="1" dirty="0" err="1"/>
              <a:t>doctor</a:t>
            </a:r>
            <a:endParaRPr lang="it-IT" altLang="en-IT" b="1" dirty="0"/>
          </a:p>
          <a:p>
            <a:r>
              <a:rPr lang="it-IT" altLang="en-IT" b="1" dirty="0"/>
              <a:t>A1 = .8</a:t>
            </a:r>
          </a:p>
          <a:p>
            <a:r>
              <a:rPr lang="it-IT" altLang="en-IT" b="1" dirty="0"/>
              <a:t>A2 = .1</a:t>
            </a:r>
          </a:p>
        </p:txBody>
      </p:sp>
      <p:grpSp>
        <p:nvGrpSpPr>
          <p:cNvPr id="124938" name="Group 10">
            <a:extLst>
              <a:ext uri="{FF2B5EF4-FFF2-40B4-BE49-F238E27FC236}">
                <a16:creationId xmlns:a16="http://schemas.microsoft.com/office/drawing/2014/main" id="{CB64530A-9F2C-C642-80A2-7919D8A161A2}"/>
              </a:ext>
            </a:extLst>
          </p:cNvPr>
          <p:cNvGrpSpPr>
            <a:grpSpLocks/>
          </p:cNvGrpSpPr>
          <p:nvPr/>
        </p:nvGrpSpPr>
        <p:grpSpPr bwMode="auto">
          <a:xfrm>
            <a:off x="5016501" y="2997200"/>
            <a:ext cx="5218113" cy="1289050"/>
            <a:chOff x="2269" y="1762"/>
            <a:chExt cx="3287" cy="812"/>
          </a:xfrm>
        </p:grpSpPr>
        <p:sp>
          <p:nvSpPr>
            <p:cNvPr id="124939" name="Text Box 11">
              <a:extLst>
                <a:ext uri="{FF2B5EF4-FFF2-40B4-BE49-F238E27FC236}">
                  <a16:creationId xmlns:a16="http://schemas.microsoft.com/office/drawing/2014/main" id="{32120818-D864-DA44-93C2-B628296BC3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9" y="2044"/>
              <a:ext cx="114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en-IT" b="1"/>
                <a:t>P(A1|D) = p(A1)  </a:t>
              </a:r>
            </a:p>
          </p:txBody>
        </p:sp>
        <p:sp>
          <p:nvSpPr>
            <p:cNvPr id="124940" name="Text Box 12">
              <a:extLst>
                <a:ext uri="{FF2B5EF4-FFF2-40B4-BE49-F238E27FC236}">
                  <a16:creationId xmlns:a16="http://schemas.microsoft.com/office/drawing/2014/main" id="{3FBDAF34-E045-4343-8481-AE9586357B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7" y="1762"/>
              <a:ext cx="60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en-IT" b="1"/>
                <a:t>P(D|A1)</a:t>
              </a:r>
            </a:p>
          </p:txBody>
        </p:sp>
        <p:sp>
          <p:nvSpPr>
            <p:cNvPr id="124941" name="Text Box 13">
              <a:extLst>
                <a:ext uri="{FF2B5EF4-FFF2-40B4-BE49-F238E27FC236}">
                  <a16:creationId xmlns:a16="http://schemas.microsoft.com/office/drawing/2014/main" id="{706AA902-2885-104D-9CCF-E7CF7E8FA9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0" y="2341"/>
              <a:ext cx="189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en-IT" b="1"/>
                <a:t>P(A1)P(D|A1) + P(A2)P(D|A2)</a:t>
              </a:r>
            </a:p>
          </p:txBody>
        </p:sp>
        <p:sp>
          <p:nvSpPr>
            <p:cNvPr id="124942" name="Line 14">
              <a:extLst>
                <a:ext uri="{FF2B5EF4-FFF2-40B4-BE49-F238E27FC236}">
                  <a16:creationId xmlns:a16="http://schemas.microsoft.com/office/drawing/2014/main" id="{4973AE8F-79E9-6844-A335-8E2806B5DE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2160"/>
              <a:ext cx="204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T"/>
            </a:p>
          </p:txBody>
        </p:sp>
      </p:grpSp>
      <p:sp>
        <p:nvSpPr>
          <p:cNvPr id="124943" name="Text Box 15">
            <a:extLst>
              <a:ext uri="{FF2B5EF4-FFF2-40B4-BE49-F238E27FC236}">
                <a16:creationId xmlns:a16="http://schemas.microsoft.com/office/drawing/2014/main" id="{6F3609E3-238A-1946-BEC2-ED2F4032F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5988" y="5029200"/>
            <a:ext cx="161294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en-IT" b="1"/>
              <a:t>P(A1|D) = (.2)  </a:t>
            </a:r>
          </a:p>
        </p:txBody>
      </p:sp>
      <p:sp>
        <p:nvSpPr>
          <p:cNvPr id="124944" name="Text Box 16">
            <a:extLst>
              <a:ext uri="{FF2B5EF4-FFF2-40B4-BE49-F238E27FC236}">
                <a16:creationId xmlns:a16="http://schemas.microsoft.com/office/drawing/2014/main" id="{08FE2708-A288-764A-A338-1EF162EBD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9688" y="4581526"/>
            <a:ext cx="527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en-IT" b="1"/>
              <a:t>(.8)</a:t>
            </a:r>
          </a:p>
        </p:txBody>
      </p:sp>
      <p:sp>
        <p:nvSpPr>
          <p:cNvPr id="124945" name="Text Box 17">
            <a:extLst>
              <a:ext uri="{FF2B5EF4-FFF2-40B4-BE49-F238E27FC236}">
                <a16:creationId xmlns:a16="http://schemas.microsoft.com/office/drawing/2014/main" id="{C0CBCA15-2EC5-FB4C-B4D0-EF18CFDE8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5451" y="5500688"/>
            <a:ext cx="18004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en-IT" b="1"/>
              <a:t>(.2) (.8) + (.8) (.1)</a:t>
            </a:r>
          </a:p>
        </p:txBody>
      </p:sp>
      <p:sp>
        <p:nvSpPr>
          <p:cNvPr id="124946" name="Line 18">
            <a:extLst>
              <a:ext uri="{FF2B5EF4-FFF2-40B4-BE49-F238E27FC236}">
                <a16:creationId xmlns:a16="http://schemas.microsoft.com/office/drawing/2014/main" id="{9B0DEFBB-03C3-2941-8CAD-9151D11C7762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4014" y="5213351"/>
            <a:ext cx="1957387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T"/>
          </a:p>
        </p:txBody>
      </p:sp>
      <p:sp>
        <p:nvSpPr>
          <p:cNvPr id="124947" name="Text Box 19">
            <a:extLst>
              <a:ext uri="{FF2B5EF4-FFF2-40B4-BE49-F238E27FC236}">
                <a16:creationId xmlns:a16="http://schemas.microsoft.com/office/drawing/2014/main" id="{7390898F-D246-8245-AF55-9FF9049F7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9688" y="5032375"/>
            <a:ext cx="7120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en-IT" b="1"/>
              <a:t>=.667</a:t>
            </a:r>
          </a:p>
        </p:txBody>
      </p:sp>
    </p:spTree>
    <p:extLst>
      <p:ext uri="{BB962C8B-B14F-4D97-AF65-F5344CB8AC3E}">
        <p14:creationId xmlns:p14="http://schemas.microsoft.com/office/powerpoint/2010/main" val="926905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6" name="Text Box 8">
            <a:extLst>
              <a:ext uri="{FF2B5EF4-FFF2-40B4-BE49-F238E27FC236}">
                <a16:creationId xmlns:a16="http://schemas.microsoft.com/office/drawing/2014/main" id="{6213D6F2-7A2E-AA4D-B64C-D56268C8E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240" y="1029286"/>
            <a:ext cx="10754223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en-IT" sz="3200" dirty="0" err="1"/>
              <a:t>Humans</a:t>
            </a:r>
            <a:r>
              <a:rPr lang="it-IT" altLang="en-IT" sz="3200" dirty="0"/>
              <a:t> do </a:t>
            </a:r>
            <a:r>
              <a:rPr lang="it-IT" altLang="en-IT" sz="3200" dirty="0" err="1"/>
              <a:t>not</a:t>
            </a:r>
            <a:r>
              <a:rPr lang="it-IT" altLang="en-IT" sz="3200" dirty="0"/>
              <a:t> update </a:t>
            </a:r>
            <a:r>
              <a:rPr lang="it-IT" altLang="en-IT" sz="3200" dirty="0" err="1"/>
              <a:t>their</a:t>
            </a:r>
            <a:r>
              <a:rPr lang="it-IT" altLang="en-IT" sz="3200" dirty="0"/>
              <a:t> </a:t>
            </a:r>
            <a:r>
              <a:rPr lang="it-IT" altLang="en-IT" sz="3200" dirty="0" err="1"/>
              <a:t>judgements</a:t>
            </a:r>
            <a:r>
              <a:rPr lang="it-IT" altLang="en-IT" sz="3200" dirty="0"/>
              <a:t> </a:t>
            </a:r>
            <a:r>
              <a:rPr lang="it-IT" altLang="en-IT" sz="3200" dirty="0" err="1"/>
              <a:t>after</a:t>
            </a:r>
            <a:r>
              <a:rPr lang="it-IT" altLang="en-IT" sz="3200" dirty="0"/>
              <a:t> </a:t>
            </a:r>
            <a:r>
              <a:rPr lang="it-IT" altLang="en-IT" sz="3200" dirty="0" err="1"/>
              <a:t>receiving</a:t>
            </a:r>
            <a:r>
              <a:rPr lang="it-IT" altLang="en-IT" sz="3200" dirty="0"/>
              <a:t> a new information </a:t>
            </a:r>
            <a:r>
              <a:rPr lang="it-IT" altLang="en-IT" sz="3200" dirty="0" err="1"/>
              <a:t>as</a:t>
            </a:r>
            <a:r>
              <a:rPr lang="it-IT" altLang="en-IT" sz="3200" dirty="0"/>
              <a:t> </a:t>
            </a:r>
            <a:r>
              <a:rPr lang="it-IT" altLang="en-IT" sz="3200" dirty="0" err="1"/>
              <a:t>much</a:t>
            </a:r>
            <a:r>
              <a:rPr lang="it-IT" altLang="en-IT" sz="3200" dirty="0"/>
              <a:t> </a:t>
            </a:r>
            <a:r>
              <a:rPr lang="it-IT" altLang="en-IT" sz="3200" dirty="0" err="1"/>
              <a:t>as</a:t>
            </a:r>
            <a:r>
              <a:rPr lang="it-IT" altLang="en-IT" sz="3200" dirty="0"/>
              <a:t> </a:t>
            </a:r>
            <a:r>
              <a:rPr lang="it-IT" altLang="en-IT" sz="3200" dirty="0" err="1"/>
              <a:t>they</a:t>
            </a:r>
            <a:r>
              <a:rPr lang="it-IT" altLang="en-IT" sz="3200" dirty="0"/>
              <a:t> </a:t>
            </a:r>
            <a:r>
              <a:rPr lang="it-IT" altLang="en-IT" sz="3200" dirty="0" err="1"/>
              <a:t>should</a:t>
            </a:r>
            <a:r>
              <a:rPr lang="it-IT" altLang="en-IT" sz="3200" dirty="0"/>
              <a:t> do </a:t>
            </a:r>
            <a:r>
              <a:rPr lang="it-IT" altLang="en-IT" sz="3200" dirty="0" err="1"/>
              <a:t>if</a:t>
            </a:r>
            <a:r>
              <a:rPr lang="it-IT" altLang="en-IT" sz="3200" dirty="0"/>
              <a:t> </a:t>
            </a:r>
            <a:r>
              <a:rPr lang="it-IT" altLang="en-IT" sz="3200" dirty="0" err="1"/>
              <a:t>they</a:t>
            </a:r>
            <a:r>
              <a:rPr lang="it-IT" altLang="en-IT" sz="3200" dirty="0"/>
              <a:t> </a:t>
            </a:r>
            <a:r>
              <a:rPr lang="it-IT" altLang="en-IT" sz="3200" dirty="0" err="1"/>
              <a:t>were</a:t>
            </a:r>
            <a:r>
              <a:rPr lang="it-IT" altLang="en-IT" sz="3200" dirty="0"/>
              <a:t> </a:t>
            </a:r>
            <a:r>
              <a:rPr lang="it-IT" altLang="en-IT" sz="3200" dirty="0" err="1"/>
              <a:t>bayesian</a:t>
            </a:r>
            <a:r>
              <a:rPr lang="it-IT" altLang="en-IT" sz="3200" dirty="0"/>
              <a:t> </a:t>
            </a:r>
            <a:r>
              <a:rPr lang="it-IT" altLang="en-IT" sz="3200" dirty="0" err="1"/>
              <a:t>decision</a:t>
            </a:r>
            <a:r>
              <a:rPr lang="it-IT" altLang="en-IT" sz="3200" dirty="0"/>
              <a:t> </a:t>
            </a:r>
            <a:r>
              <a:rPr lang="it-IT" altLang="en-IT" sz="3200" dirty="0" err="1"/>
              <a:t>makers</a:t>
            </a:r>
            <a:r>
              <a:rPr lang="it-IT" altLang="en-IT" sz="3200" dirty="0"/>
              <a:t> (</a:t>
            </a:r>
            <a:r>
              <a:rPr lang="it-IT" altLang="en-IT" sz="3200" dirty="0" err="1"/>
              <a:t>conservatorism</a:t>
            </a:r>
            <a:r>
              <a:rPr lang="it-IT" altLang="en-IT" sz="3200" dirty="0"/>
              <a:t>)</a:t>
            </a:r>
          </a:p>
          <a:p>
            <a:endParaRPr lang="it-IT" altLang="en-IT" sz="3200" dirty="0"/>
          </a:p>
          <a:p>
            <a:r>
              <a:rPr lang="it-IT" altLang="en-IT" sz="3200" dirty="0" err="1"/>
              <a:t>Is</a:t>
            </a:r>
            <a:r>
              <a:rPr lang="it-IT" altLang="en-IT" sz="3200" dirty="0"/>
              <a:t> </a:t>
            </a:r>
            <a:r>
              <a:rPr lang="it-IT" altLang="en-IT" sz="3200" dirty="0" err="1"/>
              <a:t>that</a:t>
            </a:r>
            <a:r>
              <a:rPr lang="it-IT" altLang="en-IT" sz="3200" dirty="0"/>
              <a:t> </a:t>
            </a:r>
            <a:r>
              <a:rPr lang="it-IT" altLang="en-IT" sz="3200" dirty="0" err="1"/>
              <a:t>wrong</a:t>
            </a:r>
            <a:r>
              <a:rPr lang="it-IT" altLang="en-IT" sz="3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53045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930" name="Group 2">
            <a:extLst>
              <a:ext uri="{FF2B5EF4-FFF2-40B4-BE49-F238E27FC236}">
                <a16:creationId xmlns:a16="http://schemas.microsoft.com/office/drawing/2014/main" id="{8E198712-A703-0B45-85BD-D0A4A62ED224}"/>
              </a:ext>
            </a:extLst>
          </p:cNvPr>
          <p:cNvGrpSpPr>
            <a:grpSpLocks/>
          </p:cNvGrpSpPr>
          <p:nvPr/>
        </p:nvGrpSpPr>
        <p:grpSpPr bwMode="auto">
          <a:xfrm>
            <a:off x="2208214" y="836615"/>
            <a:ext cx="3189287" cy="1168400"/>
            <a:chOff x="1746" y="1207"/>
            <a:chExt cx="2009" cy="736"/>
          </a:xfrm>
        </p:grpSpPr>
        <p:sp>
          <p:nvSpPr>
            <p:cNvPr id="124931" name="Text Box 3">
              <a:extLst>
                <a:ext uri="{FF2B5EF4-FFF2-40B4-BE49-F238E27FC236}">
                  <a16:creationId xmlns:a16="http://schemas.microsoft.com/office/drawing/2014/main" id="{C9399EEA-0B2D-3E48-9D28-526BFF91D4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6" y="1446"/>
              <a:ext cx="99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en-IT" b="1" dirty="0" err="1"/>
                <a:t>p</a:t>
              </a:r>
              <a:r>
                <a:rPr lang="it-IT" altLang="en-IT" b="1" dirty="0"/>
                <a:t>(A|D) = </a:t>
              </a:r>
              <a:r>
                <a:rPr lang="it-IT" altLang="en-IT" b="1" dirty="0" err="1"/>
                <a:t>p</a:t>
              </a:r>
              <a:r>
                <a:rPr lang="it-IT" altLang="en-IT" b="1" dirty="0"/>
                <a:t>(A)  </a:t>
              </a:r>
            </a:p>
          </p:txBody>
        </p:sp>
        <p:sp>
          <p:nvSpPr>
            <p:cNvPr id="124932" name="Text Box 4">
              <a:extLst>
                <a:ext uri="{FF2B5EF4-FFF2-40B4-BE49-F238E27FC236}">
                  <a16:creationId xmlns:a16="http://schemas.microsoft.com/office/drawing/2014/main" id="{29404DD8-BA0E-8048-A188-11B2B2A123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83" y="1207"/>
              <a:ext cx="53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en-IT" b="1" dirty="0" err="1"/>
                <a:t>p</a:t>
              </a:r>
              <a:r>
                <a:rPr lang="it-IT" altLang="en-IT" b="1" dirty="0"/>
                <a:t>(D|A)</a:t>
              </a:r>
            </a:p>
          </p:txBody>
        </p:sp>
        <p:sp>
          <p:nvSpPr>
            <p:cNvPr id="124933" name="Text Box 5">
              <a:extLst>
                <a:ext uri="{FF2B5EF4-FFF2-40B4-BE49-F238E27FC236}">
                  <a16:creationId xmlns:a16="http://schemas.microsoft.com/office/drawing/2014/main" id="{B5D8E50A-9C84-024B-9483-5146581BBF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1" y="1710"/>
              <a:ext cx="37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en-IT" b="1" dirty="0" err="1"/>
                <a:t>p</a:t>
              </a:r>
              <a:r>
                <a:rPr lang="it-IT" altLang="en-IT" b="1" dirty="0"/>
                <a:t>(D)</a:t>
              </a:r>
            </a:p>
          </p:txBody>
        </p:sp>
        <p:sp>
          <p:nvSpPr>
            <p:cNvPr id="124934" name="Line 6">
              <a:extLst>
                <a:ext uri="{FF2B5EF4-FFF2-40B4-BE49-F238E27FC236}">
                  <a16:creationId xmlns:a16="http://schemas.microsoft.com/office/drawing/2014/main" id="{4A1D2168-4A8A-0742-9904-CE874FDF39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2" y="1569"/>
              <a:ext cx="9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T"/>
            </a:p>
          </p:txBody>
        </p:sp>
      </p:grpSp>
      <p:sp>
        <p:nvSpPr>
          <p:cNvPr id="124935" name="Text Box 7">
            <a:extLst>
              <a:ext uri="{FF2B5EF4-FFF2-40B4-BE49-F238E27FC236}">
                <a16:creationId xmlns:a16="http://schemas.microsoft.com/office/drawing/2014/main" id="{297E4463-E3F4-9946-A98D-3EE54FBCD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8455" y="231330"/>
            <a:ext cx="18469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en-IT" b="1" dirty="0"/>
              <a:t>BAYES’ THEOREM</a:t>
            </a:r>
          </a:p>
        </p:txBody>
      </p:sp>
      <p:sp>
        <p:nvSpPr>
          <p:cNvPr id="124936" name="Text Box 8">
            <a:extLst>
              <a:ext uri="{FF2B5EF4-FFF2-40B4-BE49-F238E27FC236}">
                <a16:creationId xmlns:a16="http://schemas.microsoft.com/office/drawing/2014/main" id="{6213D6F2-7A2E-AA4D-B64C-D56268C8E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836613"/>
            <a:ext cx="3495701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en-IT" b="1" dirty="0"/>
              <a:t>A1 = </a:t>
            </a:r>
            <a:r>
              <a:rPr lang="it-IT" altLang="en-IT" b="1" dirty="0" err="1"/>
              <a:t>ingestion</a:t>
            </a:r>
            <a:r>
              <a:rPr lang="it-IT" altLang="en-IT" b="1" dirty="0"/>
              <a:t> of a </a:t>
            </a:r>
            <a:r>
              <a:rPr lang="it-IT" altLang="en-IT" b="1" dirty="0" err="1"/>
              <a:t>dangerous</a:t>
            </a:r>
            <a:r>
              <a:rPr lang="it-IT" altLang="en-IT" b="1" dirty="0"/>
              <a:t> </a:t>
            </a:r>
            <a:r>
              <a:rPr lang="it-IT" altLang="en-IT" b="1" dirty="0" err="1"/>
              <a:t>drug</a:t>
            </a:r>
            <a:endParaRPr lang="it-IT" altLang="en-IT" b="1" dirty="0"/>
          </a:p>
          <a:p>
            <a:r>
              <a:rPr lang="it-IT" altLang="en-IT" b="1" dirty="0"/>
              <a:t>A2 = </a:t>
            </a:r>
            <a:r>
              <a:rPr lang="it-IT" altLang="en-IT" b="1" dirty="0" err="1"/>
              <a:t>another</a:t>
            </a:r>
            <a:r>
              <a:rPr lang="it-IT" altLang="en-IT" b="1" dirty="0"/>
              <a:t> </a:t>
            </a:r>
            <a:r>
              <a:rPr lang="it-IT" altLang="en-IT" b="1" dirty="0" err="1"/>
              <a:t>reason</a:t>
            </a:r>
            <a:endParaRPr lang="it-IT" altLang="en-IT" b="1" dirty="0"/>
          </a:p>
          <a:p>
            <a:endParaRPr lang="it-IT" altLang="en-IT" b="1" dirty="0"/>
          </a:p>
          <a:p>
            <a:endParaRPr lang="it-IT" altLang="en-IT" b="1" dirty="0"/>
          </a:p>
          <a:p>
            <a:r>
              <a:rPr lang="it-IT" altLang="en-IT" b="1" dirty="0" err="1"/>
              <a:t>p</a:t>
            </a:r>
            <a:r>
              <a:rPr lang="it-IT" altLang="en-IT" b="1" dirty="0"/>
              <a:t>(A1) = 1/5 = .2</a:t>
            </a:r>
          </a:p>
          <a:p>
            <a:r>
              <a:rPr lang="it-IT" altLang="en-IT" b="1" dirty="0" err="1"/>
              <a:t>p</a:t>
            </a:r>
            <a:r>
              <a:rPr lang="it-IT" altLang="en-IT" b="1" dirty="0"/>
              <a:t>(A2) = .8</a:t>
            </a:r>
          </a:p>
        </p:txBody>
      </p:sp>
      <p:sp>
        <p:nvSpPr>
          <p:cNvPr id="124937" name="Text Box 9">
            <a:extLst>
              <a:ext uri="{FF2B5EF4-FFF2-40B4-BE49-F238E27FC236}">
                <a16:creationId xmlns:a16="http://schemas.microsoft.com/office/drawing/2014/main" id="{DCF3141F-64B3-144C-89ED-2A16926CC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177" y="2997200"/>
            <a:ext cx="317407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en-IT" b="1" dirty="0"/>
              <a:t>New information from a </a:t>
            </a:r>
            <a:r>
              <a:rPr lang="it-IT" altLang="en-IT" b="1" dirty="0" err="1"/>
              <a:t>doctor</a:t>
            </a:r>
            <a:endParaRPr lang="it-IT" altLang="en-IT" b="1" dirty="0"/>
          </a:p>
          <a:p>
            <a:r>
              <a:rPr lang="it-IT" altLang="en-IT" b="1" dirty="0"/>
              <a:t>A1 = .8</a:t>
            </a:r>
          </a:p>
          <a:p>
            <a:r>
              <a:rPr lang="it-IT" altLang="en-IT" b="1" dirty="0"/>
              <a:t>A2 = .1</a:t>
            </a:r>
          </a:p>
        </p:txBody>
      </p:sp>
      <p:grpSp>
        <p:nvGrpSpPr>
          <p:cNvPr id="124938" name="Group 10">
            <a:extLst>
              <a:ext uri="{FF2B5EF4-FFF2-40B4-BE49-F238E27FC236}">
                <a16:creationId xmlns:a16="http://schemas.microsoft.com/office/drawing/2014/main" id="{CB64530A-9F2C-C642-80A2-7919D8A161A2}"/>
              </a:ext>
            </a:extLst>
          </p:cNvPr>
          <p:cNvGrpSpPr>
            <a:grpSpLocks/>
          </p:cNvGrpSpPr>
          <p:nvPr/>
        </p:nvGrpSpPr>
        <p:grpSpPr bwMode="auto">
          <a:xfrm>
            <a:off x="5016501" y="2997200"/>
            <a:ext cx="5218113" cy="1289050"/>
            <a:chOff x="2269" y="1762"/>
            <a:chExt cx="3287" cy="812"/>
          </a:xfrm>
        </p:grpSpPr>
        <p:sp>
          <p:nvSpPr>
            <p:cNvPr id="124939" name="Text Box 11">
              <a:extLst>
                <a:ext uri="{FF2B5EF4-FFF2-40B4-BE49-F238E27FC236}">
                  <a16:creationId xmlns:a16="http://schemas.microsoft.com/office/drawing/2014/main" id="{32120818-D864-DA44-93C2-B628296BC3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9" y="2044"/>
              <a:ext cx="114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en-IT" b="1" dirty="0" err="1"/>
                <a:t>p</a:t>
              </a:r>
              <a:r>
                <a:rPr lang="it-IT" altLang="en-IT" b="1" dirty="0"/>
                <a:t>(A1|D) = </a:t>
              </a:r>
              <a:r>
                <a:rPr lang="it-IT" altLang="en-IT" b="1" dirty="0" err="1"/>
                <a:t>p</a:t>
              </a:r>
              <a:r>
                <a:rPr lang="it-IT" altLang="en-IT" b="1" dirty="0"/>
                <a:t>(A1)  </a:t>
              </a:r>
            </a:p>
          </p:txBody>
        </p:sp>
        <p:sp>
          <p:nvSpPr>
            <p:cNvPr id="124940" name="Text Box 12">
              <a:extLst>
                <a:ext uri="{FF2B5EF4-FFF2-40B4-BE49-F238E27FC236}">
                  <a16:creationId xmlns:a16="http://schemas.microsoft.com/office/drawing/2014/main" id="{3FBDAF34-E045-4343-8481-AE9586357B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7" y="1762"/>
              <a:ext cx="60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en-IT" b="1" dirty="0" err="1"/>
                <a:t>p</a:t>
              </a:r>
              <a:r>
                <a:rPr lang="it-IT" altLang="en-IT" b="1" dirty="0"/>
                <a:t>(D|A1)</a:t>
              </a:r>
            </a:p>
          </p:txBody>
        </p:sp>
        <p:sp>
          <p:nvSpPr>
            <p:cNvPr id="124941" name="Text Box 13">
              <a:extLst>
                <a:ext uri="{FF2B5EF4-FFF2-40B4-BE49-F238E27FC236}">
                  <a16:creationId xmlns:a16="http://schemas.microsoft.com/office/drawing/2014/main" id="{706AA902-2885-104D-9CCF-E7CF7E8FA9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0" y="2341"/>
              <a:ext cx="189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en-IT" b="1" dirty="0" err="1"/>
                <a:t>p</a:t>
              </a:r>
              <a:r>
                <a:rPr lang="it-IT" altLang="en-IT" b="1" dirty="0"/>
                <a:t>(A1)p(D|A1) + p(A2)p(D|A2)</a:t>
              </a:r>
            </a:p>
          </p:txBody>
        </p:sp>
        <p:sp>
          <p:nvSpPr>
            <p:cNvPr id="124942" name="Line 14">
              <a:extLst>
                <a:ext uri="{FF2B5EF4-FFF2-40B4-BE49-F238E27FC236}">
                  <a16:creationId xmlns:a16="http://schemas.microsoft.com/office/drawing/2014/main" id="{4973AE8F-79E9-6844-A335-8E2806B5DE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2160"/>
              <a:ext cx="204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T"/>
            </a:p>
          </p:txBody>
        </p:sp>
      </p:grpSp>
      <p:sp>
        <p:nvSpPr>
          <p:cNvPr id="124943" name="Text Box 15">
            <a:extLst>
              <a:ext uri="{FF2B5EF4-FFF2-40B4-BE49-F238E27FC236}">
                <a16:creationId xmlns:a16="http://schemas.microsoft.com/office/drawing/2014/main" id="{6F3609E3-238A-1946-BEC2-ED2F4032F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5988" y="5029200"/>
            <a:ext cx="161294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en-IT" b="1" dirty="0" err="1"/>
              <a:t>p</a:t>
            </a:r>
            <a:r>
              <a:rPr lang="it-IT" altLang="en-IT" b="1" dirty="0"/>
              <a:t>(A1|D) = (.2)  </a:t>
            </a:r>
          </a:p>
        </p:txBody>
      </p:sp>
      <p:sp>
        <p:nvSpPr>
          <p:cNvPr id="124944" name="Text Box 16">
            <a:extLst>
              <a:ext uri="{FF2B5EF4-FFF2-40B4-BE49-F238E27FC236}">
                <a16:creationId xmlns:a16="http://schemas.microsoft.com/office/drawing/2014/main" id="{08FE2708-A288-764A-A338-1EF162EBD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9688" y="4581526"/>
            <a:ext cx="527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en-IT" b="1"/>
              <a:t>(.8)</a:t>
            </a:r>
          </a:p>
        </p:txBody>
      </p:sp>
      <p:sp>
        <p:nvSpPr>
          <p:cNvPr id="124945" name="Text Box 17">
            <a:extLst>
              <a:ext uri="{FF2B5EF4-FFF2-40B4-BE49-F238E27FC236}">
                <a16:creationId xmlns:a16="http://schemas.microsoft.com/office/drawing/2014/main" id="{C0CBCA15-2EC5-FB4C-B4D0-EF18CFDE8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5451" y="5500688"/>
            <a:ext cx="18004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en-IT" b="1"/>
              <a:t>(.2) (.8) + (.8) (.1)</a:t>
            </a:r>
          </a:p>
        </p:txBody>
      </p:sp>
      <p:sp>
        <p:nvSpPr>
          <p:cNvPr id="124946" name="Line 18">
            <a:extLst>
              <a:ext uri="{FF2B5EF4-FFF2-40B4-BE49-F238E27FC236}">
                <a16:creationId xmlns:a16="http://schemas.microsoft.com/office/drawing/2014/main" id="{9B0DEFBB-03C3-2941-8CAD-9151D11C7762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4014" y="5213351"/>
            <a:ext cx="1957387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T"/>
          </a:p>
        </p:txBody>
      </p:sp>
      <p:sp>
        <p:nvSpPr>
          <p:cNvPr id="124947" name="Text Box 19">
            <a:extLst>
              <a:ext uri="{FF2B5EF4-FFF2-40B4-BE49-F238E27FC236}">
                <a16:creationId xmlns:a16="http://schemas.microsoft.com/office/drawing/2014/main" id="{7390898F-D246-8245-AF55-9FF9049F7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9688" y="5032375"/>
            <a:ext cx="7120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en-IT" b="1"/>
              <a:t>=.667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05906F86-3FEE-EF45-940D-36575454D673}"/>
              </a:ext>
            </a:extLst>
          </p:cNvPr>
          <p:cNvSpPr/>
          <p:nvPr/>
        </p:nvSpPr>
        <p:spPr>
          <a:xfrm>
            <a:off x="305592" y="2812256"/>
            <a:ext cx="3614738" cy="1289051"/>
          </a:xfrm>
          <a:prstGeom prst="ellipse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BD5F8D65-5440-654C-8BFE-206FBD9EC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4" y="4182270"/>
            <a:ext cx="281463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en-IT" sz="2000" dirty="0"/>
              <a:t>The </a:t>
            </a:r>
            <a:r>
              <a:rPr lang="it-IT" altLang="en-IT" sz="2000" dirty="0" err="1"/>
              <a:t>Bayes</a:t>
            </a:r>
            <a:r>
              <a:rPr lang="it-IT" altLang="en-IT" sz="2000" dirty="0"/>
              <a:t> </a:t>
            </a:r>
            <a:r>
              <a:rPr lang="it-IT" altLang="en-IT" sz="2000" dirty="0" err="1"/>
              <a:t>theorem</a:t>
            </a:r>
            <a:r>
              <a:rPr lang="it-IT" altLang="en-IT" sz="2000" dirty="0"/>
              <a:t> </a:t>
            </a:r>
            <a:r>
              <a:rPr lang="it-IT" altLang="en-IT" sz="2000" dirty="0" err="1"/>
              <a:t>assumes</a:t>
            </a:r>
            <a:r>
              <a:rPr lang="it-IT" altLang="en-IT" sz="2000" dirty="0"/>
              <a:t> </a:t>
            </a:r>
            <a:r>
              <a:rPr lang="it-IT" altLang="en-IT" sz="2000" dirty="0" err="1"/>
              <a:t>that</a:t>
            </a:r>
            <a:r>
              <a:rPr lang="it-IT" altLang="en-IT" sz="2000" dirty="0"/>
              <a:t> the new information </a:t>
            </a:r>
            <a:r>
              <a:rPr lang="it-IT" altLang="en-IT" sz="2000" dirty="0" err="1"/>
              <a:t>is</a:t>
            </a:r>
            <a:r>
              <a:rPr lang="it-IT" altLang="en-IT" sz="2000" dirty="0"/>
              <a:t> </a:t>
            </a:r>
            <a:r>
              <a:rPr lang="it-IT" altLang="en-IT" sz="2000" dirty="0" err="1"/>
              <a:t>perfectly</a:t>
            </a:r>
            <a:r>
              <a:rPr lang="it-IT" altLang="en-IT" sz="2000" dirty="0"/>
              <a:t> </a:t>
            </a:r>
            <a:r>
              <a:rPr lang="it-IT" altLang="en-IT" sz="2000" dirty="0" err="1"/>
              <a:t>reliable</a:t>
            </a:r>
            <a:r>
              <a:rPr lang="it-IT" altLang="en-IT" sz="2000" dirty="0"/>
              <a:t>, </a:t>
            </a:r>
            <a:r>
              <a:rPr lang="it-IT" altLang="en-IT" sz="2000" dirty="0" err="1"/>
              <a:t>which</a:t>
            </a:r>
            <a:r>
              <a:rPr lang="it-IT" altLang="en-IT" sz="2000" dirty="0"/>
              <a:t> </a:t>
            </a:r>
            <a:r>
              <a:rPr lang="it-IT" altLang="en-IT" sz="2000" dirty="0" err="1"/>
              <a:t>is</a:t>
            </a:r>
            <a:r>
              <a:rPr lang="it-IT" altLang="en-IT" sz="2000" dirty="0"/>
              <a:t> </a:t>
            </a:r>
            <a:r>
              <a:rPr lang="it-IT" altLang="en-IT" sz="2000" dirty="0" err="1"/>
              <a:t>never</a:t>
            </a:r>
            <a:r>
              <a:rPr lang="it-IT" altLang="en-IT" sz="2000" dirty="0"/>
              <a:t> </a:t>
            </a:r>
            <a:r>
              <a:rPr lang="it-IT" altLang="en-IT" sz="2000" dirty="0" err="1"/>
              <a:t>true</a:t>
            </a:r>
            <a:r>
              <a:rPr lang="it-IT" altLang="en-IT" sz="20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2006789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6" name="Text Box 8">
            <a:extLst>
              <a:ext uri="{FF2B5EF4-FFF2-40B4-BE49-F238E27FC236}">
                <a16:creationId xmlns:a16="http://schemas.microsoft.com/office/drawing/2014/main" id="{6213D6F2-7A2E-AA4D-B64C-D56268C8E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240" y="1029286"/>
            <a:ext cx="10754223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en-IT" sz="3200" dirty="0" err="1"/>
              <a:t>Humans</a:t>
            </a:r>
            <a:r>
              <a:rPr lang="it-IT" altLang="en-IT" sz="3200" dirty="0"/>
              <a:t> do </a:t>
            </a:r>
            <a:r>
              <a:rPr lang="it-IT" altLang="en-IT" sz="3200" dirty="0" err="1"/>
              <a:t>not</a:t>
            </a:r>
            <a:r>
              <a:rPr lang="it-IT" altLang="en-IT" sz="3200" dirty="0"/>
              <a:t> update </a:t>
            </a:r>
            <a:r>
              <a:rPr lang="it-IT" altLang="en-IT" sz="3200" dirty="0" err="1"/>
              <a:t>their</a:t>
            </a:r>
            <a:r>
              <a:rPr lang="it-IT" altLang="en-IT" sz="3200" dirty="0"/>
              <a:t> </a:t>
            </a:r>
            <a:r>
              <a:rPr lang="it-IT" altLang="en-IT" sz="3200" dirty="0" err="1"/>
              <a:t>judgements</a:t>
            </a:r>
            <a:r>
              <a:rPr lang="it-IT" altLang="en-IT" sz="3200" dirty="0"/>
              <a:t> </a:t>
            </a:r>
            <a:r>
              <a:rPr lang="it-IT" altLang="en-IT" sz="3200" dirty="0" err="1"/>
              <a:t>after</a:t>
            </a:r>
            <a:r>
              <a:rPr lang="it-IT" altLang="en-IT" sz="3200" dirty="0"/>
              <a:t> </a:t>
            </a:r>
            <a:r>
              <a:rPr lang="it-IT" altLang="en-IT" sz="3200" dirty="0" err="1"/>
              <a:t>receiving</a:t>
            </a:r>
            <a:r>
              <a:rPr lang="it-IT" altLang="en-IT" sz="3200" dirty="0"/>
              <a:t> a new information </a:t>
            </a:r>
            <a:r>
              <a:rPr lang="it-IT" altLang="en-IT" sz="3200" dirty="0" err="1"/>
              <a:t>as</a:t>
            </a:r>
            <a:r>
              <a:rPr lang="it-IT" altLang="en-IT" sz="3200" dirty="0"/>
              <a:t> </a:t>
            </a:r>
            <a:r>
              <a:rPr lang="it-IT" altLang="en-IT" sz="3200" dirty="0" err="1"/>
              <a:t>much</a:t>
            </a:r>
            <a:r>
              <a:rPr lang="it-IT" altLang="en-IT" sz="3200" dirty="0"/>
              <a:t> </a:t>
            </a:r>
            <a:r>
              <a:rPr lang="it-IT" altLang="en-IT" sz="3200" dirty="0" err="1"/>
              <a:t>as</a:t>
            </a:r>
            <a:r>
              <a:rPr lang="it-IT" altLang="en-IT" sz="3200" dirty="0"/>
              <a:t> </a:t>
            </a:r>
            <a:r>
              <a:rPr lang="it-IT" altLang="en-IT" sz="3200" dirty="0" err="1"/>
              <a:t>they</a:t>
            </a:r>
            <a:r>
              <a:rPr lang="it-IT" altLang="en-IT" sz="3200" dirty="0"/>
              <a:t> </a:t>
            </a:r>
            <a:r>
              <a:rPr lang="it-IT" altLang="en-IT" sz="3200" dirty="0" err="1"/>
              <a:t>should</a:t>
            </a:r>
            <a:r>
              <a:rPr lang="it-IT" altLang="en-IT" sz="3200" dirty="0"/>
              <a:t> do </a:t>
            </a:r>
            <a:r>
              <a:rPr lang="it-IT" altLang="en-IT" sz="3200" dirty="0" err="1"/>
              <a:t>if</a:t>
            </a:r>
            <a:r>
              <a:rPr lang="it-IT" altLang="en-IT" sz="3200" dirty="0"/>
              <a:t> </a:t>
            </a:r>
            <a:r>
              <a:rPr lang="it-IT" altLang="en-IT" sz="3200" dirty="0" err="1"/>
              <a:t>they</a:t>
            </a:r>
            <a:r>
              <a:rPr lang="it-IT" altLang="en-IT" sz="3200" dirty="0"/>
              <a:t> </a:t>
            </a:r>
            <a:r>
              <a:rPr lang="it-IT" altLang="en-IT" sz="3200" dirty="0" err="1"/>
              <a:t>were</a:t>
            </a:r>
            <a:r>
              <a:rPr lang="it-IT" altLang="en-IT" sz="3200" dirty="0"/>
              <a:t> </a:t>
            </a:r>
            <a:r>
              <a:rPr lang="it-IT" altLang="en-IT" sz="3200" dirty="0" err="1"/>
              <a:t>bayesian</a:t>
            </a:r>
            <a:r>
              <a:rPr lang="it-IT" altLang="en-IT" sz="3200" dirty="0"/>
              <a:t> </a:t>
            </a:r>
            <a:r>
              <a:rPr lang="it-IT" altLang="en-IT" sz="3200" dirty="0" err="1"/>
              <a:t>decision</a:t>
            </a:r>
            <a:r>
              <a:rPr lang="it-IT" altLang="en-IT" sz="3200" dirty="0"/>
              <a:t> </a:t>
            </a:r>
            <a:r>
              <a:rPr lang="it-IT" altLang="en-IT" sz="3200" dirty="0" err="1"/>
              <a:t>makers</a:t>
            </a:r>
            <a:r>
              <a:rPr lang="it-IT" altLang="en-IT" sz="3200" dirty="0"/>
              <a:t> (</a:t>
            </a:r>
            <a:r>
              <a:rPr lang="it-IT" altLang="en-IT" sz="3200" dirty="0" err="1"/>
              <a:t>conservatorism</a:t>
            </a:r>
            <a:r>
              <a:rPr lang="it-IT" altLang="en-IT" sz="3200" dirty="0"/>
              <a:t>)</a:t>
            </a:r>
          </a:p>
          <a:p>
            <a:endParaRPr lang="it-IT" altLang="en-IT" sz="3200" dirty="0"/>
          </a:p>
          <a:p>
            <a:r>
              <a:rPr lang="it-IT" altLang="en-IT" sz="3200" dirty="0" err="1"/>
              <a:t>Is</a:t>
            </a:r>
            <a:r>
              <a:rPr lang="it-IT" altLang="en-IT" sz="3200" dirty="0"/>
              <a:t> </a:t>
            </a:r>
            <a:r>
              <a:rPr lang="it-IT" altLang="en-IT" sz="3200" dirty="0" err="1"/>
              <a:t>that</a:t>
            </a:r>
            <a:r>
              <a:rPr lang="it-IT" altLang="en-IT" sz="3200" dirty="0"/>
              <a:t> </a:t>
            </a:r>
            <a:r>
              <a:rPr lang="it-IT" altLang="en-IT" sz="3200" dirty="0" err="1"/>
              <a:t>wrong</a:t>
            </a:r>
            <a:r>
              <a:rPr lang="it-IT" altLang="en-IT" sz="3200" dirty="0"/>
              <a:t>?</a:t>
            </a:r>
          </a:p>
          <a:p>
            <a:endParaRPr lang="it-IT" altLang="en-IT" sz="3200" dirty="0"/>
          </a:p>
          <a:p>
            <a:r>
              <a:rPr lang="it-IT" altLang="en-IT" sz="3200" dirty="0" err="1"/>
              <a:t>According</a:t>
            </a:r>
            <a:r>
              <a:rPr lang="it-IT" altLang="en-IT" sz="3200" dirty="0"/>
              <a:t> to some </a:t>
            </a:r>
            <a:r>
              <a:rPr lang="it-IT" altLang="en-IT" sz="3200" dirty="0" err="1"/>
              <a:t>Authors</a:t>
            </a:r>
            <a:r>
              <a:rPr lang="it-IT" altLang="en-IT" sz="3200" dirty="0"/>
              <a:t> (e.g., </a:t>
            </a:r>
            <a:r>
              <a:rPr lang="it-IT" altLang="en-IT" sz="3200" dirty="0" err="1"/>
              <a:t>Gigerenzer</a:t>
            </a:r>
            <a:r>
              <a:rPr lang="it-IT" altLang="en-IT" sz="3200" dirty="0"/>
              <a:t>) </a:t>
            </a:r>
            <a:r>
              <a:rPr lang="it-IT" altLang="en-IT" sz="3200" dirty="0" err="1"/>
              <a:t>people</a:t>
            </a:r>
            <a:r>
              <a:rPr lang="it-IT" altLang="en-IT" sz="3200" dirty="0"/>
              <a:t> are right, and normative </a:t>
            </a:r>
            <a:r>
              <a:rPr lang="it-IT" altLang="en-IT" sz="3200" dirty="0" err="1"/>
              <a:t>models</a:t>
            </a:r>
            <a:r>
              <a:rPr lang="it-IT" altLang="en-IT" sz="3200" dirty="0"/>
              <a:t> are </a:t>
            </a:r>
            <a:r>
              <a:rPr lang="it-IT" altLang="en-IT" sz="3200" dirty="0" err="1"/>
              <a:t>wrong</a:t>
            </a:r>
            <a:r>
              <a:rPr lang="it-IT" altLang="en-IT" sz="3200" dirty="0"/>
              <a:t>. </a:t>
            </a:r>
            <a:r>
              <a:rPr lang="it-IT" altLang="en-IT" sz="3200" dirty="0" err="1"/>
              <a:t>Hence</a:t>
            </a:r>
            <a:r>
              <a:rPr lang="it-IT" altLang="en-IT" sz="3200" dirty="0"/>
              <a:t>, the </a:t>
            </a:r>
            <a:r>
              <a:rPr lang="it-IT" altLang="en-IT" sz="3200" dirty="0" err="1"/>
              <a:t>heuristics</a:t>
            </a:r>
            <a:r>
              <a:rPr lang="it-IT" altLang="en-IT" sz="3200" dirty="0"/>
              <a:t> </a:t>
            </a:r>
            <a:r>
              <a:rPr lang="it-IT" altLang="en-IT" sz="3200" dirty="0" err="1"/>
              <a:t>lead</a:t>
            </a:r>
            <a:r>
              <a:rPr lang="it-IT" altLang="en-IT" sz="3200" dirty="0"/>
              <a:t> to the best </a:t>
            </a:r>
            <a:r>
              <a:rPr lang="it-IT" altLang="en-IT" sz="3200" dirty="0" err="1"/>
              <a:t>decision</a:t>
            </a:r>
            <a:r>
              <a:rPr lang="it-IT" altLang="en-IT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1991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4">
            <a:extLst>
              <a:ext uri="{FF2B5EF4-FFF2-40B4-BE49-F238E27FC236}">
                <a16:creationId xmlns:a16="http://schemas.microsoft.com/office/drawing/2014/main" id="{C7503DE0-ECDF-4345-B949-C8BB35AFE4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9" y="623887"/>
            <a:ext cx="64524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2400" dirty="0"/>
              <a:t>“</a:t>
            </a:r>
            <a:r>
              <a:rPr lang="it-IT" altLang="en-US" sz="2400" dirty="0" err="1"/>
              <a:t>Probabilities</a:t>
            </a:r>
            <a:r>
              <a:rPr lang="it-IT" altLang="en-US" sz="2400" dirty="0"/>
              <a:t> are </a:t>
            </a:r>
            <a:r>
              <a:rPr lang="it-IT" altLang="en-US" sz="2400" dirty="0" err="1"/>
              <a:t>used</a:t>
            </a:r>
            <a:r>
              <a:rPr lang="it-IT" altLang="en-US" sz="2400" dirty="0"/>
              <a:t> </a:t>
            </a:r>
            <a:r>
              <a:rPr lang="it-IT" altLang="en-US" sz="2400" dirty="0" err="1"/>
              <a:t>instead</a:t>
            </a:r>
            <a:r>
              <a:rPr lang="it-IT" altLang="en-US" sz="2400" dirty="0"/>
              <a:t> of </a:t>
            </a:r>
            <a:r>
              <a:rPr lang="it-IT" altLang="en-US" sz="2400" dirty="0" err="1"/>
              <a:t>frequencies</a:t>
            </a:r>
            <a:r>
              <a:rPr lang="it-IT" altLang="en-US" sz="2400" dirty="0"/>
              <a:t>”</a:t>
            </a:r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0392CDCB-F9D0-1441-B72F-1856FE538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8987" y="1085552"/>
            <a:ext cx="7848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en-US" sz="1800" dirty="0" err="1"/>
              <a:t>Humans</a:t>
            </a:r>
            <a:r>
              <a:rPr lang="it-IT" altLang="en-US" sz="1800" dirty="0"/>
              <a:t> </a:t>
            </a:r>
            <a:r>
              <a:rPr lang="it-IT" altLang="en-US" sz="1800" dirty="0" err="1"/>
              <a:t>have</a:t>
            </a:r>
            <a:r>
              <a:rPr lang="it-IT" altLang="en-US" sz="1800" dirty="0"/>
              <a:t> </a:t>
            </a:r>
            <a:r>
              <a:rPr lang="it-IT" altLang="en-US" sz="1800" dirty="0" err="1"/>
              <a:t>evolved</a:t>
            </a:r>
            <a:r>
              <a:rPr lang="it-IT" altLang="en-US" sz="1800" dirty="0"/>
              <a:t> </a:t>
            </a:r>
            <a:r>
              <a:rPr lang="it-IT" altLang="en-US" sz="1800" dirty="0" err="1"/>
              <a:t>reasoning</a:t>
            </a:r>
            <a:r>
              <a:rPr lang="it-IT" altLang="en-US" sz="1800" dirty="0"/>
              <a:t> </a:t>
            </a:r>
            <a:r>
              <a:rPr lang="it-IT" altLang="en-US" sz="1800" dirty="0" err="1"/>
              <a:t>about</a:t>
            </a:r>
            <a:r>
              <a:rPr lang="it-IT" altLang="en-US" sz="1800" dirty="0"/>
              <a:t> </a:t>
            </a:r>
            <a:r>
              <a:rPr lang="it-IT" altLang="en-US" sz="1800" dirty="0" err="1"/>
              <a:t>frequency</a:t>
            </a:r>
            <a:r>
              <a:rPr lang="it-IT" altLang="en-US" sz="1800" dirty="0"/>
              <a:t>, </a:t>
            </a:r>
            <a:r>
              <a:rPr lang="it-IT" altLang="en-US" sz="1800" dirty="0" err="1"/>
              <a:t>not</a:t>
            </a:r>
            <a:r>
              <a:rPr lang="it-IT" altLang="en-US" sz="1800" dirty="0"/>
              <a:t> </a:t>
            </a:r>
            <a:r>
              <a:rPr lang="it-IT" altLang="en-US" sz="1800" dirty="0" err="1"/>
              <a:t>about</a:t>
            </a:r>
            <a:r>
              <a:rPr lang="it-IT" altLang="en-US" sz="1800" dirty="0"/>
              <a:t> </a:t>
            </a:r>
            <a:r>
              <a:rPr lang="it-IT" altLang="en-US" sz="1800" dirty="0" err="1"/>
              <a:t>probability</a:t>
            </a:r>
            <a:endParaRPr lang="it-IT" altLang="en-US" sz="1800" dirty="0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5655FA64-A31D-3F4A-A8E4-E4A719354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838" y="2459504"/>
            <a:ext cx="1057275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2400" dirty="0" err="1"/>
              <a:t>Gigerenzer</a:t>
            </a:r>
            <a:r>
              <a:rPr lang="it-IT" altLang="en-US" sz="2400" dirty="0"/>
              <a:t> </a:t>
            </a:r>
            <a:r>
              <a:rPr lang="it-IT" altLang="en-US" sz="2400" dirty="0" err="1"/>
              <a:t>argued</a:t>
            </a:r>
            <a:r>
              <a:rPr lang="it-IT" altLang="en-US" sz="2400" dirty="0"/>
              <a:t> </a:t>
            </a:r>
            <a:r>
              <a:rPr lang="it-IT" altLang="en-US" sz="2400" dirty="0" err="1"/>
              <a:t>that</a:t>
            </a:r>
            <a:r>
              <a:rPr lang="it-IT" altLang="en-US" sz="2400" dirty="0"/>
              <a:t> </a:t>
            </a:r>
            <a:r>
              <a:rPr lang="it-IT" altLang="en-US" sz="2400" dirty="0" err="1"/>
              <a:t>all</a:t>
            </a:r>
            <a:r>
              <a:rPr lang="it-IT" altLang="en-US" sz="2400" dirty="0"/>
              <a:t> the </a:t>
            </a:r>
            <a:r>
              <a:rPr lang="it-IT" altLang="en-US" sz="2400" dirty="0" err="1"/>
              <a:t>experiments</a:t>
            </a:r>
            <a:r>
              <a:rPr lang="it-IT" altLang="en-US" sz="2400" dirty="0"/>
              <a:t> </a:t>
            </a:r>
            <a:r>
              <a:rPr lang="it-IT" altLang="en-US" sz="2400" dirty="0" err="1"/>
              <a:t>proposed</a:t>
            </a:r>
            <a:r>
              <a:rPr lang="it-IT" altLang="en-US" sz="2400" dirty="0"/>
              <a:t> by </a:t>
            </a:r>
            <a:r>
              <a:rPr lang="it-IT" altLang="en-US" sz="2400" dirty="0" err="1"/>
              <a:t>Kahneman</a:t>
            </a:r>
            <a:r>
              <a:rPr lang="it-IT" altLang="en-US" sz="2400" dirty="0"/>
              <a:t> and </a:t>
            </a:r>
            <a:r>
              <a:rPr lang="it-IT" altLang="en-US" sz="2400" dirty="0" err="1"/>
              <a:t>Tversky</a:t>
            </a:r>
            <a:r>
              <a:rPr lang="it-IT" altLang="en-US" sz="2400" dirty="0"/>
              <a:t> in </a:t>
            </a:r>
            <a:r>
              <a:rPr lang="it-IT" altLang="en-US" sz="2400" dirty="0" err="1"/>
              <a:t>their</a:t>
            </a:r>
            <a:r>
              <a:rPr lang="it-IT" altLang="en-US" sz="2400" dirty="0"/>
              <a:t> </a:t>
            </a:r>
            <a:r>
              <a:rPr lang="it-IT" altLang="en-US" sz="2400" dirty="0" err="1"/>
              <a:t>papers</a:t>
            </a:r>
            <a:r>
              <a:rPr lang="it-IT" altLang="en-US" sz="2400" dirty="0"/>
              <a:t> </a:t>
            </a:r>
            <a:r>
              <a:rPr lang="it-IT" altLang="en-US" sz="2400" dirty="0" err="1"/>
              <a:t>dealt</a:t>
            </a:r>
            <a:r>
              <a:rPr lang="it-IT" altLang="en-US" sz="2400" dirty="0"/>
              <a:t> with </a:t>
            </a:r>
            <a:r>
              <a:rPr lang="it-IT" altLang="en-US" sz="2400" dirty="0" err="1"/>
              <a:t>probabilities</a:t>
            </a:r>
            <a:r>
              <a:rPr lang="it-IT" altLang="en-US" sz="2400" dirty="0"/>
              <a:t>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2400" dirty="0" err="1"/>
              <a:t>If</a:t>
            </a:r>
            <a:r>
              <a:rPr lang="it-IT" altLang="en-US" sz="2400" dirty="0"/>
              <a:t> the </a:t>
            </a:r>
            <a:r>
              <a:rPr lang="it-IT" altLang="en-US" sz="2400" dirty="0" err="1"/>
              <a:t>same</a:t>
            </a:r>
            <a:r>
              <a:rPr lang="it-IT" altLang="en-US" sz="2400" dirty="0"/>
              <a:t> </a:t>
            </a:r>
            <a:r>
              <a:rPr lang="it-IT" altLang="en-US" sz="2400" dirty="0" err="1"/>
              <a:t>scenarios</a:t>
            </a:r>
            <a:r>
              <a:rPr lang="it-IT" altLang="en-US" sz="2400" dirty="0"/>
              <a:t> </a:t>
            </a:r>
            <a:r>
              <a:rPr lang="it-IT" altLang="en-US" sz="2400" dirty="0" err="1"/>
              <a:t>were</a:t>
            </a:r>
            <a:r>
              <a:rPr lang="it-IT" altLang="en-US" sz="2400" dirty="0"/>
              <a:t> </a:t>
            </a:r>
            <a:r>
              <a:rPr lang="it-IT" altLang="en-US" sz="2400" dirty="0" err="1"/>
              <a:t>presented</a:t>
            </a:r>
            <a:r>
              <a:rPr lang="it-IT" altLang="en-US" sz="2400" dirty="0"/>
              <a:t> in </a:t>
            </a:r>
            <a:r>
              <a:rPr lang="it-IT" altLang="en-US" sz="2400" dirty="0" err="1"/>
              <a:t>terms</a:t>
            </a:r>
            <a:r>
              <a:rPr lang="it-IT" altLang="en-US" sz="2400" dirty="0"/>
              <a:t> of </a:t>
            </a:r>
            <a:r>
              <a:rPr lang="it-IT" altLang="en-US" sz="2400" dirty="0" err="1"/>
              <a:t>frequency</a:t>
            </a:r>
            <a:r>
              <a:rPr lang="it-IT" altLang="en-US" sz="2400" dirty="0"/>
              <a:t>, </a:t>
            </a:r>
            <a:r>
              <a:rPr lang="it-IT" altLang="en-US" sz="2400" dirty="0" err="1"/>
              <a:t>participants</a:t>
            </a:r>
            <a:r>
              <a:rPr lang="it-IT" altLang="en-US" sz="2400" dirty="0"/>
              <a:t> </a:t>
            </a:r>
            <a:r>
              <a:rPr lang="it-IT" altLang="en-US" sz="2400" dirty="0" err="1"/>
              <a:t>would</a:t>
            </a:r>
            <a:r>
              <a:rPr lang="it-IT" altLang="en-US" sz="2400" dirty="0"/>
              <a:t> </a:t>
            </a:r>
            <a:r>
              <a:rPr lang="it-IT" altLang="en-US" sz="2400" dirty="0" err="1"/>
              <a:t>have</a:t>
            </a:r>
            <a:r>
              <a:rPr lang="it-IT" altLang="en-US" sz="2400" dirty="0"/>
              <a:t> </a:t>
            </a:r>
            <a:r>
              <a:rPr lang="it-IT" altLang="en-US" sz="2400" dirty="0" err="1"/>
              <a:t>not</a:t>
            </a:r>
            <a:r>
              <a:rPr lang="it-IT" altLang="en-US" sz="2400" dirty="0"/>
              <a:t> </a:t>
            </a:r>
            <a:r>
              <a:rPr lang="it-IT" altLang="en-US" sz="2400" dirty="0" err="1"/>
              <a:t>shown</a:t>
            </a:r>
            <a:r>
              <a:rPr lang="it-IT" altLang="en-US" sz="2400" dirty="0"/>
              <a:t> </a:t>
            </a:r>
            <a:r>
              <a:rPr lang="it-IT" altLang="en-US" sz="2400" dirty="0" err="1"/>
              <a:t>any</a:t>
            </a:r>
            <a:r>
              <a:rPr lang="it-IT" altLang="en-US" sz="2400" dirty="0"/>
              <a:t> </a:t>
            </a:r>
            <a:r>
              <a:rPr lang="it-IT" altLang="en-US" sz="2400" dirty="0" err="1"/>
              <a:t>bias</a:t>
            </a:r>
            <a:r>
              <a:rPr lang="it-IT" alt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82271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ext Box 4">
            <a:extLst>
              <a:ext uri="{FF2B5EF4-FFF2-40B4-BE49-F238E27FC236}">
                <a16:creationId xmlns:a16="http://schemas.microsoft.com/office/drawing/2014/main" id="{95220539-091E-9442-87FA-981323A2E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8" y="2924175"/>
            <a:ext cx="8208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126979" name="Rectangle 23">
            <a:extLst>
              <a:ext uri="{FF2B5EF4-FFF2-40B4-BE49-F238E27FC236}">
                <a16:creationId xmlns:a16="http://schemas.microsoft.com/office/drawing/2014/main" id="{0C78DE3B-7E5F-3E4A-98DE-006F11BE5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765176"/>
            <a:ext cx="8066088" cy="374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952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6788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89075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011363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53365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9085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44805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90525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36245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30000"/>
              </a:spcBef>
              <a:buFontTx/>
              <a:buNone/>
            </a:pPr>
            <a:r>
              <a:rPr lang="it-IT" altLang="en-US" sz="2400" dirty="0">
                <a:solidFill>
                  <a:schemeClr val="bg1"/>
                </a:solidFill>
              </a:rPr>
              <a:t>Mr. White </a:t>
            </a:r>
            <a:r>
              <a:rPr lang="it-IT" altLang="en-US" sz="2400" dirty="0" err="1">
                <a:solidFill>
                  <a:schemeClr val="bg1"/>
                </a:solidFill>
              </a:rPr>
              <a:t>is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very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intelligent</a:t>
            </a:r>
            <a:r>
              <a:rPr lang="it-IT" altLang="en-US" sz="2400" dirty="0">
                <a:solidFill>
                  <a:schemeClr val="bg1"/>
                </a:solidFill>
              </a:rPr>
              <a:t>, </a:t>
            </a:r>
            <a:r>
              <a:rPr lang="it-IT" altLang="en-US" sz="2400" dirty="0" err="1">
                <a:solidFill>
                  <a:schemeClr val="bg1"/>
                </a:solidFill>
              </a:rPr>
              <a:t>but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not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very</a:t>
            </a:r>
            <a:r>
              <a:rPr lang="it-IT" altLang="en-US" sz="2400" dirty="0">
                <a:solidFill>
                  <a:schemeClr val="bg1"/>
                </a:solidFill>
              </a:rPr>
              <a:t> creative. He </a:t>
            </a:r>
            <a:r>
              <a:rPr lang="it-IT" altLang="en-US" sz="2400" dirty="0" err="1">
                <a:solidFill>
                  <a:schemeClr val="bg1"/>
                </a:solidFill>
              </a:rPr>
              <a:t>strives</a:t>
            </a:r>
            <a:r>
              <a:rPr lang="it-IT" altLang="en-US" sz="2400" dirty="0">
                <a:solidFill>
                  <a:schemeClr val="bg1"/>
                </a:solidFill>
              </a:rPr>
              <a:t> for </a:t>
            </a:r>
            <a:r>
              <a:rPr lang="it-IT" altLang="en-US" sz="2400" dirty="0" err="1">
                <a:solidFill>
                  <a:schemeClr val="bg1"/>
                </a:solidFill>
              </a:rPr>
              <a:t>order</a:t>
            </a:r>
            <a:r>
              <a:rPr lang="it-IT" altLang="en-US" sz="2400" dirty="0">
                <a:solidFill>
                  <a:schemeClr val="bg1"/>
                </a:solidFill>
              </a:rPr>
              <a:t> and </a:t>
            </a:r>
            <a:r>
              <a:rPr lang="it-IT" altLang="en-US" sz="2400" dirty="0" err="1">
                <a:solidFill>
                  <a:schemeClr val="bg1"/>
                </a:solidFill>
              </a:rPr>
              <a:t>clarity</a:t>
            </a:r>
            <a:r>
              <a:rPr lang="it-IT" altLang="en-US" sz="2400" dirty="0">
                <a:solidFill>
                  <a:schemeClr val="bg1"/>
                </a:solidFill>
              </a:rPr>
              <a:t>, and </a:t>
            </a:r>
            <a:r>
              <a:rPr lang="it-IT" altLang="en-US" sz="2400" dirty="0" err="1">
                <a:solidFill>
                  <a:schemeClr val="bg1"/>
                </a:solidFill>
              </a:rPr>
              <a:t>prefers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situations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wherein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every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details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finds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is</a:t>
            </a:r>
            <a:r>
              <a:rPr lang="it-IT" altLang="en-US" sz="2400" dirty="0">
                <a:solidFill>
                  <a:schemeClr val="bg1"/>
                </a:solidFill>
              </a:rPr>
              <a:t> appropriate </a:t>
            </a:r>
            <a:r>
              <a:rPr lang="it-IT" altLang="en-US" sz="2400" dirty="0" err="1">
                <a:solidFill>
                  <a:schemeClr val="bg1"/>
                </a:solidFill>
              </a:rPr>
              <a:t>place</a:t>
            </a:r>
            <a:r>
              <a:rPr lang="it-IT" altLang="en-US" sz="2400" dirty="0">
                <a:solidFill>
                  <a:schemeClr val="bg1"/>
                </a:solidFill>
              </a:rPr>
              <a:t>. His </a:t>
            </a:r>
            <a:r>
              <a:rPr lang="it-IT" altLang="en-US" sz="2400" dirty="0" err="1">
                <a:solidFill>
                  <a:schemeClr val="bg1"/>
                </a:solidFill>
              </a:rPr>
              <a:t>writings</a:t>
            </a:r>
            <a:r>
              <a:rPr lang="it-IT" altLang="en-US" sz="2400" dirty="0">
                <a:solidFill>
                  <a:schemeClr val="bg1"/>
                </a:solidFill>
              </a:rPr>
              <a:t> are </a:t>
            </a:r>
            <a:r>
              <a:rPr lang="it-IT" altLang="en-US" sz="2400" dirty="0" err="1">
                <a:solidFill>
                  <a:schemeClr val="bg1"/>
                </a:solidFill>
              </a:rPr>
              <a:t>rather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boring</a:t>
            </a:r>
            <a:r>
              <a:rPr lang="it-IT" altLang="en-US" sz="2400" dirty="0">
                <a:solidFill>
                  <a:schemeClr val="bg1"/>
                </a:solidFill>
              </a:rPr>
              <a:t> and </a:t>
            </a:r>
            <a:r>
              <a:rPr lang="it-IT" altLang="en-US" sz="2400" dirty="0" err="1">
                <a:solidFill>
                  <a:schemeClr val="bg1"/>
                </a:solidFill>
              </a:rPr>
              <a:t>dull</a:t>
            </a:r>
            <a:r>
              <a:rPr lang="it-IT" altLang="en-US" sz="2400" dirty="0">
                <a:solidFill>
                  <a:schemeClr val="bg1"/>
                </a:solidFill>
              </a:rPr>
              <a:t>, </a:t>
            </a:r>
            <a:r>
              <a:rPr lang="it-IT" altLang="en-US" sz="2400" dirty="0" err="1">
                <a:solidFill>
                  <a:schemeClr val="bg1"/>
                </a:solidFill>
              </a:rPr>
              <a:t>but</a:t>
            </a:r>
            <a:r>
              <a:rPr lang="it-IT" altLang="en-US" sz="2400" dirty="0">
                <a:solidFill>
                  <a:schemeClr val="bg1"/>
                </a:solidFill>
              </a:rPr>
              <a:t> he </a:t>
            </a:r>
            <a:r>
              <a:rPr lang="it-IT" altLang="en-US" sz="2400" dirty="0" err="1">
                <a:solidFill>
                  <a:schemeClr val="bg1"/>
                </a:solidFill>
              </a:rPr>
              <a:t>is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very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competent</a:t>
            </a:r>
            <a:r>
              <a:rPr lang="it-IT" altLang="en-US" sz="2400" dirty="0">
                <a:solidFill>
                  <a:schemeClr val="bg1"/>
                </a:solidFill>
              </a:rPr>
              <a:t> in </a:t>
            </a:r>
            <a:r>
              <a:rPr lang="it-IT" altLang="en-US" sz="2400" dirty="0" err="1">
                <a:solidFill>
                  <a:schemeClr val="bg1"/>
                </a:solidFill>
              </a:rPr>
              <a:t>everything</a:t>
            </a:r>
            <a:r>
              <a:rPr lang="it-IT" altLang="en-US" sz="2400" dirty="0">
                <a:solidFill>
                  <a:schemeClr val="bg1"/>
                </a:solidFill>
              </a:rPr>
              <a:t> he </a:t>
            </a:r>
            <a:r>
              <a:rPr lang="it-IT" altLang="en-US" sz="2400" dirty="0" err="1">
                <a:solidFill>
                  <a:schemeClr val="bg1"/>
                </a:solidFill>
              </a:rPr>
              <a:t>does</a:t>
            </a:r>
            <a:r>
              <a:rPr lang="it-IT" altLang="en-US" sz="2400" dirty="0">
                <a:solidFill>
                  <a:schemeClr val="bg1"/>
                </a:solidFill>
              </a:rPr>
              <a:t>. He </a:t>
            </a:r>
            <a:r>
              <a:rPr lang="it-IT" altLang="en-US" sz="2400" dirty="0" err="1">
                <a:solidFill>
                  <a:schemeClr val="bg1"/>
                </a:solidFill>
              </a:rPr>
              <a:t>doesn’t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seem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attracted</a:t>
            </a:r>
            <a:r>
              <a:rPr lang="it-IT" altLang="en-US" sz="2400" dirty="0">
                <a:solidFill>
                  <a:schemeClr val="bg1"/>
                </a:solidFill>
              </a:rPr>
              <a:t> to </a:t>
            </a:r>
            <a:r>
              <a:rPr lang="it-IT" altLang="en-US" sz="2400" dirty="0" err="1">
                <a:solidFill>
                  <a:schemeClr val="bg1"/>
                </a:solidFill>
              </a:rPr>
              <a:t>people</a:t>
            </a:r>
            <a:r>
              <a:rPr lang="it-IT" altLang="en-US" sz="2400" dirty="0">
                <a:solidFill>
                  <a:schemeClr val="bg1"/>
                </a:solidFill>
              </a:rPr>
              <a:t> and social </a:t>
            </a:r>
            <a:r>
              <a:rPr lang="it-IT" altLang="en-US" sz="2400" dirty="0" err="1">
                <a:solidFill>
                  <a:schemeClr val="bg1"/>
                </a:solidFill>
              </a:rPr>
              <a:t>situations</a:t>
            </a:r>
            <a:r>
              <a:rPr lang="it-IT" altLang="en-US" sz="2400" dirty="0">
                <a:solidFill>
                  <a:schemeClr val="bg1"/>
                </a:solidFill>
              </a:rPr>
              <a:t>. </a:t>
            </a:r>
          </a:p>
          <a:p>
            <a:pPr algn="just" eaLnBrk="1" hangingPunct="1">
              <a:spcBef>
                <a:spcPct val="30000"/>
              </a:spcBef>
              <a:buFontTx/>
              <a:buNone/>
            </a:pPr>
            <a:endParaRPr lang="it-IT" altLang="en-US" sz="2400" dirty="0">
              <a:solidFill>
                <a:schemeClr val="bg1"/>
              </a:solidFill>
            </a:endParaRPr>
          </a:p>
          <a:p>
            <a:pPr algn="just" eaLnBrk="1" hangingPunct="1">
              <a:spcBef>
                <a:spcPct val="30000"/>
              </a:spcBef>
              <a:buFontTx/>
              <a:buNone/>
            </a:pPr>
            <a:r>
              <a:rPr lang="it-IT" altLang="en-US" sz="2400" dirty="0" err="1">
                <a:solidFill>
                  <a:srgbClr val="FFFF00"/>
                </a:solidFill>
              </a:rPr>
              <a:t>What’s</a:t>
            </a:r>
            <a:r>
              <a:rPr lang="it-IT" altLang="en-US" sz="2400" dirty="0">
                <a:solidFill>
                  <a:srgbClr val="FFFF00"/>
                </a:solidFill>
              </a:rPr>
              <a:t> the </a:t>
            </a:r>
            <a:r>
              <a:rPr lang="it-IT" altLang="en-US" sz="2400" dirty="0" err="1">
                <a:solidFill>
                  <a:srgbClr val="FFFF00"/>
                </a:solidFill>
              </a:rPr>
              <a:t>propability</a:t>
            </a:r>
            <a:r>
              <a:rPr lang="it-IT" altLang="en-US" sz="2400" dirty="0">
                <a:solidFill>
                  <a:srgbClr val="FFFF00"/>
                </a:solidFill>
              </a:rPr>
              <a:t> </a:t>
            </a:r>
            <a:r>
              <a:rPr lang="it-IT" altLang="en-US" sz="2400" dirty="0" err="1">
                <a:solidFill>
                  <a:srgbClr val="FFFF00"/>
                </a:solidFill>
              </a:rPr>
              <a:t>that</a:t>
            </a:r>
            <a:r>
              <a:rPr lang="it-IT" altLang="en-US" sz="2400" dirty="0">
                <a:solidFill>
                  <a:srgbClr val="FFFF00"/>
                </a:solidFill>
              </a:rPr>
              <a:t> </a:t>
            </a:r>
            <a:r>
              <a:rPr lang="it-IT" altLang="en-US" sz="2400" dirty="0" err="1">
                <a:solidFill>
                  <a:srgbClr val="FFFF00"/>
                </a:solidFill>
              </a:rPr>
              <a:t>Mr</a:t>
            </a:r>
            <a:r>
              <a:rPr lang="it-IT" altLang="en-US" sz="2400" dirty="0">
                <a:solidFill>
                  <a:srgbClr val="FFFF00"/>
                </a:solidFill>
              </a:rPr>
              <a:t> White</a:t>
            </a:r>
          </a:p>
          <a:p>
            <a:pPr algn="just" eaLnBrk="1" hangingPunct="1">
              <a:spcBef>
                <a:spcPct val="30000"/>
              </a:spcBef>
              <a:buFontTx/>
              <a:buAutoNum type="alphaLcParenR"/>
            </a:pPr>
            <a:r>
              <a:rPr lang="it-IT" altLang="en-US" sz="2400" dirty="0">
                <a:solidFill>
                  <a:srgbClr val="FFFF00"/>
                </a:solidFill>
              </a:rPr>
              <a:t> </a:t>
            </a:r>
            <a:r>
              <a:rPr lang="it-IT" altLang="en-US" sz="2400" dirty="0" err="1">
                <a:solidFill>
                  <a:srgbClr val="FFFF00"/>
                </a:solidFill>
              </a:rPr>
              <a:t>enrols</a:t>
            </a:r>
            <a:r>
              <a:rPr lang="it-IT" altLang="en-US" sz="2400" dirty="0">
                <a:solidFill>
                  <a:srgbClr val="FFFF00"/>
                </a:solidFill>
              </a:rPr>
              <a:t> in the </a:t>
            </a:r>
            <a:r>
              <a:rPr lang="it-IT" altLang="en-US" sz="2400" dirty="0" err="1">
                <a:solidFill>
                  <a:srgbClr val="FFFF00"/>
                </a:solidFill>
              </a:rPr>
              <a:t>faculty</a:t>
            </a:r>
            <a:r>
              <a:rPr lang="it-IT" altLang="en-US" sz="2400" dirty="0">
                <a:solidFill>
                  <a:srgbClr val="FFFF00"/>
                </a:solidFill>
              </a:rPr>
              <a:t> of </a:t>
            </a:r>
            <a:r>
              <a:rPr lang="it-IT" altLang="en-US" sz="2400" dirty="0" err="1">
                <a:solidFill>
                  <a:srgbClr val="FFFF00"/>
                </a:solidFill>
              </a:rPr>
              <a:t>journalism</a:t>
            </a:r>
            <a:endParaRPr lang="it-IT" alt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ext Box 4">
            <a:extLst>
              <a:ext uri="{FF2B5EF4-FFF2-40B4-BE49-F238E27FC236}">
                <a16:creationId xmlns:a16="http://schemas.microsoft.com/office/drawing/2014/main" id="{95220539-091E-9442-87FA-981323A2E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8" y="2924175"/>
            <a:ext cx="8208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126979" name="Rectangle 23">
            <a:extLst>
              <a:ext uri="{FF2B5EF4-FFF2-40B4-BE49-F238E27FC236}">
                <a16:creationId xmlns:a16="http://schemas.microsoft.com/office/drawing/2014/main" id="{0C78DE3B-7E5F-3E4A-98DE-006F11BE5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765175"/>
            <a:ext cx="8066088" cy="4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952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6788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89075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011363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53365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9085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44805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90525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36245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30000"/>
              </a:spcBef>
              <a:buFontTx/>
              <a:buNone/>
            </a:pPr>
            <a:r>
              <a:rPr lang="it-IT" altLang="en-US" sz="2400" dirty="0">
                <a:solidFill>
                  <a:schemeClr val="bg1"/>
                </a:solidFill>
              </a:rPr>
              <a:t>Mr. White </a:t>
            </a:r>
            <a:r>
              <a:rPr lang="it-IT" altLang="en-US" sz="2400" dirty="0" err="1">
                <a:solidFill>
                  <a:schemeClr val="bg1"/>
                </a:solidFill>
              </a:rPr>
              <a:t>is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very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intelligent</a:t>
            </a:r>
            <a:r>
              <a:rPr lang="it-IT" altLang="en-US" sz="2400" dirty="0">
                <a:solidFill>
                  <a:schemeClr val="bg1"/>
                </a:solidFill>
              </a:rPr>
              <a:t>, </a:t>
            </a:r>
            <a:r>
              <a:rPr lang="it-IT" altLang="en-US" sz="2400" dirty="0" err="1">
                <a:solidFill>
                  <a:schemeClr val="bg1"/>
                </a:solidFill>
              </a:rPr>
              <a:t>but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not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very</a:t>
            </a:r>
            <a:r>
              <a:rPr lang="it-IT" altLang="en-US" sz="2400" dirty="0">
                <a:solidFill>
                  <a:schemeClr val="bg1"/>
                </a:solidFill>
              </a:rPr>
              <a:t> creative. He </a:t>
            </a:r>
            <a:r>
              <a:rPr lang="it-IT" altLang="en-US" sz="2400" dirty="0" err="1">
                <a:solidFill>
                  <a:schemeClr val="bg1"/>
                </a:solidFill>
              </a:rPr>
              <a:t>strives</a:t>
            </a:r>
            <a:r>
              <a:rPr lang="it-IT" altLang="en-US" sz="2400" dirty="0">
                <a:solidFill>
                  <a:schemeClr val="bg1"/>
                </a:solidFill>
              </a:rPr>
              <a:t> for </a:t>
            </a:r>
            <a:r>
              <a:rPr lang="it-IT" altLang="en-US" sz="2400" dirty="0" err="1">
                <a:solidFill>
                  <a:schemeClr val="bg1"/>
                </a:solidFill>
              </a:rPr>
              <a:t>order</a:t>
            </a:r>
            <a:r>
              <a:rPr lang="it-IT" altLang="en-US" sz="2400" dirty="0">
                <a:solidFill>
                  <a:schemeClr val="bg1"/>
                </a:solidFill>
              </a:rPr>
              <a:t> and </a:t>
            </a:r>
            <a:r>
              <a:rPr lang="it-IT" altLang="en-US" sz="2400" dirty="0" err="1">
                <a:solidFill>
                  <a:schemeClr val="bg1"/>
                </a:solidFill>
              </a:rPr>
              <a:t>clarity</a:t>
            </a:r>
            <a:r>
              <a:rPr lang="it-IT" altLang="en-US" sz="2400" dirty="0">
                <a:solidFill>
                  <a:schemeClr val="bg1"/>
                </a:solidFill>
              </a:rPr>
              <a:t>, and </a:t>
            </a:r>
            <a:r>
              <a:rPr lang="it-IT" altLang="en-US" sz="2400" dirty="0" err="1">
                <a:solidFill>
                  <a:schemeClr val="bg1"/>
                </a:solidFill>
              </a:rPr>
              <a:t>prefers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situations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wherein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every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details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finds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is</a:t>
            </a:r>
            <a:r>
              <a:rPr lang="it-IT" altLang="en-US" sz="2400" dirty="0">
                <a:solidFill>
                  <a:schemeClr val="bg1"/>
                </a:solidFill>
              </a:rPr>
              <a:t> appropriate </a:t>
            </a:r>
            <a:r>
              <a:rPr lang="it-IT" altLang="en-US" sz="2400" dirty="0" err="1">
                <a:solidFill>
                  <a:schemeClr val="bg1"/>
                </a:solidFill>
              </a:rPr>
              <a:t>place</a:t>
            </a:r>
            <a:r>
              <a:rPr lang="it-IT" altLang="en-US" sz="2400" dirty="0">
                <a:solidFill>
                  <a:schemeClr val="bg1"/>
                </a:solidFill>
              </a:rPr>
              <a:t>. His </a:t>
            </a:r>
            <a:r>
              <a:rPr lang="it-IT" altLang="en-US" sz="2400" dirty="0" err="1">
                <a:solidFill>
                  <a:schemeClr val="bg1"/>
                </a:solidFill>
              </a:rPr>
              <a:t>writings</a:t>
            </a:r>
            <a:r>
              <a:rPr lang="it-IT" altLang="en-US" sz="2400" dirty="0">
                <a:solidFill>
                  <a:schemeClr val="bg1"/>
                </a:solidFill>
              </a:rPr>
              <a:t> are </a:t>
            </a:r>
            <a:r>
              <a:rPr lang="it-IT" altLang="en-US" sz="2400" dirty="0" err="1">
                <a:solidFill>
                  <a:schemeClr val="bg1"/>
                </a:solidFill>
              </a:rPr>
              <a:t>rather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boring</a:t>
            </a:r>
            <a:r>
              <a:rPr lang="it-IT" altLang="en-US" sz="2400" dirty="0">
                <a:solidFill>
                  <a:schemeClr val="bg1"/>
                </a:solidFill>
              </a:rPr>
              <a:t> and </a:t>
            </a:r>
            <a:r>
              <a:rPr lang="it-IT" altLang="en-US" sz="2400" dirty="0" err="1">
                <a:solidFill>
                  <a:schemeClr val="bg1"/>
                </a:solidFill>
              </a:rPr>
              <a:t>dull</a:t>
            </a:r>
            <a:r>
              <a:rPr lang="it-IT" altLang="en-US" sz="2400" dirty="0">
                <a:solidFill>
                  <a:schemeClr val="bg1"/>
                </a:solidFill>
              </a:rPr>
              <a:t>, </a:t>
            </a:r>
            <a:r>
              <a:rPr lang="it-IT" altLang="en-US" sz="2400" dirty="0" err="1">
                <a:solidFill>
                  <a:schemeClr val="bg1"/>
                </a:solidFill>
              </a:rPr>
              <a:t>but</a:t>
            </a:r>
            <a:r>
              <a:rPr lang="it-IT" altLang="en-US" sz="2400" dirty="0">
                <a:solidFill>
                  <a:schemeClr val="bg1"/>
                </a:solidFill>
              </a:rPr>
              <a:t> he </a:t>
            </a:r>
            <a:r>
              <a:rPr lang="it-IT" altLang="en-US" sz="2400" dirty="0" err="1">
                <a:solidFill>
                  <a:schemeClr val="bg1"/>
                </a:solidFill>
              </a:rPr>
              <a:t>is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very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competent</a:t>
            </a:r>
            <a:r>
              <a:rPr lang="it-IT" altLang="en-US" sz="2400" dirty="0">
                <a:solidFill>
                  <a:schemeClr val="bg1"/>
                </a:solidFill>
              </a:rPr>
              <a:t> in </a:t>
            </a:r>
            <a:r>
              <a:rPr lang="it-IT" altLang="en-US" sz="2400" dirty="0" err="1">
                <a:solidFill>
                  <a:schemeClr val="bg1"/>
                </a:solidFill>
              </a:rPr>
              <a:t>everything</a:t>
            </a:r>
            <a:r>
              <a:rPr lang="it-IT" altLang="en-US" sz="2400" dirty="0">
                <a:solidFill>
                  <a:schemeClr val="bg1"/>
                </a:solidFill>
              </a:rPr>
              <a:t> he </a:t>
            </a:r>
            <a:r>
              <a:rPr lang="it-IT" altLang="en-US" sz="2400" dirty="0" err="1">
                <a:solidFill>
                  <a:schemeClr val="bg1"/>
                </a:solidFill>
              </a:rPr>
              <a:t>does</a:t>
            </a:r>
            <a:r>
              <a:rPr lang="it-IT" altLang="en-US" sz="2400" dirty="0">
                <a:solidFill>
                  <a:schemeClr val="bg1"/>
                </a:solidFill>
              </a:rPr>
              <a:t>. He </a:t>
            </a:r>
            <a:r>
              <a:rPr lang="it-IT" altLang="en-US" sz="2400" dirty="0" err="1">
                <a:solidFill>
                  <a:schemeClr val="bg1"/>
                </a:solidFill>
              </a:rPr>
              <a:t>doesn’t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seem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attracted</a:t>
            </a:r>
            <a:r>
              <a:rPr lang="it-IT" altLang="en-US" sz="2400" dirty="0">
                <a:solidFill>
                  <a:schemeClr val="bg1"/>
                </a:solidFill>
              </a:rPr>
              <a:t> to </a:t>
            </a:r>
            <a:r>
              <a:rPr lang="it-IT" altLang="en-US" sz="2400" dirty="0" err="1">
                <a:solidFill>
                  <a:schemeClr val="bg1"/>
                </a:solidFill>
              </a:rPr>
              <a:t>people</a:t>
            </a:r>
            <a:r>
              <a:rPr lang="it-IT" altLang="en-US" sz="2400" dirty="0">
                <a:solidFill>
                  <a:schemeClr val="bg1"/>
                </a:solidFill>
              </a:rPr>
              <a:t> and social </a:t>
            </a:r>
            <a:r>
              <a:rPr lang="it-IT" altLang="en-US" sz="2400" dirty="0" err="1">
                <a:solidFill>
                  <a:schemeClr val="bg1"/>
                </a:solidFill>
              </a:rPr>
              <a:t>situations</a:t>
            </a:r>
            <a:r>
              <a:rPr lang="it-IT" altLang="en-US" sz="2400" dirty="0">
                <a:solidFill>
                  <a:schemeClr val="bg1"/>
                </a:solidFill>
              </a:rPr>
              <a:t>. </a:t>
            </a:r>
          </a:p>
          <a:p>
            <a:pPr algn="just" eaLnBrk="1" hangingPunct="1">
              <a:spcBef>
                <a:spcPct val="30000"/>
              </a:spcBef>
              <a:buFontTx/>
              <a:buNone/>
            </a:pPr>
            <a:endParaRPr lang="it-IT" altLang="en-US" sz="2400" dirty="0">
              <a:solidFill>
                <a:schemeClr val="bg1"/>
              </a:solidFill>
            </a:endParaRPr>
          </a:p>
          <a:p>
            <a:pPr algn="just" eaLnBrk="1" hangingPunct="1">
              <a:spcBef>
                <a:spcPct val="30000"/>
              </a:spcBef>
              <a:buFontTx/>
              <a:buNone/>
            </a:pPr>
            <a:r>
              <a:rPr lang="it-IT" altLang="en-US" sz="2400" dirty="0" err="1">
                <a:solidFill>
                  <a:srgbClr val="FFFF00"/>
                </a:solidFill>
              </a:rPr>
              <a:t>What’s</a:t>
            </a:r>
            <a:r>
              <a:rPr lang="it-IT" altLang="en-US" sz="2400" dirty="0">
                <a:solidFill>
                  <a:srgbClr val="FFFF00"/>
                </a:solidFill>
              </a:rPr>
              <a:t> the </a:t>
            </a:r>
            <a:r>
              <a:rPr lang="it-IT" altLang="en-US" sz="2400" dirty="0" err="1">
                <a:solidFill>
                  <a:srgbClr val="FFFF00"/>
                </a:solidFill>
              </a:rPr>
              <a:t>propability</a:t>
            </a:r>
            <a:r>
              <a:rPr lang="it-IT" altLang="en-US" sz="2400" dirty="0">
                <a:solidFill>
                  <a:srgbClr val="FFFF00"/>
                </a:solidFill>
              </a:rPr>
              <a:t> </a:t>
            </a:r>
            <a:r>
              <a:rPr lang="it-IT" altLang="en-US" sz="2400" dirty="0" err="1">
                <a:solidFill>
                  <a:srgbClr val="FFFF00"/>
                </a:solidFill>
              </a:rPr>
              <a:t>that</a:t>
            </a:r>
            <a:r>
              <a:rPr lang="it-IT" altLang="en-US" sz="2400" dirty="0">
                <a:solidFill>
                  <a:srgbClr val="FFFF00"/>
                </a:solidFill>
              </a:rPr>
              <a:t> </a:t>
            </a:r>
            <a:r>
              <a:rPr lang="it-IT" altLang="en-US" sz="2400" dirty="0" err="1">
                <a:solidFill>
                  <a:srgbClr val="FFFF00"/>
                </a:solidFill>
              </a:rPr>
              <a:t>Mr</a:t>
            </a:r>
            <a:r>
              <a:rPr lang="it-IT" altLang="en-US" sz="2400" dirty="0">
                <a:solidFill>
                  <a:srgbClr val="FFFF00"/>
                </a:solidFill>
              </a:rPr>
              <a:t> White</a:t>
            </a:r>
          </a:p>
          <a:p>
            <a:pPr algn="just" eaLnBrk="1" hangingPunct="1">
              <a:spcBef>
                <a:spcPct val="30000"/>
              </a:spcBef>
              <a:buFontTx/>
              <a:buAutoNum type="alphaLcParenR"/>
            </a:pPr>
            <a:r>
              <a:rPr lang="it-IT" altLang="en-US" sz="2400" dirty="0">
                <a:solidFill>
                  <a:srgbClr val="FFFF00"/>
                </a:solidFill>
              </a:rPr>
              <a:t> </a:t>
            </a:r>
            <a:r>
              <a:rPr lang="it-IT" altLang="en-US" sz="2400" dirty="0" err="1">
                <a:solidFill>
                  <a:srgbClr val="FFFF00"/>
                </a:solidFill>
              </a:rPr>
              <a:t>enrols</a:t>
            </a:r>
            <a:r>
              <a:rPr lang="it-IT" altLang="en-US" sz="2400" dirty="0">
                <a:solidFill>
                  <a:srgbClr val="FFFF00"/>
                </a:solidFill>
              </a:rPr>
              <a:t> in the </a:t>
            </a:r>
            <a:r>
              <a:rPr lang="it-IT" altLang="en-US" sz="2400" dirty="0" err="1">
                <a:solidFill>
                  <a:srgbClr val="FFFF00"/>
                </a:solidFill>
              </a:rPr>
              <a:t>faculty</a:t>
            </a:r>
            <a:r>
              <a:rPr lang="it-IT" altLang="en-US" sz="2400" dirty="0">
                <a:solidFill>
                  <a:srgbClr val="FFFF00"/>
                </a:solidFill>
              </a:rPr>
              <a:t> of </a:t>
            </a:r>
            <a:r>
              <a:rPr lang="it-IT" altLang="en-US" sz="2400" dirty="0" err="1">
                <a:solidFill>
                  <a:srgbClr val="FFFF00"/>
                </a:solidFill>
              </a:rPr>
              <a:t>journalism</a:t>
            </a:r>
            <a:r>
              <a:rPr lang="it-IT" altLang="en-US" sz="2400" dirty="0">
                <a:solidFill>
                  <a:srgbClr val="FFFF00"/>
                </a:solidFill>
              </a:rPr>
              <a:t>, </a:t>
            </a:r>
            <a:r>
              <a:rPr lang="it-IT" altLang="en-US" sz="2400" dirty="0" err="1">
                <a:solidFill>
                  <a:srgbClr val="FFFF00"/>
                </a:solidFill>
              </a:rPr>
              <a:t>but</a:t>
            </a:r>
            <a:r>
              <a:rPr lang="it-IT" altLang="en-US" sz="2400" dirty="0">
                <a:solidFill>
                  <a:srgbClr val="FFFF00"/>
                </a:solidFill>
              </a:rPr>
              <a:t> </a:t>
            </a:r>
          </a:p>
          <a:p>
            <a:pPr algn="just" eaLnBrk="1" hangingPunct="1">
              <a:spcBef>
                <a:spcPct val="30000"/>
              </a:spcBef>
              <a:buFontTx/>
              <a:buAutoNum type="alphaLcParenR"/>
            </a:pPr>
            <a:r>
              <a:rPr lang="it-IT" altLang="en-US" sz="2400" dirty="0">
                <a:solidFill>
                  <a:srgbClr val="FFFF00"/>
                </a:solidFill>
              </a:rPr>
              <a:t> </a:t>
            </a:r>
            <a:r>
              <a:rPr lang="it-IT" altLang="en-US" sz="2400" dirty="0" err="1">
                <a:solidFill>
                  <a:srgbClr val="FFFF00"/>
                </a:solidFill>
              </a:rPr>
              <a:t>regrets</a:t>
            </a:r>
            <a:r>
              <a:rPr lang="it-IT" altLang="en-US" sz="2400" dirty="0">
                <a:solidFill>
                  <a:srgbClr val="FFFF00"/>
                </a:solidFill>
              </a:rPr>
              <a:t> </a:t>
            </a:r>
            <a:r>
              <a:rPr lang="it-IT" altLang="en-US" sz="2400" dirty="0" err="1">
                <a:solidFill>
                  <a:srgbClr val="FFFF00"/>
                </a:solidFill>
              </a:rPr>
              <a:t>almost</a:t>
            </a:r>
            <a:r>
              <a:rPr lang="it-IT" altLang="en-US" sz="2400" dirty="0">
                <a:solidFill>
                  <a:srgbClr val="FFFF00"/>
                </a:solidFill>
              </a:rPr>
              <a:t> </a:t>
            </a:r>
            <a:r>
              <a:rPr lang="it-IT" altLang="en-US" sz="2400" dirty="0" err="1">
                <a:solidFill>
                  <a:srgbClr val="FFFF00"/>
                </a:solidFill>
              </a:rPr>
              <a:t>immediately</a:t>
            </a:r>
            <a:r>
              <a:rPr lang="it-IT" altLang="en-US" sz="2400" dirty="0">
                <a:solidFill>
                  <a:srgbClr val="FFFF00"/>
                </a:solidFill>
              </a:rPr>
              <a:t> </a:t>
            </a:r>
            <a:r>
              <a:rPr lang="it-IT" altLang="en-US" sz="2400" dirty="0" err="1">
                <a:solidFill>
                  <a:srgbClr val="FFFF00"/>
                </a:solidFill>
              </a:rPr>
              <a:t>his</a:t>
            </a:r>
            <a:r>
              <a:rPr lang="it-IT" altLang="en-US" sz="2400" dirty="0">
                <a:solidFill>
                  <a:srgbClr val="FFFF00"/>
                </a:solidFill>
              </a:rPr>
              <a:t> </a:t>
            </a:r>
            <a:r>
              <a:rPr lang="it-IT" altLang="en-US" sz="2400" dirty="0" err="1">
                <a:solidFill>
                  <a:srgbClr val="FFFF00"/>
                </a:solidFill>
              </a:rPr>
              <a:t>choice</a:t>
            </a:r>
            <a:endParaRPr lang="it-IT" alt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6479"/>
      </p:ext>
    </p:extLst>
  </p:cSld>
  <p:clrMapOvr>
    <a:masterClrMapping/>
  </p:clrMapOvr>
  <p:transition spd="slow"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ext Box 4">
            <a:extLst>
              <a:ext uri="{FF2B5EF4-FFF2-40B4-BE49-F238E27FC236}">
                <a16:creationId xmlns:a16="http://schemas.microsoft.com/office/drawing/2014/main" id="{95220539-091E-9442-87FA-981323A2E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8" y="2924175"/>
            <a:ext cx="8208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126979" name="Rectangle 23">
            <a:extLst>
              <a:ext uri="{FF2B5EF4-FFF2-40B4-BE49-F238E27FC236}">
                <a16:creationId xmlns:a16="http://schemas.microsoft.com/office/drawing/2014/main" id="{0C78DE3B-7E5F-3E4A-98DE-006F11BE5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765176"/>
            <a:ext cx="8066088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952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6788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89075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011363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53365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9085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44805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90525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36245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30000"/>
              </a:spcBef>
              <a:buFontTx/>
              <a:buNone/>
            </a:pPr>
            <a:r>
              <a:rPr lang="it-IT" altLang="en-US" sz="2400" dirty="0">
                <a:solidFill>
                  <a:schemeClr val="bg1"/>
                </a:solidFill>
              </a:rPr>
              <a:t>Mr. White </a:t>
            </a:r>
            <a:r>
              <a:rPr lang="it-IT" altLang="en-US" sz="2400" dirty="0" err="1">
                <a:solidFill>
                  <a:schemeClr val="bg1"/>
                </a:solidFill>
              </a:rPr>
              <a:t>is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very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intelligent</a:t>
            </a:r>
            <a:r>
              <a:rPr lang="it-IT" altLang="en-US" sz="2400" dirty="0">
                <a:solidFill>
                  <a:schemeClr val="bg1"/>
                </a:solidFill>
              </a:rPr>
              <a:t>, </a:t>
            </a:r>
            <a:r>
              <a:rPr lang="it-IT" altLang="en-US" sz="2400" dirty="0" err="1">
                <a:solidFill>
                  <a:schemeClr val="bg1"/>
                </a:solidFill>
              </a:rPr>
              <a:t>but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not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very</a:t>
            </a:r>
            <a:r>
              <a:rPr lang="it-IT" altLang="en-US" sz="2400" dirty="0">
                <a:solidFill>
                  <a:schemeClr val="bg1"/>
                </a:solidFill>
              </a:rPr>
              <a:t> creative. He </a:t>
            </a:r>
            <a:r>
              <a:rPr lang="it-IT" altLang="en-US" sz="2400" dirty="0" err="1">
                <a:solidFill>
                  <a:schemeClr val="bg1"/>
                </a:solidFill>
              </a:rPr>
              <a:t>strives</a:t>
            </a:r>
            <a:r>
              <a:rPr lang="it-IT" altLang="en-US" sz="2400" dirty="0">
                <a:solidFill>
                  <a:schemeClr val="bg1"/>
                </a:solidFill>
              </a:rPr>
              <a:t> for </a:t>
            </a:r>
            <a:r>
              <a:rPr lang="it-IT" altLang="en-US" sz="2400" dirty="0" err="1">
                <a:solidFill>
                  <a:schemeClr val="bg1"/>
                </a:solidFill>
              </a:rPr>
              <a:t>order</a:t>
            </a:r>
            <a:r>
              <a:rPr lang="it-IT" altLang="en-US" sz="2400" dirty="0">
                <a:solidFill>
                  <a:schemeClr val="bg1"/>
                </a:solidFill>
              </a:rPr>
              <a:t> and </a:t>
            </a:r>
            <a:r>
              <a:rPr lang="it-IT" altLang="en-US" sz="2400" dirty="0" err="1">
                <a:solidFill>
                  <a:schemeClr val="bg1"/>
                </a:solidFill>
              </a:rPr>
              <a:t>clarity</a:t>
            </a:r>
            <a:r>
              <a:rPr lang="it-IT" altLang="en-US" sz="2400" dirty="0">
                <a:solidFill>
                  <a:schemeClr val="bg1"/>
                </a:solidFill>
              </a:rPr>
              <a:t>, and </a:t>
            </a:r>
            <a:r>
              <a:rPr lang="it-IT" altLang="en-US" sz="2400" dirty="0" err="1">
                <a:solidFill>
                  <a:schemeClr val="bg1"/>
                </a:solidFill>
              </a:rPr>
              <a:t>prefers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situations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wherein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every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details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finds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is</a:t>
            </a:r>
            <a:r>
              <a:rPr lang="it-IT" altLang="en-US" sz="2400" dirty="0">
                <a:solidFill>
                  <a:schemeClr val="bg1"/>
                </a:solidFill>
              </a:rPr>
              <a:t> appropriate </a:t>
            </a:r>
            <a:r>
              <a:rPr lang="it-IT" altLang="en-US" sz="2400" dirty="0" err="1">
                <a:solidFill>
                  <a:schemeClr val="bg1"/>
                </a:solidFill>
              </a:rPr>
              <a:t>place</a:t>
            </a:r>
            <a:r>
              <a:rPr lang="it-IT" altLang="en-US" sz="2400" dirty="0">
                <a:solidFill>
                  <a:schemeClr val="bg1"/>
                </a:solidFill>
              </a:rPr>
              <a:t>. His </a:t>
            </a:r>
            <a:r>
              <a:rPr lang="it-IT" altLang="en-US" sz="2400" dirty="0" err="1">
                <a:solidFill>
                  <a:schemeClr val="bg1"/>
                </a:solidFill>
              </a:rPr>
              <a:t>writings</a:t>
            </a:r>
            <a:r>
              <a:rPr lang="it-IT" altLang="en-US" sz="2400" dirty="0">
                <a:solidFill>
                  <a:schemeClr val="bg1"/>
                </a:solidFill>
              </a:rPr>
              <a:t> are </a:t>
            </a:r>
            <a:r>
              <a:rPr lang="it-IT" altLang="en-US" sz="2400" dirty="0" err="1">
                <a:solidFill>
                  <a:schemeClr val="bg1"/>
                </a:solidFill>
              </a:rPr>
              <a:t>rather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boring</a:t>
            </a:r>
            <a:r>
              <a:rPr lang="it-IT" altLang="en-US" sz="2400" dirty="0">
                <a:solidFill>
                  <a:schemeClr val="bg1"/>
                </a:solidFill>
              </a:rPr>
              <a:t> and </a:t>
            </a:r>
            <a:r>
              <a:rPr lang="it-IT" altLang="en-US" sz="2400" dirty="0" err="1">
                <a:solidFill>
                  <a:schemeClr val="bg1"/>
                </a:solidFill>
              </a:rPr>
              <a:t>dull</a:t>
            </a:r>
            <a:r>
              <a:rPr lang="it-IT" altLang="en-US" sz="2400" dirty="0">
                <a:solidFill>
                  <a:schemeClr val="bg1"/>
                </a:solidFill>
              </a:rPr>
              <a:t>, </a:t>
            </a:r>
            <a:r>
              <a:rPr lang="it-IT" altLang="en-US" sz="2400" dirty="0" err="1">
                <a:solidFill>
                  <a:schemeClr val="bg1"/>
                </a:solidFill>
              </a:rPr>
              <a:t>but</a:t>
            </a:r>
            <a:r>
              <a:rPr lang="it-IT" altLang="en-US" sz="2400" dirty="0">
                <a:solidFill>
                  <a:schemeClr val="bg1"/>
                </a:solidFill>
              </a:rPr>
              <a:t> he </a:t>
            </a:r>
            <a:r>
              <a:rPr lang="it-IT" altLang="en-US" sz="2400" dirty="0" err="1">
                <a:solidFill>
                  <a:schemeClr val="bg1"/>
                </a:solidFill>
              </a:rPr>
              <a:t>is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very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competent</a:t>
            </a:r>
            <a:r>
              <a:rPr lang="it-IT" altLang="en-US" sz="2400" dirty="0">
                <a:solidFill>
                  <a:schemeClr val="bg1"/>
                </a:solidFill>
              </a:rPr>
              <a:t> in </a:t>
            </a:r>
            <a:r>
              <a:rPr lang="it-IT" altLang="en-US" sz="2400" dirty="0" err="1">
                <a:solidFill>
                  <a:schemeClr val="bg1"/>
                </a:solidFill>
              </a:rPr>
              <a:t>everything</a:t>
            </a:r>
            <a:r>
              <a:rPr lang="it-IT" altLang="en-US" sz="2400" dirty="0">
                <a:solidFill>
                  <a:schemeClr val="bg1"/>
                </a:solidFill>
              </a:rPr>
              <a:t> he </a:t>
            </a:r>
            <a:r>
              <a:rPr lang="it-IT" altLang="en-US" sz="2400" dirty="0" err="1">
                <a:solidFill>
                  <a:schemeClr val="bg1"/>
                </a:solidFill>
              </a:rPr>
              <a:t>does</a:t>
            </a:r>
            <a:r>
              <a:rPr lang="it-IT" altLang="en-US" sz="2400" dirty="0">
                <a:solidFill>
                  <a:schemeClr val="bg1"/>
                </a:solidFill>
              </a:rPr>
              <a:t>. He </a:t>
            </a:r>
            <a:r>
              <a:rPr lang="it-IT" altLang="en-US" sz="2400" dirty="0" err="1">
                <a:solidFill>
                  <a:schemeClr val="bg1"/>
                </a:solidFill>
              </a:rPr>
              <a:t>doesn’t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seem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attracted</a:t>
            </a:r>
            <a:r>
              <a:rPr lang="it-IT" altLang="en-US" sz="2400" dirty="0">
                <a:solidFill>
                  <a:schemeClr val="bg1"/>
                </a:solidFill>
              </a:rPr>
              <a:t> to </a:t>
            </a:r>
            <a:r>
              <a:rPr lang="it-IT" altLang="en-US" sz="2400" dirty="0" err="1">
                <a:solidFill>
                  <a:schemeClr val="bg1"/>
                </a:solidFill>
              </a:rPr>
              <a:t>people</a:t>
            </a:r>
            <a:r>
              <a:rPr lang="it-IT" altLang="en-US" sz="2400" dirty="0">
                <a:solidFill>
                  <a:schemeClr val="bg1"/>
                </a:solidFill>
              </a:rPr>
              <a:t> and social </a:t>
            </a:r>
            <a:r>
              <a:rPr lang="it-IT" altLang="en-US" sz="2400" dirty="0" err="1">
                <a:solidFill>
                  <a:schemeClr val="bg1"/>
                </a:solidFill>
              </a:rPr>
              <a:t>situations</a:t>
            </a:r>
            <a:r>
              <a:rPr lang="it-IT" altLang="en-US" sz="2400" dirty="0">
                <a:solidFill>
                  <a:schemeClr val="bg1"/>
                </a:solidFill>
              </a:rPr>
              <a:t>. </a:t>
            </a:r>
          </a:p>
          <a:p>
            <a:pPr algn="just" eaLnBrk="1" hangingPunct="1">
              <a:spcBef>
                <a:spcPct val="30000"/>
              </a:spcBef>
              <a:buFontTx/>
              <a:buNone/>
            </a:pPr>
            <a:endParaRPr lang="it-IT" altLang="en-US" sz="2400" dirty="0">
              <a:solidFill>
                <a:schemeClr val="bg1"/>
              </a:solidFill>
            </a:endParaRPr>
          </a:p>
          <a:p>
            <a:pPr algn="just" eaLnBrk="1" hangingPunct="1">
              <a:spcBef>
                <a:spcPct val="30000"/>
              </a:spcBef>
              <a:buFontTx/>
              <a:buNone/>
            </a:pPr>
            <a:r>
              <a:rPr lang="it-IT" altLang="en-US" sz="2400" dirty="0" err="1">
                <a:solidFill>
                  <a:srgbClr val="FFFF00"/>
                </a:solidFill>
              </a:rPr>
              <a:t>What’s</a:t>
            </a:r>
            <a:r>
              <a:rPr lang="it-IT" altLang="en-US" sz="2400" dirty="0">
                <a:solidFill>
                  <a:srgbClr val="FFFF00"/>
                </a:solidFill>
              </a:rPr>
              <a:t> the </a:t>
            </a:r>
            <a:r>
              <a:rPr lang="it-IT" altLang="en-US" sz="2400" dirty="0" err="1">
                <a:solidFill>
                  <a:srgbClr val="FFFF00"/>
                </a:solidFill>
              </a:rPr>
              <a:t>propability</a:t>
            </a:r>
            <a:r>
              <a:rPr lang="it-IT" altLang="en-US" sz="2400" dirty="0">
                <a:solidFill>
                  <a:srgbClr val="FFFF00"/>
                </a:solidFill>
              </a:rPr>
              <a:t> </a:t>
            </a:r>
            <a:r>
              <a:rPr lang="it-IT" altLang="en-US" sz="2400" dirty="0" err="1">
                <a:solidFill>
                  <a:srgbClr val="FFFF00"/>
                </a:solidFill>
              </a:rPr>
              <a:t>that</a:t>
            </a:r>
            <a:r>
              <a:rPr lang="it-IT" altLang="en-US" sz="2400" dirty="0">
                <a:solidFill>
                  <a:srgbClr val="FFFF00"/>
                </a:solidFill>
              </a:rPr>
              <a:t> </a:t>
            </a:r>
            <a:r>
              <a:rPr lang="it-IT" altLang="en-US" sz="2400" dirty="0" err="1">
                <a:solidFill>
                  <a:srgbClr val="FFFF00"/>
                </a:solidFill>
              </a:rPr>
              <a:t>Mr</a:t>
            </a:r>
            <a:r>
              <a:rPr lang="it-IT" altLang="en-US" sz="2400" dirty="0">
                <a:solidFill>
                  <a:srgbClr val="FFFF00"/>
                </a:solidFill>
              </a:rPr>
              <a:t> White</a:t>
            </a:r>
          </a:p>
          <a:p>
            <a:pPr algn="just" eaLnBrk="1" hangingPunct="1">
              <a:spcBef>
                <a:spcPct val="30000"/>
              </a:spcBef>
              <a:buFontTx/>
              <a:buAutoNum type="alphaLcParenR"/>
            </a:pPr>
            <a:r>
              <a:rPr lang="it-IT" altLang="en-US" sz="2400" dirty="0">
                <a:solidFill>
                  <a:srgbClr val="FFFF00"/>
                </a:solidFill>
              </a:rPr>
              <a:t> </a:t>
            </a:r>
            <a:r>
              <a:rPr lang="it-IT" altLang="en-US" sz="2400" dirty="0" err="1">
                <a:solidFill>
                  <a:srgbClr val="FFFF00"/>
                </a:solidFill>
              </a:rPr>
              <a:t>enrols</a:t>
            </a:r>
            <a:r>
              <a:rPr lang="it-IT" altLang="en-US" sz="2400" dirty="0">
                <a:solidFill>
                  <a:srgbClr val="FFFF00"/>
                </a:solidFill>
              </a:rPr>
              <a:t> in the </a:t>
            </a:r>
            <a:r>
              <a:rPr lang="it-IT" altLang="en-US" sz="2400" dirty="0" err="1">
                <a:solidFill>
                  <a:srgbClr val="FFFF00"/>
                </a:solidFill>
              </a:rPr>
              <a:t>faculty</a:t>
            </a:r>
            <a:r>
              <a:rPr lang="it-IT" altLang="en-US" sz="2400" dirty="0">
                <a:solidFill>
                  <a:srgbClr val="FFFF00"/>
                </a:solidFill>
              </a:rPr>
              <a:t> of </a:t>
            </a:r>
            <a:r>
              <a:rPr lang="it-IT" altLang="en-US" sz="2400" dirty="0" err="1">
                <a:solidFill>
                  <a:srgbClr val="FFFF00"/>
                </a:solidFill>
              </a:rPr>
              <a:t>journalism</a:t>
            </a:r>
            <a:r>
              <a:rPr lang="it-IT" altLang="en-US" sz="2400" dirty="0">
                <a:solidFill>
                  <a:srgbClr val="FFFF00"/>
                </a:solidFill>
              </a:rPr>
              <a:t>, </a:t>
            </a:r>
            <a:r>
              <a:rPr lang="it-IT" altLang="en-US" sz="2400" dirty="0" err="1">
                <a:solidFill>
                  <a:srgbClr val="FFFF00"/>
                </a:solidFill>
              </a:rPr>
              <a:t>but</a:t>
            </a:r>
            <a:r>
              <a:rPr lang="it-IT" altLang="en-US" sz="2400" dirty="0">
                <a:solidFill>
                  <a:srgbClr val="FFFF00"/>
                </a:solidFill>
              </a:rPr>
              <a:t> </a:t>
            </a:r>
          </a:p>
          <a:p>
            <a:pPr algn="just" eaLnBrk="1" hangingPunct="1">
              <a:spcBef>
                <a:spcPct val="30000"/>
              </a:spcBef>
              <a:buFontTx/>
              <a:buAutoNum type="alphaLcParenR"/>
            </a:pPr>
            <a:r>
              <a:rPr lang="it-IT" altLang="en-US" sz="2400" dirty="0">
                <a:solidFill>
                  <a:srgbClr val="FFFF00"/>
                </a:solidFill>
              </a:rPr>
              <a:t> </a:t>
            </a:r>
            <a:r>
              <a:rPr lang="it-IT" altLang="en-US" sz="2400" dirty="0" err="1">
                <a:solidFill>
                  <a:srgbClr val="FFFF00"/>
                </a:solidFill>
              </a:rPr>
              <a:t>regrets</a:t>
            </a:r>
            <a:r>
              <a:rPr lang="it-IT" altLang="en-US" sz="2400" dirty="0">
                <a:solidFill>
                  <a:srgbClr val="FFFF00"/>
                </a:solidFill>
              </a:rPr>
              <a:t> </a:t>
            </a:r>
            <a:r>
              <a:rPr lang="it-IT" altLang="en-US" sz="2400" dirty="0" err="1">
                <a:solidFill>
                  <a:srgbClr val="FFFF00"/>
                </a:solidFill>
              </a:rPr>
              <a:t>almost</a:t>
            </a:r>
            <a:r>
              <a:rPr lang="it-IT" altLang="en-US" sz="2400" dirty="0">
                <a:solidFill>
                  <a:srgbClr val="FFFF00"/>
                </a:solidFill>
              </a:rPr>
              <a:t> </a:t>
            </a:r>
            <a:r>
              <a:rPr lang="it-IT" altLang="en-US" sz="2400" dirty="0" err="1">
                <a:solidFill>
                  <a:srgbClr val="FFFF00"/>
                </a:solidFill>
              </a:rPr>
              <a:t>immediately</a:t>
            </a:r>
            <a:r>
              <a:rPr lang="it-IT" altLang="en-US" sz="2400" dirty="0">
                <a:solidFill>
                  <a:srgbClr val="FFFF00"/>
                </a:solidFill>
              </a:rPr>
              <a:t> </a:t>
            </a:r>
            <a:r>
              <a:rPr lang="it-IT" altLang="en-US" sz="2400" dirty="0" err="1">
                <a:solidFill>
                  <a:srgbClr val="FFFF00"/>
                </a:solidFill>
              </a:rPr>
              <a:t>his</a:t>
            </a:r>
            <a:r>
              <a:rPr lang="it-IT" altLang="en-US" sz="2400" dirty="0">
                <a:solidFill>
                  <a:srgbClr val="FFFF00"/>
                </a:solidFill>
              </a:rPr>
              <a:t> </a:t>
            </a:r>
            <a:r>
              <a:rPr lang="it-IT" altLang="en-US" sz="2400" dirty="0" err="1">
                <a:solidFill>
                  <a:srgbClr val="FFFF00"/>
                </a:solidFill>
              </a:rPr>
              <a:t>choice</a:t>
            </a:r>
            <a:r>
              <a:rPr lang="it-IT" altLang="en-US" sz="2400" dirty="0">
                <a:solidFill>
                  <a:srgbClr val="FFFF00"/>
                </a:solidFill>
              </a:rPr>
              <a:t>, and </a:t>
            </a:r>
          </a:p>
          <a:p>
            <a:pPr algn="just" eaLnBrk="1" hangingPunct="1">
              <a:spcBef>
                <a:spcPct val="30000"/>
              </a:spcBef>
              <a:buFontTx/>
              <a:buAutoNum type="alphaLcParenR"/>
            </a:pPr>
            <a:r>
              <a:rPr lang="it-IT" altLang="en-US" sz="2400" dirty="0">
                <a:solidFill>
                  <a:srgbClr val="FFFF00"/>
                </a:solidFill>
              </a:rPr>
              <a:t> </a:t>
            </a:r>
            <a:r>
              <a:rPr lang="it-IT" altLang="en-US" sz="2400" dirty="0" err="1">
                <a:solidFill>
                  <a:srgbClr val="FFFF00"/>
                </a:solidFill>
              </a:rPr>
              <a:t>enrols</a:t>
            </a:r>
            <a:r>
              <a:rPr lang="it-IT" altLang="en-US" sz="2400" dirty="0">
                <a:solidFill>
                  <a:srgbClr val="FFFF00"/>
                </a:solidFill>
              </a:rPr>
              <a:t> in the </a:t>
            </a:r>
            <a:r>
              <a:rPr lang="it-IT" altLang="en-US" sz="2400" dirty="0" err="1">
                <a:solidFill>
                  <a:srgbClr val="FFFF00"/>
                </a:solidFill>
              </a:rPr>
              <a:t>faculty</a:t>
            </a:r>
            <a:r>
              <a:rPr lang="it-IT" altLang="en-US" sz="2400" dirty="0">
                <a:solidFill>
                  <a:srgbClr val="FFFF00"/>
                </a:solidFill>
              </a:rPr>
              <a:t> of </a:t>
            </a:r>
            <a:r>
              <a:rPr lang="it-IT" altLang="en-US" sz="2400" dirty="0" err="1">
                <a:solidFill>
                  <a:srgbClr val="FFFF00"/>
                </a:solidFill>
              </a:rPr>
              <a:t>engineering</a:t>
            </a:r>
            <a:endParaRPr lang="it-IT" alt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875195"/>
      </p:ext>
    </p:extLst>
  </p:cSld>
  <p:clrMapOvr>
    <a:masterClrMapping/>
  </p:clrMapOvr>
  <p:transition spd="slow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1" name="Picture 2" descr="Daniel Kahneman - Wikipedia">
            <a:extLst>
              <a:ext uri="{FF2B5EF4-FFF2-40B4-BE49-F238E27FC236}">
                <a16:creationId xmlns:a16="http://schemas.microsoft.com/office/drawing/2014/main" id="{56BBFEA0-1FC8-2340-82F2-FDCACC37A2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2370" y="2228856"/>
            <a:ext cx="3108325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2" name="Picture 4" descr="Amos Tversky - Wikipedia">
            <a:extLst>
              <a:ext uri="{FF2B5EF4-FFF2-40B4-BE49-F238E27FC236}">
                <a16:creationId xmlns:a16="http://schemas.microsoft.com/office/drawing/2014/main" id="{7340F233-37DE-AE48-9128-F67C328027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1269" y="2228856"/>
            <a:ext cx="3916362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3" name="Text Box 3">
            <a:extLst>
              <a:ext uri="{FF2B5EF4-FFF2-40B4-BE49-F238E27FC236}">
                <a16:creationId xmlns:a16="http://schemas.microsoft.com/office/drawing/2014/main" id="{026AA8C7-08C1-CA42-81F6-E3CDDF372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4814" y="315218"/>
            <a:ext cx="679291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en-US" sz="2800" i="1" dirty="0" err="1">
                <a:latin typeface="Times New Roman" panose="02020603050405020304" pitchFamily="18" charset="0"/>
              </a:rPr>
              <a:t>Prospect</a:t>
            </a:r>
            <a:r>
              <a:rPr lang="it-IT" altLang="en-US" sz="2800" i="1" dirty="0">
                <a:latin typeface="Times New Roman" panose="02020603050405020304" pitchFamily="18" charset="0"/>
              </a:rPr>
              <a:t> </a:t>
            </a:r>
            <a:r>
              <a:rPr lang="it-IT" altLang="en-US" sz="2800" i="1" dirty="0" err="1">
                <a:latin typeface="Times New Roman" panose="02020603050405020304" pitchFamily="18" charset="0"/>
              </a:rPr>
              <a:t>theory</a:t>
            </a:r>
            <a:r>
              <a:rPr lang="it-IT" altLang="en-US" sz="2800" i="1" dirty="0">
                <a:latin typeface="Times New Roman" panose="02020603050405020304" pitchFamily="18" charset="0"/>
              </a:rPr>
              <a:t> (</a:t>
            </a:r>
            <a:r>
              <a:rPr lang="it-IT" altLang="en-US" sz="2800" i="1" dirty="0" err="1">
                <a:latin typeface="Times New Roman" panose="02020603050405020304" pitchFamily="18" charset="0"/>
              </a:rPr>
              <a:t>Kahneman</a:t>
            </a:r>
            <a:r>
              <a:rPr lang="it-IT" altLang="en-US" sz="2800" i="1" dirty="0">
                <a:latin typeface="Times New Roman" panose="02020603050405020304" pitchFamily="18" charset="0"/>
              </a:rPr>
              <a:t> &amp; </a:t>
            </a:r>
            <a:r>
              <a:rPr lang="it-IT" altLang="en-US" sz="2800" i="1" dirty="0" err="1">
                <a:latin typeface="Times New Roman" panose="02020603050405020304" pitchFamily="18" charset="0"/>
              </a:rPr>
              <a:t>Tversky</a:t>
            </a:r>
            <a:r>
              <a:rPr lang="it-IT" altLang="en-US" sz="2800" i="1" dirty="0">
                <a:latin typeface="Times New Roman" panose="02020603050405020304" pitchFamily="18" charset="0"/>
              </a:rPr>
              <a:t>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en-US" sz="2800" i="1" dirty="0">
                <a:latin typeface="Times New Roman" panose="02020603050405020304" pitchFamily="18" charset="0"/>
              </a:rPr>
              <a:t>A </a:t>
            </a:r>
            <a:r>
              <a:rPr lang="it-IT" altLang="en-US" sz="2800" i="1" dirty="0" err="1">
                <a:latin typeface="Times New Roman" panose="02020603050405020304" pitchFamily="18" charset="0"/>
              </a:rPr>
              <a:t>prospect</a:t>
            </a:r>
            <a:r>
              <a:rPr lang="it-IT" altLang="en-US" sz="2800" i="1" dirty="0">
                <a:latin typeface="Times New Roman" panose="02020603050405020304" pitchFamily="18" charset="0"/>
              </a:rPr>
              <a:t> </a:t>
            </a:r>
            <a:r>
              <a:rPr lang="it-IT" altLang="en-US" sz="2800" i="1" dirty="0" err="1">
                <a:latin typeface="Times New Roman" panose="02020603050405020304" pitchFamily="18" charset="0"/>
              </a:rPr>
              <a:t>is</a:t>
            </a:r>
            <a:r>
              <a:rPr lang="it-IT" altLang="en-US" sz="2800" i="1" dirty="0">
                <a:latin typeface="Times New Roman" panose="02020603050405020304" pitchFamily="18" charset="0"/>
              </a:rPr>
              <a:t> a </a:t>
            </a:r>
            <a:r>
              <a:rPr lang="it-IT" altLang="en-US" sz="2800" i="1" dirty="0" err="1">
                <a:latin typeface="Times New Roman" panose="02020603050405020304" pitchFamily="18" charset="0"/>
              </a:rPr>
              <a:t>course</a:t>
            </a:r>
            <a:r>
              <a:rPr lang="it-IT" altLang="en-US" sz="2800" i="1" dirty="0">
                <a:latin typeface="Times New Roman" panose="02020603050405020304" pitchFamily="18" charset="0"/>
              </a:rPr>
              <a:t> of </a:t>
            </a:r>
            <a:r>
              <a:rPr lang="it-IT" altLang="en-US" sz="2800" i="1" dirty="0" err="1">
                <a:latin typeface="Times New Roman" panose="02020603050405020304" pitchFamily="18" charset="0"/>
              </a:rPr>
              <a:t>action</a:t>
            </a:r>
            <a:r>
              <a:rPr lang="it-IT" altLang="en-US" sz="2800" i="1" dirty="0">
                <a:latin typeface="Times New Roman" panose="02020603050405020304" pitchFamily="18" charset="0"/>
              </a:rPr>
              <a:t> </a:t>
            </a:r>
            <a:r>
              <a:rPr lang="it-IT" altLang="en-US" sz="2800" i="1" dirty="0" err="1">
                <a:latin typeface="Times New Roman" panose="02020603050405020304" pitchFamily="18" charset="0"/>
              </a:rPr>
              <a:t>than</a:t>
            </a:r>
            <a:r>
              <a:rPr lang="it-IT" altLang="en-US" sz="2800" i="1" dirty="0">
                <a:latin typeface="Times New Roman" panose="02020603050405020304" pitchFamily="18" charset="0"/>
              </a:rPr>
              <a:t> can </a:t>
            </a:r>
            <a:r>
              <a:rPr lang="it-IT" altLang="en-US" sz="2800" i="1" dirty="0" err="1">
                <a:latin typeface="Times New Roman" panose="02020603050405020304" pitchFamily="18" charset="0"/>
              </a:rPr>
              <a:t>lead</a:t>
            </a:r>
            <a:r>
              <a:rPr lang="it-IT" altLang="en-US" sz="2800" i="1" dirty="0">
                <a:latin typeface="Times New Roman" panose="02020603050405020304" pitchFamily="18" charset="0"/>
              </a:rPr>
              <a:t> to positive or negative </a:t>
            </a:r>
            <a:r>
              <a:rPr lang="it-IT" altLang="en-US" sz="2800" i="1" dirty="0" err="1">
                <a:latin typeface="Times New Roman" panose="02020603050405020304" pitchFamily="18" charset="0"/>
              </a:rPr>
              <a:t>outcomes</a:t>
            </a:r>
            <a:endParaRPr lang="it-IT" altLang="en-US" sz="2800" i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ext Box 4">
            <a:extLst>
              <a:ext uri="{FF2B5EF4-FFF2-40B4-BE49-F238E27FC236}">
                <a16:creationId xmlns:a16="http://schemas.microsoft.com/office/drawing/2014/main" id="{95220539-091E-9442-87FA-981323A2E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8" y="2924175"/>
            <a:ext cx="8208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126979" name="Rectangle 23">
            <a:extLst>
              <a:ext uri="{FF2B5EF4-FFF2-40B4-BE49-F238E27FC236}">
                <a16:creationId xmlns:a16="http://schemas.microsoft.com/office/drawing/2014/main" id="{0C78DE3B-7E5F-3E4A-98DE-006F11BE5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765176"/>
            <a:ext cx="8066088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952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6788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89075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011363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53365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9085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44805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90525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36245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30000"/>
              </a:spcBef>
              <a:buFontTx/>
              <a:buNone/>
            </a:pPr>
            <a:r>
              <a:rPr lang="it-IT" altLang="en-US" sz="2400" dirty="0">
                <a:solidFill>
                  <a:schemeClr val="bg1"/>
                </a:solidFill>
              </a:rPr>
              <a:t>Mr. White </a:t>
            </a:r>
            <a:r>
              <a:rPr lang="it-IT" altLang="en-US" sz="2400" dirty="0" err="1">
                <a:solidFill>
                  <a:schemeClr val="bg1"/>
                </a:solidFill>
              </a:rPr>
              <a:t>is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very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intelligent</a:t>
            </a:r>
            <a:r>
              <a:rPr lang="it-IT" altLang="en-US" sz="2400" dirty="0">
                <a:solidFill>
                  <a:schemeClr val="bg1"/>
                </a:solidFill>
              </a:rPr>
              <a:t>, </a:t>
            </a:r>
            <a:r>
              <a:rPr lang="it-IT" altLang="en-US" sz="2400" dirty="0" err="1">
                <a:solidFill>
                  <a:schemeClr val="bg1"/>
                </a:solidFill>
              </a:rPr>
              <a:t>but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not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very</a:t>
            </a:r>
            <a:r>
              <a:rPr lang="it-IT" altLang="en-US" sz="2400" dirty="0">
                <a:solidFill>
                  <a:schemeClr val="bg1"/>
                </a:solidFill>
              </a:rPr>
              <a:t> creative. He </a:t>
            </a:r>
            <a:r>
              <a:rPr lang="it-IT" altLang="en-US" sz="2400" dirty="0" err="1">
                <a:solidFill>
                  <a:schemeClr val="bg1"/>
                </a:solidFill>
              </a:rPr>
              <a:t>strives</a:t>
            </a:r>
            <a:r>
              <a:rPr lang="it-IT" altLang="en-US" sz="2400" dirty="0">
                <a:solidFill>
                  <a:schemeClr val="bg1"/>
                </a:solidFill>
              </a:rPr>
              <a:t> for </a:t>
            </a:r>
            <a:r>
              <a:rPr lang="it-IT" altLang="en-US" sz="2400" dirty="0" err="1">
                <a:solidFill>
                  <a:schemeClr val="bg1"/>
                </a:solidFill>
              </a:rPr>
              <a:t>order</a:t>
            </a:r>
            <a:r>
              <a:rPr lang="it-IT" altLang="en-US" sz="2400" dirty="0">
                <a:solidFill>
                  <a:schemeClr val="bg1"/>
                </a:solidFill>
              </a:rPr>
              <a:t> and </a:t>
            </a:r>
            <a:r>
              <a:rPr lang="it-IT" altLang="en-US" sz="2400" dirty="0" err="1">
                <a:solidFill>
                  <a:schemeClr val="bg1"/>
                </a:solidFill>
              </a:rPr>
              <a:t>clarity</a:t>
            </a:r>
            <a:r>
              <a:rPr lang="it-IT" altLang="en-US" sz="2400" dirty="0">
                <a:solidFill>
                  <a:schemeClr val="bg1"/>
                </a:solidFill>
              </a:rPr>
              <a:t>, and </a:t>
            </a:r>
            <a:r>
              <a:rPr lang="it-IT" altLang="en-US" sz="2400" dirty="0" err="1">
                <a:solidFill>
                  <a:schemeClr val="bg1"/>
                </a:solidFill>
              </a:rPr>
              <a:t>prefers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situations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wherein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every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details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finds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is</a:t>
            </a:r>
            <a:r>
              <a:rPr lang="it-IT" altLang="en-US" sz="2400" dirty="0">
                <a:solidFill>
                  <a:schemeClr val="bg1"/>
                </a:solidFill>
              </a:rPr>
              <a:t> appropriate </a:t>
            </a:r>
            <a:r>
              <a:rPr lang="it-IT" altLang="en-US" sz="2400" dirty="0" err="1">
                <a:solidFill>
                  <a:schemeClr val="bg1"/>
                </a:solidFill>
              </a:rPr>
              <a:t>place</a:t>
            </a:r>
            <a:r>
              <a:rPr lang="it-IT" altLang="en-US" sz="2400" dirty="0">
                <a:solidFill>
                  <a:schemeClr val="bg1"/>
                </a:solidFill>
              </a:rPr>
              <a:t>. His </a:t>
            </a:r>
            <a:r>
              <a:rPr lang="it-IT" altLang="en-US" sz="2400" dirty="0" err="1">
                <a:solidFill>
                  <a:schemeClr val="bg1"/>
                </a:solidFill>
              </a:rPr>
              <a:t>writings</a:t>
            </a:r>
            <a:r>
              <a:rPr lang="it-IT" altLang="en-US" sz="2400" dirty="0">
                <a:solidFill>
                  <a:schemeClr val="bg1"/>
                </a:solidFill>
              </a:rPr>
              <a:t> are </a:t>
            </a:r>
            <a:r>
              <a:rPr lang="it-IT" altLang="en-US" sz="2400" dirty="0" err="1">
                <a:solidFill>
                  <a:schemeClr val="bg1"/>
                </a:solidFill>
              </a:rPr>
              <a:t>rather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boring</a:t>
            </a:r>
            <a:r>
              <a:rPr lang="it-IT" altLang="en-US" sz="2400" dirty="0">
                <a:solidFill>
                  <a:schemeClr val="bg1"/>
                </a:solidFill>
              </a:rPr>
              <a:t> and </a:t>
            </a:r>
            <a:r>
              <a:rPr lang="it-IT" altLang="en-US" sz="2400" dirty="0" err="1">
                <a:solidFill>
                  <a:schemeClr val="bg1"/>
                </a:solidFill>
              </a:rPr>
              <a:t>dull</a:t>
            </a:r>
            <a:r>
              <a:rPr lang="it-IT" altLang="en-US" sz="2400" dirty="0">
                <a:solidFill>
                  <a:schemeClr val="bg1"/>
                </a:solidFill>
              </a:rPr>
              <a:t>, </a:t>
            </a:r>
            <a:r>
              <a:rPr lang="it-IT" altLang="en-US" sz="2400" dirty="0" err="1">
                <a:solidFill>
                  <a:schemeClr val="bg1"/>
                </a:solidFill>
              </a:rPr>
              <a:t>but</a:t>
            </a:r>
            <a:r>
              <a:rPr lang="it-IT" altLang="en-US" sz="2400" dirty="0">
                <a:solidFill>
                  <a:schemeClr val="bg1"/>
                </a:solidFill>
              </a:rPr>
              <a:t> he </a:t>
            </a:r>
            <a:r>
              <a:rPr lang="it-IT" altLang="en-US" sz="2400" dirty="0" err="1">
                <a:solidFill>
                  <a:schemeClr val="bg1"/>
                </a:solidFill>
              </a:rPr>
              <a:t>is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very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competent</a:t>
            </a:r>
            <a:r>
              <a:rPr lang="it-IT" altLang="en-US" sz="2400" dirty="0">
                <a:solidFill>
                  <a:schemeClr val="bg1"/>
                </a:solidFill>
              </a:rPr>
              <a:t> in </a:t>
            </a:r>
            <a:r>
              <a:rPr lang="it-IT" altLang="en-US" sz="2400" dirty="0" err="1">
                <a:solidFill>
                  <a:schemeClr val="bg1"/>
                </a:solidFill>
              </a:rPr>
              <a:t>everything</a:t>
            </a:r>
            <a:r>
              <a:rPr lang="it-IT" altLang="en-US" sz="2400" dirty="0">
                <a:solidFill>
                  <a:schemeClr val="bg1"/>
                </a:solidFill>
              </a:rPr>
              <a:t> he </a:t>
            </a:r>
            <a:r>
              <a:rPr lang="it-IT" altLang="en-US" sz="2400" dirty="0" err="1">
                <a:solidFill>
                  <a:schemeClr val="bg1"/>
                </a:solidFill>
              </a:rPr>
              <a:t>does</a:t>
            </a:r>
            <a:r>
              <a:rPr lang="it-IT" altLang="en-US" sz="2400" dirty="0">
                <a:solidFill>
                  <a:schemeClr val="bg1"/>
                </a:solidFill>
              </a:rPr>
              <a:t>. He </a:t>
            </a:r>
            <a:r>
              <a:rPr lang="it-IT" altLang="en-US" sz="2400" dirty="0" err="1">
                <a:solidFill>
                  <a:schemeClr val="bg1"/>
                </a:solidFill>
              </a:rPr>
              <a:t>doesn’t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seem</a:t>
            </a:r>
            <a:r>
              <a:rPr lang="it-IT" altLang="en-US" sz="2400" dirty="0">
                <a:solidFill>
                  <a:schemeClr val="bg1"/>
                </a:solidFill>
              </a:rPr>
              <a:t> </a:t>
            </a:r>
            <a:r>
              <a:rPr lang="it-IT" altLang="en-US" sz="2400" dirty="0" err="1">
                <a:solidFill>
                  <a:schemeClr val="bg1"/>
                </a:solidFill>
              </a:rPr>
              <a:t>attracted</a:t>
            </a:r>
            <a:r>
              <a:rPr lang="it-IT" altLang="en-US" sz="2400" dirty="0">
                <a:solidFill>
                  <a:schemeClr val="bg1"/>
                </a:solidFill>
              </a:rPr>
              <a:t> to </a:t>
            </a:r>
            <a:r>
              <a:rPr lang="it-IT" altLang="en-US" sz="2400" dirty="0" err="1">
                <a:solidFill>
                  <a:schemeClr val="bg1"/>
                </a:solidFill>
              </a:rPr>
              <a:t>people</a:t>
            </a:r>
            <a:r>
              <a:rPr lang="it-IT" altLang="en-US" sz="2400" dirty="0">
                <a:solidFill>
                  <a:schemeClr val="bg1"/>
                </a:solidFill>
              </a:rPr>
              <a:t> and social </a:t>
            </a:r>
            <a:r>
              <a:rPr lang="it-IT" altLang="en-US" sz="2400" dirty="0" err="1">
                <a:solidFill>
                  <a:schemeClr val="bg1"/>
                </a:solidFill>
              </a:rPr>
              <a:t>situations</a:t>
            </a:r>
            <a:r>
              <a:rPr lang="it-IT" altLang="en-US" sz="2400" dirty="0">
                <a:solidFill>
                  <a:schemeClr val="bg1"/>
                </a:solidFill>
              </a:rPr>
              <a:t>. </a:t>
            </a:r>
          </a:p>
          <a:p>
            <a:pPr algn="just" eaLnBrk="1" hangingPunct="1">
              <a:spcBef>
                <a:spcPct val="30000"/>
              </a:spcBef>
              <a:buFontTx/>
              <a:buNone/>
            </a:pPr>
            <a:endParaRPr lang="it-IT" altLang="en-US" sz="2400" dirty="0">
              <a:solidFill>
                <a:schemeClr val="bg1"/>
              </a:solidFill>
            </a:endParaRPr>
          </a:p>
          <a:p>
            <a:pPr algn="just" eaLnBrk="1" hangingPunct="1">
              <a:spcBef>
                <a:spcPct val="30000"/>
              </a:spcBef>
              <a:buFontTx/>
              <a:buNone/>
            </a:pPr>
            <a:r>
              <a:rPr lang="it-IT" altLang="en-US" sz="2400" dirty="0" err="1">
                <a:solidFill>
                  <a:srgbClr val="FFFF00"/>
                </a:solidFill>
              </a:rPr>
              <a:t>What’s</a:t>
            </a:r>
            <a:r>
              <a:rPr lang="it-IT" altLang="en-US" sz="2400" dirty="0">
                <a:solidFill>
                  <a:srgbClr val="FFFF00"/>
                </a:solidFill>
              </a:rPr>
              <a:t> the </a:t>
            </a:r>
            <a:r>
              <a:rPr lang="it-IT" altLang="en-US" sz="2400" dirty="0" err="1">
                <a:solidFill>
                  <a:srgbClr val="FFFF00"/>
                </a:solidFill>
              </a:rPr>
              <a:t>propability</a:t>
            </a:r>
            <a:r>
              <a:rPr lang="it-IT" altLang="en-US" sz="2400" dirty="0">
                <a:solidFill>
                  <a:srgbClr val="FFFF00"/>
                </a:solidFill>
              </a:rPr>
              <a:t> </a:t>
            </a:r>
            <a:r>
              <a:rPr lang="it-IT" altLang="en-US" sz="2400" dirty="0" err="1">
                <a:solidFill>
                  <a:srgbClr val="FFFF00"/>
                </a:solidFill>
              </a:rPr>
              <a:t>that</a:t>
            </a:r>
            <a:r>
              <a:rPr lang="it-IT" altLang="en-US" sz="2400" dirty="0">
                <a:solidFill>
                  <a:srgbClr val="FFFF00"/>
                </a:solidFill>
              </a:rPr>
              <a:t> </a:t>
            </a:r>
            <a:r>
              <a:rPr lang="it-IT" altLang="en-US" sz="2400" dirty="0" err="1">
                <a:solidFill>
                  <a:srgbClr val="FFFF00"/>
                </a:solidFill>
              </a:rPr>
              <a:t>Mr</a:t>
            </a:r>
            <a:r>
              <a:rPr lang="it-IT" altLang="en-US" sz="2400" dirty="0">
                <a:solidFill>
                  <a:srgbClr val="FFFF00"/>
                </a:solidFill>
              </a:rPr>
              <a:t> White</a:t>
            </a:r>
          </a:p>
          <a:p>
            <a:pPr algn="just" eaLnBrk="1" hangingPunct="1">
              <a:spcBef>
                <a:spcPct val="30000"/>
              </a:spcBef>
              <a:buFontTx/>
              <a:buAutoNum type="alphaLcParenR"/>
            </a:pPr>
            <a:r>
              <a:rPr lang="it-IT" altLang="en-US" sz="2400" dirty="0">
                <a:solidFill>
                  <a:srgbClr val="FFFF00"/>
                </a:solidFill>
              </a:rPr>
              <a:t> </a:t>
            </a:r>
            <a:r>
              <a:rPr lang="it-IT" altLang="en-US" sz="2400" dirty="0" err="1">
                <a:solidFill>
                  <a:srgbClr val="FFFF00"/>
                </a:solidFill>
              </a:rPr>
              <a:t>enrols</a:t>
            </a:r>
            <a:r>
              <a:rPr lang="it-IT" altLang="en-US" sz="2400" dirty="0">
                <a:solidFill>
                  <a:srgbClr val="FFFF00"/>
                </a:solidFill>
              </a:rPr>
              <a:t> in the </a:t>
            </a:r>
            <a:r>
              <a:rPr lang="it-IT" altLang="en-US" sz="2400" dirty="0" err="1">
                <a:solidFill>
                  <a:srgbClr val="FFFF00"/>
                </a:solidFill>
              </a:rPr>
              <a:t>faculty</a:t>
            </a:r>
            <a:r>
              <a:rPr lang="it-IT" altLang="en-US" sz="2400" dirty="0">
                <a:solidFill>
                  <a:srgbClr val="FFFF00"/>
                </a:solidFill>
              </a:rPr>
              <a:t> of </a:t>
            </a:r>
            <a:r>
              <a:rPr lang="it-IT" altLang="en-US" sz="2400" dirty="0" err="1">
                <a:solidFill>
                  <a:srgbClr val="FFFF00"/>
                </a:solidFill>
              </a:rPr>
              <a:t>journalism</a:t>
            </a:r>
            <a:r>
              <a:rPr lang="it-IT" altLang="en-US" sz="2400" dirty="0">
                <a:solidFill>
                  <a:srgbClr val="FFFF00"/>
                </a:solidFill>
              </a:rPr>
              <a:t>, </a:t>
            </a:r>
            <a:r>
              <a:rPr lang="it-IT" altLang="en-US" sz="2400" dirty="0" err="1">
                <a:solidFill>
                  <a:srgbClr val="FFFF00"/>
                </a:solidFill>
              </a:rPr>
              <a:t>but</a:t>
            </a:r>
            <a:r>
              <a:rPr lang="it-IT" altLang="en-US" sz="2400" dirty="0">
                <a:solidFill>
                  <a:srgbClr val="FFFF00"/>
                </a:solidFill>
              </a:rPr>
              <a:t>  	    21%</a:t>
            </a:r>
          </a:p>
          <a:p>
            <a:pPr algn="just" eaLnBrk="1" hangingPunct="1">
              <a:spcBef>
                <a:spcPct val="30000"/>
              </a:spcBef>
              <a:buFontTx/>
              <a:buAutoNum type="alphaLcParenR"/>
            </a:pPr>
            <a:r>
              <a:rPr lang="it-IT" altLang="en-US" sz="2400" dirty="0">
                <a:solidFill>
                  <a:srgbClr val="FFFF00"/>
                </a:solidFill>
              </a:rPr>
              <a:t> </a:t>
            </a:r>
            <a:r>
              <a:rPr lang="it-IT" altLang="en-US" sz="2400" dirty="0" err="1">
                <a:solidFill>
                  <a:srgbClr val="FFFF00"/>
                </a:solidFill>
              </a:rPr>
              <a:t>regrets</a:t>
            </a:r>
            <a:r>
              <a:rPr lang="it-IT" altLang="en-US" sz="2400" dirty="0">
                <a:solidFill>
                  <a:srgbClr val="FFFF00"/>
                </a:solidFill>
              </a:rPr>
              <a:t> </a:t>
            </a:r>
            <a:r>
              <a:rPr lang="it-IT" altLang="en-US" sz="2400" dirty="0" err="1">
                <a:solidFill>
                  <a:srgbClr val="FFFF00"/>
                </a:solidFill>
              </a:rPr>
              <a:t>almost</a:t>
            </a:r>
            <a:r>
              <a:rPr lang="it-IT" altLang="en-US" sz="2400" dirty="0">
                <a:solidFill>
                  <a:srgbClr val="FFFF00"/>
                </a:solidFill>
              </a:rPr>
              <a:t> </a:t>
            </a:r>
            <a:r>
              <a:rPr lang="it-IT" altLang="en-US" sz="2400" dirty="0" err="1">
                <a:solidFill>
                  <a:srgbClr val="FFFF00"/>
                </a:solidFill>
              </a:rPr>
              <a:t>immediately</a:t>
            </a:r>
            <a:r>
              <a:rPr lang="it-IT" altLang="en-US" sz="2400" dirty="0">
                <a:solidFill>
                  <a:srgbClr val="FFFF00"/>
                </a:solidFill>
              </a:rPr>
              <a:t> </a:t>
            </a:r>
            <a:r>
              <a:rPr lang="it-IT" altLang="en-US" sz="2400" dirty="0" err="1">
                <a:solidFill>
                  <a:srgbClr val="FFFF00"/>
                </a:solidFill>
              </a:rPr>
              <a:t>his</a:t>
            </a:r>
            <a:r>
              <a:rPr lang="it-IT" altLang="en-US" sz="2400" dirty="0">
                <a:solidFill>
                  <a:srgbClr val="FFFF00"/>
                </a:solidFill>
              </a:rPr>
              <a:t> </a:t>
            </a:r>
            <a:r>
              <a:rPr lang="it-IT" altLang="en-US" sz="2400" dirty="0" err="1">
                <a:solidFill>
                  <a:srgbClr val="FFFF00"/>
                </a:solidFill>
              </a:rPr>
              <a:t>choice</a:t>
            </a:r>
            <a:r>
              <a:rPr lang="it-IT" altLang="en-US" sz="2400" dirty="0">
                <a:solidFill>
                  <a:srgbClr val="FFFF00"/>
                </a:solidFill>
              </a:rPr>
              <a:t>, and   39%</a:t>
            </a:r>
          </a:p>
          <a:p>
            <a:pPr algn="just" eaLnBrk="1" hangingPunct="1">
              <a:spcBef>
                <a:spcPct val="30000"/>
              </a:spcBef>
              <a:buFontTx/>
              <a:buAutoNum type="alphaLcParenR"/>
            </a:pPr>
            <a:r>
              <a:rPr lang="it-IT" altLang="en-US" sz="2400" dirty="0">
                <a:solidFill>
                  <a:srgbClr val="FFFF00"/>
                </a:solidFill>
              </a:rPr>
              <a:t> </a:t>
            </a:r>
            <a:r>
              <a:rPr lang="it-IT" altLang="en-US" sz="2400" dirty="0" err="1">
                <a:solidFill>
                  <a:srgbClr val="FFFF00"/>
                </a:solidFill>
              </a:rPr>
              <a:t>enrols</a:t>
            </a:r>
            <a:r>
              <a:rPr lang="it-IT" altLang="en-US" sz="2400" dirty="0">
                <a:solidFill>
                  <a:srgbClr val="FFFF00"/>
                </a:solidFill>
              </a:rPr>
              <a:t> in the </a:t>
            </a:r>
            <a:r>
              <a:rPr lang="it-IT" altLang="en-US" sz="2400" dirty="0" err="1">
                <a:solidFill>
                  <a:srgbClr val="FFFF00"/>
                </a:solidFill>
              </a:rPr>
              <a:t>faculty</a:t>
            </a:r>
            <a:r>
              <a:rPr lang="it-IT" altLang="en-US" sz="2400" dirty="0">
                <a:solidFill>
                  <a:srgbClr val="FFFF00"/>
                </a:solidFill>
              </a:rPr>
              <a:t> of </a:t>
            </a:r>
            <a:r>
              <a:rPr lang="it-IT" altLang="en-US" sz="2400" dirty="0" err="1">
                <a:solidFill>
                  <a:srgbClr val="FFFF00"/>
                </a:solidFill>
              </a:rPr>
              <a:t>engineering</a:t>
            </a:r>
            <a:r>
              <a:rPr lang="it-IT" altLang="en-US" sz="2400" dirty="0">
                <a:solidFill>
                  <a:srgbClr val="FFFF00"/>
                </a:solidFill>
              </a:rPr>
              <a:t> 		    41%</a:t>
            </a:r>
          </a:p>
        </p:txBody>
      </p:sp>
    </p:spTree>
    <p:extLst>
      <p:ext uri="{BB962C8B-B14F-4D97-AF65-F5344CB8AC3E}">
        <p14:creationId xmlns:p14="http://schemas.microsoft.com/office/powerpoint/2010/main" val="2479288070"/>
      </p:ext>
    </p:extLst>
  </p:cSld>
  <p:clrMapOvr>
    <a:masterClrMapping/>
  </p:clrMapOvr>
  <p:transition spd="slow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3">
            <a:extLst>
              <a:ext uri="{FF2B5EF4-FFF2-40B4-BE49-F238E27FC236}">
                <a16:creationId xmlns:a16="http://schemas.microsoft.com/office/drawing/2014/main" id="{5ADB67A9-93E7-5C42-BD32-0A3A66ABB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114" y="476251"/>
            <a:ext cx="24415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2800" i="1">
                <a:latin typeface="Times New Roman" panose="02020603050405020304" pitchFamily="18" charset="0"/>
              </a:rPr>
              <a:t>Prospect theory</a:t>
            </a:r>
          </a:p>
        </p:txBody>
      </p:sp>
      <p:sp>
        <p:nvSpPr>
          <p:cNvPr id="57346" name="Text Box 4">
            <a:extLst>
              <a:ext uri="{FF2B5EF4-FFF2-40B4-BE49-F238E27FC236}">
                <a16:creationId xmlns:a16="http://schemas.microsoft.com/office/drawing/2014/main" id="{EB9F395F-2A36-EA44-B26E-4C746D2D3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1700" y="1557338"/>
            <a:ext cx="784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2400" dirty="0">
                <a:latin typeface="Times New Roman" panose="02020603050405020304" pitchFamily="18" charset="0"/>
              </a:rPr>
              <a:t>Value </a:t>
            </a:r>
            <a:r>
              <a:rPr lang="it-IT" altLang="en-US" sz="2400" dirty="0" err="1">
                <a:latin typeface="Times New Roman" panose="02020603050405020304" pitchFamily="18" charset="0"/>
              </a:rPr>
              <a:t>function</a:t>
            </a:r>
            <a:endParaRPr lang="it-IT" altLang="en-US" sz="2400" dirty="0">
              <a:latin typeface="Times New Roman" panose="02020603050405020304" pitchFamily="18" charset="0"/>
            </a:endParaRPr>
          </a:p>
        </p:txBody>
      </p:sp>
      <p:grpSp>
        <p:nvGrpSpPr>
          <p:cNvPr id="57347" name="Group 1">
            <a:extLst>
              <a:ext uri="{FF2B5EF4-FFF2-40B4-BE49-F238E27FC236}">
                <a16:creationId xmlns:a16="http://schemas.microsoft.com/office/drawing/2014/main" id="{C9C73F4A-E657-984A-B4C1-358DE23BADFC}"/>
              </a:ext>
            </a:extLst>
          </p:cNvPr>
          <p:cNvGrpSpPr>
            <a:grpSpLocks/>
          </p:cNvGrpSpPr>
          <p:nvPr/>
        </p:nvGrpSpPr>
        <p:grpSpPr bwMode="auto">
          <a:xfrm>
            <a:off x="2690814" y="1268414"/>
            <a:ext cx="6789737" cy="5329237"/>
            <a:chOff x="1166813" y="1268413"/>
            <a:chExt cx="6789737" cy="5329237"/>
          </a:xfrm>
        </p:grpSpPr>
        <p:sp>
          <p:nvSpPr>
            <p:cNvPr id="57348" name="Line 5">
              <a:extLst>
                <a:ext uri="{FF2B5EF4-FFF2-40B4-BE49-F238E27FC236}">
                  <a16:creationId xmlns:a16="http://schemas.microsoft.com/office/drawing/2014/main" id="{A5F3E776-C050-EF41-BBA2-892AE00EBA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2000" y="1268413"/>
              <a:ext cx="0" cy="53292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T"/>
            </a:p>
          </p:txBody>
        </p:sp>
        <p:sp>
          <p:nvSpPr>
            <p:cNvPr id="57349" name="Line 6">
              <a:extLst>
                <a:ext uri="{FF2B5EF4-FFF2-40B4-BE49-F238E27FC236}">
                  <a16:creationId xmlns:a16="http://schemas.microsoft.com/office/drawing/2014/main" id="{BAC5CE3D-C22C-7540-8B27-1EB4D3469D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63713" y="3644900"/>
              <a:ext cx="61928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T"/>
            </a:p>
          </p:txBody>
        </p:sp>
        <p:sp>
          <p:nvSpPr>
            <p:cNvPr id="57350" name="Text Box 7">
              <a:extLst>
                <a:ext uri="{FF2B5EF4-FFF2-40B4-BE49-F238E27FC236}">
                  <a16:creationId xmlns:a16="http://schemas.microsoft.com/office/drawing/2014/main" id="{B8D967EA-63C8-B542-941C-545E53ECE7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66813" y="3881438"/>
              <a:ext cx="838691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en-US" sz="1800" dirty="0" err="1"/>
                <a:t>losses</a:t>
              </a:r>
              <a:endParaRPr lang="it-IT" altLang="en-US" sz="1800" dirty="0"/>
            </a:p>
          </p:txBody>
        </p:sp>
        <p:sp>
          <p:nvSpPr>
            <p:cNvPr id="57351" name="Text Box 8">
              <a:extLst>
                <a:ext uri="{FF2B5EF4-FFF2-40B4-BE49-F238E27FC236}">
                  <a16:creationId xmlns:a16="http://schemas.microsoft.com/office/drawing/2014/main" id="{A487398B-D4F2-4148-8ABB-F491AE2B01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04025" y="3860800"/>
              <a:ext cx="736099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en-US" sz="1800" dirty="0" err="1"/>
                <a:t>gains</a:t>
              </a:r>
              <a:endParaRPr lang="it-IT" altLang="en-US" sz="1800" dirty="0"/>
            </a:p>
          </p:txBody>
        </p:sp>
        <p:sp>
          <p:nvSpPr>
            <p:cNvPr id="57352" name="Freeform 9">
              <a:extLst>
                <a:ext uri="{FF2B5EF4-FFF2-40B4-BE49-F238E27FC236}">
                  <a16:creationId xmlns:a16="http://schemas.microsoft.com/office/drawing/2014/main" id="{C1C157AB-7BDF-9A46-AD0B-F097DBF270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000" y="2301875"/>
              <a:ext cx="3168650" cy="1343025"/>
            </a:xfrm>
            <a:custGeom>
              <a:avLst/>
              <a:gdLst>
                <a:gd name="T0" fmla="*/ 0 w 1996"/>
                <a:gd name="T1" fmla="*/ 2147483646 h 846"/>
                <a:gd name="T2" fmla="*/ 2147483646 w 1996"/>
                <a:gd name="T3" fmla="*/ 2147483646 h 846"/>
                <a:gd name="T4" fmla="*/ 2147483646 w 1996"/>
                <a:gd name="T5" fmla="*/ 2147483646 h 846"/>
                <a:gd name="T6" fmla="*/ 2147483646 w 1996"/>
                <a:gd name="T7" fmla="*/ 2147483646 h 84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96" h="846">
                  <a:moveTo>
                    <a:pt x="0" y="846"/>
                  </a:moveTo>
                  <a:cubicBezTo>
                    <a:pt x="87" y="596"/>
                    <a:pt x="174" y="347"/>
                    <a:pt x="454" y="211"/>
                  </a:cubicBezTo>
                  <a:cubicBezTo>
                    <a:pt x="734" y="75"/>
                    <a:pt x="1421" y="60"/>
                    <a:pt x="1678" y="30"/>
                  </a:cubicBezTo>
                  <a:cubicBezTo>
                    <a:pt x="1935" y="0"/>
                    <a:pt x="1965" y="15"/>
                    <a:pt x="1996" y="3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T"/>
            </a:p>
          </p:txBody>
        </p:sp>
        <p:sp>
          <p:nvSpPr>
            <p:cNvPr id="57353" name="Freeform 10">
              <a:extLst>
                <a:ext uri="{FF2B5EF4-FFF2-40B4-BE49-F238E27FC236}">
                  <a16:creationId xmlns:a16="http://schemas.microsoft.com/office/drawing/2014/main" id="{E0728AAB-72D4-184D-A0B8-64B746B708F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9613" y="3644900"/>
              <a:ext cx="2663825" cy="2520950"/>
            </a:xfrm>
            <a:custGeom>
              <a:avLst/>
              <a:gdLst>
                <a:gd name="T0" fmla="*/ 2147483646 w 1678"/>
                <a:gd name="T1" fmla="*/ 0 h 1588"/>
                <a:gd name="T2" fmla="*/ 2147483646 w 1678"/>
                <a:gd name="T3" fmla="*/ 2147483646 h 1588"/>
                <a:gd name="T4" fmla="*/ 0 w 1678"/>
                <a:gd name="T5" fmla="*/ 2147483646 h 15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78" h="1588">
                  <a:moveTo>
                    <a:pt x="1633" y="0"/>
                  </a:moveTo>
                  <a:cubicBezTo>
                    <a:pt x="1655" y="412"/>
                    <a:pt x="1678" y="824"/>
                    <a:pt x="1406" y="1089"/>
                  </a:cubicBezTo>
                  <a:cubicBezTo>
                    <a:pt x="1134" y="1354"/>
                    <a:pt x="567" y="1471"/>
                    <a:pt x="0" y="158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T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3">
            <a:extLst>
              <a:ext uri="{FF2B5EF4-FFF2-40B4-BE49-F238E27FC236}">
                <a16:creationId xmlns:a16="http://schemas.microsoft.com/office/drawing/2014/main" id="{5ADB67A9-93E7-5C42-BD32-0A3A66ABB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114" y="476251"/>
            <a:ext cx="24415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2800" i="1">
                <a:latin typeface="Times New Roman" panose="02020603050405020304" pitchFamily="18" charset="0"/>
              </a:rPr>
              <a:t>Prospect theory</a:t>
            </a:r>
          </a:p>
        </p:txBody>
      </p:sp>
      <p:sp>
        <p:nvSpPr>
          <p:cNvPr id="57346" name="Text Box 4">
            <a:extLst>
              <a:ext uri="{FF2B5EF4-FFF2-40B4-BE49-F238E27FC236}">
                <a16:creationId xmlns:a16="http://schemas.microsoft.com/office/drawing/2014/main" id="{EB9F395F-2A36-EA44-B26E-4C746D2D3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1700" y="1557338"/>
            <a:ext cx="784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2400" dirty="0">
                <a:latin typeface="Times New Roman" panose="02020603050405020304" pitchFamily="18" charset="0"/>
              </a:rPr>
              <a:t>Value </a:t>
            </a:r>
            <a:r>
              <a:rPr lang="it-IT" altLang="en-US" sz="2400" dirty="0" err="1">
                <a:latin typeface="Times New Roman" panose="02020603050405020304" pitchFamily="18" charset="0"/>
              </a:rPr>
              <a:t>function</a:t>
            </a:r>
            <a:endParaRPr lang="it-IT" altLang="en-US" sz="2400" dirty="0">
              <a:latin typeface="Times New Roman" panose="02020603050405020304" pitchFamily="18" charset="0"/>
            </a:endParaRPr>
          </a:p>
        </p:txBody>
      </p:sp>
      <p:grpSp>
        <p:nvGrpSpPr>
          <p:cNvPr id="57347" name="Group 1">
            <a:extLst>
              <a:ext uri="{FF2B5EF4-FFF2-40B4-BE49-F238E27FC236}">
                <a16:creationId xmlns:a16="http://schemas.microsoft.com/office/drawing/2014/main" id="{C9C73F4A-E657-984A-B4C1-358DE23BADFC}"/>
              </a:ext>
            </a:extLst>
          </p:cNvPr>
          <p:cNvGrpSpPr>
            <a:grpSpLocks/>
          </p:cNvGrpSpPr>
          <p:nvPr/>
        </p:nvGrpSpPr>
        <p:grpSpPr bwMode="auto">
          <a:xfrm>
            <a:off x="2690814" y="1268414"/>
            <a:ext cx="6789737" cy="5329237"/>
            <a:chOff x="1166813" y="1268413"/>
            <a:chExt cx="6789737" cy="5329237"/>
          </a:xfrm>
        </p:grpSpPr>
        <p:sp>
          <p:nvSpPr>
            <p:cNvPr id="57348" name="Line 5">
              <a:extLst>
                <a:ext uri="{FF2B5EF4-FFF2-40B4-BE49-F238E27FC236}">
                  <a16:creationId xmlns:a16="http://schemas.microsoft.com/office/drawing/2014/main" id="{A5F3E776-C050-EF41-BBA2-892AE00EBA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2000" y="1268413"/>
              <a:ext cx="0" cy="53292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T"/>
            </a:p>
          </p:txBody>
        </p:sp>
        <p:sp>
          <p:nvSpPr>
            <p:cNvPr id="57349" name="Line 6">
              <a:extLst>
                <a:ext uri="{FF2B5EF4-FFF2-40B4-BE49-F238E27FC236}">
                  <a16:creationId xmlns:a16="http://schemas.microsoft.com/office/drawing/2014/main" id="{BAC5CE3D-C22C-7540-8B27-1EB4D3469D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63713" y="3644900"/>
              <a:ext cx="61928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T"/>
            </a:p>
          </p:txBody>
        </p:sp>
        <p:sp>
          <p:nvSpPr>
            <p:cNvPr id="57350" name="Text Box 7">
              <a:extLst>
                <a:ext uri="{FF2B5EF4-FFF2-40B4-BE49-F238E27FC236}">
                  <a16:creationId xmlns:a16="http://schemas.microsoft.com/office/drawing/2014/main" id="{B8D967EA-63C8-B542-941C-545E53ECE7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66813" y="3881438"/>
              <a:ext cx="838691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en-US" sz="1800" dirty="0" err="1"/>
                <a:t>losses</a:t>
              </a:r>
              <a:endParaRPr lang="it-IT" altLang="en-US" sz="1800" dirty="0"/>
            </a:p>
          </p:txBody>
        </p:sp>
        <p:sp>
          <p:nvSpPr>
            <p:cNvPr id="57351" name="Text Box 8">
              <a:extLst>
                <a:ext uri="{FF2B5EF4-FFF2-40B4-BE49-F238E27FC236}">
                  <a16:creationId xmlns:a16="http://schemas.microsoft.com/office/drawing/2014/main" id="{A487398B-D4F2-4148-8ABB-F491AE2B01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04025" y="3860800"/>
              <a:ext cx="736099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en-US" sz="1800" dirty="0" err="1"/>
                <a:t>gains</a:t>
              </a:r>
              <a:endParaRPr lang="it-IT" altLang="en-US" sz="1800" dirty="0"/>
            </a:p>
          </p:txBody>
        </p:sp>
        <p:sp>
          <p:nvSpPr>
            <p:cNvPr id="57352" name="Freeform 9">
              <a:extLst>
                <a:ext uri="{FF2B5EF4-FFF2-40B4-BE49-F238E27FC236}">
                  <a16:creationId xmlns:a16="http://schemas.microsoft.com/office/drawing/2014/main" id="{C1C157AB-7BDF-9A46-AD0B-F097DBF270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000" y="2301875"/>
              <a:ext cx="3168650" cy="1343025"/>
            </a:xfrm>
            <a:custGeom>
              <a:avLst/>
              <a:gdLst>
                <a:gd name="T0" fmla="*/ 0 w 1996"/>
                <a:gd name="T1" fmla="*/ 2147483646 h 846"/>
                <a:gd name="T2" fmla="*/ 2147483646 w 1996"/>
                <a:gd name="T3" fmla="*/ 2147483646 h 846"/>
                <a:gd name="T4" fmla="*/ 2147483646 w 1996"/>
                <a:gd name="T5" fmla="*/ 2147483646 h 846"/>
                <a:gd name="T6" fmla="*/ 2147483646 w 1996"/>
                <a:gd name="T7" fmla="*/ 2147483646 h 84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96" h="846">
                  <a:moveTo>
                    <a:pt x="0" y="846"/>
                  </a:moveTo>
                  <a:cubicBezTo>
                    <a:pt x="87" y="596"/>
                    <a:pt x="174" y="347"/>
                    <a:pt x="454" y="211"/>
                  </a:cubicBezTo>
                  <a:cubicBezTo>
                    <a:pt x="734" y="75"/>
                    <a:pt x="1421" y="60"/>
                    <a:pt x="1678" y="30"/>
                  </a:cubicBezTo>
                  <a:cubicBezTo>
                    <a:pt x="1935" y="0"/>
                    <a:pt x="1965" y="15"/>
                    <a:pt x="1996" y="3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T"/>
            </a:p>
          </p:txBody>
        </p:sp>
        <p:sp>
          <p:nvSpPr>
            <p:cNvPr id="57353" name="Freeform 10">
              <a:extLst>
                <a:ext uri="{FF2B5EF4-FFF2-40B4-BE49-F238E27FC236}">
                  <a16:creationId xmlns:a16="http://schemas.microsoft.com/office/drawing/2014/main" id="{E0728AAB-72D4-184D-A0B8-64B746B708F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9613" y="3644900"/>
              <a:ext cx="2663825" cy="2520950"/>
            </a:xfrm>
            <a:custGeom>
              <a:avLst/>
              <a:gdLst>
                <a:gd name="T0" fmla="*/ 2147483646 w 1678"/>
                <a:gd name="T1" fmla="*/ 0 h 1588"/>
                <a:gd name="T2" fmla="*/ 2147483646 w 1678"/>
                <a:gd name="T3" fmla="*/ 2147483646 h 1588"/>
                <a:gd name="T4" fmla="*/ 0 w 1678"/>
                <a:gd name="T5" fmla="*/ 2147483646 h 15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78" h="1588">
                  <a:moveTo>
                    <a:pt x="1633" y="0"/>
                  </a:moveTo>
                  <a:cubicBezTo>
                    <a:pt x="1655" y="412"/>
                    <a:pt x="1678" y="824"/>
                    <a:pt x="1406" y="1089"/>
                  </a:cubicBezTo>
                  <a:cubicBezTo>
                    <a:pt x="1134" y="1354"/>
                    <a:pt x="567" y="1471"/>
                    <a:pt x="0" y="158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T"/>
            </a:p>
          </p:txBody>
        </p:sp>
      </p:grpSp>
      <p:sp>
        <p:nvSpPr>
          <p:cNvPr id="11" name="Text Box 7">
            <a:extLst>
              <a:ext uri="{FF2B5EF4-FFF2-40B4-BE49-F238E27FC236}">
                <a16:creationId xmlns:a16="http://schemas.microsoft.com/office/drawing/2014/main" id="{7142F51C-AFA8-8B46-BA0A-B0E7F0342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3027" y="5327137"/>
            <a:ext cx="36599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1800" dirty="0" err="1"/>
              <a:t>Risk</a:t>
            </a:r>
            <a:r>
              <a:rPr lang="it-IT" altLang="en-US" sz="1800" dirty="0"/>
              <a:t> </a:t>
            </a:r>
            <a:r>
              <a:rPr lang="it-IT" altLang="en-US" sz="1800" dirty="0" err="1"/>
              <a:t>seeking</a:t>
            </a:r>
            <a:r>
              <a:rPr lang="it-IT" altLang="en-US" sz="1800" dirty="0"/>
              <a:t> in the </a:t>
            </a:r>
            <a:r>
              <a:rPr lang="it-IT" altLang="en-US" sz="1800" dirty="0" err="1"/>
              <a:t>losses</a:t>
            </a:r>
            <a:r>
              <a:rPr lang="it-IT" altLang="en-US" sz="1800" dirty="0"/>
              <a:t> domain</a:t>
            </a:r>
          </a:p>
        </p:txBody>
      </p:sp>
      <p:sp>
        <p:nvSpPr>
          <p:cNvPr id="12" name="Text Box 7">
            <a:extLst>
              <a:ext uri="{FF2B5EF4-FFF2-40B4-BE49-F238E27FC236}">
                <a16:creationId xmlns:a16="http://schemas.microsoft.com/office/drawing/2014/main" id="{79B880B2-8294-B749-93E6-6D8834EC3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4663" y="1578809"/>
            <a:ext cx="34547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1800" dirty="0" err="1"/>
              <a:t>Risk</a:t>
            </a:r>
            <a:r>
              <a:rPr lang="it-IT" altLang="en-US" sz="1800" dirty="0"/>
              <a:t> averse in the </a:t>
            </a:r>
            <a:r>
              <a:rPr lang="it-IT" altLang="en-US" sz="1800" dirty="0" err="1"/>
              <a:t>gains</a:t>
            </a:r>
            <a:r>
              <a:rPr lang="it-IT" altLang="en-US" sz="1800" dirty="0"/>
              <a:t> domain</a:t>
            </a:r>
          </a:p>
        </p:txBody>
      </p:sp>
    </p:spTree>
    <p:extLst>
      <p:ext uri="{BB962C8B-B14F-4D97-AF65-F5344CB8AC3E}">
        <p14:creationId xmlns:p14="http://schemas.microsoft.com/office/powerpoint/2010/main" val="4182935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5">
            <a:extLst>
              <a:ext uri="{FF2B5EF4-FFF2-40B4-BE49-F238E27FC236}">
                <a16:creationId xmlns:a16="http://schemas.microsoft.com/office/drawing/2014/main" id="{09E41F0A-6A4B-8442-B5D5-3F4DAB401C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196975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The value function V(X), where X is a prospect (a course of action)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is defined in terms of losses and gains with </a:t>
            </a:r>
            <a:r>
              <a:rPr lang="en-US" altLang="en-US" sz="2400" dirty="0" err="1"/>
              <a:t>restect</a:t>
            </a:r>
            <a:r>
              <a:rPr lang="en-US" altLang="en-US" sz="2400" dirty="0"/>
              <a:t> to a reference point. </a:t>
            </a:r>
            <a:endParaRPr lang="en-US" altLang="en-US" sz="2400" dirty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is concave for the gains and convex for the losses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is steeper near the reference point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is steeper in the losses domain than in the gains domain (loss aversion). 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dirty="0"/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en-US" sz="2400" dirty="0"/>
              <a:t>The first 3 points are equal to the expected utility function (Bernoulli). The 4° is different.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Line 6">
            <a:extLst>
              <a:ext uri="{FF2B5EF4-FFF2-40B4-BE49-F238E27FC236}">
                <a16:creationId xmlns:a16="http://schemas.microsoft.com/office/drawing/2014/main" id="{99402458-741C-A44F-92F1-D249A3DC5E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14800" y="2362200"/>
            <a:ext cx="4800600" cy="3581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T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8B6BFB7-FD51-7540-B0A4-201B04E5FD65}"/>
              </a:ext>
            </a:extLst>
          </p:cNvPr>
          <p:cNvGrpSpPr/>
          <p:nvPr/>
        </p:nvGrpSpPr>
        <p:grpSpPr>
          <a:xfrm>
            <a:off x="2514600" y="2286000"/>
            <a:ext cx="6781800" cy="4451350"/>
            <a:chOff x="2514600" y="2286000"/>
            <a:chExt cx="6781800" cy="4451350"/>
          </a:xfrm>
        </p:grpSpPr>
        <p:sp>
          <p:nvSpPr>
            <p:cNvPr id="59393" name="Rectangle 3">
              <a:extLst>
                <a:ext uri="{FF2B5EF4-FFF2-40B4-BE49-F238E27FC236}">
                  <a16:creationId xmlns:a16="http://schemas.microsoft.com/office/drawing/2014/main" id="{BB740CDE-330E-6F46-9CEE-3B6EE97AE9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4800" y="2286000"/>
              <a:ext cx="4800600" cy="3657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9394" name="Text Box 4">
              <a:extLst>
                <a:ext uri="{FF2B5EF4-FFF2-40B4-BE49-F238E27FC236}">
                  <a16:creationId xmlns:a16="http://schemas.microsoft.com/office/drawing/2014/main" id="{2F88F1E3-13A8-754B-A94B-490BA5DFAA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8600" y="6096000"/>
              <a:ext cx="5257800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latin typeface="Times New Roman" panose="02020603050405020304" pitchFamily="18" charset="0"/>
                  <a:cs typeface="Times New Roman (Hebrew)" pitchFamily="26" charset="-79"/>
                </a:rPr>
                <a:t>0                           </a:t>
              </a:r>
              <a:r>
                <a:rPr lang="en-US" altLang="en-US" sz="3600" i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 (Hebrew)" pitchFamily="26" charset="-79"/>
                </a:rPr>
                <a:t>p</a:t>
              </a:r>
              <a:r>
                <a:rPr lang="en-US" altLang="en-US" sz="3600" i="1">
                  <a:latin typeface="Times New Roman" panose="02020603050405020304" pitchFamily="18" charset="0"/>
                  <a:cs typeface="Times New Roman (Hebrew)" pitchFamily="26" charset="-79"/>
                </a:rPr>
                <a:t> </a:t>
              </a:r>
              <a:r>
                <a:rPr lang="en-US" altLang="en-US" sz="2400">
                  <a:latin typeface="Times New Roman" panose="02020603050405020304" pitchFamily="18" charset="0"/>
                  <a:cs typeface="Times New Roman (Hebrew)" pitchFamily="26" charset="-79"/>
                </a:rPr>
                <a:t>                              1</a:t>
              </a:r>
            </a:p>
          </p:txBody>
        </p:sp>
        <p:sp>
          <p:nvSpPr>
            <p:cNvPr id="59395" name="Text Box 5">
              <a:extLst>
                <a:ext uri="{FF2B5EF4-FFF2-40B4-BE49-F238E27FC236}">
                  <a16:creationId xmlns:a16="http://schemas.microsoft.com/office/drawing/2014/main" id="{0715D174-0ED9-C64B-9EC3-5B815B0243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14600" y="2971800"/>
              <a:ext cx="1371600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latin typeface="Times New Roman" panose="02020603050405020304" pitchFamily="18" charset="0"/>
                  <a:cs typeface="Times New Roman (Hebrew)" pitchFamily="26" charset="-79"/>
                </a:rPr>
                <a:t>Decision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latin typeface="Times New Roman" panose="02020603050405020304" pitchFamily="18" charset="0"/>
                  <a:cs typeface="Times New Roman (Hebrew)" pitchFamily="26" charset="-79"/>
                </a:rPr>
                <a:t>Weight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Π</a:t>
              </a:r>
              <a:r>
                <a:rPr lang="en-US" altLang="en-US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 (Hebrew)" pitchFamily="26" charset="-79"/>
                </a:rPr>
                <a:t>(</a:t>
              </a:r>
              <a:r>
                <a:rPr lang="en-US" altLang="en-US" i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 (Hebrew)" pitchFamily="26" charset="-79"/>
                </a:rPr>
                <a:t>p</a:t>
              </a:r>
              <a:r>
                <a:rPr lang="en-US" altLang="en-US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 (Hebrew)" pitchFamily="26" charset="-79"/>
                </a:rPr>
                <a:t>)</a:t>
              </a:r>
            </a:p>
          </p:txBody>
        </p:sp>
        <p:sp>
          <p:nvSpPr>
            <p:cNvPr id="59397" name="Arc 7">
              <a:extLst>
                <a:ext uri="{FF2B5EF4-FFF2-40B4-BE49-F238E27FC236}">
                  <a16:creationId xmlns:a16="http://schemas.microsoft.com/office/drawing/2014/main" id="{0146972A-E823-EA4F-8820-10E6C70E4A84}"/>
                </a:ext>
              </a:extLst>
            </p:cNvPr>
            <p:cNvSpPr>
              <a:spLocks/>
            </p:cNvSpPr>
            <p:nvPr/>
          </p:nvSpPr>
          <p:spPr bwMode="auto">
            <a:xfrm rot="21242682" flipV="1">
              <a:off x="4154489" y="2360613"/>
              <a:ext cx="4891087" cy="2703512"/>
            </a:xfrm>
            <a:custGeom>
              <a:avLst/>
              <a:gdLst>
                <a:gd name="T0" fmla="*/ 2147483646 w 21558"/>
                <a:gd name="T1" fmla="*/ 0 h 21600"/>
                <a:gd name="T2" fmla="*/ 2147483646 w 21558"/>
                <a:gd name="T3" fmla="*/ 2147483646 h 21600"/>
                <a:gd name="T4" fmla="*/ 0 w 21558"/>
                <a:gd name="T5" fmla="*/ 2147483646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58" h="21600" fill="none" extrusionOk="0">
                  <a:moveTo>
                    <a:pt x="8" y="0"/>
                  </a:moveTo>
                  <a:cubicBezTo>
                    <a:pt x="11414" y="4"/>
                    <a:pt x="20850" y="8875"/>
                    <a:pt x="21558" y="20258"/>
                  </a:cubicBezTo>
                </a:path>
                <a:path w="21558" h="21600" stroke="0" extrusionOk="0">
                  <a:moveTo>
                    <a:pt x="8" y="0"/>
                  </a:moveTo>
                  <a:cubicBezTo>
                    <a:pt x="11414" y="4"/>
                    <a:pt x="20850" y="8875"/>
                    <a:pt x="21558" y="20258"/>
                  </a:cubicBezTo>
                  <a:lnTo>
                    <a:pt x="0" y="2160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IT"/>
            </a:p>
          </p:txBody>
        </p:sp>
      </p:grpSp>
      <p:sp>
        <p:nvSpPr>
          <p:cNvPr id="59398" name="Rectangle 8">
            <a:extLst>
              <a:ext uri="{FF2B5EF4-FFF2-40B4-BE49-F238E27FC236}">
                <a16:creationId xmlns:a16="http://schemas.microsoft.com/office/drawing/2014/main" id="{E5CDD95F-8375-4E49-9ADB-BADA5F79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3" y="333376"/>
            <a:ext cx="8229600" cy="187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In the prospect theory, the probability </a:t>
            </a:r>
            <a:r>
              <a:rPr lang="en-US" altLang="en-US" sz="2800" i="1" dirty="0"/>
              <a:t>p</a:t>
            </a:r>
            <a:r>
              <a:rPr lang="en-US" altLang="en-US" sz="2800" dirty="0"/>
              <a:t> is replaced by a weighting function </a:t>
            </a:r>
            <a:r>
              <a:rPr lang="en-US" altLang="en-US" sz="2800" dirty="0" err="1">
                <a:cs typeface="Times New Roman" panose="02020603050405020304" pitchFamily="18" charset="0"/>
              </a:rPr>
              <a:t>Π</a:t>
            </a:r>
            <a:r>
              <a:rPr lang="en-US" altLang="en-US" sz="2800" dirty="0"/>
              <a:t>(</a:t>
            </a:r>
            <a:r>
              <a:rPr lang="en-US" altLang="en-US" sz="2800" i="1" dirty="0"/>
              <a:t>p</a:t>
            </a:r>
            <a:r>
              <a:rPr lang="en-US" altLang="en-US" sz="2800" dirty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Hence the value of a prospect is: </a:t>
            </a:r>
            <a:r>
              <a:rPr lang="en-US" altLang="en-US" sz="2800" b="1" dirty="0"/>
              <a:t>V(</a:t>
            </a:r>
            <a:r>
              <a:rPr lang="en-US" altLang="en-US" sz="2800" b="1" i="1" dirty="0"/>
              <a:t>X</a:t>
            </a:r>
            <a:r>
              <a:rPr lang="en-US" altLang="en-US" sz="2800" b="1" dirty="0"/>
              <a:t>, </a:t>
            </a:r>
            <a:r>
              <a:rPr lang="en-US" altLang="en-US" sz="2800" b="1" i="1" dirty="0"/>
              <a:t>p</a:t>
            </a:r>
            <a:r>
              <a:rPr lang="en-US" altLang="en-US" sz="2800" b="1" dirty="0"/>
              <a:t>; </a:t>
            </a:r>
            <a:r>
              <a:rPr lang="en-US" altLang="en-US" sz="2800" b="1" i="1" dirty="0"/>
              <a:t>Y</a:t>
            </a:r>
            <a:r>
              <a:rPr lang="en-US" altLang="en-US" sz="2800" b="1" dirty="0"/>
              <a:t>, </a:t>
            </a:r>
            <a:r>
              <a:rPr lang="en-US" altLang="en-US" sz="2800" b="1" i="1" dirty="0"/>
              <a:t>q</a:t>
            </a:r>
            <a:r>
              <a:rPr lang="en-US" altLang="en-US" sz="2800" b="1" dirty="0"/>
              <a:t>) = V(</a:t>
            </a:r>
            <a:r>
              <a:rPr lang="en-US" altLang="en-US" sz="2800" b="1" i="1" dirty="0"/>
              <a:t>X</a:t>
            </a:r>
            <a:r>
              <a:rPr lang="en-US" altLang="en-US" sz="2800" b="1" dirty="0"/>
              <a:t>) </a:t>
            </a:r>
            <a:r>
              <a:rPr lang="en-US" altLang="en-US" sz="2800" b="1" dirty="0" err="1">
                <a:cs typeface="Times New Roman" panose="02020603050405020304" pitchFamily="18" charset="0"/>
              </a:rPr>
              <a:t>Π</a:t>
            </a:r>
            <a:r>
              <a:rPr lang="en-US" altLang="en-US" sz="2800" b="1" dirty="0"/>
              <a:t>(</a:t>
            </a:r>
            <a:r>
              <a:rPr lang="en-US" altLang="en-US" sz="2800" b="1" i="1" dirty="0"/>
              <a:t>p</a:t>
            </a:r>
            <a:r>
              <a:rPr lang="en-US" altLang="en-US" sz="2800" b="1" dirty="0"/>
              <a:t>) + V(</a:t>
            </a:r>
            <a:r>
              <a:rPr lang="en-US" altLang="en-US" sz="2800" b="1" i="1" dirty="0"/>
              <a:t>Y</a:t>
            </a:r>
            <a:r>
              <a:rPr lang="en-US" altLang="en-US" sz="2800" b="1" dirty="0"/>
              <a:t>) </a:t>
            </a:r>
            <a:r>
              <a:rPr lang="en-US" altLang="en-US" sz="2800" b="1" dirty="0" err="1">
                <a:cs typeface="Times New Roman" panose="02020603050405020304" pitchFamily="18" charset="0"/>
              </a:rPr>
              <a:t>Π</a:t>
            </a:r>
            <a:r>
              <a:rPr lang="en-US" altLang="en-US" sz="2800" b="1" dirty="0"/>
              <a:t>(</a:t>
            </a:r>
            <a:r>
              <a:rPr lang="en-US" altLang="en-US" sz="2800" b="1" i="1" dirty="0"/>
              <a:t>q</a:t>
            </a:r>
            <a:r>
              <a:rPr lang="en-US" altLang="en-US" sz="2800" b="1" dirty="0"/>
              <a:t>)</a:t>
            </a:r>
            <a:endParaRPr lang="en-US" altLang="en-US" sz="2800" dirty="0"/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92EFBCAC-7B8B-DF40-B80B-8F0DAF3F9019}"/>
              </a:ext>
            </a:extLst>
          </p:cNvPr>
          <p:cNvSpPr/>
          <p:nvPr/>
        </p:nvSpPr>
        <p:spPr>
          <a:xfrm>
            <a:off x="4114800" y="5310562"/>
            <a:ext cx="297995" cy="620486"/>
          </a:xfrm>
          <a:custGeom>
            <a:avLst/>
            <a:gdLst>
              <a:gd name="connsiteX0" fmla="*/ 297995 w 297995"/>
              <a:gd name="connsiteY0" fmla="*/ 0 h 620486"/>
              <a:gd name="connsiteX1" fmla="*/ 14967 w 297995"/>
              <a:gd name="connsiteY1" fmla="*/ 108857 h 620486"/>
              <a:gd name="connsiteX2" fmla="*/ 36738 w 297995"/>
              <a:gd name="connsiteY2" fmla="*/ 620486 h 620486"/>
              <a:gd name="connsiteX3" fmla="*/ 36738 w 297995"/>
              <a:gd name="connsiteY3" fmla="*/ 620486 h 62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7995" h="620486">
                <a:moveTo>
                  <a:pt x="297995" y="0"/>
                </a:moveTo>
                <a:cubicBezTo>
                  <a:pt x="178252" y="2721"/>
                  <a:pt x="58510" y="5443"/>
                  <a:pt x="14967" y="108857"/>
                </a:cubicBezTo>
                <a:cubicBezTo>
                  <a:pt x="-28576" y="212271"/>
                  <a:pt x="36738" y="620486"/>
                  <a:pt x="36738" y="620486"/>
                </a:cubicBezTo>
                <a:lnTo>
                  <a:pt x="36738" y="620486"/>
                </a:lnTo>
              </a:path>
            </a:pathLst>
          </a:cu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585" name="Group 1">
            <a:extLst>
              <a:ext uri="{FF2B5EF4-FFF2-40B4-BE49-F238E27FC236}">
                <a16:creationId xmlns:a16="http://schemas.microsoft.com/office/drawing/2014/main" id="{80325985-805C-3648-9C20-8820698754EC}"/>
              </a:ext>
            </a:extLst>
          </p:cNvPr>
          <p:cNvGrpSpPr>
            <a:grpSpLocks/>
          </p:cNvGrpSpPr>
          <p:nvPr/>
        </p:nvGrpSpPr>
        <p:grpSpPr bwMode="auto">
          <a:xfrm>
            <a:off x="2454275" y="-63499"/>
            <a:ext cx="3175000" cy="2128837"/>
            <a:chOff x="965200" y="292101"/>
            <a:chExt cx="4681538" cy="2813049"/>
          </a:xfrm>
        </p:grpSpPr>
        <p:grpSp>
          <p:nvGrpSpPr>
            <p:cNvPr id="67606" name="Group 2">
              <a:extLst>
                <a:ext uri="{FF2B5EF4-FFF2-40B4-BE49-F238E27FC236}">
                  <a16:creationId xmlns:a16="http://schemas.microsoft.com/office/drawing/2014/main" id="{6B3DB017-3845-E441-B89F-00DB1649BF4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76600" y="620713"/>
              <a:ext cx="2309813" cy="1230312"/>
              <a:chOff x="3347864" y="1196776"/>
              <a:chExt cx="5113337" cy="2808288"/>
            </a:xfrm>
          </p:grpSpPr>
          <p:sp>
            <p:nvSpPr>
              <p:cNvPr id="67613" name="Line 6">
                <a:extLst>
                  <a:ext uri="{FF2B5EF4-FFF2-40B4-BE49-F238E27FC236}">
                    <a16:creationId xmlns:a16="http://schemas.microsoft.com/office/drawing/2014/main" id="{11B508D5-C8CD-8841-BCFE-71F403B6F3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47864" y="4005064"/>
                <a:ext cx="511333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IT"/>
              </a:p>
            </p:txBody>
          </p:sp>
          <p:sp>
            <p:nvSpPr>
              <p:cNvPr id="67614" name="Line 7">
                <a:extLst>
                  <a:ext uri="{FF2B5EF4-FFF2-40B4-BE49-F238E27FC236}">
                    <a16:creationId xmlns:a16="http://schemas.microsoft.com/office/drawing/2014/main" id="{50E0A00D-E0E0-444B-B4C1-60F47FF41F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7864" y="1196776"/>
                <a:ext cx="0" cy="2808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IT"/>
              </a:p>
            </p:txBody>
          </p:sp>
          <p:sp>
            <p:nvSpPr>
              <p:cNvPr id="67615" name="Freeform 8">
                <a:extLst>
                  <a:ext uri="{FF2B5EF4-FFF2-40B4-BE49-F238E27FC236}">
                    <a16:creationId xmlns:a16="http://schemas.microsoft.com/office/drawing/2014/main" id="{AFBF1462-F761-104E-811A-B0112549F2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7987" y="1952427"/>
                <a:ext cx="4824413" cy="2052637"/>
              </a:xfrm>
              <a:custGeom>
                <a:avLst/>
                <a:gdLst>
                  <a:gd name="T0" fmla="*/ 0 w 3039"/>
                  <a:gd name="T1" fmla="*/ 2147483646 h 1293"/>
                  <a:gd name="T2" fmla="*/ 2147483646 w 3039"/>
                  <a:gd name="T3" fmla="*/ 2147483646 h 1293"/>
                  <a:gd name="T4" fmla="*/ 2147483646 w 3039"/>
                  <a:gd name="T5" fmla="*/ 2147483646 h 1293"/>
                  <a:gd name="T6" fmla="*/ 2147483646 w 3039"/>
                  <a:gd name="T7" fmla="*/ 2147483646 h 129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039" h="1293">
                    <a:moveTo>
                      <a:pt x="0" y="1293"/>
                    </a:moveTo>
                    <a:cubicBezTo>
                      <a:pt x="200" y="964"/>
                      <a:pt x="401" y="635"/>
                      <a:pt x="771" y="431"/>
                    </a:cubicBezTo>
                    <a:cubicBezTo>
                      <a:pt x="1141" y="227"/>
                      <a:pt x="1844" y="136"/>
                      <a:pt x="2222" y="68"/>
                    </a:cubicBezTo>
                    <a:cubicBezTo>
                      <a:pt x="2600" y="0"/>
                      <a:pt x="2895" y="30"/>
                      <a:pt x="3039" y="2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IT"/>
              </a:p>
            </p:txBody>
          </p:sp>
        </p:grpSp>
        <p:sp>
          <p:nvSpPr>
            <p:cNvPr id="67607" name="Text Box 9">
              <a:extLst>
                <a:ext uri="{FF2B5EF4-FFF2-40B4-BE49-F238E27FC236}">
                  <a16:creationId xmlns:a16="http://schemas.microsoft.com/office/drawing/2014/main" id="{C260BAD5-5DDA-3F43-9485-DE2BB2A59D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2525" y="2001838"/>
              <a:ext cx="1954213" cy="4880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en-US" sz="1800" dirty="0" err="1"/>
                <a:t>money</a:t>
              </a:r>
              <a:endParaRPr lang="it-IT" altLang="en-US" sz="1800" dirty="0"/>
            </a:p>
          </p:txBody>
        </p:sp>
        <p:sp>
          <p:nvSpPr>
            <p:cNvPr id="67608" name="Text Box 10">
              <a:extLst>
                <a:ext uri="{FF2B5EF4-FFF2-40B4-BE49-F238E27FC236}">
                  <a16:creationId xmlns:a16="http://schemas.microsoft.com/office/drawing/2014/main" id="{146E186B-C2D7-A347-B8CA-3FE6804E1F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2212974" y="767524"/>
              <a:ext cx="1495425" cy="5445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en-US" sz="1800" b="1" dirty="0"/>
                <a:t>EU</a:t>
              </a:r>
            </a:p>
          </p:txBody>
        </p:sp>
        <p:grpSp>
          <p:nvGrpSpPr>
            <p:cNvPr id="67609" name="Group 18">
              <a:extLst>
                <a:ext uri="{FF2B5EF4-FFF2-40B4-BE49-F238E27FC236}">
                  <a16:creationId xmlns:a16="http://schemas.microsoft.com/office/drawing/2014/main" id="{C045440C-ACD9-CC4E-BC05-7523E08AD985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965200" y="1874838"/>
              <a:ext cx="2311400" cy="1230312"/>
              <a:chOff x="3347864" y="1196776"/>
              <a:chExt cx="5113337" cy="2808288"/>
            </a:xfrm>
          </p:grpSpPr>
          <p:sp>
            <p:nvSpPr>
              <p:cNvPr id="67610" name="Line 6">
                <a:extLst>
                  <a:ext uri="{FF2B5EF4-FFF2-40B4-BE49-F238E27FC236}">
                    <a16:creationId xmlns:a16="http://schemas.microsoft.com/office/drawing/2014/main" id="{D546A9C5-C74C-EB4C-A11C-3667381E76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47864" y="4005064"/>
                <a:ext cx="511333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IT"/>
              </a:p>
            </p:txBody>
          </p:sp>
          <p:sp>
            <p:nvSpPr>
              <p:cNvPr id="67611" name="Line 7">
                <a:extLst>
                  <a:ext uri="{FF2B5EF4-FFF2-40B4-BE49-F238E27FC236}">
                    <a16:creationId xmlns:a16="http://schemas.microsoft.com/office/drawing/2014/main" id="{482E7960-B132-AA4C-971B-BC71D662D5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7864" y="1196776"/>
                <a:ext cx="0" cy="2808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IT"/>
              </a:p>
            </p:txBody>
          </p:sp>
          <p:sp>
            <p:nvSpPr>
              <p:cNvPr id="67612" name="Freeform 8">
                <a:extLst>
                  <a:ext uri="{FF2B5EF4-FFF2-40B4-BE49-F238E27FC236}">
                    <a16:creationId xmlns:a16="http://schemas.microsoft.com/office/drawing/2014/main" id="{E3BCD32C-23A5-F644-80A2-956CC753AE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7987" y="1952427"/>
                <a:ext cx="4824413" cy="2052637"/>
              </a:xfrm>
              <a:custGeom>
                <a:avLst/>
                <a:gdLst>
                  <a:gd name="T0" fmla="*/ 0 w 3039"/>
                  <a:gd name="T1" fmla="*/ 2147483646 h 1293"/>
                  <a:gd name="T2" fmla="*/ 2147483646 w 3039"/>
                  <a:gd name="T3" fmla="*/ 2147483646 h 1293"/>
                  <a:gd name="T4" fmla="*/ 2147483646 w 3039"/>
                  <a:gd name="T5" fmla="*/ 2147483646 h 1293"/>
                  <a:gd name="T6" fmla="*/ 2147483646 w 3039"/>
                  <a:gd name="T7" fmla="*/ 2147483646 h 129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039" h="1293">
                    <a:moveTo>
                      <a:pt x="0" y="1293"/>
                    </a:moveTo>
                    <a:cubicBezTo>
                      <a:pt x="200" y="964"/>
                      <a:pt x="401" y="635"/>
                      <a:pt x="771" y="431"/>
                    </a:cubicBezTo>
                    <a:cubicBezTo>
                      <a:pt x="1141" y="227"/>
                      <a:pt x="1844" y="136"/>
                      <a:pt x="2222" y="68"/>
                    </a:cubicBezTo>
                    <a:cubicBezTo>
                      <a:pt x="2600" y="0"/>
                      <a:pt x="2895" y="30"/>
                      <a:pt x="3039" y="2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IT"/>
              </a:p>
            </p:txBody>
          </p:sp>
        </p:grpSp>
      </p:grpSp>
      <p:grpSp>
        <p:nvGrpSpPr>
          <p:cNvPr id="67586" name="Group 3">
            <a:extLst>
              <a:ext uri="{FF2B5EF4-FFF2-40B4-BE49-F238E27FC236}">
                <a16:creationId xmlns:a16="http://schemas.microsoft.com/office/drawing/2014/main" id="{EB387CC1-83DB-CF48-97A8-ECBA0EE84A52}"/>
              </a:ext>
            </a:extLst>
          </p:cNvPr>
          <p:cNvGrpSpPr>
            <a:grpSpLocks/>
          </p:cNvGrpSpPr>
          <p:nvPr/>
        </p:nvGrpSpPr>
        <p:grpSpPr bwMode="auto">
          <a:xfrm>
            <a:off x="2579688" y="2222727"/>
            <a:ext cx="2898775" cy="1853974"/>
            <a:chOff x="976313" y="3247985"/>
            <a:chExt cx="4614377" cy="3449678"/>
          </a:xfrm>
        </p:grpSpPr>
        <p:sp>
          <p:nvSpPr>
            <p:cNvPr id="67601" name="Text Box 9">
              <a:extLst>
                <a:ext uri="{FF2B5EF4-FFF2-40B4-BE49-F238E27FC236}">
                  <a16:creationId xmlns:a16="http://schemas.microsoft.com/office/drawing/2014/main" id="{C4B5D5E4-7B39-B749-AF23-F1499E6F2A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1314" y="5270686"/>
              <a:ext cx="1954212" cy="687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en-US" sz="1800" dirty="0" err="1"/>
                <a:t>money</a:t>
              </a:r>
              <a:endParaRPr lang="it-IT" altLang="en-US" sz="1800" dirty="0"/>
            </a:p>
          </p:txBody>
        </p:sp>
        <p:sp>
          <p:nvSpPr>
            <p:cNvPr id="67602" name="Text Box 10">
              <a:extLst>
                <a:ext uri="{FF2B5EF4-FFF2-40B4-BE49-F238E27FC236}">
                  <a16:creationId xmlns:a16="http://schemas.microsoft.com/office/drawing/2014/main" id="{5946CFE0-2052-9F45-990B-7C0D30849D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1353823" y="4667515"/>
              <a:ext cx="3328991" cy="4899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en-US" sz="1400" b="1" dirty="0" err="1"/>
                <a:t>Expected</a:t>
              </a:r>
              <a:r>
                <a:rPr lang="it-IT" altLang="en-US" sz="1400" b="1" dirty="0"/>
                <a:t> </a:t>
              </a:r>
              <a:r>
                <a:rPr lang="it-IT" altLang="en-US" sz="1400" b="1" dirty="0" err="1"/>
                <a:t>value</a:t>
              </a:r>
              <a:endParaRPr lang="it-IT" altLang="en-US" sz="1400" b="1" dirty="0"/>
            </a:p>
          </p:txBody>
        </p:sp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6054F32B-1E0B-CE45-A8D7-DB37AC41365C}"/>
                </a:ext>
              </a:extLst>
            </p:cNvPr>
            <p:cNvCxnSpPr>
              <a:cxnSpLocks/>
            </p:cNvCxnSpPr>
            <p:nvPr/>
          </p:nvCxnSpPr>
          <p:spPr>
            <a:xfrm>
              <a:off x="976313" y="4969661"/>
              <a:ext cx="4614377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0BFF579E-CCA7-394A-919D-0A7A0F3E6BA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75921" y="3398212"/>
              <a:ext cx="7580" cy="329945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9A20F798-0BEA-0349-A7DD-41630B180442}"/>
                </a:ext>
              </a:extLst>
            </p:cNvPr>
            <p:cNvCxnSpPr/>
            <p:nvPr/>
          </p:nvCxnSpPr>
          <p:spPr>
            <a:xfrm flipV="1">
              <a:off x="1332625" y="3368673"/>
              <a:ext cx="3886589" cy="322855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7587" name="TextBox 9">
            <a:extLst>
              <a:ext uri="{FF2B5EF4-FFF2-40B4-BE49-F238E27FC236}">
                <a16:creationId xmlns:a16="http://schemas.microsoft.com/office/drawing/2014/main" id="{312BC36C-7B44-5141-97B1-08DD7B3692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2001" y="492125"/>
            <a:ext cx="28350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IT" altLang="en-IT" sz="1800" dirty="0"/>
              <a:t>Bernoulli’s expected utility</a:t>
            </a:r>
          </a:p>
        </p:txBody>
      </p:sp>
      <p:sp>
        <p:nvSpPr>
          <p:cNvPr id="67588" name="TextBox 57">
            <a:extLst>
              <a:ext uri="{FF2B5EF4-FFF2-40B4-BE49-F238E27FC236}">
                <a16:creationId xmlns:a16="http://schemas.microsoft.com/office/drawing/2014/main" id="{1FBF1050-ECD6-4747-825A-67F08FD8C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4250" y="2460625"/>
            <a:ext cx="266835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IT" altLang="en-IT" sz="1800" dirty="0"/>
              <a:t>Pasca’s expected value</a:t>
            </a:r>
          </a:p>
        </p:txBody>
      </p:sp>
      <p:grpSp>
        <p:nvGrpSpPr>
          <p:cNvPr id="67589" name="Group 20">
            <a:extLst>
              <a:ext uri="{FF2B5EF4-FFF2-40B4-BE49-F238E27FC236}">
                <a16:creationId xmlns:a16="http://schemas.microsoft.com/office/drawing/2014/main" id="{42E7A519-EF9D-FC46-ADC0-A9F32561E87E}"/>
              </a:ext>
            </a:extLst>
          </p:cNvPr>
          <p:cNvGrpSpPr>
            <a:grpSpLocks/>
          </p:cNvGrpSpPr>
          <p:nvPr/>
        </p:nvGrpSpPr>
        <p:grpSpPr bwMode="auto">
          <a:xfrm>
            <a:off x="2349501" y="4154488"/>
            <a:ext cx="3525050" cy="2952750"/>
            <a:chOff x="1166813" y="1268413"/>
            <a:chExt cx="7125065" cy="5329237"/>
          </a:xfrm>
        </p:grpSpPr>
        <p:sp>
          <p:nvSpPr>
            <p:cNvPr id="67595" name="Line 5">
              <a:extLst>
                <a:ext uri="{FF2B5EF4-FFF2-40B4-BE49-F238E27FC236}">
                  <a16:creationId xmlns:a16="http://schemas.microsoft.com/office/drawing/2014/main" id="{C5DED611-7E99-094A-B8FD-8AF8A87D1A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2000" y="1268413"/>
              <a:ext cx="0" cy="53292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T"/>
            </a:p>
          </p:txBody>
        </p:sp>
        <p:sp>
          <p:nvSpPr>
            <p:cNvPr id="67596" name="Line 6">
              <a:extLst>
                <a:ext uri="{FF2B5EF4-FFF2-40B4-BE49-F238E27FC236}">
                  <a16:creationId xmlns:a16="http://schemas.microsoft.com/office/drawing/2014/main" id="{4896F0AE-3AB6-FC43-B1A5-7069CB833D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63713" y="3644900"/>
              <a:ext cx="61928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T"/>
            </a:p>
          </p:txBody>
        </p:sp>
        <p:sp>
          <p:nvSpPr>
            <p:cNvPr id="67597" name="Text Box 7">
              <a:extLst>
                <a:ext uri="{FF2B5EF4-FFF2-40B4-BE49-F238E27FC236}">
                  <a16:creationId xmlns:a16="http://schemas.microsoft.com/office/drawing/2014/main" id="{4BFEB7BA-9FDC-4948-90AF-16AB93C6CC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66813" y="3881438"/>
              <a:ext cx="1695218" cy="6665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en-US" sz="1800" dirty="0" err="1"/>
                <a:t>losses</a:t>
              </a:r>
              <a:endParaRPr lang="it-IT" altLang="en-US" sz="1800" dirty="0"/>
            </a:p>
          </p:txBody>
        </p:sp>
        <p:sp>
          <p:nvSpPr>
            <p:cNvPr id="67598" name="Text Box 8">
              <a:extLst>
                <a:ext uri="{FF2B5EF4-FFF2-40B4-BE49-F238E27FC236}">
                  <a16:creationId xmlns:a16="http://schemas.microsoft.com/office/drawing/2014/main" id="{EC600D3C-3CC6-6145-9517-AC078C596C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04026" y="3860800"/>
              <a:ext cx="1487852" cy="6665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en-US" sz="1800" dirty="0" err="1"/>
                <a:t>gains</a:t>
              </a:r>
              <a:endParaRPr lang="it-IT" altLang="en-US" sz="1800" dirty="0"/>
            </a:p>
          </p:txBody>
        </p:sp>
        <p:sp>
          <p:nvSpPr>
            <p:cNvPr id="67599" name="Freeform 9">
              <a:extLst>
                <a:ext uri="{FF2B5EF4-FFF2-40B4-BE49-F238E27FC236}">
                  <a16:creationId xmlns:a16="http://schemas.microsoft.com/office/drawing/2014/main" id="{1E78C533-09B1-3649-9FC5-FBF1DA6292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000" y="2301875"/>
              <a:ext cx="3168650" cy="1343025"/>
            </a:xfrm>
            <a:custGeom>
              <a:avLst/>
              <a:gdLst>
                <a:gd name="T0" fmla="*/ 0 w 1996"/>
                <a:gd name="T1" fmla="*/ 2147483646 h 846"/>
                <a:gd name="T2" fmla="*/ 2147483646 w 1996"/>
                <a:gd name="T3" fmla="*/ 2147483646 h 846"/>
                <a:gd name="T4" fmla="*/ 2147483646 w 1996"/>
                <a:gd name="T5" fmla="*/ 2147483646 h 846"/>
                <a:gd name="T6" fmla="*/ 2147483646 w 1996"/>
                <a:gd name="T7" fmla="*/ 2147483646 h 84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96" h="846">
                  <a:moveTo>
                    <a:pt x="0" y="846"/>
                  </a:moveTo>
                  <a:cubicBezTo>
                    <a:pt x="87" y="596"/>
                    <a:pt x="174" y="347"/>
                    <a:pt x="454" y="211"/>
                  </a:cubicBezTo>
                  <a:cubicBezTo>
                    <a:pt x="734" y="75"/>
                    <a:pt x="1421" y="60"/>
                    <a:pt x="1678" y="30"/>
                  </a:cubicBezTo>
                  <a:cubicBezTo>
                    <a:pt x="1935" y="0"/>
                    <a:pt x="1965" y="15"/>
                    <a:pt x="1996" y="3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T"/>
            </a:p>
          </p:txBody>
        </p:sp>
        <p:sp>
          <p:nvSpPr>
            <p:cNvPr id="67600" name="Freeform 10">
              <a:extLst>
                <a:ext uri="{FF2B5EF4-FFF2-40B4-BE49-F238E27FC236}">
                  <a16:creationId xmlns:a16="http://schemas.microsoft.com/office/drawing/2014/main" id="{54D94B38-3600-5042-9223-9B1B3CF7449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9613" y="3644900"/>
              <a:ext cx="2663825" cy="2520950"/>
            </a:xfrm>
            <a:custGeom>
              <a:avLst/>
              <a:gdLst>
                <a:gd name="T0" fmla="*/ 2147483646 w 1678"/>
                <a:gd name="T1" fmla="*/ 0 h 1588"/>
                <a:gd name="T2" fmla="*/ 2147483646 w 1678"/>
                <a:gd name="T3" fmla="*/ 2147483646 h 1588"/>
                <a:gd name="T4" fmla="*/ 0 w 1678"/>
                <a:gd name="T5" fmla="*/ 2147483646 h 15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78" h="1588">
                  <a:moveTo>
                    <a:pt x="1633" y="0"/>
                  </a:moveTo>
                  <a:cubicBezTo>
                    <a:pt x="1655" y="412"/>
                    <a:pt x="1678" y="824"/>
                    <a:pt x="1406" y="1089"/>
                  </a:cubicBezTo>
                  <a:cubicBezTo>
                    <a:pt x="1134" y="1354"/>
                    <a:pt x="567" y="1471"/>
                    <a:pt x="0" y="158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T"/>
            </a:p>
          </p:txBody>
        </p:sp>
      </p:grpSp>
      <p:sp>
        <p:nvSpPr>
          <p:cNvPr id="67590" name="TextBox 57">
            <a:extLst>
              <a:ext uri="{FF2B5EF4-FFF2-40B4-BE49-F238E27FC236}">
                <a16:creationId xmlns:a16="http://schemas.microsoft.com/office/drawing/2014/main" id="{BE16B91A-B351-6540-8156-558503E7E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1601" y="4941888"/>
            <a:ext cx="18002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IT" altLang="en-IT" sz="1800"/>
              <a:t>Prospect theory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D175787-3D41-644A-A4A3-686C07A8B6B6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965574" y="2925215"/>
            <a:ext cx="2859514" cy="957826"/>
          </a:xfrm>
          <a:prstGeom prst="rect">
            <a:avLst/>
          </a:prstGeom>
          <a:blipFill>
            <a:blip r:embed="rId2"/>
            <a:stretch>
              <a:fillRect t="-98684" b="-153947"/>
            </a:stretch>
          </a:blipFill>
        </p:spPr>
        <p:txBody>
          <a:bodyPr/>
          <a:lstStyle/>
          <a:p>
            <a:pPr>
              <a:defRPr/>
            </a:pPr>
            <a:r>
              <a:rPr lang="en-IT">
                <a:noFill/>
              </a:rPr>
              <a:t> 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CF59F37-4268-834D-9605-C1DFF710B214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998019" y="932447"/>
            <a:ext cx="2702574" cy="957826"/>
          </a:xfrm>
          <a:prstGeom prst="rect">
            <a:avLst/>
          </a:prstGeom>
          <a:blipFill>
            <a:blip r:embed="rId3"/>
            <a:stretch>
              <a:fillRect t="-98684" b="-153947"/>
            </a:stretch>
          </a:blipFill>
        </p:spPr>
        <p:txBody>
          <a:bodyPr/>
          <a:lstStyle/>
          <a:p>
            <a:pPr>
              <a:defRPr/>
            </a:pPr>
            <a:r>
              <a:rPr lang="en-IT">
                <a:noFill/>
              </a:rPr>
              <a:t> 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01B922E-7D7E-4E48-A099-EA032FECE1FD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965574" y="5396896"/>
            <a:ext cx="2859514" cy="957826"/>
          </a:xfrm>
          <a:prstGeom prst="rect">
            <a:avLst/>
          </a:prstGeom>
          <a:blipFill>
            <a:blip r:embed="rId4"/>
            <a:stretch>
              <a:fillRect t="-96104" b="-150649"/>
            </a:stretch>
          </a:blipFill>
        </p:spPr>
        <p:txBody>
          <a:bodyPr/>
          <a:lstStyle/>
          <a:p>
            <a:pPr>
              <a:defRPr/>
            </a:pPr>
            <a:r>
              <a:rPr lang="en-IT" dirty="0">
                <a:noFill/>
              </a:rPr>
              <a:t> </a:t>
            </a:r>
          </a:p>
        </p:txBody>
      </p:sp>
      <p:sp>
        <p:nvSpPr>
          <p:cNvPr id="67594" name="Text Box 10">
            <a:extLst>
              <a:ext uri="{FF2B5EF4-FFF2-40B4-BE49-F238E27FC236}">
                <a16:creationId xmlns:a16="http://schemas.microsoft.com/office/drawing/2014/main" id="{44DC936E-A3CC-B845-8B38-1DF363EA0488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3390900" y="4722813"/>
            <a:ext cx="8826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1800" b="1" dirty="0" err="1"/>
              <a:t>value</a:t>
            </a:r>
            <a:endParaRPr lang="it-IT" altLang="en-US" sz="1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4">
            <a:extLst>
              <a:ext uri="{FF2B5EF4-FFF2-40B4-BE49-F238E27FC236}">
                <a16:creationId xmlns:a16="http://schemas.microsoft.com/office/drawing/2014/main" id="{4522D4AF-5EFC-034C-B5C3-14B7BFB86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463" y="511175"/>
            <a:ext cx="8748712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it-IT" altLang="en-US" sz="2400" dirty="0"/>
              <a:t>CRITICISMS</a:t>
            </a:r>
            <a:endParaRPr lang="it-IT" altLang="en-US" sz="2400" i="1" dirty="0"/>
          </a:p>
        </p:txBody>
      </p:sp>
      <p:sp>
        <p:nvSpPr>
          <p:cNvPr id="161795" name="Rectangle 6">
            <a:extLst>
              <a:ext uri="{FF2B5EF4-FFF2-40B4-BE49-F238E27FC236}">
                <a16:creationId xmlns:a16="http://schemas.microsoft.com/office/drawing/2014/main" id="{7974E80E-CD08-5A41-914F-92CDAA3CF3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4250" y="1484313"/>
            <a:ext cx="7848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en-US" sz="1800" dirty="0"/>
              <a:t>The </a:t>
            </a:r>
            <a:r>
              <a:rPr lang="it-IT" altLang="en-US" sz="1800" dirty="0" err="1"/>
              <a:t>research</a:t>
            </a:r>
            <a:r>
              <a:rPr lang="it-IT" altLang="en-US" sz="1800" dirty="0"/>
              <a:t> </a:t>
            </a:r>
            <a:r>
              <a:rPr lang="it-IT" altLang="en-US" sz="1800" dirty="0" err="1"/>
              <a:t>program</a:t>
            </a:r>
            <a:r>
              <a:rPr lang="it-IT" altLang="en-US" sz="1800" dirty="0"/>
              <a:t> </a:t>
            </a:r>
            <a:r>
              <a:rPr lang="it-IT" altLang="en-US" sz="1800" dirty="0" err="1"/>
              <a:t>proposed</a:t>
            </a:r>
            <a:r>
              <a:rPr lang="it-IT" altLang="en-US" sz="1800" dirty="0"/>
              <a:t> by </a:t>
            </a:r>
            <a:r>
              <a:rPr lang="it-IT" altLang="en-US" sz="1800" dirty="0" err="1"/>
              <a:t>Kahneman</a:t>
            </a:r>
            <a:r>
              <a:rPr lang="it-IT" altLang="en-US" sz="1800" dirty="0"/>
              <a:t> and </a:t>
            </a:r>
            <a:r>
              <a:rPr lang="it-IT" altLang="en-US" sz="1800" dirty="0" err="1"/>
              <a:t>Tversky</a:t>
            </a:r>
            <a:r>
              <a:rPr lang="it-IT" altLang="en-US" sz="1800" dirty="0"/>
              <a:t> </a:t>
            </a:r>
            <a:r>
              <a:rPr lang="it-IT" altLang="en-US" sz="1800" dirty="0" err="1"/>
              <a:t>is</a:t>
            </a:r>
            <a:r>
              <a:rPr lang="it-IT" altLang="en-US" sz="1800" dirty="0"/>
              <a:t> </a:t>
            </a:r>
            <a:r>
              <a:rPr lang="it-IT" altLang="en-US" sz="1800" dirty="0" err="1"/>
              <a:t>too</a:t>
            </a:r>
            <a:r>
              <a:rPr lang="it-IT" altLang="en-US" sz="1800" dirty="0"/>
              <a:t> </a:t>
            </a:r>
            <a:r>
              <a:rPr lang="it-IT" altLang="en-US" sz="1800" dirty="0" err="1"/>
              <a:t>much</a:t>
            </a:r>
            <a:r>
              <a:rPr lang="it-IT" altLang="en-US" sz="1800" dirty="0"/>
              <a:t> </a:t>
            </a:r>
            <a:r>
              <a:rPr lang="it-IT" altLang="en-US" sz="1800" dirty="0" err="1"/>
              <a:t>pessimistic</a:t>
            </a:r>
            <a:r>
              <a:rPr lang="it-IT" altLang="en-US" sz="1800" dirty="0"/>
              <a:t> </a:t>
            </a:r>
            <a:r>
              <a:rPr lang="it-IT" altLang="en-US" sz="1800" dirty="0" err="1"/>
              <a:t>about</a:t>
            </a:r>
            <a:r>
              <a:rPr lang="it-IT" altLang="en-US" sz="1800" dirty="0"/>
              <a:t> the </a:t>
            </a:r>
            <a:r>
              <a:rPr lang="it-IT" altLang="en-US" sz="1800" dirty="0" err="1"/>
              <a:t>ability</a:t>
            </a:r>
            <a:r>
              <a:rPr lang="it-IT" altLang="en-US" sz="1800" dirty="0"/>
              <a:t> of </a:t>
            </a:r>
            <a:r>
              <a:rPr lang="it-IT" altLang="en-US" sz="1800" dirty="0" err="1"/>
              <a:t>people</a:t>
            </a:r>
            <a:r>
              <a:rPr lang="it-IT" altLang="en-US" sz="1800" dirty="0"/>
              <a:t> to </a:t>
            </a:r>
            <a:r>
              <a:rPr lang="it-IT" altLang="en-US" sz="1800" dirty="0" err="1"/>
              <a:t>make</a:t>
            </a:r>
            <a:r>
              <a:rPr lang="it-IT" altLang="en-US" sz="1800" dirty="0"/>
              <a:t> </a:t>
            </a:r>
            <a:r>
              <a:rPr lang="it-IT" altLang="en-US" sz="1800" dirty="0" err="1"/>
              <a:t>correct</a:t>
            </a:r>
            <a:r>
              <a:rPr lang="it-IT" altLang="en-US" sz="1800" dirty="0"/>
              <a:t> </a:t>
            </a:r>
            <a:r>
              <a:rPr lang="it-IT" altLang="en-US" sz="1800" dirty="0" err="1"/>
              <a:t>judgements</a:t>
            </a:r>
            <a:r>
              <a:rPr lang="it-IT" altLang="en-US" sz="1800" dirty="0"/>
              <a:t> </a:t>
            </a:r>
          </a:p>
        </p:txBody>
      </p:sp>
      <p:sp>
        <p:nvSpPr>
          <p:cNvPr id="161796" name="Rectangle 8">
            <a:extLst>
              <a:ext uri="{FF2B5EF4-FFF2-40B4-BE49-F238E27FC236}">
                <a16:creationId xmlns:a16="http://schemas.microsoft.com/office/drawing/2014/main" id="{B46D4235-8578-8243-9E4D-129BF87573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9" y="1125538"/>
            <a:ext cx="36864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2400" dirty="0"/>
              <a:t>“</a:t>
            </a:r>
            <a:r>
              <a:rPr lang="it-IT" altLang="en-US" sz="2400" dirty="0" err="1"/>
              <a:t>We</a:t>
            </a:r>
            <a:r>
              <a:rPr lang="it-IT" altLang="en-US" sz="2400" dirty="0"/>
              <a:t> </a:t>
            </a:r>
            <a:r>
              <a:rPr lang="it-IT" altLang="en-US" sz="2400" dirty="0" err="1"/>
              <a:t>cannot</a:t>
            </a:r>
            <a:r>
              <a:rPr lang="it-IT" altLang="en-US" sz="2400" dirty="0"/>
              <a:t> be so </a:t>
            </a:r>
            <a:r>
              <a:rPr lang="it-IT" altLang="en-US" sz="2400" dirty="0" err="1"/>
              <a:t>stupid</a:t>
            </a:r>
            <a:r>
              <a:rPr lang="it-IT" altLang="en-US" sz="2400" dirty="0"/>
              <a:t>!”</a:t>
            </a:r>
          </a:p>
        </p:txBody>
      </p:sp>
      <p:sp>
        <p:nvSpPr>
          <p:cNvPr id="161797" name="Rectangle 9">
            <a:extLst>
              <a:ext uri="{FF2B5EF4-FFF2-40B4-BE49-F238E27FC236}">
                <a16:creationId xmlns:a16="http://schemas.microsoft.com/office/drawing/2014/main" id="{234B18D5-B875-7748-BA50-1DB01C0C52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9" y="2395538"/>
            <a:ext cx="33505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2400" dirty="0"/>
              <a:t>“</a:t>
            </a:r>
            <a:r>
              <a:rPr lang="it-IT" altLang="en-US" sz="2400" dirty="0" err="1"/>
              <a:t>They</a:t>
            </a:r>
            <a:r>
              <a:rPr lang="it-IT" altLang="en-US" sz="2400" dirty="0"/>
              <a:t> are </a:t>
            </a:r>
            <a:r>
              <a:rPr lang="it-IT" altLang="en-US" sz="2400" dirty="0" err="1"/>
              <a:t>only</a:t>
            </a:r>
            <a:r>
              <a:rPr lang="it-IT" altLang="en-US" sz="2400" dirty="0"/>
              <a:t> games!”</a:t>
            </a:r>
          </a:p>
        </p:txBody>
      </p:sp>
      <p:sp>
        <p:nvSpPr>
          <p:cNvPr id="161798" name="Rectangle 10">
            <a:extLst>
              <a:ext uri="{FF2B5EF4-FFF2-40B4-BE49-F238E27FC236}">
                <a16:creationId xmlns:a16="http://schemas.microsoft.com/office/drawing/2014/main" id="{FCD69F1B-D14C-1545-A7B2-2B99440DF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3613" y="2709863"/>
            <a:ext cx="7848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en-US" sz="1800" dirty="0" err="1"/>
              <a:t>Results</a:t>
            </a:r>
            <a:r>
              <a:rPr lang="it-IT" altLang="en-US" sz="1800" dirty="0"/>
              <a:t> </a:t>
            </a:r>
            <a:r>
              <a:rPr lang="it-IT" altLang="en-US" sz="1800" dirty="0" err="1"/>
              <a:t>cannot</a:t>
            </a:r>
            <a:r>
              <a:rPr lang="it-IT" altLang="en-US" sz="1800" dirty="0"/>
              <a:t> be </a:t>
            </a:r>
            <a:r>
              <a:rPr lang="it-IT" altLang="en-US" sz="1800" dirty="0" err="1"/>
              <a:t>generalized</a:t>
            </a:r>
            <a:r>
              <a:rPr lang="it-IT" altLang="en-US" sz="1800" dirty="0"/>
              <a:t> to </a:t>
            </a:r>
            <a:r>
              <a:rPr lang="it-IT" altLang="en-US" sz="1800" dirty="0" err="1"/>
              <a:t>real</a:t>
            </a:r>
            <a:r>
              <a:rPr lang="it-IT" altLang="en-US" sz="1800" dirty="0"/>
              <a:t> </a:t>
            </a:r>
            <a:r>
              <a:rPr lang="it-IT" altLang="en-US" sz="1800" dirty="0" err="1"/>
              <a:t>situations</a:t>
            </a:r>
            <a:endParaRPr lang="it-IT" altLang="en-US" sz="1800" dirty="0"/>
          </a:p>
        </p:txBody>
      </p:sp>
      <p:sp>
        <p:nvSpPr>
          <p:cNvPr id="161799" name="Rectangle 12">
            <a:extLst>
              <a:ext uri="{FF2B5EF4-FFF2-40B4-BE49-F238E27FC236}">
                <a16:creationId xmlns:a16="http://schemas.microsoft.com/office/drawing/2014/main" id="{BEC18601-FF96-964C-9AD7-6C0D24296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9" y="3573463"/>
            <a:ext cx="2777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2400" dirty="0"/>
              <a:t>“</a:t>
            </a:r>
            <a:r>
              <a:rPr lang="it-IT" altLang="en-US" sz="2400" dirty="0" err="1"/>
              <a:t>It’s</a:t>
            </a:r>
            <a:r>
              <a:rPr lang="it-IT" altLang="en-US" sz="2400" dirty="0"/>
              <a:t> </a:t>
            </a:r>
            <a:r>
              <a:rPr lang="it-IT" altLang="en-US" sz="2400" dirty="0" err="1"/>
              <a:t>not</a:t>
            </a:r>
            <a:r>
              <a:rPr lang="it-IT" altLang="en-US" sz="2400" dirty="0"/>
              <a:t> a </a:t>
            </a:r>
            <a:r>
              <a:rPr lang="it-IT" altLang="en-US" sz="2400" dirty="0" err="1"/>
              <a:t>mistake</a:t>
            </a:r>
            <a:r>
              <a:rPr lang="it-IT" altLang="en-US" sz="2400" dirty="0"/>
              <a:t>!”</a:t>
            </a:r>
          </a:p>
        </p:txBody>
      </p:sp>
      <p:sp>
        <p:nvSpPr>
          <p:cNvPr id="161800" name="Rectangle 13">
            <a:extLst>
              <a:ext uri="{FF2B5EF4-FFF2-40B4-BE49-F238E27FC236}">
                <a16:creationId xmlns:a16="http://schemas.microsoft.com/office/drawing/2014/main" id="{DE99A310-2D8D-3841-9070-7306227EC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1550" y="3933825"/>
            <a:ext cx="7848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en-US" sz="1800" dirty="0" err="1"/>
              <a:t>They</a:t>
            </a:r>
            <a:r>
              <a:rPr lang="it-IT" altLang="en-US" sz="1800" dirty="0"/>
              <a:t> assume the </a:t>
            </a:r>
            <a:r>
              <a:rPr lang="it-IT" altLang="en-US" sz="1800" dirty="0" err="1"/>
              <a:t>choices</a:t>
            </a:r>
            <a:r>
              <a:rPr lang="it-IT" altLang="en-US" sz="1800" dirty="0"/>
              <a:t> made </a:t>
            </a:r>
            <a:r>
              <a:rPr lang="it-IT" altLang="en-US" sz="1800" dirty="0" err="1"/>
              <a:t>using</a:t>
            </a:r>
            <a:r>
              <a:rPr lang="it-IT" altLang="en-US" sz="1800" dirty="0"/>
              <a:t> the normative </a:t>
            </a:r>
            <a:r>
              <a:rPr lang="it-IT" altLang="en-US" sz="1800" dirty="0" err="1"/>
              <a:t>models</a:t>
            </a:r>
            <a:r>
              <a:rPr lang="it-IT" altLang="en-US" sz="1800" dirty="0"/>
              <a:t> are the best. </a:t>
            </a:r>
            <a:r>
              <a:rPr lang="it-IT" altLang="en-US" sz="1800" dirty="0" err="1"/>
              <a:t>This</a:t>
            </a:r>
            <a:r>
              <a:rPr lang="it-IT" altLang="en-US" sz="1800" dirty="0"/>
              <a:t> </a:t>
            </a:r>
            <a:r>
              <a:rPr lang="it-IT" altLang="en-US" sz="1800" dirty="0" err="1"/>
              <a:t>is</a:t>
            </a:r>
            <a:r>
              <a:rPr lang="it-IT" altLang="en-US" sz="1800" dirty="0"/>
              <a:t> </a:t>
            </a:r>
            <a:r>
              <a:rPr lang="it-IT" altLang="en-US" sz="1800" dirty="0" err="1"/>
              <a:t>not</a:t>
            </a:r>
            <a:r>
              <a:rPr lang="it-IT" altLang="en-US" sz="1800" dirty="0"/>
              <a:t> </a:t>
            </a:r>
            <a:r>
              <a:rPr lang="it-IT" altLang="en-US" sz="1800" dirty="0" err="1"/>
              <a:t>necessarily</a:t>
            </a:r>
            <a:r>
              <a:rPr lang="it-IT" altLang="en-US" sz="1800" dirty="0"/>
              <a:t> </a:t>
            </a:r>
            <a:r>
              <a:rPr lang="it-IT" altLang="en-US" sz="1800" dirty="0" err="1"/>
              <a:t>true</a:t>
            </a:r>
            <a:r>
              <a:rPr lang="it-IT" altLang="en-US" sz="1800" dirty="0"/>
              <a:t>. </a:t>
            </a:r>
          </a:p>
        </p:txBody>
      </p:sp>
      <p:sp>
        <p:nvSpPr>
          <p:cNvPr id="161801" name="Rectangle 14">
            <a:extLst>
              <a:ext uri="{FF2B5EF4-FFF2-40B4-BE49-F238E27FC236}">
                <a16:creationId xmlns:a16="http://schemas.microsoft.com/office/drawing/2014/main" id="{02F98A0C-59DD-034B-BD0B-E081553DC3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9" y="4838700"/>
            <a:ext cx="64524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2400" dirty="0"/>
              <a:t>“</a:t>
            </a:r>
            <a:r>
              <a:rPr lang="it-IT" altLang="en-US" sz="2400" dirty="0" err="1"/>
              <a:t>Probabilities</a:t>
            </a:r>
            <a:r>
              <a:rPr lang="it-IT" altLang="en-US" sz="2400" dirty="0"/>
              <a:t> are </a:t>
            </a:r>
            <a:r>
              <a:rPr lang="it-IT" altLang="en-US" sz="2400" dirty="0" err="1"/>
              <a:t>used</a:t>
            </a:r>
            <a:r>
              <a:rPr lang="it-IT" altLang="en-US" sz="2400" dirty="0"/>
              <a:t> </a:t>
            </a:r>
            <a:r>
              <a:rPr lang="it-IT" altLang="en-US" sz="2400" dirty="0" err="1"/>
              <a:t>instead</a:t>
            </a:r>
            <a:r>
              <a:rPr lang="it-IT" altLang="en-US" sz="2400" dirty="0"/>
              <a:t> of </a:t>
            </a:r>
            <a:r>
              <a:rPr lang="it-IT" altLang="en-US" sz="2400" dirty="0" err="1"/>
              <a:t>frequencies</a:t>
            </a:r>
            <a:r>
              <a:rPr lang="it-IT" altLang="en-US" sz="2400" dirty="0"/>
              <a:t>”</a:t>
            </a:r>
          </a:p>
        </p:txBody>
      </p:sp>
      <p:sp>
        <p:nvSpPr>
          <p:cNvPr id="161802" name="Rectangle 15">
            <a:extLst>
              <a:ext uri="{FF2B5EF4-FFF2-40B4-BE49-F238E27FC236}">
                <a16:creationId xmlns:a16="http://schemas.microsoft.com/office/drawing/2014/main" id="{9EC81DBA-E572-1B4D-8D3D-9F1D3FFD6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1550" y="5199063"/>
            <a:ext cx="7848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en-US" sz="1800" dirty="0" err="1"/>
              <a:t>Humans</a:t>
            </a:r>
            <a:r>
              <a:rPr lang="it-IT" altLang="en-US" sz="1800" dirty="0"/>
              <a:t> </a:t>
            </a:r>
            <a:r>
              <a:rPr lang="it-IT" altLang="en-US" sz="1800" dirty="0" err="1"/>
              <a:t>have</a:t>
            </a:r>
            <a:r>
              <a:rPr lang="it-IT" altLang="en-US" sz="1800" dirty="0"/>
              <a:t> </a:t>
            </a:r>
            <a:r>
              <a:rPr lang="it-IT" altLang="en-US" sz="1800" dirty="0" err="1"/>
              <a:t>evolved</a:t>
            </a:r>
            <a:r>
              <a:rPr lang="it-IT" altLang="en-US" sz="1800" dirty="0"/>
              <a:t> </a:t>
            </a:r>
            <a:r>
              <a:rPr lang="it-IT" altLang="en-US" sz="1800" dirty="0" err="1"/>
              <a:t>reasoning</a:t>
            </a:r>
            <a:r>
              <a:rPr lang="it-IT" altLang="en-US" sz="1800" dirty="0"/>
              <a:t> </a:t>
            </a:r>
            <a:r>
              <a:rPr lang="it-IT" altLang="en-US" sz="1800" dirty="0" err="1"/>
              <a:t>about</a:t>
            </a:r>
            <a:r>
              <a:rPr lang="it-IT" altLang="en-US" sz="1800" dirty="0"/>
              <a:t> </a:t>
            </a:r>
            <a:r>
              <a:rPr lang="it-IT" altLang="en-US" sz="1800" dirty="0" err="1"/>
              <a:t>frequency</a:t>
            </a:r>
            <a:r>
              <a:rPr lang="it-IT" altLang="en-US" sz="1800" dirty="0"/>
              <a:t>, </a:t>
            </a:r>
            <a:r>
              <a:rPr lang="it-IT" altLang="en-US" sz="1800" dirty="0" err="1"/>
              <a:t>not</a:t>
            </a:r>
            <a:r>
              <a:rPr lang="it-IT" altLang="en-US" sz="1800" dirty="0"/>
              <a:t> </a:t>
            </a:r>
            <a:r>
              <a:rPr lang="it-IT" altLang="en-US" sz="1800" dirty="0" err="1"/>
              <a:t>about</a:t>
            </a:r>
            <a:r>
              <a:rPr lang="it-IT" altLang="en-US" sz="1800" dirty="0"/>
              <a:t> </a:t>
            </a:r>
            <a:r>
              <a:rPr lang="it-IT" altLang="en-US" sz="1800" dirty="0" err="1"/>
              <a:t>probability</a:t>
            </a:r>
            <a:endParaRPr lang="it-IT" altLang="en-US" sz="1800" dirty="0"/>
          </a:p>
        </p:txBody>
      </p:sp>
      <p:sp>
        <p:nvSpPr>
          <p:cNvPr id="11" name="Rectangle 14">
            <a:extLst>
              <a:ext uri="{FF2B5EF4-FFF2-40B4-BE49-F238E27FC236}">
                <a16:creationId xmlns:a16="http://schemas.microsoft.com/office/drawing/2014/main" id="{FAEDE6E8-6033-6648-BE71-68CF80CA8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7889" y="5801796"/>
            <a:ext cx="39837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2400" dirty="0"/>
              <a:t>“</a:t>
            </a:r>
            <a:r>
              <a:rPr lang="it-IT" altLang="en-US" sz="2400" dirty="0" err="1"/>
              <a:t>What</a:t>
            </a:r>
            <a:r>
              <a:rPr lang="it-IT" altLang="en-US" sz="2400" dirty="0"/>
              <a:t> </a:t>
            </a:r>
            <a:r>
              <a:rPr lang="it-IT" altLang="en-US" sz="2400" dirty="0" err="1"/>
              <a:t>about</a:t>
            </a:r>
            <a:r>
              <a:rPr lang="it-IT" altLang="en-US" sz="2400" dirty="0"/>
              <a:t> the </a:t>
            </a:r>
            <a:r>
              <a:rPr lang="it-IT" altLang="en-US" sz="2400" dirty="0" err="1"/>
              <a:t>emotions</a:t>
            </a:r>
            <a:r>
              <a:rPr lang="it-IT" altLang="en-US" sz="2400" dirty="0"/>
              <a:t>?”</a:t>
            </a:r>
          </a:p>
        </p:txBody>
      </p:sp>
    </p:spTree>
  </p:cSld>
  <p:clrMapOvr>
    <a:masterClrMapping/>
  </p:clrMapOvr>
  <p:transition spd="slow"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4">
            <a:extLst>
              <a:ext uri="{FF2B5EF4-FFF2-40B4-BE49-F238E27FC236}">
                <a16:creationId xmlns:a16="http://schemas.microsoft.com/office/drawing/2014/main" id="{4522D4AF-5EFC-034C-B5C3-14B7BFB86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463" y="511175"/>
            <a:ext cx="8748712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it-IT" altLang="en-US" sz="2400" dirty="0"/>
              <a:t>CRITICISMS</a:t>
            </a:r>
            <a:endParaRPr lang="it-IT" altLang="en-US" sz="2400" i="1" dirty="0"/>
          </a:p>
        </p:txBody>
      </p:sp>
      <p:sp>
        <p:nvSpPr>
          <p:cNvPr id="161795" name="Rectangle 6">
            <a:extLst>
              <a:ext uri="{FF2B5EF4-FFF2-40B4-BE49-F238E27FC236}">
                <a16:creationId xmlns:a16="http://schemas.microsoft.com/office/drawing/2014/main" id="{7974E80E-CD08-5A41-914F-92CDAA3CF3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4250" y="1484313"/>
            <a:ext cx="7848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en-US" sz="1800" dirty="0"/>
              <a:t>The </a:t>
            </a:r>
            <a:r>
              <a:rPr lang="it-IT" altLang="en-US" sz="1800" dirty="0" err="1"/>
              <a:t>research</a:t>
            </a:r>
            <a:r>
              <a:rPr lang="it-IT" altLang="en-US" sz="1800" dirty="0"/>
              <a:t> </a:t>
            </a:r>
            <a:r>
              <a:rPr lang="it-IT" altLang="en-US" sz="1800" dirty="0" err="1"/>
              <a:t>program</a:t>
            </a:r>
            <a:r>
              <a:rPr lang="it-IT" altLang="en-US" sz="1800" dirty="0"/>
              <a:t> </a:t>
            </a:r>
            <a:r>
              <a:rPr lang="it-IT" altLang="en-US" sz="1800" dirty="0" err="1"/>
              <a:t>proposed</a:t>
            </a:r>
            <a:r>
              <a:rPr lang="it-IT" altLang="en-US" sz="1800" dirty="0"/>
              <a:t> by </a:t>
            </a:r>
            <a:r>
              <a:rPr lang="it-IT" altLang="en-US" sz="1800" dirty="0" err="1"/>
              <a:t>Kahneman</a:t>
            </a:r>
            <a:r>
              <a:rPr lang="it-IT" altLang="en-US" sz="1800" dirty="0"/>
              <a:t> and </a:t>
            </a:r>
            <a:r>
              <a:rPr lang="it-IT" altLang="en-US" sz="1800" dirty="0" err="1"/>
              <a:t>Tversky</a:t>
            </a:r>
            <a:r>
              <a:rPr lang="it-IT" altLang="en-US" sz="1800" dirty="0"/>
              <a:t> </a:t>
            </a:r>
            <a:r>
              <a:rPr lang="it-IT" altLang="en-US" sz="1800" dirty="0" err="1"/>
              <a:t>is</a:t>
            </a:r>
            <a:r>
              <a:rPr lang="it-IT" altLang="en-US" sz="1800" dirty="0"/>
              <a:t> </a:t>
            </a:r>
            <a:r>
              <a:rPr lang="it-IT" altLang="en-US" sz="1800" dirty="0" err="1"/>
              <a:t>too</a:t>
            </a:r>
            <a:r>
              <a:rPr lang="it-IT" altLang="en-US" sz="1800" dirty="0"/>
              <a:t> </a:t>
            </a:r>
            <a:r>
              <a:rPr lang="it-IT" altLang="en-US" sz="1800" dirty="0" err="1"/>
              <a:t>much</a:t>
            </a:r>
            <a:r>
              <a:rPr lang="it-IT" altLang="en-US" sz="1800" dirty="0"/>
              <a:t> </a:t>
            </a:r>
            <a:r>
              <a:rPr lang="it-IT" altLang="en-US" sz="1800" dirty="0" err="1"/>
              <a:t>pessimistic</a:t>
            </a:r>
            <a:r>
              <a:rPr lang="it-IT" altLang="en-US" sz="1800" dirty="0"/>
              <a:t> </a:t>
            </a:r>
            <a:r>
              <a:rPr lang="it-IT" altLang="en-US" sz="1800" dirty="0" err="1"/>
              <a:t>about</a:t>
            </a:r>
            <a:r>
              <a:rPr lang="it-IT" altLang="en-US" sz="1800" dirty="0"/>
              <a:t> the </a:t>
            </a:r>
            <a:r>
              <a:rPr lang="it-IT" altLang="en-US" sz="1800" dirty="0" err="1"/>
              <a:t>ability</a:t>
            </a:r>
            <a:r>
              <a:rPr lang="it-IT" altLang="en-US" sz="1800" dirty="0"/>
              <a:t> of </a:t>
            </a:r>
            <a:r>
              <a:rPr lang="it-IT" altLang="en-US" sz="1800" dirty="0" err="1"/>
              <a:t>people</a:t>
            </a:r>
            <a:r>
              <a:rPr lang="it-IT" altLang="en-US" sz="1800" dirty="0"/>
              <a:t> to </a:t>
            </a:r>
            <a:r>
              <a:rPr lang="it-IT" altLang="en-US" sz="1800" dirty="0" err="1"/>
              <a:t>make</a:t>
            </a:r>
            <a:r>
              <a:rPr lang="it-IT" altLang="en-US" sz="1800" dirty="0"/>
              <a:t> </a:t>
            </a:r>
            <a:r>
              <a:rPr lang="it-IT" altLang="en-US" sz="1800" dirty="0" err="1"/>
              <a:t>correct</a:t>
            </a:r>
            <a:r>
              <a:rPr lang="it-IT" altLang="en-US" sz="1800" dirty="0"/>
              <a:t> </a:t>
            </a:r>
            <a:r>
              <a:rPr lang="it-IT" altLang="en-US" sz="1800" dirty="0" err="1"/>
              <a:t>judgements</a:t>
            </a:r>
            <a:r>
              <a:rPr lang="it-IT" altLang="en-US" sz="1800" dirty="0"/>
              <a:t> </a:t>
            </a:r>
          </a:p>
        </p:txBody>
      </p:sp>
      <p:sp>
        <p:nvSpPr>
          <p:cNvPr id="161796" name="Rectangle 8">
            <a:extLst>
              <a:ext uri="{FF2B5EF4-FFF2-40B4-BE49-F238E27FC236}">
                <a16:creationId xmlns:a16="http://schemas.microsoft.com/office/drawing/2014/main" id="{B46D4235-8578-8243-9E4D-129BF87573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9" y="1125538"/>
            <a:ext cx="71281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2400" dirty="0"/>
              <a:t>“</a:t>
            </a:r>
            <a:r>
              <a:rPr lang="it-IT" altLang="en-US" sz="2400" dirty="0" err="1"/>
              <a:t>We</a:t>
            </a:r>
            <a:r>
              <a:rPr lang="it-IT" altLang="en-US" sz="2400" dirty="0"/>
              <a:t> </a:t>
            </a:r>
            <a:r>
              <a:rPr lang="it-IT" altLang="en-US" sz="2400" dirty="0" err="1"/>
              <a:t>cannot</a:t>
            </a:r>
            <a:r>
              <a:rPr lang="it-IT" altLang="en-US" sz="2400" dirty="0"/>
              <a:t> be so </a:t>
            </a:r>
            <a:r>
              <a:rPr lang="it-IT" altLang="en-US" sz="2400" dirty="0" err="1"/>
              <a:t>stupid</a:t>
            </a:r>
            <a:r>
              <a:rPr lang="it-IT" altLang="en-US" sz="2400" dirty="0"/>
              <a:t>!” </a:t>
            </a:r>
            <a:r>
              <a:rPr lang="it-IT" altLang="en-US" sz="2400" dirty="0">
                <a:solidFill>
                  <a:srgbClr val="C00000"/>
                </a:solidFill>
              </a:rPr>
              <a:t>(</a:t>
            </a:r>
            <a:r>
              <a:rPr lang="it-IT" altLang="en-US" sz="2400" dirty="0" err="1">
                <a:solidFill>
                  <a:srgbClr val="C00000"/>
                </a:solidFill>
              </a:rPr>
              <a:t>expert</a:t>
            </a:r>
            <a:r>
              <a:rPr lang="it-IT" altLang="en-US" sz="2400" dirty="0">
                <a:solidFill>
                  <a:srgbClr val="C00000"/>
                </a:solidFill>
              </a:rPr>
              <a:t> </a:t>
            </a:r>
            <a:r>
              <a:rPr lang="it-IT" altLang="en-US" sz="2400" dirty="0" err="1">
                <a:solidFill>
                  <a:srgbClr val="C00000"/>
                </a:solidFill>
              </a:rPr>
              <a:t>decision</a:t>
            </a:r>
            <a:r>
              <a:rPr lang="it-IT" altLang="en-US" sz="2400" dirty="0">
                <a:solidFill>
                  <a:srgbClr val="C00000"/>
                </a:solidFill>
              </a:rPr>
              <a:t> </a:t>
            </a:r>
            <a:r>
              <a:rPr lang="it-IT" altLang="en-US" sz="2400" dirty="0" err="1">
                <a:solidFill>
                  <a:srgbClr val="C00000"/>
                </a:solidFill>
              </a:rPr>
              <a:t>making</a:t>
            </a:r>
            <a:r>
              <a:rPr lang="it-IT" altLang="en-US" sz="2400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161797" name="Rectangle 9">
            <a:extLst>
              <a:ext uri="{FF2B5EF4-FFF2-40B4-BE49-F238E27FC236}">
                <a16:creationId xmlns:a16="http://schemas.microsoft.com/office/drawing/2014/main" id="{234B18D5-B875-7748-BA50-1DB01C0C52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9" y="2395538"/>
            <a:ext cx="64844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2400" dirty="0"/>
              <a:t>“</a:t>
            </a:r>
            <a:r>
              <a:rPr lang="it-IT" altLang="en-US" sz="2400" dirty="0" err="1"/>
              <a:t>They</a:t>
            </a:r>
            <a:r>
              <a:rPr lang="it-IT" altLang="en-US" sz="2400" dirty="0"/>
              <a:t> are </a:t>
            </a:r>
            <a:r>
              <a:rPr lang="it-IT" altLang="en-US" sz="2400" dirty="0" err="1"/>
              <a:t>only</a:t>
            </a:r>
            <a:r>
              <a:rPr lang="it-IT" altLang="en-US" sz="2400" dirty="0"/>
              <a:t> games!” </a:t>
            </a:r>
            <a:r>
              <a:rPr lang="it-IT" altLang="en-US" sz="2400" dirty="0">
                <a:solidFill>
                  <a:srgbClr val="C00000"/>
                </a:solidFill>
              </a:rPr>
              <a:t>(</a:t>
            </a:r>
            <a:r>
              <a:rPr lang="it-IT" altLang="en-US" sz="2400" dirty="0" err="1">
                <a:solidFill>
                  <a:srgbClr val="C00000"/>
                </a:solidFill>
              </a:rPr>
              <a:t>naturalistic</a:t>
            </a:r>
            <a:r>
              <a:rPr lang="it-IT" altLang="en-US" sz="2400" dirty="0">
                <a:solidFill>
                  <a:srgbClr val="C00000"/>
                </a:solidFill>
              </a:rPr>
              <a:t> </a:t>
            </a:r>
            <a:r>
              <a:rPr lang="it-IT" altLang="en-US" sz="2400" dirty="0" err="1">
                <a:solidFill>
                  <a:srgbClr val="C00000"/>
                </a:solidFill>
              </a:rPr>
              <a:t>approach</a:t>
            </a:r>
            <a:r>
              <a:rPr lang="it-IT" altLang="en-US" sz="2400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161798" name="Rectangle 10">
            <a:extLst>
              <a:ext uri="{FF2B5EF4-FFF2-40B4-BE49-F238E27FC236}">
                <a16:creationId xmlns:a16="http://schemas.microsoft.com/office/drawing/2014/main" id="{FCD69F1B-D14C-1545-A7B2-2B99440DF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3613" y="2709863"/>
            <a:ext cx="7848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en-US" sz="1800" dirty="0" err="1"/>
              <a:t>Results</a:t>
            </a:r>
            <a:r>
              <a:rPr lang="it-IT" altLang="en-US" sz="1800" dirty="0"/>
              <a:t> </a:t>
            </a:r>
            <a:r>
              <a:rPr lang="it-IT" altLang="en-US" sz="1800" dirty="0" err="1"/>
              <a:t>cannot</a:t>
            </a:r>
            <a:r>
              <a:rPr lang="it-IT" altLang="en-US" sz="1800" dirty="0"/>
              <a:t> be </a:t>
            </a:r>
            <a:r>
              <a:rPr lang="it-IT" altLang="en-US" sz="1800" dirty="0" err="1"/>
              <a:t>generalized</a:t>
            </a:r>
            <a:r>
              <a:rPr lang="it-IT" altLang="en-US" sz="1800" dirty="0"/>
              <a:t> to </a:t>
            </a:r>
            <a:r>
              <a:rPr lang="it-IT" altLang="en-US" sz="1800" dirty="0" err="1"/>
              <a:t>real</a:t>
            </a:r>
            <a:r>
              <a:rPr lang="it-IT" altLang="en-US" sz="1800" dirty="0"/>
              <a:t> </a:t>
            </a:r>
            <a:r>
              <a:rPr lang="it-IT" altLang="en-US" sz="1800" dirty="0" err="1"/>
              <a:t>situations</a:t>
            </a:r>
            <a:endParaRPr lang="it-IT" altLang="en-US" sz="1800" dirty="0"/>
          </a:p>
        </p:txBody>
      </p:sp>
      <p:sp>
        <p:nvSpPr>
          <p:cNvPr id="161799" name="Rectangle 12">
            <a:extLst>
              <a:ext uri="{FF2B5EF4-FFF2-40B4-BE49-F238E27FC236}">
                <a16:creationId xmlns:a16="http://schemas.microsoft.com/office/drawing/2014/main" id="{BEC18601-FF96-964C-9AD7-6C0D24296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9" y="3573463"/>
            <a:ext cx="45921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2400" dirty="0"/>
              <a:t>“</a:t>
            </a:r>
            <a:r>
              <a:rPr lang="it-IT" altLang="en-US" sz="2400" dirty="0" err="1"/>
              <a:t>It’s</a:t>
            </a:r>
            <a:r>
              <a:rPr lang="it-IT" altLang="en-US" sz="2400" dirty="0"/>
              <a:t> </a:t>
            </a:r>
            <a:r>
              <a:rPr lang="it-IT" altLang="en-US" sz="2400" dirty="0" err="1"/>
              <a:t>not</a:t>
            </a:r>
            <a:r>
              <a:rPr lang="it-IT" altLang="en-US" sz="2400" dirty="0"/>
              <a:t> a </a:t>
            </a:r>
            <a:r>
              <a:rPr lang="it-IT" altLang="en-US" sz="2400" dirty="0" err="1"/>
              <a:t>mistake</a:t>
            </a:r>
            <a:r>
              <a:rPr lang="it-IT" altLang="en-US" sz="2400" dirty="0"/>
              <a:t>!” </a:t>
            </a:r>
            <a:r>
              <a:rPr lang="it-IT" altLang="en-US" sz="2400" dirty="0">
                <a:solidFill>
                  <a:srgbClr val="C00000"/>
                </a:solidFill>
              </a:rPr>
              <a:t>(</a:t>
            </a:r>
            <a:r>
              <a:rPr lang="it-IT" altLang="en-US" sz="2400" dirty="0" err="1">
                <a:solidFill>
                  <a:srgbClr val="C00000"/>
                </a:solidFill>
              </a:rPr>
              <a:t>Gigerenzer</a:t>
            </a:r>
            <a:r>
              <a:rPr lang="it-IT" altLang="en-US" sz="2400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161800" name="Rectangle 13">
            <a:extLst>
              <a:ext uri="{FF2B5EF4-FFF2-40B4-BE49-F238E27FC236}">
                <a16:creationId xmlns:a16="http://schemas.microsoft.com/office/drawing/2014/main" id="{DE99A310-2D8D-3841-9070-7306227EC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1550" y="3933825"/>
            <a:ext cx="7848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en-US" sz="1800" dirty="0" err="1"/>
              <a:t>They</a:t>
            </a:r>
            <a:r>
              <a:rPr lang="it-IT" altLang="en-US" sz="1800" dirty="0"/>
              <a:t> assume the </a:t>
            </a:r>
            <a:r>
              <a:rPr lang="it-IT" altLang="en-US" sz="1800" dirty="0" err="1"/>
              <a:t>choices</a:t>
            </a:r>
            <a:r>
              <a:rPr lang="it-IT" altLang="en-US" sz="1800" dirty="0"/>
              <a:t> made </a:t>
            </a:r>
            <a:r>
              <a:rPr lang="it-IT" altLang="en-US" sz="1800" dirty="0" err="1"/>
              <a:t>using</a:t>
            </a:r>
            <a:r>
              <a:rPr lang="it-IT" altLang="en-US" sz="1800" dirty="0"/>
              <a:t> the normative </a:t>
            </a:r>
            <a:r>
              <a:rPr lang="it-IT" altLang="en-US" sz="1800" dirty="0" err="1"/>
              <a:t>models</a:t>
            </a:r>
            <a:r>
              <a:rPr lang="it-IT" altLang="en-US" sz="1800" dirty="0"/>
              <a:t> are the best. </a:t>
            </a:r>
            <a:r>
              <a:rPr lang="it-IT" altLang="en-US" sz="1800" dirty="0" err="1"/>
              <a:t>This</a:t>
            </a:r>
            <a:r>
              <a:rPr lang="it-IT" altLang="en-US" sz="1800" dirty="0"/>
              <a:t> </a:t>
            </a:r>
            <a:r>
              <a:rPr lang="it-IT" altLang="en-US" sz="1800" dirty="0" err="1"/>
              <a:t>is</a:t>
            </a:r>
            <a:r>
              <a:rPr lang="it-IT" altLang="en-US" sz="1800" dirty="0"/>
              <a:t> </a:t>
            </a:r>
            <a:r>
              <a:rPr lang="it-IT" altLang="en-US" sz="1800" dirty="0" err="1"/>
              <a:t>not</a:t>
            </a:r>
            <a:r>
              <a:rPr lang="it-IT" altLang="en-US" sz="1800" dirty="0"/>
              <a:t> </a:t>
            </a:r>
            <a:r>
              <a:rPr lang="it-IT" altLang="en-US" sz="1800" dirty="0" err="1"/>
              <a:t>necessarily</a:t>
            </a:r>
            <a:r>
              <a:rPr lang="it-IT" altLang="en-US" sz="1800" dirty="0"/>
              <a:t> </a:t>
            </a:r>
            <a:r>
              <a:rPr lang="it-IT" altLang="en-US" sz="1800" dirty="0" err="1"/>
              <a:t>true</a:t>
            </a:r>
            <a:r>
              <a:rPr lang="it-IT" altLang="en-US" sz="1800" dirty="0"/>
              <a:t>. </a:t>
            </a:r>
          </a:p>
        </p:txBody>
      </p:sp>
      <p:sp>
        <p:nvSpPr>
          <p:cNvPr id="161801" name="Rectangle 14">
            <a:extLst>
              <a:ext uri="{FF2B5EF4-FFF2-40B4-BE49-F238E27FC236}">
                <a16:creationId xmlns:a16="http://schemas.microsoft.com/office/drawing/2014/main" id="{02F98A0C-59DD-034B-BD0B-E081553DC3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9" y="4838700"/>
            <a:ext cx="82670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2400" dirty="0"/>
              <a:t>“</a:t>
            </a:r>
            <a:r>
              <a:rPr lang="it-IT" altLang="en-US" sz="2400" dirty="0" err="1"/>
              <a:t>Probabilities</a:t>
            </a:r>
            <a:r>
              <a:rPr lang="it-IT" altLang="en-US" sz="2400" dirty="0"/>
              <a:t> are </a:t>
            </a:r>
            <a:r>
              <a:rPr lang="it-IT" altLang="en-US" sz="2400" dirty="0" err="1"/>
              <a:t>used</a:t>
            </a:r>
            <a:r>
              <a:rPr lang="it-IT" altLang="en-US" sz="2400" dirty="0"/>
              <a:t> </a:t>
            </a:r>
            <a:r>
              <a:rPr lang="it-IT" altLang="en-US" sz="2400" dirty="0" err="1"/>
              <a:t>instead</a:t>
            </a:r>
            <a:r>
              <a:rPr lang="it-IT" altLang="en-US" sz="2400" dirty="0"/>
              <a:t> of </a:t>
            </a:r>
            <a:r>
              <a:rPr lang="it-IT" altLang="en-US" sz="2400" dirty="0" err="1"/>
              <a:t>frequencies</a:t>
            </a:r>
            <a:r>
              <a:rPr lang="it-IT" altLang="en-US" sz="2400" dirty="0"/>
              <a:t>” </a:t>
            </a:r>
            <a:r>
              <a:rPr lang="it-IT" altLang="en-US" sz="2400" dirty="0">
                <a:solidFill>
                  <a:srgbClr val="C00000"/>
                </a:solidFill>
              </a:rPr>
              <a:t>(</a:t>
            </a:r>
            <a:r>
              <a:rPr lang="it-IT" altLang="en-US" sz="2400" dirty="0" err="1">
                <a:solidFill>
                  <a:srgbClr val="C00000"/>
                </a:solidFill>
              </a:rPr>
              <a:t>Gigerenzer</a:t>
            </a:r>
            <a:r>
              <a:rPr lang="it-IT" altLang="en-US" sz="2400" dirty="0">
                <a:solidFill>
                  <a:srgbClr val="C00000"/>
                </a:solidFill>
              </a:rPr>
              <a:t>)</a:t>
            </a:r>
            <a:endParaRPr lang="it-IT" altLang="en-US" sz="2400" dirty="0"/>
          </a:p>
        </p:txBody>
      </p:sp>
      <p:sp>
        <p:nvSpPr>
          <p:cNvPr id="161802" name="Rectangle 15">
            <a:extLst>
              <a:ext uri="{FF2B5EF4-FFF2-40B4-BE49-F238E27FC236}">
                <a16:creationId xmlns:a16="http://schemas.microsoft.com/office/drawing/2014/main" id="{9EC81DBA-E572-1B4D-8D3D-9F1D3FFD6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1550" y="5199063"/>
            <a:ext cx="7848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en-US" sz="1800" dirty="0" err="1"/>
              <a:t>Humans</a:t>
            </a:r>
            <a:r>
              <a:rPr lang="it-IT" altLang="en-US" sz="1800" dirty="0"/>
              <a:t> </a:t>
            </a:r>
            <a:r>
              <a:rPr lang="it-IT" altLang="en-US" sz="1800" dirty="0" err="1"/>
              <a:t>have</a:t>
            </a:r>
            <a:r>
              <a:rPr lang="it-IT" altLang="en-US" sz="1800" dirty="0"/>
              <a:t> </a:t>
            </a:r>
            <a:r>
              <a:rPr lang="it-IT" altLang="en-US" sz="1800" dirty="0" err="1"/>
              <a:t>evolved</a:t>
            </a:r>
            <a:r>
              <a:rPr lang="it-IT" altLang="en-US" sz="1800" dirty="0"/>
              <a:t> </a:t>
            </a:r>
            <a:r>
              <a:rPr lang="it-IT" altLang="en-US" sz="1800" dirty="0" err="1"/>
              <a:t>reasoning</a:t>
            </a:r>
            <a:r>
              <a:rPr lang="it-IT" altLang="en-US" sz="1800" dirty="0"/>
              <a:t> </a:t>
            </a:r>
            <a:r>
              <a:rPr lang="it-IT" altLang="en-US" sz="1800" dirty="0" err="1"/>
              <a:t>about</a:t>
            </a:r>
            <a:r>
              <a:rPr lang="it-IT" altLang="en-US" sz="1800" dirty="0"/>
              <a:t> </a:t>
            </a:r>
            <a:r>
              <a:rPr lang="it-IT" altLang="en-US" sz="1800" dirty="0" err="1"/>
              <a:t>frequency</a:t>
            </a:r>
            <a:r>
              <a:rPr lang="it-IT" altLang="en-US" sz="1800" dirty="0"/>
              <a:t>, </a:t>
            </a:r>
            <a:r>
              <a:rPr lang="it-IT" altLang="en-US" sz="1800" dirty="0" err="1"/>
              <a:t>not</a:t>
            </a:r>
            <a:r>
              <a:rPr lang="it-IT" altLang="en-US" sz="1800" dirty="0"/>
              <a:t> </a:t>
            </a:r>
            <a:r>
              <a:rPr lang="it-IT" altLang="en-US" sz="1800" dirty="0" err="1"/>
              <a:t>about</a:t>
            </a:r>
            <a:r>
              <a:rPr lang="it-IT" altLang="en-US" sz="1800" dirty="0"/>
              <a:t> </a:t>
            </a:r>
            <a:r>
              <a:rPr lang="it-IT" altLang="en-US" sz="1800" dirty="0" err="1"/>
              <a:t>probability</a:t>
            </a:r>
            <a:endParaRPr lang="it-IT" altLang="en-US" sz="1800" dirty="0"/>
          </a:p>
        </p:txBody>
      </p:sp>
      <p:sp>
        <p:nvSpPr>
          <p:cNvPr id="11" name="Rectangle 14">
            <a:extLst>
              <a:ext uri="{FF2B5EF4-FFF2-40B4-BE49-F238E27FC236}">
                <a16:creationId xmlns:a16="http://schemas.microsoft.com/office/drawing/2014/main" id="{FAEDE6E8-6033-6648-BE71-68CF80CA8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7889" y="5801796"/>
            <a:ext cx="92223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2400" dirty="0"/>
              <a:t>“</a:t>
            </a:r>
            <a:r>
              <a:rPr lang="it-IT" altLang="en-US" sz="2400" dirty="0" err="1"/>
              <a:t>What</a:t>
            </a:r>
            <a:r>
              <a:rPr lang="it-IT" altLang="en-US" sz="2400" dirty="0"/>
              <a:t> </a:t>
            </a:r>
            <a:r>
              <a:rPr lang="it-IT" altLang="en-US" sz="2400" dirty="0" err="1"/>
              <a:t>about</a:t>
            </a:r>
            <a:r>
              <a:rPr lang="it-IT" altLang="en-US" sz="2400" dirty="0"/>
              <a:t> the </a:t>
            </a:r>
            <a:r>
              <a:rPr lang="it-IT" altLang="en-US" sz="2400" dirty="0" err="1"/>
              <a:t>emotions</a:t>
            </a:r>
            <a:r>
              <a:rPr lang="it-IT" altLang="en-US" sz="2400" dirty="0"/>
              <a:t>?” </a:t>
            </a:r>
            <a:r>
              <a:rPr lang="it-IT" altLang="en-US" sz="2400" dirty="0">
                <a:solidFill>
                  <a:srgbClr val="C00000"/>
                </a:solidFill>
              </a:rPr>
              <a:t>(</a:t>
            </a:r>
            <a:r>
              <a:rPr lang="it-IT" altLang="en-US" sz="2400" dirty="0" err="1">
                <a:solidFill>
                  <a:srgbClr val="C00000"/>
                </a:solidFill>
              </a:rPr>
              <a:t>Emotion</a:t>
            </a:r>
            <a:r>
              <a:rPr lang="it-IT" altLang="en-US" sz="2400" dirty="0">
                <a:solidFill>
                  <a:srgbClr val="C00000"/>
                </a:solidFill>
              </a:rPr>
              <a:t> </a:t>
            </a:r>
            <a:r>
              <a:rPr lang="it-IT" altLang="en-US" sz="2400" dirty="0" err="1">
                <a:solidFill>
                  <a:srgbClr val="C00000"/>
                </a:solidFill>
              </a:rPr>
              <a:t>theories</a:t>
            </a:r>
            <a:r>
              <a:rPr lang="it-IT" altLang="en-US" sz="2400" dirty="0">
                <a:solidFill>
                  <a:srgbClr val="C00000"/>
                </a:solidFill>
              </a:rPr>
              <a:t> of </a:t>
            </a:r>
            <a:r>
              <a:rPr lang="it-IT" altLang="en-US" sz="2400" dirty="0" err="1">
                <a:solidFill>
                  <a:srgbClr val="C00000"/>
                </a:solidFill>
              </a:rPr>
              <a:t>decision</a:t>
            </a:r>
            <a:r>
              <a:rPr lang="it-IT" altLang="en-US" sz="2400" dirty="0">
                <a:solidFill>
                  <a:srgbClr val="C00000"/>
                </a:solidFill>
              </a:rPr>
              <a:t> </a:t>
            </a:r>
            <a:r>
              <a:rPr lang="it-IT" altLang="en-US" sz="2400" dirty="0" err="1">
                <a:solidFill>
                  <a:srgbClr val="C00000"/>
                </a:solidFill>
              </a:rPr>
              <a:t>making</a:t>
            </a:r>
            <a:r>
              <a:rPr lang="it-IT" altLang="en-US" sz="2400" dirty="0">
                <a:solidFill>
                  <a:srgbClr val="C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31648692"/>
      </p:ext>
    </p:extLst>
  </p:cSld>
  <p:clrMapOvr>
    <a:masterClrMapping/>
  </p:clrMapOvr>
  <p:transition spd="slow" advClick="0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1419</Words>
  <Application>Microsoft Macintosh PowerPoint</Application>
  <PresentationFormat>Widescreen</PresentationFormat>
  <Paragraphs>154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Fabio Ferlazzo</dc:creator>
  <cp:lastModifiedBy>Fabio Ferlazzo</cp:lastModifiedBy>
  <cp:revision>10</cp:revision>
  <dcterms:created xsi:type="dcterms:W3CDTF">2022-11-22T16:23:54Z</dcterms:created>
  <dcterms:modified xsi:type="dcterms:W3CDTF">2023-12-10T17:55:38Z</dcterms:modified>
</cp:coreProperties>
</file>