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1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custDataLst>
    <p:tags r:id="rId28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990"/>
    <a:srgbClr val="002060"/>
    <a:srgbClr val="822433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6" y="276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0660CB-F055-4E77-A9E0-733E5895B3EE}" type="datetimeFigureOut">
              <a:rPr lang="en-US" altLang="it-IT"/>
              <a:pPr>
                <a:defRPr/>
              </a:pPr>
              <a:t>2/8/2018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D85FE5-4F25-40DA-8C16-8E767CE09B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A7479AC-B97B-44F6-BEB8-373EB24492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2D6E41-1D1D-4BCB-8823-6E78DAF69A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306BCAB-9C08-49E2-8F2A-B86A003B6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48A2113-1C1E-4F0F-8D1F-4E52EC12E29F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9917522-9B8B-4301-8788-EDC4B5504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337A51A-4A67-47D4-B1AB-018B5D2A0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4F737C-71AA-4744-89BE-529B47FE3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F331CCC-EC84-4927-A8EA-4A31BE6C94FC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10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445244A-649B-40DB-B052-6EC5CC7A1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DC1819F-E1A0-4B14-BA48-FD9162EDF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Nota programmatore: facendo clic sull’autore (ritratto o nome) si apre una finestra con il testo della citazione; facendo clic sull’icona si apre una finestra con una biografia sintetica dell’autore.</a:t>
            </a:r>
          </a:p>
          <a:p>
            <a:pPr>
              <a:defRPr/>
            </a:pPr>
            <a:endParaRPr lang="it-IT" altLang="it-IT"/>
          </a:p>
          <a:p>
            <a:pPr>
              <a:defRPr/>
            </a:pPr>
            <a:r>
              <a:rPr lang="it-IT" altLang="it-IT"/>
              <a:t>Nota grafico: immagini kant.jpg, dilthey.jpg, durkheim.jpg, weber.jpg, dewey.jpg.</a:t>
            </a:r>
          </a:p>
          <a:p>
            <a:pPr>
              <a:defRPr/>
            </a:pPr>
            <a:endParaRPr lang="it-IT" altLang="it-IT"/>
          </a:p>
          <a:p>
            <a:pPr>
              <a:defRPr/>
            </a:pPr>
            <a:endParaRPr lang="it-IT" altLang="it-IT"/>
          </a:p>
          <a:p>
            <a:pPr>
              <a:defRPr/>
            </a:pPr>
            <a:r>
              <a:rPr lang="it-IT" altLang="it-IT" b="1"/>
              <a:t>Nota programmatore</a:t>
            </a:r>
          </a:p>
          <a:p>
            <a:pPr>
              <a:defRPr/>
            </a:pPr>
            <a:endParaRPr lang="it-IT" altLang="it-IT" b="1"/>
          </a:p>
          <a:p>
            <a:pPr>
              <a:defRPr/>
            </a:pPr>
            <a:r>
              <a:rPr lang="it-IT" altLang="it-IT" b="1"/>
              <a:t>PoP UP su Kant: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Tahoma" panose="020B0604030504040204" pitchFamily="34" charset="0"/>
              </a:rPr>
              <a:t>Foto: </a:t>
            </a:r>
            <a:r>
              <a:rPr lang="it-IT" alt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L’educazione e l’istruzione non debbono essere meramente meccaniche, ma fondarsi su dei principi, anche se in via non esclusivamente razionale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Tahoma" panose="020B0604030504040204" pitchFamily="34" charset="0"/>
              </a:rPr>
              <a:t>Immanuel Kant (1724-1804</a:t>
            </a:r>
            <a:r>
              <a:rPr lang="it-IT" altLang="it-IT" sz="2400" b="1">
                <a:solidFill>
                  <a:srgbClr val="003366"/>
                </a:solidFill>
                <a:latin typeface="Tahom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”Si crede che nell’educazione non siano necessari esperimenti rigorosi e che si possa decidere in via meramente razionale se qualcosa sarà buono oppure no… Si tratta di un errore grossolano e l’esperienza insegna che sovente i nostri tentativi – se ben regolati – mostrano degli effetti del tutto opposti a quelli che si sarebbero aspettati”. (citato in Becchi, E.,,1997, pag.3)</a:t>
            </a:r>
          </a:p>
          <a:p>
            <a:pPr>
              <a:defRPr/>
            </a:pPr>
            <a:endParaRPr lang="it-IT" altLang="it-IT" b="1"/>
          </a:p>
          <a:p>
            <a:pPr>
              <a:defRPr/>
            </a:pPr>
            <a:r>
              <a:rPr lang="it-IT" altLang="it-IT" b="1"/>
              <a:t>PoP UP su Dilthey: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Tahoma" panose="020B0604030504040204" pitchFamily="34" charset="0"/>
              </a:rPr>
              <a:t>Foto: </a:t>
            </a:r>
            <a:r>
              <a:rPr lang="it-IT" alt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La volontà negli esseri umani è libera e di conseguenza non è possibile predire le nostre azioni o fare generalizzazioni che le riguardino</a:t>
            </a:r>
          </a:p>
          <a:p>
            <a:pPr>
              <a:spcBef>
                <a:spcPct val="0"/>
              </a:spcBef>
              <a:defRPr/>
            </a:pPr>
            <a:endParaRPr lang="it-IT" altLang="it-IT" sz="2000" b="1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Tahoma" panose="020B0604030504040204" pitchFamily="34" charset="0"/>
              </a:rPr>
              <a:t>Wilhelm Dilthey (1833-1911</a:t>
            </a:r>
            <a:r>
              <a:rPr lang="it-IT" altLang="it-IT" sz="2400" b="1">
                <a:solidFill>
                  <a:srgbClr val="003366"/>
                </a:solidFill>
                <a:latin typeface="Tahom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Professore all’università di Berlino dal 1882 è uno dei più autorevoli rappresentanti dello storicismo tedesco. Tra i principali contributi ricordiamo: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 i="1">
                <a:solidFill>
                  <a:srgbClr val="003366"/>
                </a:solidFill>
                <a:latin typeface="Tahoma" panose="020B0604030504040204" pitchFamily="34" charset="0"/>
              </a:rPr>
              <a:t>Introduzione alle scienze dello spirito</a:t>
            </a: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 (1883) e </a:t>
            </a:r>
            <a:r>
              <a:rPr lang="it-IT" altLang="it-IT" sz="1800" i="1">
                <a:solidFill>
                  <a:srgbClr val="003366"/>
                </a:solidFill>
                <a:latin typeface="Tahoma" panose="020B0604030504040204" pitchFamily="34" charset="0"/>
              </a:rPr>
              <a:t>La costruzione del mondo storico</a:t>
            </a: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 (1910).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Dilthey propone la distinzione tra scienze della natura e scienze dello spirito, le prime con il compito limitato di stabilire le connessioni tra fatti e le seconde in grado di attingere al vero. La comprensione storica può essere raggiunta solo con uno sforzo di penetrazione simpatetica, con il quale ci si trasferisce e ci si immedesima negli altri e nelle altre epoche storiche.</a:t>
            </a:r>
          </a:p>
          <a:p>
            <a:pPr>
              <a:spcBef>
                <a:spcPct val="0"/>
              </a:spcBef>
              <a:defRPr/>
            </a:pPr>
            <a:endParaRPr lang="it-IT" altLang="it-IT" sz="180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it-IT" altLang="it-IT" b="1"/>
              <a:t>PoP UP su Durkheim:</a:t>
            </a:r>
          </a:p>
          <a:p>
            <a:pPr>
              <a:defRPr/>
            </a:pPr>
            <a:r>
              <a:rPr lang="it-IT" altLang="it-IT" b="1"/>
              <a:t>Manca</a:t>
            </a:r>
          </a:p>
          <a:p>
            <a:pPr>
              <a:defRPr/>
            </a:pPr>
            <a:endParaRPr lang="it-IT" altLang="it-IT" b="1"/>
          </a:p>
          <a:p>
            <a:pPr>
              <a:defRPr/>
            </a:pPr>
            <a:r>
              <a:rPr lang="it-IT" altLang="it-IT" b="1"/>
              <a:t>Pop UP su Weber: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Tahoma" panose="020B0604030504040204" pitchFamily="34" charset="0"/>
              </a:rPr>
              <a:t>Foto:</a:t>
            </a:r>
            <a:r>
              <a:rPr lang="it-IT" alt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La sociologia considera le regolarità di comportamento che si verificano nei fenomeni storici</a:t>
            </a:r>
            <a:endParaRPr lang="it-IT" altLang="it-IT" sz="2000" b="1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it-IT" altLang="it-IT" sz="2000" b="1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Tahoma" panose="020B0604030504040204" pitchFamily="34" charset="0"/>
              </a:rPr>
              <a:t>Max Weber (1864-1920)</a:t>
            </a:r>
            <a:endParaRPr lang="it-IT" altLang="it-IT" sz="2400" b="1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Professore di economia politica prima a Frisburgo (1894) e poi ad Heidelberg (1896).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 i="1">
                <a:solidFill>
                  <a:srgbClr val="003366"/>
                </a:solidFill>
                <a:latin typeface="Tahoma" panose="020B0604030504040204" pitchFamily="34" charset="0"/>
              </a:rPr>
              <a:t>L’oggettività conoscitiva della scienza sociale e della politica sociale</a:t>
            </a: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 (1904) e </a:t>
            </a:r>
            <a:r>
              <a:rPr lang="it-IT" altLang="it-IT" sz="1800" i="1">
                <a:solidFill>
                  <a:srgbClr val="003366"/>
                </a:solidFill>
                <a:latin typeface="Tahoma" panose="020B0604030504040204" pitchFamily="34" charset="0"/>
              </a:rPr>
              <a:t>Studi critici sulla logica delle scienze della cultura</a:t>
            </a: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 (1906). Le indicazioni metodologiche furono da Weber concretizzate in due lavori </a:t>
            </a:r>
            <a:r>
              <a:rPr lang="it-IT" altLang="it-IT" sz="1800" i="1">
                <a:solidFill>
                  <a:srgbClr val="003366"/>
                </a:solidFill>
                <a:latin typeface="Tahoma" panose="020B0604030504040204" pitchFamily="34" charset="0"/>
              </a:rPr>
              <a:t>L’etica protestante e lo spirito del capitalismo</a:t>
            </a: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 (1905) e </a:t>
            </a:r>
            <a:r>
              <a:rPr lang="it-IT" altLang="it-IT" sz="1800" i="1">
                <a:solidFill>
                  <a:srgbClr val="003366"/>
                </a:solidFill>
                <a:latin typeface="Tahoma" panose="020B0604030504040204" pitchFamily="34" charset="0"/>
              </a:rPr>
              <a:t>Le sette protestanti e lo spirito del capitalismo</a:t>
            </a:r>
            <a:r>
              <a:rPr lang="it-IT" altLang="it-IT" sz="1800">
                <a:solidFill>
                  <a:srgbClr val="003366"/>
                </a:solidFill>
                <a:latin typeface="Tahoma" panose="020B0604030504040204" pitchFamily="34" charset="0"/>
              </a:rPr>
              <a:t> (1906). Tra gli scritti dell’ultimo periodo merita ricordare Il senso della avalutatività delle scienze sociologiche ed economiche (1916) e Il lavoro intellettuale come professione (1919)</a:t>
            </a:r>
          </a:p>
          <a:p>
            <a:pPr>
              <a:defRPr/>
            </a:pPr>
            <a:endParaRPr lang="it-IT" altLang="it-IT" b="1"/>
          </a:p>
          <a:p>
            <a:pPr>
              <a:defRPr/>
            </a:pPr>
            <a:r>
              <a:rPr lang="it-IT" altLang="it-IT" b="1"/>
              <a:t>Pop Up su Dewey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Arial Unicode MS" panose="020B0604020202020204" pitchFamily="34" charset="-128"/>
              </a:rPr>
              <a:t>Foto: </a:t>
            </a:r>
            <a:r>
              <a:rPr lang="it-IT" alt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La valutazione pratica, cioè storico sociale o etica, ha la stessa struttura del giudizio scientifico in quanto ha il suo stesso carattere operativo</a:t>
            </a:r>
          </a:p>
          <a:p>
            <a:pPr>
              <a:spcBef>
                <a:spcPct val="0"/>
              </a:spcBef>
              <a:defRPr/>
            </a:pPr>
            <a:endParaRPr lang="it-IT" altLang="it-IT" sz="2000" b="1">
              <a:solidFill>
                <a:srgbClr val="003366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Arial Unicode MS" panose="020B0604020202020204" pitchFamily="34" charset="-128"/>
              </a:rPr>
              <a:t>John Dewey (1859-1952)</a:t>
            </a:r>
            <a:endParaRPr lang="it-IT" altLang="it-IT" sz="2400" b="1">
              <a:solidFill>
                <a:srgbClr val="003366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Dewey , dopo aver insegnato nelle università del Michigan e del Minnesota, ha lavorato per dieci anni fino al 1904 a Chicago ed infine all’università di New York dove rimase fino al 1929.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Tra le opere ricordiamo: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Democrazia e educazione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(1916);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la Condotta dell’uomo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(1922);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Esperienza e natura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(1925);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L’arte come esperienza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(1935);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Logica come teoria dell’indagine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(1938) e i due saggi pubblicati nell’Enciclopedia delle scienze unificate intitolati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Teoria della valutazione e L’unità della scienza come problema sociale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(1939).</a:t>
            </a:r>
          </a:p>
          <a:p>
            <a:pPr>
              <a:defRPr/>
            </a:pPr>
            <a:endParaRPr lang="it-IT" altLang="it-IT" b="1"/>
          </a:p>
          <a:p>
            <a:pPr>
              <a:defRPr/>
            </a:pPr>
            <a:r>
              <a:rPr lang="it-IT" altLang="it-IT" b="1"/>
              <a:t> </a:t>
            </a:r>
          </a:p>
          <a:p>
            <a:pPr>
              <a:spcBef>
                <a:spcPct val="0"/>
              </a:spcBef>
              <a:defRPr/>
            </a:pPr>
            <a:endParaRPr lang="it-IT" altLang="it-IT" sz="180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defRPr/>
            </a:pPr>
            <a:endParaRPr lang="it-IT" altLang="it-IT"/>
          </a:p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52D1D7-01B3-4231-9103-5485139FA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24589FAE-ACE3-47F4-B938-5B48B2BE3C01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11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7E65847-E411-45E6-9A00-5129B23D2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E3F411F-E891-4C56-B83D-93A02D38E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programmatore: link da </a:t>
            </a:r>
            <a:r>
              <a:rPr lang="it-IT" altLang="it-IT" sz="1600" u="sng">
                <a:solidFill>
                  <a:schemeClr val="hlink"/>
                </a:solidFill>
                <a:latin typeface="Verdana" panose="020B0604030504040204" pitchFamily="34" charset="0"/>
                <a:ea typeface="ヒラギノ角ゴ Pro W3" charset="-128"/>
              </a:rPr>
              <a:t>processo iniziato da tempo</a:t>
            </a:r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 all’approfondimento seguente:</a:t>
            </a:r>
          </a:p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“il processo di trasformazione della pedagogia tradizionale basata un po’ sulla filosofia un po’ sul buonsenso in qualcosa che abbia fondamento o natura scientifica, è un processo che dura da molti decenni anzi da secoli” (Visalberghi, 1979)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ECF7D3-3AC7-493D-8C61-EAB6AE73B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62E191B9-2E42-4004-8F9F-74AE9778D2BF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12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08E767E-7C31-4B4D-913F-62097DBBF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D577E20-8B53-4CCE-A08A-498E269B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programmatore: facendo clic sull’icona si apre una finestra con una biografia sintetica dell’autore.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immagini durkheim.jpg,  dewey.jpg.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06C32C-D734-43D5-90D2-D129D65A7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CBE87322-EC5E-49CD-93D6-94B904345347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13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5E632BA-1FB8-48DD-9F20-CD3855020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EC0BF44-081A-4696-9FA2-2EE26835F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programmatore: facendo clic sull’icona si apre una finestra con una biografia sintetica dell’autore.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mialaret.jpg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D5DD38-B8F6-42A0-93DF-0EFCB238F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E03F3B52-8805-450D-9729-B4E7C3D657EA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14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2F9C607-5E56-4A83-9003-BA335EE74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56C62CD-28B8-4B38-BF69-FDA65CA31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0FA482-5760-4D90-AFE4-BE97D38AF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D836B5C2-88E4-4BCA-AC65-F916E81176DB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15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E9E977D-EBBF-4208-89F4-6C64D6CEE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037F57D-FD03-4F66-9EDF-C02A387DF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al programmatore. Tipo di quesito: abbinamento.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Risposta esatta: da sin. In alto, in senso orario: conoscenza dell’allievo, conoscenza della società, conoscenza della materia, conoscenza dei metodi.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Repliche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Risposta esatta: Molto bene. Ora vedremo questo schema più in dettaglio.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Risposta errata: Attenzione, non hai abbinato correttamente tutte le opzioni.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Risposta non fornita: Questo è l’abbinamento corretto. Ora vedremo lo schema più in dettaglio.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35D192-28E3-4013-8010-4C3E54DA6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FAC13D46-E420-4BD3-8ADA-41CDADC2AA9A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16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3388C54-DB2C-4936-A6D7-5722637F6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84710B2-C525-4A73-A2CC-3670EC048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E9DA7E-EAD1-41B6-99CD-F28BA0C87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258024FA-FE67-467D-9141-0D76A9A3C187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17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506C37E-BC75-4513-A5A4-75357B847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8D8BC17-40EA-4B8D-B2C4-109D4FF24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78085.JPG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programmatore: Link da progressiva sfiducia al seguente approfondimento:</a:t>
            </a:r>
          </a:p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  <a:p>
            <a:pPr>
              <a:spcBef>
                <a:spcPct val="0"/>
              </a:spcBef>
            </a:pPr>
            <a:r>
              <a:rPr lang="it-IT" altLang="it-IT" sz="1600">
                <a:latin typeface="Verdana" panose="020B0604030504040204" pitchFamily="34" charset="0"/>
                <a:ea typeface="ヒラギノ角ゴ Pro W3" charset="-128"/>
              </a:rPr>
              <a:t>“Assistiamo oggi a una diffusa sfiducia verso la scienza, o addirittura verso ogni approccio razionale ai problemi. Sono messe in causa non solo le applicazioni tecniche della ricerca scientifica, ma la stessa oggettività di tale conoscenza e soprattutto il suo valore umano e sociale” (Visalberghi, 1978, p. 10)</a:t>
            </a:r>
            <a:endParaRPr lang="en-US" altLang="it-IT" sz="1600">
              <a:latin typeface="Verdana" panose="020B0604030504040204" pitchFamily="34" charset="0"/>
              <a:ea typeface="ヒラギノ角ゴ Pro W3" charset="-128"/>
            </a:endParaRPr>
          </a:p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129467-2AE8-4203-822B-F3F9643C2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2CB7D8CB-5B5B-4D08-8294-63000E1E1501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18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60A738C-A2FA-40CC-AF64-85EEEE8E2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0B55F11-E739-4CBA-8D67-81543695E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70202C-4D04-402C-B674-4443ECCD4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68280F12-15D5-42CD-AC85-CEF6341D47B4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19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EEB5DE8-CDB6-48C5-9107-66D79DF60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39FAF78-2C9F-40F5-BFB2-85999EDD3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4734ED-03FE-4846-BDCE-911A3DCCB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4FABA738-F4A9-4166-843B-7AD6EB148BDE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6AE3C0A-AE47-4BEE-AA9A-525E5C765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01F8DA2-09E5-4D74-8B00-5F3E5E79E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78137.JPG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AD5D9B-C2D2-4725-94DA-DE98ED90F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C09B88B4-D64D-446B-BBA9-9F067A8890BC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20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6BEF712-F588-4B80-AA0D-FF8880996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32A6B8A-79D0-4F88-942B-7BE779362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02040-256F-4241-BDB1-4B47101D0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1FBD0764-8DC6-40B7-9195-A2DAA709EE42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21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F6632FE-B5EE-4182-85AF-B3AAD44F0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E43DB4B-ABCE-4AEA-B511-F4BAA876E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3B60FE-A4F8-4B72-921A-3593A7BEF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0A94AC79-E3BD-4DA5-91A5-8596D3643CC4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22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7CD1A9A-A162-49C6-AEA3-B89FA91C4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DD2F015-5FF5-405F-B088-CE8BF8537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97092.JPG</a:t>
            </a:r>
          </a:p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programmatore: link da al seguente approfondimento:</a:t>
            </a:r>
          </a:p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  <a:p>
            <a:pPr>
              <a:spcBef>
                <a:spcPct val="0"/>
              </a:spcBef>
            </a:pPr>
            <a:r>
              <a:rPr lang="it-IT" altLang="it-IT" sz="1400">
                <a:latin typeface="Tahoma" panose="020B0604030504040204" pitchFamily="34" charset="0"/>
                <a:ea typeface="ヒラギノ角ゴ Pro W3" charset="-128"/>
              </a:rPr>
              <a:t>Letture consigliate:</a:t>
            </a:r>
          </a:p>
          <a:p>
            <a:pPr>
              <a:spcBef>
                <a:spcPct val="0"/>
              </a:spcBef>
            </a:pPr>
            <a:r>
              <a:rPr lang="it-IT" altLang="it-IT" sz="1400">
                <a:latin typeface="Tahoma" panose="020B0604030504040204" pitchFamily="34" charset="0"/>
                <a:ea typeface="ヒラギノ角ゴ Pro W3" charset="-128"/>
              </a:rPr>
              <a:t>Il Libro dell’</a:t>
            </a:r>
            <a:r>
              <a:rPr lang="it-IT" altLang="it-IT" sz="1400" i="1">
                <a:latin typeface="Tahoma" panose="020B0604030504040204" pitchFamily="34" charset="0"/>
                <a:ea typeface="ヒラギノ角ゴ Pro W3" charset="-128"/>
              </a:rPr>
              <a:t>Ecclesiaste</a:t>
            </a:r>
            <a:r>
              <a:rPr lang="it-IT" altLang="it-IT" sz="1400">
                <a:latin typeface="Tahoma" panose="020B0604030504040204" pitchFamily="34" charset="0"/>
                <a:ea typeface="ヒラギノ角ゴ Pro W3" charset="-128"/>
              </a:rPr>
              <a:t> o </a:t>
            </a:r>
            <a:r>
              <a:rPr lang="it-IT" altLang="it-IT" sz="1400" i="1">
                <a:latin typeface="Tahoma" panose="020B0604030504040204" pitchFamily="34" charset="0"/>
                <a:ea typeface="ヒラギノ角ゴ Pro W3" charset="-128"/>
              </a:rPr>
              <a:t>Qoelet</a:t>
            </a:r>
          </a:p>
          <a:p>
            <a:pPr>
              <a:spcBef>
                <a:spcPct val="0"/>
              </a:spcBef>
            </a:pPr>
            <a:r>
              <a:rPr lang="it-IT" altLang="it-IT" sz="1400">
                <a:latin typeface="Tahoma" panose="020B0604030504040204" pitchFamily="34" charset="0"/>
                <a:ea typeface="ヒラギノ角ゴ Pro W3" charset="-128"/>
              </a:rPr>
              <a:t>Primo Levi </a:t>
            </a:r>
            <a:r>
              <a:rPr lang="it-IT" altLang="it-IT" sz="1400" i="1">
                <a:latin typeface="Tahoma" panose="020B0604030504040204" pitchFamily="34" charset="0"/>
                <a:ea typeface="ヒラギノ角ゴ Pro W3" charset="-128"/>
              </a:rPr>
              <a:t>Se questo è un uomo</a:t>
            </a:r>
          </a:p>
          <a:p>
            <a:pPr>
              <a:spcBef>
                <a:spcPct val="0"/>
              </a:spcBef>
            </a:pPr>
            <a:r>
              <a:rPr lang="it-IT" altLang="it-IT" sz="1400">
                <a:latin typeface="Tahoma" panose="020B0604030504040204" pitchFamily="34" charset="0"/>
                <a:ea typeface="ヒラギノ角ゴ Pro W3" charset="-128"/>
              </a:rPr>
              <a:t>H. Camara, </a:t>
            </a:r>
            <a:r>
              <a:rPr lang="it-IT" altLang="it-IT" sz="1400" i="1">
                <a:latin typeface="Tahoma" panose="020B0604030504040204" pitchFamily="34" charset="0"/>
                <a:ea typeface="ヒラギノ角ゴ Pro W3" charset="-128"/>
              </a:rPr>
              <a:t>Il deserto è profondo</a:t>
            </a:r>
          </a:p>
          <a:p>
            <a:pPr>
              <a:spcBef>
                <a:spcPct val="0"/>
              </a:spcBef>
            </a:pPr>
            <a:r>
              <a:rPr lang="it-IT" altLang="it-IT" sz="1400">
                <a:latin typeface="Tahoma" panose="020B0604030504040204" pitchFamily="34" charset="0"/>
                <a:ea typeface="ヒラギノ角ゴ Pro W3" charset="-128"/>
              </a:rPr>
              <a:t>Cesare Beccaria, </a:t>
            </a:r>
            <a:r>
              <a:rPr lang="it-IT" altLang="it-IT" sz="1400" i="1">
                <a:latin typeface="Tahoma" panose="020B0604030504040204" pitchFamily="34" charset="0"/>
                <a:ea typeface="ヒラギノ角ゴ Pro W3" charset="-128"/>
              </a:rPr>
              <a:t>Dei delitti e delle pene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1403DC-D059-43DC-956B-43B6C5238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50D97DED-01E7-4489-9DC9-AD990B183C98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23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E5A5FB3-2E1A-45C0-9641-F9D1A1349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77E5DDD-43D2-464D-9370-C9F58A079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73095_crop.jpg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BAE327-5093-485D-9776-F1EF61826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9D1D3C6C-C077-451A-BC86-2319A6C4A0DE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24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B0516B5-2BC6-49AC-BC1F-CB75DE45A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1F317FD-8E2A-47E8-9FB3-FB2713E49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9FFC21-EB3B-4113-A726-6B89D9CC1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08213CB6-5951-47CB-998A-C9EF07623993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3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E0F9127-95ED-4D60-8C60-238EEFBE2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034262C-3531-48F2-B934-2881AEB97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78013.JPG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D107F-922A-4733-91A9-05D299AA2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C9AE4A-6C36-43AC-B86C-DCF440318C1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4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E002D85-4310-411F-BD30-6695B8BFB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36381E6-48B3-4F27-82DA-4FF73ED6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images[10].jpg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DD7B55-E80D-4BD0-B9AE-64F05F0E1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05154D47-53CC-45F0-936A-9304EB09B899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5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0C66EB8-7ECF-4C2B-B768-8098201F8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587F157-95FF-4632-A64F-7CCEBD1A1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78056.JPG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C3F679-0BD3-4B89-A463-D2E6E9E0C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381F1A54-4506-4E3C-8F21-66051C0894C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6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69D503C-A67F-4686-8F70-C31ADF23A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CE464B6-BB18-4A99-8689-E54D26062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8997D4-3C0A-4C26-B98C-FF1D23BB2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E959589-2419-4384-9E89-7964C406DE50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7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E4848BF-6093-454D-91DC-5F1BFBEE5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CAC1D30-073C-458A-BE5F-01B6DE991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Nota grafico: immagine dewey.jpg</a:t>
            </a:r>
          </a:p>
          <a:p>
            <a:pPr>
              <a:defRPr/>
            </a:pPr>
            <a:r>
              <a:rPr lang="it-IT" altLang="it-IT" b="1"/>
              <a:t>Pop Up su Dewey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Arial Unicode MS" panose="020B0604020202020204" pitchFamily="34" charset="-128"/>
              </a:rPr>
              <a:t>Foto: </a:t>
            </a:r>
            <a:r>
              <a:rPr lang="it-IT" alt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La valutazione pratica, cioè storico sociale o etica, ha la stessa struttura del giudizio scientifico in quanto ha il suo stesso carattere operativo</a:t>
            </a:r>
          </a:p>
          <a:p>
            <a:pPr>
              <a:spcBef>
                <a:spcPct val="0"/>
              </a:spcBef>
              <a:defRPr/>
            </a:pPr>
            <a:endParaRPr lang="it-IT" altLang="it-IT" sz="2000" b="1">
              <a:solidFill>
                <a:srgbClr val="003366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2000" b="1">
                <a:solidFill>
                  <a:srgbClr val="003366"/>
                </a:solidFill>
                <a:latin typeface="Arial Unicode MS" panose="020B0604020202020204" pitchFamily="34" charset="-128"/>
              </a:rPr>
              <a:t>John Dewey (1859-1952)</a:t>
            </a:r>
            <a:endParaRPr lang="it-IT" altLang="it-IT" sz="2400" b="1">
              <a:solidFill>
                <a:srgbClr val="003366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Dewey , dopo aver insegnato nelle università del Michigan e del Minnesota, ha lavorato per dieci anni fino al 1904 a Chicago ed infine all’università di New York dove rimase fino al 1929. 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Tra le opere ricordiamo:</a:t>
            </a:r>
          </a:p>
          <a:p>
            <a:pPr>
              <a:spcBef>
                <a:spcPct val="0"/>
              </a:spcBef>
              <a:defRPr/>
            </a:pP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Democrazia e educazione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(1916);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la Condotta dell’uomo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(1922);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Esperienza e natura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(1925);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L’arte come esperienza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(1935);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Logica come teoria dell’indagine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(1938) e i due saggi pubblicati nell’Enciclopedia delle scienze unificate intitolati </a:t>
            </a:r>
            <a:r>
              <a:rPr lang="it-IT" altLang="it-IT" sz="1800" i="1">
                <a:solidFill>
                  <a:srgbClr val="003366"/>
                </a:solidFill>
                <a:latin typeface="Arial Unicode MS" panose="020B0604020202020204" pitchFamily="34" charset="-128"/>
              </a:rPr>
              <a:t>Teoria della valutazione e L’unità della scienza come problema sociale</a:t>
            </a:r>
            <a:r>
              <a:rPr lang="it-IT" altLang="it-IT" sz="1800">
                <a:solidFill>
                  <a:srgbClr val="003366"/>
                </a:solidFill>
                <a:latin typeface="Arial Unicode MS" panose="020B0604020202020204" pitchFamily="34" charset="-128"/>
              </a:rPr>
              <a:t> (1939).</a:t>
            </a:r>
          </a:p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96D5C9-2452-42C5-A78F-800A5B7CF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9AA6350C-4D7C-4FE9-96EB-7B716F39BEC5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8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2A925DF-E455-4F09-8DC8-432370E76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3DB11CE-DB57-4B94-9D24-4E4022D8C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78002.JPG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202629-BFDC-471C-9BCD-2A8916B40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hangingPunct="1">
              <a:defRPr/>
            </a:pPr>
            <a:fld id="{831D4629-7740-4A3B-A7C4-0C06FF14D757}" type="slidenum">
              <a:rPr lang="it-IT" altLang="it-IT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pPr eaLnBrk="1" hangingPunct="1">
                <a:defRPr/>
              </a:pPr>
              <a:t>9</a:t>
            </a:fld>
            <a:endParaRPr lang="it-IT" altLang="it-IT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532A276-9C9F-4023-9E9C-23E9B4028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81F2824-2DDB-436A-AE58-7217E2ED8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ヒラギノ角ゴ Pro W3" charset="-128"/>
              </a:rPr>
              <a:t>Nota grafico: immagine 78112.JPG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ADB1C5F0-CF8C-4AD1-AFC9-890EEC176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09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9EAB5957-DCC0-4DC0-ACE5-919B8D5E21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BBA440FA-EBFA-489D-A464-4D18D22BC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id="{465B6DF0-950B-434C-991A-949E5837F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6536B-8D16-49BC-A54D-AF4D93693A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7393CD-3DF2-4C65-8C43-4DC1D9F6BA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192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6E12D5-F91F-4D25-8513-05788AB7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id="{115DB266-168E-4EC4-AA0E-E68F2351C0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id="{B5E20894-D8FF-4967-B4C1-65EBE4922CB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E17E27C-CB3C-45C8-91E7-E049C8955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BDD0D9-E869-4D1F-A6F8-76CFAE05C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sperimentale</a:t>
            </a:r>
            <a:b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</a:br>
            <a:b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</a:br>
            <a:r>
              <a:rPr lang="en-US" altLang="it-IT" b="0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Pietro Lucisano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233FB8-7B56-403F-B794-EC60CE1DA3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eaLnBrk="1" hangingPunct="1"/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Metodologia</a:t>
            </a:r>
            <a:r>
              <a:rPr lang="en-US" altLang="it-IT">
                <a:latin typeface="Franklin Gothic Book" panose="020B0503020102020204" pitchFamily="34" charset="0"/>
                <a:cs typeface="Franklin Gothic Book" panose="020B0503020102020204" pitchFamily="34" charset="0"/>
              </a:rPr>
              <a:t> 1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Perché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Fare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ricerca</a:t>
            </a:r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id="{E1653703-751D-4266-9D57-AA1E71B8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7" name="Rectangle 21">
            <a:extLst>
              <a:ext uri="{FF2B5EF4-FFF2-40B4-BE49-F238E27FC236}">
                <a16:creationId xmlns:a16="http://schemas.microsoft.com/office/drawing/2014/main" id="{AEF3DA90-57AC-43B8-A9AA-F9F19ABA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1676400"/>
            <a:ext cx="1028700" cy="1295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6276" name="Rectangle 20">
            <a:extLst>
              <a:ext uri="{FF2B5EF4-FFF2-40B4-BE49-F238E27FC236}">
                <a16:creationId xmlns:a16="http://schemas.microsoft.com/office/drawing/2014/main" id="{EA4771D2-7583-49C9-B950-19E93296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1447800"/>
            <a:ext cx="1066800" cy="1371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6275" name="Rectangle 19">
            <a:extLst>
              <a:ext uri="{FF2B5EF4-FFF2-40B4-BE49-F238E27FC236}">
                <a16:creationId xmlns:a16="http://schemas.microsoft.com/office/drawing/2014/main" id="{BA540B9E-BBB4-4CCB-A84F-D0D7A097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1625600"/>
            <a:ext cx="1371600" cy="1143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6274" name="Rectangle 18">
            <a:extLst>
              <a:ext uri="{FF2B5EF4-FFF2-40B4-BE49-F238E27FC236}">
                <a16:creationId xmlns:a16="http://schemas.microsoft.com/office/drawing/2014/main" id="{0DBEC6DA-321D-4703-9E6A-6C3251FCC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752600"/>
            <a:ext cx="990600" cy="12573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6273" name="Rectangle 17">
            <a:extLst>
              <a:ext uri="{FF2B5EF4-FFF2-40B4-BE49-F238E27FC236}">
                <a16:creationId xmlns:a16="http://schemas.microsoft.com/office/drawing/2014/main" id="{87FDFF90-6F44-4661-B608-E0CD2DD0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4127500"/>
            <a:ext cx="990600" cy="1295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pic>
        <p:nvPicPr>
          <p:cNvPr id="24583" name="Picture 4" descr="luc10">
            <a:extLst>
              <a:ext uri="{FF2B5EF4-FFF2-40B4-BE49-F238E27FC236}">
                <a16:creationId xmlns:a16="http://schemas.microsoft.com/office/drawing/2014/main" id="{FA973A79-135A-4E60-BA42-7D5E327B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34290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AutoShape 5">
            <a:extLst>
              <a:ext uri="{FF2B5EF4-FFF2-40B4-BE49-F238E27FC236}">
                <a16:creationId xmlns:a16="http://schemas.microsoft.com/office/drawing/2014/main" id="{3C923896-6FC0-44F6-A0F5-E7E282473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57563"/>
            <a:ext cx="5486400" cy="1174750"/>
          </a:xfrm>
          <a:prstGeom prst="wedgeRoundRectCallout">
            <a:avLst>
              <a:gd name="adj1" fmla="val 2028"/>
              <a:gd name="adj2" fmla="val 63560"/>
              <a:gd name="adj3" fmla="val 16667"/>
            </a:avLst>
          </a:prstGeom>
          <a:solidFill>
            <a:schemeClr val="bg1"/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domanda è: la ricerca pedagogica è a pieno diritto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ricerca scientifica 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o deve essere considerata tra le discipline di tipo umanistico? Vediamo cosa ne pensano questi studiosi…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2EAF07C4-A0F3-4ADC-B004-25FB62B9A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410200"/>
            <a:ext cx="173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Immanuel Kant</a:t>
            </a:r>
          </a:p>
        </p:txBody>
      </p:sp>
      <p:sp>
        <p:nvSpPr>
          <p:cNvPr id="96263" name="Rectangle 7">
            <a:extLst>
              <a:ext uri="{FF2B5EF4-FFF2-40B4-BE49-F238E27FC236}">
                <a16:creationId xmlns:a16="http://schemas.microsoft.com/office/drawing/2014/main" id="{3B29C003-750E-40C9-B26D-EDC2D8B23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84500"/>
            <a:ext cx="176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Wilhelm Dilthey</a:t>
            </a:r>
          </a:p>
        </p:txBody>
      </p:sp>
      <p:sp>
        <p:nvSpPr>
          <p:cNvPr id="96264" name="Rectangle 8">
            <a:extLst>
              <a:ext uri="{FF2B5EF4-FFF2-40B4-BE49-F238E27FC236}">
                <a16:creationId xmlns:a16="http://schemas.microsoft.com/office/drawing/2014/main" id="{BDA6A309-2DC8-4F03-9966-6FE0D033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55900"/>
            <a:ext cx="177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Emile Durkheim</a:t>
            </a:r>
          </a:p>
        </p:txBody>
      </p:sp>
      <p:sp>
        <p:nvSpPr>
          <p:cNvPr id="96265" name="Rectangle 9">
            <a:extLst>
              <a:ext uri="{FF2B5EF4-FFF2-40B4-BE49-F238E27FC236}">
                <a16:creationId xmlns:a16="http://schemas.microsoft.com/office/drawing/2014/main" id="{73746CE4-C192-4210-B30E-428EB264E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2819400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Max Weber</a:t>
            </a:r>
          </a:p>
        </p:txBody>
      </p:sp>
      <p:sp>
        <p:nvSpPr>
          <p:cNvPr id="96266" name="Rectangle 10">
            <a:extLst>
              <a:ext uri="{FF2B5EF4-FFF2-40B4-BE49-F238E27FC236}">
                <a16:creationId xmlns:a16="http://schemas.microsoft.com/office/drawing/2014/main" id="{44886730-0005-4525-B59D-8E9B7FC0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971800"/>
            <a:ext cx="1392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John Dewey</a:t>
            </a:r>
          </a:p>
        </p:txBody>
      </p:sp>
      <p:pic>
        <p:nvPicPr>
          <p:cNvPr id="24590" name="Picture 11" descr="dewey">
            <a:extLst>
              <a:ext uri="{FF2B5EF4-FFF2-40B4-BE49-F238E27FC236}">
                <a16:creationId xmlns:a16="http://schemas.microsoft.com/office/drawing/2014/main" id="{34793CA4-485F-48C4-88A3-0066C2C7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52600"/>
            <a:ext cx="903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2" descr="kant">
            <a:extLst>
              <a:ext uri="{FF2B5EF4-FFF2-40B4-BE49-F238E27FC236}">
                <a16:creationId xmlns:a16="http://schemas.microsoft.com/office/drawing/2014/main" id="{BC527121-9EB4-438E-80D0-DFDB09B5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178300"/>
            <a:ext cx="871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3" descr="dilthey">
            <a:extLst>
              <a:ext uri="{FF2B5EF4-FFF2-40B4-BE49-F238E27FC236}">
                <a16:creationId xmlns:a16="http://schemas.microsoft.com/office/drawing/2014/main" id="{3EF4F321-ADCA-40B3-9020-6AA087FB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28800"/>
            <a:ext cx="90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4" descr="durkheim">
            <a:extLst>
              <a:ext uri="{FF2B5EF4-FFF2-40B4-BE49-F238E27FC236}">
                <a16:creationId xmlns:a16="http://schemas.microsoft.com/office/drawing/2014/main" id="{EDCDBE1D-FD5E-4EA0-9923-929FB72A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676400"/>
            <a:ext cx="1225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5" descr="weber">
            <a:extLst>
              <a:ext uri="{FF2B5EF4-FFF2-40B4-BE49-F238E27FC236}">
                <a16:creationId xmlns:a16="http://schemas.microsoft.com/office/drawing/2014/main" id="{DADFE24B-2426-44F3-A8B2-FFE94487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9255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9" name="Text Box 23">
            <a:extLst>
              <a:ext uri="{FF2B5EF4-FFF2-40B4-BE49-F238E27FC236}">
                <a16:creationId xmlns:a16="http://schemas.microsoft.com/office/drawing/2014/main" id="{D3736126-438D-4E9C-85BF-84002040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4953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nelle scienze sociali e in educazione</a:t>
            </a:r>
          </a:p>
        </p:txBody>
      </p:sp>
      <p:sp>
        <p:nvSpPr>
          <p:cNvPr id="96281" name="Text Box 25">
            <a:extLst>
              <a:ext uri="{FF2B5EF4-FFF2-40B4-BE49-F238E27FC236}">
                <a16:creationId xmlns:a16="http://schemas.microsoft.com/office/drawing/2014/main" id="{022F7B32-401F-43C5-A062-67CE10E2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53000"/>
            <a:ext cx="2667000" cy="1062038"/>
          </a:xfrm>
          <a:prstGeom prst="rect">
            <a:avLst/>
          </a:prstGeom>
          <a:solidFill>
            <a:srgbClr val="CCECFF"/>
          </a:solidFill>
          <a:ln w="127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Fai clic sui ritratti per leggere le </a:t>
            </a:r>
            <a:r>
              <a:rPr lang="it-IT" altLang="it-IT" sz="14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opinioni</a:t>
            </a: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Fai clic sulle icone          per leggere una breve </a:t>
            </a:r>
            <a:r>
              <a:rPr lang="it-IT" altLang="it-IT" sz="14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biografia</a:t>
            </a: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.</a:t>
            </a:r>
          </a:p>
        </p:txBody>
      </p:sp>
      <p:pic>
        <p:nvPicPr>
          <p:cNvPr id="24597" name="Picture 27" descr="libro">
            <a:extLst>
              <a:ext uri="{FF2B5EF4-FFF2-40B4-BE49-F238E27FC236}">
                <a16:creationId xmlns:a16="http://schemas.microsoft.com/office/drawing/2014/main" id="{FF27CF05-DA73-48F2-8B38-0595DEE5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42925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9" descr="libro">
            <a:extLst>
              <a:ext uri="{FF2B5EF4-FFF2-40B4-BE49-F238E27FC236}">
                <a16:creationId xmlns:a16="http://schemas.microsoft.com/office/drawing/2014/main" id="{F1A9C021-5BFB-4D86-B87F-0312A5FB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5118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30" descr="libro">
            <a:extLst>
              <a:ext uri="{FF2B5EF4-FFF2-40B4-BE49-F238E27FC236}">
                <a16:creationId xmlns:a16="http://schemas.microsoft.com/office/drawing/2014/main" id="{5A72278A-3523-4DE4-AA32-4A4481A2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9845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1" descr="libro">
            <a:extLst>
              <a:ext uri="{FF2B5EF4-FFF2-40B4-BE49-F238E27FC236}">
                <a16:creationId xmlns:a16="http://schemas.microsoft.com/office/drawing/2014/main" id="{76F4022C-6F53-476B-A0B9-6944EC5AF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32" descr="libro">
            <a:extLst>
              <a:ext uri="{FF2B5EF4-FFF2-40B4-BE49-F238E27FC236}">
                <a16:creationId xmlns:a16="http://schemas.microsoft.com/office/drawing/2014/main" id="{FFF479F5-A425-4844-8EA6-1C727948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8448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33" descr="libro">
            <a:extLst>
              <a:ext uri="{FF2B5EF4-FFF2-40B4-BE49-F238E27FC236}">
                <a16:creationId xmlns:a16="http://schemas.microsoft.com/office/drawing/2014/main" id="{8DFC6C79-0D26-46CD-9CBE-8FDC6B92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9718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3" name="Titolo 3">
            <a:extLst>
              <a:ext uri="{FF2B5EF4-FFF2-40B4-BE49-F238E27FC236}">
                <a16:creationId xmlns:a16="http://schemas.microsoft.com/office/drawing/2014/main" id="{E5C31A64-5304-4E2B-9157-D58BDBFCE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5" name="Rectangle 21">
            <a:extLst>
              <a:ext uri="{FF2B5EF4-FFF2-40B4-BE49-F238E27FC236}">
                <a16:creationId xmlns:a16="http://schemas.microsoft.com/office/drawing/2014/main" id="{FB3DC9E6-6758-40AA-88FF-A3E2D023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3429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ricerca con caratteri di scientificità nel campo dell’educazione ha una storia relativamente recente, anche se risulta da un </a:t>
            </a:r>
            <a:r>
              <a:rPr lang="it-IT" altLang="it-IT" sz="1600" u="sng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processo iniziato da tempo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L’espressione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Scienze dell’educazione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tende a sostituire nell’uso il temine tradizionale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Pedagogia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</a:t>
            </a:r>
          </a:p>
        </p:txBody>
      </p:sp>
      <p:sp>
        <p:nvSpPr>
          <p:cNvPr id="98329" name="Text Box 25">
            <a:extLst>
              <a:ext uri="{FF2B5EF4-FFF2-40B4-BE49-F238E27FC236}">
                <a16:creationId xmlns:a16="http://schemas.microsoft.com/office/drawing/2014/main" id="{F3198412-6EE3-4BFE-BB93-3D3C465D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4953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nelle scienze sociali e in educazione</a:t>
            </a:r>
          </a:p>
        </p:txBody>
      </p:sp>
      <p:sp>
        <p:nvSpPr>
          <p:cNvPr id="98330" name="Text Box 26">
            <a:extLst>
              <a:ext uri="{FF2B5EF4-FFF2-40B4-BE49-F238E27FC236}">
                <a16:creationId xmlns:a16="http://schemas.microsoft.com/office/drawing/2014/main" id="{B99D74E6-4051-4E22-86C8-88A01AE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581400" cy="73977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Il dibattito sul rapporto tra Pedagogia e Scienze dell’educazione è comunque tutt’altro che concluso.</a:t>
            </a:r>
            <a:endParaRPr lang="it-IT" altLang="it-IT" sz="14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6629" name="WordArt 27">
            <a:extLst>
              <a:ext uri="{FF2B5EF4-FFF2-40B4-BE49-F238E27FC236}">
                <a16:creationId xmlns:a16="http://schemas.microsoft.com/office/drawing/2014/main" id="{0F00F4B8-6992-4EA6-BF5C-D310B61585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22860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Pedagogia</a:t>
            </a:r>
          </a:p>
        </p:txBody>
      </p:sp>
      <p:sp>
        <p:nvSpPr>
          <p:cNvPr id="26630" name="WordArt 28">
            <a:extLst>
              <a:ext uri="{FF2B5EF4-FFF2-40B4-BE49-F238E27FC236}">
                <a16:creationId xmlns:a16="http://schemas.microsoft.com/office/drawing/2014/main" id="{2C0ED845-A83D-4EA8-B80C-2215755D8A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38862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 panose="020B0A04020102020204" pitchFamily="34" charset="0"/>
              </a:rPr>
              <a:t>Scienze dell'educazione</a:t>
            </a:r>
          </a:p>
        </p:txBody>
      </p:sp>
      <p:sp>
        <p:nvSpPr>
          <p:cNvPr id="98334" name="AutoShape 30">
            <a:extLst>
              <a:ext uri="{FF2B5EF4-FFF2-40B4-BE49-F238E27FC236}">
                <a16:creationId xmlns:a16="http://schemas.microsoft.com/office/drawing/2014/main" id="{0236ACF5-93D5-4E42-938A-7DBB5B1A0C3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24600" y="2971800"/>
            <a:ext cx="533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2845C0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6632" name="Titolo 3">
            <a:extLst>
              <a:ext uri="{FF2B5EF4-FFF2-40B4-BE49-F238E27FC236}">
                <a16:creationId xmlns:a16="http://schemas.microsoft.com/office/drawing/2014/main" id="{7D971E9B-BDFD-4219-9B82-5C80DD3B3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Text Box 10">
            <a:extLst>
              <a:ext uri="{FF2B5EF4-FFF2-40B4-BE49-F238E27FC236}">
                <a16:creationId xmlns:a16="http://schemas.microsoft.com/office/drawing/2014/main" id="{BEBD957C-B10C-4C2C-A4A6-0E3902CC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2032000"/>
            <a:ext cx="5019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Pedagogia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: teoria pratica dell’educazione, riflette sui fatti educativi.</a:t>
            </a:r>
          </a:p>
          <a:p>
            <a:pPr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Scienza dell’educazione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: affronta su base scientifica i temi educativi.</a:t>
            </a:r>
          </a:p>
        </p:txBody>
      </p:sp>
      <p:sp>
        <p:nvSpPr>
          <p:cNvPr id="100363" name="Text Box 11">
            <a:extLst>
              <a:ext uri="{FF2B5EF4-FFF2-40B4-BE49-F238E27FC236}">
                <a16:creationId xmlns:a16="http://schemas.microsoft.com/office/drawing/2014/main" id="{436171FF-B1EA-4F12-9B92-487F5F0C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429000"/>
            <a:ext cx="4876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Fonti di una scienza dell’educazione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 </a:t>
            </a:r>
          </a:p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Progetto di una scienza che coordini i contributi di tutte le scienze che possono offrire conoscenze utili.</a:t>
            </a:r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6D95130C-CFE6-4B38-A654-DFEF9FBFF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24400"/>
            <a:ext cx="4876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Scienza dell’educazione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o pedagogia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come scienza che raccoglie i contributi di:</a:t>
            </a:r>
          </a:p>
          <a:p>
            <a:pPr eaLnBrk="1" hangingPunct="1">
              <a:buFontTx/>
              <a:buChar char="•"/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Psicologia dell’educazione,</a:t>
            </a:r>
          </a:p>
          <a:p>
            <a:pPr eaLnBrk="1" hangingPunct="1">
              <a:buFontTx/>
              <a:buChar char="•"/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Sociologia dell’educazione,</a:t>
            </a:r>
          </a:p>
          <a:p>
            <a:pPr eaLnBrk="1" hangingPunct="1">
              <a:buFontTx/>
              <a:buChar char="•"/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Pedagogia sperimentale.</a:t>
            </a:r>
          </a:p>
        </p:txBody>
      </p:sp>
      <p:sp>
        <p:nvSpPr>
          <p:cNvPr id="100365" name="Text Box 13">
            <a:extLst>
              <a:ext uri="{FF2B5EF4-FFF2-40B4-BE49-F238E27FC236}">
                <a16:creationId xmlns:a16="http://schemas.microsoft.com/office/drawing/2014/main" id="{854A1CDE-7E88-4DEA-B819-C140F2C3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7338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educativa come scienza</a:t>
            </a:r>
          </a:p>
        </p:txBody>
      </p:sp>
      <p:sp>
        <p:nvSpPr>
          <p:cNvPr id="100367" name="Text Box 15">
            <a:extLst>
              <a:ext uri="{FF2B5EF4-FFF2-40B4-BE49-F238E27FC236}">
                <a16:creationId xmlns:a16="http://schemas.microsoft.com/office/drawing/2014/main" id="{1F4959F5-969B-43F3-8350-B1E3CCE3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Ecco come alcuni studiosi hanno inteso la pedagogia e/o la scienza dell’educazione:</a:t>
            </a:r>
          </a:p>
        </p:txBody>
      </p:sp>
      <p:sp>
        <p:nvSpPr>
          <p:cNvPr id="100369" name="Rectangle 17">
            <a:extLst>
              <a:ext uri="{FF2B5EF4-FFF2-40B4-BE49-F238E27FC236}">
                <a16:creationId xmlns:a16="http://schemas.microsoft.com/office/drawing/2014/main" id="{F05390E7-6913-4B55-9639-7A5442FD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09900"/>
            <a:ext cx="1670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2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Durkheim (1911)</a:t>
            </a:r>
          </a:p>
        </p:txBody>
      </p:sp>
      <p:pic>
        <p:nvPicPr>
          <p:cNvPr id="28680" name="Picture 18" descr="durkheim">
            <a:extLst>
              <a:ext uri="{FF2B5EF4-FFF2-40B4-BE49-F238E27FC236}">
                <a16:creationId xmlns:a16="http://schemas.microsoft.com/office/drawing/2014/main" id="{1275BEED-CD67-4F4E-8D47-0695DD64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968500"/>
            <a:ext cx="1225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2" name="Rectangle 20">
            <a:extLst>
              <a:ext uri="{FF2B5EF4-FFF2-40B4-BE49-F238E27FC236}">
                <a16:creationId xmlns:a16="http://schemas.microsoft.com/office/drawing/2014/main" id="{01179B29-C27A-4079-9F36-F97F82A2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4495800"/>
            <a:ext cx="1411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2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Dewey (1929)</a:t>
            </a:r>
          </a:p>
        </p:txBody>
      </p:sp>
      <p:pic>
        <p:nvPicPr>
          <p:cNvPr id="28682" name="Picture 21" descr="dewey">
            <a:extLst>
              <a:ext uri="{FF2B5EF4-FFF2-40B4-BE49-F238E27FC236}">
                <a16:creationId xmlns:a16="http://schemas.microsoft.com/office/drawing/2014/main" id="{D35AEB24-910B-49E6-864F-545DC5CE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352800"/>
            <a:ext cx="903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4" name="Rectangle 22">
            <a:extLst>
              <a:ext uri="{FF2B5EF4-FFF2-40B4-BE49-F238E27FC236}">
                <a16:creationId xmlns:a16="http://schemas.microsoft.com/office/drawing/2014/main" id="{89F71AD0-CB8D-47E0-BE57-D8522C50E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21363"/>
            <a:ext cx="214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2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 Bartolomeis (1953)</a:t>
            </a:r>
          </a:p>
        </p:txBody>
      </p:sp>
      <p:sp>
        <p:nvSpPr>
          <p:cNvPr id="100375" name="Rectangle 23">
            <a:extLst>
              <a:ext uri="{FF2B5EF4-FFF2-40B4-BE49-F238E27FC236}">
                <a16:creationId xmlns:a16="http://schemas.microsoft.com/office/drawing/2014/main" id="{D3C7B1B9-2F14-442A-A44D-203AC1AF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6800"/>
            <a:ext cx="990600" cy="914400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pic>
        <p:nvPicPr>
          <p:cNvPr id="28685" name="Picture 28" descr="libro">
            <a:extLst>
              <a:ext uri="{FF2B5EF4-FFF2-40B4-BE49-F238E27FC236}">
                <a16:creationId xmlns:a16="http://schemas.microsoft.com/office/drawing/2014/main" id="{D3FEAC3C-3446-400B-B74C-56CEEFF1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845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9" descr="libro">
            <a:extLst>
              <a:ext uri="{FF2B5EF4-FFF2-40B4-BE49-F238E27FC236}">
                <a16:creationId xmlns:a16="http://schemas.microsoft.com/office/drawing/2014/main" id="{552D6317-95C0-416F-B84F-B7F88C78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5135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30" descr="libro">
            <a:extLst>
              <a:ext uri="{FF2B5EF4-FFF2-40B4-BE49-F238E27FC236}">
                <a16:creationId xmlns:a16="http://schemas.microsoft.com/office/drawing/2014/main" id="{6A05B8B4-4E82-4DCE-B6EB-56AAC5D3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9755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8" name="AutoShape 36">
            <a:extLst>
              <a:ext uri="{FF2B5EF4-FFF2-40B4-BE49-F238E27FC236}">
                <a16:creationId xmlns:a16="http://schemas.microsoft.com/office/drawing/2014/main" id="{5E437A6E-6FA9-4147-A2C1-4BF595A729DC}"/>
              </a:ext>
            </a:extLst>
          </p:cNvPr>
          <p:cNvSpPr>
            <a:spLocks noChangeArrowheads="1"/>
          </p:cNvSpPr>
          <p:nvPr/>
        </p:nvSpPr>
        <p:spPr bwMode="auto">
          <a:xfrm rot="-5396760">
            <a:off x="2683669" y="2215357"/>
            <a:ext cx="992187" cy="723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0389" name="AutoShape 37">
            <a:extLst>
              <a:ext uri="{FF2B5EF4-FFF2-40B4-BE49-F238E27FC236}">
                <a16:creationId xmlns:a16="http://schemas.microsoft.com/office/drawing/2014/main" id="{3C9F72F4-2525-414A-9B2D-137D507672ED}"/>
              </a:ext>
            </a:extLst>
          </p:cNvPr>
          <p:cNvSpPr>
            <a:spLocks noChangeArrowheads="1"/>
          </p:cNvSpPr>
          <p:nvPr/>
        </p:nvSpPr>
        <p:spPr bwMode="auto">
          <a:xfrm rot="-5396760">
            <a:off x="2685256" y="3612357"/>
            <a:ext cx="992187" cy="723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0390" name="AutoShape 38">
            <a:extLst>
              <a:ext uri="{FF2B5EF4-FFF2-40B4-BE49-F238E27FC236}">
                <a16:creationId xmlns:a16="http://schemas.microsoft.com/office/drawing/2014/main" id="{26EEEE3F-967D-4496-9E44-913EDCD24712}"/>
              </a:ext>
            </a:extLst>
          </p:cNvPr>
          <p:cNvSpPr>
            <a:spLocks noChangeArrowheads="1"/>
          </p:cNvSpPr>
          <p:nvPr/>
        </p:nvSpPr>
        <p:spPr bwMode="auto">
          <a:xfrm rot="-5396760">
            <a:off x="2685256" y="4971257"/>
            <a:ext cx="992187" cy="723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0391" name="Text Box 39">
            <a:extLst>
              <a:ext uri="{FF2B5EF4-FFF2-40B4-BE49-F238E27FC236}">
                <a16:creationId xmlns:a16="http://schemas.microsoft.com/office/drawing/2014/main" id="{FEFB3619-9A13-48A1-9939-A11387FB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575300"/>
            <a:ext cx="1981200" cy="652463"/>
          </a:xfrm>
          <a:prstGeom prst="rect">
            <a:avLst/>
          </a:prstGeom>
          <a:solidFill>
            <a:srgbClr val="CCECFF"/>
          </a:solidFill>
          <a:ln w="127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Fai clic sulle icone                 per leggere una breve biografia.</a:t>
            </a:r>
          </a:p>
        </p:txBody>
      </p:sp>
      <p:pic>
        <p:nvPicPr>
          <p:cNvPr id="28692" name="Picture 40" descr="libro">
            <a:extLst>
              <a:ext uri="{FF2B5EF4-FFF2-40B4-BE49-F238E27FC236}">
                <a16:creationId xmlns:a16="http://schemas.microsoft.com/office/drawing/2014/main" id="{858F78C9-1E74-4C2A-B8AD-CE1186F6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626100"/>
            <a:ext cx="2286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Titolo 3">
            <a:extLst>
              <a:ext uri="{FF2B5EF4-FFF2-40B4-BE49-F238E27FC236}">
                <a16:creationId xmlns:a16="http://schemas.microsoft.com/office/drawing/2014/main" id="{45C15AE3-DE2D-477B-8EA0-2418D5D1E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0D132830-688A-4637-9DC8-29FE75E7E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7338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educativa come scienza</a:t>
            </a:r>
          </a:p>
        </p:txBody>
      </p:sp>
      <p:sp>
        <p:nvSpPr>
          <p:cNvPr id="102410" name="Text Box 10">
            <a:extLst>
              <a:ext uri="{FF2B5EF4-FFF2-40B4-BE49-F238E27FC236}">
                <a16:creationId xmlns:a16="http://schemas.microsoft.com/office/drawing/2014/main" id="{25D41291-B96A-49B2-BD82-E577A804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0"/>
            <a:ext cx="6791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Nel 1976, Mialaret afferma che l’educazione è oggetto di conoscenza scientifica ed è studiata non da una ma da una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molteplicità di scienze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:</a:t>
            </a:r>
          </a:p>
        </p:txBody>
      </p:sp>
      <p:graphicFrame>
        <p:nvGraphicFramePr>
          <p:cNvPr id="102456" name="Group 56">
            <a:extLst>
              <a:ext uri="{FF2B5EF4-FFF2-40B4-BE49-F238E27FC236}">
                <a16:creationId xmlns:a16="http://schemas.microsoft.com/office/drawing/2014/main" id="{833A897D-BED6-433B-AEA8-3492FB1034CF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2921000"/>
          <a:ext cx="8509000" cy="3303588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1680994649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2721020421"/>
                    </a:ext>
                  </a:extLst>
                </a:gridCol>
                <a:gridCol w="2185987">
                  <a:extLst>
                    <a:ext uri="{9D8B030D-6E8A-4147-A177-3AD203B41FA5}">
                      <a16:colId xmlns:a16="http://schemas.microsoft.com/office/drawing/2014/main" val="3709217656"/>
                    </a:ext>
                  </a:extLst>
                </a:gridCol>
              </a:tblGrid>
              <a:tr h="944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che studiano le condizioni generali e locali dell’istituzione scolastica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E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che studiano il rapporto pedagogico e lo specifico atto educativo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1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della riflessione e dell’evoluzione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23520"/>
                  </a:ext>
                </a:extLst>
              </a:tr>
              <a:tr h="154208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Storia dell’educazione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Sociologia scolastica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Demografia scolastica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Economia dell’educazione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Educazione comparata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E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che studiano le condizioni immediate dell’atto educativo: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Fisiologia dell’educazione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Psicologia dell’educazione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Psicosociologia dei gruppi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della comunicazione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1F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Filosofia dell’educazione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Pianificazione dell’educazione e teoria dei modelli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70247"/>
                  </a:ext>
                </a:extLst>
              </a:tr>
              <a:tr h="8167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della didattica e delle discipline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dei metodi e delle tecniche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Scienze della valutazione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1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11231"/>
                  </a:ext>
                </a:extLst>
              </a:tr>
            </a:tbl>
          </a:graphicData>
        </a:graphic>
      </p:graphicFrame>
      <p:pic>
        <p:nvPicPr>
          <p:cNvPr id="30740" name="Picture 52" descr="jpmialaret">
            <a:extLst>
              <a:ext uri="{FF2B5EF4-FFF2-40B4-BE49-F238E27FC236}">
                <a16:creationId xmlns:a16="http://schemas.microsoft.com/office/drawing/2014/main" id="{4BE7F23D-CD76-47E2-A1D1-09024312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19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3" name="Rectangle 53">
            <a:extLst>
              <a:ext uri="{FF2B5EF4-FFF2-40B4-BE49-F238E27FC236}">
                <a16:creationId xmlns:a16="http://schemas.microsoft.com/office/drawing/2014/main" id="{C4B4F5B0-AE14-4778-B9F2-68B2C25C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0"/>
            <a:ext cx="936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2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Mialaret </a:t>
            </a:r>
          </a:p>
        </p:txBody>
      </p:sp>
      <p:pic>
        <p:nvPicPr>
          <p:cNvPr id="30742" name="Picture 57" descr="libro">
            <a:extLst>
              <a:ext uri="{FF2B5EF4-FFF2-40B4-BE49-F238E27FC236}">
                <a16:creationId xmlns:a16="http://schemas.microsoft.com/office/drawing/2014/main" id="{3D6CC329-CB7D-4A0C-A290-3E7462D6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565400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8" name="Text Box 58">
            <a:extLst>
              <a:ext uri="{FF2B5EF4-FFF2-40B4-BE49-F238E27FC236}">
                <a16:creationId xmlns:a16="http://schemas.microsoft.com/office/drawing/2014/main" id="{23488DE6-2D3D-4265-A2B2-70E93016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14600"/>
            <a:ext cx="4038600" cy="287338"/>
          </a:xfrm>
          <a:prstGeom prst="rect">
            <a:avLst/>
          </a:prstGeom>
          <a:solidFill>
            <a:srgbClr val="CCECFF"/>
          </a:solidFill>
          <a:ln w="127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Fai clic sull’icona          per leggere una breve biografia.</a:t>
            </a:r>
          </a:p>
        </p:txBody>
      </p:sp>
      <p:pic>
        <p:nvPicPr>
          <p:cNvPr id="30744" name="Picture 60" descr="libro">
            <a:extLst>
              <a:ext uri="{FF2B5EF4-FFF2-40B4-BE49-F238E27FC236}">
                <a16:creationId xmlns:a16="http://schemas.microsoft.com/office/drawing/2014/main" id="{59A6A8E3-4832-4C83-A20A-D694DB63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590800"/>
            <a:ext cx="2286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Titolo 3">
            <a:extLst>
              <a:ext uri="{FF2B5EF4-FFF2-40B4-BE49-F238E27FC236}">
                <a16:creationId xmlns:a16="http://schemas.microsoft.com/office/drawing/2014/main" id="{7501BB79-7558-4C73-8DA9-4A510197E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EEF03C7B-EF29-453E-896D-363F726B2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7338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educativa come scienza</a:t>
            </a:r>
          </a:p>
        </p:txBody>
      </p:sp>
      <p:sp>
        <p:nvSpPr>
          <p:cNvPr id="104474" name="AutoShape 26">
            <a:extLst>
              <a:ext uri="{FF2B5EF4-FFF2-40B4-BE49-F238E27FC236}">
                <a16:creationId xmlns:a16="http://schemas.microsoft.com/office/drawing/2014/main" id="{ECDA44E0-FCF8-453E-9D50-D5D1F26FC6F5}"/>
              </a:ext>
            </a:extLst>
          </p:cNvPr>
          <p:cNvSpPr>
            <a:spLocks noChangeArrowheads="1"/>
          </p:cNvSpPr>
          <p:nvPr/>
        </p:nvSpPr>
        <p:spPr bwMode="auto">
          <a:xfrm rot="-2706426">
            <a:off x="6110287" y="2843213"/>
            <a:ext cx="1781175" cy="165735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4476" name="Text Box 28">
            <a:extLst>
              <a:ext uri="{FF2B5EF4-FFF2-40B4-BE49-F238E27FC236}">
                <a16:creationId xmlns:a16="http://schemas.microsoft.com/office/drawing/2014/main" id="{0363AC29-D58E-4275-8962-805CD74B98F2}"/>
              </a:ext>
            </a:extLst>
          </p:cNvPr>
          <p:cNvSpPr txBox="1">
            <a:spLocks noChangeArrowheads="1"/>
          </p:cNvSpPr>
          <p:nvPr/>
        </p:nvSpPr>
        <p:spPr bwMode="auto">
          <a:xfrm rot="-2709829">
            <a:off x="6282531" y="3453607"/>
            <a:ext cx="1443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EDUCATORE</a:t>
            </a:r>
          </a:p>
        </p:txBody>
      </p:sp>
      <p:sp>
        <p:nvSpPr>
          <p:cNvPr id="104477" name="Text Box 29">
            <a:extLst>
              <a:ext uri="{FF2B5EF4-FFF2-40B4-BE49-F238E27FC236}">
                <a16:creationId xmlns:a16="http://schemas.microsoft.com/office/drawing/2014/main" id="{25261E66-3D43-4656-90C5-A96C9274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293938"/>
            <a:ext cx="3887787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Secondo Visalberghi, un educatore deve possedere una serie di conoscenze, che possono essere raggruppate in quattro aree: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conoscenza della materia,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conoscenza dell’allievo,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conoscenza dei metodi,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conoscenza della societa’.</a:t>
            </a:r>
          </a:p>
        </p:txBody>
      </p:sp>
      <p:sp>
        <p:nvSpPr>
          <p:cNvPr id="104478" name="Rectangle 30">
            <a:extLst>
              <a:ext uri="{FF2B5EF4-FFF2-40B4-BE49-F238E27FC236}">
                <a16:creationId xmlns:a16="http://schemas.microsoft.com/office/drawing/2014/main" id="{2CD08694-A693-4F48-ABB5-E89A7201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2370138"/>
            <a:ext cx="1366838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 </a:t>
            </a:r>
          </a:p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dell’allievo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4479" name="Rectangle 31">
            <a:extLst>
              <a:ext uri="{FF2B5EF4-FFF2-40B4-BE49-F238E27FC236}">
                <a16:creationId xmlns:a16="http://schemas.microsoft.com/office/drawing/2014/main" id="{863898F5-7750-4B18-A109-6ECCF1AE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313" y="4365625"/>
            <a:ext cx="1349375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</a:t>
            </a:r>
          </a:p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della società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4480" name="Rectangle 32">
            <a:extLst>
              <a:ext uri="{FF2B5EF4-FFF2-40B4-BE49-F238E27FC236}">
                <a16:creationId xmlns:a16="http://schemas.microsoft.com/office/drawing/2014/main" id="{F00EA582-AC7B-4CAF-890F-2E60FF320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4365625"/>
            <a:ext cx="1512888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 dei metodi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4481" name="Rectangle 33">
            <a:extLst>
              <a:ext uri="{FF2B5EF4-FFF2-40B4-BE49-F238E27FC236}">
                <a16:creationId xmlns:a16="http://schemas.microsoft.com/office/drawing/2014/main" id="{24E287BB-BE31-4A5B-81E0-AC43BA40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420938"/>
            <a:ext cx="1512888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 della materia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2778" name="Titolo 3">
            <a:extLst>
              <a:ext uri="{FF2B5EF4-FFF2-40B4-BE49-F238E27FC236}">
                <a16:creationId xmlns:a16="http://schemas.microsoft.com/office/drawing/2014/main" id="{2632F2A0-B734-45BD-886B-A839D4CBA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71803BBA-CFD7-49F6-B161-95728A43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7338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educativa come scienza</a:t>
            </a: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E2FE33C8-4C9A-45E0-A0A4-019401AF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4582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Visalberghi </a:t>
            </a: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propone uno schema circolare per visualizzare le scienze dell’educazione, suddivise in quattro settori principali.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Sapresti associare i settori ai tipi di conoscenza che deve possedere l’educatore? 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pic>
        <p:nvPicPr>
          <p:cNvPr id="34820" name="Picture 11" descr="settori">
            <a:extLst>
              <a:ext uri="{FF2B5EF4-FFF2-40B4-BE49-F238E27FC236}">
                <a16:creationId xmlns:a16="http://schemas.microsoft.com/office/drawing/2014/main" id="{2EDBE17B-8460-4F2A-B3FB-A515E1CA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667000"/>
            <a:ext cx="33718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4" name="Rectangle 12">
            <a:extLst>
              <a:ext uri="{FF2B5EF4-FFF2-40B4-BE49-F238E27FC236}">
                <a16:creationId xmlns:a16="http://schemas.microsoft.com/office/drawing/2014/main" id="{C30CF561-B773-4AAA-9AF6-4D23BEBD5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2808288"/>
            <a:ext cx="1366837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 </a:t>
            </a:r>
          </a:p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dell’allievo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25" name="Rectangle 13">
            <a:extLst>
              <a:ext uri="{FF2B5EF4-FFF2-40B4-BE49-F238E27FC236}">
                <a16:creationId xmlns:a16="http://schemas.microsoft.com/office/drawing/2014/main" id="{970FFF1F-7AFD-4C63-9D2E-374176921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4114800"/>
            <a:ext cx="1349375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</a:t>
            </a:r>
          </a:p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della società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26" name="Rectangle 14">
            <a:extLst>
              <a:ext uri="{FF2B5EF4-FFF2-40B4-BE49-F238E27FC236}">
                <a16:creationId xmlns:a16="http://schemas.microsoft.com/office/drawing/2014/main" id="{595BA7C5-D767-4E28-B429-6667A941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8" y="4114800"/>
            <a:ext cx="1512887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 dei metodi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5E3B840A-062B-4ACC-AE77-0FDF95B3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8" y="2859088"/>
            <a:ext cx="1512887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Conoscenza della materia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5C129646-1C1C-4243-B6E3-7FF8C831C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4956175"/>
            <a:ext cx="1512887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29" name="Rectangle 17">
            <a:extLst>
              <a:ext uri="{FF2B5EF4-FFF2-40B4-BE49-F238E27FC236}">
                <a16:creationId xmlns:a16="http://schemas.microsoft.com/office/drawing/2014/main" id="{5EF8C7AC-6E72-4274-B0DE-651C7510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956175"/>
            <a:ext cx="1512888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30" name="Rectangle 18">
            <a:extLst>
              <a:ext uri="{FF2B5EF4-FFF2-40B4-BE49-F238E27FC236}">
                <a16:creationId xmlns:a16="http://schemas.microsoft.com/office/drawing/2014/main" id="{526176B1-22D2-4A68-859E-25583FDE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2819400"/>
            <a:ext cx="1512887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31" name="Rectangle 19">
            <a:extLst>
              <a:ext uri="{FF2B5EF4-FFF2-40B4-BE49-F238E27FC236}">
                <a16:creationId xmlns:a16="http://schemas.microsoft.com/office/drawing/2014/main" id="{B4549517-3190-4FFE-AAC2-36832E8A2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2819400"/>
            <a:ext cx="1512887" cy="6064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1332" name="Text Box 20">
            <a:extLst>
              <a:ext uri="{FF2B5EF4-FFF2-40B4-BE49-F238E27FC236}">
                <a16:creationId xmlns:a16="http://schemas.microsoft.com/office/drawing/2014/main" id="{18DF85C0-1919-45EA-AB0B-A9457DB5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81675"/>
            <a:ext cx="5334000" cy="314325"/>
          </a:xfrm>
          <a:prstGeom prst="rect">
            <a:avLst/>
          </a:prstGeom>
          <a:solidFill>
            <a:srgbClr val="CCE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Fai clic su ogni opzione e trascinala nella casella corretta.</a:t>
            </a:r>
          </a:p>
        </p:txBody>
      </p:sp>
      <p:sp>
        <p:nvSpPr>
          <p:cNvPr id="34830" name="Titolo 3">
            <a:extLst>
              <a:ext uri="{FF2B5EF4-FFF2-40B4-BE49-F238E27FC236}">
                <a16:creationId xmlns:a16="http://schemas.microsoft.com/office/drawing/2014/main" id="{01098347-2482-4696-A196-F3E283E3C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729A5715-8F6D-415B-9307-2CC3AEE7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7338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educativa come scienza</a:t>
            </a:r>
          </a:p>
        </p:txBody>
      </p:sp>
      <p:sp>
        <p:nvSpPr>
          <p:cNvPr id="145411" name="Text Box 3">
            <a:extLst>
              <a:ext uri="{FF2B5EF4-FFF2-40B4-BE49-F238E27FC236}">
                <a16:creationId xmlns:a16="http://schemas.microsoft.com/office/drawing/2014/main" id="{93924938-1D3D-4F7D-A0D1-30C43AE2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3657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Questo è, in dettaglio, lo schema proposto da Visalberghi.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Egli lo chiama </a:t>
            </a: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enciclopedia</a:t>
            </a: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, richiamandosi al significato etimologico del termine “cultura” in circolo.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Tuttavia, pur accettando il necessario processo di distinzione delle discipline, il discorso sulle scienze dell’educazione ci chiede uno sforzo che vada nella direzione dell’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unità della scienza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</a:t>
            </a:r>
          </a:p>
        </p:txBody>
      </p:sp>
      <p:pic>
        <p:nvPicPr>
          <p:cNvPr id="36868" name="Picture 14" descr="settori_comp">
            <a:extLst>
              <a:ext uri="{FF2B5EF4-FFF2-40B4-BE49-F238E27FC236}">
                <a16:creationId xmlns:a16="http://schemas.microsoft.com/office/drawing/2014/main" id="{29285F0C-5772-4A75-A6A8-313F0A93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71600"/>
            <a:ext cx="4743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itolo 3">
            <a:extLst>
              <a:ext uri="{FF2B5EF4-FFF2-40B4-BE49-F238E27FC236}">
                <a16:creationId xmlns:a16="http://schemas.microsoft.com/office/drawing/2014/main" id="{9433319A-71AA-458E-BB02-14D40504D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3D68ABFD-3098-4501-9202-19876530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7338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La ricerca educativa come scienza</a:t>
            </a: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B4C91446-DFAA-4023-A4AE-76B45AA9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79625"/>
            <a:ext cx="3960812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ricerca dell’unità della scienza è necessaria per evitare che la frammentazione e lo specialismo inducano le diverse discipline a rinviarsi i problemi dall’una all’altra.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L’esito di questo agnosticismo della scienza comporta infatti che la gente provi nei suoi confronti una </a:t>
            </a:r>
            <a:r>
              <a:rPr lang="it-IT" altLang="it-IT" sz="1600" u="sng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progressiva sfiducia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, e che si generi un terreno propenso ad accettare soluzioni irrazionali.</a:t>
            </a:r>
          </a:p>
        </p:txBody>
      </p:sp>
      <p:pic>
        <p:nvPicPr>
          <p:cNvPr id="38916" name="Picture 14" descr="78085">
            <a:extLst>
              <a:ext uri="{FF2B5EF4-FFF2-40B4-BE49-F238E27FC236}">
                <a16:creationId xmlns:a16="http://schemas.microsoft.com/office/drawing/2014/main" id="{449C3AAB-98BE-4856-B813-E975FE7A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6550"/>
            <a:ext cx="30575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16">
            <a:extLst>
              <a:ext uri="{FF2B5EF4-FFF2-40B4-BE49-F238E27FC236}">
                <a16:creationId xmlns:a16="http://schemas.microsoft.com/office/drawing/2014/main" id="{EF1C3E77-1FB3-4335-822B-5A3BD43634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34250" y="1524000"/>
            <a:ext cx="104775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9600" b="1" kern="10" spc="1921">
                <a:solidFill>
                  <a:srgbClr val="A5002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Symbol" panose="05050102010706020507" pitchFamily="18" charset="2"/>
              </a:rPr>
              <a:t>?</a:t>
            </a:r>
          </a:p>
        </p:txBody>
      </p:sp>
      <p:sp>
        <p:nvSpPr>
          <p:cNvPr id="38918" name="Titolo 3">
            <a:extLst>
              <a:ext uri="{FF2B5EF4-FFF2-40B4-BE49-F238E27FC236}">
                <a16:creationId xmlns:a16="http://schemas.microsoft.com/office/drawing/2014/main" id="{B9493DD3-4AFF-44A7-91CA-95DED80F8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93079240-9AF7-47FB-BE71-158E0CCB4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9749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L’importanza del metodo</a:t>
            </a: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72A5C5EE-C059-487A-92B6-4D699F5F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3527425" cy="5905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SCIENZA COME CORPO DI CONOSCENZE</a:t>
            </a: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7912EE1D-AD88-4030-9C7F-3C3C5675C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00550"/>
            <a:ext cx="3352800" cy="34607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SCIENZA COME METODO</a:t>
            </a:r>
          </a:p>
        </p:txBody>
      </p:sp>
      <p:sp>
        <p:nvSpPr>
          <p:cNvPr id="110605" name="Text Box 13">
            <a:extLst>
              <a:ext uri="{FF2B5EF4-FFF2-40B4-BE49-F238E27FC236}">
                <a16:creationId xmlns:a16="http://schemas.microsoft.com/office/drawing/2014/main" id="{0DDD5E83-FC20-4EB3-B3C3-09F8E185C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56711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Se consideriamo la scienza come corpo di conoscenze, la sua unità è un obiettivo ambizioso e difficile da conseguire, se non impossibile.</a:t>
            </a:r>
          </a:p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E’ più urgente formare i ricercatori ed i giovani ad un </a:t>
            </a: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atteggiamento scientifico e critico</a:t>
            </a: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e alla capacità di </a:t>
            </a: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cooperare senza pregiudizi</a:t>
            </a: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alla costruzione della conoscenza.</a:t>
            </a:r>
            <a:endParaRPr lang="en-US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0609" name="AutoShape 17">
            <a:extLst>
              <a:ext uri="{FF2B5EF4-FFF2-40B4-BE49-F238E27FC236}">
                <a16:creationId xmlns:a16="http://schemas.microsoft.com/office/drawing/2014/main" id="{8841CF4D-9EEE-4451-AC47-28E4FDDC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333750"/>
            <a:ext cx="457200" cy="914400"/>
          </a:xfrm>
          <a:prstGeom prst="upDown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339966"/>
              </a:gs>
              <a:gs pos="100000">
                <a:srgbClr val="E7BF4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40967" name="Titolo 3">
            <a:extLst>
              <a:ext uri="{FF2B5EF4-FFF2-40B4-BE49-F238E27FC236}">
                <a16:creationId xmlns:a16="http://schemas.microsoft.com/office/drawing/2014/main" id="{72E9BB3F-9303-4F8F-92B7-090FFB130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FA33B967-AC83-4991-958F-2226837F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36576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Impianto logico</a:t>
            </a: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Un insieme ordinato e coerente di concetti ben definiti e connessi in proposizioni fondamentali da cui altre sono deducibili secondo regole ben definite.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Metodologia</a:t>
            </a: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Un corpo di conoscenze basato su esperienze replicabili che autorizzano a fare sensate generalizzazioni e perciò previsioni.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0A198CA3-29D8-4D11-8566-394CF0CA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9749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L’importanza del metodo</a:t>
            </a:r>
          </a:p>
        </p:txBody>
      </p:sp>
      <p:sp>
        <p:nvSpPr>
          <p:cNvPr id="147460" name="Text Box 4">
            <a:extLst>
              <a:ext uri="{FF2B5EF4-FFF2-40B4-BE49-F238E27FC236}">
                <a16:creationId xmlns:a16="http://schemas.microsoft.com/office/drawing/2014/main" id="{46C999A3-FE91-45E4-9533-F1A2FCE7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30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Diventa perciò importante definire che cosa intendiamo per scienza.</a:t>
            </a: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32A6C71B-72A2-4C76-A078-A4C594E8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62250"/>
            <a:ext cx="3527425" cy="5905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NATURA IPOTETICO DEDUTTIVA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AF1DAB58-99ED-4175-B383-649E8E63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62450"/>
            <a:ext cx="3352800" cy="59055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NATURA EMPIRICO SPERIMENTALE</a:t>
            </a:r>
            <a:endParaRPr lang="it-IT" alt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7463" name="AutoShape 7">
            <a:extLst>
              <a:ext uri="{FF2B5EF4-FFF2-40B4-BE49-F238E27FC236}">
                <a16:creationId xmlns:a16="http://schemas.microsoft.com/office/drawing/2014/main" id="{2E2A033C-3DC4-47E7-A47F-9C4216B7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194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7464" name="AutoShape 8">
            <a:extLst>
              <a:ext uri="{FF2B5EF4-FFF2-40B4-BE49-F238E27FC236}">
                <a16:creationId xmlns:a16="http://schemas.microsoft.com/office/drawing/2014/main" id="{B0662418-5D68-417B-920E-AC4C3B9FC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43017" name="Titolo 3">
            <a:extLst>
              <a:ext uri="{FF2B5EF4-FFF2-40B4-BE49-F238E27FC236}">
                <a16:creationId xmlns:a16="http://schemas.microsoft.com/office/drawing/2014/main" id="{3699EA0F-372B-4DB4-AF7C-596CFFB9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C96F16D8-A1B8-4DA5-97D2-63E95B5F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0574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 questa lezione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B571C5-AC38-4712-A767-3C96CB42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077200" cy="2590800"/>
          </a:xfrm>
          <a:prstGeom prst="rect">
            <a:avLst/>
          </a:prstGeom>
          <a:noFill/>
          <a:ln w="50800">
            <a:solidFill>
              <a:srgbClr val="57AB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102" name="Text Box 54">
            <a:extLst>
              <a:ext uri="{FF2B5EF4-FFF2-40B4-BE49-F238E27FC236}">
                <a16:creationId xmlns:a16="http://schemas.microsoft.com/office/drawing/2014/main" id="{98E8FCB8-45AE-4B27-93D6-7EDEE956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55626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it-IT" altLang="it-IT" sz="1600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it-IT" altLang="it-IT" sz="1600" u="sng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Introduzione: perché fare ricerca?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it-IT" altLang="it-IT" sz="1600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it-IT" altLang="it-IT" sz="1600" u="sng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La ricerca nelle scienze sociali e in educazione</a:t>
            </a:r>
          </a:p>
          <a:p>
            <a:pPr eaLnBrk="1" hangingPunct="1">
              <a:buFontTx/>
              <a:buChar char="•"/>
              <a:defRPr/>
            </a:pPr>
            <a:r>
              <a:rPr lang="it-IT" altLang="it-IT" sz="1600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it-IT" altLang="it-IT" sz="1600" u="sng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La ricerca educativa come scienza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it-IT" altLang="it-IT" sz="1600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it-IT" altLang="it-IT" sz="1600" u="sng" dirty="0">
                <a:solidFill>
                  <a:srgbClr val="0000FF"/>
                </a:solidFill>
                <a:latin typeface="Verdana" panose="020B0604030504040204" pitchFamily="34" charset="0"/>
                <a:ea typeface="+mn-ea"/>
              </a:rPr>
              <a:t>L’importanza del metodo</a:t>
            </a:r>
          </a:p>
          <a:p>
            <a:pPr>
              <a:spcBef>
                <a:spcPct val="20000"/>
              </a:spcBef>
              <a:defRPr/>
            </a:pPr>
            <a:endParaRPr lang="it-IT" altLang="it-IT" sz="1600" u="sng" dirty="0">
              <a:solidFill>
                <a:srgbClr val="0000FF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2106" name="Rectangle 58">
            <a:extLst>
              <a:ext uri="{FF2B5EF4-FFF2-40B4-BE49-F238E27FC236}">
                <a16:creationId xmlns:a16="http://schemas.microsoft.com/office/drawing/2014/main" id="{1D8E982D-FDEB-43A4-988B-CB0A277A4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362200"/>
            <a:ext cx="513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In questa lezione saranno trattati i seguenti argomenti:</a:t>
            </a:r>
          </a:p>
        </p:txBody>
      </p:sp>
      <p:pic>
        <p:nvPicPr>
          <p:cNvPr id="8198" name="Picture 59" descr="78137">
            <a:extLst>
              <a:ext uri="{FF2B5EF4-FFF2-40B4-BE49-F238E27FC236}">
                <a16:creationId xmlns:a16="http://schemas.microsoft.com/office/drawing/2014/main" id="{20FFA6F1-5643-4C1B-83A1-16F1738A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08915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itolo 3">
            <a:extLst>
              <a:ext uri="{FF2B5EF4-FFF2-40B4-BE49-F238E27FC236}">
                <a16:creationId xmlns:a16="http://schemas.microsoft.com/office/drawing/2014/main" id="{75BB5BE9-DF26-4137-9B03-70DCF0765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1039">
            <a:extLst>
              <a:ext uri="{FF2B5EF4-FFF2-40B4-BE49-F238E27FC236}">
                <a16:creationId xmlns:a16="http://schemas.microsoft.com/office/drawing/2014/main" id="{65E67287-D3D5-4B92-8F90-5F9858A6C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68663"/>
            <a:ext cx="3630613" cy="1873250"/>
          </a:xfrm>
          <a:prstGeom prst="rect">
            <a:avLst/>
          </a:prstGeom>
          <a:solidFill>
            <a:schemeClr val="bg1"/>
          </a:solidFill>
          <a:ln w="1587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6743" name="Rectangle 1031">
            <a:extLst>
              <a:ext uri="{FF2B5EF4-FFF2-40B4-BE49-F238E27FC236}">
                <a16:creationId xmlns:a16="http://schemas.microsoft.com/office/drawing/2014/main" id="{8C860600-EDAD-4D7F-AF9F-E0831D5D5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35433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scienza non risponde a domande, ma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verifica ipotesi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di risposte. 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mancanza di metodo ci impedisce di trarre profitto dall’esperienza.</a:t>
            </a:r>
          </a:p>
        </p:txBody>
      </p:sp>
      <p:sp>
        <p:nvSpPr>
          <p:cNvPr id="116747" name="Text Box 1035">
            <a:extLst>
              <a:ext uri="{FF2B5EF4-FFF2-40B4-BE49-F238E27FC236}">
                <a16:creationId xmlns:a16="http://schemas.microsoft.com/office/drawing/2014/main" id="{025A8F9E-9607-44E1-8D60-4C912E83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9749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L’importanza del metodo</a:t>
            </a:r>
          </a:p>
        </p:txBody>
      </p:sp>
      <p:sp>
        <p:nvSpPr>
          <p:cNvPr id="116749" name="Text Box 1037">
            <a:extLst>
              <a:ext uri="{FF2B5EF4-FFF2-40B4-BE49-F238E27FC236}">
                <a16:creationId xmlns:a16="http://schemas.microsoft.com/office/drawing/2014/main" id="{77DFE8C2-4E94-41AE-B215-16DC64EBA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0463"/>
            <a:ext cx="33528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Bailey nel suo Manuale sui metodi della ricerca sociale dice che questa ha il compito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“della raccolta dei dati che possono aiutarci a rispondere a domande concernenti i diversi aspetti della società, così da permetterci di comprenderla”(1982, p.21)</a:t>
            </a:r>
            <a:r>
              <a:rPr lang="en-US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</a:t>
            </a: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45062" name="Titolo 3">
            <a:extLst>
              <a:ext uri="{FF2B5EF4-FFF2-40B4-BE49-F238E27FC236}">
                <a16:creationId xmlns:a16="http://schemas.microsoft.com/office/drawing/2014/main" id="{EDCC4376-BC33-4F7D-BAD1-B0736E876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2" name="Text Box 12">
            <a:extLst>
              <a:ext uri="{FF2B5EF4-FFF2-40B4-BE49-F238E27FC236}">
                <a16:creationId xmlns:a16="http://schemas.microsoft.com/office/drawing/2014/main" id="{DB282FC9-9B95-4934-90DB-2E440AA2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9749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L’importanza del metodo</a:t>
            </a:r>
          </a:p>
        </p:txBody>
      </p:sp>
      <p:sp>
        <p:nvSpPr>
          <p:cNvPr id="112654" name="Text Box 14">
            <a:extLst>
              <a:ext uri="{FF2B5EF4-FFF2-40B4-BE49-F238E27FC236}">
                <a16:creationId xmlns:a16="http://schemas.microsoft.com/office/drawing/2014/main" id="{07DF543E-1EC1-4509-AC69-29EA462C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30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Riconsideriamo il nostro schema di scelta:</a:t>
            </a: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12662" name="Rectangle 22">
            <a:extLst>
              <a:ext uri="{FF2B5EF4-FFF2-40B4-BE49-F238E27FC236}">
                <a16:creationId xmlns:a16="http://schemas.microsoft.com/office/drawing/2014/main" id="{1B02B88B-4377-43C6-ABCB-B5039E5C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768725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64" name="Text Box 24">
            <a:extLst>
              <a:ext uri="{FF2B5EF4-FFF2-40B4-BE49-F238E27FC236}">
                <a16:creationId xmlns:a16="http://schemas.microsoft.com/office/drawing/2014/main" id="{0A62C20F-2D0E-4695-AEB8-15460F1D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565400"/>
            <a:ext cx="2197100" cy="1165225"/>
          </a:xfrm>
          <a:prstGeom prst="rect">
            <a:avLst/>
          </a:pr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possibilità di raggiungere questo fine attraverso uno specifico percorso è la nostra ipotesi.</a:t>
            </a:r>
            <a:endParaRPr lang="en-US" altLang="it-IT" sz="14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pic>
        <p:nvPicPr>
          <p:cNvPr id="47110" name="Picture 25" descr="schema">
            <a:extLst>
              <a:ext uri="{FF2B5EF4-FFF2-40B4-BE49-F238E27FC236}">
                <a16:creationId xmlns:a16="http://schemas.microsoft.com/office/drawing/2014/main" id="{53B754E6-6A4B-478F-8A54-621A6299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49525"/>
            <a:ext cx="554513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6" name="Text Box 26">
            <a:extLst>
              <a:ext uri="{FF2B5EF4-FFF2-40B4-BE49-F238E27FC236}">
                <a16:creationId xmlns:a16="http://schemas.microsoft.com/office/drawing/2014/main" id="{89672837-9F00-492F-A1C2-89C3A992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75200"/>
            <a:ext cx="6697663" cy="527050"/>
          </a:xfrm>
          <a:prstGeom prst="rect">
            <a:avLst/>
          </a:pr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percezione stessa di una situazione problematica comporta che se ne immagini una diversa, a cui si aspira, e che sarà il fine dei nostri sforzi.</a:t>
            </a:r>
            <a:endParaRPr lang="en-US" altLang="it-IT" sz="14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12667" name="Rectangle 27">
            <a:extLst>
              <a:ext uri="{FF2B5EF4-FFF2-40B4-BE49-F238E27FC236}">
                <a16:creationId xmlns:a16="http://schemas.microsoft.com/office/drawing/2014/main" id="{FADE32FA-99D4-4EB6-B2AE-35BD4807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54350"/>
            <a:ext cx="4752975" cy="719138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68" name="Rectangle 28">
            <a:extLst>
              <a:ext uri="{FF2B5EF4-FFF2-40B4-BE49-F238E27FC236}">
                <a16:creationId xmlns:a16="http://schemas.microsoft.com/office/drawing/2014/main" id="{2A0DC328-95E4-47CF-ADAC-5AF9DD23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73488"/>
            <a:ext cx="2376488" cy="936625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69" name="Rectangle 29">
            <a:extLst>
              <a:ext uri="{FF2B5EF4-FFF2-40B4-BE49-F238E27FC236}">
                <a16:creationId xmlns:a16="http://schemas.microsoft.com/office/drawing/2014/main" id="{8C4B7114-9943-4E55-8147-36829860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49525"/>
            <a:ext cx="2287588" cy="504825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0" name="Rectangle 30">
            <a:extLst>
              <a:ext uri="{FF2B5EF4-FFF2-40B4-BE49-F238E27FC236}">
                <a16:creationId xmlns:a16="http://schemas.microsoft.com/office/drawing/2014/main" id="{DC852AE8-8927-4AA5-9C3C-8AA79128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549525"/>
            <a:ext cx="1296987" cy="504825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1" name="Rectangle 31">
            <a:extLst>
              <a:ext uri="{FF2B5EF4-FFF2-40B4-BE49-F238E27FC236}">
                <a16:creationId xmlns:a16="http://schemas.microsoft.com/office/drawing/2014/main" id="{26A36883-DC4F-4EEB-8A7D-69008441A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549525"/>
            <a:ext cx="1223963" cy="160338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2" name="Rectangle 32">
            <a:extLst>
              <a:ext uri="{FF2B5EF4-FFF2-40B4-BE49-F238E27FC236}">
                <a16:creationId xmlns:a16="http://schemas.microsoft.com/office/drawing/2014/main" id="{E8C249EB-8705-4431-8FD3-35FB9CD05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773488"/>
            <a:ext cx="1296987" cy="936625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3" name="Rectangle 33">
            <a:extLst>
              <a:ext uri="{FF2B5EF4-FFF2-40B4-BE49-F238E27FC236}">
                <a16:creationId xmlns:a16="http://schemas.microsoft.com/office/drawing/2014/main" id="{8F5E67AB-28F4-4126-B0DF-322F02884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278313"/>
            <a:ext cx="1079500" cy="4318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4" name="AutoShape 34">
            <a:extLst>
              <a:ext uri="{FF2B5EF4-FFF2-40B4-BE49-F238E27FC236}">
                <a16:creationId xmlns:a16="http://schemas.microsoft.com/office/drawing/2014/main" id="{760231BD-5ECC-434E-B174-D15FF707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7831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5" name="AutoShape 35">
            <a:extLst>
              <a:ext uri="{FF2B5EF4-FFF2-40B4-BE49-F238E27FC236}">
                <a16:creationId xmlns:a16="http://schemas.microsoft.com/office/drawing/2014/main" id="{4E85E658-9D5C-42CF-A23E-4657DE00F7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13400" y="425291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6" name="AutoShape 36">
            <a:extLst>
              <a:ext uri="{FF2B5EF4-FFF2-40B4-BE49-F238E27FC236}">
                <a16:creationId xmlns:a16="http://schemas.microsoft.com/office/drawing/2014/main" id="{41E2AE61-A8EC-402F-8B4F-127D2DFB34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95738" y="2133600"/>
            <a:ext cx="2520950" cy="720725"/>
          </a:xfrm>
          <a:custGeom>
            <a:avLst/>
            <a:gdLst>
              <a:gd name="G0" fmla="+- -724146 0 0"/>
              <a:gd name="G1" fmla="+- -11796480 0 0"/>
              <a:gd name="G2" fmla="+- -724146 0 -11796480"/>
              <a:gd name="G3" fmla="+- 10800 0 0"/>
              <a:gd name="G4" fmla="+- 0 0 -72414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1 0 0"/>
              <a:gd name="G9" fmla="+- 0 0 -11796480"/>
              <a:gd name="G10" fmla="+- 7941 0 2700"/>
              <a:gd name="G11" fmla="cos G10 -724146"/>
              <a:gd name="G12" fmla="sin G10 -724146"/>
              <a:gd name="G13" fmla="cos 13500 -724146"/>
              <a:gd name="G14" fmla="sin 13500 -724146"/>
              <a:gd name="G15" fmla="+- G11 10800 0"/>
              <a:gd name="G16" fmla="+- G12 10800 0"/>
              <a:gd name="G17" fmla="+- G13 10800 0"/>
              <a:gd name="G18" fmla="+- G14 10800 0"/>
              <a:gd name="G19" fmla="*/ 7941 1 2"/>
              <a:gd name="G20" fmla="+- G19 5400 0"/>
              <a:gd name="G21" fmla="cos G20 -724146"/>
              <a:gd name="G22" fmla="sin G20 -724146"/>
              <a:gd name="G23" fmla="+- G21 10800 0"/>
              <a:gd name="G24" fmla="+- G12 G23 G22"/>
              <a:gd name="G25" fmla="+- G22 G23 G11"/>
              <a:gd name="G26" fmla="cos 10800 -724146"/>
              <a:gd name="G27" fmla="sin 10800 -724146"/>
              <a:gd name="G28" fmla="cos 7941 -724146"/>
              <a:gd name="G29" fmla="sin 7941 -72414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72414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1 G39"/>
              <a:gd name="G43" fmla="sin 794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60 w 21600"/>
              <a:gd name="T5" fmla="*/ 50 h 21600"/>
              <a:gd name="T6" fmla="*/ 1429 w 21600"/>
              <a:gd name="T7" fmla="*/ 10799 h 21600"/>
              <a:gd name="T8" fmla="*/ 10035 w 21600"/>
              <a:gd name="T9" fmla="*/ 2895 h 21600"/>
              <a:gd name="T10" fmla="*/ 24049 w 21600"/>
              <a:gd name="T11" fmla="*/ 8212 h 21600"/>
              <a:gd name="T12" fmla="*/ 20789 w 21600"/>
              <a:gd name="T13" fmla="*/ 13057 h 21600"/>
              <a:gd name="T14" fmla="*/ 15943 w 21600"/>
              <a:gd name="T15" fmla="*/ 979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3" y="9278"/>
                </a:moveTo>
                <a:cubicBezTo>
                  <a:pt x="17865" y="5549"/>
                  <a:pt x="14598" y="2859"/>
                  <a:pt x="10800" y="2859"/>
                </a:cubicBezTo>
                <a:cubicBezTo>
                  <a:pt x="6414" y="2859"/>
                  <a:pt x="2859" y="6414"/>
                  <a:pt x="2859" y="10799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5966" y="0"/>
                  <a:pt x="20409" y="3659"/>
                  <a:pt x="21399" y="8730"/>
                </a:cubicBezTo>
                <a:lnTo>
                  <a:pt x="24049" y="8212"/>
                </a:lnTo>
                <a:lnTo>
                  <a:pt x="20789" y="13057"/>
                </a:lnTo>
                <a:lnTo>
                  <a:pt x="15943" y="9795"/>
                </a:lnTo>
                <a:lnTo>
                  <a:pt x="18593" y="927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12677" name="Text Box 37">
            <a:extLst>
              <a:ext uri="{FF2B5EF4-FFF2-40B4-BE49-F238E27FC236}">
                <a16:creationId xmlns:a16="http://schemas.microsoft.com/office/drawing/2014/main" id="{DC54CD90-EBBF-48E4-A957-3DA6C3F1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30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Ciò che ci interessa è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verificare le soluzioni possibili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</a:t>
            </a:r>
          </a:p>
        </p:txBody>
      </p:sp>
      <p:sp>
        <p:nvSpPr>
          <p:cNvPr id="47123" name="Titolo 3">
            <a:extLst>
              <a:ext uri="{FF2B5EF4-FFF2-40B4-BE49-F238E27FC236}">
                <a16:creationId xmlns:a16="http://schemas.microsoft.com/office/drawing/2014/main" id="{3EECA78D-6170-49AD-81FB-56D93DD14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A8041B8-A22A-4EAE-B42E-10272DC0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95600"/>
            <a:ext cx="35433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storia ci consente di verificare che l’accumulazione del sapere nell’ambito delle scienze sociali non ha dato luogo finora ad un progresso lineare.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7A2D8B50-5A65-46F4-8858-4ACEF0847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9749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L’importanza del metodo</a:t>
            </a:r>
          </a:p>
        </p:txBody>
      </p:sp>
      <p:sp>
        <p:nvSpPr>
          <p:cNvPr id="149509" name="Text Box 5">
            <a:extLst>
              <a:ext uri="{FF2B5EF4-FFF2-40B4-BE49-F238E27FC236}">
                <a16:creationId xmlns:a16="http://schemas.microsoft.com/office/drawing/2014/main" id="{8CCB717D-48F2-4CAA-8BDA-14375DA4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358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600" u="sng">
                <a:solidFill>
                  <a:srgbClr val="3333CC"/>
                </a:solidFill>
                <a:latin typeface="Tahoma" panose="020B0604030504040204" pitchFamily="34" charset="0"/>
                <a:ea typeface="+mn-ea"/>
              </a:rPr>
              <a:t>Alcune letture consigliate</a:t>
            </a:r>
          </a:p>
        </p:txBody>
      </p:sp>
      <p:pic>
        <p:nvPicPr>
          <p:cNvPr id="49157" name="Picture 7" descr="97092">
            <a:extLst>
              <a:ext uri="{FF2B5EF4-FFF2-40B4-BE49-F238E27FC236}">
                <a16:creationId xmlns:a16="http://schemas.microsoft.com/office/drawing/2014/main" id="{8D15C2BF-DD97-4B43-AE3A-1DDEE075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01148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itolo 3">
            <a:extLst>
              <a:ext uri="{FF2B5EF4-FFF2-40B4-BE49-F238E27FC236}">
                <a16:creationId xmlns:a16="http://schemas.microsoft.com/office/drawing/2014/main" id="{1D26E622-C082-4304-8E58-E93384165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Line 2">
            <a:extLst>
              <a:ext uri="{FF2B5EF4-FFF2-40B4-BE49-F238E27FC236}">
                <a16:creationId xmlns:a16="http://schemas.microsoft.com/office/drawing/2014/main" id="{7E42039D-B4F8-4C46-BB0C-283C870ABB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5" y="762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1559" name="Text Box 7">
            <a:extLst>
              <a:ext uri="{FF2B5EF4-FFF2-40B4-BE49-F238E27FC236}">
                <a16:creationId xmlns:a16="http://schemas.microsoft.com/office/drawing/2014/main" id="{84A19C86-9637-431B-A01C-EF7C1106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054225"/>
            <a:ext cx="4572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Un altro fattore che a volte ci impedisce di compiere scelte efficaci è la </a:t>
            </a: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malafede</a:t>
            </a: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, che può tradursi in una serie di atteggiamenti, ad esempio:</a:t>
            </a: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862823A0-4BC6-42B7-A10F-A8B6F3AD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44850"/>
            <a:ext cx="480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“ogni esperienza è unica quindi dato che la mia è ancora più unica è inutile ascoltare gli altri”;</a:t>
            </a:r>
          </a:p>
        </p:txBody>
      </p:sp>
      <p:sp>
        <p:nvSpPr>
          <p:cNvPr id="151562" name="Text Box 10">
            <a:extLst>
              <a:ext uri="{FF2B5EF4-FFF2-40B4-BE49-F238E27FC236}">
                <a16:creationId xmlns:a16="http://schemas.microsoft.com/office/drawing/2014/main" id="{F92415A7-0FF6-436F-86BB-32CD4D84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930650"/>
            <a:ext cx="480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“in realtà non perseguo il fine dichiarato e dunque non ho bisogno di sapere come si può raggiungere”.</a:t>
            </a:r>
          </a:p>
        </p:txBody>
      </p:sp>
      <p:sp>
        <p:nvSpPr>
          <p:cNvPr id="151563" name="Text Box 11">
            <a:extLst>
              <a:ext uri="{FF2B5EF4-FFF2-40B4-BE49-F238E27FC236}">
                <a16:creationId xmlns:a16="http://schemas.microsoft.com/office/drawing/2014/main" id="{5A11979E-6770-4A74-8DA4-A9157B8F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953000"/>
            <a:ext cx="502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Un atteggiamento di malafede può anche essere dovuto a un conflitto con chi dispone dell’esperienza.</a:t>
            </a:r>
          </a:p>
        </p:txBody>
      </p:sp>
      <p:sp>
        <p:nvSpPr>
          <p:cNvPr id="151572" name="Text Box 20">
            <a:extLst>
              <a:ext uri="{FF2B5EF4-FFF2-40B4-BE49-F238E27FC236}">
                <a16:creationId xmlns:a16="http://schemas.microsoft.com/office/drawing/2014/main" id="{DE88151B-55B3-4F54-BDB4-BC033AF8D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29749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L’importanza del metodo</a:t>
            </a:r>
          </a:p>
        </p:txBody>
      </p:sp>
      <p:pic>
        <p:nvPicPr>
          <p:cNvPr id="51208" name="Picture 21" descr="73095_crop">
            <a:extLst>
              <a:ext uri="{FF2B5EF4-FFF2-40B4-BE49-F238E27FC236}">
                <a16:creationId xmlns:a16="http://schemas.microsoft.com/office/drawing/2014/main" id="{AEA78BD9-CBEF-4D5D-B4F8-5FC1B722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itolo 3">
            <a:extLst>
              <a:ext uri="{FF2B5EF4-FFF2-40B4-BE49-F238E27FC236}">
                <a16:creationId xmlns:a16="http://schemas.microsoft.com/office/drawing/2014/main" id="{70249C27-3A5D-4EB2-8BAD-7E42EDB3F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C1D484F8-25EA-472D-9ACA-4106A7A66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035050"/>
            <a:ext cx="1146175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Riepilogo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D93CF84-4EE5-411E-8CC6-D0242914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7924800" cy="4343400"/>
          </a:xfrm>
          <a:prstGeom prst="rect">
            <a:avLst/>
          </a:prstGeom>
          <a:noFill/>
          <a:ln w="50800">
            <a:solidFill>
              <a:srgbClr val="57AB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C48D739A-798B-42D4-AAAC-774BA2102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391400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Riepilogando quanto visto finora…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Il fine della ricerca è il desiderio di assumere decisioni educative efficaci.</a:t>
            </a:r>
          </a:p>
          <a:p>
            <a:pPr>
              <a:buFontTx/>
              <a:buChar char="•"/>
              <a:defRPr/>
            </a:pPr>
            <a:endParaRPr lang="it-IT" altLang="it-IT" sz="14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buFontTx/>
              <a:buChar char="•"/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I risultati della ricerca possono aiutarci ad operare in maniera scientifica.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La ricerca con caratteri di scientificità nel campo dell’educazione ha una storia relativamente recente.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La scienza dell’educazione è l’insieme di diverse discipline che hanno a che fare con il soggetto, la società, la materia e i metodi.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L’unità della scienza può essere perseguita formando giovani e </a:t>
            </a: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 ricercatori ad un atteggiamento scientifico e collaborativo di costruzione della conoscenza (scienza come metodo).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it-IT" altLang="it-IT" sz="14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L’atteggiamento scientifico può essere ostacolato da alcuni comportamenti quali il conformismo, la pigrizia, la malafede, etc.</a:t>
            </a:r>
            <a:endParaRPr lang="it-IT" altLang="it-IT" sz="140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53253" name="Titolo 3">
            <a:extLst>
              <a:ext uri="{FF2B5EF4-FFF2-40B4-BE49-F238E27FC236}">
                <a16:creationId xmlns:a16="http://schemas.microsoft.com/office/drawing/2014/main" id="{D5095151-E1FB-4873-BEBF-D8A69580F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2051">
            <a:extLst>
              <a:ext uri="{FF2B5EF4-FFF2-40B4-BE49-F238E27FC236}">
                <a16:creationId xmlns:a16="http://schemas.microsoft.com/office/drawing/2014/main" id="{9BC0E2A9-229B-4810-A4C1-5C7409BC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962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Il punto di partenza di un manuale di metodologia non può che essere in un idea del suo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punto di arrivo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 Per fare una ricerca dobbiamo infatti sapere che cosa cercare.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L’inizio è il fine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</a:t>
            </a:r>
            <a:endParaRPr lang="it-IT" altLang="it-IT" sz="1600" b="1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33126" name="Text Box 2054">
            <a:extLst>
              <a:ext uri="{FF2B5EF4-FFF2-40B4-BE49-F238E27FC236}">
                <a16:creationId xmlns:a16="http://schemas.microsoft.com/office/drawing/2014/main" id="{E1FD0557-AF44-451E-A3F5-94340F05C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11600"/>
            <a:ext cx="3810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D’altra parte, mezzi e fini costituiscono un continuum.</a:t>
            </a: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Non si può desiderare seriamente un fine senza considerare i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mezzi necessari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per raggiungerlo. E’ irragionevole desiderare un fine a prescindere dai mezzi.</a:t>
            </a:r>
          </a:p>
        </p:txBody>
      </p:sp>
      <p:sp>
        <p:nvSpPr>
          <p:cNvPr id="133130" name="Text Box 2058">
            <a:extLst>
              <a:ext uri="{FF2B5EF4-FFF2-40B4-BE49-F238E27FC236}">
                <a16:creationId xmlns:a16="http://schemas.microsoft.com/office/drawing/2014/main" id="{CDB2B072-B752-4A54-81ED-10A699CB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pic>
        <p:nvPicPr>
          <p:cNvPr id="10245" name="Picture 2059" descr="78013">
            <a:extLst>
              <a:ext uri="{FF2B5EF4-FFF2-40B4-BE49-F238E27FC236}">
                <a16:creationId xmlns:a16="http://schemas.microsoft.com/office/drawing/2014/main" id="{003EABD8-2CD9-487F-B8CB-FE136DB2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9" name="AutoShape 2057">
            <a:extLst>
              <a:ext uri="{FF2B5EF4-FFF2-40B4-BE49-F238E27FC236}">
                <a16:creationId xmlns:a16="http://schemas.microsoft.com/office/drawing/2014/main" id="{240BCCBA-5AC5-4491-B10B-8B5F2A89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81600"/>
            <a:ext cx="3505200" cy="609600"/>
          </a:xfrm>
          <a:prstGeom prst="wedgeRoundRectCallout">
            <a:avLst>
              <a:gd name="adj1" fmla="val 31977"/>
              <a:gd name="adj2" fmla="val -97917"/>
              <a:gd name="adj3" fmla="val 16667"/>
            </a:avLst>
          </a:prstGeom>
          <a:solidFill>
            <a:schemeClr val="bg1">
              <a:alpha val="50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Con quali mezzi possiamo raggiungerlo?</a:t>
            </a:r>
          </a:p>
          <a:p>
            <a:pPr algn="ctr" eaLnBrk="1" hangingPunct="1">
              <a:defRPr/>
            </a:pPr>
            <a:endParaRPr lang="it-IT" alt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3128" name="AutoShape 2056">
            <a:extLst>
              <a:ext uri="{FF2B5EF4-FFF2-40B4-BE49-F238E27FC236}">
                <a16:creationId xmlns:a16="http://schemas.microsoft.com/office/drawing/2014/main" id="{EF49AB14-E484-4969-A7DB-6750245F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828800"/>
            <a:ext cx="3505200" cy="457200"/>
          </a:xfrm>
          <a:prstGeom prst="wedgeRoundRectCallout">
            <a:avLst>
              <a:gd name="adj1" fmla="val 47917"/>
              <a:gd name="adj2" fmla="val 102778"/>
              <a:gd name="adj3" fmla="val 16667"/>
            </a:avLst>
          </a:prstGeom>
          <a:solidFill>
            <a:schemeClr val="bg1">
              <a:alpha val="50000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Qual è il nostro fine?</a:t>
            </a:r>
          </a:p>
          <a:p>
            <a:pPr algn="ctr" eaLnBrk="1" hangingPunct="1">
              <a:defRPr/>
            </a:pPr>
            <a:endParaRPr lang="it-IT" alt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248" name="Titolo 3">
            <a:extLst>
              <a:ext uri="{FF2B5EF4-FFF2-40B4-BE49-F238E27FC236}">
                <a16:creationId xmlns:a16="http://schemas.microsoft.com/office/drawing/2014/main" id="{781F9509-A7F8-43D4-9A39-DB4B33222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scuola">
            <a:extLst>
              <a:ext uri="{FF2B5EF4-FFF2-40B4-BE49-F238E27FC236}">
                <a16:creationId xmlns:a16="http://schemas.microsoft.com/office/drawing/2014/main" id="{5C243416-178B-437C-95F9-114CEA05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90763"/>
            <a:ext cx="45720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84D8C37E-1C1A-42B9-BE0F-0AEEA784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55825"/>
            <a:ext cx="33528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In campo educativo, il fine della ricerca è il desiderio di assumere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decisioni educative 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che abbiano maggiori probabilità di essere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efficaci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 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Questo è dunque il punto di partenza della ricerca, e abbiamo bisogno di conoscere i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processi educativi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per arrivare ad esso.</a:t>
            </a:r>
          </a:p>
        </p:txBody>
      </p:sp>
      <p:sp>
        <p:nvSpPr>
          <p:cNvPr id="86029" name="Text Box 13">
            <a:extLst>
              <a:ext uri="{FF2B5EF4-FFF2-40B4-BE49-F238E27FC236}">
                <a16:creationId xmlns:a16="http://schemas.microsoft.com/office/drawing/2014/main" id="{C302A46D-6F7C-44B5-9455-03113F677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4AF71DD7-A37B-4D96-8A01-FF557E364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86000"/>
            <a:ext cx="4572000" cy="29464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86027" name="AutoShape 11">
            <a:extLst>
              <a:ext uri="{FF2B5EF4-FFF2-40B4-BE49-F238E27FC236}">
                <a16:creationId xmlns:a16="http://schemas.microsoft.com/office/drawing/2014/main" id="{C20DE406-1B87-4821-ACE7-ADE768B0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38400"/>
            <a:ext cx="3505200" cy="685800"/>
          </a:xfrm>
          <a:prstGeom prst="wedgeRoundRectCallout">
            <a:avLst>
              <a:gd name="adj1" fmla="val -10778"/>
              <a:gd name="adj2" fmla="val -27778"/>
              <a:gd name="adj3" fmla="val 16667"/>
            </a:avLst>
          </a:prstGeom>
          <a:solidFill>
            <a:schemeClr val="bg1"/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FINE = Prendere decisioni efficaci</a:t>
            </a:r>
          </a:p>
        </p:txBody>
      </p:sp>
      <p:sp>
        <p:nvSpPr>
          <p:cNvPr id="86028" name="AutoShape 12">
            <a:extLst>
              <a:ext uri="{FF2B5EF4-FFF2-40B4-BE49-F238E27FC236}">
                <a16:creationId xmlns:a16="http://schemas.microsoft.com/office/drawing/2014/main" id="{B64436B6-9219-46E9-9C26-CA104127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89400"/>
            <a:ext cx="3505200" cy="609600"/>
          </a:xfrm>
          <a:prstGeom prst="wedgeRoundRectCallout">
            <a:avLst>
              <a:gd name="adj1" fmla="val -16940"/>
              <a:gd name="adj2" fmla="val 16667"/>
              <a:gd name="adj3" fmla="val 16667"/>
            </a:avLst>
          </a:prstGeom>
          <a:solidFill>
            <a:schemeClr val="bg1"/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MEZZO = conoscere i processi educativi</a:t>
            </a:r>
          </a:p>
          <a:p>
            <a:pPr algn="ctr" eaLnBrk="1" hangingPunct="1">
              <a:defRPr/>
            </a:pPr>
            <a:endParaRPr lang="it-IT" alt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2296" name="Titolo 3">
            <a:extLst>
              <a:ext uri="{FF2B5EF4-FFF2-40B4-BE49-F238E27FC236}">
                <a16:creationId xmlns:a16="http://schemas.microsoft.com/office/drawing/2014/main" id="{A98A043C-1ADB-4AAC-AF89-00FA74A17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1028">
            <a:extLst>
              <a:ext uri="{FF2B5EF4-FFF2-40B4-BE49-F238E27FC236}">
                <a16:creationId xmlns:a16="http://schemas.microsoft.com/office/drawing/2014/main" id="{95ABB341-30CC-42CA-A7C0-CA1BE79D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954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5175" name="Rectangle 1031">
            <a:extLst>
              <a:ext uri="{FF2B5EF4-FFF2-40B4-BE49-F238E27FC236}">
                <a16:creationId xmlns:a16="http://schemas.microsoft.com/office/drawing/2014/main" id="{49A1BED9-AE9A-4F74-A2C0-6C2385F94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2743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Prendere una decisione significa operare una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scelta fra diverse alternative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, cercando di valutare i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pro 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e i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contro 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di ciascuna delle soluzioni ipotizzate.</a:t>
            </a:r>
          </a:p>
        </p:txBody>
      </p:sp>
      <p:sp>
        <p:nvSpPr>
          <p:cNvPr id="135180" name="Text Box 1036">
            <a:extLst>
              <a:ext uri="{FF2B5EF4-FFF2-40B4-BE49-F238E27FC236}">
                <a16:creationId xmlns:a16="http://schemas.microsoft.com/office/drawing/2014/main" id="{C5322133-D96F-48B5-8A3E-3C8C7C50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11550"/>
            <a:ext cx="2514600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Ipotesi N: pro/contro</a:t>
            </a:r>
          </a:p>
        </p:txBody>
      </p:sp>
      <p:sp>
        <p:nvSpPr>
          <p:cNvPr id="135182" name="Text Box 1038">
            <a:extLst>
              <a:ext uri="{FF2B5EF4-FFF2-40B4-BE49-F238E27FC236}">
                <a16:creationId xmlns:a16="http://schemas.microsoft.com/office/drawing/2014/main" id="{CC483763-6D9C-484A-AC94-43B304D5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pic>
        <p:nvPicPr>
          <p:cNvPr id="14342" name="Picture 1039" descr="78056">
            <a:extLst>
              <a:ext uri="{FF2B5EF4-FFF2-40B4-BE49-F238E27FC236}">
                <a16:creationId xmlns:a16="http://schemas.microsoft.com/office/drawing/2014/main" id="{B61D2519-8618-4E56-B6F5-26BA347D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097213"/>
            <a:ext cx="32702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AutoShape 1029">
            <a:extLst>
              <a:ext uri="{FF2B5EF4-FFF2-40B4-BE49-F238E27FC236}">
                <a16:creationId xmlns:a16="http://schemas.microsoft.com/office/drawing/2014/main" id="{255A7EFA-2A87-40C3-B1F3-8FEA87CC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0"/>
            <a:ext cx="1524000" cy="144780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scelta</a:t>
            </a:r>
          </a:p>
        </p:txBody>
      </p:sp>
      <p:sp>
        <p:nvSpPr>
          <p:cNvPr id="135184" name="AutoShape 1040">
            <a:extLst>
              <a:ext uri="{FF2B5EF4-FFF2-40B4-BE49-F238E27FC236}">
                <a16:creationId xmlns:a16="http://schemas.microsoft.com/office/drawing/2014/main" id="{EBA638AE-288E-4944-834F-3567700A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657600" cy="1219200"/>
          </a:xfrm>
          <a:prstGeom prst="wedgeRoundRectCallout">
            <a:avLst>
              <a:gd name="adj1" fmla="val -17231"/>
              <a:gd name="adj2" fmla="val 63801"/>
              <a:gd name="adj3" fmla="val 16667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Dunque il nostro obiettivo è prendere decisioni efficaci.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Ma cosa significa esattamente “prendere decisioni”?</a:t>
            </a:r>
            <a:endParaRPr lang="it-IT" alt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345" name="Titolo 3">
            <a:extLst>
              <a:ext uri="{FF2B5EF4-FFF2-40B4-BE49-F238E27FC236}">
                <a16:creationId xmlns:a16="http://schemas.microsoft.com/office/drawing/2014/main" id="{0AE8897B-351C-430A-8ECB-D5ADB552D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>
            <a:extLst>
              <a:ext uri="{FF2B5EF4-FFF2-40B4-BE49-F238E27FC236}">
                <a16:creationId xmlns:a16="http://schemas.microsoft.com/office/drawing/2014/main" id="{DB66F8FC-962A-4346-906B-D4EE6BF7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id="{68F3EDC7-FDEA-489C-BEEF-5EBFB2CF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76600"/>
            <a:ext cx="2743200" cy="1143000"/>
          </a:xfrm>
          <a:prstGeom prst="leftRightArrowCallout">
            <a:avLst>
              <a:gd name="adj1" fmla="val 25000"/>
              <a:gd name="adj2" fmla="val 25000"/>
              <a:gd name="adj3" fmla="val 30000"/>
              <a:gd name="adj4" fmla="val 47370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F132A912-0BCC-4236-A418-F696E238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708400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Passato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5BA62DE2-A7C9-43E1-916D-2FDABD6F7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57600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Presente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86F7EE69-ECB5-4913-969F-E2D9059A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3708400"/>
            <a:ext cx="86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Futuro</a:t>
            </a:r>
          </a:p>
        </p:txBody>
      </p:sp>
      <p:sp>
        <p:nvSpPr>
          <p:cNvPr id="88081" name="Rectangle 17">
            <a:extLst>
              <a:ext uri="{FF2B5EF4-FFF2-40B4-BE49-F238E27FC236}">
                <a16:creationId xmlns:a16="http://schemas.microsoft.com/office/drawing/2014/main" id="{BE03A9F9-13F4-4FC6-96F1-E76104B1F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95800"/>
            <a:ext cx="1295400" cy="6858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Situazione</a:t>
            </a:r>
          </a:p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problematica</a:t>
            </a:r>
          </a:p>
        </p:txBody>
      </p:sp>
      <p:sp>
        <p:nvSpPr>
          <p:cNvPr id="88082" name="Rectangle 18">
            <a:extLst>
              <a:ext uri="{FF2B5EF4-FFF2-40B4-BE49-F238E27FC236}">
                <a16:creationId xmlns:a16="http://schemas.microsoft.com/office/drawing/2014/main" id="{96238503-2187-4DD5-A1C2-4F311C13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2705100"/>
            <a:ext cx="1371600" cy="4953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altLang="it-IT" sz="1600" b="1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Ipotesi</a:t>
            </a:r>
          </a:p>
        </p:txBody>
      </p:sp>
      <p:sp>
        <p:nvSpPr>
          <p:cNvPr id="88083" name="Rectangle 19">
            <a:extLst>
              <a:ext uri="{FF2B5EF4-FFF2-40B4-BE49-F238E27FC236}">
                <a16:creationId xmlns:a16="http://schemas.microsoft.com/office/drawing/2014/main" id="{24CDD61D-DD27-41C7-83D4-E29E3A37F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90800"/>
            <a:ext cx="609600" cy="25908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Soluzione del problema</a:t>
            </a:r>
          </a:p>
        </p:txBody>
      </p:sp>
      <p:cxnSp>
        <p:nvCxnSpPr>
          <p:cNvPr id="16394" name="AutoShape 20">
            <a:extLst>
              <a:ext uri="{FF2B5EF4-FFF2-40B4-BE49-F238E27FC236}">
                <a16:creationId xmlns:a16="http://schemas.microsoft.com/office/drawing/2014/main" id="{DC2968A3-0CCB-46C1-8AF6-521092E25560}"/>
              </a:ext>
            </a:extLst>
          </p:cNvPr>
          <p:cNvCxnSpPr>
            <a:cxnSpLocks noChangeShapeType="1"/>
            <a:stCxn id="88073" idx="0"/>
            <a:endCxn id="88075" idx="0"/>
          </p:cNvCxnSpPr>
          <p:nvPr/>
        </p:nvCxnSpPr>
        <p:spPr bwMode="auto">
          <a:xfrm rot="5400000" flipV="1">
            <a:off x="4556125" y="1785938"/>
            <a:ext cx="1588" cy="3846512"/>
          </a:xfrm>
          <a:prstGeom prst="curvedConnector3">
            <a:avLst>
              <a:gd name="adj1" fmla="val -75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AutoShape 24">
            <a:extLst>
              <a:ext uri="{FF2B5EF4-FFF2-40B4-BE49-F238E27FC236}">
                <a16:creationId xmlns:a16="http://schemas.microsoft.com/office/drawing/2014/main" id="{ED7FD6E1-7053-4985-AD61-57628CA0BA5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4498181" y="2440782"/>
            <a:ext cx="1587" cy="3956050"/>
          </a:xfrm>
          <a:prstGeom prst="curvedConnector3">
            <a:avLst>
              <a:gd name="adj1" fmla="val 10759999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46279BE6-0F44-41B7-B723-284D140D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02100"/>
            <a:ext cx="2057400" cy="336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Esperienze personali</a:t>
            </a:r>
          </a:p>
        </p:txBody>
      </p:sp>
      <p:sp>
        <p:nvSpPr>
          <p:cNvPr id="88077" name="Rectangle 13">
            <a:extLst>
              <a:ext uri="{FF2B5EF4-FFF2-40B4-BE49-F238E27FC236}">
                <a16:creationId xmlns:a16="http://schemas.microsoft.com/office/drawing/2014/main" id="{FCD3BC7E-5E32-4D9A-89CA-E5F4DA24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483100"/>
            <a:ext cx="2057400" cy="361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Senso comune</a:t>
            </a:r>
          </a:p>
        </p:txBody>
      </p:sp>
      <p:sp>
        <p:nvSpPr>
          <p:cNvPr id="88079" name="Rectangle 15">
            <a:extLst>
              <a:ext uri="{FF2B5EF4-FFF2-40B4-BE49-F238E27FC236}">
                <a16:creationId xmlns:a16="http://schemas.microsoft.com/office/drawing/2014/main" id="{24E894BE-1891-49C8-B9FE-2D85DF8D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95850"/>
            <a:ext cx="2057400" cy="336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Regole sociali</a:t>
            </a:r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id="{C4E4226D-D38E-4693-B16E-A3EFBA63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02250"/>
            <a:ext cx="2057400" cy="336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Norme scientifiche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2E94905F-5038-40D9-8E7D-1BBF6CB3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1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Di fronte ad una situazione problematica possiamo concepire delle ipotesi di soluzione, sulla base delle nostre esperienze passate, del senso comune, delle regole sociali e scientifiche.</a:t>
            </a:r>
            <a:endParaRPr lang="it-IT" alt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88090" name="Text Box 26">
            <a:extLst>
              <a:ext uri="{FF2B5EF4-FFF2-40B4-BE49-F238E27FC236}">
                <a16:creationId xmlns:a16="http://schemas.microsoft.com/office/drawing/2014/main" id="{59707F16-4ADA-4ED5-8D03-F6AA9400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sp>
        <p:nvSpPr>
          <p:cNvPr id="16402" name="Titolo 3">
            <a:extLst>
              <a:ext uri="{FF2B5EF4-FFF2-40B4-BE49-F238E27FC236}">
                <a16:creationId xmlns:a16="http://schemas.microsoft.com/office/drawing/2014/main" id="{E89AB2E8-4B92-4426-B0BE-48213242F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6" name="Rectangle 2060">
            <a:extLst>
              <a:ext uri="{FF2B5EF4-FFF2-40B4-BE49-F238E27FC236}">
                <a16:creationId xmlns:a16="http://schemas.microsoft.com/office/drawing/2014/main" id="{CC2516D9-F7FC-4A0B-B0C4-5C26C082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898775"/>
            <a:ext cx="4011612" cy="1873250"/>
          </a:xfrm>
          <a:prstGeom prst="rect">
            <a:avLst/>
          </a:prstGeom>
          <a:solidFill>
            <a:schemeClr val="bg1"/>
          </a:solidFill>
          <a:ln w="1587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BDAD880A-3C42-4077-AD27-CA9F8955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420938"/>
            <a:ext cx="41148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Se la nostra indagine.. 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“adotta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metodi sistematici di ricerca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che, quando vengono applicati ad un complesso di fatti, ci consentono una migliore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comprensione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e un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controllo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più intelligente e meno confuso e abitudinario”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.. possiamo dire con Dewey che stiamo operando in modo scientifico.</a:t>
            </a:r>
          </a:p>
        </p:txBody>
      </p:sp>
      <p:sp>
        <p:nvSpPr>
          <p:cNvPr id="139267" name="Rectangle 2051">
            <a:extLst>
              <a:ext uri="{FF2B5EF4-FFF2-40B4-BE49-F238E27FC236}">
                <a16:creationId xmlns:a16="http://schemas.microsoft.com/office/drawing/2014/main" id="{5A595E5C-F3B0-4048-8855-A69D48D5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9268" name="Rectangle 2052">
            <a:extLst>
              <a:ext uri="{FF2B5EF4-FFF2-40B4-BE49-F238E27FC236}">
                <a16:creationId xmlns:a16="http://schemas.microsoft.com/office/drawing/2014/main" id="{65C945FC-569F-458F-A563-FFC9F7CEF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39271" name="Rectangle 2055">
            <a:extLst>
              <a:ext uri="{FF2B5EF4-FFF2-40B4-BE49-F238E27FC236}">
                <a16:creationId xmlns:a16="http://schemas.microsoft.com/office/drawing/2014/main" id="{45E2D9E7-A98C-404D-ACC5-4F52E1C2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4676775"/>
            <a:ext cx="1563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John Dewey</a:t>
            </a:r>
          </a:p>
        </p:txBody>
      </p:sp>
      <p:pic>
        <p:nvPicPr>
          <p:cNvPr id="18439" name="Picture 2056" descr="dewey">
            <a:extLst>
              <a:ext uri="{FF2B5EF4-FFF2-40B4-BE49-F238E27FC236}">
                <a16:creationId xmlns:a16="http://schemas.microsoft.com/office/drawing/2014/main" id="{CFAFBB6E-EEA1-4BB4-8210-7FDE728B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909763"/>
            <a:ext cx="21637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057" descr="libro">
            <a:extLst>
              <a:ext uri="{FF2B5EF4-FFF2-40B4-BE49-F238E27FC236}">
                <a16:creationId xmlns:a16="http://schemas.microsoft.com/office/drawing/2014/main" id="{AD61731B-2513-4D8D-985B-B60720E8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4702175"/>
            <a:ext cx="381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4" name="Text Box 2058">
            <a:extLst>
              <a:ext uri="{FF2B5EF4-FFF2-40B4-BE49-F238E27FC236}">
                <a16:creationId xmlns:a16="http://schemas.microsoft.com/office/drawing/2014/main" id="{92096145-CA2B-4E91-92C5-97BB2BEEA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07025"/>
            <a:ext cx="2667000" cy="530225"/>
          </a:xfrm>
          <a:prstGeom prst="rect">
            <a:avLst/>
          </a:prstGeom>
          <a:solidFill>
            <a:srgbClr val="CCECFF"/>
          </a:solidFill>
          <a:ln w="127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Fai clic sull’icona         per leggere una breve biografia.</a:t>
            </a:r>
          </a:p>
        </p:txBody>
      </p:sp>
      <p:pic>
        <p:nvPicPr>
          <p:cNvPr id="18442" name="Picture 2059" descr="libro">
            <a:extLst>
              <a:ext uri="{FF2B5EF4-FFF2-40B4-BE49-F238E27FC236}">
                <a16:creationId xmlns:a16="http://schemas.microsoft.com/office/drawing/2014/main" id="{A6D206BF-A4B9-49D0-AD49-CA20C3DF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454650"/>
            <a:ext cx="288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7" name="Text Box 2061">
            <a:extLst>
              <a:ext uri="{FF2B5EF4-FFF2-40B4-BE49-F238E27FC236}">
                <a16:creationId xmlns:a16="http://schemas.microsoft.com/office/drawing/2014/main" id="{CC3EE315-C801-4D13-BBDB-0787767D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sp>
        <p:nvSpPr>
          <p:cNvPr id="18444" name="Titolo 3">
            <a:extLst>
              <a:ext uri="{FF2B5EF4-FFF2-40B4-BE49-F238E27FC236}">
                <a16:creationId xmlns:a16="http://schemas.microsoft.com/office/drawing/2014/main" id="{7B1CD3E6-E640-40CB-90DD-08529FFD9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>
            <a:extLst>
              <a:ext uri="{FF2B5EF4-FFF2-40B4-BE49-F238E27FC236}">
                <a16:creationId xmlns:a16="http://schemas.microsoft.com/office/drawing/2014/main" id="{08B6DC7B-5C95-42E4-AE78-73E6B93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DBD3B208-F481-4B5B-822D-BADDD26C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076AE133-D584-4E54-8CCC-4BC3E181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68" name="Rectangle 8">
            <a:extLst>
              <a:ext uri="{FF2B5EF4-FFF2-40B4-BE49-F238E27FC236}">
                <a16:creationId xmlns:a16="http://schemas.microsoft.com/office/drawing/2014/main" id="{89CAD563-46C0-497A-A3B3-8E32CDD7C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69" name="Rectangle 9">
            <a:extLst>
              <a:ext uri="{FF2B5EF4-FFF2-40B4-BE49-F238E27FC236}">
                <a16:creationId xmlns:a16="http://schemas.microsoft.com/office/drawing/2014/main" id="{F7488C2E-002C-4A48-A9F9-613834377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626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6ED32ACD-E5DB-46BF-9065-D43826F1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3733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In altre parole, le nostre decisioni, ovvero le nostre scelte, hanno un valore scientifico quando sono affrontate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utilizzando i risultati della ricerca.</a:t>
            </a: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92183" name="Text Box 23">
            <a:extLst>
              <a:ext uri="{FF2B5EF4-FFF2-40B4-BE49-F238E27FC236}">
                <a16:creationId xmlns:a16="http://schemas.microsoft.com/office/drawing/2014/main" id="{B20619EA-8CA5-43BD-8A60-AA408988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pic>
        <p:nvPicPr>
          <p:cNvPr id="20489" name="Picture 24" descr="78002">
            <a:extLst>
              <a:ext uri="{FF2B5EF4-FFF2-40B4-BE49-F238E27FC236}">
                <a16:creationId xmlns:a16="http://schemas.microsoft.com/office/drawing/2014/main" id="{9260815F-4527-43EC-9FC2-E711C31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8336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2" name="AutoShape 22">
            <a:extLst>
              <a:ext uri="{FF2B5EF4-FFF2-40B4-BE49-F238E27FC236}">
                <a16:creationId xmlns:a16="http://schemas.microsoft.com/office/drawing/2014/main" id="{E71E79B9-22F2-46F1-8797-26E490A8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3505200" cy="990600"/>
          </a:xfrm>
          <a:prstGeom prst="wedgeRoundRectCallout">
            <a:avLst>
              <a:gd name="adj1" fmla="val -45560"/>
              <a:gd name="adj2" fmla="val 84134"/>
              <a:gd name="adj3" fmla="val 16667"/>
            </a:avLst>
          </a:prstGeom>
          <a:solidFill>
            <a:schemeClr val="bg1"/>
          </a:solidFill>
          <a:ln w="254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Ecco l’importanza della ricerca:</a:t>
            </a:r>
          </a:p>
          <a:p>
            <a:pPr algn="ctr" eaLnBrk="1" hangingPunct="1">
              <a:defRPr/>
            </a:pPr>
            <a:r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ci permette di prendere decisioni in maniera scientifica.</a:t>
            </a:r>
          </a:p>
        </p:txBody>
      </p:sp>
      <p:sp>
        <p:nvSpPr>
          <p:cNvPr id="20491" name="Titolo 3">
            <a:extLst>
              <a:ext uri="{FF2B5EF4-FFF2-40B4-BE49-F238E27FC236}">
                <a16:creationId xmlns:a16="http://schemas.microsoft.com/office/drawing/2014/main" id="{7D749638-9C21-4815-B333-1D37443C1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4F09E59B-78F0-4489-80BA-0C3E3AED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7D8BC9F-79D3-4D12-BC1E-A1E4DFB5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AAA3AB74-8D1E-4B2E-93DC-06575B95F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 altLang="it-IT" sz="20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03453CCA-7BC7-4E89-BDF3-CF269C89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B93D59B9-8C9A-478C-83C4-F68D525BB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626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z="1600" b="1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5CC69D42-46D4-4B75-B7D5-4FA415F82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35814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La pedagogia ritarda ad operare in tal modo, per una serie di fattori quali le diverse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ideologie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, la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complessità 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della materia e la dimensione </a:t>
            </a: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politica </a:t>
            </a: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alla quale è strettamente connessa.</a:t>
            </a:r>
          </a:p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  <a:p>
            <a:pPr>
              <a:defRPr/>
            </a:pPr>
            <a:r>
              <a:rPr lang="it-IT" altLang="it-IT" sz="16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Gli esperti di pedagogia non godono di sufficiente credito: tutti si sentono esperti della materia, e i media banalizzano qualsiasi riflessione in merito.</a:t>
            </a:r>
          </a:p>
        </p:txBody>
      </p:sp>
      <p:sp>
        <p:nvSpPr>
          <p:cNvPr id="153610" name="Text Box 10">
            <a:extLst>
              <a:ext uri="{FF2B5EF4-FFF2-40B4-BE49-F238E27FC236}">
                <a16:creationId xmlns:a16="http://schemas.microsoft.com/office/drawing/2014/main" id="{36AC5641-20D1-4387-9110-D827E56C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950"/>
            <a:ext cx="3810000" cy="3365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+mn-ea"/>
              </a:rPr>
              <a:t>Introduzione: perché fare ricerca?</a:t>
            </a:r>
          </a:p>
        </p:txBody>
      </p:sp>
      <p:pic>
        <p:nvPicPr>
          <p:cNvPr id="22537" name="Picture 12" descr="78112">
            <a:extLst>
              <a:ext uri="{FF2B5EF4-FFF2-40B4-BE49-F238E27FC236}">
                <a16:creationId xmlns:a16="http://schemas.microsoft.com/office/drawing/2014/main" id="{D56D1492-83C6-40C4-9BAB-CB6107E8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itolo 3">
            <a:extLst>
              <a:ext uri="{FF2B5EF4-FFF2-40B4-BE49-F238E27FC236}">
                <a16:creationId xmlns:a16="http://schemas.microsoft.com/office/drawing/2014/main" id="{ED0A1A65-41E6-499F-8021-A26FE96FF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2697</Words>
  <Application>Microsoft Office PowerPoint</Application>
  <PresentationFormat>Presentazione su schermo (4:3)</PresentationFormat>
  <Paragraphs>293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Arial Unicode MS</vt:lpstr>
      <vt:lpstr>Arial</vt:lpstr>
      <vt:lpstr>Arial Black</vt:lpstr>
      <vt:lpstr>Franklin Gothic Book</vt:lpstr>
      <vt:lpstr>Franklin Gothic Medium</vt:lpstr>
      <vt:lpstr>Symbol</vt:lpstr>
      <vt:lpstr>Tahoma</vt:lpstr>
      <vt:lpstr>Verdana</vt:lpstr>
      <vt:lpstr>ヒラギノ角ゴ Pro W3</vt:lpstr>
      <vt:lpstr>Presentazione vuota</vt:lpstr>
      <vt:lpstr>Pedagogia sperimentale  Pietro Lucisano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114</cp:revision>
  <cp:lastPrinted>2012-10-15T10:35:53Z</cp:lastPrinted>
  <dcterms:created xsi:type="dcterms:W3CDTF">2007-08-30T13:32:27Z</dcterms:created>
  <dcterms:modified xsi:type="dcterms:W3CDTF">2018-02-08T15:12:15Z</dcterms:modified>
</cp:coreProperties>
</file>