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90" r:id="rId3"/>
    <p:sldId id="291" r:id="rId4"/>
    <p:sldId id="404" r:id="rId5"/>
    <p:sldId id="405" r:id="rId6"/>
    <p:sldId id="398" r:id="rId7"/>
    <p:sldId id="406" r:id="rId8"/>
    <p:sldId id="407" r:id="rId9"/>
    <p:sldId id="403" r:id="rId10"/>
    <p:sldId id="289" r:id="rId11"/>
    <p:sldId id="294" r:id="rId12"/>
    <p:sldId id="295" r:id="rId13"/>
    <p:sldId id="296" r:id="rId14"/>
    <p:sldId id="297" r:id="rId15"/>
    <p:sldId id="298" r:id="rId16"/>
    <p:sldId id="301" r:id="rId17"/>
    <p:sldId id="408" r:id="rId18"/>
    <p:sldId id="409" r:id="rId19"/>
    <p:sldId id="410" r:id="rId20"/>
    <p:sldId id="411" r:id="rId21"/>
    <p:sldId id="427" r:id="rId22"/>
    <p:sldId id="428" r:id="rId23"/>
    <p:sldId id="429" r:id="rId24"/>
    <p:sldId id="421" r:id="rId25"/>
    <p:sldId id="426" r:id="rId26"/>
    <p:sldId id="422" r:id="rId27"/>
    <p:sldId id="259" r:id="rId28"/>
    <p:sldId id="423" r:id="rId29"/>
    <p:sldId id="261" r:id="rId30"/>
    <p:sldId id="424" r:id="rId31"/>
    <p:sldId id="425" r:id="rId32"/>
    <p:sldId id="271" r:id="rId3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1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51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B8CC6-3048-3340-B66A-DC58FB9CBD09}" type="datetimeFigureOut">
              <a:rPr lang="en-IT" smtClean="0"/>
              <a:t>04/10/2023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E50DC-0E91-CA49-8A03-EC09714388E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2114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860C5-A3ED-9147-A3C0-EB099C2202D4}" type="slidenum">
              <a:rPr lang="en-IT" smtClean="0"/>
              <a:t>24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8354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860C5-A3ED-9147-A3C0-EB099C2202D4}" type="slidenum">
              <a:rPr lang="en-IT" smtClean="0"/>
              <a:t>25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27687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860C5-A3ED-9147-A3C0-EB099C2202D4}" type="slidenum">
              <a:rPr lang="en-IT" smtClean="0"/>
              <a:t>26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55632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860C5-A3ED-9147-A3C0-EB099C2202D4}" type="slidenum">
              <a:rPr lang="en-IT" smtClean="0"/>
              <a:t>27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51531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860C5-A3ED-9147-A3C0-EB099C2202D4}" type="slidenum">
              <a:rPr lang="en-IT" smtClean="0"/>
              <a:t>28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60805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860C5-A3ED-9147-A3C0-EB099C2202D4}" type="slidenum">
              <a:rPr lang="en-IT" smtClean="0"/>
              <a:t>29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31571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860C5-A3ED-9147-A3C0-EB099C2202D4}" type="slidenum">
              <a:rPr lang="en-IT" smtClean="0"/>
              <a:t>30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62828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860C5-A3ED-9147-A3C0-EB099C2202D4}" type="slidenum">
              <a:rPr lang="en-IT" smtClean="0"/>
              <a:t>31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21398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860C5-A3ED-9147-A3C0-EB099C2202D4}" type="slidenum">
              <a:rPr lang="en-IT" smtClean="0"/>
              <a:t>32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8764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B64A-58F8-F942-88E5-B1C9DBC67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CE43C5-DB08-664A-AE89-3F00A07D2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40C1E-203B-C942-BA51-4DC3F9D0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04/10/2023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E24DC-2258-A340-ADD3-0C6ECD2CA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4C552-207A-5240-AA46-6787DA4E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907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8B7BC-C048-4041-9324-B77E2939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6D06B-2EDD-EA47-B8A4-F9955978D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EF819-6FB4-BD45-B2FA-F25A14CCC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04/10/2023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C9587-AAC9-EE42-85A4-A5C0BBD7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2F184-F925-2642-9757-B3F5B813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5213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B389F-5B47-1646-8953-02C8980039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C6D97F-8244-A242-A3C9-A9C674AA8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CF1C-0A3E-1B4A-A300-ED81A188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04/10/2023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B5DE7-223E-0347-9A53-414D7A90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D6C5C-2E87-B54A-9027-2FD4C047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6638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8E56C-BD91-1B41-B88A-7DE60DBE2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2A661-A07F-AE42-8757-4ECE22FC5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4C906-F725-6441-9623-053ABD29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04/10/2023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77581-F2A7-5146-82F7-C43B5438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4E144-A1D1-8545-BACE-B906D72B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449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BF055-CF28-9142-A392-D7C359C65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DC158-B477-8F47-94EE-06DCFA17E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B885B-6563-4540-AF7A-8718F3518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04/10/2023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24220-067A-ED46-8EED-516074D23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CD887-ECDF-E54D-9FEB-90C1DB91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07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C58DC-D769-1D4B-B893-E8047908F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00813-6392-F844-B8FC-7CD059AE3A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4817A4-70FA-6F42-B718-51201D261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775A9-1BCA-424C-9D5B-7A8C9F041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04/10/2023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11F51-38CD-534E-BA07-46378685F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F35E2-CB18-0645-84B0-C310FCA6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9367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A4EC0-DBCA-3A49-BD14-6446B4835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EAC14-8E03-E04D-995A-C90A1FD9B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135381-5282-9D4C-8AD4-CED7BBCF9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9EBE1D-A89D-5C48-A8F5-19EF96A014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76AEE3-A03C-DE4C-8A77-DCFE030DE9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9600F8-CB66-5B4F-A712-A280D14C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04/10/2023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E84245-8209-7445-8F7F-207863C92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14F547-6331-8741-B1B4-4C2D4300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579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9FE15-3610-5E48-84AF-716AA15B2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15CFA5-8FB6-7C45-8AF8-FAC1BE5A1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04/10/2023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4A13D-C697-6F4A-A23E-01FCAF2EC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633F2-FB18-0F42-BF5D-6FC9CAFC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935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5234A0-2B9D-184A-9D05-AF877505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04/10/2023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9B8015-BAFD-FB4A-9262-14F2E313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49D97-2D8D-6C4C-92B0-4CCBEC48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1228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3F17D-0460-9F4C-B6A9-180217EDE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48640-169E-574D-8A28-5D3B03AF2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B85C6-A905-8943-927F-ACE025892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508CA-086B-C545-8C89-5DA9A44F1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04/10/2023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7094F9-8D95-A048-AF56-3D794D16F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601B6-9C86-5344-8F6C-F3042C98E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76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89AB-BAA2-6844-9EB3-95B2E5BBD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977E5-15A1-7D4E-97B6-011E4FE301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4527E-B782-A442-8903-ABC008F0D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35DE97-CD0B-CF47-A6EC-7DF591FB0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04/10/2023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77A88-291F-A74A-98C8-5D0BF542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75107-3856-2E4A-864E-C1CE4CD7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56197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EAF0D-B0EE-3340-8686-60ECB6448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A9A90-5113-2141-84D4-7E6A8C119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0AD24-5981-244D-B9CE-17314A266C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2C7A9-BA0C-4841-A829-4E8B183FDB59}" type="datetimeFigureOut">
              <a:rPr lang="x-none" smtClean="0"/>
              <a:t>04/10/2023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B1499-23D0-0E44-BF22-66191592D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364FA-10C9-D042-B9EA-33997BF52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9961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8D6A427-77CD-FD45-9FC7-B6F8C1765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747CE1-AD6C-F347-88CB-2071E2BCAAF2}"/>
              </a:ext>
            </a:extLst>
          </p:cNvPr>
          <p:cNvSpPr/>
          <p:nvPr/>
        </p:nvSpPr>
        <p:spPr>
          <a:xfrm>
            <a:off x="126206" y="6361599"/>
            <a:ext cx="589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i="0" dirty="0">
                <a:effectLst/>
                <a:latin typeface="+mj-lt"/>
              </a:rPr>
              <a:t>Exterior of the old Atocha Station in Madrid </a:t>
            </a:r>
            <a:r>
              <a:rPr lang="en-GB" sz="1000" b="0" i="0" dirty="0">
                <a:effectLst/>
                <a:latin typeface="+mj-lt"/>
              </a:rPr>
              <a:t>(Gryffindor / CC BY-SA)</a:t>
            </a:r>
            <a:endParaRPr lang="x-none" sz="10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6429" y="115193"/>
            <a:ext cx="100475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FORENSIC DECISION MAKING </a:t>
            </a:r>
          </a:p>
          <a:p>
            <a:pPr algn="ctr"/>
            <a:r>
              <a:rPr lang="en-US" sz="2800" dirty="0"/>
              <a:t>October 4</a:t>
            </a:r>
            <a:r>
              <a:rPr lang="en-US" sz="2800" baseline="30000" dirty="0"/>
              <a:t>th</a:t>
            </a:r>
            <a:r>
              <a:rPr lang="en-US" sz="2800" dirty="0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2453412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>
            <a:extLst>
              <a:ext uri="{FF2B5EF4-FFF2-40B4-BE49-F238E27FC236}">
                <a16:creationId xmlns:a16="http://schemas.microsoft.com/office/drawing/2014/main" id="{8CEC4BD8-7DCB-FD46-88BC-77BA06D5B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785" y="836713"/>
            <a:ext cx="30732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EXPECTED UTILITY</a:t>
            </a:r>
            <a:endParaRPr lang="it-IT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3EBF26-5C01-294B-89FC-B7F5FED140B3}"/>
                  </a:ext>
                </a:extLst>
              </p:cNvPr>
              <p:cNvSpPr txBox="1"/>
              <p:nvPr/>
            </p:nvSpPr>
            <p:spPr>
              <a:xfrm>
                <a:off x="4808830" y="2090705"/>
                <a:ext cx="4572000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T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IT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d>
                        <m:dPr>
                          <m:ctrlPr>
                            <a:rPr lang="en-IT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T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IT" sz="280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IT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T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T" sz="280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IT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IT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T" sz="28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IT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IT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T" sz="2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IT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3EBF26-5C01-294B-89FC-B7F5FED14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8830" y="2090705"/>
                <a:ext cx="4572000" cy="1303883"/>
              </a:xfrm>
              <a:prstGeom prst="rect">
                <a:avLst/>
              </a:prstGeom>
              <a:blipFill>
                <a:blip r:embed="rId2"/>
                <a:stretch>
                  <a:fillRect t="-100000" b="-15769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4F33FBE-8144-F248-96EB-3E8D3859E832}"/>
              </a:ext>
            </a:extLst>
          </p:cNvPr>
          <p:cNvSpPr txBox="1"/>
          <p:nvPr/>
        </p:nvSpPr>
        <p:spPr>
          <a:xfrm>
            <a:off x="3080639" y="2481036"/>
            <a:ext cx="1267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/>
              <a:t>PASCAL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215D50-ECF5-6048-97BA-58F641BC7F84}"/>
                  </a:ext>
                </a:extLst>
              </p:cNvPr>
              <p:cNvSpPr txBox="1"/>
              <p:nvPr/>
            </p:nvSpPr>
            <p:spPr>
              <a:xfrm>
                <a:off x="4654082" y="3853746"/>
                <a:ext cx="4572000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T" sz="2800" i="1">
                          <a:latin typeface="Cambria Math" panose="02040503050406030204" pitchFamily="18" charset="0"/>
                        </a:rPr>
                        <m:t>𝐸𝑈</m:t>
                      </m:r>
                      <m:r>
                        <a:rPr lang="en-IT" sz="280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IT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T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T" sz="280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IT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IT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T" sz="28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IT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IT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T" sz="2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IT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215D50-ECF5-6048-97BA-58F641BC7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082" y="3853746"/>
                <a:ext cx="4572000" cy="1303883"/>
              </a:xfrm>
              <a:prstGeom prst="rect">
                <a:avLst/>
              </a:prstGeom>
              <a:blipFill>
                <a:blip r:embed="rId3"/>
                <a:stretch>
                  <a:fillRect t="-100962" b="-15769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FE757C5-02EA-7641-B76B-A274D51D11AF}"/>
              </a:ext>
            </a:extLst>
          </p:cNvPr>
          <p:cNvSpPr txBox="1"/>
          <p:nvPr/>
        </p:nvSpPr>
        <p:spPr>
          <a:xfrm>
            <a:off x="3078881" y="4201640"/>
            <a:ext cx="1842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/>
              <a:t>BERNOULLI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2">
            <a:extLst>
              <a:ext uri="{FF2B5EF4-FFF2-40B4-BE49-F238E27FC236}">
                <a16:creationId xmlns:a16="http://schemas.microsoft.com/office/drawing/2014/main" id="{8630D587-A129-CB43-8B37-040DE34BF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640" y="2852937"/>
            <a:ext cx="67245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ADVANTAGES OF THE NORMATIVE MODELS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2">
            <a:extLst>
              <a:ext uri="{FF2B5EF4-FFF2-40B4-BE49-F238E27FC236}">
                <a16:creationId xmlns:a16="http://schemas.microsoft.com/office/drawing/2014/main" id="{388BCAEC-0FAD-594C-BF3F-3697F4499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664" y="730818"/>
            <a:ext cx="720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 b="1" dirty="0"/>
              <a:t>THEY HAVE AN AXIOMATIC BASES</a:t>
            </a:r>
          </a:p>
        </p:txBody>
      </p:sp>
      <p:sp>
        <p:nvSpPr>
          <p:cNvPr id="35842" name="Text Box 3">
            <a:extLst>
              <a:ext uri="{FF2B5EF4-FFF2-40B4-BE49-F238E27FC236}">
                <a16:creationId xmlns:a16="http://schemas.microsoft.com/office/drawing/2014/main" id="{E0EE1159-682B-0A45-BEFB-DF430C4E1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638" y="2106613"/>
            <a:ext cx="5040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b="1" dirty="0"/>
              <a:t>TRANSITIVITY</a:t>
            </a:r>
          </a:p>
        </p:txBody>
      </p:sp>
      <p:sp>
        <p:nvSpPr>
          <p:cNvPr id="35843" name="Text Box 4">
            <a:extLst>
              <a:ext uri="{FF2B5EF4-FFF2-40B4-BE49-F238E27FC236}">
                <a16:creationId xmlns:a16="http://schemas.microsoft.com/office/drawing/2014/main" id="{93445E56-4443-FE4F-ADEC-03BD39C83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3475038"/>
            <a:ext cx="4752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b="1" dirty="0"/>
              <a:t>DOMINANCE</a:t>
            </a:r>
          </a:p>
        </p:txBody>
      </p:sp>
      <p:sp>
        <p:nvSpPr>
          <p:cNvPr id="35844" name="Text Box 5">
            <a:extLst>
              <a:ext uri="{FF2B5EF4-FFF2-40B4-BE49-F238E27FC236}">
                <a16:creationId xmlns:a16="http://schemas.microsoft.com/office/drawing/2014/main" id="{B6214D7A-BB32-C34A-900C-0DAA82DC4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4843463"/>
            <a:ext cx="4679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b="1" dirty="0"/>
              <a:t>INVARIANCE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>
            <a:extLst>
              <a:ext uri="{FF2B5EF4-FFF2-40B4-BE49-F238E27FC236}">
                <a16:creationId xmlns:a16="http://schemas.microsoft.com/office/drawing/2014/main" id="{EAC3C4C0-9157-4848-B19A-D12EA61AB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1" y="692150"/>
            <a:ext cx="5040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b="1" dirty="0"/>
              <a:t>TRANSITIVITY</a:t>
            </a:r>
          </a:p>
        </p:txBody>
      </p:sp>
      <p:sp>
        <p:nvSpPr>
          <p:cNvPr id="36866" name="Text Box 3">
            <a:extLst>
              <a:ext uri="{FF2B5EF4-FFF2-40B4-BE49-F238E27FC236}">
                <a16:creationId xmlns:a16="http://schemas.microsoft.com/office/drawing/2014/main" id="{20233E32-9858-1043-BA2E-F72586A65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560" y="1916113"/>
            <a:ext cx="770485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IF THE OPTION A IS PREFERRED OVER THE OPTION B,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AND THE OPTION B IS PREFERRED OVER THE OPTION C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THEN THE OPTION A MUST BE PREFERRED OVER THE OPTION 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2">
            <a:extLst>
              <a:ext uri="{FF2B5EF4-FFF2-40B4-BE49-F238E27FC236}">
                <a16:creationId xmlns:a16="http://schemas.microsoft.com/office/drawing/2014/main" id="{97BA5CEC-FA37-C143-A628-E73753F29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836613"/>
            <a:ext cx="4752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b="1" dirty="0"/>
              <a:t>DOMINANCE</a:t>
            </a:r>
          </a:p>
        </p:txBody>
      </p:sp>
      <p:sp>
        <p:nvSpPr>
          <p:cNvPr id="37890" name="Text Box 3">
            <a:extLst>
              <a:ext uri="{FF2B5EF4-FFF2-40B4-BE49-F238E27FC236}">
                <a16:creationId xmlns:a16="http://schemas.microsoft.com/office/drawing/2014/main" id="{89F87195-68A1-4F42-8D06-1918DCCE1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832" y="1905506"/>
            <a:ext cx="727233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FOR OPTIONS DEFINED OVER MULTIPLE DIMENSIONS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en-US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IF THE OPTION A IS PREFERRED OVER B ON ONE DIMENSION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AND JUDGED LIKE B OVER ALL THE OTHERS, THEN THE OPTION A MUST BE CHOSEN BECAUSE IT’S DOMINANT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>
            <a:extLst>
              <a:ext uri="{FF2B5EF4-FFF2-40B4-BE49-F238E27FC236}">
                <a16:creationId xmlns:a16="http://schemas.microsoft.com/office/drawing/2014/main" id="{A695480A-27A6-2844-8E4F-54ED00B56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908050"/>
            <a:ext cx="4679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b="1" dirty="0"/>
              <a:t>INVARIANCE</a:t>
            </a:r>
          </a:p>
        </p:txBody>
      </p:sp>
      <p:sp>
        <p:nvSpPr>
          <p:cNvPr id="38914" name="Text Box 3">
            <a:extLst>
              <a:ext uri="{FF2B5EF4-FFF2-40B4-BE49-F238E27FC236}">
                <a16:creationId xmlns:a16="http://schemas.microsoft.com/office/drawing/2014/main" id="{ABFC25DB-A5D3-5247-9925-60EB2C5DF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2276475"/>
            <a:ext cx="727233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b="1" dirty="0"/>
              <a:t>IF AN OPTION IS PREFERRED OVER ANOTHER, THIS ORDER CANNOT BE CHANGED DUE TO THE WAY IN WHICH THE OPTIONS ARE COMPARED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2">
            <a:extLst>
              <a:ext uri="{FF2B5EF4-FFF2-40B4-BE49-F238E27FC236}">
                <a16:creationId xmlns:a16="http://schemas.microsoft.com/office/drawing/2014/main" id="{78248104-4C9D-B343-A99C-FC2C517DF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3" y="476250"/>
            <a:ext cx="45902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i="1" dirty="0" err="1">
                <a:latin typeface="Times New Roman" panose="02020603050405020304" pitchFamily="18" charset="0"/>
              </a:rPr>
              <a:t>Violations</a:t>
            </a:r>
            <a:r>
              <a:rPr lang="it-IT" altLang="en-US" sz="2800" i="1" dirty="0">
                <a:latin typeface="Times New Roman" panose="02020603050405020304" pitchFamily="18" charset="0"/>
              </a:rPr>
              <a:t> of </a:t>
            </a:r>
            <a:r>
              <a:rPr lang="it-IT" altLang="en-US" sz="2800" i="1" dirty="0" err="1">
                <a:latin typeface="Times New Roman" panose="02020603050405020304" pitchFamily="18" charset="0"/>
              </a:rPr>
              <a:t>invariance</a:t>
            </a:r>
            <a:r>
              <a:rPr lang="it-IT" altLang="en-US" sz="2800" i="1" dirty="0">
                <a:latin typeface="Times New Roman" panose="02020603050405020304" pitchFamily="18" charset="0"/>
              </a:rPr>
              <a:t> </a:t>
            </a:r>
            <a:r>
              <a:rPr lang="it-IT" altLang="en-US" sz="2800" i="1" dirty="0" err="1">
                <a:latin typeface="Times New Roman" panose="02020603050405020304" pitchFamily="18" charset="0"/>
              </a:rPr>
              <a:t>axiom</a:t>
            </a:r>
            <a:endParaRPr lang="it-IT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434B6703-D026-D84C-932D-6F2E9D01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4" y="1268414"/>
            <a:ext cx="691197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b="1" dirty="0" err="1">
                <a:latin typeface="Times New Roman" panose="02020603050405020304" pitchFamily="18" charset="0"/>
              </a:rPr>
              <a:t>Invariance</a:t>
            </a:r>
            <a:endParaRPr lang="it-IT" altLang="en-US" sz="28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A </a:t>
            </a:r>
            <a:r>
              <a:rPr lang="it-IT" altLang="en-US" sz="2800" dirty="0" err="1">
                <a:latin typeface="Times New Roman" panose="02020603050405020304" pitchFamily="18" charset="0"/>
              </a:rPr>
              <a:t>decision</a:t>
            </a:r>
            <a:r>
              <a:rPr lang="it-IT" altLang="en-US" sz="2800" dirty="0">
                <a:latin typeface="Times New Roman" panose="02020603050405020304" pitchFamily="18" charset="0"/>
              </a:rPr>
              <a:t> must be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independent</a:t>
            </a:r>
            <a:r>
              <a:rPr lang="it-IT" altLang="en-US" sz="2800" dirty="0">
                <a:latin typeface="Times New Roman" panose="02020603050405020304" pitchFamily="18" charset="0"/>
              </a:rPr>
              <a:t> of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representation</a:t>
            </a:r>
            <a:r>
              <a:rPr lang="it-IT" altLang="en-US" sz="2800" dirty="0">
                <a:latin typeface="Times New Roman" panose="02020603050405020304" pitchFamily="18" charset="0"/>
              </a:rPr>
              <a:t> of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problem</a:t>
            </a:r>
            <a:r>
              <a:rPr lang="it-IT" altLang="en-US" sz="2800" dirty="0">
                <a:latin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3F13D34-1925-4440-8782-7586AE1840AE}"/>
              </a:ext>
            </a:extLst>
          </p:cNvPr>
          <p:cNvGraphicFramePr>
            <a:graphicFrameLocks noGrp="1"/>
          </p:cNvGraphicFramePr>
          <p:nvPr/>
        </p:nvGraphicFramePr>
        <p:xfrm>
          <a:off x="1873188" y="2007136"/>
          <a:ext cx="8229600" cy="2569408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673673427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4883378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983671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GB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Treatment 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Treatment B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81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"Saves 200 lives"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"A 33% chance of saving all 600 people, 66% possibility of saving no one."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557190"/>
                  </a:ext>
                </a:extLst>
              </a:tr>
              <a:tr h="1289248">
                <a:tc>
                  <a:txBody>
                    <a:bodyPr/>
                    <a:lstStyle/>
                    <a:p>
                      <a:endParaRPr lang="en-GB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732731"/>
                  </a:ext>
                </a:extLst>
              </a:tr>
            </a:tbl>
          </a:graphicData>
        </a:graphic>
      </p:graphicFrame>
      <p:sp>
        <p:nvSpPr>
          <p:cNvPr id="3" name="Rectangle 3">
            <a:extLst>
              <a:ext uri="{FF2B5EF4-FFF2-40B4-BE49-F238E27FC236}">
                <a16:creationId xmlns:a16="http://schemas.microsoft.com/office/drawing/2014/main" id="{FB8D242C-64BE-6346-B7FC-1711071B9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189" y="332656"/>
            <a:ext cx="844562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asked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treatments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600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affected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a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deadly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it-IT" altLang="en-IT" sz="2800" dirty="0">
                <a:latin typeface="Arial" panose="020B0604020202020204" pitchFamily="34" charset="0"/>
              </a:rPr>
            </a:br>
            <a:endParaRPr lang="it-IT" altLang="en-IT" sz="280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876E0-131F-F447-9874-039CA4F6D4AD}"/>
              </a:ext>
            </a:extLst>
          </p:cNvPr>
          <p:cNvSpPr txBox="1"/>
          <p:nvPr/>
        </p:nvSpPr>
        <p:spPr>
          <a:xfrm>
            <a:off x="370115" y="5743192"/>
            <a:ext cx="11636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Tversky, Amos; Kahneman, Daniel (1981). "The Framing of decisions and the psychology of choice". </a:t>
            </a:r>
            <a:r>
              <a:rPr lang="en-GB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Science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211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(4481): 453–58.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204969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3F13D34-1925-4440-8782-7586AE1840AE}"/>
              </a:ext>
            </a:extLst>
          </p:cNvPr>
          <p:cNvGraphicFramePr>
            <a:graphicFrameLocks noGrp="1"/>
          </p:cNvGraphicFramePr>
          <p:nvPr/>
        </p:nvGraphicFramePr>
        <p:xfrm>
          <a:off x="1873188" y="2007136"/>
          <a:ext cx="8229600" cy="2020768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673673427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4883378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983671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GB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Treatment 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Treatment B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81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557190"/>
                  </a:ext>
                </a:extLst>
              </a:tr>
              <a:tr h="1289248">
                <a:tc>
                  <a:txBody>
                    <a:bodyPr/>
                    <a:lstStyle/>
                    <a:p>
                      <a:endParaRPr lang="en-GB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"400 people will die"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"A 33% chance that no people will die, 66% probability that all 600 will die."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732731"/>
                  </a:ext>
                </a:extLst>
              </a:tr>
            </a:tbl>
          </a:graphicData>
        </a:graphic>
      </p:graphicFrame>
      <p:sp>
        <p:nvSpPr>
          <p:cNvPr id="3" name="Rectangle 3">
            <a:extLst>
              <a:ext uri="{FF2B5EF4-FFF2-40B4-BE49-F238E27FC236}">
                <a16:creationId xmlns:a16="http://schemas.microsoft.com/office/drawing/2014/main" id="{FB8D242C-64BE-6346-B7FC-1711071B9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189" y="332656"/>
            <a:ext cx="844562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asked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treatments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600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affected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a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deadly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it-IT" altLang="en-IT" sz="2800" dirty="0">
                <a:latin typeface="Arial" panose="020B0604020202020204" pitchFamily="34" charset="0"/>
              </a:rPr>
            </a:br>
            <a:endParaRPr lang="it-IT" altLang="en-IT" sz="2800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EB781B-A45D-F343-9373-4210A9FB648A}"/>
              </a:ext>
            </a:extLst>
          </p:cNvPr>
          <p:cNvSpPr txBox="1"/>
          <p:nvPr/>
        </p:nvSpPr>
        <p:spPr>
          <a:xfrm>
            <a:off x="370115" y="5743192"/>
            <a:ext cx="11636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Tversky, Amos; Kahneman, Daniel (1981). "The Framing of decisions and the psychology of choice". </a:t>
            </a:r>
            <a:r>
              <a:rPr lang="en-GB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Science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211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(4481): 453–58.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818860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3F13D34-1925-4440-8782-7586AE1840AE}"/>
              </a:ext>
            </a:extLst>
          </p:cNvPr>
          <p:cNvGraphicFramePr>
            <a:graphicFrameLocks noGrp="1"/>
          </p:cNvGraphicFramePr>
          <p:nvPr/>
        </p:nvGraphicFramePr>
        <p:xfrm>
          <a:off x="1873188" y="2007136"/>
          <a:ext cx="8229600" cy="274320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673673427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4883378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983671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Framing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Treatment 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Treatment B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81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Positive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"Saves 200 lives”</a:t>
                      </a:r>
                    </a:p>
                    <a:p>
                      <a:endParaRPr lang="en-GB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"A 33% chance of saving all 600 people, 66% possibility of saving no one."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557190"/>
                  </a:ext>
                </a:extLst>
              </a:tr>
              <a:tr h="1289248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Negative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"400 people will die"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"A 33% chance that no people will die, 66% probability that all 600 will die.”</a:t>
                      </a:r>
                    </a:p>
                    <a:p>
                      <a:endParaRPr lang="en-GB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732731"/>
                  </a:ext>
                </a:extLst>
              </a:tr>
            </a:tbl>
          </a:graphicData>
        </a:graphic>
      </p:graphicFrame>
      <p:sp>
        <p:nvSpPr>
          <p:cNvPr id="3" name="Rectangle 3">
            <a:extLst>
              <a:ext uri="{FF2B5EF4-FFF2-40B4-BE49-F238E27FC236}">
                <a16:creationId xmlns:a16="http://schemas.microsoft.com/office/drawing/2014/main" id="{FB8D242C-64BE-6346-B7FC-1711071B9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189" y="332656"/>
            <a:ext cx="844562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asked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treatments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600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affected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a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deadly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it-IT" altLang="en-IT" sz="2800" dirty="0">
                <a:latin typeface="Arial" panose="020B0604020202020204" pitchFamily="34" charset="0"/>
              </a:rPr>
            </a:br>
            <a:endParaRPr lang="it-IT" altLang="en-IT" sz="2800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AB1E2B-4255-E247-8B0E-9D6C05F4315F}"/>
              </a:ext>
            </a:extLst>
          </p:cNvPr>
          <p:cNvSpPr txBox="1"/>
          <p:nvPr/>
        </p:nvSpPr>
        <p:spPr>
          <a:xfrm>
            <a:off x="370115" y="5743192"/>
            <a:ext cx="11636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Tversky, Amos; Kahneman, Daniel (1981). "The Framing of decisions and the psychology of choice". </a:t>
            </a:r>
            <a:r>
              <a:rPr lang="en-GB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Science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211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(4481): 453–58.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256827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>
            <a:extLst>
              <a:ext uri="{FF2B5EF4-FFF2-40B4-BE49-F238E27FC236}">
                <a16:creationId xmlns:a16="http://schemas.microsoft.com/office/drawing/2014/main" id="{70ECD892-149D-B244-9720-4D53CFD41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6" y="616378"/>
            <a:ext cx="79930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NORMATIVE APPROACH </a:t>
            </a:r>
            <a:r>
              <a:rPr lang="en-US" altLang="en-US" sz="2400" dirty="0">
                <a:sym typeface="Wingdings" pitchFamily="2" charset="2"/>
              </a:rPr>
              <a:t></a:t>
            </a:r>
            <a:r>
              <a:rPr lang="it-IT" altLang="en-US" sz="2400" dirty="0"/>
              <a:t> AXIOMATIC THEORIES THAT ESTABLISH RATIONAL NORMS</a:t>
            </a:r>
            <a:endParaRPr lang="it-IT" altLang="en-US" sz="2400" dirty="0">
              <a:sym typeface="Wingdings" pitchFamily="2" charset="2"/>
            </a:endParaRPr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48EE39E9-03F3-1B4C-B92B-44C6BAA65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700213"/>
            <a:ext cx="80645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>
                <a:sym typeface="Wingdings" pitchFamily="2" charset="2"/>
              </a:rPr>
              <a:t>THE GENERAL APPROACH IS TRYING TO DEFINE A NUMERICAL ENTITY THAT SUMS UP THE CONTRIBUTIONS OF THE VARIOUS FACTORS A DECISION DEPENDS ON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E9525DAD-A930-0C42-846C-3AB69091A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4" y="4652964"/>
            <a:ext cx="73437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>
                <a:sym typeface="Wingdings" pitchFamily="2" charset="2"/>
              </a:rPr>
              <a:t>DECISION CRITERION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en-US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>
                <a:sym typeface="Wingdings" pitchFamily="2" charset="2"/>
              </a:rPr>
              <a:t>MAXIMIZING OR MINIMISING</a:t>
            </a:r>
          </a:p>
        </p:txBody>
      </p:sp>
      <p:sp>
        <p:nvSpPr>
          <p:cNvPr id="40967" name="AutoShape 7">
            <a:extLst>
              <a:ext uri="{FF2B5EF4-FFF2-40B4-BE49-F238E27FC236}">
                <a16:creationId xmlns:a16="http://schemas.microsoft.com/office/drawing/2014/main" id="{CB32269A-ECDA-0745-B83F-F61426BFB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0564" y="3213101"/>
            <a:ext cx="649287" cy="1008063"/>
          </a:xfrm>
          <a:prstGeom prst="downArrow">
            <a:avLst>
              <a:gd name="adj1" fmla="val 50000"/>
              <a:gd name="adj2" fmla="val 3881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/>
      <p:bldP spid="40966" grpId="0"/>
      <p:bldP spid="4096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3F13D34-1925-4440-8782-7586AE1840AE}"/>
              </a:ext>
            </a:extLst>
          </p:cNvPr>
          <p:cNvGraphicFramePr>
            <a:graphicFrameLocks noGrp="1"/>
          </p:cNvGraphicFramePr>
          <p:nvPr/>
        </p:nvGraphicFramePr>
        <p:xfrm>
          <a:off x="1873188" y="2007136"/>
          <a:ext cx="8229600" cy="301752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673673427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4883378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983671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Framing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Treatment 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Treatment B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81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Positive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"Saves 200 lives”</a:t>
                      </a:r>
                    </a:p>
                    <a:p>
                      <a:endParaRPr lang="en-GB" dirty="0">
                        <a:effectLst/>
                      </a:endParaRPr>
                    </a:p>
                    <a:p>
                      <a:r>
                        <a:rPr lang="en-GB" dirty="0">
                          <a:effectLst/>
                        </a:rPr>
                        <a:t>72% of the sample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"A 33% chance of saving all 600 people, 66% possibility of saving no one."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557190"/>
                  </a:ext>
                </a:extLst>
              </a:tr>
              <a:tr h="1289248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Negative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"400 people will die"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"A 33% chance that no people will die, 66% probability that all 600 will die.”</a:t>
                      </a:r>
                    </a:p>
                    <a:p>
                      <a:endParaRPr lang="en-GB" dirty="0">
                        <a:effectLst/>
                      </a:endParaRPr>
                    </a:p>
                    <a:p>
                      <a:r>
                        <a:rPr lang="en-GB" dirty="0">
                          <a:effectLst/>
                        </a:rPr>
                        <a:t>78% of the sample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732731"/>
                  </a:ext>
                </a:extLst>
              </a:tr>
            </a:tbl>
          </a:graphicData>
        </a:graphic>
      </p:graphicFrame>
      <p:sp>
        <p:nvSpPr>
          <p:cNvPr id="3" name="Rectangle 3">
            <a:extLst>
              <a:ext uri="{FF2B5EF4-FFF2-40B4-BE49-F238E27FC236}">
                <a16:creationId xmlns:a16="http://schemas.microsoft.com/office/drawing/2014/main" id="{FB8D242C-64BE-6346-B7FC-1711071B9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189" y="332656"/>
            <a:ext cx="844562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asked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treatments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600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affected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a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deadly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IT" sz="28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it-IT" altLang="en-IT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it-IT" altLang="en-IT" sz="2800" dirty="0">
                <a:latin typeface="Arial" panose="020B0604020202020204" pitchFamily="34" charset="0"/>
              </a:rPr>
            </a:br>
            <a:endParaRPr lang="it-IT" altLang="en-IT" sz="2800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8C769-313C-9C49-A41D-55FC23855EAB}"/>
              </a:ext>
            </a:extLst>
          </p:cNvPr>
          <p:cNvSpPr txBox="1"/>
          <p:nvPr/>
        </p:nvSpPr>
        <p:spPr>
          <a:xfrm>
            <a:off x="370115" y="5743192"/>
            <a:ext cx="11636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Tversky, Amos; Kahneman, Daniel (1981). "The Framing of decisions and the psychology of choice". </a:t>
            </a:r>
            <a:r>
              <a:rPr lang="en-GB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Science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211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(4481): 453–58.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413654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1">
            <a:extLst>
              <a:ext uri="{FF2B5EF4-FFF2-40B4-BE49-F238E27FC236}">
                <a16:creationId xmlns:a16="http://schemas.microsoft.com/office/drawing/2014/main" id="{3BF31009-D83A-8746-9726-52D3CFE0B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25538"/>
            <a:ext cx="9145588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4400" dirty="0"/>
              <a:t>LE PERSONE SI ATTENGONO AI MODELLI NORMATIVI?</a:t>
            </a:r>
          </a:p>
        </p:txBody>
      </p:sp>
      <p:sp>
        <p:nvSpPr>
          <p:cNvPr id="78851" name="Rectangle 10">
            <a:extLst>
              <a:ext uri="{FF2B5EF4-FFF2-40B4-BE49-F238E27FC236}">
                <a16:creationId xmlns:a16="http://schemas.microsoft.com/office/drawing/2014/main" id="{E3C02D40-EE5B-974B-97BE-C7F876082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1" y="2997200"/>
            <a:ext cx="75596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1800"/>
              <a:t>Uno dei primi lavori che più stimolarono la ricerca psicologica fu il libro di Paul Meehl (1954), intitolato </a:t>
            </a:r>
            <a:r>
              <a:rPr lang="it-IT" altLang="en-US" sz="1800" i="1"/>
              <a:t>Clinical Versus Statistical Prediction</a:t>
            </a:r>
            <a:r>
              <a:rPr lang="it-IT" altLang="en-US" sz="1800"/>
              <a:t>. In questo testo Meehl, facendo una revisione della letteratura, evidenzia come i giudizi (clinici e non solo) appaiono per la maggior parte meno precisi dei risultati di semplici algoritmi statistici basati sulle stesse informazioni.</a:t>
            </a:r>
          </a:p>
        </p:txBody>
      </p:sp>
    </p:spTree>
  </p:cSld>
  <p:clrMapOvr>
    <a:masterClrMapping/>
  </p:clrMapOvr>
  <p:transition spd="slow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18">
            <a:extLst>
              <a:ext uri="{FF2B5EF4-FFF2-40B4-BE49-F238E27FC236}">
                <a16:creationId xmlns:a16="http://schemas.microsoft.com/office/drawing/2014/main" id="{36248578-C1EE-5F47-94FD-15AD10ED6B21}"/>
              </a:ext>
            </a:extLst>
          </p:cNvPr>
          <p:cNvGrpSpPr>
            <a:grpSpLocks/>
          </p:cNvGrpSpPr>
          <p:nvPr/>
        </p:nvGrpSpPr>
        <p:grpSpPr bwMode="auto">
          <a:xfrm>
            <a:off x="1731963" y="2459038"/>
            <a:ext cx="7686676" cy="1619250"/>
            <a:chOff x="86" y="2411"/>
            <a:chExt cx="4842" cy="1020"/>
          </a:xfrm>
        </p:grpSpPr>
        <p:pic>
          <p:nvPicPr>
            <p:cNvPr id="79878" name="Picture 14" descr="wisbrain">
              <a:extLst>
                <a:ext uri="{FF2B5EF4-FFF2-40B4-BE49-F238E27FC236}">
                  <a16:creationId xmlns:a16="http://schemas.microsoft.com/office/drawing/2014/main" id="{63802FE3-B758-F64E-A6EF-185A995EFE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-32000" contras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1" t="5844" r="4846" b="5844"/>
            <a:stretch>
              <a:fillRect/>
            </a:stretch>
          </p:blipFill>
          <p:spPr bwMode="auto">
            <a:xfrm>
              <a:off x="3721" y="2411"/>
              <a:ext cx="1207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79" name="Rectangle 9">
              <a:extLst>
                <a:ext uri="{FF2B5EF4-FFF2-40B4-BE49-F238E27FC236}">
                  <a16:creationId xmlns:a16="http://schemas.microsoft.com/office/drawing/2014/main" id="{F34505D8-8E34-C64E-AF09-4FF5C37E5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" y="2614"/>
              <a:ext cx="3855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182563" indent="-1825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it-IT" altLang="en-US" sz="2400" dirty="0"/>
                <a:t>BECAUSE OF THE LIMITS OF THE COGNITIVE SYSTEM</a:t>
              </a:r>
            </a:p>
            <a:p>
              <a:pPr eaLnBrk="1" hangingPunct="1">
                <a:buFontTx/>
                <a:buNone/>
              </a:pPr>
              <a:endParaRPr lang="it-IT" altLang="en-US" sz="2400" dirty="0"/>
            </a:p>
          </p:txBody>
        </p:sp>
      </p:grpSp>
      <p:sp>
        <p:nvSpPr>
          <p:cNvPr id="79875" name="Rectangle 10">
            <a:extLst>
              <a:ext uri="{FF2B5EF4-FFF2-40B4-BE49-F238E27FC236}">
                <a16:creationId xmlns:a16="http://schemas.microsoft.com/office/drawing/2014/main" id="{5608B444-69FE-A44E-98E4-BA7C74429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9" y="4221164"/>
            <a:ext cx="8137525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en-US" sz="2400" dirty="0">
                <a:latin typeface="Arial Narrow" panose="020B0604020202020204" pitchFamily="34" charset="0"/>
              </a:rPr>
              <a:t>BOUNDED RATIONALITY</a:t>
            </a:r>
          </a:p>
          <a:p>
            <a:pPr algn="just" eaLnBrk="1" hangingPunct="1">
              <a:buFontTx/>
              <a:buNone/>
            </a:pPr>
            <a:r>
              <a:rPr lang="it-IT" altLang="en-US" sz="2400" dirty="0" err="1">
                <a:latin typeface="Arial Narrow" panose="020B0604020202020204" pitchFamily="34" charset="0"/>
              </a:rPr>
              <a:t>people</a:t>
            </a:r>
            <a:r>
              <a:rPr lang="it-IT" altLang="en-US" sz="2400" dirty="0">
                <a:latin typeface="Arial Narrow" panose="020B0604020202020204" pitchFamily="34" charset="0"/>
              </a:rPr>
              <a:t> </a:t>
            </a:r>
            <a:r>
              <a:rPr lang="it-IT" altLang="en-US" sz="2400" dirty="0" err="1">
                <a:latin typeface="Arial Narrow" panose="020B0604020202020204" pitchFamily="34" charset="0"/>
              </a:rPr>
              <a:t>reason</a:t>
            </a:r>
            <a:r>
              <a:rPr lang="it-IT" altLang="en-US" sz="2400" dirty="0">
                <a:latin typeface="Arial Narrow" panose="020B0604020202020204" pitchFamily="34" charset="0"/>
              </a:rPr>
              <a:t>, </a:t>
            </a:r>
            <a:r>
              <a:rPr lang="it-IT" altLang="en-US" sz="2400" dirty="0" err="1">
                <a:latin typeface="Arial Narrow" panose="020B0604020202020204" pitchFamily="34" charset="0"/>
              </a:rPr>
              <a:t>choose</a:t>
            </a:r>
            <a:r>
              <a:rPr lang="it-IT" altLang="en-US" sz="2400" dirty="0">
                <a:latin typeface="Arial Narrow" panose="020B0604020202020204" pitchFamily="34" charset="0"/>
              </a:rPr>
              <a:t>, </a:t>
            </a:r>
            <a:r>
              <a:rPr lang="it-IT" altLang="en-US" sz="2400" dirty="0" err="1">
                <a:latin typeface="Arial Narrow" panose="020B0604020202020204" pitchFamily="34" charset="0"/>
              </a:rPr>
              <a:t>make</a:t>
            </a:r>
            <a:r>
              <a:rPr lang="it-IT" altLang="en-US" sz="2400" dirty="0">
                <a:latin typeface="Arial Narrow" panose="020B0604020202020204" pitchFamily="34" charset="0"/>
              </a:rPr>
              <a:t> </a:t>
            </a:r>
            <a:r>
              <a:rPr lang="it-IT" altLang="en-US" sz="2400" dirty="0" err="1">
                <a:latin typeface="Arial Narrow" panose="020B0604020202020204" pitchFamily="34" charset="0"/>
              </a:rPr>
              <a:t>judgments</a:t>
            </a:r>
            <a:r>
              <a:rPr lang="it-IT" altLang="en-US" sz="2400" dirty="0">
                <a:latin typeface="Arial Narrow" panose="020B0604020202020204" pitchFamily="34" charset="0"/>
              </a:rPr>
              <a:t> </a:t>
            </a:r>
            <a:r>
              <a:rPr lang="it-IT" altLang="en-US" sz="2400" dirty="0" err="1">
                <a:latin typeface="Arial Narrow" panose="020B0604020202020204" pitchFamily="34" charset="0"/>
              </a:rPr>
              <a:t>rationally</a:t>
            </a:r>
            <a:r>
              <a:rPr lang="it-IT" altLang="en-US" sz="2400" dirty="0">
                <a:latin typeface="Arial Narrow" panose="020B0604020202020204" pitchFamily="34" charset="0"/>
              </a:rPr>
              <a:t>, </a:t>
            </a:r>
            <a:r>
              <a:rPr lang="it-IT" altLang="en-US" sz="2400" dirty="0" err="1">
                <a:latin typeface="Arial Narrow" panose="020B0604020202020204" pitchFamily="34" charset="0"/>
              </a:rPr>
              <a:t>but</a:t>
            </a:r>
            <a:r>
              <a:rPr lang="it-IT" altLang="en-US" sz="2400" dirty="0">
                <a:latin typeface="Arial Narrow" panose="020B0604020202020204" pitchFamily="34" charset="0"/>
              </a:rPr>
              <a:t> </a:t>
            </a:r>
            <a:r>
              <a:rPr lang="it-IT" altLang="en-US" sz="2400" dirty="0" err="1">
                <a:latin typeface="Arial Narrow" panose="020B0604020202020204" pitchFamily="34" charset="0"/>
              </a:rPr>
              <a:t>only</a:t>
            </a:r>
            <a:r>
              <a:rPr lang="it-IT" altLang="en-US" sz="2400" dirty="0">
                <a:latin typeface="Arial Narrow" panose="020B0604020202020204" pitchFamily="34" charset="0"/>
              </a:rPr>
              <a:t> </a:t>
            </a:r>
            <a:r>
              <a:rPr lang="it-IT" altLang="en-US" sz="2400" dirty="0" err="1">
                <a:latin typeface="Arial Narrow" panose="020B0604020202020204" pitchFamily="34" charset="0"/>
              </a:rPr>
              <a:t>within</a:t>
            </a:r>
            <a:r>
              <a:rPr lang="it-IT" altLang="en-US" sz="2400" dirty="0">
                <a:latin typeface="Arial Narrow" panose="020B0604020202020204" pitchFamily="34" charset="0"/>
              </a:rPr>
              <a:t> the </a:t>
            </a:r>
            <a:r>
              <a:rPr lang="it-IT" altLang="en-US" sz="2400" dirty="0" err="1">
                <a:latin typeface="Arial Narrow" panose="020B0604020202020204" pitchFamily="34" charset="0"/>
              </a:rPr>
              <a:t>limits</a:t>
            </a:r>
            <a:r>
              <a:rPr lang="it-IT" altLang="en-US" sz="2400" dirty="0">
                <a:latin typeface="Arial Narrow" panose="020B0604020202020204" pitchFamily="34" charset="0"/>
              </a:rPr>
              <a:t> </a:t>
            </a:r>
            <a:r>
              <a:rPr lang="it-IT" altLang="en-US" sz="2400" dirty="0" err="1">
                <a:latin typeface="Arial Narrow" panose="020B0604020202020204" pitchFamily="34" charset="0"/>
              </a:rPr>
              <a:t>imposed</a:t>
            </a:r>
            <a:r>
              <a:rPr lang="it-IT" altLang="en-US" sz="2400" dirty="0">
                <a:latin typeface="Arial Narrow" panose="020B0604020202020204" pitchFamily="34" charset="0"/>
              </a:rPr>
              <a:t> by </a:t>
            </a:r>
            <a:r>
              <a:rPr lang="it-IT" altLang="en-US" sz="2400" dirty="0" err="1">
                <a:latin typeface="Arial Narrow" panose="020B0604020202020204" pitchFamily="34" charset="0"/>
              </a:rPr>
              <a:t>their</a:t>
            </a:r>
            <a:r>
              <a:rPr lang="it-IT" altLang="en-US" sz="2400" dirty="0">
                <a:latin typeface="Arial Narrow" panose="020B0604020202020204" pitchFamily="34" charset="0"/>
              </a:rPr>
              <a:t> </a:t>
            </a:r>
            <a:r>
              <a:rPr lang="it-IT" altLang="en-US" sz="2400" dirty="0" err="1">
                <a:latin typeface="Arial Narrow" panose="020B0604020202020204" pitchFamily="34" charset="0"/>
              </a:rPr>
              <a:t>ability</a:t>
            </a:r>
            <a:r>
              <a:rPr lang="it-IT" altLang="en-US" sz="2400" dirty="0">
                <a:latin typeface="Arial Narrow" panose="020B0604020202020204" pitchFamily="34" charset="0"/>
              </a:rPr>
              <a:t> to </a:t>
            </a:r>
            <a:r>
              <a:rPr lang="it-IT" altLang="en-US" sz="2400" dirty="0" err="1">
                <a:latin typeface="Arial Narrow" panose="020B0604020202020204" pitchFamily="34" charset="0"/>
              </a:rPr>
              <a:t>search</a:t>
            </a:r>
            <a:r>
              <a:rPr lang="it-IT" altLang="en-US" sz="2400" dirty="0">
                <a:latin typeface="Arial Narrow" panose="020B0604020202020204" pitchFamily="34" charset="0"/>
              </a:rPr>
              <a:t> / </a:t>
            </a:r>
            <a:r>
              <a:rPr lang="it-IT" altLang="en-US" sz="2400" dirty="0" err="1">
                <a:latin typeface="Arial Narrow" panose="020B0604020202020204" pitchFamily="34" charset="0"/>
              </a:rPr>
              <a:t>store</a:t>
            </a:r>
            <a:r>
              <a:rPr lang="it-IT" altLang="en-US" sz="2400" dirty="0">
                <a:latin typeface="Arial Narrow" panose="020B0604020202020204" pitchFamily="34" charset="0"/>
              </a:rPr>
              <a:t> information and </a:t>
            </a:r>
            <a:r>
              <a:rPr lang="it-IT" altLang="en-US" sz="2400" dirty="0" err="1">
                <a:latin typeface="Arial Narrow" panose="020B0604020202020204" pitchFamily="34" charset="0"/>
              </a:rPr>
              <a:t>their</a:t>
            </a:r>
            <a:r>
              <a:rPr lang="it-IT" altLang="en-US" sz="2400" dirty="0">
                <a:latin typeface="Arial Narrow" panose="020B0604020202020204" pitchFamily="34" charset="0"/>
              </a:rPr>
              <a:t> </a:t>
            </a:r>
            <a:r>
              <a:rPr lang="it-IT" altLang="en-US" sz="2400" dirty="0" err="1">
                <a:latin typeface="Arial Narrow" panose="020B0604020202020204" pitchFamily="34" charset="0"/>
              </a:rPr>
              <a:t>computational</a:t>
            </a:r>
            <a:r>
              <a:rPr lang="it-IT" altLang="en-US" sz="2400" dirty="0">
                <a:latin typeface="Arial Narrow" panose="020B0604020202020204" pitchFamily="34" charset="0"/>
              </a:rPr>
              <a:t> </a:t>
            </a:r>
            <a:r>
              <a:rPr lang="it-IT" altLang="en-US" sz="2400" dirty="0" err="1">
                <a:latin typeface="Arial Narrow" panose="020B0604020202020204" pitchFamily="34" charset="0"/>
              </a:rPr>
              <a:t>abilities</a:t>
            </a:r>
            <a:endParaRPr lang="it-IT" altLang="en-US" sz="2400" dirty="0">
              <a:latin typeface="Arial Narrow" panose="020B0604020202020204" pitchFamily="34" charset="0"/>
            </a:endParaRPr>
          </a:p>
        </p:txBody>
      </p:sp>
      <p:sp>
        <p:nvSpPr>
          <p:cNvPr id="79877" name="Rectangle 12">
            <a:extLst>
              <a:ext uri="{FF2B5EF4-FFF2-40B4-BE49-F238E27FC236}">
                <a16:creationId xmlns:a16="http://schemas.microsoft.com/office/drawing/2014/main" id="{C79158E0-31B1-CE49-BC35-D37A32430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206" y="512764"/>
            <a:ext cx="9145588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4400" dirty="0"/>
              <a:t>WHY INDIVIDUALS DO NOT BEHAVE LIKE THE NORMATIVE MODELS PRESCRIBE?</a:t>
            </a:r>
          </a:p>
        </p:txBody>
      </p:sp>
    </p:spTree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8" name="Picture 14" descr="wisbrain">
            <a:extLst>
              <a:ext uri="{FF2B5EF4-FFF2-40B4-BE49-F238E27FC236}">
                <a16:creationId xmlns:a16="http://schemas.microsoft.com/office/drawing/2014/main" id="{63802FE3-B758-F64E-A6EF-185A995EF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32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" t="5844" r="4846" b="5844"/>
          <a:stretch>
            <a:fillRect/>
          </a:stretch>
        </p:blipFill>
        <p:spPr bwMode="auto">
          <a:xfrm>
            <a:off x="4952886" y="3411767"/>
            <a:ext cx="1916113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12">
            <a:extLst>
              <a:ext uri="{FF2B5EF4-FFF2-40B4-BE49-F238E27FC236}">
                <a16:creationId xmlns:a16="http://schemas.microsoft.com/office/drawing/2014/main" id="{C79158E0-31B1-CE49-BC35-D37A32430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149" y="1196747"/>
            <a:ext cx="9145588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4400" dirty="0"/>
              <a:t>THE BRAIN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4400" dirty="0"/>
              <a:t>AND THE COGNITIVE SYSTEM</a:t>
            </a:r>
          </a:p>
        </p:txBody>
      </p:sp>
    </p:spTree>
    <p:extLst>
      <p:ext uri="{BB962C8B-B14F-4D97-AF65-F5344CB8AC3E}">
        <p14:creationId xmlns:p14="http://schemas.microsoft.com/office/powerpoint/2010/main" val="3910486894"/>
      </p:ext>
    </p:extLst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93C456-4FD5-5D48-865D-040B7E118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633" y="857250"/>
            <a:ext cx="7407234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2123E3-3627-B540-B720-8A0C16DB0F81}"/>
              </a:ext>
            </a:extLst>
          </p:cNvPr>
          <p:cNvSpPr txBox="1"/>
          <p:nvPr/>
        </p:nvSpPr>
        <p:spPr>
          <a:xfrm>
            <a:off x="1535134" y="2805754"/>
            <a:ext cx="1592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/>
              <a:t>Neuron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707995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>
            <a:extLst>
              <a:ext uri="{FF2B5EF4-FFF2-40B4-BE49-F238E27FC236}">
                <a16:creationId xmlns:a16="http://schemas.microsoft.com/office/drawing/2014/main" id="{0BA1D2EC-8955-6A4E-8A3A-465C83515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664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934114-7546-0A48-8FD5-A681F4A1D3AC}"/>
              </a:ext>
            </a:extLst>
          </p:cNvPr>
          <p:cNvSpPr/>
          <p:nvPr/>
        </p:nvSpPr>
        <p:spPr>
          <a:xfrm>
            <a:off x="1524001" y="5611419"/>
            <a:ext cx="8605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dirty="0"/>
              <a:t>Patrick J. Lynch, medical illustrator / CC BY (https://creativecommons.org/licenses/by/2.5)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F5D17F-03FB-E54D-8242-75BB56949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213" y="857251"/>
            <a:ext cx="3226730" cy="451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55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DF1311-CDB3-B841-B359-12EB8B8F8F9B}"/>
              </a:ext>
            </a:extLst>
          </p:cNvPr>
          <p:cNvSpPr/>
          <p:nvPr/>
        </p:nvSpPr>
        <p:spPr>
          <a:xfrm>
            <a:off x="1608593" y="5723751"/>
            <a:ext cx="3758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 dirty="0"/>
              <a:t>Henry Vandyke Carter / Public domain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D25B52-E337-0C49-B37A-3AB71572E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1500189"/>
            <a:ext cx="6667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07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051FBA-727E-8E4E-BA81-3BFA4159738E}"/>
              </a:ext>
            </a:extLst>
          </p:cNvPr>
          <p:cNvSpPr/>
          <p:nvPr/>
        </p:nvSpPr>
        <p:spPr>
          <a:xfrm>
            <a:off x="1524001" y="5516003"/>
            <a:ext cx="9054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dirty="0"/>
              <a:t>Blausen.com staff (2014</a:t>
            </a:r>
            <a:r>
              <a:rPr lang="en-IT"/>
              <a:t>). Medical </a:t>
            </a:r>
            <a:r>
              <a:rPr lang="en-IT" dirty="0"/>
              <a:t>gallery of Blausen </a:t>
            </a:r>
            <a:r>
              <a:rPr lang="en-IT"/>
              <a:t>Medical 2014</a:t>
            </a:r>
            <a:r>
              <a:rPr lang="it-IT" dirty="0"/>
              <a:t> </a:t>
            </a:r>
            <a:r>
              <a:rPr lang="en-IT"/>
              <a:t> </a:t>
            </a:r>
            <a:r>
              <a:rPr lang="en-IT" dirty="0"/>
              <a:t>/ CC BY (https://creativecommons.org/licenses/by/3.0)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008BCC-954A-F141-A57B-947AC4267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403" y="1042083"/>
            <a:ext cx="6417197" cy="42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29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D06836-635B-B340-96AC-23F665D1ACA6}"/>
              </a:ext>
            </a:extLst>
          </p:cNvPr>
          <p:cNvSpPr/>
          <p:nvPr/>
        </p:nvSpPr>
        <p:spPr>
          <a:xfrm>
            <a:off x="1524000" y="5723751"/>
            <a:ext cx="3681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 dirty="0"/>
              <a:t>Dr. Johannes Sobotta / Public domain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78F51B-4D12-5E43-B0F8-968EB8402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226" y="857251"/>
            <a:ext cx="6563551" cy="481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7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2">
            <a:extLst>
              <a:ext uri="{FF2B5EF4-FFF2-40B4-BE49-F238E27FC236}">
                <a16:creationId xmlns:a16="http://schemas.microsoft.com/office/drawing/2014/main" id="{99A6B207-35F5-184C-8807-20863ACDE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752" y="417702"/>
            <a:ext cx="47251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i="1" dirty="0">
                <a:latin typeface="Times New Roman" panose="02020603050405020304" pitchFamily="18" charset="0"/>
              </a:rPr>
              <a:t>EXPECTED VALUE (PASCAL)</a:t>
            </a:r>
          </a:p>
        </p:txBody>
      </p:sp>
      <p:sp>
        <p:nvSpPr>
          <p:cNvPr id="25602" name="Text Box 3">
            <a:extLst>
              <a:ext uri="{FF2B5EF4-FFF2-40B4-BE49-F238E27FC236}">
                <a16:creationId xmlns:a16="http://schemas.microsoft.com/office/drawing/2014/main" id="{9A7F7641-F197-D941-85C0-9AC9A912F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200" y="1341439"/>
            <a:ext cx="6121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A </a:t>
            </a:r>
            <a:r>
              <a:rPr lang="it-IT" altLang="en-US" sz="2800" dirty="0" err="1">
                <a:latin typeface="Times New Roman" panose="02020603050405020304" pitchFamily="18" charset="0"/>
              </a:rPr>
              <a:t>rational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choice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miximizes</a:t>
            </a:r>
            <a:r>
              <a:rPr lang="it-IT" altLang="en-US" sz="2800" dirty="0">
                <a:latin typeface="Times New Roman" panose="02020603050405020304" pitchFamily="18" charset="0"/>
              </a:rPr>
              <a:t>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expected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value</a:t>
            </a:r>
            <a:endParaRPr lang="it-IT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5603" name="Text Box 5">
            <a:extLst>
              <a:ext uri="{FF2B5EF4-FFF2-40B4-BE49-F238E27FC236}">
                <a16:creationId xmlns:a16="http://schemas.microsoft.com/office/drawing/2014/main" id="{493F7C30-334A-1A41-9B73-AE5E00979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2565400"/>
            <a:ext cx="7776864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AutoNum type="arabicParenR"/>
            </a:pPr>
            <a:r>
              <a:rPr lang="it-IT" altLang="en-US" sz="2800" dirty="0">
                <a:latin typeface="Times New Roman" panose="02020603050405020304" pitchFamily="18" charset="0"/>
              </a:rPr>
              <a:t>Coin: 0.5*100 + 0.5*0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= 50</a:t>
            </a:r>
          </a:p>
        </p:txBody>
      </p:sp>
      <p:sp>
        <p:nvSpPr>
          <p:cNvPr id="25604" name="Text Box 6">
            <a:extLst>
              <a:ext uri="{FF2B5EF4-FFF2-40B4-BE49-F238E27FC236}">
                <a16:creationId xmlns:a16="http://schemas.microsoft.com/office/drawing/2014/main" id="{CB94839A-6AE5-2A42-9449-E435476B2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4005263"/>
            <a:ext cx="72024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2)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Envelope</a:t>
            </a:r>
            <a:r>
              <a:rPr lang="it-IT" altLang="en-US" sz="2800" dirty="0">
                <a:latin typeface="Times New Roman" panose="02020603050405020304" pitchFamily="18" charset="0"/>
              </a:rPr>
              <a:t>: 1/3*90 + 1/3*30 + 1/3*15 = 45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D06836-635B-B340-96AC-23F665D1ACA6}"/>
              </a:ext>
            </a:extLst>
          </p:cNvPr>
          <p:cNvSpPr/>
          <p:nvPr/>
        </p:nvSpPr>
        <p:spPr>
          <a:xfrm>
            <a:off x="1524000" y="5723751"/>
            <a:ext cx="3681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 dirty="0"/>
              <a:t>Dr. Johannes Sobotta / Public domain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BC812A-8753-AF43-8B4E-62F25E3B1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681" y="857251"/>
            <a:ext cx="4400294" cy="485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48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A69A0-D843-3D4C-89AD-35A33CC98DCA}"/>
              </a:ext>
            </a:extLst>
          </p:cNvPr>
          <p:cNvSpPr/>
          <p:nvPr/>
        </p:nvSpPr>
        <p:spPr>
          <a:xfrm>
            <a:off x="1509468" y="6179322"/>
            <a:ext cx="4210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dirty="0"/>
              <a:t>The original uploader was RobinH at English Wikibooks. / </a:t>
            </a:r>
            <a:r>
              <a:rPr lang="en-IT"/>
              <a:t>CC BY-SA</a:t>
            </a:r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52FB6-10B2-7646-9347-0C1F1B487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817" y="857250"/>
            <a:ext cx="3923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63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ADBB5712-CE79-7A40-803C-05F59E87E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836613"/>
            <a:ext cx="6553200" cy="548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Rectangle 6">
            <a:extLst>
              <a:ext uri="{FF2B5EF4-FFF2-40B4-BE49-F238E27FC236}">
                <a16:creationId xmlns:a16="http://schemas.microsoft.com/office/drawing/2014/main" id="{8BDC191F-A573-1D42-BB4B-CB616312F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60350"/>
            <a:ext cx="167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/>
              <a:t>(MRI scan)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A972FE2-2564-EA40-A0DD-E62C43740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363663"/>
            <a:ext cx="27368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8">
            <a:extLst>
              <a:ext uri="{FF2B5EF4-FFF2-40B4-BE49-F238E27FC236}">
                <a16:creationId xmlns:a16="http://schemas.microsoft.com/office/drawing/2014/main" id="{2445B124-392E-B64F-A1EF-E1D5E140D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75" y="4595813"/>
            <a:ext cx="3024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>
                <a:latin typeface="Times New Roman" panose="02020603050405020304" pitchFamily="18" charset="0"/>
              </a:rPr>
              <a:t>Daniel Bernoulli (1700-1782)</a:t>
            </a:r>
          </a:p>
        </p:txBody>
      </p:sp>
      <p:pic>
        <p:nvPicPr>
          <p:cNvPr id="30724" name="Picture 2">
            <a:extLst>
              <a:ext uri="{FF2B5EF4-FFF2-40B4-BE49-F238E27FC236}">
                <a16:creationId xmlns:a16="http://schemas.microsoft.com/office/drawing/2014/main" id="{69B8EC07-1BDF-EB46-B051-5F5829C07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363663"/>
            <a:ext cx="252095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8">
            <a:extLst>
              <a:ext uri="{FF2B5EF4-FFF2-40B4-BE49-F238E27FC236}">
                <a16:creationId xmlns:a16="http://schemas.microsoft.com/office/drawing/2014/main" id="{415AEC29-2D73-7B4E-8AE4-FA592DC1F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1" y="4621213"/>
            <a:ext cx="32543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>
                <a:latin typeface="Times New Roman" panose="02020603050405020304" pitchFamily="18" charset="0"/>
              </a:rPr>
              <a:t>Nicolas II Bernoulli (1695-1726)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E3BD3ED-2197-734A-8752-C41C469FA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1" y="476672"/>
            <a:ext cx="35087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i="1" dirty="0">
                <a:latin typeface="Times New Roman" panose="02020603050405020304" pitchFamily="18" charset="0"/>
              </a:rPr>
              <a:t>St. Petersburg </a:t>
            </a:r>
            <a:r>
              <a:rPr lang="it-IT" altLang="en-US" sz="2800" i="1" dirty="0" err="1">
                <a:latin typeface="Times New Roman" panose="02020603050405020304" pitchFamily="18" charset="0"/>
              </a:rPr>
              <a:t>paradox</a:t>
            </a:r>
            <a:endParaRPr lang="it-IT" altLang="en-US" sz="2800" i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3">
            <a:extLst>
              <a:ext uri="{FF2B5EF4-FFF2-40B4-BE49-F238E27FC236}">
                <a16:creationId xmlns:a16="http://schemas.microsoft.com/office/drawing/2014/main" id="{77B2444D-5B48-494E-AFBA-48918C7C6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1" y="476672"/>
            <a:ext cx="56119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i="1" dirty="0">
                <a:latin typeface="Times New Roman" panose="02020603050405020304" pitchFamily="18" charset="0"/>
              </a:rPr>
              <a:t>St. Petersburg </a:t>
            </a:r>
            <a:r>
              <a:rPr lang="it-IT" altLang="en-US" sz="2800" i="1" dirty="0" err="1">
                <a:latin typeface="Times New Roman" panose="02020603050405020304" pitchFamily="18" charset="0"/>
              </a:rPr>
              <a:t>paradox</a:t>
            </a:r>
            <a:r>
              <a:rPr lang="it-IT" altLang="en-US" sz="2800" i="1" dirty="0">
                <a:latin typeface="Times New Roman" panose="02020603050405020304" pitchFamily="18" charset="0"/>
              </a:rPr>
              <a:t> (N. </a:t>
            </a:r>
            <a:r>
              <a:rPr lang="it-IT" altLang="en-US" sz="2800" i="1" dirty="0" err="1">
                <a:latin typeface="Times New Roman" panose="02020603050405020304" pitchFamily="18" charset="0"/>
              </a:rPr>
              <a:t>Bernoulli</a:t>
            </a:r>
            <a:r>
              <a:rPr lang="it-IT" altLang="en-US" sz="2800" i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6626" name="Text Box 4">
            <a:extLst>
              <a:ext uri="{FF2B5EF4-FFF2-40B4-BE49-F238E27FC236}">
                <a16:creationId xmlns:a16="http://schemas.microsoft.com/office/drawing/2014/main" id="{E98CC3A0-872E-1247-9E2B-7392ECDFC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1412875"/>
            <a:ext cx="828092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Game: </a:t>
            </a:r>
            <a:r>
              <a:rPr lang="it-IT" altLang="en-US" sz="2800" dirty="0" err="1">
                <a:latin typeface="Times New Roman" panose="02020603050405020304" pitchFamily="18" charset="0"/>
              </a:rPr>
              <a:t>flip</a:t>
            </a:r>
            <a:r>
              <a:rPr lang="it-IT" altLang="en-US" sz="2800" dirty="0">
                <a:latin typeface="Times New Roman" panose="02020603050405020304" pitchFamily="18" charset="0"/>
              </a:rPr>
              <a:t> a </a:t>
            </a:r>
            <a:r>
              <a:rPr lang="it-IT" altLang="en-US" sz="2800" dirty="0" err="1">
                <a:latin typeface="Times New Roman" panose="02020603050405020304" pitchFamily="18" charset="0"/>
              </a:rPr>
              <a:t>coin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until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it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lands</a:t>
            </a:r>
            <a:r>
              <a:rPr lang="it-IT" altLang="en-US" sz="2800" dirty="0">
                <a:latin typeface="Times New Roman" panose="02020603050405020304" pitchFamily="18" charset="0"/>
              </a:rPr>
              <a:t> on heads.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initial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stake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begins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at</a:t>
            </a:r>
            <a:r>
              <a:rPr lang="it-IT" altLang="en-US" sz="2800" dirty="0">
                <a:latin typeface="Times New Roman" panose="02020603050405020304" pitchFamily="18" charset="0"/>
              </a:rPr>
              <a:t> 2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euros</a:t>
            </a:r>
            <a:r>
              <a:rPr lang="it-IT" altLang="en-US" sz="2800" dirty="0">
                <a:latin typeface="Times New Roman" panose="02020603050405020304" pitchFamily="18" charset="0"/>
              </a:rPr>
              <a:t> and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is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doubled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every</a:t>
            </a:r>
            <a:r>
              <a:rPr lang="it-IT" altLang="en-US" sz="2800" dirty="0">
                <a:latin typeface="Times New Roman" panose="02020603050405020304" pitchFamily="18" charset="0"/>
              </a:rPr>
              <a:t> time heads </a:t>
            </a:r>
            <a:r>
              <a:rPr lang="it-IT" altLang="en-US" sz="2800" dirty="0" err="1">
                <a:latin typeface="Times New Roman" panose="02020603050405020304" pitchFamily="18" charset="0"/>
              </a:rPr>
              <a:t>appears</a:t>
            </a:r>
            <a:r>
              <a:rPr lang="it-IT" altLang="en-US" sz="2800" dirty="0">
                <a:latin typeface="Times New Roman" panose="02020603050405020304" pitchFamily="18" charset="0"/>
              </a:rPr>
              <a:t>. The first time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tails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appears</a:t>
            </a:r>
            <a:r>
              <a:rPr lang="it-IT" altLang="en-US" sz="2800" dirty="0">
                <a:latin typeface="Times New Roman" panose="02020603050405020304" pitchFamily="18" charset="0"/>
              </a:rPr>
              <a:t>, the game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stops</a:t>
            </a:r>
            <a:r>
              <a:rPr lang="it-IT" altLang="en-US" sz="2800" dirty="0">
                <a:latin typeface="Times New Roman" panose="02020603050405020304" pitchFamily="18" charset="0"/>
              </a:rPr>
              <a:t> and the player </a:t>
            </a:r>
            <a:r>
              <a:rPr lang="it-IT" altLang="en-US" sz="2800" dirty="0" err="1">
                <a:latin typeface="Times New Roman" panose="02020603050405020304" pitchFamily="18" charset="0"/>
              </a:rPr>
              <a:t>wins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whatever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is</a:t>
            </a:r>
            <a:r>
              <a:rPr lang="it-IT" altLang="en-US" sz="2800" dirty="0">
                <a:latin typeface="Times New Roman" panose="02020603050405020304" pitchFamily="18" charset="0"/>
              </a:rPr>
              <a:t> in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pot</a:t>
            </a:r>
            <a:r>
              <a:rPr lang="it-IT" altLang="en-US" sz="2800" dirty="0">
                <a:latin typeface="Times New Roman" panose="02020603050405020304" pitchFamily="18" charset="0"/>
              </a:rPr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To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participate</a:t>
            </a:r>
            <a:r>
              <a:rPr lang="it-IT" altLang="en-US" sz="2800" dirty="0">
                <a:latin typeface="Times New Roman" panose="02020603050405020304" pitchFamily="18" charset="0"/>
              </a:rPr>
              <a:t> in the game, an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entrance</a:t>
            </a:r>
            <a:r>
              <a:rPr lang="it-IT" altLang="en-US" sz="2800" dirty="0">
                <a:latin typeface="Times New Roman" panose="02020603050405020304" pitchFamily="18" charset="0"/>
              </a:rPr>
              <a:t> ticket must be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paid</a:t>
            </a:r>
            <a:r>
              <a:rPr lang="it-IT" altLang="en-US" sz="2800" dirty="0">
                <a:latin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en-US" sz="2800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How </a:t>
            </a:r>
            <a:r>
              <a:rPr lang="it-IT" altLang="en-US" sz="2800" dirty="0" err="1">
                <a:latin typeface="Times New Roman" panose="02020603050405020304" pitchFamily="18" charset="0"/>
              </a:rPr>
              <a:t>much</a:t>
            </a:r>
            <a:r>
              <a:rPr lang="it-IT" altLang="en-US" sz="2800" dirty="0">
                <a:latin typeface="Times New Roman" panose="02020603050405020304" pitchFamily="18" charset="0"/>
              </a:rPr>
              <a:t> a </a:t>
            </a:r>
            <a:r>
              <a:rPr lang="it-IT" altLang="en-US" sz="2800" dirty="0" err="1">
                <a:latin typeface="Times New Roman" panose="02020603050405020304" pitchFamily="18" charset="0"/>
              </a:rPr>
              <a:t>rational</a:t>
            </a:r>
            <a:r>
              <a:rPr lang="it-IT" altLang="en-US" sz="2800" dirty="0">
                <a:latin typeface="Times New Roman" panose="02020603050405020304" pitchFamily="18" charset="0"/>
              </a:rPr>
              <a:t> agent </a:t>
            </a:r>
            <a:r>
              <a:rPr lang="it-IT" altLang="en-US" sz="2800" dirty="0" err="1">
                <a:latin typeface="Times New Roman" panose="02020603050405020304" pitchFamily="18" charset="0"/>
              </a:rPr>
              <a:t>would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pay</a:t>
            </a:r>
            <a:r>
              <a:rPr lang="it-IT" altLang="en-US" sz="2800" dirty="0">
                <a:latin typeface="Times New Roman" panose="02020603050405020304" pitchFamily="18" charset="0"/>
              </a:rPr>
              <a:t>?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>
            <a:extLst>
              <a:ext uri="{FF2B5EF4-FFF2-40B4-BE49-F238E27FC236}">
                <a16:creationId xmlns:a16="http://schemas.microsoft.com/office/drawing/2014/main" id="{56B021FE-2FFD-2C44-ACD2-812A22926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5" y="1628775"/>
            <a:ext cx="4813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EV = 1/2*1 + 1/4*2 + 1/8*4 +…= </a:t>
            </a:r>
            <a:r>
              <a:rPr lang="it-IT" altLang="en-US" sz="2400" dirty="0">
                <a:latin typeface="Symbol" pitchFamily="2" charset="2"/>
              </a:rPr>
              <a:t>¥</a:t>
            </a:r>
          </a:p>
        </p:txBody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5FEE191E-56C0-DC4A-BB96-DABE62785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2673" y="2842092"/>
            <a:ext cx="270619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EV = 1/2*1 = 0.5 +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+ 1/4*2 = 0.5 +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+ 1/8*4 = 0.5 +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+ 1/16*8 = 0.5 +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>
                <a:latin typeface="Symbol" pitchFamily="2" charset="2"/>
              </a:rPr>
              <a:t>+ .... = ¥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7B79E7E-704A-0B48-BB7F-E4204CA0C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1" y="476672"/>
            <a:ext cx="56119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i="1" dirty="0">
                <a:latin typeface="Times New Roman" panose="02020603050405020304" pitchFamily="18" charset="0"/>
              </a:rPr>
              <a:t>St. Petersburg </a:t>
            </a:r>
            <a:r>
              <a:rPr lang="it-IT" altLang="en-US" sz="2800" i="1" dirty="0" err="1">
                <a:latin typeface="Times New Roman" panose="02020603050405020304" pitchFamily="18" charset="0"/>
              </a:rPr>
              <a:t>paradox</a:t>
            </a:r>
            <a:r>
              <a:rPr lang="it-IT" altLang="en-US" sz="2800" i="1" dirty="0">
                <a:latin typeface="Times New Roman" panose="02020603050405020304" pitchFamily="18" charset="0"/>
              </a:rPr>
              <a:t> (N. </a:t>
            </a:r>
            <a:r>
              <a:rPr lang="it-IT" altLang="en-US" sz="2800" i="1" dirty="0" err="1">
                <a:latin typeface="Times New Roman" panose="02020603050405020304" pitchFamily="18" charset="0"/>
              </a:rPr>
              <a:t>Bernoulli</a:t>
            </a:r>
            <a:r>
              <a:rPr lang="it-IT" altLang="en-US" sz="2800" i="1" dirty="0">
                <a:latin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6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8" grpId="0"/>
      <p:bldP spid="164868" grpId="1"/>
      <p:bldP spid="164869" grpId="0"/>
      <p:bldP spid="16486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3">
            <a:extLst>
              <a:ext uri="{FF2B5EF4-FFF2-40B4-BE49-F238E27FC236}">
                <a16:creationId xmlns:a16="http://schemas.microsoft.com/office/drawing/2014/main" id="{ACA2EE87-CF39-514A-8FF3-8ACCDA817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786" y="404655"/>
            <a:ext cx="68723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i="1" dirty="0">
                <a:latin typeface="Times New Roman" panose="02020603050405020304" pitchFamily="18" charset="0"/>
              </a:rPr>
              <a:t>Normative </a:t>
            </a:r>
            <a:r>
              <a:rPr lang="it-IT" altLang="en-US" sz="2800" i="1" dirty="0" err="1">
                <a:latin typeface="Times New Roman" panose="02020603050405020304" pitchFamily="18" charset="0"/>
              </a:rPr>
              <a:t>theory</a:t>
            </a:r>
            <a:r>
              <a:rPr lang="it-IT" altLang="en-US" sz="2800" i="1" dirty="0">
                <a:latin typeface="Times New Roman" panose="02020603050405020304" pitchFamily="18" charset="0"/>
              </a:rPr>
              <a:t> </a:t>
            </a:r>
            <a:r>
              <a:rPr lang="it-IT" altLang="en-US" sz="2800" i="1" dirty="0" err="1">
                <a:latin typeface="Times New Roman" panose="02020603050405020304" pitchFamily="18" charset="0"/>
              </a:rPr>
              <a:t>based</a:t>
            </a:r>
            <a:r>
              <a:rPr lang="it-IT" altLang="en-US" sz="2800" i="1" dirty="0">
                <a:latin typeface="Times New Roman" panose="02020603050405020304" pitchFamily="18" charset="0"/>
              </a:rPr>
              <a:t> on the </a:t>
            </a:r>
            <a:r>
              <a:rPr lang="it-IT" altLang="en-US" sz="2800" i="1" dirty="0" err="1">
                <a:latin typeface="Times New Roman" panose="02020603050405020304" pitchFamily="18" charset="0"/>
              </a:rPr>
              <a:t>expected</a:t>
            </a:r>
            <a:r>
              <a:rPr lang="it-IT" altLang="en-US" sz="2800" i="1" dirty="0">
                <a:latin typeface="Times New Roman" panose="02020603050405020304" pitchFamily="18" charset="0"/>
              </a:rPr>
              <a:t> utility</a:t>
            </a:r>
          </a:p>
        </p:txBody>
      </p:sp>
      <p:sp>
        <p:nvSpPr>
          <p:cNvPr id="28674" name="Text Box 4">
            <a:extLst>
              <a:ext uri="{FF2B5EF4-FFF2-40B4-BE49-F238E27FC236}">
                <a16:creationId xmlns:a16="http://schemas.microsoft.com/office/drawing/2014/main" id="{3F5B5BB7-C7D9-7143-9142-F7AB6DF37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138" y="1341439"/>
            <a:ext cx="788531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According</a:t>
            </a:r>
            <a:r>
              <a:rPr lang="it-IT" altLang="en-US" sz="2800" dirty="0">
                <a:latin typeface="Times New Roman" panose="02020603050405020304" pitchFamily="18" charset="0"/>
              </a:rPr>
              <a:t> to D. </a:t>
            </a:r>
            <a:r>
              <a:rPr lang="it-IT" altLang="en-US" sz="2800" dirty="0" err="1">
                <a:latin typeface="Times New Roman" panose="02020603050405020304" pitchFamily="18" charset="0"/>
              </a:rPr>
              <a:t>Bernoulli</a:t>
            </a:r>
            <a:r>
              <a:rPr lang="it-IT" altLang="en-US" sz="2800" dirty="0">
                <a:latin typeface="Times New Roman" panose="02020603050405020304" pitchFamily="18" charset="0"/>
              </a:rPr>
              <a:t>, a </a:t>
            </a:r>
            <a:r>
              <a:rPr lang="it-IT" altLang="en-US" sz="2800" dirty="0" err="1">
                <a:latin typeface="Times New Roman" panose="02020603050405020304" pitchFamily="18" charset="0"/>
              </a:rPr>
              <a:t>rational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choice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maximizes</a:t>
            </a:r>
            <a:r>
              <a:rPr lang="it-IT" altLang="en-US" sz="2800" dirty="0">
                <a:latin typeface="Times New Roman" panose="02020603050405020304" pitchFamily="18" charset="0"/>
              </a:rPr>
              <a:t>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expected</a:t>
            </a:r>
            <a:r>
              <a:rPr lang="it-IT" altLang="en-US" sz="2800" dirty="0">
                <a:latin typeface="Times New Roman" panose="02020603050405020304" pitchFamily="18" charset="0"/>
              </a:rPr>
              <a:t> utility. </a:t>
            </a:r>
          </a:p>
        </p:txBody>
      </p:sp>
      <p:sp>
        <p:nvSpPr>
          <p:cNvPr id="28675" name="Text Box 5">
            <a:extLst>
              <a:ext uri="{FF2B5EF4-FFF2-40B4-BE49-F238E27FC236}">
                <a16:creationId xmlns:a16="http://schemas.microsoft.com/office/drawing/2014/main" id="{2F7F9C07-E862-CC47-8925-5F479BE85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2492375"/>
            <a:ext cx="7129462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Expected</a:t>
            </a:r>
            <a:r>
              <a:rPr lang="it-IT" altLang="en-US" sz="2800" dirty="0">
                <a:latin typeface="Times New Roman" panose="02020603050405020304" pitchFamily="18" charset="0"/>
              </a:rPr>
              <a:t> utility </a:t>
            </a:r>
            <a:r>
              <a:rPr lang="it-IT" altLang="en-US" sz="2800" dirty="0" err="1">
                <a:latin typeface="Times New Roman" panose="02020603050405020304" pitchFamily="18" charset="0"/>
              </a:rPr>
              <a:t>function</a:t>
            </a:r>
            <a:endParaRPr lang="it-IT" altLang="en-US" sz="2800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u=log(x)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where</a:t>
            </a:r>
            <a:r>
              <a:rPr lang="it-IT" altLang="en-US" sz="2800" dirty="0">
                <a:latin typeface="Times New Roman" panose="02020603050405020304" pitchFamily="18" charset="0"/>
              </a:rPr>
              <a:t> x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is</a:t>
            </a:r>
            <a:r>
              <a:rPr lang="it-IT" altLang="en-US" sz="2800" dirty="0">
                <a:latin typeface="Times New Roman" panose="02020603050405020304" pitchFamily="18" charset="0"/>
              </a:rPr>
              <a:t>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outcome</a:t>
            </a:r>
            <a:r>
              <a:rPr lang="it-IT" altLang="en-US" sz="2800" dirty="0">
                <a:latin typeface="Times New Roman" panose="02020603050405020304" pitchFamily="18" charset="0"/>
              </a:rPr>
              <a:t>, u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is</a:t>
            </a:r>
            <a:r>
              <a:rPr lang="it-IT" altLang="en-US" sz="2800" dirty="0">
                <a:latin typeface="Times New Roman" panose="02020603050405020304" pitchFamily="18" charset="0"/>
              </a:rPr>
              <a:t> the utility</a:t>
            </a:r>
            <a:endParaRPr lang="it-IT" altLang="en-US" sz="3600" dirty="0">
              <a:latin typeface="Symbol" pitchFamily="2" charset="2"/>
            </a:endParaRPr>
          </a:p>
        </p:txBody>
      </p:sp>
      <p:sp>
        <p:nvSpPr>
          <p:cNvPr id="28676" name="Text Box 6">
            <a:extLst>
              <a:ext uri="{FF2B5EF4-FFF2-40B4-BE49-F238E27FC236}">
                <a16:creationId xmlns:a16="http://schemas.microsoft.com/office/drawing/2014/main" id="{2DDAB113-D44B-AA4C-AC26-21D86E0B9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4149726"/>
            <a:ext cx="7129462" cy="185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St. Petersburg game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u=</a:t>
            </a:r>
            <a:r>
              <a:rPr lang="it-IT" altLang="en-US" sz="4000" dirty="0">
                <a:latin typeface="Symbol" pitchFamily="2" charset="2"/>
              </a:rPr>
              <a:t>S</a:t>
            </a:r>
            <a:r>
              <a:rPr lang="it-IT" altLang="en-US" sz="2800" dirty="0">
                <a:latin typeface="Times New Roman" panose="02020603050405020304" pitchFamily="18" charset="0"/>
              </a:rPr>
              <a:t>nlog2(0.5)</a:t>
            </a:r>
            <a:r>
              <a:rPr lang="it-IT" altLang="en-US" sz="2800" baseline="30000" dirty="0" err="1">
                <a:latin typeface="Times New Roman" panose="02020603050405020304" pitchFamily="18" charset="0"/>
              </a:rPr>
              <a:t>n</a:t>
            </a:r>
            <a:r>
              <a:rPr lang="it-IT" altLang="en-US" sz="2800" dirty="0">
                <a:latin typeface="Times New Roman" panose="02020603050405020304" pitchFamily="18" charset="0"/>
              </a:rPr>
              <a:t> = 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en-US" sz="2800" baseline="30000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Since</a:t>
            </a:r>
            <a:r>
              <a:rPr lang="it-IT" altLang="en-US" sz="2800" dirty="0">
                <a:latin typeface="Times New Roman" panose="02020603050405020304" pitchFamily="18" charset="0"/>
              </a:rPr>
              <a:t> B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is</a:t>
            </a:r>
            <a:r>
              <a:rPr lang="it-IT" altLang="en-US" sz="2800" dirty="0">
                <a:latin typeface="Times New Roman" panose="02020603050405020304" pitchFamily="18" charset="0"/>
              </a:rPr>
              <a:t> a finite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value</a:t>
            </a:r>
            <a:r>
              <a:rPr lang="it-IT" altLang="en-US" sz="2800" dirty="0">
                <a:latin typeface="Times New Roman" panose="02020603050405020304" pitchFamily="18" charset="0"/>
              </a:rPr>
              <a:t>, </a:t>
            </a:r>
            <a:r>
              <a:rPr lang="it-IT" altLang="en-US" sz="2800" dirty="0" err="1">
                <a:latin typeface="Times New Roman" panose="02020603050405020304" pitchFamily="18" charset="0"/>
              </a:rPr>
              <a:t>there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is</a:t>
            </a:r>
            <a:r>
              <a:rPr lang="it-IT" altLang="en-US" sz="2800" dirty="0">
                <a:latin typeface="Times New Roman" panose="02020603050405020304" pitchFamily="18" charset="0"/>
              </a:rPr>
              <a:t> no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paradox</a:t>
            </a:r>
            <a:endParaRPr lang="it-IT" altLang="en-US" sz="3600" dirty="0">
              <a:latin typeface="Symbol" pitchFamily="2" charset="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>
            <a:extLst>
              <a:ext uri="{FF2B5EF4-FFF2-40B4-BE49-F238E27FC236}">
                <a16:creationId xmlns:a16="http://schemas.microsoft.com/office/drawing/2014/main" id="{7EAC326B-C880-C341-B5E3-CF7AA1DD7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3809" y="362397"/>
            <a:ext cx="38827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>
                <a:solidFill>
                  <a:schemeClr val="accent2"/>
                </a:solidFill>
              </a:rPr>
              <a:t>Utility </a:t>
            </a:r>
            <a:r>
              <a:rPr lang="it-IT" altLang="en-US" sz="2400" dirty="0" err="1">
                <a:solidFill>
                  <a:schemeClr val="accent2"/>
                </a:solidFill>
              </a:rPr>
              <a:t>function</a:t>
            </a:r>
            <a:r>
              <a:rPr lang="it-IT" altLang="en-US" sz="2400" dirty="0">
                <a:solidFill>
                  <a:schemeClr val="accent2"/>
                </a:solidFill>
              </a:rPr>
              <a:t> (</a:t>
            </a:r>
            <a:r>
              <a:rPr lang="it-IT" altLang="en-US" sz="2400" dirty="0" err="1">
                <a:solidFill>
                  <a:schemeClr val="accent2"/>
                </a:solidFill>
              </a:rPr>
              <a:t>logarithmic</a:t>
            </a:r>
            <a:r>
              <a:rPr lang="it-IT" altLang="en-US" sz="2400" dirty="0">
                <a:solidFill>
                  <a:schemeClr val="accent2"/>
                </a:solidFill>
              </a:rPr>
              <a:t>)</a:t>
            </a:r>
            <a:endParaRPr lang="it-IT" altLang="en-US" sz="1800" dirty="0"/>
          </a:p>
        </p:txBody>
      </p:sp>
      <p:sp>
        <p:nvSpPr>
          <p:cNvPr id="31746" name="Text Box 5">
            <a:extLst>
              <a:ext uri="{FF2B5EF4-FFF2-40B4-BE49-F238E27FC236}">
                <a16:creationId xmlns:a16="http://schemas.microsoft.com/office/drawing/2014/main" id="{F3401E85-E674-424E-8A54-D3D95341C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25" y="1052512"/>
            <a:ext cx="69135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For small </a:t>
            </a:r>
            <a:r>
              <a:rPr lang="it-IT" altLang="en-US" sz="2400" dirty="0" err="1"/>
              <a:t>amounts</a:t>
            </a:r>
            <a:r>
              <a:rPr lang="it-IT" altLang="en-US" sz="2400" dirty="0"/>
              <a:t> of </a:t>
            </a:r>
            <a:r>
              <a:rPr lang="it-IT" altLang="en-US" sz="2400" dirty="0" err="1"/>
              <a:t>money</a:t>
            </a:r>
            <a:r>
              <a:rPr lang="it-IT" altLang="en-US" sz="2400" dirty="0"/>
              <a:t>, the </a:t>
            </a:r>
            <a:r>
              <a:rPr lang="it-IT" altLang="en-US" sz="2400" dirty="0" err="1"/>
              <a:t>relationship</a:t>
            </a:r>
            <a:r>
              <a:rPr lang="it-IT" altLang="en-US" sz="2400" dirty="0"/>
              <a:t> </a:t>
            </a:r>
            <a:r>
              <a:rPr lang="it-IT" altLang="en-US" sz="2400" dirty="0" err="1"/>
              <a:t>between</a:t>
            </a:r>
            <a:r>
              <a:rPr lang="it-IT" altLang="en-US" sz="2400" dirty="0"/>
              <a:t> utility and </a:t>
            </a:r>
            <a:r>
              <a:rPr lang="it-IT" altLang="en-US" sz="2400" dirty="0" err="1"/>
              <a:t>outcomes</a:t>
            </a:r>
            <a:r>
              <a:rPr lang="it-IT" altLang="en-US" sz="2400" dirty="0"/>
              <a:t> </a:t>
            </a:r>
            <a:r>
              <a:rPr lang="it-IT" altLang="en-US" sz="2400" dirty="0" err="1"/>
              <a:t>is</a:t>
            </a:r>
            <a:r>
              <a:rPr lang="it-IT" altLang="en-US" sz="2400" dirty="0"/>
              <a:t> </a:t>
            </a:r>
            <a:r>
              <a:rPr lang="it-IT" altLang="en-US" sz="2400" dirty="0" err="1"/>
              <a:t>almost</a:t>
            </a:r>
            <a:r>
              <a:rPr lang="it-IT" altLang="en-US" sz="2400" dirty="0"/>
              <a:t> linear. For large </a:t>
            </a:r>
            <a:r>
              <a:rPr lang="it-IT" altLang="en-US" sz="2400" dirty="0" err="1"/>
              <a:t>amount</a:t>
            </a:r>
            <a:r>
              <a:rPr lang="it-IT" altLang="en-US" sz="2400" dirty="0"/>
              <a:t> of </a:t>
            </a:r>
            <a:r>
              <a:rPr lang="it-IT" altLang="en-US" sz="2400" dirty="0" err="1"/>
              <a:t>money</a:t>
            </a:r>
            <a:r>
              <a:rPr lang="it-IT" altLang="en-US" sz="2400" dirty="0"/>
              <a:t>, the </a:t>
            </a:r>
            <a:r>
              <a:rPr lang="it-IT" altLang="en-US" sz="2400" dirty="0" err="1"/>
              <a:t>function</a:t>
            </a:r>
            <a:r>
              <a:rPr lang="it-IT" altLang="en-US" sz="2400" dirty="0"/>
              <a:t> </a:t>
            </a:r>
            <a:r>
              <a:rPr lang="it-IT" altLang="en-US" sz="2400" dirty="0" err="1"/>
              <a:t>flattens</a:t>
            </a:r>
            <a:r>
              <a:rPr lang="it-IT" altLang="en-US" sz="2400" dirty="0"/>
              <a:t> out. </a:t>
            </a:r>
          </a:p>
        </p:txBody>
      </p:sp>
      <p:sp>
        <p:nvSpPr>
          <p:cNvPr id="31747" name="Line 6">
            <a:extLst>
              <a:ext uri="{FF2B5EF4-FFF2-40B4-BE49-F238E27FC236}">
                <a16:creationId xmlns:a16="http://schemas.microsoft.com/office/drawing/2014/main" id="{559E3985-9088-D74B-B486-A483170065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4" y="5805488"/>
            <a:ext cx="5113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1748" name="Line 7">
            <a:extLst>
              <a:ext uri="{FF2B5EF4-FFF2-40B4-BE49-F238E27FC236}">
                <a16:creationId xmlns:a16="http://schemas.microsoft.com/office/drawing/2014/main" id="{44B01295-0601-3944-A556-E794D0363E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3" y="2997200"/>
            <a:ext cx="0" cy="280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1749" name="Freeform 8">
            <a:extLst>
              <a:ext uri="{FF2B5EF4-FFF2-40B4-BE49-F238E27FC236}">
                <a16:creationId xmlns:a16="http://schemas.microsoft.com/office/drawing/2014/main" id="{B2F949F4-AE2B-BE4D-AE6B-B783073B4101}"/>
              </a:ext>
            </a:extLst>
          </p:cNvPr>
          <p:cNvSpPr>
            <a:spLocks/>
          </p:cNvSpPr>
          <p:nvPr/>
        </p:nvSpPr>
        <p:spPr bwMode="auto">
          <a:xfrm>
            <a:off x="3863976" y="3681414"/>
            <a:ext cx="4824413" cy="2052637"/>
          </a:xfrm>
          <a:custGeom>
            <a:avLst/>
            <a:gdLst>
              <a:gd name="T0" fmla="*/ 0 w 3039"/>
              <a:gd name="T1" fmla="*/ 2147483646 h 1293"/>
              <a:gd name="T2" fmla="*/ 2147483646 w 3039"/>
              <a:gd name="T3" fmla="*/ 2147483646 h 1293"/>
              <a:gd name="T4" fmla="*/ 2147483646 w 3039"/>
              <a:gd name="T5" fmla="*/ 2147483646 h 1293"/>
              <a:gd name="T6" fmla="*/ 2147483646 w 3039"/>
              <a:gd name="T7" fmla="*/ 2147483646 h 129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39" h="1293">
                <a:moveTo>
                  <a:pt x="0" y="1293"/>
                </a:moveTo>
                <a:cubicBezTo>
                  <a:pt x="200" y="964"/>
                  <a:pt x="401" y="635"/>
                  <a:pt x="771" y="431"/>
                </a:cubicBezTo>
                <a:cubicBezTo>
                  <a:pt x="1141" y="227"/>
                  <a:pt x="1844" y="136"/>
                  <a:pt x="2222" y="68"/>
                </a:cubicBezTo>
                <a:cubicBezTo>
                  <a:pt x="2600" y="0"/>
                  <a:pt x="2895" y="30"/>
                  <a:pt x="3039" y="2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1750" name="Text Box 9">
            <a:extLst>
              <a:ext uri="{FF2B5EF4-FFF2-40B4-BE49-F238E27FC236}">
                <a16:creationId xmlns:a16="http://schemas.microsoft.com/office/drawing/2014/main" id="{60623BA0-3AA9-324E-B285-8054592A3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5949950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 dirty="0" err="1"/>
              <a:t>Outcomes</a:t>
            </a:r>
            <a:r>
              <a:rPr lang="it-IT" altLang="en-US" sz="1800" b="1" dirty="0"/>
              <a:t> (euro)</a:t>
            </a:r>
          </a:p>
        </p:txBody>
      </p:sp>
      <p:sp>
        <p:nvSpPr>
          <p:cNvPr id="31751" name="Text Box 10">
            <a:extLst>
              <a:ext uri="{FF2B5EF4-FFF2-40B4-BE49-F238E27FC236}">
                <a16:creationId xmlns:a16="http://schemas.microsoft.com/office/drawing/2014/main" id="{DE524A81-0751-334E-A4B5-DDE6FCEA73F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926499" y="3852347"/>
            <a:ext cx="8002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 dirty="0"/>
              <a:t>utility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Line 6">
            <a:extLst>
              <a:ext uri="{FF2B5EF4-FFF2-40B4-BE49-F238E27FC236}">
                <a16:creationId xmlns:a16="http://schemas.microsoft.com/office/drawing/2014/main" id="{90A26F54-DD1A-9341-AD4A-C8A27CDF43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5050" y="5945188"/>
            <a:ext cx="5113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7892" name="Line 7">
            <a:extLst>
              <a:ext uri="{FF2B5EF4-FFF2-40B4-BE49-F238E27FC236}">
                <a16:creationId xmlns:a16="http://schemas.microsoft.com/office/drawing/2014/main" id="{848F4FA3-2B80-AF41-A123-0FA44E27F8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5050" y="3136900"/>
            <a:ext cx="0" cy="280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7893" name="Freeform 8">
            <a:extLst>
              <a:ext uri="{FF2B5EF4-FFF2-40B4-BE49-F238E27FC236}">
                <a16:creationId xmlns:a16="http://schemas.microsoft.com/office/drawing/2014/main" id="{11B80803-2330-C744-BD18-06841F151B22}"/>
              </a:ext>
            </a:extLst>
          </p:cNvPr>
          <p:cNvSpPr>
            <a:spLocks/>
          </p:cNvSpPr>
          <p:nvPr/>
        </p:nvSpPr>
        <p:spPr bwMode="auto">
          <a:xfrm>
            <a:off x="3575051" y="3892550"/>
            <a:ext cx="4824413" cy="2052638"/>
          </a:xfrm>
          <a:custGeom>
            <a:avLst/>
            <a:gdLst>
              <a:gd name="T0" fmla="*/ 0 w 3039"/>
              <a:gd name="T1" fmla="*/ 2147483646 h 1293"/>
              <a:gd name="T2" fmla="*/ 2147483646 w 3039"/>
              <a:gd name="T3" fmla="*/ 2147483646 h 1293"/>
              <a:gd name="T4" fmla="*/ 2147483646 w 3039"/>
              <a:gd name="T5" fmla="*/ 2147483646 h 1293"/>
              <a:gd name="T6" fmla="*/ 2147483646 w 3039"/>
              <a:gd name="T7" fmla="*/ 2147483646 h 129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39" h="1293">
                <a:moveTo>
                  <a:pt x="0" y="1293"/>
                </a:moveTo>
                <a:cubicBezTo>
                  <a:pt x="200" y="964"/>
                  <a:pt x="401" y="635"/>
                  <a:pt x="771" y="431"/>
                </a:cubicBezTo>
                <a:cubicBezTo>
                  <a:pt x="1141" y="227"/>
                  <a:pt x="1844" y="136"/>
                  <a:pt x="2222" y="68"/>
                </a:cubicBezTo>
                <a:cubicBezTo>
                  <a:pt x="2600" y="0"/>
                  <a:pt x="2895" y="30"/>
                  <a:pt x="3039" y="2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7894" name="Text Box 9">
            <a:extLst>
              <a:ext uri="{FF2B5EF4-FFF2-40B4-BE49-F238E27FC236}">
                <a16:creationId xmlns:a16="http://schemas.microsoft.com/office/drawing/2014/main" id="{49BD4ED0-F8CE-284C-9C15-4122214EB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7164" y="6232525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 dirty="0" err="1"/>
              <a:t>Outcomes</a:t>
            </a:r>
            <a:r>
              <a:rPr lang="it-IT" altLang="en-US" sz="1800" b="1" dirty="0"/>
              <a:t> (euro)</a:t>
            </a:r>
          </a:p>
        </p:txBody>
      </p:sp>
      <p:sp>
        <p:nvSpPr>
          <p:cNvPr id="37895" name="Text Box 10">
            <a:extLst>
              <a:ext uri="{FF2B5EF4-FFF2-40B4-BE49-F238E27FC236}">
                <a16:creationId xmlns:a16="http://schemas.microsoft.com/office/drawing/2014/main" id="{A4733091-4FEF-0C4E-B206-9B3E2B133FD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769212" y="3992047"/>
            <a:ext cx="8258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 dirty="0"/>
              <a:t>Utility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45687F-EAC6-324A-A46A-2BB5A85100AA}"/>
              </a:ext>
            </a:extLst>
          </p:cNvPr>
          <p:cNvCxnSpPr>
            <a:cxnSpLocks/>
          </p:cNvCxnSpPr>
          <p:nvPr/>
        </p:nvCxnSpPr>
        <p:spPr>
          <a:xfrm flipV="1">
            <a:off x="4367213" y="4919664"/>
            <a:ext cx="0" cy="10255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27C0E1-DE37-4842-877F-94049F7DA1D5}"/>
              </a:ext>
            </a:extLst>
          </p:cNvPr>
          <p:cNvCxnSpPr>
            <a:cxnSpLocks/>
          </p:cNvCxnSpPr>
          <p:nvPr/>
        </p:nvCxnSpPr>
        <p:spPr>
          <a:xfrm flipH="1">
            <a:off x="3575051" y="4919663"/>
            <a:ext cx="79216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0B4577-70AA-5042-944F-5FD486BEB1DD}"/>
              </a:ext>
            </a:extLst>
          </p:cNvPr>
          <p:cNvCxnSpPr>
            <a:cxnSpLocks/>
          </p:cNvCxnSpPr>
          <p:nvPr/>
        </p:nvCxnSpPr>
        <p:spPr>
          <a:xfrm flipV="1">
            <a:off x="3994150" y="5340350"/>
            <a:ext cx="0" cy="6048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49CE87-061C-4645-9B2F-73BBCF511E87}"/>
              </a:ext>
            </a:extLst>
          </p:cNvPr>
          <p:cNvCxnSpPr>
            <a:cxnSpLocks/>
          </p:cNvCxnSpPr>
          <p:nvPr/>
        </p:nvCxnSpPr>
        <p:spPr>
          <a:xfrm flipH="1">
            <a:off x="3567114" y="5356225"/>
            <a:ext cx="42703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eft Brace 21">
            <a:extLst>
              <a:ext uri="{FF2B5EF4-FFF2-40B4-BE49-F238E27FC236}">
                <a16:creationId xmlns:a16="http://schemas.microsoft.com/office/drawing/2014/main" id="{8DCBB6C6-8B41-D941-9E71-71701DEA5675}"/>
              </a:ext>
            </a:extLst>
          </p:cNvPr>
          <p:cNvSpPr/>
          <p:nvPr/>
        </p:nvSpPr>
        <p:spPr>
          <a:xfrm>
            <a:off x="3286125" y="4908550"/>
            <a:ext cx="215900" cy="431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IT" dirty="0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F0BDDC59-9649-5040-9B44-C66A54F67F92}"/>
              </a:ext>
            </a:extLst>
          </p:cNvPr>
          <p:cNvSpPr/>
          <p:nvPr/>
        </p:nvSpPr>
        <p:spPr>
          <a:xfrm rot="16200000">
            <a:off x="4067175" y="5948363"/>
            <a:ext cx="215900" cy="431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IT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E0B163-A91C-7F4F-8DCF-946C75B5F13A}"/>
              </a:ext>
            </a:extLst>
          </p:cNvPr>
          <p:cNvCxnSpPr>
            <a:cxnSpLocks/>
          </p:cNvCxnSpPr>
          <p:nvPr/>
        </p:nvCxnSpPr>
        <p:spPr>
          <a:xfrm flipV="1">
            <a:off x="6456364" y="4149726"/>
            <a:ext cx="22225" cy="179546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A093F9-7747-F045-82C7-D575B45E9C1D}"/>
              </a:ext>
            </a:extLst>
          </p:cNvPr>
          <p:cNvCxnSpPr>
            <a:cxnSpLocks/>
          </p:cNvCxnSpPr>
          <p:nvPr/>
        </p:nvCxnSpPr>
        <p:spPr>
          <a:xfrm flipV="1">
            <a:off x="6081714" y="4149726"/>
            <a:ext cx="14287" cy="179546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eft Brace 27">
            <a:extLst>
              <a:ext uri="{FF2B5EF4-FFF2-40B4-BE49-F238E27FC236}">
                <a16:creationId xmlns:a16="http://schemas.microsoft.com/office/drawing/2014/main" id="{D0419EB5-D50A-8141-B45D-B34A9F22379B}"/>
              </a:ext>
            </a:extLst>
          </p:cNvPr>
          <p:cNvSpPr/>
          <p:nvPr/>
        </p:nvSpPr>
        <p:spPr>
          <a:xfrm rot="16200000">
            <a:off x="6154738" y="5948363"/>
            <a:ext cx="215900" cy="431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IT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FA18993-5485-0944-8E4A-10CCB1B383C9}"/>
              </a:ext>
            </a:extLst>
          </p:cNvPr>
          <p:cNvCxnSpPr>
            <a:cxnSpLocks/>
          </p:cNvCxnSpPr>
          <p:nvPr/>
        </p:nvCxnSpPr>
        <p:spPr>
          <a:xfrm flipH="1">
            <a:off x="3582988" y="4071938"/>
            <a:ext cx="286861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DDECBF9-2675-5642-8585-251C4CA83C99}"/>
              </a:ext>
            </a:extLst>
          </p:cNvPr>
          <p:cNvCxnSpPr>
            <a:cxnSpLocks/>
          </p:cNvCxnSpPr>
          <p:nvPr/>
        </p:nvCxnSpPr>
        <p:spPr>
          <a:xfrm flipH="1">
            <a:off x="3567114" y="4149725"/>
            <a:ext cx="252888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Left Brace 39">
            <a:extLst>
              <a:ext uri="{FF2B5EF4-FFF2-40B4-BE49-F238E27FC236}">
                <a16:creationId xmlns:a16="http://schemas.microsoft.com/office/drawing/2014/main" id="{4E9D6737-7E5D-EA44-B306-D35703BA63A8}"/>
              </a:ext>
            </a:extLst>
          </p:cNvPr>
          <p:cNvSpPr/>
          <p:nvPr/>
        </p:nvSpPr>
        <p:spPr>
          <a:xfrm>
            <a:off x="3286125" y="4057651"/>
            <a:ext cx="215900" cy="9207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IT" dirty="0"/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1C3E8B75-315B-9A4E-8FC8-1F5EAEECC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25" y="1052511"/>
            <a:ext cx="691356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For small </a:t>
            </a:r>
            <a:r>
              <a:rPr lang="it-IT" altLang="en-US" sz="2400" dirty="0" err="1"/>
              <a:t>amounts</a:t>
            </a:r>
            <a:r>
              <a:rPr lang="it-IT" altLang="en-US" sz="2400" dirty="0"/>
              <a:t> of </a:t>
            </a:r>
            <a:r>
              <a:rPr lang="it-IT" altLang="en-US" sz="2400" dirty="0" err="1"/>
              <a:t>money</a:t>
            </a:r>
            <a:r>
              <a:rPr lang="it-IT" altLang="en-US" sz="2400" dirty="0"/>
              <a:t>, the </a:t>
            </a:r>
            <a:r>
              <a:rPr lang="it-IT" altLang="en-US" sz="2400" dirty="0" err="1"/>
              <a:t>relationship</a:t>
            </a:r>
            <a:r>
              <a:rPr lang="it-IT" altLang="en-US" sz="2400" dirty="0"/>
              <a:t> </a:t>
            </a:r>
            <a:r>
              <a:rPr lang="it-IT" altLang="en-US" sz="2400" dirty="0" err="1"/>
              <a:t>between</a:t>
            </a:r>
            <a:r>
              <a:rPr lang="it-IT" altLang="en-US" sz="2400" dirty="0"/>
              <a:t> utility and </a:t>
            </a:r>
            <a:r>
              <a:rPr lang="it-IT" altLang="en-US" sz="2400" dirty="0" err="1"/>
              <a:t>outcomes</a:t>
            </a:r>
            <a:r>
              <a:rPr lang="it-IT" altLang="en-US" sz="2400" dirty="0"/>
              <a:t> </a:t>
            </a:r>
            <a:r>
              <a:rPr lang="it-IT" altLang="en-US" sz="2400" dirty="0" err="1"/>
              <a:t>is</a:t>
            </a:r>
            <a:r>
              <a:rPr lang="it-IT" altLang="en-US" sz="2400" dirty="0"/>
              <a:t> </a:t>
            </a:r>
            <a:r>
              <a:rPr lang="it-IT" altLang="en-US" sz="2400" dirty="0" err="1"/>
              <a:t>almost</a:t>
            </a:r>
            <a:r>
              <a:rPr lang="it-IT" altLang="en-US" sz="2400" dirty="0"/>
              <a:t> linear. For large </a:t>
            </a:r>
            <a:r>
              <a:rPr lang="it-IT" altLang="en-US" sz="2400" dirty="0" err="1"/>
              <a:t>amount</a:t>
            </a:r>
            <a:r>
              <a:rPr lang="it-IT" altLang="en-US" sz="2400" dirty="0"/>
              <a:t> of </a:t>
            </a:r>
            <a:r>
              <a:rPr lang="it-IT" altLang="en-US" sz="2400" dirty="0" err="1"/>
              <a:t>money</a:t>
            </a:r>
            <a:r>
              <a:rPr lang="it-IT" altLang="en-US" sz="2400" dirty="0"/>
              <a:t>, the </a:t>
            </a:r>
            <a:r>
              <a:rPr lang="it-IT" altLang="en-US" sz="2400" dirty="0" err="1"/>
              <a:t>function</a:t>
            </a:r>
            <a:r>
              <a:rPr lang="it-IT" altLang="en-US" sz="2400" dirty="0"/>
              <a:t> </a:t>
            </a:r>
            <a:r>
              <a:rPr lang="it-IT" altLang="en-US" sz="2400" dirty="0" err="1"/>
              <a:t>flattens</a:t>
            </a:r>
            <a:r>
              <a:rPr lang="it-IT" altLang="en-US" sz="2400" dirty="0"/>
              <a:t> out.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en-US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 err="1"/>
              <a:t>Diminishing</a:t>
            </a:r>
            <a:r>
              <a:rPr lang="it-IT" altLang="en-US" sz="2400" dirty="0"/>
              <a:t> </a:t>
            </a:r>
            <a:r>
              <a:rPr lang="it-IT" altLang="en-US" sz="2400" dirty="0" err="1"/>
              <a:t>marginal</a:t>
            </a:r>
            <a:r>
              <a:rPr lang="it-IT" altLang="en-US" sz="2400" dirty="0"/>
              <a:t> utility </a:t>
            </a: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BBE4F354-78BB-0B4F-810C-86B70ED7A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3809" y="362397"/>
            <a:ext cx="38827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>
                <a:solidFill>
                  <a:schemeClr val="accent2"/>
                </a:solidFill>
              </a:rPr>
              <a:t>Utility </a:t>
            </a:r>
            <a:r>
              <a:rPr lang="it-IT" altLang="en-US" sz="2400" dirty="0" err="1">
                <a:solidFill>
                  <a:schemeClr val="accent2"/>
                </a:solidFill>
              </a:rPr>
              <a:t>function</a:t>
            </a:r>
            <a:r>
              <a:rPr lang="it-IT" altLang="en-US" sz="2400" dirty="0">
                <a:solidFill>
                  <a:schemeClr val="accent2"/>
                </a:solidFill>
              </a:rPr>
              <a:t> (</a:t>
            </a:r>
            <a:r>
              <a:rPr lang="it-IT" altLang="en-US" sz="2400" dirty="0" err="1">
                <a:solidFill>
                  <a:schemeClr val="accent2"/>
                </a:solidFill>
              </a:rPr>
              <a:t>logarithmic</a:t>
            </a:r>
            <a:r>
              <a:rPr lang="it-IT" altLang="en-US" sz="2400" dirty="0">
                <a:solidFill>
                  <a:schemeClr val="accent2"/>
                </a:solidFill>
              </a:rPr>
              <a:t>)</a:t>
            </a:r>
            <a:endParaRPr lang="it-IT" altLang="en-US"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12319</TotalTime>
  <Words>1089</Words>
  <Application>Microsoft Macintosh PowerPoint</Application>
  <PresentationFormat>Widescreen</PresentationFormat>
  <Paragraphs>134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Arial Narrow</vt:lpstr>
      <vt:lpstr>Calibri</vt:lpstr>
      <vt:lpstr>Calibri Light</vt:lpstr>
      <vt:lpstr>Cambria Math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fabio ferlazzo</dc:creator>
  <cp:lastModifiedBy>Fabio Ferlazzo</cp:lastModifiedBy>
  <cp:revision>21</cp:revision>
  <dcterms:created xsi:type="dcterms:W3CDTF">2020-08-22T07:24:06Z</dcterms:created>
  <dcterms:modified xsi:type="dcterms:W3CDTF">2023-10-04T05:25:12Z</dcterms:modified>
</cp:coreProperties>
</file>