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8" r:id="rId4"/>
    <p:sldId id="263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12" d="100"/>
          <a:sy n="112" d="100"/>
        </p:scale>
        <p:origin x="492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2DA35-4916-4C27-ACAB-BCDAB71F8B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2463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AE97F-FA49-4AEE-9692-8E91D255E5B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58879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1" y="609600"/>
            <a:ext cx="25908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1" y="609600"/>
            <a:ext cx="75692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874D4-E1FB-44E8-B91C-AF417000EC4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75483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D1FCA-6562-4F9E-B83E-5D0FB1F1414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777634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A01D3-4BD8-4042-8CC5-94020D9FC14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526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1A505-508A-4236-A59D-1E5F0CFB575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70534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DE766-1CFB-4D05-AB13-EE9C604EAC7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2714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8ACF95-F96D-4DED-B43B-4413E397BE0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41878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83B402-6285-4E0D-A2CB-A905A55FFB1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73067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159B8-5D3B-4436-9B38-09E68766C44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2534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02257-6707-42EB-9FA6-628389B36BB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3950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BF7A7-9FF2-4F57-B252-1BCEFEC5DFE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9770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9A6788-5008-4DB9-96F7-07BDECBFE7F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217498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2AEE6-A1C0-4B04-AB70-018B2BDD3A7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87894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BCB80-35A4-4B12-9FFA-FF7D4529A9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07093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AC0CF-390F-4BE0-9FCE-99A2EE6DC94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2693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F3D0E-44D7-4D20-8B6E-FC6FA2198E7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81155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ED9C6-051B-43CC-8BC7-508667EA862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43156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71B8F-8B57-4A12-8FEC-40A6106982D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22075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C0C18-237D-4147-8557-BC62B4F1040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08743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D4A7F-70DF-41D9-9282-3870CDAD7F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8982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B6E58-AF94-4F5D-BD87-A41A2929F2C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058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8A7A6EE-73B6-43F4-8941-69B30B3A08F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05787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0879A8CC-F516-4B1B-8E9A-F1A810D2675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1993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microsoft.com/office/2007/relationships/media" Target="../media/media11.m4a"/><Relationship Id="rId7" Type="http://schemas.openxmlformats.org/officeDocument/2006/relationships/image" Target="../media/image2.wmf"/><Relationship Id="rId2" Type="http://schemas.openxmlformats.org/officeDocument/2006/relationships/tags" Target="../tags/tag10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11.m4a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0"/>
          <p:cNvSpPr>
            <a:spLocks noChangeArrowheads="1" noChangeShapeType="1" noTextEdit="1"/>
          </p:cNvSpPr>
          <p:nvPr/>
        </p:nvSpPr>
        <p:spPr bwMode="auto">
          <a:xfrm>
            <a:off x="2949576" y="201295"/>
            <a:ext cx="6200775" cy="522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1" u="none" strike="noStrike" kern="10" cap="none" spc="0" normalizeH="0" baseline="0" noProof="0" dirty="0">
                <a:ln w="9525">
                  <a:solidFill>
                    <a:srgbClr val="00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CCFF"/>
                    </a:gs>
                    <a:gs pos="100000">
                      <a:srgbClr val="CCCCFF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uLnTx/>
                <a:uFillTx/>
                <a:latin typeface="Rockwell"/>
                <a:ea typeface="+mn-ea"/>
                <a:cs typeface="+mn-cs"/>
              </a:rPr>
              <a:t>Equilibrio SOLIDO-LIQUIDO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1625600" y="849314"/>
            <a:ext cx="9144000" cy="729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5191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A.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Componenti interamente miscibile sia allo stato liquido che allo stato solido</a:t>
            </a: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5308601" y="1639884"/>
            <a:ext cx="5622077" cy="167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519113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puro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 nella solidificazione, T =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cost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= T</a:t>
            </a:r>
            <a:r>
              <a:rPr kumimoji="0" lang="it-IT" altLang="it-IT" sz="2200" b="0" i="0" u="none" strike="noStrike" kern="1200" cap="none" spc="0" normalizeH="0" baseline="-2500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l" defTabSz="519113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perché ci sono due fasi, liquido + solido</a:t>
            </a:r>
          </a:p>
          <a:p>
            <a:pPr marL="0" marR="0" lvl="0" indent="0" algn="l" defTabSz="519113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 = C + 2 - F  (P =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cost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</a:p>
          <a:p>
            <a:pPr marL="0" marR="0" lvl="0" indent="0" algn="l" defTabSz="519113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 = 1 + 2 - 2 = 1</a:t>
            </a: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5308600" y="3439314"/>
            <a:ext cx="2789828" cy="45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519113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 stesso per 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 puro</a:t>
            </a:r>
            <a:endParaRPr kumimoji="0" lang="it-IT" altLang="it-IT" sz="2200" b="0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28" name="Gruppo 27"/>
          <p:cNvGrpSpPr/>
          <p:nvPr/>
        </p:nvGrpSpPr>
        <p:grpSpPr>
          <a:xfrm>
            <a:off x="1742798" y="1806572"/>
            <a:ext cx="3733442" cy="3654425"/>
            <a:chOff x="117198" y="1806571"/>
            <a:chExt cx="3733442" cy="3654425"/>
          </a:xfrm>
        </p:grpSpPr>
        <p:sp>
          <p:nvSpPr>
            <p:cNvPr id="7" name="Line 26"/>
            <p:cNvSpPr>
              <a:spLocks noChangeShapeType="1"/>
            </p:cNvSpPr>
            <p:nvPr/>
          </p:nvSpPr>
          <p:spPr bwMode="auto">
            <a:xfrm>
              <a:off x="3193138" y="2024058"/>
              <a:ext cx="0" cy="2830513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8" name="Line 27"/>
            <p:cNvSpPr>
              <a:spLocks noChangeShapeType="1"/>
            </p:cNvSpPr>
            <p:nvPr/>
          </p:nvSpPr>
          <p:spPr bwMode="auto">
            <a:xfrm rot="16200000">
              <a:off x="1857257" y="3504402"/>
              <a:ext cx="0" cy="2700337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9" name="Line 36"/>
            <p:cNvSpPr>
              <a:spLocks noChangeShapeType="1"/>
            </p:cNvSpPr>
            <p:nvPr/>
          </p:nvSpPr>
          <p:spPr bwMode="auto">
            <a:xfrm>
              <a:off x="508675" y="2133596"/>
              <a:ext cx="6350" cy="2728912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37"/>
            <p:cNvSpPr>
              <a:spLocks noChangeArrowheads="1"/>
            </p:cNvSpPr>
            <p:nvPr/>
          </p:nvSpPr>
          <p:spPr bwMode="auto">
            <a:xfrm rot="8590323" flipH="1">
              <a:off x="218163" y="3346446"/>
              <a:ext cx="3298825" cy="423862"/>
            </a:xfrm>
            <a:prstGeom prst="ellips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lIns="51892" tIns="25946" rIns="51892" bIns="25946" anchor="ctr"/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5191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1" name="Line 47"/>
            <p:cNvSpPr>
              <a:spLocks noChangeShapeType="1"/>
            </p:cNvSpPr>
            <p:nvPr/>
          </p:nvSpPr>
          <p:spPr bwMode="auto">
            <a:xfrm>
              <a:off x="1432600" y="3206746"/>
              <a:ext cx="0" cy="165576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" name="Line 56"/>
            <p:cNvSpPr>
              <a:spLocks noChangeShapeType="1"/>
            </p:cNvSpPr>
            <p:nvPr/>
          </p:nvSpPr>
          <p:spPr bwMode="auto">
            <a:xfrm flipH="1">
              <a:off x="2666088" y="2193127"/>
              <a:ext cx="0" cy="267176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4" name="Text Box 61"/>
            <p:cNvSpPr txBox="1">
              <a:spLocks noChangeArrowheads="1"/>
            </p:cNvSpPr>
            <p:nvPr/>
          </p:nvSpPr>
          <p:spPr bwMode="auto">
            <a:xfrm>
              <a:off x="3236000" y="2328858"/>
              <a:ext cx="614640" cy="329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191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</a:t>
              </a:r>
              <a:r>
                <a:rPr kumimoji="0" lang="it-IT" altLang="it-IT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</a:t>
              </a:r>
              <a:endPara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" name="Text Box 64"/>
            <p:cNvSpPr txBox="1">
              <a:spLocks noChangeArrowheads="1"/>
            </p:cNvSpPr>
            <p:nvPr/>
          </p:nvSpPr>
          <p:spPr bwMode="auto">
            <a:xfrm>
              <a:off x="1007150" y="1806571"/>
              <a:ext cx="1311275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191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000" b="1" i="0" u="none" strike="noStrike" kern="1200" cap="none" spc="0" normalizeH="0" baseline="0" noProof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(P = Cost)</a:t>
              </a:r>
            </a:p>
          </p:txBody>
        </p:sp>
        <p:sp>
          <p:nvSpPr>
            <p:cNvPr id="16" name="Line 65"/>
            <p:cNvSpPr>
              <a:spLocks noChangeShapeType="1"/>
            </p:cNvSpPr>
            <p:nvPr/>
          </p:nvSpPr>
          <p:spPr bwMode="auto">
            <a:xfrm>
              <a:off x="2666088" y="2031996"/>
              <a:ext cx="0" cy="43656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7" name="Text Box 66"/>
            <p:cNvSpPr txBox="1">
              <a:spLocks noChangeArrowheads="1"/>
            </p:cNvSpPr>
            <p:nvPr/>
          </p:nvSpPr>
          <p:spPr bwMode="auto">
            <a:xfrm>
              <a:off x="1814394" y="2597146"/>
              <a:ext cx="233038" cy="329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191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</a:t>
              </a:r>
            </a:p>
          </p:txBody>
        </p:sp>
        <p:sp>
          <p:nvSpPr>
            <p:cNvPr id="18" name="Text Box 67"/>
            <p:cNvSpPr txBox="1">
              <a:spLocks noChangeArrowheads="1"/>
            </p:cNvSpPr>
            <p:nvPr/>
          </p:nvSpPr>
          <p:spPr bwMode="auto">
            <a:xfrm>
              <a:off x="1838406" y="4217904"/>
              <a:ext cx="258686" cy="329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191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</a:t>
              </a:r>
            </a:p>
          </p:txBody>
        </p:sp>
        <p:sp>
          <p:nvSpPr>
            <p:cNvPr id="19" name="Text Box 68"/>
            <p:cNvSpPr txBox="1">
              <a:spLocks noChangeArrowheads="1"/>
            </p:cNvSpPr>
            <p:nvPr/>
          </p:nvSpPr>
          <p:spPr bwMode="auto">
            <a:xfrm rot="19364161">
              <a:off x="1605638" y="3344858"/>
              <a:ext cx="657225" cy="33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191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 + S</a:t>
              </a:r>
            </a:p>
          </p:txBody>
        </p:sp>
        <p:sp>
          <p:nvSpPr>
            <p:cNvPr id="20" name="Text Box 69"/>
            <p:cNvSpPr txBox="1">
              <a:spLocks noChangeArrowheads="1"/>
            </p:cNvSpPr>
            <p:nvPr/>
          </p:nvSpPr>
          <p:spPr bwMode="auto">
            <a:xfrm>
              <a:off x="3118525" y="4837108"/>
              <a:ext cx="28892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191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21" name="Text Box 71"/>
            <p:cNvSpPr txBox="1">
              <a:spLocks noChangeArrowheads="1"/>
            </p:cNvSpPr>
            <p:nvPr/>
          </p:nvSpPr>
          <p:spPr bwMode="auto">
            <a:xfrm>
              <a:off x="1307188" y="4848221"/>
              <a:ext cx="514350" cy="33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191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X</a:t>
              </a:r>
              <a:r>
                <a:rPr kumimoji="0" lang="it-IT" altLang="it-IT" sz="18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</a:t>
              </a:r>
              <a:endParaRPr kumimoji="0" lang="it-IT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" name="Text Box 72"/>
            <p:cNvSpPr txBox="1">
              <a:spLocks noChangeArrowheads="1"/>
            </p:cNvSpPr>
            <p:nvPr/>
          </p:nvSpPr>
          <p:spPr bwMode="auto">
            <a:xfrm>
              <a:off x="2507338" y="4848221"/>
              <a:ext cx="514350" cy="33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191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X</a:t>
              </a:r>
              <a:r>
                <a:rPr kumimoji="0" lang="it-IT" altLang="it-IT" sz="18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2</a:t>
              </a:r>
              <a:endParaRPr kumimoji="0" lang="it-IT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" name="Text Box 73"/>
            <p:cNvSpPr txBox="1">
              <a:spLocks noChangeArrowheads="1"/>
            </p:cNvSpPr>
            <p:nvPr/>
          </p:nvSpPr>
          <p:spPr bwMode="auto">
            <a:xfrm>
              <a:off x="1672313" y="5130796"/>
              <a:ext cx="514350" cy="33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191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X</a:t>
              </a:r>
              <a:r>
                <a:rPr kumimoji="0" lang="it-IT" altLang="it-IT" sz="18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</a:t>
              </a:r>
              <a:endParaRPr kumimoji="0" lang="it-IT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4" name="Line 74"/>
            <p:cNvSpPr>
              <a:spLocks noChangeShapeType="1"/>
            </p:cNvSpPr>
            <p:nvPr/>
          </p:nvSpPr>
          <p:spPr bwMode="auto">
            <a:xfrm rot="16200000">
              <a:off x="2085857" y="5061739"/>
              <a:ext cx="0" cy="44291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5" name="Line 76"/>
            <p:cNvSpPr>
              <a:spLocks noChangeShapeType="1"/>
            </p:cNvSpPr>
            <p:nvPr/>
          </p:nvSpPr>
          <p:spPr bwMode="auto">
            <a:xfrm>
              <a:off x="1432600" y="3209921"/>
              <a:ext cx="0" cy="31908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6" name="Text Box 75"/>
            <p:cNvSpPr txBox="1">
              <a:spLocks noChangeArrowheads="1"/>
            </p:cNvSpPr>
            <p:nvPr/>
          </p:nvSpPr>
          <p:spPr bwMode="auto">
            <a:xfrm>
              <a:off x="117198" y="4383004"/>
              <a:ext cx="342900" cy="331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191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</a:t>
              </a:r>
              <a:r>
                <a:rPr kumimoji="0" lang="it-IT" altLang="it-IT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</a:t>
              </a:r>
              <a:endPara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5308600" y="4189803"/>
            <a:ext cx="3362934" cy="167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519113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Per le miscele</a:t>
            </a:r>
          </a:p>
          <a:p>
            <a:pPr marL="0" marR="0" lvl="0" indent="0" algn="l" defTabSz="519113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 = 2 (A e B), perciò</a:t>
            </a:r>
          </a:p>
          <a:p>
            <a:pPr marL="0" marR="0" lvl="0" indent="0" algn="l" defTabSz="519113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 = 2 + 2 - 2 = 2</a:t>
            </a:r>
          </a:p>
          <a:p>
            <a:pPr marL="0" marR="0" lvl="0" indent="0" algn="l" defTabSz="519113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anche se P =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cost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T varia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653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682"/>
    </mc:Choice>
    <mc:Fallback xmlns="">
      <p:transition spd="slow" advTm="137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uppo 41"/>
          <p:cNvGrpSpPr>
            <a:grpSpLocks/>
          </p:cNvGrpSpPr>
          <p:nvPr/>
        </p:nvGrpSpPr>
        <p:grpSpPr bwMode="auto">
          <a:xfrm>
            <a:off x="8005764" y="4870450"/>
            <a:ext cx="2376487" cy="1741488"/>
            <a:chOff x="6482214" y="4870038"/>
            <a:chExt cx="2376210" cy="1742172"/>
          </a:xfrm>
        </p:grpSpPr>
        <p:sp>
          <p:nvSpPr>
            <p:cNvPr id="36" name="Ovale 35"/>
            <p:cNvSpPr/>
            <p:nvPr/>
          </p:nvSpPr>
          <p:spPr>
            <a:xfrm>
              <a:off x="6482214" y="5190839"/>
              <a:ext cx="1512711" cy="142137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38" name="Connettore 2 37"/>
            <p:cNvCxnSpPr/>
            <p:nvPr/>
          </p:nvCxnSpPr>
          <p:spPr>
            <a:xfrm flipV="1">
              <a:off x="7994925" y="5248011"/>
              <a:ext cx="439687" cy="38273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804" name="CasellaDiTesto 38"/>
            <p:cNvSpPr txBox="1">
              <a:spLocks noChangeArrowheads="1"/>
            </p:cNvSpPr>
            <p:nvPr/>
          </p:nvSpPr>
          <p:spPr bwMode="auto">
            <a:xfrm>
              <a:off x="8388424" y="4870038"/>
              <a:ext cx="4700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FF0000"/>
                  </a:solidFill>
                  <a:latin typeface="Arial" panose="020B0604020202020204" pitchFamily="34" charset="0"/>
                </a:rPr>
                <a:t>K*</a:t>
              </a:r>
              <a:endParaRPr lang="it-IT" altLang="it-IT" sz="2000">
                <a:solidFill>
                  <a:srgbClr val="000000"/>
                </a:solidFill>
              </a:endParaRPr>
            </a:p>
          </p:txBody>
        </p:sp>
      </p:grp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957388" y="3176"/>
            <a:ext cx="8001000" cy="87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2624" tIns="31312" rIns="62624" bIns="31312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b="1">
                <a:solidFill>
                  <a:srgbClr val="FF0000"/>
                </a:solidFill>
                <a:latin typeface="Comic Sans MS" panose="030F0702030302020204" pitchFamily="66" charset="0"/>
              </a:rPr>
              <a:t>Derivazione termodinamica della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b="1">
                <a:solidFill>
                  <a:srgbClr val="FF0000"/>
                </a:solidFill>
                <a:latin typeface="Comic Sans MS" panose="030F0702030302020204" pitchFamily="66" charset="0"/>
              </a:rPr>
              <a:t>Legge di GULDBERG e WAAGE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576389" y="1911350"/>
            <a:ext cx="359092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2624" tIns="31312" rIns="62624" bIns="31312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FF0000"/>
                </a:solidFill>
                <a:latin typeface="Arial" panose="020B0604020202020204" pitchFamily="34" charset="0"/>
              </a:rPr>
              <a:t>G</a:t>
            </a:r>
            <a:r>
              <a:rPr lang="it-IT" altLang="it-IT" sz="2400" baseline="-25000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r>
              <a:rPr lang="it-IT" altLang="it-IT" sz="2400">
                <a:solidFill>
                  <a:srgbClr val="FF0000"/>
                </a:solidFill>
                <a:latin typeface="Arial" panose="020B0604020202020204" pitchFamily="34" charset="0"/>
              </a:rPr>
              <a:t>  =  </a:t>
            </a:r>
            <a:r>
              <a:rPr lang="it-IT" altLang="it-IT" sz="2400" b="1">
                <a:solidFill>
                  <a:srgbClr val="FF0000"/>
                </a:solidFill>
                <a:latin typeface="Arial" panose="020B0604020202020204" pitchFamily="34" charset="0"/>
              </a:rPr>
              <a:t>G</a:t>
            </a:r>
            <a:r>
              <a:rPr lang="it-IT" altLang="it-IT" sz="2400">
                <a:solidFill>
                  <a:srgbClr val="FF0000"/>
                </a:solidFill>
                <a:latin typeface="Arial" panose="020B0604020202020204" pitchFamily="34" charset="0"/>
              </a:rPr>
              <a:t>°</a:t>
            </a:r>
            <a:r>
              <a:rPr lang="it-IT" altLang="it-IT" sz="2400" baseline="-25000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r>
              <a:rPr lang="it-IT" altLang="it-IT" sz="2400">
                <a:solidFill>
                  <a:srgbClr val="FF0000"/>
                </a:solidFill>
                <a:latin typeface="Arial" panose="020B0604020202020204" pitchFamily="34" charset="0"/>
              </a:rPr>
              <a:t>  +  </a:t>
            </a:r>
            <a:r>
              <a:rPr lang="it-IT" altLang="it-IT" sz="2400" b="1">
                <a:solidFill>
                  <a:srgbClr val="FF0000"/>
                </a:solidFill>
                <a:latin typeface="Arial" panose="020B0604020202020204" pitchFamily="34" charset="0"/>
              </a:rPr>
              <a:t>RT ln a</a:t>
            </a:r>
            <a:r>
              <a:rPr lang="it-IT" altLang="it-IT" sz="2400" b="1" baseline="-25000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endParaRPr lang="it-IT" altLang="it-IT" sz="24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698625" y="1412876"/>
            <a:ext cx="80010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2624" tIns="31312" rIns="62624" bIns="31312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700">
                <a:solidFill>
                  <a:srgbClr val="008000"/>
                </a:solidFill>
                <a:latin typeface="Symbol" panose="05050102010706020507" pitchFamily="18" charset="2"/>
              </a:rPr>
              <a:t>D</a:t>
            </a:r>
            <a:r>
              <a:rPr lang="it-IT" altLang="it-IT" sz="2700">
                <a:solidFill>
                  <a:srgbClr val="008000"/>
                </a:solidFill>
                <a:latin typeface="Arial" panose="020B0604020202020204" pitchFamily="34" charset="0"/>
              </a:rPr>
              <a:t>G = cG</a:t>
            </a:r>
            <a:r>
              <a:rPr lang="it-IT" altLang="it-IT" sz="2700" baseline="-25000">
                <a:solidFill>
                  <a:srgbClr val="008000"/>
                </a:solidFill>
                <a:latin typeface="Arial" panose="020B0604020202020204" pitchFamily="34" charset="0"/>
              </a:rPr>
              <a:t>c</a:t>
            </a:r>
            <a:r>
              <a:rPr lang="it-IT" altLang="it-IT" sz="2700">
                <a:solidFill>
                  <a:srgbClr val="008000"/>
                </a:solidFill>
                <a:latin typeface="Arial" panose="020B0604020202020204" pitchFamily="34" charset="0"/>
              </a:rPr>
              <a:t> + dG</a:t>
            </a:r>
            <a:r>
              <a:rPr lang="it-IT" altLang="it-IT" sz="2700" baseline="-25000">
                <a:solidFill>
                  <a:srgbClr val="008000"/>
                </a:solidFill>
                <a:latin typeface="Arial" panose="020B0604020202020204" pitchFamily="34" charset="0"/>
              </a:rPr>
              <a:t>D</a:t>
            </a:r>
            <a:r>
              <a:rPr lang="it-IT" altLang="it-IT" sz="2700">
                <a:solidFill>
                  <a:srgbClr val="008000"/>
                </a:solidFill>
                <a:latin typeface="Arial" panose="020B0604020202020204" pitchFamily="34" charset="0"/>
              </a:rPr>
              <a:t>  -  (aG</a:t>
            </a:r>
            <a:r>
              <a:rPr lang="it-IT" altLang="it-IT" sz="2700" baseline="-25000">
                <a:solidFill>
                  <a:srgbClr val="008000"/>
                </a:solidFill>
                <a:latin typeface="Arial" panose="020B0604020202020204" pitchFamily="34" charset="0"/>
              </a:rPr>
              <a:t>A</a:t>
            </a:r>
            <a:r>
              <a:rPr lang="it-IT" altLang="it-IT" sz="2700">
                <a:solidFill>
                  <a:srgbClr val="008000"/>
                </a:solidFill>
                <a:latin typeface="Arial" panose="020B0604020202020204" pitchFamily="34" charset="0"/>
              </a:rPr>
              <a:t>  +  bG</a:t>
            </a:r>
            <a:r>
              <a:rPr lang="it-IT" altLang="it-IT" sz="2700" baseline="-25000">
                <a:solidFill>
                  <a:srgbClr val="008000"/>
                </a:solidFill>
                <a:latin typeface="Arial" panose="020B0604020202020204" pitchFamily="34" charset="0"/>
              </a:rPr>
              <a:t>B</a:t>
            </a:r>
            <a:r>
              <a:rPr lang="it-IT" altLang="it-IT" sz="2700">
                <a:solidFill>
                  <a:srgbClr val="008000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524001" y="2552700"/>
            <a:ext cx="9066213" cy="90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2624" tIns="31312" rIns="62624" bIns="31312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700">
                <a:solidFill>
                  <a:srgbClr val="008000"/>
                </a:solidFill>
                <a:latin typeface="Symbol" panose="05050102010706020507" pitchFamily="18" charset="2"/>
              </a:rPr>
              <a:t>D</a:t>
            </a:r>
            <a:r>
              <a:rPr lang="it-IT" altLang="it-IT" sz="2700">
                <a:solidFill>
                  <a:srgbClr val="008000"/>
                </a:solidFill>
                <a:latin typeface="Arial" panose="020B0604020202020204" pitchFamily="34" charset="0"/>
              </a:rPr>
              <a:t>G = cG°</a:t>
            </a:r>
            <a:r>
              <a:rPr lang="it-IT" altLang="it-IT" sz="2700" baseline="-25000">
                <a:solidFill>
                  <a:srgbClr val="008000"/>
                </a:solidFill>
                <a:latin typeface="Arial" panose="020B0604020202020204" pitchFamily="34" charset="0"/>
              </a:rPr>
              <a:t>c</a:t>
            </a:r>
            <a:r>
              <a:rPr lang="it-IT" altLang="it-IT" sz="2700">
                <a:solidFill>
                  <a:srgbClr val="008000"/>
                </a:solidFill>
                <a:latin typeface="Arial" panose="020B0604020202020204" pitchFamily="34" charset="0"/>
              </a:rPr>
              <a:t>  +  c RT ln a</a:t>
            </a:r>
            <a:r>
              <a:rPr lang="it-IT" altLang="it-IT" sz="2700" baseline="-25000">
                <a:solidFill>
                  <a:srgbClr val="008000"/>
                </a:solidFill>
                <a:latin typeface="Arial" panose="020B0604020202020204" pitchFamily="34" charset="0"/>
              </a:rPr>
              <a:t>c</a:t>
            </a:r>
            <a:r>
              <a:rPr lang="it-IT" altLang="it-IT" sz="2700">
                <a:solidFill>
                  <a:srgbClr val="008000"/>
                </a:solidFill>
                <a:latin typeface="Arial" panose="020B0604020202020204" pitchFamily="34" charset="0"/>
              </a:rPr>
              <a:t> + dG°</a:t>
            </a:r>
            <a:r>
              <a:rPr lang="it-IT" altLang="it-IT" sz="2700" baseline="-25000">
                <a:solidFill>
                  <a:srgbClr val="008000"/>
                </a:solidFill>
                <a:latin typeface="Arial" panose="020B0604020202020204" pitchFamily="34" charset="0"/>
              </a:rPr>
              <a:t>D</a:t>
            </a:r>
            <a:r>
              <a:rPr lang="it-IT" altLang="it-IT" sz="2700">
                <a:solidFill>
                  <a:srgbClr val="008000"/>
                </a:solidFill>
                <a:latin typeface="Arial" panose="020B0604020202020204" pitchFamily="34" charset="0"/>
              </a:rPr>
              <a:t> + d RT ln a</a:t>
            </a:r>
            <a:r>
              <a:rPr lang="it-IT" altLang="it-IT" sz="2700" baseline="-25000">
                <a:solidFill>
                  <a:srgbClr val="008000"/>
                </a:solidFill>
                <a:latin typeface="Arial" panose="020B0604020202020204" pitchFamily="34" charset="0"/>
              </a:rPr>
              <a:t>D</a:t>
            </a:r>
            <a:r>
              <a:rPr lang="it-IT" altLang="it-IT" sz="2700">
                <a:solidFill>
                  <a:srgbClr val="008000"/>
                </a:solidFill>
                <a:latin typeface="Arial" panose="020B0604020202020204" pitchFamily="34" charset="0"/>
              </a:rPr>
              <a:t> - (aG°</a:t>
            </a:r>
            <a:r>
              <a:rPr lang="it-IT" altLang="it-IT" sz="2700" baseline="-25000">
                <a:solidFill>
                  <a:srgbClr val="008000"/>
                </a:solidFill>
                <a:latin typeface="Arial" panose="020B0604020202020204" pitchFamily="34" charset="0"/>
              </a:rPr>
              <a:t>A </a:t>
            </a:r>
            <a:r>
              <a:rPr lang="it-IT" altLang="it-IT" sz="2700">
                <a:solidFill>
                  <a:srgbClr val="008000"/>
                </a:solidFill>
                <a:latin typeface="Arial" panose="020B0604020202020204" pitchFamily="34" charset="0"/>
              </a:rPr>
              <a:t>+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700">
                <a:solidFill>
                  <a:srgbClr val="008000"/>
                </a:solidFill>
                <a:latin typeface="Arial" panose="020B0604020202020204" pitchFamily="34" charset="0"/>
              </a:rPr>
              <a:t>a RT ln a</a:t>
            </a:r>
            <a:r>
              <a:rPr lang="it-IT" altLang="it-IT" sz="2700" baseline="-25000">
                <a:solidFill>
                  <a:srgbClr val="008000"/>
                </a:solidFill>
                <a:latin typeface="Arial" panose="020B0604020202020204" pitchFamily="34" charset="0"/>
              </a:rPr>
              <a:t>A</a:t>
            </a:r>
            <a:r>
              <a:rPr lang="it-IT" altLang="it-IT" sz="2700">
                <a:solidFill>
                  <a:srgbClr val="008000"/>
                </a:solidFill>
                <a:latin typeface="Arial" panose="020B0604020202020204" pitchFamily="34" charset="0"/>
              </a:rPr>
              <a:t> + bG°</a:t>
            </a:r>
            <a:r>
              <a:rPr lang="it-IT" altLang="it-IT" sz="2700" baseline="-25000">
                <a:solidFill>
                  <a:srgbClr val="008000"/>
                </a:solidFill>
                <a:latin typeface="Arial" panose="020B0604020202020204" pitchFamily="34" charset="0"/>
              </a:rPr>
              <a:t>B</a:t>
            </a:r>
            <a:r>
              <a:rPr lang="it-IT" altLang="it-IT" sz="2700">
                <a:solidFill>
                  <a:srgbClr val="008000"/>
                </a:solidFill>
                <a:latin typeface="Arial" panose="020B0604020202020204" pitchFamily="34" charset="0"/>
              </a:rPr>
              <a:t> + b RT ln a</a:t>
            </a:r>
            <a:r>
              <a:rPr lang="it-IT" altLang="it-IT" sz="2700" baseline="-25000">
                <a:solidFill>
                  <a:srgbClr val="008000"/>
                </a:solidFill>
                <a:latin typeface="Arial" panose="020B0604020202020204" pitchFamily="34" charset="0"/>
              </a:rPr>
              <a:t>B</a:t>
            </a:r>
            <a:r>
              <a:rPr lang="it-IT" altLang="it-IT" sz="2700">
                <a:solidFill>
                  <a:srgbClr val="008000"/>
                </a:solidFill>
                <a:latin typeface="Arial" panose="020B0604020202020204" pitchFamily="34" charset="0"/>
              </a:rPr>
              <a:t>)</a:t>
            </a:r>
          </a:p>
        </p:txBody>
      </p:sp>
      <p:grpSp>
        <p:nvGrpSpPr>
          <p:cNvPr id="10" name="Gruppo 9"/>
          <p:cNvGrpSpPr>
            <a:grpSpLocks/>
          </p:cNvGrpSpPr>
          <p:nvPr/>
        </p:nvGrpSpPr>
        <p:grpSpPr bwMode="auto">
          <a:xfrm>
            <a:off x="2876551" y="885825"/>
            <a:ext cx="6162675" cy="431800"/>
            <a:chOff x="1115616" y="1044574"/>
            <a:chExt cx="6162482" cy="432567"/>
          </a:xfrm>
        </p:grpSpPr>
        <p:sp>
          <p:nvSpPr>
            <p:cNvPr id="32800" name="Text Box 4"/>
            <p:cNvSpPr txBox="1">
              <a:spLocks noChangeArrowheads="1"/>
            </p:cNvSpPr>
            <p:nvPr/>
          </p:nvSpPr>
          <p:spPr bwMode="auto">
            <a:xfrm>
              <a:off x="1115616" y="1044574"/>
              <a:ext cx="6162482" cy="4325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8000"/>
                  </a:solidFill>
                  <a:latin typeface="Arial" panose="020B0604020202020204" pitchFamily="34" charset="0"/>
                </a:rPr>
                <a:t>a</a:t>
              </a:r>
              <a:r>
                <a:rPr lang="it-IT" altLang="it-IT" sz="2400" b="1">
                  <a:solidFill>
                    <a:srgbClr val="008000"/>
                  </a:solidFill>
                  <a:latin typeface="Arial" panose="020B0604020202020204" pitchFamily="34" charset="0"/>
                </a:rPr>
                <a:t>A</a:t>
              </a:r>
              <a:r>
                <a:rPr lang="it-IT" altLang="it-IT" sz="2400">
                  <a:solidFill>
                    <a:srgbClr val="008000"/>
                  </a:solidFill>
                  <a:latin typeface="Arial" panose="020B0604020202020204" pitchFamily="34" charset="0"/>
                </a:rPr>
                <a:t>  +  b</a:t>
              </a:r>
              <a:r>
                <a:rPr lang="it-IT" altLang="it-IT" sz="2400" b="1">
                  <a:solidFill>
                    <a:srgbClr val="008000"/>
                  </a:solidFill>
                  <a:latin typeface="Arial" panose="020B0604020202020204" pitchFamily="34" charset="0"/>
                </a:rPr>
                <a:t>B</a:t>
              </a:r>
              <a:r>
                <a:rPr lang="it-IT" altLang="it-IT" sz="2400">
                  <a:solidFill>
                    <a:srgbClr val="008000"/>
                  </a:solidFill>
                  <a:latin typeface="Arial" panose="020B0604020202020204" pitchFamily="34" charset="0"/>
                </a:rPr>
                <a:t>         c</a:t>
              </a:r>
              <a:r>
                <a:rPr lang="it-IT" altLang="it-IT" sz="2400" b="1">
                  <a:solidFill>
                    <a:srgbClr val="008000"/>
                  </a:solidFill>
                  <a:latin typeface="Arial" panose="020B0604020202020204" pitchFamily="34" charset="0"/>
                </a:rPr>
                <a:t>C</a:t>
              </a:r>
              <a:r>
                <a:rPr lang="it-IT" altLang="it-IT" sz="2400">
                  <a:solidFill>
                    <a:srgbClr val="008000"/>
                  </a:solidFill>
                  <a:latin typeface="Arial" panose="020B0604020202020204" pitchFamily="34" charset="0"/>
                </a:rPr>
                <a:t>  +  d</a:t>
              </a:r>
              <a:r>
                <a:rPr lang="it-IT" altLang="it-IT" sz="2400" b="1">
                  <a:solidFill>
                    <a:srgbClr val="008000"/>
                  </a:solidFill>
                  <a:latin typeface="Arial" panose="020B0604020202020204" pitchFamily="34" charset="0"/>
                </a:rPr>
                <a:t>D</a:t>
              </a:r>
              <a:r>
                <a:rPr lang="it-IT" altLang="it-IT" sz="2400">
                  <a:solidFill>
                    <a:srgbClr val="008000"/>
                  </a:solidFill>
                  <a:latin typeface="Arial" panose="020B0604020202020204" pitchFamily="34" charset="0"/>
                </a:rPr>
                <a:t>		   a T = cost</a:t>
              </a:r>
            </a:p>
          </p:txBody>
        </p:sp>
        <p:sp>
          <p:nvSpPr>
            <p:cNvPr id="32801" name="Line 23"/>
            <p:cNvSpPr>
              <a:spLocks noChangeShapeType="1"/>
            </p:cNvSpPr>
            <p:nvPr/>
          </p:nvSpPr>
          <p:spPr bwMode="auto">
            <a:xfrm>
              <a:off x="2563731" y="1290062"/>
              <a:ext cx="647700" cy="0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uppo 29"/>
          <p:cNvGrpSpPr>
            <a:grpSpLocks/>
          </p:cNvGrpSpPr>
          <p:nvPr/>
        </p:nvGrpSpPr>
        <p:grpSpPr bwMode="auto">
          <a:xfrm>
            <a:off x="1873250" y="3392489"/>
            <a:ext cx="7469188" cy="1038225"/>
            <a:chOff x="308949" y="3586758"/>
            <a:chExt cx="7469188" cy="1038226"/>
          </a:xfrm>
        </p:grpSpPr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308949" y="3856633"/>
              <a:ext cx="6040438" cy="487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12738" defTabSz="6270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627063" defTabSz="6270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938213" defTabSz="6270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252538" defTabSz="6270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709738" defTabSz="6270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166938" defTabSz="6270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624138" defTabSz="6270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081338" defTabSz="6270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700" dirty="0">
                  <a:solidFill>
                    <a:srgbClr val="2D2DB9"/>
                  </a:solidFill>
                  <a:latin typeface="Symbol" pitchFamily="18" charset="2"/>
                  <a:cs typeface="Times New Roman" panose="02020603050405020304" pitchFamily="18" charset="0"/>
                </a:rPr>
                <a:t>D</a:t>
              </a:r>
              <a:r>
                <a:rPr lang="it-IT" altLang="it-IT" sz="2700" dirty="0">
                  <a:solidFill>
                    <a:srgbClr val="2D2DB9"/>
                  </a:solidFill>
                  <a:latin typeface="Arial" charset="0"/>
                  <a:cs typeface="Times New Roman" panose="02020603050405020304" pitchFamily="18" charset="0"/>
                </a:rPr>
                <a:t>G = </a:t>
              </a:r>
              <a:r>
                <a:rPr lang="it-IT" altLang="it-IT" sz="2700" dirty="0" err="1">
                  <a:solidFill>
                    <a:srgbClr val="2D2DB9"/>
                  </a:solidFill>
                  <a:latin typeface="Arial" charset="0"/>
                  <a:cs typeface="Times New Roman" panose="02020603050405020304" pitchFamily="18" charset="0"/>
                </a:rPr>
                <a:t>cG°</a:t>
              </a:r>
              <a:r>
                <a:rPr lang="it-IT" altLang="it-IT" sz="2700" baseline="-25000" dirty="0" err="1">
                  <a:solidFill>
                    <a:srgbClr val="2D2DB9"/>
                  </a:solidFill>
                  <a:latin typeface="Arial" charset="0"/>
                  <a:cs typeface="Times New Roman" panose="02020603050405020304" pitchFamily="18" charset="0"/>
                </a:rPr>
                <a:t>c</a:t>
              </a:r>
              <a:r>
                <a:rPr lang="it-IT" altLang="it-IT" sz="2700" baseline="-25000" dirty="0">
                  <a:solidFill>
                    <a:srgbClr val="2D2DB9"/>
                  </a:solidFill>
                  <a:latin typeface="Arial" charset="0"/>
                  <a:cs typeface="Times New Roman" panose="02020603050405020304" pitchFamily="18" charset="0"/>
                </a:rPr>
                <a:t> </a:t>
              </a:r>
              <a:r>
                <a:rPr lang="it-IT" altLang="it-IT" sz="2700" dirty="0">
                  <a:solidFill>
                    <a:srgbClr val="2D2DB9"/>
                  </a:solidFill>
                  <a:latin typeface="Arial" charset="0"/>
                  <a:cs typeface="Times New Roman" panose="02020603050405020304" pitchFamily="18" charset="0"/>
                </a:rPr>
                <a:t>+ </a:t>
              </a:r>
              <a:r>
                <a:rPr lang="it-IT" altLang="it-IT" sz="2700" dirty="0" err="1">
                  <a:solidFill>
                    <a:srgbClr val="2D2DB9"/>
                  </a:solidFill>
                  <a:latin typeface="Arial" charset="0"/>
                  <a:cs typeface="Times New Roman" panose="02020603050405020304" pitchFamily="18" charset="0"/>
                </a:rPr>
                <a:t>dG°</a:t>
              </a:r>
              <a:r>
                <a:rPr lang="it-IT" altLang="it-IT" sz="2700" baseline="-25000" dirty="0" err="1">
                  <a:solidFill>
                    <a:srgbClr val="2D2DB9"/>
                  </a:solidFill>
                  <a:latin typeface="Arial" charset="0"/>
                  <a:cs typeface="Times New Roman" panose="02020603050405020304" pitchFamily="18" charset="0"/>
                </a:rPr>
                <a:t>D</a:t>
              </a:r>
              <a:r>
                <a:rPr lang="it-IT" altLang="it-IT" sz="2700" baseline="-25000" dirty="0">
                  <a:solidFill>
                    <a:srgbClr val="2D2DB9"/>
                  </a:solidFill>
                  <a:latin typeface="Arial" charset="0"/>
                  <a:cs typeface="Times New Roman" panose="02020603050405020304" pitchFamily="18" charset="0"/>
                </a:rPr>
                <a:t> </a:t>
              </a:r>
              <a:r>
                <a:rPr lang="it-IT" altLang="it-IT" sz="2700" dirty="0">
                  <a:solidFill>
                    <a:srgbClr val="2D2DB9"/>
                  </a:solidFill>
                  <a:latin typeface="Arial" charset="0"/>
                  <a:cs typeface="Times New Roman" panose="02020603050405020304" pitchFamily="18" charset="0"/>
                </a:rPr>
                <a:t>- </a:t>
              </a:r>
              <a:r>
                <a:rPr lang="it-IT" altLang="it-IT" sz="2700" dirty="0" err="1">
                  <a:solidFill>
                    <a:srgbClr val="2D2DB9"/>
                  </a:solidFill>
                  <a:latin typeface="Arial" charset="0"/>
                  <a:cs typeface="Times New Roman" panose="02020603050405020304" pitchFamily="18" charset="0"/>
                </a:rPr>
                <a:t>aG°</a:t>
              </a:r>
              <a:r>
                <a:rPr lang="it-IT" altLang="it-IT" sz="2700" baseline="-25000" dirty="0" err="1">
                  <a:solidFill>
                    <a:srgbClr val="2D2DB9"/>
                  </a:solidFill>
                  <a:latin typeface="Arial" charset="0"/>
                  <a:cs typeface="Times New Roman" panose="02020603050405020304" pitchFamily="18" charset="0"/>
                </a:rPr>
                <a:t>A</a:t>
              </a:r>
              <a:r>
                <a:rPr lang="it-IT" altLang="it-IT" sz="2700" baseline="-25000" dirty="0">
                  <a:solidFill>
                    <a:srgbClr val="2D2DB9"/>
                  </a:solidFill>
                  <a:latin typeface="Arial" charset="0"/>
                  <a:cs typeface="Times New Roman" panose="02020603050405020304" pitchFamily="18" charset="0"/>
                </a:rPr>
                <a:t> </a:t>
              </a:r>
              <a:r>
                <a:rPr lang="it-IT" altLang="it-IT" sz="2700" dirty="0">
                  <a:solidFill>
                    <a:srgbClr val="2D2DB9"/>
                  </a:solidFill>
                  <a:latin typeface="Arial" charset="0"/>
                  <a:cs typeface="Times New Roman" panose="02020603050405020304" pitchFamily="18" charset="0"/>
                </a:rPr>
                <a:t>- </a:t>
              </a:r>
              <a:r>
                <a:rPr lang="it-IT" altLang="it-IT" sz="2700" dirty="0" err="1">
                  <a:solidFill>
                    <a:srgbClr val="2D2DB9"/>
                  </a:solidFill>
                  <a:latin typeface="Arial" charset="0"/>
                  <a:cs typeface="Times New Roman" panose="02020603050405020304" pitchFamily="18" charset="0"/>
                </a:rPr>
                <a:t>bG°</a:t>
              </a:r>
              <a:r>
                <a:rPr lang="it-IT" altLang="it-IT" sz="2700" baseline="-25000" dirty="0" err="1">
                  <a:solidFill>
                    <a:srgbClr val="2D2DB9"/>
                  </a:solidFill>
                  <a:latin typeface="Arial" charset="0"/>
                  <a:cs typeface="Times New Roman" panose="02020603050405020304" pitchFamily="18" charset="0"/>
                </a:rPr>
                <a:t>B</a:t>
              </a:r>
              <a:r>
                <a:rPr lang="it-IT" altLang="it-IT" sz="2700" dirty="0">
                  <a:solidFill>
                    <a:srgbClr val="2D2DB9"/>
                  </a:solidFill>
                  <a:latin typeface="Arial" charset="0"/>
                  <a:cs typeface="Times New Roman" panose="02020603050405020304" pitchFamily="18" charset="0"/>
                </a:rPr>
                <a:t> + RT ln</a:t>
              </a:r>
            </a:p>
          </p:txBody>
        </p:sp>
        <p:sp>
          <p:nvSpPr>
            <p:cNvPr id="12" name="Text Box 24"/>
            <p:cNvSpPr txBox="1">
              <a:spLocks noChangeArrowheads="1"/>
            </p:cNvSpPr>
            <p:nvPr/>
          </p:nvSpPr>
          <p:spPr bwMode="auto">
            <a:xfrm>
              <a:off x="6457337" y="3586758"/>
              <a:ext cx="1303337" cy="525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12738" defTabSz="6270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627063" defTabSz="6270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938213" defTabSz="6270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252538" defTabSz="6270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709738" defTabSz="6270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166938" defTabSz="6270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624138" defTabSz="6270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081338" defTabSz="6270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3000" dirty="0" err="1">
                  <a:solidFill>
                    <a:srgbClr val="2D2DB9"/>
                  </a:solidFill>
                  <a:latin typeface="Arial" charset="0"/>
                  <a:cs typeface="Times New Roman" panose="02020603050405020304" pitchFamily="18" charset="0"/>
                </a:rPr>
                <a:t>a</a:t>
              </a:r>
              <a:r>
                <a:rPr lang="it-IT" altLang="it-IT" sz="3000" baseline="30000" dirty="0" err="1">
                  <a:solidFill>
                    <a:srgbClr val="2D2DB9"/>
                  </a:solidFill>
                  <a:latin typeface="Arial" charset="0"/>
                  <a:cs typeface="Times New Roman" panose="02020603050405020304" pitchFamily="18" charset="0"/>
                </a:rPr>
                <a:t>c</a:t>
              </a:r>
              <a:r>
                <a:rPr lang="it-IT" altLang="it-IT" sz="3000" baseline="-25000" dirty="0" err="1">
                  <a:solidFill>
                    <a:srgbClr val="2D2DB9"/>
                  </a:solidFill>
                  <a:latin typeface="Arial" charset="0"/>
                  <a:cs typeface="Times New Roman" panose="02020603050405020304" pitchFamily="18" charset="0"/>
                </a:rPr>
                <a:t>C</a:t>
              </a:r>
              <a:r>
                <a:rPr lang="it-IT" altLang="it-IT" sz="3000" dirty="0">
                  <a:solidFill>
                    <a:srgbClr val="2D2DB9"/>
                  </a:solidFill>
                  <a:latin typeface="Arial" charset="0"/>
                  <a:cs typeface="Times New Roman" panose="02020603050405020304" pitchFamily="18" charset="0"/>
                </a:rPr>
                <a:t> </a:t>
              </a:r>
              <a:r>
                <a:rPr lang="it-IT" altLang="it-IT" sz="3000" dirty="0" err="1">
                  <a:solidFill>
                    <a:srgbClr val="2D2DB9"/>
                  </a:solidFill>
                  <a:latin typeface="Arial" charset="0"/>
                  <a:cs typeface="Times New Roman" panose="02020603050405020304" pitchFamily="18" charset="0"/>
                </a:rPr>
                <a:t>a</a:t>
              </a:r>
              <a:r>
                <a:rPr lang="it-IT" altLang="it-IT" sz="3000" baseline="30000" dirty="0" err="1">
                  <a:solidFill>
                    <a:srgbClr val="2D2DB9"/>
                  </a:solidFill>
                  <a:latin typeface="Arial" charset="0"/>
                  <a:cs typeface="Times New Roman" panose="02020603050405020304" pitchFamily="18" charset="0"/>
                </a:rPr>
                <a:t>d</a:t>
              </a:r>
              <a:r>
                <a:rPr lang="it-IT" altLang="it-IT" sz="3000" baseline="-25000" dirty="0" err="1">
                  <a:solidFill>
                    <a:srgbClr val="2D2DB9"/>
                  </a:solidFill>
                  <a:latin typeface="Arial" charset="0"/>
                  <a:cs typeface="Times New Roman" panose="02020603050405020304" pitchFamily="18" charset="0"/>
                </a:rPr>
                <a:t>D</a:t>
              </a:r>
              <a:endParaRPr lang="it-IT" altLang="it-IT" sz="3000" dirty="0">
                <a:solidFill>
                  <a:srgbClr val="2D2DB9"/>
                </a:solidFill>
                <a:latin typeface="Arial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 Box 25"/>
            <p:cNvSpPr txBox="1">
              <a:spLocks noChangeArrowheads="1"/>
            </p:cNvSpPr>
            <p:nvPr/>
          </p:nvSpPr>
          <p:spPr bwMode="auto">
            <a:xfrm>
              <a:off x="6479562" y="4104283"/>
              <a:ext cx="1274762" cy="5207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12738" defTabSz="6270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627063" defTabSz="6270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938213" defTabSz="6270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252538" defTabSz="6270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709738" defTabSz="6270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166938" defTabSz="6270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624138" defTabSz="6270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081338" defTabSz="6270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3000">
                  <a:solidFill>
                    <a:srgbClr val="2D2DB9"/>
                  </a:solidFill>
                  <a:latin typeface="Arial" charset="0"/>
                  <a:cs typeface="Times New Roman" panose="02020603050405020304" pitchFamily="18" charset="0"/>
                </a:rPr>
                <a:t>a</a:t>
              </a:r>
              <a:r>
                <a:rPr lang="it-IT" altLang="it-IT" sz="3000" baseline="30000">
                  <a:solidFill>
                    <a:srgbClr val="2D2DB9"/>
                  </a:solidFill>
                  <a:latin typeface="Arial" charset="0"/>
                  <a:cs typeface="Times New Roman" panose="02020603050405020304" pitchFamily="18" charset="0"/>
                </a:rPr>
                <a:t>a</a:t>
              </a:r>
              <a:r>
                <a:rPr lang="it-IT" altLang="it-IT" sz="3000" baseline="-25000">
                  <a:solidFill>
                    <a:srgbClr val="2D2DB9"/>
                  </a:solidFill>
                  <a:latin typeface="Arial" charset="0"/>
                  <a:cs typeface="Times New Roman" panose="02020603050405020304" pitchFamily="18" charset="0"/>
                </a:rPr>
                <a:t>A</a:t>
              </a:r>
              <a:r>
                <a:rPr lang="it-IT" altLang="it-IT" sz="3000">
                  <a:solidFill>
                    <a:srgbClr val="2D2DB9"/>
                  </a:solidFill>
                  <a:latin typeface="Arial" charset="0"/>
                  <a:cs typeface="Times New Roman" panose="02020603050405020304" pitchFamily="18" charset="0"/>
                </a:rPr>
                <a:t> a</a:t>
              </a:r>
              <a:r>
                <a:rPr lang="it-IT" altLang="it-IT" sz="3000" baseline="30000">
                  <a:solidFill>
                    <a:srgbClr val="2D2DB9"/>
                  </a:solidFill>
                  <a:latin typeface="Arial" charset="0"/>
                  <a:cs typeface="Times New Roman" panose="02020603050405020304" pitchFamily="18" charset="0"/>
                </a:rPr>
                <a:t>b</a:t>
              </a:r>
              <a:r>
                <a:rPr lang="it-IT" altLang="it-IT" sz="3000" baseline="-25000">
                  <a:solidFill>
                    <a:srgbClr val="2D2DB9"/>
                  </a:solidFill>
                  <a:latin typeface="Arial" charset="0"/>
                  <a:cs typeface="Times New Roman" panose="02020603050405020304" pitchFamily="18" charset="0"/>
                </a:rPr>
                <a:t>B</a:t>
              </a:r>
              <a:endParaRPr lang="it-IT" altLang="it-IT" sz="3000">
                <a:solidFill>
                  <a:srgbClr val="2D2DB9"/>
                </a:solidFill>
                <a:latin typeface="Arial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Line 30"/>
            <p:cNvSpPr>
              <a:spLocks noChangeShapeType="1"/>
            </p:cNvSpPr>
            <p:nvPr/>
          </p:nvSpPr>
          <p:spPr bwMode="auto">
            <a:xfrm>
              <a:off x="6493849" y="4161434"/>
              <a:ext cx="1284288" cy="0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2D2DB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uppo 19"/>
          <p:cNvGrpSpPr>
            <a:grpSpLocks/>
          </p:cNvGrpSpPr>
          <p:nvPr/>
        </p:nvGrpSpPr>
        <p:grpSpPr bwMode="auto">
          <a:xfrm>
            <a:off x="1579564" y="4673601"/>
            <a:ext cx="3913187" cy="1052513"/>
            <a:chOff x="339751" y="4651079"/>
            <a:chExt cx="3913811" cy="1052513"/>
          </a:xfrm>
        </p:grpSpPr>
        <p:sp>
          <p:nvSpPr>
            <p:cNvPr id="32792" name="Text Box 37"/>
            <p:cNvSpPr txBox="1">
              <a:spLocks noChangeArrowheads="1"/>
            </p:cNvSpPr>
            <p:nvPr/>
          </p:nvSpPr>
          <p:spPr bwMode="auto">
            <a:xfrm>
              <a:off x="339751" y="4927304"/>
              <a:ext cx="2498725" cy="431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38" tIns="31319" rIns="62638" bIns="31319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8000"/>
                  </a:solidFill>
                  <a:latin typeface="Symbol" panose="05050102010706020507" pitchFamily="18" charset="2"/>
                </a:rPr>
                <a:t>D</a:t>
              </a:r>
              <a:r>
                <a:rPr lang="it-IT" altLang="it-IT" sz="2400">
                  <a:solidFill>
                    <a:srgbClr val="008000"/>
                  </a:solidFill>
                  <a:latin typeface="Arial" panose="020B0604020202020204" pitchFamily="34" charset="0"/>
                </a:rPr>
                <a:t>G = </a:t>
              </a:r>
              <a:r>
                <a:rPr lang="it-IT" altLang="it-IT" sz="2400">
                  <a:solidFill>
                    <a:srgbClr val="008000"/>
                  </a:solidFill>
                  <a:sym typeface="Symbol" panose="05050102010706020507" pitchFamily="18" charset="2"/>
                </a:rPr>
                <a:t></a:t>
              </a:r>
              <a:r>
                <a:rPr lang="it-IT" altLang="it-IT" sz="2400">
                  <a:solidFill>
                    <a:srgbClr val="008000"/>
                  </a:solidFill>
                  <a:latin typeface="Arial" panose="020B0604020202020204" pitchFamily="34" charset="0"/>
                </a:rPr>
                <a:t>G°</a:t>
              </a:r>
              <a:r>
                <a:rPr lang="it-IT" altLang="it-IT" sz="2400" baseline="-25000">
                  <a:solidFill>
                    <a:srgbClr val="008000"/>
                  </a:solidFill>
                  <a:latin typeface="Arial" panose="020B0604020202020204" pitchFamily="34" charset="0"/>
                </a:rPr>
                <a:t> </a:t>
              </a:r>
              <a:r>
                <a:rPr lang="it-IT" altLang="it-IT" sz="2400">
                  <a:solidFill>
                    <a:srgbClr val="008000"/>
                  </a:solidFill>
                  <a:latin typeface="Arial" panose="020B0604020202020204" pitchFamily="34" charset="0"/>
                </a:rPr>
                <a:t>+ RT ln</a:t>
              </a:r>
            </a:p>
          </p:txBody>
        </p:sp>
        <p:sp>
          <p:nvSpPr>
            <p:cNvPr id="32793" name="Text Box 38"/>
            <p:cNvSpPr txBox="1">
              <a:spLocks noChangeArrowheads="1"/>
            </p:cNvSpPr>
            <p:nvPr/>
          </p:nvSpPr>
          <p:spPr bwMode="auto">
            <a:xfrm>
              <a:off x="2842274" y="4651079"/>
              <a:ext cx="1411288" cy="525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38" tIns="31319" rIns="62638" bIns="31319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008000"/>
                  </a:solidFill>
                  <a:latin typeface="Arial" panose="020B0604020202020204" pitchFamily="34" charset="0"/>
                </a:rPr>
                <a:t>a</a:t>
              </a:r>
              <a:r>
                <a:rPr lang="it-IT" altLang="it-IT" sz="3000" baseline="30000">
                  <a:solidFill>
                    <a:srgbClr val="008000"/>
                  </a:solidFill>
                  <a:latin typeface="Arial" panose="020B0604020202020204" pitchFamily="34" charset="0"/>
                </a:rPr>
                <a:t>c</a:t>
              </a:r>
              <a:r>
                <a:rPr lang="it-IT" altLang="it-IT" sz="3000" baseline="-25000">
                  <a:solidFill>
                    <a:srgbClr val="008000"/>
                  </a:solidFill>
                  <a:latin typeface="Arial" panose="020B0604020202020204" pitchFamily="34" charset="0"/>
                </a:rPr>
                <a:t>C</a:t>
              </a:r>
              <a:r>
                <a:rPr lang="it-IT" altLang="it-IT" sz="3000">
                  <a:solidFill>
                    <a:srgbClr val="008000"/>
                  </a:solidFill>
                  <a:latin typeface="Arial" panose="020B0604020202020204" pitchFamily="34" charset="0"/>
                </a:rPr>
                <a:t>  a</a:t>
              </a:r>
              <a:r>
                <a:rPr lang="it-IT" altLang="it-IT" sz="3000" baseline="30000">
                  <a:solidFill>
                    <a:srgbClr val="008000"/>
                  </a:solidFill>
                  <a:latin typeface="Arial" panose="020B0604020202020204" pitchFamily="34" charset="0"/>
                </a:rPr>
                <a:t>d</a:t>
              </a:r>
              <a:r>
                <a:rPr lang="it-IT" altLang="it-IT" sz="3000" baseline="-25000">
                  <a:solidFill>
                    <a:srgbClr val="008000"/>
                  </a:solidFill>
                  <a:latin typeface="Arial" panose="020B0604020202020204" pitchFamily="34" charset="0"/>
                </a:rPr>
                <a:t>D</a:t>
              </a:r>
              <a:endParaRPr lang="it-IT" altLang="it-IT" sz="30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794" name="Text Box 39"/>
            <p:cNvSpPr txBox="1">
              <a:spLocks noChangeArrowheads="1"/>
            </p:cNvSpPr>
            <p:nvPr/>
          </p:nvSpPr>
          <p:spPr bwMode="auto">
            <a:xfrm>
              <a:off x="2864499" y="5168604"/>
              <a:ext cx="1263650" cy="534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38" tIns="31319" rIns="62638" bIns="31319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008000"/>
                  </a:solidFill>
                  <a:latin typeface="Arial" panose="020B0604020202020204" pitchFamily="34" charset="0"/>
                </a:rPr>
                <a:t>a</a:t>
              </a:r>
              <a:r>
                <a:rPr lang="it-IT" altLang="it-IT" sz="3000" baseline="30000">
                  <a:solidFill>
                    <a:srgbClr val="008000"/>
                  </a:solidFill>
                  <a:latin typeface="Arial" panose="020B0604020202020204" pitchFamily="34" charset="0"/>
                </a:rPr>
                <a:t>a</a:t>
              </a:r>
              <a:r>
                <a:rPr lang="it-IT" altLang="it-IT" sz="3000" baseline="-25000">
                  <a:solidFill>
                    <a:srgbClr val="008000"/>
                  </a:solidFill>
                  <a:latin typeface="Arial" panose="020B0604020202020204" pitchFamily="34" charset="0"/>
                </a:rPr>
                <a:t>A</a:t>
              </a:r>
              <a:r>
                <a:rPr lang="it-IT" altLang="it-IT" sz="3000">
                  <a:solidFill>
                    <a:srgbClr val="008000"/>
                  </a:solidFill>
                  <a:latin typeface="Arial" panose="020B0604020202020204" pitchFamily="34" charset="0"/>
                </a:rPr>
                <a:t> a</a:t>
              </a:r>
              <a:r>
                <a:rPr lang="it-IT" altLang="it-IT" sz="3000" baseline="30000">
                  <a:solidFill>
                    <a:srgbClr val="008000"/>
                  </a:solidFill>
                  <a:latin typeface="Arial" panose="020B0604020202020204" pitchFamily="34" charset="0"/>
                </a:rPr>
                <a:t>b</a:t>
              </a:r>
              <a:r>
                <a:rPr lang="it-IT" altLang="it-IT" sz="3000" baseline="-25000">
                  <a:solidFill>
                    <a:srgbClr val="008000"/>
                  </a:solidFill>
                  <a:latin typeface="Arial" panose="020B0604020202020204" pitchFamily="34" charset="0"/>
                </a:rPr>
                <a:t>B</a:t>
              </a:r>
              <a:endParaRPr lang="it-IT" altLang="it-IT" sz="30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795" name="Line 40"/>
            <p:cNvSpPr>
              <a:spLocks noChangeShapeType="1"/>
            </p:cNvSpPr>
            <p:nvPr/>
          </p:nvSpPr>
          <p:spPr bwMode="auto">
            <a:xfrm>
              <a:off x="2878787" y="5225754"/>
              <a:ext cx="1284288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6219825" y="4694238"/>
            <a:ext cx="31051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2624" tIns="31312" rIns="62624" bIns="31312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000099"/>
                </a:solidFill>
              </a:rPr>
              <a:t>All’equilibrio </a:t>
            </a:r>
            <a:r>
              <a:rPr lang="it-IT" altLang="it-IT" sz="2400" b="1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it-IT" altLang="it-IT" sz="2400" b="1">
                <a:solidFill>
                  <a:srgbClr val="FF0000"/>
                </a:solidFill>
                <a:latin typeface="Arial" panose="020B0604020202020204" pitchFamily="34" charset="0"/>
              </a:rPr>
              <a:t>G  = 0</a:t>
            </a:r>
            <a:endParaRPr lang="it-IT" altLang="it-IT" sz="2400">
              <a:solidFill>
                <a:srgbClr val="FF0000"/>
              </a:solidFill>
            </a:endParaRPr>
          </a:p>
        </p:txBody>
      </p:sp>
      <p:grpSp>
        <p:nvGrpSpPr>
          <p:cNvPr id="31" name="Gruppo 30"/>
          <p:cNvGrpSpPr>
            <a:grpSpLocks/>
          </p:cNvGrpSpPr>
          <p:nvPr/>
        </p:nvGrpSpPr>
        <p:grpSpPr bwMode="auto">
          <a:xfrm>
            <a:off x="5697538" y="5367338"/>
            <a:ext cx="3821112" cy="1020762"/>
            <a:chOff x="3950224" y="5574158"/>
            <a:chExt cx="3821114" cy="1020763"/>
          </a:xfrm>
        </p:grpSpPr>
        <p:grpSp>
          <p:nvGrpSpPr>
            <p:cNvPr id="32786" name="Group 45"/>
            <p:cNvGrpSpPr>
              <a:grpSpLocks/>
            </p:cNvGrpSpPr>
            <p:nvPr/>
          </p:nvGrpSpPr>
          <p:grpSpPr bwMode="auto">
            <a:xfrm>
              <a:off x="4775725" y="5574158"/>
              <a:ext cx="2995613" cy="1020763"/>
              <a:chOff x="2502" y="5110"/>
              <a:chExt cx="1887" cy="643"/>
            </a:xfrm>
          </p:grpSpPr>
          <p:sp>
            <p:nvSpPr>
              <p:cNvPr id="32788" name="Text Box 12"/>
              <p:cNvSpPr txBox="1">
                <a:spLocks noChangeArrowheads="1"/>
              </p:cNvSpPr>
              <p:nvPr/>
            </p:nvSpPr>
            <p:spPr bwMode="auto">
              <a:xfrm>
                <a:off x="2502" y="5255"/>
                <a:ext cx="848" cy="2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2638" tIns="31319" rIns="62638" bIns="31319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 b="1">
                    <a:solidFill>
                      <a:srgbClr val="008000"/>
                    </a:solidFill>
                    <a:latin typeface="Arial" panose="020B0604020202020204" pitchFamily="34" charset="0"/>
                  </a:rPr>
                  <a:t>= - RT ln</a:t>
                </a:r>
              </a:p>
            </p:txBody>
          </p:sp>
          <p:sp>
            <p:nvSpPr>
              <p:cNvPr id="32789" name="Text Box 17"/>
              <p:cNvSpPr txBox="1">
                <a:spLocks noChangeArrowheads="1"/>
              </p:cNvSpPr>
              <p:nvPr/>
            </p:nvSpPr>
            <p:spPr bwMode="auto">
              <a:xfrm>
                <a:off x="3464" y="5110"/>
                <a:ext cx="821" cy="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2638" tIns="31319" rIns="62638" bIns="31319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3000">
                    <a:solidFill>
                      <a:srgbClr val="008000"/>
                    </a:solidFill>
                    <a:latin typeface="Arial" panose="020B0604020202020204" pitchFamily="34" charset="0"/>
                  </a:rPr>
                  <a:t>a</a:t>
                </a:r>
                <a:r>
                  <a:rPr lang="it-IT" altLang="it-IT" sz="3000" baseline="30000">
                    <a:solidFill>
                      <a:srgbClr val="008000"/>
                    </a:solidFill>
                    <a:latin typeface="Arial" panose="020B0604020202020204" pitchFamily="34" charset="0"/>
                  </a:rPr>
                  <a:t>c</a:t>
                </a:r>
                <a:r>
                  <a:rPr lang="it-IT" altLang="it-IT" sz="3000" baseline="-25000">
                    <a:solidFill>
                      <a:srgbClr val="008000"/>
                    </a:solidFill>
                    <a:latin typeface="Arial" panose="020B0604020202020204" pitchFamily="34" charset="0"/>
                  </a:rPr>
                  <a:t>C</a:t>
                </a:r>
                <a:r>
                  <a:rPr lang="it-IT" altLang="it-IT" sz="3000">
                    <a:solidFill>
                      <a:srgbClr val="008000"/>
                    </a:solidFill>
                    <a:latin typeface="Arial" panose="020B0604020202020204" pitchFamily="34" charset="0"/>
                  </a:rPr>
                  <a:t> a</a:t>
                </a:r>
                <a:r>
                  <a:rPr lang="it-IT" altLang="it-IT" sz="3000" baseline="30000">
                    <a:solidFill>
                      <a:srgbClr val="008000"/>
                    </a:solidFill>
                    <a:latin typeface="Arial" panose="020B0604020202020204" pitchFamily="34" charset="0"/>
                  </a:rPr>
                  <a:t>d</a:t>
                </a:r>
                <a:r>
                  <a:rPr lang="it-IT" altLang="it-IT" sz="3000" baseline="-25000">
                    <a:solidFill>
                      <a:srgbClr val="008000"/>
                    </a:solidFill>
                    <a:latin typeface="Arial" panose="020B0604020202020204" pitchFamily="34" charset="0"/>
                  </a:rPr>
                  <a:t>D</a:t>
                </a:r>
                <a:endParaRPr lang="it-IT" altLang="it-IT" sz="3000">
                  <a:solidFill>
                    <a:srgbClr val="008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2790" name="Text Box 18"/>
              <p:cNvSpPr txBox="1">
                <a:spLocks noChangeArrowheads="1"/>
              </p:cNvSpPr>
              <p:nvPr/>
            </p:nvSpPr>
            <p:spPr bwMode="auto">
              <a:xfrm>
                <a:off x="3464" y="5422"/>
                <a:ext cx="803" cy="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2638" tIns="31319" rIns="62638" bIns="31319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3000">
                    <a:solidFill>
                      <a:srgbClr val="008000"/>
                    </a:solidFill>
                    <a:latin typeface="Arial" panose="020B0604020202020204" pitchFamily="34" charset="0"/>
                  </a:rPr>
                  <a:t>a</a:t>
                </a:r>
                <a:r>
                  <a:rPr lang="it-IT" altLang="it-IT" sz="3000" baseline="30000">
                    <a:solidFill>
                      <a:srgbClr val="008000"/>
                    </a:solidFill>
                    <a:latin typeface="Arial" panose="020B0604020202020204" pitchFamily="34" charset="0"/>
                  </a:rPr>
                  <a:t>a</a:t>
                </a:r>
                <a:r>
                  <a:rPr lang="it-IT" altLang="it-IT" sz="3000" baseline="-25000">
                    <a:solidFill>
                      <a:srgbClr val="008000"/>
                    </a:solidFill>
                    <a:latin typeface="Arial" panose="020B0604020202020204" pitchFamily="34" charset="0"/>
                  </a:rPr>
                  <a:t>A</a:t>
                </a:r>
                <a:r>
                  <a:rPr lang="it-IT" altLang="it-IT" sz="3000">
                    <a:solidFill>
                      <a:srgbClr val="008000"/>
                    </a:solidFill>
                    <a:latin typeface="Arial" panose="020B0604020202020204" pitchFamily="34" charset="0"/>
                  </a:rPr>
                  <a:t> a</a:t>
                </a:r>
                <a:r>
                  <a:rPr lang="it-IT" altLang="it-IT" sz="3000" baseline="30000">
                    <a:solidFill>
                      <a:srgbClr val="008000"/>
                    </a:solidFill>
                    <a:latin typeface="Arial" panose="020B0604020202020204" pitchFamily="34" charset="0"/>
                  </a:rPr>
                  <a:t>b</a:t>
                </a:r>
                <a:r>
                  <a:rPr lang="it-IT" altLang="it-IT" sz="3000" baseline="-25000">
                    <a:solidFill>
                      <a:srgbClr val="008000"/>
                    </a:solidFill>
                    <a:latin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32791" name="Line 31"/>
              <p:cNvSpPr>
                <a:spLocks noChangeShapeType="1"/>
              </p:cNvSpPr>
              <p:nvPr/>
            </p:nvSpPr>
            <p:spPr bwMode="auto">
              <a:xfrm>
                <a:off x="3507" y="5449"/>
                <a:ext cx="882" cy="0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2787" name="Text Box 44"/>
            <p:cNvSpPr txBox="1">
              <a:spLocks noChangeArrowheads="1"/>
            </p:cNvSpPr>
            <p:nvPr/>
          </p:nvSpPr>
          <p:spPr bwMode="auto">
            <a:xfrm>
              <a:off x="3950224" y="5751957"/>
              <a:ext cx="825389" cy="534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800" b="1">
                  <a:solidFill>
                    <a:srgbClr val="008000"/>
                  </a:solidFill>
                  <a:sym typeface="Symbol" panose="05050102010706020507" pitchFamily="18" charset="2"/>
                </a:rPr>
                <a:t></a:t>
              </a:r>
              <a:r>
                <a:rPr lang="it-IT" altLang="it-IT" sz="2800" b="1">
                  <a:solidFill>
                    <a:srgbClr val="008000"/>
                  </a:solidFill>
                  <a:latin typeface="Arial" panose="020B0604020202020204" pitchFamily="34" charset="0"/>
                </a:rPr>
                <a:t>G</a:t>
              </a:r>
              <a:r>
                <a:rPr lang="it-IT" altLang="it-IT" sz="2800" b="1">
                  <a:solidFill>
                    <a:srgbClr val="008000"/>
                  </a:solidFill>
                </a:rPr>
                <a:t>°</a:t>
              </a:r>
            </a:p>
          </p:txBody>
        </p:sp>
      </p:grp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2130425" y="5883275"/>
            <a:ext cx="2495550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24" tIns="31312" rIns="62624" bIns="31312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it-IT" altLang="it-IT" sz="2400" b="1" dirty="0">
                <a:solidFill>
                  <a:srgbClr val="FF0000"/>
                </a:solidFill>
                <a:latin typeface="Arial" panose="020B0604020202020204" pitchFamily="34" charset="0"/>
              </a:rPr>
              <a:t>G° =  - RT ln K*</a:t>
            </a:r>
          </a:p>
        </p:txBody>
      </p:sp>
      <p:sp>
        <p:nvSpPr>
          <p:cNvPr id="29" name="Text Box 19"/>
          <p:cNvSpPr txBox="1">
            <a:spLocks noChangeArrowheads="1"/>
          </p:cNvSpPr>
          <p:nvPr/>
        </p:nvSpPr>
        <p:spPr bwMode="auto">
          <a:xfrm>
            <a:off x="1905001" y="6388100"/>
            <a:ext cx="3262313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24" tIns="31312" rIns="62624" bIns="31312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>
                <a:solidFill>
                  <a:srgbClr val="FF0000"/>
                </a:solidFill>
                <a:latin typeface="Arial" panose="020B0604020202020204" pitchFamily="34" charset="0"/>
              </a:rPr>
              <a:t>K*</a:t>
            </a:r>
            <a:r>
              <a:rPr lang="it-IT" altLang="it-IT" sz="2200">
                <a:solidFill>
                  <a:srgbClr val="000099"/>
                </a:solidFill>
              </a:rPr>
              <a:t> è una costante a T = cost</a:t>
            </a:r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5167314" y="1917700"/>
            <a:ext cx="4624387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2624" tIns="31312" rIns="62624" bIns="31312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FF0000"/>
                </a:solidFill>
                <a:latin typeface="Arial" panose="020B0604020202020204" pitchFamily="34" charset="0"/>
              </a:rPr>
              <a:t>G</a:t>
            </a:r>
            <a:r>
              <a:rPr lang="it-IT" altLang="it-IT" sz="2400" baseline="-25000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  <a:r>
              <a:rPr lang="it-IT" altLang="it-IT" sz="2400">
                <a:solidFill>
                  <a:srgbClr val="FF0000"/>
                </a:solidFill>
                <a:latin typeface="Arial" panose="020B0604020202020204" pitchFamily="34" charset="0"/>
              </a:rPr>
              <a:t>  =  </a:t>
            </a:r>
            <a:r>
              <a:rPr lang="it-IT" altLang="it-IT" sz="2400" b="1">
                <a:solidFill>
                  <a:srgbClr val="FF0000"/>
                </a:solidFill>
                <a:latin typeface="Arial" panose="020B0604020202020204" pitchFamily="34" charset="0"/>
              </a:rPr>
              <a:t>G</a:t>
            </a:r>
            <a:r>
              <a:rPr lang="it-IT" altLang="it-IT" sz="2400">
                <a:solidFill>
                  <a:srgbClr val="FF0000"/>
                </a:solidFill>
                <a:latin typeface="Arial" panose="020B0604020202020204" pitchFamily="34" charset="0"/>
              </a:rPr>
              <a:t>°</a:t>
            </a:r>
            <a:r>
              <a:rPr lang="it-IT" altLang="it-IT" sz="2400" baseline="-25000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  <a:r>
              <a:rPr lang="it-IT" altLang="it-IT" sz="2400">
                <a:solidFill>
                  <a:srgbClr val="FF0000"/>
                </a:solidFill>
                <a:latin typeface="Arial" panose="020B0604020202020204" pitchFamily="34" charset="0"/>
              </a:rPr>
              <a:t>  +  </a:t>
            </a:r>
            <a:r>
              <a:rPr lang="it-IT" altLang="it-IT" sz="2400" b="1">
                <a:solidFill>
                  <a:srgbClr val="FF0000"/>
                </a:solidFill>
                <a:latin typeface="Arial" panose="020B0604020202020204" pitchFamily="34" charset="0"/>
              </a:rPr>
              <a:t>RT ln a</a:t>
            </a:r>
            <a:r>
              <a:rPr lang="it-IT" altLang="it-IT" sz="2400" b="1" baseline="-25000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  <a:r>
              <a:rPr lang="it-IT" altLang="it-IT" sz="2400" b="1">
                <a:solidFill>
                  <a:srgbClr val="FF0000"/>
                </a:solidFill>
                <a:latin typeface="Arial" panose="020B0604020202020204" pitchFamily="34" charset="0"/>
              </a:rPr>
              <a:t>    etc…</a:t>
            </a:r>
            <a:r>
              <a:rPr lang="it-IT" altLang="it-IT" sz="2400" b="1" baseline="-25000">
                <a:solidFill>
                  <a:srgbClr val="FF0000"/>
                </a:solidFill>
                <a:latin typeface="Arial" panose="020B0604020202020204" pitchFamily="34" charset="0"/>
              </a:rPr>
              <a:t>              </a:t>
            </a:r>
            <a:endParaRPr lang="it-IT" altLang="it-IT" sz="24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grpSp>
        <p:nvGrpSpPr>
          <p:cNvPr id="40" name="Gruppo 39"/>
          <p:cNvGrpSpPr>
            <a:grpSpLocks/>
          </p:cNvGrpSpPr>
          <p:nvPr/>
        </p:nvGrpSpPr>
        <p:grpSpPr bwMode="auto">
          <a:xfrm>
            <a:off x="3008314" y="4078289"/>
            <a:ext cx="3101975" cy="522287"/>
            <a:chOff x="1484391" y="4077556"/>
            <a:chExt cx="3101572" cy="523029"/>
          </a:xfrm>
        </p:grpSpPr>
        <p:sp>
          <p:nvSpPr>
            <p:cNvPr id="34" name="Parentesi graffa aperta 33"/>
            <p:cNvSpPr/>
            <p:nvPr/>
          </p:nvSpPr>
          <p:spPr>
            <a:xfrm rot="16200000">
              <a:off x="2857920" y="2704027"/>
              <a:ext cx="354515" cy="3101572"/>
            </a:xfrm>
            <a:prstGeom prst="leftBrace">
              <a:avLst>
                <a:gd name="adj1" fmla="val 8333"/>
                <a:gd name="adj2" fmla="val 49686"/>
              </a:avLst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2785" name="CasellaDiTesto 34"/>
            <p:cNvSpPr txBox="1">
              <a:spLocks noChangeArrowheads="1"/>
            </p:cNvSpPr>
            <p:nvPr/>
          </p:nvSpPr>
          <p:spPr bwMode="auto">
            <a:xfrm>
              <a:off x="2382187" y="4262031"/>
              <a:ext cx="55175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600">
                  <a:solidFill>
                    <a:srgbClr val="008000"/>
                  </a:solidFill>
                  <a:sym typeface="Symbol" panose="05050102010706020507" pitchFamily="18" charset="2"/>
                </a:rPr>
                <a:t></a:t>
              </a:r>
              <a:r>
                <a:rPr lang="it-IT" altLang="it-IT" sz="1600">
                  <a:solidFill>
                    <a:srgbClr val="008000"/>
                  </a:solidFill>
                  <a:latin typeface="Arial" panose="020B0604020202020204" pitchFamily="34" charset="0"/>
                </a:rPr>
                <a:t>G°</a:t>
              </a:r>
              <a:endParaRPr lang="it-IT" altLang="it-IT" sz="1600">
                <a:solidFill>
                  <a:srgbClr val="000000"/>
                </a:solidFill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0582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267"/>
    </mc:Choice>
    <mc:Fallback>
      <p:transition spd="slow" advTm="283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  <p:bldP spid="21" grpId="0"/>
      <p:bldP spid="28" grpId="0"/>
      <p:bldP spid="29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WordArt 2"/>
          <p:cNvSpPr>
            <a:spLocks noChangeArrowheads="1" noChangeShapeType="1" noTextEdit="1"/>
          </p:cNvSpPr>
          <p:nvPr/>
        </p:nvSpPr>
        <p:spPr bwMode="auto">
          <a:xfrm>
            <a:off x="2206626" y="182563"/>
            <a:ext cx="7832725" cy="546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500" kern="10">
                <a:ln w="12700">
                  <a:solidFill>
                    <a:srgbClr val="9933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Impact" panose="020B0806030902050204" pitchFamily="34" charset="0"/>
                <a:cs typeface="Times New Roman" panose="02020603050405020304" pitchFamily="18" charset="0"/>
              </a:rPr>
              <a:t>Variazioni di K con la temperatura Isocora di van't Hoff</a:t>
            </a:r>
          </a:p>
        </p:txBody>
      </p:sp>
      <p:grpSp>
        <p:nvGrpSpPr>
          <p:cNvPr id="47" name="Gruppo 46"/>
          <p:cNvGrpSpPr>
            <a:grpSpLocks/>
          </p:cNvGrpSpPr>
          <p:nvPr/>
        </p:nvGrpSpPr>
        <p:grpSpPr bwMode="auto">
          <a:xfrm>
            <a:off x="2341563" y="779464"/>
            <a:ext cx="2678112" cy="1100137"/>
            <a:chOff x="817562" y="779464"/>
            <a:chExt cx="2678111" cy="1099582"/>
          </a:xfrm>
        </p:grpSpPr>
        <p:sp>
          <p:nvSpPr>
            <p:cNvPr id="33833" name="Text Box 3"/>
            <p:cNvSpPr txBox="1">
              <a:spLocks noChangeArrowheads="1"/>
            </p:cNvSpPr>
            <p:nvPr/>
          </p:nvSpPr>
          <p:spPr bwMode="auto">
            <a:xfrm>
              <a:off x="833435" y="779464"/>
              <a:ext cx="1408888" cy="5249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CC0066"/>
                  </a:solidFill>
                  <a:latin typeface="Comic Sans MS" panose="030F0702030302020204" pitchFamily="66" charset="0"/>
                </a:rPr>
                <a:t>d (ln K)</a:t>
              </a:r>
            </a:p>
          </p:txBody>
        </p:sp>
        <p:sp>
          <p:nvSpPr>
            <p:cNvPr id="33834" name="Text Box 4"/>
            <p:cNvSpPr txBox="1">
              <a:spLocks noChangeArrowheads="1"/>
            </p:cNvSpPr>
            <p:nvPr/>
          </p:nvSpPr>
          <p:spPr bwMode="auto">
            <a:xfrm>
              <a:off x="1211260" y="1354139"/>
              <a:ext cx="613799" cy="5249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CC0066"/>
                  </a:solidFill>
                  <a:latin typeface="Comic Sans MS" panose="030F0702030302020204" pitchFamily="66" charset="0"/>
                </a:rPr>
                <a:t>dT</a:t>
              </a:r>
            </a:p>
          </p:txBody>
        </p:sp>
        <p:sp>
          <p:nvSpPr>
            <p:cNvPr id="33835" name="Line 5"/>
            <p:cNvSpPr>
              <a:spLocks noChangeShapeType="1"/>
            </p:cNvSpPr>
            <p:nvPr/>
          </p:nvSpPr>
          <p:spPr bwMode="auto">
            <a:xfrm>
              <a:off x="817562" y="1336675"/>
              <a:ext cx="1268413" cy="0"/>
            </a:xfrm>
            <a:prstGeom prst="line">
              <a:avLst/>
            </a:prstGeom>
            <a:noFill/>
            <a:ln w="38100">
              <a:solidFill>
                <a:srgbClr val="CC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836" name="Text Box 6"/>
            <p:cNvSpPr txBox="1">
              <a:spLocks noChangeArrowheads="1"/>
            </p:cNvSpPr>
            <p:nvPr/>
          </p:nvSpPr>
          <p:spPr bwMode="auto">
            <a:xfrm>
              <a:off x="2176461" y="1077913"/>
              <a:ext cx="322053" cy="5249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CC0066"/>
                  </a:solidFill>
                  <a:latin typeface="Comic Sans MS" panose="030F0702030302020204" pitchFamily="66" charset="0"/>
                </a:rPr>
                <a:t>=</a:t>
              </a:r>
            </a:p>
          </p:txBody>
        </p:sp>
        <p:sp>
          <p:nvSpPr>
            <p:cNvPr id="33837" name="Text Box 7"/>
            <p:cNvSpPr txBox="1">
              <a:spLocks noChangeArrowheads="1"/>
            </p:cNvSpPr>
            <p:nvPr/>
          </p:nvSpPr>
          <p:spPr bwMode="auto">
            <a:xfrm>
              <a:off x="2654300" y="779464"/>
              <a:ext cx="814174" cy="5249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CC0066"/>
                  </a:solidFill>
                  <a:latin typeface="Symbol" panose="05050102010706020507" pitchFamily="18" charset="2"/>
                </a:rPr>
                <a:t>D</a:t>
              </a:r>
              <a:r>
                <a:rPr lang="it-IT" altLang="it-IT" sz="3000">
                  <a:solidFill>
                    <a:srgbClr val="CC0066"/>
                  </a:solidFill>
                  <a:latin typeface="Comic Sans MS" panose="030F0702030302020204" pitchFamily="66" charset="0"/>
                </a:rPr>
                <a:t>H°</a:t>
              </a:r>
            </a:p>
          </p:txBody>
        </p:sp>
        <p:sp>
          <p:nvSpPr>
            <p:cNvPr id="33838" name="Text Box 8"/>
            <p:cNvSpPr txBox="1">
              <a:spLocks noChangeArrowheads="1"/>
            </p:cNvSpPr>
            <p:nvPr/>
          </p:nvSpPr>
          <p:spPr bwMode="auto">
            <a:xfrm>
              <a:off x="2679698" y="1354139"/>
              <a:ext cx="786923" cy="5249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CC0066"/>
                  </a:solidFill>
                  <a:latin typeface="Comic Sans MS" panose="030F0702030302020204" pitchFamily="66" charset="0"/>
                </a:rPr>
                <a:t>RT</a:t>
              </a:r>
              <a:r>
                <a:rPr lang="it-IT" altLang="it-IT" sz="3000" baseline="30000">
                  <a:solidFill>
                    <a:srgbClr val="CC0066"/>
                  </a:solidFill>
                  <a:latin typeface="Comic Sans MS" panose="030F0702030302020204" pitchFamily="66" charset="0"/>
                </a:rPr>
                <a:t>2</a:t>
              </a:r>
              <a:endParaRPr lang="it-IT" altLang="it-IT" sz="3000">
                <a:solidFill>
                  <a:srgbClr val="CC0066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3839" name="Line 9"/>
            <p:cNvSpPr>
              <a:spLocks noChangeShapeType="1"/>
            </p:cNvSpPr>
            <p:nvPr/>
          </p:nvSpPr>
          <p:spPr bwMode="auto">
            <a:xfrm>
              <a:off x="2605085" y="1336675"/>
              <a:ext cx="890588" cy="0"/>
            </a:xfrm>
            <a:prstGeom prst="line">
              <a:avLst/>
            </a:prstGeom>
            <a:noFill/>
            <a:ln w="38100">
              <a:solidFill>
                <a:srgbClr val="CC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uppo 47"/>
          <p:cNvGrpSpPr>
            <a:grpSpLocks/>
          </p:cNvGrpSpPr>
          <p:nvPr/>
        </p:nvGrpSpPr>
        <p:grpSpPr bwMode="auto">
          <a:xfrm>
            <a:off x="5022851" y="779464"/>
            <a:ext cx="4386263" cy="1100137"/>
            <a:chOff x="3498849" y="779464"/>
            <a:chExt cx="4386263" cy="1099582"/>
          </a:xfrm>
        </p:grpSpPr>
        <p:sp>
          <p:nvSpPr>
            <p:cNvPr id="33825" name="Text Box 10"/>
            <p:cNvSpPr txBox="1">
              <a:spLocks noChangeArrowheads="1"/>
            </p:cNvSpPr>
            <p:nvPr/>
          </p:nvSpPr>
          <p:spPr bwMode="auto">
            <a:xfrm>
              <a:off x="3498849" y="989014"/>
              <a:ext cx="1521098" cy="5249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CC0066"/>
                  </a:solidFill>
                  <a:latin typeface="Comic Sans MS" panose="030F0702030302020204" pitchFamily="66" charset="0"/>
                </a:rPr>
                <a:t>, ovvero</a:t>
              </a:r>
            </a:p>
          </p:txBody>
        </p:sp>
        <p:sp>
          <p:nvSpPr>
            <p:cNvPr id="33826" name="Text Box 11"/>
            <p:cNvSpPr txBox="1">
              <a:spLocks noChangeArrowheads="1"/>
            </p:cNvSpPr>
            <p:nvPr/>
          </p:nvSpPr>
          <p:spPr bwMode="auto">
            <a:xfrm>
              <a:off x="5280024" y="779464"/>
              <a:ext cx="1408888" cy="5249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CC0066"/>
                  </a:solidFill>
                  <a:latin typeface="Comic Sans MS" panose="030F0702030302020204" pitchFamily="66" charset="0"/>
                </a:rPr>
                <a:t>d (ln K)</a:t>
              </a:r>
            </a:p>
          </p:txBody>
        </p:sp>
        <p:sp>
          <p:nvSpPr>
            <p:cNvPr id="33827" name="Text Box 12"/>
            <p:cNvSpPr txBox="1">
              <a:spLocks noChangeArrowheads="1"/>
            </p:cNvSpPr>
            <p:nvPr/>
          </p:nvSpPr>
          <p:spPr bwMode="auto">
            <a:xfrm>
              <a:off x="5332411" y="1354139"/>
              <a:ext cx="1381637" cy="5249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CC0066"/>
                  </a:solidFill>
                  <a:latin typeface="Comic Sans MS" panose="030F0702030302020204" pitchFamily="66" charset="0"/>
                </a:rPr>
                <a:t>d (1/T)</a:t>
              </a:r>
            </a:p>
          </p:txBody>
        </p:sp>
        <p:sp>
          <p:nvSpPr>
            <p:cNvPr id="33828" name="Line 13"/>
            <p:cNvSpPr>
              <a:spLocks noChangeShapeType="1"/>
            </p:cNvSpPr>
            <p:nvPr/>
          </p:nvSpPr>
          <p:spPr bwMode="auto">
            <a:xfrm>
              <a:off x="5262562" y="1336675"/>
              <a:ext cx="1270000" cy="0"/>
            </a:xfrm>
            <a:prstGeom prst="line">
              <a:avLst/>
            </a:prstGeom>
            <a:noFill/>
            <a:ln w="38100">
              <a:solidFill>
                <a:srgbClr val="CC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829" name="Text Box 14"/>
            <p:cNvSpPr txBox="1">
              <a:spLocks noChangeArrowheads="1"/>
            </p:cNvSpPr>
            <p:nvPr/>
          </p:nvSpPr>
          <p:spPr bwMode="auto">
            <a:xfrm>
              <a:off x="6602411" y="1077913"/>
              <a:ext cx="322053" cy="5249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CC0066"/>
                  </a:solidFill>
                  <a:latin typeface="Comic Sans MS" panose="030F0702030302020204" pitchFamily="66" charset="0"/>
                </a:rPr>
                <a:t>=</a:t>
              </a:r>
            </a:p>
          </p:txBody>
        </p:sp>
        <p:sp>
          <p:nvSpPr>
            <p:cNvPr id="33830" name="Text Box 15"/>
            <p:cNvSpPr txBox="1">
              <a:spLocks noChangeArrowheads="1"/>
            </p:cNvSpPr>
            <p:nvPr/>
          </p:nvSpPr>
          <p:spPr bwMode="auto">
            <a:xfrm>
              <a:off x="7042150" y="779464"/>
              <a:ext cx="814174" cy="5249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CC0066"/>
                  </a:solidFill>
                  <a:latin typeface="Symbol" panose="05050102010706020507" pitchFamily="18" charset="2"/>
                </a:rPr>
                <a:t>D</a:t>
              </a:r>
              <a:r>
                <a:rPr lang="it-IT" altLang="it-IT" sz="3000">
                  <a:solidFill>
                    <a:srgbClr val="CC0066"/>
                  </a:solidFill>
                  <a:latin typeface="Comic Sans MS" panose="030F0702030302020204" pitchFamily="66" charset="0"/>
                </a:rPr>
                <a:t>H°</a:t>
              </a:r>
            </a:p>
          </p:txBody>
        </p:sp>
        <p:sp>
          <p:nvSpPr>
            <p:cNvPr id="33831" name="Text Box 16"/>
            <p:cNvSpPr txBox="1">
              <a:spLocks noChangeArrowheads="1"/>
            </p:cNvSpPr>
            <p:nvPr/>
          </p:nvSpPr>
          <p:spPr bwMode="auto">
            <a:xfrm>
              <a:off x="7246937" y="1354139"/>
              <a:ext cx="368540" cy="5249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CC0066"/>
                  </a:solidFill>
                  <a:latin typeface="Comic Sans MS" panose="030F0702030302020204" pitchFamily="66" charset="0"/>
                </a:rPr>
                <a:t>R</a:t>
              </a:r>
            </a:p>
          </p:txBody>
        </p:sp>
        <p:sp>
          <p:nvSpPr>
            <p:cNvPr id="33832" name="Line 17"/>
            <p:cNvSpPr>
              <a:spLocks noChangeShapeType="1"/>
            </p:cNvSpPr>
            <p:nvPr/>
          </p:nvSpPr>
          <p:spPr bwMode="auto">
            <a:xfrm>
              <a:off x="6992937" y="1336675"/>
              <a:ext cx="892175" cy="0"/>
            </a:xfrm>
            <a:prstGeom prst="line">
              <a:avLst/>
            </a:prstGeom>
            <a:noFill/>
            <a:ln w="38100">
              <a:solidFill>
                <a:srgbClr val="CC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1573214" y="1717676"/>
            <a:ext cx="8334375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2624" tIns="31312" rIns="62624" bIns="31312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9900FF"/>
                </a:solidFill>
                <a:latin typeface="Comic Sans MS" panose="030F0702030302020204" pitchFamily="66" charset="0"/>
              </a:rPr>
              <a:t>a) Reazioni esotermiche</a:t>
            </a:r>
            <a:endParaRPr lang="it-IT" altLang="it-IT" sz="2400">
              <a:solidFill>
                <a:srgbClr val="9900FF"/>
              </a:solidFill>
              <a:latin typeface="Comic Sans MS" panose="030F0702030302020204" pitchFamily="66" charset="0"/>
            </a:endParaRPr>
          </a:p>
          <a:p>
            <a:pPr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9900FF"/>
                </a:solidFill>
                <a:latin typeface="Symbol" panose="05050102010706020507" pitchFamily="18" charset="2"/>
              </a:rPr>
              <a:t>   D</a:t>
            </a:r>
            <a:r>
              <a:rPr lang="it-IT" altLang="it-IT" sz="2400">
                <a:solidFill>
                  <a:srgbClr val="9900FF"/>
                </a:solidFill>
                <a:latin typeface="Comic Sans MS" panose="030F0702030302020204" pitchFamily="66" charset="0"/>
              </a:rPr>
              <a:t>H° &lt; 0, allora  </a:t>
            </a:r>
            <a:r>
              <a:rPr lang="it-IT" altLang="it-IT" sz="2400" b="1" u="sng">
                <a:solidFill>
                  <a:srgbClr val="CC0066"/>
                </a:solidFill>
                <a:latin typeface="Comic Sans MS" panose="030F0702030302020204" pitchFamily="66" charset="0"/>
              </a:rPr>
              <a:t>K DECRESCE</a:t>
            </a:r>
            <a:r>
              <a:rPr lang="it-IT" altLang="it-IT" sz="2400">
                <a:solidFill>
                  <a:srgbClr val="9900FF"/>
                </a:solidFill>
                <a:latin typeface="Comic Sans MS" panose="030F0702030302020204" pitchFamily="66" charset="0"/>
              </a:rPr>
              <a:t> con </a:t>
            </a:r>
            <a:r>
              <a:rPr lang="it-IT" altLang="it-IT" sz="2400" b="1">
                <a:solidFill>
                  <a:srgbClr val="CC0066"/>
                </a:solidFill>
                <a:latin typeface="Comic Sans MS" panose="030F0702030302020204" pitchFamily="66" charset="0"/>
              </a:rPr>
              <a:t>T</a:t>
            </a:r>
            <a:endParaRPr lang="it-IT" altLang="it-IT" sz="2400">
              <a:solidFill>
                <a:srgbClr val="99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 Box 23"/>
          <p:cNvSpPr txBox="1">
            <a:spLocks noChangeArrowheads="1"/>
          </p:cNvSpPr>
          <p:nvPr/>
        </p:nvSpPr>
        <p:spPr bwMode="auto">
          <a:xfrm>
            <a:off x="1568451" y="2832101"/>
            <a:ext cx="4906963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24" tIns="31312" rIns="62624" bIns="31312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9900FF"/>
                </a:solidFill>
                <a:latin typeface="Comic Sans MS" panose="030F0702030302020204" pitchFamily="66" charset="0"/>
              </a:rPr>
              <a:t>b) Reazioni endotermiche</a:t>
            </a:r>
            <a:endParaRPr lang="it-IT" altLang="it-IT" sz="2400">
              <a:solidFill>
                <a:srgbClr val="CC0066"/>
              </a:solidFill>
              <a:latin typeface="Comic Sans MS" panose="030F0702030302020204" pitchFamily="66" charset="0"/>
            </a:endParaRPr>
          </a:p>
          <a:p>
            <a:pPr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9900FF"/>
                </a:solidFill>
                <a:latin typeface="Symbol" panose="05050102010706020507" pitchFamily="18" charset="2"/>
              </a:rPr>
              <a:t>    D</a:t>
            </a:r>
            <a:r>
              <a:rPr lang="it-IT" altLang="it-IT" sz="2400">
                <a:solidFill>
                  <a:srgbClr val="9900FF"/>
                </a:solidFill>
                <a:latin typeface="Comic Sans MS" panose="030F0702030302020204" pitchFamily="66" charset="0"/>
              </a:rPr>
              <a:t>H° &gt; 0, allora </a:t>
            </a:r>
            <a:r>
              <a:rPr lang="it-IT" altLang="it-IT" sz="2400" b="1" u="sng">
                <a:solidFill>
                  <a:srgbClr val="CC0066"/>
                </a:solidFill>
                <a:latin typeface="Comic Sans MS" panose="030F0702030302020204" pitchFamily="66" charset="0"/>
              </a:rPr>
              <a:t>K CRESCE</a:t>
            </a:r>
            <a:r>
              <a:rPr lang="it-IT" altLang="it-IT" sz="2400">
                <a:solidFill>
                  <a:srgbClr val="9900FF"/>
                </a:solidFill>
                <a:latin typeface="Comic Sans MS" panose="030F0702030302020204" pitchFamily="66" charset="0"/>
              </a:rPr>
              <a:t> con </a:t>
            </a:r>
            <a:r>
              <a:rPr lang="it-IT" altLang="it-IT" sz="2400" b="1">
                <a:solidFill>
                  <a:srgbClr val="CC0066"/>
                </a:solidFill>
                <a:latin typeface="Comic Sans MS" panose="030F0702030302020204" pitchFamily="66" charset="0"/>
              </a:rPr>
              <a:t>T</a:t>
            </a:r>
            <a:endParaRPr lang="it-IT" altLang="it-IT" sz="2400">
              <a:solidFill>
                <a:srgbClr val="99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1547814" y="3892550"/>
            <a:ext cx="7978775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2624" tIns="31312" rIns="62624" bIns="31312">
            <a:spAutoFit/>
          </a:bodyPr>
          <a:lstStyle>
            <a:lvl1pPr defTabSz="627063">
              <a:spcBef>
                <a:spcPct val="20000"/>
              </a:spcBef>
              <a:buChar char="•"/>
              <a:tabLst>
                <a:tab pos="390525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tabLst>
                <a:tab pos="390525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tabLst>
                <a:tab pos="390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tabLst>
                <a:tab pos="3905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tabLst>
                <a:tab pos="3905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905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905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905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905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9900FF"/>
                </a:solidFill>
                <a:latin typeface="Comic Sans MS" panose="030F0702030302020204" pitchFamily="66" charset="0"/>
              </a:rPr>
              <a:t>c)	Reazioni termoneturali</a:t>
            </a:r>
            <a:endParaRPr lang="it-IT" altLang="it-IT" sz="2400">
              <a:solidFill>
                <a:srgbClr val="9900FF"/>
              </a:solidFill>
              <a:latin typeface="Comic Sans MS" panose="030F0702030302020204" pitchFamily="66" charset="0"/>
            </a:endParaRPr>
          </a:p>
          <a:p>
            <a:pPr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9900FF"/>
                </a:solidFill>
                <a:latin typeface="Symbol" panose="05050102010706020507" pitchFamily="18" charset="2"/>
              </a:rPr>
              <a:t>	D</a:t>
            </a:r>
            <a:r>
              <a:rPr lang="it-IT" altLang="it-IT" sz="2400">
                <a:solidFill>
                  <a:srgbClr val="9900FF"/>
                </a:solidFill>
                <a:latin typeface="Comic Sans MS" panose="030F0702030302020204" pitchFamily="66" charset="0"/>
              </a:rPr>
              <a:t>H° = 0, allora </a:t>
            </a:r>
            <a:r>
              <a:rPr lang="it-IT" altLang="it-IT" sz="2400" b="1" u="sng">
                <a:solidFill>
                  <a:srgbClr val="CC0066"/>
                </a:solidFill>
                <a:latin typeface="Comic Sans MS" panose="030F0702030302020204" pitchFamily="66" charset="0"/>
              </a:rPr>
              <a:t>K RESTA COSTANTE</a:t>
            </a:r>
            <a:r>
              <a:rPr lang="it-IT" altLang="it-IT" sz="2400" b="1">
                <a:solidFill>
                  <a:srgbClr val="CC0066"/>
                </a:solidFill>
                <a:latin typeface="Comic Sans MS" panose="030F0702030302020204" pitchFamily="66" charset="0"/>
              </a:rPr>
              <a:t>  </a:t>
            </a:r>
            <a:r>
              <a:rPr lang="it-IT" altLang="it-IT" sz="2400">
                <a:solidFill>
                  <a:srgbClr val="9900FF"/>
                </a:solidFill>
                <a:latin typeface="Comic Sans MS" panose="030F0702030302020204" pitchFamily="66" charset="0"/>
              </a:rPr>
              <a:t>con</a:t>
            </a:r>
            <a:r>
              <a:rPr lang="it-IT" altLang="it-IT" sz="2700">
                <a:solidFill>
                  <a:srgbClr val="9900FF"/>
                </a:solidFill>
                <a:latin typeface="Comic Sans MS" panose="030F0702030302020204" pitchFamily="66" charset="0"/>
              </a:rPr>
              <a:t> </a:t>
            </a:r>
            <a:r>
              <a:rPr lang="it-IT" altLang="it-IT" sz="2700" b="1">
                <a:solidFill>
                  <a:srgbClr val="CC0066"/>
                </a:solidFill>
                <a:latin typeface="Comic Sans MS" panose="030F0702030302020204" pitchFamily="66" charset="0"/>
              </a:rPr>
              <a:t>T</a:t>
            </a:r>
            <a:endParaRPr lang="it-IT" altLang="it-IT" sz="2700">
              <a:solidFill>
                <a:srgbClr val="99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3800" name="Text Box 34"/>
          <p:cNvSpPr txBox="1">
            <a:spLocks noChangeArrowheads="1"/>
          </p:cNvSpPr>
          <p:nvPr/>
        </p:nvSpPr>
        <p:spPr bwMode="auto">
          <a:xfrm>
            <a:off x="1833563" y="8332788"/>
            <a:ext cx="7924800" cy="80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2624" tIns="31312" rIns="62624" bIns="31312">
            <a:spAutoFit/>
          </a:bodyPr>
          <a:lstStyle>
            <a:lvl1pPr defTabSz="627063">
              <a:spcBef>
                <a:spcPct val="20000"/>
              </a:spcBef>
              <a:buChar char="•"/>
              <a:tabLst>
                <a:tab pos="390525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tabLst>
                <a:tab pos="390525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tabLst>
                <a:tab pos="3905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tabLst>
                <a:tab pos="3905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tabLst>
                <a:tab pos="3905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905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905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905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905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9900FF"/>
                </a:solidFill>
                <a:latin typeface="Comic Sans MS" panose="030F0702030302020204" pitchFamily="66" charset="0"/>
              </a:rPr>
              <a:t>Se si assume che </a:t>
            </a:r>
            <a:r>
              <a:rPr lang="it-IT" altLang="it-IT" sz="2400">
                <a:solidFill>
                  <a:srgbClr val="9900FF"/>
                </a:solidFill>
                <a:latin typeface="Symbol" panose="05050102010706020507" pitchFamily="18" charset="2"/>
              </a:rPr>
              <a:t>D</a:t>
            </a:r>
            <a:r>
              <a:rPr lang="it-IT" altLang="it-IT" sz="2400">
                <a:solidFill>
                  <a:srgbClr val="9900FF"/>
                </a:solidFill>
                <a:latin typeface="Comic Sans MS" panose="030F0702030302020204" pitchFamily="66" charset="0"/>
              </a:rPr>
              <a:t>H° sia indipendente da T (ciò che è valido per piccoli intervalli di T)</a:t>
            </a:r>
          </a:p>
        </p:txBody>
      </p:sp>
      <p:grpSp>
        <p:nvGrpSpPr>
          <p:cNvPr id="43" name="Gruppo 42"/>
          <p:cNvGrpSpPr>
            <a:grpSpLocks/>
          </p:cNvGrpSpPr>
          <p:nvPr/>
        </p:nvGrpSpPr>
        <p:grpSpPr bwMode="auto">
          <a:xfrm>
            <a:off x="1568450" y="5099050"/>
            <a:ext cx="2908300" cy="1397000"/>
            <a:chOff x="303689" y="5093521"/>
            <a:chExt cx="2907370" cy="1397000"/>
          </a:xfrm>
        </p:grpSpPr>
        <p:sp>
          <p:nvSpPr>
            <p:cNvPr id="33817" name="Text Box 33"/>
            <p:cNvSpPr txBox="1">
              <a:spLocks noChangeArrowheads="1"/>
            </p:cNvSpPr>
            <p:nvPr/>
          </p:nvSpPr>
          <p:spPr bwMode="auto">
            <a:xfrm>
              <a:off x="303689" y="5458646"/>
              <a:ext cx="998505" cy="6449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tabLst>
                  <a:tab pos="390525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tabLst>
                  <a:tab pos="390525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tabLst>
                  <a:tab pos="3905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tabLst>
                  <a:tab pos="390525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tabLst>
                  <a:tab pos="390525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90525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90525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90525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90525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>
                  <a:solidFill>
                    <a:srgbClr val="9900FF"/>
                  </a:solidFill>
                  <a:latin typeface="Comic Sans MS" panose="030F0702030302020204" pitchFamily="66" charset="0"/>
                </a:rPr>
                <a:t>ln K =</a:t>
              </a:r>
            </a:p>
          </p:txBody>
        </p:sp>
        <p:sp>
          <p:nvSpPr>
            <p:cNvPr id="33818" name="Text Box 35"/>
            <p:cNvSpPr txBox="1">
              <a:spLocks noChangeArrowheads="1"/>
            </p:cNvSpPr>
            <p:nvPr/>
          </p:nvSpPr>
          <p:spPr bwMode="auto">
            <a:xfrm>
              <a:off x="1540285" y="5417370"/>
              <a:ext cx="739993" cy="487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>
                  <a:solidFill>
                    <a:srgbClr val="9900FF"/>
                  </a:solidFill>
                  <a:latin typeface="Symbol" panose="05050102010706020507" pitchFamily="18" charset="2"/>
                </a:rPr>
                <a:t>D</a:t>
              </a:r>
              <a:r>
                <a:rPr lang="it-IT" altLang="it-IT" sz="2700">
                  <a:solidFill>
                    <a:srgbClr val="9900FF"/>
                  </a:solidFill>
                  <a:latin typeface="Comic Sans MS" panose="030F0702030302020204" pitchFamily="66" charset="0"/>
                </a:rPr>
                <a:t>H°</a:t>
              </a:r>
            </a:p>
          </p:txBody>
        </p:sp>
        <p:sp>
          <p:nvSpPr>
            <p:cNvPr id="33819" name="Text Box 36"/>
            <p:cNvSpPr txBox="1">
              <a:spLocks noChangeArrowheads="1"/>
            </p:cNvSpPr>
            <p:nvPr/>
          </p:nvSpPr>
          <p:spPr bwMode="auto">
            <a:xfrm>
              <a:off x="1741900" y="5831707"/>
              <a:ext cx="341647" cy="487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>
                  <a:solidFill>
                    <a:srgbClr val="9900FF"/>
                  </a:solidFill>
                  <a:latin typeface="Comic Sans MS" panose="030F0702030302020204" pitchFamily="66" charset="0"/>
                </a:rPr>
                <a:t>R</a:t>
              </a:r>
            </a:p>
          </p:txBody>
        </p:sp>
        <p:sp>
          <p:nvSpPr>
            <p:cNvPr id="33820" name="Line 37"/>
            <p:cNvSpPr>
              <a:spLocks noChangeShapeType="1"/>
            </p:cNvSpPr>
            <p:nvPr/>
          </p:nvSpPr>
          <p:spPr bwMode="auto">
            <a:xfrm>
              <a:off x="1510123" y="5857107"/>
              <a:ext cx="782637" cy="0"/>
            </a:xfrm>
            <a:prstGeom prst="line">
              <a:avLst/>
            </a:prstGeom>
            <a:noFill/>
            <a:ln w="38100">
              <a:solidFill>
                <a:srgbClr val="99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821" name="Text Box 38"/>
            <p:cNvSpPr txBox="1">
              <a:spLocks noChangeArrowheads="1"/>
            </p:cNvSpPr>
            <p:nvPr/>
          </p:nvSpPr>
          <p:spPr bwMode="auto">
            <a:xfrm>
              <a:off x="2558599" y="5417370"/>
              <a:ext cx="560457" cy="487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>
                  <a:solidFill>
                    <a:srgbClr val="9900FF"/>
                  </a:solidFill>
                  <a:latin typeface="Comic Sans MS" panose="030F0702030302020204" pitchFamily="66" charset="0"/>
                </a:rPr>
                <a:t>dT</a:t>
              </a:r>
            </a:p>
          </p:txBody>
        </p:sp>
        <p:sp>
          <p:nvSpPr>
            <p:cNvPr id="33822" name="Text Box 39"/>
            <p:cNvSpPr txBox="1">
              <a:spLocks noChangeArrowheads="1"/>
            </p:cNvSpPr>
            <p:nvPr/>
          </p:nvSpPr>
          <p:spPr bwMode="auto">
            <a:xfrm>
              <a:off x="2588759" y="5831707"/>
              <a:ext cx="498741" cy="487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>
                  <a:solidFill>
                    <a:srgbClr val="9900FF"/>
                  </a:solidFill>
                  <a:latin typeface="Comic Sans MS" panose="030F0702030302020204" pitchFamily="66" charset="0"/>
                </a:rPr>
                <a:t>T</a:t>
              </a:r>
              <a:r>
                <a:rPr lang="it-IT" altLang="it-IT" sz="2700" baseline="30000">
                  <a:solidFill>
                    <a:srgbClr val="9900FF"/>
                  </a:solidFill>
                  <a:latin typeface="Comic Sans MS" panose="030F0702030302020204" pitchFamily="66" charset="0"/>
                </a:rPr>
                <a:t>2</a:t>
              </a:r>
              <a:endParaRPr lang="it-IT" altLang="it-IT" sz="2700">
                <a:solidFill>
                  <a:srgbClr val="9900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3823" name="Line 40"/>
            <p:cNvSpPr>
              <a:spLocks noChangeShapeType="1"/>
            </p:cNvSpPr>
            <p:nvPr/>
          </p:nvSpPr>
          <p:spPr bwMode="auto">
            <a:xfrm>
              <a:off x="2428422" y="5857107"/>
              <a:ext cx="782637" cy="0"/>
            </a:xfrm>
            <a:prstGeom prst="line">
              <a:avLst/>
            </a:prstGeom>
            <a:noFill/>
            <a:ln w="38100">
              <a:solidFill>
                <a:srgbClr val="99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3824" name="Object 41"/>
            <p:cNvGraphicFramePr>
              <a:graphicFrameLocks noChangeAspect="1"/>
            </p:cNvGraphicFramePr>
            <p:nvPr/>
          </p:nvGraphicFramePr>
          <p:xfrm>
            <a:off x="1152999" y="5093521"/>
            <a:ext cx="458788" cy="1397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2" name="Equazione" r:id="rId6" imgW="203112" imgH="279279" progId="Equation.3">
                    <p:embed/>
                  </p:oleObj>
                </mc:Choice>
                <mc:Fallback>
                  <p:oleObj name="Equazione" r:id="rId6" imgW="203112" imgH="279279" progId="Equation.3">
                    <p:embed/>
                    <p:pic>
                      <p:nvPicPr>
                        <p:cNvPr id="33824" name="Object 4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999" y="5093521"/>
                          <a:ext cx="458788" cy="1397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4" name="Gruppo 43"/>
          <p:cNvGrpSpPr>
            <a:grpSpLocks/>
          </p:cNvGrpSpPr>
          <p:nvPr/>
        </p:nvGrpSpPr>
        <p:grpSpPr bwMode="auto">
          <a:xfrm>
            <a:off x="4706938" y="5137151"/>
            <a:ext cx="2781300" cy="1400175"/>
            <a:chOff x="3741437" y="5119121"/>
            <a:chExt cx="2781301" cy="1400175"/>
          </a:xfrm>
        </p:grpSpPr>
        <p:sp>
          <p:nvSpPr>
            <p:cNvPr id="33809" name="Text Box 42"/>
            <p:cNvSpPr txBox="1">
              <a:spLocks noChangeArrowheads="1"/>
            </p:cNvSpPr>
            <p:nvPr/>
          </p:nvSpPr>
          <p:spPr bwMode="auto">
            <a:xfrm>
              <a:off x="3741437" y="5496743"/>
              <a:ext cx="998505" cy="6449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tabLst>
                  <a:tab pos="390525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tabLst>
                  <a:tab pos="390525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tabLst>
                  <a:tab pos="3905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tabLst>
                  <a:tab pos="390525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tabLst>
                  <a:tab pos="390525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90525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90525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90525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90525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>
                  <a:solidFill>
                    <a:srgbClr val="9900FF"/>
                  </a:solidFill>
                  <a:latin typeface="Comic Sans MS" panose="030F0702030302020204" pitchFamily="66" charset="0"/>
                </a:rPr>
                <a:t>ln K =</a:t>
              </a:r>
            </a:p>
          </p:txBody>
        </p:sp>
        <p:sp>
          <p:nvSpPr>
            <p:cNvPr id="33810" name="Text Box 43"/>
            <p:cNvSpPr txBox="1">
              <a:spLocks noChangeArrowheads="1"/>
            </p:cNvSpPr>
            <p:nvPr/>
          </p:nvSpPr>
          <p:spPr bwMode="auto">
            <a:xfrm>
              <a:off x="4701874" y="5439591"/>
              <a:ext cx="739993" cy="487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>
                  <a:solidFill>
                    <a:srgbClr val="9900FF"/>
                  </a:solidFill>
                  <a:latin typeface="Symbol" panose="05050102010706020507" pitchFamily="18" charset="2"/>
                </a:rPr>
                <a:t>D</a:t>
              </a:r>
              <a:r>
                <a:rPr lang="it-IT" altLang="it-IT" sz="2700">
                  <a:solidFill>
                    <a:srgbClr val="9900FF"/>
                  </a:solidFill>
                  <a:latin typeface="Comic Sans MS" panose="030F0702030302020204" pitchFamily="66" charset="0"/>
                </a:rPr>
                <a:t>H°</a:t>
              </a:r>
            </a:p>
          </p:txBody>
        </p:sp>
        <p:sp>
          <p:nvSpPr>
            <p:cNvPr id="33811" name="Text Box 44"/>
            <p:cNvSpPr txBox="1">
              <a:spLocks noChangeArrowheads="1"/>
            </p:cNvSpPr>
            <p:nvPr/>
          </p:nvSpPr>
          <p:spPr bwMode="auto">
            <a:xfrm>
              <a:off x="4903488" y="5857104"/>
              <a:ext cx="341647" cy="487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>
                  <a:solidFill>
                    <a:srgbClr val="9900FF"/>
                  </a:solidFill>
                  <a:latin typeface="Comic Sans MS" panose="030F0702030302020204" pitchFamily="66" charset="0"/>
                </a:rPr>
                <a:t>R</a:t>
              </a:r>
            </a:p>
          </p:txBody>
        </p:sp>
        <p:sp>
          <p:nvSpPr>
            <p:cNvPr id="33812" name="Line 45"/>
            <p:cNvSpPr>
              <a:spLocks noChangeShapeType="1"/>
            </p:cNvSpPr>
            <p:nvPr/>
          </p:nvSpPr>
          <p:spPr bwMode="auto">
            <a:xfrm>
              <a:off x="4673300" y="5882504"/>
              <a:ext cx="781050" cy="0"/>
            </a:xfrm>
            <a:prstGeom prst="line">
              <a:avLst/>
            </a:prstGeom>
            <a:noFill/>
            <a:ln w="38100">
              <a:solidFill>
                <a:srgbClr val="99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3813" name="Object 46"/>
            <p:cNvGraphicFramePr>
              <a:graphicFrameLocks noChangeAspect="1"/>
            </p:cNvGraphicFramePr>
            <p:nvPr/>
          </p:nvGraphicFramePr>
          <p:xfrm>
            <a:off x="5319119" y="5119121"/>
            <a:ext cx="457200" cy="1400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3" name="Equazione" r:id="rId8" imgW="203112" imgH="279279" progId="Equation.3">
                    <p:embed/>
                  </p:oleObj>
                </mc:Choice>
                <mc:Fallback>
                  <p:oleObj name="Equazione" r:id="rId8" imgW="203112" imgH="279279" progId="Equation.3">
                    <p:embed/>
                    <p:pic>
                      <p:nvPicPr>
                        <p:cNvPr id="33813" name="Object 4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19119" y="5119121"/>
                          <a:ext cx="457200" cy="14001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814" name="Text Box 47"/>
            <p:cNvSpPr txBox="1">
              <a:spLocks noChangeArrowheads="1"/>
            </p:cNvSpPr>
            <p:nvPr/>
          </p:nvSpPr>
          <p:spPr bwMode="auto">
            <a:xfrm>
              <a:off x="5870274" y="5439591"/>
              <a:ext cx="560457" cy="487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>
                  <a:solidFill>
                    <a:srgbClr val="9900FF"/>
                  </a:solidFill>
                  <a:latin typeface="Comic Sans MS" panose="030F0702030302020204" pitchFamily="66" charset="0"/>
                </a:rPr>
                <a:t>dT</a:t>
              </a:r>
            </a:p>
          </p:txBody>
        </p:sp>
        <p:sp>
          <p:nvSpPr>
            <p:cNvPr id="33815" name="Text Box 48"/>
            <p:cNvSpPr txBox="1">
              <a:spLocks noChangeArrowheads="1"/>
            </p:cNvSpPr>
            <p:nvPr/>
          </p:nvSpPr>
          <p:spPr bwMode="auto">
            <a:xfrm>
              <a:off x="5900437" y="5857104"/>
              <a:ext cx="498741" cy="487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>
                  <a:solidFill>
                    <a:srgbClr val="9900FF"/>
                  </a:solidFill>
                  <a:latin typeface="Comic Sans MS" panose="030F0702030302020204" pitchFamily="66" charset="0"/>
                </a:rPr>
                <a:t>T</a:t>
              </a:r>
              <a:r>
                <a:rPr lang="it-IT" altLang="it-IT" sz="2700" baseline="30000">
                  <a:solidFill>
                    <a:srgbClr val="9900FF"/>
                  </a:solidFill>
                  <a:latin typeface="Comic Sans MS" panose="030F0702030302020204" pitchFamily="66" charset="0"/>
                </a:rPr>
                <a:t>2</a:t>
              </a:r>
              <a:endParaRPr lang="it-IT" altLang="it-IT" sz="2700">
                <a:solidFill>
                  <a:srgbClr val="9900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3816" name="Line 49"/>
            <p:cNvSpPr>
              <a:spLocks noChangeShapeType="1"/>
            </p:cNvSpPr>
            <p:nvPr/>
          </p:nvSpPr>
          <p:spPr bwMode="auto">
            <a:xfrm>
              <a:off x="5741688" y="5882504"/>
              <a:ext cx="781050" cy="0"/>
            </a:xfrm>
            <a:prstGeom prst="line">
              <a:avLst/>
            </a:prstGeom>
            <a:noFill/>
            <a:ln w="38100">
              <a:solidFill>
                <a:srgbClr val="99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uppo 45"/>
          <p:cNvGrpSpPr>
            <a:grpSpLocks/>
          </p:cNvGrpSpPr>
          <p:nvPr/>
        </p:nvGrpSpPr>
        <p:grpSpPr bwMode="auto">
          <a:xfrm>
            <a:off x="7813676" y="5467351"/>
            <a:ext cx="2868613" cy="904875"/>
            <a:chOff x="7049681" y="5509249"/>
            <a:chExt cx="2869759" cy="904684"/>
          </a:xfrm>
        </p:grpSpPr>
        <p:sp>
          <p:nvSpPr>
            <p:cNvPr id="33804" name="Text Box 51"/>
            <p:cNvSpPr txBox="1">
              <a:spLocks noChangeArrowheads="1"/>
            </p:cNvSpPr>
            <p:nvPr/>
          </p:nvSpPr>
          <p:spPr bwMode="auto">
            <a:xfrm>
              <a:off x="7049681" y="5566401"/>
              <a:ext cx="998505" cy="6449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tabLst>
                  <a:tab pos="390525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tabLst>
                  <a:tab pos="390525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tabLst>
                  <a:tab pos="3905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tabLst>
                  <a:tab pos="390525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tabLst>
                  <a:tab pos="390525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90525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90525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90525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90525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>
                  <a:solidFill>
                    <a:srgbClr val="9900FF"/>
                  </a:solidFill>
                  <a:latin typeface="Comic Sans MS" panose="030F0702030302020204" pitchFamily="66" charset="0"/>
                </a:rPr>
                <a:t>ln K =</a:t>
              </a:r>
            </a:p>
          </p:txBody>
        </p:sp>
        <p:sp>
          <p:nvSpPr>
            <p:cNvPr id="33805" name="Text Box 52"/>
            <p:cNvSpPr txBox="1">
              <a:spLocks noChangeArrowheads="1"/>
            </p:cNvSpPr>
            <p:nvPr/>
          </p:nvSpPr>
          <p:spPr bwMode="auto">
            <a:xfrm>
              <a:off x="7910106" y="5509249"/>
              <a:ext cx="970024" cy="487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>
                  <a:solidFill>
                    <a:srgbClr val="9900FF"/>
                  </a:solidFill>
                  <a:latin typeface="Comic Sans MS" panose="030F0702030302020204" pitchFamily="66" charset="0"/>
                </a:rPr>
                <a:t>-</a:t>
              </a:r>
              <a:r>
                <a:rPr lang="it-IT" altLang="it-IT" sz="2700">
                  <a:solidFill>
                    <a:srgbClr val="9900FF"/>
                  </a:solidFill>
                  <a:latin typeface="Symbol" panose="05050102010706020507" pitchFamily="18" charset="2"/>
                </a:rPr>
                <a:t> D</a:t>
              </a:r>
              <a:r>
                <a:rPr lang="it-IT" altLang="it-IT" sz="2700">
                  <a:solidFill>
                    <a:srgbClr val="9900FF"/>
                  </a:solidFill>
                  <a:latin typeface="Comic Sans MS" panose="030F0702030302020204" pitchFamily="66" charset="0"/>
                </a:rPr>
                <a:t>H°</a:t>
              </a:r>
            </a:p>
          </p:txBody>
        </p:sp>
        <p:sp>
          <p:nvSpPr>
            <p:cNvPr id="33806" name="Text Box 53"/>
            <p:cNvSpPr txBox="1">
              <a:spLocks noChangeArrowheads="1"/>
            </p:cNvSpPr>
            <p:nvPr/>
          </p:nvSpPr>
          <p:spPr bwMode="auto">
            <a:xfrm>
              <a:off x="8211731" y="5926762"/>
              <a:ext cx="575419" cy="487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>
                  <a:solidFill>
                    <a:srgbClr val="9900FF"/>
                  </a:solidFill>
                  <a:latin typeface="Comic Sans MS" panose="030F0702030302020204" pitchFamily="66" charset="0"/>
                </a:rPr>
                <a:t>RT</a:t>
              </a:r>
            </a:p>
          </p:txBody>
        </p:sp>
        <p:sp>
          <p:nvSpPr>
            <p:cNvPr id="33807" name="Text Box 55"/>
            <p:cNvSpPr txBox="1">
              <a:spLocks noChangeArrowheads="1"/>
            </p:cNvSpPr>
            <p:nvPr/>
          </p:nvSpPr>
          <p:spPr bwMode="auto">
            <a:xfrm>
              <a:off x="8837206" y="5680702"/>
              <a:ext cx="1082234" cy="487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>
                  <a:solidFill>
                    <a:srgbClr val="9900FF"/>
                  </a:solidFill>
                  <a:latin typeface="Comic Sans MS" panose="030F0702030302020204" pitchFamily="66" charset="0"/>
                </a:rPr>
                <a:t>+ cost</a:t>
              </a:r>
            </a:p>
          </p:txBody>
        </p:sp>
        <p:sp>
          <p:nvSpPr>
            <p:cNvPr id="33808" name="Line 49"/>
            <p:cNvSpPr>
              <a:spLocks noChangeShapeType="1"/>
            </p:cNvSpPr>
            <p:nvPr/>
          </p:nvSpPr>
          <p:spPr bwMode="auto">
            <a:xfrm>
              <a:off x="8048186" y="5930517"/>
              <a:ext cx="781050" cy="0"/>
            </a:xfrm>
            <a:prstGeom prst="line">
              <a:avLst/>
            </a:prstGeom>
            <a:noFill/>
            <a:ln w="38100">
              <a:solidFill>
                <a:srgbClr val="99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208786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080"/>
    </mc:Choice>
    <mc:Fallback>
      <p:transition spd="slow" advTm="220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09800" y="609600"/>
            <a:ext cx="7772400" cy="443136"/>
          </a:xfrm>
        </p:spPr>
        <p:txBody>
          <a:bodyPr/>
          <a:lstStyle/>
          <a:p>
            <a:r>
              <a:rPr lang="it-IT" sz="2400" dirty="0"/>
              <a:t>DIPENDENZA DI G DA P E T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09800" y="1052736"/>
            <a:ext cx="7772400" cy="5043264"/>
          </a:xfrm>
        </p:spPr>
        <p:txBody>
          <a:bodyPr/>
          <a:lstStyle/>
          <a:p>
            <a:pPr marL="0" indent="0">
              <a:buNone/>
            </a:pPr>
            <a:r>
              <a:rPr lang="it-IT" sz="2000" dirty="0">
                <a:solidFill>
                  <a:srgbClr val="0070C0"/>
                </a:solidFill>
              </a:rPr>
              <a:t>G = H – TS;  </a:t>
            </a:r>
            <a:r>
              <a:rPr lang="it-IT" sz="2000" dirty="0" err="1">
                <a:solidFill>
                  <a:srgbClr val="0070C0"/>
                </a:solidFill>
              </a:rPr>
              <a:t>dG</a:t>
            </a:r>
            <a:r>
              <a:rPr lang="it-IT" sz="2000" dirty="0">
                <a:solidFill>
                  <a:srgbClr val="0070C0"/>
                </a:solidFill>
              </a:rPr>
              <a:t> = </a:t>
            </a:r>
            <a:r>
              <a:rPr lang="it-IT" sz="2000" dirty="0" err="1">
                <a:solidFill>
                  <a:srgbClr val="0070C0"/>
                </a:solidFill>
              </a:rPr>
              <a:t>VdP</a:t>
            </a:r>
            <a:r>
              <a:rPr lang="it-IT" sz="2000" dirty="0">
                <a:solidFill>
                  <a:srgbClr val="0070C0"/>
                </a:solidFill>
              </a:rPr>
              <a:t> – </a:t>
            </a:r>
            <a:r>
              <a:rPr lang="it-IT" sz="2000" dirty="0" err="1">
                <a:solidFill>
                  <a:srgbClr val="0070C0"/>
                </a:solidFill>
              </a:rPr>
              <a:t>SdT</a:t>
            </a:r>
            <a:r>
              <a:rPr lang="it-IT" sz="2000" dirty="0">
                <a:solidFill>
                  <a:srgbClr val="0070C0"/>
                </a:solidFill>
              </a:rPr>
              <a:t>;      V = (</a:t>
            </a:r>
            <a:r>
              <a:rPr lang="it-IT" sz="2000" dirty="0">
                <a:solidFill>
                  <a:srgbClr val="0070C0"/>
                </a:solidFill>
                <a:sym typeface="Symbol" panose="05050102010706020507" pitchFamily="18" charset="2"/>
              </a:rPr>
              <a:t>G/P)</a:t>
            </a:r>
            <a:r>
              <a:rPr lang="it-IT" sz="2000" baseline="-25000" dirty="0">
                <a:solidFill>
                  <a:srgbClr val="0070C0"/>
                </a:solidFill>
                <a:sym typeface="Symbol" panose="05050102010706020507" pitchFamily="18" charset="2"/>
              </a:rPr>
              <a:t>T </a:t>
            </a:r>
            <a:r>
              <a:rPr lang="it-IT" sz="2000" dirty="0">
                <a:solidFill>
                  <a:srgbClr val="0070C0"/>
                </a:solidFill>
                <a:sym typeface="Symbol" panose="05050102010706020507" pitchFamily="18" charset="2"/>
              </a:rPr>
              <a:t>;      -S = </a:t>
            </a:r>
            <a:r>
              <a:rPr lang="it-IT" sz="2000" dirty="0">
                <a:solidFill>
                  <a:srgbClr val="0070C0"/>
                </a:solidFill>
              </a:rPr>
              <a:t>(</a:t>
            </a:r>
            <a:r>
              <a:rPr lang="it-IT" sz="2000" dirty="0">
                <a:solidFill>
                  <a:srgbClr val="0070C0"/>
                </a:solidFill>
                <a:sym typeface="Symbol" panose="05050102010706020507" pitchFamily="18" charset="2"/>
              </a:rPr>
              <a:t>G/T)</a:t>
            </a:r>
            <a:r>
              <a:rPr lang="it-IT" sz="2000" baseline="-25000" dirty="0">
                <a:solidFill>
                  <a:srgbClr val="0070C0"/>
                </a:solidFill>
                <a:sym typeface="Symbol" panose="05050102010706020507" pitchFamily="18" charset="2"/>
              </a:rPr>
              <a:t>P </a:t>
            </a:r>
          </a:p>
          <a:p>
            <a:pPr marL="0" indent="0">
              <a:buNone/>
            </a:pPr>
            <a:endParaRPr lang="it-IT" sz="2000" dirty="0">
              <a:solidFill>
                <a:srgbClr val="0070C0"/>
              </a:solidFill>
              <a:sym typeface="Symbol" panose="05050102010706020507" pitchFamily="18" charset="2"/>
            </a:endParaRPr>
          </a:p>
          <a:p>
            <a:pPr marL="0" indent="0">
              <a:buNone/>
            </a:pPr>
            <a:r>
              <a:rPr lang="it-IT" sz="2000" dirty="0">
                <a:sym typeface="Symbol" panose="05050102010706020507" pitchFamily="18" charset="2"/>
              </a:rPr>
              <a:t>S = (H – G)/T  =&gt; </a:t>
            </a:r>
            <a:r>
              <a:rPr lang="it-IT" sz="2000" dirty="0"/>
              <a:t>(</a:t>
            </a:r>
            <a:r>
              <a:rPr lang="it-IT" sz="2000" dirty="0">
                <a:sym typeface="Symbol" panose="05050102010706020507" pitchFamily="18" charset="2"/>
              </a:rPr>
              <a:t>G/T)</a:t>
            </a:r>
            <a:r>
              <a:rPr lang="it-IT" sz="2000" baseline="-25000" dirty="0">
                <a:sym typeface="Symbol" panose="05050102010706020507" pitchFamily="18" charset="2"/>
              </a:rPr>
              <a:t>P </a:t>
            </a:r>
            <a:r>
              <a:rPr lang="it-IT" sz="2000" dirty="0">
                <a:sym typeface="Symbol" panose="05050102010706020507" pitchFamily="18" charset="2"/>
              </a:rPr>
              <a:t>= -S = (G – H)/T   ma : </a:t>
            </a:r>
          </a:p>
          <a:p>
            <a:pPr marL="0" indent="0">
              <a:buNone/>
            </a:pPr>
            <a:r>
              <a:rPr lang="it-IT" sz="2000" dirty="0">
                <a:sym typeface="Symbol" panose="05050102010706020507" pitchFamily="18" charset="2"/>
              </a:rPr>
              <a:t>(G/T)/T = 1/T (G/T) + G((1/T)/T) = 1/T (G/T) + G(-1/T</a:t>
            </a:r>
            <a:r>
              <a:rPr lang="it-IT" sz="2000" baseline="30000" dirty="0">
                <a:sym typeface="Symbol" panose="05050102010706020507" pitchFamily="18" charset="2"/>
              </a:rPr>
              <a:t>2</a:t>
            </a:r>
            <a:r>
              <a:rPr lang="it-IT" sz="2000" dirty="0">
                <a:sym typeface="Symbol" panose="05050102010706020507" pitchFamily="18" charset="2"/>
              </a:rPr>
              <a:t>) =</a:t>
            </a:r>
          </a:p>
          <a:p>
            <a:pPr marL="0" indent="0">
              <a:buNone/>
            </a:pPr>
            <a:r>
              <a:rPr lang="it-IT" sz="2000" dirty="0">
                <a:sym typeface="Symbol" panose="05050102010706020507" pitchFamily="18" charset="2"/>
              </a:rPr>
              <a:t>= 1/T {(G/T) – G/T}</a:t>
            </a:r>
          </a:p>
          <a:p>
            <a:pPr marL="0" indent="0">
              <a:buNone/>
            </a:pPr>
            <a:r>
              <a:rPr lang="it-IT" sz="2000" dirty="0">
                <a:sym typeface="Symbol" panose="05050102010706020507" pitchFamily="18" charset="2"/>
              </a:rPr>
              <a:t>Da cui:</a:t>
            </a:r>
          </a:p>
          <a:p>
            <a:pPr marL="0" indent="0">
              <a:buNone/>
            </a:pPr>
            <a:r>
              <a:rPr lang="it-IT" sz="2000" dirty="0">
                <a:solidFill>
                  <a:srgbClr val="FF0000"/>
                </a:solidFill>
                <a:sym typeface="Symbol" panose="05050102010706020507" pitchFamily="18" charset="2"/>
              </a:rPr>
              <a:t>		(G/T)/T = -H/T</a:t>
            </a:r>
            <a:r>
              <a:rPr lang="it-IT" sz="2000" baseline="30000" dirty="0">
                <a:solidFill>
                  <a:srgbClr val="FF0000"/>
                </a:solidFill>
                <a:sym typeface="Symbol" panose="05050102010706020507" pitchFamily="18" charset="2"/>
              </a:rPr>
              <a:t>2  </a:t>
            </a:r>
            <a:r>
              <a:rPr lang="it-IT" sz="2000" dirty="0">
                <a:solidFill>
                  <a:srgbClr val="FF0000"/>
                </a:solidFill>
                <a:sym typeface="Symbol" panose="05050102010706020507" pitchFamily="18" charset="2"/>
              </a:rPr>
              <a:t>    </a:t>
            </a:r>
          </a:p>
          <a:p>
            <a:pPr marL="0" indent="0">
              <a:buNone/>
            </a:pPr>
            <a:endParaRPr lang="it-IT" sz="2000" baseline="30000" dirty="0">
              <a:solidFill>
                <a:srgbClr val="FF0000"/>
              </a:solidFill>
              <a:sym typeface="Symbol" panose="05050102010706020507" pitchFamily="18" charset="2"/>
            </a:endParaRPr>
          </a:p>
          <a:p>
            <a:pPr marL="0" indent="0">
              <a:buNone/>
            </a:pPr>
            <a:r>
              <a:rPr lang="it-IT" sz="2000" dirty="0">
                <a:sym typeface="Symbol" panose="05050102010706020507" pitchFamily="18" charset="2"/>
              </a:rPr>
              <a:t>Per una reazione chimica </a:t>
            </a:r>
            <a:r>
              <a:rPr lang="it-IT" sz="2000" dirty="0">
                <a:latin typeface="Symbol" panose="05050102010706020507" pitchFamily="18" charset="2"/>
                <a:sym typeface="Symbol" panose="05050102010706020507" pitchFamily="18" charset="2"/>
              </a:rPr>
              <a:t>D</a:t>
            </a:r>
            <a:r>
              <a:rPr lang="it-IT" sz="2000" dirty="0">
                <a:sym typeface="Symbol" panose="05050102010706020507" pitchFamily="18" charset="2"/>
              </a:rPr>
              <a:t>G = </a:t>
            </a:r>
            <a:r>
              <a:rPr lang="it-IT" sz="2000" dirty="0" err="1">
                <a:sym typeface="Symbol" panose="05050102010706020507" pitchFamily="18" charset="2"/>
              </a:rPr>
              <a:t>G</a:t>
            </a:r>
            <a:r>
              <a:rPr lang="it-IT" sz="2000" baseline="-25000" dirty="0" err="1">
                <a:sym typeface="Symbol" panose="05050102010706020507" pitchFamily="18" charset="2"/>
              </a:rPr>
              <a:t>f</a:t>
            </a:r>
            <a:r>
              <a:rPr lang="it-IT" sz="2000" baseline="-25000" dirty="0">
                <a:sym typeface="Symbol" panose="05050102010706020507" pitchFamily="18" charset="2"/>
              </a:rPr>
              <a:t> </a:t>
            </a:r>
            <a:r>
              <a:rPr lang="it-IT" sz="2000" dirty="0">
                <a:sym typeface="Symbol" panose="05050102010706020507" pitchFamily="18" charset="2"/>
              </a:rPr>
              <a:t>– </a:t>
            </a:r>
            <a:r>
              <a:rPr lang="it-IT" sz="2000" dirty="0" err="1">
                <a:sym typeface="Symbol" panose="05050102010706020507" pitchFamily="18" charset="2"/>
              </a:rPr>
              <a:t>G</a:t>
            </a:r>
            <a:r>
              <a:rPr lang="it-IT" sz="2000" baseline="-25000" dirty="0" err="1">
                <a:sym typeface="Symbol" panose="05050102010706020507" pitchFamily="18" charset="2"/>
              </a:rPr>
              <a:t>i</a:t>
            </a:r>
            <a:r>
              <a:rPr lang="it-IT" sz="2000" dirty="0">
                <a:sym typeface="Symbol" panose="05050102010706020507" pitchFamily="18" charset="2"/>
              </a:rPr>
              <a:t>   e       </a:t>
            </a:r>
            <a:r>
              <a:rPr lang="it-IT" sz="2400" dirty="0">
                <a:solidFill>
                  <a:srgbClr val="FF0000"/>
                </a:solidFill>
                <a:sym typeface="Symbol" panose="05050102010706020507" pitchFamily="18" charset="2"/>
              </a:rPr>
              <a:t>(</a:t>
            </a:r>
            <a:r>
              <a:rPr lang="it-IT" sz="2400" dirty="0">
                <a:solidFill>
                  <a:srgbClr val="FF0000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D</a:t>
            </a:r>
            <a:r>
              <a:rPr lang="it-IT" sz="2400" dirty="0">
                <a:solidFill>
                  <a:srgbClr val="FF0000"/>
                </a:solidFill>
                <a:sym typeface="Symbol" panose="05050102010706020507" pitchFamily="18" charset="2"/>
              </a:rPr>
              <a:t>G/T)/T = - </a:t>
            </a:r>
            <a:r>
              <a:rPr lang="it-IT" sz="2400" dirty="0">
                <a:solidFill>
                  <a:srgbClr val="FF0000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D</a:t>
            </a:r>
            <a:r>
              <a:rPr lang="it-IT" sz="2400" dirty="0">
                <a:solidFill>
                  <a:srgbClr val="FF0000"/>
                </a:solidFill>
                <a:sym typeface="Symbol" panose="05050102010706020507" pitchFamily="18" charset="2"/>
              </a:rPr>
              <a:t>H/T</a:t>
            </a:r>
            <a:r>
              <a:rPr lang="it-IT" sz="2400" baseline="30000" dirty="0">
                <a:solidFill>
                  <a:srgbClr val="FF0000"/>
                </a:solidFill>
                <a:sym typeface="Symbol" panose="05050102010706020507" pitchFamily="18" charset="2"/>
              </a:rPr>
              <a:t>2 </a:t>
            </a:r>
            <a:r>
              <a:rPr lang="it-IT" sz="2400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</a:p>
          <a:p>
            <a:pPr marL="0" indent="0">
              <a:buNone/>
            </a:pPr>
            <a:r>
              <a:rPr lang="it-IT" sz="1800" dirty="0">
                <a:solidFill>
                  <a:srgbClr val="FF0000"/>
                </a:solidFill>
                <a:sym typeface="Symbol" panose="05050102010706020507" pitchFamily="18" charset="2"/>
              </a:rPr>
              <a:t>Noto il </a:t>
            </a:r>
            <a:r>
              <a:rPr lang="it-IT" sz="1800" dirty="0">
                <a:solidFill>
                  <a:srgbClr val="FF0000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D</a:t>
            </a:r>
            <a:r>
              <a:rPr lang="it-IT" sz="1800" dirty="0">
                <a:solidFill>
                  <a:srgbClr val="FF0000"/>
                </a:solidFill>
                <a:sym typeface="Symbol" panose="05050102010706020507" pitchFamily="18" charset="2"/>
              </a:rPr>
              <a:t>H di una reazione si può calcolare come varia con T il </a:t>
            </a:r>
            <a:r>
              <a:rPr lang="it-IT" sz="1800" dirty="0">
                <a:solidFill>
                  <a:srgbClr val="FF0000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D</a:t>
            </a:r>
            <a:r>
              <a:rPr lang="it-IT" sz="1800" dirty="0">
                <a:solidFill>
                  <a:srgbClr val="FF0000"/>
                </a:solidFill>
                <a:sym typeface="Symbol" panose="05050102010706020507" pitchFamily="18" charset="2"/>
              </a:rPr>
              <a:t>G e quindi a quale T la reazione può diventare spontanea.</a:t>
            </a:r>
            <a:endParaRPr lang="it-IT" sz="1800" dirty="0">
              <a:sym typeface="Symbol" panose="05050102010706020507" pitchFamily="18" charset="2"/>
            </a:endParaRPr>
          </a:p>
          <a:p>
            <a:pPr marL="0" indent="0">
              <a:buNone/>
            </a:pPr>
            <a:endParaRPr lang="it-IT" sz="1800" dirty="0">
              <a:sym typeface="Symbol" panose="05050102010706020507" pitchFamily="18" charset="2"/>
            </a:endParaRPr>
          </a:p>
          <a:p>
            <a:pPr marL="0" indent="0">
              <a:buNone/>
            </a:pPr>
            <a:r>
              <a:rPr lang="it-IT" sz="1800" dirty="0">
                <a:sym typeface="Symbol" panose="05050102010706020507" pitchFamily="18" charset="2"/>
              </a:rPr>
              <a:t>Da  </a:t>
            </a:r>
            <a:r>
              <a:rPr lang="it-IT" altLang="it-IT" sz="1800" b="1" dirty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it-IT" altLang="it-IT" sz="1800" b="1" dirty="0">
                <a:solidFill>
                  <a:srgbClr val="FF0000"/>
                </a:solidFill>
                <a:latin typeface="Arial" panose="020B0604020202020204" pitchFamily="34" charset="0"/>
              </a:rPr>
              <a:t>G° =  - RT ln K* :  d(</a:t>
            </a:r>
            <a:r>
              <a:rPr lang="it-IT" altLang="it-IT" sz="1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lnK</a:t>
            </a:r>
            <a:r>
              <a:rPr lang="it-IT" altLang="it-IT" sz="1800" b="1" dirty="0">
                <a:solidFill>
                  <a:srgbClr val="FF0000"/>
                </a:solidFill>
                <a:latin typeface="Arial" panose="020B0604020202020204" pitchFamily="34" charset="0"/>
              </a:rPr>
              <a:t>)/</a:t>
            </a:r>
            <a:r>
              <a:rPr lang="it-IT" altLang="it-IT" sz="1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dT</a:t>
            </a:r>
            <a:r>
              <a:rPr lang="it-IT" altLang="it-IT" sz="1800" b="1" dirty="0">
                <a:solidFill>
                  <a:srgbClr val="FF0000"/>
                </a:solidFill>
                <a:latin typeface="Arial" panose="020B0604020202020204" pitchFamily="34" charset="0"/>
              </a:rPr>
              <a:t> = - 1/R d(</a:t>
            </a:r>
            <a:r>
              <a:rPr lang="it-IT" altLang="it-IT" sz="1800" b="1" dirty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it-IT" altLang="it-IT" sz="1800" b="1" dirty="0">
                <a:solidFill>
                  <a:srgbClr val="FF0000"/>
                </a:solidFill>
                <a:latin typeface="Arial" panose="020B0604020202020204" pitchFamily="34" charset="0"/>
              </a:rPr>
              <a:t>G°/T)/</a:t>
            </a:r>
            <a:r>
              <a:rPr lang="it-IT" altLang="it-IT" sz="1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dT</a:t>
            </a:r>
            <a:r>
              <a:rPr lang="it-IT" altLang="it-IT" sz="1800" b="1" dirty="0">
                <a:solidFill>
                  <a:srgbClr val="FF0000"/>
                </a:solidFill>
                <a:latin typeface="Arial" panose="020B0604020202020204" pitchFamily="34" charset="0"/>
              </a:rPr>
              <a:t> = </a:t>
            </a:r>
            <a:r>
              <a:rPr lang="it-IT" altLang="it-IT" sz="1800" b="1" dirty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it-IT" altLang="it-IT" sz="1800" b="1" dirty="0">
                <a:solidFill>
                  <a:srgbClr val="FF0000"/>
                </a:solidFill>
                <a:latin typeface="Arial" panose="020B0604020202020204" pitchFamily="34" charset="0"/>
              </a:rPr>
              <a:t>H°/RT</a:t>
            </a:r>
            <a:r>
              <a:rPr lang="it-IT" altLang="it-IT" sz="1800" b="1" baseline="30000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r>
              <a:rPr lang="it-IT" altLang="it-IT" sz="1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endParaRPr lang="it-IT" altLang="it-IT" sz="1800" b="1" baseline="300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it-IT" sz="1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002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759"/>
    </mc:Choice>
    <mc:Fallback>
      <p:transition spd="slow" advTm="245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WordArt 2"/>
          <p:cNvSpPr>
            <a:spLocks noChangeArrowheads="1" noChangeShapeType="1" noTextEdit="1"/>
          </p:cNvSpPr>
          <p:nvPr/>
        </p:nvSpPr>
        <p:spPr bwMode="auto">
          <a:xfrm>
            <a:off x="2066925" y="131763"/>
            <a:ext cx="7666038" cy="596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5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Forme diverse di K e loro relazioni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382963" y="885826"/>
            <a:ext cx="4449762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24" tIns="31312" rIns="62624" bIns="31312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000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r>
              <a:rPr lang="it-IT" altLang="it-IT" sz="3000" b="1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r>
              <a:rPr lang="it-IT" altLang="it-IT" sz="3000">
                <a:solidFill>
                  <a:srgbClr val="FF0000"/>
                </a:solidFill>
                <a:latin typeface="Arial" panose="020B0604020202020204" pitchFamily="34" charset="0"/>
              </a:rPr>
              <a:t>  +  b</a:t>
            </a:r>
            <a:r>
              <a:rPr lang="it-IT" altLang="it-IT" sz="3000" b="1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  <a:r>
              <a:rPr lang="it-IT" altLang="it-IT" sz="3000">
                <a:solidFill>
                  <a:srgbClr val="FF0000"/>
                </a:solidFill>
                <a:latin typeface="Arial" panose="020B0604020202020204" pitchFamily="34" charset="0"/>
              </a:rPr>
              <a:t>          c</a:t>
            </a:r>
            <a:r>
              <a:rPr lang="it-IT" altLang="it-IT" sz="30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r>
              <a:rPr lang="it-IT" altLang="it-IT" sz="3000">
                <a:solidFill>
                  <a:srgbClr val="FF0000"/>
                </a:solidFill>
                <a:latin typeface="Arial" panose="020B0604020202020204" pitchFamily="34" charset="0"/>
              </a:rPr>
              <a:t>  +  d</a:t>
            </a:r>
            <a:r>
              <a:rPr lang="it-IT" altLang="it-IT" sz="3000" b="1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  <a:endParaRPr lang="it-IT" altLang="it-IT" sz="3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grpSp>
        <p:nvGrpSpPr>
          <p:cNvPr id="47108" name="Gruppo 22"/>
          <p:cNvGrpSpPr>
            <a:grpSpLocks/>
          </p:cNvGrpSpPr>
          <p:nvPr/>
        </p:nvGrpSpPr>
        <p:grpSpPr bwMode="auto">
          <a:xfrm>
            <a:off x="1533526" y="1512888"/>
            <a:ext cx="2424113" cy="1027112"/>
            <a:chOff x="223840" y="1498601"/>
            <a:chExt cx="2424717" cy="1026557"/>
          </a:xfrm>
        </p:grpSpPr>
        <p:sp>
          <p:nvSpPr>
            <p:cNvPr id="34868" name="Text Box 4"/>
            <p:cNvSpPr txBox="1">
              <a:spLocks noChangeArrowheads="1"/>
            </p:cNvSpPr>
            <p:nvPr/>
          </p:nvSpPr>
          <p:spPr bwMode="auto">
            <a:xfrm>
              <a:off x="1238066" y="1498601"/>
              <a:ext cx="1410491" cy="5249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0000FF"/>
                  </a:solidFill>
                  <a:latin typeface="Arial" panose="020B0604020202020204" pitchFamily="34" charset="0"/>
                </a:rPr>
                <a:t>a</a:t>
              </a:r>
              <a:r>
                <a:rPr lang="it-IT" altLang="it-IT" sz="3000" baseline="30000">
                  <a:solidFill>
                    <a:srgbClr val="0000FF"/>
                  </a:solidFill>
                  <a:latin typeface="Arial" panose="020B0604020202020204" pitchFamily="34" charset="0"/>
                </a:rPr>
                <a:t>d</a:t>
              </a:r>
              <a:r>
                <a:rPr lang="it-IT" altLang="it-IT" sz="3000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D</a:t>
              </a:r>
              <a:r>
                <a:rPr lang="it-IT" altLang="it-IT" sz="3000">
                  <a:solidFill>
                    <a:srgbClr val="0000FF"/>
                  </a:solidFill>
                  <a:latin typeface="Arial" panose="020B0604020202020204" pitchFamily="34" charset="0"/>
                </a:rPr>
                <a:t>  a</a:t>
              </a:r>
              <a:r>
                <a:rPr lang="it-IT" altLang="it-IT" sz="3000" baseline="30000">
                  <a:solidFill>
                    <a:srgbClr val="0000FF"/>
                  </a:solidFill>
                  <a:latin typeface="Arial" panose="020B0604020202020204" pitchFamily="34" charset="0"/>
                </a:rPr>
                <a:t>c</a:t>
              </a:r>
              <a:r>
                <a:rPr lang="it-IT" altLang="it-IT" sz="3000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C</a:t>
              </a:r>
              <a:endParaRPr lang="it-IT" altLang="it-IT" sz="30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869" name="Text Box 5"/>
            <p:cNvSpPr txBox="1">
              <a:spLocks noChangeArrowheads="1"/>
            </p:cNvSpPr>
            <p:nvPr/>
          </p:nvSpPr>
          <p:spPr bwMode="auto">
            <a:xfrm>
              <a:off x="1238066" y="2000251"/>
              <a:ext cx="1274492" cy="5249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0000FF"/>
                  </a:solidFill>
                  <a:latin typeface="Arial" panose="020B0604020202020204" pitchFamily="34" charset="0"/>
                </a:rPr>
                <a:t>a</a:t>
              </a:r>
              <a:r>
                <a:rPr lang="it-IT" altLang="it-IT" sz="3000" baseline="30000">
                  <a:solidFill>
                    <a:srgbClr val="0000FF"/>
                  </a:solidFill>
                  <a:latin typeface="Arial" panose="020B0604020202020204" pitchFamily="34" charset="0"/>
                </a:rPr>
                <a:t>a</a:t>
              </a:r>
              <a:r>
                <a:rPr lang="it-IT" altLang="it-IT" sz="3000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A</a:t>
              </a:r>
              <a:r>
                <a:rPr lang="it-IT" altLang="it-IT" sz="3000">
                  <a:solidFill>
                    <a:srgbClr val="0000FF"/>
                  </a:solidFill>
                  <a:latin typeface="Arial" panose="020B0604020202020204" pitchFamily="34" charset="0"/>
                </a:rPr>
                <a:t> a</a:t>
              </a:r>
              <a:r>
                <a:rPr lang="it-IT" altLang="it-IT" sz="3000" baseline="30000">
                  <a:solidFill>
                    <a:srgbClr val="0000FF"/>
                  </a:solidFill>
                  <a:latin typeface="Arial" panose="020B0604020202020204" pitchFamily="34" charset="0"/>
                </a:rPr>
                <a:t>b</a:t>
              </a:r>
              <a:r>
                <a:rPr lang="it-IT" altLang="it-IT" sz="3000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B</a:t>
              </a:r>
              <a:endParaRPr lang="it-IT" altLang="it-IT" sz="30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870" name="Line 6"/>
            <p:cNvSpPr>
              <a:spLocks noChangeShapeType="1"/>
            </p:cNvSpPr>
            <p:nvPr/>
          </p:nvSpPr>
          <p:spPr bwMode="auto">
            <a:xfrm>
              <a:off x="1222192" y="2060575"/>
              <a:ext cx="1268413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871" name="Text Box 7"/>
            <p:cNvSpPr txBox="1">
              <a:spLocks noChangeArrowheads="1"/>
            </p:cNvSpPr>
            <p:nvPr/>
          </p:nvSpPr>
          <p:spPr bwMode="auto">
            <a:xfrm>
              <a:off x="223840" y="1820864"/>
              <a:ext cx="985968" cy="5246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 b="1">
                  <a:solidFill>
                    <a:srgbClr val="0000FF"/>
                  </a:solidFill>
                  <a:latin typeface="Arial" panose="020B0604020202020204" pitchFamily="34" charset="0"/>
                </a:rPr>
                <a:t> K</a:t>
              </a:r>
              <a:r>
                <a:rPr lang="it-IT" altLang="it-IT" sz="3000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c</a:t>
              </a:r>
              <a:r>
                <a:rPr lang="it-IT" altLang="it-IT" sz="3000" b="1">
                  <a:solidFill>
                    <a:srgbClr val="0000FF"/>
                  </a:solidFill>
                  <a:latin typeface="Arial" panose="020B0604020202020204" pitchFamily="34" charset="0"/>
                </a:rPr>
                <a:t> =</a:t>
              </a:r>
            </a:p>
          </p:txBody>
        </p:sp>
      </p:grpSp>
      <p:sp>
        <p:nvSpPr>
          <p:cNvPr id="47109" name="Text Box 8"/>
          <p:cNvSpPr txBox="1">
            <a:spLocks noChangeArrowheads="1"/>
          </p:cNvSpPr>
          <p:nvPr/>
        </p:nvSpPr>
        <p:spPr bwMode="auto">
          <a:xfrm>
            <a:off x="3857626" y="1781176"/>
            <a:ext cx="1033463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24" tIns="31312" rIns="62624" bIns="31312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000">
                <a:solidFill>
                  <a:srgbClr val="0000FF"/>
                </a:solidFill>
                <a:latin typeface="Arial" panose="020B0604020202020204" pitchFamily="34" charset="0"/>
              </a:rPr>
              <a:t>, </a:t>
            </a:r>
            <a:r>
              <a:rPr lang="it-IT" altLang="it-IT" sz="1800">
                <a:solidFill>
                  <a:srgbClr val="0000FF"/>
                </a:solidFill>
                <a:latin typeface="Arial" panose="020B0604020202020204" pitchFamily="34" charset="0"/>
              </a:rPr>
              <a:t>ovvero</a:t>
            </a:r>
          </a:p>
        </p:txBody>
      </p:sp>
      <p:grpSp>
        <p:nvGrpSpPr>
          <p:cNvPr id="47110" name="Gruppo 21"/>
          <p:cNvGrpSpPr>
            <a:grpSpLocks/>
          </p:cNvGrpSpPr>
          <p:nvPr/>
        </p:nvGrpSpPr>
        <p:grpSpPr bwMode="auto">
          <a:xfrm>
            <a:off x="4927601" y="1558925"/>
            <a:ext cx="2449513" cy="1200150"/>
            <a:chOff x="4975227" y="1484313"/>
            <a:chExt cx="2449514" cy="1200150"/>
          </a:xfrm>
        </p:grpSpPr>
        <p:sp>
          <p:nvSpPr>
            <p:cNvPr id="34863" name="Text Box 9"/>
            <p:cNvSpPr txBox="1">
              <a:spLocks noChangeArrowheads="1"/>
            </p:cNvSpPr>
            <p:nvPr/>
          </p:nvSpPr>
          <p:spPr bwMode="auto">
            <a:xfrm>
              <a:off x="5876926" y="1498601"/>
              <a:ext cx="1489038" cy="5249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0000FF"/>
                  </a:solidFill>
                  <a:latin typeface="Arial" panose="020B0604020202020204" pitchFamily="34" charset="0"/>
                </a:rPr>
                <a:t>[C]</a:t>
              </a:r>
              <a:r>
                <a:rPr lang="it-IT" altLang="it-IT" sz="3000" baseline="30000">
                  <a:solidFill>
                    <a:srgbClr val="0000FF"/>
                  </a:solidFill>
                  <a:latin typeface="Arial" panose="020B0604020202020204" pitchFamily="34" charset="0"/>
                </a:rPr>
                <a:t>c</a:t>
              </a:r>
              <a:r>
                <a:rPr lang="it-IT" altLang="it-IT" sz="3000">
                  <a:solidFill>
                    <a:srgbClr val="0000FF"/>
                  </a:solidFill>
                  <a:latin typeface="Arial" panose="020B0604020202020204" pitchFamily="34" charset="0"/>
                </a:rPr>
                <a:t> [D]</a:t>
              </a:r>
              <a:r>
                <a:rPr lang="it-IT" altLang="it-IT" sz="3000" baseline="30000">
                  <a:solidFill>
                    <a:srgbClr val="0000FF"/>
                  </a:solidFill>
                  <a:latin typeface="Arial" panose="020B0604020202020204" pitchFamily="34" charset="0"/>
                </a:rPr>
                <a:t>d</a:t>
              </a:r>
              <a:endParaRPr lang="it-IT" altLang="it-IT" sz="30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864" name="Text Box 10"/>
            <p:cNvSpPr txBox="1">
              <a:spLocks noChangeArrowheads="1"/>
            </p:cNvSpPr>
            <p:nvPr/>
          </p:nvSpPr>
          <p:spPr bwMode="auto">
            <a:xfrm>
              <a:off x="5876927" y="2005014"/>
              <a:ext cx="1461787" cy="5249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0000FF"/>
                  </a:solidFill>
                  <a:latin typeface="Arial" panose="020B0604020202020204" pitchFamily="34" charset="0"/>
                </a:rPr>
                <a:t>[A]</a:t>
              </a:r>
              <a:r>
                <a:rPr lang="it-IT" altLang="it-IT" sz="3000" baseline="30000">
                  <a:solidFill>
                    <a:srgbClr val="0000FF"/>
                  </a:solidFill>
                  <a:latin typeface="Arial" panose="020B0604020202020204" pitchFamily="34" charset="0"/>
                </a:rPr>
                <a:t>a</a:t>
              </a:r>
              <a:r>
                <a:rPr lang="it-IT" altLang="it-IT" sz="3000">
                  <a:solidFill>
                    <a:srgbClr val="0000FF"/>
                  </a:solidFill>
                  <a:latin typeface="Arial" panose="020B0604020202020204" pitchFamily="34" charset="0"/>
                </a:rPr>
                <a:t> [B]</a:t>
              </a:r>
              <a:r>
                <a:rPr lang="it-IT" altLang="it-IT" sz="3000" baseline="30000">
                  <a:solidFill>
                    <a:srgbClr val="0000FF"/>
                  </a:solidFill>
                  <a:latin typeface="Arial" panose="020B0604020202020204" pitchFamily="34" charset="0"/>
                </a:rPr>
                <a:t>b</a:t>
              </a:r>
              <a:endParaRPr lang="it-IT" altLang="it-IT" sz="30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865" name="Line 11"/>
            <p:cNvSpPr>
              <a:spLocks noChangeShapeType="1"/>
            </p:cNvSpPr>
            <p:nvPr/>
          </p:nvSpPr>
          <p:spPr bwMode="auto">
            <a:xfrm>
              <a:off x="5859465" y="2065338"/>
              <a:ext cx="1270000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866" name="Text Box 12"/>
            <p:cNvSpPr txBox="1">
              <a:spLocks noChangeArrowheads="1"/>
            </p:cNvSpPr>
            <p:nvPr/>
          </p:nvSpPr>
          <p:spPr bwMode="auto">
            <a:xfrm>
              <a:off x="5038726" y="1820864"/>
              <a:ext cx="878294" cy="5249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 b="1">
                  <a:solidFill>
                    <a:srgbClr val="0000FF"/>
                  </a:solidFill>
                  <a:latin typeface="Arial" panose="020B0604020202020204" pitchFamily="34" charset="0"/>
                </a:rPr>
                <a:t>K</a:t>
              </a:r>
              <a:r>
                <a:rPr lang="it-IT" altLang="it-IT" sz="3000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c</a:t>
              </a:r>
              <a:r>
                <a:rPr lang="it-IT" altLang="it-IT" sz="3000" b="1">
                  <a:solidFill>
                    <a:srgbClr val="0000FF"/>
                  </a:solidFill>
                  <a:latin typeface="Arial" panose="020B0604020202020204" pitchFamily="34" charset="0"/>
                </a:rPr>
                <a:t> =</a:t>
              </a:r>
            </a:p>
          </p:txBody>
        </p:sp>
        <p:sp>
          <p:nvSpPr>
            <p:cNvPr id="34867" name="Rectangle 17"/>
            <p:cNvSpPr>
              <a:spLocks noChangeArrowheads="1"/>
            </p:cNvSpPr>
            <p:nvPr/>
          </p:nvSpPr>
          <p:spPr bwMode="auto">
            <a:xfrm>
              <a:off x="4975227" y="1484313"/>
              <a:ext cx="2449514" cy="1200150"/>
            </a:xfrm>
            <a:prstGeom prst="rect">
              <a:avLst/>
            </a:prstGeom>
            <a:noFill/>
            <a:ln w="57150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sp>
        <p:nvSpPr>
          <p:cNvPr id="34823" name="Line 43"/>
          <p:cNvSpPr>
            <a:spLocks noChangeShapeType="1"/>
          </p:cNvSpPr>
          <p:nvPr/>
        </p:nvSpPr>
        <p:spPr bwMode="auto">
          <a:xfrm>
            <a:off x="5199064" y="1119188"/>
            <a:ext cx="7000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9" tIns="45709" rIns="91419" bIns="45709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24" name="Line 44"/>
          <p:cNvSpPr>
            <a:spLocks noChangeShapeType="1"/>
          </p:cNvSpPr>
          <p:nvPr/>
        </p:nvSpPr>
        <p:spPr bwMode="auto">
          <a:xfrm rot="10800000">
            <a:off x="5172075" y="1235075"/>
            <a:ext cx="7000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9" tIns="45709" rIns="91419" bIns="45709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113" name="Gruppo 20"/>
          <p:cNvGrpSpPr>
            <a:grpSpLocks/>
          </p:cNvGrpSpPr>
          <p:nvPr/>
        </p:nvGrpSpPr>
        <p:grpSpPr bwMode="auto">
          <a:xfrm>
            <a:off x="7748589" y="1524001"/>
            <a:ext cx="2492375" cy="1235075"/>
            <a:chOff x="583880" y="2520950"/>
            <a:chExt cx="2491110" cy="1235077"/>
          </a:xfrm>
        </p:grpSpPr>
        <p:sp>
          <p:nvSpPr>
            <p:cNvPr id="34858" name="Text Box 13"/>
            <p:cNvSpPr txBox="1">
              <a:spLocks noChangeArrowheads="1"/>
            </p:cNvSpPr>
            <p:nvPr/>
          </p:nvSpPr>
          <p:spPr bwMode="auto">
            <a:xfrm>
              <a:off x="1584326" y="2520950"/>
              <a:ext cx="1410491" cy="5249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0000FF"/>
                  </a:solidFill>
                  <a:latin typeface="Arial" panose="020B0604020202020204" pitchFamily="34" charset="0"/>
                </a:rPr>
                <a:t>p</a:t>
              </a:r>
              <a:r>
                <a:rPr lang="it-IT" altLang="it-IT" sz="3000" baseline="30000">
                  <a:solidFill>
                    <a:srgbClr val="0000FF"/>
                  </a:solidFill>
                  <a:latin typeface="Arial" panose="020B0604020202020204" pitchFamily="34" charset="0"/>
                </a:rPr>
                <a:t>c</a:t>
              </a:r>
              <a:r>
                <a:rPr lang="it-IT" altLang="it-IT" sz="3000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C</a:t>
              </a:r>
              <a:r>
                <a:rPr lang="it-IT" altLang="it-IT" sz="3000">
                  <a:solidFill>
                    <a:srgbClr val="0000FF"/>
                  </a:solidFill>
                  <a:latin typeface="Arial" panose="020B0604020202020204" pitchFamily="34" charset="0"/>
                </a:rPr>
                <a:t>  p</a:t>
              </a:r>
              <a:r>
                <a:rPr lang="it-IT" altLang="it-IT" sz="3000" baseline="30000">
                  <a:solidFill>
                    <a:srgbClr val="0000FF"/>
                  </a:solidFill>
                  <a:latin typeface="Arial" panose="020B0604020202020204" pitchFamily="34" charset="0"/>
                </a:rPr>
                <a:t>d</a:t>
              </a:r>
              <a:r>
                <a:rPr lang="it-IT" altLang="it-IT" sz="3000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D</a:t>
              </a:r>
              <a:endParaRPr lang="it-IT" altLang="it-IT" sz="30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859" name="Text Box 14"/>
            <p:cNvSpPr txBox="1">
              <a:spLocks noChangeArrowheads="1"/>
            </p:cNvSpPr>
            <p:nvPr/>
          </p:nvSpPr>
          <p:spPr bwMode="auto">
            <a:xfrm>
              <a:off x="1584327" y="3027364"/>
              <a:ext cx="1274492" cy="5249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0000FF"/>
                  </a:solidFill>
                  <a:latin typeface="Arial" panose="020B0604020202020204" pitchFamily="34" charset="0"/>
                </a:rPr>
                <a:t>p</a:t>
              </a:r>
              <a:r>
                <a:rPr lang="it-IT" altLang="it-IT" sz="3000" baseline="30000">
                  <a:solidFill>
                    <a:srgbClr val="0000FF"/>
                  </a:solidFill>
                  <a:latin typeface="Arial" panose="020B0604020202020204" pitchFamily="34" charset="0"/>
                </a:rPr>
                <a:t>a</a:t>
              </a:r>
              <a:r>
                <a:rPr lang="it-IT" altLang="it-IT" sz="3000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A</a:t>
              </a:r>
              <a:r>
                <a:rPr lang="it-IT" altLang="it-IT" sz="3000">
                  <a:solidFill>
                    <a:srgbClr val="0000FF"/>
                  </a:solidFill>
                  <a:latin typeface="Arial" panose="020B0604020202020204" pitchFamily="34" charset="0"/>
                </a:rPr>
                <a:t> p</a:t>
              </a:r>
              <a:r>
                <a:rPr lang="it-IT" altLang="it-IT" sz="3000" baseline="30000">
                  <a:solidFill>
                    <a:srgbClr val="0000FF"/>
                  </a:solidFill>
                  <a:latin typeface="Arial" panose="020B0604020202020204" pitchFamily="34" charset="0"/>
                </a:rPr>
                <a:t>b</a:t>
              </a:r>
              <a:r>
                <a:rPr lang="it-IT" altLang="it-IT" sz="3000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B</a:t>
              </a:r>
              <a:endParaRPr lang="it-IT" altLang="it-IT" sz="30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860" name="Text Box 16"/>
            <p:cNvSpPr txBox="1">
              <a:spLocks noChangeArrowheads="1"/>
            </p:cNvSpPr>
            <p:nvPr/>
          </p:nvSpPr>
          <p:spPr bwMode="auto">
            <a:xfrm>
              <a:off x="644902" y="2832617"/>
              <a:ext cx="892707" cy="524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 b="1">
                  <a:solidFill>
                    <a:srgbClr val="0000FF"/>
                  </a:solidFill>
                  <a:latin typeface="Arial" panose="020B0604020202020204" pitchFamily="34" charset="0"/>
                </a:rPr>
                <a:t>K</a:t>
              </a:r>
              <a:r>
                <a:rPr lang="it-IT" altLang="it-IT" sz="3000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p</a:t>
              </a:r>
              <a:r>
                <a:rPr lang="it-IT" altLang="it-IT" sz="3000" b="1">
                  <a:solidFill>
                    <a:srgbClr val="0000FF"/>
                  </a:solidFill>
                  <a:latin typeface="Arial" panose="020B0604020202020204" pitchFamily="34" charset="0"/>
                </a:rPr>
                <a:t> =</a:t>
              </a:r>
            </a:p>
          </p:txBody>
        </p:sp>
        <p:sp>
          <p:nvSpPr>
            <p:cNvPr id="34861" name="Rectangle 18"/>
            <p:cNvSpPr>
              <a:spLocks noChangeArrowheads="1"/>
            </p:cNvSpPr>
            <p:nvPr/>
          </p:nvSpPr>
          <p:spPr bwMode="auto">
            <a:xfrm>
              <a:off x="583880" y="2560640"/>
              <a:ext cx="2491110" cy="1195387"/>
            </a:xfrm>
            <a:prstGeom prst="rect">
              <a:avLst/>
            </a:prstGeom>
            <a:noFill/>
            <a:ln w="57150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4862" name="Line 6"/>
            <p:cNvSpPr>
              <a:spLocks noChangeShapeType="1"/>
            </p:cNvSpPr>
            <p:nvPr/>
          </p:nvSpPr>
          <p:spPr bwMode="auto">
            <a:xfrm>
              <a:off x="1649415" y="3100903"/>
              <a:ext cx="1268413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uppo 5"/>
          <p:cNvGrpSpPr>
            <a:grpSpLocks/>
          </p:cNvGrpSpPr>
          <p:nvPr/>
        </p:nvGrpSpPr>
        <p:grpSpPr bwMode="auto">
          <a:xfrm>
            <a:off x="1758951" y="3003551"/>
            <a:ext cx="2265363" cy="544513"/>
            <a:chOff x="130225" y="3236051"/>
            <a:chExt cx="2266278" cy="545538"/>
          </a:xfrm>
        </p:grpSpPr>
        <p:sp>
          <p:nvSpPr>
            <p:cNvPr id="34856" name="Text Box 19"/>
            <p:cNvSpPr txBox="1">
              <a:spLocks noChangeArrowheads="1"/>
            </p:cNvSpPr>
            <p:nvPr/>
          </p:nvSpPr>
          <p:spPr bwMode="auto">
            <a:xfrm>
              <a:off x="130225" y="3236051"/>
              <a:ext cx="869950" cy="525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 b="1">
                  <a:solidFill>
                    <a:srgbClr val="0000FF"/>
                  </a:solidFill>
                  <a:latin typeface="Arial" panose="020B0604020202020204" pitchFamily="34" charset="0"/>
                </a:rPr>
                <a:t>p</a:t>
              </a:r>
              <a:r>
                <a:rPr lang="it-IT" altLang="it-IT" sz="3000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A</a:t>
              </a:r>
              <a:r>
                <a:rPr lang="it-IT" altLang="it-IT" sz="3000" b="1">
                  <a:solidFill>
                    <a:srgbClr val="0000FF"/>
                  </a:solidFill>
                  <a:latin typeface="Arial" panose="020B0604020202020204" pitchFamily="34" charset="0"/>
                </a:rPr>
                <a:t> =</a:t>
              </a:r>
            </a:p>
          </p:txBody>
        </p:sp>
        <p:sp>
          <p:nvSpPr>
            <p:cNvPr id="34857" name="Text Box 20"/>
            <p:cNvSpPr txBox="1">
              <a:spLocks noChangeArrowheads="1"/>
            </p:cNvSpPr>
            <p:nvPr/>
          </p:nvSpPr>
          <p:spPr bwMode="auto">
            <a:xfrm>
              <a:off x="971600" y="3256689"/>
              <a:ext cx="1424903" cy="524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 b="1">
                  <a:solidFill>
                    <a:srgbClr val="0000FF"/>
                  </a:solidFill>
                  <a:latin typeface="Arial" panose="020B0604020202020204" pitchFamily="34" charset="0"/>
                </a:rPr>
                <a:t>n</a:t>
              </a:r>
              <a:r>
                <a:rPr lang="it-IT" altLang="it-IT" sz="3000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A</a:t>
              </a:r>
              <a:r>
                <a:rPr lang="it-IT" altLang="it-IT" sz="3000" b="1">
                  <a:solidFill>
                    <a:srgbClr val="0000FF"/>
                  </a:solidFill>
                  <a:latin typeface="Arial" panose="020B0604020202020204" pitchFamily="34" charset="0"/>
                </a:rPr>
                <a:t>RT/V</a:t>
              </a:r>
            </a:p>
          </p:txBody>
        </p:sp>
      </p:grp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4840288" y="2813051"/>
            <a:ext cx="5422900" cy="1128713"/>
            <a:chOff x="-157357" y="3705951"/>
            <a:chExt cx="5422051" cy="1128713"/>
          </a:xfrm>
        </p:grpSpPr>
        <p:sp>
          <p:nvSpPr>
            <p:cNvPr id="34850" name="Text Box 21"/>
            <p:cNvSpPr txBox="1">
              <a:spLocks noChangeArrowheads="1"/>
            </p:cNvSpPr>
            <p:nvPr/>
          </p:nvSpPr>
          <p:spPr bwMode="auto">
            <a:xfrm>
              <a:off x="-157357" y="4002134"/>
              <a:ext cx="869950" cy="525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 b="1">
                  <a:solidFill>
                    <a:srgbClr val="0000FF"/>
                  </a:solidFill>
                  <a:latin typeface="Arial" panose="020B0604020202020204" pitchFamily="34" charset="0"/>
                </a:rPr>
                <a:t>p</a:t>
              </a:r>
              <a:r>
                <a:rPr lang="it-IT" altLang="it-IT" sz="3000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A</a:t>
              </a:r>
              <a:r>
                <a:rPr lang="it-IT" altLang="it-IT" sz="3000" b="1">
                  <a:solidFill>
                    <a:srgbClr val="0000FF"/>
                  </a:solidFill>
                  <a:latin typeface="Arial" panose="020B0604020202020204" pitchFamily="34" charset="0"/>
                </a:rPr>
                <a:t> =</a:t>
              </a:r>
            </a:p>
          </p:txBody>
        </p:sp>
        <p:sp>
          <p:nvSpPr>
            <p:cNvPr id="34851" name="Text Box 22"/>
            <p:cNvSpPr txBox="1">
              <a:spLocks noChangeArrowheads="1"/>
            </p:cNvSpPr>
            <p:nvPr/>
          </p:nvSpPr>
          <p:spPr bwMode="auto">
            <a:xfrm>
              <a:off x="742312" y="3705951"/>
              <a:ext cx="604838" cy="525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0000FF"/>
                  </a:solidFill>
                  <a:latin typeface="Arial" panose="020B0604020202020204" pitchFamily="34" charset="0"/>
                </a:rPr>
                <a:t>n</a:t>
              </a:r>
              <a:r>
                <a:rPr lang="it-IT" altLang="it-IT" sz="3000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A</a:t>
              </a:r>
              <a:r>
                <a:rPr lang="it-IT" altLang="it-IT" sz="3000">
                  <a:solidFill>
                    <a:srgbClr val="0000FF"/>
                  </a:solidFill>
                  <a:latin typeface="Arial" panose="020B0604020202020204" pitchFamily="34" charset="0"/>
                </a:rPr>
                <a:t> </a:t>
              </a:r>
            </a:p>
          </p:txBody>
        </p:sp>
        <p:sp>
          <p:nvSpPr>
            <p:cNvPr id="34852" name="Line 23"/>
            <p:cNvSpPr>
              <a:spLocks noChangeShapeType="1"/>
            </p:cNvSpPr>
            <p:nvPr/>
          </p:nvSpPr>
          <p:spPr bwMode="auto">
            <a:xfrm>
              <a:off x="767712" y="4271101"/>
              <a:ext cx="581025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853" name="Text Box 24"/>
            <p:cNvSpPr txBox="1">
              <a:spLocks noChangeArrowheads="1"/>
            </p:cNvSpPr>
            <p:nvPr/>
          </p:nvSpPr>
          <p:spPr bwMode="auto">
            <a:xfrm>
              <a:off x="853437" y="4309201"/>
              <a:ext cx="382588" cy="525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0000FF"/>
                  </a:solidFill>
                  <a:latin typeface="Arial" panose="020B0604020202020204" pitchFamily="34" charset="0"/>
                </a:rPr>
                <a:t>V</a:t>
              </a:r>
            </a:p>
          </p:txBody>
        </p:sp>
        <p:sp>
          <p:nvSpPr>
            <p:cNvPr id="34854" name="Text Box 25"/>
            <p:cNvSpPr txBox="1">
              <a:spLocks noChangeArrowheads="1"/>
            </p:cNvSpPr>
            <p:nvPr/>
          </p:nvSpPr>
          <p:spPr bwMode="auto">
            <a:xfrm>
              <a:off x="1347150" y="4008651"/>
              <a:ext cx="957404" cy="524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0000FF"/>
                  </a:solidFill>
                  <a:latin typeface="Arial" panose="020B0604020202020204" pitchFamily="34" charset="0"/>
                </a:rPr>
                <a:t>RT =</a:t>
              </a:r>
            </a:p>
          </p:txBody>
        </p:sp>
        <p:sp>
          <p:nvSpPr>
            <p:cNvPr id="34855" name="Text Box 26"/>
            <p:cNvSpPr txBox="1">
              <a:spLocks noChangeArrowheads="1"/>
            </p:cNvSpPr>
            <p:nvPr/>
          </p:nvSpPr>
          <p:spPr bwMode="auto">
            <a:xfrm>
              <a:off x="2251619" y="3968682"/>
              <a:ext cx="3013075" cy="525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0000FF"/>
                  </a:solidFill>
                  <a:latin typeface="Arial" panose="020B0604020202020204" pitchFamily="34" charset="0"/>
                </a:rPr>
                <a:t>C</a:t>
              </a:r>
              <a:r>
                <a:rPr lang="it-IT" altLang="it-IT" sz="3000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A</a:t>
              </a:r>
              <a:r>
                <a:rPr lang="it-IT" altLang="it-IT" sz="3000">
                  <a:solidFill>
                    <a:srgbClr val="0000FF"/>
                  </a:solidFill>
                  <a:latin typeface="Arial" panose="020B0604020202020204" pitchFamily="34" charset="0"/>
                </a:rPr>
                <a:t>  RT  =  [A] RT</a:t>
              </a:r>
            </a:p>
          </p:txBody>
        </p:sp>
      </p:grpSp>
      <p:grpSp>
        <p:nvGrpSpPr>
          <p:cNvPr id="5" name="Gruppo 4"/>
          <p:cNvGrpSpPr>
            <a:grpSpLocks/>
          </p:cNvGrpSpPr>
          <p:nvPr/>
        </p:nvGrpSpPr>
        <p:grpSpPr bwMode="auto">
          <a:xfrm>
            <a:off x="2032001" y="5189539"/>
            <a:ext cx="3025775" cy="555625"/>
            <a:chOff x="529412" y="5756647"/>
            <a:chExt cx="3025775" cy="555625"/>
          </a:xfrm>
        </p:grpSpPr>
        <p:sp>
          <p:nvSpPr>
            <p:cNvPr id="34848" name="Text Box 37"/>
            <p:cNvSpPr txBox="1">
              <a:spLocks noChangeArrowheads="1"/>
            </p:cNvSpPr>
            <p:nvPr/>
          </p:nvSpPr>
          <p:spPr bwMode="auto">
            <a:xfrm>
              <a:off x="529412" y="5756647"/>
              <a:ext cx="785813" cy="525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 b="1">
                  <a:solidFill>
                    <a:srgbClr val="FF0000"/>
                  </a:solidFill>
                  <a:latin typeface="Arial" panose="020B0604020202020204" pitchFamily="34" charset="0"/>
                </a:rPr>
                <a:t>K</a:t>
              </a:r>
              <a:r>
                <a:rPr lang="it-IT" altLang="it-IT" sz="30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p</a:t>
              </a:r>
              <a:r>
                <a:rPr lang="it-IT" altLang="it-IT" sz="3000" b="1">
                  <a:solidFill>
                    <a:srgbClr val="FF0000"/>
                  </a:solidFill>
                  <a:latin typeface="Arial" panose="020B0604020202020204" pitchFamily="34" charset="0"/>
                </a:rPr>
                <a:t>=</a:t>
              </a:r>
            </a:p>
          </p:txBody>
        </p:sp>
        <p:sp>
          <p:nvSpPr>
            <p:cNvPr id="34849" name="Text Box 38"/>
            <p:cNvSpPr txBox="1">
              <a:spLocks noChangeArrowheads="1"/>
            </p:cNvSpPr>
            <p:nvPr/>
          </p:nvSpPr>
          <p:spPr bwMode="auto">
            <a:xfrm>
              <a:off x="1335862" y="5786809"/>
              <a:ext cx="2219325" cy="525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FF0000"/>
                  </a:solidFill>
                  <a:latin typeface="Arial" panose="020B0604020202020204" pitchFamily="34" charset="0"/>
                </a:rPr>
                <a:t>K</a:t>
              </a:r>
              <a:r>
                <a:rPr lang="it-IT" altLang="it-IT" sz="3000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c </a:t>
              </a:r>
              <a:r>
                <a:rPr lang="it-IT" altLang="it-IT" sz="3000">
                  <a:solidFill>
                    <a:srgbClr val="FF0000"/>
                  </a:solidFill>
                  <a:latin typeface="Arial" panose="020B0604020202020204" pitchFamily="34" charset="0"/>
                </a:rPr>
                <a:t>(RT)</a:t>
              </a:r>
              <a:r>
                <a:rPr lang="it-IT" altLang="it-IT" sz="3000" baseline="30000">
                  <a:solidFill>
                    <a:srgbClr val="FF0000"/>
                  </a:solidFill>
                  <a:latin typeface="Arial" panose="020B0604020202020204" pitchFamily="34" charset="0"/>
                </a:rPr>
                <a:t>c+d-a-b</a:t>
              </a:r>
              <a:endParaRPr lang="it-IT" altLang="it-IT" sz="3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7" name="Text Box 39"/>
          <p:cNvSpPr txBox="1">
            <a:spLocks noChangeArrowheads="1"/>
          </p:cNvSpPr>
          <p:nvPr/>
        </p:nvSpPr>
        <p:spPr bwMode="auto">
          <a:xfrm>
            <a:off x="6588125" y="5126038"/>
            <a:ext cx="3060700" cy="52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24" tIns="31312" rIns="62624" bIns="31312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000" b="1">
                <a:solidFill>
                  <a:srgbClr val="0000FF"/>
                </a:solidFill>
                <a:latin typeface="Symbol" panose="05050102010706020507" pitchFamily="18" charset="2"/>
              </a:rPr>
              <a:t>D</a:t>
            </a:r>
            <a:r>
              <a:rPr lang="it-IT" altLang="it-IT" sz="3000" b="1">
                <a:solidFill>
                  <a:srgbClr val="0000FF"/>
                </a:solidFill>
                <a:latin typeface="Arial" panose="020B0604020202020204" pitchFamily="34" charset="0"/>
              </a:rPr>
              <a:t>n = c + d - a - b</a:t>
            </a:r>
          </a:p>
        </p:txBody>
      </p:sp>
      <p:sp>
        <p:nvSpPr>
          <p:cNvPr id="54" name="Text Box 42"/>
          <p:cNvSpPr txBox="1">
            <a:spLocks noChangeArrowheads="1"/>
          </p:cNvSpPr>
          <p:nvPr/>
        </p:nvSpPr>
        <p:spPr bwMode="auto">
          <a:xfrm>
            <a:off x="5053014" y="5992814"/>
            <a:ext cx="6300787" cy="6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2624" tIns="31312" rIns="62624" bIns="31312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000">
                <a:solidFill>
                  <a:srgbClr val="0000FF"/>
                </a:solidFill>
                <a:latin typeface="Arial" panose="020B0604020202020204" pitchFamily="34" charset="0"/>
              </a:rPr>
              <a:t>Se</a:t>
            </a:r>
            <a:r>
              <a:rPr lang="it-IT" altLang="it-IT" sz="3000" b="1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it-IT" altLang="it-IT" sz="3000" b="1">
                <a:solidFill>
                  <a:srgbClr val="0000FF"/>
                </a:solidFill>
                <a:latin typeface="Symbol" panose="05050102010706020507" pitchFamily="18" charset="2"/>
              </a:rPr>
              <a:t>D</a:t>
            </a:r>
            <a:r>
              <a:rPr lang="it-IT" altLang="it-IT" sz="3000" b="1">
                <a:solidFill>
                  <a:srgbClr val="0000FF"/>
                </a:solidFill>
                <a:latin typeface="Arial" panose="020B0604020202020204" pitchFamily="34" charset="0"/>
              </a:rPr>
              <a:t>n = 0</a:t>
            </a:r>
            <a:r>
              <a:rPr lang="it-IT" altLang="it-IT" sz="3000">
                <a:solidFill>
                  <a:srgbClr val="0000FF"/>
                </a:solidFill>
                <a:latin typeface="Arial" panose="020B0604020202020204" pitchFamily="34" charset="0"/>
              </a:rPr>
              <a:t>, </a:t>
            </a:r>
            <a:r>
              <a:rPr lang="it-IT" altLang="it-IT" sz="3000" b="1">
                <a:solidFill>
                  <a:srgbClr val="0000FF"/>
                </a:solidFill>
                <a:latin typeface="Arial" panose="020B0604020202020204" pitchFamily="34" charset="0"/>
              </a:rPr>
              <a:t>(RT)° = 1 </a:t>
            </a:r>
            <a:r>
              <a:rPr lang="it-IT" altLang="it-IT" sz="3000">
                <a:solidFill>
                  <a:srgbClr val="0000FF"/>
                </a:solidFill>
                <a:latin typeface="Arial" panose="020B0604020202020204" pitchFamily="34" charset="0"/>
              </a:rPr>
              <a:t>, </a:t>
            </a:r>
            <a:r>
              <a:rPr lang="it-IT" altLang="it-IT" sz="3000" b="1">
                <a:solidFill>
                  <a:srgbClr val="0000FF"/>
                </a:solidFill>
                <a:latin typeface="Arial" panose="020B0604020202020204" pitchFamily="34" charset="0"/>
              </a:rPr>
              <a:t>K</a:t>
            </a:r>
            <a:r>
              <a:rPr lang="it-IT" altLang="it-IT" sz="3000" b="1" baseline="-25000">
                <a:solidFill>
                  <a:srgbClr val="0000FF"/>
                </a:solidFill>
                <a:latin typeface="Arial" panose="020B0604020202020204" pitchFamily="34" charset="0"/>
              </a:rPr>
              <a:t>p</a:t>
            </a:r>
            <a:r>
              <a:rPr lang="it-IT" altLang="it-IT" sz="3000" b="1">
                <a:solidFill>
                  <a:srgbClr val="0000FF"/>
                </a:solidFill>
                <a:latin typeface="Arial" panose="020B0604020202020204" pitchFamily="34" charset="0"/>
              </a:rPr>
              <a:t> = K</a:t>
            </a:r>
            <a:r>
              <a:rPr lang="it-IT" altLang="it-IT" sz="3000" b="1" baseline="-25000">
                <a:solidFill>
                  <a:srgbClr val="0000FF"/>
                </a:solidFill>
                <a:latin typeface="Arial" panose="020B0604020202020204" pitchFamily="34" charset="0"/>
              </a:rPr>
              <a:t>c</a:t>
            </a:r>
            <a:endParaRPr lang="it-IT" altLang="it-IT" sz="3000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grpSp>
        <p:nvGrpSpPr>
          <p:cNvPr id="7" name="Gruppo 6"/>
          <p:cNvGrpSpPr>
            <a:grpSpLocks/>
          </p:cNvGrpSpPr>
          <p:nvPr/>
        </p:nvGrpSpPr>
        <p:grpSpPr bwMode="auto">
          <a:xfrm>
            <a:off x="2024063" y="5788025"/>
            <a:ext cx="2717800" cy="985838"/>
            <a:chOff x="499699" y="5787697"/>
            <a:chExt cx="2718527" cy="986565"/>
          </a:xfrm>
        </p:grpSpPr>
        <p:sp>
          <p:nvSpPr>
            <p:cNvPr id="34846" name="Text Box 41"/>
            <p:cNvSpPr txBox="1">
              <a:spLocks noChangeArrowheads="1"/>
            </p:cNvSpPr>
            <p:nvPr/>
          </p:nvSpPr>
          <p:spPr bwMode="auto">
            <a:xfrm>
              <a:off x="499699" y="5787697"/>
              <a:ext cx="2718527" cy="9865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 b="1">
                  <a:solidFill>
                    <a:srgbClr val="FF0000"/>
                  </a:solidFill>
                  <a:latin typeface="Arial" panose="020B0604020202020204" pitchFamily="34" charset="0"/>
                </a:rPr>
                <a:t>K</a:t>
              </a:r>
              <a:r>
                <a:rPr lang="it-IT" altLang="it-IT" sz="30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p</a:t>
              </a:r>
              <a:r>
                <a:rPr lang="it-IT" altLang="it-IT" sz="3000" b="1">
                  <a:solidFill>
                    <a:srgbClr val="FF0000"/>
                  </a:solidFill>
                  <a:latin typeface="Arial" panose="020B0604020202020204" pitchFamily="34" charset="0"/>
                </a:rPr>
                <a:t> = K</a:t>
              </a:r>
              <a:r>
                <a:rPr lang="it-IT" altLang="it-IT" sz="30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c</a:t>
              </a:r>
              <a:r>
                <a:rPr lang="it-IT" altLang="it-IT" sz="3000" b="1">
                  <a:solidFill>
                    <a:srgbClr val="FF0000"/>
                  </a:solidFill>
                  <a:latin typeface="Arial" panose="020B0604020202020204" pitchFamily="34" charset="0"/>
                </a:rPr>
                <a:t>(RT)</a:t>
              </a:r>
              <a:r>
                <a:rPr lang="it-IT" altLang="it-IT" sz="3000" b="1" baseline="30000">
                  <a:solidFill>
                    <a:srgbClr val="FF0000"/>
                  </a:solidFill>
                  <a:latin typeface="Symbol" panose="05050102010706020507" pitchFamily="18" charset="2"/>
                </a:rPr>
                <a:t>D</a:t>
              </a:r>
              <a:r>
                <a:rPr lang="it-IT" altLang="it-IT" sz="3000" b="1" baseline="30000">
                  <a:solidFill>
                    <a:srgbClr val="FF0000"/>
                  </a:solidFill>
                  <a:latin typeface="Arial" panose="020B0604020202020204" pitchFamily="34" charset="0"/>
                </a:rPr>
                <a:t>n</a:t>
              </a:r>
              <a:r>
                <a:rPr lang="it-IT" altLang="it-IT" sz="3000" b="1">
                  <a:solidFill>
                    <a:srgbClr val="0000FF"/>
                  </a:solidFill>
                  <a:latin typeface="Arial" panose="020B0604020202020204" pitchFamily="34" charset="0"/>
                </a:rPr>
                <a:t> 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 b="1">
                  <a:solidFill>
                    <a:srgbClr val="FF0000"/>
                  </a:solidFill>
                  <a:latin typeface="Arial" panose="020B0604020202020204" pitchFamily="34" charset="0"/>
                </a:rPr>
                <a:t>K</a:t>
              </a:r>
              <a:r>
                <a:rPr lang="it-IT" altLang="it-IT" sz="30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c</a:t>
              </a:r>
              <a:r>
                <a:rPr lang="it-IT" altLang="it-IT" sz="3000" b="1">
                  <a:solidFill>
                    <a:srgbClr val="FF0000"/>
                  </a:solidFill>
                  <a:latin typeface="Arial" panose="020B0604020202020204" pitchFamily="34" charset="0"/>
                </a:rPr>
                <a:t> = K</a:t>
              </a:r>
              <a:r>
                <a:rPr lang="it-IT" altLang="it-IT" sz="30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p</a:t>
              </a:r>
              <a:r>
                <a:rPr lang="it-IT" altLang="it-IT" sz="3000" b="1">
                  <a:solidFill>
                    <a:srgbClr val="FF0000"/>
                  </a:solidFill>
                  <a:latin typeface="Arial" panose="020B0604020202020204" pitchFamily="34" charset="0"/>
                </a:rPr>
                <a:t> (RT)</a:t>
              </a:r>
            </a:p>
          </p:txBody>
        </p:sp>
        <p:sp>
          <p:nvSpPr>
            <p:cNvPr id="34847" name="Text Box 48"/>
            <p:cNvSpPr txBox="1">
              <a:spLocks noChangeArrowheads="1"/>
            </p:cNvSpPr>
            <p:nvPr/>
          </p:nvSpPr>
          <p:spPr bwMode="auto">
            <a:xfrm>
              <a:off x="2561070" y="6309320"/>
              <a:ext cx="579438" cy="400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 b="1" baseline="30000">
                  <a:solidFill>
                    <a:srgbClr val="FF0000"/>
                  </a:solidFill>
                  <a:latin typeface="Arial" panose="020B0604020202020204" pitchFamily="34" charset="0"/>
                </a:rPr>
                <a:t>-</a:t>
              </a:r>
              <a:r>
                <a:rPr lang="it-IT" altLang="it-IT" sz="3000" b="1" baseline="30000">
                  <a:solidFill>
                    <a:srgbClr val="FF0000"/>
                  </a:solidFill>
                  <a:latin typeface="Symbol" panose="05050102010706020507" pitchFamily="18" charset="2"/>
                </a:rPr>
                <a:t>D</a:t>
              </a:r>
              <a:r>
                <a:rPr lang="it-IT" altLang="it-IT" sz="3000" b="1" baseline="30000">
                  <a:solidFill>
                    <a:srgbClr val="FF0000"/>
                  </a:solidFill>
                  <a:latin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56" name="Text Box 20"/>
          <p:cNvSpPr txBox="1">
            <a:spLocks noChangeArrowheads="1"/>
          </p:cNvSpPr>
          <p:nvPr/>
        </p:nvSpPr>
        <p:spPr bwMode="auto">
          <a:xfrm>
            <a:off x="1858964" y="2673350"/>
            <a:ext cx="2092325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24" tIns="31312" rIns="62624" bIns="31312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B050"/>
                </a:solidFill>
                <a:latin typeface="Arial" panose="020B0604020202020204" pitchFamily="34" charset="0"/>
              </a:rPr>
              <a:t>per gas ideali</a:t>
            </a:r>
          </a:p>
        </p:txBody>
      </p:sp>
      <p:grpSp>
        <p:nvGrpSpPr>
          <p:cNvPr id="8" name="Gruppo 7"/>
          <p:cNvGrpSpPr>
            <a:grpSpLocks/>
          </p:cNvGrpSpPr>
          <p:nvPr/>
        </p:nvGrpSpPr>
        <p:grpSpPr bwMode="auto">
          <a:xfrm>
            <a:off x="1854200" y="3941764"/>
            <a:ext cx="7658100" cy="1165225"/>
            <a:chOff x="330769" y="3941441"/>
            <a:chExt cx="7658100" cy="1165680"/>
          </a:xfrm>
        </p:grpSpPr>
        <p:grpSp>
          <p:nvGrpSpPr>
            <p:cNvPr id="34834" name="Gruppo 3"/>
            <p:cNvGrpSpPr>
              <a:grpSpLocks/>
            </p:cNvGrpSpPr>
            <p:nvPr/>
          </p:nvGrpSpPr>
          <p:grpSpPr bwMode="auto">
            <a:xfrm>
              <a:off x="330769" y="3941441"/>
              <a:ext cx="7658100" cy="1066237"/>
              <a:chOff x="327819" y="4445794"/>
              <a:chExt cx="7658100" cy="1066237"/>
            </a:xfrm>
          </p:grpSpPr>
          <p:grpSp>
            <p:nvGrpSpPr>
              <p:cNvPr id="34837" name="Gruppo 2"/>
              <p:cNvGrpSpPr>
                <a:grpSpLocks/>
              </p:cNvGrpSpPr>
              <p:nvPr/>
            </p:nvGrpSpPr>
            <p:grpSpPr bwMode="auto">
              <a:xfrm>
                <a:off x="327819" y="4445794"/>
                <a:ext cx="7658100" cy="1066237"/>
                <a:chOff x="228600" y="5249863"/>
                <a:chExt cx="7658100" cy="1066237"/>
              </a:xfrm>
            </p:grpSpPr>
            <p:sp>
              <p:nvSpPr>
                <p:cNvPr id="34839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990600" y="5249863"/>
                  <a:ext cx="3121458" cy="5249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3000">
                      <a:solidFill>
                        <a:srgbClr val="0000FF"/>
                      </a:solidFill>
                      <a:latin typeface="Arial" panose="020B0604020202020204" pitchFamily="34" charset="0"/>
                    </a:rPr>
                    <a:t>([C]RT)</a:t>
                  </a:r>
                  <a:r>
                    <a:rPr lang="it-IT" altLang="it-IT" sz="3000" baseline="30000">
                      <a:solidFill>
                        <a:srgbClr val="0000FF"/>
                      </a:solidFill>
                      <a:latin typeface="Arial" panose="020B0604020202020204" pitchFamily="34" charset="0"/>
                    </a:rPr>
                    <a:t>c</a:t>
                  </a:r>
                  <a:r>
                    <a:rPr lang="it-IT" altLang="it-IT" sz="3000">
                      <a:solidFill>
                        <a:srgbClr val="0000FF"/>
                      </a:solidFill>
                      <a:latin typeface="Arial" panose="020B0604020202020204" pitchFamily="34" charset="0"/>
                    </a:rPr>
                    <a:t>  ([D]RT)</a:t>
                  </a:r>
                  <a:r>
                    <a:rPr lang="it-IT" altLang="it-IT" sz="3000" baseline="30000">
                      <a:solidFill>
                        <a:srgbClr val="0000FF"/>
                      </a:solidFill>
                      <a:latin typeface="Arial" panose="020B0604020202020204" pitchFamily="34" charset="0"/>
                    </a:rPr>
                    <a:t>d</a:t>
                  </a:r>
                  <a:endParaRPr lang="it-IT" altLang="it-IT" sz="3000">
                    <a:solidFill>
                      <a:srgbClr val="0000FF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4840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990600" y="5791200"/>
                  <a:ext cx="3094207" cy="5249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3000">
                      <a:solidFill>
                        <a:srgbClr val="0000FF"/>
                      </a:solidFill>
                      <a:latin typeface="Arial" panose="020B0604020202020204" pitchFamily="34" charset="0"/>
                    </a:rPr>
                    <a:t>([A]RT)</a:t>
                  </a:r>
                  <a:r>
                    <a:rPr lang="it-IT" altLang="it-IT" sz="3000" baseline="30000">
                      <a:solidFill>
                        <a:srgbClr val="0000FF"/>
                      </a:solidFill>
                      <a:latin typeface="Arial" panose="020B0604020202020204" pitchFamily="34" charset="0"/>
                    </a:rPr>
                    <a:t>a</a:t>
                  </a:r>
                  <a:r>
                    <a:rPr lang="it-IT" altLang="it-IT" sz="3000">
                      <a:solidFill>
                        <a:srgbClr val="0000FF"/>
                      </a:solidFill>
                      <a:latin typeface="Arial" panose="020B0604020202020204" pitchFamily="34" charset="0"/>
                    </a:rPr>
                    <a:t>  ([B]RT)</a:t>
                  </a:r>
                  <a:r>
                    <a:rPr lang="it-IT" altLang="it-IT" sz="3000" baseline="30000">
                      <a:solidFill>
                        <a:srgbClr val="0000FF"/>
                      </a:solidFill>
                      <a:latin typeface="Arial" panose="020B0604020202020204" pitchFamily="34" charset="0"/>
                    </a:rPr>
                    <a:t>b</a:t>
                  </a:r>
                  <a:endParaRPr lang="it-IT" altLang="it-IT" sz="3000">
                    <a:solidFill>
                      <a:srgbClr val="0000FF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4841" name="Line 29"/>
                <p:cNvSpPr>
                  <a:spLocks noChangeShapeType="1"/>
                </p:cNvSpPr>
                <p:nvPr/>
              </p:nvSpPr>
              <p:spPr bwMode="auto">
                <a:xfrm>
                  <a:off x="974725" y="5853113"/>
                  <a:ext cx="2971800" cy="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4842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228600" y="5605463"/>
                  <a:ext cx="785813" cy="5254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3000" b="1">
                      <a:solidFill>
                        <a:srgbClr val="0000FF"/>
                      </a:solidFill>
                      <a:latin typeface="Arial" panose="020B0604020202020204" pitchFamily="34" charset="0"/>
                    </a:rPr>
                    <a:t>K</a:t>
                  </a:r>
                  <a:r>
                    <a:rPr lang="it-IT" altLang="it-IT" sz="3000" b="1" baseline="-25000">
                      <a:solidFill>
                        <a:srgbClr val="0000FF"/>
                      </a:solidFill>
                      <a:latin typeface="Arial" panose="020B0604020202020204" pitchFamily="34" charset="0"/>
                    </a:rPr>
                    <a:t>p</a:t>
                  </a:r>
                  <a:r>
                    <a:rPr lang="it-IT" altLang="it-IT" sz="3000" b="1">
                      <a:solidFill>
                        <a:srgbClr val="0000FF"/>
                      </a:solidFill>
                      <a:latin typeface="Arial" panose="020B0604020202020204" pitchFamily="34" charset="0"/>
                    </a:rPr>
                    <a:t>=</a:t>
                  </a:r>
                </a:p>
              </p:txBody>
            </p:sp>
            <p:sp>
              <p:nvSpPr>
                <p:cNvPr id="34843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981450" y="5595938"/>
                  <a:ext cx="350838" cy="5254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3000">
                      <a:solidFill>
                        <a:srgbClr val="0000FF"/>
                      </a:solidFill>
                      <a:latin typeface="Arial" panose="020B0604020202020204" pitchFamily="34" charset="0"/>
                    </a:rPr>
                    <a:t>=</a:t>
                  </a:r>
                </a:p>
              </p:txBody>
            </p:sp>
            <p:sp>
              <p:nvSpPr>
                <p:cNvPr id="34844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5929313" y="5572125"/>
                  <a:ext cx="260350" cy="5254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3000">
                      <a:solidFill>
                        <a:srgbClr val="0000FF"/>
                      </a:solidFill>
                      <a:latin typeface="Arial" panose="020B0604020202020204" pitchFamily="34" charset="0"/>
                    </a:rPr>
                    <a:t>•</a:t>
                  </a:r>
                </a:p>
              </p:txBody>
            </p:sp>
            <p:sp>
              <p:nvSpPr>
                <p:cNvPr id="34845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6122988" y="5514975"/>
                  <a:ext cx="1763712" cy="5254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3000">
                      <a:solidFill>
                        <a:srgbClr val="0000FF"/>
                      </a:solidFill>
                      <a:latin typeface="Arial" panose="020B0604020202020204" pitchFamily="34" charset="0"/>
                    </a:rPr>
                    <a:t>(RT)</a:t>
                  </a:r>
                  <a:r>
                    <a:rPr lang="it-IT" altLang="it-IT" sz="3000" baseline="30000">
                      <a:solidFill>
                        <a:srgbClr val="0000FF"/>
                      </a:solidFill>
                      <a:latin typeface="Arial" panose="020B0604020202020204" pitchFamily="34" charset="0"/>
                    </a:rPr>
                    <a:t>c+d-a-b</a:t>
                  </a:r>
                  <a:endParaRPr lang="it-IT" altLang="it-IT" sz="3000">
                    <a:solidFill>
                      <a:srgbClr val="0000FF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34838" name="Line 33"/>
              <p:cNvSpPr>
                <a:spLocks noChangeShapeType="1"/>
              </p:cNvSpPr>
              <p:nvPr/>
            </p:nvSpPr>
            <p:spPr bwMode="auto">
              <a:xfrm>
                <a:off x="4404520" y="5064125"/>
                <a:ext cx="1554162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19" tIns="45709" rIns="91419" bIns="45709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4835" name="Text Box 9"/>
            <p:cNvSpPr txBox="1">
              <a:spLocks noChangeArrowheads="1"/>
            </p:cNvSpPr>
            <p:nvPr/>
          </p:nvSpPr>
          <p:spPr bwMode="auto">
            <a:xfrm>
              <a:off x="4451957" y="4001249"/>
              <a:ext cx="1489037" cy="5249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0000FF"/>
                  </a:solidFill>
                  <a:latin typeface="Arial" panose="020B0604020202020204" pitchFamily="34" charset="0"/>
                </a:rPr>
                <a:t>[C]</a:t>
              </a:r>
              <a:r>
                <a:rPr lang="it-IT" altLang="it-IT" sz="3000" baseline="30000">
                  <a:solidFill>
                    <a:srgbClr val="0000FF"/>
                  </a:solidFill>
                  <a:latin typeface="Arial" panose="020B0604020202020204" pitchFamily="34" charset="0"/>
                </a:rPr>
                <a:t>c</a:t>
              </a:r>
              <a:r>
                <a:rPr lang="it-IT" altLang="it-IT" sz="3000">
                  <a:solidFill>
                    <a:srgbClr val="0000FF"/>
                  </a:solidFill>
                  <a:latin typeface="Arial" panose="020B0604020202020204" pitchFamily="34" charset="0"/>
                </a:rPr>
                <a:t> [D]</a:t>
              </a:r>
              <a:r>
                <a:rPr lang="it-IT" altLang="it-IT" sz="3000" baseline="30000">
                  <a:solidFill>
                    <a:srgbClr val="0000FF"/>
                  </a:solidFill>
                  <a:latin typeface="Arial" panose="020B0604020202020204" pitchFamily="34" charset="0"/>
                </a:rPr>
                <a:t>d</a:t>
              </a:r>
              <a:endParaRPr lang="it-IT" altLang="it-IT" sz="30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836" name="Text Box 10"/>
            <p:cNvSpPr txBox="1">
              <a:spLocks noChangeArrowheads="1"/>
            </p:cNvSpPr>
            <p:nvPr/>
          </p:nvSpPr>
          <p:spPr bwMode="auto">
            <a:xfrm>
              <a:off x="4431007" y="4582214"/>
              <a:ext cx="1461786" cy="5249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0000FF"/>
                  </a:solidFill>
                  <a:latin typeface="Arial" panose="020B0604020202020204" pitchFamily="34" charset="0"/>
                </a:rPr>
                <a:t>[A]</a:t>
              </a:r>
              <a:r>
                <a:rPr lang="it-IT" altLang="it-IT" sz="3000" baseline="30000">
                  <a:solidFill>
                    <a:srgbClr val="0000FF"/>
                  </a:solidFill>
                  <a:latin typeface="Arial" panose="020B0604020202020204" pitchFamily="34" charset="0"/>
                </a:rPr>
                <a:t>a</a:t>
              </a:r>
              <a:r>
                <a:rPr lang="it-IT" altLang="it-IT" sz="3000">
                  <a:solidFill>
                    <a:srgbClr val="0000FF"/>
                  </a:solidFill>
                  <a:latin typeface="Arial" panose="020B0604020202020204" pitchFamily="34" charset="0"/>
                </a:rPr>
                <a:t> [B]</a:t>
              </a:r>
              <a:r>
                <a:rPr lang="it-IT" altLang="it-IT" sz="3000" baseline="30000">
                  <a:solidFill>
                    <a:srgbClr val="0000FF"/>
                  </a:solidFill>
                  <a:latin typeface="Arial" panose="020B0604020202020204" pitchFamily="34" charset="0"/>
                </a:rPr>
                <a:t>b</a:t>
              </a:r>
              <a:endParaRPr lang="it-IT" altLang="it-IT" sz="30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4173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087"/>
    </mc:Choice>
    <mc:Fallback>
      <p:transition spd="slow" advTm="193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7109" grpId="0"/>
      <p:bldP spid="47" grpId="0"/>
      <p:bldP spid="54" grpId="0"/>
      <p:bldP spid="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2"/>
          <p:cNvSpPr txBox="1">
            <a:spLocks noChangeArrowheads="1"/>
          </p:cNvSpPr>
          <p:nvPr/>
        </p:nvSpPr>
        <p:spPr bwMode="auto">
          <a:xfrm>
            <a:off x="1911508" y="6129563"/>
            <a:ext cx="8380096" cy="550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just" defTabSz="549275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3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 = C + 2 - F  =  2 + 2 - 3 = 1     Poiché P è fissata, T = </a:t>
            </a:r>
            <a:r>
              <a:rPr kumimoji="0" lang="it-IT" altLang="it-IT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cost</a:t>
            </a:r>
            <a:endParaRPr kumimoji="0" lang="it-IT" altLang="it-IT" sz="2300" b="0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46" name="Gruppo 45"/>
          <p:cNvGrpSpPr/>
          <p:nvPr/>
        </p:nvGrpSpPr>
        <p:grpSpPr>
          <a:xfrm>
            <a:off x="3367088" y="3602989"/>
            <a:ext cx="3106737" cy="1506538"/>
            <a:chOff x="1843087" y="3602989"/>
            <a:chExt cx="3106737" cy="1506538"/>
          </a:xfrm>
        </p:grpSpPr>
        <p:sp>
          <p:nvSpPr>
            <p:cNvPr id="7" name="Line 7"/>
            <p:cNvSpPr>
              <a:spLocks noChangeShapeType="1"/>
            </p:cNvSpPr>
            <p:nvPr/>
          </p:nvSpPr>
          <p:spPr bwMode="auto">
            <a:xfrm rot="5400000" flipV="1">
              <a:off x="3387724" y="2058352"/>
              <a:ext cx="1588" cy="3090862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prstDash val="dash"/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4949824" y="3634739"/>
              <a:ext cx="0" cy="1474788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prstDash val="dash"/>
              <a:round/>
              <a:headEnd type="none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3" name="Text Box 23"/>
            <p:cNvSpPr txBox="1">
              <a:spLocks noChangeArrowheads="1"/>
            </p:cNvSpPr>
            <p:nvPr/>
          </p:nvSpPr>
          <p:spPr bwMode="auto">
            <a:xfrm>
              <a:off x="3552824" y="3863339"/>
              <a:ext cx="794192" cy="393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 + A</a:t>
              </a:r>
            </a:p>
          </p:txBody>
        </p:sp>
      </p:grpSp>
      <p:grpSp>
        <p:nvGrpSpPr>
          <p:cNvPr id="50" name="Gruppo 49"/>
          <p:cNvGrpSpPr/>
          <p:nvPr/>
        </p:nvGrpSpPr>
        <p:grpSpPr>
          <a:xfrm>
            <a:off x="2949574" y="691514"/>
            <a:ext cx="2046288" cy="4783138"/>
            <a:chOff x="1425574" y="691514"/>
            <a:chExt cx="2046288" cy="4783138"/>
          </a:xfrm>
        </p:grpSpPr>
        <p:sp>
          <p:nvSpPr>
            <p:cNvPr id="27" name="Text Box 27"/>
            <p:cNvSpPr txBox="1">
              <a:spLocks noChangeArrowheads="1"/>
            </p:cNvSpPr>
            <p:nvPr/>
          </p:nvSpPr>
          <p:spPr bwMode="auto">
            <a:xfrm>
              <a:off x="2924174" y="5126989"/>
              <a:ext cx="547688" cy="347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9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X</a:t>
              </a:r>
              <a:r>
                <a:rPr kumimoji="0" lang="it-IT" altLang="it-IT" sz="19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</a:t>
              </a:r>
              <a:endParaRPr kumimoji="0" lang="it-IT" altLang="it-IT" sz="19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49" name="Gruppo 48"/>
            <p:cNvGrpSpPr/>
            <p:nvPr/>
          </p:nvGrpSpPr>
          <p:grpSpPr>
            <a:xfrm>
              <a:off x="1425574" y="691514"/>
              <a:ext cx="1892300" cy="4435475"/>
              <a:chOff x="1425574" y="691514"/>
              <a:chExt cx="1892300" cy="4435475"/>
            </a:xfrm>
          </p:grpSpPr>
          <p:grpSp>
            <p:nvGrpSpPr>
              <p:cNvPr id="45" name="Gruppo 44"/>
              <p:cNvGrpSpPr/>
              <p:nvPr/>
            </p:nvGrpSpPr>
            <p:grpSpPr>
              <a:xfrm>
                <a:off x="1860549" y="691514"/>
                <a:ext cx="1457325" cy="4435475"/>
                <a:chOff x="1860549" y="691514"/>
                <a:chExt cx="1457325" cy="4435475"/>
              </a:xfrm>
            </p:grpSpPr>
            <p:sp>
              <p:nvSpPr>
                <p:cNvPr id="5" name="Line 5"/>
                <p:cNvSpPr>
                  <a:spLocks noChangeShapeType="1"/>
                </p:cNvSpPr>
                <p:nvPr/>
              </p:nvSpPr>
              <p:spPr bwMode="auto">
                <a:xfrm>
                  <a:off x="3114674" y="1148714"/>
                  <a:ext cx="0" cy="3978275"/>
                </a:xfrm>
                <a:prstGeom prst="line">
                  <a:avLst/>
                </a:prstGeom>
                <a:noFill/>
                <a:ln w="38100">
                  <a:solidFill>
                    <a:srgbClr val="00FFFF"/>
                  </a:solidFill>
                  <a:round/>
                  <a:headEnd type="none" w="med" len="lg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" name="Line 6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2487612" y="2213926"/>
                  <a:ext cx="1588" cy="1255713"/>
                </a:xfrm>
                <a:prstGeom prst="line">
                  <a:avLst/>
                </a:prstGeom>
                <a:noFill/>
                <a:ln w="38100">
                  <a:solidFill>
                    <a:srgbClr val="00FFFF"/>
                  </a:solidFill>
                  <a:prstDash val="dash"/>
                  <a:round/>
                  <a:headEnd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Oval 16"/>
                <p:cNvSpPr>
                  <a:spLocks noChangeArrowheads="1"/>
                </p:cNvSpPr>
                <p:nvPr/>
              </p:nvSpPr>
              <p:spPr bwMode="auto">
                <a:xfrm>
                  <a:off x="2906712" y="691514"/>
                  <a:ext cx="411162" cy="411163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4864" tIns="27432" rIns="54864" bIns="27432" anchor="ctr"/>
                <a:lstStyle>
                  <a:lvl1pPr defTabSz="549275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49275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49275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49275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49275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ctr" defTabSz="549275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altLang="it-IT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A50021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1</a:t>
                  </a:r>
                  <a:endParaRPr kumimoji="0" lang="it-IT" altLang="it-IT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5002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3" name="Text Box 34"/>
              <p:cNvSpPr txBox="1">
                <a:spLocks noChangeArrowheads="1"/>
              </p:cNvSpPr>
              <p:nvPr/>
            </p:nvSpPr>
            <p:spPr bwMode="auto">
              <a:xfrm>
                <a:off x="1425574" y="2612389"/>
                <a:ext cx="549275" cy="347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54927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it-IT" sz="19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T</a:t>
                </a:r>
                <a:r>
                  <a:rPr kumimoji="0" lang="it-IT" altLang="it-IT" sz="19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1</a:t>
                </a:r>
                <a:endParaRPr kumimoji="0" lang="it-IT" altLang="it-IT" sz="19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4" name="Gruppo 43"/>
          <p:cNvGrpSpPr/>
          <p:nvPr/>
        </p:nvGrpSpPr>
        <p:grpSpPr>
          <a:xfrm>
            <a:off x="2949575" y="4330064"/>
            <a:ext cx="5846763" cy="705104"/>
            <a:chOff x="1425574" y="4330064"/>
            <a:chExt cx="5846763" cy="705104"/>
          </a:xfrm>
        </p:grpSpPr>
        <p:sp>
          <p:nvSpPr>
            <p:cNvPr id="8" name="Line 8"/>
            <p:cNvSpPr>
              <a:spLocks noChangeShapeType="1"/>
            </p:cNvSpPr>
            <p:nvPr/>
          </p:nvSpPr>
          <p:spPr bwMode="auto">
            <a:xfrm rot="5400000" flipV="1">
              <a:off x="4556918" y="1840071"/>
              <a:ext cx="1587" cy="5429250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prstDash val="dash"/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>
              <a:off x="3559174" y="4615814"/>
              <a:ext cx="813684" cy="393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 + A</a:t>
              </a:r>
            </a:p>
          </p:txBody>
        </p:sp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>
              <a:off x="6010274" y="4641214"/>
              <a:ext cx="824136" cy="393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 + B</a:t>
              </a:r>
            </a:p>
          </p:txBody>
        </p:sp>
        <p:sp>
          <p:nvSpPr>
            <p:cNvPr id="34" name="Text Box 35"/>
            <p:cNvSpPr txBox="1">
              <a:spLocks noChangeArrowheads="1"/>
            </p:cNvSpPr>
            <p:nvPr/>
          </p:nvSpPr>
          <p:spPr bwMode="auto">
            <a:xfrm>
              <a:off x="1425574" y="4330064"/>
              <a:ext cx="549275" cy="347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</a:t>
              </a:r>
              <a:r>
                <a:rPr kumimoji="0" lang="it-IT" altLang="it-IT" sz="19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</a:t>
              </a:r>
              <a:endParaRPr kumimoji="0" lang="it-IT" altLang="it-IT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43" name="Gruppo 42"/>
          <p:cNvGrpSpPr/>
          <p:nvPr/>
        </p:nvGrpSpPr>
        <p:grpSpPr>
          <a:xfrm>
            <a:off x="7235825" y="1755140"/>
            <a:ext cx="595313" cy="3719513"/>
            <a:chOff x="5711824" y="1755139"/>
            <a:chExt cx="595313" cy="3719513"/>
          </a:xfrm>
        </p:grpSpPr>
        <p:sp>
          <p:nvSpPr>
            <p:cNvPr id="10" name="Line 10"/>
            <p:cNvSpPr>
              <a:spLocks noChangeShapeType="1"/>
            </p:cNvSpPr>
            <p:nvPr/>
          </p:nvSpPr>
          <p:spPr bwMode="auto">
            <a:xfrm>
              <a:off x="5911849" y="2213927"/>
              <a:ext cx="0" cy="2895600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 type="none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8" name="Oval 18"/>
            <p:cNvSpPr>
              <a:spLocks noChangeArrowheads="1"/>
            </p:cNvSpPr>
            <p:nvPr/>
          </p:nvSpPr>
          <p:spPr bwMode="auto">
            <a:xfrm>
              <a:off x="5711824" y="1755139"/>
              <a:ext cx="412750" cy="4127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 anchor="ctr"/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600" b="1" i="0" u="none" strike="noStrike" kern="1200" cap="none" spc="0" normalizeH="0" baseline="0" noProof="0">
                  <a:ln>
                    <a:noFill/>
                  </a:ln>
                  <a:solidFill>
                    <a:srgbClr val="A50021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</a:t>
              </a:r>
              <a:endPara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8" name="Text Box 28"/>
            <p:cNvSpPr txBox="1">
              <a:spLocks noChangeArrowheads="1"/>
            </p:cNvSpPr>
            <p:nvPr/>
          </p:nvSpPr>
          <p:spPr bwMode="auto">
            <a:xfrm>
              <a:off x="5757862" y="5126989"/>
              <a:ext cx="549275" cy="347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9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X</a:t>
              </a:r>
              <a:r>
                <a:rPr kumimoji="0" lang="it-IT" altLang="it-IT" sz="19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</a:t>
              </a:r>
              <a:endParaRPr kumimoji="0" lang="it-IT" altLang="it-IT" sz="19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42" name="Gruppo 41"/>
          <p:cNvGrpSpPr/>
          <p:nvPr/>
        </p:nvGrpSpPr>
        <p:grpSpPr>
          <a:xfrm>
            <a:off x="2949574" y="650239"/>
            <a:ext cx="6413500" cy="5208588"/>
            <a:chOff x="1425574" y="650239"/>
            <a:chExt cx="6413500" cy="5208588"/>
          </a:xfrm>
        </p:grpSpPr>
        <p:sp>
          <p:nvSpPr>
            <p:cNvPr id="22" name="Text Box 22"/>
            <p:cNvSpPr txBox="1">
              <a:spLocks noChangeArrowheads="1"/>
            </p:cNvSpPr>
            <p:nvPr/>
          </p:nvSpPr>
          <p:spPr bwMode="auto">
            <a:xfrm>
              <a:off x="4706937" y="1697989"/>
              <a:ext cx="314325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600" b="1" i="0" u="none" strike="noStrike" kern="1200" cap="none" spc="0" normalizeH="0" baseline="0" noProof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</a:t>
              </a:r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1833562" y="2406014"/>
              <a:ext cx="4068762" cy="2125663"/>
            </a:xfrm>
            <a:custGeom>
              <a:avLst/>
              <a:gdLst>
                <a:gd name="T0" fmla="*/ 0 w 4272"/>
                <a:gd name="T1" fmla="*/ 0 h 2232"/>
                <a:gd name="T2" fmla="*/ 2147483647 w 4272"/>
                <a:gd name="T3" fmla="*/ 2147483647 h 2232"/>
                <a:gd name="T4" fmla="*/ 2147483647 w 4272"/>
                <a:gd name="T5" fmla="*/ 2147483647 h 2232"/>
                <a:gd name="T6" fmla="*/ 2147483647 w 4272"/>
                <a:gd name="T7" fmla="*/ 2147483647 h 22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272" h="2232">
                  <a:moveTo>
                    <a:pt x="0" y="0"/>
                  </a:moveTo>
                  <a:cubicBezTo>
                    <a:pt x="227" y="74"/>
                    <a:pt x="837" y="241"/>
                    <a:pt x="1364" y="447"/>
                  </a:cubicBezTo>
                  <a:cubicBezTo>
                    <a:pt x="1891" y="653"/>
                    <a:pt x="2679" y="940"/>
                    <a:pt x="3164" y="1238"/>
                  </a:cubicBezTo>
                  <a:cubicBezTo>
                    <a:pt x="3649" y="1536"/>
                    <a:pt x="4041" y="2025"/>
                    <a:pt x="4272" y="2232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V="1">
              <a:off x="5907087" y="3526789"/>
              <a:ext cx="1301750" cy="10048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" name="Line 3"/>
            <p:cNvSpPr>
              <a:spLocks noChangeShapeType="1"/>
            </p:cNvSpPr>
            <p:nvPr/>
          </p:nvSpPr>
          <p:spPr bwMode="auto">
            <a:xfrm rot="5400000" flipV="1">
              <a:off x="4529137" y="2396489"/>
              <a:ext cx="0" cy="542925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" name="Line 4"/>
            <p:cNvSpPr>
              <a:spLocks noChangeShapeType="1"/>
            </p:cNvSpPr>
            <p:nvPr/>
          </p:nvSpPr>
          <p:spPr bwMode="auto">
            <a:xfrm>
              <a:off x="7237412" y="650239"/>
              <a:ext cx="0" cy="445770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1819274" y="650239"/>
              <a:ext cx="0" cy="445770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9" name="Oval 19"/>
            <p:cNvSpPr>
              <a:spLocks noChangeArrowheads="1"/>
            </p:cNvSpPr>
            <p:nvPr/>
          </p:nvSpPr>
          <p:spPr bwMode="auto">
            <a:xfrm>
              <a:off x="7221537" y="5446077"/>
              <a:ext cx="411162" cy="4127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 anchor="ctr"/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600" b="1" i="0" u="none" strike="noStrike" kern="1200" cap="none" spc="0" normalizeH="0" baseline="0" noProof="0">
                  <a:ln>
                    <a:noFill/>
                  </a:ln>
                  <a:solidFill>
                    <a:srgbClr val="A50021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</a:t>
              </a:r>
              <a:endPara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0" name="Oval 20"/>
            <p:cNvSpPr>
              <a:spLocks noChangeArrowheads="1"/>
            </p:cNvSpPr>
            <p:nvPr/>
          </p:nvSpPr>
          <p:spPr bwMode="auto">
            <a:xfrm>
              <a:off x="1576387" y="5395277"/>
              <a:ext cx="411162" cy="41116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 anchor="ctr"/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600" b="1" i="0" u="none" strike="noStrike" kern="1200" cap="none" spc="0" normalizeH="0" baseline="0" noProof="0">
                  <a:ln>
                    <a:noFill/>
                  </a:ln>
                  <a:solidFill>
                    <a:srgbClr val="A50021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</a:t>
              </a:r>
              <a:endPara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1" name="Text Box 21"/>
            <p:cNvSpPr txBox="1">
              <a:spLocks noChangeArrowheads="1"/>
            </p:cNvSpPr>
            <p:nvPr/>
          </p:nvSpPr>
          <p:spPr bwMode="auto">
            <a:xfrm>
              <a:off x="4067174" y="874077"/>
              <a:ext cx="1433021" cy="393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200" b="1" i="0" u="none" strike="noStrike" kern="1200" cap="none" spc="0" normalizeH="0" baseline="0" noProof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(P = Cost)</a:t>
              </a:r>
            </a:p>
          </p:txBody>
        </p:sp>
        <p:sp>
          <p:nvSpPr>
            <p:cNvPr id="30" name="Text Box 30"/>
            <p:cNvSpPr txBox="1">
              <a:spLocks noChangeArrowheads="1"/>
            </p:cNvSpPr>
            <p:nvPr/>
          </p:nvSpPr>
          <p:spPr bwMode="auto">
            <a:xfrm>
              <a:off x="4340224" y="5401627"/>
              <a:ext cx="549275" cy="347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9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X</a:t>
              </a:r>
              <a:r>
                <a:rPr kumimoji="0" lang="it-IT" altLang="it-IT" sz="19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</a:t>
              </a:r>
              <a:endParaRPr kumimoji="0" lang="it-IT" altLang="it-IT" sz="19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" name="Line 31"/>
            <p:cNvSpPr>
              <a:spLocks noChangeShapeType="1"/>
            </p:cNvSpPr>
            <p:nvPr/>
          </p:nvSpPr>
          <p:spPr bwMode="auto">
            <a:xfrm rot="16200000">
              <a:off x="4881562" y="5323839"/>
              <a:ext cx="0" cy="47307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2" name="Text Box 33"/>
            <p:cNvSpPr txBox="1">
              <a:spLocks noChangeArrowheads="1"/>
            </p:cNvSpPr>
            <p:nvPr/>
          </p:nvSpPr>
          <p:spPr bwMode="auto">
            <a:xfrm>
              <a:off x="1425574" y="2177414"/>
              <a:ext cx="549275" cy="347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9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</a:t>
              </a:r>
              <a:r>
                <a:rPr kumimoji="0" lang="it-IT" altLang="it-IT" sz="19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</a:t>
              </a:r>
              <a:endParaRPr kumimoji="0" lang="it-IT" altLang="it-IT" sz="19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5" name="Text Box 36"/>
            <p:cNvSpPr txBox="1">
              <a:spLocks noChangeArrowheads="1"/>
            </p:cNvSpPr>
            <p:nvPr/>
          </p:nvSpPr>
          <p:spPr bwMode="auto">
            <a:xfrm>
              <a:off x="7289799" y="3256914"/>
              <a:ext cx="549275" cy="347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9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</a:t>
              </a:r>
              <a:r>
                <a:rPr kumimoji="0" lang="it-IT" altLang="it-IT" sz="19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</a:t>
              </a:r>
              <a:endParaRPr kumimoji="0" lang="it-IT" altLang="it-IT" sz="19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48" name="Gruppo 47"/>
          <p:cNvGrpSpPr/>
          <p:nvPr/>
        </p:nvGrpSpPr>
        <p:grpSpPr>
          <a:xfrm>
            <a:off x="7681912" y="855027"/>
            <a:ext cx="1681162" cy="4600574"/>
            <a:chOff x="6157912" y="855027"/>
            <a:chExt cx="1681162" cy="4600574"/>
          </a:xfrm>
        </p:grpSpPr>
        <p:sp>
          <p:nvSpPr>
            <p:cNvPr id="26" name="Text Box 26"/>
            <p:cNvSpPr txBox="1">
              <a:spLocks noChangeArrowheads="1"/>
            </p:cNvSpPr>
            <p:nvPr/>
          </p:nvSpPr>
          <p:spPr bwMode="auto">
            <a:xfrm>
              <a:off x="6157912" y="4215764"/>
              <a:ext cx="804644" cy="393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 + B</a:t>
              </a:r>
            </a:p>
          </p:txBody>
        </p:sp>
        <p:grpSp>
          <p:nvGrpSpPr>
            <p:cNvPr id="47" name="Gruppo 46"/>
            <p:cNvGrpSpPr/>
            <p:nvPr/>
          </p:nvGrpSpPr>
          <p:grpSpPr>
            <a:xfrm>
              <a:off x="6664324" y="855027"/>
              <a:ext cx="1174750" cy="4600574"/>
              <a:chOff x="6664324" y="855027"/>
              <a:chExt cx="1174750" cy="4600574"/>
            </a:xfrm>
          </p:grpSpPr>
          <p:sp>
            <p:nvSpPr>
              <p:cNvPr id="11" name="Line 11"/>
              <p:cNvSpPr>
                <a:spLocks noChangeShapeType="1"/>
              </p:cNvSpPr>
              <p:nvPr/>
            </p:nvSpPr>
            <p:spPr bwMode="auto">
              <a:xfrm>
                <a:off x="6878637" y="1315402"/>
                <a:ext cx="0" cy="3794125"/>
              </a:xfrm>
              <a:prstGeom prst="line">
                <a:avLst/>
              </a:prstGeom>
              <a:noFill/>
              <a:ln w="38100">
                <a:solidFill>
                  <a:srgbClr val="00FFFF"/>
                </a:solidFill>
                <a:round/>
                <a:headEnd type="none" w="med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" name="Line 14"/>
              <p:cNvSpPr>
                <a:spLocks noChangeShapeType="1"/>
              </p:cNvSpPr>
              <p:nvPr/>
            </p:nvSpPr>
            <p:spPr bwMode="auto">
              <a:xfrm rot="5400000" flipV="1">
                <a:off x="7063581" y="3613307"/>
                <a:ext cx="0" cy="398463"/>
              </a:xfrm>
              <a:prstGeom prst="line">
                <a:avLst/>
              </a:prstGeom>
              <a:noFill/>
              <a:ln w="38100">
                <a:solidFill>
                  <a:srgbClr val="00FFFF"/>
                </a:solidFill>
                <a:prstDash val="dash"/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7" name="Oval 17"/>
              <p:cNvSpPr>
                <a:spLocks noChangeArrowheads="1"/>
              </p:cNvSpPr>
              <p:nvPr/>
            </p:nvSpPr>
            <p:spPr bwMode="auto">
              <a:xfrm>
                <a:off x="6664324" y="855027"/>
                <a:ext cx="412750" cy="412750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 anchor="ctr"/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ctr" defTabSz="54927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it-IT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50021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2</a:t>
                </a:r>
                <a:endParaRPr kumimoji="0" lang="it-IT" alt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5002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" name="Text Box 29"/>
              <p:cNvSpPr txBox="1">
                <a:spLocks noChangeArrowheads="1"/>
              </p:cNvSpPr>
              <p:nvPr/>
            </p:nvSpPr>
            <p:spPr bwMode="auto">
              <a:xfrm>
                <a:off x="6736078" y="5107939"/>
                <a:ext cx="549275" cy="3476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54927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it-IT" sz="1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X</a:t>
                </a:r>
                <a:r>
                  <a:rPr kumimoji="0" lang="it-IT" altLang="it-IT" sz="19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2</a:t>
                </a:r>
                <a:endParaRPr kumimoji="0" lang="it-IT" altLang="it-IT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6" name="Text Box 37"/>
              <p:cNvSpPr txBox="1">
                <a:spLocks noChangeArrowheads="1"/>
              </p:cNvSpPr>
              <p:nvPr/>
            </p:nvSpPr>
            <p:spPr bwMode="auto">
              <a:xfrm>
                <a:off x="7289799" y="3668077"/>
                <a:ext cx="549275" cy="3476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54927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it-IT" sz="19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T</a:t>
                </a:r>
                <a:r>
                  <a:rPr kumimoji="0" lang="it-IT" altLang="it-IT" sz="19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2</a:t>
                </a:r>
                <a:endParaRPr kumimoji="0" lang="it-IT" altLang="it-IT" sz="19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1723230" y="15328"/>
            <a:ext cx="9132888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3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B.</a:t>
            </a:r>
            <a:r>
              <a:rPr kumimoji="0" lang="it-IT" altLang="it-IT" sz="23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	Componenti miscibili allo stato liquido, ma non allo stato solido</a:t>
            </a:r>
          </a:p>
        </p:txBody>
      </p:sp>
      <p:pic>
        <p:nvPicPr>
          <p:cNvPr id="38" name="Audio 3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847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311"/>
    </mc:Choice>
    <mc:Fallback xmlns="">
      <p:transition spd="slow" advTm="268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4"/>
          <p:cNvSpPr>
            <a:spLocks noChangeArrowheads="1"/>
          </p:cNvSpPr>
          <p:nvPr/>
        </p:nvSpPr>
        <p:spPr bwMode="auto">
          <a:xfrm>
            <a:off x="3449638" y="528638"/>
            <a:ext cx="5910150" cy="5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46" tIns="31323" rIns="62646" bIns="31323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>
                <a:solidFill>
                  <a:srgbClr val="000099"/>
                </a:solidFill>
                <a:latin typeface="Comic Sans MS" panose="030F0702030302020204" pitchFamily="66" charset="0"/>
              </a:rPr>
              <a:t>aA + bB           cC  +  dD  (T, p)</a:t>
            </a:r>
          </a:p>
        </p:txBody>
      </p:sp>
      <p:sp>
        <p:nvSpPr>
          <p:cNvPr id="26628" name="Line 25"/>
          <p:cNvSpPr>
            <a:spLocks noChangeShapeType="1"/>
          </p:cNvSpPr>
          <p:nvPr/>
        </p:nvSpPr>
        <p:spPr bwMode="auto">
          <a:xfrm>
            <a:off x="5076826" y="736600"/>
            <a:ext cx="885825" cy="0"/>
          </a:xfrm>
          <a:prstGeom prst="line">
            <a:avLst/>
          </a:prstGeom>
          <a:noFill/>
          <a:ln w="44450">
            <a:solidFill>
              <a:schemeClr val="accent2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33" name="Line 30"/>
          <p:cNvSpPr>
            <a:spLocks noChangeShapeType="1"/>
          </p:cNvSpPr>
          <p:nvPr/>
        </p:nvSpPr>
        <p:spPr bwMode="auto">
          <a:xfrm flipH="1">
            <a:off x="5065714" y="876300"/>
            <a:ext cx="884237" cy="0"/>
          </a:xfrm>
          <a:prstGeom prst="line">
            <a:avLst/>
          </a:prstGeom>
          <a:noFill/>
          <a:ln w="44450">
            <a:solidFill>
              <a:schemeClr val="accent2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  <p:grpSp>
        <p:nvGrpSpPr>
          <p:cNvPr id="41" name="Gruppo 40"/>
          <p:cNvGrpSpPr>
            <a:grpSpLocks/>
          </p:cNvGrpSpPr>
          <p:nvPr/>
        </p:nvGrpSpPr>
        <p:grpSpPr bwMode="auto">
          <a:xfrm>
            <a:off x="3716888" y="1331980"/>
            <a:ext cx="4356100" cy="4784725"/>
            <a:chOff x="2376727" y="1283705"/>
            <a:chExt cx="4355305" cy="4785832"/>
          </a:xfrm>
        </p:grpSpPr>
        <p:sp>
          <p:nvSpPr>
            <p:cNvPr id="42" name="AutoShape 11"/>
            <p:cNvSpPr>
              <a:spLocks noChangeArrowheads="1"/>
            </p:cNvSpPr>
            <p:nvPr/>
          </p:nvSpPr>
          <p:spPr bwMode="auto">
            <a:xfrm>
              <a:off x="2439868" y="3139092"/>
              <a:ext cx="4215806" cy="221748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094925" tIns="2547425" rIns="5094925" bIns="2547425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grpSp>
          <p:nvGrpSpPr>
            <p:cNvPr id="43" name="Gruppo 1"/>
            <p:cNvGrpSpPr>
              <a:grpSpLocks/>
            </p:cNvGrpSpPr>
            <p:nvPr/>
          </p:nvGrpSpPr>
          <p:grpSpPr bwMode="auto">
            <a:xfrm>
              <a:off x="2376727" y="1283705"/>
              <a:ext cx="4355305" cy="4785832"/>
              <a:chOff x="2376727" y="1283705"/>
              <a:chExt cx="4355305" cy="4785832"/>
            </a:xfrm>
          </p:grpSpPr>
          <p:grpSp>
            <p:nvGrpSpPr>
              <p:cNvPr id="44" name="Group 7"/>
              <p:cNvGrpSpPr>
                <a:grpSpLocks/>
              </p:cNvGrpSpPr>
              <p:nvPr/>
            </p:nvGrpSpPr>
            <p:grpSpPr bwMode="auto">
              <a:xfrm>
                <a:off x="2376727" y="2784014"/>
                <a:ext cx="4355305" cy="3285523"/>
                <a:chOff x="3156" y="2784"/>
                <a:chExt cx="2868" cy="2544"/>
              </a:xfrm>
            </p:grpSpPr>
            <p:sp>
              <p:nvSpPr>
                <p:cNvPr id="53" name="Line 8"/>
                <p:cNvSpPr>
                  <a:spLocks noChangeShapeType="1"/>
                </p:cNvSpPr>
                <p:nvPr/>
              </p:nvSpPr>
              <p:spPr bwMode="auto">
                <a:xfrm>
                  <a:off x="3168" y="2784"/>
                  <a:ext cx="0" cy="2544"/>
                </a:xfrm>
                <a:prstGeom prst="line">
                  <a:avLst/>
                </a:prstGeom>
                <a:noFill/>
                <a:ln w="476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094925" tIns="2547425" rIns="5094925" bIns="2547425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54" name="Line 9"/>
                <p:cNvSpPr>
                  <a:spLocks noChangeShapeType="1"/>
                </p:cNvSpPr>
                <p:nvPr/>
              </p:nvSpPr>
              <p:spPr bwMode="auto">
                <a:xfrm>
                  <a:off x="6012" y="2784"/>
                  <a:ext cx="0" cy="2544"/>
                </a:xfrm>
                <a:prstGeom prst="line">
                  <a:avLst/>
                </a:prstGeom>
                <a:noFill/>
                <a:ln w="476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094925" tIns="2547425" rIns="5094925" bIns="2547425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55" name="Line 10"/>
                <p:cNvSpPr>
                  <a:spLocks noChangeShapeType="1"/>
                </p:cNvSpPr>
                <p:nvPr/>
              </p:nvSpPr>
              <p:spPr bwMode="auto">
                <a:xfrm rot="5400000">
                  <a:off x="4590" y="3894"/>
                  <a:ext cx="0" cy="2868"/>
                </a:xfrm>
                <a:prstGeom prst="line">
                  <a:avLst/>
                </a:prstGeom>
                <a:noFill/>
                <a:ln w="476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094925" tIns="2547425" rIns="5094925" bIns="2547425">
                  <a:spAutoFit/>
                </a:bodyPr>
                <a:lstStyle/>
                <a:p>
                  <a:endParaRPr lang="it-IT"/>
                </a:p>
              </p:txBody>
            </p:sp>
          </p:grpSp>
          <p:sp>
            <p:nvSpPr>
              <p:cNvPr id="45" name="Line 12"/>
              <p:cNvSpPr>
                <a:spLocks noChangeShapeType="1"/>
              </p:cNvSpPr>
              <p:nvPr/>
            </p:nvSpPr>
            <p:spPr bwMode="auto">
              <a:xfrm>
                <a:off x="4548505" y="2218416"/>
                <a:ext cx="0" cy="93190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094925" tIns="2547425" rIns="5094925" bIns="2547425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46" name="AutoShape 13"/>
              <p:cNvSpPr>
                <a:spLocks/>
              </p:cNvSpPr>
              <p:nvPr/>
            </p:nvSpPr>
            <p:spPr bwMode="auto">
              <a:xfrm rot="-5400000">
                <a:off x="4460087" y="1048363"/>
                <a:ext cx="176837" cy="2138005"/>
              </a:xfrm>
              <a:prstGeom prst="leftBracket">
                <a:avLst>
                  <a:gd name="adj" fmla="val 0"/>
                </a:avLst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094925" tIns="2547425" rIns="5094925" bIns="2547425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grpSp>
            <p:nvGrpSpPr>
              <p:cNvPr id="47" name="Group 14"/>
              <p:cNvGrpSpPr>
                <a:grpSpLocks/>
              </p:cNvGrpSpPr>
              <p:nvPr/>
            </p:nvGrpSpPr>
            <p:grpSpPr bwMode="auto">
              <a:xfrm>
                <a:off x="3783464" y="1283705"/>
                <a:ext cx="675469" cy="867344"/>
                <a:chOff x="5432" y="4512"/>
                <a:chExt cx="144" cy="300"/>
              </a:xfrm>
            </p:grpSpPr>
            <p:sp>
              <p:nvSpPr>
                <p:cNvPr id="51" name="Rectangle 15"/>
                <p:cNvSpPr>
                  <a:spLocks noChangeArrowheads="1"/>
                </p:cNvSpPr>
                <p:nvPr/>
              </p:nvSpPr>
              <p:spPr bwMode="auto">
                <a:xfrm>
                  <a:off x="5432" y="4572"/>
                  <a:ext cx="144" cy="240"/>
                </a:xfrm>
                <a:prstGeom prst="rect">
                  <a:avLst/>
                </a:prstGeom>
                <a:solidFill>
                  <a:srgbClr val="CC0000"/>
                </a:solidFill>
                <a:ln w="9525">
                  <a:solidFill>
                    <a:srgbClr val="8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094925" tIns="2547425" rIns="5094925" bIns="2547425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sp>
              <p:nvSpPr>
                <p:cNvPr id="52" name="Oval 16"/>
                <p:cNvSpPr>
                  <a:spLocks noChangeArrowheads="1"/>
                </p:cNvSpPr>
                <p:nvPr/>
              </p:nvSpPr>
              <p:spPr bwMode="auto">
                <a:xfrm>
                  <a:off x="5472" y="4512"/>
                  <a:ext cx="48" cy="48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8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094925" tIns="2547425" rIns="5094925" bIns="2547425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</p:grpSp>
          <p:grpSp>
            <p:nvGrpSpPr>
              <p:cNvPr id="48" name="Group 17"/>
              <p:cNvGrpSpPr>
                <a:grpSpLocks/>
              </p:cNvGrpSpPr>
              <p:nvPr/>
            </p:nvGrpSpPr>
            <p:grpSpPr bwMode="auto">
              <a:xfrm>
                <a:off x="4636610" y="1617731"/>
                <a:ext cx="499259" cy="533319"/>
                <a:chOff x="5432" y="4512"/>
                <a:chExt cx="144" cy="300"/>
              </a:xfrm>
            </p:grpSpPr>
            <p:sp>
              <p:nvSpPr>
                <p:cNvPr id="49" name="Rectangle 18"/>
                <p:cNvSpPr>
                  <a:spLocks noChangeArrowheads="1"/>
                </p:cNvSpPr>
                <p:nvPr/>
              </p:nvSpPr>
              <p:spPr bwMode="auto">
                <a:xfrm>
                  <a:off x="5432" y="4572"/>
                  <a:ext cx="144" cy="240"/>
                </a:xfrm>
                <a:prstGeom prst="rect">
                  <a:avLst/>
                </a:prstGeom>
                <a:solidFill>
                  <a:srgbClr val="CC0000"/>
                </a:solidFill>
                <a:ln w="9525">
                  <a:solidFill>
                    <a:srgbClr val="8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094925" tIns="2547425" rIns="5094925" bIns="2547425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sp>
              <p:nvSpPr>
                <p:cNvPr id="50" name="Oval 19"/>
                <p:cNvSpPr>
                  <a:spLocks noChangeArrowheads="1"/>
                </p:cNvSpPr>
                <p:nvPr/>
              </p:nvSpPr>
              <p:spPr bwMode="auto">
                <a:xfrm>
                  <a:off x="5472" y="4512"/>
                  <a:ext cx="48" cy="48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8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094925" tIns="2547425" rIns="5094925" bIns="2547425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</p:grpSp>
        </p:grpSp>
      </p:grpSp>
      <p:grpSp>
        <p:nvGrpSpPr>
          <p:cNvPr id="56" name="Gruppo 55"/>
          <p:cNvGrpSpPr>
            <a:grpSpLocks/>
          </p:cNvGrpSpPr>
          <p:nvPr/>
        </p:nvGrpSpPr>
        <p:grpSpPr bwMode="auto">
          <a:xfrm>
            <a:off x="1991589" y="3071813"/>
            <a:ext cx="2147888" cy="1487488"/>
            <a:chOff x="304800" y="2762250"/>
            <a:chExt cx="2148249" cy="1487390"/>
          </a:xfrm>
        </p:grpSpPr>
        <p:grpSp>
          <p:nvGrpSpPr>
            <p:cNvPr id="57" name="Gruppo 1"/>
            <p:cNvGrpSpPr>
              <a:grpSpLocks/>
            </p:cNvGrpSpPr>
            <p:nvPr/>
          </p:nvGrpSpPr>
          <p:grpSpPr bwMode="auto">
            <a:xfrm>
              <a:off x="304800" y="2762250"/>
              <a:ext cx="2148249" cy="1487390"/>
              <a:chOff x="304800" y="2762250"/>
              <a:chExt cx="2148249" cy="1487390"/>
            </a:xfrm>
          </p:grpSpPr>
          <p:sp>
            <p:nvSpPr>
              <p:cNvPr id="59" name="Oval 3"/>
              <p:cNvSpPr>
                <a:spLocks noChangeArrowheads="1"/>
              </p:cNvSpPr>
              <p:nvPr/>
            </p:nvSpPr>
            <p:spPr bwMode="auto">
              <a:xfrm>
                <a:off x="304800" y="2762250"/>
                <a:ext cx="851664" cy="620214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99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094925" tIns="2547425" rIns="5094925" bIns="2547425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60" name="AutoShape 21"/>
              <p:cNvSpPr>
                <a:spLocks noChangeArrowheads="1"/>
              </p:cNvSpPr>
              <p:nvPr/>
            </p:nvSpPr>
            <p:spPr bwMode="auto">
              <a:xfrm rot="20534014" flipH="1">
                <a:off x="1109476" y="3229515"/>
                <a:ext cx="1343573" cy="1020125"/>
              </a:xfrm>
              <a:custGeom>
                <a:avLst/>
                <a:gdLst>
                  <a:gd name="T0" fmla="*/ 2147483646 w 21600"/>
                  <a:gd name="T1" fmla="*/ 0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0 w 21600"/>
                  <a:gd name="T7" fmla="*/ 2147483646 h 21600"/>
                  <a:gd name="T8" fmla="*/ 2147483646 w 21600"/>
                  <a:gd name="T9" fmla="*/ 2147483646 h 21600"/>
                  <a:gd name="T10" fmla="*/ 2147483646 w 21600"/>
                  <a:gd name="T11" fmla="*/ 2147483646 h 21600"/>
                  <a:gd name="T12" fmla="*/ 2147483646 w 21600"/>
                  <a:gd name="T13" fmla="*/ 2147483646 h 21600"/>
                  <a:gd name="T14" fmla="*/ 2147483646 w 21600"/>
                  <a:gd name="T15" fmla="*/ 2147483646 h 21600"/>
                  <a:gd name="T16" fmla="*/ 17694720 60000 65536"/>
                  <a:gd name="T17" fmla="*/ 11796480 60000 65536"/>
                  <a:gd name="T18" fmla="*/ 17694720 60000 65536"/>
                  <a:gd name="T19" fmla="*/ 11796480 60000 65536"/>
                  <a:gd name="T20" fmla="*/ 5898240 60000 65536"/>
                  <a:gd name="T21" fmla="*/ 5898240 60000 65536"/>
                  <a:gd name="T22" fmla="*/ 0 60000 65536"/>
                  <a:gd name="T23" fmla="*/ 0 60000 65536"/>
                  <a:gd name="T24" fmla="*/ 2177 w 21600"/>
                  <a:gd name="T25" fmla="*/ 14657 h 21600"/>
                  <a:gd name="T26" fmla="*/ 18000 w 21600"/>
                  <a:gd name="T27" fmla="*/ 18000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16329" y="0"/>
                    </a:moveTo>
                    <a:lnTo>
                      <a:pt x="11057" y="6867"/>
                    </a:lnTo>
                    <a:lnTo>
                      <a:pt x="14657" y="6867"/>
                    </a:lnTo>
                    <a:lnTo>
                      <a:pt x="14657" y="14657"/>
                    </a:lnTo>
                    <a:lnTo>
                      <a:pt x="6867" y="14657"/>
                    </a:lnTo>
                    <a:lnTo>
                      <a:pt x="6867" y="11057"/>
                    </a:lnTo>
                    <a:lnTo>
                      <a:pt x="0" y="16329"/>
                    </a:lnTo>
                    <a:lnTo>
                      <a:pt x="6867" y="21600"/>
                    </a:lnTo>
                    <a:lnTo>
                      <a:pt x="6867" y="18000"/>
                    </a:lnTo>
                    <a:lnTo>
                      <a:pt x="18000" y="18000"/>
                    </a:lnTo>
                    <a:lnTo>
                      <a:pt x="18000" y="6867"/>
                    </a:lnTo>
                    <a:lnTo>
                      <a:pt x="21600" y="6867"/>
                    </a:lnTo>
                    <a:lnTo>
                      <a:pt x="1632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094925" tIns="2547425" rIns="5094925" bIns="2547425">
                <a:spAutoFit/>
              </a:bodyPr>
              <a:lstStyle/>
              <a:p>
                <a:endParaRPr lang="it-IT"/>
              </a:p>
            </p:txBody>
          </p:sp>
        </p:grpSp>
        <p:sp>
          <p:nvSpPr>
            <p:cNvPr id="58" name="Text Box 26"/>
            <p:cNvSpPr txBox="1">
              <a:spLocks noChangeArrowheads="1"/>
            </p:cNvSpPr>
            <p:nvPr/>
          </p:nvSpPr>
          <p:spPr bwMode="auto">
            <a:xfrm>
              <a:off x="530931" y="2802943"/>
              <a:ext cx="458136" cy="6117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46" tIns="31323" rIns="62646" bIns="31323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3600" b="1">
                  <a:latin typeface="Comic Sans MS" panose="030F0702030302020204" pitchFamily="66" charset="0"/>
                </a:rPr>
                <a:t>A</a:t>
              </a:r>
            </a:p>
          </p:txBody>
        </p:sp>
      </p:grpSp>
      <p:grpSp>
        <p:nvGrpSpPr>
          <p:cNvPr id="61" name="Gruppo 60"/>
          <p:cNvGrpSpPr>
            <a:grpSpLocks/>
          </p:cNvGrpSpPr>
          <p:nvPr/>
        </p:nvGrpSpPr>
        <p:grpSpPr bwMode="auto">
          <a:xfrm>
            <a:off x="7650457" y="2921337"/>
            <a:ext cx="2352675" cy="1541462"/>
            <a:chOff x="6486525" y="2795588"/>
            <a:chExt cx="2352675" cy="1542138"/>
          </a:xfrm>
        </p:grpSpPr>
        <p:grpSp>
          <p:nvGrpSpPr>
            <p:cNvPr id="62" name="Gruppo 5"/>
            <p:cNvGrpSpPr>
              <a:grpSpLocks/>
            </p:cNvGrpSpPr>
            <p:nvPr/>
          </p:nvGrpSpPr>
          <p:grpSpPr bwMode="auto">
            <a:xfrm>
              <a:off x="6486525" y="2795588"/>
              <a:ext cx="2352675" cy="1542138"/>
              <a:chOff x="6486525" y="2795588"/>
              <a:chExt cx="2352675" cy="1542138"/>
            </a:xfrm>
          </p:grpSpPr>
          <p:sp>
            <p:nvSpPr>
              <p:cNvPr id="64" name="Oval 5"/>
              <p:cNvSpPr>
                <a:spLocks noChangeArrowheads="1"/>
              </p:cNvSpPr>
              <p:nvPr/>
            </p:nvSpPr>
            <p:spPr bwMode="auto">
              <a:xfrm>
                <a:off x="7985952" y="2795588"/>
                <a:ext cx="853248" cy="620223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99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094925" tIns="2547425" rIns="5094925" bIns="2547425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65" name="AutoShape 20"/>
              <p:cNvSpPr>
                <a:spLocks noChangeArrowheads="1"/>
              </p:cNvSpPr>
              <p:nvPr/>
            </p:nvSpPr>
            <p:spPr bwMode="auto">
              <a:xfrm rot="1065986">
                <a:off x="6486525" y="3316182"/>
                <a:ext cx="1346693" cy="1021544"/>
              </a:xfrm>
              <a:custGeom>
                <a:avLst/>
                <a:gdLst>
                  <a:gd name="T0" fmla="*/ 2147483646 w 21600"/>
                  <a:gd name="T1" fmla="*/ 0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0 w 21600"/>
                  <a:gd name="T7" fmla="*/ 2147483646 h 21600"/>
                  <a:gd name="T8" fmla="*/ 2147483646 w 21600"/>
                  <a:gd name="T9" fmla="*/ 2147483646 h 21600"/>
                  <a:gd name="T10" fmla="*/ 2147483646 w 21600"/>
                  <a:gd name="T11" fmla="*/ 2147483646 h 21600"/>
                  <a:gd name="T12" fmla="*/ 2147483646 w 21600"/>
                  <a:gd name="T13" fmla="*/ 2147483646 h 21600"/>
                  <a:gd name="T14" fmla="*/ 2147483646 w 21600"/>
                  <a:gd name="T15" fmla="*/ 2147483646 h 21600"/>
                  <a:gd name="T16" fmla="*/ 17694720 60000 65536"/>
                  <a:gd name="T17" fmla="*/ 11796480 60000 65536"/>
                  <a:gd name="T18" fmla="*/ 17694720 60000 65536"/>
                  <a:gd name="T19" fmla="*/ 11796480 60000 65536"/>
                  <a:gd name="T20" fmla="*/ 5898240 60000 65536"/>
                  <a:gd name="T21" fmla="*/ 5898240 60000 65536"/>
                  <a:gd name="T22" fmla="*/ 0 60000 65536"/>
                  <a:gd name="T23" fmla="*/ 0 60000 65536"/>
                  <a:gd name="T24" fmla="*/ 2177 w 21600"/>
                  <a:gd name="T25" fmla="*/ 14657 h 21600"/>
                  <a:gd name="T26" fmla="*/ 18000 w 21600"/>
                  <a:gd name="T27" fmla="*/ 18000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16329" y="0"/>
                    </a:moveTo>
                    <a:lnTo>
                      <a:pt x="11057" y="6867"/>
                    </a:lnTo>
                    <a:lnTo>
                      <a:pt x="14657" y="6867"/>
                    </a:lnTo>
                    <a:lnTo>
                      <a:pt x="14657" y="14657"/>
                    </a:lnTo>
                    <a:lnTo>
                      <a:pt x="6867" y="14657"/>
                    </a:lnTo>
                    <a:lnTo>
                      <a:pt x="6867" y="11057"/>
                    </a:lnTo>
                    <a:lnTo>
                      <a:pt x="0" y="16329"/>
                    </a:lnTo>
                    <a:lnTo>
                      <a:pt x="6867" y="21600"/>
                    </a:lnTo>
                    <a:lnTo>
                      <a:pt x="6867" y="18000"/>
                    </a:lnTo>
                    <a:lnTo>
                      <a:pt x="18000" y="18000"/>
                    </a:lnTo>
                    <a:lnTo>
                      <a:pt x="18000" y="6867"/>
                    </a:lnTo>
                    <a:lnTo>
                      <a:pt x="21600" y="6867"/>
                    </a:lnTo>
                    <a:lnTo>
                      <a:pt x="1632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094925" tIns="2547425" rIns="5094925" bIns="2547425">
                <a:spAutoFit/>
              </a:bodyPr>
              <a:lstStyle/>
              <a:p>
                <a:endParaRPr lang="it-IT"/>
              </a:p>
            </p:txBody>
          </p:sp>
        </p:grpSp>
        <p:sp>
          <p:nvSpPr>
            <p:cNvPr id="63" name="Text Box 27"/>
            <p:cNvSpPr txBox="1">
              <a:spLocks noChangeArrowheads="1"/>
            </p:cNvSpPr>
            <p:nvPr/>
          </p:nvSpPr>
          <p:spPr bwMode="auto">
            <a:xfrm>
              <a:off x="8251766" y="2836281"/>
              <a:ext cx="412672" cy="611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46" tIns="31323" rIns="62646" bIns="31323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3600" b="1">
                  <a:latin typeface="Comic Sans MS" panose="030F0702030302020204" pitchFamily="66" charset="0"/>
                </a:rPr>
                <a:t>B</a:t>
              </a:r>
            </a:p>
          </p:txBody>
        </p:sp>
      </p:grpSp>
      <p:grpSp>
        <p:nvGrpSpPr>
          <p:cNvPr id="66" name="Gruppo 65"/>
          <p:cNvGrpSpPr>
            <a:grpSpLocks/>
          </p:cNvGrpSpPr>
          <p:nvPr/>
        </p:nvGrpSpPr>
        <p:grpSpPr bwMode="auto">
          <a:xfrm>
            <a:off x="2217682" y="4992599"/>
            <a:ext cx="2017713" cy="1590675"/>
            <a:chOff x="498627" y="4736549"/>
            <a:chExt cx="2017561" cy="1591226"/>
          </a:xfrm>
        </p:grpSpPr>
        <p:grpSp>
          <p:nvGrpSpPr>
            <p:cNvPr id="67" name="Gruppo 6"/>
            <p:cNvGrpSpPr>
              <a:grpSpLocks/>
            </p:cNvGrpSpPr>
            <p:nvPr/>
          </p:nvGrpSpPr>
          <p:grpSpPr bwMode="auto">
            <a:xfrm>
              <a:off x="498627" y="4736549"/>
              <a:ext cx="2017561" cy="1523873"/>
              <a:chOff x="498627" y="4736549"/>
              <a:chExt cx="2017561" cy="1523873"/>
            </a:xfrm>
          </p:grpSpPr>
          <p:sp>
            <p:nvSpPr>
              <p:cNvPr id="69" name="Oval 6"/>
              <p:cNvSpPr>
                <a:spLocks noChangeArrowheads="1"/>
              </p:cNvSpPr>
              <p:nvPr/>
            </p:nvSpPr>
            <p:spPr bwMode="auto">
              <a:xfrm>
                <a:off x="498627" y="5637402"/>
                <a:ext cx="854601" cy="623020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99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094925" tIns="2547425" rIns="5094925" bIns="2547425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70" name="AutoShape 22"/>
              <p:cNvSpPr>
                <a:spLocks noChangeArrowheads="1"/>
              </p:cNvSpPr>
              <p:nvPr/>
            </p:nvSpPr>
            <p:spPr bwMode="auto">
              <a:xfrm rot="1065986" flipH="1" flipV="1">
                <a:off x="1172615" y="4736549"/>
                <a:ext cx="1343573" cy="1022930"/>
              </a:xfrm>
              <a:custGeom>
                <a:avLst/>
                <a:gdLst>
                  <a:gd name="T0" fmla="*/ 2147483646 w 21600"/>
                  <a:gd name="T1" fmla="*/ 0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0 w 21600"/>
                  <a:gd name="T7" fmla="*/ 2147483646 h 21600"/>
                  <a:gd name="T8" fmla="*/ 2147483646 w 21600"/>
                  <a:gd name="T9" fmla="*/ 2147483646 h 21600"/>
                  <a:gd name="T10" fmla="*/ 2147483646 w 21600"/>
                  <a:gd name="T11" fmla="*/ 2147483646 h 21600"/>
                  <a:gd name="T12" fmla="*/ 2147483646 w 21600"/>
                  <a:gd name="T13" fmla="*/ 2147483646 h 21600"/>
                  <a:gd name="T14" fmla="*/ 2147483646 w 21600"/>
                  <a:gd name="T15" fmla="*/ 2147483646 h 21600"/>
                  <a:gd name="T16" fmla="*/ 17694720 60000 65536"/>
                  <a:gd name="T17" fmla="*/ 11796480 60000 65536"/>
                  <a:gd name="T18" fmla="*/ 17694720 60000 65536"/>
                  <a:gd name="T19" fmla="*/ 11796480 60000 65536"/>
                  <a:gd name="T20" fmla="*/ 5898240 60000 65536"/>
                  <a:gd name="T21" fmla="*/ 5898240 60000 65536"/>
                  <a:gd name="T22" fmla="*/ 0 60000 65536"/>
                  <a:gd name="T23" fmla="*/ 0 60000 65536"/>
                  <a:gd name="T24" fmla="*/ 2177 w 21600"/>
                  <a:gd name="T25" fmla="*/ 14657 h 21600"/>
                  <a:gd name="T26" fmla="*/ 18000 w 21600"/>
                  <a:gd name="T27" fmla="*/ 18000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16329" y="0"/>
                    </a:moveTo>
                    <a:lnTo>
                      <a:pt x="11057" y="6867"/>
                    </a:lnTo>
                    <a:lnTo>
                      <a:pt x="14657" y="6867"/>
                    </a:lnTo>
                    <a:lnTo>
                      <a:pt x="14657" y="14657"/>
                    </a:lnTo>
                    <a:lnTo>
                      <a:pt x="6867" y="14657"/>
                    </a:lnTo>
                    <a:lnTo>
                      <a:pt x="6867" y="11057"/>
                    </a:lnTo>
                    <a:lnTo>
                      <a:pt x="0" y="16329"/>
                    </a:lnTo>
                    <a:lnTo>
                      <a:pt x="6867" y="21600"/>
                    </a:lnTo>
                    <a:lnTo>
                      <a:pt x="6867" y="18000"/>
                    </a:lnTo>
                    <a:lnTo>
                      <a:pt x="18000" y="18000"/>
                    </a:lnTo>
                    <a:lnTo>
                      <a:pt x="18000" y="6867"/>
                    </a:lnTo>
                    <a:lnTo>
                      <a:pt x="21600" y="6867"/>
                    </a:lnTo>
                    <a:lnTo>
                      <a:pt x="1632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094925" tIns="2547425" rIns="5094925" bIns="2547425">
                <a:spAutoFit/>
              </a:bodyPr>
              <a:lstStyle/>
              <a:p>
                <a:endParaRPr lang="it-IT"/>
              </a:p>
            </p:txBody>
          </p:sp>
        </p:grpSp>
        <p:sp>
          <p:nvSpPr>
            <p:cNvPr id="68" name="Text Box 29"/>
            <p:cNvSpPr txBox="1">
              <a:spLocks noChangeArrowheads="1"/>
            </p:cNvSpPr>
            <p:nvPr/>
          </p:nvSpPr>
          <p:spPr bwMode="auto">
            <a:xfrm>
              <a:off x="707137" y="5714578"/>
              <a:ext cx="405274" cy="613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46" tIns="31323" rIns="62646" bIns="31323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3600" b="1">
                  <a:latin typeface="Comic Sans MS" panose="030F0702030302020204" pitchFamily="66" charset="0"/>
                </a:rPr>
                <a:t>C</a:t>
              </a:r>
            </a:p>
          </p:txBody>
        </p:sp>
      </p:grpSp>
      <p:grpSp>
        <p:nvGrpSpPr>
          <p:cNvPr id="71" name="Gruppo 70"/>
          <p:cNvGrpSpPr>
            <a:grpSpLocks/>
          </p:cNvGrpSpPr>
          <p:nvPr/>
        </p:nvGrpSpPr>
        <p:grpSpPr bwMode="auto">
          <a:xfrm>
            <a:off x="7766050" y="5041812"/>
            <a:ext cx="2076450" cy="1541462"/>
            <a:chOff x="6671567" y="4736240"/>
            <a:chExt cx="2076581" cy="1540735"/>
          </a:xfrm>
        </p:grpSpPr>
        <p:sp>
          <p:nvSpPr>
            <p:cNvPr id="72" name="Oval 4"/>
            <p:cNvSpPr>
              <a:spLocks noChangeArrowheads="1"/>
            </p:cNvSpPr>
            <p:nvPr/>
          </p:nvSpPr>
          <p:spPr bwMode="auto">
            <a:xfrm>
              <a:off x="7893431" y="5614655"/>
              <a:ext cx="854717" cy="62022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094925" tIns="2547425" rIns="5094925" bIns="2547425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grpSp>
          <p:nvGrpSpPr>
            <p:cNvPr id="73" name="Gruppo 7"/>
            <p:cNvGrpSpPr>
              <a:grpSpLocks/>
            </p:cNvGrpSpPr>
            <p:nvPr/>
          </p:nvGrpSpPr>
          <p:grpSpPr bwMode="auto">
            <a:xfrm>
              <a:off x="6671567" y="4736240"/>
              <a:ext cx="1935596" cy="1540735"/>
              <a:chOff x="6671567" y="4736240"/>
              <a:chExt cx="1935596" cy="1540735"/>
            </a:xfrm>
          </p:grpSpPr>
          <p:sp>
            <p:nvSpPr>
              <p:cNvPr id="74" name="AutoShape 23"/>
              <p:cNvSpPr>
                <a:spLocks noChangeArrowheads="1"/>
              </p:cNvSpPr>
              <p:nvPr/>
            </p:nvSpPr>
            <p:spPr bwMode="auto">
              <a:xfrm rot="20534014" flipV="1">
                <a:off x="6671567" y="4736240"/>
                <a:ext cx="1345225" cy="1022947"/>
              </a:xfrm>
              <a:custGeom>
                <a:avLst/>
                <a:gdLst>
                  <a:gd name="T0" fmla="*/ 2147483646 w 21600"/>
                  <a:gd name="T1" fmla="*/ 0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0 w 21600"/>
                  <a:gd name="T7" fmla="*/ 2147483646 h 21600"/>
                  <a:gd name="T8" fmla="*/ 2147483646 w 21600"/>
                  <a:gd name="T9" fmla="*/ 2147483646 h 21600"/>
                  <a:gd name="T10" fmla="*/ 2147483646 w 21600"/>
                  <a:gd name="T11" fmla="*/ 2147483646 h 21600"/>
                  <a:gd name="T12" fmla="*/ 2147483646 w 21600"/>
                  <a:gd name="T13" fmla="*/ 2147483646 h 21600"/>
                  <a:gd name="T14" fmla="*/ 2147483646 w 21600"/>
                  <a:gd name="T15" fmla="*/ 2147483646 h 21600"/>
                  <a:gd name="T16" fmla="*/ 17694720 60000 65536"/>
                  <a:gd name="T17" fmla="*/ 11796480 60000 65536"/>
                  <a:gd name="T18" fmla="*/ 17694720 60000 65536"/>
                  <a:gd name="T19" fmla="*/ 11796480 60000 65536"/>
                  <a:gd name="T20" fmla="*/ 5898240 60000 65536"/>
                  <a:gd name="T21" fmla="*/ 5898240 60000 65536"/>
                  <a:gd name="T22" fmla="*/ 0 60000 65536"/>
                  <a:gd name="T23" fmla="*/ 0 60000 65536"/>
                  <a:gd name="T24" fmla="*/ 2177 w 21600"/>
                  <a:gd name="T25" fmla="*/ 14657 h 21600"/>
                  <a:gd name="T26" fmla="*/ 18000 w 21600"/>
                  <a:gd name="T27" fmla="*/ 18000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16329" y="0"/>
                    </a:moveTo>
                    <a:lnTo>
                      <a:pt x="11057" y="6867"/>
                    </a:lnTo>
                    <a:lnTo>
                      <a:pt x="14657" y="6867"/>
                    </a:lnTo>
                    <a:lnTo>
                      <a:pt x="14657" y="14657"/>
                    </a:lnTo>
                    <a:lnTo>
                      <a:pt x="6867" y="14657"/>
                    </a:lnTo>
                    <a:lnTo>
                      <a:pt x="6867" y="11057"/>
                    </a:lnTo>
                    <a:lnTo>
                      <a:pt x="0" y="16329"/>
                    </a:lnTo>
                    <a:lnTo>
                      <a:pt x="6867" y="21600"/>
                    </a:lnTo>
                    <a:lnTo>
                      <a:pt x="6867" y="18000"/>
                    </a:lnTo>
                    <a:lnTo>
                      <a:pt x="18000" y="18000"/>
                    </a:lnTo>
                    <a:lnTo>
                      <a:pt x="18000" y="6867"/>
                    </a:lnTo>
                    <a:lnTo>
                      <a:pt x="21600" y="6867"/>
                    </a:lnTo>
                    <a:lnTo>
                      <a:pt x="1632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094925" tIns="2547425" rIns="5094925" bIns="2547425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75" name="Text Box 28"/>
              <p:cNvSpPr txBox="1">
                <a:spLocks noChangeArrowheads="1"/>
              </p:cNvSpPr>
              <p:nvPr/>
            </p:nvSpPr>
            <p:spPr bwMode="auto">
              <a:xfrm>
                <a:off x="8153370" y="5663768"/>
                <a:ext cx="453793" cy="6132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2646" tIns="31323" rIns="62646" bIns="31323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it-IT" altLang="it-IT" sz="3600" b="1">
                    <a:latin typeface="Comic Sans MS" panose="030F0702030302020204" pitchFamily="66" charset="0"/>
                  </a:rPr>
                  <a:t>D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42652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455"/>
    </mc:Choice>
    <mc:Fallback>
      <p:transition spd="slow" advTm="75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WordArt 3"/>
          <p:cNvSpPr>
            <a:spLocks noChangeArrowheads="1" noChangeShapeType="1" noTextEdit="1"/>
          </p:cNvSpPr>
          <p:nvPr/>
        </p:nvSpPr>
        <p:spPr bwMode="auto">
          <a:xfrm>
            <a:off x="2351088" y="33339"/>
            <a:ext cx="7575550" cy="612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28575">
                  <a:solidFill>
                    <a:srgbClr val="33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 panose="020B0A04020102020204" pitchFamily="34" charset="0"/>
                <a:cs typeface="Times New Roman" panose="02020603050405020304" pitchFamily="18" charset="0"/>
              </a:rPr>
              <a:t>Legge di Azione di Massa</a:t>
            </a:r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1524000" y="644526"/>
            <a:ext cx="8066088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38" tIns="31319" rIns="62638" bIns="31319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700">
                <a:solidFill>
                  <a:srgbClr val="000099"/>
                </a:solidFill>
                <a:latin typeface="Comic Sans MS" panose="030F0702030302020204" pitchFamily="66" charset="0"/>
              </a:rPr>
              <a:t>Sistema a temperatura costante: 400°C Volume 1l</a:t>
            </a:r>
          </a:p>
        </p:txBody>
      </p:sp>
      <p:sp>
        <p:nvSpPr>
          <p:cNvPr id="27652" name="Text Box 5"/>
          <p:cNvSpPr txBox="1">
            <a:spLocks noChangeArrowheads="1"/>
          </p:cNvSpPr>
          <p:nvPr/>
        </p:nvSpPr>
        <p:spPr bwMode="auto">
          <a:xfrm>
            <a:off x="1541464" y="1147763"/>
            <a:ext cx="6729269" cy="478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38" tIns="31319" rIns="62638" bIns="31319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700" b="1">
                <a:solidFill>
                  <a:srgbClr val="000099"/>
                </a:solidFill>
                <a:latin typeface="Comic Sans MS" panose="030F0702030302020204" pitchFamily="66" charset="0"/>
              </a:rPr>
              <a:t>1) </a:t>
            </a:r>
            <a:r>
              <a:rPr lang="it-IT" altLang="it-IT" sz="2700" b="1" u="sng">
                <a:solidFill>
                  <a:srgbClr val="000099"/>
                </a:solidFill>
                <a:latin typeface="Comic Sans MS" panose="030F0702030302020204" pitchFamily="66" charset="0"/>
              </a:rPr>
              <a:t>Stato iniziale</a:t>
            </a:r>
            <a:r>
              <a:rPr lang="it-IT" altLang="it-IT" sz="2700" b="1">
                <a:solidFill>
                  <a:srgbClr val="000099"/>
                </a:solidFill>
                <a:latin typeface="Comic Sans MS" panose="030F0702030302020204" pitchFamily="66" charset="0"/>
              </a:rPr>
              <a:t>:</a:t>
            </a:r>
            <a:r>
              <a:rPr lang="it-IT" altLang="it-IT" sz="2700">
                <a:solidFill>
                  <a:srgbClr val="000099"/>
                </a:solidFill>
                <a:latin typeface="Comic Sans MS" panose="030F0702030302020204" pitchFamily="66" charset="0"/>
              </a:rPr>
              <a:t>    1 mole H</a:t>
            </a:r>
            <a:r>
              <a:rPr lang="it-IT" altLang="it-IT" sz="2700" baseline="-25000">
                <a:solidFill>
                  <a:srgbClr val="000099"/>
                </a:solidFill>
                <a:latin typeface="Comic Sans MS" panose="030F0702030302020204" pitchFamily="66" charset="0"/>
              </a:rPr>
              <a:t>2</a:t>
            </a:r>
            <a:r>
              <a:rPr lang="it-IT" altLang="it-IT" sz="2700">
                <a:solidFill>
                  <a:srgbClr val="000099"/>
                </a:solidFill>
                <a:latin typeface="Comic Sans MS" panose="030F0702030302020204" pitchFamily="66" charset="0"/>
              </a:rPr>
              <a:t> + 1 mole I</a:t>
            </a:r>
            <a:r>
              <a:rPr lang="it-IT" altLang="it-IT" sz="2700" baseline="-25000">
                <a:solidFill>
                  <a:srgbClr val="000099"/>
                </a:solidFill>
                <a:latin typeface="Comic Sans MS" panose="030F0702030302020204" pitchFamily="66" charset="0"/>
              </a:rPr>
              <a:t>2</a:t>
            </a:r>
            <a:endParaRPr lang="it-IT" altLang="it-IT" sz="2700">
              <a:solidFill>
                <a:srgbClr val="000099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85" name="Gruppo 84"/>
          <p:cNvGrpSpPr>
            <a:grpSpLocks/>
          </p:cNvGrpSpPr>
          <p:nvPr/>
        </p:nvGrpSpPr>
        <p:grpSpPr bwMode="auto">
          <a:xfrm>
            <a:off x="4141788" y="1839913"/>
            <a:ext cx="4951412" cy="1079500"/>
            <a:chOff x="2618167" y="1840054"/>
            <a:chExt cx="4950256" cy="1078912"/>
          </a:xfrm>
        </p:grpSpPr>
        <p:sp>
          <p:nvSpPr>
            <p:cNvPr id="27685" name="Text Box 26"/>
            <p:cNvSpPr txBox="1">
              <a:spLocks noChangeArrowheads="1"/>
            </p:cNvSpPr>
            <p:nvPr/>
          </p:nvSpPr>
          <p:spPr bwMode="auto">
            <a:xfrm>
              <a:off x="2618167" y="1840054"/>
              <a:ext cx="4950256" cy="1078912"/>
            </a:xfrm>
            <a:prstGeom prst="rect">
              <a:avLst/>
            </a:prstGeom>
            <a:noFill/>
            <a:ln w="38100" cmpd="dbl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38" tIns="31319" rIns="62638" bIns="31319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tabLst>
                  <a:tab pos="2152650" algn="l"/>
                  <a:tab pos="3065463" algn="l"/>
                  <a:tab pos="4240213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tabLst>
                  <a:tab pos="2152650" algn="l"/>
                  <a:tab pos="3065463" algn="l"/>
                  <a:tab pos="4240213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tabLst>
                  <a:tab pos="2152650" algn="l"/>
                  <a:tab pos="3065463" algn="l"/>
                  <a:tab pos="424021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tabLst>
                  <a:tab pos="2152650" algn="l"/>
                  <a:tab pos="3065463" algn="l"/>
                  <a:tab pos="424021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tabLst>
                  <a:tab pos="2152650" algn="l"/>
                  <a:tab pos="3065463" algn="l"/>
                  <a:tab pos="424021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52650" algn="l"/>
                  <a:tab pos="3065463" algn="l"/>
                  <a:tab pos="424021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52650" algn="l"/>
                  <a:tab pos="3065463" algn="l"/>
                  <a:tab pos="424021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52650" algn="l"/>
                  <a:tab pos="3065463" algn="l"/>
                  <a:tab pos="424021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52650" algn="l"/>
                  <a:tab pos="3065463" algn="l"/>
                  <a:tab pos="424021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99"/>
                  </a:solidFill>
                  <a:latin typeface="Comic Sans MS" panose="030F0702030302020204" pitchFamily="66" charset="0"/>
                </a:rPr>
                <a:t>	</a:t>
              </a:r>
              <a:r>
                <a:rPr lang="it-IT" altLang="it-IT" sz="2200">
                  <a:solidFill>
                    <a:srgbClr val="00CC00"/>
                  </a:solidFill>
                  <a:latin typeface="Comic Sans MS" panose="030F0702030302020204" pitchFamily="66" charset="0"/>
                </a:rPr>
                <a:t>H</a:t>
              </a:r>
              <a:r>
                <a:rPr lang="it-IT" altLang="it-IT" sz="2200" baseline="-25000">
                  <a:solidFill>
                    <a:srgbClr val="00CC00"/>
                  </a:solidFill>
                  <a:latin typeface="Comic Sans MS" panose="030F0702030302020204" pitchFamily="66" charset="0"/>
                </a:rPr>
                <a:t>2</a:t>
              </a:r>
              <a:r>
                <a:rPr lang="it-IT" altLang="it-IT" sz="2200">
                  <a:solidFill>
                    <a:srgbClr val="00CC00"/>
                  </a:solidFill>
                  <a:latin typeface="Comic Sans MS" panose="030F0702030302020204" pitchFamily="66" charset="0"/>
                </a:rPr>
                <a:t>   +   I</a:t>
              </a:r>
              <a:r>
                <a:rPr lang="it-IT" altLang="it-IT" sz="2200" baseline="-25000">
                  <a:solidFill>
                    <a:srgbClr val="00CC00"/>
                  </a:solidFill>
                  <a:latin typeface="Comic Sans MS" panose="030F0702030302020204" pitchFamily="66" charset="0"/>
                </a:rPr>
                <a:t>2	</a:t>
              </a:r>
              <a:r>
                <a:rPr lang="it-IT" altLang="it-IT" sz="2200">
                  <a:solidFill>
                    <a:srgbClr val="00CC00"/>
                  </a:solidFill>
                  <a:latin typeface="Comic Sans MS" panose="030F0702030302020204" pitchFamily="66" charset="0"/>
                </a:rPr>
                <a:t>2HI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CC00"/>
                  </a:solidFill>
                  <a:latin typeface="Comic Sans MS" panose="030F0702030302020204" pitchFamily="66" charset="0"/>
                </a:rPr>
                <a:t>iniziale: 	1,0	1,0	0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200">
                <a:solidFill>
                  <a:srgbClr val="00CC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7686" name="Line 31"/>
            <p:cNvSpPr>
              <a:spLocks noChangeShapeType="1"/>
            </p:cNvSpPr>
            <p:nvPr/>
          </p:nvSpPr>
          <p:spPr bwMode="auto">
            <a:xfrm>
              <a:off x="6244017" y="1976579"/>
              <a:ext cx="550862" cy="0"/>
            </a:xfrm>
            <a:prstGeom prst="line">
              <a:avLst/>
            </a:prstGeom>
            <a:noFill/>
            <a:ln w="28575">
              <a:solidFill>
                <a:srgbClr val="00CC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687" name="Line 32"/>
            <p:cNvSpPr>
              <a:spLocks noChangeShapeType="1"/>
            </p:cNvSpPr>
            <p:nvPr/>
          </p:nvSpPr>
          <p:spPr bwMode="auto">
            <a:xfrm flipH="1">
              <a:off x="6244017" y="2070242"/>
              <a:ext cx="550862" cy="0"/>
            </a:xfrm>
            <a:prstGeom prst="line">
              <a:avLst/>
            </a:prstGeom>
            <a:noFill/>
            <a:ln w="28575">
              <a:solidFill>
                <a:srgbClr val="00CC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4" name="Gruppo 93"/>
          <p:cNvGrpSpPr>
            <a:grpSpLocks/>
          </p:cNvGrpSpPr>
          <p:nvPr/>
        </p:nvGrpSpPr>
        <p:grpSpPr bwMode="auto">
          <a:xfrm>
            <a:off x="2279650" y="4718053"/>
            <a:ext cx="7888288" cy="1124979"/>
            <a:chOff x="755576" y="4717909"/>
            <a:chExt cx="7888361" cy="1125626"/>
          </a:xfrm>
        </p:grpSpPr>
        <p:sp>
          <p:nvSpPr>
            <p:cNvPr id="27679" name="Line 19"/>
            <p:cNvSpPr>
              <a:spLocks noChangeShapeType="1"/>
            </p:cNvSpPr>
            <p:nvPr/>
          </p:nvSpPr>
          <p:spPr bwMode="auto">
            <a:xfrm>
              <a:off x="1563687" y="5655179"/>
              <a:ext cx="5251450" cy="0"/>
            </a:xfrm>
            <a:prstGeom prst="line">
              <a:avLst/>
            </a:prstGeom>
            <a:noFill/>
            <a:ln w="38100">
              <a:solidFill>
                <a:srgbClr val="9900CC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7680" name="Gruppo 88"/>
            <p:cNvGrpSpPr>
              <a:grpSpLocks/>
            </p:cNvGrpSpPr>
            <p:nvPr/>
          </p:nvGrpSpPr>
          <p:grpSpPr bwMode="auto">
            <a:xfrm>
              <a:off x="755576" y="4717909"/>
              <a:ext cx="7888361" cy="1125626"/>
              <a:chOff x="755576" y="4717909"/>
              <a:chExt cx="7888361" cy="1125626"/>
            </a:xfrm>
          </p:grpSpPr>
          <p:sp>
            <p:nvSpPr>
              <p:cNvPr id="27681" name="Freeform 22"/>
              <p:cNvSpPr>
                <a:spLocks/>
              </p:cNvSpPr>
              <p:nvPr/>
            </p:nvSpPr>
            <p:spPr bwMode="auto">
              <a:xfrm>
                <a:off x="1563687" y="4916991"/>
                <a:ext cx="5300663" cy="736600"/>
              </a:xfrm>
              <a:custGeom>
                <a:avLst/>
                <a:gdLst>
                  <a:gd name="T0" fmla="*/ 0 w 5088"/>
                  <a:gd name="T1" fmla="*/ 0 h 680"/>
                  <a:gd name="T2" fmla="*/ 2147483646 w 5088"/>
                  <a:gd name="T3" fmla="*/ 2147483646 h 680"/>
                  <a:gd name="T4" fmla="*/ 2147483646 w 5088"/>
                  <a:gd name="T5" fmla="*/ 2147483646 h 680"/>
                  <a:gd name="T6" fmla="*/ 2147483646 w 5088"/>
                  <a:gd name="T7" fmla="*/ 2147483646 h 680"/>
                  <a:gd name="T8" fmla="*/ 2147483646 w 5088"/>
                  <a:gd name="T9" fmla="*/ 2147483646 h 680"/>
                  <a:gd name="T10" fmla="*/ 2147483646 w 5088"/>
                  <a:gd name="T11" fmla="*/ 2147483646 h 6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088" h="680">
                    <a:moveTo>
                      <a:pt x="0" y="0"/>
                    </a:moveTo>
                    <a:cubicBezTo>
                      <a:pt x="48" y="56"/>
                      <a:pt x="160" y="242"/>
                      <a:pt x="288" y="334"/>
                    </a:cubicBezTo>
                    <a:cubicBezTo>
                      <a:pt x="416" y="426"/>
                      <a:pt x="505" y="505"/>
                      <a:pt x="769" y="553"/>
                    </a:cubicBezTo>
                    <a:cubicBezTo>
                      <a:pt x="1033" y="601"/>
                      <a:pt x="1440" y="604"/>
                      <a:pt x="1872" y="624"/>
                    </a:cubicBezTo>
                    <a:cubicBezTo>
                      <a:pt x="2304" y="644"/>
                      <a:pt x="2824" y="664"/>
                      <a:pt x="3360" y="672"/>
                    </a:cubicBezTo>
                    <a:cubicBezTo>
                      <a:pt x="3896" y="680"/>
                      <a:pt x="4492" y="676"/>
                      <a:pt x="5088" y="672"/>
                    </a:cubicBezTo>
                  </a:path>
                </a:pathLst>
              </a:custGeom>
              <a:noFill/>
              <a:ln w="3810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682" name="Text Box 24"/>
              <p:cNvSpPr txBox="1">
                <a:spLocks noChangeArrowheads="1"/>
              </p:cNvSpPr>
              <p:nvPr/>
            </p:nvSpPr>
            <p:spPr bwMode="auto">
              <a:xfrm>
                <a:off x="6919912" y="5410704"/>
                <a:ext cx="1724025" cy="4328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638" tIns="31319" rIns="62638" bIns="31319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>
                    <a:solidFill>
                      <a:srgbClr val="000099"/>
                    </a:solidFill>
                    <a:latin typeface="Comic Sans MS" panose="030F0702030302020204" pitchFamily="66" charset="0"/>
                  </a:rPr>
                  <a:t>[H</a:t>
                </a:r>
                <a:r>
                  <a:rPr lang="it-IT" altLang="it-IT" sz="2400" baseline="-25000">
                    <a:solidFill>
                      <a:srgbClr val="000099"/>
                    </a:solidFill>
                    <a:latin typeface="Comic Sans MS" panose="030F0702030302020204" pitchFamily="66" charset="0"/>
                  </a:rPr>
                  <a:t>2</a:t>
                </a:r>
                <a:r>
                  <a:rPr lang="it-IT" altLang="it-IT" sz="2400">
                    <a:solidFill>
                      <a:srgbClr val="000099"/>
                    </a:solidFill>
                    <a:latin typeface="Comic Sans MS" panose="030F0702030302020204" pitchFamily="66" charset="0"/>
                  </a:rPr>
                  <a:t>], [I</a:t>
                </a:r>
                <a:r>
                  <a:rPr lang="it-IT" altLang="it-IT" sz="2400" baseline="-25000">
                    <a:solidFill>
                      <a:srgbClr val="000099"/>
                    </a:solidFill>
                    <a:latin typeface="Comic Sans MS" panose="030F0702030302020204" pitchFamily="66" charset="0"/>
                  </a:rPr>
                  <a:t>2</a:t>
                </a:r>
                <a:r>
                  <a:rPr lang="it-IT" altLang="it-IT" sz="2400">
                    <a:solidFill>
                      <a:srgbClr val="000099"/>
                    </a:solidFill>
                    <a:latin typeface="Comic Sans MS" panose="030F0702030302020204" pitchFamily="66" charset="0"/>
                  </a:rPr>
                  <a:t>]</a:t>
                </a:r>
              </a:p>
            </p:txBody>
          </p:sp>
          <p:sp>
            <p:nvSpPr>
              <p:cNvPr id="27683" name="Text Box 27"/>
              <p:cNvSpPr txBox="1">
                <a:spLocks noChangeArrowheads="1"/>
              </p:cNvSpPr>
              <p:nvPr/>
            </p:nvSpPr>
            <p:spPr bwMode="auto">
              <a:xfrm>
                <a:off x="773551" y="5401919"/>
                <a:ext cx="689769" cy="4328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638" tIns="31319" rIns="62638" bIns="31319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0,4</a:t>
                </a:r>
              </a:p>
            </p:txBody>
          </p:sp>
          <p:sp>
            <p:nvSpPr>
              <p:cNvPr id="27684" name="Text Box 28"/>
              <p:cNvSpPr txBox="1">
                <a:spLocks noChangeArrowheads="1"/>
              </p:cNvSpPr>
              <p:nvPr/>
            </p:nvSpPr>
            <p:spPr bwMode="auto">
              <a:xfrm>
                <a:off x="755576" y="4717909"/>
                <a:ext cx="646114" cy="4328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638" tIns="31319" rIns="62638" bIns="31319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1,0</a:t>
                </a:r>
              </a:p>
            </p:txBody>
          </p:sp>
        </p:grpSp>
      </p:grpSp>
      <p:grpSp>
        <p:nvGrpSpPr>
          <p:cNvPr id="86" name="Gruppo 85"/>
          <p:cNvGrpSpPr>
            <a:grpSpLocks/>
          </p:cNvGrpSpPr>
          <p:nvPr/>
        </p:nvGrpSpPr>
        <p:grpSpPr bwMode="auto">
          <a:xfrm>
            <a:off x="1552575" y="3230563"/>
            <a:ext cx="8674100" cy="3073400"/>
            <a:chOff x="28575" y="3231066"/>
            <a:chExt cx="8674100" cy="3073400"/>
          </a:xfrm>
        </p:grpSpPr>
        <p:sp>
          <p:nvSpPr>
            <p:cNvPr id="27665" name="Line 8"/>
            <p:cNvSpPr>
              <a:spLocks noChangeShapeType="1"/>
            </p:cNvSpPr>
            <p:nvPr/>
          </p:nvSpPr>
          <p:spPr bwMode="auto">
            <a:xfrm flipV="1">
              <a:off x="1538287" y="3408866"/>
              <a:ext cx="0" cy="2692400"/>
            </a:xfrm>
            <a:prstGeom prst="line">
              <a:avLst/>
            </a:prstGeom>
            <a:noFill/>
            <a:ln w="47625">
              <a:solidFill>
                <a:srgbClr val="3366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666" name="Line 9"/>
            <p:cNvSpPr>
              <a:spLocks noChangeShapeType="1"/>
            </p:cNvSpPr>
            <p:nvPr/>
          </p:nvSpPr>
          <p:spPr bwMode="auto">
            <a:xfrm rot="5400000" flipV="1">
              <a:off x="4360069" y="3106447"/>
              <a:ext cx="0" cy="5973763"/>
            </a:xfrm>
            <a:prstGeom prst="line">
              <a:avLst/>
            </a:prstGeom>
            <a:noFill/>
            <a:ln w="47625">
              <a:solidFill>
                <a:srgbClr val="3366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667" name="Line 10"/>
            <p:cNvSpPr>
              <a:spLocks noChangeShapeType="1"/>
            </p:cNvSpPr>
            <p:nvPr/>
          </p:nvSpPr>
          <p:spPr bwMode="auto">
            <a:xfrm>
              <a:off x="1284287" y="4891591"/>
              <a:ext cx="249238" cy="0"/>
            </a:xfrm>
            <a:prstGeom prst="line">
              <a:avLst/>
            </a:prstGeom>
            <a:noFill/>
            <a:ln w="47625">
              <a:solidFill>
                <a:srgbClr val="33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668" name="Line 11"/>
            <p:cNvSpPr>
              <a:spLocks noChangeShapeType="1"/>
            </p:cNvSpPr>
            <p:nvPr/>
          </p:nvSpPr>
          <p:spPr bwMode="auto">
            <a:xfrm>
              <a:off x="1373187" y="5915529"/>
              <a:ext cx="153988" cy="0"/>
            </a:xfrm>
            <a:prstGeom prst="line">
              <a:avLst/>
            </a:prstGeom>
            <a:noFill/>
            <a:ln w="47625">
              <a:solidFill>
                <a:srgbClr val="33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669" name="Line 12"/>
            <p:cNvSpPr>
              <a:spLocks noChangeShapeType="1"/>
            </p:cNvSpPr>
            <p:nvPr/>
          </p:nvSpPr>
          <p:spPr bwMode="auto">
            <a:xfrm>
              <a:off x="1373187" y="5659941"/>
              <a:ext cx="153988" cy="0"/>
            </a:xfrm>
            <a:prstGeom prst="line">
              <a:avLst/>
            </a:prstGeom>
            <a:noFill/>
            <a:ln w="47625">
              <a:solidFill>
                <a:srgbClr val="33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670" name="Line 13"/>
            <p:cNvSpPr>
              <a:spLocks noChangeShapeType="1"/>
            </p:cNvSpPr>
            <p:nvPr/>
          </p:nvSpPr>
          <p:spPr bwMode="auto">
            <a:xfrm flipV="1">
              <a:off x="1363662" y="5402766"/>
              <a:ext cx="163513" cy="0"/>
            </a:xfrm>
            <a:prstGeom prst="line">
              <a:avLst/>
            </a:prstGeom>
            <a:noFill/>
            <a:ln w="47625">
              <a:solidFill>
                <a:srgbClr val="33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671" name="Line 14"/>
            <p:cNvSpPr>
              <a:spLocks noChangeShapeType="1"/>
            </p:cNvSpPr>
            <p:nvPr/>
          </p:nvSpPr>
          <p:spPr bwMode="auto">
            <a:xfrm>
              <a:off x="1373187" y="5145591"/>
              <a:ext cx="153988" cy="0"/>
            </a:xfrm>
            <a:prstGeom prst="line">
              <a:avLst/>
            </a:prstGeom>
            <a:noFill/>
            <a:ln w="47625">
              <a:solidFill>
                <a:srgbClr val="33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672" name="Line 15"/>
            <p:cNvSpPr>
              <a:spLocks noChangeShapeType="1"/>
            </p:cNvSpPr>
            <p:nvPr/>
          </p:nvSpPr>
          <p:spPr bwMode="auto">
            <a:xfrm>
              <a:off x="1363662" y="4691566"/>
              <a:ext cx="169863" cy="0"/>
            </a:xfrm>
            <a:prstGeom prst="line">
              <a:avLst/>
            </a:prstGeom>
            <a:noFill/>
            <a:ln w="47625">
              <a:solidFill>
                <a:srgbClr val="33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673" name="Line 16"/>
            <p:cNvSpPr>
              <a:spLocks noChangeShapeType="1"/>
            </p:cNvSpPr>
            <p:nvPr/>
          </p:nvSpPr>
          <p:spPr bwMode="auto">
            <a:xfrm>
              <a:off x="1373187" y="4435979"/>
              <a:ext cx="160338" cy="0"/>
            </a:xfrm>
            <a:prstGeom prst="line">
              <a:avLst/>
            </a:prstGeom>
            <a:noFill/>
            <a:ln w="47625">
              <a:solidFill>
                <a:srgbClr val="33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674" name="Line 17"/>
            <p:cNvSpPr>
              <a:spLocks noChangeShapeType="1"/>
            </p:cNvSpPr>
            <p:nvPr/>
          </p:nvSpPr>
          <p:spPr bwMode="auto">
            <a:xfrm>
              <a:off x="1373188" y="4180391"/>
              <a:ext cx="160338" cy="0"/>
            </a:xfrm>
            <a:prstGeom prst="line">
              <a:avLst/>
            </a:prstGeom>
            <a:noFill/>
            <a:ln w="47625">
              <a:solidFill>
                <a:srgbClr val="33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675" name="Line 18"/>
            <p:cNvSpPr>
              <a:spLocks noChangeShapeType="1"/>
            </p:cNvSpPr>
            <p:nvPr/>
          </p:nvSpPr>
          <p:spPr bwMode="auto">
            <a:xfrm>
              <a:off x="1363662" y="3923216"/>
              <a:ext cx="169863" cy="0"/>
            </a:xfrm>
            <a:prstGeom prst="line">
              <a:avLst/>
            </a:prstGeom>
            <a:noFill/>
            <a:ln w="47625">
              <a:solidFill>
                <a:srgbClr val="33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676" name="Text Box 25"/>
            <p:cNvSpPr txBox="1">
              <a:spLocks noChangeArrowheads="1"/>
            </p:cNvSpPr>
            <p:nvPr/>
          </p:nvSpPr>
          <p:spPr bwMode="auto">
            <a:xfrm>
              <a:off x="7319962" y="5875841"/>
              <a:ext cx="1382713" cy="4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38" tIns="31319" rIns="62638" bIns="31319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tempo</a:t>
              </a:r>
            </a:p>
          </p:txBody>
        </p:sp>
        <p:sp>
          <p:nvSpPr>
            <p:cNvPr id="27677" name="Text Box 29"/>
            <p:cNvSpPr txBox="1">
              <a:spLocks noChangeArrowheads="1"/>
            </p:cNvSpPr>
            <p:nvPr/>
          </p:nvSpPr>
          <p:spPr bwMode="auto">
            <a:xfrm>
              <a:off x="28575" y="3708903"/>
              <a:ext cx="1381126" cy="4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38" tIns="31319" rIns="62638" bIns="31319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0099"/>
                  </a:solidFill>
                  <a:latin typeface="Comic Sans MS" panose="030F0702030302020204" pitchFamily="66" charset="0"/>
                </a:rPr>
                <a:t>[moli/l]</a:t>
              </a:r>
            </a:p>
          </p:txBody>
        </p:sp>
        <p:sp>
          <p:nvSpPr>
            <p:cNvPr id="27678" name="Text Box 30"/>
            <p:cNvSpPr txBox="1">
              <a:spLocks noChangeArrowheads="1"/>
            </p:cNvSpPr>
            <p:nvPr/>
          </p:nvSpPr>
          <p:spPr bwMode="auto">
            <a:xfrm>
              <a:off x="1138237" y="3231066"/>
              <a:ext cx="1381125" cy="490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38" tIns="31319" rIns="62638" bIns="31319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8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C</a:t>
              </a:r>
              <a:endParaRPr lang="it-IT" altLang="it-IT" sz="240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84" name="Rettangolo 83"/>
          <p:cNvSpPr>
            <a:spLocks noChangeArrowheads="1"/>
          </p:cNvSpPr>
          <p:nvPr/>
        </p:nvSpPr>
        <p:spPr bwMode="auto">
          <a:xfrm>
            <a:off x="4057651" y="2454276"/>
            <a:ext cx="49371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00CC00"/>
                </a:solidFill>
                <a:latin typeface="Comic Sans MS" panose="030F0702030302020204" pitchFamily="66" charset="0"/>
              </a:rPr>
              <a:t>all'equilibrio:    0,4	    0,4	       1,2</a:t>
            </a:r>
          </a:p>
        </p:txBody>
      </p:sp>
      <p:grpSp>
        <p:nvGrpSpPr>
          <p:cNvPr id="96" name="Gruppo 95"/>
          <p:cNvGrpSpPr>
            <a:grpSpLocks/>
          </p:cNvGrpSpPr>
          <p:nvPr/>
        </p:nvGrpSpPr>
        <p:grpSpPr bwMode="auto">
          <a:xfrm>
            <a:off x="2263776" y="4340226"/>
            <a:ext cx="6885873" cy="1897063"/>
            <a:chOff x="739691" y="4339915"/>
            <a:chExt cx="6885957" cy="1897397"/>
          </a:xfrm>
        </p:grpSpPr>
        <p:grpSp>
          <p:nvGrpSpPr>
            <p:cNvPr id="27658" name="Gruppo 92"/>
            <p:cNvGrpSpPr>
              <a:grpSpLocks/>
            </p:cNvGrpSpPr>
            <p:nvPr/>
          </p:nvGrpSpPr>
          <p:grpSpPr bwMode="auto">
            <a:xfrm>
              <a:off x="739691" y="4339915"/>
              <a:ext cx="6885957" cy="1737539"/>
              <a:chOff x="739691" y="4339915"/>
              <a:chExt cx="6885957" cy="1737539"/>
            </a:xfrm>
          </p:grpSpPr>
          <p:sp>
            <p:nvSpPr>
              <p:cNvPr id="27660" name="Line 20"/>
              <p:cNvSpPr>
                <a:spLocks noChangeShapeType="1"/>
              </p:cNvSpPr>
              <p:nvPr/>
            </p:nvSpPr>
            <p:spPr bwMode="auto">
              <a:xfrm>
                <a:off x="1563687" y="4570916"/>
                <a:ext cx="5251450" cy="0"/>
              </a:xfrm>
              <a:prstGeom prst="line">
                <a:avLst/>
              </a:prstGeom>
              <a:noFill/>
              <a:ln w="38100">
                <a:solidFill>
                  <a:srgbClr val="9900CC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7661" name="Gruppo 87"/>
              <p:cNvGrpSpPr>
                <a:grpSpLocks/>
              </p:cNvGrpSpPr>
              <p:nvPr/>
            </p:nvGrpSpPr>
            <p:grpSpPr bwMode="auto">
              <a:xfrm>
                <a:off x="739691" y="4339915"/>
                <a:ext cx="6885957" cy="1737539"/>
                <a:chOff x="739691" y="4339915"/>
                <a:chExt cx="6885957" cy="1737539"/>
              </a:xfrm>
            </p:grpSpPr>
            <p:sp>
              <p:nvSpPr>
                <p:cNvPr id="27662" name="Freeform 21"/>
                <p:cNvSpPr>
                  <a:spLocks/>
                </p:cNvSpPr>
                <p:nvPr/>
              </p:nvSpPr>
              <p:spPr bwMode="auto">
                <a:xfrm>
                  <a:off x="1579562" y="4566154"/>
                  <a:ext cx="5160963" cy="1511300"/>
                </a:xfrm>
                <a:custGeom>
                  <a:avLst/>
                  <a:gdLst>
                    <a:gd name="T0" fmla="*/ 0 w 4954"/>
                    <a:gd name="T1" fmla="*/ 2147483646 h 1394"/>
                    <a:gd name="T2" fmla="*/ 2147483646 w 4954"/>
                    <a:gd name="T3" fmla="*/ 2147483646 h 1394"/>
                    <a:gd name="T4" fmla="*/ 2147483646 w 4954"/>
                    <a:gd name="T5" fmla="*/ 2147483646 h 1394"/>
                    <a:gd name="T6" fmla="*/ 2147483646 w 4954"/>
                    <a:gd name="T7" fmla="*/ 2147483646 h 1394"/>
                    <a:gd name="T8" fmla="*/ 2147483646 w 4954"/>
                    <a:gd name="T9" fmla="*/ 2147483646 h 1394"/>
                    <a:gd name="T10" fmla="*/ 2147483646 w 4954"/>
                    <a:gd name="T11" fmla="*/ 2147483646 h 1394"/>
                    <a:gd name="T12" fmla="*/ 2147483646 w 4954"/>
                    <a:gd name="T13" fmla="*/ 2147483646 h 139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954" h="1394">
                      <a:moveTo>
                        <a:pt x="0" y="1394"/>
                      </a:moveTo>
                      <a:cubicBezTo>
                        <a:pt x="57" y="1324"/>
                        <a:pt x="197" y="1137"/>
                        <a:pt x="345" y="976"/>
                      </a:cubicBezTo>
                      <a:cubicBezTo>
                        <a:pt x="493" y="815"/>
                        <a:pt x="659" y="575"/>
                        <a:pt x="891" y="430"/>
                      </a:cubicBezTo>
                      <a:cubicBezTo>
                        <a:pt x="1123" y="285"/>
                        <a:pt x="1347" y="171"/>
                        <a:pt x="1736" y="103"/>
                      </a:cubicBezTo>
                      <a:cubicBezTo>
                        <a:pt x="2125" y="35"/>
                        <a:pt x="2807" y="38"/>
                        <a:pt x="3227" y="21"/>
                      </a:cubicBezTo>
                      <a:cubicBezTo>
                        <a:pt x="3647" y="4"/>
                        <a:pt x="3966" y="6"/>
                        <a:pt x="4254" y="3"/>
                      </a:cubicBezTo>
                      <a:cubicBezTo>
                        <a:pt x="4542" y="0"/>
                        <a:pt x="4808" y="3"/>
                        <a:pt x="4954" y="3"/>
                      </a:cubicBezTo>
                    </a:path>
                  </a:pathLst>
                </a:custGeom>
                <a:noFill/>
                <a:ln w="3810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663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6864350" y="4347079"/>
                  <a:ext cx="761298" cy="43265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38" tIns="31319" rIns="62638" bIns="31319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400">
                      <a:solidFill>
                        <a:srgbClr val="000099"/>
                      </a:solidFill>
                      <a:latin typeface="Comic Sans MS" panose="030F0702030302020204" pitchFamily="66" charset="0"/>
                    </a:rPr>
                    <a:t>[HI]</a:t>
                  </a:r>
                </a:p>
              </p:txBody>
            </p:sp>
            <p:sp>
              <p:nvSpPr>
                <p:cNvPr id="27664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739691" y="4339915"/>
                  <a:ext cx="691356" cy="4286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62638" tIns="31319" rIns="62638" bIns="31319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400">
                      <a:solidFill>
                        <a:srgbClr val="000099"/>
                      </a:solidFill>
                      <a:latin typeface="Comic Sans MS" panose="030F0702030302020204" pitchFamily="66" charset="0"/>
                    </a:rPr>
                    <a:t>1,2</a:t>
                  </a:r>
                </a:p>
              </p:txBody>
            </p:sp>
          </p:grpSp>
        </p:grpSp>
        <p:sp>
          <p:nvSpPr>
            <p:cNvPr id="27659" name="Text Box 28"/>
            <p:cNvSpPr txBox="1">
              <a:spLocks noChangeArrowheads="1"/>
            </p:cNvSpPr>
            <p:nvPr/>
          </p:nvSpPr>
          <p:spPr bwMode="auto">
            <a:xfrm>
              <a:off x="755576" y="5808687"/>
              <a:ext cx="646114" cy="4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38" tIns="31319" rIns="62638" bIns="31319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0099"/>
                  </a:solidFill>
                  <a:latin typeface="Comic Sans MS" panose="030F0702030302020204" pitchFamily="66" charset="0"/>
                </a:rPr>
                <a:t>0,0</a:t>
              </a: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9473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988"/>
    </mc:Choice>
    <mc:Fallback>
      <p:transition spd="slow" advTm="151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uppo 85"/>
          <p:cNvGrpSpPr>
            <a:grpSpLocks/>
          </p:cNvGrpSpPr>
          <p:nvPr/>
        </p:nvGrpSpPr>
        <p:grpSpPr bwMode="auto">
          <a:xfrm>
            <a:off x="1516063" y="3206751"/>
            <a:ext cx="8710613" cy="3097213"/>
            <a:chOff x="-7939" y="3206945"/>
            <a:chExt cx="8710614" cy="3097521"/>
          </a:xfrm>
        </p:grpSpPr>
        <p:sp>
          <p:nvSpPr>
            <p:cNvPr id="28697" name="Line 8"/>
            <p:cNvSpPr>
              <a:spLocks noChangeShapeType="1"/>
            </p:cNvSpPr>
            <p:nvPr/>
          </p:nvSpPr>
          <p:spPr bwMode="auto">
            <a:xfrm flipV="1">
              <a:off x="1538287" y="3408866"/>
              <a:ext cx="0" cy="2692400"/>
            </a:xfrm>
            <a:prstGeom prst="line">
              <a:avLst/>
            </a:prstGeom>
            <a:noFill/>
            <a:ln w="47625">
              <a:solidFill>
                <a:srgbClr val="3366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698" name="Line 9"/>
            <p:cNvSpPr>
              <a:spLocks noChangeShapeType="1"/>
            </p:cNvSpPr>
            <p:nvPr/>
          </p:nvSpPr>
          <p:spPr bwMode="auto">
            <a:xfrm rot="5400000" flipV="1">
              <a:off x="4360069" y="3106447"/>
              <a:ext cx="0" cy="5973763"/>
            </a:xfrm>
            <a:prstGeom prst="line">
              <a:avLst/>
            </a:prstGeom>
            <a:noFill/>
            <a:ln w="47625">
              <a:solidFill>
                <a:srgbClr val="3366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699" name="Line 10"/>
            <p:cNvSpPr>
              <a:spLocks noChangeShapeType="1"/>
            </p:cNvSpPr>
            <p:nvPr/>
          </p:nvSpPr>
          <p:spPr bwMode="auto">
            <a:xfrm>
              <a:off x="1284287" y="4891591"/>
              <a:ext cx="249238" cy="0"/>
            </a:xfrm>
            <a:prstGeom prst="line">
              <a:avLst/>
            </a:prstGeom>
            <a:noFill/>
            <a:ln w="47625">
              <a:solidFill>
                <a:srgbClr val="33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700" name="Line 11"/>
            <p:cNvSpPr>
              <a:spLocks noChangeShapeType="1"/>
            </p:cNvSpPr>
            <p:nvPr/>
          </p:nvSpPr>
          <p:spPr bwMode="auto">
            <a:xfrm>
              <a:off x="1373187" y="5915529"/>
              <a:ext cx="153988" cy="0"/>
            </a:xfrm>
            <a:prstGeom prst="line">
              <a:avLst/>
            </a:prstGeom>
            <a:noFill/>
            <a:ln w="47625">
              <a:solidFill>
                <a:srgbClr val="33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701" name="Line 12"/>
            <p:cNvSpPr>
              <a:spLocks noChangeShapeType="1"/>
            </p:cNvSpPr>
            <p:nvPr/>
          </p:nvSpPr>
          <p:spPr bwMode="auto">
            <a:xfrm>
              <a:off x="1373187" y="5659941"/>
              <a:ext cx="153988" cy="0"/>
            </a:xfrm>
            <a:prstGeom prst="line">
              <a:avLst/>
            </a:prstGeom>
            <a:noFill/>
            <a:ln w="47625">
              <a:solidFill>
                <a:srgbClr val="33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702" name="Line 13"/>
            <p:cNvSpPr>
              <a:spLocks noChangeShapeType="1"/>
            </p:cNvSpPr>
            <p:nvPr/>
          </p:nvSpPr>
          <p:spPr bwMode="auto">
            <a:xfrm flipV="1">
              <a:off x="1363662" y="5402766"/>
              <a:ext cx="163513" cy="0"/>
            </a:xfrm>
            <a:prstGeom prst="line">
              <a:avLst/>
            </a:prstGeom>
            <a:noFill/>
            <a:ln w="47625">
              <a:solidFill>
                <a:srgbClr val="33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703" name="Line 14"/>
            <p:cNvSpPr>
              <a:spLocks noChangeShapeType="1"/>
            </p:cNvSpPr>
            <p:nvPr/>
          </p:nvSpPr>
          <p:spPr bwMode="auto">
            <a:xfrm>
              <a:off x="1373187" y="5145591"/>
              <a:ext cx="153988" cy="0"/>
            </a:xfrm>
            <a:prstGeom prst="line">
              <a:avLst/>
            </a:prstGeom>
            <a:noFill/>
            <a:ln w="47625">
              <a:solidFill>
                <a:srgbClr val="33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704" name="Line 15"/>
            <p:cNvSpPr>
              <a:spLocks noChangeShapeType="1"/>
            </p:cNvSpPr>
            <p:nvPr/>
          </p:nvSpPr>
          <p:spPr bwMode="auto">
            <a:xfrm>
              <a:off x="1363662" y="4691566"/>
              <a:ext cx="169863" cy="0"/>
            </a:xfrm>
            <a:prstGeom prst="line">
              <a:avLst/>
            </a:prstGeom>
            <a:noFill/>
            <a:ln w="47625">
              <a:solidFill>
                <a:srgbClr val="33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705" name="Line 16"/>
            <p:cNvSpPr>
              <a:spLocks noChangeShapeType="1"/>
            </p:cNvSpPr>
            <p:nvPr/>
          </p:nvSpPr>
          <p:spPr bwMode="auto">
            <a:xfrm>
              <a:off x="1373187" y="4435979"/>
              <a:ext cx="160338" cy="0"/>
            </a:xfrm>
            <a:prstGeom prst="line">
              <a:avLst/>
            </a:prstGeom>
            <a:noFill/>
            <a:ln w="47625">
              <a:solidFill>
                <a:srgbClr val="33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706" name="Line 17"/>
            <p:cNvSpPr>
              <a:spLocks noChangeShapeType="1"/>
            </p:cNvSpPr>
            <p:nvPr/>
          </p:nvSpPr>
          <p:spPr bwMode="auto">
            <a:xfrm>
              <a:off x="1373188" y="4180391"/>
              <a:ext cx="160338" cy="0"/>
            </a:xfrm>
            <a:prstGeom prst="line">
              <a:avLst/>
            </a:prstGeom>
            <a:noFill/>
            <a:ln w="47625">
              <a:solidFill>
                <a:srgbClr val="33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707" name="Line 18"/>
            <p:cNvSpPr>
              <a:spLocks noChangeShapeType="1"/>
            </p:cNvSpPr>
            <p:nvPr/>
          </p:nvSpPr>
          <p:spPr bwMode="auto">
            <a:xfrm>
              <a:off x="1363662" y="3923216"/>
              <a:ext cx="169863" cy="0"/>
            </a:xfrm>
            <a:prstGeom prst="line">
              <a:avLst/>
            </a:prstGeom>
            <a:noFill/>
            <a:ln w="47625">
              <a:solidFill>
                <a:srgbClr val="33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708" name="Text Box 25"/>
            <p:cNvSpPr txBox="1">
              <a:spLocks noChangeArrowheads="1"/>
            </p:cNvSpPr>
            <p:nvPr/>
          </p:nvSpPr>
          <p:spPr bwMode="auto">
            <a:xfrm>
              <a:off x="7319962" y="5875841"/>
              <a:ext cx="1382713" cy="4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38" tIns="31319" rIns="62638" bIns="31319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tempo</a:t>
              </a:r>
            </a:p>
          </p:txBody>
        </p:sp>
        <p:sp>
          <p:nvSpPr>
            <p:cNvPr id="28709" name="Text Box 29"/>
            <p:cNvSpPr txBox="1">
              <a:spLocks noChangeArrowheads="1"/>
            </p:cNvSpPr>
            <p:nvPr/>
          </p:nvSpPr>
          <p:spPr bwMode="auto">
            <a:xfrm>
              <a:off x="-7939" y="3206945"/>
              <a:ext cx="1381126" cy="4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38" tIns="31319" rIns="62638" bIns="31319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0099"/>
                  </a:solidFill>
                  <a:latin typeface="Comic Sans MS" panose="030F0702030302020204" pitchFamily="66" charset="0"/>
                </a:rPr>
                <a:t>[moli/l]</a:t>
              </a:r>
            </a:p>
          </p:txBody>
        </p:sp>
        <p:sp>
          <p:nvSpPr>
            <p:cNvPr id="28710" name="Text Box 30"/>
            <p:cNvSpPr txBox="1">
              <a:spLocks noChangeArrowheads="1"/>
            </p:cNvSpPr>
            <p:nvPr/>
          </p:nvSpPr>
          <p:spPr bwMode="auto">
            <a:xfrm>
              <a:off x="1138237" y="3231066"/>
              <a:ext cx="1381125" cy="490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38" tIns="31319" rIns="62638" bIns="31319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8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C</a:t>
              </a:r>
              <a:endParaRPr lang="it-IT" altLang="it-IT" sz="240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8675" name="Text Box 6"/>
          <p:cNvSpPr txBox="1">
            <a:spLocks noChangeArrowheads="1"/>
          </p:cNvSpPr>
          <p:nvPr/>
        </p:nvSpPr>
        <p:spPr bwMode="auto">
          <a:xfrm>
            <a:off x="1652589" y="333376"/>
            <a:ext cx="493712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38" tIns="31319" rIns="62638" bIns="31319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700" b="1">
                <a:solidFill>
                  <a:srgbClr val="000099"/>
                </a:solidFill>
                <a:latin typeface="Comic Sans MS" panose="030F0702030302020204" pitchFamily="66" charset="0"/>
              </a:rPr>
              <a:t>2) </a:t>
            </a:r>
            <a:r>
              <a:rPr lang="it-IT" altLang="it-IT" sz="2700" b="1" u="sng">
                <a:solidFill>
                  <a:srgbClr val="000099"/>
                </a:solidFill>
                <a:latin typeface="Comic Sans MS" panose="030F0702030302020204" pitchFamily="66" charset="0"/>
              </a:rPr>
              <a:t>Stato iniziale</a:t>
            </a:r>
            <a:r>
              <a:rPr lang="it-IT" altLang="it-IT" sz="2700" b="1">
                <a:solidFill>
                  <a:srgbClr val="000099"/>
                </a:solidFill>
                <a:latin typeface="Comic Sans MS" panose="030F0702030302020204" pitchFamily="66" charset="0"/>
              </a:rPr>
              <a:t>:</a:t>
            </a:r>
            <a:r>
              <a:rPr lang="it-IT" altLang="it-IT" sz="2700">
                <a:solidFill>
                  <a:srgbClr val="000099"/>
                </a:solidFill>
                <a:latin typeface="Comic Sans MS" panose="030F0702030302020204" pitchFamily="66" charset="0"/>
              </a:rPr>
              <a:t>    2 moli HI</a:t>
            </a:r>
          </a:p>
        </p:txBody>
      </p:sp>
      <p:grpSp>
        <p:nvGrpSpPr>
          <p:cNvPr id="6" name="Gruppo 5"/>
          <p:cNvGrpSpPr>
            <a:grpSpLocks/>
          </p:cNvGrpSpPr>
          <p:nvPr/>
        </p:nvGrpSpPr>
        <p:grpSpPr bwMode="auto">
          <a:xfrm>
            <a:off x="4922838" y="1125539"/>
            <a:ext cx="5092700" cy="1169987"/>
            <a:chOff x="3398837" y="1124744"/>
            <a:chExt cx="5092924" cy="1171245"/>
          </a:xfrm>
        </p:grpSpPr>
        <p:sp>
          <p:nvSpPr>
            <p:cNvPr id="28694" name="Text Box 51"/>
            <p:cNvSpPr txBox="1">
              <a:spLocks noChangeArrowheads="1"/>
            </p:cNvSpPr>
            <p:nvPr/>
          </p:nvSpPr>
          <p:spPr bwMode="auto">
            <a:xfrm>
              <a:off x="3398837" y="1124744"/>
              <a:ext cx="5092924" cy="1171245"/>
            </a:xfrm>
            <a:prstGeom prst="rect">
              <a:avLst/>
            </a:prstGeom>
            <a:noFill/>
            <a:ln w="38100" cmpd="dbl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38" tIns="31319" rIns="62638" bIns="31319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tabLst>
                  <a:tab pos="2152650" algn="l"/>
                  <a:tab pos="3657600" algn="l"/>
                  <a:tab pos="4627563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tabLst>
                  <a:tab pos="2152650" algn="l"/>
                  <a:tab pos="3657600" algn="l"/>
                  <a:tab pos="4627563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tabLst>
                  <a:tab pos="2152650" algn="l"/>
                  <a:tab pos="3657600" algn="l"/>
                  <a:tab pos="46275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tabLst>
                  <a:tab pos="2152650" algn="l"/>
                  <a:tab pos="3657600" algn="l"/>
                  <a:tab pos="46275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tabLst>
                  <a:tab pos="2152650" algn="l"/>
                  <a:tab pos="3657600" algn="l"/>
                  <a:tab pos="46275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52650" algn="l"/>
                  <a:tab pos="3657600" algn="l"/>
                  <a:tab pos="46275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52650" algn="l"/>
                  <a:tab pos="3657600" algn="l"/>
                  <a:tab pos="46275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52650" algn="l"/>
                  <a:tab pos="3657600" algn="l"/>
                  <a:tab pos="46275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52650" algn="l"/>
                  <a:tab pos="3657600" algn="l"/>
                  <a:tab pos="46275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0099"/>
                  </a:solidFill>
                  <a:latin typeface="Comic Sans MS" panose="030F0702030302020204" pitchFamily="66" charset="0"/>
                </a:rPr>
                <a:t>	</a:t>
              </a:r>
              <a:r>
                <a:rPr lang="it-IT" altLang="it-IT" sz="2400">
                  <a:solidFill>
                    <a:srgbClr val="00CC00"/>
                  </a:solidFill>
                  <a:latin typeface="Comic Sans MS" panose="030F0702030302020204" pitchFamily="66" charset="0"/>
                </a:rPr>
                <a:t>2HI	H</a:t>
              </a:r>
              <a:r>
                <a:rPr lang="it-IT" altLang="it-IT" sz="2400" baseline="-25000">
                  <a:solidFill>
                    <a:srgbClr val="00CC00"/>
                  </a:solidFill>
                  <a:latin typeface="Comic Sans MS" panose="030F0702030302020204" pitchFamily="66" charset="0"/>
                </a:rPr>
                <a:t>2   </a:t>
              </a:r>
              <a:r>
                <a:rPr lang="it-IT" altLang="it-IT" sz="2400">
                  <a:solidFill>
                    <a:srgbClr val="00CC00"/>
                  </a:solidFill>
                  <a:latin typeface="Comic Sans MS" panose="030F0702030302020204" pitchFamily="66" charset="0"/>
                </a:rPr>
                <a:t>+	I</a:t>
              </a:r>
              <a:r>
                <a:rPr lang="it-IT" altLang="it-IT" sz="2400" baseline="-25000">
                  <a:solidFill>
                    <a:srgbClr val="00CC00"/>
                  </a:solidFill>
                  <a:latin typeface="Comic Sans MS" panose="030F0702030302020204" pitchFamily="66" charset="0"/>
                </a:rPr>
                <a:t>2</a:t>
              </a:r>
              <a:endParaRPr lang="it-IT" altLang="it-IT" sz="2400">
                <a:solidFill>
                  <a:srgbClr val="00CC00"/>
                </a:solidFill>
                <a:latin typeface="Comic Sans MS" panose="030F0702030302020204" pitchFamily="66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CC00"/>
                  </a:solidFill>
                  <a:latin typeface="Comic Sans MS" panose="030F0702030302020204" pitchFamily="66" charset="0"/>
                </a:rPr>
                <a:t>iniziale: 	2,0	0	0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CC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8695" name="Line 56"/>
            <p:cNvSpPr>
              <a:spLocks noChangeShapeType="1"/>
            </p:cNvSpPr>
            <p:nvPr/>
          </p:nvSpPr>
          <p:spPr bwMode="auto">
            <a:xfrm>
              <a:off x="6292849" y="1304131"/>
              <a:ext cx="549275" cy="0"/>
            </a:xfrm>
            <a:prstGeom prst="line">
              <a:avLst/>
            </a:prstGeom>
            <a:noFill/>
            <a:ln w="28575">
              <a:solidFill>
                <a:srgbClr val="00CC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696" name="Line 57"/>
            <p:cNvSpPr>
              <a:spLocks noChangeShapeType="1"/>
            </p:cNvSpPr>
            <p:nvPr/>
          </p:nvSpPr>
          <p:spPr bwMode="auto">
            <a:xfrm flipH="1">
              <a:off x="6292849" y="1381919"/>
              <a:ext cx="549275" cy="0"/>
            </a:xfrm>
            <a:prstGeom prst="line">
              <a:avLst/>
            </a:prstGeom>
            <a:noFill/>
            <a:ln w="28575">
              <a:solidFill>
                <a:srgbClr val="00CC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ettangolo 4"/>
          <p:cNvSpPr>
            <a:spLocks noChangeArrowheads="1"/>
          </p:cNvSpPr>
          <p:nvPr/>
        </p:nvSpPr>
        <p:spPr bwMode="auto">
          <a:xfrm>
            <a:off x="4922838" y="1833563"/>
            <a:ext cx="5092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00CC00"/>
                </a:solidFill>
                <a:latin typeface="Comic Sans MS" panose="030F0702030302020204" pitchFamily="66" charset="0"/>
              </a:rPr>
              <a:t>all'equilibrio:   1,2	         0,4    0,4</a:t>
            </a:r>
          </a:p>
        </p:txBody>
      </p:sp>
      <p:grpSp>
        <p:nvGrpSpPr>
          <p:cNvPr id="13" name="Gruppo 12"/>
          <p:cNvGrpSpPr>
            <a:grpSpLocks/>
          </p:cNvGrpSpPr>
          <p:nvPr/>
        </p:nvGrpSpPr>
        <p:grpSpPr bwMode="auto">
          <a:xfrm>
            <a:off x="2263776" y="3697287"/>
            <a:ext cx="6893795" cy="1096215"/>
            <a:chOff x="739691" y="3697608"/>
            <a:chExt cx="6893730" cy="1096366"/>
          </a:xfrm>
        </p:grpSpPr>
        <p:sp>
          <p:nvSpPr>
            <p:cNvPr id="28687" name="Text Box 28"/>
            <p:cNvSpPr txBox="1">
              <a:spLocks noChangeArrowheads="1"/>
            </p:cNvSpPr>
            <p:nvPr/>
          </p:nvSpPr>
          <p:spPr bwMode="auto">
            <a:xfrm>
              <a:off x="739691" y="4339915"/>
              <a:ext cx="691356" cy="4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38" tIns="31319" rIns="62638" bIns="31319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0099"/>
                  </a:solidFill>
                  <a:latin typeface="Comic Sans MS" panose="030F0702030302020204" pitchFamily="66" charset="0"/>
                </a:rPr>
                <a:t>1,2</a:t>
              </a:r>
            </a:p>
          </p:txBody>
        </p:sp>
        <p:grpSp>
          <p:nvGrpSpPr>
            <p:cNvPr id="28688" name="Gruppo 10"/>
            <p:cNvGrpSpPr>
              <a:grpSpLocks/>
            </p:cNvGrpSpPr>
            <p:nvPr/>
          </p:nvGrpSpPr>
          <p:grpSpPr bwMode="auto">
            <a:xfrm>
              <a:off x="754062" y="3697608"/>
              <a:ext cx="6879359" cy="1096366"/>
              <a:chOff x="754062" y="3697608"/>
              <a:chExt cx="6879359" cy="1096366"/>
            </a:xfrm>
          </p:grpSpPr>
          <p:sp>
            <p:nvSpPr>
              <p:cNvPr id="28689" name="Line 45"/>
              <p:cNvSpPr>
                <a:spLocks noChangeShapeType="1"/>
              </p:cNvSpPr>
              <p:nvPr/>
            </p:nvSpPr>
            <p:spPr bwMode="auto">
              <a:xfrm>
                <a:off x="1571476" y="4696296"/>
                <a:ext cx="5249863" cy="0"/>
              </a:xfrm>
              <a:prstGeom prst="line">
                <a:avLst/>
              </a:prstGeom>
              <a:noFill/>
              <a:ln w="38100">
                <a:solidFill>
                  <a:srgbClr val="9900CC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8690" name="Gruppo 6"/>
              <p:cNvGrpSpPr>
                <a:grpSpLocks/>
              </p:cNvGrpSpPr>
              <p:nvPr/>
            </p:nvGrpSpPr>
            <p:grpSpPr bwMode="auto">
              <a:xfrm>
                <a:off x="754062" y="3697608"/>
                <a:ext cx="6879359" cy="1096366"/>
                <a:chOff x="754062" y="3697608"/>
                <a:chExt cx="6879359" cy="1096366"/>
              </a:xfrm>
            </p:grpSpPr>
            <p:sp>
              <p:nvSpPr>
                <p:cNvPr id="28691" name="Freeform 47"/>
                <p:cNvSpPr>
                  <a:spLocks/>
                </p:cNvSpPr>
                <p:nvPr/>
              </p:nvSpPr>
              <p:spPr bwMode="auto">
                <a:xfrm>
                  <a:off x="1547664" y="3940646"/>
                  <a:ext cx="5289550" cy="763587"/>
                </a:xfrm>
                <a:custGeom>
                  <a:avLst/>
                  <a:gdLst>
                    <a:gd name="T0" fmla="*/ 0 w 5076"/>
                    <a:gd name="T1" fmla="*/ 0 h 704"/>
                    <a:gd name="T2" fmla="*/ 2147483646 w 5076"/>
                    <a:gd name="T3" fmla="*/ 2147483646 h 704"/>
                    <a:gd name="T4" fmla="*/ 2147483646 w 5076"/>
                    <a:gd name="T5" fmla="*/ 2147483646 h 704"/>
                    <a:gd name="T6" fmla="*/ 2147483646 w 5076"/>
                    <a:gd name="T7" fmla="*/ 2147483646 h 704"/>
                    <a:gd name="T8" fmla="*/ 2147483646 w 5076"/>
                    <a:gd name="T9" fmla="*/ 2147483646 h 704"/>
                    <a:gd name="T10" fmla="*/ 2147483646 w 5076"/>
                    <a:gd name="T11" fmla="*/ 2147483646 h 7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076" h="704">
                      <a:moveTo>
                        <a:pt x="0" y="0"/>
                      </a:moveTo>
                      <a:cubicBezTo>
                        <a:pt x="42" y="66"/>
                        <a:pt x="132" y="296"/>
                        <a:pt x="252" y="396"/>
                      </a:cubicBezTo>
                      <a:cubicBezTo>
                        <a:pt x="372" y="496"/>
                        <a:pt x="452" y="558"/>
                        <a:pt x="720" y="600"/>
                      </a:cubicBezTo>
                      <a:cubicBezTo>
                        <a:pt x="988" y="642"/>
                        <a:pt x="1422" y="635"/>
                        <a:pt x="1860" y="651"/>
                      </a:cubicBezTo>
                      <a:cubicBezTo>
                        <a:pt x="2298" y="667"/>
                        <a:pt x="2812" y="689"/>
                        <a:pt x="3348" y="696"/>
                      </a:cubicBezTo>
                      <a:cubicBezTo>
                        <a:pt x="3884" y="704"/>
                        <a:pt x="4480" y="700"/>
                        <a:pt x="5076" y="696"/>
                      </a:cubicBezTo>
                    </a:path>
                  </a:pathLst>
                </a:custGeom>
                <a:noFill/>
                <a:ln w="3810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692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6872139" y="4361333"/>
                  <a:ext cx="761282" cy="43264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38" tIns="31319" rIns="62638" bIns="31319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400">
                      <a:solidFill>
                        <a:srgbClr val="000099"/>
                      </a:solidFill>
                      <a:latin typeface="Comic Sans MS" panose="030F0702030302020204" pitchFamily="66" charset="0"/>
                    </a:rPr>
                    <a:t>[HI]</a:t>
                  </a:r>
                </a:p>
              </p:txBody>
            </p:sp>
            <p:sp>
              <p:nvSpPr>
                <p:cNvPr id="28693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754062" y="3697608"/>
                  <a:ext cx="691356" cy="4286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62638" tIns="31319" rIns="62638" bIns="31319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400">
                      <a:solidFill>
                        <a:srgbClr val="000099"/>
                      </a:solidFill>
                      <a:latin typeface="Comic Sans MS" panose="030F0702030302020204" pitchFamily="66" charset="0"/>
                    </a:rPr>
                    <a:t>2,0</a:t>
                  </a:r>
                </a:p>
              </p:txBody>
            </p:sp>
          </p:grpSp>
        </p:grpSp>
      </p:grpSp>
      <p:grpSp>
        <p:nvGrpSpPr>
          <p:cNvPr id="14" name="Gruppo 13"/>
          <p:cNvGrpSpPr>
            <a:grpSpLocks/>
          </p:cNvGrpSpPr>
          <p:nvPr/>
        </p:nvGrpSpPr>
        <p:grpSpPr bwMode="auto">
          <a:xfrm>
            <a:off x="2309813" y="5402264"/>
            <a:ext cx="8037512" cy="795337"/>
            <a:chOff x="785887" y="5402766"/>
            <a:chExt cx="8037289" cy="795337"/>
          </a:xfrm>
        </p:grpSpPr>
        <p:grpSp>
          <p:nvGrpSpPr>
            <p:cNvPr id="28680" name="Gruppo 11"/>
            <p:cNvGrpSpPr>
              <a:grpSpLocks/>
            </p:cNvGrpSpPr>
            <p:nvPr/>
          </p:nvGrpSpPr>
          <p:grpSpPr bwMode="auto">
            <a:xfrm>
              <a:off x="785887" y="5402766"/>
              <a:ext cx="8037289" cy="690530"/>
              <a:chOff x="785887" y="5402766"/>
              <a:chExt cx="8037289" cy="690530"/>
            </a:xfrm>
          </p:grpSpPr>
          <p:sp>
            <p:nvSpPr>
              <p:cNvPr id="28682" name="Line 44"/>
              <p:cNvSpPr>
                <a:spLocks noChangeShapeType="1"/>
              </p:cNvSpPr>
              <p:nvPr/>
            </p:nvSpPr>
            <p:spPr bwMode="auto">
              <a:xfrm>
                <a:off x="1571476" y="5672608"/>
                <a:ext cx="5249863" cy="0"/>
              </a:xfrm>
              <a:prstGeom prst="line">
                <a:avLst/>
              </a:prstGeom>
              <a:noFill/>
              <a:ln w="38100">
                <a:solidFill>
                  <a:srgbClr val="9900CC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8683" name="Gruppo 7"/>
              <p:cNvGrpSpPr>
                <a:grpSpLocks/>
              </p:cNvGrpSpPr>
              <p:nvPr/>
            </p:nvGrpSpPr>
            <p:grpSpPr bwMode="auto">
              <a:xfrm>
                <a:off x="785887" y="5402766"/>
                <a:ext cx="8037289" cy="690530"/>
                <a:chOff x="785887" y="5402766"/>
                <a:chExt cx="8037289" cy="690530"/>
              </a:xfrm>
            </p:grpSpPr>
            <p:sp>
              <p:nvSpPr>
                <p:cNvPr id="28684" name="Freeform 46"/>
                <p:cNvSpPr>
                  <a:spLocks/>
                </p:cNvSpPr>
                <p:nvPr/>
              </p:nvSpPr>
              <p:spPr bwMode="auto">
                <a:xfrm>
                  <a:off x="1585764" y="5672608"/>
                  <a:ext cx="5162550" cy="420688"/>
                </a:xfrm>
                <a:custGeom>
                  <a:avLst/>
                  <a:gdLst>
                    <a:gd name="T0" fmla="*/ 0 w 4954"/>
                    <a:gd name="T1" fmla="*/ 2147483646 h 1394"/>
                    <a:gd name="T2" fmla="*/ 2147483646 w 4954"/>
                    <a:gd name="T3" fmla="*/ 2147483646 h 1394"/>
                    <a:gd name="T4" fmla="*/ 2147483646 w 4954"/>
                    <a:gd name="T5" fmla="*/ 2147483646 h 1394"/>
                    <a:gd name="T6" fmla="*/ 2147483646 w 4954"/>
                    <a:gd name="T7" fmla="*/ 2147483646 h 1394"/>
                    <a:gd name="T8" fmla="*/ 2147483646 w 4954"/>
                    <a:gd name="T9" fmla="*/ 2147483646 h 1394"/>
                    <a:gd name="T10" fmla="*/ 2147483646 w 4954"/>
                    <a:gd name="T11" fmla="*/ 2147483646 h 1394"/>
                    <a:gd name="T12" fmla="*/ 2147483646 w 4954"/>
                    <a:gd name="T13" fmla="*/ 2147483646 h 139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954" h="1394">
                      <a:moveTo>
                        <a:pt x="0" y="1394"/>
                      </a:moveTo>
                      <a:cubicBezTo>
                        <a:pt x="59" y="1320"/>
                        <a:pt x="204" y="1110"/>
                        <a:pt x="352" y="949"/>
                      </a:cubicBezTo>
                      <a:cubicBezTo>
                        <a:pt x="500" y="788"/>
                        <a:pt x="660" y="571"/>
                        <a:pt x="891" y="430"/>
                      </a:cubicBezTo>
                      <a:cubicBezTo>
                        <a:pt x="1122" y="289"/>
                        <a:pt x="1347" y="171"/>
                        <a:pt x="1736" y="103"/>
                      </a:cubicBezTo>
                      <a:cubicBezTo>
                        <a:pt x="2125" y="35"/>
                        <a:pt x="2807" y="38"/>
                        <a:pt x="3227" y="21"/>
                      </a:cubicBezTo>
                      <a:cubicBezTo>
                        <a:pt x="3647" y="4"/>
                        <a:pt x="3966" y="6"/>
                        <a:pt x="4254" y="3"/>
                      </a:cubicBezTo>
                      <a:cubicBezTo>
                        <a:pt x="4542" y="0"/>
                        <a:pt x="4808" y="3"/>
                        <a:pt x="4954" y="3"/>
                      </a:cubicBezTo>
                    </a:path>
                  </a:pathLst>
                </a:custGeom>
                <a:noFill/>
                <a:ln w="3810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685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6929289" y="5424958"/>
                  <a:ext cx="1893887" cy="430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62638" tIns="31319" rIns="62638" bIns="31319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400">
                      <a:solidFill>
                        <a:srgbClr val="000099"/>
                      </a:solidFill>
                      <a:latin typeface="Comic Sans MS" panose="030F0702030302020204" pitchFamily="66" charset="0"/>
                    </a:rPr>
                    <a:t>[H</a:t>
                  </a:r>
                  <a:r>
                    <a:rPr lang="it-IT" altLang="it-IT" sz="2400" baseline="-25000">
                      <a:solidFill>
                        <a:srgbClr val="000099"/>
                      </a:solidFill>
                      <a:latin typeface="Comic Sans MS" panose="030F0702030302020204" pitchFamily="66" charset="0"/>
                    </a:rPr>
                    <a:t>2</a:t>
                  </a:r>
                  <a:r>
                    <a:rPr lang="it-IT" altLang="it-IT" sz="2400">
                      <a:solidFill>
                        <a:srgbClr val="000099"/>
                      </a:solidFill>
                      <a:latin typeface="Comic Sans MS" panose="030F0702030302020204" pitchFamily="66" charset="0"/>
                    </a:rPr>
                    <a:t>], [I</a:t>
                  </a:r>
                  <a:r>
                    <a:rPr lang="it-IT" altLang="it-IT" sz="2400" baseline="-25000">
                      <a:solidFill>
                        <a:srgbClr val="000099"/>
                      </a:solidFill>
                      <a:latin typeface="Comic Sans MS" panose="030F0702030302020204" pitchFamily="66" charset="0"/>
                    </a:rPr>
                    <a:t>2</a:t>
                  </a:r>
                  <a:r>
                    <a:rPr lang="it-IT" altLang="it-IT" sz="2400">
                      <a:solidFill>
                        <a:srgbClr val="000099"/>
                      </a:solidFill>
                      <a:latin typeface="Comic Sans MS" panose="030F0702030302020204" pitchFamily="66" charset="0"/>
                    </a:rPr>
                    <a:t>]</a:t>
                  </a:r>
                </a:p>
              </p:txBody>
            </p:sp>
            <p:sp>
              <p:nvSpPr>
                <p:cNvPr id="28686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785887" y="5402766"/>
                  <a:ext cx="689769" cy="4286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62638" tIns="31319" rIns="62638" bIns="31319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400">
                      <a:solidFill>
                        <a:srgbClr val="FF0000"/>
                      </a:solidFill>
                      <a:latin typeface="Comic Sans MS" panose="030F0702030302020204" pitchFamily="66" charset="0"/>
                    </a:rPr>
                    <a:t>0,4</a:t>
                  </a:r>
                </a:p>
              </p:txBody>
            </p:sp>
          </p:grpSp>
        </p:grpSp>
        <p:sp>
          <p:nvSpPr>
            <p:cNvPr id="28681" name="Text Box 27"/>
            <p:cNvSpPr txBox="1">
              <a:spLocks noChangeArrowheads="1"/>
            </p:cNvSpPr>
            <p:nvPr/>
          </p:nvSpPr>
          <p:spPr bwMode="auto">
            <a:xfrm>
              <a:off x="785887" y="5769478"/>
              <a:ext cx="689769" cy="4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38" tIns="31319" rIns="62638" bIns="31319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FF0000"/>
                  </a:solidFill>
                  <a:latin typeface="Comic Sans MS" panose="030F0702030302020204" pitchFamily="66" charset="0"/>
                </a:rPr>
                <a:t>0,0</a:t>
              </a: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4605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313"/>
    </mc:Choice>
    <mc:Fallback>
      <p:transition spd="slow" advTm="82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uppo 1"/>
          <p:cNvGrpSpPr>
            <a:grpSpLocks/>
          </p:cNvGrpSpPr>
          <p:nvPr/>
        </p:nvGrpSpPr>
        <p:grpSpPr bwMode="auto">
          <a:xfrm>
            <a:off x="1819276" y="307976"/>
            <a:ext cx="4951413" cy="1077913"/>
            <a:chOff x="2618166" y="1838350"/>
            <a:chExt cx="4950254" cy="1077913"/>
          </a:xfrm>
        </p:grpSpPr>
        <p:sp>
          <p:nvSpPr>
            <p:cNvPr id="29782" name="Text Box 26"/>
            <p:cNvSpPr txBox="1">
              <a:spLocks noChangeArrowheads="1"/>
            </p:cNvSpPr>
            <p:nvPr/>
          </p:nvSpPr>
          <p:spPr bwMode="auto">
            <a:xfrm>
              <a:off x="2618166" y="1838350"/>
              <a:ext cx="4950254" cy="1077913"/>
            </a:xfrm>
            <a:prstGeom prst="rect">
              <a:avLst/>
            </a:prstGeom>
            <a:noFill/>
            <a:ln w="38100" cmpd="dbl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38" tIns="31319" rIns="62638" bIns="31319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tabLst>
                  <a:tab pos="2152650" algn="l"/>
                  <a:tab pos="3065463" algn="l"/>
                  <a:tab pos="4240213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tabLst>
                  <a:tab pos="2152650" algn="l"/>
                  <a:tab pos="3065463" algn="l"/>
                  <a:tab pos="4240213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tabLst>
                  <a:tab pos="2152650" algn="l"/>
                  <a:tab pos="3065463" algn="l"/>
                  <a:tab pos="424021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tabLst>
                  <a:tab pos="2152650" algn="l"/>
                  <a:tab pos="3065463" algn="l"/>
                  <a:tab pos="424021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tabLst>
                  <a:tab pos="2152650" algn="l"/>
                  <a:tab pos="3065463" algn="l"/>
                  <a:tab pos="424021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52650" algn="l"/>
                  <a:tab pos="3065463" algn="l"/>
                  <a:tab pos="424021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52650" algn="l"/>
                  <a:tab pos="3065463" algn="l"/>
                  <a:tab pos="424021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52650" algn="l"/>
                  <a:tab pos="3065463" algn="l"/>
                  <a:tab pos="424021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52650" algn="l"/>
                  <a:tab pos="3065463" algn="l"/>
                  <a:tab pos="424021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99"/>
                  </a:solidFill>
                  <a:latin typeface="Comic Sans MS" panose="030F0702030302020204" pitchFamily="66" charset="0"/>
                </a:rPr>
                <a:t>	</a:t>
              </a:r>
              <a:r>
                <a:rPr lang="it-IT" altLang="it-IT" sz="2200">
                  <a:solidFill>
                    <a:srgbClr val="00CC00"/>
                  </a:solidFill>
                  <a:latin typeface="Comic Sans MS" panose="030F0702030302020204" pitchFamily="66" charset="0"/>
                </a:rPr>
                <a:t>H</a:t>
              </a:r>
              <a:r>
                <a:rPr lang="it-IT" altLang="it-IT" sz="2200" baseline="-25000">
                  <a:solidFill>
                    <a:srgbClr val="00CC00"/>
                  </a:solidFill>
                  <a:latin typeface="Comic Sans MS" panose="030F0702030302020204" pitchFamily="66" charset="0"/>
                </a:rPr>
                <a:t>2</a:t>
              </a:r>
              <a:r>
                <a:rPr lang="it-IT" altLang="it-IT" sz="2200">
                  <a:solidFill>
                    <a:srgbClr val="00CC00"/>
                  </a:solidFill>
                  <a:latin typeface="Comic Sans MS" panose="030F0702030302020204" pitchFamily="66" charset="0"/>
                </a:rPr>
                <a:t>   +   I</a:t>
              </a:r>
              <a:r>
                <a:rPr lang="it-IT" altLang="it-IT" sz="2200" baseline="-25000">
                  <a:solidFill>
                    <a:srgbClr val="00CC00"/>
                  </a:solidFill>
                  <a:latin typeface="Comic Sans MS" panose="030F0702030302020204" pitchFamily="66" charset="0"/>
                </a:rPr>
                <a:t>2	</a:t>
              </a:r>
              <a:r>
                <a:rPr lang="it-IT" altLang="it-IT" sz="2200">
                  <a:solidFill>
                    <a:srgbClr val="00CC00"/>
                  </a:solidFill>
                  <a:latin typeface="Comic Sans MS" panose="030F0702030302020204" pitchFamily="66" charset="0"/>
                </a:rPr>
                <a:t>2HI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CC00"/>
                  </a:solidFill>
                  <a:latin typeface="Comic Sans MS" panose="030F0702030302020204" pitchFamily="66" charset="0"/>
                </a:rPr>
                <a:t>iniziale: 	1,0	1,0	0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200">
                <a:solidFill>
                  <a:srgbClr val="00CC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9783" name="Line 31"/>
            <p:cNvSpPr>
              <a:spLocks noChangeShapeType="1"/>
            </p:cNvSpPr>
            <p:nvPr/>
          </p:nvSpPr>
          <p:spPr bwMode="auto">
            <a:xfrm>
              <a:off x="6244014" y="1974749"/>
              <a:ext cx="550862" cy="0"/>
            </a:xfrm>
            <a:prstGeom prst="line">
              <a:avLst/>
            </a:prstGeom>
            <a:noFill/>
            <a:ln w="28575">
              <a:solidFill>
                <a:srgbClr val="00CC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784" name="Line 32"/>
            <p:cNvSpPr>
              <a:spLocks noChangeShapeType="1"/>
            </p:cNvSpPr>
            <p:nvPr/>
          </p:nvSpPr>
          <p:spPr bwMode="auto">
            <a:xfrm flipH="1">
              <a:off x="6244017" y="2070242"/>
              <a:ext cx="550862" cy="0"/>
            </a:xfrm>
            <a:prstGeom prst="line">
              <a:avLst/>
            </a:prstGeom>
            <a:noFill/>
            <a:ln w="28575">
              <a:solidFill>
                <a:srgbClr val="00CC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Rettangolo 5"/>
          <p:cNvSpPr>
            <a:spLocks noChangeArrowheads="1"/>
          </p:cNvSpPr>
          <p:nvPr/>
        </p:nvSpPr>
        <p:spPr bwMode="auto">
          <a:xfrm>
            <a:off x="1703389" y="928689"/>
            <a:ext cx="49371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00CC00"/>
                </a:solidFill>
                <a:latin typeface="Comic Sans MS" panose="030F0702030302020204" pitchFamily="66" charset="0"/>
              </a:rPr>
              <a:t>all'equilibrio:    0,4	    0,4	       1,2</a:t>
            </a:r>
          </a:p>
        </p:txBody>
      </p:sp>
      <p:grpSp>
        <p:nvGrpSpPr>
          <p:cNvPr id="29700" name="Gruppo 87"/>
          <p:cNvGrpSpPr>
            <a:grpSpLocks/>
          </p:cNvGrpSpPr>
          <p:nvPr/>
        </p:nvGrpSpPr>
        <p:grpSpPr bwMode="auto">
          <a:xfrm>
            <a:off x="7178676" y="307975"/>
            <a:ext cx="2593975" cy="1169988"/>
            <a:chOff x="5724127" y="680113"/>
            <a:chExt cx="2593521" cy="1171245"/>
          </a:xfrm>
        </p:grpSpPr>
        <p:sp>
          <p:nvSpPr>
            <p:cNvPr id="29779" name="Text Box 51"/>
            <p:cNvSpPr txBox="1">
              <a:spLocks noChangeArrowheads="1"/>
            </p:cNvSpPr>
            <p:nvPr/>
          </p:nvSpPr>
          <p:spPr bwMode="auto">
            <a:xfrm>
              <a:off x="5724127" y="680113"/>
              <a:ext cx="2593521" cy="1171245"/>
            </a:xfrm>
            <a:prstGeom prst="rect">
              <a:avLst/>
            </a:prstGeom>
            <a:noFill/>
            <a:ln w="38100" cmpd="dbl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38" tIns="31319" rIns="62638" bIns="31319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tabLst>
                  <a:tab pos="2152650" algn="l"/>
                  <a:tab pos="3657600" algn="l"/>
                  <a:tab pos="4627563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tabLst>
                  <a:tab pos="2152650" algn="l"/>
                  <a:tab pos="3657600" algn="l"/>
                  <a:tab pos="4627563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tabLst>
                  <a:tab pos="2152650" algn="l"/>
                  <a:tab pos="3657600" algn="l"/>
                  <a:tab pos="46275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tabLst>
                  <a:tab pos="2152650" algn="l"/>
                  <a:tab pos="3657600" algn="l"/>
                  <a:tab pos="46275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tabLst>
                  <a:tab pos="2152650" algn="l"/>
                  <a:tab pos="3657600" algn="l"/>
                  <a:tab pos="46275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52650" algn="l"/>
                  <a:tab pos="3657600" algn="l"/>
                  <a:tab pos="46275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52650" algn="l"/>
                  <a:tab pos="3657600" algn="l"/>
                  <a:tab pos="46275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52650" algn="l"/>
                  <a:tab pos="3657600" algn="l"/>
                  <a:tab pos="46275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52650" algn="l"/>
                  <a:tab pos="3657600" algn="l"/>
                  <a:tab pos="46275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CC00"/>
                  </a:solidFill>
                  <a:latin typeface="Comic Sans MS" panose="030F0702030302020204" pitchFamily="66" charset="0"/>
                </a:rPr>
                <a:t>2HI       H</a:t>
              </a:r>
              <a:r>
                <a:rPr lang="it-IT" altLang="it-IT" sz="2400" baseline="-25000">
                  <a:solidFill>
                    <a:srgbClr val="00CC00"/>
                  </a:solidFill>
                  <a:latin typeface="Comic Sans MS" panose="030F0702030302020204" pitchFamily="66" charset="0"/>
                </a:rPr>
                <a:t>2   </a:t>
              </a:r>
              <a:r>
                <a:rPr lang="it-IT" altLang="it-IT" sz="2400">
                  <a:solidFill>
                    <a:srgbClr val="00CC00"/>
                  </a:solidFill>
                  <a:latin typeface="Comic Sans MS" panose="030F0702030302020204" pitchFamily="66" charset="0"/>
                </a:rPr>
                <a:t>+	I</a:t>
              </a:r>
              <a:r>
                <a:rPr lang="it-IT" altLang="it-IT" sz="2400" baseline="-25000">
                  <a:solidFill>
                    <a:srgbClr val="00CC00"/>
                  </a:solidFill>
                  <a:latin typeface="Comic Sans MS" panose="030F0702030302020204" pitchFamily="66" charset="0"/>
                </a:rPr>
                <a:t>2</a:t>
              </a:r>
              <a:endParaRPr lang="it-IT" altLang="it-IT" sz="2400">
                <a:solidFill>
                  <a:srgbClr val="00CC00"/>
                </a:solidFill>
                <a:latin typeface="Comic Sans MS" panose="030F0702030302020204" pitchFamily="66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CC00"/>
                  </a:solidFill>
                  <a:latin typeface="Comic Sans MS" panose="030F0702030302020204" pitchFamily="66" charset="0"/>
                </a:rPr>
                <a:t> 2,0        0	0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CC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9780" name="Line 56"/>
            <p:cNvSpPr>
              <a:spLocks noChangeShapeType="1"/>
            </p:cNvSpPr>
            <p:nvPr/>
          </p:nvSpPr>
          <p:spPr bwMode="auto">
            <a:xfrm>
              <a:off x="6521381" y="861001"/>
              <a:ext cx="355122" cy="0"/>
            </a:xfrm>
            <a:prstGeom prst="line">
              <a:avLst/>
            </a:prstGeom>
            <a:noFill/>
            <a:ln w="28575">
              <a:solidFill>
                <a:srgbClr val="00CC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781" name="Line 57"/>
            <p:cNvSpPr>
              <a:spLocks noChangeShapeType="1"/>
            </p:cNvSpPr>
            <p:nvPr/>
          </p:nvSpPr>
          <p:spPr bwMode="auto">
            <a:xfrm flipH="1">
              <a:off x="6521381" y="939439"/>
              <a:ext cx="355122" cy="0"/>
            </a:xfrm>
            <a:prstGeom prst="line">
              <a:avLst/>
            </a:prstGeom>
            <a:noFill/>
            <a:ln w="28575">
              <a:solidFill>
                <a:srgbClr val="00CC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ettangolo 10"/>
          <p:cNvSpPr>
            <a:spLocks noChangeArrowheads="1"/>
          </p:cNvSpPr>
          <p:nvPr/>
        </p:nvSpPr>
        <p:spPr bwMode="auto">
          <a:xfrm>
            <a:off x="7248526" y="1011239"/>
            <a:ext cx="26892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00CC00"/>
                </a:solidFill>
                <a:latin typeface="Comic Sans MS" panose="030F0702030302020204" pitchFamily="66" charset="0"/>
              </a:rPr>
              <a:t>1,2	  0,4    0,4</a:t>
            </a:r>
          </a:p>
        </p:txBody>
      </p:sp>
      <p:grpSp>
        <p:nvGrpSpPr>
          <p:cNvPr id="29702" name="Gruppo 38"/>
          <p:cNvGrpSpPr>
            <a:grpSpLocks/>
          </p:cNvGrpSpPr>
          <p:nvPr/>
        </p:nvGrpSpPr>
        <p:grpSpPr bwMode="auto">
          <a:xfrm>
            <a:off x="1657351" y="1562101"/>
            <a:ext cx="4424363" cy="3250829"/>
            <a:chOff x="194385" y="3242052"/>
            <a:chExt cx="7938122" cy="3298084"/>
          </a:xfrm>
        </p:grpSpPr>
        <p:grpSp>
          <p:nvGrpSpPr>
            <p:cNvPr id="29754" name="Gruppo 11"/>
            <p:cNvGrpSpPr>
              <a:grpSpLocks noChangeAspect="1"/>
            </p:cNvGrpSpPr>
            <p:nvPr/>
          </p:nvGrpSpPr>
          <p:grpSpPr bwMode="auto">
            <a:xfrm>
              <a:off x="1563687" y="4570916"/>
              <a:ext cx="5251450" cy="1084263"/>
              <a:chOff x="1563687" y="4570916"/>
              <a:chExt cx="5251450" cy="1084263"/>
            </a:xfrm>
          </p:grpSpPr>
          <p:sp>
            <p:nvSpPr>
              <p:cNvPr id="29777" name="Line 19"/>
              <p:cNvSpPr>
                <a:spLocks noChangeShapeType="1"/>
              </p:cNvSpPr>
              <p:nvPr/>
            </p:nvSpPr>
            <p:spPr bwMode="auto">
              <a:xfrm>
                <a:off x="1563687" y="5655179"/>
                <a:ext cx="5251450" cy="0"/>
              </a:xfrm>
              <a:prstGeom prst="line">
                <a:avLst/>
              </a:prstGeom>
              <a:noFill/>
              <a:ln w="38100">
                <a:solidFill>
                  <a:srgbClr val="9900CC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778" name="Line 20"/>
              <p:cNvSpPr>
                <a:spLocks noChangeShapeType="1"/>
              </p:cNvSpPr>
              <p:nvPr/>
            </p:nvSpPr>
            <p:spPr bwMode="auto">
              <a:xfrm>
                <a:off x="1563687" y="4570916"/>
                <a:ext cx="5251450" cy="0"/>
              </a:xfrm>
              <a:prstGeom prst="line">
                <a:avLst/>
              </a:prstGeom>
              <a:noFill/>
              <a:ln w="38100">
                <a:solidFill>
                  <a:srgbClr val="9900CC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9755" name="Gruppo 14"/>
            <p:cNvGrpSpPr>
              <a:grpSpLocks noChangeAspect="1"/>
            </p:cNvGrpSpPr>
            <p:nvPr/>
          </p:nvGrpSpPr>
          <p:grpSpPr bwMode="auto">
            <a:xfrm>
              <a:off x="194386" y="4916991"/>
              <a:ext cx="7938121" cy="953339"/>
              <a:chOff x="194386" y="4916991"/>
              <a:chExt cx="7938121" cy="953339"/>
            </a:xfrm>
          </p:grpSpPr>
          <p:sp>
            <p:nvSpPr>
              <p:cNvPr id="29774" name="Freeform 22"/>
              <p:cNvSpPr>
                <a:spLocks/>
              </p:cNvSpPr>
              <p:nvPr/>
            </p:nvSpPr>
            <p:spPr bwMode="auto">
              <a:xfrm>
                <a:off x="1563687" y="4916991"/>
                <a:ext cx="5300663" cy="736600"/>
              </a:xfrm>
              <a:custGeom>
                <a:avLst/>
                <a:gdLst>
                  <a:gd name="T0" fmla="*/ 0 w 5088"/>
                  <a:gd name="T1" fmla="*/ 0 h 680"/>
                  <a:gd name="T2" fmla="*/ 2147483646 w 5088"/>
                  <a:gd name="T3" fmla="*/ 2147483646 h 680"/>
                  <a:gd name="T4" fmla="*/ 2147483646 w 5088"/>
                  <a:gd name="T5" fmla="*/ 2147483646 h 680"/>
                  <a:gd name="T6" fmla="*/ 2147483646 w 5088"/>
                  <a:gd name="T7" fmla="*/ 2147483646 h 680"/>
                  <a:gd name="T8" fmla="*/ 2147483646 w 5088"/>
                  <a:gd name="T9" fmla="*/ 2147483646 h 680"/>
                  <a:gd name="T10" fmla="*/ 2147483646 w 5088"/>
                  <a:gd name="T11" fmla="*/ 2147483646 h 6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088" h="680">
                    <a:moveTo>
                      <a:pt x="0" y="0"/>
                    </a:moveTo>
                    <a:cubicBezTo>
                      <a:pt x="48" y="56"/>
                      <a:pt x="160" y="242"/>
                      <a:pt x="288" y="334"/>
                    </a:cubicBezTo>
                    <a:cubicBezTo>
                      <a:pt x="416" y="426"/>
                      <a:pt x="505" y="505"/>
                      <a:pt x="769" y="553"/>
                    </a:cubicBezTo>
                    <a:cubicBezTo>
                      <a:pt x="1033" y="601"/>
                      <a:pt x="1440" y="604"/>
                      <a:pt x="1872" y="624"/>
                    </a:cubicBezTo>
                    <a:cubicBezTo>
                      <a:pt x="2304" y="644"/>
                      <a:pt x="2824" y="664"/>
                      <a:pt x="3360" y="672"/>
                    </a:cubicBezTo>
                    <a:cubicBezTo>
                      <a:pt x="3896" y="680"/>
                      <a:pt x="4492" y="676"/>
                      <a:pt x="5088" y="672"/>
                    </a:cubicBezTo>
                  </a:path>
                </a:pathLst>
              </a:custGeom>
              <a:noFill/>
              <a:ln w="3810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775" name="Text Box 24"/>
              <p:cNvSpPr txBox="1">
                <a:spLocks noChangeArrowheads="1"/>
              </p:cNvSpPr>
              <p:nvPr/>
            </p:nvSpPr>
            <p:spPr bwMode="auto">
              <a:xfrm>
                <a:off x="5005769" y="5056809"/>
                <a:ext cx="3126738" cy="4388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638" tIns="31319" rIns="62638" bIns="31319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>
                    <a:solidFill>
                      <a:srgbClr val="000099"/>
                    </a:solidFill>
                    <a:latin typeface="Comic Sans MS" panose="030F0702030302020204" pitchFamily="66" charset="0"/>
                  </a:rPr>
                  <a:t>[H</a:t>
                </a:r>
                <a:r>
                  <a:rPr lang="it-IT" altLang="it-IT" sz="2400" baseline="-25000">
                    <a:solidFill>
                      <a:srgbClr val="000099"/>
                    </a:solidFill>
                    <a:latin typeface="Comic Sans MS" panose="030F0702030302020204" pitchFamily="66" charset="0"/>
                  </a:rPr>
                  <a:t>2</a:t>
                </a:r>
                <a:r>
                  <a:rPr lang="it-IT" altLang="it-IT" sz="2400">
                    <a:solidFill>
                      <a:srgbClr val="000099"/>
                    </a:solidFill>
                    <a:latin typeface="Comic Sans MS" panose="030F0702030302020204" pitchFamily="66" charset="0"/>
                  </a:rPr>
                  <a:t>], [I</a:t>
                </a:r>
                <a:r>
                  <a:rPr lang="it-IT" altLang="it-IT" sz="2400" baseline="-25000">
                    <a:solidFill>
                      <a:srgbClr val="000099"/>
                    </a:solidFill>
                    <a:latin typeface="Comic Sans MS" panose="030F0702030302020204" pitchFamily="66" charset="0"/>
                  </a:rPr>
                  <a:t>2</a:t>
                </a:r>
                <a:r>
                  <a:rPr lang="it-IT" altLang="it-IT" sz="2400">
                    <a:solidFill>
                      <a:srgbClr val="000099"/>
                    </a:solidFill>
                    <a:latin typeface="Comic Sans MS" panose="030F0702030302020204" pitchFamily="66" charset="0"/>
                  </a:rPr>
                  <a:t>]</a:t>
                </a:r>
              </a:p>
            </p:txBody>
          </p:sp>
          <p:sp>
            <p:nvSpPr>
              <p:cNvPr id="29776" name="Text Box 27"/>
              <p:cNvSpPr txBox="1">
                <a:spLocks noChangeArrowheads="1"/>
              </p:cNvSpPr>
              <p:nvPr/>
            </p:nvSpPr>
            <p:spPr bwMode="auto">
              <a:xfrm>
                <a:off x="194386" y="5431460"/>
                <a:ext cx="1321681" cy="4388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638" tIns="31319" rIns="62638" bIns="31319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>
                    <a:solidFill>
                      <a:srgbClr val="000099"/>
                    </a:solidFill>
                    <a:latin typeface="Comic Sans MS" panose="030F0702030302020204" pitchFamily="66" charset="0"/>
                  </a:rPr>
                  <a:t>0,4</a:t>
                </a:r>
              </a:p>
            </p:txBody>
          </p:sp>
        </p:grpSp>
        <p:grpSp>
          <p:nvGrpSpPr>
            <p:cNvPr id="29756" name="Gruppo 19"/>
            <p:cNvGrpSpPr>
              <a:grpSpLocks noChangeAspect="1"/>
            </p:cNvGrpSpPr>
            <p:nvPr/>
          </p:nvGrpSpPr>
          <p:grpSpPr bwMode="auto">
            <a:xfrm>
              <a:off x="198437" y="3242052"/>
              <a:ext cx="7148513" cy="3298084"/>
              <a:chOff x="198437" y="3242052"/>
              <a:chExt cx="7148513" cy="3298084"/>
            </a:xfrm>
          </p:grpSpPr>
          <p:sp>
            <p:nvSpPr>
              <p:cNvPr id="29761" name="Line 8"/>
              <p:cNvSpPr>
                <a:spLocks noChangeShapeType="1"/>
              </p:cNvSpPr>
              <p:nvPr/>
            </p:nvSpPr>
            <p:spPr bwMode="auto">
              <a:xfrm flipV="1">
                <a:off x="1538287" y="3408866"/>
                <a:ext cx="0" cy="2692400"/>
              </a:xfrm>
              <a:prstGeom prst="line">
                <a:avLst/>
              </a:prstGeom>
              <a:noFill/>
              <a:ln w="47625">
                <a:solidFill>
                  <a:srgbClr val="336600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762" name="Line 9"/>
              <p:cNvSpPr>
                <a:spLocks noChangeShapeType="1"/>
              </p:cNvSpPr>
              <p:nvPr/>
            </p:nvSpPr>
            <p:spPr bwMode="auto">
              <a:xfrm rot="5400000" flipV="1">
                <a:off x="4360069" y="3106447"/>
                <a:ext cx="0" cy="5973763"/>
              </a:xfrm>
              <a:prstGeom prst="line">
                <a:avLst/>
              </a:prstGeom>
              <a:noFill/>
              <a:ln w="47625">
                <a:solidFill>
                  <a:srgbClr val="336600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763" name="Line 10"/>
              <p:cNvSpPr>
                <a:spLocks noChangeShapeType="1"/>
              </p:cNvSpPr>
              <p:nvPr/>
            </p:nvSpPr>
            <p:spPr bwMode="auto">
              <a:xfrm>
                <a:off x="1284287" y="4891591"/>
                <a:ext cx="249238" cy="0"/>
              </a:xfrm>
              <a:prstGeom prst="line">
                <a:avLst/>
              </a:prstGeom>
              <a:noFill/>
              <a:ln w="47625">
                <a:solidFill>
                  <a:srgbClr val="33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764" name="Line 11"/>
              <p:cNvSpPr>
                <a:spLocks noChangeShapeType="1"/>
              </p:cNvSpPr>
              <p:nvPr/>
            </p:nvSpPr>
            <p:spPr bwMode="auto">
              <a:xfrm>
                <a:off x="1373187" y="5915529"/>
                <a:ext cx="153988" cy="0"/>
              </a:xfrm>
              <a:prstGeom prst="line">
                <a:avLst/>
              </a:prstGeom>
              <a:noFill/>
              <a:ln w="47625">
                <a:solidFill>
                  <a:srgbClr val="33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765" name="Line 12"/>
              <p:cNvSpPr>
                <a:spLocks noChangeShapeType="1"/>
              </p:cNvSpPr>
              <p:nvPr/>
            </p:nvSpPr>
            <p:spPr bwMode="auto">
              <a:xfrm>
                <a:off x="1373187" y="5659941"/>
                <a:ext cx="153988" cy="0"/>
              </a:xfrm>
              <a:prstGeom prst="line">
                <a:avLst/>
              </a:prstGeom>
              <a:noFill/>
              <a:ln w="47625">
                <a:solidFill>
                  <a:srgbClr val="33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766" name="Line 13"/>
              <p:cNvSpPr>
                <a:spLocks noChangeShapeType="1"/>
              </p:cNvSpPr>
              <p:nvPr/>
            </p:nvSpPr>
            <p:spPr bwMode="auto">
              <a:xfrm flipV="1">
                <a:off x="1363662" y="5402766"/>
                <a:ext cx="163513" cy="0"/>
              </a:xfrm>
              <a:prstGeom prst="line">
                <a:avLst/>
              </a:prstGeom>
              <a:noFill/>
              <a:ln w="47625">
                <a:solidFill>
                  <a:srgbClr val="33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767" name="Line 14"/>
              <p:cNvSpPr>
                <a:spLocks noChangeShapeType="1"/>
              </p:cNvSpPr>
              <p:nvPr/>
            </p:nvSpPr>
            <p:spPr bwMode="auto">
              <a:xfrm>
                <a:off x="1373187" y="5145591"/>
                <a:ext cx="153988" cy="0"/>
              </a:xfrm>
              <a:prstGeom prst="line">
                <a:avLst/>
              </a:prstGeom>
              <a:noFill/>
              <a:ln w="47625">
                <a:solidFill>
                  <a:srgbClr val="33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768" name="Line 15"/>
              <p:cNvSpPr>
                <a:spLocks noChangeShapeType="1"/>
              </p:cNvSpPr>
              <p:nvPr/>
            </p:nvSpPr>
            <p:spPr bwMode="auto">
              <a:xfrm>
                <a:off x="1363662" y="4691566"/>
                <a:ext cx="169863" cy="0"/>
              </a:xfrm>
              <a:prstGeom prst="line">
                <a:avLst/>
              </a:prstGeom>
              <a:noFill/>
              <a:ln w="47625">
                <a:solidFill>
                  <a:srgbClr val="33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769" name="Line 16"/>
              <p:cNvSpPr>
                <a:spLocks noChangeShapeType="1"/>
              </p:cNvSpPr>
              <p:nvPr/>
            </p:nvSpPr>
            <p:spPr bwMode="auto">
              <a:xfrm>
                <a:off x="1373187" y="4435979"/>
                <a:ext cx="160338" cy="0"/>
              </a:xfrm>
              <a:prstGeom prst="line">
                <a:avLst/>
              </a:prstGeom>
              <a:noFill/>
              <a:ln w="47625">
                <a:solidFill>
                  <a:srgbClr val="33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770" name="Line 17"/>
              <p:cNvSpPr>
                <a:spLocks noChangeShapeType="1"/>
              </p:cNvSpPr>
              <p:nvPr/>
            </p:nvSpPr>
            <p:spPr bwMode="auto">
              <a:xfrm>
                <a:off x="1373188" y="4180391"/>
                <a:ext cx="160338" cy="0"/>
              </a:xfrm>
              <a:prstGeom prst="line">
                <a:avLst/>
              </a:prstGeom>
              <a:noFill/>
              <a:ln w="47625">
                <a:solidFill>
                  <a:srgbClr val="33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771" name="Line 18"/>
              <p:cNvSpPr>
                <a:spLocks noChangeShapeType="1"/>
              </p:cNvSpPr>
              <p:nvPr/>
            </p:nvSpPr>
            <p:spPr bwMode="auto">
              <a:xfrm>
                <a:off x="1363662" y="3923216"/>
                <a:ext cx="169863" cy="0"/>
              </a:xfrm>
              <a:prstGeom prst="line">
                <a:avLst/>
              </a:prstGeom>
              <a:noFill/>
              <a:ln w="47625">
                <a:solidFill>
                  <a:srgbClr val="33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772" name="Text Box 25"/>
              <p:cNvSpPr txBox="1">
                <a:spLocks noChangeArrowheads="1"/>
              </p:cNvSpPr>
              <p:nvPr/>
            </p:nvSpPr>
            <p:spPr bwMode="auto">
              <a:xfrm>
                <a:off x="4574969" y="6101266"/>
                <a:ext cx="2276691" cy="4388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638" tIns="31319" rIns="62638" bIns="31319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 b="1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tempo</a:t>
                </a:r>
              </a:p>
            </p:txBody>
          </p:sp>
          <p:sp>
            <p:nvSpPr>
              <p:cNvPr id="29773" name="Text Box 30"/>
              <p:cNvSpPr txBox="1">
                <a:spLocks noChangeArrowheads="1"/>
              </p:cNvSpPr>
              <p:nvPr/>
            </p:nvSpPr>
            <p:spPr bwMode="auto">
              <a:xfrm>
                <a:off x="198437" y="3242052"/>
                <a:ext cx="1381125" cy="5013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638" tIns="31319" rIns="62638" bIns="31319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800" b="1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C</a:t>
                </a:r>
                <a:endParaRPr lang="it-IT" altLang="it-IT" sz="240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29757" name="Gruppo 34"/>
            <p:cNvGrpSpPr>
              <a:grpSpLocks noChangeAspect="1"/>
            </p:cNvGrpSpPr>
            <p:nvPr/>
          </p:nvGrpSpPr>
          <p:grpSpPr bwMode="auto">
            <a:xfrm>
              <a:off x="194385" y="4098554"/>
              <a:ext cx="6889506" cy="1978900"/>
              <a:chOff x="194385" y="4098554"/>
              <a:chExt cx="6889506" cy="1978900"/>
            </a:xfrm>
          </p:grpSpPr>
          <p:sp>
            <p:nvSpPr>
              <p:cNvPr id="29758" name="Freeform 21"/>
              <p:cNvSpPr>
                <a:spLocks/>
              </p:cNvSpPr>
              <p:nvPr/>
            </p:nvSpPr>
            <p:spPr bwMode="auto">
              <a:xfrm>
                <a:off x="1579562" y="4566154"/>
                <a:ext cx="5160963" cy="1511300"/>
              </a:xfrm>
              <a:custGeom>
                <a:avLst/>
                <a:gdLst>
                  <a:gd name="T0" fmla="*/ 0 w 4954"/>
                  <a:gd name="T1" fmla="*/ 2147483646 h 1394"/>
                  <a:gd name="T2" fmla="*/ 2147483646 w 4954"/>
                  <a:gd name="T3" fmla="*/ 2147483646 h 1394"/>
                  <a:gd name="T4" fmla="*/ 2147483646 w 4954"/>
                  <a:gd name="T5" fmla="*/ 2147483646 h 1394"/>
                  <a:gd name="T6" fmla="*/ 2147483646 w 4954"/>
                  <a:gd name="T7" fmla="*/ 2147483646 h 1394"/>
                  <a:gd name="T8" fmla="*/ 2147483646 w 4954"/>
                  <a:gd name="T9" fmla="*/ 2147483646 h 1394"/>
                  <a:gd name="T10" fmla="*/ 2147483646 w 4954"/>
                  <a:gd name="T11" fmla="*/ 2147483646 h 1394"/>
                  <a:gd name="T12" fmla="*/ 2147483646 w 4954"/>
                  <a:gd name="T13" fmla="*/ 2147483646 h 139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954" h="1394">
                    <a:moveTo>
                      <a:pt x="0" y="1394"/>
                    </a:moveTo>
                    <a:cubicBezTo>
                      <a:pt x="57" y="1324"/>
                      <a:pt x="197" y="1137"/>
                      <a:pt x="345" y="976"/>
                    </a:cubicBezTo>
                    <a:cubicBezTo>
                      <a:pt x="493" y="815"/>
                      <a:pt x="659" y="575"/>
                      <a:pt x="891" y="430"/>
                    </a:cubicBezTo>
                    <a:cubicBezTo>
                      <a:pt x="1123" y="285"/>
                      <a:pt x="1347" y="171"/>
                      <a:pt x="1736" y="103"/>
                    </a:cubicBezTo>
                    <a:cubicBezTo>
                      <a:pt x="2125" y="35"/>
                      <a:pt x="2807" y="38"/>
                      <a:pt x="3227" y="21"/>
                    </a:cubicBezTo>
                    <a:cubicBezTo>
                      <a:pt x="3647" y="4"/>
                      <a:pt x="3966" y="6"/>
                      <a:pt x="4254" y="3"/>
                    </a:cubicBezTo>
                    <a:cubicBezTo>
                      <a:pt x="4542" y="0"/>
                      <a:pt x="4808" y="3"/>
                      <a:pt x="4954" y="3"/>
                    </a:cubicBezTo>
                  </a:path>
                </a:pathLst>
              </a:custGeom>
              <a:noFill/>
              <a:ln w="3810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759" name="Text Box 23"/>
              <p:cNvSpPr txBox="1">
                <a:spLocks noChangeArrowheads="1"/>
              </p:cNvSpPr>
              <p:nvPr/>
            </p:nvSpPr>
            <p:spPr bwMode="auto">
              <a:xfrm>
                <a:off x="5717998" y="4098554"/>
                <a:ext cx="1365893" cy="4388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2638" tIns="31319" rIns="62638" bIns="31319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>
                    <a:solidFill>
                      <a:srgbClr val="000099"/>
                    </a:solidFill>
                    <a:latin typeface="Comic Sans MS" panose="030F0702030302020204" pitchFamily="66" charset="0"/>
                  </a:rPr>
                  <a:t>[HI]</a:t>
                </a:r>
              </a:p>
            </p:txBody>
          </p:sp>
          <p:sp>
            <p:nvSpPr>
              <p:cNvPr id="29760" name="Text Box 28"/>
              <p:cNvSpPr txBox="1">
                <a:spLocks noChangeArrowheads="1"/>
              </p:cNvSpPr>
              <p:nvPr/>
            </p:nvSpPr>
            <p:spPr bwMode="auto">
              <a:xfrm>
                <a:off x="194385" y="4260946"/>
                <a:ext cx="1089901" cy="4388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638" tIns="31319" rIns="62638" bIns="31319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>
                    <a:solidFill>
                      <a:srgbClr val="000099"/>
                    </a:solidFill>
                    <a:latin typeface="Comic Sans MS" panose="030F0702030302020204" pitchFamily="66" charset="0"/>
                  </a:rPr>
                  <a:t>1,2</a:t>
                </a:r>
              </a:p>
            </p:txBody>
          </p:sp>
        </p:grpSp>
      </p:grpSp>
      <p:grpSp>
        <p:nvGrpSpPr>
          <p:cNvPr id="29703" name="Gruppo 85"/>
          <p:cNvGrpSpPr>
            <a:grpSpLocks/>
          </p:cNvGrpSpPr>
          <p:nvPr/>
        </p:nvGrpSpPr>
        <p:grpSpPr bwMode="auto">
          <a:xfrm>
            <a:off x="6181726" y="1598613"/>
            <a:ext cx="4297363" cy="3232150"/>
            <a:chOff x="2434233" y="2297163"/>
            <a:chExt cx="7578491" cy="3397131"/>
          </a:xfrm>
        </p:grpSpPr>
        <p:grpSp>
          <p:nvGrpSpPr>
            <p:cNvPr id="29728" name="Gruppo 56"/>
            <p:cNvGrpSpPr>
              <a:grpSpLocks/>
            </p:cNvGrpSpPr>
            <p:nvPr/>
          </p:nvGrpSpPr>
          <p:grpSpPr bwMode="auto">
            <a:xfrm>
              <a:off x="2434233" y="2297163"/>
              <a:ext cx="7135203" cy="3397131"/>
              <a:chOff x="211746" y="3207071"/>
              <a:chExt cx="7135204" cy="3397131"/>
            </a:xfrm>
          </p:grpSpPr>
          <p:sp>
            <p:nvSpPr>
              <p:cNvPr id="29741" name="Line 8"/>
              <p:cNvSpPr>
                <a:spLocks noChangeShapeType="1"/>
              </p:cNvSpPr>
              <p:nvPr/>
            </p:nvSpPr>
            <p:spPr bwMode="auto">
              <a:xfrm flipV="1">
                <a:off x="1538287" y="3408866"/>
                <a:ext cx="0" cy="2692400"/>
              </a:xfrm>
              <a:prstGeom prst="line">
                <a:avLst/>
              </a:prstGeom>
              <a:noFill/>
              <a:ln w="47625">
                <a:solidFill>
                  <a:srgbClr val="336600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742" name="Line 9"/>
              <p:cNvSpPr>
                <a:spLocks noChangeShapeType="1"/>
              </p:cNvSpPr>
              <p:nvPr/>
            </p:nvSpPr>
            <p:spPr bwMode="auto">
              <a:xfrm rot="5400000" flipV="1">
                <a:off x="4360069" y="3106447"/>
                <a:ext cx="0" cy="5973763"/>
              </a:xfrm>
              <a:prstGeom prst="line">
                <a:avLst/>
              </a:prstGeom>
              <a:noFill/>
              <a:ln w="47625">
                <a:solidFill>
                  <a:srgbClr val="336600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743" name="Line 10"/>
              <p:cNvSpPr>
                <a:spLocks noChangeShapeType="1"/>
              </p:cNvSpPr>
              <p:nvPr/>
            </p:nvSpPr>
            <p:spPr bwMode="auto">
              <a:xfrm>
                <a:off x="1284287" y="4891591"/>
                <a:ext cx="249238" cy="0"/>
              </a:xfrm>
              <a:prstGeom prst="line">
                <a:avLst/>
              </a:prstGeom>
              <a:noFill/>
              <a:ln w="47625">
                <a:solidFill>
                  <a:srgbClr val="33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744" name="Line 11"/>
              <p:cNvSpPr>
                <a:spLocks noChangeShapeType="1"/>
              </p:cNvSpPr>
              <p:nvPr/>
            </p:nvSpPr>
            <p:spPr bwMode="auto">
              <a:xfrm>
                <a:off x="1373187" y="5915529"/>
                <a:ext cx="153988" cy="0"/>
              </a:xfrm>
              <a:prstGeom prst="line">
                <a:avLst/>
              </a:prstGeom>
              <a:noFill/>
              <a:ln w="47625">
                <a:solidFill>
                  <a:srgbClr val="33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745" name="Line 12"/>
              <p:cNvSpPr>
                <a:spLocks noChangeShapeType="1"/>
              </p:cNvSpPr>
              <p:nvPr/>
            </p:nvSpPr>
            <p:spPr bwMode="auto">
              <a:xfrm>
                <a:off x="1373187" y="5659941"/>
                <a:ext cx="153988" cy="0"/>
              </a:xfrm>
              <a:prstGeom prst="line">
                <a:avLst/>
              </a:prstGeom>
              <a:noFill/>
              <a:ln w="47625">
                <a:solidFill>
                  <a:srgbClr val="33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746" name="Line 13"/>
              <p:cNvSpPr>
                <a:spLocks noChangeShapeType="1"/>
              </p:cNvSpPr>
              <p:nvPr/>
            </p:nvSpPr>
            <p:spPr bwMode="auto">
              <a:xfrm flipV="1">
                <a:off x="1363662" y="5402766"/>
                <a:ext cx="163513" cy="0"/>
              </a:xfrm>
              <a:prstGeom prst="line">
                <a:avLst/>
              </a:prstGeom>
              <a:noFill/>
              <a:ln w="47625">
                <a:solidFill>
                  <a:srgbClr val="33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747" name="Line 14"/>
              <p:cNvSpPr>
                <a:spLocks noChangeShapeType="1"/>
              </p:cNvSpPr>
              <p:nvPr/>
            </p:nvSpPr>
            <p:spPr bwMode="auto">
              <a:xfrm>
                <a:off x="1373187" y="5145591"/>
                <a:ext cx="153988" cy="0"/>
              </a:xfrm>
              <a:prstGeom prst="line">
                <a:avLst/>
              </a:prstGeom>
              <a:noFill/>
              <a:ln w="47625">
                <a:solidFill>
                  <a:srgbClr val="33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748" name="Line 15"/>
              <p:cNvSpPr>
                <a:spLocks noChangeShapeType="1"/>
              </p:cNvSpPr>
              <p:nvPr/>
            </p:nvSpPr>
            <p:spPr bwMode="auto">
              <a:xfrm>
                <a:off x="1363662" y="4691566"/>
                <a:ext cx="169863" cy="0"/>
              </a:xfrm>
              <a:prstGeom prst="line">
                <a:avLst/>
              </a:prstGeom>
              <a:noFill/>
              <a:ln w="47625">
                <a:solidFill>
                  <a:srgbClr val="33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749" name="Line 16"/>
              <p:cNvSpPr>
                <a:spLocks noChangeShapeType="1"/>
              </p:cNvSpPr>
              <p:nvPr/>
            </p:nvSpPr>
            <p:spPr bwMode="auto">
              <a:xfrm>
                <a:off x="1373187" y="4435979"/>
                <a:ext cx="160338" cy="0"/>
              </a:xfrm>
              <a:prstGeom prst="line">
                <a:avLst/>
              </a:prstGeom>
              <a:noFill/>
              <a:ln w="47625">
                <a:solidFill>
                  <a:srgbClr val="33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750" name="Line 17"/>
              <p:cNvSpPr>
                <a:spLocks noChangeShapeType="1"/>
              </p:cNvSpPr>
              <p:nvPr/>
            </p:nvSpPr>
            <p:spPr bwMode="auto">
              <a:xfrm>
                <a:off x="1373188" y="4180391"/>
                <a:ext cx="160338" cy="0"/>
              </a:xfrm>
              <a:prstGeom prst="line">
                <a:avLst/>
              </a:prstGeom>
              <a:noFill/>
              <a:ln w="47625">
                <a:solidFill>
                  <a:srgbClr val="33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751" name="Line 18"/>
              <p:cNvSpPr>
                <a:spLocks noChangeShapeType="1"/>
              </p:cNvSpPr>
              <p:nvPr/>
            </p:nvSpPr>
            <p:spPr bwMode="auto">
              <a:xfrm>
                <a:off x="1363662" y="3923216"/>
                <a:ext cx="169863" cy="0"/>
              </a:xfrm>
              <a:prstGeom prst="line">
                <a:avLst/>
              </a:prstGeom>
              <a:noFill/>
              <a:ln w="47625">
                <a:solidFill>
                  <a:srgbClr val="33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752" name="Text Box 25"/>
              <p:cNvSpPr txBox="1">
                <a:spLocks noChangeArrowheads="1"/>
              </p:cNvSpPr>
              <p:nvPr/>
            </p:nvSpPr>
            <p:spPr bwMode="auto">
              <a:xfrm>
                <a:off x="4636481" y="6149501"/>
                <a:ext cx="2235660" cy="4547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638" tIns="31319" rIns="62638" bIns="31319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 b="1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tempo</a:t>
                </a:r>
              </a:p>
            </p:txBody>
          </p:sp>
          <p:sp>
            <p:nvSpPr>
              <p:cNvPr id="29753" name="Text Box 30"/>
              <p:cNvSpPr txBox="1">
                <a:spLocks noChangeArrowheads="1"/>
              </p:cNvSpPr>
              <p:nvPr/>
            </p:nvSpPr>
            <p:spPr bwMode="auto">
              <a:xfrm>
                <a:off x="211746" y="3207071"/>
                <a:ext cx="1381126" cy="5193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638" tIns="31319" rIns="62638" bIns="31319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800" b="1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C</a:t>
                </a:r>
                <a:endParaRPr lang="it-IT" altLang="it-IT" sz="240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29729" name="Gruppo 71"/>
            <p:cNvGrpSpPr>
              <a:grpSpLocks/>
            </p:cNvGrpSpPr>
            <p:nvPr/>
          </p:nvGrpSpPr>
          <p:grpSpPr bwMode="auto">
            <a:xfrm>
              <a:off x="3793963" y="3786388"/>
              <a:ext cx="5249863" cy="976312"/>
              <a:chOff x="1571476" y="4696296"/>
              <a:chExt cx="5249863" cy="976312"/>
            </a:xfrm>
          </p:grpSpPr>
          <p:sp>
            <p:nvSpPr>
              <p:cNvPr id="29739" name="Line 44"/>
              <p:cNvSpPr>
                <a:spLocks noChangeShapeType="1"/>
              </p:cNvSpPr>
              <p:nvPr/>
            </p:nvSpPr>
            <p:spPr bwMode="auto">
              <a:xfrm>
                <a:off x="1571476" y="5672608"/>
                <a:ext cx="5249863" cy="0"/>
              </a:xfrm>
              <a:prstGeom prst="line">
                <a:avLst/>
              </a:prstGeom>
              <a:noFill/>
              <a:ln w="38100">
                <a:solidFill>
                  <a:srgbClr val="9900CC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740" name="Line 45"/>
              <p:cNvSpPr>
                <a:spLocks noChangeShapeType="1"/>
              </p:cNvSpPr>
              <p:nvPr/>
            </p:nvSpPr>
            <p:spPr bwMode="auto">
              <a:xfrm>
                <a:off x="1571476" y="4696296"/>
                <a:ext cx="5249863" cy="0"/>
              </a:xfrm>
              <a:prstGeom prst="line">
                <a:avLst/>
              </a:prstGeom>
              <a:noFill/>
              <a:ln w="38100">
                <a:solidFill>
                  <a:srgbClr val="9900CC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9730" name="Gruppo 74"/>
            <p:cNvGrpSpPr>
              <a:grpSpLocks/>
            </p:cNvGrpSpPr>
            <p:nvPr/>
          </p:nvGrpSpPr>
          <p:grpSpPr bwMode="auto">
            <a:xfrm>
              <a:off x="2627992" y="4196530"/>
              <a:ext cx="7384732" cy="986858"/>
              <a:chOff x="405505" y="5106438"/>
              <a:chExt cx="7384732" cy="986858"/>
            </a:xfrm>
          </p:grpSpPr>
          <p:sp>
            <p:nvSpPr>
              <p:cNvPr id="29736" name="Freeform 46"/>
              <p:cNvSpPr>
                <a:spLocks/>
              </p:cNvSpPr>
              <p:nvPr/>
            </p:nvSpPr>
            <p:spPr bwMode="auto">
              <a:xfrm>
                <a:off x="1585764" y="5672608"/>
                <a:ext cx="5162550" cy="420688"/>
              </a:xfrm>
              <a:custGeom>
                <a:avLst/>
                <a:gdLst>
                  <a:gd name="T0" fmla="*/ 0 w 4954"/>
                  <a:gd name="T1" fmla="*/ 2147483646 h 1394"/>
                  <a:gd name="T2" fmla="*/ 2147483646 w 4954"/>
                  <a:gd name="T3" fmla="*/ 2147483646 h 1394"/>
                  <a:gd name="T4" fmla="*/ 2147483646 w 4954"/>
                  <a:gd name="T5" fmla="*/ 2147483646 h 1394"/>
                  <a:gd name="T6" fmla="*/ 2147483646 w 4954"/>
                  <a:gd name="T7" fmla="*/ 2147483646 h 1394"/>
                  <a:gd name="T8" fmla="*/ 2147483646 w 4954"/>
                  <a:gd name="T9" fmla="*/ 2147483646 h 1394"/>
                  <a:gd name="T10" fmla="*/ 2147483646 w 4954"/>
                  <a:gd name="T11" fmla="*/ 2147483646 h 1394"/>
                  <a:gd name="T12" fmla="*/ 2147483646 w 4954"/>
                  <a:gd name="T13" fmla="*/ 2147483646 h 139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954" h="1394">
                    <a:moveTo>
                      <a:pt x="0" y="1394"/>
                    </a:moveTo>
                    <a:cubicBezTo>
                      <a:pt x="59" y="1320"/>
                      <a:pt x="204" y="1110"/>
                      <a:pt x="352" y="949"/>
                    </a:cubicBezTo>
                    <a:cubicBezTo>
                      <a:pt x="500" y="788"/>
                      <a:pt x="660" y="571"/>
                      <a:pt x="891" y="430"/>
                    </a:cubicBezTo>
                    <a:cubicBezTo>
                      <a:pt x="1122" y="289"/>
                      <a:pt x="1347" y="171"/>
                      <a:pt x="1736" y="103"/>
                    </a:cubicBezTo>
                    <a:cubicBezTo>
                      <a:pt x="2125" y="35"/>
                      <a:pt x="2807" y="38"/>
                      <a:pt x="3227" y="21"/>
                    </a:cubicBezTo>
                    <a:cubicBezTo>
                      <a:pt x="3647" y="4"/>
                      <a:pt x="3966" y="6"/>
                      <a:pt x="4254" y="3"/>
                    </a:cubicBezTo>
                    <a:cubicBezTo>
                      <a:pt x="4542" y="0"/>
                      <a:pt x="4808" y="3"/>
                      <a:pt x="4954" y="3"/>
                    </a:cubicBezTo>
                  </a:path>
                </a:pathLst>
              </a:custGeom>
              <a:noFill/>
              <a:ln w="3810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737" name="Text Box 49"/>
              <p:cNvSpPr txBox="1">
                <a:spLocks noChangeArrowheads="1"/>
              </p:cNvSpPr>
              <p:nvPr/>
            </p:nvSpPr>
            <p:spPr bwMode="auto">
              <a:xfrm>
                <a:off x="5036914" y="5106438"/>
                <a:ext cx="2753323" cy="4547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638" tIns="31319" rIns="62638" bIns="31319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>
                    <a:solidFill>
                      <a:srgbClr val="000099"/>
                    </a:solidFill>
                    <a:latin typeface="Comic Sans MS" panose="030F0702030302020204" pitchFamily="66" charset="0"/>
                  </a:rPr>
                  <a:t>[H</a:t>
                </a:r>
                <a:r>
                  <a:rPr lang="it-IT" altLang="it-IT" sz="2400" baseline="-25000">
                    <a:solidFill>
                      <a:srgbClr val="000099"/>
                    </a:solidFill>
                    <a:latin typeface="Comic Sans MS" panose="030F0702030302020204" pitchFamily="66" charset="0"/>
                  </a:rPr>
                  <a:t>2</a:t>
                </a:r>
                <a:r>
                  <a:rPr lang="it-IT" altLang="it-IT" sz="2400">
                    <a:solidFill>
                      <a:srgbClr val="000099"/>
                    </a:solidFill>
                    <a:latin typeface="Comic Sans MS" panose="030F0702030302020204" pitchFamily="66" charset="0"/>
                  </a:rPr>
                  <a:t>], [I</a:t>
                </a:r>
                <a:r>
                  <a:rPr lang="it-IT" altLang="it-IT" sz="2400" baseline="-25000">
                    <a:solidFill>
                      <a:srgbClr val="000099"/>
                    </a:solidFill>
                    <a:latin typeface="Comic Sans MS" panose="030F0702030302020204" pitchFamily="66" charset="0"/>
                  </a:rPr>
                  <a:t>2</a:t>
                </a:r>
                <a:r>
                  <a:rPr lang="it-IT" altLang="it-IT" sz="2400">
                    <a:solidFill>
                      <a:srgbClr val="000099"/>
                    </a:solidFill>
                    <a:latin typeface="Comic Sans MS" panose="030F0702030302020204" pitchFamily="66" charset="0"/>
                  </a:rPr>
                  <a:t>]</a:t>
                </a:r>
              </a:p>
            </p:txBody>
          </p:sp>
          <p:sp>
            <p:nvSpPr>
              <p:cNvPr id="29738" name="Text Box 27"/>
              <p:cNvSpPr txBox="1">
                <a:spLocks noChangeArrowheads="1"/>
              </p:cNvSpPr>
              <p:nvPr/>
            </p:nvSpPr>
            <p:spPr bwMode="auto">
              <a:xfrm>
                <a:off x="405505" y="5412713"/>
                <a:ext cx="1277347" cy="4547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638" tIns="31319" rIns="62638" bIns="31319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>
                    <a:solidFill>
                      <a:srgbClr val="000099"/>
                    </a:solidFill>
                    <a:latin typeface="Comic Sans MS" panose="030F0702030302020204" pitchFamily="66" charset="0"/>
                  </a:rPr>
                  <a:t>0,4</a:t>
                </a:r>
              </a:p>
            </p:txBody>
          </p:sp>
        </p:grpSp>
        <p:grpSp>
          <p:nvGrpSpPr>
            <p:cNvPr id="29731" name="Gruppo 78"/>
            <p:cNvGrpSpPr>
              <a:grpSpLocks/>
            </p:cNvGrpSpPr>
            <p:nvPr/>
          </p:nvGrpSpPr>
          <p:grpSpPr bwMode="auto">
            <a:xfrm>
              <a:off x="2627992" y="3030738"/>
              <a:ext cx="7056709" cy="893874"/>
              <a:chOff x="405505" y="3940646"/>
              <a:chExt cx="7056709" cy="893874"/>
            </a:xfrm>
          </p:grpSpPr>
          <p:sp>
            <p:nvSpPr>
              <p:cNvPr id="29732" name="Text Box 28"/>
              <p:cNvSpPr txBox="1">
                <a:spLocks noChangeArrowheads="1"/>
              </p:cNvSpPr>
              <p:nvPr/>
            </p:nvSpPr>
            <p:spPr bwMode="auto">
              <a:xfrm>
                <a:off x="405505" y="4379819"/>
                <a:ext cx="1450533" cy="4547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638" tIns="31319" rIns="62638" bIns="31319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>
                    <a:solidFill>
                      <a:srgbClr val="000099"/>
                    </a:solidFill>
                    <a:latin typeface="Comic Sans MS" panose="030F0702030302020204" pitchFamily="66" charset="0"/>
                  </a:rPr>
                  <a:t>1,2</a:t>
                </a:r>
              </a:p>
            </p:txBody>
          </p:sp>
          <p:grpSp>
            <p:nvGrpSpPr>
              <p:cNvPr id="29733" name="Gruppo 80"/>
              <p:cNvGrpSpPr>
                <a:grpSpLocks/>
              </p:cNvGrpSpPr>
              <p:nvPr/>
            </p:nvGrpSpPr>
            <p:grpSpPr bwMode="auto">
              <a:xfrm>
                <a:off x="1547664" y="3940646"/>
                <a:ext cx="5914550" cy="763587"/>
                <a:chOff x="1547664" y="3940646"/>
                <a:chExt cx="5914550" cy="763587"/>
              </a:xfrm>
            </p:grpSpPr>
            <p:sp>
              <p:nvSpPr>
                <p:cNvPr id="29734" name="Freeform 47"/>
                <p:cNvSpPr>
                  <a:spLocks/>
                </p:cNvSpPr>
                <p:nvPr/>
              </p:nvSpPr>
              <p:spPr bwMode="auto">
                <a:xfrm>
                  <a:off x="1547664" y="3940646"/>
                  <a:ext cx="5289550" cy="763587"/>
                </a:xfrm>
                <a:custGeom>
                  <a:avLst/>
                  <a:gdLst>
                    <a:gd name="T0" fmla="*/ 0 w 5076"/>
                    <a:gd name="T1" fmla="*/ 0 h 704"/>
                    <a:gd name="T2" fmla="*/ 2147483646 w 5076"/>
                    <a:gd name="T3" fmla="*/ 2147483646 h 704"/>
                    <a:gd name="T4" fmla="*/ 2147483646 w 5076"/>
                    <a:gd name="T5" fmla="*/ 2147483646 h 704"/>
                    <a:gd name="T6" fmla="*/ 2147483646 w 5076"/>
                    <a:gd name="T7" fmla="*/ 2147483646 h 704"/>
                    <a:gd name="T8" fmla="*/ 2147483646 w 5076"/>
                    <a:gd name="T9" fmla="*/ 2147483646 h 704"/>
                    <a:gd name="T10" fmla="*/ 2147483646 w 5076"/>
                    <a:gd name="T11" fmla="*/ 2147483646 h 7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076" h="704">
                      <a:moveTo>
                        <a:pt x="0" y="0"/>
                      </a:moveTo>
                      <a:cubicBezTo>
                        <a:pt x="42" y="66"/>
                        <a:pt x="132" y="296"/>
                        <a:pt x="252" y="396"/>
                      </a:cubicBezTo>
                      <a:cubicBezTo>
                        <a:pt x="372" y="496"/>
                        <a:pt x="452" y="558"/>
                        <a:pt x="720" y="600"/>
                      </a:cubicBezTo>
                      <a:cubicBezTo>
                        <a:pt x="988" y="642"/>
                        <a:pt x="1422" y="635"/>
                        <a:pt x="1860" y="651"/>
                      </a:cubicBezTo>
                      <a:cubicBezTo>
                        <a:pt x="2298" y="667"/>
                        <a:pt x="2812" y="689"/>
                        <a:pt x="3348" y="696"/>
                      </a:cubicBezTo>
                      <a:cubicBezTo>
                        <a:pt x="3884" y="704"/>
                        <a:pt x="4480" y="700"/>
                        <a:pt x="5076" y="696"/>
                      </a:cubicBezTo>
                    </a:path>
                  </a:pathLst>
                </a:custGeom>
                <a:noFill/>
                <a:ln w="3810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735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6119665" y="4183875"/>
                  <a:ext cx="1342549" cy="4546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38" tIns="31319" rIns="62638" bIns="31319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400">
                      <a:solidFill>
                        <a:srgbClr val="000099"/>
                      </a:solidFill>
                      <a:latin typeface="Comic Sans MS" panose="030F0702030302020204" pitchFamily="66" charset="0"/>
                    </a:rPr>
                    <a:t>[HI]</a:t>
                  </a:r>
                </a:p>
              </p:txBody>
            </p:sp>
          </p:grpSp>
        </p:grpSp>
      </p:grpSp>
      <p:sp>
        <p:nvSpPr>
          <p:cNvPr id="90" name="Text Box 7"/>
          <p:cNvSpPr txBox="1">
            <a:spLocks noChangeArrowheads="1"/>
          </p:cNvSpPr>
          <p:nvPr/>
        </p:nvSpPr>
        <p:spPr bwMode="auto">
          <a:xfrm>
            <a:off x="1570039" y="4986338"/>
            <a:ext cx="4459417" cy="478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38" tIns="31319" rIns="62638" bIns="31319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700" b="1" u="sng">
                <a:solidFill>
                  <a:srgbClr val="000099"/>
                </a:solidFill>
                <a:latin typeface="Comic Sans MS" panose="030F0702030302020204" pitchFamily="66" charset="0"/>
              </a:rPr>
              <a:t>Per una reazione generica</a:t>
            </a:r>
          </a:p>
        </p:txBody>
      </p:sp>
      <p:grpSp>
        <p:nvGrpSpPr>
          <p:cNvPr id="29710" name="Gruppo 97"/>
          <p:cNvGrpSpPr>
            <a:grpSpLocks/>
          </p:cNvGrpSpPr>
          <p:nvPr/>
        </p:nvGrpSpPr>
        <p:grpSpPr bwMode="auto">
          <a:xfrm>
            <a:off x="2178050" y="5681664"/>
            <a:ext cx="3200400" cy="1055687"/>
            <a:chOff x="653916" y="5681405"/>
            <a:chExt cx="3200400" cy="1055688"/>
          </a:xfrm>
        </p:grpSpPr>
        <p:sp>
          <p:nvSpPr>
            <p:cNvPr id="29722" name="Rectangle 2"/>
            <p:cNvSpPr>
              <a:spLocks noChangeArrowheads="1"/>
            </p:cNvSpPr>
            <p:nvPr/>
          </p:nvSpPr>
          <p:spPr bwMode="auto">
            <a:xfrm>
              <a:off x="653916" y="5681405"/>
              <a:ext cx="3200400" cy="1055688"/>
            </a:xfrm>
            <a:prstGeom prst="rect">
              <a:avLst/>
            </a:prstGeom>
            <a:solidFill>
              <a:srgbClr val="CCFF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29723" name="Gruppo 96"/>
            <p:cNvGrpSpPr>
              <a:grpSpLocks/>
            </p:cNvGrpSpPr>
            <p:nvPr/>
          </p:nvGrpSpPr>
          <p:grpSpPr bwMode="auto">
            <a:xfrm>
              <a:off x="705893" y="5681405"/>
              <a:ext cx="2768600" cy="1018012"/>
              <a:chOff x="1279525" y="9817100"/>
              <a:chExt cx="2768600" cy="1018012"/>
            </a:xfrm>
          </p:grpSpPr>
          <p:sp>
            <p:nvSpPr>
              <p:cNvPr id="29724" name="Text Box 60"/>
              <p:cNvSpPr txBox="1">
                <a:spLocks noChangeArrowheads="1"/>
              </p:cNvSpPr>
              <p:nvPr/>
            </p:nvSpPr>
            <p:spPr bwMode="auto">
              <a:xfrm>
                <a:off x="2174875" y="9817100"/>
                <a:ext cx="1606550" cy="490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2638" tIns="31319" rIns="62638" bIns="31319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800">
                    <a:solidFill>
                      <a:srgbClr val="000099"/>
                    </a:solidFill>
                    <a:latin typeface="Comic Sans MS" panose="030F0702030302020204" pitchFamily="66" charset="0"/>
                  </a:rPr>
                  <a:t>[C]</a:t>
                </a:r>
                <a:r>
                  <a:rPr lang="it-IT" altLang="it-IT" sz="2800" baseline="30000">
                    <a:solidFill>
                      <a:srgbClr val="000099"/>
                    </a:solidFill>
                    <a:latin typeface="Comic Sans MS" panose="030F0702030302020204" pitchFamily="66" charset="0"/>
                  </a:rPr>
                  <a:t>c</a:t>
                </a:r>
                <a:r>
                  <a:rPr lang="it-IT" altLang="it-IT" sz="2800">
                    <a:solidFill>
                      <a:srgbClr val="000099"/>
                    </a:solidFill>
                    <a:latin typeface="Comic Sans MS" panose="030F0702030302020204" pitchFamily="66" charset="0"/>
                  </a:rPr>
                  <a:t>  [D]</a:t>
                </a:r>
                <a:r>
                  <a:rPr lang="it-IT" altLang="it-IT" sz="2800" baseline="30000">
                    <a:solidFill>
                      <a:srgbClr val="000099"/>
                    </a:solidFill>
                    <a:latin typeface="Comic Sans MS" panose="030F0702030302020204" pitchFamily="66" charset="0"/>
                  </a:rPr>
                  <a:t>d</a:t>
                </a:r>
                <a:endParaRPr lang="it-IT" altLang="it-IT" sz="2800">
                  <a:solidFill>
                    <a:srgbClr val="000099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29725" name="Text Box 61"/>
              <p:cNvSpPr txBox="1">
                <a:spLocks noChangeArrowheads="1"/>
              </p:cNvSpPr>
              <p:nvPr/>
            </p:nvSpPr>
            <p:spPr bwMode="auto">
              <a:xfrm>
                <a:off x="2174875" y="10340975"/>
                <a:ext cx="1633322" cy="494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2638" tIns="31319" rIns="62638" bIns="31319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800">
                    <a:solidFill>
                      <a:srgbClr val="000099"/>
                    </a:solidFill>
                    <a:latin typeface="Comic Sans MS" panose="030F0702030302020204" pitchFamily="66" charset="0"/>
                  </a:rPr>
                  <a:t>[A]</a:t>
                </a:r>
                <a:r>
                  <a:rPr lang="it-IT" altLang="it-IT" sz="2800" baseline="30000">
                    <a:solidFill>
                      <a:srgbClr val="000099"/>
                    </a:solidFill>
                    <a:latin typeface="Comic Sans MS" panose="030F0702030302020204" pitchFamily="66" charset="0"/>
                  </a:rPr>
                  <a:t>a</a:t>
                </a:r>
                <a:r>
                  <a:rPr lang="it-IT" altLang="it-IT" sz="2800">
                    <a:solidFill>
                      <a:srgbClr val="000099"/>
                    </a:solidFill>
                    <a:latin typeface="Comic Sans MS" panose="030F0702030302020204" pitchFamily="66" charset="0"/>
                  </a:rPr>
                  <a:t>  [B]</a:t>
                </a:r>
                <a:r>
                  <a:rPr lang="it-IT" altLang="it-IT" sz="2800" baseline="30000">
                    <a:solidFill>
                      <a:srgbClr val="000099"/>
                    </a:solidFill>
                    <a:latin typeface="Comic Sans MS" panose="030F0702030302020204" pitchFamily="66" charset="0"/>
                  </a:rPr>
                  <a:t>b</a:t>
                </a:r>
                <a:endParaRPr lang="it-IT" altLang="it-IT" sz="2800">
                  <a:solidFill>
                    <a:srgbClr val="000099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29726" name="Text Box 62"/>
              <p:cNvSpPr txBox="1">
                <a:spLocks noChangeArrowheads="1"/>
              </p:cNvSpPr>
              <p:nvPr/>
            </p:nvSpPr>
            <p:spPr bwMode="auto">
              <a:xfrm>
                <a:off x="1279525" y="10080625"/>
                <a:ext cx="636254" cy="494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2638" tIns="31319" rIns="62638" bIns="31319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800">
                    <a:solidFill>
                      <a:srgbClr val="000099"/>
                    </a:solidFill>
                    <a:latin typeface="Comic Sans MS" panose="030F0702030302020204" pitchFamily="66" charset="0"/>
                  </a:rPr>
                  <a:t>K =</a:t>
                </a:r>
              </a:p>
            </p:txBody>
          </p:sp>
          <p:sp>
            <p:nvSpPr>
              <p:cNvPr id="29727" name="Line 63"/>
              <p:cNvSpPr>
                <a:spLocks noChangeShapeType="1"/>
              </p:cNvSpPr>
              <p:nvPr/>
            </p:nvSpPr>
            <p:spPr bwMode="auto">
              <a:xfrm>
                <a:off x="1847850" y="10340975"/>
                <a:ext cx="2200275" cy="0"/>
              </a:xfrm>
              <a:prstGeom prst="line">
                <a:avLst/>
              </a:prstGeom>
              <a:noFill/>
              <a:ln w="38100">
                <a:solidFill>
                  <a:srgbClr val="0033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9711" name="Text Box 66"/>
          <p:cNvSpPr txBox="1">
            <a:spLocks noChangeArrowheads="1"/>
          </p:cNvSpPr>
          <p:nvPr/>
        </p:nvSpPr>
        <p:spPr bwMode="auto">
          <a:xfrm>
            <a:off x="6088045" y="5792789"/>
            <a:ext cx="3136939" cy="80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38" tIns="31319" rIns="62638" bIns="31319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FF0000"/>
                </a:solidFill>
                <a:latin typeface="Comic Sans MS" panose="030F0702030302020204" pitchFamily="66" charset="0"/>
              </a:rPr>
              <a:t>Legge di Guldberg &amp;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FF0000"/>
                </a:solidFill>
                <a:latin typeface="Comic Sans MS" panose="030F0702030302020204" pitchFamily="66" charset="0"/>
              </a:rPr>
              <a:t>Waage</a:t>
            </a:r>
          </a:p>
        </p:txBody>
      </p:sp>
      <p:grpSp>
        <p:nvGrpSpPr>
          <p:cNvPr id="101" name="Gruppo 100"/>
          <p:cNvGrpSpPr>
            <a:grpSpLocks/>
          </p:cNvGrpSpPr>
          <p:nvPr/>
        </p:nvGrpSpPr>
        <p:grpSpPr bwMode="auto">
          <a:xfrm>
            <a:off x="6224589" y="4986338"/>
            <a:ext cx="4134007" cy="478748"/>
            <a:chOff x="4661947" y="5157192"/>
            <a:chExt cx="4134007" cy="478748"/>
          </a:xfrm>
        </p:grpSpPr>
        <p:sp>
          <p:nvSpPr>
            <p:cNvPr id="29719" name="Text Box 59"/>
            <p:cNvSpPr txBox="1">
              <a:spLocks noChangeArrowheads="1"/>
            </p:cNvSpPr>
            <p:nvPr/>
          </p:nvSpPr>
          <p:spPr bwMode="auto">
            <a:xfrm>
              <a:off x="4661947" y="5157192"/>
              <a:ext cx="4134007" cy="478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38" tIns="31319" rIns="62638" bIns="31319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>
                  <a:solidFill>
                    <a:srgbClr val="000099"/>
                  </a:solidFill>
                  <a:latin typeface="Comic Sans MS" panose="030F0702030302020204" pitchFamily="66" charset="0"/>
                </a:rPr>
                <a:t>aA  +  bB           cC  +  dD</a:t>
              </a:r>
            </a:p>
          </p:txBody>
        </p:sp>
        <p:sp>
          <p:nvSpPr>
            <p:cNvPr id="29720" name="Line 64"/>
            <p:cNvSpPr>
              <a:spLocks noChangeShapeType="1"/>
            </p:cNvSpPr>
            <p:nvPr/>
          </p:nvSpPr>
          <p:spPr bwMode="auto">
            <a:xfrm>
              <a:off x="6219149" y="5321721"/>
              <a:ext cx="900113" cy="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721" name="Line 65"/>
            <p:cNvSpPr>
              <a:spLocks noChangeShapeType="1"/>
            </p:cNvSpPr>
            <p:nvPr/>
          </p:nvSpPr>
          <p:spPr bwMode="auto">
            <a:xfrm flipH="1">
              <a:off x="6219149" y="5423321"/>
              <a:ext cx="925513" cy="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6503989" y="5629276"/>
            <a:ext cx="3241675" cy="1065213"/>
            <a:chOff x="4980316" y="5629329"/>
            <a:chExt cx="3240823" cy="1065158"/>
          </a:xfrm>
        </p:grpSpPr>
        <p:grpSp>
          <p:nvGrpSpPr>
            <p:cNvPr id="29709" name="Gruppo 97"/>
            <p:cNvGrpSpPr>
              <a:grpSpLocks/>
            </p:cNvGrpSpPr>
            <p:nvPr/>
          </p:nvGrpSpPr>
          <p:grpSpPr bwMode="auto">
            <a:xfrm>
              <a:off x="5020552" y="5629329"/>
              <a:ext cx="3200587" cy="1055687"/>
              <a:chOff x="653916" y="5681405"/>
              <a:chExt cx="3200400" cy="1055688"/>
            </a:xfrm>
          </p:grpSpPr>
          <p:sp>
            <p:nvSpPr>
              <p:cNvPr id="29713" name="Rectangle 2"/>
              <p:cNvSpPr>
                <a:spLocks noChangeArrowheads="1"/>
              </p:cNvSpPr>
              <p:nvPr/>
            </p:nvSpPr>
            <p:spPr bwMode="auto">
              <a:xfrm>
                <a:off x="653916" y="5681405"/>
                <a:ext cx="3200400" cy="1055688"/>
              </a:xfrm>
              <a:prstGeom prst="rect">
                <a:avLst/>
              </a:prstGeom>
              <a:solidFill>
                <a:srgbClr val="CCFF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9714" name="Gruppo 96"/>
              <p:cNvGrpSpPr>
                <a:grpSpLocks/>
              </p:cNvGrpSpPr>
              <p:nvPr/>
            </p:nvGrpSpPr>
            <p:grpSpPr bwMode="auto">
              <a:xfrm>
                <a:off x="696994" y="5681405"/>
                <a:ext cx="2777499" cy="1018012"/>
                <a:chOff x="1270626" y="9817100"/>
                <a:chExt cx="2777499" cy="1018012"/>
              </a:xfrm>
            </p:grpSpPr>
            <p:sp>
              <p:nvSpPr>
                <p:cNvPr id="29715" name="Text Box 60"/>
                <p:cNvSpPr txBox="1">
                  <a:spLocks noChangeArrowheads="1"/>
                </p:cNvSpPr>
                <p:nvPr/>
              </p:nvSpPr>
              <p:spPr bwMode="auto">
                <a:xfrm>
                  <a:off x="2174875" y="9817100"/>
                  <a:ext cx="1666889" cy="4941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38" tIns="31319" rIns="62638" bIns="31319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800">
                      <a:solidFill>
                        <a:srgbClr val="000099"/>
                      </a:solidFill>
                      <a:latin typeface="Comic Sans MS" panose="030F0702030302020204" pitchFamily="66" charset="0"/>
                    </a:rPr>
                    <a:t>[A]</a:t>
                  </a:r>
                  <a:r>
                    <a:rPr lang="it-IT" altLang="it-IT" sz="2800" baseline="30000">
                      <a:solidFill>
                        <a:srgbClr val="000099"/>
                      </a:solidFill>
                      <a:latin typeface="Comic Sans MS" panose="030F0702030302020204" pitchFamily="66" charset="0"/>
                    </a:rPr>
                    <a:t>a</a:t>
                  </a:r>
                  <a:r>
                    <a:rPr lang="it-IT" altLang="it-IT" sz="2800">
                      <a:solidFill>
                        <a:srgbClr val="000099"/>
                      </a:solidFill>
                      <a:latin typeface="Comic Sans MS" panose="030F0702030302020204" pitchFamily="66" charset="0"/>
                    </a:rPr>
                    <a:t>  [B]</a:t>
                  </a:r>
                  <a:r>
                    <a:rPr lang="it-IT" altLang="it-IT" sz="2800" baseline="30000">
                      <a:solidFill>
                        <a:srgbClr val="000099"/>
                      </a:solidFill>
                      <a:latin typeface="Comic Sans MS" panose="030F0702030302020204" pitchFamily="66" charset="0"/>
                    </a:rPr>
                    <a:t>b</a:t>
                  </a:r>
                  <a:endParaRPr lang="it-IT" altLang="it-IT" sz="2800">
                    <a:solidFill>
                      <a:srgbClr val="000099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9716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2174875" y="10340975"/>
                  <a:ext cx="1620403" cy="4941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38" tIns="31319" rIns="62638" bIns="31319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800">
                      <a:solidFill>
                        <a:srgbClr val="000099"/>
                      </a:solidFill>
                      <a:latin typeface="Comic Sans MS" panose="030F0702030302020204" pitchFamily="66" charset="0"/>
                    </a:rPr>
                    <a:t>[C]</a:t>
                  </a:r>
                  <a:r>
                    <a:rPr lang="it-IT" altLang="it-IT" sz="2800" baseline="30000">
                      <a:solidFill>
                        <a:srgbClr val="000099"/>
                      </a:solidFill>
                      <a:latin typeface="Comic Sans MS" panose="030F0702030302020204" pitchFamily="66" charset="0"/>
                    </a:rPr>
                    <a:t>c</a:t>
                  </a:r>
                  <a:r>
                    <a:rPr lang="it-IT" altLang="it-IT" sz="2800">
                      <a:solidFill>
                        <a:srgbClr val="000099"/>
                      </a:solidFill>
                      <a:latin typeface="Comic Sans MS" panose="030F0702030302020204" pitchFamily="66" charset="0"/>
                    </a:rPr>
                    <a:t>  [D]</a:t>
                  </a:r>
                  <a:r>
                    <a:rPr lang="it-IT" altLang="it-IT" sz="2800" baseline="30000">
                      <a:solidFill>
                        <a:srgbClr val="000099"/>
                      </a:solidFill>
                      <a:latin typeface="Comic Sans MS" panose="030F0702030302020204" pitchFamily="66" charset="0"/>
                    </a:rPr>
                    <a:t>d</a:t>
                  </a:r>
                  <a:endParaRPr lang="it-IT" altLang="it-IT" sz="2800">
                    <a:solidFill>
                      <a:srgbClr val="000099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9717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1270626" y="9883297"/>
                  <a:ext cx="288386" cy="4941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38" tIns="31319" rIns="62638" bIns="31319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800">
                      <a:solidFill>
                        <a:srgbClr val="000099"/>
                      </a:solidFill>
                      <a:latin typeface="Comic Sans MS" panose="030F0702030302020204" pitchFamily="66" charset="0"/>
                    </a:rPr>
                    <a:t>1</a:t>
                  </a:r>
                </a:p>
              </p:txBody>
            </p:sp>
            <p:sp>
              <p:nvSpPr>
                <p:cNvPr id="29718" name="Line 63"/>
                <p:cNvSpPr>
                  <a:spLocks noChangeShapeType="1"/>
                </p:cNvSpPr>
                <p:nvPr/>
              </p:nvSpPr>
              <p:spPr bwMode="auto">
                <a:xfrm>
                  <a:off x="1847850" y="10340975"/>
                  <a:ext cx="2200275" cy="0"/>
                </a:xfrm>
                <a:prstGeom prst="line">
                  <a:avLst/>
                </a:prstGeom>
                <a:noFill/>
                <a:ln w="38100">
                  <a:solidFill>
                    <a:srgbClr val="0033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3" name="Line 63"/>
            <p:cNvSpPr>
              <a:spLocks noChangeShapeType="1"/>
            </p:cNvSpPr>
            <p:nvPr/>
          </p:nvSpPr>
          <p:spPr bwMode="auto">
            <a:xfrm>
              <a:off x="4980316" y="6173188"/>
              <a:ext cx="466110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 Box 62"/>
            <p:cNvSpPr txBox="1">
              <a:spLocks noChangeArrowheads="1"/>
            </p:cNvSpPr>
            <p:nvPr/>
          </p:nvSpPr>
          <p:spPr bwMode="auto">
            <a:xfrm>
              <a:off x="5020552" y="6200350"/>
              <a:ext cx="453512" cy="494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38" tIns="31319" rIns="62638" bIns="31319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800">
                  <a:solidFill>
                    <a:srgbClr val="000099"/>
                  </a:solidFill>
                  <a:latin typeface="Comic Sans MS" panose="030F0702030302020204" pitchFamily="66" charset="0"/>
                </a:rPr>
                <a:t>K </a:t>
              </a:r>
            </a:p>
          </p:txBody>
        </p:sp>
        <p:sp>
          <p:nvSpPr>
            <p:cNvPr id="29712" name="Text Box 62"/>
            <p:cNvSpPr txBox="1">
              <a:spLocks noChangeArrowheads="1"/>
            </p:cNvSpPr>
            <p:nvPr/>
          </p:nvSpPr>
          <p:spPr bwMode="auto">
            <a:xfrm>
              <a:off x="5394706" y="5911501"/>
              <a:ext cx="309242" cy="494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38" tIns="31319" rIns="62638" bIns="31319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800">
                  <a:solidFill>
                    <a:srgbClr val="000099"/>
                  </a:solidFill>
                  <a:latin typeface="Comic Sans MS" panose="030F0702030302020204" pitchFamily="66" charset="0"/>
                </a:rPr>
                <a:t>=</a:t>
              </a:r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7075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734"/>
    </mc:Choice>
    <mc:Fallback>
      <p:transition spd="slow" advTm="115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11" grpId="0"/>
      <p:bldP spid="90" grpId="0"/>
      <p:bldP spid="29711" grpId="0"/>
      <p:bldP spid="297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2941638" y="115889"/>
            <a:ext cx="76200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2638" tIns="31319" rIns="62638" bIns="31319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0099"/>
                </a:solidFill>
                <a:latin typeface="Arial" panose="020B0604020202020204" pitchFamily="34" charset="0"/>
              </a:rPr>
              <a:t>CO</a:t>
            </a:r>
            <a:r>
              <a:rPr lang="it-IT" altLang="it-IT" sz="2400" b="1" baseline="-25000">
                <a:solidFill>
                  <a:srgbClr val="000099"/>
                </a:solidFill>
                <a:latin typeface="Arial" panose="020B0604020202020204" pitchFamily="34" charset="0"/>
              </a:rPr>
              <a:t>(g)</a:t>
            </a:r>
            <a:r>
              <a:rPr lang="it-IT" altLang="it-IT" sz="2400" b="1">
                <a:solidFill>
                  <a:srgbClr val="000099"/>
                </a:solidFill>
                <a:latin typeface="Arial" panose="020B0604020202020204" pitchFamily="34" charset="0"/>
              </a:rPr>
              <a:t> + H</a:t>
            </a:r>
            <a:r>
              <a:rPr lang="it-IT" altLang="it-IT" sz="2400" b="1" baseline="-25000">
                <a:solidFill>
                  <a:srgbClr val="000099"/>
                </a:solidFill>
                <a:latin typeface="Arial" panose="020B0604020202020204" pitchFamily="34" charset="0"/>
              </a:rPr>
              <a:t>2</a:t>
            </a:r>
            <a:r>
              <a:rPr lang="it-IT" altLang="it-IT" sz="2400" b="1">
                <a:solidFill>
                  <a:srgbClr val="000099"/>
                </a:solidFill>
                <a:latin typeface="Arial" panose="020B0604020202020204" pitchFamily="34" charset="0"/>
              </a:rPr>
              <a:t>O</a:t>
            </a:r>
            <a:r>
              <a:rPr lang="it-IT" altLang="it-IT" sz="2400" b="1" baseline="-25000">
                <a:solidFill>
                  <a:srgbClr val="000099"/>
                </a:solidFill>
                <a:latin typeface="Arial" panose="020B0604020202020204" pitchFamily="34" charset="0"/>
              </a:rPr>
              <a:t>(g)</a:t>
            </a:r>
            <a:r>
              <a:rPr lang="it-IT" altLang="it-IT" sz="2400" b="1">
                <a:solidFill>
                  <a:srgbClr val="000099"/>
                </a:solidFill>
                <a:latin typeface="Arial" panose="020B0604020202020204" pitchFamily="34" charset="0"/>
              </a:rPr>
              <a:t>	   CO</a:t>
            </a:r>
            <a:r>
              <a:rPr lang="it-IT" altLang="it-IT" sz="2400" b="1" baseline="-25000">
                <a:solidFill>
                  <a:srgbClr val="000099"/>
                </a:solidFill>
                <a:latin typeface="Arial" panose="020B0604020202020204" pitchFamily="34" charset="0"/>
              </a:rPr>
              <a:t>2(g)</a:t>
            </a:r>
            <a:r>
              <a:rPr lang="it-IT" altLang="it-IT" sz="2400" b="1">
                <a:solidFill>
                  <a:srgbClr val="000099"/>
                </a:solidFill>
                <a:latin typeface="Arial" panose="020B0604020202020204" pitchFamily="34" charset="0"/>
              </a:rPr>
              <a:t> +  H</a:t>
            </a:r>
            <a:r>
              <a:rPr lang="it-IT" altLang="it-IT" sz="2400" b="1" baseline="-25000">
                <a:solidFill>
                  <a:srgbClr val="000099"/>
                </a:solidFill>
                <a:latin typeface="Arial" panose="020B0604020202020204" pitchFamily="34" charset="0"/>
              </a:rPr>
              <a:t>2(g)</a:t>
            </a:r>
            <a:r>
              <a:rPr lang="it-IT" altLang="it-IT" sz="2400" b="1">
                <a:solidFill>
                  <a:srgbClr val="000099"/>
                </a:solidFill>
                <a:latin typeface="Arial" panose="020B0604020202020204" pitchFamily="34" charset="0"/>
              </a:rPr>
              <a:t>        T = 1000°C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597026" y="330201"/>
            <a:ext cx="1338263" cy="741363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2638" tIns="31319" rIns="62638" bIns="31319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FF3300"/>
                </a:solidFill>
                <a:latin typeface="Arial" panose="020B0604020202020204" pitchFamily="34" charset="0"/>
              </a:rPr>
              <a:t>Stato iniziale: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2933700" y="677863"/>
            <a:ext cx="974488" cy="401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38" tIns="31319" rIns="62638" bIns="31319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006600"/>
                </a:solidFill>
                <a:latin typeface="Arial" panose="020B0604020202020204" pitchFamily="34" charset="0"/>
              </a:rPr>
              <a:t>1 mole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4191000" y="677863"/>
            <a:ext cx="974488" cy="401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38" tIns="31319" rIns="62638" bIns="31319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006600"/>
                </a:solidFill>
                <a:latin typeface="Arial" panose="020B0604020202020204" pitchFamily="34" charset="0"/>
              </a:rPr>
              <a:t>1 mole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5848351" y="603250"/>
            <a:ext cx="879911" cy="401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38" tIns="31319" rIns="62638" bIns="31319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006600"/>
                </a:solidFill>
                <a:latin typeface="Arial" panose="020B0604020202020204" pitchFamily="34" charset="0"/>
              </a:rPr>
              <a:t>0 moli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7046914" y="603250"/>
            <a:ext cx="879911" cy="401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38" tIns="31319" rIns="62638" bIns="31319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006600"/>
                </a:solidFill>
                <a:latin typeface="Arial" panose="020B0604020202020204" pitchFamily="34" charset="0"/>
              </a:rPr>
              <a:t>0 moli</a:t>
            </a:r>
          </a:p>
        </p:txBody>
      </p:sp>
      <p:sp>
        <p:nvSpPr>
          <p:cNvPr id="30728" name="Line 8"/>
          <p:cNvSpPr>
            <a:spLocks noChangeShapeType="1"/>
          </p:cNvSpPr>
          <p:nvPr/>
        </p:nvSpPr>
        <p:spPr bwMode="auto">
          <a:xfrm>
            <a:off x="5038726" y="325438"/>
            <a:ext cx="525463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stealth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8" name="Gruppo 77"/>
          <p:cNvGrpSpPr>
            <a:grpSpLocks/>
          </p:cNvGrpSpPr>
          <p:nvPr/>
        </p:nvGrpSpPr>
        <p:grpSpPr bwMode="auto">
          <a:xfrm>
            <a:off x="2228851" y="1085851"/>
            <a:ext cx="6848475" cy="4581525"/>
            <a:chOff x="704646" y="1085706"/>
            <a:chExt cx="6848475" cy="4581525"/>
          </a:xfrm>
        </p:grpSpPr>
        <p:sp>
          <p:nvSpPr>
            <p:cNvPr id="30786" name="Text Box 21"/>
            <p:cNvSpPr txBox="1">
              <a:spLocks noChangeArrowheads="1"/>
            </p:cNvSpPr>
            <p:nvPr/>
          </p:nvSpPr>
          <p:spPr bwMode="auto">
            <a:xfrm>
              <a:off x="3714546" y="1904856"/>
              <a:ext cx="1565996" cy="401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38" tIns="31319" rIns="62638" bIns="31319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000099"/>
                  </a:solidFill>
                  <a:latin typeface="Arial" panose="020B0604020202020204" pitchFamily="34" charset="0"/>
                </a:rPr>
                <a:t>T = 1000°C</a:t>
              </a:r>
            </a:p>
          </p:txBody>
        </p:sp>
        <p:grpSp>
          <p:nvGrpSpPr>
            <p:cNvPr id="30787" name="Gruppo 76"/>
            <p:cNvGrpSpPr>
              <a:grpSpLocks/>
            </p:cNvGrpSpPr>
            <p:nvPr/>
          </p:nvGrpSpPr>
          <p:grpSpPr bwMode="auto">
            <a:xfrm>
              <a:off x="704646" y="1085706"/>
              <a:ext cx="6848475" cy="4581525"/>
              <a:chOff x="704646" y="1085706"/>
              <a:chExt cx="6848475" cy="4581525"/>
            </a:xfrm>
          </p:grpSpPr>
          <p:sp>
            <p:nvSpPr>
              <p:cNvPr id="30788" name="Line 16"/>
              <p:cNvSpPr>
                <a:spLocks noChangeShapeType="1"/>
              </p:cNvSpPr>
              <p:nvPr/>
            </p:nvSpPr>
            <p:spPr bwMode="auto">
              <a:xfrm>
                <a:off x="1517446" y="5667231"/>
                <a:ext cx="6026150" cy="0"/>
              </a:xfrm>
              <a:prstGeom prst="line">
                <a:avLst/>
              </a:prstGeom>
              <a:noFill/>
              <a:ln w="47625">
                <a:solidFill>
                  <a:srgbClr val="000099"/>
                </a:solidFill>
                <a:round/>
                <a:headEnd/>
                <a:tailEnd type="non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0789" name="Gruppo 75"/>
              <p:cNvGrpSpPr>
                <a:grpSpLocks/>
              </p:cNvGrpSpPr>
              <p:nvPr/>
            </p:nvGrpSpPr>
            <p:grpSpPr bwMode="auto">
              <a:xfrm>
                <a:off x="704646" y="1085706"/>
                <a:ext cx="6848475" cy="4581525"/>
                <a:chOff x="704646" y="1085706"/>
                <a:chExt cx="6848475" cy="4581525"/>
              </a:xfrm>
            </p:grpSpPr>
            <p:sp>
              <p:nvSpPr>
                <p:cNvPr id="30790" name="Line 15"/>
                <p:cNvSpPr>
                  <a:spLocks noChangeShapeType="1"/>
                </p:cNvSpPr>
                <p:nvPr/>
              </p:nvSpPr>
              <p:spPr bwMode="auto">
                <a:xfrm flipV="1">
                  <a:off x="1526971" y="1136506"/>
                  <a:ext cx="0" cy="4530725"/>
                </a:xfrm>
                <a:prstGeom prst="line">
                  <a:avLst/>
                </a:prstGeom>
                <a:noFill/>
                <a:ln w="47625">
                  <a:solidFill>
                    <a:srgbClr val="000099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0791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7527721" y="1136506"/>
                  <a:ext cx="0" cy="4530725"/>
                </a:xfrm>
                <a:prstGeom prst="line">
                  <a:avLst/>
                </a:prstGeom>
                <a:noFill/>
                <a:ln w="47625">
                  <a:solidFill>
                    <a:srgbClr val="000099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0792" name="Freeform 18"/>
                <p:cNvSpPr>
                  <a:spLocks/>
                </p:cNvSpPr>
                <p:nvPr/>
              </p:nvSpPr>
              <p:spPr bwMode="auto">
                <a:xfrm>
                  <a:off x="1523796" y="1476231"/>
                  <a:ext cx="6029325" cy="3038475"/>
                </a:xfrm>
                <a:custGeom>
                  <a:avLst/>
                  <a:gdLst>
                    <a:gd name="T0" fmla="*/ 0 w 5733"/>
                    <a:gd name="T1" fmla="*/ 2147483646 h 2801"/>
                    <a:gd name="T2" fmla="*/ 2147483646 w 5733"/>
                    <a:gd name="T3" fmla="*/ 2147483646 h 2801"/>
                    <a:gd name="T4" fmla="*/ 2147483646 w 5733"/>
                    <a:gd name="T5" fmla="*/ 2147483646 h 2801"/>
                    <a:gd name="T6" fmla="*/ 2147483646 w 5733"/>
                    <a:gd name="T7" fmla="*/ 2147483646 h 2801"/>
                    <a:gd name="T8" fmla="*/ 2147483646 w 5733"/>
                    <a:gd name="T9" fmla="*/ 2147483646 h 2801"/>
                    <a:gd name="T10" fmla="*/ 2147483646 w 5733"/>
                    <a:gd name="T11" fmla="*/ 2147483646 h 2801"/>
                    <a:gd name="T12" fmla="*/ 2147483646 w 5733"/>
                    <a:gd name="T13" fmla="*/ 2147483646 h 2801"/>
                    <a:gd name="T14" fmla="*/ 2147483646 w 5733"/>
                    <a:gd name="T15" fmla="*/ 0 h 280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5733" h="2801">
                      <a:moveTo>
                        <a:pt x="0" y="1230"/>
                      </a:moveTo>
                      <a:cubicBezTo>
                        <a:pt x="140" y="1380"/>
                        <a:pt x="481" y="1879"/>
                        <a:pt x="840" y="2130"/>
                      </a:cubicBezTo>
                      <a:cubicBezTo>
                        <a:pt x="1199" y="2381"/>
                        <a:pt x="1734" y="2671"/>
                        <a:pt x="2154" y="2736"/>
                      </a:cubicBezTo>
                      <a:cubicBezTo>
                        <a:pt x="2574" y="2801"/>
                        <a:pt x="2959" y="2676"/>
                        <a:pt x="3360" y="2520"/>
                      </a:cubicBezTo>
                      <a:cubicBezTo>
                        <a:pt x="3761" y="2364"/>
                        <a:pt x="4245" y="2050"/>
                        <a:pt x="4560" y="1800"/>
                      </a:cubicBezTo>
                      <a:cubicBezTo>
                        <a:pt x="4875" y="1550"/>
                        <a:pt x="5067" y="1272"/>
                        <a:pt x="5250" y="1020"/>
                      </a:cubicBezTo>
                      <a:cubicBezTo>
                        <a:pt x="5433" y="768"/>
                        <a:pt x="5583" y="458"/>
                        <a:pt x="5658" y="288"/>
                      </a:cubicBezTo>
                      <a:cubicBezTo>
                        <a:pt x="5733" y="118"/>
                        <a:pt x="5691" y="60"/>
                        <a:pt x="5700" y="0"/>
                      </a:cubicBezTo>
                    </a:path>
                  </a:pathLst>
                </a:custGeom>
                <a:noFill/>
                <a:ln w="47625" cmpd="sng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0793" name="Line 19"/>
                <p:cNvSpPr>
                  <a:spLocks noChangeShapeType="1"/>
                </p:cNvSpPr>
                <p:nvPr/>
              </p:nvSpPr>
              <p:spPr bwMode="auto">
                <a:xfrm>
                  <a:off x="1504746" y="4476606"/>
                  <a:ext cx="3116262" cy="0"/>
                </a:xfrm>
                <a:prstGeom prst="line">
                  <a:avLst/>
                </a:prstGeom>
                <a:noFill/>
                <a:ln w="47625">
                  <a:solidFill>
                    <a:srgbClr val="FF33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0794" name="Line 20"/>
                <p:cNvSpPr>
                  <a:spLocks noChangeShapeType="1"/>
                </p:cNvSpPr>
                <p:nvPr/>
              </p:nvSpPr>
              <p:spPr bwMode="auto">
                <a:xfrm>
                  <a:off x="4625771" y="4471844"/>
                  <a:ext cx="0" cy="1122362"/>
                </a:xfrm>
                <a:prstGeom prst="line">
                  <a:avLst/>
                </a:prstGeom>
                <a:noFill/>
                <a:ln w="47625">
                  <a:solidFill>
                    <a:srgbClr val="FF33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0795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025321" y="1085706"/>
                  <a:ext cx="346111" cy="4018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38" tIns="31319" rIns="62638" bIns="31319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200" b="1">
                      <a:solidFill>
                        <a:srgbClr val="993366"/>
                      </a:solidFill>
                      <a:latin typeface="Arial" panose="020B0604020202020204" pitchFamily="34" charset="0"/>
                    </a:rPr>
                    <a:t>G</a:t>
                  </a:r>
                </a:p>
              </p:txBody>
            </p:sp>
            <p:sp>
              <p:nvSpPr>
                <p:cNvPr id="30796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985633" y="2606531"/>
                  <a:ext cx="413437" cy="4018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38" tIns="31319" rIns="62638" bIns="31319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200" b="1">
                      <a:solidFill>
                        <a:srgbClr val="993366"/>
                      </a:solidFill>
                      <a:latin typeface="Arial" panose="020B0604020202020204" pitchFamily="34" charset="0"/>
                    </a:rPr>
                    <a:t>G'</a:t>
                  </a:r>
                </a:p>
              </p:txBody>
            </p:sp>
            <p:sp>
              <p:nvSpPr>
                <p:cNvPr id="30797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704646" y="4154344"/>
                  <a:ext cx="1189037" cy="3984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62638" tIns="31319" rIns="62638" bIns="31319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200" b="1">
                      <a:solidFill>
                        <a:srgbClr val="993366"/>
                      </a:solidFill>
                      <a:latin typeface="Arial" panose="020B0604020202020204" pitchFamily="34" charset="0"/>
                    </a:rPr>
                    <a:t>G</a:t>
                  </a:r>
                  <a:r>
                    <a:rPr lang="it-IT" altLang="it-IT" sz="2200" b="1" baseline="-25000">
                      <a:solidFill>
                        <a:srgbClr val="993366"/>
                      </a:solidFill>
                      <a:latin typeface="Arial" panose="020B0604020202020204" pitchFamily="34" charset="0"/>
                    </a:rPr>
                    <a:t>min</a:t>
                  </a:r>
                  <a:endParaRPr lang="it-IT" altLang="it-IT" sz="2200" b="1">
                    <a:solidFill>
                      <a:srgbClr val="993366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75" name="Gruppo 74"/>
          <p:cNvGrpSpPr>
            <a:grpSpLocks/>
          </p:cNvGrpSpPr>
          <p:nvPr/>
        </p:nvGrpSpPr>
        <p:grpSpPr bwMode="auto">
          <a:xfrm>
            <a:off x="2867026" y="5667375"/>
            <a:ext cx="6600825" cy="592138"/>
            <a:chOff x="1342821" y="5667231"/>
            <a:chExt cx="6600825" cy="592138"/>
          </a:xfrm>
        </p:grpSpPr>
        <p:sp>
          <p:nvSpPr>
            <p:cNvPr id="30766" name="Line 26"/>
            <p:cNvSpPr>
              <a:spLocks noChangeShapeType="1"/>
            </p:cNvSpPr>
            <p:nvPr/>
          </p:nvSpPr>
          <p:spPr bwMode="auto">
            <a:xfrm>
              <a:off x="1517446" y="5667231"/>
              <a:ext cx="0" cy="261938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767" name="Line 27"/>
            <p:cNvSpPr>
              <a:spLocks noChangeShapeType="1"/>
            </p:cNvSpPr>
            <p:nvPr/>
          </p:nvSpPr>
          <p:spPr bwMode="auto">
            <a:xfrm>
              <a:off x="2192133" y="5667231"/>
              <a:ext cx="0" cy="261938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768" name="Line 28"/>
            <p:cNvSpPr>
              <a:spLocks noChangeShapeType="1"/>
            </p:cNvSpPr>
            <p:nvPr/>
          </p:nvSpPr>
          <p:spPr bwMode="auto">
            <a:xfrm>
              <a:off x="2857296" y="5667231"/>
              <a:ext cx="0" cy="261938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769" name="Line 29"/>
            <p:cNvSpPr>
              <a:spLocks noChangeShapeType="1"/>
            </p:cNvSpPr>
            <p:nvPr/>
          </p:nvSpPr>
          <p:spPr bwMode="auto">
            <a:xfrm>
              <a:off x="3524046" y="5667231"/>
              <a:ext cx="0" cy="261938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770" name="Line 30"/>
            <p:cNvSpPr>
              <a:spLocks noChangeShapeType="1"/>
            </p:cNvSpPr>
            <p:nvPr/>
          </p:nvSpPr>
          <p:spPr bwMode="auto">
            <a:xfrm>
              <a:off x="4166983" y="5667231"/>
              <a:ext cx="0" cy="261938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771" name="Line 31"/>
            <p:cNvSpPr>
              <a:spLocks noChangeShapeType="1"/>
            </p:cNvSpPr>
            <p:nvPr/>
          </p:nvSpPr>
          <p:spPr bwMode="auto">
            <a:xfrm>
              <a:off x="4852783" y="5667231"/>
              <a:ext cx="0" cy="261938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772" name="Line 32"/>
            <p:cNvSpPr>
              <a:spLocks noChangeShapeType="1"/>
            </p:cNvSpPr>
            <p:nvPr/>
          </p:nvSpPr>
          <p:spPr bwMode="auto">
            <a:xfrm>
              <a:off x="5519533" y="5667231"/>
              <a:ext cx="0" cy="261938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773" name="Line 33"/>
            <p:cNvSpPr>
              <a:spLocks noChangeShapeType="1"/>
            </p:cNvSpPr>
            <p:nvPr/>
          </p:nvSpPr>
          <p:spPr bwMode="auto">
            <a:xfrm>
              <a:off x="6184696" y="5667231"/>
              <a:ext cx="0" cy="261938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774" name="Line 34"/>
            <p:cNvSpPr>
              <a:spLocks noChangeShapeType="1"/>
            </p:cNvSpPr>
            <p:nvPr/>
          </p:nvSpPr>
          <p:spPr bwMode="auto">
            <a:xfrm>
              <a:off x="6851446" y="5667231"/>
              <a:ext cx="0" cy="261938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775" name="Line 35"/>
            <p:cNvSpPr>
              <a:spLocks noChangeShapeType="1"/>
            </p:cNvSpPr>
            <p:nvPr/>
          </p:nvSpPr>
          <p:spPr bwMode="auto">
            <a:xfrm>
              <a:off x="7526133" y="5667231"/>
              <a:ext cx="0" cy="261938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776" name="Text Box 36"/>
            <p:cNvSpPr txBox="1">
              <a:spLocks noChangeArrowheads="1"/>
            </p:cNvSpPr>
            <p:nvPr/>
          </p:nvSpPr>
          <p:spPr bwMode="auto">
            <a:xfrm>
              <a:off x="1342821" y="5860906"/>
              <a:ext cx="349250" cy="398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38" tIns="31319" rIns="62638" bIns="31319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993366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30777" name="Text Box 37"/>
            <p:cNvSpPr txBox="1">
              <a:spLocks noChangeArrowheads="1"/>
            </p:cNvSpPr>
            <p:nvPr/>
          </p:nvSpPr>
          <p:spPr bwMode="auto">
            <a:xfrm>
              <a:off x="1892096" y="5860906"/>
              <a:ext cx="725487" cy="398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38" tIns="31319" rIns="62638" bIns="31319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993366"/>
                  </a:solidFill>
                  <a:latin typeface="Arial" panose="020B0604020202020204" pitchFamily="34" charset="0"/>
                </a:rPr>
                <a:t>0,2</a:t>
              </a:r>
            </a:p>
          </p:txBody>
        </p:sp>
        <p:sp>
          <p:nvSpPr>
            <p:cNvPr id="30778" name="Text Box 38"/>
            <p:cNvSpPr txBox="1">
              <a:spLocks noChangeArrowheads="1"/>
            </p:cNvSpPr>
            <p:nvPr/>
          </p:nvSpPr>
          <p:spPr bwMode="auto">
            <a:xfrm>
              <a:off x="2558846" y="5860906"/>
              <a:ext cx="800100" cy="398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38" tIns="31319" rIns="62638" bIns="31319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993366"/>
                  </a:solidFill>
                  <a:latin typeface="Arial" panose="020B0604020202020204" pitchFamily="34" charset="0"/>
                </a:rPr>
                <a:t>0,3</a:t>
              </a:r>
            </a:p>
          </p:txBody>
        </p:sp>
        <p:sp>
          <p:nvSpPr>
            <p:cNvPr id="30779" name="Text Box 39"/>
            <p:cNvSpPr txBox="1">
              <a:spLocks noChangeArrowheads="1"/>
            </p:cNvSpPr>
            <p:nvPr/>
          </p:nvSpPr>
          <p:spPr bwMode="auto">
            <a:xfrm>
              <a:off x="3225596" y="5860906"/>
              <a:ext cx="774700" cy="398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38" tIns="31319" rIns="62638" bIns="31319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993366"/>
                  </a:solidFill>
                  <a:latin typeface="Arial" panose="020B0604020202020204" pitchFamily="34" charset="0"/>
                </a:rPr>
                <a:t>0,4</a:t>
              </a:r>
            </a:p>
          </p:txBody>
        </p:sp>
        <p:sp>
          <p:nvSpPr>
            <p:cNvPr id="30780" name="Text Box 40"/>
            <p:cNvSpPr txBox="1">
              <a:spLocks noChangeArrowheads="1"/>
            </p:cNvSpPr>
            <p:nvPr/>
          </p:nvSpPr>
          <p:spPr bwMode="auto">
            <a:xfrm>
              <a:off x="3884408" y="5860906"/>
              <a:ext cx="882650" cy="398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38" tIns="31319" rIns="62638" bIns="31319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993366"/>
                  </a:solidFill>
                  <a:latin typeface="Arial" panose="020B0604020202020204" pitchFamily="34" charset="0"/>
                </a:rPr>
                <a:t>0,5</a:t>
              </a:r>
            </a:p>
          </p:txBody>
        </p:sp>
        <p:sp>
          <p:nvSpPr>
            <p:cNvPr id="30781" name="Text Box 41"/>
            <p:cNvSpPr txBox="1">
              <a:spLocks noChangeArrowheads="1"/>
            </p:cNvSpPr>
            <p:nvPr/>
          </p:nvSpPr>
          <p:spPr bwMode="auto">
            <a:xfrm>
              <a:off x="4592433" y="5860906"/>
              <a:ext cx="784225" cy="398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38" tIns="31319" rIns="62638" bIns="31319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993366"/>
                  </a:solidFill>
                  <a:latin typeface="Arial" panose="020B0604020202020204" pitchFamily="34" charset="0"/>
                </a:rPr>
                <a:t>0,6</a:t>
              </a:r>
            </a:p>
          </p:txBody>
        </p:sp>
        <p:sp>
          <p:nvSpPr>
            <p:cNvPr id="30782" name="Text Box 42"/>
            <p:cNvSpPr txBox="1">
              <a:spLocks noChangeArrowheads="1"/>
            </p:cNvSpPr>
            <p:nvPr/>
          </p:nvSpPr>
          <p:spPr bwMode="auto">
            <a:xfrm>
              <a:off x="5243308" y="5860906"/>
              <a:ext cx="866775" cy="398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38" tIns="31319" rIns="62638" bIns="31319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993366"/>
                  </a:solidFill>
                  <a:latin typeface="Arial" panose="020B0604020202020204" pitchFamily="34" charset="0"/>
                </a:rPr>
                <a:t>0,7</a:t>
              </a:r>
            </a:p>
          </p:txBody>
        </p:sp>
        <p:sp>
          <p:nvSpPr>
            <p:cNvPr id="30783" name="Text Box 43"/>
            <p:cNvSpPr txBox="1">
              <a:spLocks noChangeArrowheads="1"/>
            </p:cNvSpPr>
            <p:nvPr/>
          </p:nvSpPr>
          <p:spPr bwMode="auto">
            <a:xfrm>
              <a:off x="5900533" y="5860906"/>
              <a:ext cx="800100" cy="398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38" tIns="31319" rIns="62638" bIns="31319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993366"/>
                  </a:solidFill>
                  <a:latin typeface="Arial" panose="020B0604020202020204" pitchFamily="34" charset="0"/>
                </a:rPr>
                <a:t>0,8</a:t>
              </a:r>
            </a:p>
          </p:txBody>
        </p:sp>
        <p:sp>
          <p:nvSpPr>
            <p:cNvPr id="30784" name="Text Box 44"/>
            <p:cNvSpPr txBox="1">
              <a:spLocks noChangeArrowheads="1"/>
            </p:cNvSpPr>
            <p:nvPr/>
          </p:nvSpPr>
          <p:spPr bwMode="auto">
            <a:xfrm>
              <a:off x="6567283" y="5860906"/>
              <a:ext cx="684213" cy="398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38" tIns="31319" rIns="62638" bIns="31319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993366"/>
                  </a:solidFill>
                  <a:latin typeface="Arial" panose="020B0604020202020204" pitchFamily="34" charset="0"/>
                </a:rPr>
                <a:t>0,9</a:t>
              </a:r>
            </a:p>
          </p:txBody>
        </p:sp>
        <p:sp>
          <p:nvSpPr>
            <p:cNvPr id="30785" name="Text Box 45"/>
            <p:cNvSpPr txBox="1">
              <a:spLocks noChangeArrowheads="1"/>
            </p:cNvSpPr>
            <p:nvPr/>
          </p:nvSpPr>
          <p:spPr bwMode="auto">
            <a:xfrm>
              <a:off x="7226096" y="5860906"/>
              <a:ext cx="717550" cy="398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38" tIns="31319" rIns="62638" bIns="31319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993366"/>
                  </a:solidFill>
                  <a:latin typeface="Arial" panose="020B0604020202020204" pitchFamily="34" charset="0"/>
                </a:rPr>
                <a:t>1,0</a:t>
              </a:r>
            </a:p>
          </p:txBody>
        </p:sp>
      </p:grpSp>
      <p:grpSp>
        <p:nvGrpSpPr>
          <p:cNvPr id="53" name="Gruppo 52"/>
          <p:cNvGrpSpPr>
            <a:grpSpLocks/>
          </p:cNvGrpSpPr>
          <p:nvPr/>
        </p:nvGrpSpPr>
        <p:grpSpPr bwMode="auto">
          <a:xfrm>
            <a:off x="3041650" y="6208714"/>
            <a:ext cx="6426200" cy="498475"/>
            <a:chOff x="1517446" y="6208489"/>
            <a:chExt cx="6426200" cy="498475"/>
          </a:xfrm>
        </p:grpSpPr>
        <p:grpSp>
          <p:nvGrpSpPr>
            <p:cNvPr id="30761" name="Gruppo 15"/>
            <p:cNvGrpSpPr>
              <a:grpSpLocks/>
            </p:cNvGrpSpPr>
            <p:nvPr/>
          </p:nvGrpSpPr>
          <p:grpSpPr bwMode="auto">
            <a:xfrm>
              <a:off x="5919584" y="6208489"/>
              <a:ext cx="2024062" cy="498475"/>
              <a:chOff x="4560888" y="1727234"/>
              <a:chExt cx="2024062" cy="498475"/>
            </a:xfrm>
          </p:grpSpPr>
          <p:sp>
            <p:nvSpPr>
              <p:cNvPr id="30763" name="Text Box 12"/>
              <p:cNvSpPr txBox="1">
                <a:spLocks noChangeArrowheads="1"/>
              </p:cNvSpPr>
              <p:nvPr/>
            </p:nvSpPr>
            <p:spPr bwMode="auto">
              <a:xfrm>
                <a:off x="4560888" y="1727234"/>
                <a:ext cx="2024062" cy="398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638" tIns="31319" rIns="62638" bIns="31319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>
                    <a:solidFill>
                      <a:srgbClr val="000099"/>
                    </a:solidFill>
                    <a:latin typeface="Arial" panose="020B0604020202020204" pitchFamily="34" charset="0"/>
                  </a:rPr>
                  <a:t>n</a:t>
                </a:r>
                <a:r>
                  <a:rPr lang="it-IT" altLang="it-IT" sz="2200" baseline="-25000">
                    <a:solidFill>
                      <a:srgbClr val="000099"/>
                    </a:solidFill>
                    <a:latin typeface="Arial" panose="020B0604020202020204" pitchFamily="34" charset="0"/>
                  </a:rPr>
                  <a:t>CO</a:t>
                </a:r>
                <a:r>
                  <a:rPr lang="it-IT" altLang="it-IT" sz="2200">
                    <a:solidFill>
                      <a:srgbClr val="000099"/>
                    </a:solidFill>
                    <a:latin typeface="Arial" panose="020B0604020202020204" pitchFamily="34" charset="0"/>
                  </a:rPr>
                  <a:t>  = n</a:t>
                </a:r>
                <a:r>
                  <a:rPr lang="it-IT" altLang="it-IT" sz="2200" baseline="-25000">
                    <a:solidFill>
                      <a:srgbClr val="000099"/>
                    </a:solidFill>
                    <a:latin typeface="Arial" panose="020B0604020202020204" pitchFamily="34" charset="0"/>
                  </a:rPr>
                  <a:t>H</a:t>
                </a:r>
                <a:endParaRPr lang="it-IT" altLang="it-IT" sz="2200">
                  <a:solidFill>
                    <a:srgbClr val="0000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0764" name="Rectangle 13"/>
              <p:cNvSpPr>
                <a:spLocks noChangeArrowheads="1"/>
              </p:cNvSpPr>
              <p:nvPr/>
            </p:nvSpPr>
            <p:spPr bwMode="auto">
              <a:xfrm>
                <a:off x="5021263" y="1933609"/>
                <a:ext cx="300037" cy="292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638" tIns="31319" rIns="62638" bIns="31319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aseline="-25000">
                    <a:solidFill>
                      <a:srgbClr val="000099"/>
                    </a:solidFill>
                    <a:latin typeface="Arial" panose="020B0604020202020204" pitchFamily="34" charset="0"/>
                  </a:rPr>
                  <a:t>2 </a:t>
                </a:r>
              </a:p>
            </p:txBody>
          </p:sp>
          <p:sp>
            <p:nvSpPr>
              <p:cNvPr id="30765" name="Rectangle 14"/>
              <p:cNvSpPr>
                <a:spLocks noChangeArrowheads="1"/>
              </p:cNvSpPr>
              <p:nvPr/>
            </p:nvSpPr>
            <p:spPr bwMode="auto">
              <a:xfrm>
                <a:off x="5705475" y="1933609"/>
                <a:ext cx="300038" cy="292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638" tIns="31319" rIns="62638" bIns="31319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aseline="-25000">
                    <a:solidFill>
                      <a:srgbClr val="000099"/>
                    </a:solidFill>
                    <a:latin typeface="Arial" panose="020B0604020202020204" pitchFamily="34" charset="0"/>
                  </a:rPr>
                  <a:t>2 </a:t>
                </a:r>
              </a:p>
            </p:txBody>
          </p:sp>
        </p:grpSp>
        <p:sp>
          <p:nvSpPr>
            <p:cNvPr id="30762" name="AutoShape 66"/>
            <p:cNvSpPr>
              <a:spLocks noChangeArrowheads="1"/>
            </p:cNvSpPr>
            <p:nvPr/>
          </p:nvSpPr>
          <p:spPr bwMode="auto">
            <a:xfrm>
              <a:off x="1517446" y="6349656"/>
              <a:ext cx="4051300" cy="260350"/>
            </a:xfrm>
            <a:custGeom>
              <a:avLst/>
              <a:gdLst>
                <a:gd name="T0" fmla="*/ 2147483646 w 21600"/>
                <a:gd name="T1" fmla="*/ 0 h 21600"/>
                <a:gd name="T2" fmla="*/ 0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2147483646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hlink"/>
            </a:solidFill>
            <a:ln w="127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" name="Gruppo 51"/>
          <p:cNvGrpSpPr>
            <a:grpSpLocks/>
          </p:cNvGrpSpPr>
          <p:nvPr/>
        </p:nvGrpSpPr>
        <p:grpSpPr bwMode="auto">
          <a:xfrm>
            <a:off x="3108326" y="6183314"/>
            <a:ext cx="5624513" cy="485775"/>
            <a:chOff x="1856282" y="5075521"/>
            <a:chExt cx="5624429" cy="485803"/>
          </a:xfrm>
        </p:grpSpPr>
        <p:grpSp>
          <p:nvGrpSpPr>
            <p:cNvPr id="30755" name="Gruppo 49"/>
            <p:cNvGrpSpPr>
              <a:grpSpLocks/>
            </p:cNvGrpSpPr>
            <p:nvPr/>
          </p:nvGrpSpPr>
          <p:grpSpPr bwMode="auto">
            <a:xfrm>
              <a:off x="1856282" y="5075521"/>
              <a:ext cx="1763712" cy="485803"/>
              <a:chOff x="-2124744" y="1356062"/>
              <a:chExt cx="1763712" cy="485803"/>
            </a:xfrm>
          </p:grpSpPr>
          <p:grpSp>
            <p:nvGrpSpPr>
              <p:cNvPr id="30757" name="Gruppo 14"/>
              <p:cNvGrpSpPr>
                <a:grpSpLocks/>
              </p:cNvGrpSpPr>
              <p:nvPr/>
            </p:nvGrpSpPr>
            <p:grpSpPr bwMode="auto">
              <a:xfrm>
                <a:off x="-2124744" y="1356062"/>
                <a:ext cx="1763712" cy="485803"/>
                <a:chOff x="1208088" y="1727234"/>
                <a:chExt cx="1763712" cy="485803"/>
              </a:xfrm>
            </p:grpSpPr>
            <p:sp>
              <p:nvSpPr>
                <p:cNvPr id="30759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208088" y="1727234"/>
                  <a:ext cx="1763712" cy="3984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62638" tIns="31319" rIns="62638" bIns="31319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200">
                      <a:solidFill>
                        <a:srgbClr val="000099"/>
                      </a:solidFill>
                      <a:latin typeface="Arial" panose="020B0604020202020204" pitchFamily="34" charset="0"/>
                    </a:rPr>
                    <a:t>n</a:t>
                  </a:r>
                  <a:r>
                    <a:rPr lang="it-IT" altLang="it-IT" sz="2200" baseline="-25000">
                      <a:solidFill>
                        <a:srgbClr val="000099"/>
                      </a:solidFill>
                      <a:latin typeface="Arial" panose="020B0604020202020204" pitchFamily="34" charset="0"/>
                    </a:rPr>
                    <a:t>CO</a:t>
                  </a:r>
                  <a:r>
                    <a:rPr lang="it-IT" altLang="it-IT" sz="2200">
                      <a:solidFill>
                        <a:srgbClr val="000099"/>
                      </a:solidFill>
                      <a:latin typeface="Arial" panose="020B0604020202020204" pitchFamily="34" charset="0"/>
                    </a:rPr>
                    <a:t> = n</a:t>
                  </a:r>
                  <a:r>
                    <a:rPr lang="it-IT" altLang="it-IT" sz="2200" baseline="-25000">
                      <a:solidFill>
                        <a:srgbClr val="000099"/>
                      </a:solidFill>
                      <a:latin typeface="Arial" panose="020B0604020202020204" pitchFamily="34" charset="0"/>
                    </a:rPr>
                    <a:t>H  </a:t>
                  </a:r>
                  <a:endParaRPr lang="it-IT" altLang="it-IT" sz="2200">
                    <a:solidFill>
                      <a:srgbClr val="000099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0760" name="Rectangle 11"/>
                <p:cNvSpPr>
                  <a:spLocks noChangeArrowheads="1"/>
                </p:cNvSpPr>
                <p:nvPr/>
              </p:nvSpPr>
              <p:spPr bwMode="auto">
                <a:xfrm>
                  <a:off x="2271713" y="1924084"/>
                  <a:ext cx="520551" cy="28895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62638" tIns="31319" rIns="62638" bIns="31319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200" baseline="-25000">
                      <a:solidFill>
                        <a:srgbClr val="000099"/>
                      </a:solidFill>
                      <a:latin typeface="Arial" panose="020B0604020202020204" pitchFamily="34" charset="0"/>
                    </a:rPr>
                    <a:t>2 </a:t>
                  </a:r>
                </a:p>
              </p:txBody>
            </p:sp>
          </p:grpSp>
          <p:sp>
            <p:nvSpPr>
              <p:cNvPr id="30758" name="Rectangle 11"/>
              <p:cNvSpPr>
                <a:spLocks noChangeArrowheads="1"/>
              </p:cNvSpPr>
              <p:nvPr/>
            </p:nvSpPr>
            <p:spPr bwMode="auto">
              <a:xfrm>
                <a:off x="-972616" y="1440061"/>
                <a:ext cx="520551" cy="2889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638" tIns="31319" rIns="62638" bIns="31319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aseline="-25000">
                    <a:solidFill>
                      <a:srgbClr val="000099"/>
                    </a:solidFill>
                    <a:latin typeface="Arial" panose="020B0604020202020204" pitchFamily="34" charset="0"/>
                  </a:rPr>
                  <a:t>O </a:t>
                </a:r>
              </a:p>
            </p:txBody>
          </p:sp>
        </p:grpSp>
        <p:sp>
          <p:nvSpPr>
            <p:cNvPr id="30756" name="AutoShape 67"/>
            <p:cNvSpPr>
              <a:spLocks noChangeArrowheads="1"/>
            </p:cNvSpPr>
            <p:nvPr/>
          </p:nvSpPr>
          <p:spPr bwMode="auto">
            <a:xfrm flipH="1">
              <a:off x="3429411" y="5268318"/>
              <a:ext cx="4051300" cy="260350"/>
            </a:xfrm>
            <a:custGeom>
              <a:avLst/>
              <a:gdLst>
                <a:gd name="T0" fmla="*/ 2147483646 w 21600"/>
                <a:gd name="T1" fmla="*/ 0 h 21600"/>
                <a:gd name="T2" fmla="*/ 0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2147483646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hlink"/>
            </a:solidFill>
            <a:ln w="1905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" name="Gruppo 53"/>
          <p:cNvGrpSpPr>
            <a:grpSpLocks/>
          </p:cNvGrpSpPr>
          <p:nvPr/>
        </p:nvGrpSpPr>
        <p:grpSpPr bwMode="auto">
          <a:xfrm>
            <a:off x="2741613" y="5691188"/>
            <a:ext cx="6883400" cy="588962"/>
            <a:chOff x="842963" y="9110663"/>
            <a:chExt cx="6883400" cy="588962"/>
          </a:xfrm>
        </p:grpSpPr>
        <p:sp>
          <p:nvSpPr>
            <p:cNvPr id="30735" name="Line 46"/>
            <p:cNvSpPr>
              <a:spLocks noChangeShapeType="1"/>
            </p:cNvSpPr>
            <p:nvPr/>
          </p:nvSpPr>
          <p:spPr bwMode="auto">
            <a:xfrm>
              <a:off x="1143000" y="9110663"/>
              <a:ext cx="0" cy="26035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736" name="Line 47"/>
            <p:cNvSpPr>
              <a:spLocks noChangeShapeType="1"/>
            </p:cNvSpPr>
            <p:nvPr/>
          </p:nvSpPr>
          <p:spPr bwMode="auto">
            <a:xfrm>
              <a:off x="1814513" y="9110663"/>
              <a:ext cx="0" cy="26035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737" name="Line 48"/>
            <p:cNvSpPr>
              <a:spLocks noChangeShapeType="1"/>
            </p:cNvSpPr>
            <p:nvPr/>
          </p:nvSpPr>
          <p:spPr bwMode="auto">
            <a:xfrm>
              <a:off x="2487613" y="9110663"/>
              <a:ext cx="0" cy="26035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738" name="Line 49"/>
            <p:cNvSpPr>
              <a:spLocks noChangeShapeType="1"/>
            </p:cNvSpPr>
            <p:nvPr/>
          </p:nvSpPr>
          <p:spPr bwMode="auto">
            <a:xfrm>
              <a:off x="3146425" y="9110663"/>
              <a:ext cx="0" cy="26035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739" name="Line 50"/>
            <p:cNvSpPr>
              <a:spLocks noChangeShapeType="1"/>
            </p:cNvSpPr>
            <p:nvPr/>
          </p:nvSpPr>
          <p:spPr bwMode="auto">
            <a:xfrm>
              <a:off x="3792538" y="9110663"/>
              <a:ext cx="0" cy="26035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740" name="Line 51"/>
            <p:cNvSpPr>
              <a:spLocks noChangeShapeType="1"/>
            </p:cNvSpPr>
            <p:nvPr/>
          </p:nvSpPr>
          <p:spPr bwMode="auto">
            <a:xfrm>
              <a:off x="4478338" y="9110663"/>
              <a:ext cx="0" cy="26035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741" name="Line 52"/>
            <p:cNvSpPr>
              <a:spLocks noChangeShapeType="1"/>
            </p:cNvSpPr>
            <p:nvPr/>
          </p:nvSpPr>
          <p:spPr bwMode="auto">
            <a:xfrm>
              <a:off x="5151438" y="9110663"/>
              <a:ext cx="0" cy="26035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742" name="Line 53"/>
            <p:cNvSpPr>
              <a:spLocks noChangeShapeType="1"/>
            </p:cNvSpPr>
            <p:nvPr/>
          </p:nvSpPr>
          <p:spPr bwMode="auto">
            <a:xfrm>
              <a:off x="5810250" y="9110663"/>
              <a:ext cx="0" cy="26035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743" name="Line 54"/>
            <p:cNvSpPr>
              <a:spLocks noChangeShapeType="1"/>
            </p:cNvSpPr>
            <p:nvPr/>
          </p:nvSpPr>
          <p:spPr bwMode="auto">
            <a:xfrm>
              <a:off x="6477000" y="9110663"/>
              <a:ext cx="0" cy="26035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744" name="Line 55"/>
            <p:cNvSpPr>
              <a:spLocks noChangeShapeType="1"/>
            </p:cNvSpPr>
            <p:nvPr/>
          </p:nvSpPr>
          <p:spPr bwMode="auto">
            <a:xfrm>
              <a:off x="7151688" y="9110663"/>
              <a:ext cx="0" cy="26035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745" name="Text Box 56"/>
            <p:cNvSpPr txBox="1">
              <a:spLocks noChangeArrowheads="1"/>
            </p:cNvSpPr>
            <p:nvPr/>
          </p:nvSpPr>
          <p:spPr bwMode="auto">
            <a:xfrm>
              <a:off x="842963" y="9301163"/>
              <a:ext cx="682625" cy="398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38" tIns="31319" rIns="62638" bIns="31319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993366"/>
                  </a:solidFill>
                  <a:latin typeface="Arial" panose="020B0604020202020204" pitchFamily="34" charset="0"/>
                </a:rPr>
                <a:t>1,0</a:t>
              </a:r>
            </a:p>
          </p:txBody>
        </p:sp>
        <p:sp>
          <p:nvSpPr>
            <p:cNvPr id="30746" name="Text Box 57"/>
            <p:cNvSpPr txBox="1">
              <a:spLocks noChangeArrowheads="1"/>
            </p:cNvSpPr>
            <p:nvPr/>
          </p:nvSpPr>
          <p:spPr bwMode="auto">
            <a:xfrm>
              <a:off x="1509713" y="9301163"/>
              <a:ext cx="723900" cy="398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38" tIns="31319" rIns="62638" bIns="31319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993366"/>
                  </a:solidFill>
                  <a:latin typeface="Arial" panose="020B0604020202020204" pitchFamily="34" charset="0"/>
                </a:rPr>
                <a:t>0,9</a:t>
              </a:r>
            </a:p>
          </p:txBody>
        </p:sp>
        <p:sp>
          <p:nvSpPr>
            <p:cNvPr id="30747" name="Text Box 58"/>
            <p:cNvSpPr txBox="1">
              <a:spLocks noChangeArrowheads="1"/>
            </p:cNvSpPr>
            <p:nvPr/>
          </p:nvSpPr>
          <p:spPr bwMode="auto">
            <a:xfrm>
              <a:off x="2184400" y="9301163"/>
              <a:ext cx="800100" cy="398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38" tIns="31319" rIns="62638" bIns="31319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993366"/>
                  </a:solidFill>
                  <a:latin typeface="Arial" panose="020B0604020202020204" pitchFamily="34" charset="0"/>
                </a:rPr>
                <a:t>0,8</a:t>
              </a:r>
            </a:p>
          </p:txBody>
        </p:sp>
        <p:sp>
          <p:nvSpPr>
            <p:cNvPr id="30748" name="Text Box 59"/>
            <p:cNvSpPr txBox="1">
              <a:spLocks noChangeArrowheads="1"/>
            </p:cNvSpPr>
            <p:nvPr/>
          </p:nvSpPr>
          <p:spPr bwMode="auto">
            <a:xfrm>
              <a:off x="2851150" y="9301163"/>
              <a:ext cx="774700" cy="398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38" tIns="31319" rIns="62638" bIns="31319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993366"/>
                  </a:solidFill>
                  <a:latin typeface="Arial" panose="020B0604020202020204" pitchFamily="34" charset="0"/>
                </a:rPr>
                <a:t>0,7</a:t>
              </a:r>
            </a:p>
          </p:txBody>
        </p:sp>
        <p:sp>
          <p:nvSpPr>
            <p:cNvPr id="30749" name="Text Box 60"/>
            <p:cNvSpPr txBox="1">
              <a:spLocks noChangeArrowheads="1"/>
            </p:cNvSpPr>
            <p:nvPr/>
          </p:nvSpPr>
          <p:spPr bwMode="auto">
            <a:xfrm>
              <a:off x="3509963" y="9301163"/>
              <a:ext cx="882650" cy="398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38" tIns="31319" rIns="62638" bIns="31319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993366"/>
                  </a:solidFill>
                  <a:latin typeface="Arial" panose="020B0604020202020204" pitchFamily="34" charset="0"/>
                </a:rPr>
                <a:t>0,6</a:t>
              </a:r>
            </a:p>
          </p:txBody>
        </p:sp>
        <p:sp>
          <p:nvSpPr>
            <p:cNvPr id="30750" name="Text Box 61"/>
            <p:cNvSpPr txBox="1">
              <a:spLocks noChangeArrowheads="1"/>
            </p:cNvSpPr>
            <p:nvPr/>
          </p:nvSpPr>
          <p:spPr bwMode="auto">
            <a:xfrm>
              <a:off x="4217988" y="9301163"/>
              <a:ext cx="782637" cy="398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38" tIns="31319" rIns="62638" bIns="31319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993366"/>
                  </a:solidFill>
                  <a:latin typeface="Arial" panose="020B0604020202020204" pitchFamily="34" charset="0"/>
                </a:rPr>
                <a:t>0,5</a:t>
              </a:r>
            </a:p>
          </p:txBody>
        </p:sp>
        <p:sp>
          <p:nvSpPr>
            <p:cNvPr id="30751" name="Text Box 62"/>
            <p:cNvSpPr txBox="1">
              <a:spLocks noChangeArrowheads="1"/>
            </p:cNvSpPr>
            <p:nvPr/>
          </p:nvSpPr>
          <p:spPr bwMode="auto">
            <a:xfrm>
              <a:off x="4867275" y="9301163"/>
              <a:ext cx="866775" cy="398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38" tIns="31319" rIns="62638" bIns="31319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993366"/>
                  </a:solidFill>
                  <a:latin typeface="Arial" panose="020B0604020202020204" pitchFamily="34" charset="0"/>
                </a:rPr>
                <a:t>0,4</a:t>
              </a:r>
            </a:p>
          </p:txBody>
        </p:sp>
        <p:sp>
          <p:nvSpPr>
            <p:cNvPr id="30752" name="Text Box 63"/>
            <p:cNvSpPr txBox="1">
              <a:spLocks noChangeArrowheads="1"/>
            </p:cNvSpPr>
            <p:nvPr/>
          </p:nvSpPr>
          <p:spPr bwMode="auto">
            <a:xfrm>
              <a:off x="5526088" y="9301163"/>
              <a:ext cx="800100" cy="398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38" tIns="31319" rIns="62638" bIns="31319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993366"/>
                  </a:solidFill>
                  <a:latin typeface="Arial" panose="020B0604020202020204" pitchFamily="34" charset="0"/>
                </a:rPr>
                <a:t>0,3</a:t>
              </a:r>
            </a:p>
          </p:txBody>
        </p:sp>
        <p:sp>
          <p:nvSpPr>
            <p:cNvPr id="30753" name="Text Box 64"/>
            <p:cNvSpPr txBox="1">
              <a:spLocks noChangeArrowheads="1"/>
            </p:cNvSpPr>
            <p:nvPr/>
          </p:nvSpPr>
          <p:spPr bwMode="auto">
            <a:xfrm>
              <a:off x="6192838" y="9301163"/>
              <a:ext cx="684212" cy="398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38" tIns="31319" rIns="62638" bIns="31319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993366"/>
                  </a:solidFill>
                  <a:latin typeface="Arial" panose="020B0604020202020204" pitchFamily="34" charset="0"/>
                </a:rPr>
                <a:t>0,2</a:t>
              </a:r>
            </a:p>
          </p:txBody>
        </p:sp>
        <p:sp>
          <p:nvSpPr>
            <p:cNvPr id="30754" name="Text Box 65"/>
            <p:cNvSpPr txBox="1">
              <a:spLocks noChangeArrowheads="1"/>
            </p:cNvSpPr>
            <p:nvPr/>
          </p:nvSpPr>
          <p:spPr bwMode="auto">
            <a:xfrm>
              <a:off x="7010400" y="9301163"/>
              <a:ext cx="715963" cy="398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38" tIns="31319" rIns="62638" bIns="31319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993366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77" name="Line 8"/>
          <p:cNvSpPr>
            <a:spLocks noChangeShapeType="1"/>
          </p:cNvSpPr>
          <p:nvPr/>
        </p:nvSpPr>
        <p:spPr bwMode="auto">
          <a:xfrm flipH="1">
            <a:off x="5011738" y="465138"/>
            <a:ext cx="55245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stealth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491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824"/>
    </mc:Choice>
    <mc:Fallback>
      <p:transition spd="slow" advTm="81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09800" y="609600"/>
            <a:ext cx="7772400" cy="443136"/>
          </a:xfrm>
        </p:spPr>
        <p:txBody>
          <a:bodyPr/>
          <a:lstStyle/>
          <a:p>
            <a:r>
              <a:rPr lang="it-IT" sz="2800" b="1" dirty="0"/>
              <a:t>ATTIVITA’ E STATI STANDARD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09800" y="1052736"/>
            <a:ext cx="7772400" cy="5043264"/>
          </a:xfrm>
        </p:spPr>
        <p:txBody>
          <a:bodyPr/>
          <a:lstStyle/>
          <a:p>
            <a:pPr marL="0" indent="0" algn="just">
              <a:buNone/>
            </a:pPr>
            <a:r>
              <a:rPr lang="it-IT" sz="2400" dirty="0"/>
              <a:t>Ad una data P e T l’espressione: </a:t>
            </a:r>
            <a:r>
              <a:rPr lang="it-IT" sz="2400" dirty="0" err="1">
                <a:solidFill>
                  <a:srgbClr val="FF0000"/>
                </a:solidFill>
              </a:rPr>
              <a:t>dG</a:t>
            </a:r>
            <a:r>
              <a:rPr lang="it-IT" sz="2400" dirty="0">
                <a:solidFill>
                  <a:srgbClr val="FF0000"/>
                </a:solidFill>
              </a:rPr>
              <a:t>=</a:t>
            </a:r>
            <a:r>
              <a:rPr lang="it-IT" sz="2400" dirty="0" err="1">
                <a:solidFill>
                  <a:srgbClr val="FF0000"/>
                </a:solidFill>
              </a:rPr>
              <a:t>VdP-SdT</a:t>
            </a:r>
            <a:r>
              <a:rPr lang="it-IT" sz="2400" dirty="0">
                <a:solidFill>
                  <a:srgbClr val="FF0000"/>
                </a:solidFill>
              </a:rPr>
              <a:t>+</a:t>
            </a:r>
            <a:r>
              <a:rPr lang="it-IT" sz="2400" dirty="0">
                <a:solidFill>
                  <a:srgbClr val="FF0000"/>
                </a:solidFill>
                <a:sym typeface="Symbol" panose="05050102010706020507" pitchFamily="18" charset="2"/>
              </a:rPr>
              <a:t></a:t>
            </a:r>
            <a:r>
              <a:rPr lang="it-IT" sz="24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i</a:t>
            </a:r>
            <a:r>
              <a:rPr lang="it-IT" sz="2400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m</a:t>
            </a:r>
            <a:r>
              <a:rPr lang="it-IT" sz="2400" baseline="-25000" dirty="0" err="1">
                <a:solidFill>
                  <a:srgbClr val="FF0000"/>
                </a:solidFill>
                <a:sym typeface="Symbol" panose="05050102010706020507" pitchFamily="18" charset="2"/>
              </a:rPr>
              <a:t>i</a:t>
            </a:r>
            <a:r>
              <a:rPr lang="it-IT" sz="2400" dirty="0" err="1">
                <a:solidFill>
                  <a:srgbClr val="FF0000"/>
                </a:solidFill>
                <a:sym typeface="Symbol" panose="05050102010706020507" pitchFamily="18" charset="2"/>
              </a:rPr>
              <a:t>dn</a:t>
            </a:r>
            <a:r>
              <a:rPr lang="it-IT" sz="2400" baseline="-25000" dirty="0" err="1">
                <a:solidFill>
                  <a:srgbClr val="FF0000"/>
                </a:solidFill>
                <a:sym typeface="Symbol" panose="05050102010706020507" pitchFamily="18" charset="2"/>
              </a:rPr>
              <a:t>i</a:t>
            </a:r>
            <a:r>
              <a:rPr lang="it-IT" sz="2400" dirty="0">
                <a:solidFill>
                  <a:srgbClr val="FF0000"/>
                </a:solidFill>
                <a:sym typeface="Symbol" panose="05050102010706020507" pitchFamily="18" charset="2"/>
              </a:rPr>
              <a:t>  </a:t>
            </a:r>
          </a:p>
          <a:p>
            <a:pPr marL="0" indent="0" algn="just">
              <a:buNone/>
            </a:pPr>
            <a:r>
              <a:rPr lang="it-IT" sz="2400" dirty="0">
                <a:sym typeface="Symbol" panose="05050102010706020507" pitchFamily="18" charset="2"/>
              </a:rPr>
              <a:t>Si riduce al 3° termine </a:t>
            </a:r>
            <a:r>
              <a:rPr lang="it-IT" sz="2400" dirty="0" err="1">
                <a:solidFill>
                  <a:srgbClr val="FF0000"/>
                </a:solidFill>
              </a:rPr>
              <a:t>dG</a:t>
            </a:r>
            <a:r>
              <a:rPr lang="it-IT" sz="2400" dirty="0">
                <a:solidFill>
                  <a:srgbClr val="FF0000"/>
                </a:solidFill>
              </a:rPr>
              <a:t>=</a:t>
            </a:r>
            <a:r>
              <a:rPr lang="it-IT" sz="2400" dirty="0">
                <a:solidFill>
                  <a:srgbClr val="FF0000"/>
                </a:solidFill>
                <a:sym typeface="Symbol" panose="05050102010706020507" pitchFamily="18" charset="2"/>
              </a:rPr>
              <a:t></a:t>
            </a:r>
            <a:r>
              <a:rPr lang="it-IT" sz="24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i</a:t>
            </a:r>
            <a:r>
              <a:rPr lang="it-IT" sz="2400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m</a:t>
            </a:r>
            <a:r>
              <a:rPr lang="it-IT" sz="2400" baseline="-25000" dirty="0" err="1">
                <a:solidFill>
                  <a:srgbClr val="FF0000"/>
                </a:solidFill>
                <a:sym typeface="Symbol" panose="05050102010706020507" pitchFamily="18" charset="2"/>
              </a:rPr>
              <a:t>i</a:t>
            </a:r>
            <a:r>
              <a:rPr lang="it-IT" sz="2400" dirty="0" err="1">
                <a:solidFill>
                  <a:srgbClr val="FF0000"/>
                </a:solidFill>
                <a:sym typeface="Symbol" panose="05050102010706020507" pitchFamily="18" charset="2"/>
              </a:rPr>
              <a:t>dn</a:t>
            </a:r>
            <a:r>
              <a:rPr lang="it-IT" sz="2400" baseline="-25000" dirty="0" err="1">
                <a:solidFill>
                  <a:srgbClr val="FF0000"/>
                </a:solidFill>
                <a:sym typeface="Symbol" panose="05050102010706020507" pitchFamily="18" charset="2"/>
              </a:rPr>
              <a:t>i</a:t>
            </a:r>
            <a:r>
              <a:rPr lang="it-IT" sz="2400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</a:p>
          <a:p>
            <a:pPr marL="0" indent="0" algn="just">
              <a:buNone/>
            </a:pPr>
            <a:r>
              <a:rPr lang="it-IT" sz="2400" dirty="0">
                <a:sym typeface="Symbol" panose="05050102010706020507" pitchFamily="18" charset="2"/>
              </a:rPr>
              <a:t>Per ciascun componente a P e T costanti:</a:t>
            </a:r>
          </a:p>
          <a:p>
            <a:pPr marL="0" indent="0" algn="just">
              <a:buNone/>
            </a:pPr>
            <a:r>
              <a:rPr lang="it-IT" sz="2400" dirty="0">
                <a:sym typeface="Symbol" panose="05050102010706020507" pitchFamily="18" charset="2"/>
              </a:rPr>
              <a:t>	 </a:t>
            </a:r>
            <a:r>
              <a:rPr lang="it-IT" sz="2400" dirty="0">
                <a:solidFill>
                  <a:srgbClr val="FF0000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m</a:t>
            </a:r>
            <a:r>
              <a:rPr lang="it-IT" sz="24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i</a:t>
            </a:r>
            <a:r>
              <a:rPr lang="it-IT" sz="2400" dirty="0">
                <a:solidFill>
                  <a:srgbClr val="FF0000"/>
                </a:solidFill>
                <a:sym typeface="Symbol" panose="05050102010706020507" pitchFamily="18" charset="2"/>
              </a:rPr>
              <a:t>= </a:t>
            </a:r>
            <a:r>
              <a:rPr lang="it-IT" sz="2400" dirty="0">
                <a:solidFill>
                  <a:srgbClr val="FF0000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m</a:t>
            </a:r>
            <a:r>
              <a:rPr lang="it-IT" sz="24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i</a:t>
            </a:r>
            <a:r>
              <a:rPr lang="it-IT" sz="2400" baseline="30000" dirty="0">
                <a:solidFill>
                  <a:srgbClr val="FF0000"/>
                </a:solidFill>
                <a:sym typeface="Symbol" panose="05050102010706020507" pitchFamily="18" charset="2"/>
              </a:rPr>
              <a:t>°</a:t>
            </a:r>
            <a:r>
              <a:rPr lang="it-IT" sz="2400" dirty="0">
                <a:solidFill>
                  <a:srgbClr val="FF0000"/>
                </a:solidFill>
                <a:sym typeface="Symbol" panose="05050102010706020507" pitchFamily="18" charset="2"/>
              </a:rPr>
              <a:t> + RT ln x</a:t>
            </a:r>
            <a:r>
              <a:rPr lang="it-IT" sz="24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i</a:t>
            </a:r>
            <a:r>
              <a:rPr lang="it-IT" sz="2400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it-IT" sz="2400" dirty="0">
                <a:sym typeface="Symbol" panose="05050102010706020507" pitchFamily="18" charset="2"/>
              </a:rPr>
              <a:t>   assumendo comportamento ideale</a:t>
            </a:r>
          </a:p>
          <a:p>
            <a:pPr marL="0" indent="0" algn="just">
              <a:buNone/>
            </a:pPr>
            <a:endParaRPr lang="it-IT" sz="2400" baseline="30000" dirty="0">
              <a:sym typeface="Symbol" panose="05050102010706020507" pitchFamily="18" charset="2"/>
            </a:endParaRPr>
          </a:p>
          <a:p>
            <a:pPr marL="0" indent="0" algn="just">
              <a:buNone/>
            </a:pPr>
            <a:r>
              <a:rPr lang="it-IT" sz="2400" dirty="0">
                <a:sym typeface="Symbol" panose="05050102010706020507" pitchFamily="18" charset="2"/>
              </a:rPr>
              <a:t>Per sistemi reali si assume che tale relazione valga rigorosamente, sostituendo a x</a:t>
            </a:r>
            <a:r>
              <a:rPr lang="it-IT" sz="2400" baseline="-25000" dirty="0">
                <a:sym typeface="Symbol" panose="05050102010706020507" pitchFamily="18" charset="2"/>
              </a:rPr>
              <a:t>i</a:t>
            </a:r>
            <a:r>
              <a:rPr lang="it-IT" sz="2400" dirty="0">
                <a:sym typeface="Symbol" panose="05050102010706020507" pitchFamily="18" charset="2"/>
              </a:rPr>
              <a:t> (od altra unità di concentrazione) una nuova misura di concentrazione detta </a:t>
            </a:r>
            <a:r>
              <a:rPr lang="it-IT" sz="2400" dirty="0">
                <a:solidFill>
                  <a:srgbClr val="FF0000"/>
                </a:solidFill>
                <a:sym typeface="Symbol" panose="05050102010706020507" pitchFamily="18" charset="2"/>
              </a:rPr>
              <a:t>«attività» = a </a:t>
            </a:r>
            <a:r>
              <a:rPr lang="it-IT" sz="2400" dirty="0">
                <a:sym typeface="Symbol" panose="05050102010706020507" pitchFamily="18" charset="2"/>
              </a:rPr>
              <a:t>che tenga conto di eventuali deviazioni dal comportamento ideale. Si avrà sempre :</a:t>
            </a:r>
          </a:p>
          <a:p>
            <a:pPr marL="0" indent="0" algn="just">
              <a:buNone/>
            </a:pPr>
            <a:r>
              <a:rPr lang="it-IT" sz="2400" dirty="0">
                <a:solidFill>
                  <a:srgbClr val="FF0000"/>
                </a:solidFill>
              </a:rPr>
              <a:t>		   </a:t>
            </a:r>
            <a:r>
              <a:rPr lang="it-IT" sz="2400" dirty="0">
                <a:solidFill>
                  <a:srgbClr val="FF0000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 </a:t>
            </a:r>
            <a:r>
              <a:rPr lang="it-IT" sz="2800" dirty="0">
                <a:solidFill>
                  <a:srgbClr val="FF0000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m</a:t>
            </a:r>
            <a:r>
              <a:rPr lang="it-IT" sz="28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i</a:t>
            </a:r>
            <a:r>
              <a:rPr lang="it-IT" sz="2800" dirty="0">
                <a:solidFill>
                  <a:srgbClr val="FF0000"/>
                </a:solidFill>
                <a:sym typeface="Symbol" panose="05050102010706020507" pitchFamily="18" charset="2"/>
              </a:rPr>
              <a:t>= </a:t>
            </a:r>
            <a:r>
              <a:rPr lang="it-IT" sz="2800" dirty="0">
                <a:solidFill>
                  <a:srgbClr val="FF0000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m</a:t>
            </a:r>
            <a:r>
              <a:rPr lang="it-IT" sz="28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i</a:t>
            </a:r>
            <a:r>
              <a:rPr lang="it-IT" sz="2800" b="1" baseline="30000" dirty="0">
                <a:solidFill>
                  <a:srgbClr val="FF0000"/>
                </a:solidFill>
                <a:sym typeface="Symbol" panose="05050102010706020507" pitchFamily="18" charset="2"/>
              </a:rPr>
              <a:t>°</a:t>
            </a:r>
            <a:r>
              <a:rPr lang="it-IT" sz="2800" dirty="0">
                <a:solidFill>
                  <a:srgbClr val="FF0000"/>
                </a:solidFill>
                <a:sym typeface="Symbol" panose="05050102010706020507" pitchFamily="18" charset="2"/>
              </a:rPr>
              <a:t> + RT ln a</a:t>
            </a:r>
            <a:r>
              <a:rPr lang="it-IT" sz="28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i</a:t>
            </a:r>
            <a:r>
              <a:rPr lang="it-IT" sz="2800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it-IT" sz="2800" dirty="0">
                <a:sym typeface="Symbol" panose="05050102010706020507" pitchFamily="18" charset="2"/>
              </a:rPr>
              <a:t> </a:t>
            </a:r>
          </a:p>
          <a:p>
            <a:pPr marL="0" indent="0" algn="just">
              <a:buNone/>
            </a:pPr>
            <a:r>
              <a:rPr lang="it-IT" sz="2000" dirty="0">
                <a:sym typeface="Symbol" panose="05050102010706020507" pitchFamily="18" charset="2"/>
              </a:rPr>
              <a:t>dove «a» dipende dalla scelta dello stato di riferimento (= 1 nello stato standard per la sostanza pura)</a:t>
            </a:r>
            <a:endParaRPr lang="it-IT" sz="2000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175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317"/>
    </mc:Choice>
    <mc:Fallback>
      <p:transition spd="slow" advTm="189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WordArt 4"/>
          <p:cNvSpPr>
            <a:spLocks noChangeArrowheads="1" noChangeShapeType="1" noTextEdit="1"/>
          </p:cNvSpPr>
          <p:nvPr/>
        </p:nvSpPr>
        <p:spPr bwMode="auto">
          <a:xfrm>
            <a:off x="4079875" y="98425"/>
            <a:ext cx="3989388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300" b="1" kern="10" dirty="0">
                <a:ln w="12700">
                  <a:solidFill>
                    <a:srgbClr val="00808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Arial" panose="020B0604020202020204" pitchFamily="34" charset="0"/>
              </a:rPr>
              <a:t>A T </a:t>
            </a:r>
            <a:r>
              <a:rPr lang="fr-FR" sz="4300" b="1" kern="10" dirty="0" err="1">
                <a:ln w="12700">
                  <a:solidFill>
                    <a:srgbClr val="00808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Arial" panose="020B0604020202020204" pitchFamily="34" charset="0"/>
              </a:rPr>
              <a:t>T</a:t>
            </a:r>
            <a:r>
              <a:rPr lang="fr-FR" sz="4300" b="1" kern="10" dirty="0">
                <a:ln w="12700">
                  <a:solidFill>
                    <a:srgbClr val="00808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Arial" panose="020B0604020202020204" pitchFamily="34" charset="0"/>
              </a:rPr>
              <a:t> I V I T A</a:t>
            </a:r>
            <a:r>
              <a:rPr lang="fr-FR" sz="4300" b="1" kern="10" dirty="0">
                <a:ln w="12700">
                  <a:solidFill>
                    <a:srgbClr val="00808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 panose="02020603050405020304" pitchFamily="18" charset="0"/>
              </a:rPr>
              <a:t>'</a:t>
            </a:r>
            <a:endParaRPr lang="it-IT" sz="4300" b="1" kern="10" dirty="0">
              <a:ln w="12700">
                <a:solidFill>
                  <a:srgbClr val="00808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imes New Roman"/>
              <a:cs typeface="Times New Roman" panose="02020603050405020304" pitchFamily="18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639888" y="625475"/>
            <a:ext cx="4972050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913" tIns="32457" rIns="64913" bIns="32457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700">
                <a:solidFill>
                  <a:srgbClr val="FF0000"/>
                </a:solidFill>
                <a:latin typeface="Arial" panose="020B0604020202020204" pitchFamily="34" charset="0"/>
              </a:rPr>
              <a:t>Ad una temperatura assoluta, T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270310" y="1701753"/>
            <a:ext cx="5895492" cy="434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913" tIns="32457" rIns="64913" bIns="32457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(Nello stato di riferimento, a = 1     G = G°)</a:t>
            </a:r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1774825" y="1146176"/>
            <a:ext cx="7226300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913" tIns="32457" rIns="64913" bIns="32457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dirty="0">
                <a:solidFill>
                  <a:srgbClr val="000099"/>
                </a:solidFill>
                <a:latin typeface="Arial" panose="020B0604020202020204" pitchFamily="34" charset="0"/>
              </a:rPr>
              <a:t>G° = Energia libera allo stato di riferimento della Temperatura T</a:t>
            </a: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1774826" y="1528763"/>
            <a:ext cx="1319213" cy="37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913" tIns="32457" rIns="64913" bIns="32457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>
                <a:solidFill>
                  <a:srgbClr val="000099"/>
                </a:solidFill>
                <a:latin typeface="Arial" panose="020B0604020202020204" pitchFamily="34" charset="0"/>
              </a:rPr>
              <a:t>a = attività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589088" y="2425542"/>
            <a:ext cx="99060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913" tIns="32457" rIns="64913" bIns="32457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100" b="1">
                <a:solidFill>
                  <a:srgbClr val="FF9900"/>
                </a:solidFill>
                <a:latin typeface="Arial" panose="020B0604020202020204" pitchFamily="34" charset="0"/>
              </a:rPr>
              <a:t>GAS</a:t>
            </a:r>
            <a:endParaRPr lang="it-IT" altLang="it-IT" sz="2800" b="1">
              <a:solidFill>
                <a:srgbClr val="FF9900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2776538" y="2222500"/>
            <a:ext cx="2912304" cy="434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913" tIns="32457" rIns="64913" bIns="32457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gas reali:   </a:t>
            </a:r>
            <a:r>
              <a:rPr lang="it-IT" altLang="it-IT" sz="2400" b="1" dirty="0">
                <a:solidFill>
                  <a:srgbClr val="000099"/>
                </a:solidFill>
                <a:latin typeface="Arial" panose="020B0604020202020204" pitchFamily="34" charset="0"/>
              </a:rPr>
              <a:t>a = f  •  P</a:t>
            </a:r>
            <a:endParaRPr lang="it-IT" altLang="it-IT" sz="2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2579688" y="2692401"/>
            <a:ext cx="9078912" cy="1099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913" tIns="32457" rIns="64913" bIns="32457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Una mole di gas ha, ad una T, energia libera</a:t>
            </a:r>
          </a:p>
          <a:p>
            <a:pPr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			            G = G°  +  RT ln f </a:t>
            </a:r>
            <a:r>
              <a:rPr lang="it-IT" altLang="it-IT" sz="2400" b="1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it-IT" alt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 P</a:t>
            </a: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6424614" y="2276476"/>
            <a:ext cx="2922587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913" tIns="32457" rIns="64913" bIns="32457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>
                <a:solidFill>
                  <a:srgbClr val="000099"/>
                </a:solidFill>
                <a:latin typeface="Arial" panose="020B0604020202020204" pitchFamily="34" charset="0"/>
              </a:rPr>
              <a:t>f = Coefficiente di attività</a:t>
            </a: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7480397" y="625475"/>
            <a:ext cx="3135121" cy="564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913" tIns="32457" rIns="64913" bIns="32457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700" b="1">
                <a:solidFill>
                  <a:srgbClr val="A50021"/>
                </a:solidFill>
                <a:latin typeface="Arial" panose="020B0604020202020204" pitchFamily="34" charset="0"/>
              </a:rPr>
              <a:t>G = G°  +  RT  ln  a</a:t>
            </a:r>
            <a:endParaRPr lang="it-IT" altLang="it-IT" sz="27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1763714" y="4284664"/>
            <a:ext cx="14557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913" tIns="32457" rIns="64913" bIns="32457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100" b="1">
                <a:solidFill>
                  <a:srgbClr val="00CC00"/>
                </a:solidFill>
                <a:latin typeface="Arial" panose="020B0604020202020204" pitchFamily="34" charset="0"/>
              </a:rPr>
              <a:t>SOLIDI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3592514" y="4310063"/>
            <a:ext cx="5573289" cy="434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913" tIns="32457" rIns="64913" bIns="32457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Per i solidi puri, a = 1,00, per cui G = G°</a:t>
            </a:r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3621089" y="4941888"/>
            <a:ext cx="5659851" cy="434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913" tIns="32457" rIns="64913" bIns="32457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Per i liquidi puri, a = 1,00, per cui G = G°</a:t>
            </a: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1763713" y="4856164"/>
            <a:ext cx="1587500" cy="54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913" tIns="32457" rIns="64913" bIns="32457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100" b="1">
                <a:solidFill>
                  <a:srgbClr val="0000FF"/>
                </a:solidFill>
                <a:latin typeface="Arial" panose="020B0604020202020204" pitchFamily="34" charset="0"/>
              </a:rPr>
              <a:t>LIQUIDI</a:t>
            </a:r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4078288" y="5397500"/>
            <a:ext cx="5797710" cy="1173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913" tIns="32457" rIns="64913" bIns="32457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Per le soluzioni </a:t>
            </a:r>
            <a:r>
              <a:rPr lang="it-IT" altLang="it-IT" sz="2400" u="sng" dirty="0">
                <a:solidFill>
                  <a:srgbClr val="000000"/>
                </a:solidFill>
                <a:latin typeface="Arial" panose="020B0604020202020204" pitchFamily="34" charset="0"/>
              </a:rPr>
              <a:t>IDEALI</a:t>
            </a:r>
            <a:r>
              <a:rPr lang="it-IT" alt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   			a = c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Per le soluzioni </a:t>
            </a:r>
            <a:r>
              <a:rPr lang="it-IT" altLang="it-IT" sz="2400" u="sng" dirty="0">
                <a:solidFill>
                  <a:srgbClr val="000000"/>
                </a:solidFill>
                <a:latin typeface="Arial" panose="020B0604020202020204" pitchFamily="34" charset="0"/>
              </a:rPr>
              <a:t>NON IDEALI</a:t>
            </a:r>
            <a:r>
              <a:rPr lang="it-IT" alt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  	a = f </a:t>
            </a:r>
            <a:r>
              <a:rPr lang="it-IT" altLang="it-IT" sz="2400" b="1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it-IT" alt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 c</a:t>
            </a:r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1649413" y="5518151"/>
            <a:ext cx="2292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913" tIns="32457" rIns="64913" bIns="32457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100" b="1">
                <a:solidFill>
                  <a:srgbClr val="660066"/>
                </a:solidFill>
                <a:latin typeface="Arial" panose="020B0604020202020204" pitchFamily="34" charset="0"/>
              </a:rPr>
              <a:t>SOLUZIONI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5131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697"/>
    </mc:Choice>
    <mc:Fallback>
      <p:transition spd="slow" advTm="119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8" grpId="0"/>
      <p:bldP spid="15" grpId="0"/>
      <p:bldP spid="16" grpId="0"/>
      <p:bldP spid="17" grpId="0"/>
      <p:bldP spid="19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34.5|50.1|1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9|19.4|9.3|67.8|12.6|14.9|8.3|5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8.8|43.2|30.3|18.9|11.5|19.7|3|14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|28.2|11.7|37.5|107.5|4.7|4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8|16.3|1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1|18.9|8.6|13.1|33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|5.9|1.5|10.4|1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|15|14.7|11.1|9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|11.4|28.1|0.7|1|7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6.2|7.8|7|11.7|10.2|18|7.1|8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|16.7|36.9|9.2|5.6|29.8|60.8|20.4|11.5|12.7|39.4"/>
</p:tagLst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1331</Words>
  <Application>Microsoft Office PowerPoint</Application>
  <PresentationFormat>Widescreen</PresentationFormat>
  <Paragraphs>273</Paragraphs>
  <Slides>13</Slides>
  <Notes>0</Notes>
  <HiddenSlides>0</HiddenSlides>
  <MMClips>13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24" baseType="lpstr">
      <vt:lpstr>Arial</vt:lpstr>
      <vt:lpstr>Arial Black</vt:lpstr>
      <vt:lpstr>Calibri</vt:lpstr>
      <vt:lpstr>Comic Sans MS</vt:lpstr>
      <vt:lpstr>Impact</vt:lpstr>
      <vt:lpstr>Rockwell</vt:lpstr>
      <vt:lpstr>Symbol</vt:lpstr>
      <vt:lpstr>Times New Roman</vt:lpstr>
      <vt:lpstr>Struttura predefinita</vt:lpstr>
      <vt:lpstr>1_Struttura predefinita</vt:lpstr>
      <vt:lpstr>Microsoft Equation 3.0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ATTIVITA’ E STATI STANDARD</vt:lpstr>
      <vt:lpstr>Presentazione standard di PowerPoint</vt:lpstr>
      <vt:lpstr>Presentazione standard di PowerPoint</vt:lpstr>
      <vt:lpstr>Presentazione standard di PowerPoint</vt:lpstr>
      <vt:lpstr>DIPENDENZA DI G DA P E T</vt:lpstr>
      <vt:lpstr>Presentazione standard di PowerPoint</vt:lpstr>
    </vt:vector>
  </TitlesOfParts>
  <Company>Sapienza Univ. di Roma - Dip. C.T.F.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Pierluigi Giacomello</dc:creator>
  <cp:lastModifiedBy>Pierluigi Giacomello</cp:lastModifiedBy>
  <cp:revision>10</cp:revision>
  <dcterms:created xsi:type="dcterms:W3CDTF">2020-03-29T16:14:55Z</dcterms:created>
  <dcterms:modified xsi:type="dcterms:W3CDTF">2020-03-30T16:15:07Z</dcterms:modified>
</cp:coreProperties>
</file>