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nuele rizzuto" initials="e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8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0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0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4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08E2-70FE-4699-A4C3-532DD7A2A327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0E0B-289C-4380-BF2A-3692BA1D99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17" Type="http://schemas.openxmlformats.org/officeDocument/2006/relationships/image" Target="../media/image29.png"/><Relationship Id="rId2" Type="http://schemas.openxmlformats.org/officeDocument/2006/relationships/oleObject" Target="../embeddings/oleObject13.bin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5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32.wmf"/><Relationship Id="rId7" Type="http://schemas.openxmlformats.org/officeDocument/2006/relationships/image" Target="../media/image38.wmf"/><Relationship Id="rId12" Type="http://schemas.openxmlformats.org/officeDocument/2006/relationships/image" Target="../media/image41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37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8.wmf"/><Relationship Id="rId18" Type="http://schemas.openxmlformats.org/officeDocument/2006/relationships/image" Target="../media/image51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38.bin"/><Relationship Id="rId2" Type="http://schemas.openxmlformats.org/officeDocument/2006/relationships/oleObject" Target="../embeddings/oleObject31.bin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6.wmf"/><Relationship Id="rId1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11" Type="http://schemas.openxmlformats.org/officeDocument/2006/relationships/image" Target="../media/image57.jpeg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59.wmf"/><Relationship Id="rId10" Type="http://schemas.openxmlformats.org/officeDocument/2006/relationships/image" Target="../media/image56.w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3.wmf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5.png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7.wmf"/><Relationship Id="rId3" Type="http://schemas.openxmlformats.org/officeDocument/2006/relationships/image" Target="../media/image69.e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59.bin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6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67.bin"/><Relationship Id="rId2" Type="http://schemas.openxmlformats.org/officeDocument/2006/relationships/image" Target="../media/image73.png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9.wmf"/><Relationship Id="rId22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88.wmf"/><Relationship Id="rId21" Type="http://schemas.openxmlformats.org/officeDocument/2006/relationships/image" Target="../media/image95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3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7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53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105.wmf"/><Relationship Id="rId2" Type="http://schemas.openxmlformats.org/officeDocument/2006/relationships/oleObject" Target="../embeddings/oleObject85.bin"/><Relationship Id="rId16" Type="http://schemas.openxmlformats.org/officeDocument/2006/relationships/oleObject" Target="../embeddings/oleObject9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02.wmf"/><Relationship Id="rId5" Type="http://schemas.openxmlformats.org/officeDocument/2006/relationships/image" Target="../media/image44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106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9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10.wmf"/><Relationship Id="rId7" Type="http://schemas.openxmlformats.org/officeDocument/2006/relationships/oleObject" Target="../embeddings/oleObject100.bin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wmf"/><Relationship Id="rId11" Type="http://schemas.openxmlformats.org/officeDocument/2006/relationships/image" Target="../media/image115.png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14.wmf"/><Relationship Id="rId4" Type="http://schemas.openxmlformats.org/officeDocument/2006/relationships/image" Target="../media/image111.jpeg"/><Relationship Id="rId9" Type="http://schemas.openxmlformats.org/officeDocument/2006/relationships/oleObject" Target="../embeddings/oleObject10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6.wmf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21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20.wmf"/><Relationship Id="rId4" Type="http://schemas.openxmlformats.org/officeDocument/2006/relationships/image" Target="../media/image117.jpeg"/><Relationship Id="rId9" Type="http://schemas.openxmlformats.org/officeDocument/2006/relationships/oleObject" Target="../embeddings/oleObject10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14.bin"/><Relationship Id="rId25" Type="http://schemas.openxmlformats.org/officeDocument/2006/relationships/oleObject" Target="../embeddings/oleObject118.bin"/><Relationship Id="rId2" Type="http://schemas.openxmlformats.org/officeDocument/2006/relationships/image" Target="../media/image122.jpeg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133.w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25400" y="0"/>
            <a:ext cx="12189600" cy="6858000"/>
          </a:xfrm>
          <a:prstGeom prst="rect">
            <a:avLst/>
          </a:prstGeom>
          <a:blipFill dpi="0" rotWithShape="1">
            <a:blip r:embed="rId2" cstate="print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75080" cy="120239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2201" y="1871001"/>
            <a:ext cx="1186706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solidFill>
                  <a:srgbClr val="C00000"/>
                </a:solidFill>
                <a:latin typeface="+mj-lt"/>
              </a:rPr>
              <a:t>Mechanical Measurements</a:t>
            </a:r>
            <a:endParaRPr lang="it-IT" sz="6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71706" y="3689648"/>
            <a:ext cx="2175596" cy="769441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44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</a:t>
            </a:r>
            <a:r>
              <a:rPr lang="it-IT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</a:p>
        </p:txBody>
      </p:sp>
      <p:sp>
        <p:nvSpPr>
          <p:cNvPr id="2" name="Rettangolo 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8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39047" y="148716"/>
            <a:ext cx="3060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Zero-order instruments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9839" y="626703"/>
            <a:ext cx="1195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When the differential equation of the dynamic characteristic has the simplest form, without the derivative terms: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383516"/>
              </p:ext>
            </p:extLst>
          </p:nvPr>
        </p:nvGraphicFramePr>
        <p:xfrm>
          <a:off x="461319" y="1530889"/>
          <a:ext cx="1080000" cy="32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60113" imgH="203112" progId="Equation.3">
                  <p:embed/>
                </p:oleObj>
              </mc:Choice>
              <mc:Fallback>
                <p:oleObj name="Equazione" r:id="rId2" imgW="660113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19" y="1530889"/>
                        <a:ext cx="1080000" cy="328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99475"/>
              </p:ext>
            </p:extLst>
          </p:nvPr>
        </p:nvGraphicFramePr>
        <p:xfrm>
          <a:off x="2380733" y="1368247"/>
          <a:ext cx="828000" cy="66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482391" imgH="393529" progId="Equation.3">
                  <p:embed/>
                </p:oleObj>
              </mc:Choice>
              <mc:Fallback>
                <p:oleObj name="Equazione" r:id="rId4" imgW="482391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733" y="1368247"/>
                        <a:ext cx="828000" cy="665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1794046" y="15147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687034" y="1161681"/>
            <a:ext cx="8282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output signal (or deflection) is “always” proportional to the input signal !</a:t>
            </a:r>
          </a:p>
          <a:p>
            <a:r>
              <a:rPr lang="en-US" sz="2000" dirty="0"/>
              <a:t>There is no delay between output and input therefore, zero-order instruments “respond instantaneously” and can be considered </a:t>
            </a:r>
            <a:r>
              <a:rPr lang="en-US" sz="2000" i="1" dirty="0"/>
              <a:t>ideal instrument !</a:t>
            </a:r>
          </a:p>
        </p:txBody>
      </p:sp>
      <p:pic>
        <p:nvPicPr>
          <p:cNvPr id="5125" name="Picture 5" descr="potenziometro (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5137" y="3070488"/>
            <a:ext cx="4608000" cy="35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uppo 22"/>
          <p:cNvGrpSpPr/>
          <p:nvPr/>
        </p:nvGrpSpPr>
        <p:grpSpPr>
          <a:xfrm>
            <a:off x="4887758" y="2529201"/>
            <a:ext cx="6993209" cy="4115699"/>
            <a:chOff x="4625543" y="2802347"/>
            <a:chExt cx="6993209" cy="4115699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4625543" y="2802347"/>
              <a:ext cx="699320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the </a:t>
              </a:r>
              <a:r>
                <a:rPr lang="en-US" b="1" i="1"/>
                <a:t>potentiometer</a:t>
              </a:r>
              <a:r>
                <a:rPr lang="en-US"/>
                <a:t> (as a position transducer) we </a:t>
              </a:r>
              <a:r>
                <a:rPr lang="en-US" dirty="0"/>
                <a:t>have for the left circuit  </a:t>
              </a:r>
              <a:r>
                <a:rPr lang="en-US" i="1" dirty="0"/>
                <a:t>E = </a:t>
              </a:r>
              <a:r>
                <a:rPr lang="en-US" i="1"/>
                <a:t>RI , </a:t>
              </a:r>
              <a:r>
                <a:rPr lang="en-US"/>
                <a:t>while the </a:t>
              </a:r>
              <a:r>
                <a:rPr lang="en-US" dirty="0"/>
                <a:t>displacement  </a:t>
              </a:r>
              <a:r>
                <a:rPr lang="en-US" i="1" dirty="0"/>
                <a:t>y  </a:t>
              </a:r>
              <a:r>
                <a:rPr lang="en-US" dirty="0"/>
                <a:t>is indicated  by the output voltage  </a:t>
              </a:r>
              <a:r>
                <a:rPr lang="en-US" i="1" dirty="0"/>
                <a:t>e(t)  </a:t>
              </a:r>
              <a:r>
                <a:rPr lang="en-US" dirty="0"/>
                <a:t>which is:  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sz="1200" dirty="0"/>
            </a:p>
            <a:p>
              <a:endParaRPr lang="en-US" dirty="0"/>
            </a:p>
            <a:p>
              <a:r>
                <a:rPr lang="en-US" dirty="0"/>
                <a:t>where  		and 		     the variable “</a:t>
              </a:r>
              <a:r>
                <a:rPr lang="en-US" i="1" dirty="0"/>
                <a:t>time”</a:t>
              </a:r>
              <a:r>
                <a:rPr lang="en-US" dirty="0"/>
                <a:t> is only </a:t>
              </a:r>
            </a:p>
            <a:p>
              <a:endParaRPr lang="en-US" dirty="0"/>
            </a:p>
            <a:p>
              <a:r>
                <a:rPr lang="en-US" dirty="0"/>
                <a:t>present as “independent variable” for the position  </a:t>
              </a:r>
              <a:r>
                <a:rPr lang="en-US" i="1" dirty="0"/>
                <a:t>y = y(t)</a:t>
              </a:r>
            </a:p>
            <a:p>
              <a:endParaRPr lang="en-US" sz="2400" i="1" dirty="0"/>
            </a:p>
            <a:p>
              <a:r>
                <a:rPr lang="en-US" i="1" dirty="0"/>
                <a:t>Note that		   is also the </a:t>
              </a:r>
              <a:r>
                <a:rPr lang="en-US" i="1" u="sng" dirty="0"/>
                <a:t>graduation curve</a:t>
              </a:r>
              <a:r>
                <a:rPr lang="en-US" i="1" dirty="0"/>
                <a:t> (</a:t>
              </a:r>
              <a:r>
                <a:rPr lang="en-US" b="1" i="1" dirty="0"/>
                <a:t>static characteristic</a:t>
              </a:r>
            </a:p>
            <a:p>
              <a:endParaRPr lang="en-US" b="1" i="1" dirty="0"/>
            </a:p>
            <a:p>
              <a:r>
                <a:rPr lang="en-US" b="1" i="1" dirty="0"/>
                <a:t> curve</a:t>
              </a:r>
              <a:r>
                <a:rPr lang="en-US" i="1" dirty="0"/>
                <a:t>) of the potentiometer and 	     is the </a:t>
              </a:r>
              <a:r>
                <a:rPr lang="en-US" b="1" i="1" dirty="0"/>
                <a:t>static sensitivity !  </a:t>
              </a:r>
              <a:r>
                <a:rPr lang="en-US" i="1" dirty="0"/>
                <a:t>    </a:t>
              </a:r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9885330"/>
                </p:ext>
              </p:extLst>
            </p:nvPr>
          </p:nvGraphicFramePr>
          <p:xfrm>
            <a:off x="5627797" y="3758132"/>
            <a:ext cx="4591288" cy="599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3213100" imgH="419100" progId="Equation.3">
                    <p:embed/>
                  </p:oleObj>
                </mc:Choice>
                <mc:Fallback>
                  <p:oleObj name="Equazione" r:id="rId7" imgW="3213100" imgH="419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7797" y="3758132"/>
                          <a:ext cx="4591288" cy="5994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7161011"/>
                </p:ext>
              </p:extLst>
            </p:nvPr>
          </p:nvGraphicFramePr>
          <p:xfrm>
            <a:off x="5498188" y="4542281"/>
            <a:ext cx="815808" cy="586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545863" imgH="393529" progId="Equation.3">
                    <p:embed/>
                  </p:oleObj>
                </mc:Choice>
                <mc:Fallback>
                  <p:oleObj name="Equazione" r:id="rId9" imgW="545863" imgH="393529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8188" y="4542281"/>
                          <a:ext cx="815808" cy="58680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ggetto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9111895"/>
                </p:ext>
              </p:extLst>
            </p:nvPr>
          </p:nvGraphicFramePr>
          <p:xfrm>
            <a:off x="7182577" y="4517870"/>
            <a:ext cx="1255092" cy="605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1" imgW="812447" imgH="393529" progId="Equation.3">
                    <p:embed/>
                  </p:oleObj>
                </mc:Choice>
                <mc:Fallback>
                  <p:oleObj name="Equazione" r:id="rId11" imgW="812447" imgH="39352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2577" y="4517870"/>
                          <a:ext cx="1255092" cy="6053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gget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324720"/>
                </p:ext>
              </p:extLst>
            </p:nvPr>
          </p:nvGraphicFramePr>
          <p:xfrm>
            <a:off x="5806898" y="5717125"/>
            <a:ext cx="735438" cy="579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3" imgW="495085" imgH="393529" progId="Equation.3">
                    <p:embed/>
                  </p:oleObj>
                </mc:Choice>
                <mc:Fallback>
                  <p:oleObj name="Equazione" r:id="rId13" imgW="495085" imgH="393529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6898" y="5717125"/>
                          <a:ext cx="735438" cy="5798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gget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71636"/>
                </p:ext>
              </p:extLst>
            </p:nvPr>
          </p:nvGraphicFramePr>
          <p:xfrm>
            <a:off x="7802559" y="6310571"/>
            <a:ext cx="731732" cy="607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5" imgW="507960" imgH="419040" progId="Equation.3">
                    <p:embed/>
                  </p:oleObj>
                </mc:Choice>
                <mc:Fallback>
                  <p:oleObj name="Equazione" r:id="rId15" imgW="507960" imgH="4190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2559" y="6310571"/>
                          <a:ext cx="731732" cy="6074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CasellaDiTesto 21"/>
          <p:cNvSpPr txBox="1"/>
          <p:nvPr/>
        </p:nvSpPr>
        <p:spPr>
          <a:xfrm>
            <a:off x="120787" y="2442873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07413" y="5413047"/>
            <a:ext cx="7197897" cy="12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432" name="Picture 3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44" y="2506434"/>
            <a:ext cx="2484000" cy="61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4217132" y="2964419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/>
              <a:t>e(t)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1 27"/>
          <p:cNvCxnSpPr/>
          <p:nvPr/>
        </p:nvCxnSpPr>
        <p:spPr>
          <a:xfrm>
            <a:off x="480000" y="2297369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6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3949" y="170627"/>
            <a:ext cx="304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First-order instruments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2" y="1038225"/>
            <a:ext cx="3693125" cy="270765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729540" y="725805"/>
            <a:ext cx="815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first-order instrument</a:t>
            </a:r>
            <a:r>
              <a:rPr lang="en-US" sz="2000" dirty="0"/>
              <a:t> can “store energy” in only </a:t>
            </a:r>
            <a:r>
              <a:rPr lang="en-US" sz="2000" i="1" u="sng" dirty="0"/>
              <a:t>one</a:t>
            </a:r>
            <a:r>
              <a:rPr lang="en-US" sz="2000" dirty="0"/>
              <a:t> of its inner elements !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53919" y="1259905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we displace the indicator </a:t>
            </a:r>
            <a:r>
              <a:rPr lang="en-US" sz="2000" i="1" dirty="0"/>
              <a:t>S</a:t>
            </a:r>
            <a:r>
              <a:rPr lang="en-US" sz="2000" dirty="0"/>
              <a:t> of the simple mechanical system to a position </a:t>
            </a:r>
            <a:r>
              <a:rPr lang="en-US" sz="2000" i="1" dirty="0"/>
              <a:t>x</a:t>
            </a:r>
            <a:r>
              <a:rPr lang="en-US" sz="2000" i="1" baseline="-25000" dirty="0"/>
              <a:t>0 </a:t>
            </a:r>
            <a:r>
              <a:rPr lang="en-US" sz="2000" i="1" dirty="0"/>
              <a:t>≠ 0 ,</a:t>
            </a:r>
            <a:r>
              <a:rPr lang="en-US" sz="2000" dirty="0"/>
              <a:t> </a:t>
            </a:r>
            <a:r>
              <a:rPr lang="en-US" sz="2000" i="1" dirty="0"/>
              <a:t>elastic</a:t>
            </a:r>
            <a:r>
              <a:rPr lang="en-US" sz="2000" dirty="0"/>
              <a:t> (potential) </a:t>
            </a:r>
            <a:r>
              <a:rPr lang="en-US" sz="2000" i="1" dirty="0"/>
              <a:t>energy</a:t>
            </a:r>
            <a:r>
              <a:rPr lang="en-US" sz="2000" dirty="0"/>
              <a:t> is stored in the spring </a:t>
            </a:r>
            <a:r>
              <a:rPr lang="en-US" sz="2000" i="1" dirty="0"/>
              <a:t>k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If at </a:t>
            </a:r>
            <a:r>
              <a:rPr lang="en-US" sz="2000" i="1" dirty="0"/>
              <a:t>t = 0 </a:t>
            </a:r>
            <a:r>
              <a:rPr lang="en-US" sz="2000" dirty="0"/>
              <a:t>we leave the indicator </a:t>
            </a:r>
            <a:r>
              <a:rPr lang="en-US" sz="2000" i="1" dirty="0"/>
              <a:t>S</a:t>
            </a:r>
            <a:r>
              <a:rPr lang="en-US" sz="2000" dirty="0"/>
              <a:t> free of moving, the elastic energy stored in the spring will pull back the indicator to the rest position </a:t>
            </a:r>
          </a:p>
          <a:p>
            <a:r>
              <a:rPr lang="en-US" sz="2000" i="1" dirty="0"/>
              <a:t>x = 0 </a:t>
            </a:r>
            <a:r>
              <a:rPr lang="en-US" sz="2000" dirty="0"/>
              <a:t>. During movement, the damper </a:t>
            </a:r>
            <a:r>
              <a:rPr lang="en-US" sz="2000" i="1" dirty="0"/>
              <a:t>c</a:t>
            </a:r>
            <a:r>
              <a:rPr lang="en-US" sz="2000" dirty="0"/>
              <a:t>  will oppose the motion.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uppo 19"/>
          <p:cNvGrpSpPr/>
          <p:nvPr/>
        </p:nvGrpSpPr>
        <p:grpSpPr>
          <a:xfrm>
            <a:off x="457252" y="4273923"/>
            <a:ext cx="11585197" cy="400110"/>
            <a:chOff x="469783" y="4202884"/>
            <a:chExt cx="11585197" cy="400110"/>
          </a:xfrm>
        </p:grpSpPr>
        <p:sp>
          <p:nvSpPr>
            <p:cNvPr id="6" name="CasellaDiTesto 5"/>
            <p:cNvSpPr txBox="1"/>
            <p:nvPr/>
          </p:nvSpPr>
          <p:spPr>
            <a:xfrm>
              <a:off x="469783" y="4202884"/>
              <a:ext cx="11585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For every time instant </a:t>
              </a:r>
              <a:r>
                <a:rPr lang="en-US" sz="2000" i="1" dirty="0"/>
                <a:t>t</a:t>
              </a:r>
              <a:r>
                <a:rPr lang="en-US" sz="2000" dirty="0"/>
                <a:t>  the equation of </a:t>
              </a:r>
              <a:r>
                <a:rPr lang="en-US" sz="2000" i="1" dirty="0"/>
                <a:t>force equilibrium</a:t>
              </a:r>
              <a:r>
                <a:rPr lang="en-US" sz="2000" dirty="0"/>
                <a:t> is: 		     or</a:t>
              </a:r>
            </a:p>
          </p:txBody>
        </p:sp>
        <p:graphicFrame>
          <p:nvGraphicFramePr>
            <p:cNvPr id="8" name="Ogget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0672282"/>
                </p:ext>
              </p:extLst>
            </p:nvPr>
          </p:nvGraphicFramePr>
          <p:xfrm>
            <a:off x="7005751" y="4241879"/>
            <a:ext cx="926850" cy="30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558558" imgH="177723" progId="Equation.3">
                    <p:embed/>
                  </p:oleObj>
                </mc:Choice>
                <mc:Fallback>
                  <p:oleObj name="Equazione" r:id="rId3" imgW="558558" imgH="17772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5751" y="4241879"/>
                          <a:ext cx="926850" cy="308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988357"/>
                </p:ext>
              </p:extLst>
            </p:nvPr>
          </p:nvGraphicFramePr>
          <p:xfrm>
            <a:off x="8640163" y="4241879"/>
            <a:ext cx="1174014" cy="30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685502" imgH="177723" progId="Equation.3">
                    <p:embed/>
                  </p:oleObj>
                </mc:Choice>
                <mc:Fallback>
                  <p:oleObj name="Equazione" r:id="rId5" imgW="685502" imgH="177723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0163" y="4241879"/>
                          <a:ext cx="1174014" cy="308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uppo 18"/>
          <p:cNvGrpSpPr/>
          <p:nvPr/>
        </p:nvGrpSpPr>
        <p:grpSpPr>
          <a:xfrm>
            <a:off x="457252" y="4871310"/>
            <a:ext cx="11207692" cy="688951"/>
            <a:chOff x="469783" y="4647979"/>
            <a:chExt cx="11207692" cy="68895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469783" y="4784103"/>
              <a:ext cx="11207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For every time instant </a:t>
              </a:r>
              <a:r>
                <a:rPr lang="en-US" sz="2000" i="1" dirty="0"/>
                <a:t>t</a:t>
              </a:r>
              <a:r>
                <a:rPr lang="en-US" sz="2000" dirty="0"/>
                <a:t>  the </a:t>
              </a:r>
              <a:r>
                <a:rPr lang="en-US" sz="2000" i="1" dirty="0"/>
                <a:t>velocity</a:t>
              </a:r>
              <a:r>
                <a:rPr lang="en-US" sz="2000" dirty="0"/>
                <a:t> is: 		therefore the coefficient		 is a </a:t>
              </a:r>
              <a:r>
                <a:rPr lang="en-US" sz="2000" i="1" u="sng" dirty="0"/>
                <a:t>time</a:t>
              </a:r>
              <a:r>
                <a:rPr lang="en-US" sz="2000" dirty="0"/>
                <a:t> !   </a:t>
              </a:r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467075"/>
                </p:ext>
              </p:extLst>
            </p:nvPr>
          </p:nvGraphicFramePr>
          <p:xfrm>
            <a:off x="4798503" y="4654765"/>
            <a:ext cx="998291" cy="682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571252" imgH="393529" progId="Equation.3">
                    <p:embed/>
                  </p:oleObj>
                </mc:Choice>
                <mc:Fallback>
                  <p:oleObj name="Equazione" r:id="rId7" imgW="571252" imgH="39352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503" y="4654765"/>
                          <a:ext cx="998291" cy="6821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8289738"/>
                </p:ext>
              </p:extLst>
            </p:nvPr>
          </p:nvGraphicFramePr>
          <p:xfrm>
            <a:off x="8775105" y="4647979"/>
            <a:ext cx="883933" cy="674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558558" imgH="431613" progId="Equation.3">
                    <p:embed/>
                  </p:oleObj>
                </mc:Choice>
                <mc:Fallback>
                  <p:oleObj name="Equazione" r:id="rId9" imgW="558558" imgH="431613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5105" y="4647979"/>
                          <a:ext cx="883933" cy="6741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95618" y="5553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14857"/>
              </p:ext>
            </p:extLst>
          </p:nvPr>
        </p:nvGraphicFramePr>
        <p:xfrm>
          <a:off x="587890" y="5714590"/>
          <a:ext cx="704676" cy="70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393529" imgH="393529" progId="Equation.3">
                  <p:embed/>
                </p:oleObj>
              </mc:Choice>
              <mc:Fallback>
                <p:oleObj name="Equazione" r:id="rId11" imgW="393529" imgH="39352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90" y="5714590"/>
                        <a:ext cx="704676" cy="70467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681463" y="5865378"/>
            <a:ext cx="652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the </a:t>
            </a:r>
            <a:r>
              <a:rPr lang="en-US" sz="2000" b="1" i="1" dirty="0">
                <a:solidFill>
                  <a:srgbClr val="0070C0"/>
                </a:solidFill>
              </a:rPr>
              <a:t>time constant</a:t>
            </a:r>
            <a:r>
              <a:rPr lang="en-US" sz="2000" b="1" i="1" dirty="0"/>
              <a:t> </a:t>
            </a:r>
            <a:r>
              <a:rPr lang="en-US" sz="2000" dirty="0"/>
              <a:t>of the first-order instrument of above ! </a:t>
            </a:r>
          </a:p>
        </p:txBody>
      </p:sp>
      <p:pic>
        <p:nvPicPr>
          <p:cNvPr id="6378" name="Picture 23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7080" y="3286002"/>
            <a:ext cx="1238250" cy="66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377126" y="326571"/>
            <a:ext cx="11437747" cy="1034326"/>
            <a:chOff x="550506" y="522514"/>
            <a:chExt cx="11437747" cy="1034326"/>
          </a:xfrm>
        </p:grpSpPr>
        <p:sp>
          <p:nvSpPr>
            <p:cNvPr id="2" name="CasellaDiTesto 1"/>
            <p:cNvSpPr txBox="1"/>
            <p:nvPr/>
          </p:nvSpPr>
          <p:spPr>
            <a:xfrm>
              <a:off x="550506" y="522514"/>
              <a:ext cx="114377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The solution of the </a:t>
              </a:r>
              <a:r>
                <a:rPr lang="en-US" sz="2000" i="1" dirty="0"/>
                <a:t>1</a:t>
              </a:r>
              <a:r>
                <a:rPr lang="en-US" sz="2000" i="1" baseline="30000" dirty="0"/>
                <a:t>st</a:t>
              </a:r>
              <a:r>
                <a:rPr lang="en-US" sz="2000" i="1" dirty="0"/>
                <a:t> order differential equation</a:t>
              </a:r>
              <a:r>
                <a:rPr lang="en-US" sz="2000" dirty="0"/>
                <a:t>		  is the well known “decreasing exponential”: </a:t>
              </a:r>
            </a:p>
            <a:p>
              <a:endParaRPr lang="en-US" sz="2000" dirty="0"/>
            </a:p>
            <a:p>
              <a:pPr lvl="0"/>
              <a:r>
                <a:rPr lang="en-US" sz="2000" dirty="0"/>
                <a:t> 		the curve of which can be drawn with the </a:t>
              </a:r>
              <a:r>
                <a:rPr lang="en-US" sz="2000" i="1" dirty="0"/>
                <a:t>initial condition</a:t>
              </a:r>
              <a:r>
                <a:rPr lang="en-US" sz="2000" dirty="0">
                  <a:latin typeface="+mj-lt"/>
                </a:rPr>
                <a:t>:   </a:t>
              </a:r>
              <a:r>
                <a:rPr lang="it-IT" altLang="it-IT" sz="2000" i="1" dirty="0">
                  <a:latin typeface="+mj-lt"/>
                  <a:ea typeface="Times New Roman" panose="02020603050405020304" pitchFamily="18" charset="0"/>
                </a:rPr>
                <a:t>t = 0   </a:t>
              </a:r>
              <a:r>
                <a:rPr lang="it-IT" altLang="it-IT" sz="2000" dirty="0">
                  <a:latin typeface="Arial" panose="020B0604020202020204" pitchFamily="34" charset="0"/>
                  <a:ea typeface="Times New Roman" panose="02020603050405020304" pitchFamily="18" charset="0"/>
                </a:rPr>
                <a:t>→   </a:t>
              </a:r>
              <a:r>
                <a:rPr lang="en-US" sz="2000" dirty="0"/>
                <a:t>		   </a:t>
              </a:r>
            </a:p>
          </p:txBody>
        </p:sp>
        <p:graphicFrame>
          <p:nvGraphicFramePr>
            <p:cNvPr id="3" name="Ogget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889785"/>
                </p:ext>
              </p:extLst>
            </p:nvPr>
          </p:nvGraphicFramePr>
          <p:xfrm>
            <a:off x="5837779" y="568094"/>
            <a:ext cx="1174014" cy="30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685502" imgH="177723" progId="Equation.3">
                    <p:embed/>
                  </p:oleObj>
                </mc:Choice>
                <mc:Fallback>
                  <p:oleObj name="Equazione" r:id="rId2" imgW="685502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779" y="568094"/>
                          <a:ext cx="1174014" cy="3089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427010"/>
                </p:ext>
              </p:extLst>
            </p:nvPr>
          </p:nvGraphicFramePr>
          <p:xfrm>
            <a:off x="634481" y="877044"/>
            <a:ext cx="1665501" cy="679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863225" imgH="355446" progId="Equation.3">
                    <p:embed/>
                  </p:oleObj>
                </mc:Choice>
                <mc:Fallback>
                  <p:oleObj name="Equazione" r:id="rId4" imgW="863225" imgH="355446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481" y="877044"/>
                          <a:ext cx="1665501" cy="6797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18436"/>
                </p:ext>
              </p:extLst>
            </p:nvPr>
          </p:nvGraphicFramePr>
          <p:xfrm>
            <a:off x="9750489" y="1134213"/>
            <a:ext cx="1050457" cy="413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583947" imgH="228501" progId="Equation.3">
                    <p:embed/>
                  </p:oleObj>
                </mc:Choice>
                <mc:Fallback>
                  <p:oleObj name="Equazione" r:id="rId6" imgW="583947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0489" y="1134213"/>
                          <a:ext cx="1050457" cy="4132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it-IT" altLang="it-IT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7" name="Picture 9" descr="risposta strum 1 ordine (8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" y="2486643"/>
            <a:ext cx="7028675" cy="39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36008"/>
              </p:ext>
            </p:extLst>
          </p:nvPr>
        </p:nvGraphicFramePr>
        <p:xfrm>
          <a:off x="9019297" y="1831375"/>
          <a:ext cx="2267486" cy="750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1295400" imgH="431800" progId="Equation.3">
                  <p:embed/>
                </p:oleObj>
              </mc:Choice>
              <mc:Fallback>
                <p:oleObj name="Equazione" r:id="rId9" imgW="12954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9297" y="1831375"/>
                        <a:ext cx="2267486" cy="750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3548537" y="1970165"/>
            <a:ext cx="83069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- The </a:t>
            </a:r>
            <a:r>
              <a:rPr lang="en-US" sz="2000" dirty="0"/>
              <a:t>tangent line to the curve in the point  </a:t>
            </a:r>
            <a:r>
              <a:rPr lang="en-US" sz="2000" i="1" dirty="0"/>
              <a:t>t = 0</a:t>
            </a:r>
            <a:r>
              <a:rPr lang="en-US" sz="2000" dirty="0"/>
              <a:t>  is: </a:t>
            </a:r>
          </a:p>
          <a:p>
            <a:pPr algn="just"/>
            <a:endParaRPr lang="en-US" dirty="0"/>
          </a:p>
          <a:p>
            <a:pPr algn="just"/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Observe in the figure the geometrical meaning of the time constant</a:t>
            </a:r>
          </a:p>
          <a:p>
            <a:pPr algn="just"/>
            <a:endParaRPr lang="en-US" sz="1600" dirty="0"/>
          </a:p>
          <a:p>
            <a:pPr algn="just"/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/>
              <a:t>	-  At </a:t>
            </a:r>
            <a:r>
              <a:rPr lang="en-US" sz="2000" dirty="0"/>
              <a:t>the time  </a:t>
            </a:r>
            <a:r>
              <a:rPr lang="en-US" sz="2000" i="1" dirty="0"/>
              <a:t>t = </a:t>
            </a:r>
            <a:r>
              <a:rPr lang="el-GR" sz="2000" i="1" dirty="0"/>
              <a:t>λ</a:t>
            </a:r>
            <a:r>
              <a:rPr lang="it-IT" sz="2000" i="1" dirty="0"/>
              <a:t> 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en-US" sz="2000" dirty="0"/>
              <a:t> 			</a:t>
            </a:r>
            <a:r>
              <a:rPr lang="en-US" sz="2000"/>
              <a:t>      the</a:t>
            </a:r>
            <a:r>
              <a:rPr lang="en-US" sz="2000" dirty="0"/>
              <a:t>		indicator S has travelled for 63% of the displacement and has 		still a 37% to go to reach its final position </a:t>
            </a:r>
            <a:r>
              <a:rPr lang="en-US" sz="2000" i="1" dirty="0"/>
              <a:t>x = 0 </a:t>
            </a:r>
            <a:r>
              <a:rPr lang="en-US" sz="2000" dirty="0"/>
              <a:t> !!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38043"/>
              </p:ext>
            </p:extLst>
          </p:nvPr>
        </p:nvGraphicFramePr>
        <p:xfrm>
          <a:off x="10789154" y="2685836"/>
          <a:ext cx="723206" cy="72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393529" imgH="393529" progId="Equation.3">
                  <p:embed/>
                </p:oleObj>
              </mc:Choice>
              <mc:Fallback>
                <p:oleObj name="Equazione" r:id="rId11" imgW="39352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9154" y="2685836"/>
                        <a:ext cx="723206" cy="723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67849"/>
              </p:ext>
            </p:extLst>
          </p:nvPr>
        </p:nvGraphicFramePr>
        <p:xfrm>
          <a:off x="8860606" y="3737459"/>
          <a:ext cx="2332867" cy="39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1397000" imgH="241300" progId="Equation.3">
                  <p:embed/>
                </p:oleObj>
              </mc:Choice>
              <mc:Fallback>
                <p:oleObj name="Equazione" r:id="rId13" imgW="1397000" imgH="2413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0606" y="3737459"/>
                        <a:ext cx="2332867" cy="396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8463673" y="5382168"/>
            <a:ext cx="33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these are only introductory definitions and considerations …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9912" y="80617"/>
            <a:ext cx="11638698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In the general case of the </a:t>
            </a:r>
            <a:r>
              <a:rPr lang="en-US" sz="2000" b="1" i="1"/>
              <a:t>step response</a:t>
            </a:r>
            <a:r>
              <a:rPr lang="en-US" sz="2000"/>
              <a:t>, </a:t>
            </a:r>
            <a:r>
              <a:rPr lang="en-US" sz="2000" dirty="0"/>
              <a:t>an </a:t>
            </a:r>
            <a:r>
              <a:rPr lang="en-US" sz="2000" i="1" dirty="0"/>
              <a:t>input variable</a:t>
            </a:r>
            <a:r>
              <a:rPr lang="en-US" sz="2000" dirty="0"/>
              <a:t> is present </a:t>
            </a:r>
            <a:r>
              <a:rPr lang="en-US" sz="2000"/>
              <a:t>: </a:t>
            </a:r>
            <a:r>
              <a:rPr lang="en-US" sz="2000">
                <a:solidFill>
                  <a:srgbClr val="FF0000"/>
                </a:solidFill>
              </a:rPr>
              <a:t>a </a:t>
            </a:r>
            <a:r>
              <a:rPr lang="en-US" sz="2000" dirty="0">
                <a:solidFill>
                  <a:srgbClr val="FF0000"/>
                </a:solidFill>
              </a:rPr>
              <a:t>step force </a:t>
            </a:r>
            <a:r>
              <a:rPr lang="en-US" sz="2000" i="1">
                <a:solidFill>
                  <a:srgbClr val="FF0000"/>
                </a:solidFill>
              </a:rPr>
              <a:t>F</a:t>
            </a:r>
            <a:r>
              <a:rPr lang="en-US" sz="2000" i="1" baseline="-25000">
                <a:solidFill>
                  <a:srgbClr val="FF0000"/>
                </a:solidFill>
              </a:rPr>
              <a:t>0</a:t>
            </a:r>
            <a:r>
              <a:rPr lang="en-US" sz="2000">
                <a:solidFill>
                  <a:srgbClr val="FF0000"/>
                </a:solidFill>
              </a:rPr>
              <a:t> is applied </a:t>
            </a:r>
            <a:r>
              <a:rPr lang="en-US" sz="2000" dirty="0">
                <a:solidFill>
                  <a:srgbClr val="FF0000"/>
                </a:solidFill>
              </a:rPr>
              <a:t>to the indicator 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 at time </a:t>
            </a:r>
            <a:r>
              <a:rPr lang="en-US" sz="2000" i="1" dirty="0">
                <a:solidFill>
                  <a:srgbClr val="FF0000"/>
                </a:solidFill>
              </a:rPr>
              <a:t>t = 0 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</a:t>
            </a:r>
            <a:r>
              <a:rPr lang="en-US" sz="2000" i="1" dirty="0"/>
              <a:t>1</a:t>
            </a:r>
            <a:r>
              <a:rPr lang="en-US" sz="2000" i="1" baseline="30000" dirty="0"/>
              <a:t>st</a:t>
            </a:r>
            <a:r>
              <a:rPr lang="en-US" sz="2000" i="1" dirty="0"/>
              <a:t> order differential equation</a:t>
            </a:r>
            <a:r>
              <a:rPr lang="en-US" sz="2000" dirty="0"/>
              <a:t> that describes the indicator deflection therefore is: 		        and the general solution has the form  </a:t>
            </a:r>
          </a:p>
          <a:p>
            <a:endParaRPr lang="en-US" sz="1000"/>
          </a:p>
          <a:p>
            <a:pPr marL="179388" indent="-179388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sz="2000" i="1"/>
              <a:t>x</a:t>
            </a:r>
            <a:r>
              <a:rPr lang="en-US" sz="2000" i="1" baseline="-25000"/>
              <a:t>rg</a:t>
            </a:r>
            <a:r>
              <a:rPr lang="en-US" sz="2000" i="1"/>
              <a:t> </a:t>
            </a:r>
            <a:r>
              <a:rPr lang="en-US" sz="2000"/>
              <a:t> </a:t>
            </a:r>
            <a:r>
              <a:rPr lang="en-US" sz="2000" dirty="0"/>
              <a:t>is a </a:t>
            </a:r>
            <a:r>
              <a:rPr lang="en-US" sz="2000" i="1" dirty="0"/>
              <a:t>particular solution</a:t>
            </a:r>
            <a:r>
              <a:rPr lang="en-US" sz="2000" dirty="0"/>
              <a:t> and describes </a:t>
            </a:r>
            <a:r>
              <a:rPr lang="en-US" sz="2000"/>
              <a:t>the </a:t>
            </a:r>
            <a:r>
              <a:rPr lang="en-US" sz="2000" i="1"/>
              <a:t>steady state condition</a:t>
            </a:r>
            <a:r>
              <a:rPr lang="en-US" sz="2000"/>
              <a:t> </a:t>
            </a:r>
            <a:r>
              <a:rPr lang="en-US" sz="2000" dirty="0"/>
              <a:t>of the instrument:</a:t>
            </a:r>
          </a:p>
          <a:p>
            <a:pPr>
              <a:lnSpc>
                <a:spcPct val="110000"/>
              </a:lnSpc>
            </a:pPr>
            <a:r>
              <a:rPr lang="en-US" sz="2000"/>
              <a:t>             Note </a:t>
            </a:r>
            <a:r>
              <a:rPr lang="en-US" sz="2000" dirty="0"/>
              <a:t>that when </a:t>
            </a:r>
            <a:r>
              <a:rPr lang="en-US" sz="2000" i="1" dirty="0"/>
              <a:t>t → ꝏ  </a:t>
            </a:r>
            <a:r>
              <a:rPr lang="en-US" sz="2000" dirty="0"/>
              <a:t>the indicator speed must be zero 	</a:t>
            </a:r>
            <a:r>
              <a:rPr lang="en-US" sz="2000"/>
              <a:t> , </a:t>
            </a:r>
            <a:r>
              <a:rPr lang="en-US" sz="2000" dirty="0"/>
              <a:t>therefore the steady state </a:t>
            </a:r>
            <a:r>
              <a:rPr lang="en-US" sz="2000"/>
              <a:t>of the                       </a:t>
            </a:r>
          </a:p>
          <a:p>
            <a:pPr>
              <a:lnSpc>
                <a:spcPct val="110000"/>
              </a:lnSpc>
            </a:pPr>
            <a:r>
              <a:rPr lang="en-US" sz="2000"/>
              <a:t>             indicator </a:t>
            </a:r>
            <a:r>
              <a:rPr lang="en-US" sz="2000" dirty="0"/>
              <a:t>S will be described by the position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79388" indent="-1793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i="1"/>
              <a:t>x</a:t>
            </a:r>
            <a:r>
              <a:rPr lang="en-US" sz="2000" i="1" baseline="-25000"/>
              <a:t>tr</a:t>
            </a:r>
            <a:r>
              <a:rPr lang="en-US" sz="2000"/>
              <a:t> </a:t>
            </a:r>
            <a:r>
              <a:rPr lang="en-US" sz="2000" dirty="0"/>
              <a:t>is the </a:t>
            </a:r>
            <a:r>
              <a:rPr lang="en-US" sz="2000" i="1" dirty="0"/>
              <a:t>solution of the associated homogeneous equation</a:t>
            </a:r>
            <a:r>
              <a:rPr lang="en-US" sz="2000" dirty="0"/>
              <a:t> and describes </a:t>
            </a:r>
            <a:r>
              <a:rPr lang="en-US" sz="2000"/>
              <a:t>the </a:t>
            </a:r>
            <a:r>
              <a:rPr lang="en-US" sz="2000" i="1"/>
              <a:t>dying out transient</a:t>
            </a:r>
            <a:r>
              <a:rPr lang="en-US" sz="2000"/>
              <a:t>:</a:t>
            </a:r>
            <a:endParaRPr lang="en-US" sz="20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64151"/>
              </p:ext>
            </p:extLst>
          </p:nvPr>
        </p:nvGraphicFramePr>
        <p:xfrm>
          <a:off x="9327735" y="838674"/>
          <a:ext cx="1318458" cy="41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736600" imgH="228600" progId="Equation.3">
                  <p:embed/>
                </p:oleObj>
              </mc:Choice>
              <mc:Fallback>
                <p:oleObj name="Equazione" r:id="rId2" imgW="7366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7735" y="838674"/>
                        <a:ext cx="1318458" cy="412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820048"/>
              </p:ext>
            </p:extLst>
          </p:nvPr>
        </p:nvGraphicFramePr>
        <p:xfrm>
          <a:off x="3497664" y="1159762"/>
          <a:ext cx="1559698" cy="41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888614" imgH="241195" progId="Equation.3">
                  <p:embed/>
                </p:oleObj>
              </mc:Choice>
              <mc:Fallback>
                <p:oleObj name="Equazione" r:id="rId4" imgW="888614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664" y="1159762"/>
                        <a:ext cx="1559698" cy="418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79930"/>
              </p:ext>
            </p:extLst>
          </p:nvPr>
        </p:nvGraphicFramePr>
        <p:xfrm>
          <a:off x="6950457" y="2053104"/>
          <a:ext cx="593044" cy="30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355320" imgH="177480" progId="Equation.3">
                  <p:embed/>
                </p:oleObj>
              </mc:Choice>
              <mc:Fallback>
                <p:oleObj name="Equazione" r:id="rId6" imgW="35532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457" y="2053104"/>
                        <a:ext cx="593044" cy="303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42076"/>
              </p:ext>
            </p:extLst>
          </p:nvPr>
        </p:nvGraphicFramePr>
        <p:xfrm>
          <a:off x="5641698" y="2344788"/>
          <a:ext cx="115024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672840" imgH="241200" progId="Equation.3">
                  <p:embed/>
                </p:oleObj>
              </mc:Choice>
              <mc:Fallback>
                <p:oleObj name="Equazione" r:id="rId8" imgW="6728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698" y="2344788"/>
                        <a:ext cx="1150240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91760"/>
              </p:ext>
            </p:extLst>
          </p:nvPr>
        </p:nvGraphicFramePr>
        <p:xfrm>
          <a:off x="10414635" y="2583140"/>
          <a:ext cx="1533525" cy="74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76300" imgH="431800" progId="Equation.3">
                  <p:embed/>
                </p:oleObj>
              </mc:Choice>
              <mc:Fallback>
                <p:oleObj name="Equazione" r:id="rId10" imgW="8763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635" y="2583140"/>
                        <a:ext cx="1533525" cy="748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23771"/>
              </p:ext>
            </p:extLst>
          </p:nvPr>
        </p:nvGraphicFramePr>
        <p:xfrm>
          <a:off x="6759481" y="3506035"/>
          <a:ext cx="4894203" cy="874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2806700" imgH="508000" progId="Equation.3">
                  <p:embed/>
                </p:oleObj>
              </mc:Choice>
              <mc:Fallback>
                <p:oleObj name="Equazione" r:id="rId12" imgW="2806700" imgH="508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481" y="3506035"/>
                        <a:ext cx="4894203" cy="874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5" name="Picture 23" descr="risp al gradino strum 1 ordine (8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5" y="4446482"/>
            <a:ext cx="5287993" cy="23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uppo 24"/>
          <p:cNvGrpSpPr/>
          <p:nvPr/>
        </p:nvGrpSpPr>
        <p:grpSpPr>
          <a:xfrm>
            <a:off x="6328045" y="4760370"/>
            <a:ext cx="5330736" cy="1814692"/>
            <a:chOff x="6621775" y="4761146"/>
            <a:chExt cx="5330736" cy="1814692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6621775" y="4861590"/>
              <a:ext cx="470519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Observe again on the figure the meaning of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At  </a:t>
              </a:r>
              <a:r>
                <a:rPr lang="en-US" sz="2000" i="1" dirty="0"/>
                <a:t>t = </a:t>
              </a:r>
              <a:r>
                <a:rPr lang="el-GR" sz="2000" i="1" dirty="0"/>
                <a:t>λ</a:t>
              </a:r>
              <a:r>
                <a:rPr lang="it-IT" sz="2000" i="1" dirty="0"/>
                <a:t>  </a:t>
              </a:r>
              <a:r>
                <a:rPr lang="it-IT" sz="2000" dirty="0" err="1"/>
                <a:t>we</a:t>
              </a:r>
              <a:r>
                <a:rPr lang="it-IT" sz="2000" dirty="0"/>
                <a:t> </a:t>
              </a:r>
              <a:r>
                <a:rPr lang="it-IT" sz="2000" dirty="0" err="1"/>
                <a:t>have</a:t>
              </a:r>
              <a:r>
                <a:rPr lang="it-IT" sz="2000" dirty="0"/>
                <a:t> </a:t>
              </a:r>
              <a:r>
                <a:rPr lang="en-US" sz="2000" dirty="0"/>
                <a:t> </a:t>
              </a:r>
            </a:p>
          </p:txBody>
        </p:sp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208913"/>
                </p:ext>
              </p:extLst>
            </p:nvPr>
          </p:nvGraphicFramePr>
          <p:xfrm>
            <a:off x="11308699" y="4761146"/>
            <a:ext cx="643812" cy="643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5" imgW="393529" imgH="393529" progId="Equation.3">
                    <p:embed/>
                  </p:oleObj>
                </mc:Choice>
                <mc:Fallback>
                  <p:oleObj name="Equazione" r:id="rId15" imgW="393529" imgH="393529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08699" y="4761146"/>
                          <a:ext cx="643812" cy="6438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ggetto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6357560"/>
                </p:ext>
              </p:extLst>
            </p:nvPr>
          </p:nvGraphicFramePr>
          <p:xfrm>
            <a:off x="6736993" y="5362144"/>
            <a:ext cx="1850600" cy="611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7" imgW="1180588" imgH="393529" progId="Equation.3">
                    <p:embed/>
                  </p:oleObj>
                </mc:Choice>
                <mc:Fallback>
                  <p:oleObj name="Equazione" r:id="rId17" imgW="1180588" imgH="393529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6993" y="5362144"/>
                          <a:ext cx="1850600" cy="6118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gget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783582"/>
                </p:ext>
              </p:extLst>
            </p:nvPr>
          </p:nvGraphicFramePr>
          <p:xfrm>
            <a:off x="8579316" y="6007270"/>
            <a:ext cx="2482284" cy="568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9" imgW="1701800" imgH="393700" progId="Equation.3">
                    <p:embed/>
                  </p:oleObj>
                </mc:Choice>
                <mc:Fallback>
                  <p:oleObj name="Equazione" r:id="rId19" imgW="1701800" imgH="3937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9316" y="6007270"/>
                          <a:ext cx="2482284" cy="5685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ttangolo 2"/>
          <p:cNvSpPr/>
          <p:nvPr/>
        </p:nvSpPr>
        <p:spPr>
          <a:xfrm>
            <a:off x="236460" y="3731668"/>
            <a:ext cx="6500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/>
              <a:t>The final solution will be the “sum” of the two contributions:</a:t>
            </a:r>
            <a:endParaRPr lang="en-US" sz="2000" dirty="0"/>
          </a:p>
        </p:txBody>
      </p: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42010" y="4343400"/>
            <a:ext cx="53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F,  x</a:t>
            </a:r>
          </a:p>
        </p:txBody>
      </p:sp>
    </p:spTree>
    <p:extLst>
      <p:ext uri="{BB962C8B-B14F-4D97-AF65-F5344CB8AC3E}">
        <p14:creationId xmlns:p14="http://schemas.microsoft.com/office/powerpoint/2010/main" val="40134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uppo 17"/>
          <p:cNvGrpSpPr/>
          <p:nvPr/>
        </p:nvGrpSpPr>
        <p:grpSpPr>
          <a:xfrm>
            <a:off x="239798" y="169272"/>
            <a:ext cx="11677882" cy="1091068"/>
            <a:chOff x="239798" y="195942"/>
            <a:chExt cx="11677882" cy="1091068"/>
          </a:xfrm>
        </p:grpSpPr>
        <p:sp>
          <p:nvSpPr>
            <p:cNvPr id="2" name="CasellaDiTesto 1"/>
            <p:cNvSpPr txBox="1"/>
            <p:nvPr/>
          </p:nvSpPr>
          <p:spPr>
            <a:xfrm>
              <a:off x="239798" y="195942"/>
              <a:ext cx="11677882" cy="109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When we are interests in studying the </a:t>
              </a:r>
              <a:r>
                <a:rPr lang="en-US" sz="2000" i="1" dirty="0"/>
                <a:t>steady state dynamic response</a:t>
              </a:r>
              <a:r>
                <a:rPr lang="en-US" sz="2000" dirty="0"/>
                <a:t> of a </a:t>
              </a:r>
              <a:r>
                <a:rPr lang="en-US" sz="2000" i="1" dirty="0"/>
                <a:t>1</a:t>
              </a:r>
              <a:r>
                <a:rPr lang="en-US" sz="2000" i="1" baseline="30000" dirty="0"/>
                <a:t>st</a:t>
              </a:r>
              <a:r>
                <a:rPr lang="en-US" sz="2000" i="1" dirty="0"/>
                <a:t> order instrument</a:t>
              </a:r>
              <a:r>
                <a:rPr lang="en-US" sz="2000" dirty="0"/>
                <a:t> </a:t>
              </a:r>
              <a:r>
                <a:rPr lang="en-US" sz="2000"/>
                <a:t>we employ </a:t>
              </a:r>
              <a:r>
                <a:rPr lang="en-US" sz="2000" dirty="0"/>
                <a:t>the other tool, the </a:t>
              </a:r>
              <a:r>
                <a:rPr lang="en-US" sz="2000" b="1" i="1" dirty="0"/>
                <a:t>frequency response</a:t>
              </a:r>
              <a:r>
                <a:rPr lang="en-US" sz="2000" dirty="0"/>
                <a:t>. To do so, we have to apply at the instrument input a </a:t>
              </a:r>
              <a:r>
                <a:rPr lang="en-US" sz="2000" i="1" dirty="0"/>
                <a:t>periodic measurand</a:t>
              </a:r>
              <a:r>
                <a:rPr lang="en-US" sz="2000" dirty="0"/>
                <a:t>: 		a periodic force of frequency  </a:t>
              </a:r>
              <a:r>
                <a:rPr lang="el-GR" sz="2000" i="1" dirty="0"/>
                <a:t>ω</a:t>
              </a:r>
              <a:r>
                <a:rPr lang="it-IT" sz="2000" i="1" dirty="0"/>
                <a:t> = 2</a:t>
              </a:r>
              <a:r>
                <a:rPr lang="el-GR" sz="2000" i="1" dirty="0"/>
                <a:t>π</a:t>
              </a:r>
              <a:r>
                <a:rPr lang="it-IT" sz="2000" i="1" dirty="0"/>
                <a:t>f  </a:t>
              </a:r>
              <a:r>
                <a:rPr lang="it-IT" sz="2000" dirty="0"/>
                <a:t> !</a:t>
              </a:r>
              <a:endParaRPr lang="en-US" sz="2000" dirty="0"/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806784"/>
                </p:ext>
              </p:extLst>
            </p:nvPr>
          </p:nvGraphicFramePr>
          <p:xfrm>
            <a:off x="319066" y="892255"/>
            <a:ext cx="1606275" cy="381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965200" imgH="228600" progId="Equation.3">
                    <p:embed/>
                  </p:oleObj>
                </mc:Choice>
                <mc:Fallback>
                  <p:oleObj name="Equazione" r:id="rId2" imgW="965200" imgH="2286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066" y="892255"/>
                          <a:ext cx="1606275" cy="3816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219" name="Picture 3" descr="(8) F applicata a sist 1 ord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567" y="1699260"/>
            <a:ext cx="3285218" cy="31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uppo 10"/>
          <p:cNvGrpSpPr/>
          <p:nvPr/>
        </p:nvGrpSpPr>
        <p:grpSpPr>
          <a:xfrm>
            <a:off x="4298132" y="1490609"/>
            <a:ext cx="7537622" cy="2665345"/>
            <a:chOff x="4879911" y="1721079"/>
            <a:chExt cx="7312089" cy="2665345"/>
          </a:xfrm>
        </p:grpSpPr>
        <p:sp>
          <p:nvSpPr>
            <p:cNvPr id="5" name="CasellaDiTesto 4"/>
            <p:cNvSpPr txBox="1"/>
            <p:nvPr/>
          </p:nvSpPr>
          <p:spPr>
            <a:xfrm>
              <a:off x="4879911" y="1721079"/>
              <a:ext cx="7312089" cy="266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The differential equation which describes the indicator S movements will be:</a:t>
              </a:r>
            </a:p>
            <a:p>
              <a:pPr>
                <a:lnSpc>
                  <a:spcPct val="110000"/>
                </a:lnSpc>
              </a:pPr>
              <a:r>
                <a:rPr lang="en-US" sz="2000" dirty="0"/>
                <a:t>The general solution will always be 			but we will be interested only in the steady state part, which we can assume to be: </a:t>
              </a:r>
            </a:p>
            <a:p>
              <a:pPr>
                <a:lnSpc>
                  <a:spcPct val="110000"/>
                </a:lnSpc>
              </a:pPr>
              <a:endParaRPr lang="en-US" sz="3200" dirty="0"/>
            </a:p>
            <a:p>
              <a:pPr>
                <a:lnSpc>
                  <a:spcPct val="110000"/>
                </a:lnSpc>
              </a:pPr>
              <a:r>
                <a:rPr lang="en-US" sz="2000" dirty="0"/>
                <a:t>How does the “amplitude” of the </a:t>
              </a:r>
              <a:r>
                <a:rPr lang="en-US" sz="2000" i="1" dirty="0"/>
                <a:t>output indication x(t) </a:t>
              </a:r>
              <a:r>
                <a:rPr lang="en-US" sz="2000" dirty="0"/>
                <a:t>change with frequency ?  And what “delay” will the </a:t>
              </a:r>
              <a:r>
                <a:rPr lang="en-US" sz="2000" i="1" dirty="0"/>
                <a:t>output x(t) </a:t>
              </a:r>
              <a:r>
                <a:rPr lang="en-US" sz="2000" dirty="0"/>
                <a:t>show ?</a:t>
              </a:r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9573380"/>
                </p:ext>
              </p:extLst>
            </p:nvPr>
          </p:nvGraphicFramePr>
          <p:xfrm>
            <a:off x="5879666" y="2086479"/>
            <a:ext cx="1911092" cy="392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1117600" imgH="228600" progId="Equation.3">
                    <p:embed/>
                  </p:oleObj>
                </mc:Choice>
                <mc:Fallback>
                  <p:oleObj name="Equazione" r:id="rId5" imgW="111760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9666" y="2086479"/>
                          <a:ext cx="1911092" cy="3920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2756501"/>
                </p:ext>
              </p:extLst>
            </p:nvPr>
          </p:nvGraphicFramePr>
          <p:xfrm>
            <a:off x="8611892" y="2395086"/>
            <a:ext cx="1556337" cy="418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888614" imgH="241195" progId="Equation.3">
                    <p:embed/>
                  </p:oleObj>
                </mc:Choice>
                <mc:Fallback>
                  <p:oleObj name="Equazione" r:id="rId7" imgW="88861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1892" y="2395086"/>
                          <a:ext cx="1556337" cy="4183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2304943"/>
                </p:ext>
              </p:extLst>
            </p:nvPr>
          </p:nvGraphicFramePr>
          <p:xfrm>
            <a:off x="7162891" y="3138048"/>
            <a:ext cx="2428979" cy="410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1409088" imgH="241195" progId="Equation.3">
                    <p:embed/>
                  </p:oleObj>
                </mc:Choice>
                <mc:Fallback>
                  <p:oleObj name="Equazione" r:id="rId9" imgW="1409088" imgH="24119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91" y="3138048"/>
                          <a:ext cx="2428979" cy="41030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229" name="Picture 13" descr="(8) fasor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88" y="4307118"/>
            <a:ext cx="3750906" cy="241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180864" y="5149126"/>
            <a:ext cx="3721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Let's shift to the </a:t>
            </a:r>
            <a:r>
              <a:rPr lang="en-US" sz="2000" i="1" u="sng"/>
              <a:t>phasor notation</a:t>
            </a:r>
            <a:r>
              <a:rPr lang="en-US" sz="2000"/>
              <a:t>:</a:t>
            </a:r>
            <a:endParaRPr lang="en-US" sz="20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531046"/>
              </p:ext>
            </p:extLst>
          </p:nvPr>
        </p:nvGraphicFramePr>
        <p:xfrm>
          <a:off x="3080758" y="5701622"/>
          <a:ext cx="2918896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473120" imgH="241200" progId="Equation.3">
                  <p:embed/>
                </p:oleObj>
              </mc:Choice>
              <mc:Fallback>
                <p:oleObj name="Equazione" r:id="rId12" imgW="147312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758" y="5701622"/>
                        <a:ext cx="2918896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87234"/>
              </p:ext>
            </p:extLst>
          </p:nvPr>
        </p:nvGraphicFramePr>
        <p:xfrm>
          <a:off x="3135367" y="6122636"/>
          <a:ext cx="3953349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1993680" imgH="241200" progId="Equation.3">
                  <p:embed/>
                </p:oleObj>
              </mc:Choice>
              <mc:Fallback>
                <p:oleObj name="Equazione" r:id="rId14" imgW="199368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67" y="6122636"/>
                        <a:ext cx="3953349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404577" y="5599615"/>
            <a:ext cx="662473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/>
              <a:t>IN: </a:t>
            </a:r>
          </a:p>
          <a:p>
            <a:pPr>
              <a:lnSpc>
                <a:spcPct val="150000"/>
              </a:lnSpc>
            </a:pPr>
            <a:r>
              <a:rPr lang="en-US"/>
              <a:t>OUT: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4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7951" y="149289"/>
            <a:ext cx="119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verify the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rg</a:t>
            </a:r>
            <a:r>
              <a:rPr lang="en-US" sz="2000" dirty="0"/>
              <a:t> solution we have to substitute our assumed “</a:t>
            </a:r>
            <a:r>
              <a:rPr lang="en-US" sz="2000" u="sng" dirty="0"/>
              <a:t>steady state solution</a:t>
            </a:r>
            <a:r>
              <a:rPr lang="en-US" sz="2000" dirty="0"/>
              <a:t>” in the differential equation …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313444"/>
              </p:ext>
            </p:extLst>
          </p:nvPr>
        </p:nvGraphicFramePr>
        <p:xfrm>
          <a:off x="633412" y="828891"/>
          <a:ext cx="3847486" cy="42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159000" imgH="241300" progId="Equation.3">
                  <p:embed/>
                </p:oleObj>
              </mc:Choice>
              <mc:Fallback>
                <p:oleObj name="Equazione" r:id="rId2" imgW="21590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" y="828891"/>
                        <a:ext cx="3847486" cy="423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04535"/>
              </p:ext>
            </p:extLst>
          </p:nvPr>
        </p:nvGraphicFramePr>
        <p:xfrm>
          <a:off x="633412" y="1532115"/>
          <a:ext cx="2173885" cy="4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57120" imgH="241200" progId="Equation.3">
                  <p:embed/>
                </p:oleObj>
              </mc:Choice>
              <mc:Fallback>
                <p:oleObj name="Equazione" r:id="rId4" imgW="12571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" y="1532115"/>
                        <a:ext cx="2173885" cy="41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82500"/>
              </p:ext>
            </p:extLst>
          </p:nvPr>
        </p:nvGraphicFramePr>
        <p:xfrm>
          <a:off x="633412" y="2020044"/>
          <a:ext cx="2974149" cy="131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39900" imgH="774700" progId="Equation.3">
                  <p:embed/>
                </p:oleObj>
              </mc:Choice>
              <mc:Fallback>
                <p:oleObj name="Equazione" r:id="rId6" imgW="1739900" imgH="774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" y="2020044"/>
                        <a:ext cx="2974149" cy="1316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o 13"/>
          <p:cNvGrpSpPr/>
          <p:nvPr/>
        </p:nvGrpSpPr>
        <p:grpSpPr>
          <a:xfrm>
            <a:off x="4021494" y="2327583"/>
            <a:ext cx="8170506" cy="718456"/>
            <a:chOff x="4124130" y="2327583"/>
            <a:chExt cx="8067869" cy="718456"/>
          </a:xfrm>
        </p:grpSpPr>
        <p:sp>
          <p:nvSpPr>
            <p:cNvPr id="9" name="CasellaDiTesto 8"/>
            <p:cNvSpPr txBox="1"/>
            <p:nvPr/>
          </p:nvSpPr>
          <p:spPr>
            <a:xfrm>
              <a:off x="4124130" y="2479295"/>
              <a:ext cx="80678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where 	       is the </a:t>
              </a:r>
              <a:r>
                <a:rPr lang="en-US" sz="2000" i="1" u="sng" dirty="0"/>
                <a:t>maximum </a:t>
              </a:r>
              <a:r>
                <a:rPr lang="en-US" sz="2000" i="1" u="sng"/>
                <a:t>amplitude</a:t>
              </a:r>
              <a:r>
                <a:rPr lang="en-US" sz="2000"/>
                <a:t>  and </a:t>
              </a:r>
              <a:r>
                <a:rPr lang="en-US" sz="2000" dirty="0"/>
                <a:t>	 is the </a:t>
              </a:r>
              <a:r>
                <a:rPr lang="en-US" sz="2000" b="1" i="1" dirty="0"/>
                <a:t>time constant </a:t>
              </a:r>
              <a:r>
                <a:rPr lang="en-US" sz="2000" dirty="0"/>
                <a:t> !</a:t>
              </a:r>
            </a:p>
          </p:txBody>
        </p:sp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153427"/>
                </p:ext>
              </p:extLst>
            </p:nvPr>
          </p:nvGraphicFramePr>
          <p:xfrm>
            <a:off x="5006916" y="2379959"/>
            <a:ext cx="379832" cy="648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228501" imgH="393529" progId="Equation.3">
                    <p:embed/>
                  </p:oleObj>
                </mc:Choice>
                <mc:Fallback>
                  <p:oleObj name="Equazione" r:id="rId8" imgW="228501" imgH="39352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6916" y="2379959"/>
                          <a:ext cx="379832" cy="6488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255942"/>
                </p:ext>
              </p:extLst>
            </p:nvPr>
          </p:nvGraphicFramePr>
          <p:xfrm>
            <a:off x="8860128" y="2327583"/>
            <a:ext cx="718456" cy="718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393529" imgH="393529" progId="Equation.3">
                    <p:embed/>
                  </p:oleObj>
                </mc:Choice>
                <mc:Fallback>
                  <p:oleObj name="Equazione" r:id="rId10" imgW="393529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0128" y="2327583"/>
                          <a:ext cx="718456" cy="7184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CasellaDiTesto 14"/>
          <p:cNvSpPr txBox="1"/>
          <p:nvPr/>
        </p:nvSpPr>
        <p:spPr>
          <a:xfrm>
            <a:off x="326571" y="3531862"/>
            <a:ext cx="7490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… calculating the modulus of the rationalized function, we will obtain: </a:t>
            </a: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55546"/>
              </p:ext>
            </p:extLst>
          </p:nvPr>
        </p:nvGraphicFramePr>
        <p:xfrm>
          <a:off x="9671623" y="638636"/>
          <a:ext cx="1318458" cy="41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736600" imgH="228600" progId="Equation.3">
                  <p:embed/>
                </p:oleObj>
              </mc:Choice>
              <mc:Fallback>
                <p:oleObj name="Equazione" r:id="rId12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1623" y="638636"/>
                        <a:ext cx="1318458" cy="412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2 4"/>
          <p:cNvCxnSpPr/>
          <p:nvPr/>
        </p:nvCxnSpPr>
        <p:spPr>
          <a:xfrm flipH="1">
            <a:off x="4804410" y="549399"/>
            <a:ext cx="2407920" cy="44501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61010" y="4282440"/>
                <a:ext cx="7534306" cy="814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1+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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∗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𝑗</m:t>
                          </m:r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  <a:ea typeface="Cambria Math"/>
                              <a:sym typeface="Symbol"/>
                            </a:rPr>
                            <m:t>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</a:rPr>
                            <m:t>1</m:t>
                          </m:r>
                          <m:r>
                            <a:rPr lang="it-IT" i="1" smtClean="0">
                              <a:latin typeface="Cambria Math"/>
                            </a:rPr>
                            <m:t>+</m:t>
                          </m:r>
                          <m:r>
                            <a:rPr lang="it-IT" i="1">
                              <a:latin typeface="Cambria Math"/>
                            </a:rPr>
                            <m:t>𝑗</m:t>
                          </m:r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  <a:ea typeface="Cambria Math"/>
                              <a:sym typeface="Symbol"/>
                            </a:rPr>
                            <m:t>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  <a:sym typeface="Symbol"/>
                                </a:rPr>
                                <m:t>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𝑗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  <m:r>
                            <a:rPr lang="it-IT" b="0" i="1" smtClean="0">
                              <a:latin typeface="Cambria Math"/>
                            </a:rPr>
                            <m:t>∗</m:t>
                          </m:r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  <a:ea typeface="Cambria Math"/>
                              <a:sym typeface="Symbol"/>
                            </a:rPr>
                            <m:t></m:t>
                          </m:r>
                        </m:num>
                        <m:den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" y="4282440"/>
                <a:ext cx="7534306" cy="81426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441960" y="5387340"/>
                <a:ext cx="8152681" cy="117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  <a:sym typeface="Symbol"/>
                                                </a:rPr>
                                                <m:t>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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  <a:sym typeface="Symbol"/>
                                                </a:rPr>
                                                <m:t>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  <a:sym typeface="Symbol"/>
                                        </a:rPr>
                                        <m:t>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  <m:r>
                                                <a:rPr lang="it-IT" i="1">
                                                  <a:latin typeface="Cambria Math"/>
                                                  <a:ea typeface="Cambria Math"/>
                                                  <a:sym typeface="Symbol"/>
                                                </a:rPr>
                                                <m:t>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  <a:sym typeface="Symbol"/>
                                            </a:rPr>
                                            <m:t>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5387340"/>
                <a:ext cx="8152681" cy="11717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ttore 1 23"/>
          <p:cNvCxnSpPr/>
          <p:nvPr/>
        </p:nvCxnSpPr>
        <p:spPr>
          <a:xfrm>
            <a:off x="5402580" y="5185410"/>
            <a:ext cx="109347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6766560" y="5185410"/>
            <a:ext cx="109347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7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904186"/>
              </p:ext>
            </p:extLst>
          </p:nvPr>
        </p:nvGraphicFramePr>
        <p:xfrm>
          <a:off x="667701" y="694014"/>
          <a:ext cx="1637103" cy="104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54100" imgH="673100" progId="Equation.3">
                  <p:embed/>
                </p:oleObj>
              </mc:Choice>
              <mc:Fallback>
                <p:oleObj name="Equazione" r:id="rId2" imgW="10541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1" y="694014"/>
                        <a:ext cx="1637103" cy="1047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9398"/>
              </p:ext>
            </p:extLst>
          </p:nvPr>
        </p:nvGraphicFramePr>
        <p:xfrm>
          <a:off x="2748542" y="906180"/>
          <a:ext cx="2514720" cy="112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46200" imgH="596900" progId="Equation.3">
                  <p:embed/>
                </p:oleObj>
              </mc:Choice>
              <mc:Fallback>
                <p:oleObj name="Equazione" r:id="rId4" imgW="13462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542" y="906180"/>
                        <a:ext cx="2514720" cy="112359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5609097" y="1071679"/>
            <a:ext cx="452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is the </a:t>
            </a:r>
            <a:r>
              <a:rPr lang="en-US" sz="2400" b="1" i="1" dirty="0">
                <a:solidFill>
                  <a:srgbClr val="0070C0"/>
                </a:solidFill>
              </a:rPr>
              <a:t>amplification</a:t>
            </a:r>
            <a:r>
              <a:rPr lang="en-US" sz="2400" dirty="0"/>
              <a:t> or </a:t>
            </a:r>
            <a:r>
              <a:rPr lang="en-US" sz="2400" b="1" i="1" dirty="0">
                <a:solidFill>
                  <a:srgbClr val="0070C0"/>
                </a:solidFill>
              </a:rPr>
              <a:t>gain</a:t>
            </a:r>
            <a:r>
              <a:rPr lang="en-US" sz="2400" dirty="0"/>
              <a:t> of the instrument !</a:t>
            </a:r>
          </a:p>
        </p:txBody>
      </p:sp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213266"/>
              </p:ext>
            </p:extLst>
          </p:nvPr>
        </p:nvGraphicFramePr>
        <p:xfrm>
          <a:off x="704271" y="4201732"/>
          <a:ext cx="1687458" cy="36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15559" imgH="215806" progId="Equation.3">
                  <p:embed/>
                </p:oleObj>
              </mc:Choice>
              <mc:Fallback>
                <p:oleObj name="Equazione" r:id="rId6" imgW="101555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71" y="4201732"/>
                        <a:ext cx="1687458" cy="3627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5609096" y="4119245"/>
            <a:ext cx="569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is the </a:t>
            </a:r>
            <a:r>
              <a:rPr lang="en-US" sz="2400" b="1" i="1" dirty="0">
                <a:solidFill>
                  <a:srgbClr val="0070C0"/>
                </a:solidFill>
              </a:rPr>
              <a:t>phase delay </a:t>
            </a:r>
            <a:r>
              <a:rPr lang="en-US" sz="2400" dirty="0"/>
              <a:t>of the instrument 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91961" y="1925594"/>
            <a:ext cx="315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/>
              <a:t>Output amplitude / maximum amplitude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52450" y="2785110"/>
                <a:ext cx="206377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𝑎𝑟𝑐𝑡𝑔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𝐼𝑚𝑚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𝑅𝑒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2785110"/>
                <a:ext cx="2063770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ttore 1 2"/>
          <p:cNvCxnSpPr/>
          <p:nvPr/>
        </p:nvCxnSpPr>
        <p:spPr>
          <a:xfrm>
            <a:off x="6381750" y="2233371"/>
            <a:ext cx="29432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3" y="693472"/>
            <a:ext cx="5559448" cy="36933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646" y="693472"/>
            <a:ext cx="5043717" cy="37688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9494" y="270588"/>
            <a:ext cx="447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order instrument </a:t>
            </a:r>
            <a:r>
              <a:rPr lang="en-US" sz="2000" b="1" u="sng" dirty="0">
                <a:solidFill>
                  <a:srgbClr val="C00000"/>
                </a:solidFill>
              </a:rPr>
              <a:t>frequency response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773436" y="279919"/>
            <a:ext cx="36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order instrument </a:t>
            </a:r>
            <a:r>
              <a:rPr lang="en-US" sz="2000" b="1" u="sng" dirty="0">
                <a:solidFill>
                  <a:srgbClr val="C00000"/>
                </a:solidFill>
              </a:rPr>
              <a:t>phase delay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82554" y="4539195"/>
            <a:ext cx="1159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diagram have on the </a:t>
            </a:r>
            <a:r>
              <a:rPr lang="en-US" sz="2000" i="1" dirty="0"/>
              <a:t>x</a:t>
            </a:r>
            <a:r>
              <a:rPr lang="en-US" sz="2000" dirty="0"/>
              <a:t> axis the non-dimensional variable  “</a:t>
            </a:r>
            <a:r>
              <a:rPr lang="el-GR" sz="2000" i="1" dirty="0"/>
              <a:t>ωλ</a:t>
            </a:r>
            <a:r>
              <a:rPr lang="it-IT" sz="2000" i="1" dirty="0"/>
              <a:t>»</a:t>
            </a:r>
            <a:r>
              <a:rPr lang="it-IT" sz="2000" dirty="0"/>
              <a:t>  and </a:t>
            </a:r>
            <a:r>
              <a:rPr lang="it-IT" sz="2000" dirty="0" err="1"/>
              <a:t>therefore</a:t>
            </a:r>
            <a:r>
              <a:rPr lang="it-IT" sz="2000" dirty="0"/>
              <a:t> </a:t>
            </a:r>
            <a:r>
              <a:rPr lang="en-US" sz="2000" dirty="0"/>
              <a:t>are </a:t>
            </a:r>
            <a:r>
              <a:rPr lang="en-US" sz="2000" i="1" u="sng" dirty="0"/>
              <a:t>normalized diagrams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7870" y="5355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uppo 13"/>
          <p:cNvGrpSpPr/>
          <p:nvPr/>
        </p:nvGrpSpPr>
        <p:grpSpPr>
          <a:xfrm>
            <a:off x="447870" y="5160985"/>
            <a:ext cx="11459084" cy="1304704"/>
            <a:chOff x="447870" y="5160985"/>
            <a:chExt cx="11459084" cy="1304704"/>
          </a:xfrm>
        </p:grpSpPr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988175"/>
                </p:ext>
              </p:extLst>
            </p:nvPr>
          </p:nvGraphicFramePr>
          <p:xfrm>
            <a:off x="447870" y="5160985"/>
            <a:ext cx="802432" cy="671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469696" imgH="393529" progId="Equation.3">
                    <p:embed/>
                  </p:oleObj>
                </mc:Choice>
                <mc:Fallback>
                  <p:oleObj name="Equazione" r:id="rId4" imgW="469696" imgH="393529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870" y="5160985"/>
                          <a:ext cx="802432" cy="6714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uppo 12"/>
            <p:cNvGrpSpPr/>
            <p:nvPr/>
          </p:nvGrpSpPr>
          <p:grpSpPr>
            <a:xfrm>
              <a:off x="1321696" y="5196777"/>
              <a:ext cx="10585258" cy="1268912"/>
              <a:chOff x="1321696" y="5196777"/>
              <a:chExt cx="10585258" cy="1268912"/>
            </a:xfrm>
          </p:grpSpPr>
          <p:graphicFrame>
            <p:nvGraphicFramePr>
              <p:cNvPr id="12" name="Oggetto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5729835"/>
                  </p:ext>
                </p:extLst>
              </p:nvPr>
            </p:nvGraphicFramePr>
            <p:xfrm>
              <a:off x="10301373" y="5196777"/>
              <a:ext cx="1605581" cy="6602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6" imgW="1016000" imgH="419100" progId="Equation.3">
                      <p:embed/>
                    </p:oleObj>
                  </mc:Choice>
                  <mc:Fallback>
                    <p:oleObj name="Equazione" r:id="rId6" imgW="1016000" imgH="4191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01373" y="5196777"/>
                            <a:ext cx="1605581" cy="660239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uppo 1"/>
              <p:cNvGrpSpPr/>
              <p:nvPr/>
            </p:nvGrpSpPr>
            <p:grpSpPr>
              <a:xfrm>
                <a:off x="1321696" y="5283375"/>
                <a:ext cx="9177192" cy="1182314"/>
                <a:chOff x="1321696" y="5283375"/>
                <a:chExt cx="9177192" cy="1182314"/>
              </a:xfrm>
            </p:grpSpPr>
            <p:sp>
              <p:nvSpPr>
                <p:cNvPr id="10" name="CasellaDiTesto 9"/>
                <p:cNvSpPr txBox="1"/>
                <p:nvPr/>
              </p:nvSpPr>
              <p:spPr>
                <a:xfrm>
                  <a:off x="1321696" y="5283375"/>
                  <a:ext cx="9177192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is the </a:t>
                  </a:r>
                  <a:r>
                    <a:rPr lang="en-US" sz="2000" b="1" i="1" dirty="0"/>
                    <a:t>characteristic frequency </a:t>
                  </a:r>
                  <a:r>
                    <a:rPr lang="en-US" sz="2000" dirty="0"/>
                    <a:t>of a </a:t>
                  </a:r>
                  <a:r>
                    <a:rPr lang="en-US" sz="2000" i="1" dirty="0"/>
                    <a:t>1</a:t>
                  </a:r>
                  <a:r>
                    <a:rPr lang="en-US" sz="2000" i="1" baseline="30000" dirty="0"/>
                    <a:t>st</a:t>
                  </a:r>
                  <a:r>
                    <a:rPr lang="en-US" sz="2000" i="1" dirty="0"/>
                    <a:t> order instrument</a:t>
                  </a:r>
                  <a:r>
                    <a:rPr lang="en-US" sz="2000" dirty="0"/>
                    <a:t> for which we have  </a:t>
                  </a:r>
                  <a:r>
                    <a:rPr lang="it-IT" sz="2000" i="1" dirty="0" err="1"/>
                    <a:t>ω</a:t>
                  </a:r>
                  <a:r>
                    <a:rPr lang="it-IT" sz="2000" i="1" baseline="-25000" dirty="0" err="1"/>
                    <a:t>c</a:t>
                  </a:r>
                  <a:r>
                    <a:rPr lang="it-IT" sz="2000" i="1" dirty="0" err="1"/>
                    <a:t>λ</a:t>
                  </a:r>
                  <a:r>
                    <a:rPr lang="it-IT" sz="2000" i="1" dirty="0"/>
                    <a:t> = 1  </a:t>
                  </a:r>
                  <a:r>
                    <a:rPr lang="it-IT" sz="2000" dirty="0"/>
                    <a:t>→ </a:t>
                  </a:r>
                  <a:endParaRPr lang="en-US" sz="2000" dirty="0"/>
                </a:p>
                <a:p>
                  <a:endParaRPr lang="en-US" sz="2000" dirty="0"/>
                </a:p>
                <a:p>
                  <a:r>
                    <a:rPr lang="en-US" sz="2000" dirty="0"/>
                    <a:t>therefore,  </a:t>
                  </a:r>
                  <a:r>
                    <a:rPr lang="el-GR" sz="2000" i="1" dirty="0"/>
                    <a:t>ω</a:t>
                  </a:r>
                  <a:r>
                    <a:rPr lang="it-IT" sz="2000" i="1" baseline="-25000" dirty="0"/>
                    <a:t>c</a:t>
                  </a:r>
                  <a:r>
                    <a:rPr lang="it-IT" sz="2000" dirty="0"/>
                    <a:t>  </a:t>
                  </a:r>
                  <a:r>
                    <a:rPr lang="it-IT" sz="2000" dirty="0" err="1"/>
                    <a:t>is</a:t>
                  </a:r>
                  <a:r>
                    <a:rPr lang="it-IT" sz="2000" dirty="0"/>
                    <a:t> the </a:t>
                  </a:r>
                  <a:r>
                    <a:rPr lang="it-IT" sz="2000" b="1" i="1" dirty="0" err="1"/>
                    <a:t>cut</a:t>
                  </a:r>
                  <a:r>
                    <a:rPr lang="it-IT" sz="2000" b="1" i="1" dirty="0"/>
                    <a:t>-off </a:t>
                  </a:r>
                  <a:r>
                    <a:rPr lang="it-IT" sz="2000" b="1" i="1" dirty="0" err="1"/>
                    <a:t>frequency</a:t>
                  </a:r>
                  <a:r>
                    <a:rPr lang="it-IT" sz="2000" b="1" i="1" dirty="0"/>
                    <a:t> </a:t>
                  </a:r>
                  <a:r>
                    <a:rPr lang="it-IT" sz="2000" dirty="0"/>
                    <a:t> with a  - 3db  </a:t>
                  </a:r>
                  <a:r>
                    <a:rPr lang="it-IT" sz="2000" dirty="0" err="1"/>
                    <a:t>attenuation</a:t>
                  </a:r>
                  <a:r>
                    <a:rPr lang="it-IT" sz="2000" dirty="0"/>
                    <a:t> :  </a:t>
                  </a:r>
                  <a:endParaRPr lang="en-US" sz="2000" dirty="0"/>
                </a:p>
              </p:txBody>
            </p:sp>
            <p:graphicFrame>
              <p:nvGraphicFramePr>
                <p:cNvPr id="15" name="Oggetto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5796347"/>
                    </p:ext>
                  </p:extLst>
                </p:nvPr>
              </p:nvGraphicFramePr>
              <p:xfrm>
                <a:off x="8315381" y="5807694"/>
                <a:ext cx="1203649" cy="65799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zione" r:id="rId8" imgW="710891" imgH="393529" progId="Equation.3">
                        <p:embed/>
                      </p:oleObj>
                    </mc:Choice>
                    <mc:Fallback>
                      <p:oleObj name="Equazione" r:id="rId8" imgW="710891" imgH="393529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315381" y="5807694"/>
                              <a:ext cx="1203649" cy="65799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6" name="Rettangolo 15"/>
          <p:cNvSpPr/>
          <p:nvPr/>
        </p:nvSpPr>
        <p:spPr>
          <a:xfrm>
            <a:off x="182880" y="5011695"/>
            <a:ext cx="11963399" cy="1629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23666"/>
              </p:ext>
            </p:extLst>
          </p:nvPr>
        </p:nvGraphicFramePr>
        <p:xfrm>
          <a:off x="5353050" y="69854"/>
          <a:ext cx="1800000" cy="80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346200" imgH="596900" progId="Equation.3">
                  <p:embed/>
                </p:oleObj>
              </mc:Choice>
              <mc:Fallback>
                <p:oleObj name="Equazione" r:id="rId10" imgW="1346200" imgH="59690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69854"/>
                        <a:ext cx="1800000" cy="8044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776044"/>
              </p:ext>
            </p:extLst>
          </p:nvPr>
        </p:nvGraphicFramePr>
        <p:xfrm>
          <a:off x="5411788" y="912813"/>
          <a:ext cx="1687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015559" imgH="215806" progId="Equation.3">
                  <p:embed/>
                </p:oleObj>
              </mc:Choice>
              <mc:Fallback>
                <p:oleObj name="Equazione" r:id="rId12" imgW="1015559" imgH="215806" progId="Equation.3">
                  <p:embed/>
                  <p:pic>
                    <p:nvPicPr>
                      <p:cNvPr id="0" name="Ogget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912813"/>
                        <a:ext cx="1687512" cy="361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779770" y="1729740"/>
            <a:ext cx="112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w"/>
            </a:pPr>
            <a:r>
              <a:rPr lang="it-IT">
                <a:solidFill>
                  <a:srgbClr val="C00000"/>
                </a:solidFill>
                <a:sym typeface="Wingdings" panose="05000000000000000000" pitchFamily="2" charset="2"/>
              </a:rPr>
              <a:t> 0</a:t>
            </a:r>
          </a:p>
          <a:p>
            <a:pPr marL="285750" indent="-285750">
              <a:buFont typeface="Symbol"/>
              <a:buChar char="w"/>
            </a:pPr>
            <a:r>
              <a:rPr lang="it-IT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it-IT">
                <a:solidFill>
                  <a:srgbClr val="C00000"/>
                </a:solidFill>
                <a:sym typeface="Symbol"/>
              </a:rPr>
              <a:t></a:t>
            </a:r>
          </a:p>
          <a:p>
            <a:pPr marL="285750" indent="-285750">
              <a:buFont typeface="Symbol"/>
              <a:buChar char="w"/>
            </a:pPr>
            <a:r>
              <a:rPr lang="it-IT">
                <a:solidFill>
                  <a:srgbClr val="C00000"/>
                </a:solidFill>
                <a:sym typeface="Symbol"/>
              </a:rPr>
              <a:t>=1/</a:t>
            </a:r>
            <a:endParaRPr 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6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9918" y="177282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3" y="716766"/>
            <a:ext cx="2400787" cy="5750178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3196590" y="177282"/>
            <a:ext cx="9171158" cy="6247864"/>
            <a:chOff x="3287797" y="216157"/>
            <a:chExt cx="9171158" cy="6247864"/>
          </a:xfrm>
        </p:grpSpPr>
        <p:grpSp>
          <p:nvGrpSpPr>
            <p:cNvPr id="12" name="Gruppo 11"/>
            <p:cNvGrpSpPr/>
            <p:nvPr/>
          </p:nvGrpSpPr>
          <p:grpSpPr>
            <a:xfrm>
              <a:off x="3287797" y="216157"/>
              <a:ext cx="9171158" cy="6247864"/>
              <a:chOff x="3474409" y="546614"/>
              <a:chExt cx="9171158" cy="6247864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3474409" y="546614"/>
                <a:ext cx="9171158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The “dynamic response” of the mercury thermometer </a:t>
                </a:r>
              </a:p>
              <a:p>
                <a:endParaRPr lang="en-US" dirty="0"/>
              </a:p>
              <a:p>
                <a:r>
                  <a:rPr lang="en-US"/>
                  <a:t>For </a:t>
                </a:r>
                <a:r>
                  <a:rPr lang="en-US" dirty="0"/>
                  <a:t>every </a:t>
                </a:r>
                <a:r>
                  <a:rPr lang="en-US" i="1" dirty="0"/>
                  <a:t>differential time interval </a:t>
                </a:r>
                <a:r>
                  <a:rPr lang="en-US" i="1" u="sng" dirty="0" err="1"/>
                  <a:t>dt</a:t>
                </a:r>
                <a:r>
                  <a:rPr lang="en-US" i="1" dirty="0"/>
                  <a:t> </a:t>
                </a:r>
                <a:r>
                  <a:rPr lang="en-US" dirty="0"/>
                  <a:t>that precedes the equilibrium condition we have:</a:t>
                </a:r>
              </a:p>
              <a:p>
                <a:endParaRPr lang="en-US" sz="1400" dirty="0"/>
              </a:p>
              <a:p>
                <a:r>
                  <a:rPr lang="en-US" i="1" dirty="0"/>
                  <a:t>Heat</a:t>
                </a:r>
                <a:r>
                  <a:rPr lang="en-US" dirty="0"/>
                  <a:t> </a:t>
                </a:r>
                <a:r>
                  <a:rPr lang="en-US"/>
                  <a:t>amount that the </a:t>
                </a:r>
                <a:r>
                  <a:rPr lang="en-US" dirty="0"/>
                  <a:t>environment “transfers to” the mercury:</a:t>
                </a:r>
              </a:p>
              <a:p>
                <a:endParaRPr lang="en-US" dirty="0"/>
              </a:p>
              <a:p>
                <a:r>
                  <a:rPr lang="en-US" i="1" dirty="0"/>
                  <a:t>Heat</a:t>
                </a:r>
                <a:r>
                  <a:rPr lang="en-US" dirty="0"/>
                  <a:t> the mercury “receives from” the environment: </a:t>
                </a:r>
              </a:p>
              <a:p>
                <a:endParaRPr lang="en-US" dirty="0"/>
              </a:p>
              <a:p>
                <a:r>
                  <a:rPr lang="en-US" dirty="0"/>
                  <a:t>Where:	</a:t>
                </a:r>
                <a:r>
                  <a:rPr lang="en-US" i="1" dirty="0"/>
                  <a:t>m</a:t>
                </a:r>
                <a:r>
                  <a:rPr lang="en-US" dirty="0"/>
                  <a:t>  is the total mercury </a:t>
                </a:r>
                <a:r>
                  <a:rPr lang="en-US" i="1" dirty="0"/>
                  <a:t>mass</a:t>
                </a:r>
              </a:p>
              <a:p>
                <a:r>
                  <a:rPr lang="en-US" dirty="0"/>
                  <a:t>	</a:t>
                </a:r>
                <a:r>
                  <a:rPr lang="en-US" i="1" dirty="0"/>
                  <a:t>c</a:t>
                </a:r>
                <a:r>
                  <a:rPr lang="en-US" dirty="0"/>
                  <a:t>  is the mercury </a:t>
                </a:r>
                <a:r>
                  <a:rPr lang="en-US" i="1" dirty="0"/>
                  <a:t>specific heat </a:t>
                </a:r>
              </a:p>
              <a:p>
                <a:r>
                  <a:rPr lang="en-US"/>
                  <a:t>	</a:t>
                </a:r>
                <a:r>
                  <a:rPr lang="en-US" i="1"/>
                  <a:t>k</a:t>
                </a:r>
                <a:r>
                  <a:rPr lang="en-US"/>
                  <a:t>  </a:t>
                </a:r>
                <a:r>
                  <a:rPr lang="en-US" dirty="0"/>
                  <a:t>is the </a:t>
                </a:r>
                <a:r>
                  <a:rPr lang="en-US" i="1" dirty="0"/>
                  <a:t>thermal exchange coefficient</a:t>
                </a:r>
              </a:p>
              <a:p>
                <a:r>
                  <a:rPr lang="en-US" dirty="0"/>
                  <a:t>	</a:t>
                </a:r>
                <a:r>
                  <a:rPr lang="en-US" i="1" dirty="0"/>
                  <a:t>A</a:t>
                </a:r>
                <a:r>
                  <a:rPr lang="en-US" dirty="0"/>
                  <a:t>  is the </a:t>
                </a:r>
                <a:r>
                  <a:rPr lang="en-US" i="1" dirty="0"/>
                  <a:t>thermal exchange surface</a:t>
                </a:r>
                <a:r>
                  <a:rPr lang="en-US" dirty="0"/>
                  <a:t> of the thermometer</a:t>
                </a:r>
              </a:p>
              <a:p>
                <a:endParaRPr lang="en-US" dirty="0"/>
              </a:p>
              <a:p>
                <a:r>
                  <a:rPr lang="en-US" dirty="0"/>
                  <a:t>The two </a:t>
                </a:r>
                <a:r>
                  <a:rPr lang="en-US" i="1" dirty="0"/>
                  <a:t>heat amounts</a:t>
                </a:r>
                <a:r>
                  <a:rPr lang="en-US" dirty="0"/>
                  <a:t> of above must be the same:</a:t>
                </a:r>
              </a:p>
              <a:p>
                <a:endParaRPr lang="en-US" dirty="0"/>
              </a:p>
              <a:p>
                <a:endParaRPr lang="en-US"/>
              </a:p>
              <a:p>
                <a:endParaRPr lang="en-US" sz="2400"/>
              </a:p>
              <a:p>
                <a:r>
                  <a:rPr lang="en-US"/>
                  <a:t>Then the </a:t>
                </a:r>
                <a:r>
                  <a:rPr lang="en-US" b="1" i="1" dirty="0"/>
                  <a:t>time constant </a:t>
                </a:r>
                <a:r>
                  <a:rPr lang="en-US" dirty="0"/>
                  <a:t>for this </a:t>
                </a:r>
                <a:r>
                  <a:rPr lang="en-US" b="1" dirty="0"/>
                  <a:t>1</a:t>
                </a:r>
                <a:r>
                  <a:rPr lang="en-US" b="1" baseline="30000" dirty="0"/>
                  <a:t>st</a:t>
                </a:r>
                <a:r>
                  <a:rPr lang="en-US" b="1" dirty="0"/>
                  <a:t> order </a:t>
                </a:r>
                <a:r>
                  <a:rPr lang="en-US" b="1"/>
                  <a:t>instrument </a:t>
                </a:r>
                <a:r>
                  <a:rPr lang="en-US"/>
                  <a:t>is </a:t>
                </a:r>
                <a:endParaRPr lang="en-US" dirty="0"/>
              </a:p>
              <a:p>
                <a:endParaRPr lang="en-US" dirty="0"/>
              </a:p>
              <a:p>
                <a:endParaRPr lang="en-US" sz="1400"/>
              </a:p>
              <a:p>
                <a:endParaRPr lang="en-US" dirty="0"/>
              </a:p>
              <a:p>
                <a:r>
                  <a:rPr lang="en-US" dirty="0"/>
                  <a:t>If  </a:t>
                </a:r>
                <a:r>
                  <a:rPr lang="en-US" i="1" dirty="0"/>
                  <a:t>λ = 1s  </a:t>
                </a:r>
                <a:r>
                  <a:rPr lang="en-US" dirty="0"/>
                  <a:t>then  </a:t>
                </a:r>
                <a:r>
                  <a:rPr lang="en-US" i="1" dirty="0" err="1"/>
                  <a:t>ωλ</a:t>
                </a:r>
                <a:r>
                  <a:rPr lang="en-US" i="1" dirty="0"/>
                  <a:t> = 1  </a:t>
                </a:r>
                <a:r>
                  <a:rPr lang="en-US" dirty="0"/>
                  <a:t>→ 		and   	            →			  </a:t>
                </a:r>
                <a:r>
                  <a:rPr lang="en-US" i="1" dirty="0"/>
                  <a:t>quite </a:t>
                </a:r>
                <a:r>
                  <a:rPr lang="en-US" i="1" u="sng" dirty="0"/>
                  <a:t>slow</a:t>
                </a:r>
                <a:r>
                  <a:rPr lang="en-US" i="1" dirty="0"/>
                  <a:t> </a:t>
                </a:r>
                <a:r>
                  <a:rPr lang="en-US" dirty="0"/>
                  <a:t>!</a:t>
                </a:r>
              </a:p>
            </p:txBody>
          </p:sp>
          <p:graphicFrame>
            <p:nvGraphicFramePr>
              <p:cNvPr id="6" name="Oggetto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6563541"/>
                  </p:ext>
                </p:extLst>
              </p:nvPr>
            </p:nvGraphicFramePr>
            <p:xfrm>
              <a:off x="9559471" y="1607609"/>
              <a:ext cx="1887883" cy="379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3" imgW="1144440" imgH="230040" progId="Equation.3">
                      <p:embed/>
                    </p:oleObj>
                  </mc:Choice>
                  <mc:Fallback>
                    <p:oleObj name="Equazione" r:id="rId3" imgW="1144440" imgH="230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559471" y="1607609"/>
                            <a:ext cx="1887883" cy="37967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ggetto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3701598"/>
                  </p:ext>
                </p:extLst>
              </p:nvPr>
            </p:nvGraphicFramePr>
            <p:xfrm>
              <a:off x="9535818" y="2157297"/>
              <a:ext cx="1416933" cy="3556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5" imgW="822960" imgH="205920" progId="Equation.3">
                      <p:embed/>
                    </p:oleObj>
                  </mc:Choice>
                  <mc:Fallback>
                    <p:oleObj name="Equazione" r:id="rId5" imgW="822960" imgH="20592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9535818" y="2157297"/>
                            <a:ext cx="1416933" cy="35560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1357647"/>
                </p:ext>
              </p:extLst>
            </p:nvPr>
          </p:nvGraphicFramePr>
          <p:xfrm>
            <a:off x="3790082" y="4193363"/>
            <a:ext cx="2209800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1397000" imgH="228600" progId="Equation.3">
                    <p:embed/>
                  </p:oleObj>
                </mc:Choice>
                <mc:Fallback>
                  <p:oleObj name="Equazione" r:id="rId7" imgW="13970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082" y="4193363"/>
                          <a:ext cx="2209800" cy="3603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gget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381190"/>
                </p:ext>
              </p:extLst>
            </p:nvPr>
          </p:nvGraphicFramePr>
          <p:xfrm>
            <a:off x="6695207" y="4072713"/>
            <a:ext cx="20970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1358310" imgH="393529" progId="Equation.3">
                    <p:embed/>
                  </p:oleObj>
                </mc:Choice>
                <mc:Fallback>
                  <p:oleObj name="Equazione" r:id="rId9" imgW="1358310" imgH="393529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5207" y="4072713"/>
                          <a:ext cx="2097088" cy="600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093310"/>
                </p:ext>
              </p:extLst>
            </p:nvPr>
          </p:nvGraphicFramePr>
          <p:xfrm>
            <a:off x="9993076" y="4056336"/>
            <a:ext cx="1651519" cy="621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1" imgW="1040948" imgH="393529" progId="Equation.3">
                    <p:embed/>
                  </p:oleObj>
                </mc:Choice>
                <mc:Fallback>
                  <p:oleObj name="Equazione" r:id="rId11" imgW="1040948" imgH="39352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93076" y="4056336"/>
                          <a:ext cx="1651519" cy="621214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8467724"/>
                </p:ext>
              </p:extLst>
            </p:nvPr>
          </p:nvGraphicFramePr>
          <p:xfrm>
            <a:off x="8578682" y="4785907"/>
            <a:ext cx="802433" cy="632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3" imgW="495085" imgH="393529" progId="Equation.3">
                    <p:embed/>
                  </p:oleObj>
                </mc:Choice>
                <mc:Fallback>
                  <p:oleObj name="Equazione" r:id="rId13" imgW="495085" imgH="393529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8682" y="4785907"/>
                          <a:ext cx="802433" cy="63268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830810"/>
              </p:ext>
            </p:extLst>
          </p:nvPr>
        </p:nvGraphicFramePr>
        <p:xfrm>
          <a:off x="5771297" y="5938465"/>
          <a:ext cx="877078" cy="37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533169" imgH="228501" progId="Equation.3">
                  <p:embed/>
                </p:oleObj>
              </mc:Choice>
              <mc:Fallback>
                <p:oleObj name="Equazione" r:id="rId15" imgW="533169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297" y="5938465"/>
                        <a:ext cx="877078" cy="375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284533"/>
              </p:ext>
            </p:extLst>
          </p:nvPr>
        </p:nvGraphicFramePr>
        <p:xfrm>
          <a:off x="7474198" y="5952547"/>
          <a:ext cx="839754" cy="38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7" imgW="508000" imgH="228600" progId="Equation.3">
                  <p:embed/>
                </p:oleObj>
              </mc:Choice>
              <mc:Fallback>
                <p:oleObj name="Equazione" r:id="rId17" imgW="5080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198" y="5952547"/>
                        <a:ext cx="839754" cy="3802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416728"/>
              </p:ext>
            </p:extLst>
          </p:nvPr>
        </p:nvGraphicFramePr>
        <p:xfrm>
          <a:off x="8819623" y="5820138"/>
          <a:ext cx="1784096" cy="60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9" imgW="1143000" imgH="393700" progId="Equation.3">
                  <p:embed/>
                </p:oleObj>
              </mc:Choice>
              <mc:Fallback>
                <p:oleObj name="Equazione" r:id="rId19" imgW="1143000" imgH="3937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9623" y="5820138"/>
                        <a:ext cx="1784096" cy="609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tangolo 1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8957310" y="4331970"/>
            <a:ext cx="4914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9776460" y="3931920"/>
            <a:ext cx="1962150" cy="1413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9821129" y="4838700"/>
                <a:ext cx="1538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129" y="4838700"/>
                <a:ext cx="1538370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0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46675" y="182057"/>
            <a:ext cx="349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Second-order instruments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8" y="856993"/>
            <a:ext cx="3449595" cy="283789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00875" y="901064"/>
            <a:ext cx="848913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second-order instrument</a:t>
            </a:r>
            <a:r>
              <a:rPr lang="en-US" sz="2000" dirty="0"/>
              <a:t> can “store energy” in </a:t>
            </a:r>
            <a:r>
              <a:rPr lang="en-US" sz="2000" i="1" u="sng" dirty="0"/>
              <a:t>two</a:t>
            </a:r>
            <a:r>
              <a:rPr lang="en-US" sz="2000" dirty="0"/>
              <a:t> of its inner elements !</a:t>
            </a:r>
          </a:p>
          <a:p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2000" b="1" i="1" dirty="0"/>
              <a:t>k</a:t>
            </a:r>
            <a:r>
              <a:rPr lang="en-US" sz="2000" dirty="0"/>
              <a:t>   →   the elastic spring stores </a:t>
            </a:r>
            <a:r>
              <a:rPr lang="en-US" sz="2000" i="1" u="sng" dirty="0"/>
              <a:t>potential energy </a:t>
            </a:r>
          </a:p>
          <a:p>
            <a:pPr>
              <a:lnSpc>
                <a:spcPct val="110000"/>
              </a:lnSpc>
            </a:pPr>
            <a:r>
              <a:rPr lang="en-US" sz="2000" b="1" i="1" dirty="0"/>
              <a:t>m</a:t>
            </a:r>
            <a:r>
              <a:rPr lang="en-US" sz="2000" i="1" dirty="0"/>
              <a:t>  </a:t>
            </a:r>
            <a:r>
              <a:rPr lang="en-US" sz="2000" dirty="0"/>
              <a:t>→   the moving mass stores </a:t>
            </a:r>
            <a:r>
              <a:rPr lang="en-US" sz="2000" i="1" u="sng" dirty="0"/>
              <a:t>kinetic energy</a:t>
            </a:r>
            <a:r>
              <a:rPr lang="en-US" sz="2000" dirty="0"/>
              <a:t>  </a:t>
            </a:r>
          </a:p>
          <a:p>
            <a:endParaRPr lang="en-US" sz="1600" dirty="0"/>
          </a:p>
          <a:p>
            <a:r>
              <a:rPr lang="en-US" sz="2000" dirty="0"/>
              <a:t>The </a:t>
            </a:r>
            <a:r>
              <a:rPr lang="en-US" sz="2000" i="1" dirty="0"/>
              <a:t>differential equation</a:t>
            </a:r>
            <a:r>
              <a:rPr lang="en-US" sz="2000" dirty="0"/>
              <a:t> that describes the “free movement” of the </a:t>
            </a:r>
            <a:r>
              <a:rPr lang="en-US" sz="2000" i="1" u="sng" dirty="0"/>
              <a:t>indicator </a:t>
            </a:r>
            <a:r>
              <a:rPr lang="en-US" sz="2000" b="1" i="1" u="sng" dirty="0"/>
              <a:t>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906379"/>
              </p:ext>
            </p:extLst>
          </p:nvPr>
        </p:nvGraphicFramePr>
        <p:xfrm>
          <a:off x="6558631" y="2994672"/>
          <a:ext cx="2212042" cy="70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320227" imgH="418918" progId="Equation.3">
                  <p:embed/>
                </p:oleObj>
              </mc:Choice>
              <mc:Fallback>
                <p:oleObj name="Equazione" r:id="rId3" imgW="1320227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631" y="2994672"/>
                        <a:ext cx="2212042" cy="700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uppo 12"/>
          <p:cNvGrpSpPr/>
          <p:nvPr/>
        </p:nvGrpSpPr>
        <p:grpSpPr>
          <a:xfrm>
            <a:off x="312665" y="4128585"/>
            <a:ext cx="11547866" cy="2625334"/>
            <a:chOff x="354228" y="4250239"/>
            <a:chExt cx="11547866" cy="2625334"/>
          </a:xfrm>
        </p:grpSpPr>
        <p:sp>
          <p:nvSpPr>
            <p:cNvPr id="8" name="CasellaDiTesto 7"/>
            <p:cNvSpPr txBox="1"/>
            <p:nvPr/>
          </p:nvSpPr>
          <p:spPr>
            <a:xfrm>
              <a:off x="354228" y="4250239"/>
              <a:ext cx="11547866" cy="262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If we consider the very particular case for which  </a:t>
              </a:r>
              <a:r>
                <a:rPr lang="en-US" sz="2000" i="1" dirty="0"/>
                <a:t>c = 0</a:t>
              </a:r>
              <a:r>
                <a:rPr lang="en-US" sz="2000" dirty="0"/>
                <a:t>  we get the important limit situation described by :</a:t>
              </a:r>
            </a:p>
            <a:p>
              <a:pPr>
                <a:lnSpc>
                  <a:spcPct val="110000"/>
                </a:lnSpc>
              </a:pPr>
              <a:endParaRPr lang="en-US" sz="1600" dirty="0"/>
            </a:p>
            <a:p>
              <a:pPr>
                <a:lnSpc>
                  <a:spcPct val="110000"/>
                </a:lnSpc>
              </a:pPr>
              <a:r>
                <a:rPr lang="en-US" sz="2000"/>
                <a:t>	</a:t>
              </a:r>
              <a:r>
                <a:rPr lang="en-US" sz="2000" dirty="0"/>
                <a:t>	where		  and  </a:t>
              </a:r>
              <a:r>
                <a:rPr lang="en-US" sz="2000" b="1" i="1" dirty="0" err="1"/>
                <a:t>ω</a:t>
              </a:r>
              <a:r>
                <a:rPr lang="en-US" sz="2000" b="1" i="1" baseline="-25000" dirty="0" err="1"/>
                <a:t>n</a:t>
              </a:r>
              <a:r>
                <a:rPr lang="en-US" sz="2000" dirty="0"/>
                <a:t>  is the </a:t>
              </a:r>
              <a:r>
                <a:rPr lang="en-US" sz="2000" b="1" i="1" u="sng" dirty="0">
                  <a:solidFill>
                    <a:srgbClr val="0070C0"/>
                  </a:solidFill>
                </a:rPr>
                <a:t>natural frequency</a:t>
              </a:r>
              <a:r>
                <a:rPr lang="en-US" sz="2000" b="1" dirty="0"/>
                <a:t> </a:t>
              </a:r>
              <a:r>
                <a:rPr lang="en-US" sz="2000" dirty="0"/>
                <a:t>of the instrument !</a:t>
              </a:r>
            </a:p>
            <a:p>
              <a:pPr>
                <a:lnSpc>
                  <a:spcPct val="110000"/>
                </a:lnSpc>
              </a:pPr>
              <a:endParaRPr lang="en-US" dirty="0"/>
            </a:p>
            <a:p>
              <a:pPr>
                <a:lnSpc>
                  <a:spcPct val="120000"/>
                </a:lnSpc>
              </a:pPr>
              <a:r>
                <a:rPr lang="en-US" sz="2000" u="sng" dirty="0"/>
                <a:t>A system like this has NO damping and, if pulled from its equilibrium position  </a:t>
              </a:r>
              <a:r>
                <a:rPr lang="en-US" sz="2000" i="1" u="sng" dirty="0"/>
                <a:t>x = 0</a:t>
              </a:r>
              <a:r>
                <a:rPr lang="en-US" sz="2000" u="sng" dirty="0"/>
                <a:t>, it will oscillate indefinitely with a frequency  </a:t>
              </a:r>
              <a:r>
                <a:rPr lang="en-US" sz="2000" i="1" u="sng" dirty="0" err="1"/>
                <a:t>ω</a:t>
              </a:r>
              <a:r>
                <a:rPr lang="en-US" sz="2000" i="1" u="sng" baseline="-25000" dirty="0" err="1"/>
                <a:t>n</a:t>
              </a:r>
              <a:r>
                <a:rPr lang="en-US" sz="2000" i="1" u="sng" dirty="0"/>
                <a:t>  </a:t>
              </a:r>
              <a:r>
                <a:rPr lang="en-US" sz="2000" u="sng" dirty="0"/>
                <a:t>and will NEVER stop !</a:t>
              </a:r>
            </a:p>
            <a:p>
              <a:pPr>
                <a:lnSpc>
                  <a:spcPct val="110000"/>
                </a:lnSpc>
              </a:pPr>
              <a:endParaRPr lang="en-US" sz="1200"/>
            </a:p>
            <a:p>
              <a:pPr algn="r">
                <a:lnSpc>
                  <a:spcPct val="110000"/>
                </a:lnSpc>
              </a:pPr>
              <a:r>
                <a:rPr lang="en-US" sz="2000"/>
                <a:t>Of </a:t>
              </a:r>
              <a:r>
                <a:rPr lang="en-US" sz="2000" dirty="0"/>
                <a:t>course, it’s an IDEAL system …</a:t>
              </a:r>
            </a:p>
          </p:txBody>
        </p:sp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8247422"/>
                </p:ext>
              </p:extLst>
            </p:nvPr>
          </p:nvGraphicFramePr>
          <p:xfrm>
            <a:off x="661085" y="4745033"/>
            <a:ext cx="1357185" cy="628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901309" imgH="418918" progId="Equation.3">
                    <p:embed/>
                  </p:oleObj>
                </mc:Choice>
                <mc:Fallback>
                  <p:oleObj name="Equazione" r:id="rId5" imgW="901309" imgH="418918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85" y="4745033"/>
                          <a:ext cx="1357185" cy="6285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2237720"/>
                </p:ext>
              </p:extLst>
            </p:nvPr>
          </p:nvGraphicFramePr>
          <p:xfrm>
            <a:off x="3229234" y="4763074"/>
            <a:ext cx="774356" cy="61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495085" imgH="393529" progId="Equation.3">
                    <p:embed/>
                  </p:oleObj>
                </mc:Choice>
                <mc:Fallback>
                  <p:oleObj name="Equazione" r:id="rId7" imgW="495085" imgH="393529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9234" y="4763074"/>
                          <a:ext cx="774356" cy="61055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accent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ttangolo 1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3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16351" y="82266"/>
            <a:ext cx="638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RAPIDITY (</a:t>
            </a:r>
            <a:r>
              <a:rPr lang="it-IT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1950" y="860952"/>
            <a:ext cx="1166445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So far the </a:t>
            </a:r>
            <a:r>
              <a:rPr lang="en-US" sz="2000" b="1" i="1" dirty="0"/>
              <a:t>measurand</a:t>
            </a:r>
            <a:r>
              <a:rPr lang="en-US" sz="2000" dirty="0"/>
              <a:t> (the </a:t>
            </a:r>
            <a:r>
              <a:rPr lang="en-US" sz="2000" i="1" dirty="0"/>
              <a:t>physical quantity</a:t>
            </a:r>
            <a:r>
              <a:rPr lang="en-US" sz="2000" dirty="0"/>
              <a:t> for which we wish to </a:t>
            </a:r>
            <a:r>
              <a:rPr lang="en-US" sz="2000" i="1" dirty="0"/>
              <a:t>measure the intensity</a:t>
            </a:r>
            <a:r>
              <a:rPr lang="en-US" sz="2000" dirty="0"/>
              <a:t>) has been considered </a:t>
            </a:r>
            <a:r>
              <a:rPr lang="en-US" sz="2000" u="sng" dirty="0"/>
              <a:t>strictly CONSTANT</a:t>
            </a:r>
            <a:r>
              <a:rPr lang="en-US" sz="2000" dirty="0"/>
              <a:t>  during the whole measurement procedure !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From here on it will </a:t>
            </a:r>
            <a:r>
              <a:rPr lang="en-US" sz="2000" u="sng" dirty="0"/>
              <a:t>change its intensity</a:t>
            </a:r>
            <a:r>
              <a:rPr lang="en-US" sz="2000" dirty="0"/>
              <a:t> with time during the measurement … the </a:t>
            </a:r>
            <a:r>
              <a:rPr lang="en-US" sz="2000" i="1" dirty="0"/>
              <a:t>measurand</a:t>
            </a:r>
            <a:r>
              <a:rPr lang="en-US" sz="2000" dirty="0"/>
              <a:t> becomes a </a:t>
            </a:r>
            <a:r>
              <a:rPr lang="en-US" sz="2000" i="1" u="sng" dirty="0"/>
              <a:t>function of time ! 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665873" y="2538588"/>
            <a:ext cx="4300955" cy="983192"/>
            <a:chOff x="1768949" y="2894541"/>
            <a:chExt cx="3369622" cy="548217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>
              <a:off x="2219451" y="3168649"/>
              <a:ext cx="596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816351" y="2894541"/>
              <a:ext cx="1164167" cy="548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r"/>
                  <a:tab pos="3060700" algn="ctr"/>
                  <a:tab pos="6119813" algn="r"/>
                </a:tabLst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1"/>
            <p:cNvSpPr>
              <a:spLocks noChangeShapeType="1"/>
            </p:cNvSpPr>
            <p:nvPr/>
          </p:nvSpPr>
          <p:spPr bwMode="auto">
            <a:xfrm>
              <a:off x="3980519" y="3168648"/>
              <a:ext cx="596899" cy="8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68949" y="3065681"/>
              <a:ext cx="3369622" cy="205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i(t)</a:t>
              </a: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       </a:t>
              </a:r>
              <a:r>
                <a:rPr kumimoji="0" lang="it-IT" altLang="it-IT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it-IT" altLang="it-IT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Instrument</a:t>
              </a: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	</a:t>
              </a:r>
              <a:r>
                <a:rPr kumimoji="0" lang="it-IT" altLang="it-IT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u(t)  </a:t>
              </a:r>
              <a:endPara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5596467" y="2676241"/>
            <a:ext cx="623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both the </a:t>
            </a:r>
            <a:r>
              <a:rPr lang="en-US" sz="2000" b="1" i="1" dirty="0"/>
              <a:t>input measurand </a:t>
            </a:r>
            <a:r>
              <a:rPr lang="en-US" sz="2000" dirty="0"/>
              <a:t>and the </a:t>
            </a:r>
            <a:r>
              <a:rPr lang="en-US" sz="2000" b="1" i="1" dirty="0"/>
              <a:t>output measurement </a:t>
            </a:r>
            <a:r>
              <a:rPr lang="en-US" sz="2000" dirty="0"/>
              <a:t>are functions of time   →   </a:t>
            </a:r>
            <a:r>
              <a:rPr lang="en-US" sz="2000" b="1" i="1" dirty="0" err="1"/>
              <a:t>i</a:t>
            </a:r>
            <a:r>
              <a:rPr lang="en-US" sz="2000" b="1" i="1" dirty="0"/>
              <a:t>(t)   u(t</a:t>
            </a:r>
            <a:r>
              <a:rPr lang="en-US" sz="2000" dirty="0"/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9470" y="3892592"/>
            <a:ext cx="120369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We may call </a:t>
            </a:r>
            <a:r>
              <a:rPr lang="en-US" sz="2000" b="1" i="1" u="sng" dirty="0"/>
              <a:t>rapidity of an instrument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“the attitude to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correctly follow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changes of the measurand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during time”</a:t>
            </a:r>
          </a:p>
          <a:p>
            <a:pPr>
              <a:spcAft>
                <a:spcPts val="600"/>
              </a:spcAft>
            </a:pPr>
            <a:endParaRPr lang="en-US" sz="1000" dirty="0"/>
          </a:p>
          <a:p>
            <a:pPr>
              <a:spcAft>
                <a:spcPts val="600"/>
              </a:spcAft>
            </a:pPr>
            <a:r>
              <a:rPr lang="en-US" sz="2000" dirty="0"/>
              <a:t>Rapidity of </a:t>
            </a:r>
            <a:r>
              <a:rPr lang="en-US" sz="2000" i="1" dirty="0"/>
              <a:t>mechanical instruments</a:t>
            </a:r>
            <a:r>
              <a:rPr lang="en-US" sz="2000" dirty="0"/>
              <a:t> is always limited by the </a:t>
            </a:r>
            <a:r>
              <a:rPr lang="en-US" sz="2000" b="1" i="1" u="sng" dirty="0"/>
              <a:t>inertia</a:t>
            </a:r>
            <a:r>
              <a:rPr lang="en-US" sz="2000" dirty="0"/>
              <a:t> and the </a:t>
            </a:r>
            <a:r>
              <a:rPr lang="en-US" sz="2000" b="1" i="1" u="sng" dirty="0"/>
              <a:t>damping effects</a:t>
            </a:r>
            <a:r>
              <a:rPr lang="en-US" sz="2000" dirty="0"/>
              <a:t> of its moving parts !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Rapidity for </a:t>
            </a:r>
            <a:r>
              <a:rPr lang="en-US" sz="2000" i="1" dirty="0"/>
              <a:t>electronic instruments</a:t>
            </a:r>
            <a:r>
              <a:rPr lang="en-US" sz="2000" dirty="0"/>
              <a:t> is always limited by the combination of its </a:t>
            </a:r>
            <a:r>
              <a:rPr lang="en-US" sz="2000" b="1" i="1" u="sng" dirty="0"/>
              <a:t>capacitive</a:t>
            </a:r>
            <a:r>
              <a:rPr lang="en-US" sz="2000" dirty="0"/>
              <a:t> and </a:t>
            </a:r>
            <a:r>
              <a:rPr lang="en-US" sz="2000" b="1" i="1" u="sng" dirty="0"/>
              <a:t>inductive </a:t>
            </a:r>
            <a:r>
              <a:rPr lang="en-US" sz="2000" b="1" i="1" u="sng" dirty="0" err="1"/>
              <a:t>reactances</a:t>
            </a:r>
            <a:r>
              <a:rPr lang="en-US" sz="2000" b="1" i="1" u="sng" dirty="0"/>
              <a:t> </a:t>
            </a:r>
            <a:r>
              <a:rPr lang="en-US" sz="2000" dirty="0"/>
              <a:t>!</a:t>
            </a:r>
          </a:p>
          <a:p>
            <a:pPr>
              <a:spcAft>
                <a:spcPts val="600"/>
              </a:spcAft>
            </a:pPr>
            <a:endParaRPr lang="en-US" sz="9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An instrument with </a:t>
            </a:r>
            <a:r>
              <a:rPr lang="en-US" sz="2000" i="1" u="sng" dirty="0"/>
              <a:t>insufficient rapidity</a:t>
            </a:r>
            <a:r>
              <a:rPr lang="en-US" sz="2000" dirty="0"/>
              <a:t> (</a:t>
            </a:r>
            <a:r>
              <a:rPr lang="en-US" sz="2000" b="1" i="1" dirty="0"/>
              <a:t>insufficient dynamic response</a:t>
            </a:r>
            <a:r>
              <a:rPr lang="en-US" sz="2000" dirty="0"/>
              <a:t>) during a measurement will output a </a:t>
            </a:r>
            <a:r>
              <a:rPr lang="en-US" sz="2000" i="1" dirty="0"/>
              <a:t>measurement waveform</a:t>
            </a:r>
            <a:r>
              <a:rPr lang="en-US" sz="2000" dirty="0"/>
              <a:t> which will be </a:t>
            </a:r>
            <a:r>
              <a:rPr lang="en-US" sz="2000" u="sng" dirty="0"/>
              <a:t>attenuated</a:t>
            </a:r>
            <a:r>
              <a:rPr lang="en-US" sz="2000" dirty="0"/>
              <a:t> and </a:t>
            </a:r>
            <a:r>
              <a:rPr lang="en-US" sz="2000" u="sng" dirty="0"/>
              <a:t>out of phase</a:t>
            </a:r>
            <a:r>
              <a:rPr lang="en-US" sz="2000" dirty="0"/>
              <a:t> (delayed) with respect to the measurand !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70C0"/>
                </a:solidFill>
              </a:rPr>
              <a:t>The </a:t>
            </a:r>
            <a:r>
              <a:rPr lang="en-US" sz="2200" i="1" dirty="0">
                <a:solidFill>
                  <a:srgbClr val="0070C0"/>
                </a:solidFill>
              </a:rPr>
              <a:t>output measurement waveform</a:t>
            </a:r>
            <a:r>
              <a:rPr lang="en-US" sz="2200" dirty="0">
                <a:solidFill>
                  <a:srgbClr val="0070C0"/>
                </a:solidFill>
              </a:rPr>
              <a:t> will be </a:t>
            </a:r>
            <a:r>
              <a:rPr lang="en-US" sz="2200" b="1" i="1" dirty="0">
                <a:solidFill>
                  <a:srgbClr val="0070C0"/>
                </a:solidFill>
              </a:rPr>
              <a:t>distorted</a:t>
            </a:r>
            <a:r>
              <a:rPr lang="en-US" sz="2200" dirty="0">
                <a:solidFill>
                  <a:srgbClr val="0070C0"/>
                </a:solidFill>
              </a:rPr>
              <a:t> with respect to the </a:t>
            </a:r>
            <a:r>
              <a:rPr lang="en-US" sz="2200" i="1" dirty="0">
                <a:solidFill>
                  <a:srgbClr val="0070C0"/>
                </a:solidFill>
              </a:rPr>
              <a:t>input measurand waveform</a:t>
            </a:r>
            <a:r>
              <a:rPr lang="en-US" sz="2200" dirty="0">
                <a:solidFill>
                  <a:srgbClr val="0070C0"/>
                </a:solidFill>
              </a:rPr>
              <a:t> …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5400" y="35983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ggetto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21649"/>
              </p:ext>
            </p:extLst>
          </p:nvPr>
        </p:nvGraphicFramePr>
        <p:xfrm>
          <a:off x="9274076" y="897149"/>
          <a:ext cx="1843432" cy="39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54100" imgH="228600" progId="Equation.3">
                  <p:embed/>
                </p:oleObj>
              </mc:Choice>
              <mc:Fallback>
                <p:oleObj name="Equazione" r:id="rId2" imgW="1054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4076" y="897149"/>
                        <a:ext cx="1843432" cy="398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gget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42369"/>
              </p:ext>
            </p:extLst>
          </p:nvPr>
        </p:nvGraphicFramePr>
        <p:xfrm>
          <a:off x="8963358" y="2137227"/>
          <a:ext cx="938142" cy="297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571004" imgH="177646" progId="Equation.3">
                  <p:embed/>
                </p:oleObj>
              </mc:Choice>
              <mc:Fallback>
                <p:oleObj name="Equazione" r:id="rId4" imgW="57100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358" y="2137227"/>
                        <a:ext cx="938142" cy="297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ggetto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521988"/>
              </p:ext>
            </p:extLst>
          </p:nvPr>
        </p:nvGraphicFramePr>
        <p:xfrm>
          <a:off x="1228955" y="3548767"/>
          <a:ext cx="1902941" cy="35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95400" imgH="241300" progId="Equation.3">
                  <p:embed/>
                </p:oleObj>
              </mc:Choice>
              <mc:Fallback>
                <p:oleObj r:id="rId6" imgW="1295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955" y="3548767"/>
                        <a:ext cx="1902941" cy="359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gget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75870"/>
              </p:ext>
            </p:extLst>
          </p:nvPr>
        </p:nvGraphicFramePr>
        <p:xfrm>
          <a:off x="4066623" y="3352241"/>
          <a:ext cx="2347126" cy="69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36700" imgH="457200" progId="Equation.3">
                  <p:embed/>
                </p:oleObj>
              </mc:Choice>
              <mc:Fallback>
                <p:oleObj r:id="rId8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623" y="3352241"/>
                        <a:ext cx="2347126" cy="699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ggetto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04230"/>
              </p:ext>
            </p:extLst>
          </p:nvPr>
        </p:nvGraphicFramePr>
        <p:xfrm>
          <a:off x="7493418" y="3386153"/>
          <a:ext cx="1647362" cy="69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079500" imgH="457200" progId="Equation.3">
                  <p:embed/>
                </p:oleObj>
              </mc:Choice>
              <mc:Fallback>
                <p:oleObj name="Equazione" r:id="rId10" imgW="1079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418" y="3386153"/>
                        <a:ext cx="1647362" cy="699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uppo 78"/>
          <p:cNvGrpSpPr/>
          <p:nvPr/>
        </p:nvGrpSpPr>
        <p:grpSpPr>
          <a:xfrm>
            <a:off x="238963" y="121488"/>
            <a:ext cx="11744554" cy="6290953"/>
            <a:chOff x="295127" y="133273"/>
            <a:chExt cx="11719249" cy="6290953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295127" y="133273"/>
              <a:ext cx="11719249" cy="629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/>
                <a:t>In the real case of the  </a:t>
              </a:r>
              <a:r>
                <a:rPr lang="en-US" sz="2000" b="1" i="1"/>
                <a:t>step response</a:t>
              </a:r>
              <a:r>
                <a:rPr lang="en-US" sz="2000"/>
                <a:t>, </a:t>
              </a:r>
              <a:r>
                <a:rPr lang="en-US" sz="2000" dirty="0"/>
                <a:t>an </a:t>
              </a:r>
              <a:r>
                <a:rPr lang="en-US" sz="2000" i="1" dirty="0"/>
                <a:t>input variable</a:t>
              </a:r>
              <a:r>
                <a:rPr lang="en-US" sz="2000" dirty="0"/>
                <a:t> is present </a:t>
              </a:r>
              <a:r>
                <a:rPr lang="en-US" sz="2000"/>
                <a:t>: </a:t>
              </a:r>
              <a:r>
                <a:rPr lang="en-US" sz="2000">
                  <a:solidFill>
                    <a:srgbClr val="FF0000"/>
                  </a:solidFill>
                </a:rPr>
                <a:t>a </a:t>
              </a:r>
              <a:r>
                <a:rPr lang="en-US" sz="2000" dirty="0">
                  <a:solidFill>
                    <a:srgbClr val="FF0000"/>
                  </a:solidFill>
                </a:rPr>
                <a:t>step force </a:t>
              </a:r>
              <a:r>
                <a:rPr lang="en-US" sz="2000" i="1">
                  <a:solidFill>
                    <a:srgbClr val="FF0000"/>
                  </a:solidFill>
                </a:rPr>
                <a:t>F</a:t>
              </a:r>
              <a:r>
                <a:rPr lang="en-US" sz="2000" i="1" baseline="-25000">
                  <a:solidFill>
                    <a:srgbClr val="FF0000"/>
                  </a:solidFill>
                </a:rPr>
                <a:t>0</a:t>
              </a:r>
              <a:r>
                <a:rPr lang="en-US" sz="2000">
                  <a:solidFill>
                    <a:srgbClr val="FF0000"/>
                  </a:solidFill>
                </a:rPr>
                <a:t> is applied </a:t>
              </a:r>
              <a:r>
                <a:rPr lang="en-US" sz="2000" dirty="0">
                  <a:solidFill>
                    <a:srgbClr val="FF0000"/>
                  </a:solidFill>
                </a:rPr>
                <a:t>to the indicator </a:t>
              </a:r>
              <a:r>
                <a:rPr lang="en-US" sz="2000" i="1" dirty="0">
                  <a:solidFill>
                    <a:srgbClr val="FF0000"/>
                  </a:solidFill>
                </a:rPr>
                <a:t>m</a:t>
              </a:r>
              <a:r>
                <a:rPr lang="en-US" sz="2000" dirty="0">
                  <a:solidFill>
                    <a:srgbClr val="FF0000"/>
                  </a:solidFill>
                </a:rPr>
                <a:t> at time </a:t>
              </a:r>
              <a:r>
                <a:rPr lang="en-US" sz="2000" i="1" dirty="0">
                  <a:solidFill>
                    <a:srgbClr val="FF0000"/>
                  </a:solidFill>
                </a:rPr>
                <a:t>t = 0 </a:t>
              </a:r>
              <a:r>
                <a:rPr lang="en-US" sz="2000" dirty="0">
                  <a:solidFill>
                    <a:srgbClr val="FF0000"/>
                  </a:solidFill>
                </a:rPr>
                <a:t>…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/>
                <a:t>The </a:t>
              </a:r>
              <a:r>
                <a:rPr lang="en-US" sz="2000" i="1" dirty="0"/>
                <a:t>2</a:t>
              </a:r>
              <a:r>
                <a:rPr lang="en-US" sz="2000" i="1" baseline="30000" dirty="0"/>
                <a:t>nd</a:t>
              </a:r>
              <a:r>
                <a:rPr lang="en-US" sz="2000" i="1" dirty="0"/>
                <a:t> order differential equation</a:t>
              </a:r>
              <a:r>
                <a:rPr lang="en-US" sz="2000" dirty="0"/>
                <a:t> that describes the indicator deflection therefore is: 	</a:t>
              </a:r>
              <a:r>
                <a:rPr lang="en-US" sz="2000"/>
                <a:t>		and </a:t>
              </a:r>
              <a:r>
                <a:rPr lang="en-US" sz="2000" dirty="0"/>
                <a:t>the general solution has again the form  </a:t>
              </a:r>
            </a:p>
            <a:p>
              <a:pPr>
                <a:lnSpc>
                  <a:spcPct val="120000"/>
                </a:lnSpc>
              </a:pPr>
              <a:endParaRPr lang="en-US" sz="600" dirty="0"/>
            </a:p>
            <a:p>
              <a:pPr marL="179388" indent="-179388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000" i="1" dirty="0" err="1"/>
                <a:t>x</a:t>
              </a:r>
              <a:r>
                <a:rPr lang="en-US" sz="2000" i="1" baseline="-25000" dirty="0" err="1"/>
                <a:t>rg</a:t>
              </a:r>
              <a:r>
                <a:rPr lang="en-US" sz="2000" i="1" dirty="0"/>
                <a:t> </a:t>
              </a:r>
              <a:r>
                <a:rPr lang="en-US" sz="2000" dirty="0"/>
                <a:t> is a </a:t>
              </a:r>
              <a:r>
                <a:rPr lang="en-US" sz="2000" i="1" dirty="0"/>
                <a:t>particular solution</a:t>
              </a:r>
              <a:r>
                <a:rPr lang="en-US" sz="2000" dirty="0"/>
                <a:t> and describes </a:t>
              </a:r>
              <a:r>
                <a:rPr lang="en-US" sz="2000"/>
                <a:t>the </a:t>
              </a:r>
              <a:r>
                <a:rPr lang="en-US" sz="2000" i="1"/>
                <a:t>steady state condition</a:t>
              </a:r>
              <a:r>
                <a:rPr lang="en-US" sz="2000"/>
                <a:t> </a:t>
              </a:r>
              <a:r>
                <a:rPr lang="en-US" sz="2000" dirty="0"/>
                <a:t>of the instrument:</a:t>
              </a:r>
            </a:p>
            <a:p>
              <a:pPr marL="179388" indent="-179388">
                <a:lnSpc>
                  <a:spcPct val="120000"/>
                </a:lnSpc>
              </a:pPr>
              <a:r>
                <a:rPr lang="en-US" sz="2000"/>
                <a:t>	             Note </a:t>
              </a:r>
              <a:r>
                <a:rPr lang="en-US" sz="2000" dirty="0"/>
                <a:t>that when </a:t>
              </a:r>
              <a:r>
                <a:rPr lang="en-US" sz="2000" i="1" dirty="0"/>
                <a:t>t → ꝏ  </a:t>
              </a:r>
              <a:r>
                <a:rPr lang="en-US" sz="2000" dirty="0"/>
                <a:t>the indicator </a:t>
              </a:r>
              <a:r>
                <a:rPr lang="en-US" sz="2000" u="sng" dirty="0"/>
                <a:t>speed</a:t>
              </a:r>
              <a:r>
                <a:rPr lang="en-US" sz="2000" dirty="0"/>
                <a:t> and </a:t>
              </a:r>
              <a:r>
                <a:rPr lang="en-US" sz="2000" u="sng" dirty="0"/>
                <a:t>acceleration</a:t>
              </a:r>
              <a:r>
                <a:rPr lang="en-US" sz="2000" dirty="0"/>
                <a:t> must be zero 	          therefore the 	steady state of the indicator S will be described by the position  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endParaRPr lang="en-US" sz="800" dirty="0"/>
            </a:p>
            <a:p>
              <a:pPr marL="179388" indent="-179388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2000" i="1"/>
                <a:t>x</a:t>
              </a:r>
              <a:r>
                <a:rPr lang="en-US" sz="2000" i="1" baseline="-25000"/>
                <a:t>tr</a:t>
              </a:r>
              <a:r>
                <a:rPr lang="en-US" sz="2000"/>
                <a:t> is the solution of the </a:t>
              </a:r>
              <a:r>
                <a:rPr lang="en-US" sz="2000" i="1"/>
                <a:t>associated homogeneous equation</a:t>
              </a:r>
              <a:r>
                <a:rPr lang="en-US" sz="2000"/>
                <a:t> and describes the </a:t>
              </a:r>
              <a:r>
                <a:rPr lang="en-US" sz="2000" i="1"/>
                <a:t>dying out transient</a:t>
              </a:r>
              <a:r>
                <a:rPr lang="en-US" sz="2000"/>
                <a:t>:</a:t>
              </a:r>
              <a:endParaRPr lang="en-US" sz="2000" dirty="0"/>
            </a:p>
            <a:p>
              <a:pPr>
                <a:lnSpc>
                  <a:spcPct val="120000"/>
                </a:lnSpc>
              </a:pPr>
              <a:endParaRPr lang="en-US" sz="1100" dirty="0"/>
            </a:p>
            <a:p>
              <a:pPr>
                <a:lnSpc>
                  <a:spcPct val="120000"/>
                </a:lnSpc>
              </a:pPr>
              <a:r>
                <a:rPr lang="en-US" sz="2000"/>
                <a:t>	</a:t>
              </a:r>
              <a:r>
                <a:rPr lang="en-US" sz="2000" dirty="0"/>
                <a:t>		     with 				and 			the </a:t>
              </a:r>
              <a:r>
                <a:rPr lang="en-US" sz="2000" b="1" i="1" dirty="0"/>
                <a:t>discriminant</a:t>
              </a:r>
              <a:r>
                <a:rPr lang="en-US" sz="2000" dirty="0"/>
                <a:t> !	</a:t>
              </a:r>
            </a:p>
            <a:p>
              <a:pPr>
                <a:lnSpc>
                  <a:spcPct val="120000"/>
                </a:lnSpc>
              </a:pPr>
              <a:endParaRPr lang="en-US" sz="2000"/>
            </a:p>
            <a:p>
              <a:pPr>
                <a:lnSpc>
                  <a:spcPct val="120000"/>
                </a:lnSpc>
              </a:pPr>
              <a:endParaRPr lang="en-US" sz="2000"/>
            </a:p>
            <a:p>
              <a:pPr>
                <a:lnSpc>
                  <a:spcPct val="120000"/>
                </a:lnSpc>
              </a:pPr>
              <a:endParaRPr lang="en-US" sz="2000"/>
            </a:p>
            <a:p>
              <a:pPr>
                <a:lnSpc>
                  <a:spcPct val="120000"/>
                </a:lnSpc>
              </a:pPr>
              <a:endParaRPr lang="en-US" sz="2800" dirty="0"/>
            </a:p>
            <a:p>
              <a:pPr>
                <a:lnSpc>
                  <a:spcPct val="120000"/>
                </a:lnSpc>
              </a:pPr>
              <a:r>
                <a:rPr lang="en-US" sz="2000" dirty="0"/>
                <a:t>			</a:t>
              </a:r>
              <a:r>
                <a:rPr lang="en-US" sz="2000"/>
                <a:t>	</a:t>
              </a:r>
              <a:endParaRPr lang="en-US" sz="2000" dirty="0"/>
            </a:p>
          </p:txBody>
        </p:sp>
        <p:graphicFrame>
          <p:nvGraphicFramePr>
            <p:cNvPr id="84" name="Oggetto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62870"/>
                </p:ext>
              </p:extLst>
            </p:nvPr>
          </p:nvGraphicFramePr>
          <p:xfrm>
            <a:off x="4545823" y="1257262"/>
            <a:ext cx="1556337" cy="418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2" imgW="888614" imgH="241195" progId="Equation.3">
                    <p:embed/>
                  </p:oleObj>
                </mc:Choice>
                <mc:Fallback>
                  <p:oleObj name="Equazione" r:id="rId12" imgW="888614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823" y="1257262"/>
                          <a:ext cx="1556337" cy="4183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ggetto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77461"/>
                </p:ext>
              </p:extLst>
            </p:nvPr>
          </p:nvGraphicFramePr>
          <p:xfrm>
            <a:off x="7866635" y="2485561"/>
            <a:ext cx="114776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4" imgW="672840" imgH="241200" progId="Equation.3">
                    <p:embed/>
                  </p:oleObj>
                </mc:Choice>
                <mc:Fallback>
                  <p:oleObj name="Equazione" r:id="rId14" imgW="672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6635" y="2485561"/>
                          <a:ext cx="1147762" cy="4064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0" name="Oggetto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94922"/>
              </p:ext>
            </p:extLst>
          </p:nvPr>
        </p:nvGraphicFramePr>
        <p:xfrm>
          <a:off x="1691575" y="5387303"/>
          <a:ext cx="2737241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6" imgW="1803400" imgH="825500" progId="Equation.3">
                  <p:embed/>
                </p:oleObj>
              </mc:Choice>
              <mc:Fallback>
                <p:oleObj name="Equazione" r:id="rId16" imgW="18034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575" y="5387303"/>
                        <a:ext cx="2737241" cy="12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ggetto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42513"/>
              </p:ext>
            </p:extLst>
          </p:nvPr>
        </p:nvGraphicFramePr>
        <p:xfrm>
          <a:off x="7243566" y="5686138"/>
          <a:ext cx="789212" cy="72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8" imgW="469800" imgH="431640" progId="Equation.3">
                  <p:embed/>
                </p:oleObj>
              </mc:Choice>
              <mc:Fallback>
                <p:oleObj name="Equazione" r:id="rId18" imgW="469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566" y="5686138"/>
                        <a:ext cx="789212" cy="7247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gget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51450"/>
              </p:ext>
            </p:extLst>
          </p:nvPr>
        </p:nvGraphicFramePr>
        <p:xfrm>
          <a:off x="9497590" y="5785630"/>
          <a:ext cx="1306997" cy="458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0" imgW="736280" imgH="253890" progId="Equation.3">
                  <p:embed/>
                </p:oleObj>
              </mc:Choice>
              <mc:Fallback>
                <p:oleObj name="Equazione" r:id="rId20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590" y="5785630"/>
                        <a:ext cx="1306997" cy="458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6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18973" y="4193232"/>
            <a:ext cx="11682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algn="just">
              <a:lnSpc>
                <a:spcPct val="12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sz="2000">
                <a:solidFill>
                  <a:prstClr val="black"/>
                </a:solidFill>
              </a:rPr>
              <a:t>Depending on the sign of the discriminant Δ &gt; 0, Δ = 0, Δ &lt; 0 we have “different behaviors” of the instrument</a:t>
            </a:r>
          </a:p>
          <a:p>
            <a:pPr marL="266700" lvl="0" indent="-266700" algn="just">
              <a:lnSpc>
                <a:spcPct val="12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sz="2000">
                <a:solidFill>
                  <a:prstClr val="black"/>
                </a:solidFill>
              </a:rPr>
              <a:t>The 2</a:t>
            </a:r>
            <a:r>
              <a:rPr lang="en-US" sz="2000" baseline="30000">
                <a:solidFill>
                  <a:prstClr val="black"/>
                </a:solidFill>
              </a:rPr>
              <a:t>nd</a:t>
            </a:r>
            <a:r>
              <a:rPr lang="en-US" sz="2000">
                <a:solidFill>
                  <a:prstClr val="black"/>
                </a:solidFill>
              </a:rPr>
              <a:t> order instrument will exhibit “more than one type” of step response !</a:t>
            </a:r>
          </a:p>
          <a:p>
            <a:pPr marL="266700" lvl="0" indent="-266700" algn="just">
              <a:lnSpc>
                <a:spcPct val="12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sz="2000">
                <a:solidFill>
                  <a:prstClr val="black"/>
                </a:solidFill>
              </a:rPr>
              <a:t>The curves of the step response will depend on a parameter obtained from the discriminant Δ :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74331" y="5804208"/>
            <a:ext cx="459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>
                <a:solidFill>
                  <a:prstClr val="black"/>
                </a:solidFill>
              </a:rPr>
              <a:t>the </a:t>
            </a:r>
            <a:r>
              <a:rPr lang="en-US" sz="2000" b="1" i="1" u="sng">
                <a:solidFill>
                  <a:srgbClr val="0070C0"/>
                </a:solidFill>
              </a:rPr>
              <a:t>damping factor</a:t>
            </a:r>
            <a:r>
              <a:rPr lang="en-US" sz="2000">
                <a:solidFill>
                  <a:srgbClr val="0070C0"/>
                </a:solidFill>
              </a:rPr>
              <a:t>  </a:t>
            </a:r>
            <a:r>
              <a:rPr lang="en-US" sz="2000">
                <a:solidFill>
                  <a:prstClr val="black"/>
                </a:solidFill>
              </a:rPr>
              <a:t>		where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01930" y="2967990"/>
            <a:ext cx="11643360" cy="1240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0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(9) risposta gradino strum 2 ord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3" y="321947"/>
            <a:ext cx="6695568" cy="41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002781" y="321947"/>
            <a:ext cx="4892040" cy="468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i="1" dirty="0"/>
              <a:t>ξ &gt; 1</a:t>
            </a:r>
            <a:r>
              <a:rPr lang="en-US" sz="2000" dirty="0"/>
              <a:t>  (which is the same of  </a:t>
            </a:r>
            <a:r>
              <a:rPr lang="en-US" sz="2000" i="1" dirty="0"/>
              <a:t>c &gt; </a:t>
            </a:r>
            <a:r>
              <a:rPr lang="en-US" sz="2000" i="1" dirty="0" err="1"/>
              <a:t>c</a:t>
            </a:r>
            <a:r>
              <a:rPr lang="en-US" sz="2000" i="1" baseline="-25000" dirty="0" err="1"/>
              <a:t>cr</a:t>
            </a:r>
            <a:r>
              <a:rPr lang="en-US" sz="2000" dirty="0"/>
              <a:t> ) the instrument is </a:t>
            </a:r>
            <a:r>
              <a:rPr lang="en-US" sz="2000" u="sng" dirty="0"/>
              <a:t>over-damped</a:t>
            </a:r>
            <a:r>
              <a:rPr lang="en-US" sz="2000" dirty="0"/>
              <a:t> and it will reach the final indication with a slow exponential path !</a:t>
            </a:r>
          </a:p>
          <a:p>
            <a:pPr marL="342900" indent="-34290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/>
              <a:t>For </a:t>
            </a:r>
            <a:r>
              <a:rPr lang="en-US" sz="2000" i="1"/>
              <a:t>ξ </a:t>
            </a:r>
            <a:r>
              <a:rPr lang="en-US" sz="2000" i="1" dirty="0"/>
              <a:t>= 1</a:t>
            </a:r>
            <a:r>
              <a:rPr lang="en-US" sz="2000" dirty="0"/>
              <a:t>  (which is  </a:t>
            </a:r>
            <a:r>
              <a:rPr lang="en-US" sz="2000" i="1" dirty="0"/>
              <a:t>c = </a:t>
            </a:r>
            <a:r>
              <a:rPr lang="en-US" sz="2000" i="1" dirty="0" err="1"/>
              <a:t>c</a:t>
            </a:r>
            <a:r>
              <a:rPr lang="en-US" sz="2000" i="1" baseline="-25000" dirty="0" err="1"/>
              <a:t>cr</a:t>
            </a:r>
            <a:r>
              <a:rPr lang="en-US" sz="2000" dirty="0"/>
              <a:t> ) the instrument has a </a:t>
            </a:r>
            <a:r>
              <a:rPr lang="en-US" sz="2000" u="sng" dirty="0"/>
              <a:t>critical damping</a:t>
            </a:r>
            <a:r>
              <a:rPr lang="en-US" sz="2000" dirty="0"/>
              <a:t> and reaches the final indication with the fastest exponential path !</a:t>
            </a:r>
          </a:p>
          <a:p>
            <a:pPr marL="342900" indent="-342900" algn="just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/>
              <a:t>For </a:t>
            </a:r>
            <a:r>
              <a:rPr lang="en-US" sz="2000" i="1"/>
              <a:t>ξ </a:t>
            </a:r>
            <a:r>
              <a:rPr lang="en-US" sz="2000" i="1" dirty="0"/>
              <a:t>&lt; 1</a:t>
            </a:r>
            <a:r>
              <a:rPr lang="en-US" sz="2000" dirty="0"/>
              <a:t>  (which is  </a:t>
            </a:r>
            <a:r>
              <a:rPr lang="en-US" sz="2000" i="1" dirty="0"/>
              <a:t>c &lt; </a:t>
            </a:r>
            <a:r>
              <a:rPr lang="en-US" sz="2000" i="1" dirty="0" err="1"/>
              <a:t>c</a:t>
            </a:r>
            <a:r>
              <a:rPr lang="en-US" sz="2000" i="1" baseline="-25000" dirty="0" err="1"/>
              <a:t>cr</a:t>
            </a:r>
            <a:r>
              <a:rPr lang="en-US" sz="2000" dirty="0"/>
              <a:t> ) the instrument is </a:t>
            </a:r>
            <a:r>
              <a:rPr lang="en-US" sz="2000" u="sng" dirty="0"/>
              <a:t>under-damped</a:t>
            </a:r>
            <a:r>
              <a:rPr lang="en-US" sz="2000" dirty="0"/>
              <a:t>, it reacts quickly to the step input but exhibits several damped </a:t>
            </a:r>
            <a:r>
              <a:rPr lang="en-US" sz="2000" i="1" dirty="0"/>
              <a:t>over-oscillations</a:t>
            </a:r>
            <a:r>
              <a:rPr lang="en-US" sz="2000" dirty="0"/>
              <a:t> before reaching the final indication 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2801" y="5012551"/>
            <a:ext cx="1117438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u="sng" dirty="0"/>
              <a:t>Note that for the case  </a:t>
            </a:r>
            <a:r>
              <a:rPr lang="en-US" sz="2000" i="1" u="sng" dirty="0"/>
              <a:t>ξ &lt; 1</a:t>
            </a:r>
            <a:r>
              <a:rPr lang="en-US" sz="2000" u="sng" dirty="0"/>
              <a:t>  the </a:t>
            </a:r>
            <a:r>
              <a:rPr lang="en-US" sz="2000" b="1" u="sng" dirty="0"/>
              <a:t>frequency</a:t>
            </a:r>
            <a:r>
              <a:rPr lang="en-US" sz="2000" u="sng" dirty="0"/>
              <a:t> of the over-oscillations seems to depend from the value of the damping factor </a:t>
            </a:r>
            <a:r>
              <a:rPr lang="en-US" sz="2000" i="1" u="sng" dirty="0"/>
              <a:t>ξ …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/>
              <a:t>Instrument designer generally prefer to choose a damping factor  </a:t>
            </a:r>
            <a:r>
              <a:rPr lang="en-US" sz="2000" i="1" dirty="0"/>
              <a:t>ξ</a:t>
            </a:r>
            <a:r>
              <a:rPr lang="en-US" sz="2000" dirty="0"/>
              <a:t> = 0.7÷0.8  so the indicator </a:t>
            </a:r>
            <a:r>
              <a:rPr lang="en-US" sz="2000" b="1" i="1" dirty="0"/>
              <a:t>m</a:t>
            </a:r>
            <a:r>
              <a:rPr lang="en-US" sz="2000" dirty="0"/>
              <a:t> will have only one over-oscillation and reaches the final indication  </a:t>
            </a:r>
            <a:r>
              <a:rPr lang="en-US" sz="2000" i="1" dirty="0"/>
              <a:t>F</a:t>
            </a:r>
            <a:r>
              <a:rPr lang="en-US" sz="2000" i="1" baseline="-25000" dirty="0"/>
              <a:t>0 </a:t>
            </a:r>
            <a:r>
              <a:rPr lang="en-US" sz="2000" i="1" dirty="0"/>
              <a:t>/k</a:t>
            </a:r>
            <a:r>
              <a:rPr lang="en-US" sz="2000" dirty="0"/>
              <a:t>  from the upper side …  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3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(9) decremento logaritm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2090" r="3299" b="6461"/>
          <a:stretch/>
        </p:blipFill>
        <p:spPr bwMode="auto">
          <a:xfrm>
            <a:off x="353712" y="1657350"/>
            <a:ext cx="5002530" cy="34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96562" y="137264"/>
            <a:ext cx="11681254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2000" dirty="0"/>
              <a:t>To obtain the values of  </a:t>
            </a:r>
            <a:r>
              <a:rPr lang="it-IT" sz="2000" b="1" i="1" dirty="0" err="1"/>
              <a:t>ω</a:t>
            </a:r>
            <a:r>
              <a:rPr lang="it-IT" sz="2000" b="1" baseline="-25000" dirty="0" err="1"/>
              <a:t>n</a:t>
            </a:r>
            <a:r>
              <a:rPr lang="it-IT" sz="2000" dirty="0"/>
              <a:t> and </a:t>
            </a:r>
            <a:r>
              <a:rPr lang="it-IT" sz="2000" b="1" i="1" dirty="0"/>
              <a:t>ξ</a:t>
            </a:r>
            <a:r>
              <a:rPr lang="it-IT" sz="2000" b="1" dirty="0"/>
              <a:t> </a:t>
            </a:r>
            <a:r>
              <a:rPr lang="en-US" sz="2000" dirty="0"/>
              <a:t> one should know the values of the coefficients </a:t>
            </a:r>
            <a:r>
              <a:rPr lang="en-US" sz="2000" b="1" i="1" dirty="0"/>
              <a:t>m</a:t>
            </a:r>
            <a:r>
              <a:rPr lang="en-US" sz="2000" dirty="0"/>
              <a:t>, </a:t>
            </a:r>
            <a:r>
              <a:rPr lang="en-US" sz="2000" b="1" i="1" dirty="0"/>
              <a:t>c</a:t>
            </a:r>
            <a:r>
              <a:rPr lang="en-US" sz="2000" dirty="0"/>
              <a:t>, and </a:t>
            </a:r>
            <a:r>
              <a:rPr lang="en-US" sz="2000" b="1" i="1" dirty="0"/>
              <a:t>k</a:t>
            </a:r>
            <a:r>
              <a:rPr lang="en-US" sz="2000" dirty="0"/>
              <a:t> of the 2</a:t>
            </a:r>
            <a:r>
              <a:rPr lang="en-US" sz="2000" baseline="30000" dirty="0"/>
              <a:t>nd</a:t>
            </a:r>
            <a:r>
              <a:rPr lang="en-US" sz="2000" dirty="0"/>
              <a:t> order instrument which is often almost impossible !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2000" dirty="0"/>
              <a:t>In case the instrument has </a:t>
            </a:r>
            <a:r>
              <a:rPr lang="en-US" sz="2000" b="1" i="1" dirty="0"/>
              <a:t>ξ &lt; 1 </a:t>
            </a:r>
            <a:r>
              <a:rPr lang="en-US" sz="2000" i="1" dirty="0"/>
              <a:t>(which is the most common) </a:t>
            </a:r>
            <a:r>
              <a:rPr lang="en-US" sz="2000" dirty="0"/>
              <a:t>one can employ an experimental procedure that leads to the </a:t>
            </a:r>
            <a:r>
              <a:rPr lang="en-US" sz="2000" b="1" i="1" dirty="0"/>
              <a:t>logarithmic decay  </a:t>
            </a:r>
            <a:r>
              <a:rPr lang="el-GR" sz="2000" b="1" i="1" dirty="0"/>
              <a:t>δ</a:t>
            </a:r>
            <a:r>
              <a:rPr lang="it-IT" sz="2000" b="1" i="1" dirty="0"/>
              <a:t> </a:t>
            </a:r>
            <a:r>
              <a:rPr lang="it-IT" sz="2000" dirty="0"/>
              <a:t>: 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77840" y="1971421"/>
            <a:ext cx="6211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Displace the instrument indicator from the zero position, leave it free to move back and measure the decreasing oscillations …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/>
              <a:t>If </a:t>
            </a:r>
            <a:r>
              <a:rPr lang="en-US" sz="2000" dirty="0"/>
              <a:t>the decay is small, it can also be measured “after </a:t>
            </a:r>
            <a:r>
              <a:rPr lang="en-US" sz="2000" i="1" dirty="0"/>
              <a:t>k</a:t>
            </a:r>
            <a:r>
              <a:rPr lang="en-US" sz="2000" dirty="0"/>
              <a:t> waves”, as showed in the equation above.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046831"/>
              </p:ext>
            </p:extLst>
          </p:nvPr>
        </p:nvGraphicFramePr>
        <p:xfrm>
          <a:off x="7975985" y="2864266"/>
          <a:ext cx="2331910" cy="71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3" imgW="1397000" imgH="431800" progId="Equation.3">
                  <p:embed/>
                </p:oleObj>
              </mc:Choice>
              <mc:Fallback>
                <p:oleObj name="Equazione" r:id="rId3" imgW="1397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985" y="2864266"/>
                        <a:ext cx="2331910" cy="71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o 13"/>
          <p:cNvGrpSpPr/>
          <p:nvPr/>
        </p:nvGrpSpPr>
        <p:grpSpPr>
          <a:xfrm>
            <a:off x="596467" y="5074921"/>
            <a:ext cx="11522659" cy="1606659"/>
            <a:chOff x="596468" y="5286009"/>
            <a:chExt cx="11522659" cy="1606659"/>
          </a:xfrm>
        </p:grpSpPr>
        <p:grpSp>
          <p:nvGrpSpPr>
            <p:cNvPr id="11" name="Gruppo 10"/>
            <p:cNvGrpSpPr/>
            <p:nvPr/>
          </p:nvGrpSpPr>
          <p:grpSpPr>
            <a:xfrm>
              <a:off x="596468" y="5286009"/>
              <a:ext cx="11522659" cy="1606659"/>
              <a:chOff x="565877" y="5378735"/>
              <a:chExt cx="11522659" cy="1606659"/>
            </a:xfrm>
          </p:grpSpPr>
          <p:sp>
            <p:nvSpPr>
              <p:cNvPr id="6" name="CasellaDiTesto 5"/>
              <p:cNvSpPr txBox="1"/>
              <p:nvPr/>
            </p:nvSpPr>
            <p:spPr>
              <a:xfrm>
                <a:off x="565877" y="5477289"/>
                <a:ext cx="11522659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</a:t>
                </a:r>
                <a:r>
                  <a:rPr lang="en-US" sz="2000" i="1" dirty="0"/>
                  <a:t>logarithmic decay </a:t>
                </a:r>
                <a:r>
                  <a:rPr lang="el-GR" sz="2000" b="1" i="1" dirty="0"/>
                  <a:t>δ</a:t>
                </a:r>
                <a:r>
                  <a:rPr lang="en-US" sz="2000" dirty="0"/>
                  <a:t> is </a:t>
                </a:r>
                <a:r>
                  <a:rPr lang="en-US" sz="2000"/>
                  <a:t>dependent on the </a:t>
                </a:r>
                <a:r>
                  <a:rPr lang="en-US" sz="2000" i="1" dirty="0"/>
                  <a:t>damping factor </a:t>
                </a:r>
                <a:r>
                  <a:rPr lang="it-IT" sz="2000" b="1" i="1" dirty="0"/>
                  <a:t>ξ</a:t>
                </a:r>
                <a:r>
                  <a:rPr lang="en-US" sz="2000" i="1" dirty="0"/>
                  <a:t> </a:t>
                </a:r>
                <a:r>
                  <a:rPr lang="en-US" sz="2000" dirty="0"/>
                  <a:t>:    </a:t>
                </a:r>
              </a:p>
              <a:p>
                <a:endParaRPr lang="en-US" sz="2600" dirty="0"/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And the frequency  </a:t>
                </a:r>
                <a:r>
                  <a:rPr lang="el-GR" sz="2000" dirty="0"/>
                  <a:t>ω</a:t>
                </a:r>
                <a:r>
                  <a:rPr lang="it-IT" sz="2000" baseline="-25000" dirty="0"/>
                  <a:t>0</a:t>
                </a:r>
                <a:r>
                  <a:rPr lang="it-IT" sz="2000" dirty="0"/>
                  <a:t> = 2</a:t>
                </a:r>
                <a:r>
                  <a:rPr lang="el-GR" sz="2000" dirty="0"/>
                  <a:t>π</a:t>
                </a:r>
                <a:r>
                  <a:rPr lang="it-IT" sz="2000" dirty="0"/>
                  <a:t>/T</a:t>
                </a:r>
                <a:r>
                  <a:rPr lang="it-IT" sz="2000" baseline="-25000" dirty="0"/>
                  <a:t>0</a:t>
                </a:r>
                <a:r>
                  <a:rPr lang="it-IT" sz="2000" dirty="0"/>
                  <a:t>  </a:t>
                </a:r>
                <a:r>
                  <a:rPr lang="en-US" sz="2000" dirty="0"/>
                  <a:t>of the decreasing oscillation is “smaller” than the natural frequency </a:t>
                </a:r>
                <a:r>
                  <a:rPr lang="it-IT" sz="2000" b="1" i="1" dirty="0" err="1"/>
                  <a:t>ω</a:t>
                </a:r>
                <a:r>
                  <a:rPr lang="it-IT" sz="2000" b="1" baseline="-25000" dirty="0" err="1"/>
                  <a:t>n</a:t>
                </a:r>
                <a:r>
                  <a:rPr lang="en-US" sz="2000" dirty="0"/>
                  <a:t>  … depending also from the damping </a:t>
                </a:r>
                <a:r>
                  <a:rPr lang="en-US" sz="2000"/>
                  <a:t>factor </a:t>
                </a:r>
                <a:r>
                  <a:rPr lang="it-IT" sz="2000" b="1" i="1"/>
                  <a:t>ξ  </a:t>
                </a:r>
                <a:r>
                  <a:rPr lang="it-IT" sz="2000" b="1" i="1" dirty="0"/>
                  <a:t>:</a:t>
                </a:r>
                <a:endParaRPr lang="en-US" sz="2000" dirty="0"/>
              </a:p>
            </p:txBody>
          </p:sp>
          <p:graphicFrame>
            <p:nvGraphicFramePr>
              <p:cNvPr id="8" name="Oggetto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9236911"/>
                  </p:ext>
                </p:extLst>
              </p:nvPr>
            </p:nvGraphicFramePr>
            <p:xfrm>
              <a:off x="7752934" y="5378735"/>
              <a:ext cx="2498690" cy="773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5" imgW="1524000" imgH="469900" progId="Equation.3">
                      <p:embed/>
                    </p:oleObj>
                  </mc:Choice>
                  <mc:Fallback>
                    <p:oleObj name="Equazione" r:id="rId5" imgW="1524000" imgH="4699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52934" y="5378735"/>
                            <a:ext cx="2498690" cy="77340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8481359"/>
                </p:ext>
              </p:extLst>
            </p:nvPr>
          </p:nvGraphicFramePr>
          <p:xfrm>
            <a:off x="5490886" y="6409950"/>
            <a:ext cx="1581033" cy="440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990170" imgH="279279" progId="Equation.3">
                    <p:embed/>
                  </p:oleObj>
                </mc:Choice>
                <mc:Fallback>
                  <p:oleObj name="Equazione" r:id="rId7" imgW="990170" imgH="279279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0886" y="6409950"/>
                          <a:ext cx="1581033" cy="4408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ttangolo 3"/>
          <p:cNvSpPr/>
          <p:nvPr/>
        </p:nvSpPr>
        <p:spPr>
          <a:xfrm>
            <a:off x="517121" y="5899265"/>
            <a:ext cx="11281064" cy="7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24741" y="5059680"/>
            <a:ext cx="11281064" cy="79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1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55108" y="174961"/>
            <a:ext cx="11567160" cy="1107996"/>
            <a:chOff x="190268" y="195942"/>
            <a:chExt cx="11567160" cy="1107996"/>
          </a:xfrm>
        </p:grpSpPr>
        <p:sp>
          <p:nvSpPr>
            <p:cNvPr id="4" name="CasellaDiTesto 3"/>
            <p:cNvSpPr txBox="1"/>
            <p:nvPr/>
          </p:nvSpPr>
          <p:spPr>
            <a:xfrm>
              <a:off x="190268" y="195942"/>
              <a:ext cx="115671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When we </a:t>
              </a:r>
              <a:r>
                <a:rPr lang="en-US" sz="2000"/>
                <a:t>are interested </a:t>
              </a:r>
              <a:r>
                <a:rPr lang="en-US" sz="2000" dirty="0"/>
                <a:t>in studying the </a:t>
              </a:r>
              <a:r>
                <a:rPr lang="en-US" sz="2000" i="1" dirty="0"/>
                <a:t>steady state dynamic response</a:t>
              </a:r>
              <a:r>
                <a:rPr lang="en-US" sz="2000" dirty="0"/>
                <a:t> of a </a:t>
              </a:r>
              <a:r>
                <a:rPr lang="en-US" sz="2000" i="1" dirty="0"/>
                <a:t>2nd order instrument</a:t>
              </a:r>
              <a:r>
                <a:rPr lang="en-US" sz="2000" dirty="0"/>
                <a:t> we have to employ the other tool, the </a:t>
              </a:r>
              <a:r>
                <a:rPr lang="en-US" sz="2000" b="1" i="1" dirty="0"/>
                <a:t>frequency response</a:t>
              </a:r>
              <a:r>
                <a:rPr lang="en-US" sz="2000" dirty="0"/>
                <a:t>. To do so, we have to apply at the instrument input a </a:t>
              </a:r>
              <a:r>
                <a:rPr lang="en-US" sz="2000" i="1" dirty="0"/>
                <a:t>periodic measurand</a:t>
              </a:r>
              <a:r>
                <a:rPr lang="en-US" sz="2000" dirty="0"/>
                <a:t>: 		      a periodic force of frequency  </a:t>
              </a:r>
              <a:r>
                <a:rPr lang="el-GR" sz="2000" i="1" dirty="0"/>
                <a:t>ω</a:t>
              </a:r>
              <a:r>
                <a:rPr lang="it-IT" sz="2000" i="1" dirty="0"/>
                <a:t> = 2</a:t>
              </a:r>
              <a:r>
                <a:rPr lang="el-GR" sz="2000" i="1" dirty="0"/>
                <a:t>π</a:t>
              </a:r>
              <a:r>
                <a:rPr lang="it-IT" sz="2000" i="1" dirty="0"/>
                <a:t>f  </a:t>
              </a:r>
              <a:r>
                <a:rPr lang="it-IT" sz="2000" dirty="0"/>
                <a:t> !</a:t>
              </a:r>
              <a:endParaRPr lang="en-US" sz="2000" dirty="0"/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7556616"/>
                </p:ext>
              </p:extLst>
            </p:nvPr>
          </p:nvGraphicFramePr>
          <p:xfrm>
            <a:off x="1645975" y="902306"/>
            <a:ext cx="1606275" cy="381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" imgW="965200" imgH="228600" progId="Equation.3">
                    <p:embed/>
                  </p:oleObj>
                </mc:Choice>
                <mc:Fallback>
                  <p:oleObj name="Equazione" r:id="rId2" imgW="965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5975" y="902306"/>
                          <a:ext cx="1606275" cy="3816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uppo 12"/>
          <p:cNvGrpSpPr/>
          <p:nvPr/>
        </p:nvGrpSpPr>
        <p:grpSpPr>
          <a:xfrm>
            <a:off x="343678" y="1444183"/>
            <a:ext cx="11710338" cy="1344984"/>
            <a:chOff x="267478" y="1630406"/>
            <a:chExt cx="11710338" cy="1344984"/>
          </a:xfrm>
        </p:grpSpPr>
        <p:grpSp>
          <p:nvGrpSpPr>
            <p:cNvPr id="6" name="Gruppo 5"/>
            <p:cNvGrpSpPr/>
            <p:nvPr/>
          </p:nvGrpSpPr>
          <p:grpSpPr>
            <a:xfrm>
              <a:off x="267478" y="1630406"/>
              <a:ext cx="11710338" cy="1344984"/>
              <a:chOff x="624271" y="1695679"/>
              <a:chExt cx="11359954" cy="1344984"/>
            </a:xfrm>
          </p:grpSpPr>
          <p:sp>
            <p:nvSpPr>
              <p:cNvPr id="7" name="CasellaDiTesto 6"/>
              <p:cNvSpPr txBox="1"/>
              <p:nvPr/>
            </p:nvSpPr>
            <p:spPr>
              <a:xfrm>
                <a:off x="624271" y="1695679"/>
                <a:ext cx="11359954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000" dirty="0"/>
                  <a:t>The differential equation which describes the indicator </a:t>
                </a:r>
                <a:r>
                  <a:rPr lang="en-US" sz="2000" b="1" i="1" dirty="0"/>
                  <a:t>m</a:t>
                </a:r>
                <a:r>
                  <a:rPr lang="en-US" sz="2000" dirty="0"/>
                  <a:t> movements will be: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The general solution will always be 			but we will be interested only in the steady state part, which we can assume to be: </a:t>
                </a:r>
              </a:p>
              <a:p>
                <a:pPr>
                  <a:lnSpc>
                    <a:spcPct val="110000"/>
                  </a:lnSpc>
                </a:pPr>
                <a:endParaRPr lang="en-US" sz="1400" dirty="0"/>
              </a:p>
            </p:txBody>
          </p:sp>
          <p:graphicFrame>
            <p:nvGraphicFramePr>
              <p:cNvPr id="9" name="Oggetto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233435"/>
                  </p:ext>
                </p:extLst>
              </p:nvPr>
            </p:nvGraphicFramePr>
            <p:xfrm>
              <a:off x="4336516" y="2035792"/>
              <a:ext cx="1542314" cy="414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4" imgW="888614" imgH="241195" progId="Equation.3">
                      <p:embed/>
                    </p:oleObj>
                  </mc:Choice>
                  <mc:Fallback>
                    <p:oleObj name="Equazione" r:id="rId4" imgW="888614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6516" y="2035792"/>
                            <a:ext cx="1542314" cy="4146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ggetto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4512501"/>
                  </p:ext>
                </p:extLst>
              </p:nvPr>
            </p:nvGraphicFramePr>
            <p:xfrm>
              <a:off x="3710627" y="2398873"/>
              <a:ext cx="2428979" cy="410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6" imgW="1409088" imgH="241195" progId="Equation.3">
                      <p:embed/>
                    </p:oleObj>
                  </mc:Choice>
                  <mc:Fallback>
                    <p:oleObj name="Equazione" r:id="rId6" imgW="1409088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0627" y="2398873"/>
                            <a:ext cx="2428979" cy="41030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075840"/>
                </p:ext>
              </p:extLst>
            </p:nvPr>
          </p:nvGraphicFramePr>
          <p:xfrm>
            <a:off x="8542639" y="1644376"/>
            <a:ext cx="2516343" cy="405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1422400" imgH="228600" progId="Equation.3">
                    <p:embed/>
                  </p:oleObj>
                </mc:Choice>
                <mc:Fallback>
                  <p:oleObj name="Equazione" r:id="rId8" imgW="1422400" imgH="2286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2639" y="1644376"/>
                          <a:ext cx="2516343" cy="4053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616305"/>
              </p:ext>
            </p:extLst>
          </p:nvPr>
        </p:nvGraphicFramePr>
        <p:xfrm>
          <a:off x="8003985" y="3710940"/>
          <a:ext cx="1296000" cy="37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25500" imgH="241300" progId="Equation.3">
                  <p:embed/>
                </p:oleObj>
              </mc:Choice>
              <mc:Fallback>
                <p:oleObj name="Equazione" r:id="rId10" imgW="8255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3985" y="3710940"/>
                        <a:ext cx="1296000" cy="372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42685"/>
              </p:ext>
            </p:extLst>
          </p:nvPr>
        </p:nvGraphicFramePr>
        <p:xfrm>
          <a:off x="1321148" y="4016797"/>
          <a:ext cx="1692000" cy="40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002865" imgH="241195" progId="Equation.3">
                  <p:embed/>
                </p:oleObj>
              </mc:Choice>
              <mc:Fallback>
                <p:oleObj name="Equazione" r:id="rId12" imgW="1002865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148" y="4016797"/>
                        <a:ext cx="1692000" cy="402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366993"/>
              </p:ext>
            </p:extLst>
          </p:nvPr>
        </p:nvGraphicFramePr>
        <p:xfrm>
          <a:off x="1659718" y="4891084"/>
          <a:ext cx="6194854" cy="41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3517900" imgH="241300" progId="Equation.3">
                  <p:embed/>
                </p:oleObj>
              </mc:Choice>
              <mc:Fallback>
                <p:oleObj name="Equazione" r:id="rId14" imgW="35179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718" y="4891084"/>
                        <a:ext cx="6194854" cy="419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918087"/>
              </p:ext>
            </p:extLst>
          </p:nvPr>
        </p:nvGraphicFramePr>
        <p:xfrm>
          <a:off x="1648854" y="5613800"/>
          <a:ext cx="3140964" cy="411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6" imgW="1816100" imgH="241300" progId="Equation.3">
                  <p:embed/>
                </p:oleObj>
              </mc:Choice>
              <mc:Fallback>
                <p:oleObj name="Equazione" r:id="rId16" imgW="18161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54" y="5613800"/>
                        <a:ext cx="3140964" cy="411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782093"/>
              </p:ext>
            </p:extLst>
          </p:nvPr>
        </p:nvGraphicFramePr>
        <p:xfrm>
          <a:off x="6108149" y="5193620"/>
          <a:ext cx="4519002" cy="12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8" imgW="2882900" imgH="774700" progId="Equation.3">
                  <p:embed/>
                </p:oleObj>
              </mc:Choice>
              <mc:Fallback>
                <p:oleObj name="Equazione" r:id="rId18" imgW="2882900" imgH="774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149" y="5193620"/>
                        <a:ext cx="4519002" cy="12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47488" y="2785652"/>
            <a:ext cx="115443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2000">
                <a:solidFill>
                  <a:prstClr val="black"/>
                </a:solidFill>
              </a:rPr>
              <a:t>How does the “amplitude”  </a:t>
            </a:r>
            <a:r>
              <a:rPr lang="en-US" sz="2000" i="1">
                <a:solidFill>
                  <a:prstClr val="black"/>
                </a:solidFill>
              </a:rPr>
              <a:t>X</a:t>
            </a:r>
            <a:r>
              <a:rPr lang="en-US" sz="2000" i="1" baseline="-25000">
                <a:solidFill>
                  <a:prstClr val="black"/>
                </a:solidFill>
              </a:rPr>
              <a:t>0</a:t>
            </a:r>
            <a:r>
              <a:rPr lang="en-US" sz="2000">
                <a:solidFill>
                  <a:prstClr val="black"/>
                </a:solidFill>
              </a:rPr>
              <a:t>  of the </a:t>
            </a:r>
            <a:r>
              <a:rPr lang="en-US" sz="2000" i="1">
                <a:solidFill>
                  <a:prstClr val="black"/>
                </a:solidFill>
              </a:rPr>
              <a:t>output indication x(t) </a:t>
            </a:r>
            <a:r>
              <a:rPr lang="en-US" sz="2000">
                <a:solidFill>
                  <a:prstClr val="black"/>
                </a:solidFill>
              </a:rPr>
              <a:t>change with frequency ?  </a:t>
            </a:r>
          </a:p>
          <a:p>
            <a:pPr lvl="0">
              <a:lnSpc>
                <a:spcPct val="110000"/>
              </a:lnSpc>
            </a:pPr>
            <a:r>
              <a:rPr lang="en-US" sz="2000">
                <a:solidFill>
                  <a:prstClr val="black"/>
                </a:solidFill>
              </a:rPr>
              <a:t>And what “phase delay” </a:t>
            </a:r>
            <a:r>
              <a:rPr lang="el-GR" sz="2000">
                <a:solidFill>
                  <a:prstClr val="black"/>
                </a:solidFill>
              </a:rPr>
              <a:t>ϕ</a:t>
            </a:r>
            <a:r>
              <a:rPr lang="en-US" sz="2000">
                <a:solidFill>
                  <a:prstClr val="black"/>
                </a:solidFill>
              </a:rPr>
              <a:t>  will the </a:t>
            </a:r>
            <a:r>
              <a:rPr lang="en-US" sz="2000" i="1">
                <a:solidFill>
                  <a:prstClr val="black"/>
                </a:solidFill>
              </a:rPr>
              <a:t>output x(t) </a:t>
            </a:r>
            <a:r>
              <a:rPr lang="en-US" sz="2000">
                <a:solidFill>
                  <a:prstClr val="black"/>
                </a:solidFill>
              </a:rPr>
              <a:t>show ?</a:t>
            </a:r>
          </a:p>
          <a:p>
            <a:pPr lvl="0">
              <a:lnSpc>
                <a:spcPct val="110000"/>
              </a:lnSpc>
            </a:pPr>
            <a:endParaRPr lang="en-US" sz="120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sz="2000">
                <a:solidFill>
                  <a:prstClr val="black"/>
                </a:solidFill>
              </a:rPr>
              <a:t>As previously done for the 1</a:t>
            </a:r>
            <a:r>
              <a:rPr lang="en-US" sz="2000" baseline="30000">
                <a:solidFill>
                  <a:prstClr val="black"/>
                </a:solidFill>
              </a:rPr>
              <a:t>st</a:t>
            </a:r>
            <a:r>
              <a:rPr lang="en-US" sz="2000">
                <a:solidFill>
                  <a:prstClr val="black"/>
                </a:solidFill>
              </a:rPr>
              <a:t> order instruments we substitute the input	             and the instrument output 			in the differential equation: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534400" y="1421322"/>
            <a:ext cx="2716530" cy="441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9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602221"/>
              </p:ext>
            </p:extLst>
          </p:nvPr>
        </p:nvGraphicFramePr>
        <p:xfrm>
          <a:off x="591269" y="2793320"/>
          <a:ext cx="4519002" cy="12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882900" imgH="774700" progId="Equation.3">
                  <p:embed/>
                </p:oleObj>
              </mc:Choice>
              <mc:Fallback>
                <p:oleObj name="Equazione" r:id="rId2" imgW="2882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69" y="2793320"/>
                        <a:ext cx="4519002" cy="12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5730901" y="1001290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with</a:t>
            </a:r>
            <a:endParaRPr lang="en-US" sz="2000" dirty="0"/>
          </a:p>
        </p:txBody>
      </p:sp>
      <p:graphicFrame>
        <p:nvGraphicFramePr>
          <p:cNvPr id="27" name="Ogget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98331"/>
              </p:ext>
            </p:extLst>
          </p:nvPr>
        </p:nvGraphicFramePr>
        <p:xfrm>
          <a:off x="6764536" y="400912"/>
          <a:ext cx="837374" cy="66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495085" imgH="393529" progId="Equation.3">
                  <p:embed/>
                </p:oleObj>
              </mc:Choice>
              <mc:Fallback>
                <p:oleObj name="Equazione" r:id="rId4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536" y="400912"/>
                        <a:ext cx="837374" cy="66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30085"/>
              </p:ext>
            </p:extLst>
          </p:nvPr>
        </p:nvGraphicFramePr>
        <p:xfrm>
          <a:off x="6755751" y="1170283"/>
          <a:ext cx="4960675" cy="72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3187700" imgH="469900" progId="Equation.3">
                  <p:embed/>
                </p:oleObj>
              </mc:Choice>
              <mc:Fallback>
                <p:oleObj name="Equazione" r:id="rId6" imgW="3187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751" y="1170283"/>
                        <a:ext cx="4960675" cy="725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07519"/>
              </p:ext>
            </p:extLst>
          </p:nvPr>
        </p:nvGraphicFramePr>
        <p:xfrm>
          <a:off x="521351" y="457366"/>
          <a:ext cx="4165676" cy="123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2832100" imgH="838200" progId="Equation.3">
                  <p:embed/>
                </p:oleObj>
              </mc:Choice>
              <mc:Fallback>
                <p:oleObj name="Equazione" r:id="rId8" imgW="2832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51" y="457366"/>
                        <a:ext cx="4165676" cy="1234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1066800" y="4486017"/>
            <a:ext cx="969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is the </a:t>
            </a:r>
            <a:r>
              <a:rPr lang="en-US" sz="2400" i="1" u="sng" dirty="0"/>
              <a:t>complex frequency response</a:t>
            </a:r>
            <a:r>
              <a:rPr lang="en-US" sz="2400" dirty="0"/>
              <a:t> for the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/>
              <a:t>order instrument</a:t>
            </a:r>
          </a:p>
          <a:p>
            <a:endParaRPr lang="en-US" sz="2000" dirty="0"/>
          </a:p>
          <a:p>
            <a:r>
              <a:rPr lang="en-US" sz="2000" dirty="0"/>
              <a:t>Calculating the </a:t>
            </a:r>
            <a:r>
              <a:rPr lang="en-US" sz="2000" i="1" dirty="0"/>
              <a:t>modulus</a:t>
            </a:r>
            <a:r>
              <a:rPr lang="en-US" sz="2000" dirty="0"/>
              <a:t> and the </a:t>
            </a:r>
            <a:r>
              <a:rPr lang="en-US" sz="2000" i="1" dirty="0"/>
              <a:t>phase lag</a:t>
            </a:r>
            <a:r>
              <a:rPr lang="en-US" sz="2000" dirty="0"/>
              <a:t> of this function we obtain … </a:t>
            </a:r>
          </a:p>
        </p:txBody>
      </p:sp>
    </p:spTree>
    <p:extLst>
      <p:ext uri="{BB962C8B-B14F-4D97-AF65-F5344CB8AC3E}">
        <p14:creationId xmlns:p14="http://schemas.microsoft.com/office/powerpoint/2010/main" val="194412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717927"/>
              </p:ext>
            </p:extLst>
          </p:nvPr>
        </p:nvGraphicFramePr>
        <p:xfrm>
          <a:off x="559451" y="633257"/>
          <a:ext cx="2779231" cy="137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905000" imgH="939800" progId="Equation.3">
                  <p:embed/>
                </p:oleObj>
              </mc:Choice>
              <mc:Fallback>
                <p:oleObj name="Equazione" r:id="rId2" imgW="1905000" imgH="93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51" y="633257"/>
                        <a:ext cx="2779231" cy="137571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92440" y="164955"/>
            <a:ext cx="6878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</a:t>
            </a:r>
            <a:r>
              <a:rPr lang="en-US" sz="2000" b="1" i="1" dirty="0"/>
              <a:t>amplitude</a:t>
            </a:r>
            <a:r>
              <a:rPr lang="en-US" sz="2000" dirty="0"/>
              <a:t> of the </a:t>
            </a:r>
            <a:r>
              <a:rPr lang="en-US" sz="2000" b="1" i="1" dirty="0"/>
              <a:t>frequency response </a:t>
            </a:r>
            <a:r>
              <a:rPr lang="en-US" sz="2000" dirty="0"/>
              <a:t>of </a:t>
            </a:r>
            <a:r>
              <a:rPr lang="en-US" sz="2000"/>
              <a:t>the instrument: </a:t>
            </a:r>
            <a:endParaRPr lang="en-US" sz="2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5" name="Picture 7" descr="(9) risposta in freq 2 od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43" y="2847255"/>
            <a:ext cx="6512047" cy="38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335279" y="3702930"/>
            <a:ext cx="464439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/>
              <a:t>These </a:t>
            </a:r>
            <a:r>
              <a:rPr lang="en-US" sz="2000" dirty="0"/>
              <a:t>curves are also dependent from the damping factor </a:t>
            </a:r>
            <a:r>
              <a:rPr lang="el-GR" sz="2000" i="1" dirty="0"/>
              <a:t>ξ</a:t>
            </a:r>
            <a:r>
              <a:rPr lang="it-IT" sz="2000" i="1" dirty="0"/>
              <a:t> </a:t>
            </a:r>
          </a:p>
          <a:p>
            <a:pPr algn="just">
              <a:lnSpc>
                <a:spcPct val="110000"/>
              </a:lnSpc>
            </a:pPr>
            <a:endParaRPr lang="it-IT" i="1" dirty="0"/>
          </a:p>
          <a:p>
            <a:pPr algn="just">
              <a:lnSpc>
                <a:spcPct val="110000"/>
              </a:lnSpc>
            </a:pPr>
            <a:r>
              <a:rPr lang="it-IT" sz="2000" dirty="0"/>
              <a:t>For	       the </a:t>
            </a:r>
            <a:r>
              <a:rPr lang="it-IT" sz="2000" dirty="0" err="1"/>
              <a:t>amplification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:  </a:t>
            </a:r>
          </a:p>
          <a:p>
            <a:pPr algn="just">
              <a:lnSpc>
                <a:spcPct val="110000"/>
              </a:lnSpc>
            </a:pPr>
            <a:endParaRPr lang="it-IT" sz="2000" dirty="0"/>
          </a:p>
          <a:p>
            <a:pPr algn="just">
              <a:lnSpc>
                <a:spcPct val="110000"/>
              </a:lnSpc>
            </a:pPr>
            <a:r>
              <a:rPr lang="it-IT" sz="2000" dirty="0" err="1"/>
              <a:t>wich</a:t>
            </a:r>
            <a:r>
              <a:rPr lang="it-IT" sz="2000" dirty="0"/>
              <a:t> for «small </a:t>
            </a:r>
            <a:r>
              <a:rPr lang="it-IT" sz="2000" dirty="0" err="1"/>
              <a:t>values</a:t>
            </a:r>
            <a:r>
              <a:rPr lang="it-IT" sz="2000" dirty="0"/>
              <a:t>» of </a:t>
            </a:r>
            <a:r>
              <a:rPr lang="el-GR" sz="2000" i="1" dirty="0"/>
              <a:t>ξ</a:t>
            </a:r>
            <a:r>
              <a:rPr lang="it-IT" sz="2000" i="1" dirty="0"/>
              <a:t>  </a:t>
            </a:r>
            <a:r>
              <a:rPr lang="it-IT" sz="2000" dirty="0"/>
              <a:t>can be «</a:t>
            </a:r>
            <a:r>
              <a:rPr lang="it-IT" sz="2000" dirty="0" err="1"/>
              <a:t>dangerous</a:t>
            </a:r>
            <a:r>
              <a:rPr lang="it-IT" sz="2000" dirty="0"/>
              <a:t>»</a:t>
            </a:r>
            <a:r>
              <a:rPr lang="it-IT" sz="2000" i="1" dirty="0"/>
              <a:t>,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are the </a:t>
            </a:r>
            <a:r>
              <a:rPr lang="it-IT" sz="2000" b="1" i="1" u="sng" dirty="0" err="1"/>
              <a:t>resonance</a:t>
            </a:r>
            <a:r>
              <a:rPr lang="it-IT" sz="2000" b="1" i="1" u="sng" dirty="0"/>
              <a:t> </a:t>
            </a:r>
            <a:r>
              <a:rPr lang="it-IT" sz="2000" b="1" i="1" u="sng" dirty="0" err="1"/>
              <a:t>conditions</a:t>
            </a:r>
            <a:r>
              <a:rPr lang="it-IT" sz="2000" b="1" i="1" u="sng" dirty="0"/>
              <a:t> </a:t>
            </a:r>
            <a:r>
              <a:rPr lang="it-IT" sz="2000" dirty="0"/>
              <a:t>…</a:t>
            </a:r>
            <a:r>
              <a:rPr lang="en-US" sz="2000" dirty="0"/>
              <a:t> </a:t>
            </a:r>
            <a:endParaRPr lang="it-IT" sz="2000" i="1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364735"/>
              </p:ext>
            </p:extLst>
          </p:nvPr>
        </p:nvGraphicFramePr>
        <p:xfrm>
          <a:off x="628649" y="2783982"/>
          <a:ext cx="1064899" cy="67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647700" imgH="431800" progId="Equation.3">
                  <p:embed/>
                </p:oleObj>
              </mc:Choice>
              <mc:Fallback>
                <p:oleObj name="Equazione" r:id="rId5" imgW="6477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49" y="2783982"/>
                        <a:ext cx="1064899" cy="67782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87374"/>
              </p:ext>
            </p:extLst>
          </p:nvPr>
        </p:nvGraphicFramePr>
        <p:xfrm>
          <a:off x="922880" y="4549645"/>
          <a:ext cx="756052" cy="72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7" imgW="431613" imgH="431613" progId="Equation.3">
                  <p:embed/>
                </p:oleObj>
              </mc:Choice>
              <mc:Fallback>
                <p:oleObj name="Equazione" r:id="rId7" imgW="431613" imgH="4316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80" y="4549645"/>
                        <a:ext cx="756052" cy="727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260071"/>
              </p:ext>
            </p:extLst>
          </p:nvPr>
        </p:nvGraphicFramePr>
        <p:xfrm>
          <a:off x="3939603" y="4561788"/>
          <a:ext cx="843965" cy="68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9" imgW="495085" imgH="418918" progId="Equation.3">
                  <p:embed/>
                </p:oleObj>
              </mc:Choice>
              <mc:Fallback>
                <p:oleObj name="Equazione" r:id="rId9" imgW="495085" imgH="41891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603" y="4561788"/>
                        <a:ext cx="843965" cy="686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0356850" y="1512777"/>
            <a:ext cx="11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/>
              <a:t>ξ</a:t>
            </a:r>
            <a:r>
              <a:rPr lang="it-IT" i="1"/>
              <a:t> </a:t>
            </a:r>
            <a:r>
              <a:rPr lang="it-IT"/>
              <a:t>: 0.707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92440" y="2271147"/>
            <a:ext cx="7147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prstClr val="black"/>
                </a:solidFill>
              </a:rPr>
              <a:t>Normalized diagram of the </a:t>
            </a:r>
            <a:r>
              <a:rPr lang="en-US" sz="2000" b="1" i="1">
                <a:solidFill>
                  <a:prstClr val="black"/>
                </a:solidFill>
              </a:rPr>
              <a:t>amplification</a:t>
            </a:r>
            <a:r>
              <a:rPr lang="en-US" sz="2000">
                <a:solidFill>
                  <a:prstClr val="black"/>
                </a:solidFill>
              </a:rPr>
              <a:t> or </a:t>
            </a:r>
            <a:r>
              <a:rPr lang="en-US" sz="2000" b="1" i="1">
                <a:solidFill>
                  <a:prstClr val="black"/>
                </a:solidFill>
              </a:rPr>
              <a:t>gain</a:t>
            </a:r>
            <a:r>
              <a:rPr lang="en-US" sz="2000">
                <a:solidFill>
                  <a:prstClr val="black"/>
                </a:solidFill>
              </a:rPr>
              <a:t> of the instrument: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11013807" y="3691500"/>
            <a:ext cx="1036320" cy="5147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9611727" y="3897240"/>
            <a:ext cx="553353" cy="305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816" name="Picture 4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00" y="2671257"/>
            <a:ext cx="1970271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0" grpId="0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101005"/>
              </p:ext>
            </p:extLst>
          </p:nvPr>
        </p:nvGraphicFramePr>
        <p:xfrm>
          <a:off x="469557" y="211886"/>
          <a:ext cx="1713471" cy="129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43000" imgH="863600" progId="Equation.3">
                  <p:embed/>
                </p:oleObj>
              </mc:Choice>
              <mc:Fallback>
                <p:oleObj name="Equazione" r:id="rId2" imgW="11430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57" y="211886"/>
                        <a:ext cx="1713471" cy="129938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983949" y="610224"/>
            <a:ext cx="260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i="1" dirty="0"/>
              <a:t>phase delay </a:t>
            </a:r>
            <a:r>
              <a:rPr lang="en-US" sz="2000" dirty="0"/>
              <a:t>of the instrument output !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9557" y="1968759"/>
            <a:ext cx="124770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5" name="Picture 3" descr="(9) risposta in fase 2 od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68" y="321009"/>
            <a:ext cx="4750476" cy="36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208842" y="1723155"/>
            <a:ext cx="6621165" cy="2326791"/>
            <a:chOff x="7119255" y="2341986"/>
            <a:chExt cx="6651123" cy="2326791"/>
          </a:xfrm>
        </p:grpSpPr>
        <p:sp>
          <p:nvSpPr>
            <p:cNvPr id="5" name="CasellaDiTesto 4"/>
            <p:cNvSpPr txBox="1"/>
            <p:nvPr/>
          </p:nvSpPr>
          <p:spPr>
            <a:xfrm>
              <a:off x="7119255" y="2341986"/>
              <a:ext cx="6651123" cy="23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dirty="0"/>
                <a:t>The curves depend on the damping factor </a:t>
              </a:r>
              <a:r>
                <a:rPr lang="el-GR" sz="2000" dirty="0"/>
                <a:t>ξ</a:t>
              </a:r>
              <a:r>
                <a:rPr lang="it-IT" sz="2000" dirty="0"/>
                <a:t> , </a:t>
              </a:r>
              <a:r>
                <a:rPr lang="it-IT" sz="2000" dirty="0" err="1"/>
                <a:t>however</a:t>
              </a:r>
              <a:r>
                <a:rPr lang="it-IT" sz="2000" dirty="0"/>
                <a:t> </a:t>
              </a:r>
              <a:r>
                <a:rPr lang="it-IT" sz="2000" dirty="0" err="1"/>
                <a:t>they</a:t>
              </a:r>
              <a:r>
                <a:rPr lang="it-IT" sz="2000" dirty="0"/>
                <a:t> </a:t>
              </a:r>
              <a:r>
                <a:rPr lang="it-IT" sz="2000" dirty="0" err="1"/>
                <a:t>all</a:t>
              </a:r>
              <a:r>
                <a:rPr lang="it-IT" sz="2000" dirty="0"/>
                <a:t> </a:t>
              </a:r>
              <a:r>
                <a:rPr lang="en-US" sz="2000" dirty="0"/>
                <a:t>pass through the point :</a:t>
              </a:r>
            </a:p>
            <a:p>
              <a:pPr>
                <a:lnSpc>
                  <a:spcPct val="110000"/>
                </a:lnSpc>
              </a:pPr>
              <a:endParaRPr lang="en-US" sz="1200" dirty="0"/>
            </a:p>
            <a:p>
              <a:pPr>
                <a:lnSpc>
                  <a:spcPct val="110000"/>
                </a:lnSpc>
              </a:pPr>
              <a:endParaRPr lang="en-US" sz="2000" dirty="0"/>
            </a:p>
            <a:p>
              <a:pPr>
                <a:lnSpc>
                  <a:spcPct val="110000"/>
                </a:lnSpc>
              </a:pPr>
              <a:endParaRPr lang="en-US" sz="2000" dirty="0"/>
            </a:p>
            <a:p>
              <a:pPr>
                <a:lnSpc>
                  <a:spcPct val="110000"/>
                </a:lnSpc>
              </a:pPr>
              <a:r>
                <a:rPr lang="en-US" sz="2000" i="1" dirty="0"/>
                <a:t>which makes it useful to experimentally determine the natural frequency </a:t>
              </a:r>
              <a:r>
                <a:rPr lang="el-GR" sz="2000" i="1" dirty="0"/>
                <a:t>ω</a:t>
              </a:r>
              <a:r>
                <a:rPr lang="it-IT" sz="2000" i="1" baseline="-25000" dirty="0"/>
                <a:t>n</a:t>
              </a:r>
              <a:r>
                <a:rPr lang="it-IT" sz="2000" i="1" dirty="0"/>
                <a:t> </a:t>
              </a:r>
              <a:r>
                <a:rPr lang="en-US" sz="2000" i="1" dirty="0"/>
                <a:t>without knowing the damping factor </a:t>
              </a:r>
              <a:r>
                <a:rPr lang="el-GR" sz="2000" i="1" dirty="0"/>
                <a:t>ξ</a:t>
              </a:r>
              <a:r>
                <a:rPr lang="it-IT" sz="2000" i="1" dirty="0"/>
                <a:t>  … </a:t>
              </a:r>
            </a:p>
          </p:txBody>
        </p:sp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9645156"/>
                </p:ext>
              </p:extLst>
            </p:nvPr>
          </p:nvGraphicFramePr>
          <p:xfrm>
            <a:off x="9224838" y="3103147"/>
            <a:ext cx="765773" cy="733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444307" imgH="431613" progId="Equation.3">
                    <p:embed/>
                  </p:oleObj>
                </mc:Choice>
                <mc:Fallback>
                  <p:oleObj name="Equazione" r:id="rId5" imgW="444307" imgH="431613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4838" y="3103147"/>
                          <a:ext cx="765773" cy="733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9363376"/>
                </p:ext>
              </p:extLst>
            </p:nvPr>
          </p:nvGraphicFramePr>
          <p:xfrm>
            <a:off x="10394190" y="3125065"/>
            <a:ext cx="924395" cy="689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520474" imgH="393529" progId="Equation.3">
                    <p:embed/>
                  </p:oleObj>
                </mc:Choice>
                <mc:Fallback>
                  <p:oleObj name="Equazione" r:id="rId7" imgW="520474" imgH="393529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4190" y="3125065"/>
                          <a:ext cx="924395" cy="6890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uppo 19"/>
          <p:cNvGrpSpPr/>
          <p:nvPr/>
        </p:nvGrpSpPr>
        <p:grpSpPr>
          <a:xfrm>
            <a:off x="286139" y="4540611"/>
            <a:ext cx="11619722" cy="2086687"/>
            <a:chOff x="6811595" y="5141600"/>
            <a:chExt cx="11619722" cy="2086687"/>
          </a:xfrm>
        </p:grpSpPr>
        <p:graphicFrame>
          <p:nvGraphicFramePr>
            <p:cNvPr id="21" name="Ogget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7828352"/>
                </p:ext>
              </p:extLst>
            </p:nvPr>
          </p:nvGraphicFramePr>
          <p:xfrm>
            <a:off x="8504850" y="5141600"/>
            <a:ext cx="1229021" cy="686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736280" imgH="406224" progId="Equation.3">
                    <p:embed/>
                  </p:oleObj>
                </mc:Choice>
                <mc:Fallback>
                  <p:oleObj name="Equazione" r:id="rId9" imgW="736280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4850" y="5141600"/>
                          <a:ext cx="1229021" cy="6863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uppo 21"/>
            <p:cNvGrpSpPr/>
            <p:nvPr/>
          </p:nvGrpSpPr>
          <p:grpSpPr>
            <a:xfrm>
              <a:off x="6811595" y="5289295"/>
              <a:ext cx="11619722" cy="1938992"/>
              <a:chOff x="6936003" y="5110822"/>
              <a:chExt cx="11619722" cy="1938992"/>
            </a:xfrm>
          </p:grpSpPr>
          <p:sp>
            <p:nvSpPr>
              <p:cNvPr id="23" name="CasellaDiTesto 22"/>
              <p:cNvSpPr txBox="1"/>
              <p:nvPr/>
            </p:nvSpPr>
            <p:spPr>
              <a:xfrm>
                <a:off x="6936003" y="5110822"/>
                <a:ext cx="1161972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If you consider		   the steady state output for the step response, the static sensitivity will result: </a:t>
                </a:r>
              </a:p>
              <a:p>
                <a:endParaRPr lang="en-US" sz="2000" dirty="0"/>
              </a:p>
              <a:p>
                <a:endParaRPr lang="en-US" sz="2000" u="sng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which makes the </a:t>
                </a:r>
                <a:r>
                  <a:rPr lang="en-US" sz="2000" b="1" i="1" dirty="0"/>
                  <a:t>dynamic response</a:t>
                </a:r>
                <a:r>
                  <a:rPr lang="en-US" sz="2000" dirty="0"/>
                  <a:t> of an instrument </a:t>
                </a:r>
                <a:r>
                  <a:rPr lang="en-US" sz="2000" i="1" u="sng" dirty="0">
                    <a:solidFill>
                      <a:srgbClr val="FF0000"/>
                    </a:solidFill>
                  </a:rPr>
                  <a:t>always inversely proportional</a:t>
                </a:r>
                <a:r>
                  <a:rPr lang="en-US" sz="2000" dirty="0"/>
                  <a:t> to its </a:t>
                </a:r>
                <a:r>
                  <a:rPr lang="en-US" sz="2000" b="1" i="1" dirty="0"/>
                  <a:t>static sensitivity </a:t>
                </a:r>
                <a:r>
                  <a:rPr lang="en-US" sz="2000" dirty="0"/>
                  <a:t>!!</a:t>
                </a:r>
              </a:p>
            </p:txBody>
          </p:sp>
          <p:graphicFrame>
            <p:nvGraphicFramePr>
              <p:cNvPr id="24" name="Oggetto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9534284"/>
                  </p:ext>
                </p:extLst>
              </p:nvPr>
            </p:nvGraphicFramePr>
            <p:xfrm>
              <a:off x="10935981" y="5717992"/>
              <a:ext cx="2705366" cy="724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11" imgW="1600200" imgH="431800" progId="Equation.3">
                      <p:embed/>
                    </p:oleObj>
                  </mc:Choice>
                  <mc:Fallback>
                    <p:oleObj name="Equazione" r:id="rId11" imgW="16002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35981" y="5717992"/>
                            <a:ext cx="2705366" cy="724652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" name="Rettangolo 18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480000" y="4324551"/>
            <a:ext cx="112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24183" y="295111"/>
            <a:ext cx="3094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 </a:t>
            </a:r>
            <a:r>
              <a:rPr lang="en-US" sz="2000" dirty="0">
                <a:solidFill>
                  <a:srgbClr val="0070C0"/>
                </a:solidFill>
              </a:rPr>
              <a:t>the galvanometer</a:t>
            </a:r>
          </a:p>
        </p:txBody>
      </p:sp>
      <p:pic>
        <p:nvPicPr>
          <p:cNvPr id="19459" name="Picture 3" descr="(9) galvanom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33" y="298920"/>
            <a:ext cx="4818499" cy="46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uppo 24"/>
          <p:cNvGrpSpPr/>
          <p:nvPr/>
        </p:nvGrpSpPr>
        <p:grpSpPr>
          <a:xfrm>
            <a:off x="225905" y="998377"/>
            <a:ext cx="3793283" cy="1838059"/>
            <a:chOff x="317241" y="3303037"/>
            <a:chExt cx="3793283" cy="1838059"/>
          </a:xfrm>
        </p:grpSpPr>
        <p:sp>
          <p:nvSpPr>
            <p:cNvPr id="10" name="CasellaDiTesto 9"/>
            <p:cNvSpPr txBox="1"/>
            <p:nvPr/>
          </p:nvSpPr>
          <p:spPr>
            <a:xfrm>
              <a:off x="317241" y="3303037"/>
              <a:ext cx="3793283" cy="183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Static characteristic</a:t>
              </a:r>
              <a:r>
                <a:rPr lang="en-US" dirty="0"/>
                <a:t> (graduation curve)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>
                <a:spcAft>
                  <a:spcPts val="600"/>
                </a:spcAft>
              </a:pPr>
              <a:r>
                <a:rPr lang="en-US" dirty="0"/>
                <a:t>motor torque: </a:t>
              </a:r>
            </a:p>
            <a:p>
              <a:r>
                <a:rPr lang="en-US" dirty="0"/>
                <a:t>resisting torque:</a:t>
              </a:r>
            </a:p>
          </p:txBody>
        </p:sp>
        <p:graphicFrame>
          <p:nvGraphicFramePr>
            <p:cNvPr id="12" name="Ogget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034253"/>
                </p:ext>
              </p:extLst>
            </p:nvPr>
          </p:nvGraphicFramePr>
          <p:xfrm>
            <a:off x="419878" y="3806501"/>
            <a:ext cx="1026367" cy="347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647419" imgH="215806" progId="Equation.3">
                    <p:embed/>
                  </p:oleObj>
                </mc:Choice>
                <mc:Fallback>
                  <p:oleObj name="Equazione" r:id="rId3" imgW="647419" imgH="215806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878" y="3806501"/>
                          <a:ext cx="1026367" cy="3471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4649443"/>
                </p:ext>
              </p:extLst>
            </p:nvPr>
          </p:nvGraphicFramePr>
          <p:xfrm>
            <a:off x="1794137" y="3806501"/>
            <a:ext cx="892387" cy="430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5" imgW="533169" imgH="253890" progId="Equation.3">
                    <p:embed/>
                  </p:oleObj>
                </mc:Choice>
                <mc:Fallback>
                  <p:oleObj name="Equazione" r:id="rId5" imgW="533169" imgH="25389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4137" y="3806501"/>
                          <a:ext cx="892387" cy="43025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601157"/>
                </p:ext>
              </p:extLst>
            </p:nvPr>
          </p:nvGraphicFramePr>
          <p:xfrm>
            <a:off x="2131014" y="4402523"/>
            <a:ext cx="1265329" cy="399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7" imgW="723586" imgH="228501" progId="Equation.3">
                    <p:embed/>
                  </p:oleObj>
                </mc:Choice>
                <mc:Fallback>
                  <p:oleObj name="Equazione" r:id="rId7" imgW="723586" imgH="228501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1014" y="4402523"/>
                          <a:ext cx="1265329" cy="3995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gget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664107"/>
                </p:ext>
              </p:extLst>
            </p:nvPr>
          </p:nvGraphicFramePr>
          <p:xfrm>
            <a:off x="2131014" y="4778049"/>
            <a:ext cx="994432" cy="363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9" imgW="596641" imgH="215806" progId="Equation.3">
                    <p:embed/>
                  </p:oleObj>
                </mc:Choice>
                <mc:Fallback>
                  <p:oleObj name="Equazione" r:id="rId9" imgW="596641" imgH="215806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1014" y="4778049"/>
                          <a:ext cx="994432" cy="3630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38939"/>
              </p:ext>
            </p:extLst>
          </p:nvPr>
        </p:nvGraphicFramePr>
        <p:xfrm>
          <a:off x="335899" y="3067996"/>
          <a:ext cx="858417" cy="3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1" imgW="533169" imgH="228501" progId="Equation.3">
                  <p:embed/>
                </p:oleObj>
              </mc:Choice>
              <mc:Fallback>
                <p:oleObj name="Equazione" r:id="rId11" imgW="533169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99" y="3067996"/>
                        <a:ext cx="858417" cy="367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gget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07946"/>
              </p:ext>
            </p:extLst>
          </p:nvPr>
        </p:nvGraphicFramePr>
        <p:xfrm>
          <a:off x="1869567" y="3057105"/>
          <a:ext cx="1526776" cy="32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850531" imgH="177723" progId="Equation.3">
                  <p:embed/>
                </p:oleObj>
              </mc:Choice>
              <mc:Fallback>
                <p:oleObj name="Equazione" r:id="rId13" imgW="850531" imgH="17772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567" y="3057105"/>
                        <a:ext cx="1526776" cy="325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142174"/>
              </p:ext>
            </p:extLst>
          </p:nvPr>
        </p:nvGraphicFramePr>
        <p:xfrm>
          <a:off x="3987615" y="2912099"/>
          <a:ext cx="1276255" cy="69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710891" imgH="393529" progId="Equation.3">
                  <p:embed/>
                </p:oleObj>
              </mc:Choice>
              <mc:Fallback>
                <p:oleObj name="Equazione" r:id="rId15" imgW="710891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615" y="2912099"/>
                        <a:ext cx="1276255" cy="6976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gget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78101"/>
              </p:ext>
            </p:extLst>
          </p:nvPr>
        </p:nvGraphicFramePr>
        <p:xfrm>
          <a:off x="328542" y="3797093"/>
          <a:ext cx="2211018" cy="66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7" imgW="1422400" imgH="431800" progId="Equation.3">
                  <p:embed/>
                </p:oleObj>
              </mc:Choice>
              <mc:Fallback>
                <p:oleObj name="Equazione" r:id="rId17" imgW="14224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42" y="3797093"/>
                        <a:ext cx="2211018" cy="667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asellaDiTesto 28"/>
          <p:cNvSpPr txBox="1"/>
          <p:nvPr/>
        </p:nvSpPr>
        <p:spPr>
          <a:xfrm>
            <a:off x="3089856" y="3797093"/>
            <a:ext cx="300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sensitivity is constant</a:t>
            </a:r>
            <a:r>
              <a:rPr lang="en-US" dirty="0"/>
              <a:t> and </a:t>
            </a:r>
          </a:p>
          <a:p>
            <a:r>
              <a:rPr lang="en-US" dirty="0"/>
              <a:t>inversely proportional to </a:t>
            </a:r>
            <a:r>
              <a:rPr lang="el-GR" i="1" dirty="0"/>
              <a:t>ω</a:t>
            </a:r>
            <a:r>
              <a:rPr lang="it-IT" i="1" baseline="-25000" dirty="0"/>
              <a:t>n</a:t>
            </a:r>
            <a:r>
              <a:rPr lang="en-US" dirty="0"/>
              <a:t>  </a:t>
            </a: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gget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16647"/>
              </p:ext>
            </p:extLst>
          </p:nvPr>
        </p:nvGraphicFramePr>
        <p:xfrm>
          <a:off x="368957" y="5854213"/>
          <a:ext cx="2539900" cy="6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9" imgW="1562100" imgH="419100" progId="Equation.3">
                  <p:embed/>
                </p:oleObj>
              </mc:Choice>
              <mc:Fallback>
                <p:oleObj name="Equazione" r:id="rId19" imgW="1562100" imgH="4191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57" y="5854213"/>
                        <a:ext cx="2539900" cy="6814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5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2" name="Gruppo 41"/>
          <p:cNvGrpSpPr/>
          <p:nvPr/>
        </p:nvGrpSpPr>
        <p:grpSpPr>
          <a:xfrm>
            <a:off x="224183" y="4821179"/>
            <a:ext cx="11340349" cy="1486331"/>
            <a:chOff x="224183" y="4802889"/>
            <a:chExt cx="11340349" cy="1486331"/>
          </a:xfrm>
        </p:grpSpPr>
        <p:grpSp>
          <p:nvGrpSpPr>
            <p:cNvPr id="41" name="Gruppo 40"/>
            <p:cNvGrpSpPr/>
            <p:nvPr/>
          </p:nvGrpSpPr>
          <p:grpSpPr>
            <a:xfrm>
              <a:off x="224183" y="4802889"/>
              <a:ext cx="11340349" cy="1477328"/>
              <a:chOff x="224183" y="4802889"/>
              <a:chExt cx="11340349" cy="1477328"/>
            </a:xfrm>
          </p:grpSpPr>
          <p:sp>
            <p:nvSpPr>
              <p:cNvPr id="32" name="CasellaDiTesto 31"/>
              <p:cNvSpPr txBox="1"/>
              <p:nvPr/>
            </p:nvSpPr>
            <p:spPr>
              <a:xfrm>
                <a:off x="224183" y="4802889"/>
                <a:ext cx="11340349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/>
                  <a:t>Dynamic characteristic </a:t>
                </a:r>
                <a:r>
                  <a:rPr lang="en-US" dirty="0"/>
                  <a:t>(dynamic response)</a:t>
                </a:r>
              </a:p>
              <a:p>
                <a:endParaRPr lang="en-US" dirty="0"/>
              </a:p>
              <a:p>
                <a:r>
                  <a:rPr lang="en-US" dirty="0"/>
                  <a:t>The output indication is a rotation </a:t>
                </a:r>
                <a:r>
                  <a:rPr lang="el-GR" dirty="0"/>
                  <a:t>θ</a:t>
                </a:r>
                <a:r>
                  <a:rPr lang="it-IT" dirty="0"/>
                  <a:t> </a:t>
                </a:r>
                <a:r>
                  <a:rPr lang="it-IT" dirty="0" err="1"/>
                  <a:t>therefore</a:t>
                </a:r>
                <a:r>
                  <a:rPr lang="it-IT" dirty="0"/>
                  <a:t> :			and 		for t &gt; 0   (</a:t>
                </a:r>
                <a:r>
                  <a:rPr lang="it-IT" dirty="0" err="1"/>
                  <a:t>step</a:t>
                </a:r>
                <a:r>
                  <a:rPr lang="it-IT" dirty="0"/>
                  <a:t> </a:t>
                </a:r>
                <a:r>
                  <a:rPr lang="it-IT" dirty="0" err="1"/>
                  <a:t>response</a:t>
                </a:r>
                <a:r>
                  <a:rPr lang="it-IT" dirty="0"/>
                  <a:t>)</a:t>
                </a:r>
              </a:p>
              <a:p>
                <a:endParaRPr lang="it-IT" dirty="0"/>
              </a:p>
              <a:p>
                <a:r>
                  <a:rPr lang="it-IT" dirty="0"/>
                  <a:t>										(</a:t>
                </a:r>
                <a:r>
                  <a:rPr lang="it-IT" dirty="0" err="1"/>
                  <a:t>frequency</a:t>
                </a:r>
                <a:r>
                  <a:rPr lang="it-IT" dirty="0"/>
                  <a:t> </a:t>
                </a:r>
                <a:r>
                  <a:rPr lang="it-IT" dirty="0" err="1"/>
                  <a:t>response</a:t>
                </a:r>
                <a:r>
                  <a:rPr lang="it-IT" dirty="0"/>
                  <a:t>)</a:t>
                </a:r>
                <a:endParaRPr lang="en-US" dirty="0"/>
              </a:p>
            </p:txBody>
          </p:sp>
          <p:graphicFrame>
            <p:nvGraphicFramePr>
              <p:cNvPr id="34" name="Oggetto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739057"/>
                  </p:ext>
                </p:extLst>
              </p:nvPr>
            </p:nvGraphicFramePr>
            <p:xfrm>
              <a:off x="4923276" y="5171159"/>
              <a:ext cx="955010" cy="7124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21" imgW="596641" imgH="444307" progId="Equation.3">
                      <p:embed/>
                    </p:oleObj>
                  </mc:Choice>
                  <mc:Fallback>
                    <p:oleObj name="Equazione" r:id="rId21" imgW="596641" imgH="444307" progId="Equation.3">
                      <p:embed/>
                      <p:pic>
                        <p:nvPicPr>
                          <p:cNvPr id="0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3276" y="5171159"/>
                            <a:ext cx="955010" cy="71246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ggetto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8937618"/>
                  </p:ext>
                </p:extLst>
              </p:nvPr>
            </p:nvGraphicFramePr>
            <p:xfrm>
              <a:off x="7285786" y="5347136"/>
              <a:ext cx="1060899" cy="397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zione" r:id="rId23" imgW="609600" imgH="228600" progId="Equation.3">
                      <p:embed/>
                    </p:oleObj>
                  </mc:Choice>
                  <mc:Fallback>
                    <p:oleObj name="Equazione" r:id="rId23" imgW="609600" imgH="22860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85786" y="5347136"/>
                            <a:ext cx="1060899" cy="39783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ggetto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596377"/>
                </p:ext>
              </p:extLst>
            </p:nvPr>
          </p:nvGraphicFramePr>
          <p:xfrm>
            <a:off x="7285786" y="5901895"/>
            <a:ext cx="1662271" cy="3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25" imgW="977900" imgH="228600" progId="Equation.3">
                    <p:embed/>
                  </p:oleObj>
                </mc:Choice>
                <mc:Fallback>
                  <p:oleObj name="Equazione" r:id="rId25" imgW="977900" imgH="22860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5786" y="5901895"/>
                          <a:ext cx="1662271" cy="3873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785" name="Picture 329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8829" y="215659"/>
            <a:ext cx="3065529" cy="6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ttangolo 42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9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nusoide sfasata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" y="563562"/>
            <a:ext cx="5946933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756780" y="596617"/>
            <a:ext cx="5232400" cy="581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dirty="0"/>
              <a:t>We have basically </a:t>
            </a:r>
            <a:r>
              <a:rPr lang="en-US" sz="2200" u="sng" dirty="0"/>
              <a:t>two</a:t>
            </a:r>
            <a:r>
              <a:rPr lang="en-US" sz="2200" dirty="0"/>
              <a:t> schemes or methods to study the dynamic response of a measurement instrument: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/>
              <a:t>STEP RESPONSE</a:t>
            </a:r>
            <a:r>
              <a:rPr lang="en-US" sz="2200" dirty="0"/>
              <a:t> with which we can get some important parameters such the </a:t>
            </a:r>
            <a:r>
              <a:rPr lang="en-US" sz="2200" i="1" u="sng" dirty="0"/>
              <a:t>settling time</a:t>
            </a:r>
            <a:r>
              <a:rPr lang="en-US" sz="2200" i="1" dirty="0"/>
              <a:t> </a:t>
            </a:r>
            <a:r>
              <a:rPr lang="en-US" sz="2200" dirty="0"/>
              <a:t>and the </a:t>
            </a:r>
            <a:r>
              <a:rPr lang="en-US" sz="2200" i="1" u="sng" dirty="0"/>
              <a:t>time constant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200" b="1" dirty="0"/>
              <a:t>FREQUENCY RESPONSE </a:t>
            </a:r>
            <a:r>
              <a:rPr lang="en-US" sz="2200" dirty="0"/>
              <a:t>with which we can get other important parameters such the </a:t>
            </a:r>
            <a:r>
              <a:rPr lang="en-US" sz="2200" i="1" u="sng" dirty="0"/>
              <a:t>cut-off frequency</a:t>
            </a:r>
            <a:r>
              <a:rPr lang="en-US" sz="2200" dirty="0"/>
              <a:t> and the </a:t>
            </a:r>
            <a:r>
              <a:rPr lang="en-US" sz="2200" i="1" u="sng" dirty="0"/>
              <a:t>damping factor</a:t>
            </a:r>
            <a:r>
              <a:rPr lang="en-US" sz="2200" dirty="0"/>
              <a:t> …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2200" dirty="0"/>
              <a:t>There is also a third scheme, which is used less often: the </a:t>
            </a:r>
            <a:r>
              <a:rPr lang="en-US" sz="2200" b="1" dirty="0"/>
              <a:t>ramp response</a:t>
            </a:r>
            <a:r>
              <a:rPr lang="en-US" sz="2200" dirty="0"/>
              <a:t> that  leads to the </a:t>
            </a:r>
            <a:r>
              <a:rPr lang="en-US" sz="2200" i="1" u="sng" dirty="0"/>
              <a:t>delay time</a:t>
            </a:r>
            <a:r>
              <a:rPr lang="en-US" sz="2200" dirty="0"/>
              <a:t> 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7) tempo di rispo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740276"/>
            <a:ext cx="7111750" cy="33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83552" y="751636"/>
            <a:ext cx="5257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At time </a:t>
            </a:r>
            <a:r>
              <a:rPr lang="en-US" sz="2200" i="1" dirty="0"/>
              <a:t>t</a:t>
            </a:r>
            <a:r>
              <a:rPr lang="en-US" sz="2200" i="1" baseline="-25000" dirty="0"/>
              <a:t>0</a:t>
            </a:r>
            <a:r>
              <a:rPr lang="en-US" sz="2200" dirty="0"/>
              <a:t> the input signal changes instantaneously its value from </a:t>
            </a:r>
            <a:r>
              <a:rPr lang="en-US" sz="2200" i="1" dirty="0"/>
              <a:t>i</a:t>
            </a:r>
            <a:r>
              <a:rPr lang="en-US" sz="2200" i="1" baseline="-25000" dirty="0"/>
              <a:t>0</a:t>
            </a:r>
            <a:r>
              <a:rPr lang="en-US" sz="2200" dirty="0"/>
              <a:t> to </a:t>
            </a:r>
            <a:r>
              <a:rPr lang="en-US" sz="2200" i="1" dirty="0"/>
              <a:t>i</a:t>
            </a:r>
            <a:r>
              <a:rPr lang="en-US" sz="2200" i="1" baseline="-25000" dirty="0"/>
              <a:t>1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r>
              <a:rPr lang="en-US" sz="2200" dirty="0"/>
              <a:t>The instrument output will try to follow this change, form </a:t>
            </a:r>
            <a:r>
              <a:rPr lang="en-US" sz="2200" i="1" dirty="0"/>
              <a:t>u</a:t>
            </a:r>
            <a:r>
              <a:rPr lang="en-US" sz="2200" i="1" baseline="-25000" dirty="0"/>
              <a:t>0</a:t>
            </a:r>
            <a:r>
              <a:rPr lang="en-US" sz="2200" i="1" dirty="0"/>
              <a:t> to u</a:t>
            </a:r>
            <a:r>
              <a:rPr lang="en-US" sz="2200" i="1" baseline="-25000" dirty="0"/>
              <a:t>1</a:t>
            </a:r>
            <a:r>
              <a:rPr lang="en-US" sz="2200" i="1" dirty="0"/>
              <a:t> ,</a:t>
            </a:r>
            <a:r>
              <a:rPr lang="en-US" sz="2200" dirty="0"/>
              <a:t> the best </a:t>
            </a:r>
            <a:r>
              <a:rPr lang="en-US" sz="2200"/>
              <a:t>he can…</a:t>
            </a:r>
          </a:p>
          <a:p>
            <a:endParaRPr lang="en-US" sz="2200" dirty="0"/>
          </a:p>
          <a:p>
            <a:r>
              <a:rPr lang="en-US" sz="2200" dirty="0"/>
              <a:t>However, it will take some time </a:t>
            </a:r>
            <a:r>
              <a:rPr lang="en-US" sz="2200" b="1" i="1" dirty="0" err="1"/>
              <a:t>t</a:t>
            </a:r>
            <a:r>
              <a:rPr lang="en-US" sz="2200" b="1" i="1" baseline="-25000" dirty="0" err="1"/>
              <a:t>s</a:t>
            </a:r>
            <a:r>
              <a:rPr lang="en-US" sz="2200" b="1" i="1" dirty="0"/>
              <a:t> = t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 – t</a:t>
            </a:r>
            <a:r>
              <a:rPr lang="en-US" sz="2200" b="1" i="1" baseline="-25000" dirty="0"/>
              <a:t>0</a:t>
            </a:r>
            <a:r>
              <a:rPr lang="en-US" sz="2200" dirty="0"/>
              <a:t>  to reach the correct final value within a certain error </a:t>
            </a:r>
            <a:r>
              <a:rPr lang="en-US" sz="2200" b="1" i="1" dirty="0"/>
              <a:t>±</a:t>
            </a:r>
            <a:r>
              <a:rPr lang="el-GR" sz="2200" b="1" i="1" dirty="0"/>
              <a:t>ε</a:t>
            </a:r>
            <a:r>
              <a:rPr lang="it-IT" sz="2200" b="1" i="1" baseline="-25000" dirty="0"/>
              <a:t>d</a:t>
            </a:r>
            <a:r>
              <a:rPr lang="it-IT" sz="2200" dirty="0"/>
              <a:t> </a:t>
            </a:r>
            <a:r>
              <a:rPr lang="en-US" sz="2200" dirty="0"/>
              <a:t>!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4949" y="4327777"/>
            <a:ext cx="119951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±</a:t>
            </a:r>
            <a:r>
              <a:rPr lang="en-US" sz="2200" b="1" i="1" dirty="0" err="1"/>
              <a:t>ε</a:t>
            </a:r>
            <a:r>
              <a:rPr lang="en-US" sz="2200" b="1" i="1" baseline="-25000" dirty="0" err="1"/>
              <a:t>d</a:t>
            </a:r>
            <a:r>
              <a:rPr lang="en-US" sz="2200" dirty="0"/>
              <a:t>  is the </a:t>
            </a:r>
            <a:r>
              <a:rPr lang="en-US" sz="2200" b="1" i="1" dirty="0"/>
              <a:t>dynamic error,</a:t>
            </a:r>
            <a:r>
              <a:rPr lang="en-US" sz="2200" dirty="0"/>
              <a:t> which has to be </a:t>
            </a:r>
            <a:r>
              <a:rPr lang="en-US" sz="2200" u="sng" dirty="0"/>
              <a:t>established in advance</a:t>
            </a:r>
            <a:r>
              <a:rPr lang="en-US" sz="2200" dirty="0"/>
              <a:t> by the operator …</a:t>
            </a:r>
          </a:p>
          <a:p>
            <a:endParaRPr lang="en-US" b="1" i="1" dirty="0"/>
          </a:p>
          <a:p>
            <a:r>
              <a:rPr lang="en-US" sz="2200" b="1" i="1" dirty="0" err="1"/>
              <a:t>t</a:t>
            </a:r>
            <a:r>
              <a:rPr lang="en-US" sz="2200" b="1" i="1" baseline="-25000" dirty="0" err="1"/>
              <a:t>s</a:t>
            </a:r>
            <a:r>
              <a:rPr lang="en-US" sz="2200" b="1" i="1" dirty="0"/>
              <a:t> = t</a:t>
            </a:r>
            <a:r>
              <a:rPr lang="en-US" sz="2200" b="1" i="1" baseline="-25000" dirty="0"/>
              <a:t>1</a:t>
            </a:r>
            <a:r>
              <a:rPr lang="en-US" sz="2200" b="1" i="1" dirty="0"/>
              <a:t> – t</a:t>
            </a:r>
            <a:r>
              <a:rPr lang="en-US" sz="2200" b="1" i="1" baseline="-25000" dirty="0"/>
              <a:t>0   </a:t>
            </a:r>
            <a:r>
              <a:rPr lang="en-US" sz="2200" dirty="0"/>
              <a:t>is the </a:t>
            </a:r>
            <a:r>
              <a:rPr lang="en-US" sz="2200" b="1" i="1" dirty="0"/>
              <a:t>settling time</a:t>
            </a:r>
            <a:r>
              <a:rPr lang="en-US" sz="2200" dirty="0"/>
              <a:t> of the instrument, which provides a first idea of its dynamic response</a:t>
            </a:r>
          </a:p>
          <a:p>
            <a:endParaRPr lang="en-US" b="1" i="1" dirty="0"/>
          </a:p>
          <a:p>
            <a:r>
              <a:rPr lang="en-US" sz="2200" b="1" i="1" dirty="0" err="1"/>
              <a:t>t</a:t>
            </a:r>
            <a:r>
              <a:rPr lang="en-US" sz="2200" b="1" i="1" baseline="-25000" dirty="0" err="1"/>
              <a:t>SLEW</a:t>
            </a:r>
            <a:r>
              <a:rPr lang="en-US" sz="2200" b="1" i="1" dirty="0"/>
              <a:t> = </a:t>
            </a:r>
            <a:r>
              <a:rPr lang="en-US" sz="2200" b="1" i="1" dirty="0" err="1"/>
              <a:t>t</a:t>
            </a:r>
            <a:r>
              <a:rPr lang="en-US" sz="2200" b="1" i="1" baseline="-25000" dirty="0" err="1"/>
              <a:t>sr</a:t>
            </a:r>
            <a:r>
              <a:rPr lang="en-US" sz="2200" b="1" i="1" dirty="0"/>
              <a:t> – t</a:t>
            </a:r>
            <a:r>
              <a:rPr lang="en-US" sz="2200" b="1" i="1" baseline="-25000" dirty="0"/>
              <a:t>0</a:t>
            </a:r>
            <a:r>
              <a:rPr lang="en-US" sz="2200" i="1" dirty="0"/>
              <a:t>  </a:t>
            </a:r>
            <a:r>
              <a:rPr lang="en-US" sz="2200" dirty="0"/>
              <a:t>is the </a:t>
            </a:r>
            <a:r>
              <a:rPr lang="en-US" sz="2200" b="1" i="1" dirty="0"/>
              <a:t>slew rate,</a:t>
            </a:r>
            <a:r>
              <a:rPr lang="en-US" sz="2200" dirty="0"/>
              <a:t> which is the time the instrument takes to reach the first </a:t>
            </a:r>
            <a:r>
              <a:rPr lang="en-US" sz="2200"/>
              <a:t>overshoot peak…</a:t>
            </a:r>
          </a:p>
          <a:p>
            <a:endParaRPr lang="en-US" dirty="0"/>
          </a:p>
          <a:p>
            <a:r>
              <a:rPr lang="en-US" sz="2200" dirty="0"/>
              <a:t> … </a:t>
            </a:r>
            <a:r>
              <a:rPr lang="en-US" sz="2200" u="sng" dirty="0"/>
              <a:t>not all</a:t>
            </a:r>
            <a:r>
              <a:rPr lang="en-US" sz="2200" dirty="0"/>
              <a:t> the instruments show an overshoot during the step response 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8674" y="97392"/>
            <a:ext cx="230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</a:rPr>
              <a:t>Step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Response</a:t>
            </a:r>
            <a:endParaRPr lang="it-IT" sz="2800" dirty="0">
              <a:solidFill>
                <a:srgbClr val="C000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601980" y="3131820"/>
            <a:ext cx="963930" cy="76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565910" y="1859280"/>
            <a:ext cx="4752000" cy="76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565910" y="1859280"/>
            <a:ext cx="0" cy="12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0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6684" y="684761"/>
            <a:ext cx="11707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In the more general case, an input variable (</a:t>
            </a:r>
            <a:r>
              <a:rPr lang="en-US" sz="2000" i="1" dirty="0"/>
              <a:t>measurand</a:t>
            </a:r>
            <a:r>
              <a:rPr lang="en-US" sz="2000" dirty="0"/>
              <a:t>) changes “periodically” during time, then we can refer to simple sinusoidal inputs because every periodic signal can be decomposed by the </a:t>
            </a:r>
            <a:r>
              <a:rPr lang="en-US" sz="2000" b="1" i="1" dirty="0"/>
              <a:t>Fourier Series</a:t>
            </a:r>
            <a:r>
              <a:rPr lang="en-US" sz="2000" dirty="0"/>
              <a:t>: 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38125"/>
              </p:ext>
            </p:extLst>
          </p:nvPr>
        </p:nvGraphicFramePr>
        <p:xfrm>
          <a:off x="2982531" y="1641403"/>
          <a:ext cx="6569992" cy="78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225600" imgH="393480" progId="Equation.3">
                  <p:embed/>
                </p:oleObj>
              </mc:Choice>
              <mc:Fallback>
                <p:oleObj name="Equazione" r:id="rId2" imgW="3225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531" y="1641403"/>
                        <a:ext cx="6569992" cy="7867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594771" y="2731585"/>
            <a:ext cx="8917826" cy="1091447"/>
            <a:chOff x="597868" y="3827053"/>
            <a:chExt cx="8917826" cy="1091447"/>
          </a:xfrm>
        </p:grpSpPr>
        <p:sp>
          <p:nvSpPr>
            <p:cNvPr id="10" name="CasellaDiTesto 9"/>
            <p:cNvSpPr txBox="1"/>
            <p:nvPr/>
          </p:nvSpPr>
          <p:spPr>
            <a:xfrm>
              <a:off x="597868" y="3836162"/>
              <a:ext cx="89178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input:					with		</a:t>
              </a:r>
              <a:r>
                <a:rPr lang="it-IT" sz="2000"/>
                <a:t>	</a:t>
              </a:r>
              <a:r>
                <a:rPr lang="it-IT" sz="2000" b="1" i="1"/>
                <a:t>frequency</a:t>
              </a:r>
              <a:endParaRPr lang="it-IT" sz="2000" b="1" i="1" dirty="0"/>
            </a:p>
            <a:p>
              <a:endParaRPr lang="it-IT" sz="2000" dirty="0"/>
            </a:p>
            <a:p>
              <a:r>
                <a:rPr lang="it-IT" sz="2000" dirty="0"/>
                <a:t>output:					with			</a:t>
              </a:r>
              <a:r>
                <a:rPr lang="it-IT" sz="2000" b="1" i="1" dirty="0" err="1"/>
                <a:t>phase</a:t>
              </a:r>
              <a:r>
                <a:rPr lang="it-IT" sz="2000" b="1" i="1" dirty="0"/>
                <a:t> delay</a:t>
              </a:r>
            </a:p>
          </p:txBody>
        </p:sp>
        <p:graphicFrame>
          <p:nvGraphicFramePr>
            <p:cNvPr id="5" name="Ogget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8155495"/>
                </p:ext>
              </p:extLst>
            </p:nvPr>
          </p:nvGraphicFramePr>
          <p:xfrm>
            <a:off x="1828801" y="3827053"/>
            <a:ext cx="1865913" cy="475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901309" imgH="228501" progId="Equation.3">
                    <p:embed/>
                  </p:oleObj>
                </mc:Choice>
                <mc:Fallback>
                  <p:oleObj name="Equazione" r:id="rId4" imgW="901309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1" y="3827053"/>
                          <a:ext cx="1865913" cy="4759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gget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3204052"/>
                </p:ext>
              </p:extLst>
            </p:nvPr>
          </p:nvGraphicFramePr>
          <p:xfrm>
            <a:off x="6131170" y="3853747"/>
            <a:ext cx="1266091" cy="430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545626" imgH="203024" progId="Equation.3">
                    <p:embed/>
                  </p:oleObj>
                </mc:Choice>
                <mc:Fallback>
                  <p:oleObj name="Equazione" r:id="rId6" imgW="545626" imgH="203024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1170" y="3853747"/>
                          <a:ext cx="1266091" cy="43041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445255"/>
                </p:ext>
              </p:extLst>
            </p:nvPr>
          </p:nvGraphicFramePr>
          <p:xfrm>
            <a:off x="1753050" y="4417860"/>
            <a:ext cx="2715388" cy="475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1308100" imgH="228600" progId="Equation.3">
                    <p:embed/>
                  </p:oleObj>
                </mc:Choice>
                <mc:Fallback>
                  <p:oleObj name="Equazione" r:id="rId8" imgW="130810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3050" y="4417860"/>
                          <a:ext cx="2715388" cy="475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811607"/>
                </p:ext>
              </p:extLst>
            </p:nvPr>
          </p:nvGraphicFramePr>
          <p:xfrm>
            <a:off x="6100884" y="4533754"/>
            <a:ext cx="339481" cy="384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139579" imgH="164957" progId="Equation.3">
                    <p:embed/>
                  </p:oleObj>
                </mc:Choice>
                <mc:Fallback>
                  <p:oleObj name="Equazione" r:id="rId10" imgW="139579" imgH="164957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0884" y="4533754"/>
                          <a:ext cx="339481" cy="3847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" y="3956537"/>
            <a:ext cx="6238875" cy="2828925"/>
          </a:xfrm>
          <a:prstGeom prst="rect">
            <a:avLst/>
          </a:prstGeom>
        </p:spPr>
      </p:pic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28086"/>
              </p:ext>
            </p:extLst>
          </p:nvPr>
        </p:nvGraphicFramePr>
        <p:xfrm>
          <a:off x="1935741" y="4465733"/>
          <a:ext cx="897060" cy="585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3" imgW="660240" imgH="431640" progId="Equation.3">
                  <p:embed/>
                </p:oleObj>
              </mc:Choice>
              <mc:Fallback>
                <p:oleObj name="Equazione" r:id="rId13" imgW="66024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741" y="4465733"/>
                        <a:ext cx="897060" cy="585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380881"/>
              </p:ext>
            </p:extLst>
          </p:nvPr>
        </p:nvGraphicFramePr>
        <p:xfrm>
          <a:off x="4421818" y="4350499"/>
          <a:ext cx="2996339" cy="6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5" imgW="1841400" imgH="419040" progId="Equation.3">
                  <p:embed/>
                </p:oleObj>
              </mc:Choice>
              <mc:Fallback>
                <p:oleObj name="Equazione" r:id="rId15" imgW="1841400" imgH="419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818" y="4350499"/>
                        <a:ext cx="2996339" cy="6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44399"/>
              </p:ext>
            </p:extLst>
          </p:nvPr>
        </p:nvGraphicFramePr>
        <p:xfrm>
          <a:off x="5633243" y="5582952"/>
          <a:ext cx="142285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7" imgW="761760" imgH="203040" progId="Equation.3">
                  <p:embed/>
                </p:oleObj>
              </mc:Choice>
              <mc:Fallback>
                <p:oleObj name="Equazione" r:id="rId17" imgW="76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243" y="5582952"/>
                        <a:ext cx="1422856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7797958" y="4174050"/>
            <a:ext cx="4319901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/>
              <a:t>ideal</a:t>
            </a:r>
            <a:r>
              <a:rPr lang="en-US" sz="2200" dirty="0"/>
              <a:t> </a:t>
            </a:r>
            <a:r>
              <a:rPr lang="en-US" sz="2200" b="1" i="1" dirty="0"/>
              <a:t>frequency response</a:t>
            </a:r>
            <a:r>
              <a:rPr lang="en-US" sz="2200" dirty="0"/>
              <a:t> </a:t>
            </a:r>
          </a:p>
          <a:p>
            <a:r>
              <a:rPr lang="en-US" sz="2200" dirty="0"/>
              <a:t>and </a:t>
            </a:r>
            <a:r>
              <a:rPr lang="en-US" sz="2200" b="1" i="1" dirty="0"/>
              <a:t>phase </a:t>
            </a:r>
            <a:r>
              <a:rPr lang="en-US" sz="2200" b="1" i="1"/>
              <a:t>response</a:t>
            </a:r>
            <a:r>
              <a:rPr lang="en-US" sz="2200"/>
              <a:t> curves:</a:t>
            </a:r>
            <a:endParaRPr lang="en-US" sz="2200" dirty="0"/>
          </a:p>
          <a:p>
            <a:endParaRPr lang="en-US" sz="2200" b="1" i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rgbClr val="FF0000"/>
                </a:solidFill>
              </a:rPr>
              <a:t>constant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1" dirty="0">
                <a:solidFill>
                  <a:srgbClr val="FF0000"/>
                </a:solidFill>
              </a:rPr>
              <a:t>output/input ratio</a:t>
            </a:r>
            <a:r>
              <a:rPr lang="en-US" sz="2200" dirty="0">
                <a:solidFill>
                  <a:srgbClr val="FF0000"/>
                </a:solidFill>
              </a:rPr>
              <a:t> for “every frequency” of the input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rgbClr val="FF0000"/>
                </a:solidFill>
              </a:rPr>
              <a:t>zero</a:t>
            </a:r>
            <a:r>
              <a:rPr lang="en-US" sz="2200" i="1" dirty="0">
                <a:solidFill>
                  <a:srgbClr val="FF0000"/>
                </a:solidFill>
              </a:rPr>
              <a:t>  phase delay </a:t>
            </a:r>
            <a:r>
              <a:rPr lang="en-US" sz="2200" dirty="0">
                <a:solidFill>
                  <a:srgbClr val="FF0000"/>
                </a:solidFill>
              </a:rPr>
              <a:t>for “every frequency” of the input 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8845" y="80771"/>
            <a:ext cx="318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C00000"/>
                </a:solidFill>
              </a:rPr>
              <a:t>Frequency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Response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1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posta in freq generale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40194"/>
            <a:ext cx="6516000" cy="45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939729" y="368488"/>
            <a:ext cx="5001554" cy="432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/>
              <a:t>Real instrument</a:t>
            </a:r>
            <a:r>
              <a:rPr lang="en-US" sz="2000" b="1" i="1" dirty="0"/>
              <a:t>  frequency response </a:t>
            </a:r>
            <a:r>
              <a:rPr lang="en-US" sz="2000" dirty="0"/>
              <a:t>example: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2000" dirty="0"/>
              <a:t>Real instruments </a:t>
            </a:r>
            <a:r>
              <a:rPr lang="en-US" sz="2000"/>
              <a:t>always </a:t>
            </a:r>
            <a:r>
              <a:rPr lang="en-US" sz="2000" i="1"/>
              <a:t>attenuate </a:t>
            </a:r>
            <a:r>
              <a:rPr lang="en-US" sz="2000" i="1" dirty="0"/>
              <a:t>the output amplitude</a:t>
            </a:r>
            <a:r>
              <a:rPr lang="en-US" sz="2000" dirty="0"/>
              <a:t>  for higher frequencies  (f → </a:t>
            </a:r>
            <a:r>
              <a:rPr lang="it-IT" sz="2000" i="1" dirty="0"/>
              <a:t>ꝏ</a:t>
            </a:r>
            <a:r>
              <a:rPr lang="en-US" sz="2000" dirty="0"/>
              <a:t>) because:</a:t>
            </a:r>
          </a:p>
          <a:p>
            <a:pPr>
              <a:lnSpc>
                <a:spcPct val="110000"/>
              </a:lnSpc>
            </a:pPr>
            <a:endParaRPr lang="en-US" sz="1400" dirty="0"/>
          </a:p>
          <a:p>
            <a:pPr marL="179388" indent="-179388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mechanical instrument have inner moving parts with </a:t>
            </a:r>
            <a:r>
              <a:rPr lang="en-US" sz="2000" i="1" u="sng" dirty="0"/>
              <a:t>inertia</a:t>
            </a:r>
            <a:r>
              <a:rPr lang="en-US" sz="2000" dirty="0"/>
              <a:t> which can not have “infinite acceleration”  </a:t>
            </a:r>
          </a:p>
          <a:p>
            <a:pPr marL="179388" indent="-1793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electronic instrument have inner components which can not have 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      </a:t>
            </a:r>
            <a:r>
              <a:rPr lang="en-US" sz="2000" i="1" u="sng" dirty="0"/>
              <a:t>inductive reactance</a:t>
            </a:r>
            <a:r>
              <a:rPr lang="en-US" sz="2000" dirty="0"/>
              <a:t>  </a:t>
            </a:r>
            <a:r>
              <a:rPr lang="it-IT" sz="2000" i="1" dirty="0"/>
              <a:t>X</a:t>
            </a:r>
            <a:r>
              <a:rPr lang="it-IT" sz="2000" i="1" baseline="-25000" dirty="0"/>
              <a:t>L</a:t>
            </a:r>
            <a:r>
              <a:rPr lang="it-IT" sz="2000" i="1" dirty="0"/>
              <a:t> = </a:t>
            </a:r>
            <a:r>
              <a:rPr lang="it-IT" sz="2000" i="1" dirty="0" err="1"/>
              <a:t>jωL</a:t>
            </a:r>
            <a:r>
              <a:rPr lang="it-IT" sz="2000" i="1" dirty="0"/>
              <a:t> = ꝏ   </a:t>
            </a:r>
          </a:p>
          <a:p>
            <a:pPr>
              <a:lnSpc>
                <a:spcPct val="110000"/>
              </a:lnSpc>
            </a:pPr>
            <a:r>
              <a:rPr lang="it-IT" sz="2000" i="1" dirty="0"/>
              <a:t>      </a:t>
            </a:r>
            <a:r>
              <a:rPr lang="it-IT" sz="2000" i="1" u="sng" dirty="0"/>
              <a:t>capacitive </a:t>
            </a:r>
            <a:r>
              <a:rPr lang="it-IT" sz="2000" i="1" u="sng" dirty="0" err="1"/>
              <a:t>reactance</a:t>
            </a:r>
            <a:r>
              <a:rPr lang="it-IT" sz="2000" dirty="0"/>
              <a:t>  </a:t>
            </a:r>
            <a:r>
              <a:rPr lang="it-IT" sz="2000" i="1" dirty="0"/>
              <a:t>X</a:t>
            </a:r>
            <a:r>
              <a:rPr lang="it-IT" sz="2000" i="1" baseline="-25000" dirty="0"/>
              <a:t>C</a:t>
            </a:r>
            <a:r>
              <a:rPr lang="it-IT" sz="2000" i="1" dirty="0"/>
              <a:t> = 1/</a:t>
            </a:r>
            <a:r>
              <a:rPr lang="it-IT" sz="2000" i="1" dirty="0" err="1"/>
              <a:t>jωC</a:t>
            </a:r>
            <a:r>
              <a:rPr lang="it-IT" sz="2000" i="1" dirty="0"/>
              <a:t> = 0</a:t>
            </a:r>
            <a:r>
              <a:rPr lang="it-IT" sz="2000" dirty="0"/>
              <a:t> </a:t>
            </a:r>
            <a:endParaRPr lang="en-US" sz="2000" i="1" u="sng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5295" y="4925227"/>
            <a:ext cx="117309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The extension of an </a:t>
            </a:r>
            <a:r>
              <a:rPr lang="en-US" sz="2000" i="1" dirty="0"/>
              <a:t>instrument frequency response</a:t>
            </a:r>
            <a:r>
              <a:rPr lang="en-US" sz="2000" dirty="0"/>
              <a:t> depends also from the </a:t>
            </a:r>
            <a:r>
              <a:rPr lang="en-US" sz="2000" b="1" i="1" dirty="0"/>
              <a:t>dynamic error</a:t>
            </a:r>
            <a:r>
              <a:rPr lang="en-US" sz="2000" dirty="0"/>
              <a:t> the operator accepts: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we accept a dynamic error  </a:t>
            </a:r>
            <a:r>
              <a:rPr lang="en-US" sz="2000" i="1" dirty="0" err="1"/>
              <a:t>ε</a:t>
            </a:r>
            <a:r>
              <a:rPr lang="en-US" sz="2000" i="1" baseline="-25000" dirty="0" err="1"/>
              <a:t>d</a:t>
            </a:r>
            <a:r>
              <a:rPr lang="en-US" sz="2000" dirty="0"/>
              <a:t> = 3%  we have a </a:t>
            </a:r>
            <a:r>
              <a:rPr lang="en-US" sz="2000" b="1" i="1" dirty="0"/>
              <a:t>cut-off frequency</a:t>
            </a:r>
            <a:r>
              <a:rPr lang="en-US" sz="2000" dirty="0"/>
              <a:t>  </a:t>
            </a:r>
            <a:r>
              <a:rPr lang="en-US" sz="2000" i="1" dirty="0"/>
              <a:t>f</a:t>
            </a:r>
            <a:r>
              <a:rPr lang="en-US" sz="2000" i="1" baseline="-25000" dirty="0"/>
              <a:t>2</a:t>
            </a:r>
            <a:r>
              <a:rPr lang="en-US" sz="2000" dirty="0"/>
              <a:t> 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we accept a dynamic error  </a:t>
            </a:r>
            <a:r>
              <a:rPr lang="en-US" sz="2000" i="1" dirty="0" err="1"/>
              <a:t>ε</a:t>
            </a:r>
            <a:r>
              <a:rPr lang="en-US" sz="2000" i="1" baseline="-25000" dirty="0" err="1"/>
              <a:t>d</a:t>
            </a:r>
            <a:r>
              <a:rPr lang="en-US" sz="2000" dirty="0"/>
              <a:t> = 25%  we have a much higher </a:t>
            </a:r>
            <a:r>
              <a:rPr lang="en-US" sz="2000" b="1" i="1" dirty="0"/>
              <a:t>cut-off frequency</a:t>
            </a:r>
            <a:r>
              <a:rPr lang="en-US" sz="2000" dirty="0"/>
              <a:t>  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 &gt; f</a:t>
            </a:r>
            <a:r>
              <a:rPr lang="en-US" sz="2000" i="1" baseline="-25000" dirty="0"/>
              <a:t>2</a:t>
            </a:r>
            <a:r>
              <a:rPr lang="en-US" sz="2000" i="1" dirty="0"/>
              <a:t>  </a:t>
            </a:r>
          </a:p>
          <a:p>
            <a:pPr>
              <a:spcAft>
                <a:spcPts val="300"/>
              </a:spcAft>
            </a:pPr>
            <a:endParaRPr lang="en-US" sz="2000" dirty="0"/>
          </a:p>
          <a:p>
            <a:pPr>
              <a:spcAft>
                <a:spcPts val="300"/>
              </a:spcAft>
            </a:pPr>
            <a:r>
              <a:rPr lang="en-US" sz="2000" dirty="0"/>
              <a:t>All frequencies between  </a:t>
            </a:r>
            <a:r>
              <a:rPr lang="en-US" sz="2000" i="1" dirty="0"/>
              <a:t>f</a:t>
            </a:r>
            <a:r>
              <a:rPr lang="en-US" sz="2000" i="1" baseline="-25000" dirty="0"/>
              <a:t>0</a:t>
            </a:r>
            <a:r>
              <a:rPr lang="en-US" sz="2000" dirty="0"/>
              <a:t> and 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dirty="0"/>
              <a:t> (or </a:t>
            </a:r>
            <a:r>
              <a:rPr lang="en-US" sz="2000" i="1" dirty="0"/>
              <a:t>f</a:t>
            </a:r>
            <a:r>
              <a:rPr lang="en-US" sz="2000" i="1" baseline="-25000" dirty="0"/>
              <a:t>2</a:t>
            </a:r>
            <a:r>
              <a:rPr lang="en-US" sz="2000" dirty="0"/>
              <a:t>) form the </a:t>
            </a:r>
            <a:r>
              <a:rPr lang="en-US" sz="2000" b="1" i="1" dirty="0">
                <a:solidFill>
                  <a:srgbClr val="FF0000"/>
                </a:solidFill>
              </a:rPr>
              <a:t>instrument </a:t>
            </a:r>
            <a:r>
              <a:rPr lang="en-US" sz="2000" b="1" i="1" u="sng" dirty="0">
                <a:solidFill>
                  <a:srgbClr val="FF0000"/>
                </a:solidFill>
              </a:rPr>
              <a:t>bandwidth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or </a:t>
            </a:r>
            <a:r>
              <a:rPr lang="en-US" sz="2000" b="1" i="1" u="sng" dirty="0"/>
              <a:t>pass-band</a:t>
            </a:r>
            <a:r>
              <a:rPr lang="en-US" sz="2000" b="1" i="1" dirty="0"/>
              <a:t> </a:t>
            </a:r>
            <a:r>
              <a:rPr lang="en-US" sz="2000" dirty="0"/>
              <a:t>!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7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posta in freq audio (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6" y="236440"/>
            <a:ext cx="4588923" cy="234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uppo 4"/>
          <p:cNvGrpSpPr/>
          <p:nvPr/>
        </p:nvGrpSpPr>
        <p:grpSpPr>
          <a:xfrm>
            <a:off x="5258451" y="925285"/>
            <a:ext cx="6600694" cy="1432299"/>
            <a:chOff x="5542644" y="522514"/>
            <a:chExt cx="6518988" cy="1432299"/>
          </a:xfrm>
        </p:grpSpPr>
        <p:sp>
          <p:nvSpPr>
            <p:cNvPr id="2" name="CasellaDiTesto 1"/>
            <p:cNvSpPr txBox="1"/>
            <p:nvPr/>
          </p:nvSpPr>
          <p:spPr>
            <a:xfrm>
              <a:off x="5542644" y="522514"/>
              <a:ext cx="6518988" cy="1429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000" dirty="0"/>
                <a:t>There are many instruments where the bandwidth does “not start” from frequency </a:t>
              </a:r>
              <a:r>
                <a:rPr lang="en-US" sz="2000" i="1" dirty="0"/>
                <a:t>f</a:t>
              </a:r>
              <a:r>
                <a:rPr lang="en-US" sz="2000" i="1" baseline="-25000" dirty="0"/>
                <a:t>0</a:t>
              </a:r>
              <a:r>
                <a:rPr lang="en-US" sz="2000" dirty="0"/>
                <a:t> = 0 Hz, but starts at a higher value  </a:t>
              </a:r>
              <a:r>
                <a:rPr lang="en-US" sz="2000" i="1" dirty="0"/>
                <a:t>f</a:t>
              </a:r>
              <a:r>
                <a:rPr lang="en-US" sz="2000" i="1" baseline="-25000" dirty="0"/>
                <a:t>1</a:t>
              </a:r>
            </a:p>
            <a:p>
              <a:pPr algn="just">
                <a:lnSpc>
                  <a:spcPct val="110000"/>
                </a:lnSpc>
              </a:pPr>
              <a:r>
                <a:rPr lang="en-US" sz="2000" dirty="0"/>
                <a:t>In these cases, we have “two cut-off frequencies” and the pass-band is between these two frequencies: </a:t>
              </a:r>
            </a:p>
          </p:txBody>
        </p:sp>
        <p:graphicFrame>
          <p:nvGraphicFramePr>
            <p:cNvPr id="4" name="Ogget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3703138"/>
                </p:ext>
              </p:extLst>
            </p:nvPr>
          </p:nvGraphicFramePr>
          <p:xfrm>
            <a:off x="10448609" y="1586254"/>
            <a:ext cx="1167104" cy="368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723586" imgH="228501" progId="Equation.3">
                    <p:embed/>
                  </p:oleObj>
                </mc:Choice>
                <mc:Fallback>
                  <p:oleObj name="Equazione" r:id="rId3" imgW="723586" imgH="228501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48609" y="1586254"/>
                          <a:ext cx="1167104" cy="3685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CasellaDiTesto 5"/>
          <p:cNvSpPr txBox="1"/>
          <p:nvPr/>
        </p:nvSpPr>
        <p:spPr>
          <a:xfrm>
            <a:off x="330069" y="3119718"/>
            <a:ext cx="11531861" cy="250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Most of the times the </a:t>
            </a:r>
            <a:r>
              <a:rPr lang="en-US" sz="2200" i="1" dirty="0"/>
              <a:t>dynamic error</a:t>
            </a:r>
            <a:r>
              <a:rPr lang="en-US" sz="2200" dirty="0"/>
              <a:t> (which can be “fairly large”) is expressed in a </a:t>
            </a:r>
            <a:r>
              <a:rPr lang="en-US" sz="2200" i="1" dirty="0"/>
              <a:t>logarithmic scal</a:t>
            </a:r>
            <a:r>
              <a:rPr lang="en-US" sz="2200" dirty="0"/>
              <a:t>e, inherited from “</a:t>
            </a:r>
            <a:r>
              <a:rPr lang="en-US" sz="2200" dirty="0" err="1"/>
              <a:t>acustics</a:t>
            </a:r>
            <a:r>
              <a:rPr lang="en-US" sz="2200" dirty="0"/>
              <a:t>” studies and the logarithmic unit is the </a:t>
            </a:r>
            <a:r>
              <a:rPr lang="en-US" sz="2200" b="1" i="1" dirty="0"/>
              <a:t>decibel</a:t>
            </a:r>
            <a:r>
              <a:rPr lang="en-US" sz="2200" dirty="0"/>
              <a:t> :</a:t>
            </a:r>
          </a:p>
          <a:p>
            <a:pPr>
              <a:lnSpc>
                <a:spcPct val="120000"/>
              </a:lnSpc>
            </a:pP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0000"/>
                </a:solidFill>
              </a:rPr>
              <a:t>It is world wide accepted that a </a:t>
            </a:r>
            <a:r>
              <a:rPr lang="en-US" sz="2200" u="sng" dirty="0">
                <a:solidFill>
                  <a:srgbClr val="FF0000"/>
                </a:solidFill>
              </a:rPr>
              <a:t>tolerable dynamic error limit</a:t>
            </a:r>
            <a:r>
              <a:rPr lang="en-US" sz="2200" dirty="0">
                <a:solidFill>
                  <a:srgbClr val="FF0000"/>
                </a:solidFill>
              </a:rPr>
              <a:t> is  		</a:t>
            </a:r>
            <a:r>
              <a:rPr lang="en-US" sz="2200">
                <a:solidFill>
                  <a:srgbClr val="FF0000"/>
                </a:solidFill>
              </a:rPr>
              <a:t>	    which </a:t>
            </a:r>
            <a:r>
              <a:rPr lang="en-US" sz="2200" dirty="0">
                <a:solidFill>
                  <a:srgbClr val="FF0000"/>
                </a:solidFill>
              </a:rPr>
              <a:t>means the instrument output </a:t>
            </a:r>
            <a:r>
              <a:rPr lang="en-US" sz="2200" b="1" i="1" dirty="0">
                <a:solidFill>
                  <a:srgbClr val="FF0000"/>
                </a:solidFill>
              </a:rPr>
              <a:t>A</a:t>
            </a:r>
            <a:r>
              <a:rPr lang="en-US" sz="2200" dirty="0">
                <a:solidFill>
                  <a:srgbClr val="FF0000"/>
                </a:solidFill>
              </a:rPr>
              <a:t> is “attenuating the input” to the  70,7 %  of its real amplitude or that it is doing a </a:t>
            </a:r>
            <a:r>
              <a:rPr lang="en-US" sz="2200" b="1" i="1" dirty="0">
                <a:solidFill>
                  <a:srgbClr val="FF0000"/>
                </a:solidFill>
              </a:rPr>
              <a:t>dynamic error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of  29,3 %   !!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24258"/>
              </p:ext>
            </p:extLst>
          </p:nvPr>
        </p:nvGraphicFramePr>
        <p:xfrm>
          <a:off x="7597909" y="4433424"/>
          <a:ext cx="2127380" cy="3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1371600" imgH="228600" progId="Equation.3">
                  <p:embed/>
                </p:oleObj>
              </mc:Choice>
              <mc:Fallback>
                <p:oleObj name="Equazione" r:id="rId5" imgW="1371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909" y="4433424"/>
                        <a:ext cx="2127380" cy="35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576" y="2006721"/>
            <a:ext cx="733101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We say an instrument is </a:t>
            </a:r>
            <a:r>
              <a:rPr lang="en-US" sz="2000" i="1" u="sng" dirty="0"/>
              <a:t>dynamically linear</a:t>
            </a:r>
            <a:r>
              <a:rPr lang="en-US" sz="2000" dirty="0"/>
              <a:t> if we can write its “dynamic characteristic equation” as follows :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28853"/>
              </p:ext>
            </p:extLst>
          </p:nvPr>
        </p:nvGraphicFramePr>
        <p:xfrm>
          <a:off x="7154910" y="2088885"/>
          <a:ext cx="2665555" cy="75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460500" imgH="419100" progId="Equation.3">
                  <p:embed/>
                </p:oleObj>
              </mc:Choice>
              <mc:Fallback>
                <p:oleObj name="Equazione" r:id="rId2" imgW="14605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910" y="2088885"/>
                        <a:ext cx="2665555" cy="75688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37258" y="3277485"/>
            <a:ext cx="11136767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The instrument dynamic can be described by an </a:t>
            </a:r>
            <a:r>
              <a:rPr lang="en-US" sz="2000" i="1" u="sng" dirty="0"/>
              <a:t>ordinary differential equation</a:t>
            </a:r>
            <a:r>
              <a:rPr lang="en-US" sz="2000" dirty="0"/>
              <a:t> with </a:t>
            </a:r>
            <a:r>
              <a:rPr lang="en-US" sz="2000" i="1" dirty="0"/>
              <a:t>constant coefficients</a:t>
            </a:r>
            <a:r>
              <a:rPr lang="en-US" sz="2000" dirty="0"/>
              <a:t> !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solution can be written as: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239268"/>
              </p:ext>
            </p:extLst>
          </p:nvPr>
        </p:nvGraphicFramePr>
        <p:xfrm>
          <a:off x="4760135" y="4240352"/>
          <a:ext cx="2485242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31366" imgH="241195" progId="Equation.3">
                  <p:embed/>
                </p:oleObj>
              </mc:Choice>
              <mc:Fallback>
                <p:oleObj name="Equazione" r:id="rId4" imgW="1231366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135" y="4240352"/>
                        <a:ext cx="2485242" cy="50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nettore 2 9"/>
          <p:cNvCxnSpPr/>
          <p:nvPr/>
        </p:nvCxnSpPr>
        <p:spPr>
          <a:xfrm flipH="1">
            <a:off x="4641980" y="4778298"/>
            <a:ext cx="877371" cy="577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901249" y="4816701"/>
            <a:ext cx="964523" cy="539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12576" y="5520739"/>
            <a:ext cx="5346440" cy="105413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Solution of the </a:t>
            </a:r>
            <a:r>
              <a:rPr lang="en-US" sz="2000" i="1" dirty="0"/>
              <a:t>associated homogeneous equation</a:t>
            </a:r>
            <a:r>
              <a:rPr lang="en-US" sz="2000" dirty="0"/>
              <a:t> which represents: 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tr</a:t>
            </a:r>
            <a:r>
              <a:rPr lang="en-US" sz="2000" i="1" dirty="0"/>
              <a:t>(t)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the </a:t>
            </a:r>
            <a:r>
              <a:rPr lang="en-US" sz="2000" i="1" u="sng" dirty="0"/>
              <a:t>transient dynamic response</a:t>
            </a:r>
            <a:r>
              <a:rPr lang="en-US" sz="2000" dirty="0"/>
              <a:t> of the instrument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557485" y="5520738"/>
            <a:ext cx="5124442" cy="105413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/>
              <a:t>Solution of a </a:t>
            </a:r>
            <a:r>
              <a:rPr lang="en-US" sz="2000" i="1" dirty="0"/>
              <a:t>particular integral </a:t>
            </a:r>
            <a:r>
              <a:rPr lang="en-US" sz="2000" dirty="0"/>
              <a:t>of the equation which represents: 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rg</a:t>
            </a:r>
            <a:r>
              <a:rPr lang="en-US" sz="2000" i="1" dirty="0"/>
              <a:t>(t)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the </a:t>
            </a:r>
            <a:r>
              <a:rPr lang="en-US" sz="2000" i="1" u="sng" dirty="0"/>
              <a:t>dynamic steady state</a:t>
            </a:r>
            <a:r>
              <a:rPr lang="en-US" sz="2000" dirty="0"/>
              <a:t> of the instrument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394956" y="480389"/>
            <a:ext cx="4427280" cy="1091159"/>
            <a:chOff x="1768949" y="2894541"/>
            <a:chExt cx="3369622" cy="548217"/>
          </a:xfrm>
        </p:grpSpPr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2219451" y="3168649"/>
              <a:ext cx="596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2816351" y="2894541"/>
              <a:ext cx="1164167" cy="548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3060700" algn="ctr"/>
                  <a:tab pos="6119813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49263" algn="r"/>
                  <a:tab pos="3060700" algn="ctr"/>
                  <a:tab pos="6119813" algn="r"/>
                </a:tabLst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ine 1"/>
            <p:cNvSpPr>
              <a:spLocks noChangeShapeType="1"/>
            </p:cNvSpPr>
            <p:nvPr/>
          </p:nvSpPr>
          <p:spPr bwMode="auto">
            <a:xfrm>
              <a:off x="3980519" y="3168648"/>
              <a:ext cx="596899" cy="8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768949" y="3065681"/>
              <a:ext cx="3369622" cy="205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y(t)</a:t>
              </a: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       </a:t>
              </a:r>
              <a:r>
                <a:rPr kumimoji="0" lang="it-IT" altLang="it-IT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it-IT" altLang="it-IT" b="1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Instrument</a:t>
              </a:r>
              <a:r>
                <a:rPr kumimoji="0" lang="it-IT" altLang="it-IT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		</a:t>
              </a:r>
              <a:r>
                <a:rPr kumimoji="0" lang="it-IT" altLang="it-IT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x(t)  </a:t>
              </a:r>
              <a:endPara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" name="Rettangolo 25"/>
          <p:cNvSpPr/>
          <p:nvPr/>
        </p:nvSpPr>
        <p:spPr>
          <a:xfrm>
            <a:off x="5429249" y="112204"/>
            <a:ext cx="662162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change now notation for the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output variables:</a:t>
            </a:r>
          </a:p>
          <a:p>
            <a:pPr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y(t)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→   </a:t>
            </a:r>
            <a:r>
              <a:rPr lang="en-US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 variable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measurand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	</a:t>
            </a:r>
          </a:p>
          <a:p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x(t)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	 </a:t>
            </a:r>
            <a:r>
              <a:rPr lang="en-US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output variable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instrument response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</a:p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indicator deflection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/>
          </a:p>
        </p:txBody>
      </p:sp>
      <p:sp>
        <p:nvSpPr>
          <p:cNvPr id="18" name="Rettangolo 17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5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(8) transitorio e reg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4" y="368255"/>
            <a:ext cx="6015355" cy="35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037" y="4796108"/>
            <a:ext cx="11075576" cy="17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2400" dirty="0"/>
              <a:t>To study the TWO different situations we will employ the TWO different experimental schemes or tools introduced before: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2400" dirty="0"/>
              <a:t>For the </a:t>
            </a:r>
            <a:r>
              <a:rPr lang="en-US" sz="2400" b="1" i="1" dirty="0"/>
              <a:t>dying out </a:t>
            </a:r>
            <a:r>
              <a:rPr lang="en-US" sz="2400" b="1" i="1"/>
              <a:t>transient</a:t>
            </a:r>
            <a:r>
              <a:rPr lang="en-US" sz="2400"/>
              <a:t>  	    →     the </a:t>
            </a:r>
            <a:r>
              <a:rPr lang="en-US" sz="2400" b="1" dirty="0"/>
              <a:t>STEP RESPONSE  </a:t>
            </a:r>
            <a:r>
              <a:rPr lang="en-US" sz="2400" b="1" i="1" dirty="0" err="1"/>
              <a:t>x</a:t>
            </a:r>
            <a:r>
              <a:rPr lang="en-US" sz="2400" b="1" i="1" baseline="-25000" dirty="0" err="1"/>
              <a:t>tr</a:t>
            </a:r>
            <a:r>
              <a:rPr lang="en-US" sz="2400" b="1" i="1" dirty="0"/>
              <a:t>(t)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US" sz="2400" dirty="0"/>
              <a:t>For the </a:t>
            </a:r>
            <a:r>
              <a:rPr lang="en-US" sz="2400" b="1" i="1" dirty="0"/>
              <a:t>established steady </a:t>
            </a:r>
            <a:r>
              <a:rPr lang="en-US" sz="2400" b="1" i="1"/>
              <a:t>state</a:t>
            </a:r>
            <a:r>
              <a:rPr lang="en-US" sz="2400"/>
              <a:t> 	    →     the </a:t>
            </a:r>
            <a:r>
              <a:rPr lang="en-US" sz="2400" b="1" dirty="0"/>
              <a:t>FREQUENCY RESPONSE  </a:t>
            </a:r>
            <a:r>
              <a:rPr lang="en-US" sz="2400" b="1" i="1" dirty="0" err="1"/>
              <a:t>x</a:t>
            </a:r>
            <a:r>
              <a:rPr lang="en-US" sz="2400" b="1" i="1" baseline="-25000" dirty="0" err="1"/>
              <a:t>rg</a:t>
            </a:r>
            <a:r>
              <a:rPr lang="en-US" sz="2400" b="1" i="1" dirty="0"/>
              <a:t>(t)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400" y="31750"/>
            <a:ext cx="12134850" cy="679874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(7) tempo di rispo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8" y="783826"/>
            <a:ext cx="5840252" cy="275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52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3002</Words>
  <Application>Microsoft Office PowerPoint</Application>
  <PresentationFormat>Widescreen</PresentationFormat>
  <Paragraphs>274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Equazione</vt:lpstr>
      <vt:lpstr>Equation.3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Thermomechanical Measurements for Energy Systems (MENR)</dc:title>
  <dc:creator>Rino DP</dc:creator>
  <cp:lastModifiedBy>Livio D'Alvia</cp:lastModifiedBy>
  <cp:revision>181</cp:revision>
  <cp:lastPrinted>2018-10-10T10:03:24Z</cp:lastPrinted>
  <dcterms:created xsi:type="dcterms:W3CDTF">2016-03-30T14:40:57Z</dcterms:created>
  <dcterms:modified xsi:type="dcterms:W3CDTF">2024-03-05T17:23:20Z</dcterms:modified>
</cp:coreProperties>
</file>