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91" r:id="rId3"/>
    <p:sldId id="257" r:id="rId4"/>
    <p:sldId id="258" r:id="rId5"/>
    <p:sldId id="286" r:id="rId6"/>
    <p:sldId id="260" r:id="rId7"/>
    <p:sldId id="262" r:id="rId8"/>
    <p:sldId id="264" r:id="rId9"/>
    <p:sldId id="263" r:id="rId10"/>
    <p:sldId id="265" r:id="rId11"/>
    <p:sldId id="268" r:id="rId12"/>
    <p:sldId id="294" r:id="rId13"/>
    <p:sldId id="295" r:id="rId14"/>
    <p:sldId id="269" r:id="rId15"/>
    <p:sldId id="293" r:id="rId16"/>
    <p:sldId id="287" r:id="rId17"/>
    <p:sldId id="271" r:id="rId18"/>
    <p:sldId id="272" r:id="rId19"/>
    <p:sldId id="296" r:id="rId20"/>
    <p:sldId id="288" r:id="rId21"/>
    <p:sldId id="273" r:id="rId22"/>
    <p:sldId id="274" r:id="rId23"/>
    <p:sldId id="297" r:id="rId24"/>
    <p:sldId id="281" r:id="rId25"/>
    <p:sldId id="298" r:id="rId26"/>
    <p:sldId id="289" r:id="rId27"/>
    <p:sldId id="270" r:id="rId28"/>
    <p:sldId id="275" r:id="rId29"/>
    <p:sldId id="276" r:id="rId30"/>
    <p:sldId id="299" r:id="rId31"/>
    <p:sldId id="278" r:id="rId32"/>
    <p:sldId id="303" r:id="rId33"/>
    <p:sldId id="277" r:id="rId34"/>
    <p:sldId id="301" r:id="rId35"/>
    <p:sldId id="302" r:id="rId36"/>
    <p:sldId id="300" r:id="rId37"/>
    <p:sldId id="304" r:id="rId38"/>
    <p:sldId id="305" r:id="rId39"/>
    <p:sldId id="308" r:id="rId40"/>
    <p:sldId id="279" r:id="rId41"/>
    <p:sldId id="309" r:id="rId42"/>
    <p:sldId id="280" r:id="rId43"/>
    <p:sldId id="306" r:id="rId44"/>
    <p:sldId id="290" r:id="rId45"/>
    <p:sldId id="307" r:id="rId46"/>
    <p:sldId id="282" r:id="rId47"/>
    <p:sldId id="284" r:id="rId48"/>
    <p:sldId id="283" r:id="rId49"/>
    <p:sldId id="285" r:id="rId50"/>
    <p:sldId id="292" r:id="rId5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870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D43FBF-97F7-483E-BD26-350D3D3E9B35}"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9CD92-1405-4ADE-B69C-BDCF5E15E381}" type="slidenum">
              <a:rPr lang="it-IT"/>
              <a:pPr/>
              <a:t>1</a:t>
            </a:fld>
            <a:endParaRPr lang="it-IT"/>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1E346-9D28-46B9-AD07-FD44C84CE6FE}" type="slidenum">
              <a:rPr lang="it-IT"/>
              <a:pPr/>
              <a:t>10</a:t>
            </a:fld>
            <a:endParaRPr lang="it-IT"/>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A0D5C-906F-4A29-BA47-F41EEC97E45F}" type="slidenum">
              <a:rPr lang="it-IT"/>
              <a:pPr/>
              <a:t>11</a:t>
            </a:fld>
            <a:endParaRPr lang="it-IT"/>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BF064-370F-40C7-98B7-12876739D47E}" type="slidenum">
              <a:rPr lang="it-IT"/>
              <a:pPr/>
              <a:t>12</a:t>
            </a:fld>
            <a:endParaRPr lang="it-IT"/>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B8148-2317-46A4-8DAF-C6485CD6BEF4}" type="slidenum">
              <a:rPr lang="it-IT"/>
              <a:pPr/>
              <a:t>13</a:t>
            </a:fld>
            <a:endParaRPr lang="it-IT"/>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2C2CC-C2F7-4713-8764-5E0A53D668C1}" type="slidenum">
              <a:rPr lang="it-IT"/>
              <a:pPr/>
              <a:t>14</a:t>
            </a:fld>
            <a:endParaRPr lang="it-IT"/>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EBD75-87B4-4174-893B-942D0A5FA221}" type="slidenum">
              <a:rPr lang="it-IT"/>
              <a:pPr/>
              <a:t>15</a:t>
            </a:fld>
            <a:endParaRPr lang="it-IT"/>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FFEDD-05C7-44FE-863D-57B4DBFFB5AD}" type="slidenum">
              <a:rPr lang="it-IT"/>
              <a:pPr/>
              <a:t>16</a:t>
            </a:fld>
            <a:endParaRPr lang="it-IT"/>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146E0-2ABF-47B4-9BAB-14BF3CB52A7D}" type="slidenum">
              <a:rPr lang="it-IT"/>
              <a:pPr/>
              <a:t>17</a:t>
            </a:fld>
            <a:endParaRPr lang="it-IT"/>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2894C-F74F-4FF9-BF2D-62841C07B8A3}" type="slidenum">
              <a:rPr lang="it-IT"/>
              <a:pPr/>
              <a:t>18</a:t>
            </a:fld>
            <a:endParaRPr lang="it-IT"/>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7BC2D-E64C-4903-9392-630AD1F561B4}" type="slidenum">
              <a:rPr lang="it-IT"/>
              <a:pPr/>
              <a:t>19</a:t>
            </a:fld>
            <a:endParaRPr lang="it-IT"/>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FF9F0-3D78-492B-869C-91104E7E483F}" type="slidenum">
              <a:rPr lang="it-IT"/>
              <a:pPr/>
              <a:t>2</a:t>
            </a:fld>
            <a:endParaRPr lang="it-IT"/>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643263-7B6D-41B2-BBC3-DB809E5EE964}" type="slidenum">
              <a:rPr lang="it-IT"/>
              <a:pPr/>
              <a:t>20</a:t>
            </a:fld>
            <a:endParaRPr lang="it-IT"/>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4C920-0F17-4012-BDFF-DBCF1507F0FE}" type="slidenum">
              <a:rPr lang="it-IT"/>
              <a:pPr/>
              <a:t>21</a:t>
            </a:fld>
            <a:endParaRPr lang="it-IT"/>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305B1-1842-471C-B62E-5CFC0639B4C0}" type="slidenum">
              <a:rPr lang="it-IT"/>
              <a:pPr/>
              <a:t>22</a:t>
            </a:fld>
            <a:endParaRPr lang="it-IT"/>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6964A-4882-4A75-A007-72BB137B2A15}" type="slidenum">
              <a:rPr lang="it-IT"/>
              <a:pPr/>
              <a:t>23</a:t>
            </a:fld>
            <a:endParaRPr lang="it-IT"/>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4A96A-4192-4B67-96C3-81829ADA0093}" type="slidenum">
              <a:rPr lang="it-IT"/>
              <a:pPr/>
              <a:t>24</a:t>
            </a:fld>
            <a:endParaRPr lang="it-IT"/>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07BFF-F9C1-4722-A6A0-C689A548D853}" type="slidenum">
              <a:rPr lang="it-IT"/>
              <a:pPr/>
              <a:t>25</a:t>
            </a:fld>
            <a:endParaRPr lang="it-IT"/>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57A7E-D19D-4F23-AC45-E552112E8AC1}" type="slidenum">
              <a:rPr lang="it-IT"/>
              <a:pPr/>
              <a:t>26</a:t>
            </a:fld>
            <a:endParaRPr lang="it-IT"/>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F004C-99BC-48D9-806D-5B6686035EFF}" type="slidenum">
              <a:rPr lang="it-IT"/>
              <a:pPr/>
              <a:t>27</a:t>
            </a:fld>
            <a:endParaRPr lang="it-IT"/>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0DED5-08C9-4C7D-A956-9AE5565EE254}" type="slidenum">
              <a:rPr lang="it-IT"/>
              <a:pPr/>
              <a:t>28</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0197E-0065-40C3-90C1-EBCDAE76AA18}" type="slidenum">
              <a:rPr lang="it-IT"/>
              <a:pPr/>
              <a:t>29</a:t>
            </a:fld>
            <a:endParaRPr lang="it-IT"/>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8320C-F276-455B-BC44-BC9FAF9E487A}" type="slidenum">
              <a:rPr lang="it-IT"/>
              <a:pPr/>
              <a:t>3</a:t>
            </a:fld>
            <a:endParaRPr lang="it-IT"/>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5D183-6110-4609-B97C-DBF09CFC1081}" type="slidenum">
              <a:rPr lang="it-IT"/>
              <a:pPr/>
              <a:t>30</a:t>
            </a:fld>
            <a:endParaRPr lang="it-IT"/>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258F0-9360-4284-BE4F-E14D9FA19207}" type="slidenum">
              <a:rPr lang="it-IT"/>
              <a:pPr/>
              <a:t>31</a:t>
            </a:fld>
            <a:endParaRPr lang="it-IT"/>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443733-016A-4694-9FF8-B14897F99E7E}" type="slidenum">
              <a:rPr lang="it-IT"/>
              <a:pPr/>
              <a:t>32</a:t>
            </a:fld>
            <a:endParaRPr lang="it-IT"/>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14400" y="4343400"/>
            <a:ext cx="5029200" cy="4114800"/>
          </a:xfrm>
        </p:spPr>
        <p:txBody>
          <a:bodyPr/>
          <a:lstStyle/>
          <a:p>
            <a:r>
              <a:rPr lang="en-US">
                <a:solidFill>
                  <a:srgbClr val="000000"/>
                </a:solidFill>
                <a:latin typeface="Geneva"/>
              </a:rPr>
              <a:t>Figure: 21-18a</a:t>
            </a:r>
          </a:p>
          <a:p>
            <a:endParaRPr lang="en-US">
              <a:solidFill>
                <a:srgbClr val="000000"/>
              </a:solidFill>
              <a:latin typeface="Geneva"/>
            </a:endParaRPr>
          </a:p>
          <a:p>
            <a:r>
              <a:rPr lang="en-US">
                <a:solidFill>
                  <a:srgbClr val="000000"/>
                </a:solidFill>
                <a:latin typeface="Geneva"/>
              </a:rPr>
              <a:t>Caption:</a:t>
            </a:r>
          </a:p>
          <a:p>
            <a:r>
              <a:rPr lang="en-US">
                <a:solidFill>
                  <a:srgbClr val="000000"/>
                </a:solidFill>
                <a:latin typeface="Geneva"/>
              </a:rPr>
              <a:t>The action of diphtheria toxin from </a:t>
            </a:r>
            <a:r>
              <a:rPr lang="en-US" i="1">
                <a:solidFill>
                  <a:srgbClr val="000000"/>
                </a:solidFill>
                <a:latin typeface="Geneva"/>
              </a:rPr>
              <a:t>Corynebacterium diphtheriae</a:t>
            </a:r>
            <a:r>
              <a:rPr lang="en-US">
                <a:solidFill>
                  <a:srgbClr val="000000"/>
                </a:solidFill>
                <a:latin typeface="Geneva"/>
              </a:rPr>
              <a:t>. (a) Elongation factor 2 (EF-2) normally binds to the ribosome and brings an amino acid-charged t-RNA to the ribosome, causing protein elongation.  </a:t>
            </a:r>
          </a:p>
          <a:p>
            <a:endParaRPr lang="en-US">
              <a:solidFill>
                <a:srgbClr val="000000"/>
              </a:solidFill>
              <a:latin typeface="Geneva"/>
            </a:endParaRP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467F7A-17A8-4224-9176-56055515CC4B}" type="slidenum">
              <a:rPr lang="it-IT"/>
              <a:pPr/>
              <a:t>33</a:t>
            </a:fld>
            <a:endParaRPr lang="it-IT"/>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FC6D9-7606-44F5-9B89-6E211142CBC2}" type="slidenum">
              <a:rPr lang="it-IT"/>
              <a:pPr/>
              <a:t>34</a:t>
            </a:fld>
            <a:endParaRPr lang="it-IT"/>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914400" y="4343400"/>
            <a:ext cx="5029200" cy="4114800"/>
          </a:xfrm>
        </p:spPr>
        <p:txBody>
          <a:bodyPr/>
          <a:lstStyle/>
          <a:p>
            <a:r>
              <a:rPr lang="en-US">
                <a:solidFill>
                  <a:srgbClr val="000000"/>
                </a:solidFill>
                <a:latin typeface="Geneva"/>
              </a:rPr>
              <a:t>Figure: 21-21a</a:t>
            </a:r>
          </a:p>
          <a:p>
            <a:endParaRPr lang="en-US">
              <a:solidFill>
                <a:srgbClr val="000000"/>
              </a:solidFill>
              <a:latin typeface="Geneva"/>
            </a:endParaRPr>
          </a:p>
          <a:p>
            <a:r>
              <a:rPr lang="en-US">
                <a:solidFill>
                  <a:srgbClr val="000000"/>
                </a:solidFill>
                <a:latin typeface="Geneva"/>
              </a:rPr>
              <a:t>Caption:</a:t>
            </a:r>
          </a:p>
          <a:p>
            <a:r>
              <a:rPr lang="en-US">
                <a:solidFill>
                  <a:srgbClr val="000000"/>
                </a:solidFill>
                <a:latin typeface="Geneva"/>
              </a:rPr>
              <a:t>Action of cholera enterotoxin. (1) The normal process of ion movement in the intestine and colonization of the epithelium by Vibrio cholerae followed by binding of the enterotoxin by specific interaction with the GM1 ganglioside on host cells. (2) The A-B toxin acts by internalizing the toxic A component and activating adenyl cyclase.</a:t>
            </a:r>
          </a:p>
          <a:p>
            <a:endParaRPr lang="en-US">
              <a:solidFill>
                <a:srgbClr val="000000"/>
              </a:solidFill>
              <a:latin typeface="Geneva"/>
            </a:endParaRP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395F7-8762-4AD6-9138-09BBBD360746}" type="slidenum">
              <a:rPr lang="it-IT"/>
              <a:pPr/>
              <a:t>35</a:t>
            </a:fld>
            <a:endParaRPr lang="it-IT"/>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3400"/>
            <a:ext cx="5029200" cy="4114800"/>
          </a:xfrm>
        </p:spPr>
        <p:txBody>
          <a:bodyPr/>
          <a:lstStyle/>
          <a:p>
            <a:r>
              <a:rPr lang="en-US">
                <a:solidFill>
                  <a:srgbClr val="000000"/>
                </a:solidFill>
                <a:latin typeface="Geneva"/>
              </a:rPr>
              <a:t>Figure: 21-21b</a:t>
            </a:r>
          </a:p>
          <a:p>
            <a:endParaRPr lang="en-US">
              <a:solidFill>
                <a:srgbClr val="000000"/>
              </a:solidFill>
              <a:latin typeface="Geneva"/>
            </a:endParaRPr>
          </a:p>
          <a:p>
            <a:r>
              <a:rPr lang="en-US">
                <a:solidFill>
                  <a:srgbClr val="000000"/>
                </a:solidFill>
                <a:latin typeface="Geneva"/>
              </a:rPr>
              <a:t>Caption:</a:t>
            </a:r>
          </a:p>
          <a:p>
            <a:r>
              <a:rPr lang="en-US">
                <a:solidFill>
                  <a:srgbClr val="000000"/>
                </a:solidFill>
                <a:latin typeface="Geneva"/>
              </a:rPr>
              <a:t>Action of cholera enterotoxin. (3) leading to disruption of normal sodium  influx, (4) loss of  into the lumen, and diarrhea. Treatment for cholera is by ion replacement and rehydration therapy. Antibiotic treatment may shorten the course of the disease by limiting </a:t>
            </a:r>
            <a:r>
              <a:rPr lang="en-US" i="1">
                <a:solidFill>
                  <a:srgbClr val="000000"/>
                </a:solidFill>
                <a:latin typeface="Geneva"/>
              </a:rPr>
              <a:t>V. cholerae</a:t>
            </a:r>
            <a:r>
              <a:rPr lang="en-US">
                <a:solidFill>
                  <a:srgbClr val="000000"/>
                </a:solidFill>
                <a:latin typeface="Geneva"/>
              </a:rPr>
              <a:t> growth, but has no effect on toxin that has already been produced.  </a:t>
            </a:r>
          </a:p>
          <a:p>
            <a:endParaRPr lang="en-US">
              <a:solidFill>
                <a:srgbClr val="000000"/>
              </a:solidFill>
              <a:latin typeface="Geneva"/>
            </a:endParaRP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35FB6-23D2-4D43-B606-A05A044DA3B8}" type="slidenum">
              <a:rPr lang="it-IT"/>
              <a:pPr/>
              <a:t>36</a:t>
            </a:fld>
            <a:endParaRPr lang="it-IT"/>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A9D4B-E148-4616-A50B-B86882159EDD}" type="slidenum">
              <a:rPr lang="it-IT"/>
              <a:pPr/>
              <a:t>37</a:t>
            </a:fld>
            <a:endParaRPr lang="it-IT"/>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AE253-995A-46A1-8275-9F27AB85CD4F}" type="slidenum">
              <a:rPr lang="it-IT"/>
              <a:pPr/>
              <a:t>38</a:t>
            </a:fld>
            <a:endParaRPr lang="it-IT"/>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4CF49-CD73-40C6-946E-AD35A5D7677E}" type="slidenum">
              <a:rPr lang="it-IT"/>
              <a:pPr/>
              <a:t>39</a:t>
            </a:fld>
            <a:endParaRPr lang="it-IT"/>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99671-6C3A-4006-A73B-F761BA89B972}" type="slidenum">
              <a:rPr lang="it-IT"/>
              <a:pPr/>
              <a:t>4</a:t>
            </a:fld>
            <a:endParaRPr lang="it-IT"/>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28402-8A15-4954-8ED5-D4C7B1598D8C}" type="slidenum">
              <a:rPr lang="it-IT"/>
              <a:pPr/>
              <a:t>40</a:t>
            </a:fld>
            <a:endParaRPr lang="it-IT"/>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DAA58-520F-4D06-B50D-4150575B12C1}" type="slidenum">
              <a:rPr lang="it-IT"/>
              <a:pPr/>
              <a:t>41</a:t>
            </a:fld>
            <a:endParaRPr lang="it-IT"/>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98A76-5D09-4112-952F-7A18DCBDDDEB}" type="slidenum">
              <a:rPr lang="it-IT"/>
              <a:pPr/>
              <a:t>42</a:t>
            </a:fld>
            <a:endParaRPr lang="it-IT"/>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88A14-728A-45AA-8ACD-DDBFD2FDC5C4}" type="slidenum">
              <a:rPr lang="it-IT"/>
              <a:pPr/>
              <a:t>43</a:t>
            </a:fld>
            <a:endParaRPr lang="it-IT"/>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62170-6CD7-4021-A9C4-E4EFEFAF2CC3}" type="slidenum">
              <a:rPr lang="it-IT"/>
              <a:pPr/>
              <a:t>44</a:t>
            </a:fld>
            <a:endParaRPr lang="it-IT"/>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0F578-5147-4685-B0DE-67AFB86CDF1C}" type="slidenum">
              <a:rPr lang="it-IT"/>
              <a:pPr/>
              <a:t>45</a:t>
            </a:fld>
            <a:endParaRPr lang="it-IT"/>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7E552-B723-4B31-BE84-4F6001E1B14C}" type="slidenum">
              <a:rPr lang="it-IT"/>
              <a:pPr/>
              <a:t>46</a:t>
            </a:fld>
            <a:endParaRPr lang="it-IT"/>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526FB-B4AA-4EAF-B117-79D9B59A1140}" type="slidenum">
              <a:rPr lang="it-IT"/>
              <a:pPr/>
              <a:t>47</a:t>
            </a:fld>
            <a:endParaRPr lang="it-IT"/>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C77DE-4927-4D26-9BE0-98C73EE08019}" type="slidenum">
              <a:rPr lang="it-IT"/>
              <a:pPr/>
              <a:t>48</a:t>
            </a:fld>
            <a:endParaRPr lang="it-IT"/>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1E772-23B4-40F4-9114-DCF3D7F02EDA}" type="slidenum">
              <a:rPr lang="it-IT"/>
              <a:pPr/>
              <a:t>49</a:t>
            </a:fld>
            <a:endParaRPr lang="it-IT"/>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BD3CB-4150-47AD-A556-B1706E7247E2}" type="slidenum">
              <a:rPr lang="it-IT"/>
              <a:pPr/>
              <a:t>5</a:t>
            </a:fld>
            <a:endParaRPr lang="it-IT"/>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97E37-1589-42DE-AD8E-2BDF6175B433}" type="slidenum">
              <a:rPr lang="it-IT"/>
              <a:pPr/>
              <a:t>50</a:t>
            </a:fld>
            <a:endParaRPr lang="it-IT"/>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D2368-0C1D-435E-BEC1-4E74F6211E84}" type="slidenum">
              <a:rPr lang="it-IT"/>
              <a:pPr/>
              <a:t>6</a:t>
            </a:fld>
            <a:endParaRPr lang="it-IT"/>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DB04E-4AC1-42F8-9107-7DDC32F00034}" type="slidenum">
              <a:rPr lang="it-IT"/>
              <a:pPr/>
              <a:t>7</a:t>
            </a:fld>
            <a:endParaRPr lang="it-IT"/>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1C5FC-7E41-4F88-B8BA-7788B49322C4}" type="slidenum">
              <a:rPr lang="it-IT"/>
              <a:pPr/>
              <a:t>8</a:t>
            </a:fld>
            <a:endParaRPr lang="it-IT"/>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AB45F-2430-49B6-8EAD-428AB9B3C84C}" type="slidenum">
              <a:rPr lang="it-IT"/>
              <a:pPr/>
              <a:t>9</a:t>
            </a:fld>
            <a:endParaRPr lang="it-IT"/>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6C448CD5-9610-4660-B36C-EAFB5B03ECF3}"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D54058C1-3C23-4C24-A9B2-DCC780B1D69B}"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4B85739-74CD-4E9C-B21E-A705DA3E5799}"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245225"/>
            <a:ext cx="2133600" cy="476250"/>
          </a:xfrm>
        </p:spPr>
        <p:txBody>
          <a:bodyPr/>
          <a:lstStyle>
            <a:lvl1pPr>
              <a:defRPr/>
            </a:lvl1pPr>
          </a:lstStyle>
          <a:p>
            <a:endParaRPr lang="it-IT"/>
          </a:p>
        </p:txBody>
      </p:sp>
      <p:sp>
        <p:nvSpPr>
          <p:cNvPr id="8" name="Segnaposto piè di pagina 7"/>
          <p:cNvSpPr>
            <a:spLocks noGrp="1"/>
          </p:cNvSpPr>
          <p:nvPr>
            <p:ph type="ftr" sz="quarter" idx="11"/>
          </p:nvPr>
        </p:nvSpPr>
        <p:spPr>
          <a:xfrm>
            <a:off x="3124200" y="6245225"/>
            <a:ext cx="2895600" cy="476250"/>
          </a:xfrm>
        </p:spPr>
        <p:txBody>
          <a:bodyPr/>
          <a:lstStyle>
            <a:lvl1pPr>
              <a:defRPr/>
            </a:lvl1pPr>
          </a:lstStyle>
          <a:p>
            <a:endParaRPr lang="it-IT"/>
          </a:p>
        </p:txBody>
      </p:sp>
      <p:sp>
        <p:nvSpPr>
          <p:cNvPr id="9" name="Segnaposto numero diapositiva 8"/>
          <p:cNvSpPr>
            <a:spLocks noGrp="1"/>
          </p:cNvSpPr>
          <p:nvPr>
            <p:ph type="sldNum" sz="quarter" idx="12"/>
          </p:nvPr>
        </p:nvSpPr>
        <p:spPr>
          <a:xfrm>
            <a:off x="6553200" y="6245225"/>
            <a:ext cx="2133600" cy="476250"/>
          </a:xfrm>
        </p:spPr>
        <p:txBody>
          <a:bodyPr/>
          <a:lstStyle>
            <a:lvl1pPr>
              <a:defRPr/>
            </a:lvl1pPr>
          </a:lstStyle>
          <a:p>
            <a:fld id="{A896476C-D9BE-47AD-A1AD-B02270B317E3}" type="slidenum">
              <a:rPr lang="it-IT"/>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it-IT"/>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it-IT"/>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8BC058CD-66BF-4543-9FFB-00D699BB38DD}"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F3EBFDD0-3DC9-4671-B6AA-DB51B0871095}"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2392A77A-1D69-44AB-9D5E-E72F41001D78}"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40AF9E1B-7919-4789-8B6E-F8B6F945B17E}"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27D8E2A0-C9F7-4680-BAFD-A496333B2108}"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CFE27445-CE33-4658-B128-41C297DF58CA}"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2EA44115-3899-495E-A0C7-6BF3D5918D25}"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885912C5-D524-4BE8-BC5F-45C40107F445}"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8096B9F7-E2EC-4291-B85A-7AE01A378C48}"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544101A-6E37-4075-8115-F0E31AF736A0}"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it.wikipedia.org/wiki/ADP-ribosilazione" TargetMode="External"/><Relationship Id="rId4" Type="http://schemas.openxmlformats.org/officeDocument/2006/relationships/hyperlink" Target="http://it.wikipedia.org/wiki/Proteina_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it-IT"/>
              <a:t>Meccanismi  dell'azione patogena dei batteri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it-IT">
                <a:solidFill>
                  <a:srgbClr val="000099"/>
                </a:solidFill>
              </a:rPr>
              <a:t>Capacità di raggiungere l’ospite</a:t>
            </a:r>
          </a:p>
        </p:txBody>
      </p:sp>
      <p:pic>
        <p:nvPicPr>
          <p:cNvPr id="17411" name="Picture 3" descr="spirot"/>
          <p:cNvPicPr>
            <a:picLocks noChangeAspect="1" noChangeArrowheads="1"/>
          </p:cNvPicPr>
          <p:nvPr/>
        </p:nvPicPr>
        <p:blipFill>
          <a:blip r:embed="rId3" cstate="print"/>
          <a:srcRect/>
          <a:stretch>
            <a:fillRect/>
          </a:stretch>
        </p:blipFill>
        <p:spPr bwMode="auto">
          <a:xfrm>
            <a:off x="1908175" y="1773238"/>
            <a:ext cx="5184775" cy="3559175"/>
          </a:xfrm>
          <a:prstGeom prst="rect">
            <a:avLst/>
          </a:prstGeom>
          <a:noFill/>
          <a:ln w="28575">
            <a:solidFill>
              <a:srgbClr val="000000"/>
            </a:solidFill>
            <a:miter lim="800000"/>
            <a:headEnd/>
            <a:tailEnd/>
          </a:ln>
        </p:spPr>
      </p:pic>
      <p:sp>
        <p:nvSpPr>
          <p:cNvPr id="17413" name="Text Box 5"/>
          <p:cNvSpPr txBox="1">
            <a:spLocks noChangeArrowheads="1"/>
          </p:cNvSpPr>
          <p:nvPr/>
        </p:nvSpPr>
        <p:spPr bwMode="auto">
          <a:xfrm>
            <a:off x="971550" y="5516563"/>
            <a:ext cx="7416800" cy="915987"/>
          </a:xfrm>
          <a:prstGeom prst="rect">
            <a:avLst/>
          </a:prstGeom>
          <a:noFill/>
          <a:ln w="9525">
            <a:noFill/>
            <a:miter lim="800000"/>
            <a:headEnd/>
            <a:tailEnd/>
          </a:ln>
          <a:effectLst/>
        </p:spPr>
        <p:txBody>
          <a:bodyPr>
            <a:spAutoFit/>
          </a:bodyPr>
          <a:lstStyle/>
          <a:p>
            <a:pPr>
              <a:spcBef>
                <a:spcPct val="50000"/>
              </a:spcBef>
            </a:pPr>
            <a:r>
              <a:rPr lang="it-IT"/>
              <a:t>Le Spirochete sono in grado di penetrare attraverso le mucose, le abrasioni della pelle nell’organismo, raggiungendo gli strati profondi dei tessuti entrando nel circolo ematico e  linfatico.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Rectangle 8"/>
          <p:cNvSpPr>
            <a:spLocks noGrp="1" noChangeArrowheads="1"/>
          </p:cNvSpPr>
          <p:nvPr>
            <p:ph type="ctrTitle"/>
          </p:nvPr>
        </p:nvSpPr>
        <p:spPr/>
        <p:txBody>
          <a:bodyPr/>
          <a:lstStyle/>
          <a:p>
            <a:r>
              <a:rPr lang="it-IT" sz="4000">
                <a:solidFill>
                  <a:srgbClr val="000099"/>
                </a:solidFill>
              </a:rPr>
              <a:t>Resistere alle difese immunitarie naturali come la fagocitosi e l’attivazione del complemento.</a:t>
            </a:r>
            <a:r>
              <a:rPr lang="it-IT" sz="3600">
                <a:solidFill>
                  <a:srgbClr val="000099"/>
                </a:solidFill>
              </a:rPr>
              <a:t/>
            </a:r>
            <a:br>
              <a:rPr lang="it-IT" sz="3600">
                <a:solidFill>
                  <a:srgbClr val="000099"/>
                </a:solidFill>
              </a:rPr>
            </a:br>
            <a:endParaRPr lang="it-IT" sz="3600">
              <a:solidFill>
                <a:srgbClr val="000099"/>
              </a:solidFill>
            </a:endParaRPr>
          </a:p>
        </p:txBody>
      </p:sp>
      <p:sp>
        <p:nvSpPr>
          <p:cNvPr id="23555" name="Rectangle 3"/>
          <p:cNvSpPr>
            <a:spLocks noGrp="1" noChangeArrowheads="1"/>
          </p:cNvSpPr>
          <p:nvPr>
            <p:ph type="subTitle" idx="1"/>
          </p:nvPr>
        </p:nvSpPr>
        <p:spPr/>
        <p:txBody>
          <a:bodyPr/>
          <a:lstStyle/>
          <a:p>
            <a:r>
              <a:rPr lang="it-IT" sz="2800"/>
              <a:t>	</a:t>
            </a:r>
            <a:endParaRPr lang="it-IT" sz="2800">
              <a:solidFill>
                <a:srgbClr val="0000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Grp="1" noChangeArrowheads="1"/>
          </p:cNvSpPr>
          <p:nvPr>
            <p:ph type="title"/>
          </p:nvPr>
        </p:nvSpPr>
        <p:spPr/>
        <p:txBody>
          <a:bodyPr/>
          <a:lstStyle/>
          <a:p>
            <a:r>
              <a:rPr lang="it-IT" sz="4000"/>
              <a:t>Capacità di resistere all’attacco e all’ingestione dei fagociti</a:t>
            </a:r>
          </a:p>
        </p:txBody>
      </p:sp>
      <p:pic>
        <p:nvPicPr>
          <p:cNvPr id="74756" name="Picture 4" descr="u1fig26i"/>
          <p:cNvPicPr>
            <a:picLocks noChangeAspect="1" noChangeArrowheads="1"/>
          </p:cNvPicPr>
          <p:nvPr/>
        </p:nvPicPr>
        <p:blipFill>
          <a:blip r:embed="rId3" cstate="print"/>
          <a:srcRect/>
          <a:stretch>
            <a:fillRect/>
          </a:stretch>
        </p:blipFill>
        <p:spPr bwMode="auto">
          <a:xfrm>
            <a:off x="2555875" y="2133600"/>
            <a:ext cx="3671888" cy="3671888"/>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it-IT" sz="3200"/>
              <a:t>Capacità di resistere alla distruzione da parte dei fagociti e alla lisi del siero</a:t>
            </a:r>
          </a:p>
        </p:txBody>
      </p:sp>
      <p:pic>
        <p:nvPicPr>
          <p:cNvPr id="75781" name="Picture 5" descr="rick"/>
          <p:cNvPicPr>
            <a:picLocks noChangeAspect="1" noChangeArrowheads="1" noCrop="1"/>
          </p:cNvPicPr>
          <p:nvPr/>
        </p:nvPicPr>
        <p:blipFill>
          <a:blip r:embed="rId3" cstate="print"/>
          <a:srcRect/>
          <a:stretch>
            <a:fillRect/>
          </a:stretch>
        </p:blipFill>
        <p:spPr bwMode="auto">
          <a:xfrm>
            <a:off x="2627313" y="2181225"/>
            <a:ext cx="4032250" cy="40322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917575"/>
            <a:ext cx="8229600" cy="1143000"/>
          </a:xfrm>
        </p:spPr>
        <p:txBody>
          <a:bodyPr/>
          <a:lstStyle/>
          <a:p>
            <a:r>
              <a:rPr lang="it-IT" sz="3600">
                <a:solidFill>
                  <a:srgbClr val="000099"/>
                </a:solidFill>
              </a:rPr>
              <a:t>Evadere le difese immunitarie indotte</a:t>
            </a:r>
            <a:br>
              <a:rPr lang="it-IT" sz="3600">
                <a:solidFill>
                  <a:srgbClr val="000099"/>
                </a:solidFill>
              </a:rPr>
            </a:br>
            <a:endParaRPr lang="it-IT" sz="3600">
              <a:solidFill>
                <a:srgbClr val="000099"/>
              </a:solidFill>
            </a:endParaRPr>
          </a:p>
        </p:txBody>
      </p:sp>
      <p:pic>
        <p:nvPicPr>
          <p:cNvPr id="24580" name="Picture 4" descr="piliat"/>
          <p:cNvPicPr>
            <a:picLocks noGrp="1" noChangeAspect="1" noChangeArrowheads="1"/>
          </p:cNvPicPr>
          <p:nvPr>
            <p:ph sz="half" idx="1"/>
          </p:nvPr>
        </p:nvPicPr>
        <p:blipFill>
          <a:blip r:embed="rId3" cstate="print"/>
          <a:srcRect/>
          <a:stretch>
            <a:fillRect/>
          </a:stretch>
        </p:blipFill>
        <p:spPr>
          <a:xfrm>
            <a:off x="635000" y="2484438"/>
            <a:ext cx="3683000" cy="2755900"/>
          </a:xfrm>
          <a:noFill/>
          <a:ln/>
        </p:spPr>
      </p:pic>
      <p:pic>
        <p:nvPicPr>
          <p:cNvPr id="24582" name="Picture 6" descr="piliat2"/>
          <p:cNvPicPr>
            <a:picLocks noGrp="1" noChangeAspect="1" noChangeArrowheads="1"/>
          </p:cNvPicPr>
          <p:nvPr>
            <p:ph sz="half" idx="2"/>
          </p:nvPr>
        </p:nvPicPr>
        <p:blipFill>
          <a:blip r:embed="rId4" cstate="print"/>
          <a:srcRect/>
          <a:stretch>
            <a:fillRect/>
          </a:stretch>
        </p:blipFill>
        <p:spPr>
          <a:xfrm>
            <a:off x="4500563" y="2468563"/>
            <a:ext cx="3671887" cy="2743200"/>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it-IT" sz="4000"/>
              <a:t>Capacità di competere con il ferro</a:t>
            </a:r>
          </a:p>
        </p:txBody>
      </p:sp>
      <p:sp>
        <p:nvSpPr>
          <p:cNvPr id="73731" name="Rectangle 3"/>
          <p:cNvSpPr>
            <a:spLocks noGrp="1" noChangeArrowheads="1"/>
          </p:cNvSpPr>
          <p:nvPr>
            <p:ph type="body" idx="1"/>
          </p:nvPr>
        </p:nvSpPr>
        <p:spPr/>
        <p:txBody>
          <a:bodyPr/>
          <a:lstStyle/>
          <a:p>
            <a:r>
              <a:rPr lang="it-IT"/>
              <a:t>Il ferro è essenziale per la crescita batterica</a:t>
            </a:r>
          </a:p>
          <a:p>
            <a:r>
              <a:rPr lang="it-IT"/>
              <a:t>Alcuni batteri producono oltre ai loro siderofori, recettori per siderofori in grado di legare la transferrina umana, la ferritina, e l’emina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r>
              <a:rPr lang="it-IT" sz="4800">
                <a:solidFill>
                  <a:srgbClr val="000099"/>
                </a:solidFill>
              </a:rPr>
              <a:t>Fattori di virulenza che danneggiano l’ospite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lstStyle/>
          <a:p>
            <a:pPr>
              <a:buFontTx/>
              <a:buNone/>
            </a:pPr>
            <a:r>
              <a:rPr lang="it-IT"/>
              <a:t>1. </a:t>
            </a:r>
            <a:r>
              <a:rPr lang="it-IT">
                <a:solidFill>
                  <a:srgbClr val="000099"/>
                </a:solidFill>
              </a:rPr>
              <a:t>La capacità delle componenti parietali a  legarsi alla cellula ospite provocando la sintesi e la secrezione di sostanze infiammatorie come citochine e chemiochine.</a:t>
            </a:r>
          </a:p>
          <a:p>
            <a:pPr>
              <a:buFontTx/>
              <a:buNone/>
            </a:pPr>
            <a:r>
              <a:rPr lang="it-IT"/>
              <a:t>2. </a:t>
            </a:r>
            <a:r>
              <a:rPr lang="it-IT">
                <a:solidFill>
                  <a:srgbClr val="008000"/>
                </a:solidFill>
              </a:rPr>
              <a:t>La capacità di produrre esotossine</a:t>
            </a:r>
            <a:r>
              <a:rPr lang="it-IT"/>
              <a:t>.</a:t>
            </a:r>
          </a:p>
          <a:p>
            <a:pPr>
              <a:buFontTx/>
              <a:buNone/>
            </a:pPr>
            <a:r>
              <a:rPr lang="it-IT"/>
              <a:t>3. </a:t>
            </a:r>
            <a:r>
              <a:rPr lang="it-IT">
                <a:solidFill>
                  <a:srgbClr val="663300"/>
                </a:solidFill>
              </a:rPr>
              <a:t>La capacità di indurre una risposta autoimmune.</a:t>
            </a:r>
            <a:endParaRPr lang="it-IT" sz="2400">
              <a:solidFill>
                <a:srgbClr val="6633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143000"/>
          </a:xfrm>
        </p:spPr>
        <p:txBody>
          <a:bodyPr/>
          <a:lstStyle/>
          <a:p>
            <a:r>
              <a:rPr lang="it-IT" sz="3200">
                <a:solidFill>
                  <a:srgbClr val="FF3300"/>
                </a:solidFill>
              </a:rPr>
              <a:t>Effetto dannoso dell’LPS rilasciato in seguito alla lisi dei batteri Gram-negativi</a:t>
            </a:r>
          </a:p>
        </p:txBody>
      </p:sp>
      <p:pic>
        <p:nvPicPr>
          <p:cNvPr id="30724" name="Picture 4" descr="lpsharm"/>
          <p:cNvPicPr>
            <a:picLocks noChangeAspect="1" noChangeArrowheads="1"/>
          </p:cNvPicPr>
          <p:nvPr/>
        </p:nvPicPr>
        <p:blipFill>
          <a:blip r:embed="rId3" cstate="print"/>
          <a:srcRect/>
          <a:stretch>
            <a:fillRect/>
          </a:stretch>
        </p:blipFill>
        <p:spPr bwMode="auto">
          <a:xfrm>
            <a:off x="2697163" y="1727200"/>
            <a:ext cx="3746500" cy="4725988"/>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152400"/>
            <a:ext cx="7772400" cy="1143000"/>
          </a:xfrm>
        </p:spPr>
        <p:txBody>
          <a:bodyPr/>
          <a:lstStyle/>
          <a:p>
            <a:r>
              <a:rPr lang="it-IT">
                <a:solidFill>
                  <a:srgbClr val="FF3300"/>
                </a:solidFill>
              </a:rPr>
              <a:t>Shock settico</a:t>
            </a:r>
          </a:p>
        </p:txBody>
      </p:sp>
      <p:pic>
        <p:nvPicPr>
          <p:cNvPr id="80899" name="Picture 3" descr="shocksum"/>
          <p:cNvPicPr>
            <a:picLocks noChangeAspect="1" noChangeArrowheads="1"/>
          </p:cNvPicPr>
          <p:nvPr/>
        </p:nvPicPr>
        <p:blipFill>
          <a:blip r:embed="rId3" cstate="print"/>
          <a:srcRect/>
          <a:stretch>
            <a:fillRect/>
          </a:stretch>
        </p:blipFill>
        <p:spPr bwMode="auto">
          <a:xfrm>
            <a:off x="1949450" y="1268413"/>
            <a:ext cx="4721225" cy="5056187"/>
          </a:xfrm>
          <a:prstGeom prst="rect">
            <a:avLst/>
          </a:prstGeom>
          <a:noFill/>
          <a:ln w="28575">
            <a:solidFill>
              <a:srgbClr val="00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773113"/>
            <a:ext cx="8229600" cy="1143000"/>
          </a:xfrm>
        </p:spPr>
        <p:txBody>
          <a:bodyPr/>
          <a:lstStyle/>
          <a:p>
            <a:r>
              <a:rPr lang="it-IT"/>
              <a:t>Definizione di patogeno</a:t>
            </a:r>
          </a:p>
        </p:txBody>
      </p:sp>
      <p:sp>
        <p:nvSpPr>
          <p:cNvPr id="71683" name="Rectangle 3"/>
          <p:cNvSpPr>
            <a:spLocks noGrp="1" noChangeArrowheads="1"/>
          </p:cNvSpPr>
          <p:nvPr>
            <p:ph type="body" idx="1"/>
          </p:nvPr>
        </p:nvSpPr>
        <p:spPr>
          <a:xfrm>
            <a:off x="457200" y="2608263"/>
            <a:ext cx="8229600" cy="2044700"/>
          </a:xfrm>
        </p:spPr>
        <p:txBody>
          <a:bodyPr/>
          <a:lstStyle/>
          <a:p>
            <a:pPr algn="ctr">
              <a:buFontTx/>
              <a:buNone/>
            </a:pPr>
            <a:r>
              <a:rPr lang="it-IT" sz="3600"/>
              <a:t>Un microrganismo si definisce patogeno quando è in grado di indurre uno stato morboso nell’ospite.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ctrTitle"/>
          </p:nvPr>
        </p:nvSpPr>
        <p:spPr/>
        <p:txBody>
          <a:bodyPr/>
          <a:lstStyle/>
          <a:p>
            <a:r>
              <a:rPr lang="it-IT">
                <a:solidFill>
                  <a:srgbClr val="FF3300"/>
                </a:solidFill>
              </a:rPr>
              <a:t>La capacità di produrre  di esotossine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971550" y="1828800"/>
            <a:ext cx="7105650" cy="4108450"/>
          </a:xfrm>
          <a:prstGeom prst="rect">
            <a:avLst/>
          </a:prstGeom>
          <a:noFill/>
          <a:ln w="9525">
            <a:noFill/>
            <a:miter lim="800000"/>
            <a:headEnd/>
            <a:tailEnd/>
          </a:ln>
          <a:effectLst/>
        </p:spPr>
        <p:txBody>
          <a:bodyPr>
            <a:spAutoFit/>
          </a:bodyPr>
          <a:lstStyle/>
          <a:p>
            <a:pPr marL="342900" indent="-342900" eaLnBrk="0" hangingPunct="0">
              <a:spcBef>
                <a:spcPct val="50000"/>
              </a:spcBef>
            </a:pPr>
            <a:r>
              <a:rPr lang="it-IT" sz="2400"/>
              <a:t>	Le esotossine veleni di natura  proteica  generalmente secrete dai batteri vivi. Ci sono tre tipi principali di tossine:</a:t>
            </a:r>
          </a:p>
          <a:p>
            <a:pPr marL="342900" indent="-342900" eaLnBrk="0" hangingPunct="0">
              <a:spcBef>
                <a:spcPct val="50000"/>
              </a:spcBef>
              <a:buFontTx/>
              <a:buAutoNum type="arabicPeriod"/>
            </a:pPr>
            <a:r>
              <a:rPr lang="it-IT" sz="2400" b="1">
                <a:solidFill>
                  <a:srgbClr val="000099"/>
                </a:solidFill>
              </a:rPr>
              <a:t>Superantigeni </a:t>
            </a:r>
            <a:r>
              <a:rPr lang="it-IT" sz="2400">
                <a:solidFill>
                  <a:srgbClr val="000099"/>
                </a:solidFill>
              </a:rPr>
              <a:t>(tossine di tipo I)</a:t>
            </a:r>
          </a:p>
          <a:p>
            <a:pPr marL="342900" indent="-342900" eaLnBrk="0" hangingPunct="0">
              <a:spcBef>
                <a:spcPct val="50000"/>
              </a:spcBef>
              <a:buFontTx/>
              <a:buAutoNum type="arabicPeriod"/>
            </a:pPr>
            <a:r>
              <a:rPr lang="it-IT" sz="2400" b="1">
                <a:solidFill>
                  <a:srgbClr val="000099"/>
                </a:solidFill>
              </a:rPr>
              <a:t>Esotossine che danneggiano le membrane della cellula ospite</a:t>
            </a:r>
            <a:r>
              <a:rPr lang="it-IT" sz="2400">
                <a:solidFill>
                  <a:srgbClr val="000099"/>
                </a:solidFill>
              </a:rPr>
              <a:t> (tossine di tipo II).</a:t>
            </a:r>
          </a:p>
          <a:p>
            <a:pPr marL="342900" indent="-342900" eaLnBrk="0" hangingPunct="0">
              <a:spcBef>
                <a:spcPct val="50000"/>
              </a:spcBef>
            </a:pPr>
            <a:r>
              <a:rPr lang="it-IT" sz="2400" b="1">
                <a:solidFill>
                  <a:srgbClr val="000099"/>
                </a:solidFill>
              </a:rPr>
              <a:t>3</a:t>
            </a:r>
            <a:r>
              <a:rPr lang="it-IT" sz="2400">
                <a:solidFill>
                  <a:srgbClr val="000099"/>
                </a:solidFill>
              </a:rPr>
              <a:t>.  </a:t>
            </a:r>
            <a:r>
              <a:rPr lang="it-IT" sz="2400" b="1">
                <a:solidFill>
                  <a:srgbClr val="000099"/>
                </a:solidFill>
              </a:rPr>
              <a:t>Tossine che interferiscono con le funzioni della cellula ospite</a:t>
            </a:r>
            <a:r>
              <a:rPr lang="it-IT" sz="2400">
                <a:solidFill>
                  <a:srgbClr val="000099"/>
                </a:solidFill>
              </a:rPr>
              <a:t> (tossine tipo III)</a:t>
            </a:r>
          </a:p>
          <a:p>
            <a:pPr marL="342900" indent="-342900" eaLnBrk="0" hangingPunct="0">
              <a:spcBef>
                <a:spcPct val="50000"/>
              </a:spcBef>
              <a:buFontTx/>
              <a:buAutoNum type="arabicPeriod"/>
            </a:pPr>
            <a:endParaRPr lang="it-IT" sz="2400">
              <a:solidFill>
                <a:srgbClr val="00009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6200"/>
            <a:ext cx="7772400" cy="1143000"/>
          </a:xfrm>
        </p:spPr>
        <p:txBody>
          <a:bodyPr/>
          <a:lstStyle/>
          <a:p>
            <a:r>
              <a:rPr lang="it-IT" sz="4000"/>
              <a:t>Superantigeni</a:t>
            </a:r>
            <a:br>
              <a:rPr lang="it-IT" sz="4000"/>
            </a:br>
            <a:r>
              <a:rPr lang="it-IT" sz="3200">
                <a:solidFill>
                  <a:srgbClr val="000099"/>
                </a:solidFill>
              </a:rPr>
              <a:t>(tossine tipo I)</a:t>
            </a:r>
          </a:p>
        </p:txBody>
      </p:sp>
      <p:pic>
        <p:nvPicPr>
          <p:cNvPr id="32773" name="Picture 5" descr="u4fg47"/>
          <p:cNvPicPr>
            <a:picLocks noChangeAspect="1" noChangeArrowheads="1"/>
          </p:cNvPicPr>
          <p:nvPr/>
        </p:nvPicPr>
        <p:blipFill>
          <a:blip r:embed="rId3" cstate="print"/>
          <a:srcRect/>
          <a:stretch>
            <a:fillRect/>
          </a:stretch>
        </p:blipFill>
        <p:spPr bwMode="auto">
          <a:xfrm>
            <a:off x="2195513" y="1563688"/>
            <a:ext cx="4992687" cy="3998912"/>
          </a:xfrm>
          <a:prstGeom prst="rect">
            <a:avLst/>
          </a:prstGeom>
          <a:noFill/>
          <a:ln w="28575">
            <a:solidFill>
              <a:srgbClr val="000000"/>
            </a:solidFill>
            <a:miter lim="800000"/>
            <a:headEnd/>
            <a:tailEnd/>
          </a:ln>
        </p:spPr>
      </p:pic>
      <p:sp>
        <p:nvSpPr>
          <p:cNvPr id="32774" name="Text Box 6"/>
          <p:cNvSpPr txBox="1">
            <a:spLocks noChangeArrowheads="1"/>
          </p:cNvSpPr>
          <p:nvPr/>
        </p:nvSpPr>
        <p:spPr bwMode="auto">
          <a:xfrm>
            <a:off x="1547813" y="5949950"/>
            <a:ext cx="6048375" cy="366713"/>
          </a:xfrm>
          <a:prstGeom prst="rect">
            <a:avLst/>
          </a:prstGeom>
          <a:noFill/>
          <a:ln w="9525">
            <a:noFill/>
            <a:miter lim="800000"/>
            <a:headEnd/>
            <a:tailEnd/>
          </a:ln>
          <a:effectLst/>
        </p:spPr>
        <p:txBody>
          <a:bodyPr>
            <a:spAutoFit/>
          </a:bodyPr>
          <a:lstStyle/>
          <a:p>
            <a:pPr>
              <a:spcBef>
                <a:spcPct val="50000"/>
              </a:spcBef>
            </a:pPr>
            <a:r>
              <a:rPr lang="it-IT"/>
              <a:t>Tossine monomeriche, formate da peptidi non glicosilati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76200"/>
            <a:ext cx="7772400" cy="1143000"/>
          </a:xfrm>
        </p:spPr>
        <p:txBody>
          <a:bodyPr/>
          <a:lstStyle/>
          <a:p>
            <a:r>
              <a:rPr lang="it-IT">
                <a:solidFill>
                  <a:srgbClr val="FF3300"/>
                </a:solidFill>
              </a:rPr>
              <a:t>Superantigeni esempi</a:t>
            </a:r>
          </a:p>
        </p:txBody>
      </p:sp>
      <p:sp>
        <p:nvSpPr>
          <p:cNvPr id="81923" name="Rectangle 3"/>
          <p:cNvSpPr>
            <a:spLocks noGrp="1" noChangeArrowheads="1"/>
          </p:cNvSpPr>
          <p:nvPr>
            <p:ph type="body" idx="1"/>
          </p:nvPr>
        </p:nvSpPr>
        <p:spPr>
          <a:xfrm>
            <a:off x="685800" y="1447800"/>
            <a:ext cx="7772400" cy="4191000"/>
          </a:xfrm>
        </p:spPr>
        <p:txBody>
          <a:bodyPr/>
          <a:lstStyle/>
          <a:p>
            <a:pPr>
              <a:lnSpc>
                <a:spcPct val="90000"/>
              </a:lnSpc>
            </a:pPr>
            <a:r>
              <a:rPr lang="it-IT" sz="2400" b="1"/>
              <a:t>Tossina-1 da sindrome da shock tossico (TSST-1)</a:t>
            </a:r>
            <a:r>
              <a:rPr lang="it-IT" sz="2400" i="1"/>
              <a:t> </a:t>
            </a:r>
            <a:r>
              <a:rPr lang="it-IT" sz="2400"/>
              <a:t>prodotta</a:t>
            </a:r>
            <a:r>
              <a:rPr lang="it-IT" sz="2400" i="1"/>
              <a:t> </a:t>
            </a:r>
            <a:r>
              <a:rPr lang="it-IT" sz="2400"/>
              <a:t>da </a:t>
            </a:r>
            <a:r>
              <a:rPr lang="it-IT" sz="2400" i="1"/>
              <a:t>Staphylococcus aureus</a:t>
            </a:r>
            <a:r>
              <a:rPr lang="it-IT" sz="2400"/>
              <a:t>. L’esotossina provoca la sindrome da shock tossico (TSS).</a:t>
            </a:r>
          </a:p>
          <a:p>
            <a:pPr>
              <a:lnSpc>
                <a:spcPct val="90000"/>
              </a:lnSpc>
            </a:pPr>
            <a:r>
              <a:rPr lang="it-IT" sz="2400" b="1">
                <a:solidFill>
                  <a:srgbClr val="000099"/>
                </a:solidFill>
              </a:rPr>
              <a:t>Esotossina  streptococcica pirogena (Spe)</a:t>
            </a:r>
            <a:r>
              <a:rPr lang="it-IT" sz="2400">
                <a:solidFill>
                  <a:srgbClr val="000099"/>
                </a:solidFill>
              </a:rPr>
              <a:t> prodotta da </a:t>
            </a:r>
            <a:r>
              <a:rPr lang="it-IT" sz="2400" i="1">
                <a:solidFill>
                  <a:srgbClr val="000099"/>
                </a:solidFill>
              </a:rPr>
              <a:t>Streptococcus pyogenes</a:t>
            </a:r>
            <a:r>
              <a:rPr lang="it-IT" sz="2400">
                <a:solidFill>
                  <a:srgbClr val="000099"/>
                </a:solidFill>
              </a:rPr>
              <a:t> (gruppo A). Questa tossina causa una sindrome simile a quella da shock tossico (TSLS).</a:t>
            </a:r>
          </a:p>
          <a:p>
            <a:pPr>
              <a:lnSpc>
                <a:spcPct val="90000"/>
              </a:lnSpc>
            </a:pPr>
            <a:r>
              <a:rPr lang="it-IT" sz="2400" b="1"/>
              <a:t>Enterotossina stafilococcica (SE)</a:t>
            </a:r>
            <a:r>
              <a:rPr lang="it-IT" sz="2400" i="1"/>
              <a:t> </a:t>
            </a:r>
            <a:r>
              <a:rPr lang="it-IT" sz="2400"/>
              <a:t>prodotta da</a:t>
            </a:r>
            <a:r>
              <a:rPr lang="it-IT" sz="2400" i="1"/>
              <a:t> Staphylococcus aureus</a:t>
            </a:r>
            <a:r>
              <a:rPr lang="it-IT" sz="2400"/>
              <a:t>. Questo esotossina provoca l'avvelenamento dei cibi. Eccessiva produzione di IL2 provoca nausea, vomito, diarrea.</a:t>
            </a:r>
          </a:p>
          <a:p>
            <a:pPr>
              <a:lnSpc>
                <a:spcPct val="90000"/>
              </a:lnSpc>
            </a:pPr>
            <a:r>
              <a:rPr lang="it-IT" sz="2400" b="1">
                <a:solidFill>
                  <a:srgbClr val="000099"/>
                </a:solidFill>
              </a:rPr>
              <a:t>Tossina stabile al calore </a:t>
            </a:r>
            <a:r>
              <a:rPr lang="it-IT" sz="2400">
                <a:solidFill>
                  <a:srgbClr val="000099"/>
                </a:solidFill>
              </a:rPr>
              <a:t>prodotta da </a:t>
            </a:r>
            <a:r>
              <a:rPr lang="it-IT" sz="2400" i="1">
                <a:solidFill>
                  <a:srgbClr val="000099"/>
                </a:solidFill>
              </a:rPr>
              <a:t>Escherichia coli</a:t>
            </a:r>
            <a:r>
              <a:rPr lang="it-IT" sz="2400">
                <a:solidFill>
                  <a:srgbClr val="000099"/>
                </a:solidFill>
              </a:rPr>
              <a:t> (ETEC) enterotossico, si lega alle cellule epiteliali dell’intestino stimolando una superproduzione cAMP</a:t>
            </a:r>
            <a:r>
              <a:rPr lang="it-IT" sz="2400">
                <a:solidFill>
                  <a:schemeClr val="accent2"/>
                </a:solidFill>
              </a:rPr>
              <a:t>.</a:t>
            </a:r>
            <a:endParaRPr lang="it-IT" sz="2400" b="1">
              <a:solidFill>
                <a:schemeClr val="accen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557213"/>
            <a:ext cx="8229600" cy="1143000"/>
          </a:xfrm>
        </p:spPr>
        <p:txBody>
          <a:bodyPr/>
          <a:lstStyle/>
          <a:p>
            <a:pPr marL="838200" indent="-838200"/>
            <a:r>
              <a:rPr lang="it-IT" sz="3200" b="1">
                <a:solidFill>
                  <a:schemeClr val="accent2"/>
                </a:solidFill>
              </a:rPr>
              <a:t/>
            </a:r>
            <a:br>
              <a:rPr lang="it-IT" sz="3200" b="1">
                <a:solidFill>
                  <a:schemeClr val="accent2"/>
                </a:solidFill>
              </a:rPr>
            </a:br>
            <a:r>
              <a:rPr lang="it-IT" sz="2800" b="1">
                <a:solidFill>
                  <a:srgbClr val="000099"/>
                </a:solidFill>
              </a:rPr>
              <a:t>Esotossine che danneggiano le membrane della cellula ospite</a:t>
            </a:r>
            <a:r>
              <a:rPr lang="it-IT" sz="2800">
                <a:solidFill>
                  <a:srgbClr val="000099"/>
                </a:solidFill>
              </a:rPr>
              <a:t> </a:t>
            </a:r>
            <a:br>
              <a:rPr lang="it-IT" sz="2800">
                <a:solidFill>
                  <a:srgbClr val="000099"/>
                </a:solidFill>
              </a:rPr>
            </a:br>
            <a:r>
              <a:rPr lang="it-IT" sz="2800">
                <a:solidFill>
                  <a:srgbClr val="000099"/>
                </a:solidFill>
              </a:rPr>
              <a:t>(tossine di tipo II).</a:t>
            </a:r>
            <a:br>
              <a:rPr lang="it-IT" sz="2800">
                <a:solidFill>
                  <a:srgbClr val="000099"/>
                </a:solidFill>
              </a:rPr>
            </a:br>
            <a:endParaRPr lang="it-IT" sz="2800">
              <a:solidFill>
                <a:srgbClr val="000099"/>
              </a:solidFill>
            </a:endParaRPr>
          </a:p>
        </p:txBody>
      </p:sp>
      <p:graphicFrame>
        <p:nvGraphicFramePr>
          <p:cNvPr id="47107" name="Object 3"/>
          <p:cNvGraphicFramePr>
            <a:graphicFrameLocks noChangeAspect="1"/>
          </p:cNvGraphicFramePr>
          <p:nvPr>
            <p:ph sz="half" idx="1"/>
          </p:nvPr>
        </p:nvGraphicFramePr>
        <p:xfrm>
          <a:off x="755650" y="2133600"/>
          <a:ext cx="3438525" cy="4103688"/>
        </p:xfrm>
        <a:graphic>
          <a:graphicData uri="http://schemas.openxmlformats.org/presentationml/2006/ole">
            <p:oleObj spid="_x0000_s47107" name="Image" r:id="rId4" imgW="2272000" imgH="2711201" progId="">
              <p:embed/>
            </p:oleObj>
          </a:graphicData>
        </a:graphic>
      </p:graphicFrame>
      <p:graphicFrame>
        <p:nvGraphicFramePr>
          <p:cNvPr id="47109" name="Object 5"/>
          <p:cNvGraphicFramePr>
            <a:graphicFrameLocks noChangeAspect="1"/>
          </p:cNvGraphicFramePr>
          <p:nvPr>
            <p:ph sz="half" idx="2"/>
          </p:nvPr>
        </p:nvGraphicFramePr>
        <p:xfrm>
          <a:off x="5070475" y="2132013"/>
          <a:ext cx="3373438" cy="4105275"/>
        </p:xfrm>
        <a:graphic>
          <a:graphicData uri="http://schemas.openxmlformats.org/presentationml/2006/ole">
            <p:oleObj spid="_x0000_s47109" name="Image" r:id="rId5" imgW="2340571" imgH="2848362"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152400"/>
            <a:ext cx="7772400" cy="1143000"/>
          </a:xfrm>
        </p:spPr>
        <p:txBody>
          <a:bodyPr/>
          <a:lstStyle/>
          <a:p>
            <a:r>
              <a:rPr lang="it-IT" sz="3600">
                <a:solidFill>
                  <a:srgbClr val="FF3300"/>
                </a:solidFill>
              </a:rPr>
              <a:t>Esotossine che danneggiano le membrane cellulari dell’ospite (tipo II)</a:t>
            </a:r>
          </a:p>
        </p:txBody>
      </p:sp>
      <p:sp>
        <p:nvSpPr>
          <p:cNvPr id="82947" name="Text Box 3"/>
          <p:cNvSpPr txBox="1">
            <a:spLocks noChangeArrowheads="1"/>
          </p:cNvSpPr>
          <p:nvPr/>
        </p:nvSpPr>
        <p:spPr bwMode="auto">
          <a:xfrm>
            <a:off x="914400" y="1447800"/>
            <a:ext cx="7543800" cy="4903788"/>
          </a:xfrm>
          <a:prstGeom prst="rect">
            <a:avLst/>
          </a:prstGeom>
          <a:noFill/>
          <a:ln w="9525">
            <a:noFill/>
            <a:miter lim="800000"/>
            <a:headEnd/>
            <a:tailEnd/>
          </a:ln>
          <a:effectLst/>
        </p:spPr>
        <p:txBody>
          <a:bodyPr>
            <a:spAutoFit/>
          </a:bodyPr>
          <a:lstStyle/>
          <a:p>
            <a:pPr algn="ctr" eaLnBrk="0" hangingPunct="0">
              <a:spcBef>
                <a:spcPct val="50000"/>
              </a:spcBef>
            </a:pPr>
            <a:r>
              <a:rPr lang="it-IT" b="1">
                <a:latin typeface="Times New Roman" pitchFamily="18" charset="0"/>
              </a:rPr>
              <a:t>Esotossine del </a:t>
            </a:r>
            <a:r>
              <a:rPr lang="it-IT" b="1" i="1">
                <a:latin typeface="Times New Roman" pitchFamily="18" charset="0"/>
              </a:rPr>
              <a:t>Clostridium perfrigens</a:t>
            </a:r>
            <a:r>
              <a:rPr lang="it-IT">
                <a:latin typeface="Times New Roman" pitchFamily="18" charset="0"/>
              </a:rPr>
              <a:t>: </a:t>
            </a:r>
          </a:p>
          <a:p>
            <a:pPr eaLnBrk="0" hangingPunct="0">
              <a:spcBef>
                <a:spcPct val="50000"/>
              </a:spcBef>
            </a:pPr>
            <a:r>
              <a:rPr lang="it-IT" b="1">
                <a:latin typeface="Times New Roman" pitchFamily="18" charset="0"/>
              </a:rPr>
              <a:t>Tossina alfa</a:t>
            </a:r>
            <a:r>
              <a:rPr lang="it-IT">
                <a:latin typeface="Times New Roman" pitchFamily="18" charset="0"/>
              </a:rPr>
              <a:t> (lecitinasi) aumenta la permeabilità dei capillari e delle cellule muscolari rompendo la lecitina presente nelle membrane cellulari, causando un edema.</a:t>
            </a:r>
          </a:p>
          <a:p>
            <a:pPr eaLnBrk="0" hangingPunct="0">
              <a:spcBef>
                <a:spcPct val="50000"/>
              </a:spcBef>
            </a:pPr>
            <a:r>
              <a:rPr lang="it-IT" b="1">
                <a:latin typeface="Times New Roman" pitchFamily="18" charset="0"/>
              </a:rPr>
              <a:t>Tossina K</a:t>
            </a:r>
            <a:r>
              <a:rPr lang="it-IT">
                <a:latin typeface="Times New Roman" pitchFamily="18" charset="0"/>
              </a:rPr>
              <a:t> (collagenasi) rompe il tessuto connettivo causando delle elsioni.</a:t>
            </a:r>
          </a:p>
          <a:p>
            <a:pPr eaLnBrk="0" hangingPunct="0">
              <a:spcBef>
                <a:spcPct val="50000"/>
              </a:spcBef>
            </a:pPr>
            <a:r>
              <a:rPr lang="it-IT" b="1">
                <a:latin typeface="Times New Roman" pitchFamily="18" charset="0"/>
              </a:rPr>
              <a:t>Tossina mu</a:t>
            </a:r>
            <a:r>
              <a:rPr lang="it-IT">
                <a:latin typeface="Times New Roman" pitchFamily="18" charset="0"/>
              </a:rPr>
              <a:t> (ialuronidasi) rompe il cemento dei tessuti che mantiene insieme le cellule.</a:t>
            </a:r>
          </a:p>
          <a:p>
            <a:pPr algn="ctr" eaLnBrk="0" hangingPunct="0">
              <a:spcBef>
                <a:spcPct val="50000"/>
              </a:spcBef>
            </a:pPr>
            <a:r>
              <a:rPr lang="it-IT" b="1">
                <a:latin typeface="Times New Roman" pitchFamily="18" charset="0"/>
              </a:rPr>
              <a:t>Esotossine dello </a:t>
            </a:r>
            <a:r>
              <a:rPr lang="it-IT" b="1" i="1">
                <a:latin typeface="Times New Roman" pitchFamily="18" charset="0"/>
              </a:rPr>
              <a:t>Streptococcus pyogenes</a:t>
            </a:r>
            <a:r>
              <a:rPr lang="it-IT">
                <a:latin typeface="Times New Roman" pitchFamily="18" charset="0"/>
              </a:rPr>
              <a:t>.</a:t>
            </a:r>
          </a:p>
          <a:p>
            <a:pPr eaLnBrk="0" hangingPunct="0">
              <a:spcBef>
                <a:spcPct val="50000"/>
              </a:spcBef>
            </a:pPr>
            <a:r>
              <a:rPr lang="it-IT" b="1">
                <a:latin typeface="Times New Roman" pitchFamily="18" charset="0"/>
              </a:rPr>
              <a:t>Leucocidina </a:t>
            </a:r>
            <a:r>
              <a:rPr lang="it-IT">
                <a:latin typeface="Times New Roman" pitchFamily="18" charset="0"/>
              </a:rPr>
              <a:t>causa la lisi dei leucociti</a:t>
            </a:r>
          </a:p>
          <a:p>
            <a:pPr eaLnBrk="0" hangingPunct="0">
              <a:spcBef>
                <a:spcPct val="50000"/>
              </a:spcBef>
            </a:pPr>
            <a:r>
              <a:rPr lang="it-IT" b="1">
                <a:latin typeface="Times New Roman" pitchFamily="18" charset="0"/>
              </a:rPr>
              <a:t>Esotossina B</a:t>
            </a:r>
            <a:r>
              <a:rPr lang="it-IT">
                <a:latin typeface="Times New Roman" pitchFamily="18" charset="0"/>
              </a:rPr>
              <a:t> è una proteasi che distrugge il muscolo o la guaina che ricopre il muscolo</a:t>
            </a:r>
          </a:p>
          <a:p>
            <a:pPr eaLnBrk="0" hangingPunct="0">
              <a:spcBef>
                <a:spcPct val="50000"/>
              </a:spcBef>
            </a:pPr>
            <a:r>
              <a:rPr lang="it-IT" b="1">
                <a:latin typeface="Times New Roman" pitchFamily="18" charset="0"/>
              </a:rPr>
              <a:t>Emolisine, proteasi, DNAsi e streptochinasi</a:t>
            </a:r>
            <a:r>
              <a:rPr lang="it-IT">
                <a:latin typeface="Times New Roman" pitchFamily="18" charset="0"/>
              </a:rPr>
              <a:t> enzimi idrolitici che distruggono i globuli rossi, le proteine cellulari, il DNA e la fibrina. I tessuti danneggiati da questi enzimi causano infiammazione.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ctrTitle"/>
          </p:nvPr>
        </p:nvSpPr>
        <p:spPr/>
        <p:txBody>
          <a:bodyPr/>
          <a:lstStyle/>
          <a:p>
            <a:r>
              <a:rPr lang="it-IT" sz="3600" b="1">
                <a:solidFill>
                  <a:srgbClr val="000099"/>
                </a:solidFill>
              </a:rPr>
              <a:t>Tossine che interferiscono con le funzioni della cellula ospite</a:t>
            </a:r>
            <a:r>
              <a:rPr lang="it-IT" sz="3600">
                <a:solidFill>
                  <a:srgbClr val="000099"/>
                </a:solidFill>
              </a:rPr>
              <a:t> </a:t>
            </a:r>
            <a:br>
              <a:rPr lang="it-IT" sz="3600">
                <a:solidFill>
                  <a:srgbClr val="000099"/>
                </a:solidFill>
              </a:rPr>
            </a:br>
            <a:r>
              <a:rPr lang="it-IT" sz="3600">
                <a:solidFill>
                  <a:srgbClr val="000099"/>
                </a:solidFill>
              </a:rPr>
              <a:t>(tossine tipo III</a:t>
            </a:r>
            <a:r>
              <a:rPr lang="it-IT" sz="3600">
                <a:solidFill>
                  <a:schemeClr val="tx1"/>
                </a:solidFill>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Rectangle 9"/>
          <p:cNvSpPr>
            <a:spLocks noGrp="1" noChangeArrowheads="1"/>
          </p:cNvSpPr>
          <p:nvPr>
            <p:ph type="title"/>
          </p:nvPr>
        </p:nvSpPr>
        <p:spPr>
          <a:xfrm>
            <a:off x="457200" y="557213"/>
            <a:ext cx="8229600" cy="1143000"/>
          </a:xfrm>
        </p:spPr>
        <p:txBody>
          <a:bodyPr/>
          <a:lstStyle/>
          <a:p>
            <a:r>
              <a:rPr lang="it-IT"/>
              <a:t>Componenti della tossina</a:t>
            </a:r>
          </a:p>
        </p:txBody>
      </p:sp>
      <p:pic>
        <p:nvPicPr>
          <p:cNvPr id="28675" name="Picture 3" descr="exotoxa"/>
          <p:cNvPicPr>
            <a:picLocks noGrp="1" noChangeAspect="1" noChangeArrowheads="1"/>
          </p:cNvPicPr>
          <p:nvPr>
            <p:ph sz="half" idx="4294967295"/>
          </p:nvPr>
        </p:nvPicPr>
        <p:blipFill>
          <a:blip r:embed="rId3" cstate="print"/>
          <a:srcRect/>
          <a:stretch>
            <a:fillRect/>
          </a:stretch>
        </p:blipFill>
        <p:spPr>
          <a:xfrm>
            <a:off x="541338" y="2492375"/>
            <a:ext cx="3670300" cy="2755900"/>
          </a:xfrm>
          <a:noFill/>
          <a:ln/>
        </p:spPr>
      </p:pic>
      <p:pic>
        <p:nvPicPr>
          <p:cNvPr id="28678" name="Picture 6" descr="exotoxb"/>
          <p:cNvPicPr>
            <a:picLocks noGrp="1" noChangeAspect="1" noChangeArrowheads="1"/>
          </p:cNvPicPr>
          <p:nvPr>
            <p:ph sz="half" idx="4294967295"/>
          </p:nvPr>
        </p:nvPicPr>
        <p:blipFill>
          <a:blip r:embed="rId4" cstate="print"/>
          <a:srcRect/>
          <a:stretch>
            <a:fillRect/>
          </a:stretch>
        </p:blipFill>
        <p:spPr>
          <a:xfrm>
            <a:off x="5003800" y="2484438"/>
            <a:ext cx="3670300" cy="2755900"/>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r>
              <a:rPr lang="it-IT">
                <a:solidFill>
                  <a:srgbClr val="000099"/>
                </a:solidFill>
              </a:rPr>
              <a:t>Ingresso della esotossina</a:t>
            </a:r>
          </a:p>
        </p:txBody>
      </p:sp>
      <p:pic>
        <p:nvPicPr>
          <p:cNvPr id="35845" name="Picture 5" descr="exotoxd"/>
          <p:cNvPicPr>
            <a:picLocks noChangeAspect="1" noChangeArrowheads="1"/>
          </p:cNvPicPr>
          <p:nvPr/>
        </p:nvPicPr>
        <p:blipFill>
          <a:blip r:embed="rId3" cstate="print"/>
          <a:srcRect/>
          <a:stretch>
            <a:fillRect/>
          </a:stretch>
        </p:blipFill>
        <p:spPr bwMode="auto">
          <a:xfrm>
            <a:off x="4864100" y="2112963"/>
            <a:ext cx="3670300" cy="2755900"/>
          </a:xfrm>
          <a:prstGeom prst="rect">
            <a:avLst/>
          </a:prstGeom>
          <a:noFill/>
        </p:spPr>
      </p:pic>
      <p:pic>
        <p:nvPicPr>
          <p:cNvPr id="35846" name="Picture 6" descr="exotoxc"/>
          <p:cNvPicPr>
            <a:picLocks noChangeAspect="1" noChangeArrowheads="1"/>
          </p:cNvPicPr>
          <p:nvPr/>
        </p:nvPicPr>
        <p:blipFill>
          <a:blip r:embed="rId4" cstate="print"/>
          <a:srcRect/>
          <a:stretch>
            <a:fillRect/>
          </a:stretch>
        </p:blipFill>
        <p:spPr bwMode="auto">
          <a:xfrm>
            <a:off x="520700" y="2112963"/>
            <a:ext cx="3670300" cy="2755900"/>
          </a:xfrm>
          <a:prstGeom prst="rect">
            <a:avLst/>
          </a:prstGeom>
          <a:noFill/>
        </p:spPr>
      </p:pic>
      <p:sp>
        <p:nvSpPr>
          <p:cNvPr id="35847" name="Text Box 7"/>
          <p:cNvSpPr txBox="1">
            <a:spLocks noChangeArrowheads="1"/>
          </p:cNvSpPr>
          <p:nvPr/>
        </p:nvSpPr>
        <p:spPr bwMode="auto">
          <a:xfrm>
            <a:off x="1763713" y="5300663"/>
            <a:ext cx="1295400" cy="366712"/>
          </a:xfrm>
          <a:prstGeom prst="rect">
            <a:avLst/>
          </a:prstGeom>
          <a:noFill/>
          <a:ln w="9525">
            <a:noFill/>
            <a:miter lim="800000"/>
            <a:headEnd/>
            <a:tailEnd/>
          </a:ln>
          <a:effectLst/>
        </p:spPr>
        <p:txBody>
          <a:bodyPr>
            <a:spAutoFit/>
          </a:bodyPr>
          <a:lstStyle/>
          <a:p>
            <a:pPr>
              <a:spcBef>
                <a:spcPct val="50000"/>
              </a:spcBef>
            </a:pPr>
            <a:r>
              <a:rPr lang="it-IT"/>
              <a:t>Endocitosi </a:t>
            </a:r>
          </a:p>
        </p:txBody>
      </p:sp>
      <p:sp>
        <p:nvSpPr>
          <p:cNvPr id="35848" name="Text Box 8"/>
          <p:cNvSpPr txBox="1">
            <a:spLocks noChangeArrowheads="1"/>
          </p:cNvSpPr>
          <p:nvPr/>
        </p:nvSpPr>
        <p:spPr bwMode="auto">
          <a:xfrm>
            <a:off x="5724525" y="5300663"/>
            <a:ext cx="2087563" cy="366712"/>
          </a:xfrm>
          <a:prstGeom prst="rect">
            <a:avLst/>
          </a:prstGeom>
          <a:noFill/>
          <a:ln w="9525">
            <a:noFill/>
            <a:miter lim="800000"/>
            <a:headEnd/>
            <a:tailEnd/>
          </a:ln>
          <a:effectLst/>
        </p:spPr>
        <p:txBody>
          <a:bodyPr>
            <a:spAutoFit/>
          </a:bodyPr>
          <a:lstStyle/>
          <a:p>
            <a:pPr>
              <a:spcBef>
                <a:spcPct val="50000"/>
              </a:spcBef>
            </a:pPr>
            <a:r>
              <a:rPr lang="it-IT"/>
              <a:t>Passaggio diretto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p:txBody>
          <a:bodyPr/>
          <a:lstStyle/>
          <a:p>
            <a:r>
              <a:rPr lang="it-IT">
                <a:solidFill>
                  <a:srgbClr val="000099"/>
                </a:solidFill>
              </a:rPr>
              <a:t>ADP-ribosilazione</a:t>
            </a:r>
          </a:p>
        </p:txBody>
      </p:sp>
      <p:pic>
        <p:nvPicPr>
          <p:cNvPr id="36868" name="Picture 4" descr="adprib"/>
          <p:cNvPicPr>
            <a:picLocks noGrp="1" noChangeAspect="1" noChangeArrowheads="1"/>
          </p:cNvPicPr>
          <p:nvPr>
            <p:ph idx="1"/>
          </p:nvPr>
        </p:nvPicPr>
        <p:blipFill>
          <a:blip r:embed="rId3" cstate="print"/>
          <a:srcRect/>
          <a:stretch>
            <a:fillRect/>
          </a:stretch>
        </p:blipFill>
        <p:spPr>
          <a:xfrm>
            <a:off x="1403350" y="1500174"/>
            <a:ext cx="6240463" cy="3751263"/>
          </a:xfrm>
          <a:noFill/>
          <a:ln w="28575">
            <a:solidFill>
              <a:srgbClr val="000000"/>
            </a:solidFill>
          </a:ln>
        </p:spPr>
      </p:pic>
      <p:sp>
        <p:nvSpPr>
          <p:cNvPr id="4" name="CasellaDiTesto 3"/>
          <p:cNvSpPr txBox="1"/>
          <p:nvPr/>
        </p:nvSpPr>
        <p:spPr>
          <a:xfrm>
            <a:off x="1142976" y="5643578"/>
            <a:ext cx="7429552" cy="646331"/>
          </a:xfrm>
          <a:prstGeom prst="rect">
            <a:avLst/>
          </a:prstGeom>
          <a:noFill/>
        </p:spPr>
        <p:txBody>
          <a:bodyPr wrap="square" rtlCol="0">
            <a:spAutoFit/>
          </a:bodyPr>
          <a:lstStyle/>
          <a:p>
            <a:r>
              <a:rPr lang="it-IT" dirty="0" smtClean="0"/>
              <a:t>La </a:t>
            </a:r>
            <a:r>
              <a:rPr lang="it-IT" dirty="0" err="1" smtClean="0"/>
              <a:t>subunità</a:t>
            </a:r>
            <a:r>
              <a:rPr lang="it-IT" dirty="0" smtClean="0"/>
              <a:t> </a:t>
            </a:r>
            <a:r>
              <a:rPr lang="it-IT" dirty="0" smtClean="0"/>
              <a:t>A </a:t>
            </a:r>
            <a:r>
              <a:rPr lang="it-IT" dirty="0" smtClean="0"/>
              <a:t>va a legarsi ad una </a:t>
            </a:r>
            <a:r>
              <a:rPr lang="it-IT" dirty="0" smtClean="0">
                <a:hlinkClick r:id="rId4" tooltip="Proteina G"/>
              </a:rPr>
              <a:t>proteina G</a:t>
            </a:r>
            <a:r>
              <a:rPr lang="it-IT" dirty="0" smtClean="0"/>
              <a:t>, detta fattore di </a:t>
            </a:r>
            <a:r>
              <a:rPr lang="it-IT" dirty="0" err="1" smtClean="0">
                <a:hlinkClick r:id="rId5" tooltip="ADP-ribosilazione"/>
              </a:rPr>
              <a:t>ADP-ribosilazione</a:t>
            </a:r>
            <a:r>
              <a:rPr lang="it-IT" dirty="0" smtClean="0"/>
              <a:t>, che </a:t>
            </a:r>
            <a:r>
              <a:rPr lang="it-IT" dirty="0" smtClean="0"/>
              <a:t>amplifica </a:t>
            </a:r>
            <a:r>
              <a:rPr lang="it-IT" dirty="0" smtClean="0"/>
              <a:t>l'attività catalitica </a:t>
            </a:r>
            <a:r>
              <a:rPr lang="it-IT" dirty="0" err="1" smtClean="0"/>
              <a:t>ADP-ribosilante</a:t>
            </a:r>
            <a:r>
              <a:rPr lang="it-IT" dirty="0" smtClean="0"/>
              <a:t>.</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p:txBody>
          <a:bodyPr/>
          <a:lstStyle/>
          <a:p>
            <a:r>
              <a:rPr lang="it-IT"/>
              <a:t>Patogenicità nei batteri</a:t>
            </a:r>
          </a:p>
        </p:txBody>
      </p:sp>
      <p:pic>
        <p:nvPicPr>
          <p:cNvPr id="3081" name="Picture 9"/>
          <p:cNvPicPr>
            <a:picLocks noGrp="1" noChangeAspect="1" noChangeArrowheads="1"/>
          </p:cNvPicPr>
          <p:nvPr>
            <p:ph idx="1"/>
          </p:nvPr>
        </p:nvPicPr>
        <p:blipFill>
          <a:blip r:embed="rId3" cstate="print"/>
          <a:srcRect/>
          <a:stretch>
            <a:fillRect/>
          </a:stretch>
        </p:blipFill>
        <p:spPr>
          <a:xfrm>
            <a:off x="1116013" y="1466850"/>
            <a:ext cx="6840537" cy="5130800"/>
          </a:xfrm>
          <a:noFill/>
          <a:ln w="28575">
            <a:solidFill>
              <a:srgbClr val="000000"/>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198438"/>
            <a:ext cx="7772400" cy="1143000"/>
          </a:xfrm>
        </p:spPr>
        <p:txBody>
          <a:bodyPr/>
          <a:lstStyle/>
          <a:p>
            <a:r>
              <a:rPr lang="it-IT">
                <a:solidFill>
                  <a:srgbClr val="FF3300"/>
                </a:solidFill>
              </a:rPr>
              <a:t>Esempi di esotossine di tipo III</a:t>
            </a:r>
          </a:p>
        </p:txBody>
      </p:sp>
      <p:sp>
        <p:nvSpPr>
          <p:cNvPr id="83971" name="Rectangle 3"/>
          <p:cNvSpPr>
            <a:spLocks noGrp="1" noChangeArrowheads="1"/>
          </p:cNvSpPr>
          <p:nvPr>
            <p:ph type="body" idx="1"/>
          </p:nvPr>
        </p:nvSpPr>
        <p:spPr>
          <a:xfrm>
            <a:off x="685800" y="1762125"/>
            <a:ext cx="7772400" cy="4114800"/>
          </a:xfrm>
        </p:spPr>
        <p:txBody>
          <a:bodyPr/>
          <a:lstStyle/>
          <a:p>
            <a:r>
              <a:rPr lang="it-IT" sz="2000"/>
              <a:t>Esotossina difterica prodotta dal </a:t>
            </a:r>
            <a:r>
              <a:rPr lang="it-IT" sz="2000" b="1" i="1"/>
              <a:t>Corynebacterium diphtheriae</a:t>
            </a:r>
            <a:r>
              <a:rPr lang="it-IT" sz="2000"/>
              <a:t>. Questa proteina interferisce con la sintesi proteica della cellula ospite bloccando la formazione delle proteine. Cellule che hanno il recettore per questa esotossina sono il cuore, il tessuto nervoso e i reni.</a:t>
            </a:r>
          </a:p>
          <a:p>
            <a:endParaRPr lang="it-IT" sz="2000"/>
          </a:p>
          <a:p>
            <a:r>
              <a:rPr lang="it-IT" sz="2000">
                <a:solidFill>
                  <a:srgbClr val="000099"/>
                </a:solidFill>
              </a:rPr>
              <a:t>Esotossina colerica prodotta da </a:t>
            </a:r>
            <a:r>
              <a:rPr lang="it-IT" sz="2000" b="1" i="1">
                <a:solidFill>
                  <a:srgbClr val="000099"/>
                </a:solidFill>
              </a:rPr>
              <a:t>Vibrio cholerae</a:t>
            </a:r>
            <a:r>
              <a:rPr lang="it-IT" sz="2000">
                <a:solidFill>
                  <a:srgbClr val="000099"/>
                </a:solidFill>
              </a:rPr>
              <a:t>. Blocca la sintesi di una molecole regolatrice, AMP ciclico. In questo caso c’è un’eccessiva produzione di cAMP blocca le cellule dell’epitelio intestinale accumulando il sodio del lume intestinale e stimolando la secrezione cloro, acqua ed altri elettroliti, causando perdita di fluidi, diarrea e disidratazione.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r>
              <a:rPr lang="it-IT">
                <a:solidFill>
                  <a:srgbClr val="000099"/>
                </a:solidFill>
              </a:rPr>
              <a:t>Tossina difterica</a:t>
            </a:r>
          </a:p>
        </p:txBody>
      </p:sp>
      <p:graphicFrame>
        <p:nvGraphicFramePr>
          <p:cNvPr id="40963" name="Object 3"/>
          <p:cNvGraphicFramePr>
            <a:graphicFrameLocks noChangeAspect="1"/>
          </p:cNvGraphicFramePr>
          <p:nvPr>
            <p:ph idx="1"/>
          </p:nvPr>
        </p:nvGraphicFramePr>
        <p:xfrm>
          <a:off x="1331913" y="1628775"/>
          <a:ext cx="6480175" cy="4679950"/>
        </p:xfrm>
        <a:graphic>
          <a:graphicData uri="http://schemas.openxmlformats.org/presentationml/2006/ole">
            <p:oleObj spid="_x0000_s40963" name="Image" r:id="rId4" imgW="3474727" imgH="2510033" progId="">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srcRect/>
          <a:stretch>
            <a:fillRect/>
          </a:stretch>
        </p:blipFill>
        <p:spPr bwMode="auto">
          <a:xfrm>
            <a:off x="107950" y="1125538"/>
            <a:ext cx="4552950" cy="3613150"/>
          </a:xfrm>
          <a:prstGeom prst="rect">
            <a:avLst/>
          </a:prstGeom>
          <a:noFill/>
          <a:ln w="19050">
            <a:solidFill>
              <a:srgbClr val="000000"/>
            </a:solidFill>
            <a:miter lim="800000"/>
            <a:headEnd/>
            <a:tailEnd/>
          </a:ln>
        </p:spPr>
      </p:pic>
      <p:sp>
        <p:nvSpPr>
          <p:cNvPr id="91139" name="Text Box 3"/>
          <p:cNvSpPr txBox="1">
            <a:spLocks noChangeArrowheads="1"/>
          </p:cNvSpPr>
          <p:nvPr/>
        </p:nvSpPr>
        <p:spPr bwMode="auto">
          <a:xfrm>
            <a:off x="1258888" y="333375"/>
            <a:ext cx="7129462" cy="519113"/>
          </a:xfrm>
          <a:prstGeom prst="rect">
            <a:avLst/>
          </a:prstGeom>
          <a:noFill/>
          <a:ln w="9525">
            <a:noFill/>
            <a:miter lim="800000"/>
            <a:headEnd/>
            <a:tailEnd/>
          </a:ln>
          <a:effectLst/>
        </p:spPr>
        <p:txBody>
          <a:bodyPr>
            <a:spAutoFit/>
          </a:bodyPr>
          <a:lstStyle/>
          <a:p>
            <a:pPr eaLnBrk="0" hangingPunct="0">
              <a:spcBef>
                <a:spcPct val="50000"/>
              </a:spcBef>
            </a:pPr>
            <a:r>
              <a:rPr lang="it-IT" sz="2800">
                <a:latin typeface="Times New Roman" pitchFamily="18" charset="0"/>
              </a:rPr>
              <a:t>Tossina difterica – Corynebacterium diphtheriae</a:t>
            </a:r>
          </a:p>
        </p:txBody>
      </p:sp>
      <p:pic>
        <p:nvPicPr>
          <p:cNvPr id="91140" name="Picture 4"/>
          <p:cNvPicPr>
            <a:picLocks noChangeAspect="1" noChangeArrowheads="1"/>
          </p:cNvPicPr>
          <p:nvPr/>
        </p:nvPicPr>
        <p:blipFill>
          <a:blip r:embed="rId4" cstate="print"/>
          <a:srcRect/>
          <a:stretch>
            <a:fillRect/>
          </a:stretch>
        </p:blipFill>
        <p:spPr bwMode="auto">
          <a:xfrm>
            <a:off x="4824413" y="2636838"/>
            <a:ext cx="4140200" cy="3630612"/>
          </a:xfrm>
          <a:prstGeom prst="rect">
            <a:avLst/>
          </a:prstGeom>
          <a:noFill/>
          <a:ln w="19050">
            <a:solidFill>
              <a:srgbClr val="000000"/>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it-IT">
                <a:solidFill>
                  <a:srgbClr val="000099"/>
                </a:solidFill>
              </a:rPr>
              <a:t>Tossina colerica</a:t>
            </a:r>
          </a:p>
        </p:txBody>
      </p:sp>
      <p:graphicFrame>
        <p:nvGraphicFramePr>
          <p:cNvPr id="38915" name="Object 3"/>
          <p:cNvGraphicFramePr>
            <a:graphicFrameLocks noChangeAspect="1"/>
          </p:cNvGraphicFramePr>
          <p:nvPr>
            <p:ph idx="1"/>
          </p:nvPr>
        </p:nvGraphicFramePr>
        <p:xfrm>
          <a:off x="971550" y="1341438"/>
          <a:ext cx="7129463" cy="4978400"/>
        </p:xfrm>
        <a:graphic>
          <a:graphicData uri="http://schemas.openxmlformats.org/presentationml/2006/ole">
            <p:oleObj spid="_x0000_s38915" name="Image" r:id="rId4" imgW="3497587" imgH="2441143" progId="">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cstate="print"/>
          <a:srcRect/>
          <a:stretch>
            <a:fillRect/>
          </a:stretch>
        </p:blipFill>
        <p:spPr bwMode="auto">
          <a:xfrm>
            <a:off x="2065338" y="836613"/>
            <a:ext cx="4451350" cy="5953125"/>
          </a:xfrm>
          <a:prstGeom prst="rect">
            <a:avLst/>
          </a:prstGeom>
          <a:noFill/>
          <a:ln w="19050">
            <a:solidFill>
              <a:srgbClr val="000000"/>
            </a:solidFill>
            <a:miter lim="800000"/>
            <a:headEnd/>
            <a:tailEnd/>
          </a:ln>
        </p:spPr>
      </p:pic>
      <p:sp>
        <p:nvSpPr>
          <p:cNvPr id="86019" name="Text Box 3"/>
          <p:cNvSpPr txBox="1">
            <a:spLocks noChangeArrowheads="1"/>
          </p:cNvSpPr>
          <p:nvPr/>
        </p:nvSpPr>
        <p:spPr bwMode="auto">
          <a:xfrm>
            <a:off x="2555875" y="188913"/>
            <a:ext cx="3960813" cy="519112"/>
          </a:xfrm>
          <a:prstGeom prst="rect">
            <a:avLst/>
          </a:prstGeom>
          <a:noFill/>
          <a:ln w="9525">
            <a:noFill/>
            <a:miter lim="800000"/>
            <a:headEnd/>
            <a:tailEnd/>
          </a:ln>
          <a:effectLst/>
        </p:spPr>
        <p:txBody>
          <a:bodyPr>
            <a:spAutoFit/>
          </a:bodyPr>
          <a:lstStyle/>
          <a:p>
            <a:pPr eaLnBrk="0" hangingPunct="0">
              <a:spcBef>
                <a:spcPct val="50000"/>
              </a:spcBef>
            </a:pPr>
            <a:r>
              <a:rPr lang="it-IT" sz="2800">
                <a:solidFill>
                  <a:srgbClr val="FF3300"/>
                </a:solidFill>
                <a:latin typeface="Times New Roman" pitchFamily="18" charset="0"/>
              </a:rPr>
              <a:t>TOSSINA COLERICA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966788" y="1106488"/>
            <a:ext cx="7134225" cy="5754687"/>
          </a:xfrm>
          <a:prstGeom prst="rect">
            <a:avLst/>
          </a:prstGeom>
          <a:noFill/>
          <a:ln w="19050">
            <a:solidFill>
              <a:srgbClr val="000000"/>
            </a:solidFill>
            <a:miter lim="800000"/>
            <a:headEnd/>
            <a:tailEnd/>
          </a:ln>
        </p:spPr>
      </p:pic>
      <p:sp>
        <p:nvSpPr>
          <p:cNvPr id="89091" name="Text Box 3"/>
          <p:cNvSpPr txBox="1">
            <a:spLocks noChangeArrowheads="1"/>
          </p:cNvSpPr>
          <p:nvPr/>
        </p:nvSpPr>
        <p:spPr bwMode="auto">
          <a:xfrm>
            <a:off x="2698750" y="260350"/>
            <a:ext cx="3744913" cy="519113"/>
          </a:xfrm>
          <a:prstGeom prst="rect">
            <a:avLst/>
          </a:prstGeom>
          <a:noFill/>
          <a:ln w="9525">
            <a:noFill/>
            <a:miter lim="800000"/>
            <a:headEnd/>
            <a:tailEnd/>
          </a:ln>
          <a:effectLst/>
        </p:spPr>
        <p:txBody>
          <a:bodyPr>
            <a:spAutoFit/>
          </a:bodyPr>
          <a:lstStyle/>
          <a:p>
            <a:pPr eaLnBrk="0" hangingPunct="0">
              <a:spcBef>
                <a:spcPct val="50000"/>
              </a:spcBef>
            </a:pPr>
            <a:r>
              <a:rPr lang="it-IT" sz="2800">
                <a:solidFill>
                  <a:srgbClr val="FF3300"/>
                </a:solidFill>
                <a:latin typeface="Times New Roman" pitchFamily="18" charset="0"/>
              </a:rPr>
              <a:t>TOSSINA COLERICA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it-IT"/>
              <a:t>Altri esempi di tossine</a:t>
            </a:r>
          </a:p>
        </p:txBody>
      </p:sp>
      <p:sp>
        <p:nvSpPr>
          <p:cNvPr id="84995" name="Rectangle 3"/>
          <p:cNvSpPr>
            <a:spLocks noGrp="1" noChangeArrowheads="1"/>
          </p:cNvSpPr>
          <p:nvPr>
            <p:ph type="body" idx="1"/>
          </p:nvPr>
        </p:nvSpPr>
        <p:spPr/>
        <p:txBody>
          <a:bodyPr/>
          <a:lstStyle/>
          <a:p>
            <a:pPr>
              <a:lnSpc>
                <a:spcPct val="80000"/>
              </a:lnSpc>
            </a:pPr>
            <a:r>
              <a:rPr lang="it-IT" sz="2000"/>
              <a:t>Esotossina pertossica prodotta da </a:t>
            </a:r>
            <a:r>
              <a:rPr lang="it-IT" sz="2000" b="1" i="1"/>
              <a:t>Bordetella pertussis</a:t>
            </a:r>
            <a:r>
              <a:rPr lang="it-IT" sz="2000"/>
              <a:t>. Bloccando la sintesi dell’cAMP provoca un aumento delle secrezioni respiratorie mucose, provocando la tosse.</a:t>
            </a:r>
          </a:p>
          <a:p>
            <a:pPr>
              <a:lnSpc>
                <a:spcPct val="80000"/>
              </a:lnSpc>
            </a:pPr>
            <a:endParaRPr lang="it-IT" sz="2000"/>
          </a:p>
          <a:p>
            <a:pPr>
              <a:lnSpc>
                <a:spcPct val="80000"/>
              </a:lnSpc>
            </a:pPr>
            <a:r>
              <a:rPr lang="it-IT" sz="2000">
                <a:solidFill>
                  <a:srgbClr val="000099"/>
                </a:solidFill>
              </a:rPr>
              <a:t>Tossina di Shiga prodotta da </a:t>
            </a:r>
            <a:r>
              <a:rPr lang="it-IT" sz="2000" b="1" i="1">
                <a:solidFill>
                  <a:srgbClr val="000099"/>
                </a:solidFill>
              </a:rPr>
              <a:t>Shigella e E.coli </a:t>
            </a:r>
            <a:r>
              <a:rPr lang="it-IT" sz="2000">
                <a:solidFill>
                  <a:srgbClr val="000099"/>
                </a:solidFill>
              </a:rPr>
              <a:t>enteroemorragico bloccando la sintesi proteica, stimola inoltre la produzione di citochine come IL-1 e TNF-.</a:t>
            </a:r>
          </a:p>
          <a:p>
            <a:pPr>
              <a:lnSpc>
                <a:spcPct val="80000"/>
              </a:lnSpc>
              <a:buFontTx/>
              <a:buNone/>
            </a:pPr>
            <a:endParaRPr lang="it-IT" sz="2000">
              <a:solidFill>
                <a:srgbClr val="000099"/>
              </a:solidFill>
            </a:endParaRPr>
          </a:p>
          <a:p>
            <a:pPr>
              <a:lnSpc>
                <a:spcPct val="80000"/>
              </a:lnSpc>
            </a:pPr>
            <a:r>
              <a:rPr lang="it-IT" sz="2000"/>
              <a:t>Tossina dell’antrace prodotta da </a:t>
            </a:r>
            <a:r>
              <a:rPr lang="it-IT" sz="2000" b="1" i="1"/>
              <a:t>Bacillus anthracis</a:t>
            </a:r>
            <a:r>
              <a:rPr lang="it-IT" sz="2000"/>
              <a:t>. In questo caso ci sono 2 esotossine con due differenti componenti A conosciute  come </a:t>
            </a:r>
            <a:r>
              <a:rPr lang="it-IT" sz="2000" b="1"/>
              <a:t>Fattore letale(LF</a:t>
            </a:r>
            <a:r>
              <a:rPr lang="it-IT" sz="2000"/>
              <a:t>) e </a:t>
            </a:r>
            <a:r>
              <a:rPr lang="it-IT" sz="2000" b="1"/>
              <a:t>Fattore edema (EF)  </a:t>
            </a:r>
            <a:r>
              <a:rPr lang="it-IT" sz="2000"/>
              <a:t>la componente B è comune alla due tossine ed è conosciuto come </a:t>
            </a:r>
            <a:r>
              <a:rPr lang="it-IT" sz="2000" b="1"/>
              <a:t>antigene protettivo(PA)</a:t>
            </a:r>
            <a:r>
              <a:rPr lang="it-IT" sz="2000"/>
              <a:t>.</a:t>
            </a:r>
            <a:endParaRPr lang="it-IT" sz="2000" b="1"/>
          </a:p>
          <a:p>
            <a:pPr>
              <a:lnSpc>
                <a:spcPct val="80000"/>
              </a:lnSpc>
            </a:pPr>
            <a:endParaRPr lang="it-IT" sz="2000"/>
          </a:p>
          <a:p>
            <a:pPr>
              <a:lnSpc>
                <a:spcPct val="80000"/>
              </a:lnSpc>
            </a:pPr>
            <a:endParaRPr lang="it-IT" sz="2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it-IT" sz="4000"/>
              <a:t>Rilascio di acetilcolina e contrazione muscolare</a:t>
            </a:r>
          </a:p>
        </p:txBody>
      </p:sp>
      <p:pic>
        <p:nvPicPr>
          <p:cNvPr id="93187" name="Picture 3" descr="musact"/>
          <p:cNvPicPr>
            <a:picLocks noGrp="1" noChangeAspect="1" noChangeArrowheads="1" noCrop="1"/>
          </p:cNvPicPr>
          <p:nvPr>
            <p:ph sz="half" idx="1"/>
          </p:nvPr>
        </p:nvPicPr>
        <p:blipFill>
          <a:blip r:embed="rId3" cstate="print"/>
          <a:srcRect/>
          <a:stretch>
            <a:fillRect/>
          </a:stretch>
        </p:blipFill>
        <p:spPr>
          <a:xfrm>
            <a:off x="2393950" y="1700213"/>
            <a:ext cx="4841875" cy="5029200"/>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it-IT" sz="4000"/>
              <a:t>Inibizione dell’acetilcolina e rilascio della contrazione muscolare</a:t>
            </a:r>
          </a:p>
        </p:txBody>
      </p:sp>
      <p:pic>
        <p:nvPicPr>
          <p:cNvPr id="94212" name="Picture 4" descr="relax"/>
          <p:cNvPicPr>
            <a:picLocks noGrp="1" noChangeAspect="1" noChangeArrowheads="1" noCrop="1"/>
          </p:cNvPicPr>
          <p:nvPr>
            <p:ph type="body" idx="1"/>
          </p:nvPr>
        </p:nvPicPr>
        <p:blipFill>
          <a:blip r:embed="rId3" cstate="print"/>
          <a:srcRect/>
          <a:stretch>
            <a:fillRect/>
          </a:stretch>
        </p:blipFill>
        <p:spPr>
          <a:xfrm>
            <a:off x="2339975" y="1557338"/>
            <a:ext cx="4824413" cy="4824412"/>
          </a:xfrm>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74638"/>
            <a:ext cx="8229600" cy="777875"/>
          </a:xfrm>
        </p:spPr>
        <p:txBody>
          <a:bodyPr/>
          <a:lstStyle/>
          <a:p>
            <a:r>
              <a:rPr lang="it-IT" sz="4000" b="1" i="1">
                <a:solidFill>
                  <a:srgbClr val="FF0000"/>
                </a:solidFill>
                <a:effectLst>
                  <a:outerShdw blurRad="38100" dist="38100" dir="2700000" algn="tl">
                    <a:srgbClr val="000000"/>
                  </a:outerShdw>
                </a:effectLst>
              </a:rPr>
              <a:t>CLOSTRIDIUM BOTULINUM</a:t>
            </a:r>
            <a:br>
              <a:rPr lang="it-IT" sz="4000" b="1" i="1">
                <a:solidFill>
                  <a:srgbClr val="FF0000"/>
                </a:solidFill>
                <a:effectLst>
                  <a:outerShdw blurRad="38100" dist="38100" dir="2700000" algn="tl">
                    <a:srgbClr val="000000"/>
                  </a:outerShdw>
                </a:effectLst>
              </a:rPr>
            </a:br>
            <a:r>
              <a:rPr lang="it-IT" sz="4000" b="1">
                <a:solidFill>
                  <a:srgbClr val="FF0000"/>
                </a:solidFill>
                <a:effectLst>
                  <a:outerShdw blurRad="38100" dist="38100" dir="2700000" algn="tl">
                    <a:srgbClr val="000000"/>
                  </a:outerShdw>
                </a:effectLst>
              </a:rPr>
              <a:t>TOSSINE</a:t>
            </a:r>
          </a:p>
        </p:txBody>
      </p:sp>
      <p:sp>
        <p:nvSpPr>
          <p:cNvPr id="97283" name="Rectangle 3"/>
          <p:cNvSpPr>
            <a:spLocks noGrp="1" noChangeArrowheads="1"/>
          </p:cNvSpPr>
          <p:nvPr>
            <p:ph type="body" idx="1"/>
          </p:nvPr>
        </p:nvSpPr>
        <p:spPr>
          <a:xfrm>
            <a:off x="746125" y="1412875"/>
            <a:ext cx="7786688" cy="5040313"/>
          </a:xfrm>
          <a:ln>
            <a:solidFill>
              <a:srgbClr val="FF5050"/>
            </a:solidFill>
          </a:ln>
        </p:spPr>
        <p:txBody>
          <a:bodyPr/>
          <a:lstStyle/>
          <a:p>
            <a:pPr>
              <a:lnSpc>
                <a:spcPct val="80000"/>
              </a:lnSpc>
            </a:pPr>
            <a:endParaRPr lang="en-GB" sz="1800">
              <a:solidFill>
                <a:schemeClr val="accent1"/>
              </a:solidFill>
            </a:endParaRPr>
          </a:p>
          <a:p>
            <a:pPr>
              <a:lnSpc>
                <a:spcPct val="80000"/>
              </a:lnSpc>
            </a:pPr>
            <a:r>
              <a:rPr lang="en-GB" sz="2000">
                <a:solidFill>
                  <a:srgbClr val="000099"/>
                </a:solidFill>
              </a:rPr>
              <a:t>Produce diverse tossine, quella che si ritrova negli alimenti non correttamente conservati ha un P.M. tra 140.000 e 150.000</a:t>
            </a:r>
          </a:p>
          <a:p>
            <a:pPr>
              <a:lnSpc>
                <a:spcPct val="80000"/>
              </a:lnSpc>
              <a:buFontTx/>
              <a:buNone/>
            </a:pPr>
            <a:endParaRPr lang="en-GB" sz="2000">
              <a:solidFill>
                <a:srgbClr val="000099"/>
              </a:solidFill>
            </a:endParaRPr>
          </a:p>
          <a:p>
            <a:pPr>
              <a:lnSpc>
                <a:spcPct val="80000"/>
              </a:lnSpc>
            </a:pPr>
            <a:r>
              <a:rPr lang="en-GB" sz="2000">
                <a:solidFill>
                  <a:srgbClr val="000099"/>
                </a:solidFill>
              </a:rPr>
              <a:t>La sua azione è l’inibizione del rilascio di acetilcolina alle giunzioni neuromuscolari con un meccanismo a tre stadi:</a:t>
            </a:r>
          </a:p>
          <a:p>
            <a:pPr>
              <a:lnSpc>
                <a:spcPct val="80000"/>
              </a:lnSpc>
            </a:pPr>
            <a:endParaRPr lang="en-GB" sz="2000">
              <a:solidFill>
                <a:srgbClr val="000099"/>
              </a:solidFill>
            </a:endParaRPr>
          </a:p>
          <a:p>
            <a:pPr lvl="1">
              <a:lnSpc>
                <a:spcPct val="80000"/>
              </a:lnSpc>
            </a:pPr>
            <a:r>
              <a:rPr lang="en-GB" sz="2000">
                <a:solidFill>
                  <a:srgbClr val="000099"/>
                </a:solidFill>
              </a:rPr>
              <a:t>LEGAME AL RECETTORE SULLA SUPERFICIE DEL NERVO </a:t>
            </a:r>
          </a:p>
          <a:p>
            <a:pPr lvl="1">
              <a:lnSpc>
                <a:spcPct val="80000"/>
              </a:lnSpc>
            </a:pPr>
            <a:r>
              <a:rPr lang="en-GB" sz="2000">
                <a:solidFill>
                  <a:srgbClr val="000099"/>
                </a:solidFill>
              </a:rPr>
              <a:t>TRASLOCAZIONE INTRACELLULARE DELLA TOSSINA  </a:t>
            </a:r>
          </a:p>
          <a:p>
            <a:pPr lvl="1">
              <a:lnSpc>
                <a:spcPct val="80000"/>
              </a:lnSpc>
            </a:pPr>
            <a:r>
              <a:rPr lang="en-GB" sz="2000">
                <a:solidFill>
                  <a:srgbClr val="000099"/>
                </a:solidFill>
              </a:rPr>
              <a:t>BLOCCO DEL RILASCIO DELL’ACETILCOLINA = PARALISI FLACCIDA</a:t>
            </a:r>
          </a:p>
          <a:p>
            <a:pPr>
              <a:lnSpc>
                <a:spcPct val="80000"/>
              </a:lnSpc>
              <a:buFontTx/>
              <a:buNone/>
            </a:pPr>
            <a:endParaRPr lang="en-GB" sz="2000">
              <a:solidFill>
                <a:srgbClr val="000099"/>
              </a:solidFill>
            </a:endParaRPr>
          </a:p>
          <a:p>
            <a:pPr>
              <a:lnSpc>
                <a:spcPct val="80000"/>
              </a:lnSpc>
            </a:pPr>
            <a:r>
              <a:rPr lang="en-GB" sz="2000">
                <a:solidFill>
                  <a:srgbClr val="000099"/>
                </a:solidFill>
              </a:rPr>
              <a:t>L’azione della tossina botulinica piò essere prevenuta con sieri specifici ma non può essere revertata. </a:t>
            </a:r>
            <a:endParaRPr lang="it-IT" sz="2000">
              <a:solidFill>
                <a:srgbClr val="0000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14338"/>
            <a:ext cx="8229600" cy="1143000"/>
          </a:xfrm>
        </p:spPr>
        <p:txBody>
          <a:bodyPr/>
          <a:lstStyle/>
          <a:p>
            <a:r>
              <a:rPr lang="it-IT" sz="3600"/>
              <a:t/>
            </a:r>
            <a:br>
              <a:rPr lang="it-IT" sz="3600"/>
            </a:br>
            <a:r>
              <a:rPr lang="it-IT" sz="3600"/>
              <a:t>I fattori di virulenza possono essere divisi in due categorie:</a:t>
            </a:r>
            <a:br>
              <a:rPr lang="it-IT" sz="3600"/>
            </a:br>
            <a:endParaRPr lang="it-IT" sz="3600"/>
          </a:p>
        </p:txBody>
      </p:sp>
      <p:sp>
        <p:nvSpPr>
          <p:cNvPr id="5123" name="Rectangle 3"/>
          <p:cNvSpPr>
            <a:spLocks noGrp="1" noChangeArrowheads="1"/>
          </p:cNvSpPr>
          <p:nvPr>
            <p:ph type="body" idx="1"/>
          </p:nvPr>
        </p:nvSpPr>
        <p:spPr>
          <a:xfrm>
            <a:off x="457200" y="2216150"/>
            <a:ext cx="8229600" cy="3660775"/>
          </a:xfrm>
        </p:spPr>
        <p:txBody>
          <a:bodyPr/>
          <a:lstStyle/>
          <a:p>
            <a:pPr marL="609600" indent="-609600">
              <a:buFontTx/>
              <a:buAutoNum type="arabicPeriod"/>
            </a:pPr>
            <a:r>
              <a:rPr lang="it-IT" sz="4000">
                <a:solidFill>
                  <a:srgbClr val="000099"/>
                </a:solidFill>
              </a:rPr>
              <a:t>Fattori di virulenza che promuovono la colonizzazione batterica sull’ospite.</a:t>
            </a:r>
          </a:p>
          <a:p>
            <a:pPr marL="609600" indent="-609600">
              <a:buFontTx/>
              <a:buAutoNum type="arabicPeriod"/>
            </a:pPr>
            <a:r>
              <a:rPr lang="it-IT" sz="4000">
                <a:solidFill>
                  <a:srgbClr val="000099"/>
                </a:solidFill>
              </a:rPr>
              <a:t>Fattori di virulenza che danneggiano l’ospite.</a:t>
            </a:r>
            <a:endParaRPr lang="it-IT">
              <a:solidFill>
                <a:srgbClr val="00009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it-IT">
                <a:solidFill>
                  <a:srgbClr val="000099"/>
                </a:solidFill>
              </a:rPr>
              <a:t>Tossina botulinica</a:t>
            </a:r>
            <a:r>
              <a:rPr lang="it-IT"/>
              <a:t> </a:t>
            </a:r>
          </a:p>
        </p:txBody>
      </p:sp>
      <p:pic>
        <p:nvPicPr>
          <p:cNvPr id="43012" name="Picture 4" descr="animazione botulino"/>
          <p:cNvPicPr>
            <a:picLocks noGrp="1" noChangeAspect="1" noChangeArrowheads="1" noCrop="1"/>
          </p:cNvPicPr>
          <p:nvPr>
            <p:ph idx="1"/>
          </p:nvPr>
        </p:nvPicPr>
        <p:blipFill>
          <a:blip r:embed="rId3" cstate="print"/>
          <a:srcRect/>
          <a:stretch>
            <a:fillRect/>
          </a:stretch>
        </p:blipFill>
        <p:spPr>
          <a:xfrm>
            <a:off x="2195513" y="1627188"/>
            <a:ext cx="4897437" cy="4897437"/>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4638"/>
            <a:ext cx="8229600" cy="850900"/>
          </a:xfrm>
        </p:spPr>
        <p:txBody>
          <a:bodyPr/>
          <a:lstStyle/>
          <a:p>
            <a:r>
              <a:rPr lang="it-IT" sz="4000" b="1" i="1">
                <a:solidFill>
                  <a:srgbClr val="FF0000"/>
                </a:solidFill>
                <a:effectLst>
                  <a:outerShdw blurRad="38100" dist="38100" dir="2700000" algn="tl">
                    <a:srgbClr val="000000"/>
                  </a:outerShdw>
                </a:effectLst>
              </a:rPr>
              <a:t>CLOSTRIDIUM TETANI</a:t>
            </a:r>
            <a:br>
              <a:rPr lang="it-IT" sz="4000" b="1" i="1">
                <a:solidFill>
                  <a:srgbClr val="FF0000"/>
                </a:solidFill>
                <a:effectLst>
                  <a:outerShdw blurRad="38100" dist="38100" dir="2700000" algn="tl">
                    <a:srgbClr val="000000"/>
                  </a:outerShdw>
                </a:effectLst>
              </a:rPr>
            </a:br>
            <a:r>
              <a:rPr lang="it-IT" sz="4000" b="1" i="1">
                <a:solidFill>
                  <a:srgbClr val="FF0000"/>
                </a:solidFill>
                <a:effectLst>
                  <a:outerShdw blurRad="38100" dist="38100" dir="2700000" algn="tl">
                    <a:srgbClr val="000000"/>
                  </a:outerShdw>
                </a:effectLst>
              </a:rPr>
              <a:t> </a:t>
            </a:r>
            <a:r>
              <a:rPr lang="it-IT" sz="4000" b="1">
                <a:solidFill>
                  <a:srgbClr val="FF0000"/>
                </a:solidFill>
                <a:effectLst>
                  <a:outerShdw blurRad="38100" dist="38100" dir="2700000" algn="tl">
                    <a:srgbClr val="000000"/>
                  </a:outerShdw>
                </a:effectLst>
              </a:rPr>
              <a:t>TOSSINE</a:t>
            </a:r>
          </a:p>
        </p:txBody>
      </p:sp>
      <p:sp>
        <p:nvSpPr>
          <p:cNvPr id="98307" name="Rectangle 3"/>
          <p:cNvSpPr>
            <a:spLocks noGrp="1" noChangeArrowheads="1"/>
          </p:cNvSpPr>
          <p:nvPr>
            <p:ph type="body" idx="1"/>
          </p:nvPr>
        </p:nvSpPr>
        <p:spPr>
          <a:noFill/>
          <a:ln w="19050">
            <a:solidFill>
              <a:srgbClr val="FF0000"/>
            </a:solidFill>
          </a:ln>
        </p:spPr>
        <p:txBody>
          <a:bodyPr/>
          <a:lstStyle/>
          <a:p>
            <a:pPr marL="609600" indent="-609600" algn="ctr">
              <a:lnSpc>
                <a:spcPct val="90000"/>
              </a:lnSpc>
              <a:buFontTx/>
              <a:buNone/>
            </a:pPr>
            <a:r>
              <a:rPr lang="it-IT" sz="2400">
                <a:solidFill>
                  <a:schemeClr val="bg1"/>
                </a:solidFill>
              </a:rPr>
              <a:t>Produce due tossine</a:t>
            </a:r>
          </a:p>
          <a:p>
            <a:pPr marL="609600" indent="-609600">
              <a:lnSpc>
                <a:spcPct val="90000"/>
              </a:lnSpc>
              <a:buFontTx/>
              <a:buAutoNum type="arabicPeriod"/>
            </a:pPr>
            <a:r>
              <a:rPr lang="it-IT" sz="2400">
                <a:solidFill>
                  <a:srgbClr val="000099"/>
                </a:solidFill>
              </a:rPr>
              <a:t>Neurotossina spasmogena o Tossina tetanica: costituita da due sub unità (100.000+50.000 Da)</a:t>
            </a:r>
          </a:p>
          <a:p>
            <a:pPr marL="990600" lvl="1" indent="-533400">
              <a:lnSpc>
                <a:spcPct val="90000"/>
              </a:lnSpc>
            </a:pPr>
            <a:r>
              <a:rPr lang="it-IT" sz="2400">
                <a:solidFill>
                  <a:srgbClr val="000099"/>
                </a:solidFill>
              </a:rPr>
              <a:t>La subunità maggiore si lega alla membrana cellulare</a:t>
            </a:r>
          </a:p>
          <a:p>
            <a:pPr marL="990600" lvl="1" indent="-533400">
              <a:lnSpc>
                <a:spcPct val="90000"/>
              </a:lnSpc>
            </a:pPr>
            <a:r>
              <a:rPr lang="it-IT" sz="2400">
                <a:solidFill>
                  <a:srgbClr val="000099"/>
                </a:solidFill>
              </a:rPr>
              <a:t>La subunità minore presenta l’attività tossica</a:t>
            </a:r>
          </a:p>
          <a:p>
            <a:pPr marL="990600" lvl="1" indent="-533400">
              <a:lnSpc>
                <a:spcPct val="90000"/>
              </a:lnSpc>
            </a:pPr>
            <a:r>
              <a:rPr lang="it-IT" sz="2400">
                <a:solidFill>
                  <a:srgbClr val="000099"/>
                </a:solidFill>
              </a:rPr>
              <a:t>Inibisce il rilascio della glicina nei nervi inibitori del tratto spinale causando una paralisi spastica</a:t>
            </a:r>
          </a:p>
          <a:p>
            <a:pPr marL="990600" lvl="1" indent="-533400">
              <a:lnSpc>
                <a:spcPct val="90000"/>
              </a:lnSpc>
              <a:buFontTx/>
              <a:buNone/>
            </a:pPr>
            <a:r>
              <a:rPr lang="it-IT" sz="2400">
                <a:solidFill>
                  <a:srgbClr val="000099"/>
                </a:solidFill>
              </a:rPr>
              <a:t>2. Emolisina ossigeno sensibile o tetanolisina</a:t>
            </a:r>
          </a:p>
          <a:p>
            <a:pPr marL="990600" lvl="1" indent="-533400">
              <a:lnSpc>
                <a:spcPct val="90000"/>
              </a:lnSpc>
              <a:buFontTx/>
              <a:buNone/>
            </a:pPr>
            <a:r>
              <a:rPr lang="it-IT" sz="2400">
                <a:solidFill>
                  <a:srgbClr val="000099"/>
                </a:solidFill>
              </a:rPr>
              <a:t>	correlata con la streptolisina l’attività è inibita dal colesterolo.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it-IT">
                <a:solidFill>
                  <a:srgbClr val="000099"/>
                </a:solidFill>
              </a:rPr>
              <a:t>Tossina tetanica</a:t>
            </a:r>
          </a:p>
        </p:txBody>
      </p:sp>
      <p:pic>
        <p:nvPicPr>
          <p:cNvPr id="45060" name="Picture 4" descr="animazione tetano"/>
          <p:cNvPicPr>
            <a:picLocks noGrp="1" noChangeAspect="1" noChangeArrowheads="1" noCrop="1"/>
          </p:cNvPicPr>
          <p:nvPr>
            <p:ph idx="1"/>
          </p:nvPr>
        </p:nvPicPr>
        <p:blipFill>
          <a:blip r:embed="rId3" cstate="print"/>
          <a:srcRect/>
          <a:stretch>
            <a:fillRect/>
          </a:stretch>
        </p:blipFill>
        <p:spPr>
          <a:xfrm>
            <a:off x="2195513" y="1485900"/>
            <a:ext cx="4752975" cy="4752975"/>
          </a:xfrm>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100013"/>
            <a:ext cx="7772400" cy="1143001"/>
          </a:xfrm>
        </p:spPr>
        <p:txBody>
          <a:bodyPr/>
          <a:lstStyle/>
          <a:p>
            <a:r>
              <a:rPr lang="it-IT" sz="3200">
                <a:solidFill>
                  <a:srgbClr val="FF3300"/>
                </a:solidFill>
              </a:rPr>
              <a:t>Proprietà delle esotossine e delle endotossine</a:t>
            </a:r>
          </a:p>
        </p:txBody>
      </p:sp>
      <p:graphicFrame>
        <p:nvGraphicFramePr>
          <p:cNvPr id="95264" name="Group 32"/>
          <p:cNvGraphicFramePr>
            <a:graphicFrameLocks noGrp="1"/>
          </p:cNvGraphicFramePr>
          <p:nvPr>
            <p:ph type="tbl" idx="1"/>
          </p:nvPr>
        </p:nvGraphicFramePr>
        <p:xfrm>
          <a:off x="539750" y="1127125"/>
          <a:ext cx="8134350" cy="5557203"/>
        </p:xfrm>
        <a:graphic>
          <a:graphicData uri="http://schemas.openxmlformats.org/drawingml/2006/table">
            <a:tbl>
              <a:tblPr/>
              <a:tblGrid>
                <a:gridCol w="1870075"/>
                <a:gridCol w="3386138"/>
                <a:gridCol w="2878137"/>
              </a:tblGrid>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rial" charset="0"/>
                        </a:rPr>
                        <a:t>Proprietà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rial" charset="0"/>
                        </a:rPr>
                        <a:t>Esotossine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rial" charset="0"/>
                        </a:rPr>
                        <a:t>Endotossine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rgbClr val="FF3300"/>
                          </a:solidFill>
                          <a:effectLst/>
                          <a:latin typeface="Arial" charset="0"/>
                        </a:rPr>
                        <a:t>Proprietà chimiche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rgbClr val="000099"/>
                          </a:solidFill>
                          <a:effectLst/>
                          <a:latin typeface="Arial" charset="0"/>
                        </a:rPr>
                        <a:t>Proteine secrete dai batteri Gram-positivi o Gram-negativi, generalmente sensibili al calore.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Complessi lipopolisaccaridici/lipoproteici rilasciati in seguito a lisi della cellula come componenti della  membrana esterna dei batteri Gram-negativi, estremamente termostabili.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873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rgbClr val="FF3300"/>
                          </a:solidFill>
                          <a:effectLst/>
                          <a:latin typeface="Arial" charset="0"/>
                        </a:rPr>
                        <a:t>Modalità d’azione e sintomatologia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rgbClr val="000099"/>
                          </a:solidFill>
                          <a:effectLst/>
                          <a:latin typeface="Arial" charset="0"/>
                        </a:rPr>
                        <a:t>Specifica, generalmente si legano a specifiche strutture o recettori cellulari, citotossine enterotossine o neurotossine ad azione specifica  su cellule o tessuti.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Aspecifica, generale, febbre, diarrea, vomito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rgbClr val="FF3300"/>
                          </a:solidFill>
                          <a:effectLst/>
                          <a:latin typeface="Arial" charset="0"/>
                        </a:rPr>
                        <a:t>Tossicità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rgbClr val="000099"/>
                          </a:solidFill>
                          <a:effectLst/>
                          <a:latin typeface="Arial" charset="0"/>
                        </a:rPr>
                        <a:t>Spesso molto tossiche, alcune volte fatali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Scarsamente tossiche, raramente fatali.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rgbClr val="FF3300"/>
                          </a:solidFill>
                          <a:effectLst/>
                          <a:latin typeface="Arial" charset="0"/>
                        </a:rPr>
                        <a:t>Immunogenicità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rgbClr val="000099"/>
                          </a:solidFill>
                          <a:effectLst/>
                          <a:latin typeface="Arial" charset="0"/>
                        </a:rPr>
                        <a:t>Altamente immunogeniche, stimolano la produzione di anticorpi neutralizzanti.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Poco immunogeniche, la risposta immunitaria non è sufficiente a neutralizzare le tossine.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rgbClr val="FF3300"/>
                          </a:solidFill>
                          <a:effectLst/>
                          <a:latin typeface="Arial" charset="0"/>
                        </a:rPr>
                        <a:t>Potenzialità del tossoide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b="1" i="0" u="none" strike="noStrike" cap="none" normalizeH="0" baseline="0" smtClean="0">
                        <a:ln>
                          <a:noFill/>
                        </a:ln>
                        <a:solidFill>
                          <a:srgbClr val="FF33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rgbClr val="FF3300"/>
                          </a:solidFill>
                          <a:effectLst/>
                          <a:latin typeface="Arial" charset="0"/>
                        </a:rPr>
                        <a:t>Attività piretica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rgbClr val="000099"/>
                          </a:solidFill>
                          <a:effectLst/>
                          <a:latin typeface="Arial" charset="0"/>
                        </a:rPr>
                        <a:t>Il trattamento della tossina con formaldeide elimina la tossicità, ma resta immunogenica.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rgbClr val="000099"/>
                          </a:solidFill>
                          <a:effectLst/>
                          <a:latin typeface="Arial" charset="0"/>
                        </a:rPr>
                        <a:t>Non inducono febbre nell’ospite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Nessuna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Inducono febbre nell’ospite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ctrTitle"/>
          </p:nvPr>
        </p:nvSpPr>
        <p:spPr/>
        <p:txBody>
          <a:bodyPr/>
          <a:lstStyle/>
          <a:p>
            <a:r>
              <a:rPr lang="it-IT">
                <a:solidFill>
                  <a:srgbClr val="663300"/>
                </a:solidFill>
              </a:rPr>
              <a:t>La capacità di indurre una risposta autoimmune.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381000"/>
            <a:ext cx="7772400" cy="1143000"/>
          </a:xfrm>
        </p:spPr>
        <p:txBody>
          <a:bodyPr/>
          <a:lstStyle/>
          <a:p>
            <a:r>
              <a:rPr lang="it-IT" sz="4000">
                <a:solidFill>
                  <a:srgbClr val="FF3300"/>
                </a:solidFill>
              </a:rPr>
              <a:t>Induzione della risposta autoimmune</a:t>
            </a:r>
          </a:p>
        </p:txBody>
      </p:sp>
      <p:sp>
        <p:nvSpPr>
          <p:cNvPr id="96259" name="Text Box 3"/>
          <p:cNvSpPr txBox="1">
            <a:spLocks noChangeArrowheads="1"/>
          </p:cNvSpPr>
          <p:nvPr/>
        </p:nvSpPr>
        <p:spPr bwMode="auto">
          <a:xfrm>
            <a:off x="1295400" y="1752600"/>
            <a:ext cx="6858000" cy="4473575"/>
          </a:xfrm>
          <a:prstGeom prst="rect">
            <a:avLst/>
          </a:prstGeom>
          <a:noFill/>
          <a:ln w="9525">
            <a:noFill/>
            <a:miter lim="800000"/>
            <a:headEnd/>
            <a:tailEnd/>
          </a:ln>
          <a:effectLst/>
        </p:spPr>
        <p:txBody>
          <a:bodyPr>
            <a:spAutoFit/>
          </a:bodyPr>
          <a:lstStyle/>
          <a:p>
            <a:pPr eaLnBrk="0" hangingPunct="0">
              <a:spcBef>
                <a:spcPct val="50000"/>
              </a:spcBef>
            </a:pPr>
            <a:r>
              <a:rPr lang="it-IT" sz="2400">
                <a:latin typeface="Times New Roman" pitchFamily="18" charset="0"/>
              </a:rPr>
              <a:t>Si definisce autoimmunità  quando le difese immunitarie dell’organismo per errore attaccano l’organismo stesso. Alcuni batteri possono innescare questa risposta. </a:t>
            </a:r>
          </a:p>
          <a:p>
            <a:pPr eaLnBrk="0" hangingPunct="0">
              <a:spcBef>
                <a:spcPct val="50000"/>
              </a:spcBef>
            </a:pPr>
            <a:r>
              <a:rPr lang="it-IT" sz="2400" b="1" i="1">
                <a:latin typeface="Times New Roman" pitchFamily="18" charset="0"/>
              </a:rPr>
              <a:t>Streptococcus pyogenes</a:t>
            </a:r>
            <a:r>
              <a:rPr lang="it-IT" sz="2400">
                <a:latin typeface="Times New Roman" pitchFamily="18" charset="0"/>
              </a:rPr>
              <a:t> può provocare la febbre reumatica o glomerulonefrite acuta.</a:t>
            </a:r>
          </a:p>
          <a:p>
            <a:pPr eaLnBrk="0" hangingPunct="0">
              <a:spcBef>
                <a:spcPct val="50000"/>
              </a:spcBef>
            </a:pPr>
            <a:r>
              <a:rPr lang="it-IT" sz="2400" b="1" i="1">
                <a:latin typeface="Times New Roman" pitchFamily="18" charset="0"/>
              </a:rPr>
              <a:t>Borrelia bergdorferi</a:t>
            </a:r>
            <a:r>
              <a:rPr lang="it-IT" sz="2400">
                <a:latin typeface="Times New Roman" pitchFamily="18" charset="0"/>
              </a:rPr>
              <a:t> è coinvolta nella malattia del Lime.</a:t>
            </a:r>
          </a:p>
          <a:p>
            <a:pPr eaLnBrk="0" hangingPunct="0">
              <a:spcBef>
                <a:spcPct val="50000"/>
              </a:spcBef>
            </a:pPr>
            <a:r>
              <a:rPr lang="it-IT" sz="2400" b="1" i="1">
                <a:latin typeface="Times New Roman" pitchFamily="18" charset="0"/>
              </a:rPr>
              <a:t>Treponema pallidum</a:t>
            </a:r>
            <a:r>
              <a:rPr lang="it-IT" sz="2400">
                <a:latin typeface="Times New Roman" pitchFamily="18" charset="0"/>
              </a:rPr>
              <a:t> causa la sifilide terziaria.</a:t>
            </a:r>
          </a:p>
          <a:p>
            <a:pPr eaLnBrk="0" hangingPunct="0">
              <a:spcBef>
                <a:spcPct val="50000"/>
              </a:spcBef>
            </a:pPr>
            <a:endParaRPr lang="it-IT" sz="2400">
              <a:latin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it-IT" sz="4000" b="1">
                <a:solidFill>
                  <a:srgbClr val="000099"/>
                </a:solidFill>
              </a:rPr>
              <a:t>Ipersensibilità di tipo II</a:t>
            </a:r>
          </a:p>
        </p:txBody>
      </p:sp>
      <p:pic>
        <p:nvPicPr>
          <p:cNvPr id="51204" name="Picture 4" descr="opsontii"/>
          <p:cNvPicPr>
            <a:picLocks noGrp="1" noChangeAspect="1" noChangeArrowheads="1" noCrop="1"/>
          </p:cNvPicPr>
          <p:nvPr>
            <p:ph idx="1"/>
          </p:nvPr>
        </p:nvPicPr>
        <p:blipFill>
          <a:blip r:embed="rId3" cstate="print"/>
          <a:srcRect/>
          <a:stretch>
            <a:fillRect/>
          </a:stretch>
        </p:blipFill>
        <p:spPr>
          <a:xfrm>
            <a:off x="1763713" y="2052638"/>
            <a:ext cx="5400675" cy="4329112"/>
          </a:xfrm>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title"/>
          </p:nvPr>
        </p:nvSpPr>
        <p:spPr/>
        <p:txBody>
          <a:bodyPr/>
          <a:lstStyle/>
          <a:p>
            <a:r>
              <a:rPr lang="it-IT" sz="4000">
                <a:solidFill>
                  <a:srgbClr val="000099"/>
                </a:solidFill>
              </a:rPr>
              <a:t>Ipersensibilità  di tipo II</a:t>
            </a:r>
            <a:br>
              <a:rPr lang="it-IT" sz="4000">
                <a:solidFill>
                  <a:srgbClr val="000099"/>
                </a:solidFill>
              </a:rPr>
            </a:br>
            <a:r>
              <a:rPr lang="it-IT" sz="4000">
                <a:solidFill>
                  <a:srgbClr val="000099"/>
                </a:solidFill>
              </a:rPr>
              <a:t>NK </a:t>
            </a:r>
          </a:p>
        </p:txBody>
      </p:sp>
      <p:pic>
        <p:nvPicPr>
          <p:cNvPr id="55300" name="Picture 4" descr="adcctype2"/>
          <p:cNvPicPr>
            <a:picLocks noGrp="1" noChangeAspect="1" noChangeArrowheads="1" noCrop="1"/>
          </p:cNvPicPr>
          <p:nvPr>
            <p:ph idx="1"/>
          </p:nvPr>
        </p:nvPicPr>
        <p:blipFill>
          <a:blip r:embed="rId3" cstate="print"/>
          <a:srcRect/>
          <a:stretch>
            <a:fillRect/>
          </a:stretch>
        </p:blipFill>
        <p:spPr>
          <a:xfrm>
            <a:off x="2411413" y="1914525"/>
            <a:ext cx="4681537" cy="3752850"/>
          </a:xfrm>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Grp="1" noChangeArrowheads="1"/>
          </p:cNvSpPr>
          <p:nvPr>
            <p:ph type="title"/>
          </p:nvPr>
        </p:nvSpPr>
        <p:spPr/>
        <p:txBody>
          <a:bodyPr/>
          <a:lstStyle/>
          <a:p>
            <a:r>
              <a:rPr lang="it-IT">
                <a:solidFill>
                  <a:srgbClr val="000099"/>
                </a:solidFill>
              </a:rPr>
              <a:t>MAC -Ipersensibilità di tipo II</a:t>
            </a:r>
          </a:p>
        </p:txBody>
      </p:sp>
      <p:pic>
        <p:nvPicPr>
          <p:cNvPr id="53252" name="Picture 4" descr="mactii"/>
          <p:cNvPicPr>
            <a:picLocks noGrp="1" noChangeAspect="1" noChangeArrowheads="1" noCrop="1"/>
          </p:cNvPicPr>
          <p:nvPr>
            <p:ph idx="1"/>
          </p:nvPr>
        </p:nvPicPr>
        <p:blipFill>
          <a:blip r:embed="rId3" cstate="print"/>
          <a:srcRect/>
          <a:stretch>
            <a:fillRect/>
          </a:stretch>
        </p:blipFill>
        <p:spPr>
          <a:xfrm>
            <a:off x="2555875" y="1846263"/>
            <a:ext cx="4032250" cy="4032250"/>
          </a:xfrm>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it-IT" sz="4000">
                <a:solidFill>
                  <a:srgbClr val="000099"/>
                </a:solidFill>
              </a:rPr>
              <a:t>Infiammazione dei tessuti- ipersensibilità di tipo III</a:t>
            </a:r>
          </a:p>
        </p:txBody>
      </p:sp>
      <p:pic>
        <p:nvPicPr>
          <p:cNvPr id="57348" name="Picture 4" descr="typeiii"/>
          <p:cNvPicPr>
            <a:picLocks noGrp="1" noChangeAspect="1" noChangeArrowheads="1" noCrop="1"/>
          </p:cNvPicPr>
          <p:nvPr>
            <p:ph idx="1"/>
          </p:nvPr>
        </p:nvPicPr>
        <p:blipFill>
          <a:blip r:embed="rId3" cstate="print"/>
          <a:srcRect/>
          <a:stretch>
            <a:fillRect/>
          </a:stretch>
        </p:blipFill>
        <p:spPr>
          <a:xfrm>
            <a:off x="2411413" y="1990725"/>
            <a:ext cx="4032250" cy="403225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ctrTitle"/>
          </p:nvPr>
        </p:nvSpPr>
        <p:spPr>
          <a:xfrm>
            <a:off x="685800" y="2751138"/>
            <a:ext cx="7772400" cy="1470025"/>
          </a:xfrm>
        </p:spPr>
        <p:txBody>
          <a:bodyPr/>
          <a:lstStyle/>
          <a:p>
            <a:pPr marL="838200" indent="-838200"/>
            <a:r>
              <a:rPr lang="it-IT" sz="4800">
                <a:solidFill>
                  <a:srgbClr val="000099"/>
                </a:solidFill>
              </a:rPr>
              <a:t>Fattori di virulenza che promuovono la colonizzazione batterica sull’ospite.</a:t>
            </a:r>
            <a:br>
              <a:rPr lang="it-IT" sz="4800">
                <a:solidFill>
                  <a:srgbClr val="000099"/>
                </a:solidFill>
              </a:rPr>
            </a:br>
            <a:endParaRPr lang="it-IT" sz="4800">
              <a:solidFill>
                <a:srgbClr val="000099"/>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Text Box 5"/>
          <p:cNvSpPr txBox="1">
            <a:spLocks noChangeArrowheads="1"/>
          </p:cNvSpPr>
          <p:nvPr/>
        </p:nvSpPr>
        <p:spPr bwMode="auto">
          <a:xfrm>
            <a:off x="1833563" y="3429000"/>
            <a:ext cx="1154112" cy="641350"/>
          </a:xfrm>
          <a:prstGeom prst="rect">
            <a:avLst/>
          </a:prstGeom>
          <a:noFill/>
          <a:ln w="9525">
            <a:noFill/>
            <a:miter lim="800000"/>
            <a:headEnd/>
            <a:tailEnd/>
          </a:ln>
          <a:effectLst/>
        </p:spPr>
        <p:txBody>
          <a:bodyPr>
            <a:spAutoFit/>
          </a:bodyPr>
          <a:lstStyle/>
          <a:p>
            <a:pPr>
              <a:spcBef>
                <a:spcPct val="50000"/>
              </a:spcBef>
            </a:pPr>
            <a:r>
              <a:rPr lang="it-IT"/>
              <a:t>Fattori di virulenza</a:t>
            </a:r>
          </a:p>
        </p:txBody>
      </p:sp>
      <p:sp>
        <p:nvSpPr>
          <p:cNvPr id="72710" name="Text Box 6"/>
          <p:cNvSpPr txBox="1">
            <a:spLocks noChangeArrowheads="1"/>
          </p:cNvSpPr>
          <p:nvPr/>
        </p:nvSpPr>
        <p:spPr bwMode="auto">
          <a:xfrm>
            <a:off x="6013450" y="3429000"/>
            <a:ext cx="1511300" cy="641350"/>
          </a:xfrm>
          <a:prstGeom prst="rect">
            <a:avLst/>
          </a:prstGeom>
          <a:noFill/>
          <a:ln w="9525">
            <a:noFill/>
            <a:miter lim="800000"/>
            <a:headEnd/>
            <a:tailEnd/>
          </a:ln>
          <a:effectLst/>
        </p:spPr>
        <p:txBody>
          <a:bodyPr>
            <a:spAutoFit/>
          </a:bodyPr>
          <a:lstStyle/>
          <a:p>
            <a:pPr>
              <a:spcBef>
                <a:spcPct val="50000"/>
              </a:spcBef>
            </a:pPr>
            <a:r>
              <a:rPr lang="it-IT"/>
              <a:t>Risposta  dell’ospite</a:t>
            </a:r>
          </a:p>
        </p:txBody>
      </p:sp>
      <p:pic>
        <p:nvPicPr>
          <p:cNvPr id="72711" name="Picture 7" descr="immagine bilancia 2"/>
          <p:cNvPicPr>
            <a:picLocks noChangeAspect="1" noChangeArrowheads="1"/>
          </p:cNvPicPr>
          <p:nvPr/>
        </p:nvPicPr>
        <p:blipFill>
          <a:blip r:embed="rId3" cstate="print"/>
          <a:srcRect/>
          <a:stretch>
            <a:fillRect/>
          </a:stretch>
        </p:blipFill>
        <p:spPr bwMode="auto">
          <a:xfrm>
            <a:off x="1381125" y="1052513"/>
            <a:ext cx="6215063" cy="44640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sz="quarter"/>
          </p:nvPr>
        </p:nvSpPr>
        <p:spPr/>
        <p:txBody>
          <a:bodyPr/>
          <a:lstStyle/>
          <a:p>
            <a:r>
              <a:rPr lang="it-IT" sz="3200">
                <a:solidFill>
                  <a:schemeClr val="tx1"/>
                </a:solidFill>
              </a:rPr>
              <a:t>Fattori di virulenza che favoriscono l’adesione alla cellula ospite e resistere alla rimozione fisica</a:t>
            </a:r>
          </a:p>
        </p:txBody>
      </p:sp>
      <p:pic>
        <p:nvPicPr>
          <p:cNvPr id="7173" name="Picture 5" descr="gnadhes"/>
          <p:cNvPicPr>
            <a:picLocks noGrp="1" noChangeAspect="1" noChangeArrowheads="1"/>
          </p:cNvPicPr>
          <p:nvPr>
            <p:ph sz="quarter" idx="1"/>
          </p:nvPr>
        </p:nvPicPr>
        <p:blipFill>
          <a:blip r:embed="rId3" cstate="print"/>
          <a:srcRect/>
          <a:stretch>
            <a:fillRect/>
          </a:stretch>
        </p:blipFill>
        <p:spPr>
          <a:xfrm>
            <a:off x="900113" y="1689100"/>
            <a:ext cx="3095625" cy="2316163"/>
          </a:xfrm>
          <a:noFill/>
          <a:ln w="28575">
            <a:solidFill>
              <a:srgbClr val="000000"/>
            </a:solidFill>
          </a:ln>
        </p:spPr>
      </p:pic>
      <p:pic>
        <p:nvPicPr>
          <p:cNvPr id="7177" name="Picture 9" descr="Bfptem"/>
          <p:cNvPicPr>
            <a:picLocks noGrp="1" noChangeAspect="1" noChangeArrowheads="1"/>
          </p:cNvPicPr>
          <p:nvPr>
            <p:ph sz="quarter" idx="3"/>
          </p:nvPr>
        </p:nvPicPr>
        <p:blipFill>
          <a:blip r:embed="rId4" cstate="print"/>
          <a:srcRect/>
          <a:stretch>
            <a:fillRect/>
          </a:stretch>
        </p:blipFill>
        <p:spPr>
          <a:xfrm>
            <a:off x="1258888" y="4194175"/>
            <a:ext cx="2336800" cy="2663825"/>
          </a:xfrm>
          <a:noFill/>
          <a:ln w="28575">
            <a:solidFill>
              <a:srgbClr val="000000"/>
            </a:solidFill>
          </a:ln>
        </p:spPr>
      </p:pic>
      <p:pic>
        <p:nvPicPr>
          <p:cNvPr id="7179" name="Picture 11" descr="u1fig17"/>
          <p:cNvPicPr>
            <a:picLocks noGrp="1" noChangeAspect="1" noChangeArrowheads="1"/>
          </p:cNvPicPr>
          <p:nvPr>
            <p:ph sz="quarter" idx="4"/>
          </p:nvPr>
        </p:nvPicPr>
        <p:blipFill>
          <a:blip r:embed="rId5" cstate="print"/>
          <a:srcRect/>
          <a:stretch>
            <a:fillRect/>
          </a:stretch>
        </p:blipFill>
        <p:spPr>
          <a:xfrm>
            <a:off x="4895850" y="1628775"/>
            <a:ext cx="3348038" cy="2395538"/>
          </a:xfrm>
          <a:noFill/>
          <a:ln w="28575">
            <a:solidFill>
              <a:srgbClr val="000000"/>
            </a:solidFill>
          </a:ln>
        </p:spPr>
      </p:pic>
      <p:pic>
        <p:nvPicPr>
          <p:cNvPr id="7182" name="Picture 14" descr="ecoli"/>
          <p:cNvPicPr>
            <a:picLocks noGrp="1" noChangeAspect="1" noChangeArrowheads="1"/>
          </p:cNvPicPr>
          <p:nvPr>
            <p:ph sz="quarter" idx="2"/>
          </p:nvPr>
        </p:nvPicPr>
        <p:blipFill>
          <a:blip r:embed="rId6" cstate="print"/>
          <a:srcRect/>
          <a:stretch>
            <a:fillRect/>
          </a:stretch>
        </p:blipFill>
        <p:spPr>
          <a:xfrm>
            <a:off x="5267325" y="4221163"/>
            <a:ext cx="2617788" cy="2617787"/>
          </a:xfrm>
          <a:noFill/>
          <a:ln w="28575">
            <a:solidFill>
              <a:srgbClr val="00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1143000"/>
          </a:xfrm>
        </p:spPr>
        <p:txBody>
          <a:bodyPr/>
          <a:lstStyle/>
          <a:p>
            <a:r>
              <a:rPr lang="it-IT">
                <a:solidFill>
                  <a:srgbClr val="000099"/>
                </a:solidFill>
              </a:rPr>
              <a:t>La capacità di invadere l’ospite</a:t>
            </a:r>
          </a:p>
        </p:txBody>
      </p:sp>
      <p:sp>
        <p:nvSpPr>
          <p:cNvPr id="14339" name="Text Box 3"/>
          <p:cNvSpPr txBox="1">
            <a:spLocks noChangeArrowheads="1"/>
          </p:cNvSpPr>
          <p:nvPr/>
        </p:nvSpPr>
        <p:spPr bwMode="auto">
          <a:xfrm>
            <a:off x="2209800" y="1905000"/>
            <a:ext cx="5638800" cy="457200"/>
          </a:xfrm>
          <a:prstGeom prst="rect">
            <a:avLst/>
          </a:prstGeom>
          <a:noFill/>
          <a:ln w="9525">
            <a:noFill/>
            <a:miter lim="800000"/>
            <a:headEnd/>
            <a:tailEnd/>
          </a:ln>
          <a:effectLst/>
        </p:spPr>
        <p:txBody>
          <a:bodyPr>
            <a:spAutoFit/>
          </a:bodyPr>
          <a:lstStyle/>
          <a:p>
            <a:pPr>
              <a:spcBef>
                <a:spcPct val="50000"/>
              </a:spcBef>
            </a:pPr>
            <a:endParaRPr lang="it-IT" sz="2400">
              <a:latin typeface="Times New Roman" pitchFamily="18" charset="0"/>
            </a:endParaRPr>
          </a:p>
        </p:txBody>
      </p:sp>
      <p:pic>
        <p:nvPicPr>
          <p:cNvPr id="14341" name="Picture 5" descr="type3"/>
          <p:cNvPicPr>
            <a:picLocks noChangeAspect="1" noChangeArrowheads="1"/>
          </p:cNvPicPr>
          <p:nvPr/>
        </p:nvPicPr>
        <p:blipFill>
          <a:blip r:embed="rId3" cstate="print"/>
          <a:srcRect/>
          <a:stretch>
            <a:fillRect/>
          </a:stretch>
        </p:blipFill>
        <p:spPr bwMode="auto">
          <a:xfrm>
            <a:off x="2193925" y="1884363"/>
            <a:ext cx="5041900" cy="4281487"/>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a:lstStyle/>
          <a:p>
            <a:r>
              <a:rPr lang="it-IT" sz="4800">
                <a:solidFill>
                  <a:srgbClr val="FF0000"/>
                </a:solidFill>
              </a:rPr>
              <a:t>Invasività di </a:t>
            </a:r>
            <a:r>
              <a:rPr lang="it-IT" sz="4800" i="1">
                <a:solidFill>
                  <a:srgbClr val="FF0000"/>
                </a:solidFill>
              </a:rPr>
              <a:t>Salmonella</a:t>
            </a:r>
          </a:p>
        </p:txBody>
      </p:sp>
      <p:pic>
        <p:nvPicPr>
          <p:cNvPr id="16387" name="Picture 3" descr="u1fg26c1"/>
          <p:cNvPicPr>
            <a:picLocks noChangeAspect="1" noChangeArrowheads="1"/>
          </p:cNvPicPr>
          <p:nvPr/>
        </p:nvPicPr>
        <p:blipFill>
          <a:blip r:embed="rId3" cstate="print"/>
          <a:srcRect/>
          <a:stretch>
            <a:fillRect/>
          </a:stretch>
        </p:blipFill>
        <p:spPr bwMode="auto">
          <a:xfrm>
            <a:off x="2743200" y="1847850"/>
            <a:ext cx="4121150" cy="33099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1143000"/>
          </a:xfrm>
        </p:spPr>
        <p:txBody>
          <a:bodyPr/>
          <a:lstStyle/>
          <a:p>
            <a:r>
              <a:rPr lang="it-IT" sz="3600">
                <a:solidFill>
                  <a:srgbClr val="FF0000"/>
                </a:solidFill>
              </a:rPr>
              <a:t>Invasione delle cellule epiteliali del colon da </a:t>
            </a:r>
            <a:r>
              <a:rPr lang="it-IT" sz="3600" i="1">
                <a:solidFill>
                  <a:srgbClr val="FF0000"/>
                </a:solidFill>
              </a:rPr>
              <a:t>Shigella</a:t>
            </a:r>
          </a:p>
        </p:txBody>
      </p:sp>
      <p:pic>
        <p:nvPicPr>
          <p:cNvPr id="15363" name="Picture 3" descr="u1fig26b"/>
          <p:cNvPicPr>
            <a:picLocks noChangeAspect="1" noChangeArrowheads="1"/>
          </p:cNvPicPr>
          <p:nvPr/>
        </p:nvPicPr>
        <p:blipFill>
          <a:blip r:embed="rId3" cstate="print"/>
          <a:srcRect/>
          <a:stretch>
            <a:fillRect/>
          </a:stretch>
        </p:blipFill>
        <p:spPr bwMode="auto">
          <a:xfrm>
            <a:off x="1919288" y="1722438"/>
            <a:ext cx="5100637" cy="40830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TotalTime>
  <Words>1366</Words>
  <Application>Microsoft Office PowerPoint</Application>
  <PresentationFormat>Presentazione su schermo (4:3)</PresentationFormat>
  <Paragraphs>196</Paragraphs>
  <Slides>50</Slides>
  <Notes>50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50</vt:i4>
      </vt:variant>
    </vt:vector>
  </HeadingPairs>
  <TitlesOfParts>
    <vt:vector size="52" baseType="lpstr">
      <vt:lpstr>Struttura predefinita</vt:lpstr>
      <vt:lpstr>Image</vt:lpstr>
      <vt:lpstr>Meccanismi  dell'azione patogena dei batteri </vt:lpstr>
      <vt:lpstr>Definizione di patogeno</vt:lpstr>
      <vt:lpstr>Patogenicità nei batteri</vt:lpstr>
      <vt:lpstr> I fattori di virulenza possono essere divisi in due categorie: </vt:lpstr>
      <vt:lpstr>Fattori di virulenza che promuovono la colonizzazione batterica sull’ospite. </vt:lpstr>
      <vt:lpstr>Fattori di virulenza che favoriscono l’adesione alla cellula ospite e resistere alla rimozione fisica</vt:lpstr>
      <vt:lpstr>La capacità di invadere l’ospite</vt:lpstr>
      <vt:lpstr>Invasività di Salmonella</vt:lpstr>
      <vt:lpstr>Invasione delle cellule epiteliali del colon da Shigella</vt:lpstr>
      <vt:lpstr>Capacità di raggiungere l’ospite</vt:lpstr>
      <vt:lpstr>Resistere alle difese immunitarie naturali come la fagocitosi e l’attivazione del complemento. </vt:lpstr>
      <vt:lpstr>Capacità di resistere all’attacco e all’ingestione dei fagociti</vt:lpstr>
      <vt:lpstr>Capacità di resistere alla distruzione da parte dei fagociti e alla lisi del siero</vt:lpstr>
      <vt:lpstr>Evadere le difese immunitarie indotte </vt:lpstr>
      <vt:lpstr>Capacità di competere con il ferro</vt:lpstr>
      <vt:lpstr>Fattori di virulenza che danneggiano l’ospite</vt:lpstr>
      <vt:lpstr>Diapositiva 17</vt:lpstr>
      <vt:lpstr>Effetto dannoso dell’LPS rilasciato in seguito alla lisi dei batteri Gram-negativi</vt:lpstr>
      <vt:lpstr>Shock settico</vt:lpstr>
      <vt:lpstr>La capacità di produrre  di esotossine</vt:lpstr>
      <vt:lpstr>Diapositiva 21</vt:lpstr>
      <vt:lpstr>Superantigeni (tossine tipo I)</vt:lpstr>
      <vt:lpstr>Superantigeni esempi</vt:lpstr>
      <vt:lpstr> Esotossine che danneggiano le membrane della cellula ospite  (tossine di tipo II). </vt:lpstr>
      <vt:lpstr>Esotossine che danneggiano le membrane cellulari dell’ospite (tipo II)</vt:lpstr>
      <vt:lpstr>Tossine che interferiscono con le funzioni della cellula ospite  (tossine tipo III)</vt:lpstr>
      <vt:lpstr>Componenti della tossina</vt:lpstr>
      <vt:lpstr>Ingresso della esotossina</vt:lpstr>
      <vt:lpstr>ADP-ribosilazione</vt:lpstr>
      <vt:lpstr>Esempi di esotossine di tipo III</vt:lpstr>
      <vt:lpstr>Tossina difterica</vt:lpstr>
      <vt:lpstr>Diapositiva 32</vt:lpstr>
      <vt:lpstr>Tossina colerica</vt:lpstr>
      <vt:lpstr>Diapositiva 34</vt:lpstr>
      <vt:lpstr>Diapositiva 35</vt:lpstr>
      <vt:lpstr>Altri esempi di tossine</vt:lpstr>
      <vt:lpstr>Rilascio di acetilcolina e contrazione muscolare</vt:lpstr>
      <vt:lpstr>Inibizione dell’acetilcolina e rilascio della contrazione muscolare</vt:lpstr>
      <vt:lpstr>CLOSTRIDIUM BOTULINUM TOSSINE</vt:lpstr>
      <vt:lpstr>Tossina botulinica </vt:lpstr>
      <vt:lpstr>CLOSTRIDIUM TETANI  TOSSINE</vt:lpstr>
      <vt:lpstr>Tossina tetanica</vt:lpstr>
      <vt:lpstr>Proprietà delle esotossine e delle endotossine</vt:lpstr>
      <vt:lpstr>La capacità di indurre una risposta autoimmune.</vt:lpstr>
      <vt:lpstr>Induzione della risposta autoimmune</vt:lpstr>
      <vt:lpstr>Ipersensibilità di tipo II</vt:lpstr>
      <vt:lpstr>Ipersensibilità  di tipo II NK </vt:lpstr>
      <vt:lpstr>MAC -Ipersensibilità di tipo II</vt:lpstr>
      <vt:lpstr>Infiammazione dei tessuti- ipersensibilità di tipo III</vt:lpstr>
      <vt:lpstr>Diapositiva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Meccanismi  dell'azione patogena dei batteri </dc:title>
  <dc:creator>Letizia Angiolella</dc:creator>
  <cp:lastModifiedBy>Utente</cp:lastModifiedBy>
  <cp:revision>14</cp:revision>
  <dcterms:created xsi:type="dcterms:W3CDTF">2005-09-27T14:09:57Z</dcterms:created>
  <dcterms:modified xsi:type="dcterms:W3CDTF">2015-03-22T17:11:32Z</dcterms:modified>
</cp:coreProperties>
</file>