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/>
    <p:restoredTop sz="94608"/>
  </p:normalViewPr>
  <p:slideViewPr>
    <p:cSldViewPr snapToGrid="0" snapToObjects="1">
      <p:cViewPr varScale="1">
        <p:scale>
          <a:sx n="98" d="100"/>
          <a:sy n="98" d="100"/>
        </p:scale>
        <p:origin x="-26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67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184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26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3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45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29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64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93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91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08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07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14DCD-E63B-5243-BC1A-85AD6A5B447D}" type="datetimeFigureOut">
              <a:rPr lang="it-IT" smtClean="0"/>
              <a:t>22/05/19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C1ACC-20D1-AA4A-A58A-BD4F48A688E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74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Lettura di </a:t>
            </a:r>
            <a:r>
              <a:rPr lang="it-IT" i="1" dirty="0"/>
              <a:t>M</a:t>
            </a:r>
            <a:r>
              <a:rPr lang="it-IT" i="1" dirty="0" smtClean="0"/>
              <a:t>alina</a:t>
            </a:r>
            <a:r>
              <a:rPr lang="it-IT" dirty="0" smtClean="0"/>
              <a:t> attraverso </a:t>
            </a:r>
            <a:r>
              <a:rPr lang="it-IT" dirty="0" err="1" smtClean="0"/>
              <a:t>Barthes</a:t>
            </a:r>
            <a:r>
              <a:rPr lang="it-IT" dirty="0" smtClean="0"/>
              <a:t>, </a:t>
            </a:r>
            <a:r>
              <a:rPr lang="it-IT" i="1" dirty="0" smtClean="0"/>
              <a:t>Frammenti di un discorso amoroso</a:t>
            </a:r>
            <a:endParaRPr lang="it-IT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Il discorso che per-sona attraverso le </a:t>
            </a:r>
            <a:r>
              <a:rPr lang="it-IT" dirty="0" err="1" smtClean="0"/>
              <a:t>dramatis</a:t>
            </a:r>
            <a:r>
              <a:rPr lang="it-IT" dirty="0" smtClean="0"/>
              <a:t> </a:t>
            </a:r>
            <a:r>
              <a:rPr lang="it-IT" dirty="0" err="1" smtClean="0"/>
              <a:t>personae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67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Das</a:t>
            </a:r>
            <a:r>
              <a:rPr lang="it-IT" dirty="0" smtClean="0"/>
              <a:t> </a:t>
            </a:r>
            <a:r>
              <a:rPr lang="it-IT" dirty="0" err="1" smtClean="0"/>
              <a:t>Prinzip</a:t>
            </a:r>
            <a:r>
              <a:rPr lang="it-IT" dirty="0" smtClean="0"/>
              <a:t> Malina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err="1" smtClean="0"/>
              <a:t>Mir</a:t>
            </a:r>
            <a:r>
              <a:rPr lang="it-IT" dirty="0" smtClean="0"/>
              <a:t> </a:t>
            </a:r>
            <a:r>
              <a:rPr lang="it-IT" dirty="0" err="1" smtClean="0"/>
              <a:t>scheint</a:t>
            </a:r>
            <a:r>
              <a:rPr lang="it-IT" dirty="0" smtClean="0"/>
              <a:t> es </a:t>
            </a:r>
            <a:r>
              <a:rPr lang="it-IT" dirty="0" err="1" smtClean="0"/>
              <a:t>dann</a:t>
            </a:r>
            <a:r>
              <a:rPr lang="it-IT" dirty="0" smtClean="0"/>
              <a:t>, </a:t>
            </a:r>
            <a:r>
              <a:rPr lang="it-IT" dirty="0" err="1" smtClean="0"/>
              <a:t>daß</a:t>
            </a:r>
            <a:r>
              <a:rPr lang="it-IT" dirty="0" smtClean="0"/>
              <a:t> </a:t>
            </a:r>
            <a:r>
              <a:rPr lang="it-IT" dirty="0" err="1" smtClean="0"/>
              <a:t>seine</a:t>
            </a:r>
            <a:r>
              <a:rPr lang="it-IT" dirty="0" smtClean="0"/>
              <a:t> </a:t>
            </a:r>
            <a:r>
              <a:rPr lang="it-IT" dirty="0" err="1" smtClean="0"/>
              <a:t>Ruhe</a:t>
            </a:r>
            <a:r>
              <a:rPr lang="it-IT" dirty="0" smtClean="0"/>
              <a:t> </a:t>
            </a:r>
            <a:r>
              <a:rPr lang="it-IT" dirty="0" err="1" smtClean="0"/>
              <a:t>davon</a:t>
            </a:r>
            <a:r>
              <a:rPr lang="it-IT" dirty="0" smtClean="0"/>
              <a:t> </a:t>
            </a:r>
            <a:r>
              <a:rPr lang="it-IT" dirty="0" err="1" smtClean="0"/>
              <a:t>herrührt</a:t>
            </a:r>
            <a:r>
              <a:rPr lang="it-IT" dirty="0" smtClean="0"/>
              <a:t>, </a:t>
            </a:r>
            <a:r>
              <a:rPr lang="it-IT" dirty="0" err="1" smtClean="0"/>
              <a:t>weil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ein</a:t>
            </a:r>
            <a:r>
              <a:rPr lang="it-IT" dirty="0" smtClean="0"/>
              <a:t> </a:t>
            </a:r>
            <a:r>
              <a:rPr lang="it-IT" dirty="0" err="1" smtClean="0"/>
              <a:t>zu</a:t>
            </a:r>
            <a:r>
              <a:rPr lang="it-IT" dirty="0" smtClean="0"/>
              <a:t> </a:t>
            </a:r>
            <a:r>
              <a:rPr lang="it-IT" dirty="0" err="1" smtClean="0"/>
              <a:t>unwichtiges</a:t>
            </a:r>
            <a:r>
              <a:rPr lang="it-IT" dirty="0" smtClean="0"/>
              <a:t> und </a:t>
            </a:r>
            <a:r>
              <a:rPr lang="it-IT" dirty="0" err="1" smtClean="0"/>
              <a:t>bekanntes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für</a:t>
            </a:r>
            <a:r>
              <a:rPr lang="it-IT" dirty="0" smtClean="0"/>
              <a:t> </a:t>
            </a:r>
            <a:r>
              <a:rPr lang="it-IT" dirty="0" err="1" smtClean="0"/>
              <a:t>ihn</a:t>
            </a:r>
            <a:r>
              <a:rPr lang="it-IT" dirty="0" smtClean="0"/>
              <a:t> bin, </a:t>
            </a:r>
            <a:r>
              <a:rPr lang="it-IT" dirty="0" err="1" smtClean="0"/>
              <a:t>als</a:t>
            </a:r>
            <a:r>
              <a:rPr lang="it-IT" dirty="0" smtClean="0"/>
              <a:t> </a:t>
            </a:r>
            <a:r>
              <a:rPr lang="it-IT" dirty="0" err="1" smtClean="0"/>
              <a:t>hättr</a:t>
            </a:r>
            <a:r>
              <a:rPr lang="it-IT" dirty="0" smtClean="0"/>
              <a:t> </a:t>
            </a:r>
            <a:r>
              <a:rPr lang="it-IT" dirty="0" err="1" smtClean="0"/>
              <a:t>er</a:t>
            </a:r>
            <a:r>
              <a:rPr lang="it-IT" dirty="0" smtClean="0"/>
              <a:t> </a:t>
            </a:r>
            <a:r>
              <a:rPr lang="it-IT" dirty="0" err="1" smtClean="0"/>
              <a:t>mich</a:t>
            </a:r>
            <a:r>
              <a:rPr lang="it-IT" dirty="0" smtClean="0"/>
              <a:t> </a:t>
            </a:r>
            <a:r>
              <a:rPr lang="it-IT" dirty="0" err="1" smtClean="0"/>
              <a:t>ausgeschieden</a:t>
            </a:r>
            <a:r>
              <a:rPr lang="it-IT" dirty="0" smtClean="0"/>
              <a:t>, </a:t>
            </a:r>
            <a:r>
              <a:rPr lang="it-IT" dirty="0" err="1" smtClean="0"/>
              <a:t>einen</a:t>
            </a:r>
            <a:r>
              <a:rPr lang="it-IT" dirty="0" smtClean="0"/>
              <a:t> </a:t>
            </a:r>
            <a:r>
              <a:rPr lang="it-IT" dirty="0" err="1" smtClean="0"/>
              <a:t>Abfall</a:t>
            </a:r>
            <a:r>
              <a:rPr lang="it-IT" dirty="0" smtClean="0"/>
              <a:t>, </a:t>
            </a:r>
            <a:r>
              <a:rPr lang="it-IT" dirty="0" err="1" smtClean="0"/>
              <a:t>eine</a:t>
            </a:r>
            <a:r>
              <a:rPr lang="it-IT" dirty="0" smtClean="0"/>
              <a:t> </a:t>
            </a:r>
            <a:r>
              <a:rPr lang="it-IT" dirty="0" err="1" smtClean="0"/>
              <a:t>überflüssige</a:t>
            </a:r>
            <a:r>
              <a:rPr lang="it-IT" dirty="0" smtClean="0"/>
              <a:t> </a:t>
            </a:r>
            <a:r>
              <a:rPr lang="it-IT" dirty="0" err="1" smtClean="0"/>
              <a:t>Menschwerdung</a:t>
            </a:r>
            <a:r>
              <a:rPr lang="it-IT" dirty="0" smtClean="0"/>
              <a:t>, </a:t>
            </a:r>
            <a:r>
              <a:rPr lang="it-IT" dirty="0" err="1" smtClean="0"/>
              <a:t>als</a:t>
            </a:r>
            <a:r>
              <a:rPr lang="it-IT" dirty="0" smtClean="0"/>
              <a:t> </a:t>
            </a:r>
            <a:r>
              <a:rPr lang="it-IT" dirty="0" err="1" smtClean="0"/>
              <a:t>wäre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nur</a:t>
            </a:r>
            <a:r>
              <a:rPr lang="it-IT" dirty="0" smtClean="0"/>
              <a:t> </a:t>
            </a:r>
            <a:r>
              <a:rPr lang="it-IT" dirty="0" err="1" smtClean="0"/>
              <a:t>aus</a:t>
            </a:r>
            <a:r>
              <a:rPr lang="it-IT" dirty="0" smtClean="0"/>
              <a:t> </a:t>
            </a:r>
            <a:r>
              <a:rPr lang="it-IT" dirty="0" err="1" smtClean="0"/>
              <a:t>seiner</a:t>
            </a:r>
            <a:r>
              <a:rPr lang="it-IT" dirty="0" smtClean="0"/>
              <a:t> </a:t>
            </a:r>
            <a:r>
              <a:rPr lang="it-IT" dirty="0" err="1" smtClean="0"/>
              <a:t>Rippe</a:t>
            </a:r>
            <a:r>
              <a:rPr lang="it-IT" dirty="0" smtClean="0"/>
              <a:t> </a:t>
            </a:r>
            <a:r>
              <a:rPr lang="it-IT" dirty="0" err="1" smtClean="0"/>
              <a:t>gemacht</a:t>
            </a:r>
            <a:r>
              <a:rPr lang="it-IT" dirty="0" smtClean="0"/>
              <a:t> und </a:t>
            </a:r>
            <a:r>
              <a:rPr lang="it-IT" dirty="0" err="1" smtClean="0"/>
              <a:t>ihm</a:t>
            </a:r>
            <a:r>
              <a:rPr lang="it-IT" dirty="0" smtClean="0"/>
              <a:t> </a:t>
            </a:r>
            <a:r>
              <a:rPr lang="it-IT" dirty="0" err="1" smtClean="0"/>
              <a:t>seit</a:t>
            </a:r>
            <a:r>
              <a:rPr lang="it-IT" dirty="0" smtClean="0"/>
              <a:t> </a:t>
            </a:r>
            <a:r>
              <a:rPr lang="it-IT" dirty="0" err="1" smtClean="0"/>
              <a:t>jeher</a:t>
            </a:r>
            <a:r>
              <a:rPr lang="it-IT" dirty="0" smtClean="0"/>
              <a:t> </a:t>
            </a:r>
            <a:r>
              <a:rPr lang="it-IT" dirty="0" err="1" smtClean="0"/>
              <a:t>entbehrlich</a:t>
            </a:r>
            <a:r>
              <a:rPr lang="it-IT" dirty="0" smtClean="0"/>
              <a:t>, </a:t>
            </a:r>
            <a:r>
              <a:rPr lang="it-IT" dirty="0" err="1" smtClean="0"/>
              <a:t>aber</a:t>
            </a:r>
            <a:r>
              <a:rPr lang="it-IT" dirty="0" smtClean="0"/>
              <a:t> </a:t>
            </a:r>
            <a:r>
              <a:rPr lang="it-IT" dirty="0" err="1" smtClean="0"/>
              <a:t>auch</a:t>
            </a:r>
            <a:r>
              <a:rPr lang="it-IT" dirty="0" smtClean="0"/>
              <a:t> </a:t>
            </a:r>
            <a:r>
              <a:rPr lang="it-IT" dirty="0" err="1" smtClean="0"/>
              <a:t>eine</a:t>
            </a:r>
            <a:r>
              <a:rPr lang="it-IT" dirty="0" smtClean="0"/>
              <a:t> </a:t>
            </a:r>
            <a:r>
              <a:rPr lang="it-IT" dirty="0" err="1" smtClean="0"/>
              <a:t>unvermeidliche</a:t>
            </a:r>
            <a:r>
              <a:rPr lang="it-IT" dirty="0" smtClean="0"/>
              <a:t> </a:t>
            </a:r>
            <a:r>
              <a:rPr lang="it-IT" dirty="0" err="1" smtClean="0"/>
              <a:t>dunkle</a:t>
            </a:r>
            <a:r>
              <a:rPr lang="it-IT" dirty="0" smtClean="0"/>
              <a:t> </a:t>
            </a:r>
            <a:r>
              <a:rPr lang="it-IT" dirty="0" err="1" smtClean="0"/>
              <a:t>Geschichte</a:t>
            </a:r>
            <a:r>
              <a:rPr lang="it-IT" dirty="0" smtClean="0"/>
              <a:t>, die </a:t>
            </a:r>
            <a:r>
              <a:rPr lang="it-IT" dirty="0" err="1" smtClean="0"/>
              <a:t>seine</a:t>
            </a:r>
            <a:r>
              <a:rPr lang="it-IT" dirty="0" smtClean="0"/>
              <a:t> </a:t>
            </a:r>
            <a:r>
              <a:rPr lang="it-IT" dirty="0" err="1" smtClean="0"/>
              <a:t>Geschichte</a:t>
            </a:r>
            <a:r>
              <a:rPr lang="it-IT" dirty="0" smtClean="0"/>
              <a:t> </a:t>
            </a:r>
            <a:r>
              <a:rPr lang="it-IT" dirty="0" err="1" smtClean="0"/>
              <a:t>begleitet</a:t>
            </a:r>
            <a:r>
              <a:rPr lang="it-IT" dirty="0" smtClean="0"/>
              <a:t>, </a:t>
            </a:r>
            <a:r>
              <a:rPr lang="it-IT" dirty="0" err="1" smtClean="0"/>
              <a:t>ergänzen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, die </a:t>
            </a:r>
            <a:r>
              <a:rPr lang="it-IT" dirty="0" err="1" smtClean="0"/>
              <a:t>er</a:t>
            </a:r>
            <a:r>
              <a:rPr lang="it-IT" dirty="0" smtClean="0"/>
              <a:t> </a:t>
            </a:r>
            <a:r>
              <a:rPr lang="it-IT" dirty="0" err="1" smtClean="0"/>
              <a:t>aber</a:t>
            </a:r>
            <a:r>
              <a:rPr lang="it-IT" dirty="0" smtClean="0"/>
              <a:t> von </a:t>
            </a:r>
            <a:r>
              <a:rPr lang="it-IT" dirty="0" err="1" smtClean="0"/>
              <a:t>seiner</a:t>
            </a:r>
            <a:r>
              <a:rPr lang="it-IT" dirty="0" smtClean="0"/>
              <a:t> </a:t>
            </a:r>
            <a:r>
              <a:rPr lang="it-IT" dirty="0" err="1" smtClean="0"/>
              <a:t>klaren</a:t>
            </a:r>
            <a:r>
              <a:rPr lang="it-IT" dirty="0" smtClean="0"/>
              <a:t> </a:t>
            </a:r>
            <a:r>
              <a:rPr lang="it-IT" dirty="0" err="1" smtClean="0"/>
              <a:t>Geschichte</a:t>
            </a:r>
            <a:r>
              <a:rPr lang="it-IT" dirty="0" smtClean="0"/>
              <a:t> </a:t>
            </a:r>
            <a:r>
              <a:rPr lang="it-IT" dirty="0" err="1" smtClean="0"/>
              <a:t>absondert</a:t>
            </a:r>
            <a:r>
              <a:rPr lang="it-IT" dirty="0" smtClean="0"/>
              <a:t> und </a:t>
            </a:r>
            <a:r>
              <a:rPr lang="it-IT" dirty="0" err="1" smtClean="0"/>
              <a:t>abgrenzt</a:t>
            </a:r>
            <a:r>
              <a:rPr lang="it-IT" dirty="0" smtClean="0"/>
              <a:t>” (TK 3.1., 291-92)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Malina alter ego, istanza ordinatrice e organizzatrice della quotidianità; presenza (</a:t>
            </a:r>
            <a:r>
              <a:rPr lang="it-IT" dirty="0" err="1" smtClean="0"/>
              <a:t>paico</a:t>
            </a:r>
            <a:r>
              <a:rPr lang="it-IT" dirty="0" smtClean="0"/>
              <a:t>)analitica; contribuisce alla visualizzazione e alla costruzione narrativa; infine, all’obliterazione della presenza dell’”</a:t>
            </a:r>
            <a:r>
              <a:rPr lang="it-IT" dirty="0" err="1" smtClean="0"/>
              <a:t>Ich</a:t>
            </a:r>
            <a:r>
              <a:rPr lang="it-IT" dirty="0" smtClean="0"/>
              <a:t>” “femminino”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0912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Prospettiva narrativa maschile - femminile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Daß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immerzu</a:t>
            </a:r>
            <a:r>
              <a:rPr lang="it-IT" dirty="0" smtClean="0"/>
              <a:t> </a:t>
            </a:r>
            <a:r>
              <a:rPr lang="it-IT" dirty="0" err="1" smtClean="0"/>
              <a:t>nach</a:t>
            </a:r>
            <a:r>
              <a:rPr lang="it-IT" dirty="0" smtClean="0"/>
              <a:t> </a:t>
            </a:r>
            <a:r>
              <a:rPr lang="it-IT" dirty="0" err="1" smtClean="0"/>
              <a:t>dieser</a:t>
            </a:r>
            <a:r>
              <a:rPr lang="it-IT" dirty="0" smtClean="0"/>
              <a:t> </a:t>
            </a:r>
            <a:r>
              <a:rPr lang="it-IT" dirty="0" err="1" smtClean="0"/>
              <a:t>Haupperson</a:t>
            </a:r>
            <a:r>
              <a:rPr lang="it-IT" dirty="0" smtClean="0"/>
              <a:t> </a:t>
            </a:r>
            <a:r>
              <a:rPr lang="it-IT" dirty="0" err="1" smtClean="0"/>
              <a:t>gesucht</a:t>
            </a:r>
            <a:r>
              <a:rPr lang="it-IT" dirty="0" smtClean="0"/>
              <a:t> </a:t>
            </a:r>
            <a:r>
              <a:rPr lang="it-IT" dirty="0" err="1" smtClean="0"/>
              <a:t>habe</a:t>
            </a:r>
            <a:r>
              <a:rPr lang="it-IT" dirty="0" smtClean="0"/>
              <a:t>. </a:t>
            </a:r>
            <a:r>
              <a:rPr lang="it-IT" dirty="0" err="1" smtClean="0"/>
              <a:t>Daß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wußte</a:t>
            </a:r>
            <a:r>
              <a:rPr lang="it-IT" dirty="0" smtClean="0"/>
              <a:t>, </a:t>
            </a:r>
            <a:r>
              <a:rPr lang="it-IT" dirty="0" err="1" smtClean="0"/>
              <a:t>sie</a:t>
            </a:r>
            <a:r>
              <a:rPr lang="it-IT" dirty="0" smtClean="0"/>
              <a:t> </a:t>
            </a:r>
            <a:r>
              <a:rPr lang="it-IT" dirty="0" err="1" smtClean="0"/>
              <a:t>wird</a:t>
            </a:r>
            <a:r>
              <a:rPr lang="it-IT" dirty="0" smtClean="0"/>
              <a:t> </a:t>
            </a:r>
            <a:r>
              <a:rPr lang="it-IT" dirty="0" err="1" smtClean="0"/>
              <a:t>männlich</a:t>
            </a:r>
            <a:r>
              <a:rPr lang="it-IT" dirty="0" smtClean="0"/>
              <a:t> </a:t>
            </a:r>
            <a:r>
              <a:rPr lang="it-IT" dirty="0" err="1" smtClean="0"/>
              <a:t>sein</a:t>
            </a:r>
            <a:r>
              <a:rPr lang="it-IT" dirty="0" smtClean="0"/>
              <a:t>. </a:t>
            </a:r>
            <a:r>
              <a:rPr lang="it-IT" dirty="0" err="1" smtClean="0"/>
              <a:t>Daß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nur</a:t>
            </a:r>
            <a:r>
              <a:rPr lang="it-IT" dirty="0" smtClean="0"/>
              <a:t> von </a:t>
            </a:r>
            <a:r>
              <a:rPr lang="it-IT" dirty="0" err="1" smtClean="0"/>
              <a:t>einer</a:t>
            </a:r>
            <a:r>
              <a:rPr lang="it-IT" dirty="0" smtClean="0"/>
              <a:t> </a:t>
            </a:r>
            <a:r>
              <a:rPr lang="it-IT" dirty="0" err="1" smtClean="0"/>
              <a:t>männlichen</a:t>
            </a:r>
            <a:r>
              <a:rPr lang="it-IT" dirty="0" smtClean="0"/>
              <a:t> Position </a:t>
            </a:r>
            <a:r>
              <a:rPr lang="it-IT" dirty="0" err="1" smtClean="0"/>
              <a:t>aus</a:t>
            </a:r>
            <a:r>
              <a:rPr lang="it-IT" dirty="0" smtClean="0"/>
              <a:t> </a:t>
            </a:r>
            <a:r>
              <a:rPr lang="it-IT" dirty="0" err="1" smtClean="0"/>
              <a:t>erzählen</a:t>
            </a:r>
            <a:r>
              <a:rPr lang="it-IT" dirty="0" smtClean="0"/>
              <a:t> </a:t>
            </a:r>
            <a:r>
              <a:rPr lang="it-IT" dirty="0" err="1" smtClean="0"/>
              <a:t>kann</a:t>
            </a:r>
            <a:r>
              <a:rPr lang="it-IT" dirty="0" smtClean="0"/>
              <a:t> </a:t>
            </a:r>
            <a:r>
              <a:rPr lang="it-IT" dirty="0" err="1" smtClean="0"/>
              <a:t>Aber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habe</a:t>
            </a:r>
            <a:r>
              <a:rPr lang="it-IT" dirty="0" smtClean="0"/>
              <a:t> </a:t>
            </a:r>
            <a:r>
              <a:rPr lang="it-IT" dirty="0" err="1" smtClean="0"/>
              <a:t>mich</a:t>
            </a:r>
            <a:r>
              <a:rPr lang="it-IT" dirty="0" smtClean="0"/>
              <a:t> </a:t>
            </a:r>
            <a:r>
              <a:rPr lang="it-IT" dirty="0" err="1" smtClean="0"/>
              <a:t>oft</a:t>
            </a:r>
            <a:r>
              <a:rPr lang="it-IT" dirty="0" smtClean="0"/>
              <a:t> </a:t>
            </a:r>
            <a:r>
              <a:rPr lang="it-IT" dirty="0" err="1" smtClean="0"/>
              <a:t>gefragt</a:t>
            </a:r>
            <a:r>
              <a:rPr lang="it-IT" dirty="0" smtClean="0"/>
              <a:t>: </a:t>
            </a:r>
            <a:r>
              <a:rPr lang="it-IT" dirty="0" err="1" smtClean="0"/>
              <a:t>warum</a:t>
            </a:r>
            <a:r>
              <a:rPr lang="it-IT" dirty="0" smtClean="0"/>
              <a:t> </a:t>
            </a:r>
            <a:r>
              <a:rPr lang="it-IT" dirty="0" err="1" smtClean="0"/>
              <a:t>eigentlich</a:t>
            </a:r>
            <a:r>
              <a:rPr lang="it-IT" dirty="0" smtClean="0"/>
              <a:t>?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habe</a:t>
            </a:r>
            <a:r>
              <a:rPr lang="it-IT" dirty="0" smtClean="0"/>
              <a:t> es </a:t>
            </a:r>
            <a:r>
              <a:rPr lang="it-IT" dirty="0" err="1" smtClean="0"/>
              <a:t>nicht</a:t>
            </a:r>
            <a:r>
              <a:rPr lang="it-IT" dirty="0" smtClean="0"/>
              <a:t> </a:t>
            </a:r>
            <a:r>
              <a:rPr lang="it-IT" dirty="0" err="1" smtClean="0"/>
              <a:t>verstanden</a:t>
            </a:r>
            <a:r>
              <a:rPr lang="it-IT" dirty="0" smtClean="0"/>
              <a:t>, </a:t>
            </a:r>
            <a:r>
              <a:rPr lang="it-IT" dirty="0" err="1" smtClean="0"/>
              <a:t>auch</a:t>
            </a:r>
            <a:r>
              <a:rPr lang="it-IT" dirty="0" smtClean="0"/>
              <a:t> in </a:t>
            </a:r>
            <a:r>
              <a:rPr lang="it-IT" dirty="0" err="1" smtClean="0"/>
              <a:t>den</a:t>
            </a:r>
            <a:r>
              <a:rPr lang="it-IT" dirty="0" smtClean="0"/>
              <a:t> </a:t>
            </a:r>
            <a:r>
              <a:rPr lang="it-IT" dirty="0" err="1" smtClean="0"/>
              <a:t>Erzählungen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, </a:t>
            </a:r>
            <a:r>
              <a:rPr lang="it-IT" dirty="0" err="1" smtClean="0"/>
              <a:t>warum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so </a:t>
            </a:r>
            <a:r>
              <a:rPr lang="it-IT" dirty="0" err="1" smtClean="0"/>
              <a:t>oft</a:t>
            </a:r>
            <a:r>
              <a:rPr lang="it-IT" dirty="0" smtClean="0"/>
              <a:t> </a:t>
            </a:r>
            <a:r>
              <a:rPr lang="it-IT" dirty="0" err="1" smtClean="0"/>
              <a:t>das</a:t>
            </a:r>
            <a:r>
              <a:rPr lang="it-IT" dirty="0" smtClean="0"/>
              <a:t> </a:t>
            </a:r>
            <a:r>
              <a:rPr lang="it-IT" dirty="0" err="1" smtClean="0"/>
              <a:t>männliche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nehmen</a:t>
            </a:r>
            <a:r>
              <a:rPr lang="it-IT" dirty="0" smtClean="0"/>
              <a:t> </a:t>
            </a:r>
            <a:r>
              <a:rPr lang="it-IT" dirty="0" err="1" smtClean="0"/>
              <a:t>mußte</a:t>
            </a:r>
            <a:r>
              <a:rPr lang="it-IT" dirty="0" smtClean="0"/>
              <a:t>. Es war </a:t>
            </a:r>
            <a:r>
              <a:rPr lang="it-IT" dirty="0" err="1" smtClean="0"/>
              <a:t>nun</a:t>
            </a:r>
            <a:r>
              <a:rPr lang="it-IT" dirty="0" smtClean="0"/>
              <a:t> </a:t>
            </a:r>
            <a:r>
              <a:rPr lang="it-IT" dirty="0" err="1" smtClean="0"/>
              <a:t>für</a:t>
            </a:r>
            <a:r>
              <a:rPr lang="it-IT" dirty="0" smtClean="0"/>
              <a:t> </a:t>
            </a:r>
            <a:r>
              <a:rPr lang="it-IT" dirty="0" err="1" smtClean="0"/>
              <a:t>mich</a:t>
            </a:r>
            <a:r>
              <a:rPr lang="it-IT" dirty="0" smtClean="0"/>
              <a:t> </a:t>
            </a:r>
            <a:r>
              <a:rPr lang="it-IT" dirty="0" err="1" smtClean="0"/>
              <a:t>wie</a:t>
            </a:r>
            <a:r>
              <a:rPr lang="it-IT" dirty="0" smtClean="0"/>
              <a:t> </a:t>
            </a:r>
            <a:r>
              <a:rPr lang="it-IT" dirty="0" err="1" smtClean="0"/>
              <a:t>das</a:t>
            </a:r>
            <a:r>
              <a:rPr lang="it-IT" dirty="0" smtClean="0"/>
              <a:t> </a:t>
            </a:r>
            <a:r>
              <a:rPr lang="it-IT" dirty="0" err="1" smtClean="0"/>
              <a:t>Finden</a:t>
            </a:r>
            <a:r>
              <a:rPr lang="it-IT" dirty="0" smtClean="0"/>
              <a:t> </a:t>
            </a:r>
            <a:r>
              <a:rPr lang="it-IT" dirty="0" err="1" smtClean="0"/>
              <a:t>meiner</a:t>
            </a:r>
            <a:r>
              <a:rPr lang="it-IT" dirty="0" smtClean="0"/>
              <a:t> </a:t>
            </a:r>
            <a:r>
              <a:rPr lang="it-IT" dirty="0" err="1" smtClean="0"/>
              <a:t>Person</a:t>
            </a:r>
            <a:r>
              <a:rPr lang="it-IT" dirty="0" smtClean="0"/>
              <a:t>, </a:t>
            </a:r>
            <a:r>
              <a:rPr lang="it-IT" dirty="0" err="1" smtClean="0"/>
              <a:t>nämlich</a:t>
            </a:r>
            <a:r>
              <a:rPr lang="it-IT" dirty="0" smtClean="0"/>
              <a:t> </a:t>
            </a:r>
            <a:r>
              <a:rPr lang="it-IT" dirty="0" err="1" smtClean="0"/>
              <a:t>dieses</a:t>
            </a:r>
            <a:r>
              <a:rPr lang="it-IT" dirty="0" smtClean="0"/>
              <a:t> </a:t>
            </a:r>
            <a:r>
              <a:rPr lang="it-IT" dirty="0" err="1" smtClean="0"/>
              <a:t>weibliche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 </a:t>
            </a:r>
            <a:r>
              <a:rPr lang="it-IT" dirty="0" err="1" smtClean="0"/>
              <a:t>zu</a:t>
            </a:r>
            <a:r>
              <a:rPr lang="it-IT" dirty="0" smtClean="0"/>
              <a:t> </a:t>
            </a:r>
            <a:r>
              <a:rPr lang="it-IT" dirty="0" err="1" smtClean="0"/>
              <a:t>verleugnen</a:t>
            </a:r>
            <a:r>
              <a:rPr lang="it-IT" dirty="0" smtClean="0"/>
              <a:t> und </a:t>
            </a:r>
            <a:r>
              <a:rPr lang="it-IT" dirty="0" err="1" smtClean="0"/>
              <a:t>trotzdem</a:t>
            </a:r>
            <a:r>
              <a:rPr lang="it-IT" dirty="0" smtClean="0"/>
              <a:t> </a:t>
            </a:r>
            <a:r>
              <a:rPr lang="it-IT" dirty="0" err="1" smtClean="0"/>
              <a:t>das</a:t>
            </a:r>
            <a:r>
              <a:rPr lang="it-IT" dirty="0" smtClean="0"/>
              <a:t> </a:t>
            </a:r>
            <a:r>
              <a:rPr lang="it-IT" dirty="0" err="1" smtClean="0"/>
              <a:t>Gewicht</a:t>
            </a:r>
            <a:r>
              <a:rPr lang="it-IT" dirty="0" smtClean="0"/>
              <a:t> </a:t>
            </a:r>
            <a:r>
              <a:rPr lang="it-IT" dirty="0" err="1" smtClean="0"/>
              <a:t>auf</a:t>
            </a:r>
            <a:r>
              <a:rPr lang="it-IT" dirty="0" smtClean="0"/>
              <a:t> </a:t>
            </a:r>
            <a:r>
              <a:rPr lang="it-IT" dirty="0" err="1" smtClean="0"/>
              <a:t>das</a:t>
            </a:r>
            <a:r>
              <a:rPr lang="it-IT" dirty="0" smtClean="0"/>
              <a:t> </a:t>
            </a:r>
            <a:r>
              <a:rPr lang="it-IT" dirty="0" err="1" smtClean="0"/>
              <a:t>männliche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zu</a:t>
            </a:r>
            <a:r>
              <a:rPr lang="it-IT" dirty="0" smtClean="0"/>
              <a:t> </a:t>
            </a:r>
            <a:r>
              <a:rPr lang="it-IT" dirty="0" err="1" smtClean="0"/>
              <a:t>legen</a:t>
            </a:r>
            <a:r>
              <a:rPr lang="it-IT" dirty="0" smtClean="0"/>
              <a:t> (Bachmann, </a:t>
            </a:r>
            <a:r>
              <a:rPr lang="it-IT" dirty="0" err="1" smtClean="0"/>
              <a:t>Wahre</a:t>
            </a:r>
            <a:r>
              <a:rPr lang="it-IT" dirty="0" smtClean="0"/>
              <a:t> </a:t>
            </a:r>
            <a:r>
              <a:rPr lang="it-IT" dirty="0" err="1" smtClean="0"/>
              <a:t>Sätze</a:t>
            </a:r>
            <a:r>
              <a:rPr lang="it-IT" dirty="0" smtClean="0"/>
              <a:t>…, pp.99-1000, </a:t>
            </a:r>
            <a:r>
              <a:rPr lang="it-IT" dirty="0" err="1" smtClean="0"/>
              <a:t>Interv</a:t>
            </a:r>
            <a:r>
              <a:rPr lang="it-IT" dirty="0" smtClean="0"/>
              <a:t> con Toni </a:t>
            </a:r>
            <a:r>
              <a:rPr lang="it-IT" dirty="0" err="1" smtClean="0"/>
              <a:t>Kienlechner</a:t>
            </a:r>
            <a:r>
              <a:rPr lang="it-IT" dirty="0" smtClean="0"/>
              <a:t>, 9 aprile 1971)</a:t>
            </a:r>
          </a:p>
          <a:p>
            <a:pPr marL="0" indent="0">
              <a:buNone/>
            </a:pPr>
            <a:r>
              <a:rPr lang="it-IT" dirty="0" smtClean="0"/>
              <a:t>Dialettica tra razionalità e irrazionalità irrappresentabile?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5596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Triangolazione fa uscire dallo stallo di una pseudo-dialettica dell’Illuminismo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 smtClean="0"/>
              <a:t>Il discorso amoroso frammentato permette una articolazione obliqua della condizione di un soggetto traumatizzato che </a:t>
            </a:r>
            <a:r>
              <a:rPr lang="it-IT" dirty="0" err="1" smtClean="0"/>
              <a:t>convenzionalmete</a:t>
            </a:r>
            <a:r>
              <a:rPr lang="it-IT" dirty="0" smtClean="0"/>
              <a:t> non trova spazio nella socializzazione e nella </a:t>
            </a:r>
            <a:r>
              <a:rPr lang="it-IT" dirty="0" err="1" smtClean="0"/>
              <a:t>communitas</a:t>
            </a:r>
            <a:r>
              <a:rPr lang="it-IT" dirty="0" smtClean="0"/>
              <a:t> narrativa e interpersonale, nella sfera pubblica</a:t>
            </a:r>
          </a:p>
          <a:p>
            <a:r>
              <a:rPr lang="it-IT" dirty="0" smtClean="0"/>
              <a:t>Esclusione della donna abusata</a:t>
            </a:r>
          </a:p>
          <a:p>
            <a:r>
              <a:rPr lang="it-IT" dirty="0" smtClean="0"/>
              <a:t>Della vittima traumatizzata</a:t>
            </a:r>
          </a:p>
          <a:p>
            <a:r>
              <a:rPr lang="it-IT" dirty="0" smtClean="0"/>
              <a:t>Di chi si trova in un luogo di esclusione culturale</a:t>
            </a:r>
          </a:p>
          <a:p>
            <a:pPr lvl="1"/>
            <a:r>
              <a:rPr lang="it-IT" dirty="0" smtClean="0"/>
              <a:t>Il terzo polo: Ivan, e il discorso compulsivo e ossessivo che suscita in Io rende possibile l’articolazione del trauma e la “speranza” di “guarigione” (che nel corso della costruzione narrativa vengono a loro volta messi in scacco)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5268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principio Ivan (a tratti – speranza, a tratti, disperazione)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Denn</a:t>
            </a:r>
            <a:r>
              <a:rPr lang="it-IT" dirty="0" smtClean="0"/>
              <a:t> </a:t>
            </a:r>
            <a:r>
              <a:rPr lang="it-IT" dirty="0" err="1" smtClean="0"/>
              <a:t>mit</a:t>
            </a:r>
            <a:r>
              <a:rPr lang="it-IT" dirty="0" smtClean="0"/>
              <a:t> </a:t>
            </a:r>
            <a:r>
              <a:rPr lang="it-IT" dirty="0" err="1" smtClean="0"/>
              <a:t>seinen</a:t>
            </a:r>
            <a:r>
              <a:rPr lang="it-IT" dirty="0" smtClean="0"/>
              <a:t> </a:t>
            </a:r>
            <a:r>
              <a:rPr lang="it-IT" dirty="0" err="1" smtClean="0"/>
              <a:t>Blicken</a:t>
            </a:r>
            <a:r>
              <a:rPr lang="it-IT" dirty="0" smtClean="0"/>
              <a:t> </a:t>
            </a:r>
            <a:r>
              <a:rPr lang="it-IT" dirty="0" err="1" smtClean="0"/>
              <a:t>muß</a:t>
            </a:r>
            <a:r>
              <a:rPr lang="it-IT" dirty="0" smtClean="0"/>
              <a:t> Ivan </a:t>
            </a:r>
            <a:r>
              <a:rPr lang="it-IT" dirty="0" err="1" smtClean="0"/>
              <a:t>erst</a:t>
            </a:r>
            <a:r>
              <a:rPr lang="it-IT" dirty="0" smtClean="0"/>
              <a:t> die </a:t>
            </a:r>
            <a:r>
              <a:rPr lang="it-IT" dirty="0" err="1" smtClean="0"/>
              <a:t>Bilder</a:t>
            </a:r>
            <a:r>
              <a:rPr lang="it-IT" dirty="0" smtClean="0"/>
              <a:t> </a:t>
            </a:r>
            <a:r>
              <a:rPr lang="it-IT" dirty="0" err="1" smtClean="0"/>
              <a:t>aus</a:t>
            </a:r>
            <a:r>
              <a:rPr lang="it-IT" dirty="0" smtClean="0"/>
              <a:t> </a:t>
            </a:r>
            <a:r>
              <a:rPr lang="it-IT" dirty="0" err="1" smtClean="0"/>
              <a:t>meinen</a:t>
            </a:r>
            <a:r>
              <a:rPr lang="it-IT" dirty="0" smtClean="0"/>
              <a:t> </a:t>
            </a:r>
            <a:r>
              <a:rPr lang="it-IT" dirty="0" err="1" smtClean="0"/>
              <a:t>Augen</a:t>
            </a:r>
            <a:r>
              <a:rPr lang="it-IT" dirty="0" smtClean="0"/>
              <a:t> </a:t>
            </a:r>
            <a:r>
              <a:rPr lang="it-IT" dirty="0" err="1" smtClean="0"/>
              <a:t>waschen</a:t>
            </a:r>
            <a:r>
              <a:rPr lang="it-IT" dirty="0" smtClean="0"/>
              <a:t>, die </a:t>
            </a:r>
            <a:r>
              <a:rPr lang="it-IT" dirty="0" err="1" smtClean="0"/>
              <a:t>vor</a:t>
            </a:r>
            <a:r>
              <a:rPr lang="it-IT" dirty="0" smtClean="0"/>
              <a:t> </a:t>
            </a:r>
            <a:r>
              <a:rPr lang="it-IT" dirty="0" err="1" smtClean="0"/>
              <a:t>seinem</a:t>
            </a:r>
            <a:r>
              <a:rPr lang="it-IT" dirty="0" smtClean="0"/>
              <a:t> </a:t>
            </a:r>
            <a:r>
              <a:rPr lang="it-IT" dirty="0" err="1" smtClean="0"/>
              <a:t>Kommen</a:t>
            </a:r>
            <a:r>
              <a:rPr lang="it-IT" dirty="0" smtClean="0"/>
              <a:t> </a:t>
            </a:r>
            <a:r>
              <a:rPr lang="it-IT" dirty="0" err="1" smtClean="0"/>
              <a:t>auf</a:t>
            </a:r>
            <a:r>
              <a:rPr lang="it-IT" dirty="0" smtClean="0"/>
              <a:t> die </a:t>
            </a:r>
            <a:r>
              <a:rPr lang="it-IT" dirty="0" err="1" smtClean="0"/>
              <a:t>Netzhaut</a:t>
            </a:r>
            <a:r>
              <a:rPr lang="it-IT" dirty="0" smtClean="0"/>
              <a:t> </a:t>
            </a:r>
            <a:r>
              <a:rPr lang="it-IT" dirty="0" err="1" smtClean="0"/>
              <a:t>gefallen</a:t>
            </a:r>
            <a:r>
              <a:rPr lang="it-IT" dirty="0" smtClean="0"/>
              <a:t> </a:t>
            </a:r>
            <a:r>
              <a:rPr lang="it-IT" dirty="0" err="1" smtClean="0"/>
              <a:t>sind</a:t>
            </a:r>
            <a:r>
              <a:rPr lang="it-IT" dirty="0" smtClean="0"/>
              <a:t>, und </a:t>
            </a:r>
            <a:r>
              <a:rPr lang="it-IT" dirty="0" err="1" smtClean="0"/>
              <a:t>nach</a:t>
            </a:r>
            <a:r>
              <a:rPr lang="it-IT" dirty="0" smtClean="0"/>
              <a:t> </a:t>
            </a:r>
            <a:r>
              <a:rPr lang="it-IT" dirty="0" err="1" smtClean="0"/>
              <a:t>vielen</a:t>
            </a:r>
            <a:r>
              <a:rPr lang="it-IT" dirty="0" smtClean="0"/>
              <a:t> </a:t>
            </a:r>
            <a:r>
              <a:rPr lang="it-IT" dirty="0" err="1" smtClean="0"/>
              <a:t>Reinigungen</a:t>
            </a:r>
            <a:r>
              <a:rPr lang="it-IT" dirty="0" smtClean="0"/>
              <a:t> </a:t>
            </a:r>
            <a:r>
              <a:rPr lang="it-IT" dirty="0" err="1" smtClean="0"/>
              <a:t>taucht</a:t>
            </a:r>
            <a:r>
              <a:rPr lang="it-IT" dirty="0" smtClean="0"/>
              <a:t> </a:t>
            </a:r>
            <a:r>
              <a:rPr lang="it-IT" dirty="0" err="1" smtClean="0"/>
              <a:t>doch</a:t>
            </a:r>
            <a:r>
              <a:rPr lang="it-IT" dirty="0" smtClean="0"/>
              <a:t> </a:t>
            </a:r>
            <a:r>
              <a:rPr lang="it-IT" dirty="0" err="1" smtClean="0"/>
              <a:t>wieder</a:t>
            </a:r>
            <a:r>
              <a:rPr lang="it-IT" dirty="0" smtClean="0"/>
              <a:t> </a:t>
            </a:r>
            <a:r>
              <a:rPr lang="it-IT" dirty="0" err="1" smtClean="0"/>
              <a:t>ein</a:t>
            </a:r>
            <a:r>
              <a:rPr lang="it-IT" dirty="0" smtClean="0"/>
              <a:t> </a:t>
            </a:r>
            <a:r>
              <a:rPr lang="it-IT" dirty="0" err="1" smtClean="0"/>
              <a:t>finsteres</a:t>
            </a:r>
            <a:r>
              <a:rPr lang="it-IT" dirty="0" smtClean="0"/>
              <a:t>, </a:t>
            </a:r>
            <a:r>
              <a:rPr lang="it-IT" dirty="0" err="1" smtClean="0"/>
              <a:t>furchtbares</a:t>
            </a:r>
            <a:r>
              <a:rPr lang="it-IT" dirty="0" smtClean="0"/>
              <a:t> </a:t>
            </a:r>
            <a:r>
              <a:rPr lang="it-IT" dirty="0" err="1" smtClean="0"/>
              <a:t>Bild</a:t>
            </a:r>
            <a:r>
              <a:rPr lang="it-IT" dirty="0" smtClean="0"/>
              <a:t> </a:t>
            </a:r>
            <a:r>
              <a:rPr lang="it-IT" dirty="0" err="1" smtClean="0"/>
              <a:t>auf</a:t>
            </a:r>
            <a:r>
              <a:rPr lang="it-IT" dirty="0" smtClean="0"/>
              <a:t>, </a:t>
            </a:r>
            <a:r>
              <a:rPr lang="it-IT" dirty="0" err="1" smtClean="0"/>
              <a:t>beinah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 </a:t>
            </a:r>
            <a:r>
              <a:rPr lang="it-IT" dirty="0" err="1" smtClean="0"/>
              <a:t>zu</a:t>
            </a:r>
            <a:r>
              <a:rPr lang="it-IT" dirty="0" smtClean="0"/>
              <a:t> </a:t>
            </a:r>
            <a:r>
              <a:rPr lang="it-IT" dirty="0" err="1" smtClean="0"/>
              <a:t>löschen</a:t>
            </a:r>
            <a:r>
              <a:rPr lang="it-IT" dirty="0" smtClean="0"/>
              <a:t>, und Ivan </a:t>
            </a:r>
            <a:r>
              <a:rPr lang="it-IT" dirty="0" err="1" smtClean="0"/>
              <a:t>schiebt</a:t>
            </a:r>
            <a:r>
              <a:rPr lang="it-IT" dirty="0" smtClean="0"/>
              <a:t> </a:t>
            </a:r>
            <a:r>
              <a:rPr lang="it-IT" dirty="0" err="1" smtClean="0"/>
              <a:t>mir</a:t>
            </a:r>
            <a:r>
              <a:rPr lang="it-IT" dirty="0" smtClean="0"/>
              <a:t> </a:t>
            </a:r>
            <a:r>
              <a:rPr lang="it-IT" dirty="0" err="1" smtClean="0"/>
              <a:t>dann</a:t>
            </a:r>
            <a:r>
              <a:rPr lang="it-IT" dirty="0" smtClean="0"/>
              <a:t> </a:t>
            </a:r>
            <a:r>
              <a:rPr lang="it-IT" dirty="0" err="1" smtClean="0"/>
              <a:t>rasch</a:t>
            </a:r>
            <a:r>
              <a:rPr lang="it-IT" dirty="0" smtClean="0"/>
              <a:t> </a:t>
            </a:r>
            <a:r>
              <a:rPr lang="it-IT" dirty="0" err="1" smtClean="0"/>
              <a:t>ein</a:t>
            </a:r>
            <a:r>
              <a:rPr lang="it-IT" dirty="0" smtClean="0"/>
              <a:t> </a:t>
            </a:r>
            <a:r>
              <a:rPr lang="it-IT" dirty="0" err="1" smtClean="0"/>
              <a:t>lichtes</a:t>
            </a:r>
            <a:r>
              <a:rPr lang="it-IT" dirty="0" smtClean="0"/>
              <a:t> </a:t>
            </a:r>
            <a:r>
              <a:rPr lang="it-IT" dirty="0" err="1" smtClean="0"/>
              <a:t>darüber</a:t>
            </a:r>
            <a:r>
              <a:rPr lang="it-IT" dirty="0" smtClean="0"/>
              <a:t>, </a:t>
            </a:r>
            <a:r>
              <a:rPr lang="it-IT" dirty="0" err="1" smtClean="0"/>
              <a:t>damit</a:t>
            </a:r>
            <a:r>
              <a:rPr lang="it-IT" dirty="0" smtClean="0"/>
              <a:t> </a:t>
            </a:r>
            <a:r>
              <a:rPr lang="it-IT" dirty="0" err="1" smtClean="0"/>
              <a:t>kein</a:t>
            </a:r>
            <a:r>
              <a:rPr lang="it-IT" dirty="0" smtClean="0"/>
              <a:t> </a:t>
            </a:r>
            <a:r>
              <a:rPr lang="it-IT" dirty="0" err="1" smtClean="0"/>
              <a:t>böser</a:t>
            </a:r>
            <a:r>
              <a:rPr lang="it-IT" dirty="0" smtClean="0"/>
              <a:t> </a:t>
            </a:r>
            <a:r>
              <a:rPr lang="it-IT" dirty="0" err="1" smtClean="0"/>
              <a:t>Blick</a:t>
            </a:r>
            <a:r>
              <a:rPr lang="it-IT" dirty="0" smtClean="0"/>
              <a:t> von </a:t>
            </a:r>
            <a:r>
              <a:rPr lang="it-IT" dirty="0" err="1" smtClean="0"/>
              <a:t>mir</a:t>
            </a:r>
            <a:r>
              <a:rPr lang="it-IT" dirty="0" smtClean="0"/>
              <a:t> </a:t>
            </a:r>
            <a:r>
              <a:rPr lang="it-IT" dirty="0" err="1" smtClean="0"/>
              <a:t>ausgeht</a:t>
            </a:r>
            <a:r>
              <a:rPr lang="it-IT" dirty="0" smtClean="0"/>
              <a:t>, </a:t>
            </a:r>
            <a:r>
              <a:rPr lang="it-IT" dirty="0" err="1" smtClean="0"/>
              <a:t>damit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diesen</a:t>
            </a:r>
            <a:r>
              <a:rPr lang="it-IT" dirty="0" smtClean="0"/>
              <a:t> </a:t>
            </a:r>
            <a:r>
              <a:rPr lang="it-IT" dirty="0" err="1" smtClean="0"/>
              <a:t>entsetzlichen</a:t>
            </a:r>
            <a:r>
              <a:rPr lang="it-IT" dirty="0" smtClean="0"/>
              <a:t> </a:t>
            </a:r>
            <a:r>
              <a:rPr lang="it-IT" dirty="0" err="1" smtClean="0"/>
              <a:t>Blick</a:t>
            </a:r>
            <a:r>
              <a:rPr lang="it-IT" dirty="0" smtClean="0"/>
              <a:t> </a:t>
            </a:r>
            <a:r>
              <a:rPr lang="it-IT" dirty="0" err="1" smtClean="0"/>
              <a:t>verliere</a:t>
            </a:r>
            <a:r>
              <a:rPr lang="it-IT" dirty="0" smtClean="0"/>
              <a:t>, von </a:t>
            </a:r>
            <a:r>
              <a:rPr lang="it-IT" dirty="0" err="1" smtClean="0"/>
              <a:t>dem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weiß</a:t>
            </a:r>
            <a:r>
              <a:rPr lang="it-IT" dirty="0" smtClean="0"/>
              <a:t>, </a:t>
            </a:r>
            <a:r>
              <a:rPr lang="it-IT" dirty="0" err="1" smtClean="0"/>
              <a:t>wieso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ihn</a:t>
            </a:r>
            <a:r>
              <a:rPr lang="it-IT" dirty="0" smtClean="0"/>
              <a:t> </a:t>
            </a:r>
            <a:r>
              <a:rPr lang="it-IT" dirty="0" err="1" smtClean="0"/>
              <a:t>bekommen</a:t>
            </a:r>
            <a:r>
              <a:rPr lang="it-IT" dirty="0" smtClean="0"/>
              <a:t> </a:t>
            </a:r>
            <a:r>
              <a:rPr lang="it-IT" dirty="0" err="1" smtClean="0"/>
              <a:t>habe</a:t>
            </a:r>
            <a:r>
              <a:rPr lang="it-IT" dirty="0" smtClean="0"/>
              <a:t>, </a:t>
            </a:r>
            <a:r>
              <a:rPr lang="it-IT" dirty="0" err="1" smtClean="0"/>
              <a:t>aber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erinnere</a:t>
            </a:r>
            <a:r>
              <a:rPr lang="it-IT" dirty="0" smtClean="0"/>
              <a:t> </a:t>
            </a:r>
            <a:r>
              <a:rPr lang="it-IT" dirty="0" err="1" smtClean="0"/>
              <a:t>mich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, </a:t>
            </a:r>
            <a:r>
              <a:rPr lang="it-IT" dirty="0" err="1" smtClean="0"/>
              <a:t>erinnre</a:t>
            </a:r>
            <a:r>
              <a:rPr lang="it-IT" dirty="0" smtClean="0"/>
              <a:t> </a:t>
            </a:r>
            <a:r>
              <a:rPr lang="it-IT" dirty="0" err="1" smtClean="0"/>
              <a:t>mich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… (</a:t>
            </a:r>
            <a:r>
              <a:rPr lang="it-IT" dirty="0" err="1" smtClean="0"/>
              <a:t>Noch</a:t>
            </a:r>
            <a:r>
              <a:rPr lang="it-IT" dirty="0" smtClean="0"/>
              <a:t> </a:t>
            </a:r>
            <a:r>
              <a:rPr lang="it-IT" dirty="0" err="1" smtClean="0"/>
              <a:t>kannst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es </a:t>
            </a:r>
            <a:r>
              <a:rPr lang="it-IT" dirty="0" err="1" smtClean="0"/>
              <a:t>nicht</a:t>
            </a:r>
            <a:r>
              <a:rPr lang="it-IT" dirty="0" smtClean="0"/>
              <a:t>, </a:t>
            </a:r>
            <a:r>
              <a:rPr lang="it-IT" dirty="0" err="1" smtClean="0"/>
              <a:t>noch</a:t>
            </a:r>
            <a:r>
              <a:rPr lang="it-IT" dirty="0" smtClean="0"/>
              <a:t> </a:t>
            </a:r>
            <a:r>
              <a:rPr lang="it-IT" dirty="0" err="1" smtClean="0"/>
              <a:t>immer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, </a:t>
            </a:r>
            <a:r>
              <a:rPr lang="it-IT" dirty="0" err="1" smtClean="0"/>
              <a:t>vieles</a:t>
            </a:r>
            <a:r>
              <a:rPr lang="it-IT" dirty="0" smtClean="0"/>
              <a:t> </a:t>
            </a:r>
            <a:r>
              <a:rPr lang="it-IT" dirty="0" err="1" smtClean="0"/>
              <a:t>stört</a:t>
            </a:r>
            <a:r>
              <a:rPr lang="it-IT" dirty="0" smtClean="0"/>
              <a:t> </a:t>
            </a:r>
            <a:r>
              <a:rPr lang="it-IT" dirty="0" err="1" smtClean="0"/>
              <a:t>dich</a:t>
            </a:r>
            <a:r>
              <a:rPr lang="it-IT" dirty="0" smtClean="0"/>
              <a:t>…) </a:t>
            </a:r>
            <a:r>
              <a:rPr lang="it-IT" dirty="0" err="1" smtClean="0"/>
              <a:t>Aber</a:t>
            </a:r>
            <a:r>
              <a:rPr lang="it-IT" dirty="0" smtClean="0"/>
              <a:t> </a:t>
            </a:r>
            <a:r>
              <a:rPr lang="it-IT" dirty="0" err="1" smtClean="0"/>
              <a:t>weil</a:t>
            </a:r>
            <a:r>
              <a:rPr lang="it-IT" dirty="0" smtClean="0"/>
              <a:t> Ivan </a:t>
            </a:r>
            <a:r>
              <a:rPr lang="it-IT" dirty="0" err="1" smtClean="0"/>
              <a:t>mich</a:t>
            </a:r>
            <a:r>
              <a:rPr lang="it-IT" dirty="0" smtClean="0"/>
              <a:t> </a:t>
            </a:r>
            <a:r>
              <a:rPr lang="it-IT" dirty="0" err="1" smtClean="0"/>
              <a:t>zu</a:t>
            </a:r>
            <a:r>
              <a:rPr lang="it-IT" dirty="0" smtClean="0"/>
              <a:t> </a:t>
            </a:r>
            <a:r>
              <a:rPr lang="it-IT" dirty="0" err="1" smtClean="0"/>
              <a:t>heilen</a:t>
            </a:r>
            <a:r>
              <a:rPr lang="it-IT" dirty="0" smtClean="0"/>
              <a:t> </a:t>
            </a:r>
            <a:r>
              <a:rPr lang="it-IT" dirty="0" err="1" smtClean="0"/>
              <a:t>anfängt</a:t>
            </a:r>
            <a:r>
              <a:rPr lang="it-IT" dirty="0" smtClean="0"/>
              <a:t>, </a:t>
            </a:r>
            <a:r>
              <a:rPr lang="it-IT" dirty="0" err="1" smtClean="0"/>
              <a:t>kann</a:t>
            </a:r>
            <a:r>
              <a:rPr lang="it-IT" dirty="0" smtClean="0"/>
              <a:t> es </a:t>
            </a:r>
            <a:r>
              <a:rPr lang="it-IT" dirty="0" err="1" smtClean="0"/>
              <a:t>nicht</a:t>
            </a:r>
            <a:r>
              <a:rPr lang="it-IT" dirty="0" smtClean="0"/>
              <a:t> </a:t>
            </a:r>
            <a:r>
              <a:rPr lang="it-IT" dirty="0" err="1" smtClean="0"/>
              <a:t>mehr</a:t>
            </a:r>
            <a:r>
              <a:rPr lang="it-IT" dirty="0" smtClean="0"/>
              <a:t> </a:t>
            </a:r>
            <a:r>
              <a:rPr lang="it-IT" dirty="0" err="1" smtClean="0"/>
              <a:t>ganz</a:t>
            </a:r>
            <a:r>
              <a:rPr lang="it-IT" dirty="0" smtClean="0"/>
              <a:t> </a:t>
            </a:r>
            <a:r>
              <a:rPr lang="it-IT" dirty="0" err="1" smtClean="0"/>
              <a:t>schlimm</a:t>
            </a:r>
            <a:r>
              <a:rPr lang="it-IT" dirty="0" smtClean="0"/>
              <a:t> </a:t>
            </a:r>
            <a:r>
              <a:rPr lang="it-IT" dirty="0" err="1" smtClean="0"/>
              <a:t>sein</a:t>
            </a:r>
            <a:r>
              <a:rPr lang="it-IT" dirty="0" smtClean="0"/>
              <a:t> </a:t>
            </a:r>
            <a:r>
              <a:rPr lang="it-IT" dirty="0" err="1" smtClean="0"/>
              <a:t>auf</a:t>
            </a:r>
            <a:r>
              <a:rPr lang="it-IT" dirty="0" smtClean="0"/>
              <a:t>  </a:t>
            </a:r>
            <a:r>
              <a:rPr lang="it-IT" dirty="0" err="1" smtClean="0"/>
              <a:t>Erden</a:t>
            </a:r>
            <a:r>
              <a:rPr lang="it-IT" dirty="0" smtClean="0"/>
              <a:t> (TK 3.1., 304-5)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0466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Esperienza amorosa e trauma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Barthes</a:t>
            </a:r>
            <a:r>
              <a:rPr lang="it-IT" dirty="0" smtClean="0"/>
              <a:t>:</a:t>
            </a:r>
          </a:p>
          <a:p>
            <a:r>
              <a:rPr lang="it-IT" b="1" dirty="0" smtClean="0"/>
              <a:t>Je – t’-</a:t>
            </a:r>
            <a:r>
              <a:rPr lang="it-IT" b="1" dirty="0" err="1" smtClean="0"/>
              <a:t>aime</a:t>
            </a:r>
            <a:r>
              <a:rPr lang="it-IT" b="1" dirty="0" smtClean="0"/>
              <a:t> </a:t>
            </a:r>
            <a:r>
              <a:rPr lang="it-IT" dirty="0" smtClean="0"/>
              <a:t>est sans </a:t>
            </a:r>
            <a:r>
              <a:rPr lang="it-IT" dirty="0" err="1" smtClean="0"/>
              <a:t>ailleurs</a:t>
            </a:r>
            <a:r>
              <a:rPr lang="it-IT" dirty="0" smtClean="0"/>
              <a:t> (…) – en lui, nulle </a:t>
            </a:r>
            <a:r>
              <a:rPr lang="it-IT" dirty="0" err="1" smtClean="0"/>
              <a:t>distance</a:t>
            </a:r>
            <a:r>
              <a:rPr lang="it-IT" dirty="0" smtClean="0"/>
              <a:t>, nulle </a:t>
            </a:r>
            <a:r>
              <a:rPr lang="it-IT" dirty="0" err="1" smtClean="0"/>
              <a:t>difformité</a:t>
            </a:r>
            <a:r>
              <a:rPr lang="it-IT" dirty="0" smtClean="0"/>
              <a:t> ne </a:t>
            </a:r>
            <a:r>
              <a:rPr lang="it-IT" dirty="0" err="1" smtClean="0"/>
              <a:t>vient</a:t>
            </a:r>
            <a:r>
              <a:rPr lang="it-IT" dirty="0" smtClean="0"/>
              <a:t> </a:t>
            </a:r>
            <a:r>
              <a:rPr lang="it-IT" dirty="0" err="1" smtClean="0"/>
              <a:t>cliver</a:t>
            </a:r>
            <a:r>
              <a:rPr lang="it-IT" dirty="0" smtClean="0"/>
              <a:t> le </a:t>
            </a:r>
            <a:r>
              <a:rPr lang="it-IT" dirty="0" err="1" smtClean="0"/>
              <a:t>signe</a:t>
            </a:r>
            <a:r>
              <a:rPr lang="it-IT" dirty="0" smtClean="0"/>
              <a:t>; il n’est </a:t>
            </a:r>
            <a:r>
              <a:rPr lang="it-IT" dirty="0" err="1" smtClean="0"/>
              <a:t>métaphore</a:t>
            </a:r>
            <a:r>
              <a:rPr lang="it-IT" dirty="0" smtClean="0"/>
              <a:t> de </a:t>
            </a:r>
            <a:r>
              <a:rPr lang="it-IT" dirty="0" err="1" smtClean="0"/>
              <a:t>rien</a:t>
            </a:r>
            <a:r>
              <a:rPr lang="it-IT" dirty="0" smtClean="0"/>
              <a:t>”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Christina </a:t>
            </a:r>
            <a:r>
              <a:rPr lang="it-IT" dirty="0" err="1" smtClean="0"/>
              <a:t>Meyer</a:t>
            </a:r>
            <a:r>
              <a:rPr lang="it-IT" dirty="0" smtClean="0"/>
              <a:t> (2006)</a:t>
            </a:r>
          </a:p>
          <a:p>
            <a:pPr marL="0" indent="0">
              <a:buNone/>
            </a:pPr>
            <a:r>
              <a:rPr lang="it-IT" dirty="0" smtClean="0"/>
              <a:t>Confronta “</a:t>
            </a:r>
            <a:r>
              <a:rPr lang="it-IT" dirty="0" err="1" smtClean="0"/>
              <a:t>amorous</a:t>
            </a:r>
            <a:r>
              <a:rPr lang="it-IT" dirty="0" smtClean="0"/>
              <a:t> with </a:t>
            </a:r>
            <a:r>
              <a:rPr lang="it-IT" dirty="0" err="1" smtClean="0"/>
              <a:t>traumatic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r>
              <a:rPr lang="it-IT" dirty="0" smtClean="0"/>
              <a:t>. Due to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mutual</a:t>
            </a:r>
            <a:r>
              <a:rPr lang="it-IT" dirty="0" smtClean="0"/>
              <a:t> </a:t>
            </a:r>
            <a:r>
              <a:rPr lang="it-IT" dirty="0" err="1" smtClean="0"/>
              <a:t>resistance</a:t>
            </a:r>
            <a:r>
              <a:rPr lang="it-IT" dirty="0" smtClean="0"/>
              <a:t> to </a:t>
            </a:r>
            <a:r>
              <a:rPr lang="it-IT" dirty="0" err="1" smtClean="0"/>
              <a:t>symbol</a:t>
            </a:r>
            <a:r>
              <a:rPr lang="it-IT" dirty="0" smtClean="0"/>
              <a:t> and </a:t>
            </a:r>
            <a:r>
              <a:rPr lang="it-IT" dirty="0" err="1" smtClean="0"/>
              <a:t>signification</a:t>
            </a:r>
            <a:r>
              <a:rPr lang="it-IT" dirty="0" smtClean="0"/>
              <a:t>, </a:t>
            </a:r>
            <a:r>
              <a:rPr lang="it-IT" dirty="0" err="1" smtClean="0"/>
              <a:t>neither</a:t>
            </a:r>
            <a:r>
              <a:rPr lang="it-IT" dirty="0" smtClean="0"/>
              <a:t> </a:t>
            </a:r>
            <a:r>
              <a:rPr lang="it-IT" dirty="0" err="1" smtClean="0"/>
              <a:t>form</a:t>
            </a:r>
            <a:r>
              <a:rPr lang="it-IT" dirty="0" smtClean="0"/>
              <a:t> of </a:t>
            </a:r>
            <a:r>
              <a:rPr lang="it-IT" dirty="0" err="1" smtClean="0"/>
              <a:t>experience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be </a:t>
            </a:r>
            <a:r>
              <a:rPr lang="it-IT" dirty="0" err="1" smtClean="0"/>
              <a:t>interpreted</a:t>
            </a:r>
            <a:r>
              <a:rPr lang="it-IT" dirty="0" smtClean="0"/>
              <a:t> or </a:t>
            </a:r>
            <a:r>
              <a:rPr lang="it-IT" dirty="0" err="1" smtClean="0"/>
              <a:t>integrated</a:t>
            </a:r>
            <a:r>
              <a:rPr lang="it-IT" dirty="0" smtClean="0"/>
              <a:t> on the </a:t>
            </a:r>
            <a:r>
              <a:rPr lang="it-IT" dirty="0" err="1" smtClean="0"/>
              <a:t>linguistic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” (in </a:t>
            </a:r>
            <a:r>
              <a:rPr lang="it-IT" dirty="0" err="1" smtClean="0"/>
              <a:t>McMurtry</a:t>
            </a:r>
            <a:r>
              <a:rPr lang="it-IT" smtClean="0"/>
              <a:t> 2012, 168)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7223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Le interferenze e interruzioni di comunicazione tra </a:t>
            </a:r>
            <a:r>
              <a:rPr lang="it-IT" sz="2000" dirty="0" err="1" smtClean="0"/>
              <a:t>Ich</a:t>
            </a:r>
            <a:r>
              <a:rPr lang="it-IT" sz="2000" dirty="0" smtClean="0"/>
              <a:t> Malina e Ivan e la costruzione narrativa multifocale e polifonica in uno spazio di azione drammatica (scena, performance)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Creano una distanza, la necessità di una composizione metanarrativa delle voci “primarie” </a:t>
            </a:r>
          </a:p>
          <a:p>
            <a:r>
              <a:rPr lang="it-IT" dirty="0" smtClean="0"/>
              <a:t>(il ti amo </a:t>
            </a:r>
            <a:r>
              <a:rPr lang="it-IT" dirty="0" err="1" smtClean="0"/>
              <a:t>barthesiano</a:t>
            </a:r>
            <a:endParaRPr lang="it-IT" dirty="0" smtClean="0"/>
          </a:p>
          <a:p>
            <a:r>
              <a:rPr lang="it-IT" dirty="0" smtClean="0"/>
              <a:t>(il trauma </a:t>
            </a:r>
          </a:p>
          <a:p>
            <a:r>
              <a:rPr lang="it-IT" dirty="0" smtClean="0"/>
              <a:t>(la paralisi</a:t>
            </a:r>
          </a:p>
          <a:p>
            <a:r>
              <a:rPr lang="it-IT" dirty="0" smtClean="0"/>
              <a:t>(la dimensione del sogno</a:t>
            </a:r>
          </a:p>
          <a:p>
            <a:pPr marL="0" indent="0">
              <a:buNone/>
            </a:pPr>
            <a:r>
              <a:rPr lang="it-IT" dirty="0" smtClean="0"/>
              <a:t>Cfr. scena della telefonata con Ivan (TK 3.1., 400-01)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8215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Vocabolario religioso e rituale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Elementi cristologici</a:t>
            </a:r>
          </a:p>
          <a:p>
            <a:r>
              <a:rPr lang="it-IT" dirty="0" smtClean="0"/>
              <a:t>- situazione estatica </a:t>
            </a:r>
          </a:p>
          <a:p>
            <a:r>
              <a:rPr lang="it-IT" dirty="0" smtClean="0"/>
              <a:t>- comunicazione non verbale</a:t>
            </a:r>
          </a:p>
          <a:p>
            <a:pPr lvl="2"/>
            <a:r>
              <a:rPr lang="it-IT" dirty="0" smtClean="0"/>
              <a:t>In parole che sono formule</a:t>
            </a:r>
          </a:p>
          <a:p>
            <a:pPr lvl="2"/>
            <a:r>
              <a:rPr lang="it-IT" dirty="0" smtClean="0"/>
              <a:t>Nei gesti del corpo durante l’abbraccio fisico (vedi </a:t>
            </a:r>
            <a:r>
              <a:rPr lang="it-IT" dirty="0" err="1" smtClean="0"/>
              <a:t>Barthes</a:t>
            </a:r>
            <a:r>
              <a:rPr lang="it-IT" dirty="0" smtClean="0"/>
              <a:t>) </a:t>
            </a:r>
          </a:p>
          <a:p>
            <a:pPr lvl="2"/>
            <a:r>
              <a:rPr lang="it-IT" dirty="0" smtClean="0"/>
              <a:t>Abbraccio come incontro tra uguali – impossibile nel mondo dei segni</a:t>
            </a:r>
          </a:p>
          <a:p>
            <a:pPr lvl="2"/>
            <a:r>
              <a:rPr lang="it-IT" dirty="0" smtClean="0"/>
              <a:t>Leggi TK 3.1., 403-04)</a:t>
            </a:r>
          </a:p>
          <a:p>
            <a:pPr lvl="2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226420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Non utopia di fusione di orizzonti e realizzazione del “</a:t>
            </a:r>
            <a:r>
              <a:rPr lang="it-IT" dirty="0" err="1" smtClean="0"/>
              <a:t>Glueck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Messa in scena di un “Io danneggiato”, “abusato”</a:t>
            </a:r>
          </a:p>
          <a:p>
            <a:r>
              <a:rPr lang="it-IT" dirty="0" smtClean="0"/>
              <a:t>(Adorno, Freud)</a:t>
            </a:r>
          </a:p>
          <a:p>
            <a:endParaRPr lang="it-IT" dirty="0"/>
          </a:p>
          <a:p>
            <a:r>
              <a:rPr lang="it-IT" dirty="0" smtClean="0"/>
              <a:t>Possibilità di </a:t>
            </a:r>
            <a:r>
              <a:rPr lang="it-IT" dirty="0" err="1" smtClean="0"/>
              <a:t>ri</a:t>
            </a:r>
            <a:r>
              <a:rPr lang="it-IT" dirty="0" smtClean="0"/>
              <a:t>-composizione </a:t>
            </a:r>
            <a:r>
              <a:rPr lang="it-IT" dirty="0" err="1" smtClean="0"/>
              <a:t>attarverso</a:t>
            </a:r>
            <a:r>
              <a:rPr lang="it-IT" dirty="0" smtClean="0"/>
              <a:t> voci altrui: ruolo della musica e delle “</a:t>
            </a:r>
            <a:r>
              <a:rPr lang="it-IT" smtClean="0"/>
              <a:t>voci sorelle”</a:t>
            </a:r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38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1977, Roland </a:t>
            </a:r>
            <a:r>
              <a:rPr lang="it-IT" dirty="0" err="1" smtClean="0"/>
              <a:t>Barthes</a:t>
            </a:r>
            <a:r>
              <a:rPr lang="it-IT" dirty="0" smtClean="0"/>
              <a:t>, </a:t>
            </a:r>
            <a:r>
              <a:rPr lang="it-IT" dirty="0" err="1" smtClean="0"/>
              <a:t>Frangment</a:t>
            </a:r>
            <a:r>
              <a:rPr lang="it-IT" dirty="0" smtClean="0"/>
              <a:t> d’un </a:t>
            </a:r>
            <a:r>
              <a:rPr lang="it-IT" dirty="0" err="1" smtClean="0"/>
              <a:t>discours</a:t>
            </a:r>
            <a:r>
              <a:rPr lang="it-IT" dirty="0" smtClean="0"/>
              <a:t> </a:t>
            </a:r>
            <a:r>
              <a:rPr lang="it-IT" dirty="0" err="1" smtClean="0"/>
              <a:t>amoureux</a:t>
            </a:r>
            <a:r>
              <a:rPr lang="it-IT" dirty="0" smtClean="0"/>
              <a:t>, Ed.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Seuil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dirty="0" smtClean="0"/>
              <a:t>B conosce </a:t>
            </a:r>
            <a:r>
              <a:rPr lang="it-IT" dirty="0" err="1"/>
              <a:t>B</a:t>
            </a:r>
            <a:r>
              <a:rPr lang="it-IT" dirty="0" err="1" smtClean="0"/>
              <a:t>arthes</a:t>
            </a:r>
            <a:r>
              <a:rPr lang="it-IT" dirty="0" smtClean="0"/>
              <a:t> (collaborazione al progetto di rivista internazionale ”Gulliver” che avrebbe riunito scrittori e pensatori europei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dirty="0" smtClean="0"/>
              <a:t>Frammenti di un discorso amoroso: </a:t>
            </a:r>
            <a:r>
              <a:rPr lang="it-IT" dirty="0" err="1" smtClean="0"/>
              <a:t>teato</a:t>
            </a:r>
            <a:r>
              <a:rPr lang="it-IT" dirty="0" smtClean="0"/>
              <a:t> in prosa che raccoglie in ordine alfabetico circa 80 “figure” ovvero “accessi di linguaggio” del soggetto amoroso.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dirty="0" smtClean="0"/>
              <a:t>Prefazione: Estrema solitudine e isolamento del soggetto amoroso (amante) </a:t>
            </a:r>
            <a:r>
              <a:rPr lang="mr-IN" dirty="0" smtClean="0"/>
              <a:t>–</a:t>
            </a:r>
            <a:r>
              <a:rPr lang="it-IT" dirty="0" smtClean="0"/>
              <a:t>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dirty="0" smtClean="0"/>
              <a:t>amante come lettore di segni, costantemente in attesa, fa esperienza dell’amore come mancanza, angoscia, ansia e ricerca della parola per esprimerlo e carpirlo in una forma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dirty="0" err="1" smtClean="0"/>
              <a:t>Barthes</a:t>
            </a:r>
            <a:r>
              <a:rPr lang="it-IT" dirty="0" smtClean="0"/>
              <a:t> osserva la necessità di assumere il metodo drammatico per ‘mettere in scena’, ‘rappresentare’ tale ‘discorso’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239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Introduction</a:t>
            </a:r>
            <a:r>
              <a:rPr lang="it-IT" dirty="0" smtClean="0"/>
              <a:t> </a:t>
            </a:r>
            <a:r>
              <a:rPr lang="it-IT" dirty="0" err="1" smtClean="0"/>
              <a:t>Fr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Tout est parti de ce principe : </a:t>
            </a:r>
            <a:r>
              <a:rPr lang="it-IT" dirty="0" err="1"/>
              <a:t>qu’il</a:t>
            </a:r>
            <a:r>
              <a:rPr lang="it-IT" dirty="0"/>
              <a:t> ne </a:t>
            </a:r>
            <a:r>
              <a:rPr lang="it-IT" dirty="0" err="1"/>
              <a:t>fallait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réduire</a:t>
            </a:r>
            <a:r>
              <a:rPr lang="it-IT" dirty="0"/>
              <a:t> l’</a:t>
            </a:r>
            <a:r>
              <a:rPr lang="it-IT" dirty="0" err="1"/>
              <a:t>amoureux</a:t>
            </a:r>
            <a:r>
              <a:rPr lang="it-IT" dirty="0"/>
              <a:t> à un </a:t>
            </a:r>
            <a:r>
              <a:rPr lang="it-IT" dirty="0" err="1"/>
              <a:t>simple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</a:t>
            </a:r>
            <a:r>
              <a:rPr lang="it-IT" dirty="0" err="1"/>
              <a:t>symptomal</a:t>
            </a:r>
            <a:r>
              <a:rPr lang="it-IT" dirty="0"/>
              <a:t>, mais </a:t>
            </a:r>
            <a:r>
              <a:rPr lang="it-IT" dirty="0" err="1"/>
              <a:t>plutôt</a:t>
            </a:r>
            <a:r>
              <a:rPr lang="it-IT" dirty="0"/>
              <a:t> </a:t>
            </a:r>
            <a:r>
              <a:rPr lang="it-IT" dirty="0" err="1"/>
              <a:t>faire</a:t>
            </a:r>
            <a:r>
              <a:rPr lang="it-IT" dirty="0"/>
              <a:t> </a:t>
            </a:r>
            <a:r>
              <a:rPr lang="it-IT" dirty="0" err="1"/>
              <a:t>entendre</a:t>
            </a:r>
            <a:r>
              <a:rPr lang="it-IT" dirty="0"/>
              <a:t> ce </a:t>
            </a:r>
            <a:r>
              <a:rPr lang="it-IT" dirty="0" err="1"/>
              <a:t>qu’il</a:t>
            </a:r>
            <a:r>
              <a:rPr lang="it-IT" dirty="0"/>
              <a:t> y a </a:t>
            </a:r>
            <a:r>
              <a:rPr lang="it-IT" dirty="0" err="1"/>
              <a:t>dans</a:t>
            </a:r>
            <a:r>
              <a:rPr lang="it-IT" dirty="0"/>
              <a:t> sa </a:t>
            </a:r>
            <a:r>
              <a:rPr lang="it-IT" dirty="0" err="1"/>
              <a:t>voix</a:t>
            </a:r>
            <a:r>
              <a:rPr lang="it-IT" dirty="0"/>
              <a:t> d’</a:t>
            </a:r>
            <a:r>
              <a:rPr lang="it-IT" dirty="0" err="1"/>
              <a:t>inactuel</a:t>
            </a:r>
            <a:r>
              <a:rPr lang="it-IT" dirty="0"/>
              <a:t>, c’est-à-dire d’</a:t>
            </a:r>
            <a:r>
              <a:rPr lang="it-IT" dirty="0" err="1"/>
              <a:t>intraitable</a:t>
            </a:r>
            <a:r>
              <a:rPr lang="it-IT" dirty="0"/>
              <a:t>. De là le </a:t>
            </a:r>
            <a:r>
              <a:rPr lang="it-IT" dirty="0" err="1"/>
              <a:t>choix</a:t>
            </a:r>
            <a:r>
              <a:rPr lang="it-IT" dirty="0"/>
              <a:t> d’une </a:t>
            </a:r>
            <a:r>
              <a:rPr lang="it-IT" dirty="0" err="1"/>
              <a:t>méthode</a:t>
            </a:r>
            <a:r>
              <a:rPr lang="it-IT" dirty="0"/>
              <a:t> « </a:t>
            </a:r>
            <a:r>
              <a:rPr lang="it-IT" dirty="0" err="1"/>
              <a:t>dramatique</a:t>
            </a:r>
            <a:r>
              <a:rPr lang="it-IT" dirty="0"/>
              <a:t> », qui </a:t>
            </a:r>
            <a:r>
              <a:rPr lang="it-IT" dirty="0" err="1"/>
              <a:t>renonce</a:t>
            </a:r>
            <a:r>
              <a:rPr lang="it-IT" dirty="0"/>
              <a:t> </a:t>
            </a:r>
            <a:r>
              <a:rPr lang="it-IT" dirty="0" err="1"/>
              <a:t>aux</a:t>
            </a:r>
            <a:r>
              <a:rPr lang="it-IT" dirty="0"/>
              <a:t> </a:t>
            </a:r>
            <a:r>
              <a:rPr lang="it-IT" dirty="0" err="1"/>
              <a:t>exemples</a:t>
            </a:r>
            <a:r>
              <a:rPr lang="it-IT" dirty="0"/>
              <a:t> et </a:t>
            </a:r>
            <a:r>
              <a:rPr lang="it-IT" dirty="0" err="1"/>
              <a:t>repose</a:t>
            </a:r>
            <a:r>
              <a:rPr lang="it-IT" dirty="0"/>
              <a:t> </a:t>
            </a:r>
            <a:r>
              <a:rPr lang="it-IT" dirty="0" err="1"/>
              <a:t>sur</a:t>
            </a:r>
            <a:r>
              <a:rPr lang="it-IT" dirty="0"/>
              <a:t> la </a:t>
            </a:r>
            <a:r>
              <a:rPr lang="it-IT" dirty="0" err="1"/>
              <a:t>seule</a:t>
            </a:r>
            <a:r>
              <a:rPr lang="it-IT" dirty="0"/>
              <a:t> </a:t>
            </a:r>
            <a:r>
              <a:rPr lang="it-IT" dirty="0" err="1"/>
              <a:t>action</a:t>
            </a:r>
            <a:r>
              <a:rPr lang="it-IT" dirty="0"/>
              <a:t> d’un </a:t>
            </a:r>
            <a:r>
              <a:rPr lang="it-IT" dirty="0" err="1"/>
              <a:t>langage</a:t>
            </a:r>
            <a:r>
              <a:rPr lang="it-IT" dirty="0"/>
              <a:t> premier. On a </a:t>
            </a:r>
            <a:r>
              <a:rPr lang="it-IT" dirty="0" err="1"/>
              <a:t>donc</a:t>
            </a:r>
            <a:r>
              <a:rPr lang="it-IT" dirty="0"/>
              <a:t> </a:t>
            </a:r>
            <a:r>
              <a:rPr lang="it-IT" dirty="0" err="1"/>
              <a:t>substitué</a:t>
            </a:r>
            <a:r>
              <a:rPr lang="it-IT" dirty="0"/>
              <a:t> à la </a:t>
            </a:r>
            <a:r>
              <a:rPr lang="it-IT" dirty="0" err="1"/>
              <a:t>description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discours</a:t>
            </a:r>
            <a:r>
              <a:rPr lang="it-IT" dirty="0"/>
              <a:t> </a:t>
            </a:r>
            <a:r>
              <a:rPr lang="it-IT" dirty="0" err="1"/>
              <a:t>amoureux</a:t>
            </a:r>
            <a:r>
              <a:rPr lang="it-IT" dirty="0"/>
              <a:t> sa </a:t>
            </a:r>
            <a:r>
              <a:rPr lang="it-IT" dirty="0" err="1"/>
              <a:t>simulation</a:t>
            </a:r>
            <a:r>
              <a:rPr lang="it-IT" dirty="0"/>
              <a:t>, et l’on a </a:t>
            </a:r>
            <a:r>
              <a:rPr lang="it-IT" dirty="0" err="1"/>
              <a:t>rendu</a:t>
            </a:r>
            <a:r>
              <a:rPr lang="it-IT" dirty="0"/>
              <a:t> à ce </a:t>
            </a:r>
            <a:r>
              <a:rPr lang="it-IT" dirty="0" err="1"/>
              <a:t>discours</a:t>
            </a:r>
            <a:r>
              <a:rPr lang="it-IT" dirty="0"/>
              <a:t> sa </a:t>
            </a:r>
            <a:r>
              <a:rPr lang="it-IT" dirty="0" err="1"/>
              <a:t>personne</a:t>
            </a:r>
            <a:r>
              <a:rPr lang="it-IT" dirty="0"/>
              <a:t> fondamentale, qui est le « je », de façon à </a:t>
            </a:r>
            <a:r>
              <a:rPr lang="it-IT" dirty="0" err="1"/>
              <a:t>mettre</a:t>
            </a:r>
            <a:r>
              <a:rPr lang="it-IT" dirty="0"/>
              <a:t> en </a:t>
            </a:r>
            <a:r>
              <a:rPr lang="it-IT" dirty="0" err="1"/>
              <a:t>scène</a:t>
            </a:r>
            <a:r>
              <a:rPr lang="it-IT" dirty="0"/>
              <a:t> une </a:t>
            </a:r>
            <a:r>
              <a:rPr lang="it-IT" dirty="0" err="1"/>
              <a:t>énonciation</a:t>
            </a:r>
            <a:r>
              <a:rPr lang="it-IT" dirty="0"/>
              <a:t>, non une </a:t>
            </a:r>
            <a:r>
              <a:rPr lang="it-IT" dirty="0" err="1"/>
              <a:t>analyse</a:t>
            </a:r>
            <a:r>
              <a:rPr lang="it-IT" dirty="0"/>
              <a:t>. C’est un </a:t>
            </a:r>
            <a:r>
              <a:rPr lang="it-IT" dirty="0" err="1"/>
              <a:t>portrait</a:t>
            </a:r>
            <a:r>
              <a:rPr lang="it-IT" dirty="0"/>
              <a:t>, si l’on </a:t>
            </a:r>
            <a:r>
              <a:rPr lang="it-IT" dirty="0" err="1"/>
              <a:t>veut</a:t>
            </a:r>
            <a:r>
              <a:rPr lang="it-IT" dirty="0"/>
              <a:t>, qui est </a:t>
            </a:r>
            <a:r>
              <a:rPr lang="it-IT" dirty="0" err="1"/>
              <a:t>proposé</a:t>
            </a:r>
            <a:r>
              <a:rPr lang="it-IT" dirty="0"/>
              <a:t>, mais ce </a:t>
            </a:r>
            <a:r>
              <a:rPr lang="it-IT" dirty="0" err="1"/>
              <a:t>portrait</a:t>
            </a:r>
            <a:r>
              <a:rPr lang="it-IT" dirty="0"/>
              <a:t> n’est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psychologique</a:t>
            </a:r>
            <a:r>
              <a:rPr lang="it-IT" dirty="0"/>
              <a:t> ; il est </a:t>
            </a:r>
            <a:r>
              <a:rPr lang="it-IT" dirty="0" err="1"/>
              <a:t>structural</a:t>
            </a:r>
            <a:r>
              <a:rPr lang="it-IT" dirty="0"/>
              <a:t> : il donne à lire une </a:t>
            </a:r>
            <a:r>
              <a:rPr lang="it-IT" dirty="0" err="1"/>
              <a:t>place</a:t>
            </a:r>
            <a:r>
              <a:rPr lang="it-IT" dirty="0"/>
              <a:t> de parole : la </a:t>
            </a:r>
            <a:r>
              <a:rPr lang="it-IT" dirty="0" err="1"/>
              <a:t>place</a:t>
            </a:r>
            <a:r>
              <a:rPr lang="it-IT" dirty="0"/>
              <a:t> de </a:t>
            </a:r>
            <a:r>
              <a:rPr lang="it-IT" dirty="0" err="1"/>
              <a:t>quelqu’un</a:t>
            </a:r>
            <a:r>
              <a:rPr lang="it-IT" dirty="0"/>
              <a:t> qui </a:t>
            </a:r>
            <a:r>
              <a:rPr lang="it-IT" dirty="0" err="1"/>
              <a:t>parle</a:t>
            </a:r>
            <a:r>
              <a:rPr lang="it-IT" dirty="0"/>
              <a:t> en lui-</a:t>
            </a:r>
            <a:r>
              <a:rPr lang="it-IT" dirty="0" err="1"/>
              <a:t>même</a:t>
            </a:r>
            <a:r>
              <a:rPr lang="it-IT" dirty="0"/>
              <a:t>, </a:t>
            </a:r>
            <a:r>
              <a:rPr lang="it-IT" dirty="0" err="1"/>
              <a:t>amoureusement</a:t>
            </a:r>
            <a:r>
              <a:rPr lang="it-IT" dirty="0"/>
              <a:t>, face à l’</a:t>
            </a:r>
            <a:r>
              <a:rPr lang="it-IT" dirty="0" err="1"/>
              <a:t>autre</a:t>
            </a:r>
            <a:r>
              <a:rPr lang="it-IT" dirty="0"/>
              <a:t> – l’</a:t>
            </a:r>
            <a:r>
              <a:rPr lang="it-IT" dirty="0" err="1"/>
              <a:t>objet</a:t>
            </a:r>
            <a:r>
              <a:rPr lang="it-IT" dirty="0"/>
              <a:t> </a:t>
            </a:r>
            <a:r>
              <a:rPr lang="it-IT" dirty="0" err="1"/>
              <a:t>aimé</a:t>
            </a:r>
            <a:r>
              <a:rPr lang="it-IT" dirty="0"/>
              <a:t> – qui ne </a:t>
            </a:r>
            <a:r>
              <a:rPr lang="it-IT" dirty="0" err="1"/>
              <a:t>parle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 smtClean="0"/>
              <a:t>. [</a:t>
            </a:r>
            <a:r>
              <a:rPr lang="mr-IN" dirty="0" smtClean="0"/>
              <a:t>…</a:t>
            </a:r>
            <a:r>
              <a:rPr lang="it-IT" dirty="0" smtClean="0"/>
              <a:t>] Je </a:t>
            </a:r>
            <a:r>
              <a:rPr lang="it-IT" dirty="0" err="1" smtClean="0"/>
              <a:t>tiens</a:t>
            </a:r>
            <a:r>
              <a:rPr lang="it-IT" dirty="0" smtClean="0"/>
              <a:t> sans fin à l’</a:t>
            </a:r>
            <a:r>
              <a:rPr lang="it-IT" dirty="0" err="1" smtClean="0"/>
              <a:t>abstent</a:t>
            </a:r>
            <a:r>
              <a:rPr lang="it-IT" dirty="0" smtClean="0"/>
              <a:t> le </a:t>
            </a:r>
            <a:r>
              <a:rPr lang="it-IT" dirty="0" err="1" smtClean="0"/>
              <a:t>discours</a:t>
            </a:r>
            <a:r>
              <a:rPr lang="it-IT" dirty="0" smtClean="0"/>
              <a:t> de son </a:t>
            </a:r>
            <a:r>
              <a:rPr lang="it-IT" dirty="0" err="1" smtClean="0"/>
              <a:t>absence</a:t>
            </a:r>
            <a:r>
              <a:rPr lang="it-IT" dirty="0" smtClean="0"/>
              <a:t>; situation en somme </a:t>
            </a:r>
            <a:r>
              <a:rPr lang="it-IT" dirty="0" err="1" smtClean="0"/>
              <a:t>inouie</a:t>
            </a:r>
            <a:r>
              <a:rPr lang="it-IT" dirty="0" smtClean="0"/>
              <a:t>; l’</a:t>
            </a:r>
            <a:r>
              <a:rPr lang="it-IT" dirty="0" err="1" smtClean="0"/>
              <a:t>autre</a:t>
            </a:r>
            <a:r>
              <a:rPr lang="it-IT" dirty="0" smtClean="0"/>
              <a:t> est </a:t>
            </a:r>
            <a:r>
              <a:rPr lang="it-IT" dirty="0" err="1" smtClean="0"/>
              <a:t>absent</a:t>
            </a:r>
            <a:r>
              <a:rPr lang="it-IT" dirty="0" smtClean="0"/>
              <a:t> </a:t>
            </a:r>
            <a:r>
              <a:rPr lang="it-IT" dirty="0" err="1" smtClean="0"/>
              <a:t>comme</a:t>
            </a:r>
            <a:r>
              <a:rPr lang="it-IT" dirty="0" smtClean="0"/>
              <a:t> </a:t>
            </a:r>
            <a:r>
              <a:rPr lang="it-IT" dirty="0" err="1" smtClean="0"/>
              <a:t>référent</a:t>
            </a:r>
            <a:r>
              <a:rPr lang="it-IT" dirty="0" smtClean="0"/>
              <a:t>, </a:t>
            </a:r>
            <a:r>
              <a:rPr lang="it-IT" dirty="0" err="1" smtClean="0"/>
              <a:t>présent</a:t>
            </a:r>
            <a:r>
              <a:rPr lang="it-IT" dirty="0" smtClean="0"/>
              <a:t> </a:t>
            </a:r>
            <a:r>
              <a:rPr lang="it-IT" dirty="0" err="1" smtClean="0"/>
              <a:t>comme</a:t>
            </a:r>
            <a:r>
              <a:rPr lang="it-IT" dirty="0" smtClean="0"/>
              <a:t> </a:t>
            </a:r>
            <a:r>
              <a:rPr lang="it-IT" dirty="0" err="1" smtClean="0"/>
              <a:t>allocutarire</a:t>
            </a:r>
            <a:r>
              <a:rPr lang="it-IT" dirty="0" smtClean="0"/>
              <a:t>. De </a:t>
            </a:r>
            <a:r>
              <a:rPr lang="it-IT" dirty="0" err="1" smtClean="0"/>
              <a:t>cette</a:t>
            </a:r>
            <a:r>
              <a:rPr lang="it-IT" dirty="0" smtClean="0"/>
              <a:t> </a:t>
            </a:r>
            <a:r>
              <a:rPr lang="it-IT" dirty="0" err="1" smtClean="0"/>
              <a:t>distorsion</a:t>
            </a:r>
            <a:r>
              <a:rPr lang="it-IT" dirty="0" smtClean="0"/>
              <a:t> </a:t>
            </a:r>
            <a:r>
              <a:rPr lang="it-IT" dirty="0" err="1" smtClean="0"/>
              <a:t>singuliére</a:t>
            </a:r>
            <a:r>
              <a:rPr lang="it-IT" dirty="0" smtClean="0"/>
              <a:t>, </a:t>
            </a:r>
            <a:r>
              <a:rPr lang="it-IT" dirty="0" err="1" smtClean="0"/>
              <a:t>nait</a:t>
            </a:r>
            <a:r>
              <a:rPr lang="it-IT" dirty="0" smtClean="0"/>
              <a:t> une sorte de </a:t>
            </a:r>
            <a:r>
              <a:rPr lang="it-IT" dirty="0" err="1" smtClean="0"/>
              <a:t>présent</a:t>
            </a:r>
            <a:r>
              <a:rPr lang="it-IT" dirty="0" smtClean="0"/>
              <a:t> </a:t>
            </a:r>
            <a:r>
              <a:rPr lang="it-IT" dirty="0" err="1" smtClean="0"/>
              <a:t>inspoutenable</a:t>
            </a:r>
            <a:r>
              <a:rPr lang="it-IT" dirty="0" smtClean="0"/>
              <a:t> [</a:t>
            </a:r>
            <a:r>
              <a:rPr lang="mr-IN" dirty="0" smtClean="0"/>
              <a:t>…</a:t>
            </a:r>
            <a:r>
              <a:rPr lang="it-IT" dirty="0" smtClean="0"/>
              <a:t>] de </a:t>
            </a:r>
            <a:r>
              <a:rPr lang="it-IT" dirty="0" err="1" smtClean="0"/>
              <a:t>temps</a:t>
            </a:r>
            <a:r>
              <a:rPr lang="it-IT" dirty="0" smtClean="0"/>
              <a:t> </a:t>
            </a:r>
            <a:r>
              <a:rPr lang="it-IT" dirty="0" err="1" smtClean="0"/>
              <a:t>dicfficile</a:t>
            </a:r>
            <a:r>
              <a:rPr lang="it-IT" dirty="0" smtClean="0"/>
              <a:t>: un pur </a:t>
            </a:r>
            <a:r>
              <a:rPr lang="it-IT" dirty="0" err="1" smtClean="0"/>
              <a:t>morceau</a:t>
            </a:r>
            <a:r>
              <a:rPr lang="it-IT" dirty="0" smtClean="0"/>
              <a:t> d’</a:t>
            </a:r>
            <a:r>
              <a:rPr lang="it-IT" dirty="0" err="1" smtClean="0"/>
              <a:t>angoisse</a:t>
            </a:r>
            <a:r>
              <a:rPr lang="it-IT" dirty="0" smtClean="0"/>
              <a:t>. (</a:t>
            </a:r>
            <a:r>
              <a:rPr lang="it-IT" dirty="0" err="1" smtClean="0"/>
              <a:t>Fr</a:t>
            </a:r>
            <a:r>
              <a:rPr lang="it-IT" dirty="0" smtClean="0"/>
              <a:t>. pp. 7, 22-23)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027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Barthes</a:t>
            </a:r>
            <a:r>
              <a:rPr lang="it-IT" dirty="0" smtClean="0"/>
              <a:t> ci aiuta a a comprendere la struttura di </a:t>
            </a:r>
            <a:r>
              <a:rPr lang="it-IT" dirty="0"/>
              <a:t>M</a:t>
            </a:r>
            <a:r>
              <a:rPr lang="it-IT" dirty="0" smtClean="0"/>
              <a:t>alina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funzione riflessiva dello “</a:t>
            </a:r>
            <a:r>
              <a:rPr lang="it-IT" dirty="0" err="1" smtClean="0"/>
              <a:t>staging</a:t>
            </a:r>
            <a:r>
              <a:rPr lang="it-IT" dirty="0" smtClean="0"/>
              <a:t> of </a:t>
            </a:r>
            <a:r>
              <a:rPr lang="it-IT" dirty="0" err="1" smtClean="0"/>
              <a:t>language</a:t>
            </a:r>
            <a:r>
              <a:rPr lang="it-IT" dirty="0" smtClean="0"/>
              <a:t>” (</a:t>
            </a:r>
            <a:r>
              <a:rPr lang="it-IT" dirty="0" err="1" smtClean="0"/>
              <a:t>McMurtry</a:t>
            </a:r>
            <a:r>
              <a:rPr lang="it-IT" dirty="0" smtClean="0"/>
              <a:t> 2012, p. 162-166) cfr. pdf messo su piattaforma)</a:t>
            </a:r>
          </a:p>
          <a:p>
            <a:r>
              <a:rPr lang="it-IT" dirty="0" smtClean="0"/>
              <a:t>lista di </a:t>
            </a:r>
            <a:r>
              <a:rPr lang="it-IT" dirty="0" err="1" smtClean="0"/>
              <a:t>dramatis</a:t>
            </a:r>
            <a:r>
              <a:rPr lang="it-IT" dirty="0" smtClean="0"/>
              <a:t> </a:t>
            </a:r>
            <a:r>
              <a:rPr lang="it-IT" dirty="0" err="1" smtClean="0"/>
              <a:t>personae</a:t>
            </a:r>
            <a:endParaRPr lang="it-IT" dirty="0" smtClean="0"/>
          </a:p>
          <a:p>
            <a:r>
              <a:rPr lang="it-IT" dirty="0" smtClean="0"/>
              <a:t>dichiarazione di unità di tempo e luogo (Zeit </a:t>
            </a:r>
            <a:r>
              <a:rPr lang="it-IT" dirty="0" err="1" smtClean="0"/>
              <a:t>Heute</a:t>
            </a:r>
            <a:r>
              <a:rPr lang="it-IT" dirty="0" smtClean="0"/>
              <a:t>, </a:t>
            </a:r>
            <a:r>
              <a:rPr lang="it-IT" dirty="0" err="1" smtClean="0"/>
              <a:t>Ort</a:t>
            </a:r>
            <a:r>
              <a:rPr lang="it-IT" dirty="0" smtClean="0"/>
              <a:t> </a:t>
            </a:r>
            <a:r>
              <a:rPr lang="it-IT" dirty="0" err="1" smtClean="0"/>
              <a:t>Wien</a:t>
            </a:r>
            <a:r>
              <a:rPr lang="it-IT" dirty="0" smtClean="0"/>
              <a:t>)</a:t>
            </a:r>
          </a:p>
          <a:p>
            <a:r>
              <a:rPr lang="it-IT" dirty="0" smtClean="0"/>
              <a:t>romanzo dà voce a un racconto al presente che descrive “</a:t>
            </a:r>
            <a:r>
              <a:rPr lang="it-IT" dirty="0" err="1" smtClean="0"/>
              <a:t>pathologische</a:t>
            </a:r>
            <a:r>
              <a:rPr lang="it-IT" dirty="0" smtClean="0"/>
              <a:t> </a:t>
            </a:r>
            <a:r>
              <a:rPr lang="it-IT" dirty="0" err="1" smtClean="0"/>
              <a:t>Erregung</a:t>
            </a:r>
            <a:r>
              <a:rPr lang="it-IT" dirty="0" smtClean="0"/>
              <a:t>” /TK 3.1., 278 di cui una scrittrice di cui non si conosce il nome se non il pronome personale “ICH”.</a:t>
            </a:r>
          </a:p>
          <a:p>
            <a:r>
              <a:rPr lang="it-IT" dirty="0" smtClean="0"/>
              <a:t>Le SUJET N’EST QU’N EFFET DU LANGAGE”</a:t>
            </a:r>
          </a:p>
          <a:p>
            <a:r>
              <a:rPr lang="it-IT" dirty="0" smtClean="0"/>
              <a:t>Lo stesso scrivere un saggio è per </a:t>
            </a:r>
            <a:r>
              <a:rPr lang="it-IT" dirty="0" err="1" smtClean="0"/>
              <a:t>Barthes</a:t>
            </a:r>
            <a:r>
              <a:rPr lang="it-IT" dirty="0" smtClean="0"/>
              <a:t>: “Essai </a:t>
            </a:r>
            <a:r>
              <a:rPr lang="it-IT" dirty="0" err="1" smtClean="0"/>
              <a:t>comme</a:t>
            </a:r>
            <a:r>
              <a:rPr lang="it-IT" dirty="0" smtClean="0"/>
              <a:t> </a:t>
            </a:r>
            <a:r>
              <a:rPr lang="it-IT" dirty="0" err="1" smtClean="0"/>
              <a:t>simulation</a:t>
            </a:r>
            <a:r>
              <a:rPr lang="it-IT" dirty="0" smtClean="0"/>
              <a:t>  </a:t>
            </a:r>
            <a:r>
              <a:rPr lang="it-IT" dirty="0" err="1"/>
              <a:t>o</a:t>
            </a:r>
            <a:r>
              <a:rPr lang="it-IT" dirty="0" err="1" smtClean="0"/>
              <a:t>u</a:t>
            </a:r>
            <a:r>
              <a:rPr lang="it-IT" dirty="0" smtClean="0"/>
              <a:t> </a:t>
            </a:r>
            <a:r>
              <a:rPr lang="it-IT" dirty="0" err="1" smtClean="0"/>
              <a:t>thèatre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(</a:t>
            </a:r>
            <a:r>
              <a:rPr lang="it-IT" dirty="0" err="1" smtClean="0"/>
              <a:t>R</a:t>
            </a:r>
            <a:r>
              <a:rPr lang="it-IT" dirty="0" smtClean="0"/>
              <a:t>. </a:t>
            </a:r>
            <a:r>
              <a:rPr lang="it-IT" dirty="0" err="1" smtClean="0"/>
              <a:t>Bensmaia</a:t>
            </a:r>
            <a:r>
              <a:rPr lang="it-IT" dirty="0" smtClean="0"/>
              <a:t>, </a:t>
            </a:r>
            <a:r>
              <a:rPr lang="it-IT" dirty="0" err="1" smtClean="0"/>
              <a:t>Barthes</a:t>
            </a:r>
            <a:r>
              <a:rPr lang="it-IT" dirty="0" smtClean="0"/>
              <a:t> à l’essai, </a:t>
            </a:r>
            <a:r>
              <a:rPr lang="it-IT" dirty="0" err="1" smtClean="0"/>
              <a:t>Narr</a:t>
            </a:r>
            <a:r>
              <a:rPr lang="it-IT" dirty="0" smtClean="0"/>
              <a:t>, </a:t>
            </a:r>
            <a:r>
              <a:rPr lang="it-IT" dirty="0" err="1" smtClean="0"/>
              <a:t>Tuebingen</a:t>
            </a:r>
            <a:r>
              <a:rPr lang="it-IT" dirty="0" smtClean="0"/>
              <a:t> 1986)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986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Bachmann, </a:t>
            </a:r>
            <a:r>
              <a:rPr lang="it-IT" dirty="0" err="1" smtClean="0"/>
              <a:t>Wir</a:t>
            </a:r>
            <a:r>
              <a:rPr lang="it-IT" dirty="0" smtClean="0"/>
              <a:t> </a:t>
            </a:r>
            <a:r>
              <a:rPr lang="it-IT" dirty="0" err="1" smtClean="0"/>
              <a:t>müssen</a:t>
            </a:r>
            <a:r>
              <a:rPr lang="it-IT" dirty="0" smtClean="0"/>
              <a:t> </a:t>
            </a:r>
            <a:r>
              <a:rPr lang="it-IT" dirty="0" err="1" smtClean="0"/>
              <a:t>wahre</a:t>
            </a:r>
            <a:r>
              <a:rPr lang="it-IT" dirty="0" smtClean="0"/>
              <a:t> </a:t>
            </a:r>
            <a:r>
              <a:rPr lang="it-IT" dirty="0" err="1" smtClean="0"/>
              <a:t>Sätze</a:t>
            </a:r>
            <a:r>
              <a:rPr lang="it-IT" dirty="0" smtClean="0"/>
              <a:t> </a:t>
            </a:r>
            <a:r>
              <a:rPr lang="it-IT" dirty="0" err="1" smtClean="0"/>
              <a:t>finden</a:t>
            </a:r>
            <a:r>
              <a:rPr lang="it-IT" dirty="0" smtClean="0"/>
              <a:t> (In cerca di frasi vere), </a:t>
            </a:r>
            <a:r>
              <a:rPr lang="it-IT" dirty="0" err="1" smtClean="0"/>
              <a:t>interv</a:t>
            </a:r>
            <a:r>
              <a:rPr lang="it-IT" dirty="0" smtClean="0"/>
              <a:t> con </a:t>
            </a:r>
            <a:r>
              <a:rPr lang="it-IT" dirty="0" err="1" smtClean="0"/>
              <a:t>Veit</a:t>
            </a:r>
            <a:r>
              <a:rPr lang="it-IT" dirty="0" smtClean="0"/>
              <a:t> </a:t>
            </a:r>
            <a:r>
              <a:rPr lang="it-IT" dirty="0" err="1" smtClean="0"/>
              <a:t>Mölter</a:t>
            </a:r>
            <a:r>
              <a:rPr lang="it-IT" dirty="0" smtClean="0"/>
              <a:t>, p. 74 23 marzo 1971)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Liebe</a:t>
            </a:r>
            <a:r>
              <a:rPr lang="it-IT" dirty="0" smtClean="0"/>
              <a:t> </a:t>
            </a:r>
            <a:r>
              <a:rPr lang="it-IT" dirty="0" err="1" smtClean="0"/>
              <a:t>führt</a:t>
            </a:r>
            <a:r>
              <a:rPr lang="it-IT" dirty="0" smtClean="0"/>
              <a:t> in die </a:t>
            </a:r>
            <a:r>
              <a:rPr lang="it-IT" dirty="0" err="1" smtClean="0"/>
              <a:t>tiefste</a:t>
            </a:r>
            <a:r>
              <a:rPr lang="it-IT" dirty="0" smtClean="0"/>
              <a:t> </a:t>
            </a:r>
            <a:r>
              <a:rPr lang="it-IT" dirty="0" err="1" smtClean="0"/>
              <a:t>Einsamkeit</a:t>
            </a:r>
            <a:r>
              <a:rPr lang="it-IT" dirty="0" smtClean="0"/>
              <a:t>. </a:t>
            </a:r>
            <a:r>
              <a:rPr lang="it-IT" dirty="0" err="1" smtClean="0"/>
              <a:t>Wenn</a:t>
            </a:r>
            <a:r>
              <a:rPr lang="it-IT" dirty="0" smtClean="0"/>
              <a:t> </a:t>
            </a:r>
            <a:r>
              <a:rPr lang="it-IT" dirty="0" err="1" smtClean="0"/>
              <a:t>sie</a:t>
            </a:r>
            <a:r>
              <a:rPr lang="it-IT" dirty="0" smtClean="0"/>
              <a:t> </a:t>
            </a:r>
            <a:r>
              <a:rPr lang="it-IT" dirty="0" err="1" smtClean="0"/>
              <a:t>ein</a:t>
            </a:r>
            <a:r>
              <a:rPr lang="it-IT" dirty="0" smtClean="0"/>
              <a:t> </a:t>
            </a:r>
            <a:r>
              <a:rPr lang="it-IT" dirty="0" err="1" smtClean="0"/>
              <a:t>ekstatischer</a:t>
            </a:r>
            <a:r>
              <a:rPr lang="it-IT" dirty="0" smtClean="0"/>
              <a:t> </a:t>
            </a:r>
            <a:r>
              <a:rPr lang="it-IT" dirty="0" err="1" smtClean="0"/>
              <a:t>Zustand</a:t>
            </a:r>
            <a:r>
              <a:rPr lang="it-IT" dirty="0" smtClean="0"/>
              <a:t> </a:t>
            </a:r>
            <a:r>
              <a:rPr lang="it-IT" dirty="0" err="1" smtClean="0"/>
              <a:t>ist</a:t>
            </a:r>
            <a:r>
              <a:rPr lang="it-IT" dirty="0" smtClean="0"/>
              <a:t>, </a:t>
            </a:r>
            <a:r>
              <a:rPr lang="it-IT" dirty="0" err="1" smtClean="0"/>
              <a:t>dann</a:t>
            </a:r>
            <a:r>
              <a:rPr lang="it-IT" dirty="0" smtClean="0"/>
              <a:t> </a:t>
            </a:r>
            <a:r>
              <a:rPr lang="it-IT" dirty="0" err="1" smtClean="0"/>
              <a:t>ist</a:t>
            </a:r>
            <a:r>
              <a:rPr lang="it-IT" dirty="0" smtClean="0"/>
              <a:t> man in </a:t>
            </a:r>
            <a:r>
              <a:rPr lang="it-IT" dirty="0" err="1" smtClean="0"/>
              <a:t>keinem</a:t>
            </a:r>
            <a:r>
              <a:rPr lang="it-IT" dirty="0" smtClean="0"/>
              <a:t> </a:t>
            </a:r>
            <a:r>
              <a:rPr lang="it-IT" dirty="0" err="1" smtClean="0"/>
              <a:t>Zustand</a:t>
            </a:r>
            <a:r>
              <a:rPr lang="it-IT" dirty="0" smtClean="0"/>
              <a:t> </a:t>
            </a:r>
            <a:r>
              <a:rPr lang="it-IT" dirty="0" err="1" smtClean="0"/>
              <a:t>mehr</a:t>
            </a:r>
            <a:r>
              <a:rPr lang="it-IT" dirty="0" smtClean="0"/>
              <a:t>, in </a:t>
            </a:r>
            <a:r>
              <a:rPr lang="it-IT" dirty="0" err="1" smtClean="0"/>
              <a:t>dem</a:t>
            </a:r>
            <a:r>
              <a:rPr lang="it-IT" dirty="0" smtClean="0"/>
              <a:t> man </a:t>
            </a:r>
            <a:r>
              <a:rPr lang="it-IT" dirty="0" err="1" smtClean="0"/>
              <a:t>sich</a:t>
            </a:r>
            <a:r>
              <a:rPr lang="it-IT" dirty="0" smtClean="0"/>
              <a:t> </a:t>
            </a:r>
            <a:r>
              <a:rPr lang="it-IT" dirty="0" err="1" smtClean="0"/>
              <a:t>durch</a:t>
            </a:r>
            <a:r>
              <a:rPr lang="it-IT" dirty="0" smtClean="0"/>
              <a:t> die </a:t>
            </a:r>
            <a:r>
              <a:rPr lang="it-IT" dirty="0" err="1" smtClean="0"/>
              <a:t>Welt</a:t>
            </a:r>
            <a:r>
              <a:rPr lang="it-IT" dirty="0" smtClean="0"/>
              <a:t> </a:t>
            </a:r>
            <a:r>
              <a:rPr lang="it-IT" dirty="0" err="1" smtClean="0"/>
              <a:t>bewegen</a:t>
            </a:r>
            <a:r>
              <a:rPr lang="it-IT" dirty="0" smtClean="0"/>
              <a:t> </a:t>
            </a:r>
            <a:r>
              <a:rPr lang="it-IT" dirty="0" err="1" smtClean="0"/>
              <a:t>kann</a:t>
            </a:r>
            <a:r>
              <a:rPr lang="it-IT" dirty="0" smtClean="0"/>
              <a:t>. (</a:t>
            </a:r>
            <a:r>
              <a:rPr lang="mr-IN" dirty="0" smtClean="0"/>
              <a:t>…</a:t>
            </a:r>
            <a:r>
              <a:rPr lang="de-DE" dirty="0" smtClean="0"/>
              <a:t>) Die Liebe ist für das ich im Buch von solcher Ausschließlichkeit, </a:t>
            </a:r>
            <a:r>
              <a:rPr lang="de-DE" dirty="0" err="1" smtClean="0"/>
              <a:t>daß</a:t>
            </a:r>
            <a:r>
              <a:rPr lang="de-DE" dirty="0" smtClean="0"/>
              <a:t> nichts daneben Platz hat. Sie drückt sich nicht durch ein Geschehen aus, sondern durch Intensität, durch </a:t>
            </a:r>
            <a:r>
              <a:rPr lang="de-DE" dirty="0" err="1" smtClean="0"/>
              <a:t>Fabnatismus</a:t>
            </a:r>
            <a:r>
              <a:rPr lang="de-DE" dirty="0" smtClean="0"/>
              <a:t>. Diese Art von Liebe kann nicht in der Zeit bestehen.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248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</a:t>
            </a:r>
            <a:r>
              <a:rPr lang="it-IT" dirty="0" err="1" smtClean="0"/>
              <a:t>Wirkung</a:t>
            </a:r>
            <a:r>
              <a:rPr lang="it-IT" dirty="0" smtClean="0"/>
              <a:t>”, </a:t>
            </a:r>
            <a:r>
              <a:rPr lang="it-IT" dirty="0" err="1" smtClean="0"/>
              <a:t>Intensität</a:t>
            </a:r>
            <a:r>
              <a:rPr lang="it-IT" dirty="0" smtClean="0"/>
              <a:t>, Effetto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Modo di esprimersi dell’io</a:t>
            </a:r>
          </a:p>
          <a:p>
            <a:r>
              <a:rPr lang="it-IT" dirty="0" smtClean="0"/>
              <a:t>Incipit </a:t>
            </a:r>
            <a:r>
              <a:rPr lang="mr-IN" dirty="0" smtClean="0"/>
              <a:t>–</a:t>
            </a:r>
            <a:r>
              <a:rPr lang="it-IT" dirty="0" smtClean="0"/>
              <a:t> ritmo concitato e “lirico”</a:t>
            </a:r>
          </a:p>
          <a:p>
            <a:r>
              <a:rPr lang="it-IT" dirty="0" smtClean="0"/>
              <a:t>sintagmi pulsanti</a:t>
            </a:r>
          </a:p>
          <a:p>
            <a:r>
              <a:rPr lang="it-IT" dirty="0" smtClean="0"/>
              <a:t>carattere non descrittivo </a:t>
            </a:r>
            <a:r>
              <a:rPr lang="mr-IN" dirty="0" smtClean="0"/>
              <a:t>–</a:t>
            </a:r>
            <a:r>
              <a:rPr lang="it-IT" dirty="0" smtClean="0"/>
              <a:t> focus su azione, performance, ma focalizzazione interiore:</a:t>
            </a:r>
          </a:p>
          <a:p>
            <a:r>
              <a:rPr lang="it-IT" dirty="0" smtClean="0"/>
              <a:t>”die </a:t>
            </a:r>
            <a:r>
              <a:rPr lang="it-IT" dirty="0" err="1" smtClean="0"/>
              <a:t>Aktion</a:t>
            </a:r>
            <a:r>
              <a:rPr lang="it-IT" dirty="0" smtClean="0"/>
              <a:t> </a:t>
            </a:r>
            <a:r>
              <a:rPr lang="it-IT" dirty="0" err="1" smtClean="0"/>
              <a:t>ist</a:t>
            </a:r>
            <a:r>
              <a:rPr lang="it-IT" dirty="0" smtClean="0"/>
              <a:t> </a:t>
            </a:r>
            <a:r>
              <a:rPr lang="it-IT" dirty="0" err="1" smtClean="0"/>
              <a:t>ja</a:t>
            </a:r>
            <a:r>
              <a:rPr lang="it-IT" dirty="0" smtClean="0"/>
              <a:t> </a:t>
            </a:r>
            <a:r>
              <a:rPr lang="it-IT" dirty="0" err="1" smtClean="0"/>
              <a:t>ganz</a:t>
            </a:r>
            <a:r>
              <a:rPr lang="it-IT" dirty="0" smtClean="0"/>
              <a:t> </a:t>
            </a:r>
            <a:r>
              <a:rPr lang="it-IT" dirty="0" err="1" smtClean="0"/>
              <a:t>ins</a:t>
            </a:r>
            <a:r>
              <a:rPr lang="it-IT" dirty="0" smtClean="0"/>
              <a:t> </a:t>
            </a:r>
            <a:r>
              <a:rPr lang="it-IT" dirty="0" err="1" smtClean="0"/>
              <a:t>Innere</a:t>
            </a:r>
            <a:r>
              <a:rPr lang="it-IT" dirty="0" smtClean="0"/>
              <a:t> </a:t>
            </a:r>
            <a:r>
              <a:rPr lang="it-IT" dirty="0" err="1" smtClean="0"/>
              <a:t>verlegt</a:t>
            </a:r>
            <a:r>
              <a:rPr lang="it-IT" dirty="0" smtClean="0"/>
              <a:t>.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meine</a:t>
            </a:r>
            <a:r>
              <a:rPr lang="it-IT" dirty="0" smtClean="0"/>
              <a:t> </a:t>
            </a:r>
            <a:r>
              <a:rPr lang="it-IT" dirty="0" err="1" smtClean="0"/>
              <a:t>sie</a:t>
            </a:r>
            <a:r>
              <a:rPr lang="it-IT" dirty="0" smtClean="0"/>
              <a:t> </a:t>
            </a:r>
            <a:r>
              <a:rPr lang="it-IT" dirty="0" err="1" smtClean="0"/>
              <a:t>ist</a:t>
            </a:r>
            <a:r>
              <a:rPr lang="it-IT" dirty="0" smtClean="0"/>
              <a:t> </a:t>
            </a:r>
            <a:r>
              <a:rPr lang="it-IT" dirty="0" err="1" smtClean="0"/>
              <a:t>inwendig</a:t>
            </a:r>
            <a:r>
              <a:rPr lang="it-IT" dirty="0" smtClean="0"/>
              <a:t>, </a:t>
            </a:r>
            <a:r>
              <a:rPr lang="it-IT" dirty="0" err="1" smtClean="0"/>
              <a:t>innerlich</a:t>
            </a:r>
            <a:r>
              <a:rPr lang="it-IT" dirty="0" smtClean="0"/>
              <a:t> </a:t>
            </a:r>
            <a:r>
              <a:rPr lang="it-IT" dirty="0" err="1" smtClean="0"/>
              <a:t>ist</a:t>
            </a:r>
            <a:r>
              <a:rPr lang="it-IT" dirty="0" smtClean="0"/>
              <a:t> </a:t>
            </a:r>
            <a:r>
              <a:rPr lang="it-IT" dirty="0" err="1" smtClean="0"/>
              <a:t>sie</a:t>
            </a:r>
            <a:r>
              <a:rPr lang="it-IT" dirty="0" smtClean="0"/>
              <a:t> </a:t>
            </a:r>
            <a:r>
              <a:rPr lang="it-IT" dirty="0" err="1" smtClean="0"/>
              <a:t>ünerhaupt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. Die </a:t>
            </a:r>
            <a:r>
              <a:rPr lang="it-IT" dirty="0" err="1" smtClean="0"/>
              <a:t>großen</a:t>
            </a:r>
            <a:r>
              <a:rPr lang="it-IT" dirty="0" smtClean="0"/>
              <a:t> </a:t>
            </a:r>
            <a:r>
              <a:rPr lang="it-IT" dirty="0" err="1" smtClean="0"/>
              <a:t>Aufregungen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/>
              <a:t> </a:t>
            </a:r>
            <a:r>
              <a:rPr lang="it-IT" dirty="0" smtClean="0"/>
              <a:t>“</a:t>
            </a:r>
            <a:r>
              <a:rPr lang="it-IT" dirty="0" err="1" smtClean="0"/>
              <a:t>Ich</a:t>
            </a:r>
            <a:r>
              <a:rPr lang="it-IT" dirty="0" smtClean="0"/>
              <a:t>” </a:t>
            </a:r>
            <a:r>
              <a:rPr lang="it-IT" dirty="0" err="1" smtClean="0"/>
              <a:t>entstehen</a:t>
            </a:r>
            <a:r>
              <a:rPr lang="it-IT" dirty="0" smtClean="0"/>
              <a:t> </a:t>
            </a:r>
            <a:r>
              <a:rPr lang="it-IT" dirty="0" err="1" smtClean="0"/>
              <a:t>ja</a:t>
            </a:r>
            <a:r>
              <a:rPr lang="it-IT" dirty="0" smtClean="0"/>
              <a:t> </a:t>
            </a:r>
            <a:r>
              <a:rPr lang="it-IT" dirty="0" err="1" smtClean="0"/>
              <a:t>niemalsdurch</a:t>
            </a:r>
            <a:r>
              <a:rPr lang="it-IT" dirty="0" smtClean="0"/>
              <a:t> </a:t>
            </a:r>
            <a:r>
              <a:rPr lang="it-IT" dirty="0" err="1" smtClean="0"/>
              <a:t>äussere</a:t>
            </a:r>
            <a:r>
              <a:rPr lang="it-IT" dirty="0" smtClean="0"/>
              <a:t> </a:t>
            </a:r>
            <a:r>
              <a:rPr lang="it-IT" dirty="0" err="1" smtClean="0"/>
              <a:t>Handlungen</a:t>
            </a:r>
            <a:r>
              <a:rPr lang="it-IT" dirty="0" smtClean="0"/>
              <a:t>, </a:t>
            </a:r>
            <a:r>
              <a:rPr lang="it-IT" dirty="0" err="1" smtClean="0"/>
              <a:t>sondern</a:t>
            </a:r>
            <a:r>
              <a:rPr lang="it-IT" dirty="0" smtClean="0"/>
              <a:t> </a:t>
            </a:r>
            <a:r>
              <a:rPr lang="it-IT" dirty="0" err="1" smtClean="0"/>
              <a:t>durch</a:t>
            </a:r>
            <a:r>
              <a:rPr lang="it-IT" dirty="0" smtClean="0"/>
              <a:t> </a:t>
            </a:r>
            <a:r>
              <a:rPr lang="it-IT" dirty="0" err="1" smtClean="0"/>
              <a:t>Auseinandersetzungen</a:t>
            </a:r>
            <a:r>
              <a:rPr lang="it-IT" dirty="0" smtClean="0"/>
              <a:t> </a:t>
            </a:r>
            <a:r>
              <a:rPr lang="it-IT" dirty="0" err="1" smtClean="0"/>
              <a:t>mit</a:t>
            </a:r>
            <a:r>
              <a:rPr lang="it-IT" dirty="0" smtClean="0"/>
              <a:t> </a:t>
            </a:r>
            <a:r>
              <a:rPr lang="it-IT" dirty="0" err="1" smtClean="0"/>
              <a:t>sich</a:t>
            </a:r>
            <a:r>
              <a:rPr lang="it-IT" dirty="0" smtClean="0"/>
              <a:t> </a:t>
            </a:r>
            <a:r>
              <a:rPr lang="it-IT" dirty="0" err="1" smtClean="0"/>
              <a:t>selbst</a:t>
            </a:r>
            <a:r>
              <a:rPr lang="it-IT" dirty="0" smtClean="0"/>
              <a:t>” (</a:t>
            </a:r>
            <a:r>
              <a:rPr lang="it-IT" dirty="0" err="1" smtClean="0"/>
              <a:t>Bachann</a:t>
            </a:r>
            <a:r>
              <a:rPr lang="it-IT" dirty="0" smtClean="0"/>
              <a:t>, </a:t>
            </a:r>
            <a:r>
              <a:rPr lang="mr-IN" dirty="0" smtClean="0"/>
              <a:t>…</a:t>
            </a:r>
            <a:r>
              <a:rPr lang="it-IT" dirty="0" err="1"/>
              <a:t>w</a:t>
            </a:r>
            <a:r>
              <a:rPr lang="it-IT" dirty="0" err="1" smtClean="0"/>
              <a:t>ahre</a:t>
            </a:r>
            <a:r>
              <a:rPr lang="it-IT" dirty="0" smtClean="0"/>
              <a:t> </a:t>
            </a:r>
            <a:r>
              <a:rPr lang="it-IT" dirty="0" err="1" smtClean="0"/>
              <a:t>Sätze</a:t>
            </a:r>
            <a:r>
              <a:rPr lang="it-IT" dirty="0" smtClean="0"/>
              <a:t> </a:t>
            </a:r>
            <a:r>
              <a:rPr lang="it-IT" dirty="0" err="1" smtClean="0"/>
              <a:t>finden</a:t>
            </a:r>
            <a:r>
              <a:rPr lang="mr-IN" dirty="0" smtClean="0"/>
              <a:t>…</a:t>
            </a:r>
            <a:r>
              <a:rPr lang="de-DE" dirty="0" smtClean="0"/>
              <a:t>, </a:t>
            </a:r>
            <a:r>
              <a:rPr lang="de-DE" dirty="0" err="1" smtClean="0"/>
              <a:t>Interv</a:t>
            </a:r>
            <a:r>
              <a:rPr lang="de-DE" dirty="0" smtClean="0"/>
              <a:t>. Ilse Heim, 5.5.1971, p.74)</a:t>
            </a:r>
          </a:p>
          <a:p>
            <a:r>
              <a:rPr lang="de-DE" dirty="0" smtClean="0"/>
              <a:t>non </a:t>
            </a:r>
            <a:r>
              <a:rPr lang="de-DE" dirty="0" err="1" smtClean="0"/>
              <a:t>una</a:t>
            </a:r>
            <a:r>
              <a:rPr lang="de-DE" dirty="0" smtClean="0"/>
              <a:t> </a:t>
            </a:r>
            <a:r>
              <a:rPr lang="de-DE" dirty="0" err="1" smtClean="0"/>
              <a:t>autobiografia</a:t>
            </a:r>
            <a:r>
              <a:rPr lang="de-DE" dirty="0" smtClean="0"/>
              <a:t> </a:t>
            </a:r>
            <a:r>
              <a:rPr lang="de-DE" dirty="0" err="1" smtClean="0"/>
              <a:t>melodrammatica</a:t>
            </a:r>
            <a:r>
              <a:rPr lang="de-DE" dirty="0" smtClean="0"/>
              <a:t>, </a:t>
            </a:r>
            <a:r>
              <a:rPr lang="de-DE" dirty="0" err="1" smtClean="0"/>
              <a:t>ma</a:t>
            </a:r>
            <a:r>
              <a:rPr lang="de-DE" dirty="0" smtClean="0"/>
              <a:t> </a:t>
            </a:r>
            <a:r>
              <a:rPr lang="de-DE" dirty="0" err="1" smtClean="0"/>
              <a:t>riflessione</a:t>
            </a:r>
            <a:r>
              <a:rPr lang="de-DE" dirty="0" smtClean="0"/>
              <a:t> </a:t>
            </a:r>
            <a:r>
              <a:rPr lang="de-DE" dirty="0" err="1" smtClean="0"/>
              <a:t>su</a:t>
            </a:r>
            <a:r>
              <a:rPr lang="de-DE" dirty="0" smtClean="0"/>
              <a:t> „einen geistigen Prozess eines Ichs, aber nicht das Erzählen von Lebensläufen, Privatgeschichten und ähnlichen Peinlichkeiten“ (Bachmann, Wahre Sätze.., Int. </a:t>
            </a:r>
            <a:r>
              <a:rPr lang="de-DE" dirty="0" err="1" smtClean="0"/>
              <a:t>con</a:t>
            </a:r>
            <a:r>
              <a:rPr lang="de-DE" dirty="0" smtClean="0"/>
              <a:t> </a:t>
            </a:r>
            <a:r>
              <a:rPr lang="de-DE" dirty="0" err="1" smtClean="0"/>
              <a:t>Ekkerhart</a:t>
            </a:r>
            <a:r>
              <a:rPr lang="de-DE" dirty="0" smtClean="0"/>
              <a:t> Rudolph, p. 88, 23.3. 1971)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1887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dalla dimensione lirica alla prosa drammatica (rottura dello schema epico)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passaggio dall’articolazione lirica della sofferenza alla sua messa “in scena”. La prosa drammatica mette in relazione questa sofferenza con le sue implicazioni storiche e sociali</a:t>
            </a:r>
          </a:p>
          <a:p>
            <a:r>
              <a:rPr lang="it-IT" dirty="0" smtClean="0"/>
              <a:t>lista delle </a:t>
            </a:r>
            <a:r>
              <a:rPr lang="it-IT" dirty="0" err="1" smtClean="0"/>
              <a:t>dramatis</a:t>
            </a:r>
            <a:r>
              <a:rPr lang="it-IT" dirty="0" smtClean="0"/>
              <a:t> </a:t>
            </a:r>
            <a:r>
              <a:rPr lang="it-IT" dirty="0" err="1" smtClean="0"/>
              <a:t>personae</a:t>
            </a:r>
            <a:r>
              <a:rPr lang="it-IT" dirty="0" smtClean="0"/>
              <a:t> circoscrive subito un perimetro non-realistico della narrazione</a:t>
            </a:r>
          </a:p>
          <a:p>
            <a:r>
              <a:rPr lang="it-IT" dirty="0" smtClean="0"/>
              <a:t>vengono forniti minimi dettagli biografici di ciascun personaggio</a:t>
            </a:r>
          </a:p>
          <a:p>
            <a:r>
              <a:rPr lang="it-IT" dirty="0" smtClean="0"/>
              <a:t>immediatamente dopo comincia una sorta di flusso di coscienza in cui si può riconoscere un “accesso” </a:t>
            </a:r>
            <a:r>
              <a:rPr lang="it-IT" dirty="0" err="1" smtClean="0"/>
              <a:t>barthesiano</a:t>
            </a:r>
            <a:endParaRPr lang="it-IT" dirty="0" smtClean="0"/>
          </a:p>
          <a:p>
            <a:pPr lvl="1"/>
            <a:r>
              <a:rPr lang="it-IT" dirty="0" smtClean="0"/>
              <a:t>(“atto di parola” </a:t>
            </a:r>
            <a:r>
              <a:rPr lang="mr-IN" dirty="0" smtClean="0"/>
              <a:t>–</a:t>
            </a:r>
            <a:r>
              <a:rPr lang="it-IT" dirty="0" smtClean="0"/>
              <a:t> atto di scrittura)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5161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Insostenibilità</a:t>
            </a:r>
            <a:br>
              <a:rPr lang="it-IT" dirty="0" smtClean="0"/>
            </a:br>
            <a:r>
              <a:rPr lang="it-IT" dirty="0" err="1" smtClean="0"/>
              <a:t>staging</a:t>
            </a:r>
            <a:r>
              <a:rPr lang="it-IT" dirty="0"/>
              <a:t> </a:t>
            </a:r>
            <a:r>
              <a:rPr lang="it-IT" dirty="0" smtClean="0"/>
              <a:t>di un ”accesso” amoroso/linguistico </a:t>
            </a:r>
            <a:r>
              <a:rPr lang="it-IT" dirty="0" err="1" smtClean="0"/>
              <a:t>barthesiano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- Angoscia e incommensurabilità dell’oggi</a:t>
            </a:r>
          </a:p>
          <a:p>
            <a:pPr marL="0" indent="0">
              <a:buNone/>
            </a:pPr>
            <a:r>
              <a:rPr lang="it-IT" dirty="0" err="1" smtClean="0"/>
              <a:t>Nur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fürchte</a:t>
            </a:r>
            <a:r>
              <a:rPr lang="it-IT" dirty="0" smtClean="0"/>
              <a:t>, es st “</a:t>
            </a:r>
            <a:r>
              <a:rPr lang="it-IT" dirty="0" err="1" smtClean="0"/>
              <a:t>heute</a:t>
            </a:r>
            <a:r>
              <a:rPr lang="it-IT" dirty="0" smtClean="0"/>
              <a:t>”, </a:t>
            </a:r>
            <a:r>
              <a:rPr lang="it-IT" dirty="0" err="1" smtClean="0"/>
              <a:t>das</a:t>
            </a:r>
            <a:r>
              <a:rPr lang="it-IT" dirty="0" smtClean="0"/>
              <a:t> </a:t>
            </a:r>
            <a:r>
              <a:rPr lang="it-IT" dirty="0" err="1" smtClean="0"/>
              <a:t>für</a:t>
            </a:r>
            <a:r>
              <a:rPr lang="it-IT" dirty="0" smtClean="0"/>
              <a:t> </a:t>
            </a:r>
            <a:r>
              <a:rPr lang="it-IT" dirty="0" err="1" smtClean="0"/>
              <a:t>mich</a:t>
            </a:r>
            <a:r>
              <a:rPr lang="it-IT" dirty="0" smtClean="0"/>
              <a:t> </a:t>
            </a:r>
            <a:r>
              <a:rPr lang="it-IT" dirty="0" err="1" smtClean="0"/>
              <a:t>zu</a:t>
            </a:r>
            <a:r>
              <a:rPr lang="it-IT" dirty="0" smtClean="0"/>
              <a:t> </a:t>
            </a:r>
            <a:r>
              <a:rPr lang="it-IT" dirty="0" err="1" smtClean="0"/>
              <a:t>erregend</a:t>
            </a:r>
            <a:r>
              <a:rPr lang="it-IT" dirty="0" smtClean="0"/>
              <a:t> </a:t>
            </a:r>
            <a:r>
              <a:rPr lang="it-IT" dirty="0" err="1" smtClean="0"/>
              <a:t>ist</a:t>
            </a:r>
            <a:r>
              <a:rPr lang="it-IT" dirty="0" smtClean="0"/>
              <a:t>, </a:t>
            </a:r>
            <a:r>
              <a:rPr lang="it-IT" dirty="0" err="1" smtClean="0"/>
              <a:t>zu</a:t>
            </a:r>
            <a:r>
              <a:rPr lang="it-IT" dirty="0" smtClean="0"/>
              <a:t> </a:t>
            </a:r>
            <a:r>
              <a:rPr lang="it-IT" dirty="0" err="1" smtClean="0"/>
              <a:t>maßlos</a:t>
            </a:r>
            <a:r>
              <a:rPr lang="it-IT" dirty="0" smtClean="0"/>
              <a:t>, </a:t>
            </a:r>
            <a:r>
              <a:rPr lang="it-IT" dirty="0" err="1" smtClean="0"/>
              <a:t>zu</a:t>
            </a:r>
            <a:r>
              <a:rPr lang="it-IT" dirty="0" smtClean="0"/>
              <a:t> </a:t>
            </a:r>
            <a:r>
              <a:rPr lang="it-IT" dirty="0" err="1" smtClean="0"/>
              <a:t>ergreifend</a:t>
            </a:r>
            <a:r>
              <a:rPr lang="it-IT" dirty="0" smtClean="0"/>
              <a:t>, und in </a:t>
            </a:r>
            <a:r>
              <a:rPr lang="it-IT" dirty="0" err="1" smtClean="0"/>
              <a:t>dieser</a:t>
            </a:r>
            <a:r>
              <a:rPr lang="it-IT" dirty="0" smtClean="0"/>
              <a:t> </a:t>
            </a:r>
            <a:r>
              <a:rPr lang="it-IT" dirty="0" err="1" smtClean="0"/>
              <a:t>pathologischen</a:t>
            </a:r>
            <a:r>
              <a:rPr lang="it-IT" dirty="0" smtClean="0"/>
              <a:t> </a:t>
            </a:r>
            <a:r>
              <a:rPr lang="it-IT" dirty="0" err="1" smtClean="0"/>
              <a:t>Erregung</a:t>
            </a:r>
            <a:r>
              <a:rPr lang="it-IT" dirty="0" smtClean="0"/>
              <a:t> </a:t>
            </a:r>
            <a:r>
              <a:rPr lang="it-IT" dirty="0" err="1" smtClean="0"/>
              <a:t>wird</a:t>
            </a:r>
            <a:r>
              <a:rPr lang="it-IT" dirty="0" smtClean="0"/>
              <a:t> bis </a:t>
            </a:r>
            <a:r>
              <a:rPr lang="it-IT" dirty="0" err="1" smtClean="0"/>
              <a:t>zum</a:t>
            </a:r>
            <a:r>
              <a:rPr lang="it-IT" dirty="0" smtClean="0"/>
              <a:t> </a:t>
            </a:r>
            <a:r>
              <a:rPr lang="it-IT" dirty="0" err="1" smtClean="0"/>
              <a:t>letzten</a:t>
            </a:r>
            <a:r>
              <a:rPr lang="it-IT" dirty="0" smtClean="0"/>
              <a:t> </a:t>
            </a:r>
            <a:r>
              <a:rPr lang="it-IT" dirty="0" err="1" smtClean="0"/>
              <a:t>Augenblick</a:t>
            </a:r>
            <a:r>
              <a:rPr lang="it-IT" dirty="0" smtClean="0"/>
              <a:t> </a:t>
            </a:r>
            <a:r>
              <a:rPr lang="it-IT" dirty="0" err="1" smtClean="0"/>
              <a:t>für</a:t>
            </a:r>
            <a:r>
              <a:rPr lang="it-IT" dirty="0" smtClean="0"/>
              <a:t> </a:t>
            </a:r>
            <a:r>
              <a:rPr lang="it-IT" dirty="0" err="1" smtClean="0"/>
              <a:t>mich</a:t>
            </a:r>
            <a:r>
              <a:rPr lang="it-IT" dirty="0" smtClean="0"/>
              <a:t> “</a:t>
            </a:r>
            <a:r>
              <a:rPr lang="it-IT" dirty="0" err="1" smtClean="0"/>
              <a:t>heute</a:t>
            </a:r>
            <a:r>
              <a:rPr lang="it-IT" dirty="0" smtClean="0"/>
              <a:t>” </a:t>
            </a:r>
            <a:r>
              <a:rPr lang="it-IT" dirty="0" err="1" smtClean="0"/>
              <a:t>sein</a:t>
            </a:r>
            <a:r>
              <a:rPr lang="it-IT" dirty="0" smtClean="0"/>
              <a:t> (TK 3.1., 277-78)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- l’eccitazione di un presente angosciante e intenso crea le condizioni affinché non si installino nella narrazione una istanza organizzatrice onnisciente, o una cronologia e topografia convenzionali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3135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Non esistono soggetti ma </a:t>
            </a:r>
            <a:r>
              <a:rPr lang="it-IT" dirty="0" err="1" smtClean="0"/>
              <a:t>personae</a:t>
            </a:r>
            <a:r>
              <a:rPr lang="it-IT" dirty="0" smtClean="0"/>
              <a:t> che dinamicamente secondo un moto instabile mettono in scena il discorso amoroso, lo ‘agiscono’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Quarta di copertina della prima edizione: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i="1" dirty="0" smtClean="0"/>
              <a:t>Malina </a:t>
            </a:r>
            <a:r>
              <a:rPr lang="it-IT" i="1" dirty="0" err="1" smtClean="0"/>
              <a:t>ist</a:t>
            </a:r>
            <a:r>
              <a:rPr lang="it-IT" i="1" dirty="0" smtClean="0"/>
              <a:t> </a:t>
            </a:r>
            <a:r>
              <a:rPr lang="it-IT" i="1" dirty="0" err="1" smtClean="0"/>
              <a:t>wohl</a:t>
            </a:r>
            <a:r>
              <a:rPr lang="it-IT" i="1" dirty="0" smtClean="0"/>
              <a:t> die </a:t>
            </a:r>
            <a:r>
              <a:rPr lang="it-IT" i="1" dirty="0" err="1" smtClean="0"/>
              <a:t>denkbar</a:t>
            </a:r>
            <a:r>
              <a:rPr lang="it-IT" i="1" dirty="0" smtClean="0"/>
              <a:t> </a:t>
            </a:r>
            <a:r>
              <a:rPr lang="it-IT" i="1" dirty="0" err="1" smtClean="0"/>
              <a:t>ungewöhnlichste</a:t>
            </a:r>
            <a:r>
              <a:rPr lang="it-IT" i="1" dirty="0" smtClean="0"/>
              <a:t> </a:t>
            </a:r>
            <a:r>
              <a:rPr lang="it-IT" i="1" dirty="0" err="1" smtClean="0"/>
              <a:t>Dreieckgeschichte</a:t>
            </a:r>
            <a:r>
              <a:rPr lang="it-IT" i="1" dirty="0" smtClean="0"/>
              <a:t>: </a:t>
            </a:r>
            <a:r>
              <a:rPr lang="it-IT" i="1" dirty="0" err="1" smtClean="0"/>
              <a:t>weil</a:t>
            </a:r>
            <a:r>
              <a:rPr lang="it-IT" i="1" dirty="0" smtClean="0"/>
              <a:t> </a:t>
            </a:r>
            <a:r>
              <a:rPr lang="it-IT" i="1" dirty="0" err="1" smtClean="0"/>
              <a:t>zwei</a:t>
            </a:r>
            <a:r>
              <a:rPr lang="it-IT" i="1" dirty="0" smtClean="0"/>
              <a:t> </a:t>
            </a:r>
            <a:r>
              <a:rPr lang="it-IT" i="1" dirty="0" err="1" smtClean="0"/>
              <a:t>der</a:t>
            </a:r>
            <a:r>
              <a:rPr lang="it-IT" i="1" dirty="0" smtClean="0"/>
              <a:t> </a:t>
            </a:r>
            <a:r>
              <a:rPr lang="it-IT" i="1" dirty="0" err="1" smtClean="0"/>
              <a:t>Beteiligten</a:t>
            </a:r>
            <a:r>
              <a:rPr lang="it-IT" i="1" dirty="0" smtClean="0"/>
              <a:t> in </a:t>
            </a:r>
            <a:r>
              <a:rPr lang="it-IT" i="1" dirty="0" err="1" smtClean="0"/>
              <a:t>Wahrheit</a:t>
            </a:r>
            <a:r>
              <a:rPr lang="it-IT" i="1" dirty="0" smtClean="0"/>
              <a:t> </a:t>
            </a:r>
            <a:r>
              <a:rPr lang="it-IT" i="1" dirty="0" err="1" smtClean="0"/>
              <a:t>eine</a:t>
            </a:r>
            <a:r>
              <a:rPr lang="it-IT" i="1" dirty="0" smtClean="0"/>
              <a:t> </a:t>
            </a:r>
            <a:r>
              <a:rPr lang="it-IT" i="1" dirty="0" err="1" smtClean="0"/>
              <a:t>Person</a:t>
            </a:r>
            <a:r>
              <a:rPr lang="it-IT" i="1" dirty="0" smtClean="0"/>
              <a:t> </a:t>
            </a:r>
            <a:r>
              <a:rPr lang="it-IT" i="1" dirty="0" err="1" smtClean="0"/>
              <a:t>sind</a:t>
            </a:r>
            <a:r>
              <a:rPr lang="it-IT" i="1" dirty="0" smtClean="0"/>
              <a:t>, “</a:t>
            </a:r>
            <a:r>
              <a:rPr lang="it-IT" i="1" dirty="0" err="1" smtClean="0"/>
              <a:t>eins</a:t>
            </a:r>
            <a:r>
              <a:rPr lang="it-IT" i="1" dirty="0" smtClean="0"/>
              <a:t> </a:t>
            </a:r>
            <a:r>
              <a:rPr lang="it-IT" i="1" dirty="0" err="1" smtClean="0"/>
              <a:t>sind</a:t>
            </a:r>
            <a:r>
              <a:rPr lang="it-IT" i="1" dirty="0" smtClean="0"/>
              <a:t>” und </a:t>
            </a:r>
            <a:r>
              <a:rPr lang="it-IT" i="1" dirty="0" err="1" smtClean="0"/>
              <a:t>doch</a:t>
            </a:r>
            <a:r>
              <a:rPr lang="it-IT" i="1" dirty="0" smtClean="0"/>
              <a:t> </a:t>
            </a:r>
            <a:r>
              <a:rPr lang="it-IT" i="1" dirty="0" err="1" smtClean="0"/>
              <a:t>jede</a:t>
            </a:r>
            <a:r>
              <a:rPr lang="it-IT" i="1" dirty="0" smtClean="0"/>
              <a:t> </a:t>
            </a:r>
            <a:r>
              <a:rPr lang="it-IT" i="1" dirty="0" err="1" smtClean="0"/>
              <a:t>Person</a:t>
            </a:r>
            <a:r>
              <a:rPr lang="it-IT" i="1" dirty="0" smtClean="0"/>
              <a:t> “</a:t>
            </a:r>
            <a:r>
              <a:rPr lang="it-IT" i="1" dirty="0" err="1" smtClean="0"/>
              <a:t>doppelt</a:t>
            </a:r>
            <a:r>
              <a:rPr lang="it-IT" i="1" dirty="0" smtClean="0"/>
              <a:t>” </a:t>
            </a:r>
            <a:r>
              <a:rPr lang="it-IT" i="1" dirty="0" err="1" smtClean="0"/>
              <a:t>ist</a:t>
            </a:r>
            <a:r>
              <a:rPr lang="it-IT" i="1" dirty="0" smtClean="0"/>
              <a:t>. </a:t>
            </a:r>
            <a:r>
              <a:rPr lang="it-IT" i="1" dirty="0" err="1" smtClean="0"/>
              <a:t>Das</a:t>
            </a:r>
            <a:r>
              <a:rPr lang="it-IT" i="1" dirty="0" smtClean="0"/>
              <a:t> </a:t>
            </a:r>
            <a:r>
              <a:rPr lang="it-IT" i="1" dirty="0" err="1" smtClean="0"/>
              <a:t>Buch</a:t>
            </a:r>
            <a:r>
              <a:rPr lang="it-IT" i="1" dirty="0" smtClean="0"/>
              <a:t> </a:t>
            </a:r>
            <a:r>
              <a:rPr lang="it-IT" i="1" dirty="0" err="1" smtClean="0"/>
              <a:t>handelt</a:t>
            </a:r>
            <a:r>
              <a:rPr lang="it-IT" i="1" dirty="0" smtClean="0"/>
              <a:t> von </a:t>
            </a:r>
            <a:r>
              <a:rPr lang="it-IT" i="1" dirty="0" err="1" smtClean="0"/>
              <a:t>nichts</a:t>
            </a:r>
            <a:r>
              <a:rPr lang="it-IT" i="1" dirty="0" smtClean="0"/>
              <a:t> </a:t>
            </a:r>
            <a:r>
              <a:rPr lang="it-IT" i="1" dirty="0" err="1" smtClean="0"/>
              <a:t>anderem</a:t>
            </a:r>
            <a:r>
              <a:rPr lang="it-IT" i="1" dirty="0" smtClean="0"/>
              <a:t> </a:t>
            </a:r>
            <a:r>
              <a:rPr lang="it-IT" i="1" dirty="0" err="1" smtClean="0"/>
              <a:t>als</a:t>
            </a:r>
            <a:r>
              <a:rPr lang="it-IT" i="1" dirty="0" smtClean="0"/>
              <a:t> von </a:t>
            </a:r>
            <a:r>
              <a:rPr lang="it-IT" i="1" dirty="0" err="1" smtClean="0"/>
              <a:t>Liebe</a:t>
            </a:r>
            <a:r>
              <a:rPr lang="it-IT" i="1" dirty="0" smtClean="0"/>
              <a:t>. In </a:t>
            </a:r>
            <a:r>
              <a:rPr lang="it-IT" i="1" dirty="0" err="1" smtClean="0"/>
              <a:t>dieser</a:t>
            </a:r>
            <a:r>
              <a:rPr lang="it-IT" i="1" dirty="0" smtClean="0"/>
              <a:t> </a:t>
            </a:r>
            <a:r>
              <a:rPr lang="it-IT" i="1" dirty="0" err="1" smtClean="0"/>
              <a:t>Ausschließlichkeit</a:t>
            </a:r>
            <a:r>
              <a:rPr lang="it-IT" i="1" dirty="0" smtClean="0"/>
              <a:t> </a:t>
            </a:r>
            <a:r>
              <a:rPr lang="it-IT" i="1" dirty="0" err="1" smtClean="0"/>
              <a:t>erinnert</a:t>
            </a:r>
            <a:r>
              <a:rPr lang="it-IT" i="1" dirty="0" smtClean="0"/>
              <a:t> es </a:t>
            </a:r>
            <a:r>
              <a:rPr lang="it-IT" i="1" dirty="0" err="1" smtClean="0"/>
              <a:t>uns</a:t>
            </a:r>
            <a:r>
              <a:rPr lang="it-IT" i="1" dirty="0" smtClean="0"/>
              <a:t> </a:t>
            </a:r>
            <a:r>
              <a:rPr lang="it-IT" i="1" dirty="0" err="1" smtClean="0"/>
              <a:t>wieder</a:t>
            </a:r>
            <a:r>
              <a:rPr lang="it-IT" i="1" dirty="0" smtClean="0"/>
              <a:t> </a:t>
            </a:r>
            <a:r>
              <a:rPr lang="it-IT" i="1" dirty="0" err="1" smtClean="0"/>
              <a:t>daran</a:t>
            </a:r>
            <a:r>
              <a:rPr lang="it-IT" i="1" dirty="0" smtClean="0"/>
              <a:t> , </a:t>
            </a:r>
            <a:r>
              <a:rPr lang="it-IT" i="1" dirty="0" err="1" smtClean="0"/>
              <a:t>daß</a:t>
            </a:r>
            <a:r>
              <a:rPr lang="it-IT" i="1" dirty="0" smtClean="0"/>
              <a:t> die, die </a:t>
            </a:r>
            <a:r>
              <a:rPr lang="it-IT" i="1" dirty="0" err="1" smtClean="0"/>
              <a:t>lieben</a:t>
            </a:r>
            <a:r>
              <a:rPr lang="it-IT" i="1" dirty="0" smtClean="0"/>
              <a:t>, </a:t>
            </a:r>
            <a:r>
              <a:rPr lang="it-IT" i="1" dirty="0" err="1" smtClean="0"/>
              <a:t>dem</a:t>
            </a:r>
            <a:r>
              <a:rPr lang="it-IT" i="1" dirty="0" smtClean="0"/>
              <a:t> </a:t>
            </a:r>
            <a:r>
              <a:rPr lang="it-IT" i="1" dirty="0" err="1" smtClean="0"/>
              <a:t>Schmerz</a:t>
            </a:r>
            <a:r>
              <a:rPr lang="it-IT" i="1" dirty="0" smtClean="0"/>
              <a:t> und </a:t>
            </a:r>
            <a:r>
              <a:rPr lang="it-IT" i="1" dirty="0" err="1" smtClean="0"/>
              <a:t>der</a:t>
            </a:r>
            <a:r>
              <a:rPr lang="it-IT" i="1" dirty="0" smtClean="0"/>
              <a:t> </a:t>
            </a:r>
            <a:r>
              <a:rPr lang="it-IT" i="1" dirty="0" err="1" smtClean="0"/>
              <a:t>Verzweiflung</a:t>
            </a:r>
            <a:r>
              <a:rPr lang="it-IT" i="1" dirty="0" smtClean="0"/>
              <a:t> </a:t>
            </a:r>
            <a:r>
              <a:rPr lang="it-IT" i="1" dirty="0" err="1" smtClean="0"/>
              <a:t>preisgegeben</a:t>
            </a:r>
            <a:r>
              <a:rPr lang="it-IT" i="1" dirty="0" smtClean="0"/>
              <a:t> </a:t>
            </a:r>
            <a:r>
              <a:rPr lang="it-IT" i="1" dirty="0" err="1" smtClean="0"/>
              <a:t>sind</a:t>
            </a:r>
            <a:r>
              <a:rPr lang="it-IT" i="1" dirty="0" smtClean="0"/>
              <a:t>.</a:t>
            </a:r>
          </a:p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r>
              <a:rPr lang="it-IT" dirty="0" smtClean="0"/>
              <a:t>Anche Ivan può essere considerato una ulteriore manifestazione psichica di </a:t>
            </a:r>
            <a:r>
              <a:rPr lang="it-IT" dirty="0" err="1" smtClean="0"/>
              <a:t>ich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“</a:t>
            </a:r>
            <a:r>
              <a:rPr lang="it-IT" dirty="0" err="1" smtClean="0"/>
              <a:t>Wie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beim</a:t>
            </a:r>
            <a:r>
              <a:rPr lang="it-IT" dirty="0" smtClean="0"/>
              <a:t> </a:t>
            </a:r>
            <a:r>
              <a:rPr lang="it-IT" dirty="0" err="1" smtClean="0"/>
              <a:t>Korrigieren</a:t>
            </a:r>
            <a:r>
              <a:rPr lang="it-IT" dirty="0" smtClean="0"/>
              <a:t> </a:t>
            </a:r>
            <a:r>
              <a:rPr lang="it-IT" dirty="0" err="1" smtClean="0"/>
              <a:t>das</a:t>
            </a:r>
            <a:r>
              <a:rPr lang="it-IT" dirty="0" smtClean="0"/>
              <a:t> </a:t>
            </a:r>
            <a:r>
              <a:rPr lang="it-IT" dirty="0" err="1" smtClean="0"/>
              <a:t>alles</a:t>
            </a:r>
            <a:r>
              <a:rPr lang="it-IT" dirty="0"/>
              <a:t> </a:t>
            </a:r>
            <a:r>
              <a:rPr lang="it-IT" dirty="0" err="1" smtClean="0"/>
              <a:t>wieder</a:t>
            </a:r>
            <a:r>
              <a:rPr lang="it-IT" dirty="0" smtClean="0"/>
              <a:t> </a:t>
            </a:r>
            <a:r>
              <a:rPr lang="it-IT" dirty="0" err="1" smtClean="0"/>
              <a:t>hab</a:t>
            </a:r>
            <a:r>
              <a:rPr lang="it-IT" dirty="0" smtClean="0"/>
              <a:t>’ </a:t>
            </a:r>
            <a:r>
              <a:rPr lang="it-IT" dirty="0" err="1" smtClean="0"/>
              <a:t>lesen</a:t>
            </a:r>
            <a:r>
              <a:rPr lang="it-IT" dirty="0" smtClean="0"/>
              <a:t> </a:t>
            </a:r>
            <a:r>
              <a:rPr lang="it-IT" dirty="0" err="1" smtClean="0"/>
              <a:t>müssen</a:t>
            </a:r>
            <a:r>
              <a:rPr lang="it-IT" dirty="0" smtClean="0"/>
              <a:t>, </a:t>
            </a:r>
            <a:r>
              <a:rPr lang="it-IT" dirty="0" err="1" smtClean="0"/>
              <a:t>habe</a:t>
            </a:r>
            <a:r>
              <a:rPr lang="it-IT" dirty="0" smtClean="0"/>
              <a:t> </a:t>
            </a:r>
            <a:r>
              <a:rPr lang="it-IT" dirty="0" err="1" smtClean="0"/>
              <a:t>ich</a:t>
            </a:r>
            <a:r>
              <a:rPr lang="it-IT" dirty="0" smtClean="0"/>
              <a:t> </a:t>
            </a:r>
            <a:r>
              <a:rPr lang="it-IT" dirty="0" err="1" smtClean="0"/>
              <a:t>auch</a:t>
            </a:r>
            <a:r>
              <a:rPr lang="it-IT" dirty="0" smtClean="0"/>
              <a:t> </a:t>
            </a:r>
            <a:r>
              <a:rPr lang="it-IT" dirty="0" err="1" smtClean="0"/>
              <a:t>gemerkt</a:t>
            </a:r>
            <a:r>
              <a:rPr lang="it-IT" dirty="0" smtClean="0"/>
              <a:t>, </a:t>
            </a:r>
            <a:r>
              <a:rPr lang="it-IT" dirty="0" err="1" smtClean="0"/>
              <a:t>daß</a:t>
            </a:r>
            <a:r>
              <a:rPr lang="it-IT" dirty="0" smtClean="0"/>
              <a:t> es </a:t>
            </a:r>
            <a:r>
              <a:rPr lang="it-IT" dirty="0" err="1" smtClean="0"/>
              <a:t>mit</a:t>
            </a:r>
            <a:r>
              <a:rPr lang="it-IT" dirty="0" smtClean="0"/>
              <a:t> Ivan </a:t>
            </a:r>
            <a:r>
              <a:rPr lang="it-IT" dirty="0" err="1" smtClean="0"/>
              <a:t>gar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 so </a:t>
            </a:r>
            <a:r>
              <a:rPr lang="it-IT" dirty="0" err="1" smtClean="0"/>
              <a:t>einfach</a:t>
            </a:r>
            <a:r>
              <a:rPr lang="it-IT" dirty="0" smtClean="0"/>
              <a:t> </a:t>
            </a:r>
            <a:r>
              <a:rPr lang="it-IT" dirty="0" err="1" smtClean="0"/>
              <a:t>ist</a:t>
            </a:r>
            <a:r>
              <a:rPr lang="it-IT" dirty="0" smtClean="0"/>
              <a:t>; </a:t>
            </a:r>
            <a:r>
              <a:rPr lang="it-IT" dirty="0" err="1" smtClean="0"/>
              <a:t>daß</a:t>
            </a:r>
            <a:r>
              <a:rPr lang="it-IT" dirty="0" smtClean="0"/>
              <a:t> </a:t>
            </a:r>
            <a:r>
              <a:rPr lang="it-IT" dirty="0" err="1" smtClean="0"/>
              <a:t>er</a:t>
            </a:r>
            <a:r>
              <a:rPr lang="it-IT" dirty="0" smtClean="0"/>
              <a:t> </a:t>
            </a:r>
            <a:r>
              <a:rPr lang="it-IT" dirty="0" err="1" smtClean="0"/>
              <a:t>vielleicht</a:t>
            </a:r>
            <a:r>
              <a:rPr lang="it-IT" dirty="0" smtClean="0"/>
              <a:t> </a:t>
            </a:r>
            <a:r>
              <a:rPr lang="it-IT" dirty="0" err="1" smtClean="0"/>
              <a:t>auch</a:t>
            </a:r>
            <a:r>
              <a:rPr lang="it-IT" dirty="0" smtClean="0"/>
              <a:t> </a:t>
            </a:r>
            <a:r>
              <a:rPr lang="it-IT" dirty="0" err="1" smtClean="0"/>
              <a:t>eine</a:t>
            </a:r>
            <a:r>
              <a:rPr lang="it-IT" dirty="0" smtClean="0"/>
              <a:t> </a:t>
            </a:r>
            <a:r>
              <a:rPr lang="it-IT" dirty="0" err="1" smtClean="0"/>
              <a:t>Doppel</a:t>
            </a:r>
            <a:r>
              <a:rPr lang="it-IT" dirty="0" smtClean="0"/>
              <a:t>- </a:t>
            </a:r>
            <a:r>
              <a:rPr lang="it-IT" dirty="0" err="1" smtClean="0"/>
              <a:t>oder</a:t>
            </a:r>
            <a:r>
              <a:rPr lang="it-IT" dirty="0" smtClean="0"/>
              <a:t> </a:t>
            </a:r>
            <a:r>
              <a:rPr lang="it-IT" dirty="0" err="1" smtClean="0"/>
              <a:t>Dreifachfigur</a:t>
            </a:r>
            <a:r>
              <a:rPr lang="it-IT" dirty="0" smtClean="0"/>
              <a:t> </a:t>
            </a:r>
            <a:r>
              <a:rPr lang="it-IT" dirty="0" err="1" smtClean="0"/>
              <a:t>ist</a:t>
            </a:r>
            <a:r>
              <a:rPr lang="it-IT" dirty="0" smtClean="0"/>
              <a:t>” (Bachmann, </a:t>
            </a:r>
            <a:r>
              <a:rPr lang="it-IT" dirty="0" err="1" smtClean="0"/>
              <a:t>Wahre</a:t>
            </a:r>
            <a:r>
              <a:rPr lang="it-IT" dirty="0" smtClean="0"/>
              <a:t> </a:t>
            </a:r>
            <a:r>
              <a:rPr lang="it-IT" dirty="0" err="1" smtClean="0"/>
              <a:t>Sätze</a:t>
            </a:r>
            <a:r>
              <a:rPr lang="it-IT" dirty="0" smtClean="0"/>
              <a:t>…, p. 88, </a:t>
            </a:r>
            <a:r>
              <a:rPr lang="it-IT" dirty="0" err="1" smtClean="0"/>
              <a:t>Interv</a:t>
            </a:r>
            <a:r>
              <a:rPr lang="it-IT" dirty="0" smtClean="0"/>
              <a:t>. Von E. Rudolph, 23.3.1971)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22060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1811</Words>
  <Application>Microsoft Macintosh PowerPoint</Application>
  <PresentationFormat>Personalizzato</PresentationFormat>
  <Paragraphs>86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Lettura di Malina attraverso Barthes, Frammenti di un discorso amoroso</vt:lpstr>
      <vt:lpstr>1977, Roland Barthes, Frangment d’un discours amoureux, Ed. du Seuil</vt:lpstr>
      <vt:lpstr>Introduction Fr.</vt:lpstr>
      <vt:lpstr>Barthes ci aiuta a a comprendere la struttura di Malina</vt:lpstr>
      <vt:lpstr>Bachmann, Wir müssen wahre Sätze finden (In cerca di frasi vere), interv con Veit Mölter, p. 74 23 marzo 1971)</vt:lpstr>
      <vt:lpstr>“Wirkung”, Intensität, Effetto</vt:lpstr>
      <vt:lpstr>dalla dimensione lirica alla prosa drammatica (rottura dello schema epico)</vt:lpstr>
      <vt:lpstr>Insostenibilità staging di un ”accesso” amoroso/linguistico barthesiano</vt:lpstr>
      <vt:lpstr>Non esistono soggetti ma personae che dinamicamente secondo un moto instabile mettono in scena il discorso amoroso, lo ‘agiscono’</vt:lpstr>
      <vt:lpstr>Das Prinzip Malina</vt:lpstr>
      <vt:lpstr>Prospettiva narrativa maschile - femminile</vt:lpstr>
      <vt:lpstr>Triangolazione fa uscire dallo stallo di una pseudo-dialettica dell’Illuminismo</vt:lpstr>
      <vt:lpstr>Il principio Ivan (a tratti – speranza, a tratti, disperazione)</vt:lpstr>
      <vt:lpstr>Esperienza amorosa e trauma</vt:lpstr>
      <vt:lpstr>Le interferenze e interruzioni di comunicazione tra Ich Malina e Ivan e la costruzione narrativa multifocale e polifonica in uno spazio di azione drammatica (scena, performance)</vt:lpstr>
      <vt:lpstr>Vocabolario religioso e rituale</vt:lpstr>
      <vt:lpstr>Non utopia di fusione di orizzonti e realizzazione del “Glueck”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Lettura di Malina attraverso Barthes, Frammenti di un discorso amoroso</dc:title>
  <dc:creator>Utente di Microsoft Office</dc:creator>
  <cp:lastModifiedBy>camilla miglio</cp:lastModifiedBy>
  <cp:revision>18</cp:revision>
  <dcterms:created xsi:type="dcterms:W3CDTF">2019-05-22T06:19:39Z</dcterms:created>
  <dcterms:modified xsi:type="dcterms:W3CDTF">2019-05-22T15:12:40Z</dcterms:modified>
</cp:coreProperties>
</file>