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2" r:id="rId3"/>
    <p:sldId id="293" r:id="rId4"/>
    <p:sldId id="294" r:id="rId5"/>
    <p:sldId id="295" r:id="rId6"/>
    <p:sldId id="261" r:id="rId7"/>
    <p:sldId id="297" r:id="rId8"/>
    <p:sldId id="263" r:id="rId9"/>
    <p:sldId id="264" r:id="rId10"/>
    <p:sldId id="298" r:id="rId11"/>
    <p:sldId id="302" r:id="rId12"/>
    <p:sldId id="305" r:id="rId13"/>
    <p:sldId id="306" r:id="rId14"/>
    <p:sldId id="274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00" r:id="rId24"/>
    <p:sldId id="315" r:id="rId25"/>
    <p:sldId id="316" r:id="rId26"/>
    <p:sldId id="317" r:id="rId27"/>
    <p:sldId id="282" r:id="rId28"/>
    <p:sldId id="285" r:id="rId29"/>
    <p:sldId id="284" r:id="rId30"/>
    <p:sldId id="283" r:id="rId31"/>
    <p:sldId id="301" r:id="rId32"/>
    <p:sldId id="318" r:id="rId3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53" autoAdjust="0"/>
  </p:normalViewPr>
  <p:slideViewPr>
    <p:cSldViewPr>
      <p:cViewPr varScale="1">
        <p:scale>
          <a:sx n="51" d="100"/>
          <a:sy n="51" d="100"/>
        </p:scale>
        <p:origin x="116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B6DC-9792-4B9A-A5D2-A3098656C8B4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94D23-9EE0-4C28-AD4B-EBFE960BCA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09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4836-5A60-42F3-AA01-07D72F5032F7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E4BEA-7127-4933-A006-3643C0FECE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81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L’offerta bibliotecaria viene percepita come frammentaria e rende le biblioteche sempre meno in linea con le aspettative contemporanee di accesso alla conoscenza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4BEA-7127-4933-A006-3643C0FECE5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44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 che quello che da numerosi punti di vista è un tradizionale e ancora attuale punto di forza delle biblioteche - ossia il loro localismo - si trasformi in un punto debole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4BEA-7127-4933-A006-3643C0FECE5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65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 err="1" smtClean="0"/>
              <a:t>Mission</a:t>
            </a:r>
            <a:r>
              <a:rPr lang="it-IT" dirty="0" smtClean="0"/>
              <a:t> generale: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accomuna tutte le biblioteche, indipendentemente dalla loro tipologia e dalla loro appartenenza istituzionale, e riguarda la funzione socio-culturale che viene riconosciuta alle biblioteche in quanto tali e che scaturisce dalle motivazioni originarie con cui l'istituzione biblioteca è nata. Tale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generale ha a che fare con la raccolta, l'organizzazione e la messa a disposizione dei contenuti registrati della conoscenza</a:t>
            </a:r>
          </a:p>
          <a:p>
            <a:pPr>
              <a:buFontTx/>
              <a:buChar char="-"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Missione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specifica di ciascuna biblioteca: </a:t>
            </a:r>
            <a:r>
              <a:rPr lang="it-IT" dirty="0" smtClean="0"/>
              <a:t>è legata alle finalità e alle politiche definite dall'istituzione di appartenenza e ai bisogni e caratteristiche della comunità locale di riferimento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4BEA-7127-4933-A006-3643C0FECE5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40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È essenziale riformulare ruolo e funzione delle biblioteche fisiche e digitali in maniera unitaria e coerente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4BEA-7127-4933-A006-3643C0FECE5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62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CA55-EDFA-47D4-B715-01962A765E4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28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gli utenti offrono competenze e tempo per attività e iniziative della biblioteca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mettere a disposizione degli utenti ambienti e strumenti per dare spazio alla creatività e al desiderio di sperimentare e sperimentarsi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coinvolgere gli utenti nella gestione, progettazione e sviluppo della biblioteca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E4BEA-7127-4933-A006-3643C0FECE5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28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Le biblioteche prima devono funzionare – essere di per sé singolarmente sedi di un servizio vitale, insostituibile – poi si possono condurre a sistema.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ECA55-EDFA-47D4-B715-01962A765E45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66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6032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18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00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71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84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8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788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579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9321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765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1365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2919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5579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2760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443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9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6055F8-1D02-4417-9241-55C834FD9970}" type="datetimeFigureOut">
              <a:rPr lang="it-IT" smtClean="0"/>
              <a:pPr/>
              <a:t>19/11/2020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99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3512" y="1196752"/>
            <a:ext cx="9073008" cy="28083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 smtClean="0"/>
              <a:t>Accesso alla conoscenza tra dimensione locale e globale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4797152"/>
            <a:ext cx="6400800" cy="129614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Anna </a:t>
            </a:r>
            <a:r>
              <a:rPr lang="it-IT" sz="2800" b="1" dirty="0" err="1" smtClean="0">
                <a:solidFill>
                  <a:schemeClr val="tx1"/>
                </a:solidFill>
              </a:rPr>
              <a:t>Galluzzi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9456" y="836712"/>
            <a:ext cx="9937104" cy="5400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/>
              <a:t>	</a:t>
            </a:r>
            <a:r>
              <a:rPr lang="it-IT" sz="3600" i="1" dirty="0"/>
              <a:t>Prima “gli utenti costruivano i propri percorsi di lavoro intorno alle biblioteche, ora la biblioteca deve costruire servizi intorno ai percorsi degli utenti, in particolare lì dove questi percorsi si formano attraverso i più ampi servizi di rete” </a:t>
            </a:r>
          </a:p>
          <a:p>
            <a:pPr algn="ctr">
              <a:buNone/>
            </a:pPr>
            <a:r>
              <a:rPr lang="it-IT" sz="3600" dirty="0"/>
              <a:t>	</a:t>
            </a:r>
            <a:endParaRPr lang="it-IT" sz="3600" dirty="0" smtClean="0"/>
          </a:p>
          <a:p>
            <a:pPr algn="ctr">
              <a:buNone/>
            </a:pPr>
            <a:r>
              <a:rPr lang="it-IT" sz="3600" dirty="0" smtClean="0"/>
              <a:t>(</a:t>
            </a:r>
            <a:r>
              <a:rPr lang="it-IT" sz="3600" dirty="0"/>
              <a:t>L. </a:t>
            </a:r>
            <a:r>
              <a:rPr lang="it-IT" sz="3600" dirty="0" err="1"/>
              <a:t>Dempsey</a:t>
            </a:r>
            <a:r>
              <a:rPr lang="it-IT" sz="3600" dirty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95400" y="548680"/>
            <a:ext cx="10945216" cy="20882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Ricongiungere biblioteca fisica e digitale, azione locale e globale</a:t>
            </a:r>
            <a:br>
              <a:rPr lang="it-IT" dirty="0" smtClean="0"/>
            </a:br>
            <a:r>
              <a:rPr lang="it-IT" dirty="0" smtClean="0"/>
              <a:t>+</a:t>
            </a:r>
            <a:br>
              <a:rPr lang="it-IT" dirty="0" smtClean="0"/>
            </a:br>
            <a:r>
              <a:rPr lang="it-IT" dirty="0" smtClean="0"/>
              <a:t>Combinare l’approccio “</a:t>
            </a:r>
            <a:r>
              <a:rPr lang="it-IT" dirty="0" err="1" smtClean="0"/>
              <a:t>outside-in</a:t>
            </a:r>
            <a:r>
              <a:rPr lang="it-IT" dirty="0" smtClean="0"/>
              <a:t>” e “</a:t>
            </a:r>
            <a:r>
              <a:rPr lang="it-IT" dirty="0" err="1" smtClean="0"/>
              <a:t>inside-out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5159896" y="2852936"/>
            <a:ext cx="194421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95400" y="3861048"/>
            <a:ext cx="10945216" cy="1800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457200">
              <a:spcBef>
                <a:spcPct val="0"/>
              </a:spcBef>
            </a:pPr>
            <a:r>
              <a:rPr lang="it-IT" sz="32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Una strada possibile è quella cooperativa, che consente di creare un ponte tra capillarità e globalità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4" y="282054"/>
            <a:ext cx="10353763" cy="97045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Il dimensionamento dei sistemi </a:t>
            </a:r>
            <a:r>
              <a:rPr lang="it-IT" b="1" dirty="0" smtClean="0">
                <a:solidFill>
                  <a:schemeClr val="accent1"/>
                </a:solidFill>
              </a:rPr>
              <a:t>bibliotecari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385" y="1252504"/>
            <a:ext cx="10716174" cy="5165881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Singola biblioteca e anche sistemi bibliotecari esistenti sono soggetti troppo piccoli per affrontare le vaste aree della rete</a:t>
            </a:r>
          </a:p>
          <a:p>
            <a:endParaRPr lang="it-IT" sz="3200" dirty="0" smtClean="0"/>
          </a:p>
          <a:p>
            <a:r>
              <a:rPr lang="it-IT" sz="3200" dirty="0" smtClean="0"/>
              <a:t>Sistemi bibliotecari più ampi potrebbero avere le dimensioni e la forza per creare relazioni a livello globale, anche esterne al mondo delle biblioteche</a:t>
            </a:r>
            <a:endParaRPr lang="it-IT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377264" cy="4680520"/>
          </a:xfrm>
        </p:spPr>
        <p:txBody>
          <a:bodyPr>
            <a:normAutofit/>
          </a:bodyPr>
          <a:lstStyle/>
          <a:p>
            <a:r>
              <a:rPr lang="it-IT" sz="3800" b="1" dirty="0" smtClean="0">
                <a:solidFill>
                  <a:schemeClr val="accent1"/>
                </a:solidFill>
              </a:rPr>
              <a:t>GIANO BIFRONTE</a:t>
            </a:r>
            <a:br>
              <a:rPr lang="it-IT" sz="3800" b="1" dirty="0" smtClean="0">
                <a:solidFill>
                  <a:schemeClr val="accent1"/>
                </a:solidFill>
              </a:rPr>
            </a:br>
            <a:r>
              <a:rPr lang="it-IT" sz="3800" b="1" dirty="0" smtClean="0">
                <a:solidFill>
                  <a:schemeClr val="accent1"/>
                </a:solidFill>
              </a:rPr>
              <a:t>dimensione universale vs locale</a:t>
            </a:r>
            <a:r>
              <a:rPr lang="it-IT" sz="3800" b="1" dirty="0" smtClean="0">
                <a:solidFill>
                  <a:srgbClr val="FF0000"/>
                </a:solidFill>
              </a:rPr>
              <a:t/>
            </a:r>
            <a:br>
              <a:rPr lang="it-IT" sz="3800" b="1" dirty="0" smtClean="0">
                <a:solidFill>
                  <a:srgbClr val="FF0000"/>
                </a:solidFill>
              </a:rPr>
            </a:br>
            <a:r>
              <a:rPr lang="it-IT" sz="3800" b="1" dirty="0" smtClean="0">
                <a:solidFill>
                  <a:srgbClr val="FF0000"/>
                </a:solidFill>
              </a:rPr>
              <a:t/>
            </a:r>
            <a:br>
              <a:rPr lang="it-IT" sz="3800" b="1" dirty="0" smtClean="0">
                <a:solidFill>
                  <a:srgbClr val="FF0000"/>
                </a:solidFill>
              </a:rPr>
            </a:br>
            <a:r>
              <a:rPr lang="it-IT" sz="3800" dirty="0" smtClean="0">
                <a:solidFill>
                  <a:schemeClr val="tx1"/>
                </a:solidFill>
              </a:rPr>
              <a:t>contraddizione delle biblioteche e dei sistemi, </a:t>
            </a:r>
            <a:r>
              <a:rPr lang="it-IT" sz="3800" dirty="0" err="1" smtClean="0">
                <a:solidFill>
                  <a:schemeClr val="tx1"/>
                </a:solidFill>
              </a:rPr>
              <a:t>dimidiati</a:t>
            </a:r>
            <a:r>
              <a:rPr lang="it-IT" sz="3800" dirty="0" smtClean="0">
                <a:solidFill>
                  <a:schemeClr val="tx1"/>
                </a:solidFill>
              </a:rPr>
              <a:t> tra l’aspirazione a garantire l’accessibilità a tutto il sapere del mondo e l’esigenza di incardinare la propria esistenza su un concreto contesto</a:t>
            </a:r>
            <a:endParaRPr lang="it-IT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3472" y="274638"/>
            <a:ext cx="9793088" cy="2002234"/>
          </a:xfrm>
        </p:spPr>
        <p:txBody>
          <a:bodyPr>
            <a:noAutofit/>
          </a:bodyPr>
          <a:lstStyle/>
          <a:p>
            <a:r>
              <a:rPr lang="it-IT" sz="3600" dirty="0" smtClean="0"/>
              <a:t>In un futuro quadro cooperativo che voglia ricongiungere locale e globale, le biblioteche e i sistemi devono puntare a essere: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4" y="1732449"/>
            <a:ext cx="10438789" cy="4360847"/>
          </a:xfrm>
        </p:spPr>
        <p:txBody>
          <a:bodyPr>
            <a:normAutofit/>
          </a:bodyPr>
          <a:lstStyle/>
          <a:p>
            <a:pPr algn="ctr"/>
            <a:endParaRPr lang="it-IT" sz="4400" dirty="0">
              <a:solidFill>
                <a:schemeClr val="bg1"/>
              </a:solidFill>
            </a:endParaRPr>
          </a:p>
          <a:p>
            <a:pPr algn="ctr"/>
            <a:r>
              <a:rPr lang="it-IT" sz="4400" b="1" dirty="0" smtClean="0">
                <a:solidFill>
                  <a:schemeClr val="accent1"/>
                </a:solidFill>
              </a:rPr>
              <a:t>semplici</a:t>
            </a:r>
          </a:p>
          <a:p>
            <a:pPr algn="ctr"/>
            <a:r>
              <a:rPr lang="it-IT" sz="4400" b="1" dirty="0" smtClean="0">
                <a:solidFill>
                  <a:schemeClr val="accent1"/>
                </a:solidFill>
              </a:rPr>
              <a:t>inclusivi</a:t>
            </a:r>
          </a:p>
          <a:p>
            <a:pPr algn="ctr"/>
            <a:r>
              <a:rPr lang="it-IT" sz="4400" b="1" dirty="0" smtClean="0">
                <a:solidFill>
                  <a:schemeClr val="accent1"/>
                </a:solidFill>
              </a:rPr>
              <a:t>partecipativi</a:t>
            </a:r>
          </a:p>
          <a:p>
            <a:pPr algn="ctr"/>
            <a:r>
              <a:rPr lang="it-IT" sz="4400" b="1" dirty="0" smtClean="0">
                <a:solidFill>
                  <a:schemeClr val="accent1"/>
                </a:solidFill>
              </a:rPr>
              <a:t>visibili</a:t>
            </a:r>
            <a:endParaRPr lang="it-IT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4" y="319314"/>
            <a:ext cx="10353763" cy="97045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Biblioteche e sistemi bibliotecari semplici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600" y="1828800"/>
            <a:ext cx="10149957" cy="4696544"/>
          </a:xfrm>
        </p:spPr>
        <p:txBody>
          <a:bodyPr>
            <a:normAutofit/>
          </a:bodyPr>
          <a:lstStyle/>
          <a:p>
            <a:r>
              <a:rPr lang="it-IT" sz="4000" dirty="0" smtClean="0"/>
              <a:t>A livello locale:</a:t>
            </a:r>
          </a:p>
          <a:p>
            <a:pPr lvl="1"/>
            <a:r>
              <a:rPr lang="it-IT" sz="3600" dirty="0" smtClean="0"/>
              <a:t>superare la frammentarietà</a:t>
            </a:r>
          </a:p>
          <a:p>
            <a:pPr lvl="1"/>
            <a:r>
              <a:rPr lang="it-IT" sz="3600" dirty="0" smtClean="0"/>
              <a:t>lavorare su uniformità e complementarietà</a:t>
            </a:r>
          </a:p>
          <a:p>
            <a:pPr lvl="1"/>
            <a:r>
              <a:rPr lang="it-IT" sz="3600" dirty="0" smtClean="0"/>
              <a:t>semplificare procedure e modalità di accesso</a:t>
            </a:r>
          </a:p>
          <a:p>
            <a:pPr lvl="1"/>
            <a:r>
              <a:rPr lang="it-IT" sz="3600" i="1" dirty="0" err="1" smtClean="0"/>
              <a:t>one</a:t>
            </a:r>
            <a:r>
              <a:rPr lang="it-IT" sz="3600" i="1" dirty="0" smtClean="0"/>
              <a:t> stop shop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4" y="333829"/>
            <a:ext cx="10353763" cy="97045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Biblioteche e sistemi bibliotecari semplici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4" y="1732450"/>
            <a:ext cx="10353763" cy="4668351"/>
          </a:xfrm>
        </p:spPr>
        <p:txBody>
          <a:bodyPr>
            <a:normAutofit/>
          </a:bodyPr>
          <a:lstStyle/>
          <a:p>
            <a:r>
              <a:rPr lang="it-IT" sz="4000" dirty="0" smtClean="0"/>
              <a:t>Sul piano globale:</a:t>
            </a:r>
          </a:p>
          <a:p>
            <a:pPr lvl="1"/>
            <a:r>
              <a:rPr lang="it-IT" sz="3600" dirty="0"/>
              <a:t>r</a:t>
            </a:r>
            <a:r>
              <a:rPr lang="it-IT" sz="3600" dirty="0" smtClean="0"/>
              <a:t>endere accessibili dati, metadati e contenuti digitali attraverso gli strumenti di rete</a:t>
            </a:r>
          </a:p>
          <a:p>
            <a:pPr lvl="1"/>
            <a:r>
              <a:rPr lang="it-IT" sz="3600" dirty="0" smtClean="0"/>
              <a:t>lavorare con i fornitori per semplificare e migliorare l’accesso ai contenuti digitali a pagamento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416" y="116632"/>
            <a:ext cx="10353763" cy="97045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Biblioteche e sistemi bibliotecari inclusivi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5657" y="980728"/>
            <a:ext cx="11521280" cy="5510269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t-IT" sz="4000" dirty="0" smtClean="0"/>
              <a:t>A livello locale:</a:t>
            </a:r>
          </a:p>
          <a:p>
            <a:pPr marL="742950" lvl="2" indent="-342900"/>
            <a:r>
              <a:rPr lang="it-IT" sz="3600" dirty="0" smtClean="0"/>
              <a:t>valorizzare capillarità e prossimità</a:t>
            </a:r>
          </a:p>
          <a:p>
            <a:pPr marL="742950" lvl="2" indent="-342900"/>
            <a:r>
              <a:rPr lang="it-IT" sz="3600" dirty="0"/>
              <a:t>c</a:t>
            </a:r>
            <a:r>
              <a:rPr lang="it-IT" sz="3600" dirty="0" smtClean="0"/>
              <a:t>ostruire servizi personalizzati</a:t>
            </a:r>
          </a:p>
          <a:p>
            <a:pPr marL="742950" lvl="2" indent="-342900"/>
            <a:r>
              <a:rPr lang="it-IT" sz="3600" dirty="0" smtClean="0"/>
              <a:t>spazi neutrali e sicuri di confronto delle idee</a:t>
            </a:r>
          </a:p>
          <a:p>
            <a:pPr marL="742950" lvl="2" indent="-342900"/>
            <a:r>
              <a:rPr lang="it-IT" sz="3600" dirty="0"/>
              <a:t>c</a:t>
            </a:r>
            <a:r>
              <a:rPr lang="it-IT" sz="3600" dirty="0" smtClean="0"/>
              <a:t>ontribuire al superamento del </a:t>
            </a:r>
            <a:r>
              <a:rPr lang="it-IT" sz="3600" i="1" dirty="0" err="1" smtClean="0"/>
              <a:t>digital</a:t>
            </a:r>
            <a:r>
              <a:rPr lang="it-IT" sz="3600" i="1" dirty="0" smtClean="0"/>
              <a:t> divide </a:t>
            </a:r>
            <a:r>
              <a:rPr lang="it-IT" sz="3600" dirty="0" smtClean="0"/>
              <a:t>sia in termini infrastrutturali sia in termini funzionali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2587" y="381000"/>
            <a:ext cx="10353763" cy="97045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Biblioteche e sistemi bibliotecari inclusivi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t-IT" sz="4000" dirty="0" smtClean="0"/>
              <a:t>Sul piano globale:</a:t>
            </a:r>
          </a:p>
          <a:p>
            <a:pPr marL="742950" lvl="2" indent="-342900"/>
            <a:r>
              <a:rPr lang="it-IT" sz="3600" dirty="0" smtClean="0"/>
              <a:t>privilegiare l’accesso aperto ai contenuti e ai dati</a:t>
            </a:r>
          </a:p>
          <a:p>
            <a:pPr marL="742950" lvl="2" indent="-342900"/>
            <a:r>
              <a:rPr lang="it-IT" sz="3600" dirty="0" smtClean="0"/>
              <a:t>usare licenze </a:t>
            </a:r>
            <a:r>
              <a:rPr lang="it-IT" sz="3600" i="1" dirty="0" smtClean="0"/>
              <a:t>creative </a:t>
            </a:r>
            <a:r>
              <a:rPr lang="it-IT" sz="3600" i="1" dirty="0" err="1" smtClean="0"/>
              <a:t>commons</a:t>
            </a:r>
            <a:r>
              <a:rPr lang="it-IT" sz="3600" i="1" dirty="0" smtClean="0"/>
              <a:t> </a:t>
            </a:r>
            <a:r>
              <a:rPr lang="it-IT" sz="3600" dirty="0" smtClean="0"/>
              <a:t>per tutto ciò che si mette in rete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305255" cy="1224136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Biblioteche e sistemi bibliotecari partecipativi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5003" y="1772816"/>
            <a:ext cx="10488712" cy="4608512"/>
          </a:xfrm>
        </p:spPr>
        <p:txBody>
          <a:bodyPr>
            <a:normAutofit/>
          </a:bodyPr>
          <a:lstStyle/>
          <a:p>
            <a:r>
              <a:rPr lang="it-IT" sz="4000" dirty="0" smtClean="0"/>
              <a:t>A livello locale, proporsi come:</a:t>
            </a:r>
          </a:p>
          <a:p>
            <a:pPr lvl="1"/>
            <a:r>
              <a:rPr lang="it-IT" sz="3600" dirty="0">
                <a:solidFill>
                  <a:schemeClr val="accent1"/>
                </a:solidFill>
              </a:rPr>
              <a:t>attori</a:t>
            </a:r>
            <a:r>
              <a:rPr lang="it-IT" sz="3600" dirty="0"/>
              <a:t> (iniziative)</a:t>
            </a:r>
          </a:p>
          <a:p>
            <a:pPr lvl="1"/>
            <a:r>
              <a:rPr lang="it-IT" sz="3200" dirty="0"/>
              <a:t> </a:t>
            </a:r>
            <a:r>
              <a:rPr lang="it-IT" sz="3200" dirty="0">
                <a:solidFill>
                  <a:schemeClr val="accent1"/>
                </a:solidFill>
              </a:rPr>
              <a:t>partner</a:t>
            </a:r>
            <a:r>
              <a:rPr lang="it-IT" sz="3200" dirty="0"/>
              <a:t> (competenze)</a:t>
            </a:r>
          </a:p>
          <a:p>
            <a:pPr lvl="1"/>
            <a:r>
              <a:rPr lang="it-IT" sz="3600" dirty="0"/>
              <a:t> </a:t>
            </a:r>
            <a:r>
              <a:rPr lang="it-IT" sz="3600" dirty="0">
                <a:solidFill>
                  <a:schemeClr val="accent1"/>
                </a:solidFill>
              </a:rPr>
              <a:t>piattaforme</a:t>
            </a:r>
            <a:r>
              <a:rPr lang="it-IT" sz="3600" dirty="0"/>
              <a:t> (creatività)</a:t>
            </a:r>
          </a:p>
          <a:p>
            <a:pPr lvl="1"/>
            <a:r>
              <a:rPr lang="it-IT" sz="3600" dirty="0"/>
              <a:t> </a:t>
            </a:r>
            <a:r>
              <a:rPr lang="it-IT" sz="3600" dirty="0">
                <a:solidFill>
                  <a:schemeClr val="accent1"/>
                </a:solidFill>
              </a:rPr>
              <a:t>interlocutori</a:t>
            </a:r>
            <a:r>
              <a:rPr lang="it-IT" sz="3600" dirty="0"/>
              <a:t> (</a:t>
            </a:r>
            <a:r>
              <a:rPr lang="it-IT" sz="3600" dirty="0" err="1"/>
              <a:t>governance</a:t>
            </a:r>
            <a:r>
              <a:rPr lang="it-IT" sz="3600" dirty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>
                <a:solidFill>
                  <a:schemeClr val="accent1"/>
                </a:solidFill>
              </a:rPr>
              <a:t>«Organizzare le informazioni a livello mondiale e renderle universalmente accessibili e utili»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916832"/>
            <a:ext cx="10654814" cy="4536504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È la nuova formulazione del programma bibliotecario internazionale che si occupa del "controllo bibliografico universale”? 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È la </a:t>
            </a:r>
            <a:r>
              <a:rPr lang="it-IT" sz="2800" i="1" dirty="0" err="1" smtClean="0"/>
              <a:t>mission</a:t>
            </a:r>
            <a:r>
              <a:rPr lang="it-IT" sz="2800" i="1" dirty="0" smtClean="0"/>
              <a:t> </a:t>
            </a:r>
            <a:r>
              <a:rPr lang="it-IT" sz="2800" dirty="0" smtClean="0"/>
              <a:t>dichiarata di un sistema cooperativo internazionale delle biblioteche?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368" y="337038"/>
            <a:ext cx="11521279" cy="97045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Biblioteche e sistemi bibliotecari partecipativi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400" dirty="0" smtClean="0"/>
              <a:t>Sul piano globale:</a:t>
            </a:r>
          </a:p>
          <a:p>
            <a:pPr lvl="1">
              <a:buFont typeface="Arial" pitchFamily="34" charset="0"/>
              <a:buChar char="•"/>
            </a:pPr>
            <a:r>
              <a:rPr lang="it-IT" sz="4000" dirty="0" smtClean="0"/>
              <a:t>coinvolgere la comunità della rete nella gestione e nel riutilizzo delle risorse digitali per consentirne il più ampio uso possibile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393" y="293077"/>
            <a:ext cx="11233248" cy="97045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Biblioteche e sistemi bibliotecari visibili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376" y="1257526"/>
            <a:ext cx="11161240" cy="5015295"/>
          </a:xfrm>
        </p:spPr>
        <p:txBody>
          <a:bodyPr>
            <a:normAutofit/>
          </a:bodyPr>
          <a:lstStyle/>
          <a:p>
            <a:r>
              <a:rPr lang="it-IT" sz="4000" dirty="0" smtClean="0"/>
              <a:t>A livello locale, fare rete con:</a:t>
            </a:r>
          </a:p>
          <a:p>
            <a:pPr lvl="1">
              <a:buFont typeface="Arial" pitchFamily="34" charset="0"/>
              <a:buChar char="•"/>
            </a:pPr>
            <a:r>
              <a:rPr lang="it-IT" sz="3600" dirty="0" smtClean="0"/>
              <a:t>biblioteche di diversa tipologia</a:t>
            </a:r>
          </a:p>
          <a:p>
            <a:pPr lvl="1">
              <a:buFont typeface="Arial" pitchFamily="34" charset="0"/>
              <a:buChar char="•"/>
            </a:pPr>
            <a:r>
              <a:rPr lang="it-IT" sz="3600" dirty="0" smtClean="0"/>
              <a:t>altri soggetti della propria istituzione di area culturale e sociale</a:t>
            </a:r>
          </a:p>
          <a:p>
            <a:pPr lvl="1">
              <a:buFont typeface="Arial" pitchFamily="34" charset="0"/>
              <a:buChar char="•"/>
            </a:pPr>
            <a:r>
              <a:rPr lang="it-IT" sz="3600" dirty="0" smtClean="0"/>
              <a:t>altri soggetti – pubblici e privati - del territorio che operano nel settore culturale e sociale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625" y="188640"/>
            <a:ext cx="10353763" cy="970450"/>
          </a:xfrm>
        </p:spPr>
        <p:txBody>
          <a:bodyPr>
            <a:normAutofit fontScale="90000"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Biblioteche e sistemi bibliotecari visibili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385" y="980729"/>
            <a:ext cx="10900388" cy="5245900"/>
          </a:xfrm>
        </p:spPr>
        <p:txBody>
          <a:bodyPr>
            <a:noAutofit/>
          </a:bodyPr>
          <a:lstStyle/>
          <a:p>
            <a:r>
              <a:rPr lang="it-IT" sz="3600" dirty="0" smtClean="0"/>
              <a:t>Sul piano globale:</a:t>
            </a:r>
          </a:p>
          <a:p>
            <a:pPr lvl="1">
              <a:buFont typeface="Arial" pitchFamily="34" charset="0"/>
              <a:buChar char="•"/>
            </a:pPr>
            <a:r>
              <a:rPr lang="it-IT" sz="3200" dirty="0" smtClean="0"/>
              <a:t>stare dentro i grandi progetti della rete che sono in linea con le proprie finalità: digitalizzazione, conservazione del digitale, accesso globale alla conoscenza, formazione informale</a:t>
            </a:r>
          </a:p>
          <a:p>
            <a:pPr lvl="1">
              <a:buFont typeface="Arial" pitchFamily="34" charset="0"/>
              <a:buChar char="•"/>
            </a:pPr>
            <a:r>
              <a:rPr lang="it-IT" sz="3200" dirty="0" smtClean="0"/>
              <a:t>smontare i propri dati e servizi e renderli disponibili lì dove possono servire in rete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2" y="692696"/>
            <a:ext cx="10729192" cy="46805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400" dirty="0" smtClean="0"/>
              <a:t>La </a:t>
            </a:r>
            <a:r>
              <a:rPr lang="it-IT" sz="4400" dirty="0"/>
              <a:t>singola </a:t>
            </a:r>
            <a:r>
              <a:rPr lang="it-IT" sz="4400" dirty="0" smtClean="0"/>
              <a:t>biblioteca/il singolo sistema bibliotecario può </a:t>
            </a:r>
            <a:r>
              <a:rPr lang="it-IT" sz="4400" dirty="0"/>
              <a:t>svolgere la fondamentale funzione di </a:t>
            </a:r>
            <a:r>
              <a:rPr lang="it-IT" sz="4400" b="1" dirty="0">
                <a:solidFill>
                  <a:schemeClr val="accent1"/>
                </a:solidFill>
              </a:rPr>
              <a:t>anello di congiunzione tra i circuiti globali di accesso alla conoscenza e le esigenze e le caratteristiche della comunità territoriale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223" y="0"/>
            <a:ext cx="11218459" cy="935732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Ostacoli interni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812" y="935732"/>
            <a:ext cx="11521280" cy="4608512"/>
          </a:xfrm>
        </p:spPr>
        <p:txBody>
          <a:bodyPr>
            <a:noAutofit/>
          </a:bodyPr>
          <a:lstStyle/>
          <a:p>
            <a:r>
              <a:rPr lang="it-IT" sz="3600" dirty="0"/>
              <a:t>debolezza delle biblioteche e anche dei sistemi esistenti</a:t>
            </a:r>
          </a:p>
          <a:p>
            <a:r>
              <a:rPr lang="it-IT" sz="3600" dirty="0" smtClean="0"/>
              <a:t>“</a:t>
            </a:r>
            <a:r>
              <a:rPr lang="it-IT" sz="3600" dirty="0" err="1" smtClean="0"/>
              <a:t>switching</a:t>
            </a:r>
            <a:r>
              <a:rPr lang="it-IT" sz="3600" dirty="0" smtClean="0"/>
              <a:t> and </a:t>
            </a:r>
            <a:r>
              <a:rPr lang="it-IT" sz="3600" dirty="0" err="1" smtClean="0"/>
              <a:t>stitching</a:t>
            </a:r>
            <a:r>
              <a:rPr lang="it-IT" sz="3600" dirty="0" smtClean="0"/>
              <a:t> </a:t>
            </a:r>
            <a:r>
              <a:rPr lang="it-IT" sz="3600" dirty="0" err="1" smtClean="0"/>
              <a:t>costs</a:t>
            </a:r>
            <a:r>
              <a:rPr lang="it-IT" sz="3600" dirty="0" smtClean="0"/>
              <a:t>” (diseconomie di scala)</a:t>
            </a:r>
          </a:p>
          <a:p>
            <a:r>
              <a:rPr lang="it-IT" sz="3600" dirty="0" smtClean="0"/>
              <a:t>rigidità istituzionali, inerzia  e ridotto </a:t>
            </a:r>
            <a:r>
              <a:rPr lang="it-IT" sz="3600" dirty="0"/>
              <a:t>margine di rischio </a:t>
            </a:r>
            <a:r>
              <a:rPr lang="it-IT" sz="3600" dirty="0" smtClean="0"/>
              <a:t>ammissibile</a:t>
            </a:r>
          </a:p>
          <a:p>
            <a:r>
              <a:rPr lang="it-IT" sz="3600" dirty="0" smtClean="0"/>
              <a:t>risorse umane ed economiche in diminuzione</a:t>
            </a:r>
          </a:p>
          <a:p>
            <a:endParaRPr lang="it-IT" sz="36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376" y="231531"/>
            <a:ext cx="11313995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Ostacoli esterni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885" y="1727200"/>
            <a:ext cx="10580915" cy="4654128"/>
          </a:xfrm>
        </p:spPr>
        <p:txBody>
          <a:bodyPr>
            <a:noAutofit/>
          </a:bodyPr>
          <a:lstStyle/>
          <a:p>
            <a:r>
              <a:rPr lang="it-IT" sz="3600" dirty="0" smtClean="0"/>
              <a:t>condizioni proibitive imposte da editori e fornitori (in termini economici e di fruibilità)</a:t>
            </a:r>
          </a:p>
          <a:p>
            <a:r>
              <a:rPr lang="it-IT" sz="3600" dirty="0" smtClean="0"/>
              <a:t>normativa sul copyright palesemente obsoleta</a:t>
            </a:r>
          </a:p>
          <a:p>
            <a:r>
              <a:rPr lang="it-IT" sz="3600" dirty="0" smtClean="0"/>
              <a:t>privatizzazione delle attività di gestione e accesso alla conoscenza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11043" y="741484"/>
            <a:ext cx="9302752" cy="2992904"/>
          </a:xfrm>
        </p:spPr>
        <p:txBody>
          <a:bodyPr>
            <a:noAutofit/>
          </a:bodyPr>
          <a:lstStyle/>
          <a:p>
            <a:r>
              <a:rPr lang="it-IT" i="1" dirty="0" smtClean="0"/>
              <a:t>La biblioteca, per sua stessa natura [...] è portata a interagire e non è concepibile una biblioteca che viva in uno stato di isolamento. [...] La cooperazione [...] è il naturale modo di essere di una biblioteca che asseconda la sua vocazione all’apertura e all’interazione con il contesto nel quale va ad inquadrarsi la sua esistenza.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3"/>
          </p:nvPr>
        </p:nvSpPr>
        <p:spPr>
          <a:xfrm>
            <a:off x="1738228" y="3873802"/>
            <a:ext cx="8752299" cy="532749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Giovanni </a:t>
            </a:r>
            <a:r>
              <a:rPr lang="it-IT" sz="2400" dirty="0" err="1" smtClean="0"/>
              <a:t>Solimine</a:t>
            </a:r>
            <a:endParaRPr lang="it-IT" sz="2400" dirty="0" smtClean="0"/>
          </a:p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937497" y="4545963"/>
            <a:ext cx="5446536" cy="1489496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accent1"/>
                </a:solidFill>
              </a:rPr>
              <a:t>La cooperazione è parte del DNA delle biblioteche</a:t>
            </a:r>
            <a:endParaRPr lang="it-IT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chemeClr val="accent1"/>
                </a:solidFill>
              </a:rPr>
              <a:t>Qualche raccomandazione</a:t>
            </a:r>
            <a:endParaRPr lang="it-IT" sz="4800" b="1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7448" y="404664"/>
            <a:ext cx="10297144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	</a:t>
            </a:r>
            <a:r>
              <a:rPr lang="it-IT" sz="2800" dirty="0" smtClean="0"/>
              <a:t>Viviamo in un’epoca in cui il problema non è l’accesso all’informazione, ma la sua selezione e comprensione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pPr algn="ctr">
              <a:buNone/>
            </a:pPr>
            <a:r>
              <a:rPr lang="it-IT" sz="2800" dirty="0" smtClean="0"/>
              <a:t>proporsi come spazi fisici e virtuali per l’ “information e la </a:t>
            </a:r>
            <a:r>
              <a:rPr lang="it-IT" sz="2800" dirty="0" err="1" smtClean="0"/>
              <a:t>digital</a:t>
            </a:r>
            <a:r>
              <a:rPr lang="it-IT" sz="2800" dirty="0" smtClean="0"/>
              <a:t> </a:t>
            </a:r>
            <a:r>
              <a:rPr lang="it-IT" sz="2800" dirty="0" err="1" smtClean="0"/>
              <a:t>literacy</a:t>
            </a:r>
            <a:r>
              <a:rPr lang="it-IT" sz="2800" dirty="0" smtClean="0"/>
              <a:t>”</a:t>
            </a:r>
          </a:p>
          <a:p>
            <a:pPr algn="ctr">
              <a:buNone/>
            </a:pPr>
            <a:r>
              <a:rPr lang="it-IT" sz="2800" dirty="0" smtClean="0"/>
              <a:t>(imparare ad imparare)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231904" y="1412776"/>
            <a:ext cx="2088232" cy="1800200"/>
          </a:xfrm>
          <a:prstGeom prst="downArrow">
            <a:avLst/>
          </a:prstGeo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5400" y="476672"/>
            <a:ext cx="10945216" cy="5976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200" dirty="0" smtClean="0">
                <a:solidFill>
                  <a:schemeClr val="bg1"/>
                </a:solidFill>
              </a:rPr>
              <a:t>	</a:t>
            </a:r>
            <a:r>
              <a:rPr lang="it-IT" sz="3200" dirty="0" smtClean="0"/>
              <a:t>Le biblioteche non possono più operare solo come un canale parallelo o alternativo</a:t>
            </a:r>
          </a:p>
          <a:p>
            <a:pPr algn="ctr">
              <a:buNone/>
            </a:pPr>
            <a:r>
              <a:rPr lang="it-IT" sz="3200" dirty="0" smtClean="0"/>
              <a:t>(“apprendimento dappertutto”)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offrirsi come spazi fisici di socialità e condivisione ed essere presenti con i propri contenuti dove stanno le persone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303912" y="2276872"/>
            <a:ext cx="1800200" cy="1440160"/>
          </a:xfrm>
          <a:prstGeom prst="downArrow">
            <a:avLst/>
          </a:prstGeo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4509120"/>
            <a:ext cx="9937104" cy="1152128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È la </a:t>
            </a:r>
            <a:r>
              <a:rPr lang="it-IT" sz="3600" i="1" dirty="0" err="1"/>
              <a:t>mission</a:t>
            </a:r>
            <a:r>
              <a:rPr lang="it-IT" sz="3600" i="1" dirty="0"/>
              <a:t> </a:t>
            </a:r>
            <a:r>
              <a:rPr lang="it-IT" sz="3600" dirty="0"/>
              <a:t>che Google si </a:t>
            </a:r>
            <a:r>
              <a:rPr lang="it-IT" sz="3600" dirty="0" err="1"/>
              <a:t>autoattribuisce</a:t>
            </a:r>
            <a:r>
              <a:rPr lang="it-IT" sz="3600" dirty="0"/>
              <a:t> e propone in bella evidenza sul proprio sito</a:t>
            </a:r>
          </a:p>
        </p:txBody>
      </p:sp>
      <p:pic>
        <p:nvPicPr>
          <p:cNvPr id="6" name="Segnaposto contenuto 5" descr="Goog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6" y="260648"/>
            <a:ext cx="8229600" cy="41525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384" y="548680"/>
            <a:ext cx="11089232" cy="6048672"/>
          </a:xfrm>
        </p:spPr>
        <p:txBody>
          <a:bodyPr>
            <a:normAutofit/>
          </a:bodyPr>
          <a:lstStyle/>
          <a:p>
            <a:pPr marL="274320" indent="-274320" algn="ctr">
              <a:buNone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	</a:t>
            </a:r>
            <a:r>
              <a:rPr lang="it-IT" sz="2800" dirty="0" smtClean="0"/>
              <a:t>Sono i membri della comunità a decidere se lasciarci o meno partecipare ai loro processi di apprendimento e noi ad essere remoti</a:t>
            </a:r>
          </a:p>
          <a:p>
            <a:pPr marL="274320" indent="-274320">
              <a:defRPr/>
            </a:pPr>
            <a:endParaRPr lang="it-IT" sz="2800" dirty="0" smtClean="0"/>
          </a:p>
          <a:p>
            <a:pPr marL="274320" indent="-274320">
              <a:defRPr/>
            </a:pPr>
            <a:endParaRPr lang="it-IT" sz="2800" dirty="0" smtClean="0"/>
          </a:p>
          <a:p>
            <a:pPr marL="274320" indent="-274320">
              <a:defRPr/>
            </a:pPr>
            <a:endParaRPr lang="it-IT" sz="2800" dirty="0" smtClean="0"/>
          </a:p>
          <a:p>
            <a:pPr marL="274320" indent="-274320" algn="ctr">
              <a:buNone/>
              <a:defRPr/>
            </a:pPr>
            <a:r>
              <a:rPr lang="it-IT" sz="2800" dirty="0" smtClean="0"/>
              <a:t>proporsi come piattaforme di partecipazione, sperimentazione e creazione per tutti i modi e gli strumenti della conoscenza e uscire dall’isolamento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303912" y="1988840"/>
            <a:ext cx="2016224" cy="1728192"/>
          </a:xfrm>
          <a:prstGeom prst="downArrow">
            <a:avLst/>
          </a:prstGeo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376" y="476672"/>
            <a:ext cx="11305256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4800" b="1" dirty="0"/>
              <a:t>Quale sfida per i bibliotecari?</a:t>
            </a:r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r>
              <a:rPr lang="it-IT" sz="2800" dirty="0" smtClean="0"/>
              <a:t>comprendere e far comprendere come l'investimento locale sulle biblioteche non risponde solo a obiettivi meramente territoriali ma può ricollocare biblioteca e istituzione in una dimensione di dialogo con l'offerta culturale globale e con gli altri attori che operano a questo livello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231904" y="1412776"/>
            <a:ext cx="1656184" cy="1728192"/>
          </a:xfrm>
          <a:prstGeom prst="downArrow">
            <a:avLst/>
          </a:prstGeo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anna.galluzzi@gmail.com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Cosa sta accadendo?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1504" y="1124744"/>
            <a:ext cx="9001000" cy="54006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da un lato, convergenza al digitale e una rete strutturata intorno a </a:t>
            </a:r>
            <a:r>
              <a:rPr lang="it-IT" sz="3200" i="1" dirty="0" err="1" smtClean="0"/>
              <a:t>hub</a:t>
            </a:r>
            <a:r>
              <a:rPr lang="it-IT" sz="3200" i="1" dirty="0" smtClean="0"/>
              <a:t> </a:t>
            </a:r>
            <a:r>
              <a:rPr lang="it-IT" sz="3200" dirty="0" smtClean="0"/>
              <a:t>gravitazionali</a:t>
            </a:r>
          </a:p>
          <a:p>
            <a:r>
              <a:rPr lang="it-IT" sz="3200" dirty="0" smtClean="0"/>
              <a:t>dall’altro, approccio distribuito delle biblioteche imposto fin qui dalla fisicità dei contenuti</a:t>
            </a:r>
          </a:p>
          <a:p>
            <a:endParaRPr lang="it-IT" sz="3200" dirty="0" smtClean="0"/>
          </a:p>
          <a:p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	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5375920" y="4221088"/>
            <a:ext cx="3024336" cy="1872208"/>
          </a:xfrm>
          <a:prstGeom prst="rightArrow">
            <a:avLst/>
          </a:prstGeom>
          <a:solidFill>
            <a:schemeClr val="accent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9416" y="342427"/>
            <a:ext cx="8784976" cy="5400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i="1" dirty="0" smtClean="0">
                <a:solidFill>
                  <a:schemeClr val="bg1"/>
                </a:solidFill>
              </a:rPr>
              <a:t>	</a:t>
            </a:r>
            <a:r>
              <a:rPr lang="it-IT" sz="2800" i="1" dirty="0" smtClean="0"/>
              <a:t>Chiudiamo questi mausolei ridondanti e obsoleti e utilizziamo il denaro per migliorare le strutture educative della nazione oppure ripaghiamo il nostro enorme debito. </a:t>
            </a:r>
          </a:p>
          <a:p>
            <a:pPr algn="ctr">
              <a:buNone/>
            </a:pPr>
            <a:r>
              <a:rPr lang="it-IT" sz="2800" i="1" dirty="0"/>
              <a:t>	</a:t>
            </a:r>
            <a:r>
              <a:rPr lang="it-IT" sz="2800" i="1" dirty="0" smtClean="0"/>
              <a:t>Internet ci ha dato accesso all’informazione </a:t>
            </a:r>
          </a:p>
          <a:p>
            <a:pPr algn="ctr">
              <a:buNone/>
            </a:pPr>
            <a:r>
              <a:rPr lang="it-IT" sz="2800" i="1" dirty="0" smtClean="0"/>
              <a:t>a un livello inimmaginabile </a:t>
            </a:r>
          </a:p>
          <a:p>
            <a:pPr algn="ctr">
              <a:buNone/>
            </a:pPr>
            <a:r>
              <a:rPr lang="it-IT" sz="2800" i="1" dirty="0" smtClean="0"/>
              <a:t>anche solo qualche decennio fa. </a:t>
            </a:r>
          </a:p>
          <a:p>
            <a:pPr algn="ctr">
              <a:buNone/>
            </a:pPr>
            <a:r>
              <a:rPr lang="it-IT" sz="2800" i="1" dirty="0"/>
              <a:t>	</a:t>
            </a:r>
            <a:r>
              <a:rPr lang="it-IT" sz="2800" i="1" dirty="0" smtClean="0"/>
              <a:t>È tempo che le biblioteche facciano la fine dei dinosauri.</a:t>
            </a:r>
          </a:p>
          <a:p>
            <a:pPr>
              <a:buNone/>
            </a:pPr>
            <a:endParaRPr lang="it-IT" sz="2800" i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2927648" y="5013176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(Lettore del </a:t>
            </a:r>
            <a:r>
              <a:rPr lang="it-IT" sz="2400" i="1" dirty="0" err="1"/>
              <a:t>Guardian</a:t>
            </a:r>
            <a:r>
              <a:rPr lang="it-IT" sz="2400" dirty="0"/>
              <a:t>, marzo 2010)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332656"/>
            <a:ext cx="10353762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Il punto critico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/>
              <a:t>Le </a:t>
            </a:r>
            <a:r>
              <a:rPr lang="it-IT" sz="3600" dirty="0"/>
              <a:t>biblioteche sono istituzioni locali </a:t>
            </a:r>
          </a:p>
          <a:p>
            <a:pPr algn="ctr">
              <a:buNone/>
            </a:pPr>
            <a:r>
              <a:rPr lang="it-IT" sz="3600" dirty="0"/>
              <a:t>in un mercato dell’informazione </a:t>
            </a:r>
          </a:p>
          <a:p>
            <a:pPr algn="ctr">
              <a:buNone/>
            </a:pPr>
            <a:r>
              <a:rPr lang="it-IT" sz="3600" dirty="0"/>
              <a:t>e della conoscenza che è globale e </a:t>
            </a:r>
          </a:p>
          <a:p>
            <a:pPr algn="ctr">
              <a:buNone/>
            </a:pPr>
            <a:r>
              <a:rPr lang="it-IT" sz="3600" dirty="0"/>
              <a:t>viaggia prevalentemente sulla rete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520" y="548680"/>
            <a:ext cx="8640960" cy="36004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Una </a:t>
            </a:r>
            <a:r>
              <a:rPr lang="it-IT" b="1" i="1" dirty="0" err="1" smtClean="0"/>
              <a:t>mission</a:t>
            </a:r>
            <a:r>
              <a:rPr lang="it-IT" b="1" dirty="0" smtClean="0"/>
              <a:t> composita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Molteplici livelli di </a:t>
            </a:r>
            <a:br>
              <a:rPr lang="it-IT" b="1" dirty="0" smtClean="0"/>
            </a:br>
            <a:r>
              <a:rPr lang="it-IT" b="1" i="1" dirty="0" err="1" smtClean="0"/>
              <a:t>governance</a:t>
            </a:r>
            <a:r>
              <a:rPr lang="it-IT" b="1" dirty="0" smtClean="0"/>
              <a:t> e di azione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1703512" y="1196752"/>
            <a:ext cx="871296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it-IT" sz="2400" b="1" dirty="0"/>
              <a:t>la</a:t>
            </a:r>
            <a:r>
              <a:rPr lang="it-IT" sz="2400" b="1" i="1" dirty="0"/>
              <a:t> </a:t>
            </a:r>
            <a:r>
              <a:rPr lang="it-IT" sz="2400" b="1" i="1" dirty="0" err="1"/>
              <a:t>mission</a:t>
            </a:r>
            <a:r>
              <a:rPr lang="it-IT" sz="2400" b="1" i="1" dirty="0"/>
              <a:t> </a:t>
            </a:r>
            <a:r>
              <a:rPr lang="it-IT" sz="2400" b="1" dirty="0"/>
              <a:t>generale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/>
              <a:t>la</a:t>
            </a:r>
            <a:r>
              <a:rPr lang="it-IT" sz="2400" b="1" i="1" dirty="0"/>
              <a:t> </a:t>
            </a:r>
            <a:r>
              <a:rPr lang="it-IT" sz="2400" b="1" i="1" dirty="0" err="1"/>
              <a:t>mission</a:t>
            </a:r>
            <a:r>
              <a:rPr lang="it-IT" sz="2400" b="1" i="1" dirty="0"/>
              <a:t> </a:t>
            </a:r>
            <a:r>
              <a:rPr lang="it-IT" sz="2400" b="1" dirty="0"/>
              <a:t>che accomuna tutte le biblioteche di una medesima tipologia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/>
              <a:t>la specifica </a:t>
            </a:r>
            <a:r>
              <a:rPr lang="it-IT" sz="2400" b="1" i="1" dirty="0" err="1"/>
              <a:t>mission</a:t>
            </a:r>
            <a:r>
              <a:rPr lang="it-IT" sz="2400" b="1" i="1" dirty="0"/>
              <a:t> </a:t>
            </a:r>
            <a:r>
              <a:rPr lang="it-IT" sz="2400" b="1" dirty="0"/>
              <a:t>di ciascuna biblioteca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19536" y="4653136"/>
            <a:ext cx="849694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it-IT" sz="2400" b="1" dirty="0"/>
              <a:t>Istituzione di appartenenza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/>
              <a:t>Territorio/area di interesse di appartenenza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/>
              <a:t>Rete globale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9416" y="260648"/>
            <a:ext cx="1044116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200" dirty="0" smtClean="0">
                <a:solidFill>
                  <a:schemeClr val="bg1"/>
                </a:solidFill>
              </a:rPr>
              <a:t>	</a:t>
            </a:r>
            <a:r>
              <a:rPr lang="it-IT" sz="3200" dirty="0" smtClean="0"/>
              <a:t>Ciascuna biblioteca risponde alla propria comunità di riferimento e si inserisce nelle politiche dell’ente di appartenenza, ma si inserisce anche in una dinamica globale</a:t>
            </a:r>
          </a:p>
          <a:p>
            <a:pPr algn="ctr">
              <a:buNone/>
            </a:pPr>
            <a:r>
              <a:rPr lang="it-IT" sz="5400" b="1" dirty="0" smtClean="0">
                <a:solidFill>
                  <a:schemeClr val="accent1"/>
                </a:solidFill>
              </a:rPr>
              <a:t>MA</a:t>
            </a:r>
            <a:endParaRPr lang="it-IT" sz="5400" b="1" dirty="0">
              <a:solidFill>
                <a:schemeClr val="accent1"/>
              </a:solidFill>
            </a:endParaRPr>
          </a:p>
          <a:p>
            <a:pPr algn="ctr"/>
            <a:r>
              <a:rPr lang="it-IT" sz="3200" dirty="0" smtClean="0"/>
              <a:t>	Gli obiettivi possono </a:t>
            </a:r>
            <a:r>
              <a:rPr lang="it-IT" sz="3200" dirty="0" err="1" smtClean="0"/>
              <a:t>confliggere</a:t>
            </a:r>
            <a:r>
              <a:rPr lang="it-IT" sz="3200" dirty="0" smtClean="0"/>
              <a:t>?</a:t>
            </a:r>
          </a:p>
          <a:p>
            <a:pPr algn="ctr"/>
            <a:r>
              <a:rPr lang="it-IT" sz="3200" dirty="0" smtClean="0"/>
              <a:t>Qual è la scala a cui va perseguito ciascun obiettivo?</a:t>
            </a:r>
          </a:p>
          <a:p>
            <a:pPr algn="ctr">
              <a:buNone/>
            </a:pPr>
            <a:r>
              <a:rPr lang="it-IT" sz="3200" dirty="0" smtClean="0"/>
              <a:t>(</a:t>
            </a:r>
            <a:r>
              <a:rPr lang="it-IT" sz="3200" i="1" dirty="0" err="1" smtClean="0"/>
              <a:t>access</a:t>
            </a:r>
            <a:r>
              <a:rPr lang="it-IT" sz="3200" i="1" dirty="0" smtClean="0"/>
              <a:t> and </a:t>
            </a:r>
            <a:r>
              <a:rPr lang="it-IT" sz="3200" i="1" dirty="0" err="1" smtClean="0"/>
              <a:t>discovery</a:t>
            </a:r>
            <a:r>
              <a:rPr lang="it-IT" sz="3200" i="1" dirty="0" smtClean="0"/>
              <a:t> are web scale</a:t>
            </a:r>
            <a:r>
              <a:rPr lang="it-IT" sz="3200" dirty="0" smtClean="0"/>
              <a:t>!)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0"/>
            <a:ext cx="10353762" cy="97045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Che fare?</a:t>
            </a:r>
            <a:endParaRPr lang="it-IT" sz="4400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2" y="970450"/>
            <a:ext cx="10441160" cy="4762806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Competere con i grandi </a:t>
            </a:r>
            <a:r>
              <a:rPr lang="it-IT" sz="2400" i="1" dirty="0" err="1" smtClean="0"/>
              <a:t>hub</a:t>
            </a:r>
            <a:r>
              <a:rPr lang="it-IT" sz="2400" i="1" dirty="0" smtClean="0"/>
              <a:t> </a:t>
            </a:r>
            <a:r>
              <a:rPr lang="it-IT" sz="2400" dirty="0" smtClean="0"/>
              <a:t>gravitazionali (Google, Amazon ecc.) è del tutto velleitario e inutile</a:t>
            </a:r>
          </a:p>
          <a:p>
            <a:endParaRPr lang="it-IT" sz="2400" dirty="0" smtClean="0"/>
          </a:p>
          <a:p>
            <a:r>
              <a:rPr lang="it-IT" sz="2400" dirty="0" smtClean="0"/>
              <a:t>Ricongiungere biblioteca fisica e digitale, azione locale e globale</a:t>
            </a:r>
          </a:p>
          <a:p>
            <a:endParaRPr lang="it-IT" sz="2400" dirty="0"/>
          </a:p>
          <a:p>
            <a:r>
              <a:rPr lang="it-IT" sz="2400" dirty="0" smtClean="0"/>
              <a:t>Combinare l’approccio “</a:t>
            </a:r>
            <a:r>
              <a:rPr lang="it-IT" sz="2400" dirty="0" err="1" smtClean="0"/>
              <a:t>outside-in</a:t>
            </a:r>
            <a:r>
              <a:rPr lang="it-IT" sz="2400" dirty="0" smtClean="0"/>
              <a:t>” e “</a:t>
            </a:r>
            <a:r>
              <a:rPr lang="it-IT" sz="2400" dirty="0" err="1" smtClean="0"/>
              <a:t>inside-out</a:t>
            </a:r>
            <a:r>
              <a:rPr lang="it-IT" sz="2400" dirty="0" smtClean="0"/>
              <a:t>”</a:t>
            </a:r>
          </a:p>
          <a:p>
            <a:endParaRPr lang="it-IT" sz="2400" dirty="0" smtClean="0"/>
          </a:p>
          <a:p>
            <a:pPr algn="ctr">
              <a:buNone/>
            </a:pPr>
            <a:r>
              <a:rPr lang="it-IT" sz="2400" dirty="0" smtClean="0"/>
              <a:t>	</a:t>
            </a:r>
            <a:r>
              <a:rPr lang="it-IT" sz="3600" b="1" dirty="0">
                <a:solidFill>
                  <a:schemeClr val="accent1"/>
                </a:solidFill>
              </a:rPr>
              <a:t>Biblioteche come “apparato circolatorio” </a:t>
            </a:r>
          </a:p>
          <a:p>
            <a:pPr algn="ctr">
              <a:buNone/>
            </a:pPr>
            <a:r>
              <a:rPr lang="it-IT" sz="3600" b="1" dirty="0">
                <a:solidFill>
                  <a:schemeClr val="accent1"/>
                </a:solidFill>
              </a:rPr>
              <a:t>più che “cuore” della comunità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2444</TotalTime>
  <Words>1051</Words>
  <Application>Microsoft Office PowerPoint</Application>
  <PresentationFormat>Widescreen</PresentationFormat>
  <Paragraphs>152</Paragraphs>
  <Slides>32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Calisto MT</vt:lpstr>
      <vt:lpstr>Trebuchet MS</vt:lpstr>
      <vt:lpstr>Wingdings 2</vt:lpstr>
      <vt:lpstr>Ardesia</vt:lpstr>
      <vt:lpstr>Accesso alla conoscenza tra dimensione locale e globale</vt:lpstr>
      <vt:lpstr>«Organizzare le informazioni a livello mondiale e renderle universalmente accessibili e utili» </vt:lpstr>
      <vt:lpstr>È la mission che Google si autoattribuisce e propone in bella evidenza sul proprio sito</vt:lpstr>
      <vt:lpstr>Cosa sta accadendo?</vt:lpstr>
      <vt:lpstr>Presentazione standard di PowerPoint</vt:lpstr>
      <vt:lpstr>Il punto critico</vt:lpstr>
      <vt:lpstr>Una mission composita     Molteplici livelli di  governance e di azione</vt:lpstr>
      <vt:lpstr>Presentazione standard di PowerPoint</vt:lpstr>
      <vt:lpstr>Che fare?</vt:lpstr>
      <vt:lpstr>Presentazione standard di PowerPoint</vt:lpstr>
      <vt:lpstr>Ricongiungere biblioteca fisica e digitale, azione locale e globale + Combinare l’approccio “outside-in” e “inside-out”</vt:lpstr>
      <vt:lpstr>Il dimensionamento dei sistemi bibliotecari</vt:lpstr>
      <vt:lpstr>GIANO BIFRONTE dimensione universale vs locale  contraddizione delle biblioteche e dei sistemi, dimidiati tra l’aspirazione a garantire l’accessibilità a tutto il sapere del mondo e l’esigenza di incardinare la propria esistenza su un concreto contesto</vt:lpstr>
      <vt:lpstr>In un futuro quadro cooperativo che voglia ricongiungere locale e globale, le biblioteche e i sistemi devono puntare a essere:</vt:lpstr>
      <vt:lpstr>Biblioteche e sistemi bibliotecari semplici</vt:lpstr>
      <vt:lpstr>Biblioteche e sistemi bibliotecari semplici</vt:lpstr>
      <vt:lpstr>Biblioteche e sistemi bibliotecari inclusivi</vt:lpstr>
      <vt:lpstr>Biblioteche e sistemi bibliotecari inclusivi</vt:lpstr>
      <vt:lpstr>Biblioteche e sistemi bibliotecari partecipativi</vt:lpstr>
      <vt:lpstr>Biblioteche e sistemi bibliotecari partecipativi</vt:lpstr>
      <vt:lpstr>Biblioteche e sistemi bibliotecari visibili</vt:lpstr>
      <vt:lpstr>Biblioteche e sistemi bibliotecari visibili</vt:lpstr>
      <vt:lpstr>Presentazione standard di PowerPoint</vt:lpstr>
      <vt:lpstr>Ostacoli interni</vt:lpstr>
      <vt:lpstr>Ostacoli esterni</vt:lpstr>
      <vt:lpstr>La biblioteca, per sua stessa natura [...] è portata a interagire e non è concepibile una biblioteca che viva in uno stato di isolamento. [...] La cooperazione [...] è il naturale modo di essere di una biblioteca che asseconda la sua vocazione all’apertura e all’interazione con il contesto nel quale va ad inquadrarsi la sua esistenza. </vt:lpstr>
      <vt:lpstr>Qualche raccomandazione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anna.galluzzi@gmail.com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BIBLIOTECHE:  AZIONE LOCALE IN  UNA DIMENSIONE GLOBALE</dc:title>
  <dc:creator>Anna Galluzzi</dc:creator>
  <cp:lastModifiedBy>Giovanni Solimine</cp:lastModifiedBy>
  <cp:revision>232</cp:revision>
  <dcterms:created xsi:type="dcterms:W3CDTF">2015-02-24T10:37:32Z</dcterms:created>
  <dcterms:modified xsi:type="dcterms:W3CDTF">2020-11-19T09:46:02Z</dcterms:modified>
</cp:coreProperties>
</file>