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9358773-A819-40A6-8C23-5E39D03AE87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446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D943832-D9AB-4FD3-B2FF-BCE0A04C352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9748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01467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DB76257-D9A5-4FBE-B984-640B444708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8188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2DA35-4916-4C27-ACAB-BCDAB71F8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4244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BF7A7-9FF2-4F57-B252-1BCEFEC5DF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6281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AC0CF-390F-4BE0-9FCE-99A2EE6DC9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706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F3D0E-44D7-4D20-8B6E-FC6FA2198E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3797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ED9C6-051B-43CC-8BC7-508667EA86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3957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1B8F-8B57-4A12-8FEC-40A6106982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55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C0C18-237D-4147-8557-BC62B4F104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5754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D4A7F-70DF-41D9-9282-3870CDAD7F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803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D04FF72-17C3-45DF-913C-771DC8A9BC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8552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B6E58-AF94-4F5D-BD87-A41A2929F2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0735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AE97F-FA49-4AEE-9692-8E91D255E5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8494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874D4-E1FB-44E8-B91C-AF417000EC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330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2379" y="2906316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5AEA485-EF01-4844-9A82-6D197E2187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835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31467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F5E07121-C52B-49A4-8795-562027240C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383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4780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4780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404A505-F390-4273-AE9B-762A41DD526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999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339D626-05F5-4481-9DAE-956B43024F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131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65182D8-8729-4A1C-94C9-FFAFAE76F37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019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6" y="272654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4704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C8C4B4F-F6A4-4F89-845A-82FF0B5B7E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861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423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90423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93E6E86-DCB1-4C90-9D25-3DD39ED1C9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655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5C1E9D4-FD96-427B-B74D-D1246729C1C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821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8A7A6EE-73B6-43F4-8941-69B30B3A08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875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688848"/>
          </a:xfrm>
        </p:spPr>
        <p:txBody>
          <a:bodyPr/>
          <a:lstStyle/>
          <a:p>
            <a:r>
              <a:rPr lang="it-IT" sz="1800" b="1" dirty="0"/>
              <a:t>SECONDO PRINCIPIO DELLA TERMODINAMICA</a:t>
            </a:r>
            <a:endParaRPr lang="it-IT" sz="18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9800" y="1298448"/>
            <a:ext cx="7772400" cy="4797552"/>
          </a:xfrm>
        </p:spPr>
        <p:txBody>
          <a:bodyPr/>
          <a:lstStyle/>
          <a:p>
            <a:r>
              <a:rPr lang="it-IT" sz="1800" dirty="0"/>
              <a:t>Secondo principio: Enunciato di </a:t>
            </a:r>
            <a:r>
              <a:rPr lang="it-IT" sz="1800" dirty="0" err="1"/>
              <a:t>Clausius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r>
              <a:rPr lang="it-IT" sz="1800" dirty="0"/>
              <a:t> </a:t>
            </a:r>
            <a:r>
              <a:rPr lang="it-IT" sz="1800" dirty="0">
                <a:solidFill>
                  <a:srgbClr val="FF0000"/>
                </a:solidFill>
              </a:rPr>
              <a:t>E’ </a:t>
            </a:r>
            <a:r>
              <a:rPr lang="it-IT" sz="1800" dirty="0">
                <a:solidFill>
                  <a:srgbClr val="FF0000"/>
                </a:solidFill>
              </a:rPr>
              <a:t>impossibile </a:t>
            </a:r>
            <a:r>
              <a:rPr lang="it-IT" sz="1800" dirty="0">
                <a:solidFill>
                  <a:srgbClr val="FF0000"/>
                </a:solidFill>
              </a:rPr>
              <a:t>eseguire </a:t>
            </a:r>
            <a:r>
              <a:rPr lang="it-IT" sz="1800" dirty="0">
                <a:solidFill>
                  <a:srgbClr val="FF0000"/>
                </a:solidFill>
              </a:rPr>
              <a:t>una trasformazione che abbia come unico effetto quello di trasportare una certa </a:t>
            </a:r>
            <a:r>
              <a:rPr lang="it-IT" sz="1800" dirty="0">
                <a:solidFill>
                  <a:srgbClr val="FF0000"/>
                </a:solidFill>
              </a:rPr>
              <a:t>quantità </a:t>
            </a:r>
            <a:r>
              <a:rPr lang="it-IT" sz="1800" dirty="0">
                <a:solidFill>
                  <a:srgbClr val="FF0000"/>
                </a:solidFill>
              </a:rPr>
              <a:t>di calore da un corpo a temperatura </a:t>
            </a:r>
            <a:r>
              <a:rPr lang="it-IT" sz="1800" dirty="0">
                <a:solidFill>
                  <a:srgbClr val="FF0000"/>
                </a:solidFill>
              </a:rPr>
              <a:t>pi</a:t>
            </a:r>
            <a:r>
              <a:rPr lang="it-IT" sz="1800" dirty="0">
                <a:solidFill>
                  <a:srgbClr val="FF0000"/>
                </a:solidFill>
              </a:rPr>
              <a:t>ù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>
                <a:solidFill>
                  <a:srgbClr val="FF0000"/>
                </a:solidFill>
              </a:rPr>
              <a:t>bassa a uno a temperatura </a:t>
            </a:r>
            <a:r>
              <a:rPr lang="it-IT" sz="1800" dirty="0">
                <a:solidFill>
                  <a:srgbClr val="FF0000"/>
                </a:solidFill>
              </a:rPr>
              <a:t>pi</a:t>
            </a:r>
            <a:r>
              <a:rPr lang="it-IT" sz="1800" dirty="0">
                <a:solidFill>
                  <a:srgbClr val="FF0000"/>
                </a:solidFill>
              </a:rPr>
              <a:t>ù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>
                <a:solidFill>
                  <a:srgbClr val="FF0000"/>
                </a:solidFill>
              </a:rPr>
              <a:t>elevata</a:t>
            </a:r>
            <a:r>
              <a:rPr lang="it-IT" sz="1400" dirty="0"/>
              <a:t>. </a:t>
            </a:r>
            <a:r>
              <a:rPr lang="it-IT" sz="1800" dirty="0">
                <a:solidFill>
                  <a:srgbClr val="FF0000"/>
                </a:solidFill>
              </a:rPr>
              <a:t>(senza l’apporto di lavoro esterno)</a:t>
            </a:r>
          </a:p>
          <a:p>
            <a:pPr marL="0" indent="0">
              <a:buNone/>
            </a:pPr>
            <a:endParaRPr lang="it-IT" sz="1400" dirty="0"/>
          </a:p>
          <a:p>
            <a:r>
              <a:rPr lang="it-IT" sz="1800" dirty="0"/>
              <a:t>Secondo principio: Enunciato di Kelvin. </a:t>
            </a:r>
            <a:endParaRPr lang="it-IT" sz="1800" dirty="0"/>
          </a:p>
          <a:p>
            <a:pPr marL="0" indent="0">
              <a:buNone/>
            </a:pPr>
            <a:r>
              <a:rPr lang="it-IT" sz="1800" dirty="0">
                <a:solidFill>
                  <a:srgbClr val="FF0000"/>
                </a:solidFill>
              </a:rPr>
              <a:t>Non è possibile </a:t>
            </a:r>
            <a:r>
              <a:rPr lang="it-IT" sz="1800" dirty="0">
                <a:solidFill>
                  <a:srgbClr val="FF0000"/>
                </a:solidFill>
              </a:rPr>
              <a:t>realizzare una trasformazione il cui unico risultato finale sia quello di trasformare in lavoro il calore assorbito da una sorgente che sia alla </a:t>
            </a:r>
            <a:r>
              <a:rPr lang="it-IT" sz="1800" dirty="0"/>
              <a:t>stessa</a:t>
            </a:r>
            <a:r>
              <a:rPr lang="it-IT" sz="1800" dirty="0">
                <a:solidFill>
                  <a:srgbClr val="FF0000"/>
                </a:solidFill>
              </a:rPr>
              <a:t> temperatura in ogni punto</a:t>
            </a:r>
            <a:r>
              <a:rPr lang="it-IT" sz="1800" dirty="0">
                <a:solidFill>
                  <a:srgbClr val="FF0000"/>
                </a:solidFill>
              </a:rPr>
              <a:t>.(sorgente omogenea)</a:t>
            </a: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</a:rPr>
              <a:t>«In un sistema isolato l'entropia tende spontaneamente ad un valore massimo (= stato di equilibrio)»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FF0000"/>
                </a:solidFill>
              </a:rPr>
              <a:t>	</a:t>
            </a:r>
            <a:r>
              <a:rPr lang="it-IT" sz="1800" dirty="0" err="1"/>
              <a:t>dS</a:t>
            </a:r>
            <a:r>
              <a:rPr lang="it-IT" sz="1800" dirty="0"/>
              <a:t> </a:t>
            </a:r>
            <a:r>
              <a:rPr lang="it-IT" sz="1800" b="1" dirty="0"/>
              <a:t>=</a:t>
            </a:r>
            <a:r>
              <a:rPr lang="it-IT" sz="1800" dirty="0"/>
              <a:t> </a:t>
            </a:r>
            <a:r>
              <a:rPr lang="it-IT" sz="1800" dirty="0" err="1">
                <a:latin typeface="Symbol" panose="05050102010706020507" pitchFamily="18" charset="2"/>
              </a:rPr>
              <a:t>d</a:t>
            </a:r>
            <a:r>
              <a:rPr lang="it-IT" sz="1800" dirty="0" err="1"/>
              <a:t>Q</a:t>
            </a:r>
            <a:r>
              <a:rPr lang="it-IT" sz="1800" baseline="-25000" dirty="0" err="1"/>
              <a:t>rev</a:t>
            </a:r>
            <a:r>
              <a:rPr lang="it-IT" sz="1800" baseline="-25000" dirty="0"/>
              <a:t> </a:t>
            </a:r>
            <a:r>
              <a:rPr lang="it-IT" sz="1800" dirty="0"/>
              <a:t>/ T </a:t>
            </a:r>
            <a:r>
              <a:rPr lang="it-IT" sz="1800" b="1" dirty="0"/>
              <a:t>&gt;</a:t>
            </a:r>
            <a:r>
              <a:rPr lang="it-IT" sz="1800" dirty="0"/>
              <a:t> </a:t>
            </a:r>
            <a:r>
              <a:rPr lang="it-IT" sz="1800" dirty="0" err="1">
                <a:latin typeface="Symbol" panose="05050102010706020507" pitchFamily="18" charset="2"/>
              </a:rPr>
              <a:t>d</a:t>
            </a:r>
            <a:r>
              <a:rPr lang="it-IT" sz="1800" dirty="0" err="1"/>
              <a:t>Q</a:t>
            </a:r>
            <a:r>
              <a:rPr lang="it-IT" sz="1800" baseline="-25000" dirty="0" err="1"/>
              <a:t>irrev</a:t>
            </a:r>
            <a:r>
              <a:rPr lang="it-IT" sz="1800" baseline="-25000" dirty="0"/>
              <a:t> </a:t>
            </a:r>
            <a:r>
              <a:rPr lang="it-IT" sz="1800" b="1" dirty="0"/>
              <a:t>/ </a:t>
            </a:r>
            <a:r>
              <a:rPr lang="it-IT" sz="1800" dirty="0"/>
              <a:t>T		 </a:t>
            </a:r>
            <a:r>
              <a:rPr lang="it-IT" sz="1800" dirty="0" err="1"/>
              <a:t>dS</a:t>
            </a:r>
            <a:r>
              <a:rPr lang="it-IT" sz="1800" dirty="0"/>
              <a:t> </a:t>
            </a:r>
            <a:r>
              <a:rPr lang="it-IT" sz="1800" b="1" dirty="0"/>
              <a:t>≥</a:t>
            </a:r>
            <a:r>
              <a:rPr lang="it-IT" sz="1800" dirty="0"/>
              <a:t> </a:t>
            </a:r>
            <a:r>
              <a:rPr lang="it-IT" sz="1800" dirty="0" err="1">
                <a:latin typeface="Symbol" panose="05050102010706020507" pitchFamily="18" charset="2"/>
              </a:rPr>
              <a:t>d</a:t>
            </a:r>
            <a:r>
              <a:rPr lang="it-IT" sz="1800" dirty="0" err="1"/>
              <a:t>Q</a:t>
            </a:r>
            <a:r>
              <a:rPr lang="it-IT" sz="1800" baseline="-25000" dirty="0"/>
              <a:t> </a:t>
            </a:r>
            <a:r>
              <a:rPr lang="it-IT" sz="1800" dirty="0"/>
              <a:t>/ T 	</a:t>
            </a:r>
          </a:p>
          <a:p>
            <a:pPr marL="0" indent="0">
              <a:buNone/>
            </a:pPr>
            <a:r>
              <a:rPr lang="it-IT" sz="1800" dirty="0">
                <a:latin typeface="Arial" panose="020B0604020202020204" pitchFamily="34" charset="0"/>
              </a:rPr>
              <a:t>			per sistemi isolati: </a:t>
            </a:r>
            <a:r>
              <a:rPr lang="it-IT" sz="1800" dirty="0" err="1">
                <a:latin typeface="Symbol" panose="05050102010706020507" pitchFamily="18" charset="2"/>
              </a:rPr>
              <a:t>d</a:t>
            </a:r>
            <a:r>
              <a:rPr lang="it-IT" sz="1800" dirty="0" err="1"/>
              <a:t>Q</a:t>
            </a:r>
            <a:r>
              <a:rPr lang="it-IT" sz="1800" dirty="0"/>
              <a:t> = 0	</a:t>
            </a:r>
          </a:p>
          <a:p>
            <a:pPr marL="0" indent="0">
              <a:buNone/>
            </a:pPr>
            <a:r>
              <a:rPr lang="it-IT" sz="1800" dirty="0">
                <a:latin typeface="Arial" panose="020B0604020202020204" pitchFamily="34" charset="0"/>
              </a:rPr>
              <a:t>			   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dS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</a:rPr>
              <a:t>≥ 0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2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334"/>
    </mc:Choice>
    <mc:Fallback>
      <p:transition spd="slow" advTm="38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228975" y="227013"/>
            <a:ext cx="57023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kern="10" dirty="0">
                <a:ln w="28575">
                  <a:solidFill>
                    <a:srgbClr val="FF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Beesknees ITC"/>
              </a:rPr>
              <a:t>Energia Libera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11743" y="1114425"/>
            <a:ext cx="2037731" cy="4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FF6600"/>
                </a:solidFill>
                <a:latin typeface="Comic Sans MS" pitchFamily="66" charset="0"/>
              </a:rPr>
              <a:t>G = H - TS</a:t>
            </a:r>
            <a:endParaRPr lang="it-IT" altLang="it-IT" sz="2300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25899" y="1667193"/>
            <a:ext cx="3786608" cy="4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FFFF00"/>
                </a:solidFill>
                <a:latin typeface="Comic Sans MS" pitchFamily="66" charset="0"/>
              </a:rPr>
              <a:t>G  =  U  +  PV  -  TS</a:t>
            </a:r>
            <a:endParaRPr lang="it-IT" altLang="it-IT" sz="2300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10372" y="2234884"/>
            <a:ext cx="8045786" cy="125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FFFF00"/>
                </a:solidFill>
                <a:latin typeface="Comic Sans MS" pitchFamily="66" charset="0"/>
              </a:rPr>
              <a:t>Per una trasformazione </a:t>
            </a:r>
            <a:r>
              <a:rPr lang="it-IT" altLang="it-IT" sz="2600" b="1" dirty="0">
                <a:solidFill>
                  <a:srgbClr val="FFFF00"/>
                </a:solidFill>
                <a:latin typeface="Comic Sans MS" pitchFamily="66" charset="0"/>
              </a:rPr>
              <a:t>ISOTERMA (T = </a:t>
            </a:r>
            <a:r>
              <a:rPr lang="it-IT" altLang="it-IT" sz="2600" b="1" dirty="0" err="1">
                <a:solidFill>
                  <a:srgbClr val="FFFF00"/>
                </a:solidFill>
                <a:latin typeface="Comic Sans MS" pitchFamily="66" charset="0"/>
              </a:rPr>
              <a:t>Cost</a:t>
            </a:r>
            <a:r>
              <a:rPr lang="it-IT" altLang="it-IT" sz="2600" b="1" dirty="0">
                <a:solidFill>
                  <a:srgbClr val="FFFF00"/>
                </a:solidFill>
                <a:latin typeface="Comic Sans MS" pitchFamily="66" charset="0"/>
              </a:rPr>
              <a:t>.) :</a:t>
            </a:r>
            <a:r>
              <a:rPr lang="it-IT" altLang="it-IT" sz="2600" dirty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FF6600"/>
                </a:solidFill>
                <a:latin typeface="Symbol" pitchFamily="18" charset="2"/>
              </a:rPr>
              <a:t>D</a:t>
            </a:r>
            <a:r>
              <a:rPr lang="it-IT" altLang="it-IT" sz="2600" b="1" dirty="0">
                <a:solidFill>
                  <a:srgbClr val="FF6600"/>
                </a:solidFill>
                <a:latin typeface="Comic Sans MS" pitchFamily="66" charset="0"/>
              </a:rPr>
              <a:t>G = </a:t>
            </a:r>
            <a:r>
              <a:rPr lang="it-IT" altLang="it-IT" sz="2600" b="1" dirty="0">
                <a:solidFill>
                  <a:srgbClr val="FF6600"/>
                </a:solidFill>
                <a:latin typeface="Symbol" pitchFamily="18" charset="2"/>
              </a:rPr>
              <a:t>D</a:t>
            </a:r>
            <a:r>
              <a:rPr lang="it-IT" altLang="it-IT" sz="2600" b="1" dirty="0">
                <a:solidFill>
                  <a:srgbClr val="FF6600"/>
                </a:solidFill>
                <a:latin typeface="Comic Sans MS" pitchFamily="66" charset="0"/>
              </a:rPr>
              <a:t>H - T</a:t>
            </a:r>
            <a:r>
              <a:rPr lang="it-IT" altLang="it-IT" sz="2600" b="1" dirty="0">
                <a:solidFill>
                  <a:srgbClr val="FF6600"/>
                </a:solidFill>
                <a:latin typeface="Symbol" pitchFamily="18" charset="2"/>
              </a:rPr>
              <a:t>D</a:t>
            </a:r>
            <a:r>
              <a:rPr lang="it-IT" altLang="it-IT" sz="2600" b="1" dirty="0">
                <a:solidFill>
                  <a:srgbClr val="FF6600"/>
                </a:solidFill>
                <a:latin typeface="Comic Sans MS" pitchFamily="66" charset="0"/>
              </a:rPr>
              <a:t>S</a:t>
            </a:r>
            <a:endParaRPr lang="it-IT" altLang="it-IT" sz="2300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28445" y="3536791"/>
            <a:ext cx="4724364" cy="65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FFFF00"/>
                </a:solidFill>
                <a:latin typeface="Comic Sans MS" pitchFamily="66" charset="0"/>
              </a:rPr>
              <a:t>Equazione di </a:t>
            </a:r>
            <a:r>
              <a:rPr lang="it-IT" altLang="it-IT" sz="2600" dirty="0" err="1">
                <a:solidFill>
                  <a:srgbClr val="FFFF00"/>
                </a:solidFill>
                <a:latin typeface="Comic Sans MS" pitchFamily="66" charset="0"/>
              </a:rPr>
              <a:t>Gibbs-Helmholtz</a:t>
            </a:r>
            <a:endParaRPr lang="it-IT" altLang="it-IT" sz="2300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357937" y="3447952"/>
            <a:ext cx="685800" cy="593725"/>
          </a:xfrm>
          <a:custGeom>
            <a:avLst/>
            <a:gdLst>
              <a:gd name="T0" fmla="*/ 14983841 w 21600"/>
              <a:gd name="T1" fmla="*/ 0 h 21600"/>
              <a:gd name="T2" fmla="*/ 8193532 w 21600"/>
              <a:gd name="T3" fmla="*/ 5439950 h 21600"/>
              <a:gd name="T4" fmla="*/ 0 w 21600"/>
              <a:gd name="T5" fmla="*/ 13956523 h 21600"/>
              <a:gd name="T6" fmla="*/ 8761063 w 21600"/>
              <a:gd name="T7" fmla="*/ 16319879 h 21600"/>
              <a:gd name="T8" fmla="*/ 17521142 w 21600"/>
              <a:gd name="T9" fmla="*/ 11540282 h 21600"/>
              <a:gd name="T10" fmla="*/ 21774150 w 21600"/>
              <a:gd name="T11" fmla="*/ 543995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5344 h 21600"/>
              <a:gd name="T20" fmla="*/ 1738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4864" y="0"/>
                </a:moveTo>
                <a:lnTo>
                  <a:pt x="8128" y="7200"/>
                </a:lnTo>
                <a:lnTo>
                  <a:pt x="12347" y="7200"/>
                </a:lnTo>
                <a:lnTo>
                  <a:pt x="12347" y="15344"/>
                </a:lnTo>
                <a:lnTo>
                  <a:pt x="0" y="15344"/>
                </a:lnTo>
                <a:lnTo>
                  <a:pt x="0" y="21600"/>
                </a:lnTo>
                <a:lnTo>
                  <a:pt x="17381" y="21600"/>
                </a:lnTo>
                <a:lnTo>
                  <a:pt x="17381" y="7200"/>
                </a:lnTo>
                <a:lnTo>
                  <a:pt x="21600" y="7200"/>
                </a:lnTo>
                <a:lnTo>
                  <a:pt x="14864" y="0"/>
                </a:lnTo>
                <a:close/>
              </a:path>
            </a:pathLst>
          </a:custGeom>
          <a:solidFill>
            <a:srgbClr val="0000FF"/>
          </a:solidFill>
          <a:ln w="28575">
            <a:solidFill>
              <a:srgbClr val="00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522276" y="1114425"/>
            <a:ext cx="3799432" cy="4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66FF99"/>
                </a:solidFill>
                <a:latin typeface="Comic Sans MS" pitchFamily="66" charset="0"/>
              </a:rPr>
              <a:t>e poiché </a:t>
            </a:r>
            <a:r>
              <a:rPr lang="it-IT" altLang="it-IT" sz="2300" dirty="0">
                <a:solidFill>
                  <a:srgbClr val="FFFFCC"/>
                </a:solidFill>
                <a:latin typeface="Comic Sans MS" pitchFamily="66" charset="0"/>
              </a:rPr>
              <a:t>     </a:t>
            </a:r>
            <a:r>
              <a:rPr lang="it-IT" altLang="it-IT" sz="2600" b="1" dirty="0">
                <a:solidFill>
                  <a:srgbClr val="FFFF00"/>
                </a:solidFill>
                <a:latin typeface="Comic Sans MS" pitchFamily="66" charset="0"/>
              </a:rPr>
              <a:t>H = U  + PV</a:t>
            </a:r>
            <a:endParaRPr lang="it-IT" altLang="it-IT" sz="2300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803557" y="4187983"/>
            <a:ext cx="8894923" cy="106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dirty="0">
                <a:solidFill>
                  <a:srgbClr val="00CCFF"/>
                </a:solidFill>
                <a:latin typeface="Comic Sans MS" pitchFamily="66" charset="0"/>
              </a:rPr>
              <a:t>G</a:t>
            </a:r>
            <a:r>
              <a:rPr lang="it-IT" altLang="it-IT" sz="2200" dirty="0">
                <a:solidFill>
                  <a:srgbClr val="00CCFF"/>
                </a:solidFill>
                <a:latin typeface="Comic Sans MS" pitchFamily="66" charset="0"/>
              </a:rPr>
              <a:t>	è una variabile estensiva, è una funzione di stato: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CCFF"/>
                </a:solidFill>
                <a:latin typeface="Comic Sans MS" pitchFamily="66" charset="0"/>
              </a:rPr>
              <a:t>se ne possono misurare solo le variazioni </a:t>
            </a:r>
            <a:r>
              <a:rPr lang="it-IT" altLang="it-IT" sz="2200" dirty="0">
                <a:solidFill>
                  <a:srgbClr val="00CCFF"/>
                </a:solidFill>
                <a:latin typeface="Symbol" pitchFamily="18" charset="2"/>
              </a:rPr>
              <a:t>D</a:t>
            </a:r>
            <a:r>
              <a:rPr lang="it-IT" altLang="it-IT" sz="2200" dirty="0">
                <a:solidFill>
                  <a:srgbClr val="00CCFF"/>
                </a:solidFill>
                <a:latin typeface="Comic Sans MS" pitchFamily="66" charset="0"/>
              </a:rPr>
              <a:t>G, non il valore assoluto.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894206" y="5257504"/>
            <a:ext cx="8894923" cy="157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CCFF"/>
                </a:solidFill>
                <a:latin typeface="Comic Sans MS" pitchFamily="66" charset="0"/>
              </a:rPr>
              <a:t>Per i processi isotermi ed isobari serve come: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CCFF"/>
                </a:solidFill>
                <a:latin typeface="Comic Sans MS" pitchFamily="66" charset="0"/>
              </a:rPr>
              <a:t>-	Criterio di spontaneità  e di equilibrio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CCFF"/>
                </a:solidFill>
                <a:latin typeface="Comic Sans MS" pitchFamily="66" charset="0"/>
              </a:rPr>
              <a:t>-	Misura del massimo </a:t>
            </a:r>
            <a:r>
              <a:rPr lang="it-IT" altLang="it-IT" sz="2200" b="1" u="sng" dirty="0">
                <a:solidFill>
                  <a:srgbClr val="00CCFF"/>
                </a:solidFill>
                <a:latin typeface="Comic Sans MS" pitchFamily="66" charset="0"/>
              </a:rPr>
              <a:t>LAVORO UTILE</a:t>
            </a:r>
            <a:endParaRPr lang="it-IT" altLang="it-IT" sz="2200" dirty="0">
              <a:solidFill>
                <a:srgbClr val="00CCFF"/>
              </a:solidFill>
              <a:latin typeface="Comic Sans MS" pitchFamily="66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69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417"/>
    </mc:Choice>
    <mc:Fallback>
      <p:transition spd="slow" advTm="27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2912066" y="200025"/>
            <a:ext cx="6557963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Equilibrio nei sistemi a P, T costanti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(Sistemi chiusi)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119120" y="1225179"/>
            <a:ext cx="7548880" cy="100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CC3399"/>
                </a:solidFill>
                <a:latin typeface="Arial" charset="0"/>
              </a:rPr>
              <a:t>Per una trasformazione in un sistema  chiuso a P, T </a:t>
            </a:r>
            <a:r>
              <a:rPr lang="it-IT" altLang="it-IT" sz="2300" dirty="0" err="1">
                <a:solidFill>
                  <a:srgbClr val="CC3399"/>
                </a:solidFill>
                <a:latin typeface="Arial" charset="0"/>
              </a:rPr>
              <a:t>cost</a:t>
            </a:r>
            <a:r>
              <a:rPr lang="it-IT" altLang="it-IT" sz="2300" dirty="0">
                <a:solidFill>
                  <a:srgbClr val="CC3399"/>
                </a:solidFill>
                <a:latin typeface="Arial" charset="0"/>
              </a:rPr>
              <a:t>.</a:t>
            </a:r>
            <a:endParaRPr lang="it-IT" altLang="it-IT" sz="2300" dirty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			1.	</a:t>
            </a:r>
            <a:r>
              <a:rPr lang="it-IT" altLang="it-IT" sz="2300" b="1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H = Q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			2.	</a:t>
            </a:r>
            <a:r>
              <a:rPr lang="it-IT" altLang="it-IT" sz="2300" b="1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G = </a:t>
            </a:r>
            <a:r>
              <a:rPr lang="it-IT" altLang="it-IT" sz="2300" b="1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H - T</a:t>
            </a:r>
            <a:r>
              <a:rPr lang="it-IT" altLang="it-IT" sz="2300" b="1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S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1633175" y="815604"/>
            <a:ext cx="1371600" cy="2897187"/>
            <a:chOff x="1216615" y="698500"/>
            <a:chExt cx="1371600" cy="2897187"/>
          </a:xfrm>
        </p:grpSpPr>
        <p:sp>
          <p:nvSpPr>
            <p:cNvPr id="4" name="Rectangle 6" descr="Linee orizzontali tratteggiate"/>
            <p:cNvSpPr>
              <a:spLocks noChangeArrowheads="1"/>
            </p:cNvSpPr>
            <p:nvPr/>
          </p:nvSpPr>
          <p:spPr bwMode="auto">
            <a:xfrm>
              <a:off x="1334090" y="1963737"/>
              <a:ext cx="1254125" cy="1154113"/>
            </a:xfrm>
            <a:prstGeom prst="rect">
              <a:avLst/>
            </a:prstGeom>
            <a:pattFill prst="dashHorz">
              <a:fgClr>
                <a:srgbClr val="FFCC99"/>
              </a:fgClr>
              <a:bgClr>
                <a:srgbClr val="FFFFCC"/>
              </a:bgClr>
            </a:pattFill>
            <a:ln w="28575">
              <a:solidFill>
                <a:srgbClr val="A5002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1489665" y="1427162"/>
              <a:ext cx="952500" cy="1211263"/>
              <a:chOff x="306" y="1400"/>
              <a:chExt cx="1066" cy="1336"/>
            </a:xfrm>
          </p:grpSpPr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>
                <a:off x="306" y="1728"/>
                <a:ext cx="1056" cy="1008"/>
              </a:xfrm>
              <a:prstGeom prst="rect">
                <a:avLst/>
              </a:prstGeom>
              <a:solidFill>
                <a:srgbClr val="FFCC99"/>
              </a:solidFill>
              <a:ln w="28575">
                <a:solidFill>
                  <a:srgbClr val="A5002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Line 9"/>
              <p:cNvSpPr>
                <a:spLocks noChangeShapeType="1"/>
              </p:cNvSpPr>
              <p:nvPr/>
            </p:nvSpPr>
            <p:spPr bwMode="auto">
              <a:xfrm flipV="1">
                <a:off x="316" y="1400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A500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" name="Line 10"/>
              <p:cNvSpPr>
                <a:spLocks noChangeShapeType="1"/>
              </p:cNvSpPr>
              <p:nvPr/>
            </p:nvSpPr>
            <p:spPr bwMode="auto">
              <a:xfrm flipV="1">
                <a:off x="1372" y="1400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A500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H="1" flipV="1">
              <a:off x="1945278" y="1108075"/>
              <a:ext cx="0" cy="623887"/>
            </a:xfrm>
            <a:prstGeom prst="line">
              <a:avLst/>
            </a:prstGeom>
            <a:noFill/>
            <a:ln w="57150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1853203" y="698500"/>
              <a:ext cx="185737" cy="387350"/>
              <a:chOff x="5432" y="4512"/>
              <a:chExt cx="144" cy="300"/>
            </a:xfrm>
          </p:grpSpPr>
          <p:sp>
            <p:nvSpPr>
              <p:cNvPr id="11" name="Rectangle 14"/>
              <p:cNvSpPr>
                <a:spLocks noChangeArrowheads="1"/>
              </p:cNvSpPr>
              <p:nvPr/>
            </p:nvSpPr>
            <p:spPr bwMode="auto">
              <a:xfrm>
                <a:off x="5432" y="4572"/>
                <a:ext cx="144" cy="240"/>
              </a:xfrm>
              <a:prstGeom prst="rect">
                <a:avLst/>
              </a:prstGeom>
              <a:solidFill>
                <a:srgbClr val="0099CC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15"/>
              <p:cNvSpPr>
                <a:spLocks noChangeArrowheads="1"/>
              </p:cNvSpPr>
              <p:nvPr/>
            </p:nvSpPr>
            <p:spPr bwMode="auto">
              <a:xfrm>
                <a:off x="5472" y="4512"/>
                <a:ext cx="48" cy="48"/>
              </a:xfrm>
              <a:prstGeom prst="ellipse">
                <a:avLst/>
              </a:prstGeom>
              <a:solidFill>
                <a:srgbClr val="0099CC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1216615" y="3292475"/>
              <a:ext cx="1346200" cy="303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FF0000"/>
                  </a:solidFill>
                  <a:latin typeface="Arial" charset="0"/>
                </a:rPr>
                <a:t>Termostato</a:t>
              </a: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1459503" y="2959100"/>
              <a:ext cx="450850" cy="398462"/>
            </a:xfrm>
            <a:custGeom>
              <a:avLst/>
              <a:gdLst>
                <a:gd name="T0" fmla="*/ 0 w 504"/>
                <a:gd name="T1" fmla="*/ 360845376 h 440"/>
                <a:gd name="T2" fmla="*/ 32008561 w 504"/>
                <a:gd name="T3" fmla="*/ 262433412 h 440"/>
                <a:gd name="T4" fmla="*/ 147238307 w 504"/>
                <a:gd name="T5" fmla="*/ 111534042 h 440"/>
                <a:gd name="T6" fmla="*/ 403305005 w 504"/>
                <a:gd name="T7" fmla="*/ 0 h 4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4" h="440">
                  <a:moveTo>
                    <a:pt x="0" y="440"/>
                  </a:moveTo>
                  <a:lnTo>
                    <a:pt x="40" y="320"/>
                  </a:lnTo>
                  <a:lnTo>
                    <a:pt x="184" y="136"/>
                  </a:lnTo>
                  <a:lnTo>
                    <a:pt x="504" y="0"/>
                  </a:ln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 type="none" w="med" len="med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480137" y="1894081"/>
              <a:ext cx="989655" cy="55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 dirty="0">
                  <a:solidFill>
                    <a:srgbClr val="FF0000"/>
                  </a:solidFill>
                  <a:latin typeface="Arial" charset="0"/>
                </a:rPr>
                <a:t>Sistema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 dirty="0">
                  <a:solidFill>
                    <a:srgbClr val="FF0000"/>
                  </a:solidFill>
                  <a:latin typeface="Arial" charset="0"/>
                </a:rPr>
                <a:t>Chiuso</a:t>
              </a: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5877991" y="2752672"/>
            <a:ext cx="2898538" cy="817035"/>
            <a:chOff x="4353991" y="2752671"/>
            <a:chExt cx="2898538" cy="817035"/>
          </a:xfrm>
        </p:grpSpPr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4353991" y="2939996"/>
              <a:ext cx="736381" cy="370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2D2DB9"/>
                  </a:solidFill>
                  <a:latin typeface="Symbol" pitchFamily="18" charset="2"/>
                </a:rPr>
                <a:t>D</a:t>
              </a:r>
              <a:r>
                <a:rPr lang="it-IT" altLang="it-IT" sz="2300" b="1" dirty="0">
                  <a:solidFill>
                    <a:srgbClr val="2D2DB9"/>
                  </a:solidFill>
                  <a:latin typeface="Arial" charset="0"/>
                </a:rPr>
                <a:t>S =</a:t>
              </a: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5230291" y="2752671"/>
              <a:ext cx="334027" cy="370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2D2DB9"/>
                  </a:solidFill>
                  <a:latin typeface="Arial" charset="0"/>
                </a:rPr>
                <a:t>Q</a:t>
              </a: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5254104" y="3198758"/>
              <a:ext cx="284334" cy="370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2D2DB9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5736704" y="2936821"/>
              <a:ext cx="186551" cy="370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2D2DB9"/>
                  </a:solidFill>
                  <a:latin typeface="Symbol" pitchFamily="18" charset="2"/>
                </a:rPr>
                <a:t>;</a:t>
              </a:r>
              <a:endParaRPr lang="it-IT" altLang="it-IT" sz="2300" b="1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6025629" y="2939996"/>
              <a:ext cx="1226900" cy="370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2D2DB9"/>
                  </a:solidFill>
                  <a:latin typeface="Arial" charset="0"/>
                </a:rPr>
                <a:t>Q = T</a:t>
              </a:r>
              <a:r>
                <a:rPr lang="it-IT" altLang="it-IT" sz="2300" b="1" dirty="0">
                  <a:solidFill>
                    <a:srgbClr val="2D2DB9"/>
                  </a:solidFill>
                  <a:latin typeface="Symbol" pitchFamily="18" charset="2"/>
                </a:rPr>
                <a:t>D</a:t>
              </a:r>
              <a:r>
                <a:rPr lang="it-IT" altLang="it-IT" sz="2300" b="1" dirty="0">
                  <a:solidFill>
                    <a:srgbClr val="2D2DB9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5136629" y="3133671"/>
              <a:ext cx="514350" cy="0"/>
            </a:xfrm>
            <a:prstGeom prst="line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3119120" y="3871483"/>
            <a:ext cx="7426960" cy="441736"/>
            <a:chOff x="1595120" y="3871483"/>
            <a:chExt cx="7426960" cy="441736"/>
          </a:xfrm>
        </p:grpSpPr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1595120" y="3871483"/>
              <a:ext cx="7426960" cy="441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>
                  <a:solidFill>
                    <a:srgbClr val="CC3399"/>
                  </a:solidFill>
                  <a:latin typeface="Arial" charset="0"/>
                </a:rPr>
                <a:t>Condizione di equilibrio (P, T = </a:t>
              </a:r>
              <a:r>
                <a:rPr lang="it-IT" altLang="it-IT" sz="2300" dirty="0" err="1">
                  <a:solidFill>
                    <a:srgbClr val="CC3399"/>
                  </a:solidFill>
                  <a:latin typeface="Arial" charset="0"/>
                </a:rPr>
                <a:t>cost</a:t>
              </a:r>
              <a:r>
                <a:rPr lang="it-IT" altLang="it-IT" sz="2300" dirty="0">
                  <a:solidFill>
                    <a:srgbClr val="CC3399"/>
                  </a:solidFill>
                  <a:latin typeface="Arial" charset="0"/>
                </a:rPr>
                <a:t>):  </a:t>
              </a:r>
              <a:r>
                <a:rPr lang="it-IT" altLang="it-IT" sz="2300" b="1" dirty="0">
                  <a:solidFill>
                    <a:srgbClr val="FFFFCC"/>
                  </a:solidFill>
                  <a:latin typeface="Symbol" pitchFamily="18" charset="2"/>
                </a:rPr>
                <a:t>D</a:t>
              </a:r>
              <a:r>
                <a:rPr lang="it-IT" altLang="it-IT" sz="2300" b="1" dirty="0">
                  <a:solidFill>
                    <a:srgbClr val="FFFFCC"/>
                  </a:solidFill>
                  <a:latin typeface="Arial" charset="0"/>
                </a:rPr>
                <a:t>G   =  O</a:t>
              </a:r>
              <a:endParaRPr lang="it-IT" altLang="it-IT" sz="23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5" name="Rectangle 3"/>
            <p:cNvSpPr>
              <a:spLocks noChangeArrowheads="1"/>
            </p:cNvSpPr>
            <p:nvPr/>
          </p:nvSpPr>
          <p:spPr bwMode="auto">
            <a:xfrm>
              <a:off x="6620941" y="3890201"/>
              <a:ext cx="1339850" cy="392112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G  =  0</a:t>
              </a:r>
              <a:endParaRPr lang="it-IT" altLang="it-IT" sz="2400" dirty="0">
                <a:solidFill>
                  <a:srgbClr val="CC3399"/>
                </a:solidFill>
                <a:latin typeface="Arial" charset="0"/>
              </a:endParaRPr>
            </a:p>
          </p:txBody>
        </p:sp>
      </p:grp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1779893" y="4544062"/>
            <a:ext cx="7223734" cy="44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2D2DB9"/>
                </a:solidFill>
                <a:latin typeface="Arial" charset="0"/>
              </a:rPr>
              <a:t>Se la trasformazione è irreversibile</a:t>
            </a:r>
            <a:r>
              <a:rPr lang="it-IT" altLang="it-IT" sz="2300" dirty="0">
                <a:solidFill>
                  <a:srgbClr val="CC3399"/>
                </a:solidFill>
                <a:latin typeface="Arial" charset="0"/>
              </a:rPr>
              <a:t>, cioè spontanea:</a:t>
            </a:r>
            <a:endParaRPr lang="it-IT" altLang="it-IT" sz="2300" b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3740456" y="4893310"/>
            <a:ext cx="2804894" cy="770164"/>
            <a:chOff x="2458" y="5472"/>
            <a:chExt cx="3140" cy="849"/>
          </a:xfrm>
        </p:grpSpPr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458" y="5680"/>
              <a:ext cx="719" cy="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2D2DB9"/>
                  </a:solidFill>
                  <a:latin typeface="Symbol" pitchFamily="18" charset="2"/>
                </a:rPr>
                <a:t>D</a:t>
              </a:r>
              <a:r>
                <a:rPr lang="it-IT" altLang="it-IT" sz="2300" b="1">
                  <a:solidFill>
                    <a:srgbClr val="2D2DB9"/>
                  </a:solidFill>
                  <a:latin typeface="Arial" charset="0"/>
                </a:rPr>
                <a:t>S &gt;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3439" y="5472"/>
              <a:ext cx="269" cy="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2D2DB9"/>
                  </a:solidFill>
                  <a:latin typeface="Arial" charset="0"/>
                </a:rPr>
                <a:t>Q</a:t>
              </a: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3466" y="5964"/>
              <a:ext cx="213" cy="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2D2DB9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3334" y="5892"/>
              <a:ext cx="576" cy="0"/>
            </a:xfrm>
            <a:prstGeom prst="line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4006" y="5688"/>
              <a:ext cx="104" cy="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2D2DB9"/>
                  </a:solidFill>
                  <a:latin typeface="Symbol" pitchFamily="18" charset="2"/>
                </a:rPr>
                <a:t>;</a:t>
              </a:r>
              <a:endParaRPr lang="it-IT" altLang="it-IT" sz="2300" b="1">
                <a:solidFill>
                  <a:srgbClr val="2D2DB9"/>
                </a:solidFill>
                <a:latin typeface="Arial" charset="0"/>
              </a:endParaRPr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4330" y="5680"/>
              <a:ext cx="1268" cy="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2D2DB9"/>
                  </a:solidFill>
                  <a:latin typeface="Arial" charset="0"/>
                </a:rPr>
                <a:t>Q &lt; T</a:t>
              </a:r>
              <a:r>
                <a:rPr lang="it-IT" altLang="it-IT" sz="2300" b="1">
                  <a:solidFill>
                    <a:srgbClr val="2D2DB9"/>
                  </a:solidFill>
                  <a:latin typeface="Symbol" pitchFamily="18" charset="2"/>
                </a:rPr>
                <a:t>D</a:t>
              </a:r>
              <a:r>
                <a:rPr lang="it-IT" altLang="it-IT" sz="2300" b="1">
                  <a:solidFill>
                    <a:srgbClr val="2D2DB9"/>
                  </a:solidFill>
                  <a:latin typeface="Arial" charset="0"/>
                </a:rPr>
                <a:t>S</a:t>
              </a:r>
            </a:p>
          </p:txBody>
        </p:sp>
      </p:grp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2254310" y="5757332"/>
            <a:ext cx="7560365" cy="37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CC3399"/>
                </a:solidFill>
                <a:latin typeface="Arial" charset="0"/>
              </a:rPr>
              <a:t>Sostituendo in (2)     </a:t>
            </a:r>
            <a:r>
              <a:rPr lang="it-IT" altLang="it-IT" sz="2300" b="1" dirty="0">
                <a:solidFill>
                  <a:srgbClr val="2D2DB9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2D2DB9"/>
                </a:solidFill>
                <a:latin typeface="Arial" charset="0"/>
              </a:rPr>
              <a:t>G =  </a:t>
            </a:r>
            <a:r>
              <a:rPr lang="it-IT" altLang="it-IT" sz="2300" b="1" dirty="0">
                <a:solidFill>
                  <a:srgbClr val="2D2DB9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2D2DB9"/>
                </a:solidFill>
                <a:latin typeface="Arial" charset="0"/>
              </a:rPr>
              <a:t>H  -  T</a:t>
            </a:r>
            <a:r>
              <a:rPr lang="it-IT" altLang="it-IT" sz="2300" b="1" dirty="0">
                <a:solidFill>
                  <a:srgbClr val="2D2DB9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2D2DB9"/>
                </a:solidFill>
                <a:latin typeface="Arial" charset="0"/>
              </a:rPr>
              <a:t>S   =   Q  -  T</a:t>
            </a:r>
            <a:r>
              <a:rPr lang="it-IT" altLang="it-IT" sz="2300" b="1" dirty="0">
                <a:solidFill>
                  <a:srgbClr val="2D2DB9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2D2DB9"/>
                </a:solidFill>
                <a:latin typeface="Arial" charset="0"/>
              </a:rPr>
              <a:t>S  &lt;  0</a:t>
            </a:r>
          </a:p>
        </p:txBody>
      </p:sp>
      <p:grpSp>
        <p:nvGrpSpPr>
          <p:cNvPr id="41" name="Gruppo 40"/>
          <p:cNvGrpSpPr/>
          <p:nvPr/>
        </p:nvGrpSpPr>
        <p:grpSpPr>
          <a:xfrm>
            <a:off x="2306276" y="6225518"/>
            <a:ext cx="7139385" cy="468112"/>
            <a:chOff x="782275" y="6225518"/>
            <a:chExt cx="7139385" cy="468112"/>
          </a:xfrm>
        </p:grpSpPr>
        <p:sp>
          <p:nvSpPr>
            <p:cNvPr id="26" name="Rectangle 2"/>
            <p:cNvSpPr>
              <a:spLocks noChangeArrowheads="1"/>
            </p:cNvSpPr>
            <p:nvPr/>
          </p:nvSpPr>
          <p:spPr bwMode="auto">
            <a:xfrm>
              <a:off x="6583398" y="6225518"/>
              <a:ext cx="1338262" cy="392113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FF0000"/>
                </a:solidFill>
              </a:endParaRPr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782275" y="6251894"/>
              <a:ext cx="7113063" cy="441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>
                  <a:solidFill>
                    <a:srgbClr val="CC3399"/>
                  </a:solidFill>
                  <a:latin typeface="Arial" charset="0"/>
                </a:rPr>
                <a:t>Condizione di spontaneità  (P,T = </a:t>
              </a:r>
              <a:r>
                <a:rPr lang="it-IT" altLang="it-IT" sz="2300" dirty="0" err="1">
                  <a:solidFill>
                    <a:srgbClr val="CC3399"/>
                  </a:solidFill>
                  <a:latin typeface="Arial" charset="0"/>
                </a:rPr>
                <a:t>cost</a:t>
              </a:r>
              <a:r>
                <a:rPr lang="it-IT" altLang="it-IT" sz="2300" dirty="0">
                  <a:solidFill>
                    <a:srgbClr val="CC3399"/>
                  </a:solidFill>
                  <a:latin typeface="Arial" charset="0"/>
                </a:rPr>
                <a:t>)            </a:t>
              </a:r>
              <a:r>
                <a:rPr lang="it-IT" altLang="it-IT" sz="2300" b="1" dirty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b="1" dirty="0">
                  <a:solidFill>
                    <a:srgbClr val="FF0000"/>
                  </a:solidFill>
                  <a:latin typeface="Arial" charset="0"/>
                </a:rPr>
                <a:t>G &lt;  0</a:t>
              </a:r>
            </a:p>
          </p:txBody>
        </p:sp>
      </p:grp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3058160" y="2220473"/>
            <a:ext cx="7548880" cy="68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2D2DB9"/>
                </a:solidFill>
                <a:latin typeface="Arial" charset="0"/>
              </a:rPr>
              <a:t>Se il sistema è in equilibrio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CC3399"/>
                </a:solidFill>
                <a:latin typeface="Arial" charset="0"/>
              </a:rPr>
              <a:t>(cioè è sede di trasformazioni reversibili)</a:t>
            </a:r>
          </a:p>
        </p:txBody>
      </p: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3119120" y="3409578"/>
            <a:ext cx="7426960" cy="44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CC3399"/>
                </a:solidFill>
                <a:latin typeface="Arial" charset="0"/>
              </a:rPr>
              <a:t>Sostituendo in (2)     </a:t>
            </a:r>
            <a:r>
              <a:rPr lang="it-IT" altLang="it-IT" sz="2300" b="1" dirty="0">
                <a:solidFill>
                  <a:srgbClr val="2D2DB9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2D2DB9"/>
                </a:solidFill>
                <a:latin typeface="Arial" charset="0"/>
              </a:rPr>
              <a:t>G  = </a:t>
            </a:r>
            <a:r>
              <a:rPr lang="it-IT" altLang="it-IT" sz="2300" b="1" dirty="0">
                <a:solidFill>
                  <a:srgbClr val="2D2DB9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2D2DB9"/>
                </a:solidFill>
                <a:latin typeface="Arial" charset="0"/>
              </a:rPr>
              <a:t>H (Q) – T</a:t>
            </a:r>
            <a:r>
              <a:rPr lang="it-IT" altLang="it-IT" sz="2300" b="1" dirty="0">
                <a:solidFill>
                  <a:srgbClr val="2D2DB9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2D2DB9"/>
                </a:solidFill>
                <a:latin typeface="Arial" charset="0"/>
              </a:rPr>
              <a:t>S(Q)  =  0</a:t>
            </a:r>
            <a:endParaRPr lang="it-IT" altLang="it-IT" sz="2300" dirty="0">
              <a:solidFill>
                <a:srgbClr val="2D2DB9"/>
              </a:solidFill>
              <a:latin typeface="Arial" charset="0"/>
            </a:endParaRPr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91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910"/>
    </mc:Choice>
    <mc:Fallback>
      <p:transition spd="slow" advTm="215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7" grpId="0"/>
      <p:bldP spid="35" grpId="0"/>
      <p:bldP spid="37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6"/>
          <p:cNvSpPr txBox="1">
            <a:spLocks noChangeArrowheads="1"/>
          </p:cNvSpPr>
          <p:nvPr/>
        </p:nvSpPr>
        <p:spPr bwMode="auto">
          <a:xfrm>
            <a:off x="3897633" y="511651"/>
            <a:ext cx="4419825" cy="44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CC3399"/>
                </a:solidFill>
                <a:latin typeface="Arial" charset="0"/>
              </a:rPr>
              <a:t>Varie condizioni di spontaneità</a:t>
            </a:r>
            <a:endParaRPr lang="it-IT" altLang="it-IT" sz="2300" b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19" name="Gruppo 18"/>
          <p:cNvGrpSpPr>
            <a:grpSpLocks noChangeAspect="1"/>
          </p:cNvGrpSpPr>
          <p:nvPr/>
        </p:nvGrpSpPr>
        <p:grpSpPr>
          <a:xfrm>
            <a:off x="2109231" y="1392917"/>
            <a:ext cx="4612881" cy="4332874"/>
            <a:chOff x="940120" y="2185353"/>
            <a:chExt cx="2500312" cy="2249822"/>
          </a:xfrm>
        </p:grpSpPr>
        <p:sp>
          <p:nvSpPr>
            <p:cNvPr id="3" name="Line 37"/>
            <p:cNvSpPr>
              <a:spLocks noChangeShapeType="1"/>
            </p:cNvSpPr>
            <p:nvPr/>
          </p:nvSpPr>
          <p:spPr bwMode="auto">
            <a:xfrm flipV="1">
              <a:off x="1265557" y="2185353"/>
              <a:ext cx="0" cy="161131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" name="Line 38"/>
            <p:cNvSpPr>
              <a:spLocks noChangeShapeType="1"/>
            </p:cNvSpPr>
            <p:nvPr/>
          </p:nvSpPr>
          <p:spPr bwMode="auto">
            <a:xfrm>
              <a:off x="1254444" y="3796665"/>
              <a:ext cx="21859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" name="Freeform 39"/>
            <p:cNvSpPr>
              <a:spLocks/>
            </p:cNvSpPr>
            <p:nvPr/>
          </p:nvSpPr>
          <p:spPr bwMode="auto">
            <a:xfrm>
              <a:off x="1297307" y="2534603"/>
              <a:ext cx="1671637" cy="1087437"/>
            </a:xfrm>
            <a:custGeom>
              <a:avLst/>
              <a:gdLst>
                <a:gd name="T0" fmla="*/ 0 w 1812"/>
                <a:gd name="T1" fmla="*/ 109898724 h 1078"/>
                <a:gd name="T2" fmla="*/ 316599929 w 1812"/>
                <a:gd name="T3" fmla="*/ 708239245 h 1078"/>
                <a:gd name="T4" fmla="*/ 602560561 w 1812"/>
                <a:gd name="T5" fmla="*/ 1050147393 h 1078"/>
                <a:gd name="T6" fmla="*/ 1031502431 w 1812"/>
                <a:gd name="T7" fmla="*/ 989092547 h 1078"/>
                <a:gd name="T8" fmla="*/ 1327676469 w 1812"/>
                <a:gd name="T9" fmla="*/ 561706604 h 1078"/>
                <a:gd name="T10" fmla="*/ 1542146942 w 1812"/>
                <a:gd name="T11" fmla="*/ 0 h 10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2" h="1078">
                  <a:moveTo>
                    <a:pt x="0" y="108"/>
                  </a:moveTo>
                  <a:cubicBezTo>
                    <a:pt x="62" y="206"/>
                    <a:pt x="254" y="542"/>
                    <a:pt x="372" y="696"/>
                  </a:cubicBezTo>
                  <a:cubicBezTo>
                    <a:pt x="490" y="850"/>
                    <a:pt x="568" y="986"/>
                    <a:pt x="708" y="1032"/>
                  </a:cubicBezTo>
                  <a:cubicBezTo>
                    <a:pt x="848" y="1078"/>
                    <a:pt x="1070" y="1052"/>
                    <a:pt x="1212" y="972"/>
                  </a:cubicBezTo>
                  <a:cubicBezTo>
                    <a:pt x="1354" y="892"/>
                    <a:pt x="1460" y="714"/>
                    <a:pt x="1560" y="552"/>
                  </a:cubicBezTo>
                  <a:cubicBezTo>
                    <a:pt x="1660" y="390"/>
                    <a:pt x="1760" y="115"/>
                    <a:pt x="1812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Text Box 40"/>
            <p:cNvSpPr txBox="1">
              <a:spLocks noChangeArrowheads="1"/>
            </p:cNvSpPr>
            <p:nvPr/>
          </p:nvSpPr>
          <p:spPr bwMode="auto">
            <a:xfrm>
              <a:off x="940120" y="2332340"/>
              <a:ext cx="181052" cy="229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CC3399"/>
                  </a:solidFill>
                  <a:latin typeface="Arial" charset="0"/>
                </a:rPr>
                <a:t>G</a:t>
              </a:r>
              <a:endParaRPr lang="it-IT" altLang="it-IT" sz="23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41"/>
            <p:cNvSpPr>
              <a:spLocks noChangeShapeType="1"/>
            </p:cNvSpPr>
            <p:nvPr/>
          </p:nvSpPr>
          <p:spPr bwMode="auto">
            <a:xfrm>
              <a:off x="2067638" y="3751157"/>
              <a:ext cx="0" cy="466725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Text Box 42"/>
            <p:cNvSpPr txBox="1">
              <a:spLocks noChangeArrowheads="1"/>
            </p:cNvSpPr>
            <p:nvPr/>
          </p:nvSpPr>
          <p:spPr bwMode="auto">
            <a:xfrm>
              <a:off x="1762435" y="4249754"/>
              <a:ext cx="741381" cy="185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>
                  <a:solidFill>
                    <a:srgbClr val="A50021"/>
                  </a:solidFill>
                  <a:latin typeface="Arial" charset="0"/>
                </a:rPr>
                <a:t>Equilibrio</a:t>
              </a:r>
              <a:endParaRPr lang="it-IT" altLang="it-IT" sz="2300" b="1" dirty="0">
                <a:solidFill>
                  <a:srgbClr val="A50021"/>
                </a:solidFill>
                <a:latin typeface="Arial" charset="0"/>
              </a:endParaRPr>
            </a:p>
          </p:txBody>
        </p:sp>
      </p:grp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6527488" y="1112478"/>
            <a:ext cx="2970967" cy="37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G =  </a:t>
            </a:r>
            <a:r>
              <a:rPr lang="it-IT" altLang="it-IT" sz="2300" b="1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H  -  T</a:t>
            </a:r>
            <a:r>
              <a:rPr lang="it-IT" altLang="it-IT" sz="2300" b="1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S  &lt;  0</a:t>
            </a: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6846910" y="2065529"/>
            <a:ext cx="3219433" cy="37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595313" algn="l"/>
                <a:tab pos="20542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595313" algn="l"/>
                <a:tab pos="20542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595313" algn="l"/>
                <a:tab pos="2054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595313" algn="l"/>
                <a:tab pos="2054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595313" algn="l"/>
                <a:tab pos="2054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5313" algn="l"/>
                <a:tab pos="2054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5313" algn="l"/>
                <a:tab pos="2054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5313" algn="l"/>
                <a:tab pos="2054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5313" algn="l"/>
                <a:tab pos="2054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FF0000"/>
                </a:solidFill>
                <a:latin typeface="Arial" charset="0"/>
              </a:rPr>
              <a:t>I</a:t>
            </a:r>
            <a:r>
              <a:rPr lang="it-IT" altLang="it-IT" sz="2300" dirty="0">
                <a:solidFill>
                  <a:srgbClr val="FF0000"/>
                </a:solidFill>
                <a:latin typeface="Symbol" pitchFamily="18" charset="2"/>
              </a:rPr>
              <a:t>  </a:t>
            </a:r>
            <a:r>
              <a:rPr lang="it-IT" altLang="it-IT" sz="23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it-IT" altLang="it-IT" sz="2300" dirty="0">
                <a:solidFill>
                  <a:srgbClr val="FF0000"/>
                </a:solidFill>
                <a:latin typeface="Symbol" pitchFamily="18" charset="2"/>
              </a:rPr>
              <a:t>	D</a:t>
            </a:r>
            <a:r>
              <a:rPr lang="it-IT" altLang="it-IT" sz="2300" dirty="0">
                <a:solidFill>
                  <a:srgbClr val="FF0000"/>
                </a:solidFill>
                <a:latin typeface="Arial" charset="0"/>
              </a:rPr>
              <a:t>H &lt;  0	</a:t>
            </a:r>
            <a:r>
              <a:rPr lang="it-IT" altLang="it-IT" sz="23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sz="2300" dirty="0">
                <a:solidFill>
                  <a:srgbClr val="FF0000"/>
                </a:solidFill>
                <a:latin typeface="Arial" charset="0"/>
              </a:rPr>
              <a:t>S  &gt;  0</a:t>
            </a:r>
          </a:p>
        </p:txBody>
      </p:sp>
      <p:grpSp>
        <p:nvGrpSpPr>
          <p:cNvPr id="31" name="Gruppo 30"/>
          <p:cNvGrpSpPr/>
          <p:nvPr/>
        </p:nvGrpSpPr>
        <p:grpSpPr>
          <a:xfrm>
            <a:off x="6929468" y="3813781"/>
            <a:ext cx="3055926" cy="692031"/>
            <a:chOff x="3246438" y="7521575"/>
            <a:chExt cx="3055926" cy="692031"/>
          </a:xfrm>
        </p:grpSpPr>
        <p:sp>
          <p:nvSpPr>
            <p:cNvPr id="32" name="Text Box 45"/>
            <p:cNvSpPr txBox="1">
              <a:spLocks noChangeArrowheads="1"/>
            </p:cNvSpPr>
            <p:nvPr/>
          </p:nvSpPr>
          <p:spPr bwMode="auto">
            <a:xfrm>
              <a:off x="3246438" y="7521575"/>
              <a:ext cx="3055926" cy="68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95313" algn="l"/>
                  <a:tab pos="2054225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95313" algn="l"/>
                  <a:tab pos="2054225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95313" algn="l"/>
                  <a:tab pos="2054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95313" algn="l"/>
                  <a:tab pos="20542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95313" algn="l"/>
                  <a:tab pos="20542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5313" algn="l"/>
                  <a:tab pos="20542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5313" algn="l"/>
                  <a:tab pos="20542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5313" algn="l"/>
                  <a:tab pos="20542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5313" algn="l"/>
                  <a:tab pos="20542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>
                  <a:solidFill>
                    <a:srgbClr val="FF0000"/>
                  </a:solidFill>
                  <a:latin typeface="Arial" charset="0"/>
                </a:rPr>
                <a:t>III -	</a:t>
              </a:r>
              <a:r>
                <a:rPr lang="it-IT" altLang="it-IT" sz="2300" dirty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dirty="0">
                  <a:solidFill>
                    <a:srgbClr val="FF0000"/>
                  </a:solidFill>
                  <a:latin typeface="Arial" charset="0"/>
                </a:rPr>
                <a:t>H &gt; 0	</a:t>
              </a:r>
              <a:r>
                <a:rPr lang="it-IT" altLang="it-IT" sz="2300" dirty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dirty="0">
                  <a:solidFill>
                    <a:srgbClr val="FF0000"/>
                  </a:solidFill>
                  <a:latin typeface="Arial" charset="0"/>
                </a:rPr>
                <a:t>S &gt; 0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>
                  <a:solidFill>
                    <a:srgbClr val="FF0000"/>
                  </a:solidFill>
                  <a:latin typeface="Arial" charset="0"/>
                </a:rPr>
                <a:t>	   ma   </a:t>
              </a:r>
              <a:r>
                <a:rPr lang="it-IT" altLang="it-IT" sz="2300" dirty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dirty="0">
                  <a:solidFill>
                    <a:srgbClr val="FF0000"/>
                  </a:solidFill>
                  <a:latin typeface="Arial" charset="0"/>
                </a:rPr>
                <a:t>H &lt;  T</a:t>
              </a:r>
              <a:r>
                <a:rPr lang="it-IT" altLang="it-IT" sz="2300" dirty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dirty="0">
                  <a:solidFill>
                    <a:srgbClr val="FF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37" name="Line 50"/>
            <p:cNvSpPr>
              <a:spLocks noChangeShapeType="1"/>
            </p:cNvSpPr>
            <p:nvPr/>
          </p:nvSpPr>
          <p:spPr bwMode="auto">
            <a:xfrm>
              <a:off x="4785043" y="7875469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Line 51"/>
            <p:cNvSpPr>
              <a:spLocks noChangeShapeType="1"/>
            </p:cNvSpPr>
            <p:nvPr/>
          </p:nvSpPr>
          <p:spPr bwMode="auto">
            <a:xfrm>
              <a:off x="5267643" y="7875469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Line 52"/>
            <p:cNvSpPr>
              <a:spLocks noChangeShapeType="1"/>
            </p:cNvSpPr>
            <p:nvPr/>
          </p:nvSpPr>
          <p:spPr bwMode="auto">
            <a:xfrm>
              <a:off x="5610543" y="7865944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" name="Line 53"/>
            <p:cNvSpPr>
              <a:spLocks noChangeShapeType="1"/>
            </p:cNvSpPr>
            <p:nvPr/>
          </p:nvSpPr>
          <p:spPr bwMode="auto">
            <a:xfrm>
              <a:off x="6221730" y="7908806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1" name="Gruppo 40"/>
          <p:cNvGrpSpPr/>
          <p:nvPr/>
        </p:nvGrpSpPr>
        <p:grpSpPr>
          <a:xfrm>
            <a:off x="6847716" y="2814526"/>
            <a:ext cx="3219433" cy="689496"/>
            <a:chOff x="3246438" y="7521575"/>
            <a:chExt cx="3219433" cy="689496"/>
          </a:xfrm>
        </p:grpSpPr>
        <p:sp>
          <p:nvSpPr>
            <p:cNvPr id="42" name="Text Box 45"/>
            <p:cNvSpPr txBox="1">
              <a:spLocks noChangeArrowheads="1"/>
            </p:cNvSpPr>
            <p:nvPr/>
          </p:nvSpPr>
          <p:spPr bwMode="auto">
            <a:xfrm>
              <a:off x="3246438" y="7521575"/>
              <a:ext cx="3219433" cy="68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595313" algn="l"/>
                  <a:tab pos="2054225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595313" algn="l"/>
                  <a:tab pos="2054225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595313" algn="l"/>
                  <a:tab pos="2054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595313" algn="l"/>
                  <a:tab pos="20542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595313" algn="l"/>
                  <a:tab pos="20542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5313" algn="l"/>
                  <a:tab pos="20542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5313" algn="l"/>
                  <a:tab pos="20542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5313" algn="l"/>
                  <a:tab pos="20542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5313" algn="l"/>
                  <a:tab pos="20542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>
                  <a:solidFill>
                    <a:srgbClr val="FF0000"/>
                  </a:solidFill>
                  <a:latin typeface="Arial" charset="0"/>
                </a:rPr>
                <a:t>II -	</a:t>
              </a:r>
              <a:r>
                <a:rPr lang="it-IT" altLang="it-IT" sz="2300" dirty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dirty="0">
                  <a:solidFill>
                    <a:srgbClr val="FF0000"/>
                  </a:solidFill>
                  <a:latin typeface="Arial" charset="0"/>
                </a:rPr>
                <a:t>H &lt;  0	</a:t>
              </a:r>
              <a:r>
                <a:rPr lang="it-IT" altLang="it-IT" sz="2300" dirty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dirty="0">
                  <a:solidFill>
                    <a:srgbClr val="FF0000"/>
                  </a:solidFill>
                  <a:latin typeface="Arial" charset="0"/>
                </a:rPr>
                <a:t>S  &lt;  0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dirty="0">
                  <a:solidFill>
                    <a:srgbClr val="FF0000"/>
                  </a:solidFill>
                  <a:latin typeface="Arial" charset="0"/>
                </a:rPr>
                <a:t>	   ma  </a:t>
              </a:r>
              <a:r>
                <a:rPr lang="it-IT" altLang="it-IT" sz="2300" dirty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dirty="0">
                  <a:solidFill>
                    <a:srgbClr val="FF0000"/>
                  </a:solidFill>
                  <a:latin typeface="Arial" charset="0"/>
                </a:rPr>
                <a:t>H &gt;  T</a:t>
              </a:r>
              <a:r>
                <a:rPr lang="it-IT" altLang="it-IT" sz="2300" dirty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dirty="0">
                  <a:solidFill>
                    <a:srgbClr val="FF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43" name="Line 46"/>
            <p:cNvSpPr>
              <a:spLocks noChangeShapeType="1"/>
            </p:cNvSpPr>
            <p:nvPr/>
          </p:nvSpPr>
          <p:spPr bwMode="auto">
            <a:xfrm>
              <a:off x="4710430" y="7856798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Line 47"/>
            <p:cNvSpPr>
              <a:spLocks noChangeShapeType="1"/>
            </p:cNvSpPr>
            <p:nvPr/>
          </p:nvSpPr>
          <p:spPr bwMode="auto">
            <a:xfrm>
              <a:off x="5156200" y="7866323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Line 48"/>
            <p:cNvSpPr>
              <a:spLocks noChangeShapeType="1"/>
            </p:cNvSpPr>
            <p:nvPr/>
          </p:nvSpPr>
          <p:spPr bwMode="auto">
            <a:xfrm>
              <a:off x="5504180" y="7856798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" name="Line 49"/>
            <p:cNvSpPr>
              <a:spLocks noChangeShapeType="1"/>
            </p:cNvSpPr>
            <p:nvPr/>
          </p:nvSpPr>
          <p:spPr bwMode="auto">
            <a:xfrm>
              <a:off x="6189980" y="7866323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567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598"/>
    </mc:Choice>
    <mc:Fallback>
      <p:transition spd="slow" advTm="119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12"/>
          <p:cNvSpPr>
            <a:spLocks noChangeArrowheads="1"/>
          </p:cNvSpPr>
          <p:nvPr/>
        </p:nvSpPr>
        <p:spPr bwMode="auto">
          <a:xfrm>
            <a:off x="2159954" y="1226343"/>
            <a:ext cx="1457325" cy="1652588"/>
          </a:xfrm>
          <a:prstGeom prst="rect">
            <a:avLst/>
          </a:prstGeom>
          <a:solidFill>
            <a:srgbClr val="9933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50" name="Group 13"/>
          <p:cNvGrpSpPr>
            <a:grpSpLocks/>
          </p:cNvGrpSpPr>
          <p:nvPr/>
        </p:nvGrpSpPr>
        <p:grpSpPr bwMode="auto">
          <a:xfrm>
            <a:off x="2117091" y="332581"/>
            <a:ext cx="1585912" cy="2112962"/>
            <a:chOff x="336" y="1068"/>
            <a:chExt cx="1776" cy="2064"/>
          </a:xfrm>
        </p:grpSpPr>
        <p:sp>
          <p:nvSpPr>
            <p:cNvPr id="51" name="Oval 14"/>
            <p:cNvSpPr>
              <a:spLocks noChangeArrowheads="1"/>
            </p:cNvSpPr>
            <p:nvPr/>
          </p:nvSpPr>
          <p:spPr bwMode="auto">
            <a:xfrm>
              <a:off x="372" y="1092"/>
              <a:ext cx="1656" cy="20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" name="Rectangle 15"/>
            <p:cNvSpPr>
              <a:spLocks noChangeArrowheads="1"/>
            </p:cNvSpPr>
            <p:nvPr/>
          </p:nvSpPr>
          <p:spPr bwMode="auto">
            <a:xfrm>
              <a:off x="336" y="1068"/>
              <a:ext cx="1776" cy="10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53" name="Oval 16"/>
          <p:cNvSpPr>
            <a:spLocks noChangeArrowheads="1"/>
          </p:cNvSpPr>
          <p:nvPr/>
        </p:nvSpPr>
        <p:spPr bwMode="auto">
          <a:xfrm>
            <a:off x="2182179" y="1507332"/>
            <a:ext cx="214313" cy="21907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4" name="Oval 17"/>
          <p:cNvSpPr>
            <a:spLocks noChangeArrowheads="1"/>
          </p:cNvSpPr>
          <p:nvPr/>
        </p:nvSpPr>
        <p:spPr bwMode="auto">
          <a:xfrm>
            <a:off x="2771141" y="2216943"/>
            <a:ext cx="214312" cy="2159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2439353" y="1389857"/>
            <a:ext cx="258686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3300"/>
                </a:solidFill>
                <a:latin typeface="Comic Sans MS" pitchFamily="66" charset="0"/>
              </a:rPr>
              <a:t>I</a:t>
            </a:r>
          </a:p>
        </p:txBody>
      </p:sp>
      <p:sp>
        <p:nvSpPr>
          <p:cNvPr id="56" name="Freeform 19"/>
          <p:cNvSpPr>
            <a:spLocks/>
          </p:cNvSpPr>
          <p:nvPr/>
        </p:nvSpPr>
        <p:spPr bwMode="auto">
          <a:xfrm>
            <a:off x="2306003" y="1797844"/>
            <a:ext cx="406400" cy="506413"/>
          </a:xfrm>
          <a:custGeom>
            <a:avLst/>
            <a:gdLst>
              <a:gd name="T0" fmla="*/ 0 w 456"/>
              <a:gd name="T1" fmla="*/ 0 h 558"/>
              <a:gd name="T2" fmla="*/ 2147483647 w 456"/>
              <a:gd name="T3" fmla="*/ 2147483647 h 558"/>
              <a:gd name="T4" fmla="*/ 2147483647 w 456"/>
              <a:gd name="T5" fmla="*/ 2147483647 h 558"/>
              <a:gd name="T6" fmla="*/ 2147483647 w 456"/>
              <a:gd name="T7" fmla="*/ 2147483647 h 558"/>
              <a:gd name="T8" fmla="*/ 2147483647 w 456"/>
              <a:gd name="T9" fmla="*/ 2147483647 h 558"/>
              <a:gd name="T10" fmla="*/ 2147483647 w 456"/>
              <a:gd name="T11" fmla="*/ 2147483647 h 5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6" h="558">
                <a:moveTo>
                  <a:pt x="0" y="0"/>
                </a:moveTo>
                <a:lnTo>
                  <a:pt x="18" y="108"/>
                </a:lnTo>
                <a:lnTo>
                  <a:pt x="84" y="252"/>
                </a:lnTo>
                <a:lnTo>
                  <a:pt x="192" y="390"/>
                </a:lnTo>
                <a:lnTo>
                  <a:pt x="324" y="498"/>
                </a:lnTo>
                <a:lnTo>
                  <a:pt x="456" y="558"/>
                </a:ln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" name="Rectangle 20"/>
          <p:cNvSpPr>
            <a:spLocks noChangeArrowheads="1"/>
          </p:cNvSpPr>
          <p:nvPr/>
        </p:nvSpPr>
        <p:spPr bwMode="auto">
          <a:xfrm>
            <a:off x="2760028" y="2528093"/>
            <a:ext cx="3429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8" name="Text Box 21"/>
          <p:cNvSpPr txBox="1">
            <a:spLocks noChangeArrowheads="1"/>
          </p:cNvSpPr>
          <p:nvPr/>
        </p:nvSpPr>
        <p:spPr bwMode="auto">
          <a:xfrm>
            <a:off x="2734628" y="2507457"/>
            <a:ext cx="412574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3300"/>
                </a:solidFill>
                <a:latin typeface="Comic Sans MS" pitchFamily="66" charset="0"/>
              </a:rPr>
              <a:t>II</a:t>
            </a:r>
          </a:p>
        </p:txBody>
      </p:sp>
      <p:sp>
        <p:nvSpPr>
          <p:cNvPr id="2" name="WordArt 48"/>
          <p:cNvSpPr>
            <a:spLocks noChangeArrowheads="1" noChangeShapeType="1" noTextEdit="1"/>
          </p:cNvSpPr>
          <p:nvPr/>
        </p:nvSpPr>
        <p:spPr bwMode="auto">
          <a:xfrm>
            <a:off x="2749869" y="260033"/>
            <a:ext cx="6600825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normalizeH="1" dirty="0">
                <a:gradFill rotWithShape="1">
                  <a:gsLst>
                    <a:gs pos="0">
                      <a:srgbClr val="0000FF"/>
                    </a:gs>
                    <a:gs pos="100000">
                      <a:srgbClr val="00808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/>
                  </a:outerShdw>
                </a:effectLst>
                <a:latin typeface="Microsoft Sans Serif" panose="020B0604020202020204" pitchFamily="34" charset="0"/>
                <a:ea typeface="DotumChe" panose="020B0609000101010101" pitchFamily="49" charset="-127"/>
                <a:cs typeface="Microsoft Sans Serif" panose="020B0604020202020204" pitchFamily="34" charset="0"/>
              </a:rPr>
              <a:t>Criteri termodinamici di equilibrio e di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normalizeH="1" dirty="0">
                <a:gradFill rotWithShape="1">
                  <a:gsLst>
                    <a:gs pos="0">
                      <a:srgbClr val="0000FF"/>
                    </a:gs>
                    <a:gs pos="100000">
                      <a:srgbClr val="00808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/>
                  </a:outerShdw>
                </a:effectLst>
                <a:latin typeface="Microsoft Sans Serif" panose="020B0604020202020204" pitchFamily="34" charset="0"/>
                <a:ea typeface="DotumChe" panose="020B0609000101010101" pitchFamily="49" charset="-127"/>
                <a:cs typeface="Microsoft Sans Serif" panose="020B0604020202020204" pitchFamily="34" charset="0"/>
              </a:rPr>
              <a:t>spontaneità di un processo</a:t>
            </a:r>
          </a:p>
        </p:txBody>
      </p:sp>
      <p:grpSp>
        <p:nvGrpSpPr>
          <p:cNvPr id="92" name="Gruppo 91"/>
          <p:cNvGrpSpPr/>
          <p:nvPr/>
        </p:nvGrpSpPr>
        <p:grpSpPr>
          <a:xfrm>
            <a:off x="3484911" y="3298029"/>
            <a:ext cx="4625712" cy="833736"/>
            <a:chOff x="676623" y="3225006"/>
            <a:chExt cx="4625712" cy="833736"/>
          </a:xfrm>
        </p:grpSpPr>
        <p:sp>
          <p:nvSpPr>
            <p:cNvPr id="79" name="Line 42"/>
            <p:cNvSpPr>
              <a:spLocks noChangeShapeType="1"/>
            </p:cNvSpPr>
            <p:nvPr/>
          </p:nvSpPr>
          <p:spPr bwMode="auto">
            <a:xfrm rot="16200000">
              <a:off x="3114040" y="2697956"/>
              <a:ext cx="0" cy="174625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" name="Line 43"/>
            <p:cNvSpPr>
              <a:spLocks noChangeShapeType="1"/>
            </p:cNvSpPr>
            <p:nvPr/>
          </p:nvSpPr>
          <p:spPr bwMode="auto">
            <a:xfrm rot="16200000" flipH="1" flipV="1">
              <a:off x="3103722" y="2828924"/>
              <a:ext cx="0" cy="1766887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Text Box 44"/>
            <p:cNvSpPr txBox="1">
              <a:spLocks noChangeArrowheads="1"/>
            </p:cNvSpPr>
            <p:nvPr/>
          </p:nvSpPr>
          <p:spPr bwMode="auto">
            <a:xfrm>
              <a:off x="676623" y="3426618"/>
              <a:ext cx="1212473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3300"/>
                  </a:solidFill>
                  <a:latin typeface="Comic Sans MS" pitchFamily="66" charset="0"/>
                </a:rPr>
                <a:t>Ghiaccio</a:t>
              </a:r>
            </a:p>
          </p:txBody>
        </p:sp>
        <p:sp>
          <p:nvSpPr>
            <p:cNvPr id="82" name="Text Box 45"/>
            <p:cNvSpPr txBox="1">
              <a:spLocks noChangeArrowheads="1"/>
            </p:cNvSpPr>
            <p:nvPr/>
          </p:nvSpPr>
          <p:spPr bwMode="auto">
            <a:xfrm>
              <a:off x="4394433" y="3426618"/>
              <a:ext cx="90790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3300"/>
                  </a:solidFill>
                  <a:latin typeface="Comic Sans MS" pitchFamily="66" charset="0"/>
                </a:rPr>
                <a:t>Acqua</a:t>
              </a:r>
            </a:p>
          </p:txBody>
        </p:sp>
        <p:sp>
          <p:nvSpPr>
            <p:cNvPr id="83" name="Text Box 46"/>
            <p:cNvSpPr txBox="1">
              <a:spLocks noChangeArrowheads="1"/>
            </p:cNvSpPr>
            <p:nvPr/>
          </p:nvSpPr>
          <p:spPr bwMode="auto">
            <a:xfrm>
              <a:off x="1932315" y="3225006"/>
              <a:ext cx="2201525" cy="344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3300"/>
                  </a:solidFill>
                  <a:latin typeface="Comic Sans MS" pitchFamily="66" charset="0"/>
                </a:rPr>
                <a:t>Spontanea a t &gt; O°</a:t>
              </a:r>
            </a:p>
          </p:txBody>
        </p:sp>
        <p:sp>
          <p:nvSpPr>
            <p:cNvPr id="84" name="Text Box 47"/>
            <p:cNvSpPr txBox="1">
              <a:spLocks noChangeArrowheads="1"/>
            </p:cNvSpPr>
            <p:nvPr/>
          </p:nvSpPr>
          <p:spPr bwMode="auto">
            <a:xfrm>
              <a:off x="1943428" y="3713956"/>
              <a:ext cx="2201525" cy="344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>
                  <a:solidFill>
                    <a:srgbClr val="FF3300"/>
                  </a:solidFill>
                  <a:latin typeface="Comic Sans MS" pitchFamily="66" charset="0"/>
                </a:rPr>
                <a:t>Spontanea a t &lt; O°</a:t>
              </a:r>
            </a:p>
          </p:txBody>
        </p:sp>
      </p:grpSp>
      <p:grpSp>
        <p:nvGrpSpPr>
          <p:cNvPr id="93" name="Gruppo 92"/>
          <p:cNvGrpSpPr/>
          <p:nvPr/>
        </p:nvGrpSpPr>
        <p:grpSpPr>
          <a:xfrm>
            <a:off x="1826577" y="4171791"/>
            <a:ext cx="8024464" cy="391112"/>
            <a:chOff x="302577" y="4171791"/>
            <a:chExt cx="8024464" cy="391112"/>
          </a:xfrm>
        </p:grpSpPr>
        <p:sp>
          <p:nvSpPr>
            <p:cNvPr id="85" name="Text Box 50"/>
            <p:cNvSpPr txBox="1">
              <a:spLocks noChangeArrowheads="1"/>
            </p:cNvSpPr>
            <p:nvPr/>
          </p:nvSpPr>
          <p:spPr bwMode="auto">
            <a:xfrm>
              <a:off x="302577" y="4171950"/>
              <a:ext cx="269204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2D2DB9"/>
                  </a:solidFill>
                  <a:latin typeface="Comic Sans MS" pitchFamily="66" charset="0"/>
                </a:rPr>
                <a:t>Fattore Energetico</a:t>
              </a:r>
            </a:p>
          </p:txBody>
        </p:sp>
        <p:sp>
          <p:nvSpPr>
            <p:cNvPr id="86" name="Text Box 51"/>
            <p:cNvSpPr txBox="1">
              <a:spLocks noChangeArrowheads="1"/>
            </p:cNvSpPr>
            <p:nvPr/>
          </p:nvSpPr>
          <p:spPr bwMode="auto">
            <a:xfrm>
              <a:off x="5798503" y="4171791"/>
              <a:ext cx="2528538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2D2DB9"/>
                  </a:solidFill>
                  <a:latin typeface="Comic Sans MS" pitchFamily="66" charset="0"/>
                </a:rPr>
                <a:t>Fattore Entropico</a:t>
              </a:r>
            </a:p>
          </p:txBody>
        </p:sp>
      </p:grpSp>
      <p:sp>
        <p:nvSpPr>
          <p:cNvPr id="87" name="Text Box 52"/>
          <p:cNvSpPr txBox="1">
            <a:spLocks noChangeArrowheads="1"/>
          </p:cNvSpPr>
          <p:nvPr/>
        </p:nvSpPr>
        <p:spPr bwMode="auto">
          <a:xfrm>
            <a:off x="1826577" y="4580922"/>
            <a:ext cx="2698456" cy="975728"/>
          </a:xfrm>
          <a:prstGeom prst="rect">
            <a:avLst/>
          </a:prstGeom>
          <a:noFill/>
          <a:ln w="57150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3333CC"/>
                </a:solidFill>
                <a:latin typeface="Comic Sans MS" pitchFamily="66" charset="0"/>
              </a:rPr>
              <a:t>Ogni sistema tende 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3333CC"/>
                </a:solidFill>
                <a:latin typeface="Comic Sans MS" pitchFamily="66" charset="0"/>
              </a:rPr>
              <a:t>raggiungere il </a:t>
            </a:r>
            <a:r>
              <a:rPr lang="it-IT" altLang="it-IT" sz="2000" b="1" dirty="0">
                <a:solidFill>
                  <a:srgbClr val="3333CC"/>
                </a:solidFill>
                <a:latin typeface="Comic Sans MS" pitchFamily="66" charset="0"/>
              </a:rPr>
              <a:t>minimo</a:t>
            </a:r>
            <a:r>
              <a:rPr lang="it-IT" altLang="it-IT" sz="2000" dirty="0">
                <a:solidFill>
                  <a:srgbClr val="3333CC"/>
                </a:solidFill>
                <a:latin typeface="Comic Sans MS" pitchFamily="66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3333CC"/>
                </a:solidFill>
                <a:latin typeface="Comic Sans MS" pitchFamily="66" charset="0"/>
              </a:rPr>
              <a:t>contenuto di </a:t>
            </a:r>
            <a:r>
              <a:rPr lang="it-IT" altLang="it-IT" sz="2000" b="1" dirty="0">
                <a:solidFill>
                  <a:srgbClr val="3333CC"/>
                </a:solidFill>
                <a:latin typeface="Comic Sans MS" pitchFamily="66" charset="0"/>
              </a:rPr>
              <a:t>energia</a:t>
            </a:r>
            <a:endParaRPr lang="it-IT" altLang="it-IT" sz="200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88" name="Text Box 53"/>
          <p:cNvSpPr txBox="1">
            <a:spLocks noChangeArrowheads="1"/>
          </p:cNvSpPr>
          <p:nvPr/>
        </p:nvSpPr>
        <p:spPr bwMode="auto">
          <a:xfrm>
            <a:off x="7212649" y="4559957"/>
            <a:ext cx="2807460" cy="975728"/>
          </a:xfrm>
          <a:prstGeom prst="rect">
            <a:avLst/>
          </a:prstGeom>
          <a:noFill/>
          <a:ln w="57150">
            <a:solidFill>
              <a:srgbClr val="00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3333CC"/>
                </a:solidFill>
                <a:latin typeface="Comic Sans MS" pitchFamily="66" charset="0"/>
              </a:rPr>
              <a:t>Ogni sistema tende 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3333CC"/>
                </a:solidFill>
                <a:latin typeface="Comic Sans MS" pitchFamily="66" charset="0"/>
              </a:rPr>
              <a:t>raggiungere il </a:t>
            </a:r>
            <a:r>
              <a:rPr lang="it-IT" altLang="it-IT" sz="2000" b="1" dirty="0">
                <a:solidFill>
                  <a:srgbClr val="3333CC"/>
                </a:solidFill>
                <a:latin typeface="Comic Sans MS" pitchFamily="66" charset="0"/>
              </a:rPr>
              <a:t>massimo</a:t>
            </a:r>
            <a:endParaRPr lang="it-IT" altLang="it-IT" sz="2000" dirty="0">
              <a:solidFill>
                <a:srgbClr val="3333CC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3333CC"/>
                </a:solidFill>
                <a:latin typeface="Comic Sans MS" pitchFamily="66" charset="0"/>
              </a:rPr>
              <a:t>contenuto di </a:t>
            </a:r>
            <a:r>
              <a:rPr lang="it-IT" altLang="it-IT" sz="2000" b="1" dirty="0">
                <a:solidFill>
                  <a:srgbClr val="3333CC"/>
                </a:solidFill>
                <a:latin typeface="Comic Sans MS" pitchFamily="66" charset="0"/>
              </a:rPr>
              <a:t>entropia</a:t>
            </a:r>
            <a:endParaRPr lang="it-IT" altLang="it-IT" sz="200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89" name="Text Box 54"/>
          <p:cNvSpPr txBox="1">
            <a:spLocks noChangeArrowheads="1"/>
          </p:cNvSpPr>
          <p:nvPr/>
        </p:nvSpPr>
        <p:spPr bwMode="auto">
          <a:xfrm>
            <a:off x="1736963" y="5818505"/>
            <a:ext cx="8753316" cy="92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dirty="0">
                <a:solidFill>
                  <a:srgbClr val="3333CC"/>
                </a:solidFill>
                <a:latin typeface="Comic Sans MS" pitchFamily="66" charset="0"/>
              </a:rPr>
              <a:t>Ciò spiega perché nei sistemi isolati (in cui il contenuto di energia deve restare costante) l'unico criterio di spontaneità di un processo è basato sull'aumento di S.</a:t>
            </a:r>
            <a:endParaRPr lang="it-IT" altLang="it-IT" sz="200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grpSp>
        <p:nvGrpSpPr>
          <p:cNvPr id="116" name="Gruppo 115"/>
          <p:cNvGrpSpPr/>
          <p:nvPr/>
        </p:nvGrpSpPr>
        <p:grpSpPr>
          <a:xfrm>
            <a:off x="4097175" y="1253490"/>
            <a:ext cx="5882009" cy="2194969"/>
            <a:chOff x="2573174" y="1253489"/>
            <a:chExt cx="5882009" cy="2194969"/>
          </a:xfrm>
        </p:grpSpPr>
        <p:sp>
          <p:nvSpPr>
            <p:cNvPr id="45" name="AutoShape 8"/>
            <p:cNvSpPr>
              <a:spLocks noChangeArrowheads="1"/>
            </p:cNvSpPr>
            <p:nvPr/>
          </p:nvSpPr>
          <p:spPr bwMode="auto">
            <a:xfrm rot="1394474">
              <a:off x="3053238" y="2162173"/>
              <a:ext cx="600075" cy="566738"/>
            </a:xfrm>
            <a:prstGeom prst="octagon">
              <a:avLst>
                <a:gd name="adj" fmla="val 32421"/>
              </a:avLst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6" name="Line 9"/>
            <p:cNvSpPr>
              <a:spLocks noChangeShapeType="1"/>
            </p:cNvSpPr>
            <p:nvPr/>
          </p:nvSpPr>
          <p:spPr bwMode="auto">
            <a:xfrm rot="16200000">
              <a:off x="5683887" y="1597977"/>
              <a:ext cx="9525" cy="122237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Line 10"/>
            <p:cNvSpPr>
              <a:spLocks noChangeShapeType="1"/>
            </p:cNvSpPr>
            <p:nvPr/>
          </p:nvSpPr>
          <p:spPr bwMode="auto">
            <a:xfrm rot="16200000" flipH="1" flipV="1">
              <a:off x="5672774" y="1750377"/>
              <a:ext cx="9525" cy="122237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Text Box 23"/>
            <p:cNvSpPr txBox="1">
              <a:spLocks noChangeArrowheads="1"/>
            </p:cNvSpPr>
            <p:nvPr/>
          </p:nvSpPr>
          <p:spPr bwMode="auto">
            <a:xfrm>
              <a:off x="4946971" y="1253489"/>
              <a:ext cx="35166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FF3300"/>
                  </a:solidFill>
                  <a:latin typeface="Comic Sans MS" pitchFamily="66" charset="0"/>
                </a:rPr>
                <a:t>Q</a:t>
              </a:r>
            </a:p>
          </p:txBody>
        </p:sp>
        <p:sp>
          <p:nvSpPr>
            <p:cNvPr id="61" name="Text Box 24"/>
            <p:cNvSpPr txBox="1">
              <a:spLocks noChangeArrowheads="1"/>
            </p:cNvSpPr>
            <p:nvPr/>
          </p:nvSpPr>
          <p:spPr bwMode="auto">
            <a:xfrm>
              <a:off x="4948874" y="2639377"/>
              <a:ext cx="35166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3300"/>
                  </a:solidFill>
                  <a:latin typeface="Comic Sans MS" pitchFamily="66" charset="0"/>
                </a:rPr>
                <a:t>Q</a:t>
              </a:r>
            </a:p>
          </p:txBody>
        </p:sp>
        <p:sp>
          <p:nvSpPr>
            <p:cNvPr id="62" name="Rectangle 25"/>
            <p:cNvSpPr>
              <a:spLocks noChangeArrowheads="1"/>
            </p:cNvSpPr>
            <p:nvPr/>
          </p:nvSpPr>
          <p:spPr bwMode="auto">
            <a:xfrm>
              <a:off x="7051040" y="1507331"/>
              <a:ext cx="1136650" cy="1304925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3" name="Line 26"/>
            <p:cNvSpPr>
              <a:spLocks noChangeShapeType="1"/>
            </p:cNvSpPr>
            <p:nvPr/>
          </p:nvSpPr>
          <p:spPr bwMode="auto">
            <a:xfrm rot="16200000" flipH="1" flipV="1">
              <a:off x="7609840" y="1885156"/>
              <a:ext cx="9525" cy="1082675"/>
            </a:xfrm>
            <a:prstGeom prst="line">
              <a:avLst/>
            </a:prstGeom>
            <a:noFill/>
            <a:ln w="57150" cap="rnd">
              <a:solidFill>
                <a:schemeClr val="accent2"/>
              </a:solidFill>
              <a:prstDash val="sysDot"/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Line 27"/>
            <p:cNvSpPr>
              <a:spLocks noChangeShapeType="1"/>
            </p:cNvSpPr>
            <p:nvPr/>
          </p:nvSpPr>
          <p:spPr bwMode="auto">
            <a:xfrm rot="16200000" flipH="1" flipV="1">
              <a:off x="7212965" y="2421730"/>
              <a:ext cx="0" cy="25717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Line 28"/>
            <p:cNvSpPr>
              <a:spLocks noChangeShapeType="1"/>
            </p:cNvSpPr>
            <p:nvPr/>
          </p:nvSpPr>
          <p:spPr bwMode="auto">
            <a:xfrm rot="16200000" flipH="1" flipV="1">
              <a:off x="7608253" y="2521743"/>
              <a:ext cx="0" cy="25717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" name="Line 29"/>
            <p:cNvSpPr>
              <a:spLocks noChangeShapeType="1"/>
            </p:cNvSpPr>
            <p:nvPr/>
          </p:nvSpPr>
          <p:spPr bwMode="auto">
            <a:xfrm rot="16200000" flipH="1" flipV="1">
              <a:off x="7693978" y="2401093"/>
              <a:ext cx="0" cy="25717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Line 30"/>
            <p:cNvSpPr>
              <a:spLocks noChangeShapeType="1"/>
            </p:cNvSpPr>
            <p:nvPr/>
          </p:nvSpPr>
          <p:spPr bwMode="auto">
            <a:xfrm rot="16200000" flipH="1" flipV="1">
              <a:off x="7887653" y="2574130"/>
              <a:ext cx="0" cy="25717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" name="Line 31"/>
            <p:cNvSpPr>
              <a:spLocks noChangeShapeType="1"/>
            </p:cNvSpPr>
            <p:nvPr/>
          </p:nvSpPr>
          <p:spPr bwMode="auto">
            <a:xfrm rot="16200000" flipH="1" flipV="1">
              <a:off x="7341553" y="2597943"/>
              <a:ext cx="0" cy="25717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Line 36"/>
            <p:cNvSpPr>
              <a:spLocks noChangeShapeType="1"/>
            </p:cNvSpPr>
            <p:nvPr/>
          </p:nvSpPr>
          <p:spPr bwMode="auto">
            <a:xfrm rot="16200000" flipH="1" flipV="1">
              <a:off x="8005128" y="2455068"/>
              <a:ext cx="0" cy="25717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" name="Rectangle 37"/>
            <p:cNvSpPr>
              <a:spLocks noChangeArrowheads="1"/>
            </p:cNvSpPr>
            <p:nvPr/>
          </p:nvSpPr>
          <p:spPr bwMode="auto">
            <a:xfrm>
              <a:off x="2827813" y="1500186"/>
              <a:ext cx="1136650" cy="1304925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7" name="Text Box 40"/>
            <p:cNvSpPr txBox="1">
              <a:spLocks noChangeArrowheads="1"/>
            </p:cNvSpPr>
            <p:nvPr/>
          </p:nvSpPr>
          <p:spPr bwMode="auto">
            <a:xfrm>
              <a:off x="6875623" y="2780506"/>
              <a:ext cx="1579560" cy="667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3300"/>
                  </a:solidFill>
                  <a:latin typeface="Comic Sans MS" pitchFamily="66" charset="0"/>
                </a:rPr>
                <a:t>1 mole acqua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3300"/>
                  </a:solidFill>
                  <a:latin typeface="Comic Sans MS" pitchFamily="66" charset="0"/>
                </a:rPr>
                <a:t>liquida</a:t>
              </a:r>
            </a:p>
          </p:txBody>
        </p:sp>
        <p:sp>
          <p:nvSpPr>
            <p:cNvPr id="78" name="Text Box 41"/>
            <p:cNvSpPr txBox="1">
              <a:spLocks noChangeArrowheads="1"/>
            </p:cNvSpPr>
            <p:nvPr/>
          </p:nvSpPr>
          <p:spPr bwMode="auto">
            <a:xfrm>
              <a:off x="2573174" y="2773361"/>
              <a:ext cx="1876116" cy="36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3300"/>
                  </a:solidFill>
                  <a:latin typeface="Comic Sans MS" pitchFamily="66" charset="0"/>
                </a:rPr>
                <a:t>1 mole ghiaccio</a:t>
              </a:r>
            </a:p>
          </p:txBody>
        </p:sp>
        <p:cxnSp>
          <p:nvCxnSpPr>
            <p:cNvPr id="103" name="Connettore 7 102"/>
            <p:cNvCxnSpPr>
              <a:endCxn id="61" idx="3"/>
            </p:cNvCxnSpPr>
            <p:nvPr/>
          </p:nvCxnSpPr>
          <p:spPr bwMode="auto">
            <a:xfrm rot="10800000" flipV="1">
              <a:off x="5298125" y="2389344"/>
              <a:ext cx="954881" cy="442913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Connettore 7 111"/>
            <p:cNvCxnSpPr/>
            <p:nvPr/>
          </p:nvCxnSpPr>
          <p:spPr bwMode="auto">
            <a:xfrm>
              <a:off x="5298124" y="1639252"/>
              <a:ext cx="954882" cy="552450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Rettangolo 3"/>
          <p:cNvSpPr/>
          <p:nvPr/>
        </p:nvSpPr>
        <p:spPr>
          <a:xfrm>
            <a:off x="4396911" y="5579520"/>
            <a:ext cx="305083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3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G =  </a:t>
            </a:r>
            <a:r>
              <a:rPr lang="it-IT" altLang="it-IT" sz="23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H  -  T</a:t>
            </a:r>
            <a:r>
              <a:rPr lang="it-IT" altLang="it-IT" sz="23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S  &lt;  0</a:t>
            </a:r>
            <a:endParaRPr lang="it-IT" altLang="it-IT" sz="23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33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78"/>
    </mc:Choice>
    <mc:Fallback>
      <p:transition spd="slow" advTm="198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7" grpId="0" animBg="1"/>
      <p:bldP spid="88" grpId="0" animBg="1"/>
      <p:bldP spid="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/>
          <p:cNvSpPr>
            <a:spLocks noChangeArrowheads="1" noChangeShapeType="1" noTextEdit="1"/>
          </p:cNvSpPr>
          <p:nvPr/>
        </p:nvSpPr>
        <p:spPr bwMode="auto">
          <a:xfrm>
            <a:off x="3627439" y="320675"/>
            <a:ext cx="4891087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Eras Bold ITC"/>
              </a:rPr>
              <a:t>Entropia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235201" y="2319338"/>
            <a:ext cx="8302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FF00"/>
                </a:solidFill>
                <a:latin typeface="Symbol" pitchFamily="18" charset="2"/>
              </a:rPr>
              <a:t>D</a:t>
            </a:r>
            <a:r>
              <a:rPr lang="it-IT" altLang="it-IT" sz="2600">
                <a:solidFill>
                  <a:srgbClr val="00FF00"/>
                </a:solidFill>
                <a:latin typeface="Eras Medium ITC" pitchFamily="34" charset="0"/>
              </a:rPr>
              <a:t>S  =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275013" y="2041526"/>
            <a:ext cx="3794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FF00"/>
                </a:solidFill>
                <a:latin typeface="Eras Medium ITC" pitchFamily="34" charset="0"/>
              </a:rPr>
              <a:t>Q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324226" y="2574926"/>
            <a:ext cx="2841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FF00"/>
                </a:solidFill>
                <a:latin typeface="Eras Medium ITC" pitchFamily="34" charset="0"/>
              </a:rPr>
              <a:t>T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084639" y="2327276"/>
            <a:ext cx="85248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FF00"/>
                </a:solidFill>
                <a:latin typeface="Eras Medium ITC" pitchFamily="34" charset="0"/>
              </a:rPr>
              <a:t>(Rev)</a:t>
            </a: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3170239" y="2533650"/>
            <a:ext cx="593725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2114550" y="1939926"/>
            <a:ext cx="2971800" cy="1096963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6648450" y="1939926"/>
            <a:ext cx="2971800" cy="1096963"/>
            <a:chOff x="5124450" y="1939925"/>
            <a:chExt cx="2971800" cy="1096963"/>
          </a:xfrm>
        </p:grpSpPr>
        <p:sp>
          <p:nvSpPr>
            <p:cNvPr id="32776" name="Text Box 8"/>
            <p:cNvSpPr txBox="1">
              <a:spLocks noChangeArrowheads="1"/>
            </p:cNvSpPr>
            <p:nvPr/>
          </p:nvSpPr>
          <p:spPr bwMode="auto">
            <a:xfrm>
              <a:off x="5340350" y="2319338"/>
              <a:ext cx="806450" cy="455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FF00"/>
                  </a:solidFill>
                  <a:latin typeface="Symbol" pitchFamily="18" charset="2"/>
                </a:rPr>
                <a:t>D</a:t>
              </a:r>
              <a:r>
                <a:rPr lang="it-IT" altLang="it-IT" sz="2600">
                  <a:solidFill>
                    <a:srgbClr val="00FF00"/>
                  </a:solidFill>
                  <a:latin typeface="Eras Medium ITC" pitchFamily="34" charset="0"/>
                </a:rPr>
                <a:t>S  &gt;</a:t>
              </a:r>
            </a:p>
          </p:txBody>
        </p:sp>
        <p:sp>
          <p:nvSpPr>
            <p:cNvPr id="32777" name="Text Box 9"/>
            <p:cNvSpPr txBox="1">
              <a:spLocks noChangeArrowheads="1"/>
            </p:cNvSpPr>
            <p:nvPr/>
          </p:nvSpPr>
          <p:spPr bwMode="auto">
            <a:xfrm>
              <a:off x="6380163" y="2041525"/>
              <a:ext cx="379412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FF00"/>
                  </a:solidFill>
                  <a:latin typeface="Eras Medium ITC" pitchFamily="34" charset="0"/>
                </a:rPr>
                <a:t>Q</a:t>
              </a:r>
            </a:p>
          </p:txBody>
        </p:sp>
        <p:sp>
          <p:nvSpPr>
            <p:cNvPr id="32778" name="Text Box 10"/>
            <p:cNvSpPr txBox="1">
              <a:spLocks noChangeArrowheads="1"/>
            </p:cNvSpPr>
            <p:nvPr/>
          </p:nvSpPr>
          <p:spPr bwMode="auto">
            <a:xfrm>
              <a:off x="6429375" y="2574925"/>
              <a:ext cx="284163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FF00"/>
                  </a:solidFill>
                  <a:latin typeface="Eras Medium ITC" pitchFamily="34" charset="0"/>
                </a:rPr>
                <a:t>T</a:t>
              </a:r>
            </a:p>
          </p:txBody>
        </p:sp>
        <p:sp>
          <p:nvSpPr>
            <p:cNvPr id="32779" name="Text Box 11"/>
            <p:cNvSpPr txBox="1">
              <a:spLocks noChangeArrowheads="1"/>
            </p:cNvSpPr>
            <p:nvPr/>
          </p:nvSpPr>
          <p:spPr bwMode="auto">
            <a:xfrm>
              <a:off x="7189788" y="2327275"/>
              <a:ext cx="641350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FF00"/>
                  </a:solidFill>
                  <a:latin typeface="Eras Medium ITC" pitchFamily="34" charset="0"/>
                </a:rPr>
                <a:t>(Irr)</a:t>
              </a:r>
            </a:p>
          </p:txBody>
        </p:sp>
        <p:sp>
          <p:nvSpPr>
            <p:cNvPr id="32780" name="Line 12"/>
            <p:cNvSpPr>
              <a:spLocks noChangeShapeType="1"/>
            </p:cNvSpPr>
            <p:nvPr/>
          </p:nvSpPr>
          <p:spPr bwMode="auto">
            <a:xfrm>
              <a:off x="6275388" y="2533650"/>
              <a:ext cx="593725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782" name="Rectangle 14"/>
            <p:cNvSpPr>
              <a:spLocks noChangeArrowheads="1"/>
            </p:cNvSpPr>
            <p:nvPr/>
          </p:nvSpPr>
          <p:spPr bwMode="auto">
            <a:xfrm>
              <a:off x="5124450" y="1939925"/>
              <a:ext cx="2971800" cy="1096963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2209801" y="3843338"/>
            <a:ext cx="7618413" cy="186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b="1" u="sng" dirty="0">
                <a:solidFill>
                  <a:srgbClr val="00FF00"/>
                </a:solidFill>
                <a:latin typeface="Eras Medium ITC" pitchFamily="34" charset="0"/>
              </a:rPr>
              <a:t>S</a:t>
            </a:r>
            <a:r>
              <a:rPr lang="it-IT" altLang="it-IT" sz="2600" dirty="0">
                <a:solidFill>
                  <a:srgbClr val="00FF00"/>
                </a:solidFill>
                <a:latin typeface="Eras Medium ITC" pitchFamily="34" charset="0"/>
              </a:rPr>
              <a:t> ha la dimensioni di una energia/K e si misura in  </a:t>
            </a: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 err="1">
                <a:solidFill>
                  <a:srgbClr val="00FF00"/>
                </a:solidFill>
                <a:latin typeface="Eras Medium ITC" pitchFamily="34" charset="0"/>
              </a:rPr>
              <a:t>cal</a:t>
            </a:r>
            <a:r>
              <a:rPr lang="it-IT" altLang="it-IT" sz="2600" dirty="0">
                <a:solidFill>
                  <a:srgbClr val="00FF00"/>
                </a:solidFill>
                <a:latin typeface="Eras Medium ITC" pitchFamily="34" charset="0"/>
              </a:rPr>
              <a:t>/grado o Joule/grado. E' una variabile estensiva </a:t>
            </a: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00FF00"/>
                </a:solidFill>
                <a:latin typeface="Eras Medium ITC" pitchFamily="34" charset="0"/>
              </a:rPr>
              <a:t>come U e H.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78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54"/>
    </mc:Choice>
    <mc:Fallback>
      <p:transition spd="slow" advTm="53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7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806225" y="42864"/>
            <a:ext cx="6774656" cy="52945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100" b="1" i="1" dirty="0">
                <a:solidFill>
                  <a:srgbClr val="3333CC"/>
                </a:solidFill>
                <a:latin typeface="Times New Roman"/>
              </a:rPr>
              <a:t> Secondo Principio della Termodinamica</a:t>
            </a:r>
            <a:endParaRPr lang="it-IT" altLang="it-IT" sz="3100" b="1" i="1" dirty="0">
              <a:solidFill>
                <a:srgbClr val="FFCC00"/>
              </a:solidFill>
              <a:latin typeface="Times New Roman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119880" y="557214"/>
            <a:ext cx="39004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 dirty="0">
                <a:solidFill>
                  <a:srgbClr val="CC0000"/>
                </a:solidFill>
                <a:latin typeface="Comic Sans MS" pitchFamily="66" charset="0"/>
              </a:rPr>
              <a:t>"S è una funzione di Stato"</a:t>
            </a:r>
            <a:endParaRPr lang="it-IT" altLang="it-IT" sz="2200" dirty="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532795" y="930274"/>
            <a:ext cx="7321517" cy="9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2D2DB9"/>
                </a:solidFill>
                <a:latin typeface="Comic Sans MS" pitchFamily="66" charset="0"/>
              </a:rPr>
              <a:t>In un sistema chiuso ed isolato (es. l'Universo) sede di 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2D2DB9"/>
                </a:solidFill>
                <a:latin typeface="Comic Sans MS" pitchFamily="66" charset="0"/>
              </a:rPr>
              <a:t>trasformazioni irreversibili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6506212" y="1479075"/>
            <a:ext cx="1343025" cy="936625"/>
            <a:chOff x="3498851" y="1418114"/>
            <a:chExt cx="1343025" cy="936625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3498851" y="1667351"/>
              <a:ext cx="741362" cy="43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>
                  <a:solidFill>
                    <a:srgbClr val="CC3300"/>
                  </a:solidFill>
                  <a:latin typeface="Symbol" pitchFamily="18" charset="2"/>
                </a:rPr>
                <a:t>D</a:t>
              </a:r>
              <a:r>
                <a:rPr lang="it-IT" altLang="it-IT" sz="2500" dirty="0">
                  <a:solidFill>
                    <a:srgbClr val="CC3300"/>
                  </a:solidFill>
                  <a:latin typeface="Comic Sans MS" pitchFamily="66" charset="0"/>
                </a:rPr>
                <a:t>S &gt;</a:t>
              </a:r>
            </a:p>
          </p:txBody>
        </p:sp>
        <p:sp>
          <p:nvSpPr>
            <p:cNvPr id="33798" name="Text Box 6"/>
            <p:cNvSpPr txBox="1">
              <a:spLocks noChangeArrowheads="1"/>
            </p:cNvSpPr>
            <p:nvPr/>
          </p:nvSpPr>
          <p:spPr bwMode="auto">
            <a:xfrm>
              <a:off x="4375151" y="1418114"/>
              <a:ext cx="385762" cy="436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3300"/>
                  </a:solidFill>
                  <a:latin typeface="Comic Sans MS" pitchFamily="66" charset="0"/>
                </a:rPr>
                <a:t>Q</a:t>
              </a:r>
            </a:p>
          </p:txBody>
        </p:sp>
        <p:sp>
          <p:nvSpPr>
            <p:cNvPr id="33799" name="Text Box 7"/>
            <p:cNvSpPr txBox="1">
              <a:spLocks noChangeArrowheads="1"/>
            </p:cNvSpPr>
            <p:nvPr/>
          </p:nvSpPr>
          <p:spPr bwMode="auto">
            <a:xfrm>
              <a:off x="4422776" y="1918176"/>
              <a:ext cx="322262" cy="43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>
                  <a:solidFill>
                    <a:srgbClr val="CC3300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33800" name="Line 8"/>
            <p:cNvSpPr>
              <a:spLocks noChangeShapeType="1"/>
            </p:cNvSpPr>
            <p:nvPr/>
          </p:nvSpPr>
          <p:spPr bwMode="auto">
            <a:xfrm>
              <a:off x="4275138" y="1880076"/>
              <a:ext cx="566738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5092700" y="1769429"/>
            <a:ext cx="1093788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>
                <a:solidFill>
                  <a:srgbClr val="CC3300"/>
                </a:solidFill>
                <a:latin typeface="Comic Sans MS" pitchFamily="66" charset="0"/>
              </a:rPr>
              <a:t>Q  = O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8200556" y="1728311"/>
            <a:ext cx="1190625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>
                <a:solidFill>
                  <a:srgbClr val="CC3300"/>
                </a:solidFill>
                <a:latin typeface="Symbol" pitchFamily="18" charset="2"/>
              </a:rPr>
              <a:t>D</a:t>
            </a:r>
            <a:r>
              <a:rPr lang="it-IT" altLang="it-IT" sz="2500" dirty="0">
                <a:solidFill>
                  <a:srgbClr val="CC3300"/>
                </a:solidFill>
                <a:latin typeface="Comic Sans MS" pitchFamily="66" charset="0"/>
              </a:rPr>
              <a:t>S  &gt; O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2645783" y="2185989"/>
            <a:ext cx="7510671" cy="49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 dirty="0">
                <a:solidFill>
                  <a:srgbClr val="CC0000"/>
                </a:solidFill>
                <a:latin typeface="Comic Sans MS" pitchFamily="66" charset="0"/>
              </a:rPr>
              <a:t>"L'entropia dell'Universo tende ad un valore massimo"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2868931" y="3020609"/>
            <a:ext cx="1400175" cy="936625"/>
            <a:chOff x="1217613" y="3148013"/>
            <a:chExt cx="1400175" cy="936625"/>
          </a:xfrm>
        </p:grpSpPr>
        <p:sp>
          <p:nvSpPr>
            <p:cNvPr id="33804" name="Text Box 12"/>
            <p:cNvSpPr txBox="1">
              <a:spLocks noChangeArrowheads="1"/>
            </p:cNvSpPr>
            <p:nvPr/>
          </p:nvSpPr>
          <p:spPr bwMode="auto">
            <a:xfrm>
              <a:off x="1217613" y="3397250"/>
              <a:ext cx="774700" cy="43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 err="1">
                  <a:solidFill>
                    <a:srgbClr val="CC3300"/>
                  </a:solidFill>
                  <a:latin typeface="Comic Sans MS" pitchFamily="66" charset="0"/>
                </a:rPr>
                <a:t>dS</a:t>
              </a:r>
              <a:r>
                <a:rPr lang="it-IT" altLang="it-IT" sz="2500" dirty="0">
                  <a:solidFill>
                    <a:srgbClr val="CC3300"/>
                  </a:solidFill>
                  <a:latin typeface="Comic Sans MS" pitchFamily="66" charset="0"/>
                </a:rPr>
                <a:t> =</a:t>
              </a:r>
            </a:p>
          </p:txBody>
        </p:sp>
        <p:sp>
          <p:nvSpPr>
            <p:cNvPr id="33805" name="Text Box 13"/>
            <p:cNvSpPr txBox="1">
              <a:spLocks noChangeArrowheads="1"/>
            </p:cNvSpPr>
            <p:nvPr/>
          </p:nvSpPr>
          <p:spPr bwMode="auto">
            <a:xfrm>
              <a:off x="2044700" y="3148013"/>
              <a:ext cx="573088" cy="436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3300"/>
                  </a:solidFill>
                  <a:latin typeface="Comic Sans MS" pitchFamily="66" charset="0"/>
                </a:rPr>
                <a:t>dQ</a:t>
              </a:r>
            </a:p>
          </p:txBody>
        </p:sp>
        <p:sp>
          <p:nvSpPr>
            <p:cNvPr id="33806" name="Text Box 14"/>
            <p:cNvSpPr txBox="1">
              <a:spLocks noChangeArrowheads="1"/>
            </p:cNvSpPr>
            <p:nvPr/>
          </p:nvSpPr>
          <p:spPr bwMode="auto">
            <a:xfrm>
              <a:off x="2170113" y="3648075"/>
              <a:ext cx="322262" cy="43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3300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33807" name="Line 15"/>
            <p:cNvSpPr>
              <a:spLocks noChangeShapeType="1"/>
            </p:cNvSpPr>
            <p:nvPr/>
          </p:nvSpPr>
          <p:spPr bwMode="auto">
            <a:xfrm>
              <a:off x="2047875" y="3609975"/>
              <a:ext cx="565150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5089050" y="3192939"/>
            <a:ext cx="1557337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 err="1">
                <a:solidFill>
                  <a:srgbClr val="CC3300"/>
                </a:solidFill>
                <a:latin typeface="Comic Sans MS" pitchFamily="66" charset="0"/>
              </a:rPr>
              <a:t>dQ</a:t>
            </a:r>
            <a:r>
              <a:rPr lang="it-IT" altLang="it-IT" sz="2500" dirty="0">
                <a:solidFill>
                  <a:srgbClr val="CC3300"/>
                </a:solidFill>
                <a:latin typeface="Comic Sans MS" pitchFamily="66" charset="0"/>
              </a:rPr>
              <a:t> = </a:t>
            </a:r>
            <a:r>
              <a:rPr lang="it-IT" altLang="it-IT" sz="2500" dirty="0" err="1">
                <a:solidFill>
                  <a:srgbClr val="CC3300"/>
                </a:solidFill>
                <a:latin typeface="Comic Sans MS" pitchFamily="66" charset="0"/>
              </a:rPr>
              <a:t>TdS</a:t>
            </a:r>
            <a:endParaRPr lang="it-IT" altLang="it-IT" sz="2500" dirty="0">
              <a:solidFill>
                <a:srgbClr val="CC3300"/>
              </a:solidFill>
              <a:latin typeface="Comic Sans MS" pitchFamily="66" charset="0"/>
            </a:endParaRP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7425056" y="3236349"/>
            <a:ext cx="17430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 dirty="0">
                <a:solidFill>
                  <a:srgbClr val="CC3300"/>
                </a:solidFill>
                <a:latin typeface="Comic Sans MS" pitchFamily="66" charset="0"/>
              </a:rPr>
              <a:t>(Equilibrio)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1656080" y="3794126"/>
            <a:ext cx="8126224" cy="49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2D2DB9"/>
                </a:solidFill>
                <a:latin typeface="Comic Sans MS" pitchFamily="66" charset="0"/>
              </a:rPr>
              <a:t>Se il sistema è sede di trasformazioni spontanee </a:t>
            </a:r>
            <a:r>
              <a:rPr lang="it-IT" altLang="it-IT" sz="2200" b="1" u="sng" dirty="0">
                <a:solidFill>
                  <a:srgbClr val="2D2DB9"/>
                </a:solidFill>
                <a:latin typeface="Comic Sans MS" pitchFamily="66" charset="0"/>
              </a:rPr>
              <a:t>irreversibili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2873694" y="4157664"/>
            <a:ext cx="1400175" cy="936625"/>
            <a:chOff x="1217613" y="4157663"/>
            <a:chExt cx="1400175" cy="936625"/>
          </a:xfrm>
        </p:grpSpPr>
        <p:sp>
          <p:nvSpPr>
            <p:cNvPr id="33811" name="Text Box 19"/>
            <p:cNvSpPr txBox="1">
              <a:spLocks noChangeArrowheads="1"/>
            </p:cNvSpPr>
            <p:nvPr/>
          </p:nvSpPr>
          <p:spPr bwMode="auto">
            <a:xfrm>
              <a:off x="1217613" y="4406900"/>
              <a:ext cx="733425" cy="43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 err="1">
                  <a:solidFill>
                    <a:srgbClr val="CC3300"/>
                  </a:solidFill>
                  <a:latin typeface="Comic Sans MS" pitchFamily="66" charset="0"/>
                </a:rPr>
                <a:t>dS</a:t>
              </a:r>
              <a:r>
                <a:rPr lang="it-IT" altLang="it-IT" sz="2500" dirty="0">
                  <a:solidFill>
                    <a:srgbClr val="CC3300"/>
                  </a:solidFill>
                  <a:latin typeface="Comic Sans MS" pitchFamily="66" charset="0"/>
                </a:rPr>
                <a:t> &gt;</a:t>
              </a:r>
            </a:p>
          </p:txBody>
        </p:sp>
        <p:sp>
          <p:nvSpPr>
            <p:cNvPr id="33812" name="Text Box 20"/>
            <p:cNvSpPr txBox="1">
              <a:spLocks noChangeArrowheads="1"/>
            </p:cNvSpPr>
            <p:nvPr/>
          </p:nvSpPr>
          <p:spPr bwMode="auto">
            <a:xfrm>
              <a:off x="2044700" y="4157663"/>
              <a:ext cx="573088" cy="436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3300"/>
                  </a:solidFill>
                  <a:latin typeface="Comic Sans MS" pitchFamily="66" charset="0"/>
                </a:rPr>
                <a:t>dQ</a:t>
              </a:r>
            </a:p>
          </p:txBody>
        </p:sp>
        <p:sp>
          <p:nvSpPr>
            <p:cNvPr id="33813" name="Text Box 21"/>
            <p:cNvSpPr txBox="1">
              <a:spLocks noChangeArrowheads="1"/>
            </p:cNvSpPr>
            <p:nvPr/>
          </p:nvSpPr>
          <p:spPr bwMode="auto">
            <a:xfrm>
              <a:off x="2170113" y="4657725"/>
              <a:ext cx="322262" cy="43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3300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33814" name="Line 22"/>
            <p:cNvSpPr>
              <a:spLocks noChangeShapeType="1"/>
            </p:cNvSpPr>
            <p:nvPr/>
          </p:nvSpPr>
          <p:spPr bwMode="auto">
            <a:xfrm>
              <a:off x="2047875" y="4619625"/>
              <a:ext cx="565150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5046187" y="4375944"/>
            <a:ext cx="1516062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 err="1">
                <a:solidFill>
                  <a:srgbClr val="CC3300"/>
                </a:solidFill>
                <a:latin typeface="Comic Sans MS" pitchFamily="66" charset="0"/>
              </a:rPr>
              <a:t>dQ</a:t>
            </a:r>
            <a:r>
              <a:rPr lang="it-IT" altLang="it-IT" sz="2500" dirty="0">
                <a:solidFill>
                  <a:srgbClr val="CC3300"/>
                </a:solidFill>
                <a:latin typeface="Comic Sans MS" pitchFamily="66" charset="0"/>
              </a:rPr>
              <a:t> &lt; </a:t>
            </a:r>
            <a:r>
              <a:rPr lang="it-IT" altLang="it-IT" sz="2500" dirty="0" err="1">
                <a:solidFill>
                  <a:srgbClr val="CC3300"/>
                </a:solidFill>
                <a:latin typeface="Comic Sans MS" pitchFamily="66" charset="0"/>
              </a:rPr>
              <a:t>TdS</a:t>
            </a:r>
            <a:endParaRPr lang="it-IT" altLang="it-IT" sz="2500" dirty="0">
              <a:solidFill>
                <a:srgbClr val="CC3300"/>
              </a:solidFill>
              <a:latin typeface="Comic Sans MS" pitchFamily="66" charset="0"/>
            </a:endParaRP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7263131" y="4406901"/>
            <a:ext cx="2164657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 dirty="0">
                <a:solidFill>
                  <a:srgbClr val="CC3300"/>
                </a:solidFill>
                <a:latin typeface="Comic Sans MS" pitchFamily="66" charset="0"/>
              </a:rPr>
              <a:t>(Spontaneità)</a:t>
            </a:r>
          </a:p>
        </p:txBody>
      </p:sp>
      <p:sp>
        <p:nvSpPr>
          <p:cNvPr id="33817" name="Text Box 25"/>
          <p:cNvSpPr txBox="1">
            <a:spLocks noChangeArrowheads="1"/>
          </p:cNvSpPr>
          <p:nvPr/>
        </p:nvSpPr>
        <p:spPr bwMode="auto">
          <a:xfrm>
            <a:off x="1651318" y="4886326"/>
            <a:ext cx="6560091" cy="49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2D2DB9"/>
                </a:solidFill>
                <a:latin typeface="Comic Sans MS" pitchFamily="66" charset="0"/>
              </a:rPr>
              <a:t>Se invece, una ipotetica trasformazione presenta</a:t>
            </a:r>
            <a:endParaRPr lang="it-IT" altLang="it-IT" sz="2200" b="1" u="sng" dirty="0">
              <a:solidFill>
                <a:srgbClr val="2D2DB9"/>
              </a:solidFill>
              <a:latin typeface="Comic Sans MS" pitchFamily="66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3099754" y="5168901"/>
            <a:ext cx="1400175" cy="936625"/>
            <a:chOff x="3259138" y="5200650"/>
            <a:chExt cx="1400175" cy="936625"/>
          </a:xfrm>
        </p:grpSpPr>
        <p:sp>
          <p:nvSpPr>
            <p:cNvPr id="33820" name="Text Box 28"/>
            <p:cNvSpPr txBox="1">
              <a:spLocks noChangeArrowheads="1"/>
            </p:cNvSpPr>
            <p:nvPr/>
          </p:nvSpPr>
          <p:spPr bwMode="auto">
            <a:xfrm>
              <a:off x="3259138" y="5449888"/>
              <a:ext cx="733425" cy="436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 err="1">
                  <a:solidFill>
                    <a:srgbClr val="CC3300"/>
                  </a:solidFill>
                  <a:latin typeface="Comic Sans MS" pitchFamily="66" charset="0"/>
                </a:rPr>
                <a:t>dS</a:t>
              </a:r>
              <a:r>
                <a:rPr lang="it-IT" altLang="it-IT" sz="2500" dirty="0">
                  <a:solidFill>
                    <a:srgbClr val="CC3300"/>
                  </a:solidFill>
                  <a:latin typeface="Comic Sans MS" pitchFamily="66" charset="0"/>
                </a:rPr>
                <a:t> &lt;</a:t>
              </a:r>
            </a:p>
          </p:txBody>
        </p:sp>
        <p:sp>
          <p:nvSpPr>
            <p:cNvPr id="33821" name="Text Box 29"/>
            <p:cNvSpPr txBox="1">
              <a:spLocks noChangeArrowheads="1"/>
            </p:cNvSpPr>
            <p:nvPr/>
          </p:nvSpPr>
          <p:spPr bwMode="auto">
            <a:xfrm>
              <a:off x="4086225" y="5200650"/>
              <a:ext cx="573088" cy="43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3300"/>
                  </a:solidFill>
                  <a:latin typeface="Comic Sans MS" pitchFamily="66" charset="0"/>
                </a:rPr>
                <a:t>dQ</a:t>
              </a:r>
            </a:p>
          </p:txBody>
        </p:sp>
        <p:sp>
          <p:nvSpPr>
            <p:cNvPr id="33822" name="Text Box 30"/>
            <p:cNvSpPr txBox="1">
              <a:spLocks noChangeArrowheads="1"/>
            </p:cNvSpPr>
            <p:nvPr/>
          </p:nvSpPr>
          <p:spPr bwMode="auto">
            <a:xfrm>
              <a:off x="4211638" y="5700713"/>
              <a:ext cx="322262" cy="436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CC3300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33823" name="Line 31"/>
            <p:cNvSpPr>
              <a:spLocks noChangeShapeType="1"/>
            </p:cNvSpPr>
            <p:nvPr/>
          </p:nvSpPr>
          <p:spPr bwMode="auto">
            <a:xfrm>
              <a:off x="4087813" y="5662613"/>
              <a:ext cx="566737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3824" name="Text Box 32"/>
          <p:cNvSpPr txBox="1">
            <a:spLocks noChangeArrowheads="1"/>
          </p:cNvSpPr>
          <p:nvPr/>
        </p:nvSpPr>
        <p:spPr bwMode="auto">
          <a:xfrm>
            <a:off x="5558792" y="5466510"/>
            <a:ext cx="4242149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 dirty="0">
                <a:solidFill>
                  <a:srgbClr val="CC3300"/>
                </a:solidFill>
                <a:latin typeface="Comic Sans MS" pitchFamily="66" charset="0"/>
              </a:rPr>
              <a:t>(</a:t>
            </a:r>
            <a:r>
              <a:rPr lang="it-IT" altLang="it-IT" sz="2500" b="1" dirty="0" err="1">
                <a:solidFill>
                  <a:srgbClr val="CC3300"/>
                </a:solidFill>
                <a:latin typeface="Comic Sans MS" pitchFamily="66" charset="0"/>
              </a:rPr>
              <a:t>trasf</a:t>
            </a:r>
            <a:r>
              <a:rPr lang="it-IT" altLang="it-IT" sz="2500" b="1" dirty="0">
                <a:solidFill>
                  <a:srgbClr val="CC3300"/>
                </a:solidFill>
                <a:latin typeface="Comic Sans MS" pitchFamily="66" charset="0"/>
              </a:rPr>
              <a:t>. </a:t>
            </a:r>
            <a:r>
              <a:rPr lang="it-IT" altLang="it-IT" sz="2500" b="1" u="sng" dirty="0">
                <a:solidFill>
                  <a:srgbClr val="CC3300"/>
                </a:solidFill>
                <a:latin typeface="Comic Sans MS" pitchFamily="66" charset="0"/>
              </a:rPr>
              <a:t>Inversa</a:t>
            </a:r>
            <a:r>
              <a:rPr lang="it-IT" altLang="it-IT" sz="2500" b="1" dirty="0">
                <a:solidFill>
                  <a:srgbClr val="CC3300"/>
                </a:solidFill>
                <a:latin typeface="Comic Sans MS" pitchFamily="66" charset="0"/>
              </a:rPr>
              <a:t> spontanea)</a:t>
            </a:r>
          </a:p>
        </p:txBody>
      </p:sp>
      <p:sp>
        <p:nvSpPr>
          <p:cNvPr id="33825" name="Text Box 33"/>
          <p:cNvSpPr txBox="1">
            <a:spLocks noChangeArrowheads="1"/>
          </p:cNvSpPr>
          <p:nvPr/>
        </p:nvSpPr>
        <p:spPr bwMode="auto">
          <a:xfrm>
            <a:off x="1724835" y="5939648"/>
            <a:ext cx="8937436" cy="9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CC0000"/>
                </a:solidFill>
                <a:latin typeface="Comic Sans MS" pitchFamily="66" charset="0"/>
              </a:rPr>
              <a:t>Tale trasformazione non è spontanea, ma anzi è spontanea quella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CC0000"/>
                </a:solidFill>
                <a:latin typeface="Comic Sans MS" pitchFamily="66" charset="0"/>
              </a:rPr>
              <a:t>inversa</a:t>
            </a:r>
            <a:endParaRPr lang="it-IT" altLang="it-IT" sz="2200" b="1" u="sng" dirty="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651317" y="2717263"/>
            <a:ext cx="8946962" cy="49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2D2DB9"/>
                </a:solidFill>
                <a:latin typeface="Comic Sans MS" pitchFamily="66" charset="0"/>
              </a:rPr>
              <a:t>Se un sistema è in equilibrio, cioè sede di trasformazioni </a:t>
            </a:r>
            <a:r>
              <a:rPr lang="it-IT" altLang="it-IT" sz="2200" b="1" u="sng" dirty="0">
                <a:solidFill>
                  <a:srgbClr val="2D2DB9"/>
                </a:solidFill>
                <a:latin typeface="Comic Sans MS" pitchFamily="66" charset="0"/>
              </a:rPr>
              <a:t>reversibili</a:t>
            </a:r>
            <a:endParaRPr lang="it-IT" altLang="it-IT" sz="2200" dirty="0">
              <a:solidFill>
                <a:srgbClr val="2D2DB9"/>
              </a:solidFill>
              <a:latin typeface="Comic Sans MS" pitchFamily="66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440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515"/>
    </mc:Choice>
    <mc:Fallback>
      <p:transition spd="slow" advTm="203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3795" grpId="0"/>
      <p:bldP spid="33796" grpId="0"/>
      <p:bldP spid="33801" grpId="0"/>
      <p:bldP spid="33802" grpId="0"/>
      <p:bldP spid="33803" grpId="0"/>
      <p:bldP spid="33808" grpId="0"/>
      <p:bldP spid="33809" grpId="0"/>
      <p:bldP spid="33810" grpId="0"/>
      <p:bldP spid="33815" grpId="0"/>
      <p:bldP spid="33816" grpId="0"/>
      <p:bldP spid="33817" grpId="0"/>
      <p:bldP spid="33824" grpId="0"/>
      <p:bldP spid="33825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946400" y="314326"/>
            <a:ext cx="6360160" cy="52876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100" b="1" i="1" dirty="0">
                <a:solidFill>
                  <a:srgbClr val="3333CC"/>
                </a:solidFill>
                <a:latin typeface="Times New Roman"/>
              </a:rPr>
              <a:t> Terzo Principio della Termodinamica</a:t>
            </a:r>
            <a:endParaRPr lang="it-IT" altLang="it-IT" sz="3100" b="1" i="1" dirty="0">
              <a:solidFill>
                <a:srgbClr val="FFCC00"/>
              </a:solidFill>
              <a:latin typeface="Times New Roman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37360" y="1095375"/>
            <a:ext cx="8402320" cy="76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dirty="0">
                <a:solidFill>
                  <a:srgbClr val="CC0000"/>
                </a:solidFill>
                <a:latin typeface="Comic Sans MS" pitchFamily="66" charset="0"/>
              </a:rPr>
              <a:t>In un solido cristallino perfetto l'entropia si annulla a 0 K (zero assoluto)</a:t>
            </a:r>
          </a:p>
        </p:txBody>
      </p:sp>
      <p:grpSp>
        <p:nvGrpSpPr>
          <p:cNvPr id="53" name="Gruppo 52"/>
          <p:cNvGrpSpPr/>
          <p:nvPr/>
        </p:nvGrpSpPr>
        <p:grpSpPr>
          <a:xfrm>
            <a:off x="2336485" y="2955920"/>
            <a:ext cx="6856817" cy="3242317"/>
            <a:chOff x="940436" y="2955925"/>
            <a:chExt cx="6856817" cy="3242317"/>
          </a:xfrm>
        </p:grpSpPr>
        <p:sp>
          <p:nvSpPr>
            <p:cNvPr id="7" name="Line 53"/>
            <p:cNvSpPr>
              <a:spLocks noChangeShapeType="1"/>
            </p:cNvSpPr>
            <p:nvPr/>
          </p:nvSpPr>
          <p:spPr bwMode="auto">
            <a:xfrm flipV="1">
              <a:off x="2850198" y="3721100"/>
              <a:ext cx="0" cy="339725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Line 57"/>
            <p:cNvSpPr>
              <a:spLocks noChangeShapeType="1"/>
            </p:cNvSpPr>
            <p:nvPr/>
          </p:nvSpPr>
          <p:spPr bwMode="auto">
            <a:xfrm flipV="1">
              <a:off x="2850198" y="2955925"/>
              <a:ext cx="1243013" cy="76517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9" name="Gruppo 48"/>
            <p:cNvGrpSpPr/>
            <p:nvPr/>
          </p:nvGrpSpPr>
          <p:grpSpPr>
            <a:xfrm>
              <a:off x="940436" y="4775933"/>
              <a:ext cx="6856817" cy="1422309"/>
              <a:chOff x="940436" y="4775933"/>
              <a:chExt cx="6856817" cy="1422309"/>
            </a:xfrm>
          </p:grpSpPr>
          <p:grpSp>
            <p:nvGrpSpPr>
              <p:cNvPr id="32" name="Group 4"/>
              <p:cNvGrpSpPr>
                <a:grpSpLocks/>
              </p:cNvGrpSpPr>
              <p:nvPr/>
            </p:nvGrpSpPr>
            <p:grpSpPr bwMode="auto">
              <a:xfrm>
                <a:off x="940436" y="5301396"/>
                <a:ext cx="1410891" cy="896846"/>
                <a:chOff x="96" y="4672"/>
                <a:chExt cx="1580" cy="1013"/>
              </a:xfrm>
            </p:grpSpPr>
            <p:sp>
              <p:nvSpPr>
                <p:cNvPr id="3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96" y="4951"/>
                  <a:ext cx="894" cy="4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6058" tIns="8029" rIns="16058" bIns="8029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 dirty="0">
                      <a:solidFill>
                        <a:srgbClr val="CC3300"/>
                      </a:solidFill>
                      <a:latin typeface="Comic Sans MS" pitchFamily="66" charset="0"/>
                    </a:rPr>
                    <a:t>dS</a:t>
                  </a:r>
                  <a:r>
                    <a:rPr lang="it-IT" altLang="it-IT" sz="2500" baseline="-25000" dirty="0">
                      <a:solidFill>
                        <a:srgbClr val="CC3300"/>
                      </a:solidFill>
                      <a:latin typeface="Comic Sans MS" pitchFamily="66" charset="0"/>
                    </a:rPr>
                    <a:t>1</a:t>
                  </a:r>
                  <a:r>
                    <a:rPr lang="it-IT" altLang="it-IT" sz="2500" dirty="0">
                      <a:solidFill>
                        <a:srgbClr val="CC3300"/>
                      </a:solidFill>
                      <a:latin typeface="Comic Sans MS" pitchFamily="66" charset="0"/>
                    </a:rPr>
                    <a:t> =</a:t>
                  </a:r>
                </a:p>
              </p:txBody>
            </p:sp>
            <p:sp>
              <p:nvSpPr>
                <p:cNvPr id="3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008" y="4672"/>
                  <a:ext cx="668" cy="4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6058" tIns="8029" rIns="16058" bIns="8029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 dirty="0">
                      <a:solidFill>
                        <a:srgbClr val="CC3300"/>
                      </a:solidFill>
                      <a:latin typeface="Comic Sans MS" pitchFamily="66" charset="0"/>
                    </a:rPr>
                    <a:t>dQ</a:t>
                  </a:r>
                  <a:r>
                    <a:rPr lang="it-IT" altLang="it-IT" sz="2500" baseline="-25000" dirty="0">
                      <a:solidFill>
                        <a:srgbClr val="CC3300"/>
                      </a:solidFill>
                      <a:latin typeface="Comic Sans MS" pitchFamily="66" charset="0"/>
                    </a:rPr>
                    <a:t>1</a:t>
                  </a:r>
                  <a:endParaRPr lang="it-IT" altLang="it-IT" sz="2500" dirty="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146" y="5232"/>
                  <a:ext cx="388" cy="4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6058" tIns="8029" rIns="16058" bIns="8029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>
                      <a:solidFill>
                        <a:srgbClr val="CC3300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2500" baseline="-25000">
                      <a:solidFill>
                        <a:srgbClr val="CC3300"/>
                      </a:solidFill>
                      <a:latin typeface="Comic Sans MS" pitchFamily="66" charset="0"/>
                    </a:rPr>
                    <a:t>1</a:t>
                  </a:r>
                  <a:endParaRPr lang="it-IT" altLang="it-IT" sz="250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6" name="Line 8"/>
                <p:cNvSpPr>
                  <a:spLocks noChangeShapeType="1"/>
                </p:cNvSpPr>
                <p:nvPr/>
              </p:nvSpPr>
              <p:spPr bwMode="auto">
                <a:xfrm>
                  <a:off x="1011" y="5190"/>
                  <a:ext cx="624" cy="0"/>
                </a:xfrm>
                <a:prstGeom prst="line">
                  <a:avLst/>
                </a:prstGeom>
                <a:noFill/>
                <a:ln w="57150">
                  <a:solidFill>
                    <a:srgbClr val="CC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6058" tIns="8029" rIns="16058" bIns="8029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3609024" y="4775933"/>
                <a:ext cx="1504950" cy="441325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dirty="0">
                    <a:solidFill>
                      <a:srgbClr val="CC3300"/>
                    </a:solidFill>
                    <a:latin typeface="Comic Sans MS" pitchFamily="66" charset="0"/>
                  </a:rPr>
                  <a:t>SOLIDO:</a:t>
                </a:r>
              </a:p>
            </p:txBody>
          </p:sp>
          <p:grpSp>
            <p:nvGrpSpPr>
              <p:cNvPr id="38" name="Group 13"/>
              <p:cNvGrpSpPr>
                <a:grpSpLocks/>
              </p:cNvGrpSpPr>
              <p:nvPr/>
            </p:nvGrpSpPr>
            <p:grpSpPr bwMode="auto">
              <a:xfrm>
                <a:off x="2459674" y="5274408"/>
                <a:ext cx="1498211" cy="896846"/>
                <a:chOff x="2364" y="4696"/>
                <a:chExt cx="1678" cy="1013"/>
              </a:xfrm>
            </p:grpSpPr>
            <p:sp>
              <p:nvSpPr>
                <p:cNvPr id="3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364" y="4951"/>
                  <a:ext cx="1040" cy="4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6058" tIns="8029" rIns="16058" bIns="8029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 dirty="0">
                      <a:solidFill>
                        <a:srgbClr val="CC3300"/>
                      </a:solidFill>
                      <a:latin typeface="Comic Sans MS" pitchFamily="66" charset="0"/>
                    </a:rPr>
                    <a:t>dS</a:t>
                  </a:r>
                  <a:r>
                    <a:rPr lang="it-IT" altLang="it-IT" sz="2500" baseline="-25000" dirty="0">
                      <a:solidFill>
                        <a:srgbClr val="CC3300"/>
                      </a:solidFill>
                      <a:latin typeface="Comic Sans MS" pitchFamily="66" charset="0"/>
                    </a:rPr>
                    <a:t>2</a:t>
                  </a:r>
                  <a:r>
                    <a:rPr lang="it-IT" altLang="it-IT" sz="2500" dirty="0">
                      <a:solidFill>
                        <a:srgbClr val="CC3300"/>
                      </a:solidFill>
                      <a:latin typeface="Comic Sans MS" pitchFamily="66" charset="0"/>
                    </a:rPr>
                    <a:t> = </a:t>
                  </a:r>
                </a:p>
              </p:txBody>
            </p:sp>
            <p:sp>
              <p:nvSpPr>
                <p:cNvPr id="4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336" y="4696"/>
                  <a:ext cx="706" cy="4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6058" tIns="8029" rIns="16058" bIns="8029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>
                      <a:solidFill>
                        <a:srgbClr val="CC3300"/>
                      </a:solidFill>
                      <a:latin typeface="Comic Sans MS" pitchFamily="66" charset="0"/>
                    </a:rPr>
                    <a:t>dQ</a:t>
                  </a:r>
                  <a:r>
                    <a:rPr lang="it-IT" altLang="it-IT" sz="2500" baseline="-25000">
                      <a:solidFill>
                        <a:srgbClr val="CC3300"/>
                      </a:solidFill>
                      <a:latin typeface="Comic Sans MS" pitchFamily="66" charset="0"/>
                    </a:rPr>
                    <a:t>2</a:t>
                  </a:r>
                  <a:endParaRPr lang="it-IT" altLang="it-IT" sz="250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474" y="5256"/>
                  <a:ext cx="426" cy="4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6058" tIns="8029" rIns="16058" bIns="8029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>
                      <a:solidFill>
                        <a:srgbClr val="CC3300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2500" baseline="-25000">
                      <a:solidFill>
                        <a:srgbClr val="CC3300"/>
                      </a:solidFill>
                      <a:latin typeface="Comic Sans MS" pitchFamily="66" charset="0"/>
                    </a:rPr>
                    <a:t>2</a:t>
                  </a:r>
                  <a:endParaRPr lang="it-IT" altLang="it-IT" sz="250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" name="Line 17"/>
                <p:cNvSpPr>
                  <a:spLocks noChangeShapeType="1"/>
                </p:cNvSpPr>
                <p:nvPr/>
              </p:nvSpPr>
              <p:spPr bwMode="auto">
                <a:xfrm>
                  <a:off x="3339" y="5214"/>
                  <a:ext cx="624" cy="0"/>
                </a:xfrm>
                <a:prstGeom prst="line">
                  <a:avLst/>
                </a:prstGeom>
                <a:noFill/>
                <a:ln w="57150">
                  <a:solidFill>
                    <a:srgbClr val="CC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6058" tIns="8029" rIns="16058" bIns="8029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3" name="Group 19"/>
              <p:cNvGrpSpPr>
                <a:grpSpLocks/>
              </p:cNvGrpSpPr>
              <p:nvPr/>
            </p:nvGrpSpPr>
            <p:grpSpPr bwMode="auto">
              <a:xfrm>
                <a:off x="4112261" y="5274408"/>
                <a:ext cx="1498211" cy="896846"/>
                <a:chOff x="4536" y="4768"/>
                <a:chExt cx="1678" cy="1013"/>
              </a:xfrm>
            </p:grpSpPr>
            <p:sp>
              <p:nvSpPr>
                <p:cNvPr id="44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536" y="5023"/>
                  <a:ext cx="1040" cy="4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6058" tIns="8029" rIns="16058" bIns="8029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>
                      <a:solidFill>
                        <a:srgbClr val="CC3300"/>
                      </a:solidFill>
                      <a:latin typeface="Comic Sans MS" pitchFamily="66" charset="0"/>
                    </a:rPr>
                    <a:t>dS</a:t>
                  </a:r>
                  <a:r>
                    <a:rPr lang="it-IT" altLang="it-IT" sz="2500" baseline="-25000">
                      <a:solidFill>
                        <a:srgbClr val="CC3300"/>
                      </a:solidFill>
                      <a:latin typeface="Comic Sans MS" pitchFamily="66" charset="0"/>
                    </a:rPr>
                    <a:t>3</a:t>
                  </a:r>
                  <a:r>
                    <a:rPr lang="it-IT" altLang="it-IT" sz="2500">
                      <a:solidFill>
                        <a:srgbClr val="CC3300"/>
                      </a:solidFill>
                      <a:latin typeface="Comic Sans MS" pitchFamily="66" charset="0"/>
                    </a:rPr>
                    <a:t> = </a:t>
                  </a:r>
                </a:p>
              </p:txBody>
            </p:sp>
            <p:sp>
              <p:nvSpPr>
                <p:cNvPr id="4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508" y="4768"/>
                  <a:ext cx="706" cy="4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6058" tIns="8029" rIns="16058" bIns="8029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 dirty="0">
                      <a:solidFill>
                        <a:srgbClr val="CC3300"/>
                      </a:solidFill>
                      <a:latin typeface="Comic Sans MS" pitchFamily="66" charset="0"/>
                    </a:rPr>
                    <a:t>dQ</a:t>
                  </a:r>
                  <a:r>
                    <a:rPr lang="it-IT" altLang="it-IT" sz="2500" baseline="-25000" dirty="0">
                      <a:solidFill>
                        <a:srgbClr val="CC3300"/>
                      </a:solidFill>
                      <a:latin typeface="Comic Sans MS" pitchFamily="66" charset="0"/>
                    </a:rPr>
                    <a:t>3</a:t>
                  </a:r>
                  <a:endParaRPr lang="it-IT" altLang="it-IT" sz="2500" dirty="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5646" y="5328"/>
                  <a:ext cx="426" cy="4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6058" tIns="8029" rIns="16058" bIns="8029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500">
                      <a:solidFill>
                        <a:srgbClr val="CC3300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2500" baseline="-25000">
                      <a:solidFill>
                        <a:srgbClr val="CC3300"/>
                      </a:solidFill>
                      <a:latin typeface="Comic Sans MS" pitchFamily="66" charset="0"/>
                    </a:rPr>
                    <a:t>3</a:t>
                  </a:r>
                  <a:endParaRPr lang="it-IT" altLang="it-IT" sz="250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7" name="Line 23"/>
                <p:cNvSpPr>
                  <a:spLocks noChangeShapeType="1"/>
                </p:cNvSpPr>
                <p:nvPr/>
              </p:nvSpPr>
              <p:spPr bwMode="auto">
                <a:xfrm>
                  <a:off x="5511" y="5286"/>
                  <a:ext cx="624" cy="0"/>
                </a:xfrm>
                <a:prstGeom prst="line">
                  <a:avLst/>
                </a:prstGeom>
                <a:noFill/>
                <a:ln w="57150">
                  <a:solidFill>
                    <a:srgbClr val="CC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6058" tIns="8029" rIns="16058" bIns="8029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8" name="Text Box 25"/>
              <p:cNvSpPr txBox="1">
                <a:spLocks noChangeArrowheads="1"/>
              </p:cNvSpPr>
              <p:nvPr/>
            </p:nvSpPr>
            <p:spPr bwMode="auto">
              <a:xfrm>
                <a:off x="5869624" y="5429983"/>
                <a:ext cx="1927629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CC3300"/>
                    </a:solidFill>
                    <a:latin typeface="Comic Sans MS" pitchFamily="66" charset="0"/>
                  </a:rPr>
                  <a:t>fino a 273 K</a:t>
                </a:r>
              </a:p>
            </p:txBody>
          </p:sp>
        </p:grpSp>
      </p:grpSp>
      <p:grpSp>
        <p:nvGrpSpPr>
          <p:cNvPr id="55" name="Gruppo 54"/>
          <p:cNvGrpSpPr/>
          <p:nvPr/>
        </p:nvGrpSpPr>
        <p:grpSpPr>
          <a:xfrm>
            <a:off x="2452228" y="1733551"/>
            <a:ext cx="6682097" cy="2923811"/>
            <a:chOff x="1029827" y="1733550"/>
            <a:chExt cx="6682097" cy="2923811"/>
          </a:xfrm>
        </p:grpSpPr>
        <p:grpSp>
          <p:nvGrpSpPr>
            <p:cNvPr id="52" name="Gruppo 51"/>
            <p:cNvGrpSpPr/>
            <p:nvPr/>
          </p:nvGrpSpPr>
          <p:grpSpPr>
            <a:xfrm>
              <a:off x="1029827" y="1733550"/>
              <a:ext cx="6682097" cy="2923811"/>
              <a:chOff x="1029827" y="1733550"/>
              <a:chExt cx="6682097" cy="2923811"/>
            </a:xfrm>
          </p:grpSpPr>
          <p:sp>
            <p:nvSpPr>
              <p:cNvPr id="19" name="Text Box 65"/>
              <p:cNvSpPr txBox="1">
                <a:spLocks noChangeArrowheads="1"/>
              </p:cNvSpPr>
              <p:nvPr/>
            </p:nvSpPr>
            <p:spPr bwMode="auto">
              <a:xfrm>
                <a:off x="3707895" y="4113212"/>
                <a:ext cx="808733" cy="5441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dirty="0">
                    <a:solidFill>
                      <a:srgbClr val="3366CC"/>
                    </a:solidFill>
                    <a:latin typeface="Comic Sans MS" pitchFamily="66" charset="0"/>
                  </a:rPr>
                  <a:t>273 K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dirty="0">
                    <a:solidFill>
                      <a:srgbClr val="3366CC"/>
                    </a:solidFill>
                    <a:latin typeface="Comic Sans MS" pitchFamily="66" charset="0"/>
                  </a:rPr>
                  <a:t>(0°C)</a:t>
                </a:r>
              </a:p>
            </p:txBody>
          </p:sp>
          <p:sp>
            <p:nvSpPr>
              <p:cNvPr id="20" name="Text Box 66"/>
              <p:cNvSpPr txBox="1">
                <a:spLocks noChangeArrowheads="1"/>
              </p:cNvSpPr>
              <p:nvPr/>
            </p:nvSpPr>
            <p:spPr bwMode="auto">
              <a:xfrm>
                <a:off x="4953252" y="4113212"/>
                <a:ext cx="980255" cy="5441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3366CC"/>
                    </a:solidFill>
                    <a:latin typeface="Comic Sans MS" pitchFamily="66" charset="0"/>
                  </a:rPr>
                  <a:t>373 K</a:t>
                </a:r>
              </a:p>
              <a:p>
                <a:pPr algn="ctr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3366CC"/>
                    </a:solidFill>
                    <a:latin typeface="Comic Sans MS" pitchFamily="66" charset="0"/>
                  </a:rPr>
                  <a:t>(100°C)</a:t>
                </a:r>
              </a:p>
            </p:txBody>
          </p:sp>
          <p:sp>
            <p:nvSpPr>
              <p:cNvPr id="21" name="Text Box 67"/>
              <p:cNvSpPr txBox="1">
                <a:spLocks noChangeArrowheads="1"/>
              </p:cNvSpPr>
              <p:nvPr/>
            </p:nvSpPr>
            <p:spPr bwMode="auto">
              <a:xfrm>
                <a:off x="6034723" y="4065587"/>
                <a:ext cx="279400" cy="3571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3366CC"/>
                    </a:solidFill>
                    <a:latin typeface="Comic Sans MS" pitchFamily="66" charset="0"/>
                  </a:rPr>
                  <a:t>T</a:t>
                </a:r>
              </a:p>
            </p:txBody>
          </p:sp>
          <p:grpSp>
            <p:nvGrpSpPr>
              <p:cNvPr id="25" name="Gruppo 24"/>
              <p:cNvGrpSpPr/>
              <p:nvPr/>
            </p:nvGrpSpPr>
            <p:grpSpPr>
              <a:xfrm>
                <a:off x="1029827" y="1733550"/>
                <a:ext cx="6682097" cy="2701045"/>
                <a:chOff x="1029827" y="1733550"/>
                <a:chExt cx="6682097" cy="2701045"/>
              </a:xfrm>
            </p:grpSpPr>
            <p:sp>
              <p:nvSpPr>
                <p:cNvPr id="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2175511" y="1733550"/>
                  <a:ext cx="0" cy="23272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" name="Line 12"/>
                <p:cNvSpPr>
                  <a:spLocks noChangeShapeType="1"/>
                </p:cNvSpPr>
                <p:nvPr/>
              </p:nvSpPr>
              <p:spPr bwMode="auto">
                <a:xfrm>
                  <a:off x="2164398" y="4060825"/>
                  <a:ext cx="48006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1029827" y="2111375"/>
                  <a:ext cx="1127731" cy="9750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 dirty="0">
                      <a:solidFill>
                        <a:srgbClr val="3366CC"/>
                      </a:solidFill>
                      <a:latin typeface="Comic Sans MS" pitchFamily="66" charset="0"/>
                    </a:rPr>
                    <a:t>S</a:t>
                  </a:r>
                  <a:endParaRPr lang="it-IT" altLang="it-IT" sz="2000" dirty="0">
                    <a:solidFill>
                      <a:srgbClr val="3366CC"/>
                    </a:solidFill>
                    <a:latin typeface="Comic Sans MS" pitchFamily="66" charset="0"/>
                  </a:endParaRP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dirty="0" err="1">
                      <a:solidFill>
                        <a:srgbClr val="3366CC"/>
                      </a:solidFill>
                      <a:latin typeface="Comic Sans MS" pitchFamily="66" charset="0"/>
                    </a:rPr>
                    <a:t>cal</a:t>
                  </a:r>
                  <a:r>
                    <a:rPr lang="it-IT" altLang="it-IT" sz="2000" dirty="0">
                      <a:solidFill>
                        <a:srgbClr val="3366CC"/>
                      </a:solidFill>
                      <a:latin typeface="Comic Sans MS" pitchFamily="66" charset="0"/>
                    </a:rPr>
                    <a:t>/k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dirty="0">
                      <a:solidFill>
                        <a:srgbClr val="3366CC"/>
                      </a:solidFill>
                      <a:latin typeface="Comic Sans MS" pitchFamily="66" charset="0"/>
                    </a:rPr>
                    <a:t>per mole</a:t>
                  </a:r>
                </a:p>
              </p:txBody>
            </p:sp>
            <p:sp>
              <p:nvSpPr>
                <p:cNvPr id="17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2683511" y="4065587"/>
                  <a:ext cx="354012" cy="357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dirty="0">
                      <a:solidFill>
                        <a:srgbClr val="3366CC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2000" baseline="-25000" dirty="0">
                      <a:solidFill>
                        <a:srgbClr val="3366CC"/>
                      </a:solidFill>
                      <a:latin typeface="Comic Sans MS" pitchFamily="66" charset="0"/>
                    </a:rPr>
                    <a:t>1</a:t>
                  </a:r>
                  <a:endParaRPr lang="it-IT" altLang="it-IT" sz="2000" dirty="0">
                    <a:solidFill>
                      <a:srgbClr val="3366CC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8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1968298" y="4075112"/>
                  <a:ext cx="417601" cy="3594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FF0000"/>
                      </a:solidFill>
                      <a:latin typeface="Comic Sans MS" pitchFamily="66" charset="0"/>
                    </a:rPr>
                    <a:t>0K</a:t>
                  </a:r>
                  <a:endParaRPr lang="it-IT" altLang="it-IT" sz="200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2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6973723" y="3884612"/>
                  <a:ext cx="738201" cy="3594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FF0000"/>
                      </a:solidFill>
                      <a:latin typeface="Comic Sans MS" pitchFamily="66" charset="0"/>
                    </a:rPr>
                    <a:t>T (K)</a:t>
                  </a:r>
                  <a:endParaRPr lang="it-IT" altLang="it-IT" sz="200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261236" y="2084387"/>
                  <a:ext cx="2157412" cy="357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>
                      <a:solidFill>
                        <a:srgbClr val="000099"/>
                      </a:solidFill>
                      <a:latin typeface="Comic Sans MS" pitchFamily="66" charset="0"/>
                    </a:rPr>
                    <a:t>(p = cost = 1 atm)</a:t>
                  </a:r>
                </a:p>
              </p:txBody>
            </p:sp>
          </p:grpSp>
        </p:grpSp>
        <p:sp>
          <p:nvSpPr>
            <p:cNvPr id="54" name="Line 56"/>
            <p:cNvSpPr>
              <a:spLocks noChangeShapeType="1"/>
            </p:cNvSpPr>
            <p:nvPr/>
          </p:nvSpPr>
          <p:spPr bwMode="auto">
            <a:xfrm flipV="1">
              <a:off x="6150611" y="2179637"/>
              <a:ext cx="0" cy="18923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2" name="Gruppo 71"/>
          <p:cNvGrpSpPr/>
          <p:nvPr/>
        </p:nvGrpSpPr>
        <p:grpSpPr>
          <a:xfrm>
            <a:off x="9256367" y="4652962"/>
            <a:ext cx="1361440" cy="1879918"/>
            <a:chOff x="7732367" y="4652962"/>
            <a:chExt cx="1361440" cy="1879918"/>
          </a:xfrm>
        </p:grpSpPr>
        <p:sp>
          <p:nvSpPr>
            <p:cNvPr id="71" name="Rettangolo 70"/>
            <p:cNvSpPr/>
            <p:nvPr/>
          </p:nvSpPr>
          <p:spPr bwMode="auto">
            <a:xfrm>
              <a:off x="7732367" y="4652962"/>
              <a:ext cx="1361440" cy="187991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0" name="Gruppo 69"/>
            <p:cNvGrpSpPr/>
            <p:nvPr/>
          </p:nvGrpSpPr>
          <p:grpSpPr>
            <a:xfrm>
              <a:off x="7857462" y="4791161"/>
              <a:ext cx="1112837" cy="1514475"/>
              <a:chOff x="7980680" y="4884830"/>
              <a:chExt cx="1112837" cy="1514475"/>
            </a:xfrm>
          </p:grpSpPr>
          <p:sp>
            <p:nvSpPr>
              <p:cNvPr id="56" name="Rectangle 24"/>
              <p:cNvSpPr>
                <a:spLocks noChangeArrowheads="1"/>
              </p:cNvSpPr>
              <p:nvPr/>
            </p:nvSpPr>
            <p:spPr bwMode="auto">
              <a:xfrm>
                <a:off x="7989252" y="5091205"/>
                <a:ext cx="33694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dirty="0">
                    <a:solidFill>
                      <a:srgbClr val="CC3300"/>
                    </a:solidFill>
                    <a:latin typeface="Comic Sans MS" pitchFamily="66" charset="0"/>
                    <a:sym typeface="Symbol" pitchFamily="18" charset="2"/>
                  </a:rPr>
                  <a:t></a:t>
                </a:r>
              </a:p>
            </p:txBody>
          </p:sp>
          <p:sp>
            <p:nvSpPr>
              <p:cNvPr id="57" name="Rectangle 25"/>
              <p:cNvSpPr>
                <a:spLocks noChangeArrowheads="1"/>
              </p:cNvSpPr>
              <p:nvPr/>
            </p:nvSpPr>
            <p:spPr bwMode="auto">
              <a:xfrm>
                <a:off x="7980680" y="5753193"/>
                <a:ext cx="336946" cy="453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dirty="0">
                    <a:solidFill>
                      <a:srgbClr val="CC3300"/>
                    </a:solidFill>
                    <a:latin typeface="Comic Sans MS" pitchFamily="66" charset="0"/>
                    <a:sym typeface="Symbol" pitchFamily="18" charset="2"/>
                  </a:rPr>
                  <a:t></a:t>
                </a:r>
              </a:p>
            </p:txBody>
          </p:sp>
          <p:sp>
            <p:nvSpPr>
              <p:cNvPr id="58" name="Rectangle 26"/>
              <p:cNvSpPr>
                <a:spLocks noChangeArrowheads="1"/>
              </p:cNvSpPr>
              <p:nvPr/>
            </p:nvSpPr>
            <p:spPr bwMode="auto">
              <a:xfrm>
                <a:off x="7998142" y="5422993"/>
                <a:ext cx="235956" cy="453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 dirty="0">
                    <a:solidFill>
                      <a:srgbClr val="CC3300"/>
                    </a:solidFill>
                    <a:latin typeface="Comic Sans MS" pitchFamily="66" charset="0"/>
                    <a:sym typeface="Symbol" pitchFamily="18" charset="2"/>
                  </a:rPr>
                  <a:t></a:t>
                </a:r>
                <a:endParaRPr lang="it-IT" altLang="it-IT" sz="2600" dirty="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endParaRPr>
              </a:p>
            </p:txBody>
          </p:sp>
          <p:sp>
            <p:nvSpPr>
              <p:cNvPr id="59" name="Text Box 27"/>
              <p:cNvSpPr txBox="1">
                <a:spLocks noChangeArrowheads="1"/>
              </p:cNvSpPr>
              <p:nvPr/>
            </p:nvSpPr>
            <p:spPr bwMode="auto">
              <a:xfrm>
                <a:off x="8223567" y="4884830"/>
                <a:ext cx="869950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 dirty="0">
                    <a:solidFill>
                      <a:srgbClr val="FF0000"/>
                    </a:solidFill>
                    <a:latin typeface="Comic Sans MS" pitchFamily="66" charset="0"/>
                  </a:rPr>
                  <a:t>273K</a:t>
                </a:r>
              </a:p>
            </p:txBody>
          </p:sp>
          <p:sp>
            <p:nvSpPr>
              <p:cNvPr id="60" name="Text Box 28"/>
              <p:cNvSpPr txBox="1">
                <a:spLocks noChangeArrowheads="1"/>
              </p:cNvSpPr>
              <p:nvPr/>
            </p:nvSpPr>
            <p:spPr bwMode="auto">
              <a:xfrm>
                <a:off x="8053705" y="6051643"/>
                <a:ext cx="868362" cy="347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 dirty="0">
                    <a:solidFill>
                      <a:srgbClr val="FF0000"/>
                    </a:solidFill>
                    <a:latin typeface="Comic Sans MS" pitchFamily="66" charset="0"/>
                  </a:rPr>
                  <a:t>0</a:t>
                </a:r>
              </a:p>
            </p:txBody>
          </p:sp>
          <p:grpSp>
            <p:nvGrpSpPr>
              <p:cNvPr id="61" name="Group 29"/>
              <p:cNvGrpSpPr>
                <a:grpSpLocks/>
              </p:cNvGrpSpPr>
              <p:nvPr/>
            </p:nvGrpSpPr>
            <p:grpSpPr bwMode="auto">
              <a:xfrm>
                <a:off x="8306115" y="5151531"/>
                <a:ext cx="556843" cy="936964"/>
                <a:chOff x="1614" y="3184"/>
                <a:chExt cx="624" cy="984"/>
              </a:xfrm>
            </p:grpSpPr>
            <p:sp>
              <p:nvSpPr>
                <p:cNvPr id="6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645" y="3184"/>
                  <a:ext cx="554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 dirty="0" err="1">
                      <a:solidFill>
                        <a:srgbClr val="FF0000"/>
                      </a:solidFill>
                      <a:latin typeface="Comic Sans MS" pitchFamily="66" charset="0"/>
                    </a:rPr>
                    <a:t>dQ</a:t>
                  </a:r>
                  <a:endParaRPr lang="it-IT" altLang="it-IT" sz="2600" b="1" dirty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680" y="3744"/>
                  <a:ext cx="261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dirty="0">
                      <a:solidFill>
                        <a:srgbClr val="FF0000"/>
                      </a:solidFill>
                      <a:latin typeface="Comic Sans MS" pitchFamily="66" charset="0"/>
                    </a:rPr>
                    <a:t>T</a:t>
                  </a:r>
                </a:p>
              </p:txBody>
            </p:sp>
            <p:sp>
              <p:nvSpPr>
                <p:cNvPr id="64" name="Line 32"/>
                <p:cNvSpPr>
                  <a:spLocks noChangeShapeType="1"/>
                </p:cNvSpPr>
                <p:nvPr/>
              </p:nvSpPr>
              <p:spPr bwMode="auto">
                <a:xfrm>
                  <a:off x="1614" y="3702"/>
                  <a:ext cx="624" cy="1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156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412"/>
    </mc:Choice>
    <mc:Fallback>
      <p:transition spd="slow" advTm="146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Line 56"/>
          <p:cNvSpPr>
            <a:spLocks noChangeShapeType="1"/>
          </p:cNvSpPr>
          <p:nvPr/>
        </p:nvSpPr>
        <p:spPr bwMode="auto">
          <a:xfrm flipV="1">
            <a:off x="8231188" y="775337"/>
            <a:ext cx="0" cy="18923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" name="Text Box 64"/>
          <p:cNvSpPr txBox="1">
            <a:spLocks noChangeArrowheads="1"/>
          </p:cNvSpPr>
          <p:nvPr/>
        </p:nvSpPr>
        <p:spPr bwMode="auto">
          <a:xfrm>
            <a:off x="4048876" y="2670813"/>
            <a:ext cx="417601" cy="35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0000"/>
                </a:solidFill>
                <a:latin typeface="Comic Sans MS" pitchFamily="66" charset="0"/>
              </a:rPr>
              <a:t>0K</a:t>
            </a:r>
            <a:endParaRPr lang="it-IT" altLang="it-IT" sz="20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0" name="Oval 69"/>
          <p:cNvSpPr>
            <a:spLocks noChangeArrowheads="1"/>
          </p:cNvSpPr>
          <p:nvPr/>
        </p:nvSpPr>
        <p:spPr bwMode="auto">
          <a:xfrm>
            <a:off x="8188326" y="668976"/>
            <a:ext cx="85725" cy="85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 flipH="1">
            <a:off x="4256088" y="329251"/>
            <a:ext cx="0" cy="2327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Line 12"/>
          <p:cNvSpPr>
            <a:spLocks noChangeShapeType="1"/>
          </p:cNvSpPr>
          <p:nvPr/>
        </p:nvSpPr>
        <p:spPr bwMode="auto">
          <a:xfrm>
            <a:off x="4244975" y="2656525"/>
            <a:ext cx="480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" name="Line 53"/>
          <p:cNvSpPr>
            <a:spLocks noChangeShapeType="1"/>
          </p:cNvSpPr>
          <p:nvPr/>
        </p:nvSpPr>
        <p:spPr bwMode="auto">
          <a:xfrm flipV="1">
            <a:off x="4930775" y="2316801"/>
            <a:ext cx="0" cy="339725"/>
          </a:xfrm>
          <a:prstGeom prst="line">
            <a:avLst/>
          </a:prstGeom>
          <a:noFill/>
          <a:ln w="38100">
            <a:solidFill>
              <a:srgbClr val="0066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" name="Line 57"/>
          <p:cNvSpPr>
            <a:spLocks noChangeShapeType="1"/>
          </p:cNvSpPr>
          <p:nvPr/>
        </p:nvSpPr>
        <p:spPr bwMode="auto">
          <a:xfrm flipV="1">
            <a:off x="4930776" y="1551626"/>
            <a:ext cx="1243013" cy="765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3" name="Text Box 62"/>
          <p:cNvSpPr txBox="1">
            <a:spLocks noChangeArrowheads="1"/>
          </p:cNvSpPr>
          <p:nvPr/>
        </p:nvSpPr>
        <p:spPr bwMode="auto">
          <a:xfrm>
            <a:off x="3110405" y="707075"/>
            <a:ext cx="1127731" cy="97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3366CC"/>
                </a:solidFill>
                <a:latin typeface="Comic Sans MS" pitchFamily="66" charset="0"/>
              </a:rPr>
              <a:t>S</a:t>
            </a:r>
            <a:endParaRPr lang="it-IT" altLang="it-IT" sz="2000">
              <a:solidFill>
                <a:srgbClr val="3366CC"/>
              </a:solidFill>
              <a:latin typeface="Comic Sans MS" pitchFamily="66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cal/k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per mole</a:t>
            </a:r>
          </a:p>
        </p:txBody>
      </p:sp>
      <p:sp>
        <p:nvSpPr>
          <p:cNvPr id="54" name="Text Box 63"/>
          <p:cNvSpPr txBox="1">
            <a:spLocks noChangeArrowheads="1"/>
          </p:cNvSpPr>
          <p:nvPr/>
        </p:nvSpPr>
        <p:spPr bwMode="auto">
          <a:xfrm>
            <a:off x="4764088" y="2661287"/>
            <a:ext cx="354012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T</a:t>
            </a:r>
            <a:r>
              <a:rPr lang="it-IT" altLang="it-IT" sz="2000" baseline="-25000">
                <a:solidFill>
                  <a:srgbClr val="3366CC"/>
                </a:solidFill>
                <a:latin typeface="Comic Sans MS" pitchFamily="66" charset="0"/>
              </a:rPr>
              <a:t>1</a:t>
            </a:r>
            <a:endParaRPr lang="it-IT" altLang="it-IT" sz="2000">
              <a:solidFill>
                <a:srgbClr val="3366CC"/>
              </a:solidFill>
              <a:latin typeface="Comic Sans MS" pitchFamily="66" charset="0"/>
            </a:endParaRPr>
          </a:p>
        </p:txBody>
      </p:sp>
      <p:sp>
        <p:nvSpPr>
          <p:cNvPr id="56" name="Text Box 65"/>
          <p:cNvSpPr txBox="1">
            <a:spLocks noChangeArrowheads="1"/>
          </p:cNvSpPr>
          <p:nvPr/>
        </p:nvSpPr>
        <p:spPr bwMode="auto">
          <a:xfrm>
            <a:off x="5788473" y="2708913"/>
            <a:ext cx="808733" cy="54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273 K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(0°C)</a:t>
            </a:r>
          </a:p>
        </p:txBody>
      </p:sp>
      <p:sp>
        <p:nvSpPr>
          <p:cNvPr id="57" name="Text Box 66"/>
          <p:cNvSpPr txBox="1">
            <a:spLocks noChangeArrowheads="1"/>
          </p:cNvSpPr>
          <p:nvPr/>
        </p:nvSpPr>
        <p:spPr bwMode="auto">
          <a:xfrm>
            <a:off x="7033830" y="2708913"/>
            <a:ext cx="980255" cy="54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373 K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(100°C)</a:t>
            </a:r>
          </a:p>
        </p:txBody>
      </p:sp>
      <p:sp>
        <p:nvSpPr>
          <p:cNvPr id="58" name="Text Box 67"/>
          <p:cNvSpPr txBox="1">
            <a:spLocks noChangeArrowheads="1"/>
          </p:cNvSpPr>
          <p:nvPr/>
        </p:nvSpPr>
        <p:spPr bwMode="auto">
          <a:xfrm>
            <a:off x="8115300" y="2661287"/>
            <a:ext cx="279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T</a:t>
            </a:r>
          </a:p>
        </p:txBody>
      </p:sp>
      <p:sp>
        <p:nvSpPr>
          <p:cNvPr id="59" name="Text Box 68"/>
          <p:cNvSpPr txBox="1">
            <a:spLocks noChangeArrowheads="1"/>
          </p:cNvSpPr>
          <p:nvPr/>
        </p:nvSpPr>
        <p:spPr bwMode="auto">
          <a:xfrm>
            <a:off x="9054301" y="2480313"/>
            <a:ext cx="738201" cy="35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0000"/>
                </a:solidFill>
                <a:latin typeface="Comic Sans MS" pitchFamily="66" charset="0"/>
              </a:rPr>
              <a:t>T (K)</a:t>
            </a:r>
            <a:endParaRPr lang="it-IT" altLang="it-IT" sz="20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1" name="Text Box 70"/>
          <p:cNvSpPr txBox="1">
            <a:spLocks noChangeArrowheads="1"/>
          </p:cNvSpPr>
          <p:nvPr/>
        </p:nvSpPr>
        <p:spPr bwMode="auto">
          <a:xfrm>
            <a:off x="1920240" y="296549"/>
            <a:ext cx="2157412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000099"/>
                </a:solidFill>
                <a:latin typeface="Comic Sans MS" pitchFamily="66" charset="0"/>
              </a:rPr>
              <a:t>(p = </a:t>
            </a:r>
            <a:r>
              <a:rPr lang="it-IT" altLang="it-IT" sz="2000" dirty="0" err="1">
                <a:solidFill>
                  <a:srgbClr val="000099"/>
                </a:solidFill>
                <a:latin typeface="Comic Sans MS" pitchFamily="66" charset="0"/>
              </a:rPr>
              <a:t>cost</a:t>
            </a:r>
            <a:r>
              <a:rPr lang="it-IT" altLang="it-IT" sz="2000" dirty="0">
                <a:solidFill>
                  <a:srgbClr val="000099"/>
                </a:solidFill>
                <a:latin typeface="Comic Sans MS" pitchFamily="66" charset="0"/>
              </a:rPr>
              <a:t> = 1 atm)</a:t>
            </a:r>
          </a:p>
        </p:txBody>
      </p:sp>
      <p:grpSp>
        <p:nvGrpSpPr>
          <p:cNvPr id="97" name="Gruppo 96"/>
          <p:cNvGrpSpPr/>
          <p:nvPr/>
        </p:nvGrpSpPr>
        <p:grpSpPr>
          <a:xfrm>
            <a:off x="2025174" y="1275401"/>
            <a:ext cx="4148615" cy="2671627"/>
            <a:chOff x="104933" y="1112840"/>
            <a:chExt cx="4148615" cy="2671627"/>
          </a:xfrm>
        </p:grpSpPr>
        <p:sp>
          <p:nvSpPr>
            <p:cNvPr id="45" name="Line 54"/>
            <p:cNvSpPr>
              <a:spLocks noChangeShapeType="1"/>
            </p:cNvSpPr>
            <p:nvPr/>
          </p:nvSpPr>
          <p:spPr bwMode="auto">
            <a:xfrm flipV="1">
              <a:off x="4253548" y="1389065"/>
              <a:ext cx="0" cy="110490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Line 58"/>
            <p:cNvSpPr>
              <a:spLocks noChangeShapeType="1"/>
            </p:cNvSpPr>
            <p:nvPr/>
          </p:nvSpPr>
          <p:spPr bwMode="auto">
            <a:xfrm>
              <a:off x="4253548" y="1112840"/>
              <a:ext cx="0" cy="2540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Text Box 26"/>
            <p:cNvSpPr txBox="1">
              <a:spLocks noChangeArrowheads="1"/>
            </p:cNvSpPr>
            <p:nvPr/>
          </p:nvSpPr>
          <p:spPr bwMode="auto">
            <a:xfrm>
              <a:off x="104933" y="3348040"/>
              <a:ext cx="2584861" cy="436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>
                  <a:solidFill>
                    <a:srgbClr val="CC3300"/>
                  </a:solidFill>
                  <a:latin typeface="Comic Sans MS" pitchFamily="66" charset="0"/>
                </a:rPr>
                <a:t>A 273 K, </a:t>
              </a:r>
              <a:r>
                <a:rPr lang="it-IT" altLang="it-IT" sz="2500" u="sng" dirty="0">
                  <a:solidFill>
                    <a:srgbClr val="CC3300"/>
                  </a:solidFill>
                  <a:latin typeface="Comic Sans MS" pitchFamily="66" charset="0"/>
                </a:rPr>
                <a:t>fusione</a:t>
              </a:r>
              <a:endParaRPr lang="it-IT" altLang="it-IT" sz="2500" dirty="0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98" name="Gruppo 97"/>
          <p:cNvGrpSpPr/>
          <p:nvPr/>
        </p:nvGrpSpPr>
        <p:grpSpPr>
          <a:xfrm>
            <a:off x="8319774" y="3159760"/>
            <a:ext cx="1759583" cy="1263332"/>
            <a:chOff x="6399533" y="2997200"/>
            <a:chExt cx="1759583" cy="1263332"/>
          </a:xfrm>
        </p:grpSpPr>
        <p:sp>
          <p:nvSpPr>
            <p:cNvPr id="96" name="Rettangolo 95"/>
            <p:cNvSpPr/>
            <p:nvPr/>
          </p:nvSpPr>
          <p:spPr bwMode="auto">
            <a:xfrm>
              <a:off x="6416677" y="2997200"/>
              <a:ext cx="1742439" cy="1263332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5" name="Gruppo 94"/>
            <p:cNvGrpSpPr/>
            <p:nvPr/>
          </p:nvGrpSpPr>
          <p:grpSpPr>
            <a:xfrm>
              <a:off x="6399533" y="3143254"/>
              <a:ext cx="1499868" cy="933315"/>
              <a:chOff x="6399533" y="3143254"/>
              <a:chExt cx="1499868" cy="933315"/>
            </a:xfrm>
          </p:grpSpPr>
          <p:sp>
            <p:nvSpPr>
              <p:cNvPr id="63" name="Text Box 27"/>
              <p:cNvSpPr txBox="1">
                <a:spLocks noChangeArrowheads="1"/>
              </p:cNvSpPr>
              <p:nvPr/>
            </p:nvSpPr>
            <p:spPr bwMode="auto">
              <a:xfrm>
                <a:off x="6399533" y="3383828"/>
                <a:ext cx="986667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 dirty="0">
                    <a:solidFill>
                      <a:srgbClr val="CC3300"/>
                    </a:solidFill>
                    <a:latin typeface="Comic Sans MS" pitchFamily="66" charset="0"/>
                    <a:sym typeface="Symbol" pitchFamily="18" charset="2"/>
                  </a:rPr>
                  <a:t></a:t>
                </a:r>
                <a:r>
                  <a:rPr lang="it-IT" altLang="it-IT" sz="2500" b="1" dirty="0">
                    <a:solidFill>
                      <a:srgbClr val="CC3300"/>
                    </a:solidFill>
                    <a:latin typeface="Comic Sans MS" pitchFamily="66" charset="0"/>
                  </a:rPr>
                  <a:t>S</a:t>
                </a:r>
                <a:r>
                  <a:rPr lang="it-IT" altLang="it-IT" sz="25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F</a:t>
                </a:r>
                <a:r>
                  <a:rPr lang="it-IT" altLang="it-IT" sz="2500" b="1" dirty="0">
                    <a:solidFill>
                      <a:srgbClr val="CC3300"/>
                    </a:solidFill>
                    <a:latin typeface="Comic Sans MS" pitchFamily="66" charset="0"/>
                  </a:rPr>
                  <a:t> =</a:t>
                </a:r>
              </a:p>
            </p:txBody>
          </p:sp>
          <p:sp>
            <p:nvSpPr>
              <p:cNvPr id="64" name="Text Box 28"/>
              <p:cNvSpPr txBox="1">
                <a:spLocks noChangeArrowheads="1"/>
              </p:cNvSpPr>
              <p:nvPr/>
            </p:nvSpPr>
            <p:spPr bwMode="auto">
              <a:xfrm>
                <a:off x="7369176" y="3143254"/>
                <a:ext cx="513781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 dirty="0">
                    <a:solidFill>
                      <a:srgbClr val="CC3300"/>
                    </a:solidFill>
                    <a:latin typeface="Comic Sans MS" pitchFamily="66" charset="0"/>
                  </a:rPr>
                  <a:t>Q</a:t>
                </a:r>
                <a:r>
                  <a:rPr lang="it-IT" altLang="it-IT" sz="25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F</a:t>
                </a:r>
                <a:endParaRPr lang="it-IT" altLang="it-IT" sz="2500" b="1" dirty="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5" name="Text Box 29"/>
              <p:cNvSpPr txBox="1">
                <a:spLocks noChangeArrowheads="1"/>
              </p:cNvSpPr>
              <p:nvPr/>
            </p:nvSpPr>
            <p:spPr bwMode="auto">
              <a:xfrm>
                <a:off x="7400926" y="3640142"/>
                <a:ext cx="456073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>
                    <a:solidFill>
                      <a:srgbClr val="CC3300"/>
                    </a:solidFill>
                    <a:latin typeface="Comic Sans MS" pitchFamily="66" charset="0"/>
                  </a:rPr>
                  <a:t>T</a:t>
                </a:r>
                <a:r>
                  <a:rPr lang="it-IT" altLang="it-IT" sz="2500" b="1" baseline="-25000">
                    <a:solidFill>
                      <a:srgbClr val="CC3300"/>
                    </a:solidFill>
                    <a:latin typeface="Comic Sans MS" pitchFamily="66" charset="0"/>
                  </a:rPr>
                  <a:t>F</a:t>
                </a:r>
                <a:endParaRPr lang="it-IT" altLang="it-IT" sz="2500" b="1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6" name="Line 30"/>
              <p:cNvSpPr>
                <a:spLocks noChangeShapeType="1"/>
              </p:cNvSpPr>
              <p:nvPr/>
            </p:nvSpPr>
            <p:spPr bwMode="auto">
              <a:xfrm>
                <a:off x="7342188" y="3602042"/>
                <a:ext cx="557213" cy="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20" name="Gruppo 119"/>
          <p:cNvGrpSpPr/>
          <p:nvPr/>
        </p:nvGrpSpPr>
        <p:grpSpPr>
          <a:xfrm>
            <a:off x="2204244" y="1062675"/>
            <a:ext cx="5341145" cy="5590720"/>
            <a:chOff x="284003" y="900115"/>
            <a:chExt cx="5341145" cy="5590720"/>
          </a:xfrm>
        </p:grpSpPr>
        <p:sp>
          <p:nvSpPr>
            <p:cNvPr id="50" name="Line 59"/>
            <p:cNvSpPr>
              <a:spLocks noChangeShapeType="1"/>
            </p:cNvSpPr>
            <p:nvPr/>
          </p:nvSpPr>
          <p:spPr bwMode="auto">
            <a:xfrm flipV="1">
              <a:off x="4253548" y="900115"/>
              <a:ext cx="1371600" cy="2127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85" name="Gruppo 84"/>
            <p:cNvGrpSpPr/>
            <p:nvPr/>
          </p:nvGrpSpPr>
          <p:grpSpPr>
            <a:xfrm>
              <a:off x="284003" y="4532947"/>
              <a:ext cx="5329680" cy="1957888"/>
              <a:chOff x="-741522" y="6585902"/>
              <a:chExt cx="5329680" cy="1957888"/>
            </a:xfrm>
          </p:grpSpPr>
          <p:sp>
            <p:nvSpPr>
              <p:cNvPr id="68" name="Text Box 31"/>
              <p:cNvSpPr txBox="1">
                <a:spLocks noChangeArrowheads="1"/>
              </p:cNvSpPr>
              <p:nvPr/>
            </p:nvSpPr>
            <p:spPr bwMode="auto">
              <a:xfrm>
                <a:off x="-741522" y="7284721"/>
                <a:ext cx="802321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dirty="0" err="1">
                    <a:solidFill>
                      <a:srgbClr val="CC3300"/>
                    </a:solidFill>
                    <a:latin typeface="Comic Sans MS" pitchFamily="66" charset="0"/>
                  </a:rPr>
                  <a:t>dS</a:t>
                </a:r>
                <a:r>
                  <a:rPr lang="it-IT" altLang="it-IT" sz="2500" dirty="0">
                    <a:solidFill>
                      <a:srgbClr val="CC3300"/>
                    </a:solidFill>
                    <a:latin typeface="Comic Sans MS" pitchFamily="66" charset="0"/>
                  </a:rPr>
                  <a:t>'=</a:t>
                </a:r>
              </a:p>
            </p:txBody>
          </p:sp>
          <p:sp>
            <p:nvSpPr>
              <p:cNvPr id="69" name="Text Box 32"/>
              <p:cNvSpPr txBox="1">
                <a:spLocks noChangeArrowheads="1"/>
              </p:cNvSpPr>
              <p:nvPr/>
            </p:nvSpPr>
            <p:spPr bwMode="auto">
              <a:xfrm>
                <a:off x="72866" y="7057708"/>
                <a:ext cx="696523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CC3300"/>
                    </a:solidFill>
                    <a:latin typeface="Comic Sans MS" pitchFamily="66" charset="0"/>
                  </a:rPr>
                  <a:t>dQ'</a:t>
                </a:r>
              </a:p>
            </p:txBody>
          </p:sp>
          <p:sp>
            <p:nvSpPr>
              <p:cNvPr id="70" name="Text Box 33"/>
              <p:cNvSpPr txBox="1">
                <a:spLocks noChangeArrowheads="1"/>
              </p:cNvSpPr>
              <p:nvPr/>
            </p:nvSpPr>
            <p:spPr bwMode="auto">
              <a:xfrm>
                <a:off x="196691" y="7554596"/>
                <a:ext cx="446455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CC3300"/>
                    </a:solidFill>
                    <a:latin typeface="Comic Sans MS" pitchFamily="66" charset="0"/>
                  </a:rPr>
                  <a:t>T'</a:t>
                </a:r>
              </a:p>
            </p:txBody>
          </p:sp>
          <p:sp>
            <p:nvSpPr>
              <p:cNvPr id="71" name="Line 34"/>
              <p:cNvSpPr>
                <a:spLocks noChangeShapeType="1"/>
              </p:cNvSpPr>
              <p:nvPr/>
            </p:nvSpPr>
            <p:spPr bwMode="auto">
              <a:xfrm>
                <a:off x="76041" y="7516496"/>
                <a:ext cx="557212" cy="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" name="Text Box 35"/>
              <p:cNvSpPr txBox="1">
                <a:spLocks noChangeArrowheads="1"/>
              </p:cNvSpPr>
              <p:nvPr/>
            </p:nvSpPr>
            <p:spPr bwMode="auto">
              <a:xfrm>
                <a:off x="1298416" y="6585902"/>
                <a:ext cx="1714500" cy="441325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dirty="0">
                    <a:solidFill>
                      <a:srgbClr val="CC3300"/>
                    </a:solidFill>
                    <a:latin typeface="Comic Sans MS" pitchFamily="66" charset="0"/>
                  </a:rPr>
                  <a:t>LIQUIDO:</a:t>
                </a:r>
              </a:p>
            </p:txBody>
          </p:sp>
          <p:sp>
            <p:nvSpPr>
              <p:cNvPr id="73" name="Text Box 36"/>
              <p:cNvSpPr txBox="1">
                <a:spLocks noChangeArrowheads="1"/>
              </p:cNvSpPr>
              <p:nvPr/>
            </p:nvSpPr>
            <p:spPr bwMode="auto">
              <a:xfrm>
                <a:off x="672941" y="7272021"/>
                <a:ext cx="199592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CC3300"/>
                    </a:solidFill>
                    <a:latin typeface="Comic Sans MS" pitchFamily="66" charset="0"/>
                  </a:rPr>
                  <a:t>;</a:t>
                </a:r>
              </a:p>
            </p:txBody>
          </p:sp>
          <p:sp>
            <p:nvSpPr>
              <p:cNvPr id="74" name="Text Box 37"/>
              <p:cNvSpPr txBox="1">
                <a:spLocks noChangeArrowheads="1"/>
              </p:cNvSpPr>
              <p:nvPr/>
            </p:nvSpPr>
            <p:spPr bwMode="auto">
              <a:xfrm>
                <a:off x="798353" y="7284721"/>
                <a:ext cx="1023536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dirty="0" err="1">
                    <a:solidFill>
                      <a:srgbClr val="CC3300"/>
                    </a:solidFill>
                    <a:latin typeface="Comic Sans MS" pitchFamily="66" charset="0"/>
                  </a:rPr>
                  <a:t>dS</a:t>
                </a:r>
                <a:r>
                  <a:rPr lang="it-IT" altLang="it-IT" sz="2500" dirty="0">
                    <a:solidFill>
                      <a:srgbClr val="CC3300"/>
                    </a:solidFill>
                    <a:latin typeface="Comic Sans MS" pitchFamily="66" charset="0"/>
                  </a:rPr>
                  <a:t>''= </a:t>
                </a:r>
              </a:p>
            </p:txBody>
          </p:sp>
          <p:sp>
            <p:nvSpPr>
              <p:cNvPr id="75" name="Text Box 38"/>
              <p:cNvSpPr txBox="1">
                <a:spLocks noChangeArrowheads="1"/>
              </p:cNvSpPr>
              <p:nvPr/>
            </p:nvSpPr>
            <p:spPr bwMode="auto">
              <a:xfrm>
                <a:off x="1749266" y="7057708"/>
                <a:ext cx="821557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CC3300"/>
                    </a:solidFill>
                    <a:latin typeface="Comic Sans MS" pitchFamily="66" charset="0"/>
                  </a:rPr>
                  <a:t>dQ''</a:t>
                </a:r>
              </a:p>
            </p:txBody>
          </p:sp>
          <p:sp>
            <p:nvSpPr>
              <p:cNvPr id="76" name="Text Box 39"/>
              <p:cNvSpPr txBox="1">
                <a:spLocks noChangeArrowheads="1"/>
              </p:cNvSpPr>
              <p:nvPr/>
            </p:nvSpPr>
            <p:spPr bwMode="auto">
              <a:xfrm>
                <a:off x="1873091" y="7554596"/>
                <a:ext cx="571489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CC3300"/>
                    </a:solidFill>
                    <a:latin typeface="Comic Sans MS" pitchFamily="66" charset="0"/>
                  </a:rPr>
                  <a:t>T''</a:t>
                </a:r>
              </a:p>
            </p:txBody>
          </p:sp>
          <p:sp>
            <p:nvSpPr>
              <p:cNvPr id="77" name="Line 40"/>
              <p:cNvSpPr>
                <a:spLocks noChangeShapeType="1"/>
              </p:cNvSpPr>
              <p:nvPr/>
            </p:nvSpPr>
            <p:spPr bwMode="auto">
              <a:xfrm>
                <a:off x="1752441" y="7516496"/>
                <a:ext cx="557212" cy="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8" name="Text Box 41"/>
              <p:cNvSpPr txBox="1">
                <a:spLocks noChangeArrowheads="1"/>
              </p:cNvSpPr>
              <p:nvPr/>
            </p:nvSpPr>
            <p:spPr bwMode="auto">
              <a:xfrm>
                <a:off x="2357278" y="7272021"/>
                <a:ext cx="199592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CC3300"/>
                    </a:solidFill>
                    <a:latin typeface="Comic Sans MS" pitchFamily="66" charset="0"/>
                  </a:rPr>
                  <a:t>;</a:t>
                </a:r>
              </a:p>
            </p:txBody>
          </p:sp>
          <p:sp>
            <p:nvSpPr>
              <p:cNvPr id="79" name="Text Box 42"/>
              <p:cNvSpPr txBox="1">
                <a:spLocks noChangeArrowheads="1"/>
              </p:cNvSpPr>
              <p:nvPr/>
            </p:nvSpPr>
            <p:spPr bwMode="auto">
              <a:xfrm>
                <a:off x="2538253" y="7284721"/>
                <a:ext cx="1148570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dirty="0" err="1">
                    <a:solidFill>
                      <a:srgbClr val="CC3300"/>
                    </a:solidFill>
                    <a:latin typeface="Comic Sans MS" pitchFamily="66" charset="0"/>
                  </a:rPr>
                  <a:t>dS</a:t>
                </a:r>
                <a:r>
                  <a:rPr lang="it-IT" altLang="it-IT" sz="2500" dirty="0">
                    <a:solidFill>
                      <a:srgbClr val="CC3300"/>
                    </a:solidFill>
                    <a:latin typeface="Comic Sans MS" pitchFamily="66" charset="0"/>
                  </a:rPr>
                  <a:t>'''= </a:t>
                </a:r>
              </a:p>
            </p:txBody>
          </p:sp>
          <p:sp>
            <p:nvSpPr>
              <p:cNvPr id="80" name="Text Box 43"/>
              <p:cNvSpPr txBox="1">
                <a:spLocks noChangeArrowheads="1"/>
              </p:cNvSpPr>
              <p:nvPr/>
            </p:nvSpPr>
            <p:spPr bwMode="auto">
              <a:xfrm>
                <a:off x="3641566" y="7057708"/>
                <a:ext cx="946592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CC3300"/>
                    </a:solidFill>
                    <a:latin typeface="Comic Sans MS" pitchFamily="66" charset="0"/>
                  </a:rPr>
                  <a:t>dQ'''</a:t>
                </a:r>
              </a:p>
            </p:txBody>
          </p:sp>
          <p:sp>
            <p:nvSpPr>
              <p:cNvPr id="81" name="Text Box 44"/>
              <p:cNvSpPr txBox="1">
                <a:spLocks noChangeArrowheads="1"/>
              </p:cNvSpPr>
              <p:nvPr/>
            </p:nvSpPr>
            <p:spPr bwMode="auto">
              <a:xfrm>
                <a:off x="3763803" y="7554596"/>
                <a:ext cx="696523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CC3300"/>
                    </a:solidFill>
                    <a:latin typeface="Comic Sans MS" pitchFamily="66" charset="0"/>
                  </a:rPr>
                  <a:t>T'''</a:t>
                </a:r>
              </a:p>
            </p:txBody>
          </p:sp>
          <p:sp>
            <p:nvSpPr>
              <p:cNvPr id="82" name="Line 45"/>
              <p:cNvSpPr>
                <a:spLocks noChangeShapeType="1"/>
              </p:cNvSpPr>
              <p:nvPr/>
            </p:nvSpPr>
            <p:spPr bwMode="auto">
              <a:xfrm>
                <a:off x="3643153" y="7516496"/>
                <a:ext cx="771525" cy="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" name="Text Box 47"/>
              <p:cNvSpPr txBox="1">
                <a:spLocks noChangeArrowheads="1"/>
              </p:cNvSpPr>
              <p:nvPr/>
            </p:nvSpPr>
            <p:spPr bwMode="auto">
              <a:xfrm>
                <a:off x="530066" y="8107363"/>
                <a:ext cx="1927629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dirty="0">
                    <a:solidFill>
                      <a:srgbClr val="CC3300"/>
                    </a:solidFill>
                    <a:latin typeface="Comic Sans MS" pitchFamily="66" charset="0"/>
                  </a:rPr>
                  <a:t>fino a 373 K</a:t>
                </a:r>
              </a:p>
            </p:txBody>
          </p:sp>
          <p:sp>
            <p:nvSpPr>
              <p:cNvPr id="84" name="Text Box 71"/>
              <p:cNvSpPr txBox="1">
                <a:spLocks noChangeArrowheads="1"/>
              </p:cNvSpPr>
              <p:nvPr/>
            </p:nvSpPr>
            <p:spPr bwMode="auto">
              <a:xfrm>
                <a:off x="180498" y="8107363"/>
                <a:ext cx="319818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dirty="0">
                    <a:solidFill>
                      <a:srgbClr val="CC3300"/>
                    </a:solidFill>
                    <a:latin typeface="Comic Sans MS" pitchFamily="66" charset="0"/>
                  </a:rPr>
                  <a:t>…</a:t>
                </a:r>
              </a:p>
            </p:txBody>
          </p:sp>
        </p:grpSp>
      </p:grpSp>
      <p:grpSp>
        <p:nvGrpSpPr>
          <p:cNvPr id="119" name="Gruppo 118"/>
          <p:cNvGrpSpPr/>
          <p:nvPr/>
        </p:nvGrpSpPr>
        <p:grpSpPr>
          <a:xfrm>
            <a:off x="8319774" y="4916169"/>
            <a:ext cx="1851025" cy="1671320"/>
            <a:chOff x="6416677" y="4507707"/>
            <a:chExt cx="1851025" cy="1671320"/>
          </a:xfrm>
        </p:grpSpPr>
        <p:sp>
          <p:nvSpPr>
            <p:cNvPr id="118" name="Rettangolo 117"/>
            <p:cNvSpPr/>
            <p:nvPr/>
          </p:nvSpPr>
          <p:spPr bwMode="auto">
            <a:xfrm>
              <a:off x="6416677" y="4507707"/>
              <a:ext cx="1851025" cy="167132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4" name="Rectangle 38"/>
            <p:cNvSpPr>
              <a:spLocks noChangeArrowheads="1"/>
            </p:cNvSpPr>
            <p:nvPr/>
          </p:nvSpPr>
          <p:spPr bwMode="auto">
            <a:xfrm>
              <a:off x="6733322" y="4847590"/>
              <a:ext cx="336946" cy="453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</a:t>
              </a:r>
            </a:p>
          </p:txBody>
        </p:sp>
        <p:sp>
          <p:nvSpPr>
            <p:cNvPr id="105" name="Rectangle 39"/>
            <p:cNvSpPr>
              <a:spLocks noChangeArrowheads="1"/>
            </p:cNvSpPr>
            <p:nvPr/>
          </p:nvSpPr>
          <p:spPr bwMode="auto">
            <a:xfrm>
              <a:off x="6728560" y="5509578"/>
              <a:ext cx="336946" cy="453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</a:t>
              </a:r>
            </a:p>
          </p:txBody>
        </p:sp>
        <p:sp>
          <p:nvSpPr>
            <p:cNvPr id="106" name="Rectangle 40"/>
            <p:cNvSpPr>
              <a:spLocks noChangeArrowheads="1"/>
            </p:cNvSpPr>
            <p:nvPr/>
          </p:nvSpPr>
          <p:spPr bwMode="auto">
            <a:xfrm>
              <a:off x="6744435" y="5179378"/>
              <a:ext cx="235956" cy="453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</a:t>
              </a:r>
              <a:endParaRPr lang="it-IT" altLang="it-IT" sz="2600">
                <a:solidFill>
                  <a:srgbClr val="CC3300"/>
                </a:solidFill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107" name="Text Box 41"/>
            <p:cNvSpPr txBox="1">
              <a:spLocks noChangeArrowheads="1"/>
            </p:cNvSpPr>
            <p:nvPr/>
          </p:nvSpPr>
          <p:spPr bwMode="auto">
            <a:xfrm>
              <a:off x="6971447" y="4641215"/>
              <a:ext cx="868363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 dirty="0">
                  <a:solidFill>
                    <a:srgbClr val="CC3300"/>
                  </a:solidFill>
                  <a:latin typeface="Comic Sans MS" pitchFamily="66" charset="0"/>
                </a:rPr>
                <a:t>373K</a:t>
              </a:r>
            </a:p>
          </p:txBody>
        </p:sp>
        <p:sp>
          <p:nvSpPr>
            <p:cNvPr id="108" name="Text Box 42"/>
            <p:cNvSpPr txBox="1">
              <a:spLocks noChangeArrowheads="1"/>
            </p:cNvSpPr>
            <p:nvPr/>
          </p:nvSpPr>
          <p:spPr bwMode="auto">
            <a:xfrm>
              <a:off x="6801585" y="5808028"/>
              <a:ext cx="868362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 dirty="0">
                  <a:solidFill>
                    <a:srgbClr val="CC3300"/>
                  </a:solidFill>
                  <a:latin typeface="Comic Sans MS" pitchFamily="66" charset="0"/>
                </a:rPr>
                <a:t>273K</a:t>
              </a:r>
            </a:p>
          </p:txBody>
        </p:sp>
        <p:grpSp>
          <p:nvGrpSpPr>
            <p:cNvPr id="109" name="Group 43"/>
            <p:cNvGrpSpPr>
              <a:grpSpLocks/>
            </p:cNvGrpSpPr>
            <p:nvPr/>
          </p:nvGrpSpPr>
          <p:grpSpPr bwMode="auto">
            <a:xfrm>
              <a:off x="7041298" y="4907916"/>
              <a:ext cx="557298" cy="936964"/>
              <a:chOff x="4110" y="3160"/>
              <a:chExt cx="624" cy="984"/>
            </a:xfrm>
          </p:grpSpPr>
          <p:sp>
            <p:nvSpPr>
              <p:cNvPr id="110" name="Text Box 44"/>
              <p:cNvSpPr txBox="1">
                <a:spLocks noChangeArrowheads="1"/>
              </p:cNvSpPr>
              <p:nvPr/>
            </p:nvSpPr>
            <p:spPr bwMode="auto">
              <a:xfrm>
                <a:off x="4141" y="3160"/>
                <a:ext cx="554" cy="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 dirty="0" err="1">
                    <a:solidFill>
                      <a:srgbClr val="CC3300"/>
                    </a:solidFill>
                    <a:latin typeface="Comic Sans MS" pitchFamily="66" charset="0"/>
                  </a:rPr>
                  <a:t>dQ</a:t>
                </a:r>
                <a:endParaRPr lang="it-IT" altLang="it-IT" sz="2600" b="1" dirty="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1" name="Text Box 45"/>
              <p:cNvSpPr txBox="1">
                <a:spLocks noChangeArrowheads="1"/>
              </p:cNvSpPr>
              <p:nvPr/>
            </p:nvSpPr>
            <p:spPr bwMode="auto">
              <a:xfrm>
                <a:off x="4176" y="3720"/>
                <a:ext cx="261" cy="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>
                    <a:solidFill>
                      <a:srgbClr val="CC3300"/>
                    </a:solidFill>
                    <a:latin typeface="Comic Sans MS" pitchFamily="66" charset="0"/>
                  </a:rPr>
                  <a:t>T</a:t>
                </a:r>
              </a:p>
            </p:txBody>
          </p:sp>
          <p:sp>
            <p:nvSpPr>
              <p:cNvPr id="112" name="Line 46"/>
              <p:cNvSpPr>
                <a:spLocks noChangeShapeType="1"/>
              </p:cNvSpPr>
              <p:nvPr/>
            </p:nvSpPr>
            <p:spPr bwMode="auto">
              <a:xfrm>
                <a:off x="4110" y="3678"/>
                <a:ext cx="624" cy="1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25" name="Gruppo 124"/>
          <p:cNvGrpSpPr/>
          <p:nvPr/>
        </p:nvGrpSpPr>
        <p:grpSpPr>
          <a:xfrm>
            <a:off x="4745831" y="1230635"/>
            <a:ext cx="1114425" cy="1076960"/>
            <a:chOff x="7979092" y="4884830"/>
            <a:chExt cx="1114425" cy="1076960"/>
          </a:xfrm>
        </p:grpSpPr>
        <p:sp>
          <p:nvSpPr>
            <p:cNvPr id="126" name="Rectangle 24"/>
            <p:cNvSpPr>
              <a:spLocks noChangeArrowheads="1"/>
            </p:cNvSpPr>
            <p:nvPr/>
          </p:nvSpPr>
          <p:spPr bwMode="auto">
            <a:xfrm>
              <a:off x="7979092" y="5091205"/>
              <a:ext cx="336946" cy="453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</a:t>
              </a:r>
            </a:p>
          </p:txBody>
        </p:sp>
        <p:sp>
          <p:nvSpPr>
            <p:cNvPr id="127" name="Rectangle 25"/>
            <p:cNvSpPr>
              <a:spLocks noChangeArrowheads="1"/>
            </p:cNvSpPr>
            <p:nvPr/>
          </p:nvSpPr>
          <p:spPr bwMode="auto">
            <a:xfrm>
              <a:off x="7980680" y="5419395"/>
              <a:ext cx="336946" cy="453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</a:t>
              </a:r>
            </a:p>
          </p:txBody>
        </p:sp>
        <p:sp>
          <p:nvSpPr>
            <p:cNvPr id="129" name="Text Box 27"/>
            <p:cNvSpPr txBox="1">
              <a:spLocks noChangeArrowheads="1"/>
            </p:cNvSpPr>
            <p:nvPr/>
          </p:nvSpPr>
          <p:spPr bwMode="auto">
            <a:xfrm>
              <a:off x="8223567" y="4884830"/>
              <a:ext cx="869950" cy="26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 b="1" dirty="0">
                  <a:solidFill>
                    <a:srgbClr val="FF0000"/>
                  </a:solidFill>
                  <a:latin typeface="Comic Sans MS" pitchFamily="66" charset="0"/>
                </a:rPr>
                <a:t>273K</a:t>
              </a:r>
            </a:p>
          </p:txBody>
        </p:sp>
        <p:sp>
          <p:nvSpPr>
            <p:cNvPr id="130" name="Text Box 28"/>
            <p:cNvSpPr txBox="1">
              <a:spLocks noChangeArrowheads="1"/>
            </p:cNvSpPr>
            <p:nvPr/>
          </p:nvSpPr>
          <p:spPr bwMode="auto">
            <a:xfrm>
              <a:off x="8076431" y="5692490"/>
              <a:ext cx="868362" cy="26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 b="1" dirty="0">
                  <a:solidFill>
                    <a:srgbClr val="FF0000"/>
                  </a:solidFill>
                  <a:latin typeface="Comic Sans MS" pitchFamily="66" charset="0"/>
                </a:rPr>
                <a:t>0</a:t>
              </a:r>
            </a:p>
          </p:txBody>
        </p:sp>
        <p:grpSp>
          <p:nvGrpSpPr>
            <p:cNvPr id="131" name="Group 29"/>
            <p:cNvGrpSpPr>
              <a:grpSpLocks/>
            </p:cNvGrpSpPr>
            <p:nvPr/>
          </p:nvGrpSpPr>
          <p:grpSpPr bwMode="auto">
            <a:xfrm>
              <a:off x="8242756" y="5151532"/>
              <a:ext cx="398000" cy="658922"/>
              <a:chOff x="1543" y="3184"/>
              <a:chExt cx="446" cy="692"/>
            </a:xfrm>
          </p:grpSpPr>
          <p:sp>
            <p:nvSpPr>
              <p:cNvPr id="132" name="Text Box 30"/>
              <p:cNvSpPr txBox="1">
                <a:spLocks noChangeArrowheads="1"/>
              </p:cNvSpPr>
              <p:nvPr/>
            </p:nvSpPr>
            <p:spPr bwMode="auto">
              <a:xfrm>
                <a:off x="1645" y="3184"/>
                <a:ext cx="344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 err="1">
                    <a:solidFill>
                      <a:srgbClr val="FF0000"/>
                    </a:solidFill>
                    <a:latin typeface="Comic Sans MS" pitchFamily="66" charset="0"/>
                  </a:rPr>
                  <a:t>dQ</a:t>
                </a:r>
                <a:endParaRPr lang="it-IT" altLang="it-IT" sz="1600" b="1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33" name="Text Box 31"/>
              <p:cNvSpPr txBox="1">
                <a:spLocks noChangeArrowheads="1"/>
              </p:cNvSpPr>
              <p:nvPr/>
            </p:nvSpPr>
            <p:spPr bwMode="auto">
              <a:xfrm>
                <a:off x="1654" y="3614"/>
                <a:ext cx="164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dirty="0">
                    <a:solidFill>
                      <a:srgbClr val="FF0000"/>
                    </a:solidFill>
                    <a:latin typeface="Comic Sans MS" pitchFamily="66" charset="0"/>
                  </a:rPr>
                  <a:t>T</a:t>
                </a:r>
              </a:p>
            </p:txBody>
          </p:sp>
          <p:sp>
            <p:nvSpPr>
              <p:cNvPr id="134" name="Line 32"/>
              <p:cNvSpPr>
                <a:spLocks noChangeShapeType="1"/>
              </p:cNvSpPr>
              <p:nvPr/>
            </p:nvSpPr>
            <p:spPr bwMode="auto">
              <a:xfrm>
                <a:off x="1543" y="3540"/>
                <a:ext cx="44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1" tIns="1801" rIns="3601" bIns="1801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43" name="Gruppo 142"/>
          <p:cNvGrpSpPr/>
          <p:nvPr/>
        </p:nvGrpSpPr>
        <p:grpSpPr>
          <a:xfrm>
            <a:off x="6294597" y="152772"/>
            <a:ext cx="1114425" cy="1087120"/>
            <a:chOff x="7979092" y="4884830"/>
            <a:chExt cx="1114425" cy="1087120"/>
          </a:xfrm>
        </p:grpSpPr>
        <p:sp>
          <p:nvSpPr>
            <p:cNvPr id="144" name="Rectangle 24"/>
            <p:cNvSpPr>
              <a:spLocks noChangeArrowheads="1"/>
            </p:cNvSpPr>
            <p:nvPr/>
          </p:nvSpPr>
          <p:spPr bwMode="auto">
            <a:xfrm>
              <a:off x="7979092" y="5091205"/>
              <a:ext cx="336946" cy="453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</a:t>
              </a:r>
            </a:p>
          </p:txBody>
        </p:sp>
        <p:sp>
          <p:nvSpPr>
            <p:cNvPr id="145" name="Rectangle 25"/>
            <p:cNvSpPr>
              <a:spLocks noChangeArrowheads="1"/>
            </p:cNvSpPr>
            <p:nvPr/>
          </p:nvSpPr>
          <p:spPr bwMode="auto">
            <a:xfrm>
              <a:off x="7980680" y="5419395"/>
              <a:ext cx="336946" cy="453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</a:t>
              </a:r>
            </a:p>
          </p:txBody>
        </p:sp>
        <p:sp>
          <p:nvSpPr>
            <p:cNvPr id="146" name="Text Box 27"/>
            <p:cNvSpPr txBox="1">
              <a:spLocks noChangeArrowheads="1"/>
            </p:cNvSpPr>
            <p:nvPr/>
          </p:nvSpPr>
          <p:spPr bwMode="auto">
            <a:xfrm>
              <a:off x="8223567" y="4884830"/>
              <a:ext cx="869950" cy="26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 b="1" dirty="0">
                  <a:solidFill>
                    <a:srgbClr val="FF0000"/>
                  </a:solidFill>
                  <a:latin typeface="Comic Sans MS" pitchFamily="66" charset="0"/>
                </a:rPr>
                <a:t>373K</a:t>
              </a:r>
            </a:p>
          </p:txBody>
        </p:sp>
        <p:sp>
          <p:nvSpPr>
            <p:cNvPr id="147" name="Text Box 28"/>
            <p:cNvSpPr txBox="1">
              <a:spLocks noChangeArrowheads="1"/>
            </p:cNvSpPr>
            <p:nvPr/>
          </p:nvSpPr>
          <p:spPr bwMode="auto">
            <a:xfrm>
              <a:off x="8076431" y="5702650"/>
              <a:ext cx="868362" cy="26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 b="1" dirty="0">
                  <a:solidFill>
                    <a:srgbClr val="FF0000"/>
                  </a:solidFill>
                  <a:latin typeface="Comic Sans MS" pitchFamily="66" charset="0"/>
                </a:rPr>
                <a:t>273</a:t>
              </a:r>
            </a:p>
          </p:txBody>
        </p:sp>
        <p:grpSp>
          <p:nvGrpSpPr>
            <p:cNvPr id="148" name="Group 29"/>
            <p:cNvGrpSpPr>
              <a:grpSpLocks/>
            </p:cNvGrpSpPr>
            <p:nvPr/>
          </p:nvGrpSpPr>
          <p:grpSpPr bwMode="auto">
            <a:xfrm>
              <a:off x="8333778" y="5151534"/>
              <a:ext cx="398000" cy="637974"/>
              <a:chOff x="1645" y="3184"/>
              <a:chExt cx="446" cy="670"/>
            </a:xfrm>
          </p:grpSpPr>
          <p:sp>
            <p:nvSpPr>
              <p:cNvPr id="149" name="Text Box 30"/>
              <p:cNvSpPr txBox="1">
                <a:spLocks noChangeArrowheads="1"/>
              </p:cNvSpPr>
              <p:nvPr/>
            </p:nvSpPr>
            <p:spPr bwMode="auto">
              <a:xfrm>
                <a:off x="1747" y="3184"/>
                <a:ext cx="344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 err="1">
                    <a:solidFill>
                      <a:srgbClr val="FF0000"/>
                    </a:solidFill>
                    <a:latin typeface="Comic Sans MS" pitchFamily="66" charset="0"/>
                  </a:rPr>
                  <a:t>dQ</a:t>
                </a:r>
                <a:endParaRPr lang="it-IT" altLang="it-IT" sz="1600" b="1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50" name="Text Box 31"/>
              <p:cNvSpPr txBox="1">
                <a:spLocks noChangeArrowheads="1"/>
              </p:cNvSpPr>
              <p:nvPr/>
            </p:nvSpPr>
            <p:spPr bwMode="auto">
              <a:xfrm>
                <a:off x="1756" y="3592"/>
                <a:ext cx="164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dirty="0">
                    <a:solidFill>
                      <a:srgbClr val="FF0000"/>
                    </a:solidFill>
                    <a:latin typeface="Comic Sans MS" pitchFamily="66" charset="0"/>
                  </a:rPr>
                  <a:t>T</a:t>
                </a:r>
              </a:p>
            </p:txBody>
          </p:sp>
          <p:sp>
            <p:nvSpPr>
              <p:cNvPr id="151" name="Line 32"/>
              <p:cNvSpPr>
                <a:spLocks noChangeShapeType="1"/>
              </p:cNvSpPr>
              <p:nvPr/>
            </p:nvSpPr>
            <p:spPr bwMode="auto">
              <a:xfrm>
                <a:off x="1645" y="3540"/>
                <a:ext cx="44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1" tIns="1801" rIns="3601" bIns="1801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" name="Gruppo 1"/>
          <p:cNvGrpSpPr/>
          <p:nvPr/>
        </p:nvGrpSpPr>
        <p:grpSpPr>
          <a:xfrm>
            <a:off x="6256760" y="1241837"/>
            <a:ext cx="1431065" cy="689520"/>
            <a:chOff x="4336519" y="1079277"/>
            <a:chExt cx="1431065" cy="689520"/>
          </a:xfrm>
        </p:grpSpPr>
        <p:grpSp>
          <p:nvGrpSpPr>
            <p:cNvPr id="138" name="Gruppo 137"/>
            <p:cNvGrpSpPr/>
            <p:nvPr/>
          </p:nvGrpSpPr>
          <p:grpSpPr>
            <a:xfrm>
              <a:off x="4737074" y="1079277"/>
              <a:ext cx="1030510" cy="689520"/>
              <a:chOff x="6021317" y="3135784"/>
              <a:chExt cx="1030510" cy="689520"/>
            </a:xfrm>
          </p:grpSpPr>
          <p:sp>
            <p:nvSpPr>
              <p:cNvPr id="139" name="Text Box 27"/>
              <p:cNvSpPr txBox="1">
                <a:spLocks noChangeArrowheads="1"/>
              </p:cNvSpPr>
              <p:nvPr/>
            </p:nvSpPr>
            <p:spPr bwMode="auto">
              <a:xfrm>
                <a:off x="6021317" y="3325966"/>
                <a:ext cx="579504" cy="2979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  <a:sym typeface="Symbol" pitchFamily="18" charset="2"/>
                  </a:rPr>
                  <a:t></a:t>
                </a: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rPr>
                  <a:t>S</a:t>
                </a:r>
                <a:r>
                  <a:rPr lang="it-IT" altLang="it-IT" sz="16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F</a:t>
                </a: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rPr>
                  <a:t>=</a:t>
                </a:r>
              </a:p>
            </p:txBody>
          </p:sp>
          <p:sp>
            <p:nvSpPr>
              <p:cNvPr id="140" name="Text Box 28"/>
              <p:cNvSpPr txBox="1">
                <a:spLocks noChangeArrowheads="1"/>
              </p:cNvSpPr>
              <p:nvPr/>
            </p:nvSpPr>
            <p:spPr bwMode="auto">
              <a:xfrm>
                <a:off x="6624300" y="3135784"/>
                <a:ext cx="366305" cy="2979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rPr>
                  <a:t>Q</a:t>
                </a:r>
                <a:r>
                  <a:rPr lang="it-IT" altLang="it-IT" sz="16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F</a:t>
                </a:r>
                <a:endParaRPr lang="it-IT" altLang="it-IT" sz="1600" b="1" dirty="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41" name="Text Box 29"/>
              <p:cNvSpPr txBox="1">
                <a:spLocks noChangeArrowheads="1"/>
              </p:cNvSpPr>
              <p:nvPr/>
            </p:nvSpPr>
            <p:spPr bwMode="auto">
              <a:xfrm>
                <a:off x="6638027" y="3527377"/>
                <a:ext cx="329436" cy="2979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rPr>
                  <a:t>T</a:t>
                </a:r>
                <a:r>
                  <a:rPr lang="it-IT" altLang="it-IT" sz="16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F</a:t>
                </a:r>
                <a:endParaRPr lang="it-IT" altLang="it-IT" sz="1600" b="1" dirty="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42" name="Line 30"/>
              <p:cNvSpPr>
                <a:spLocks noChangeShapeType="1"/>
              </p:cNvSpPr>
              <p:nvPr/>
            </p:nvSpPr>
            <p:spPr bwMode="auto">
              <a:xfrm>
                <a:off x="6563080" y="3491571"/>
                <a:ext cx="488747" cy="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16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cxnSp>
          <p:nvCxnSpPr>
            <p:cNvPr id="155" name="Connettore 2 154"/>
            <p:cNvCxnSpPr/>
            <p:nvPr/>
          </p:nvCxnSpPr>
          <p:spPr bwMode="auto">
            <a:xfrm flipH="1" flipV="1">
              <a:off x="4336519" y="1186861"/>
              <a:ext cx="301501" cy="16519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620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89"/>
    </mc:Choice>
    <mc:Fallback>
      <p:transition spd="slow" advTm="164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8241189" y="3387180"/>
            <a:ext cx="1742439" cy="1263332"/>
            <a:chOff x="6416677" y="5414805"/>
            <a:chExt cx="1742439" cy="1263332"/>
          </a:xfrm>
        </p:grpSpPr>
        <p:sp>
          <p:nvSpPr>
            <p:cNvPr id="4" name="Rettangolo 3"/>
            <p:cNvSpPr/>
            <p:nvPr/>
          </p:nvSpPr>
          <p:spPr bwMode="auto">
            <a:xfrm>
              <a:off x="6416677" y="5414805"/>
              <a:ext cx="1742439" cy="1263332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6419626" y="5549583"/>
              <a:ext cx="1488348" cy="933315"/>
              <a:chOff x="3679600" y="5611495"/>
              <a:chExt cx="1488348" cy="933315"/>
            </a:xfrm>
          </p:grpSpPr>
          <p:sp>
            <p:nvSpPr>
              <p:cNvPr id="6" name="Text Box 49"/>
              <p:cNvSpPr txBox="1">
                <a:spLocks noChangeArrowheads="1"/>
              </p:cNvSpPr>
              <p:nvPr/>
            </p:nvSpPr>
            <p:spPr bwMode="auto">
              <a:xfrm>
                <a:off x="3679600" y="5865178"/>
                <a:ext cx="989873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 dirty="0">
                    <a:solidFill>
                      <a:srgbClr val="CC3300"/>
                    </a:solidFill>
                    <a:latin typeface="Comic Sans MS" pitchFamily="66" charset="0"/>
                    <a:sym typeface="Symbol" pitchFamily="18" charset="2"/>
                  </a:rPr>
                  <a:t></a:t>
                </a:r>
                <a:r>
                  <a:rPr lang="it-IT" altLang="it-IT" sz="2500" b="1" dirty="0">
                    <a:solidFill>
                      <a:srgbClr val="CC3300"/>
                    </a:solidFill>
                    <a:latin typeface="Comic Sans MS" pitchFamily="66" charset="0"/>
                  </a:rPr>
                  <a:t>S</a:t>
                </a:r>
                <a:r>
                  <a:rPr lang="it-IT" altLang="it-IT" sz="25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E</a:t>
                </a:r>
                <a:r>
                  <a:rPr lang="it-IT" altLang="it-IT" sz="2500" b="1" dirty="0">
                    <a:solidFill>
                      <a:srgbClr val="CC3300"/>
                    </a:solidFill>
                    <a:latin typeface="Comic Sans MS" pitchFamily="66" charset="0"/>
                  </a:rPr>
                  <a:t> =</a:t>
                </a:r>
              </a:p>
            </p:txBody>
          </p:sp>
          <p:sp>
            <p:nvSpPr>
              <p:cNvPr id="7" name="Text Box 50"/>
              <p:cNvSpPr txBox="1">
                <a:spLocks noChangeArrowheads="1"/>
              </p:cNvSpPr>
              <p:nvPr/>
            </p:nvSpPr>
            <p:spPr bwMode="auto">
              <a:xfrm>
                <a:off x="4637723" y="5611495"/>
                <a:ext cx="516987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 dirty="0">
                    <a:solidFill>
                      <a:srgbClr val="CC3300"/>
                    </a:solidFill>
                    <a:latin typeface="Comic Sans MS" pitchFamily="66" charset="0"/>
                  </a:rPr>
                  <a:t>Q</a:t>
                </a:r>
                <a:r>
                  <a:rPr lang="it-IT" altLang="it-IT" sz="25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E</a:t>
                </a:r>
                <a:endParaRPr lang="it-IT" altLang="it-IT" sz="2500" b="1" dirty="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" name="Text Box 51"/>
              <p:cNvSpPr txBox="1">
                <a:spLocks noChangeArrowheads="1"/>
              </p:cNvSpPr>
              <p:nvPr/>
            </p:nvSpPr>
            <p:spPr bwMode="auto">
              <a:xfrm>
                <a:off x="4669473" y="6108383"/>
                <a:ext cx="459279" cy="4364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>
                    <a:solidFill>
                      <a:srgbClr val="CC3300"/>
                    </a:solidFill>
                    <a:latin typeface="Comic Sans MS" pitchFamily="66" charset="0"/>
                  </a:rPr>
                  <a:t>T</a:t>
                </a:r>
                <a:r>
                  <a:rPr lang="it-IT" altLang="it-IT" sz="2500" b="1" baseline="-25000">
                    <a:solidFill>
                      <a:srgbClr val="CC3300"/>
                    </a:solidFill>
                    <a:latin typeface="Comic Sans MS" pitchFamily="66" charset="0"/>
                  </a:rPr>
                  <a:t>E</a:t>
                </a:r>
                <a:endParaRPr lang="it-IT" altLang="it-IT" sz="2500" b="1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" name="Line 52"/>
              <p:cNvSpPr>
                <a:spLocks noChangeShapeType="1"/>
              </p:cNvSpPr>
              <p:nvPr/>
            </p:nvSpPr>
            <p:spPr bwMode="auto">
              <a:xfrm>
                <a:off x="4610736" y="6092508"/>
                <a:ext cx="557212" cy="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0" name="Line 11"/>
          <p:cNvSpPr>
            <a:spLocks noChangeShapeType="1"/>
          </p:cNvSpPr>
          <p:nvPr/>
        </p:nvSpPr>
        <p:spPr bwMode="auto">
          <a:xfrm flipH="1">
            <a:off x="4102576" y="492761"/>
            <a:ext cx="0" cy="2327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4091463" y="2820035"/>
            <a:ext cx="480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Line 53"/>
          <p:cNvSpPr>
            <a:spLocks noChangeShapeType="1"/>
          </p:cNvSpPr>
          <p:nvPr/>
        </p:nvSpPr>
        <p:spPr bwMode="auto">
          <a:xfrm flipV="1">
            <a:off x="4777263" y="2480311"/>
            <a:ext cx="0" cy="339725"/>
          </a:xfrm>
          <a:prstGeom prst="line">
            <a:avLst/>
          </a:prstGeom>
          <a:noFill/>
          <a:ln w="38100">
            <a:solidFill>
              <a:srgbClr val="0066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 flipV="1">
            <a:off x="6020276" y="1715135"/>
            <a:ext cx="0" cy="1104900"/>
          </a:xfrm>
          <a:prstGeom prst="line">
            <a:avLst/>
          </a:prstGeom>
          <a:noFill/>
          <a:ln w="38100">
            <a:solidFill>
              <a:srgbClr val="0066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Line 56"/>
          <p:cNvSpPr>
            <a:spLocks noChangeShapeType="1"/>
          </p:cNvSpPr>
          <p:nvPr/>
        </p:nvSpPr>
        <p:spPr bwMode="auto">
          <a:xfrm flipV="1">
            <a:off x="8077676" y="938847"/>
            <a:ext cx="0" cy="18923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Line 57"/>
          <p:cNvSpPr>
            <a:spLocks noChangeShapeType="1"/>
          </p:cNvSpPr>
          <p:nvPr/>
        </p:nvSpPr>
        <p:spPr bwMode="auto">
          <a:xfrm flipV="1">
            <a:off x="4777264" y="1715136"/>
            <a:ext cx="1243013" cy="765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Line 58"/>
          <p:cNvSpPr>
            <a:spLocks noChangeShapeType="1"/>
          </p:cNvSpPr>
          <p:nvPr/>
        </p:nvSpPr>
        <p:spPr bwMode="auto">
          <a:xfrm>
            <a:off x="6020276" y="1438910"/>
            <a:ext cx="0" cy="2540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Line 59"/>
          <p:cNvSpPr>
            <a:spLocks noChangeShapeType="1"/>
          </p:cNvSpPr>
          <p:nvPr/>
        </p:nvSpPr>
        <p:spPr bwMode="auto">
          <a:xfrm flipV="1">
            <a:off x="6020276" y="1226186"/>
            <a:ext cx="1371600" cy="2127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2152650" y="1002348"/>
            <a:ext cx="5239227" cy="3081275"/>
            <a:chOff x="557529" y="839787"/>
            <a:chExt cx="5239227" cy="3081275"/>
          </a:xfrm>
        </p:grpSpPr>
        <p:sp>
          <p:nvSpPr>
            <p:cNvPr id="2" name="Text Box 48"/>
            <p:cNvSpPr txBox="1">
              <a:spLocks noChangeArrowheads="1"/>
            </p:cNvSpPr>
            <p:nvPr/>
          </p:nvSpPr>
          <p:spPr bwMode="auto">
            <a:xfrm>
              <a:off x="557529" y="3484635"/>
              <a:ext cx="3073777" cy="436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>
                  <a:solidFill>
                    <a:srgbClr val="CC3300"/>
                  </a:solidFill>
                  <a:latin typeface="Comic Sans MS" pitchFamily="66" charset="0"/>
                </a:rPr>
                <a:t>A 373 K, </a:t>
              </a:r>
              <a:r>
                <a:rPr lang="it-IT" altLang="it-IT" sz="2500" u="sng" dirty="0">
                  <a:solidFill>
                    <a:srgbClr val="CC3300"/>
                  </a:solidFill>
                  <a:latin typeface="Comic Sans MS" pitchFamily="66" charset="0"/>
                </a:rPr>
                <a:t>ebollizione</a:t>
              </a:r>
              <a:endParaRPr lang="it-IT" altLang="it-IT" sz="2500" dirty="0">
                <a:solidFill>
                  <a:srgbClr val="CC3300"/>
                </a:solidFill>
                <a:latin typeface="Comic Sans MS" pitchFamily="66" charset="0"/>
              </a:endParaRPr>
            </a:p>
          </p:txBody>
        </p:sp>
        <p:sp>
          <p:nvSpPr>
            <p:cNvPr id="14" name="Line 55"/>
            <p:cNvSpPr>
              <a:spLocks noChangeShapeType="1"/>
            </p:cNvSpPr>
            <p:nvPr/>
          </p:nvSpPr>
          <p:spPr bwMode="auto">
            <a:xfrm flipV="1">
              <a:off x="5796756" y="1084262"/>
              <a:ext cx="0" cy="1573213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Line 60"/>
            <p:cNvSpPr>
              <a:spLocks noChangeShapeType="1"/>
            </p:cNvSpPr>
            <p:nvPr/>
          </p:nvSpPr>
          <p:spPr bwMode="auto">
            <a:xfrm>
              <a:off x="5796756" y="839787"/>
              <a:ext cx="0" cy="2555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1" name="Text Box 62"/>
          <p:cNvSpPr txBox="1">
            <a:spLocks noChangeArrowheads="1"/>
          </p:cNvSpPr>
          <p:nvPr/>
        </p:nvSpPr>
        <p:spPr bwMode="auto">
          <a:xfrm>
            <a:off x="2956893" y="870585"/>
            <a:ext cx="1127731" cy="97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3366CC"/>
                </a:solidFill>
                <a:latin typeface="Comic Sans MS" pitchFamily="66" charset="0"/>
              </a:rPr>
              <a:t>S</a:t>
            </a:r>
            <a:endParaRPr lang="it-IT" altLang="it-IT" sz="2000">
              <a:solidFill>
                <a:srgbClr val="3366CC"/>
              </a:solidFill>
              <a:latin typeface="Comic Sans MS" pitchFamily="66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cal/k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per mole</a:t>
            </a:r>
          </a:p>
        </p:txBody>
      </p:sp>
      <p:sp>
        <p:nvSpPr>
          <p:cNvPr id="22" name="Text Box 63"/>
          <p:cNvSpPr txBox="1">
            <a:spLocks noChangeArrowheads="1"/>
          </p:cNvSpPr>
          <p:nvPr/>
        </p:nvSpPr>
        <p:spPr bwMode="auto">
          <a:xfrm>
            <a:off x="4610576" y="2824797"/>
            <a:ext cx="354012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T</a:t>
            </a:r>
            <a:r>
              <a:rPr lang="it-IT" altLang="it-IT" sz="2000" baseline="-25000">
                <a:solidFill>
                  <a:srgbClr val="3366CC"/>
                </a:solidFill>
                <a:latin typeface="Comic Sans MS" pitchFamily="66" charset="0"/>
              </a:rPr>
              <a:t>1</a:t>
            </a:r>
            <a:endParaRPr lang="it-IT" altLang="it-IT" sz="2000">
              <a:solidFill>
                <a:srgbClr val="3366CC"/>
              </a:solidFill>
              <a:latin typeface="Comic Sans MS" pitchFamily="66" charset="0"/>
            </a:endParaRPr>
          </a:p>
        </p:txBody>
      </p:sp>
      <p:sp>
        <p:nvSpPr>
          <p:cNvPr id="23" name="Text Box 64"/>
          <p:cNvSpPr txBox="1">
            <a:spLocks noChangeArrowheads="1"/>
          </p:cNvSpPr>
          <p:nvPr/>
        </p:nvSpPr>
        <p:spPr bwMode="auto">
          <a:xfrm>
            <a:off x="3895364" y="2834323"/>
            <a:ext cx="417601" cy="35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0000"/>
                </a:solidFill>
                <a:latin typeface="Comic Sans MS" pitchFamily="66" charset="0"/>
              </a:rPr>
              <a:t>0K</a:t>
            </a:r>
            <a:endParaRPr lang="it-IT" altLang="it-IT" sz="20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Text Box 65"/>
          <p:cNvSpPr txBox="1">
            <a:spLocks noChangeArrowheads="1"/>
          </p:cNvSpPr>
          <p:nvPr/>
        </p:nvSpPr>
        <p:spPr bwMode="auto">
          <a:xfrm>
            <a:off x="5634961" y="2872423"/>
            <a:ext cx="808733" cy="54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3366CC"/>
                </a:solidFill>
                <a:latin typeface="Comic Sans MS" pitchFamily="66" charset="0"/>
              </a:rPr>
              <a:t>273 K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3366CC"/>
                </a:solidFill>
                <a:latin typeface="Comic Sans MS" pitchFamily="66" charset="0"/>
              </a:rPr>
              <a:t>(0°C)</a:t>
            </a:r>
          </a:p>
        </p:txBody>
      </p:sp>
      <p:sp>
        <p:nvSpPr>
          <p:cNvPr id="25" name="Text Box 66"/>
          <p:cNvSpPr txBox="1">
            <a:spLocks noChangeArrowheads="1"/>
          </p:cNvSpPr>
          <p:nvPr/>
        </p:nvSpPr>
        <p:spPr bwMode="auto">
          <a:xfrm>
            <a:off x="6880318" y="2872423"/>
            <a:ext cx="980255" cy="54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373 K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(100°C)</a:t>
            </a:r>
          </a:p>
        </p:txBody>
      </p:sp>
      <p:sp>
        <p:nvSpPr>
          <p:cNvPr id="26" name="Text Box 67"/>
          <p:cNvSpPr txBox="1">
            <a:spLocks noChangeArrowheads="1"/>
          </p:cNvSpPr>
          <p:nvPr/>
        </p:nvSpPr>
        <p:spPr bwMode="auto">
          <a:xfrm>
            <a:off x="7961788" y="2824797"/>
            <a:ext cx="279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3366CC"/>
                </a:solidFill>
                <a:latin typeface="Comic Sans MS" pitchFamily="66" charset="0"/>
              </a:rPr>
              <a:t>T</a:t>
            </a:r>
          </a:p>
        </p:txBody>
      </p:sp>
      <p:sp>
        <p:nvSpPr>
          <p:cNvPr id="27" name="Oval 69"/>
          <p:cNvSpPr>
            <a:spLocks noChangeArrowheads="1"/>
          </p:cNvSpPr>
          <p:nvPr/>
        </p:nvSpPr>
        <p:spPr bwMode="auto">
          <a:xfrm>
            <a:off x="8034814" y="832486"/>
            <a:ext cx="85725" cy="85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51" name="Gruppo 50"/>
          <p:cNvGrpSpPr/>
          <p:nvPr/>
        </p:nvGrpSpPr>
        <p:grpSpPr>
          <a:xfrm>
            <a:off x="1809427" y="757873"/>
            <a:ext cx="6868324" cy="5516065"/>
            <a:chOff x="214307" y="595312"/>
            <a:chExt cx="6868324" cy="5516065"/>
          </a:xfrm>
        </p:grpSpPr>
        <p:sp>
          <p:nvSpPr>
            <p:cNvPr id="30" name="Text Box 3"/>
            <p:cNvSpPr txBox="1">
              <a:spLocks noChangeArrowheads="1"/>
            </p:cNvSpPr>
            <p:nvPr/>
          </p:nvSpPr>
          <p:spPr bwMode="auto">
            <a:xfrm>
              <a:off x="320095" y="4292713"/>
              <a:ext cx="1524770" cy="45396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CC3300"/>
                  </a:solidFill>
                  <a:latin typeface="Comic Sans MS" pitchFamily="66" charset="0"/>
                </a:rPr>
                <a:t>VAPORE:</a:t>
              </a:r>
            </a:p>
          </p:txBody>
        </p:sp>
        <p:grpSp>
          <p:nvGrpSpPr>
            <p:cNvPr id="50" name="Gruppo 49"/>
            <p:cNvGrpSpPr/>
            <p:nvPr/>
          </p:nvGrpSpPr>
          <p:grpSpPr>
            <a:xfrm>
              <a:off x="214307" y="595312"/>
              <a:ext cx="6868324" cy="5516065"/>
              <a:chOff x="214307" y="595312"/>
              <a:chExt cx="6868324" cy="5516065"/>
            </a:xfrm>
          </p:grpSpPr>
          <p:sp>
            <p:nvSpPr>
              <p:cNvPr id="20" name="Line 61"/>
              <p:cNvSpPr>
                <a:spLocks noChangeShapeType="1"/>
              </p:cNvSpPr>
              <p:nvPr/>
            </p:nvSpPr>
            <p:spPr bwMode="auto">
              <a:xfrm flipV="1">
                <a:off x="5796756" y="595312"/>
                <a:ext cx="1285875" cy="24447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" name="Text Box 4"/>
              <p:cNvSpPr txBox="1">
                <a:spLocks noChangeArrowheads="1"/>
              </p:cNvSpPr>
              <p:nvPr/>
            </p:nvSpPr>
            <p:spPr bwMode="auto">
              <a:xfrm>
                <a:off x="1755139" y="5390015"/>
                <a:ext cx="207102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dirty="0">
                    <a:solidFill>
                      <a:srgbClr val="CC3300"/>
                    </a:solidFill>
                    <a:latin typeface="Comic Sans MS" pitchFamily="66" charset="0"/>
                  </a:rPr>
                  <a:t>;</a:t>
                </a:r>
              </a:p>
            </p:txBody>
          </p:sp>
          <p:grpSp>
            <p:nvGrpSpPr>
              <p:cNvPr id="32" name="Group 5"/>
              <p:cNvGrpSpPr>
                <a:grpSpLocks/>
              </p:cNvGrpSpPr>
              <p:nvPr/>
            </p:nvGrpSpPr>
            <p:grpSpPr bwMode="auto">
              <a:xfrm>
                <a:off x="1953388" y="5159828"/>
                <a:ext cx="1872628" cy="951548"/>
                <a:chOff x="1975" y="1348"/>
                <a:chExt cx="2098" cy="999"/>
              </a:xfrm>
            </p:grpSpPr>
            <p:sp>
              <p:nvSpPr>
                <p:cNvPr id="33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975" y="1603"/>
                  <a:ext cx="1205" cy="4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8147" tIns="9073" rIns="18147" bIns="9073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dirty="0" err="1">
                      <a:solidFill>
                        <a:srgbClr val="CC3300"/>
                      </a:solidFill>
                      <a:latin typeface="Comic Sans MS" pitchFamily="66" charset="0"/>
                    </a:rPr>
                    <a:t>dS</a:t>
                  </a:r>
                  <a:r>
                    <a:rPr lang="it-IT" altLang="it-IT" sz="2600" baseline="-25000" dirty="0" err="1">
                      <a:solidFill>
                        <a:srgbClr val="CC3300"/>
                      </a:solidFill>
                      <a:latin typeface="Comic Sans MS" pitchFamily="66" charset="0"/>
                    </a:rPr>
                    <a:t>II</a:t>
                  </a:r>
                  <a:r>
                    <a:rPr lang="it-IT" altLang="it-IT" sz="2600" dirty="0">
                      <a:solidFill>
                        <a:srgbClr val="CC3300"/>
                      </a:solidFill>
                      <a:latin typeface="Comic Sans MS" pitchFamily="66" charset="0"/>
                    </a:rPr>
                    <a:t> = </a:t>
                  </a:r>
                </a:p>
              </p:txBody>
            </p:sp>
            <p:sp>
              <p:nvSpPr>
                <p:cNvPr id="3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184" y="1348"/>
                  <a:ext cx="860" cy="4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8147" tIns="9073" rIns="18147" bIns="9073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dirty="0" err="1">
                      <a:solidFill>
                        <a:srgbClr val="CC3300"/>
                      </a:solidFill>
                      <a:latin typeface="Comic Sans MS" pitchFamily="66" charset="0"/>
                    </a:rPr>
                    <a:t>dQ</a:t>
                  </a:r>
                  <a:r>
                    <a:rPr lang="it-IT" altLang="it-IT" sz="2600" baseline="-25000" dirty="0" err="1">
                      <a:solidFill>
                        <a:srgbClr val="CC3300"/>
                      </a:solidFill>
                      <a:latin typeface="Comic Sans MS" pitchFamily="66" charset="0"/>
                    </a:rPr>
                    <a:t>II</a:t>
                  </a:r>
                  <a:endParaRPr lang="it-IT" altLang="it-IT" sz="2600" dirty="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333" y="1908"/>
                  <a:ext cx="567" cy="4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8147" tIns="9073" rIns="18147" bIns="9073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dirty="0">
                      <a:solidFill>
                        <a:srgbClr val="CC3300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2600" baseline="-25000" dirty="0">
                      <a:solidFill>
                        <a:srgbClr val="CC3300"/>
                      </a:solidFill>
                      <a:latin typeface="Comic Sans MS" pitchFamily="66" charset="0"/>
                    </a:rPr>
                    <a:t>II</a:t>
                  </a:r>
                  <a:endParaRPr lang="it-IT" altLang="it-IT" sz="2600" dirty="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6" name="Line 9"/>
                <p:cNvSpPr>
                  <a:spLocks noChangeShapeType="1"/>
                </p:cNvSpPr>
                <p:nvPr/>
              </p:nvSpPr>
              <p:spPr bwMode="auto">
                <a:xfrm>
                  <a:off x="3209" y="1866"/>
                  <a:ext cx="864" cy="0"/>
                </a:xfrm>
                <a:prstGeom prst="line">
                  <a:avLst/>
                </a:prstGeom>
                <a:noFill/>
                <a:ln w="57150">
                  <a:solidFill>
                    <a:srgbClr val="CC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8147" tIns="9073" rIns="18147" bIns="9073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3866514" y="5390015"/>
                <a:ext cx="207102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dirty="0">
                    <a:solidFill>
                      <a:srgbClr val="CC3300"/>
                    </a:solidFill>
                    <a:latin typeface="Comic Sans MS" pitchFamily="66" charset="0"/>
                  </a:rPr>
                  <a:t>;</a:t>
                </a:r>
              </a:p>
            </p:txBody>
          </p:sp>
          <p:grpSp>
            <p:nvGrpSpPr>
              <p:cNvPr id="38" name="Group 11"/>
              <p:cNvGrpSpPr>
                <a:grpSpLocks/>
              </p:cNvGrpSpPr>
              <p:nvPr/>
            </p:nvGrpSpPr>
            <p:grpSpPr bwMode="auto">
              <a:xfrm>
                <a:off x="4055064" y="5159828"/>
                <a:ext cx="2055715" cy="951548"/>
                <a:chOff x="4437" y="1348"/>
                <a:chExt cx="2302" cy="999"/>
              </a:xfrm>
            </p:grpSpPr>
            <p:sp>
              <p:nvSpPr>
                <p:cNvPr id="3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437" y="1603"/>
                  <a:ext cx="1341" cy="4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8147" tIns="9073" rIns="18147" bIns="9073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dirty="0" err="1">
                      <a:solidFill>
                        <a:srgbClr val="CC3300"/>
                      </a:solidFill>
                      <a:latin typeface="Comic Sans MS" pitchFamily="66" charset="0"/>
                    </a:rPr>
                    <a:t>dS</a:t>
                  </a:r>
                  <a:r>
                    <a:rPr lang="it-IT" altLang="it-IT" sz="2600" baseline="-25000" dirty="0" err="1">
                      <a:solidFill>
                        <a:srgbClr val="CC3300"/>
                      </a:solidFill>
                      <a:latin typeface="Comic Sans MS" pitchFamily="66" charset="0"/>
                    </a:rPr>
                    <a:t>III</a:t>
                  </a:r>
                  <a:r>
                    <a:rPr lang="it-IT" altLang="it-IT" sz="2600" dirty="0">
                      <a:solidFill>
                        <a:srgbClr val="CC3300"/>
                      </a:solidFill>
                      <a:latin typeface="Comic Sans MS" pitchFamily="66" charset="0"/>
                    </a:rPr>
                    <a:t> = </a:t>
                  </a:r>
                </a:p>
              </p:txBody>
            </p:sp>
            <p:sp>
              <p:nvSpPr>
                <p:cNvPr id="4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693" y="1348"/>
                  <a:ext cx="996" cy="4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8147" tIns="9073" rIns="18147" bIns="9073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dirty="0" err="1">
                      <a:solidFill>
                        <a:srgbClr val="CC3300"/>
                      </a:solidFill>
                      <a:latin typeface="Comic Sans MS" pitchFamily="66" charset="0"/>
                    </a:rPr>
                    <a:t>dQ</a:t>
                  </a:r>
                  <a:r>
                    <a:rPr lang="it-IT" altLang="it-IT" sz="2600" baseline="-25000" dirty="0" err="1">
                      <a:solidFill>
                        <a:srgbClr val="CC3300"/>
                      </a:solidFill>
                      <a:latin typeface="Comic Sans MS" pitchFamily="66" charset="0"/>
                    </a:rPr>
                    <a:t>III</a:t>
                  </a:r>
                  <a:endParaRPr lang="it-IT" altLang="it-IT" sz="2600" dirty="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853" y="1908"/>
                  <a:ext cx="703" cy="4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8147" tIns="9073" rIns="18147" bIns="9073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dirty="0">
                      <a:solidFill>
                        <a:srgbClr val="CC3300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2600" baseline="-25000" dirty="0">
                      <a:solidFill>
                        <a:srgbClr val="CC3300"/>
                      </a:solidFill>
                      <a:latin typeface="Comic Sans MS" pitchFamily="66" charset="0"/>
                    </a:rPr>
                    <a:t>III</a:t>
                  </a:r>
                  <a:endParaRPr lang="it-IT" altLang="it-IT" sz="2600" dirty="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" name="Line 15"/>
                <p:cNvSpPr>
                  <a:spLocks noChangeShapeType="1"/>
                </p:cNvSpPr>
                <p:nvPr/>
              </p:nvSpPr>
              <p:spPr bwMode="auto">
                <a:xfrm>
                  <a:off x="5707" y="1842"/>
                  <a:ext cx="1032" cy="0"/>
                </a:xfrm>
                <a:prstGeom prst="line">
                  <a:avLst/>
                </a:prstGeom>
                <a:noFill/>
                <a:ln w="57150">
                  <a:solidFill>
                    <a:srgbClr val="CC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8147" tIns="9073" rIns="18147" bIns="9073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3" name="Text Box 16"/>
              <p:cNvSpPr txBox="1">
                <a:spLocks noChangeArrowheads="1"/>
              </p:cNvSpPr>
              <p:nvPr/>
            </p:nvSpPr>
            <p:spPr bwMode="auto">
              <a:xfrm>
                <a:off x="6109651" y="5304290"/>
                <a:ext cx="33213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dirty="0">
                    <a:solidFill>
                      <a:srgbClr val="CC3300"/>
                    </a:solidFill>
                    <a:latin typeface="Comic Sans MS" pitchFamily="66" charset="0"/>
                  </a:rPr>
                  <a:t>…</a:t>
                </a:r>
              </a:p>
            </p:txBody>
          </p:sp>
          <p:sp>
            <p:nvSpPr>
              <p:cNvPr id="44" name="Text Box 17"/>
              <p:cNvSpPr txBox="1">
                <a:spLocks noChangeArrowheads="1"/>
              </p:cNvSpPr>
              <p:nvPr/>
            </p:nvSpPr>
            <p:spPr bwMode="auto">
              <a:xfrm>
                <a:off x="6355714" y="5304290"/>
                <a:ext cx="633501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dirty="0" err="1">
                    <a:solidFill>
                      <a:srgbClr val="CC3300"/>
                    </a:solidFill>
                    <a:latin typeface="Comic Sans MS" pitchFamily="66" charset="0"/>
                  </a:rPr>
                  <a:t>ecc</a:t>
                </a:r>
                <a:endParaRPr lang="it-IT" altLang="it-IT" sz="2600" dirty="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45" name="Group 19"/>
              <p:cNvGrpSpPr>
                <a:grpSpLocks/>
              </p:cNvGrpSpPr>
              <p:nvPr/>
            </p:nvGrpSpPr>
            <p:grpSpPr bwMode="auto">
              <a:xfrm>
                <a:off x="214307" y="5159829"/>
                <a:ext cx="1517255" cy="951548"/>
                <a:chOff x="32" y="4672"/>
                <a:chExt cx="1699" cy="999"/>
              </a:xfrm>
            </p:grpSpPr>
            <p:sp>
              <p:nvSpPr>
                <p:cNvPr id="4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2" y="4951"/>
                  <a:ext cx="845" cy="4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8147" tIns="9073" rIns="18147" bIns="9073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dirty="0" err="1">
                      <a:solidFill>
                        <a:srgbClr val="CC3300"/>
                      </a:solidFill>
                      <a:latin typeface="Comic Sans MS" pitchFamily="66" charset="0"/>
                    </a:rPr>
                    <a:t>dS</a:t>
                  </a:r>
                  <a:r>
                    <a:rPr lang="it-IT" altLang="it-IT" sz="2600" baseline="-25000" dirty="0" err="1">
                      <a:solidFill>
                        <a:srgbClr val="CC3300"/>
                      </a:solidFill>
                      <a:latin typeface="Comic Sans MS" pitchFamily="66" charset="0"/>
                    </a:rPr>
                    <a:t>I</a:t>
                  </a:r>
                  <a:r>
                    <a:rPr lang="it-IT" altLang="it-IT" sz="2600" dirty="0">
                      <a:solidFill>
                        <a:srgbClr val="CC3300"/>
                      </a:solidFill>
                      <a:latin typeface="Comic Sans MS" pitchFamily="66" charset="0"/>
                    </a:rPr>
                    <a:t>=</a:t>
                  </a:r>
                </a:p>
              </p:txBody>
            </p:sp>
            <p:sp>
              <p:nvSpPr>
                <p:cNvPr id="4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008" y="4672"/>
                  <a:ext cx="723" cy="4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8147" tIns="9073" rIns="18147" bIns="9073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>
                      <a:solidFill>
                        <a:srgbClr val="CC3300"/>
                      </a:solidFill>
                      <a:latin typeface="Comic Sans MS" pitchFamily="66" charset="0"/>
                    </a:rPr>
                    <a:t>dQ</a:t>
                  </a:r>
                  <a:r>
                    <a:rPr lang="it-IT" altLang="it-IT" sz="2600" baseline="-25000">
                      <a:solidFill>
                        <a:srgbClr val="CC3300"/>
                      </a:solidFill>
                      <a:latin typeface="Comic Sans MS" pitchFamily="66" charset="0"/>
                    </a:rPr>
                    <a:t>I</a:t>
                  </a:r>
                  <a:endParaRPr lang="it-IT" altLang="it-IT" sz="260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146" y="5232"/>
                  <a:ext cx="431" cy="4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8147" tIns="9073" rIns="18147" bIns="9073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>
                      <a:solidFill>
                        <a:srgbClr val="CC3300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2600" baseline="-25000">
                      <a:solidFill>
                        <a:srgbClr val="CC3300"/>
                      </a:solidFill>
                      <a:latin typeface="Comic Sans MS" pitchFamily="66" charset="0"/>
                    </a:rPr>
                    <a:t>I</a:t>
                  </a:r>
                  <a:endParaRPr lang="it-IT" altLang="it-IT" sz="260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9" name="Line 23"/>
                <p:cNvSpPr>
                  <a:spLocks noChangeShapeType="1"/>
                </p:cNvSpPr>
                <p:nvPr/>
              </p:nvSpPr>
              <p:spPr bwMode="auto">
                <a:xfrm>
                  <a:off x="1011" y="5190"/>
                  <a:ext cx="624" cy="0"/>
                </a:xfrm>
                <a:prstGeom prst="line">
                  <a:avLst/>
                </a:prstGeom>
                <a:noFill/>
                <a:ln w="57150">
                  <a:solidFill>
                    <a:srgbClr val="CC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8147" tIns="9073" rIns="18147" bIns="9073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52" name="Gruppo 51"/>
          <p:cNvGrpSpPr/>
          <p:nvPr/>
        </p:nvGrpSpPr>
        <p:grpSpPr>
          <a:xfrm>
            <a:off x="8644625" y="4945515"/>
            <a:ext cx="1851025" cy="1671320"/>
            <a:chOff x="6416677" y="4507707"/>
            <a:chExt cx="1851025" cy="1671320"/>
          </a:xfrm>
        </p:grpSpPr>
        <p:sp>
          <p:nvSpPr>
            <p:cNvPr id="53" name="Rettangolo 52"/>
            <p:cNvSpPr/>
            <p:nvPr/>
          </p:nvSpPr>
          <p:spPr bwMode="auto">
            <a:xfrm>
              <a:off x="6416677" y="4507707"/>
              <a:ext cx="1851025" cy="167132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" name="Rectangle 38"/>
            <p:cNvSpPr>
              <a:spLocks noChangeArrowheads="1"/>
            </p:cNvSpPr>
            <p:nvPr/>
          </p:nvSpPr>
          <p:spPr bwMode="auto">
            <a:xfrm>
              <a:off x="6733322" y="4847590"/>
              <a:ext cx="336946" cy="453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</a:t>
              </a:r>
            </a:p>
          </p:txBody>
        </p:sp>
        <p:sp>
          <p:nvSpPr>
            <p:cNvPr id="55" name="Rectangle 39"/>
            <p:cNvSpPr>
              <a:spLocks noChangeArrowheads="1"/>
            </p:cNvSpPr>
            <p:nvPr/>
          </p:nvSpPr>
          <p:spPr bwMode="auto">
            <a:xfrm>
              <a:off x="6728560" y="5509578"/>
              <a:ext cx="336946" cy="453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</a:t>
              </a:r>
            </a:p>
          </p:txBody>
        </p:sp>
        <p:sp>
          <p:nvSpPr>
            <p:cNvPr id="56" name="Rectangle 40"/>
            <p:cNvSpPr>
              <a:spLocks noChangeArrowheads="1"/>
            </p:cNvSpPr>
            <p:nvPr/>
          </p:nvSpPr>
          <p:spPr bwMode="auto">
            <a:xfrm>
              <a:off x="6744435" y="5179378"/>
              <a:ext cx="235956" cy="453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</a:t>
              </a:r>
              <a:endParaRPr lang="it-IT" altLang="it-IT" sz="2600">
                <a:solidFill>
                  <a:srgbClr val="CC3300"/>
                </a:solidFill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57" name="Text Box 41"/>
            <p:cNvSpPr txBox="1">
              <a:spLocks noChangeArrowheads="1"/>
            </p:cNvSpPr>
            <p:nvPr/>
          </p:nvSpPr>
          <p:spPr bwMode="auto">
            <a:xfrm>
              <a:off x="6971447" y="4641215"/>
              <a:ext cx="868363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 dirty="0">
                  <a:solidFill>
                    <a:srgbClr val="CC3300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58" name="Text Box 42"/>
            <p:cNvSpPr txBox="1">
              <a:spLocks noChangeArrowheads="1"/>
            </p:cNvSpPr>
            <p:nvPr/>
          </p:nvSpPr>
          <p:spPr bwMode="auto">
            <a:xfrm>
              <a:off x="6801585" y="5808028"/>
              <a:ext cx="868362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 dirty="0">
                  <a:solidFill>
                    <a:srgbClr val="CC3300"/>
                  </a:solidFill>
                  <a:latin typeface="Comic Sans MS" pitchFamily="66" charset="0"/>
                </a:rPr>
                <a:t>373K</a:t>
              </a:r>
            </a:p>
          </p:txBody>
        </p:sp>
        <p:grpSp>
          <p:nvGrpSpPr>
            <p:cNvPr id="59" name="Group 43"/>
            <p:cNvGrpSpPr>
              <a:grpSpLocks/>
            </p:cNvGrpSpPr>
            <p:nvPr/>
          </p:nvGrpSpPr>
          <p:grpSpPr bwMode="auto">
            <a:xfrm>
              <a:off x="7041298" y="4907916"/>
              <a:ext cx="557298" cy="936964"/>
              <a:chOff x="4110" y="3160"/>
              <a:chExt cx="624" cy="984"/>
            </a:xfrm>
          </p:grpSpPr>
          <p:sp>
            <p:nvSpPr>
              <p:cNvPr id="60" name="Text Box 44"/>
              <p:cNvSpPr txBox="1">
                <a:spLocks noChangeArrowheads="1"/>
              </p:cNvSpPr>
              <p:nvPr/>
            </p:nvSpPr>
            <p:spPr bwMode="auto">
              <a:xfrm>
                <a:off x="4141" y="3160"/>
                <a:ext cx="554" cy="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 dirty="0" err="1">
                    <a:solidFill>
                      <a:srgbClr val="CC3300"/>
                    </a:solidFill>
                    <a:latin typeface="Comic Sans MS" pitchFamily="66" charset="0"/>
                  </a:rPr>
                  <a:t>dQ</a:t>
                </a:r>
                <a:endParaRPr lang="it-IT" altLang="it-IT" sz="2600" b="1" dirty="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" name="Text Box 45"/>
              <p:cNvSpPr txBox="1">
                <a:spLocks noChangeArrowheads="1"/>
              </p:cNvSpPr>
              <p:nvPr/>
            </p:nvSpPr>
            <p:spPr bwMode="auto">
              <a:xfrm>
                <a:off x="4176" y="3720"/>
                <a:ext cx="261" cy="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>
                    <a:solidFill>
                      <a:srgbClr val="CC3300"/>
                    </a:solidFill>
                    <a:latin typeface="Comic Sans MS" pitchFamily="66" charset="0"/>
                  </a:rPr>
                  <a:t>T</a:t>
                </a:r>
              </a:p>
            </p:txBody>
          </p:sp>
          <p:sp>
            <p:nvSpPr>
              <p:cNvPr id="62" name="Line 46"/>
              <p:cNvSpPr>
                <a:spLocks noChangeShapeType="1"/>
              </p:cNvSpPr>
              <p:nvPr/>
            </p:nvSpPr>
            <p:spPr bwMode="auto">
              <a:xfrm>
                <a:off x="4110" y="3678"/>
                <a:ext cx="624" cy="1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65" name="Oval 69"/>
          <p:cNvSpPr>
            <a:spLocks noChangeArrowheads="1"/>
          </p:cNvSpPr>
          <p:nvPr/>
        </p:nvSpPr>
        <p:spPr bwMode="auto">
          <a:xfrm>
            <a:off x="8032585" y="832291"/>
            <a:ext cx="85725" cy="85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7" name="Line 12"/>
          <p:cNvSpPr>
            <a:spLocks noChangeShapeType="1"/>
          </p:cNvSpPr>
          <p:nvPr/>
        </p:nvSpPr>
        <p:spPr bwMode="auto">
          <a:xfrm>
            <a:off x="4089234" y="2819840"/>
            <a:ext cx="480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" name="Line 53"/>
          <p:cNvSpPr>
            <a:spLocks noChangeShapeType="1"/>
          </p:cNvSpPr>
          <p:nvPr/>
        </p:nvSpPr>
        <p:spPr bwMode="auto">
          <a:xfrm flipV="1">
            <a:off x="4775034" y="2480116"/>
            <a:ext cx="0" cy="339725"/>
          </a:xfrm>
          <a:prstGeom prst="line">
            <a:avLst/>
          </a:prstGeom>
          <a:noFill/>
          <a:ln w="38100">
            <a:solidFill>
              <a:srgbClr val="0066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" name="Text Box 68"/>
          <p:cNvSpPr txBox="1">
            <a:spLocks noChangeArrowheads="1"/>
          </p:cNvSpPr>
          <p:nvPr/>
        </p:nvSpPr>
        <p:spPr bwMode="auto">
          <a:xfrm>
            <a:off x="8898560" y="2643628"/>
            <a:ext cx="738201" cy="35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omic Sans MS" pitchFamily="66" charset="0"/>
              </a:rPr>
              <a:t>T (K)</a:t>
            </a:r>
            <a:endParaRPr lang="it-IT" altLang="it-IT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4" name="Text Box 70"/>
          <p:cNvSpPr txBox="1">
            <a:spLocks noChangeArrowheads="1"/>
          </p:cNvSpPr>
          <p:nvPr/>
        </p:nvSpPr>
        <p:spPr bwMode="auto">
          <a:xfrm>
            <a:off x="1764499" y="459864"/>
            <a:ext cx="2157412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dirty="0">
                <a:solidFill>
                  <a:srgbClr val="000099"/>
                </a:solidFill>
                <a:latin typeface="Comic Sans MS" pitchFamily="66" charset="0"/>
              </a:rPr>
              <a:t>(p = </a:t>
            </a:r>
            <a:r>
              <a:rPr lang="it-IT" altLang="it-IT" sz="2000" dirty="0" err="1">
                <a:solidFill>
                  <a:srgbClr val="000099"/>
                </a:solidFill>
                <a:latin typeface="Comic Sans MS" pitchFamily="66" charset="0"/>
              </a:rPr>
              <a:t>cost</a:t>
            </a:r>
            <a:r>
              <a:rPr lang="it-IT" altLang="it-IT" sz="2000" dirty="0">
                <a:solidFill>
                  <a:srgbClr val="000099"/>
                </a:solidFill>
                <a:latin typeface="Comic Sans MS" pitchFamily="66" charset="0"/>
              </a:rPr>
              <a:t> = 1 atm)</a:t>
            </a:r>
          </a:p>
        </p:txBody>
      </p:sp>
      <p:grpSp>
        <p:nvGrpSpPr>
          <p:cNvPr id="75" name="Gruppo 74"/>
          <p:cNvGrpSpPr/>
          <p:nvPr/>
        </p:nvGrpSpPr>
        <p:grpSpPr>
          <a:xfrm>
            <a:off x="4590090" y="1393950"/>
            <a:ext cx="1114425" cy="1076960"/>
            <a:chOff x="7979092" y="4884830"/>
            <a:chExt cx="1114425" cy="1076960"/>
          </a:xfrm>
        </p:grpSpPr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7979092" y="5091205"/>
              <a:ext cx="336946" cy="453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</a:t>
              </a: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7980680" y="5419395"/>
              <a:ext cx="336946" cy="453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</a:t>
              </a:r>
            </a:p>
          </p:txBody>
        </p:sp>
        <p:sp>
          <p:nvSpPr>
            <p:cNvPr id="78" name="Text Box 27"/>
            <p:cNvSpPr txBox="1">
              <a:spLocks noChangeArrowheads="1"/>
            </p:cNvSpPr>
            <p:nvPr/>
          </p:nvSpPr>
          <p:spPr bwMode="auto">
            <a:xfrm>
              <a:off x="8223567" y="4884830"/>
              <a:ext cx="869950" cy="26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 b="1" dirty="0">
                  <a:solidFill>
                    <a:srgbClr val="FF0000"/>
                  </a:solidFill>
                  <a:latin typeface="Comic Sans MS" pitchFamily="66" charset="0"/>
                </a:rPr>
                <a:t>273K</a:t>
              </a:r>
            </a:p>
          </p:txBody>
        </p:sp>
        <p:sp>
          <p:nvSpPr>
            <p:cNvPr id="79" name="Text Box 28"/>
            <p:cNvSpPr txBox="1">
              <a:spLocks noChangeArrowheads="1"/>
            </p:cNvSpPr>
            <p:nvPr/>
          </p:nvSpPr>
          <p:spPr bwMode="auto">
            <a:xfrm>
              <a:off x="8076431" y="5692490"/>
              <a:ext cx="868362" cy="26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 b="1" dirty="0">
                  <a:solidFill>
                    <a:srgbClr val="FF0000"/>
                  </a:solidFill>
                  <a:latin typeface="Comic Sans MS" pitchFamily="66" charset="0"/>
                </a:rPr>
                <a:t>0</a:t>
              </a:r>
            </a:p>
          </p:txBody>
        </p:sp>
        <p:grpSp>
          <p:nvGrpSpPr>
            <p:cNvPr id="80" name="Group 29"/>
            <p:cNvGrpSpPr>
              <a:grpSpLocks/>
            </p:cNvGrpSpPr>
            <p:nvPr/>
          </p:nvGrpSpPr>
          <p:grpSpPr bwMode="auto">
            <a:xfrm>
              <a:off x="8242756" y="5151532"/>
              <a:ext cx="398000" cy="658922"/>
              <a:chOff x="1543" y="3184"/>
              <a:chExt cx="446" cy="692"/>
            </a:xfrm>
          </p:grpSpPr>
          <p:sp>
            <p:nvSpPr>
              <p:cNvPr id="81" name="Text Box 30"/>
              <p:cNvSpPr txBox="1">
                <a:spLocks noChangeArrowheads="1"/>
              </p:cNvSpPr>
              <p:nvPr/>
            </p:nvSpPr>
            <p:spPr bwMode="auto">
              <a:xfrm>
                <a:off x="1645" y="3184"/>
                <a:ext cx="344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 err="1">
                    <a:solidFill>
                      <a:srgbClr val="FF0000"/>
                    </a:solidFill>
                    <a:latin typeface="Comic Sans MS" pitchFamily="66" charset="0"/>
                  </a:rPr>
                  <a:t>dQ</a:t>
                </a:r>
                <a:endParaRPr lang="it-IT" altLang="it-IT" sz="1600" b="1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2" name="Text Box 31"/>
              <p:cNvSpPr txBox="1">
                <a:spLocks noChangeArrowheads="1"/>
              </p:cNvSpPr>
              <p:nvPr/>
            </p:nvSpPr>
            <p:spPr bwMode="auto">
              <a:xfrm>
                <a:off x="1654" y="3614"/>
                <a:ext cx="164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dirty="0">
                    <a:solidFill>
                      <a:srgbClr val="FF0000"/>
                    </a:solidFill>
                    <a:latin typeface="Comic Sans MS" pitchFamily="66" charset="0"/>
                  </a:rPr>
                  <a:t>T</a:t>
                </a:r>
              </a:p>
            </p:txBody>
          </p:sp>
          <p:sp>
            <p:nvSpPr>
              <p:cNvPr id="83" name="Line 32"/>
              <p:cNvSpPr>
                <a:spLocks noChangeShapeType="1"/>
              </p:cNvSpPr>
              <p:nvPr/>
            </p:nvSpPr>
            <p:spPr bwMode="auto">
              <a:xfrm>
                <a:off x="1543" y="3540"/>
                <a:ext cx="44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1" tIns="1801" rIns="3601" bIns="1801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84" name="Gruppo 83"/>
          <p:cNvGrpSpPr/>
          <p:nvPr/>
        </p:nvGrpSpPr>
        <p:grpSpPr>
          <a:xfrm>
            <a:off x="6034166" y="316088"/>
            <a:ext cx="1219114" cy="2004021"/>
            <a:chOff x="3941813" y="11435"/>
            <a:chExt cx="1219114" cy="2004021"/>
          </a:xfrm>
        </p:grpSpPr>
        <p:grpSp>
          <p:nvGrpSpPr>
            <p:cNvPr id="85" name="Gruppo 84"/>
            <p:cNvGrpSpPr/>
            <p:nvPr/>
          </p:nvGrpSpPr>
          <p:grpSpPr>
            <a:xfrm>
              <a:off x="4122969" y="1325936"/>
              <a:ext cx="1030510" cy="689520"/>
              <a:chOff x="5735066" y="3361220"/>
              <a:chExt cx="1030510" cy="689520"/>
            </a:xfrm>
          </p:grpSpPr>
          <p:sp>
            <p:nvSpPr>
              <p:cNvPr id="96" name="Text Box 27"/>
              <p:cNvSpPr txBox="1">
                <a:spLocks noChangeArrowheads="1"/>
              </p:cNvSpPr>
              <p:nvPr/>
            </p:nvSpPr>
            <p:spPr bwMode="auto">
              <a:xfrm>
                <a:off x="5735066" y="3551402"/>
                <a:ext cx="579504" cy="2979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  <a:sym typeface="Symbol" pitchFamily="18" charset="2"/>
                  </a:rPr>
                  <a:t></a:t>
                </a: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rPr>
                  <a:t>S</a:t>
                </a:r>
                <a:r>
                  <a:rPr lang="it-IT" altLang="it-IT" sz="16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F</a:t>
                </a: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rPr>
                  <a:t>=</a:t>
                </a:r>
              </a:p>
            </p:txBody>
          </p:sp>
          <p:sp>
            <p:nvSpPr>
              <p:cNvPr id="97" name="Text Box 28"/>
              <p:cNvSpPr txBox="1">
                <a:spLocks noChangeArrowheads="1"/>
              </p:cNvSpPr>
              <p:nvPr/>
            </p:nvSpPr>
            <p:spPr bwMode="auto">
              <a:xfrm>
                <a:off x="6338049" y="3361220"/>
                <a:ext cx="366305" cy="2979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rPr>
                  <a:t>Q</a:t>
                </a:r>
                <a:r>
                  <a:rPr lang="it-IT" altLang="it-IT" sz="16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F</a:t>
                </a:r>
                <a:endParaRPr lang="it-IT" altLang="it-IT" sz="1600" b="1" dirty="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8" name="Text Box 29"/>
              <p:cNvSpPr txBox="1">
                <a:spLocks noChangeArrowheads="1"/>
              </p:cNvSpPr>
              <p:nvPr/>
            </p:nvSpPr>
            <p:spPr bwMode="auto">
              <a:xfrm>
                <a:off x="6351776" y="3752813"/>
                <a:ext cx="329436" cy="2979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rPr>
                  <a:t>T</a:t>
                </a:r>
                <a:r>
                  <a:rPr lang="it-IT" altLang="it-IT" sz="16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F</a:t>
                </a:r>
                <a:endParaRPr lang="it-IT" altLang="it-IT" sz="1600" b="1" dirty="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9" name="Line 30"/>
              <p:cNvSpPr>
                <a:spLocks noChangeShapeType="1"/>
              </p:cNvSpPr>
              <p:nvPr/>
            </p:nvSpPr>
            <p:spPr bwMode="auto">
              <a:xfrm>
                <a:off x="6276829" y="3717007"/>
                <a:ext cx="488747" cy="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16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6" name="Gruppo 85"/>
            <p:cNvGrpSpPr/>
            <p:nvPr/>
          </p:nvGrpSpPr>
          <p:grpSpPr>
            <a:xfrm>
              <a:off x="4046502" y="11435"/>
              <a:ext cx="1114425" cy="1087120"/>
              <a:chOff x="7979092" y="4884830"/>
              <a:chExt cx="1114425" cy="1087120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979092" y="5091205"/>
                <a:ext cx="33694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dirty="0">
                    <a:solidFill>
                      <a:srgbClr val="CC3300"/>
                    </a:solidFill>
                    <a:latin typeface="Comic Sans MS" pitchFamily="66" charset="0"/>
                    <a:sym typeface="Symbol" pitchFamily="18" charset="2"/>
                  </a:rPr>
                  <a:t></a:t>
                </a:r>
              </a:p>
            </p:txBody>
          </p:sp>
          <p:sp>
            <p:nvSpPr>
              <p:cNvPr id="89" name="Rectangle 25"/>
              <p:cNvSpPr>
                <a:spLocks noChangeArrowheads="1"/>
              </p:cNvSpPr>
              <p:nvPr/>
            </p:nvSpPr>
            <p:spPr bwMode="auto">
              <a:xfrm>
                <a:off x="7980680" y="5419395"/>
                <a:ext cx="336946" cy="453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dirty="0">
                    <a:solidFill>
                      <a:srgbClr val="CC3300"/>
                    </a:solidFill>
                    <a:latin typeface="Comic Sans MS" pitchFamily="66" charset="0"/>
                    <a:sym typeface="Symbol" pitchFamily="18" charset="2"/>
                  </a:rPr>
                  <a:t></a:t>
                </a:r>
              </a:p>
            </p:txBody>
          </p:sp>
          <p:sp>
            <p:nvSpPr>
              <p:cNvPr id="90" name="Text Box 27"/>
              <p:cNvSpPr txBox="1">
                <a:spLocks noChangeArrowheads="1"/>
              </p:cNvSpPr>
              <p:nvPr/>
            </p:nvSpPr>
            <p:spPr bwMode="auto">
              <a:xfrm>
                <a:off x="8223567" y="4884830"/>
                <a:ext cx="869950" cy="269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 b="1" dirty="0">
                    <a:solidFill>
                      <a:srgbClr val="FF0000"/>
                    </a:solidFill>
                    <a:latin typeface="Comic Sans MS" pitchFamily="66" charset="0"/>
                  </a:rPr>
                  <a:t>373K</a:t>
                </a:r>
              </a:p>
            </p:txBody>
          </p:sp>
          <p:sp>
            <p:nvSpPr>
              <p:cNvPr id="91" name="Text Box 28"/>
              <p:cNvSpPr txBox="1">
                <a:spLocks noChangeArrowheads="1"/>
              </p:cNvSpPr>
              <p:nvPr/>
            </p:nvSpPr>
            <p:spPr bwMode="auto">
              <a:xfrm>
                <a:off x="8076431" y="5702650"/>
                <a:ext cx="868362" cy="269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 b="1" dirty="0">
                    <a:solidFill>
                      <a:srgbClr val="FF0000"/>
                    </a:solidFill>
                    <a:latin typeface="Comic Sans MS" pitchFamily="66" charset="0"/>
                  </a:rPr>
                  <a:t>273</a:t>
                </a:r>
              </a:p>
            </p:txBody>
          </p:sp>
          <p:grpSp>
            <p:nvGrpSpPr>
              <p:cNvPr id="92" name="Group 29"/>
              <p:cNvGrpSpPr>
                <a:grpSpLocks/>
              </p:cNvGrpSpPr>
              <p:nvPr/>
            </p:nvGrpSpPr>
            <p:grpSpPr bwMode="auto">
              <a:xfrm>
                <a:off x="8333778" y="5151534"/>
                <a:ext cx="398000" cy="637974"/>
                <a:chOff x="1645" y="3184"/>
                <a:chExt cx="446" cy="670"/>
              </a:xfrm>
            </p:grpSpPr>
            <p:sp>
              <p:nvSpPr>
                <p:cNvPr id="9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747" y="3184"/>
                  <a:ext cx="344" cy="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600" b="1" dirty="0" err="1">
                      <a:solidFill>
                        <a:srgbClr val="FF0000"/>
                      </a:solidFill>
                      <a:latin typeface="Comic Sans MS" pitchFamily="66" charset="0"/>
                    </a:rPr>
                    <a:t>dQ</a:t>
                  </a:r>
                  <a:endParaRPr lang="it-IT" altLang="it-IT" sz="1600" b="1" dirty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94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756" y="3592"/>
                  <a:ext cx="164" cy="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600" dirty="0">
                      <a:solidFill>
                        <a:srgbClr val="FF0000"/>
                      </a:solidFill>
                      <a:latin typeface="Comic Sans MS" pitchFamily="66" charset="0"/>
                    </a:rPr>
                    <a:t>T</a:t>
                  </a:r>
                </a:p>
              </p:txBody>
            </p:sp>
            <p:sp>
              <p:nvSpPr>
                <p:cNvPr id="95" name="Line 32"/>
                <p:cNvSpPr>
                  <a:spLocks noChangeShapeType="1"/>
                </p:cNvSpPr>
                <p:nvPr/>
              </p:nvSpPr>
              <p:spPr bwMode="auto">
                <a:xfrm>
                  <a:off x="1645" y="3540"/>
                  <a:ext cx="446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3601" tIns="1801" rIns="3601" bIns="1801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cxnSp>
          <p:nvCxnSpPr>
            <p:cNvPr id="87" name="Connettore 2 86"/>
            <p:cNvCxnSpPr/>
            <p:nvPr/>
          </p:nvCxnSpPr>
          <p:spPr bwMode="auto">
            <a:xfrm flipH="1" flipV="1">
              <a:off x="3941813" y="1240649"/>
              <a:ext cx="404055" cy="27051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1" name="Gruppo 100"/>
          <p:cNvGrpSpPr/>
          <p:nvPr/>
        </p:nvGrpSpPr>
        <p:grpSpPr>
          <a:xfrm>
            <a:off x="8710517" y="185689"/>
            <a:ext cx="1114425" cy="1076960"/>
            <a:chOff x="7950535" y="4758347"/>
            <a:chExt cx="1114425" cy="1076960"/>
          </a:xfrm>
        </p:grpSpPr>
        <p:sp>
          <p:nvSpPr>
            <p:cNvPr id="102" name="Rectangle 24"/>
            <p:cNvSpPr>
              <a:spLocks noChangeArrowheads="1"/>
            </p:cNvSpPr>
            <p:nvPr/>
          </p:nvSpPr>
          <p:spPr bwMode="auto">
            <a:xfrm>
              <a:off x="7950535" y="4964722"/>
              <a:ext cx="336946" cy="453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</a:t>
              </a:r>
            </a:p>
          </p:txBody>
        </p:sp>
        <p:sp>
          <p:nvSpPr>
            <p:cNvPr id="103" name="Rectangle 25"/>
            <p:cNvSpPr>
              <a:spLocks noChangeArrowheads="1"/>
            </p:cNvSpPr>
            <p:nvPr/>
          </p:nvSpPr>
          <p:spPr bwMode="auto">
            <a:xfrm>
              <a:off x="7952123" y="5292912"/>
              <a:ext cx="336946" cy="453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CC3300"/>
                  </a:solidFill>
                  <a:latin typeface="Comic Sans MS" pitchFamily="66" charset="0"/>
                  <a:sym typeface="Symbol" pitchFamily="18" charset="2"/>
                </a:rPr>
                <a:t></a:t>
              </a:r>
            </a:p>
          </p:txBody>
        </p:sp>
        <p:sp>
          <p:nvSpPr>
            <p:cNvPr id="104" name="Text Box 27"/>
            <p:cNvSpPr txBox="1">
              <a:spLocks noChangeArrowheads="1"/>
            </p:cNvSpPr>
            <p:nvPr/>
          </p:nvSpPr>
          <p:spPr bwMode="auto">
            <a:xfrm>
              <a:off x="8195010" y="4758347"/>
              <a:ext cx="869950" cy="26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 b="1" dirty="0">
                  <a:solidFill>
                    <a:srgbClr val="FF0000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105" name="Text Box 28"/>
            <p:cNvSpPr txBox="1">
              <a:spLocks noChangeArrowheads="1"/>
            </p:cNvSpPr>
            <p:nvPr/>
          </p:nvSpPr>
          <p:spPr bwMode="auto">
            <a:xfrm>
              <a:off x="8047874" y="5566007"/>
              <a:ext cx="868362" cy="26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 b="1" dirty="0">
                  <a:solidFill>
                    <a:srgbClr val="FF0000"/>
                  </a:solidFill>
                  <a:latin typeface="Comic Sans MS" pitchFamily="66" charset="0"/>
                </a:rPr>
                <a:t>373</a:t>
              </a:r>
            </a:p>
          </p:txBody>
        </p:sp>
        <p:grpSp>
          <p:nvGrpSpPr>
            <p:cNvPr id="106" name="Group 29"/>
            <p:cNvGrpSpPr>
              <a:grpSpLocks/>
            </p:cNvGrpSpPr>
            <p:nvPr/>
          </p:nvGrpSpPr>
          <p:grpSpPr bwMode="auto">
            <a:xfrm>
              <a:off x="8214201" y="5024889"/>
              <a:ext cx="398000" cy="601790"/>
              <a:chOff x="1511" y="3051"/>
              <a:chExt cx="446" cy="632"/>
            </a:xfrm>
          </p:grpSpPr>
          <p:sp>
            <p:nvSpPr>
              <p:cNvPr id="107" name="Text Box 30"/>
              <p:cNvSpPr txBox="1">
                <a:spLocks noChangeArrowheads="1"/>
              </p:cNvSpPr>
              <p:nvPr/>
            </p:nvSpPr>
            <p:spPr bwMode="auto">
              <a:xfrm>
                <a:off x="1613" y="3051"/>
                <a:ext cx="344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 err="1">
                    <a:solidFill>
                      <a:srgbClr val="FF0000"/>
                    </a:solidFill>
                    <a:latin typeface="Comic Sans MS" pitchFamily="66" charset="0"/>
                  </a:rPr>
                  <a:t>dQ</a:t>
                </a:r>
                <a:endParaRPr lang="it-IT" altLang="it-IT" sz="1600" b="1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8" name="Text Box 31"/>
              <p:cNvSpPr txBox="1">
                <a:spLocks noChangeArrowheads="1"/>
              </p:cNvSpPr>
              <p:nvPr/>
            </p:nvSpPr>
            <p:spPr bwMode="auto">
              <a:xfrm>
                <a:off x="1678" y="3421"/>
                <a:ext cx="164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1" tIns="1801" rIns="3601" bIns="1801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dirty="0">
                    <a:solidFill>
                      <a:srgbClr val="FF0000"/>
                    </a:solidFill>
                    <a:latin typeface="Comic Sans MS" pitchFamily="66" charset="0"/>
                  </a:rPr>
                  <a:t>T</a:t>
                </a:r>
              </a:p>
            </p:txBody>
          </p:sp>
          <p:sp>
            <p:nvSpPr>
              <p:cNvPr id="109" name="Line 32"/>
              <p:cNvSpPr>
                <a:spLocks noChangeShapeType="1"/>
              </p:cNvSpPr>
              <p:nvPr/>
            </p:nvSpPr>
            <p:spPr bwMode="auto">
              <a:xfrm>
                <a:off x="1511" y="3407"/>
                <a:ext cx="44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1" tIns="1801" rIns="3601" bIns="1801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8" name="Gruppo 27"/>
          <p:cNvGrpSpPr/>
          <p:nvPr/>
        </p:nvGrpSpPr>
        <p:grpSpPr>
          <a:xfrm>
            <a:off x="7503873" y="1133908"/>
            <a:ext cx="1950007" cy="1037237"/>
            <a:chOff x="5908752" y="971347"/>
            <a:chExt cx="1950007" cy="1037237"/>
          </a:xfrm>
        </p:grpSpPr>
        <p:grpSp>
          <p:nvGrpSpPr>
            <p:cNvPr id="111" name="Gruppo 110"/>
            <p:cNvGrpSpPr/>
            <p:nvPr/>
          </p:nvGrpSpPr>
          <p:grpSpPr>
            <a:xfrm>
              <a:off x="6828249" y="1319064"/>
              <a:ext cx="1030510" cy="689520"/>
              <a:chOff x="5735066" y="3361220"/>
              <a:chExt cx="1030510" cy="689520"/>
            </a:xfrm>
          </p:grpSpPr>
          <p:sp>
            <p:nvSpPr>
              <p:cNvPr id="122" name="Text Box 27"/>
              <p:cNvSpPr txBox="1">
                <a:spLocks noChangeArrowheads="1"/>
              </p:cNvSpPr>
              <p:nvPr/>
            </p:nvSpPr>
            <p:spPr bwMode="auto">
              <a:xfrm>
                <a:off x="5735066" y="3551402"/>
                <a:ext cx="581107" cy="2979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  <a:sym typeface="Symbol" pitchFamily="18" charset="2"/>
                  </a:rPr>
                  <a:t></a:t>
                </a: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rPr>
                  <a:t>S</a:t>
                </a:r>
                <a:r>
                  <a:rPr lang="it-IT" altLang="it-IT" sz="16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E</a:t>
                </a: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rPr>
                  <a:t>=</a:t>
                </a:r>
              </a:p>
            </p:txBody>
          </p:sp>
          <p:sp>
            <p:nvSpPr>
              <p:cNvPr id="123" name="Text Box 28"/>
              <p:cNvSpPr txBox="1">
                <a:spLocks noChangeArrowheads="1"/>
              </p:cNvSpPr>
              <p:nvPr/>
            </p:nvSpPr>
            <p:spPr bwMode="auto">
              <a:xfrm>
                <a:off x="6338049" y="3361220"/>
                <a:ext cx="367908" cy="2979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rPr>
                  <a:t>Q</a:t>
                </a:r>
                <a:r>
                  <a:rPr lang="it-IT" altLang="it-IT" sz="16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E</a:t>
                </a:r>
                <a:endParaRPr lang="it-IT" altLang="it-IT" sz="1600" b="1" dirty="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24" name="Text Box 29"/>
              <p:cNvSpPr txBox="1">
                <a:spLocks noChangeArrowheads="1"/>
              </p:cNvSpPr>
              <p:nvPr/>
            </p:nvSpPr>
            <p:spPr bwMode="auto">
              <a:xfrm>
                <a:off x="6351776" y="3752813"/>
                <a:ext cx="331039" cy="2979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rPr>
                  <a:t>T</a:t>
                </a:r>
                <a:r>
                  <a:rPr lang="it-IT" altLang="it-IT" sz="1600" b="1" baseline="-25000" dirty="0">
                    <a:solidFill>
                      <a:srgbClr val="CC3300"/>
                    </a:solidFill>
                    <a:latin typeface="Comic Sans MS" pitchFamily="66" charset="0"/>
                  </a:rPr>
                  <a:t>E</a:t>
                </a:r>
                <a:endParaRPr lang="it-IT" altLang="it-IT" sz="1600" b="1" dirty="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25" name="Line 30"/>
              <p:cNvSpPr>
                <a:spLocks noChangeShapeType="1"/>
              </p:cNvSpPr>
              <p:nvPr/>
            </p:nvSpPr>
            <p:spPr bwMode="auto">
              <a:xfrm>
                <a:off x="6276829" y="3717007"/>
                <a:ext cx="488747" cy="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16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cxnSp>
          <p:nvCxnSpPr>
            <p:cNvPr id="113" name="Connettore 2 112"/>
            <p:cNvCxnSpPr>
              <a:stCxn id="122" idx="1"/>
            </p:cNvCxnSpPr>
            <p:nvPr/>
          </p:nvCxnSpPr>
          <p:spPr bwMode="auto">
            <a:xfrm flipH="1" flipV="1">
              <a:off x="5908752" y="971347"/>
              <a:ext cx="919497" cy="68686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63" name="Audio 6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06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31"/>
    </mc:Choice>
    <mc:Fallback>
      <p:transition spd="slow" advTm="6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21680" y="3569663"/>
            <a:ext cx="8849221" cy="137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dirty="0">
                <a:solidFill>
                  <a:srgbClr val="000099"/>
                </a:solidFill>
                <a:latin typeface="Comic Sans MS" pitchFamily="66" charset="0"/>
              </a:rPr>
              <a:t>Sulla base del III° principio è possibile determinare il valore assoluto di S di un certo sistema e non solo le sue variazioni, </a:t>
            </a:r>
            <a:r>
              <a:rPr lang="it-IT" altLang="it-IT" sz="2200" dirty="0">
                <a:solidFill>
                  <a:srgbClr val="000099"/>
                </a:solidFill>
                <a:latin typeface="Symbol" pitchFamily="18" charset="2"/>
              </a:rPr>
              <a:t>D</a:t>
            </a:r>
            <a:r>
              <a:rPr lang="it-IT" altLang="it-IT" sz="2200" dirty="0">
                <a:solidFill>
                  <a:srgbClr val="000099"/>
                </a:solidFill>
                <a:latin typeface="Comic Sans MS" pitchFamily="66" charset="0"/>
              </a:rPr>
              <a:t>S. Ciò a differenza di U e di H, di cui si misurano solo le variazioni</a:t>
            </a:r>
          </a:p>
        </p:txBody>
      </p:sp>
      <p:grpSp>
        <p:nvGrpSpPr>
          <p:cNvPr id="161" name="Gruppo 160"/>
          <p:cNvGrpSpPr/>
          <p:nvPr/>
        </p:nvGrpSpPr>
        <p:grpSpPr>
          <a:xfrm>
            <a:off x="3173786" y="5159739"/>
            <a:ext cx="6490493" cy="1584012"/>
            <a:chOff x="1630163" y="3493525"/>
            <a:chExt cx="6490493" cy="1584012"/>
          </a:xfrm>
        </p:grpSpPr>
        <p:sp>
          <p:nvSpPr>
            <p:cNvPr id="35" name="Text Box 55"/>
            <p:cNvSpPr txBox="1">
              <a:spLocks noChangeArrowheads="1"/>
            </p:cNvSpPr>
            <p:nvPr/>
          </p:nvSpPr>
          <p:spPr bwMode="auto">
            <a:xfrm>
              <a:off x="7252294" y="3493525"/>
              <a:ext cx="868362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 dirty="0">
                  <a:solidFill>
                    <a:srgbClr val="00863D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36" name="Text Box 56"/>
            <p:cNvSpPr txBox="1">
              <a:spLocks noChangeArrowheads="1"/>
            </p:cNvSpPr>
            <p:nvPr/>
          </p:nvSpPr>
          <p:spPr bwMode="auto">
            <a:xfrm>
              <a:off x="7080844" y="4660338"/>
              <a:ext cx="86995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00863D"/>
                  </a:solidFill>
                  <a:latin typeface="Comic Sans MS" pitchFamily="66" charset="0"/>
                </a:rPr>
                <a:t>373K</a:t>
              </a:r>
            </a:p>
          </p:txBody>
        </p:sp>
        <p:grpSp>
          <p:nvGrpSpPr>
            <p:cNvPr id="160" name="Gruppo 159"/>
            <p:cNvGrpSpPr/>
            <p:nvPr/>
          </p:nvGrpSpPr>
          <p:grpSpPr>
            <a:xfrm>
              <a:off x="1630163" y="3563062"/>
              <a:ext cx="6111872" cy="1514475"/>
              <a:chOff x="1630163" y="3563062"/>
              <a:chExt cx="6111872" cy="1514475"/>
            </a:xfrm>
          </p:grpSpPr>
          <p:sp>
            <p:nvSpPr>
              <p:cNvPr id="3" name="Text Box 18"/>
              <p:cNvSpPr txBox="1">
                <a:spLocks noChangeArrowheads="1"/>
              </p:cNvSpPr>
              <p:nvPr/>
            </p:nvSpPr>
            <p:spPr bwMode="auto">
              <a:xfrm>
                <a:off x="1630163" y="4123450"/>
                <a:ext cx="1177925" cy="450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863D"/>
                    </a:solidFill>
                    <a:latin typeface="Comic Sans MS" pitchFamily="66" charset="0"/>
                  </a:rPr>
                  <a:t>S</a:t>
                </a:r>
                <a:r>
                  <a:rPr lang="it-IT" altLang="it-IT" sz="2600" b="1" baseline="-25000">
                    <a:solidFill>
                      <a:srgbClr val="00863D"/>
                    </a:solidFill>
                    <a:latin typeface="Comic Sans MS" pitchFamily="66" charset="0"/>
                  </a:rPr>
                  <a:t>(T)</a:t>
                </a:r>
                <a:r>
                  <a:rPr lang="it-IT" altLang="it-IT" sz="2600" b="1">
                    <a:solidFill>
                      <a:srgbClr val="00863D"/>
                    </a:solidFill>
                    <a:latin typeface="Comic Sans MS" pitchFamily="66" charset="0"/>
                  </a:rPr>
                  <a:t> =</a:t>
                </a:r>
              </a:p>
            </p:txBody>
          </p:sp>
          <p:sp>
            <p:nvSpPr>
              <p:cNvPr id="4" name="Rectangle 24"/>
              <p:cNvSpPr>
                <a:spLocks noChangeArrowheads="1"/>
              </p:cNvSpPr>
              <p:nvPr/>
            </p:nvSpPr>
            <p:spPr bwMode="auto">
              <a:xfrm>
                <a:off x="2423913" y="3769437"/>
                <a:ext cx="33694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863D"/>
                    </a:solidFill>
                    <a:latin typeface="Comic Sans MS" pitchFamily="66" charset="0"/>
                    <a:sym typeface="Symbol" pitchFamily="18" charset="2"/>
                  </a:rPr>
                  <a:t></a:t>
                </a:r>
              </a:p>
            </p:txBody>
          </p:sp>
          <p:sp>
            <p:nvSpPr>
              <p:cNvPr id="5" name="Rectangle 25"/>
              <p:cNvSpPr>
                <a:spLocks noChangeArrowheads="1"/>
              </p:cNvSpPr>
              <p:nvPr/>
            </p:nvSpPr>
            <p:spPr bwMode="auto">
              <a:xfrm>
                <a:off x="2425501" y="4431425"/>
                <a:ext cx="33694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863D"/>
                    </a:solidFill>
                    <a:latin typeface="Comic Sans MS" pitchFamily="66" charset="0"/>
                    <a:sym typeface="Symbol" pitchFamily="18" charset="2"/>
                  </a:rPr>
                  <a:t></a:t>
                </a:r>
              </a:p>
            </p:txBody>
          </p:sp>
          <p:sp>
            <p:nvSpPr>
              <p:cNvPr id="6" name="Rectangle 26"/>
              <p:cNvSpPr>
                <a:spLocks noChangeArrowheads="1"/>
              </p:cNvSpPr>
              <p:nvPr/>
            </p:nvSpPr>
            <p:spPr bwMode="auto">
              <a:xfrm>
                <a:off x="2442963" y="4101225"/>
                <a:ext cx="23595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863D"/>
                    </a:solidFill>
                    <a:latin typeface="Comic Sans MS" pitchFamily="66" charset="0"/>
                    <a:sym typeface="Symbol" pitchFamily="18" charset="2"/>
                  </a:rPr>
                  <a:t></a:t>
                </a:r>
              </a:p>
            </p:txBody>
          </p:sp>
          <p:sp>
            <p:nvSpPr>
              <p:cNvPr id="7" name="Text Box 27"/>
              <p:cNvSpPr txBox="1">
                <a:spLocks noChangeArrowheads="1"/>
              </p:cNvSpPr>
              <p:nvPr/>
            </p:nvSpPr>
            <p:spPr bwMode="auto">
              <a:xfrm>
                <a:off x="2668388" y="3563062"/>
                <a:ext cx="869950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00863D"/>
                    </a:solidFill>
                    <a:latin typeface="Comic Sans MS" pitchFamily="66" charset="0"/>
                  </a:rPr>
                  <a:t>273K</a:t>
                </a:r>
              </a:p>
            </p:txBody>
          </p:sp>
          <p:sp>
            <p:nvSpPr>
              <p:cNvPr id="8" name="Text Box 28"/>
              <p:cNvSpPr txBox="1">
                <a:spLocks noChangeArrowheads="1"/>
              </p:cNvSpPr>
              <p:nvPr/>
            </p:nvSpPr>
            <p:spPr bwMode="auto">
              <a:xfrm>
                <a:off x="2498526" y="4729875"/>
                <a:ext cx="868362" cy="347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00863D"/>
                    </a:solidFill>
                    <a:latin typeface="Comic Sans MS" pitchFamily="66" charset="0"/>
                  </a:rPr>
                  <a:t>0</a:t>
                </a:r>
              </a:p>
            </p:txBody>
          </p: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>
                <a:off x="2750938" y="3829761"/>
                <a:ext cx="2004279" cy="958864"/>
                <a:chOff x="1614" y="3184"/>
                <a:chExt cx="2246" cy="1007"/>
              </a:xfrm>
            </p:grpSpPr>
            <p:sp>
              <p:nvSpPr>
                <p:cNvPr id="10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645" y="3184"/>
                  <a:ext cx="554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dQ</a:t>
                  </a:r>
                </a:p>
              </p:txBody>
            </p:sp>
            <p:sp>
              <p:nvSpPr>
                <p:cNvPr id="1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680" y="3744"/>
                  <a:ext cx="269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T</a:t>
                  </a:r>
                </a:p>
              </p:txBody>
            </p:sp>
            <p:sp>
              <p:nvSpPr>
                <p:cNvPr id="12" name="Line 32"/>
                <p:cNvSpPr>
                  <a:spLocks noChangeShapeType="1"/>
                </p:cNvSpPr>
                <p:nvPr/>
              </p:nvSpPr>
              <p:spPr bwMode="auto">
                <a:xfrm>
                  <a:off x="1614" y="3702"/>
                  <a:ext cx="624" cy="1"/>
                </a:xfrm>
                <a:prstGeom prst="line">
                  <a:avLst/>
                </a:prstGeom>
                <a:noFill/>
                <a:ln w="57150">
                  <a:solidFill>
                    <a:srgbClr val="00863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b="1">
                    <a:solidFill>
                      <a:srgbClr val="00863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304" y="3460"/>
                  <a:ext cx="236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+</a:t>
                  </a:r>
                </a:p>
              </p:txBody>
            </p:sp>
            <p:sp>
              <p:nvSpPr>
                <p:cNvPr id="14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774" y="3207"/>
                  <a:ext cx="486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Q</a:t>
                  </a:r>
                  <a:r>
                    <a:rPr lang="it-IT" altLang="it-IT" sz="2600" b="1" baseline="-25000">
                      <a:solidFill>
                        <a:srgbClr val="00863D"/>
                      </a:solidFill>
                      <a:latin typeface="Comic Sans MS" pitchFamily="66" charset="0"/>
                    </a:rPr>
                    <a:t>F</a:t>
                  </a:r>
                  <a:endParaRPr lang="it-IT" altLang="it-IT" sz="2600" b="1">
                    <a:solidFill>
                      <a:srgbClr val="00863D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809" y="3767"/>
                  <a:ext cx="420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2600" b="1" baseline="-25000">
                      <a:solidFill>
                        <a:srgbClr val="00863D"/>
                      </a:solidFill>
                      <a:latin typeface="Comic Sans MS" pitchFamily="66" charset="0"/>
                    </a:rPr>
                    <a:t>F</a:t>
                  </a:r>
                  <a:endParaRPr lang="it-IT" altLang="it-IT" sz="2600" b="1">
                    <a:solidFill>
                      <a:srgbClr val="00863D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" name="Line 36"/>
                <p:cNvSpPr>
                  <a:spLocks noChangeShapeType="1"/>
                </p:cNvSpPr>
                <p:nvPr/>
              </p:nvSpPr>
              <p:spPr bwMode="auto">
                <a:xfrm>
                  <a:off x="2743" y="3725"/>
                  <a:ext cx="624" cy="1"/>
                </a:xfrm>
                <a:prstGeom prst="line">
                  <a:avLst/>
                </a:prstGeom>
                <a:noFill/>
                <a:ln w="57150">
                  <a:solidFill>
                    <a:srgbClr val="00863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b="1">
                    <a:solidFill>
                      <a:srgbClr val="00863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300" y="3460"/>
                  <a:ext cx="560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  +</a:t>
                  </a:r>
                </a:p>
              </p:txBody>
            </p:sp>
          </p:grpSp>
          <p:sp>
            <p:nvSpPr>
              <p:cNvPr id="18" name="Rectangle 38"/>
              <p:cNvSpPr>
                <a:spLocks noChangeArrowheads="1"/>
              </p:cNvSpPr>
              <p:nvPr/>
            </p:nvSpPr>
            <p:spPr bwMode="auto">
              <a:xfrm>
                <a:off x="4673578" y="3769437"/>
                <a:ext cx="33694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863D"/>
                    </a:solidFill>
                    <a:latin typeface="Comic Sans MS" pitchFamily="66" charset="0"/>
                    <a:sym typeface="Symbol" pitchFamily="18" charset="2"/>
                  </a:rPr>
                  <a:t></a:t>
                </a:r>
              </a:p>
            </p:txBody>
          </p:sp>
          <p:sp>
            <p:nvSpPr>
              <p:cNvPr id="19" name="Rectangle 39"/>
              <p:cNvSpPr>
                <a:spLocks noChangeArrowheads="1"/>
              </p:cNvSpPr>
              <p:nvPr/>
            </p:nvSpPr>
            <p:spPr bwMode="auto">
              <a:xfrm>
                <a:off x="4668816" y="4431425"/>
                <a:ext cx="33694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863D"/>
                    </a:solidFill>
                    <a:latin typeface="Comic Sans MS" pitchFamily="66" charset="0"/>
                    <a:sym typeface="Symbol" pitchFamily="18" charset="2"/>
                  </a:rPr>
                  <a:t></a:t>
                </a:r>
              </a:p>
            </p:txBody>
          </p:sp>
          <p:sp>
            <p:nvSpPr>
              <p:cNvPr id="20" name="Rectangle 40"/>
              <p:cNvSpPr>
                <a:spLocks noChangeArrowheads="1"/>
              </p:cNvSpPr>
              <p:nvPr/>
            </p:nvSpPr>
            <p:spPr bwMode="auto">
              <a:xfrm>
                <a:off x="4684691" y="4101225"/>
                <a:ext cx="23595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863D"/>
                    </a:solidFill>
                    <a:latin typeface="Comic Sans MS" pitchFamily="66" charset="0"/>
                    <a:sym typeface="Symbol" pitchFamily="18" charset="2"/>
                  </a:rPr>
                  <a:t></a:t>
                </a:r>
              </a:p>
            </p:txBody>
          </p:sp>
          <p:sp>
            <p:nvSpPr>
              <p:cNvPr id="21" name="Text Box 41"/>
              <p:cNvSpPr txBox="1">
                <a:spLocks noChangeArrowheads="1"/>
              </p:cNvSpPr>
              <p:nvPr/>
            </p:nvSpPr>
            <p:spPr bwMode="auto">
              <a:xfrm>
                <a:off x="4911703" y="3563062"/>
                <a:ext cx="868363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 dirty="0">
                    <a:solidFill>
                      <a:srgbClr val="00863D"/>
                    </a:solidFill>
                    <a:latin typeface="Comic Sans MS" pitchFamily="66" charset="0"/>
                  </a:rPr>
                  <a:t>373K</a:t>
                </a:r>
              </a:p>
            </p:txBody>
          </p:sp>
          <p:sp>
            <p:nvSpPr>
              <p:cNvPr id="22" name="Text Box 42"/>
              <p:cNvSpPr txBox="1">
                <a:spLocks noChangeArrowheads="1"/>
              </p:cNvSpPr>
              <p:nvPr/>
            </p:nvSpPr>
            <p:spPr bwMode="auto">
              <a:xfrm>
                <a:off x="4741841" y="4729875"/>
                <a:ext cx="868362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 dirty="0">
                    <a:solidFill>
                      <a:srgbClr val="00863D"/>
                    </a:solidFill>
                    <a:latin typeface="Comic Sans MS" pitchFamily="66" charset="0"/>
                  </a:rPr>
                  <a:t>273K</a:t>
                </a:r>
              </a:p>
            </p:txBody>
          </p:sp>
          <p:grpSp>
            <p:nvGrpSpPr>
              <p:cNvPr id="23" name="Group 43"/>
              <p:cNvGrpSpPr>
                <a:grpSpLocks/>
              </p:cNvGrpSpPr>
              <p:nvPr/>
            </p:nvGrpSpPr>
            <p:grpSpPr bwMode="auto">
              <a:xfrm>
                <a:off x="4981263" y="3829762"/>
                <a:ext cx="2098798" cy="948390"/>
                <a:chOff x="4005" y="3160"/>
                <a:chExt cx="2350" cy="996"/>
              </a:xfrm>
            </p:grpSpPr>
            <p:sp>
              <p:nvSpPr>
                <p:cNvPr id="24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036" y="3160"/>
                  <a:ext cx="554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dQ</a:t>
                  </a:r>
                </a:p>
              </p:txBody>
            </p:sp>
            <p:sp>
              <p:nvSpPr>
                <p:cNvPr id="2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071" y="3720"/>
                  <a:ext cx="268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T</a:t>
                  </a:r>
                </a:p>
              </p:txBody>
            </p:sp>
            <p:sp>
              <p:nvSpPr>
                <p:cNvPr id="26" name="Line 46"/>
                <p:cNvSpPr>
                  <a:spLocks noChangeShapeType="1"/>
                </p:cNvSpPr>
                <p:nvPr/>
              </p:nvSpPr>
              <p:spPr bwMode="auto">
                <a:xfrm>
                  <a:off x="4005" y="3678"/>
                  <a:ext cx="624" cy="1"/>
                </a:xfrm>
                <a:prstGeom prst="line">
                  <a:avLst/>
                </a:prstGeom>
                <a:noFill/>
                <a:ln w="57150">
                  <a:solidFill>
                    <a:srgbClr val="00863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b="1">
                    <a:solidFill>
                      <a:srgbClr val="00863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800" y="3436"/>
                  <a:ext cx="236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+</a:t>
                  </a:r>
                </a:p>
              </p:txBody>
            </p:sp>
            <p:sp>
              <p:nvSpPr>
                <p:cNvPr id="28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5148" y="3172"/>
                  <a:ext cx="491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Q</a:t>
                  </a:r>
                  <a:r>
                    <a:rPr lang="it-IT" altLang="it-IT" sz="2600" b="1" baseline="-25000">
                      <a:solidFill>
                        <a:srgbClr val="00863D"/>
                      </a:solidFill>
                      <a:latin typeface="Comic Sans MS" pitchFamily="66" charset="0"/>
                    </a:rPr>
                    <a:t>E</a:t>
                  </a:r>
                  <a:endParaRPr lang="it-IT" altLang="it-IT" sz="2600" b="1">
                    <a:solidFill>
                      <a:srgbClr val="00863D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9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5183" y="3732"/>
                  <a:ext cx="425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2600" b="1" baseline="-25000">
                      <a:solidFill>
                        <a:srgbClr val="00863D"/>
                      </a:solidFill>
                      <a:latin typeface="Comic Sans MS" pitchFamily="66" charset="0"/>
                    </a:rPr>
                    <a:t>E</a:t>
                  </a:r>
                  <a:endParaRPr lang="it-IT" altLang="it-IT" sz="2600" b="1">
                    <a:solidFill>
                      <a:srgbClr val="00863D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" name="Line 50"/>
                <p:cNvSpPr>
                  <a:spLocks noChangeShapeType="1"/>
                </p:cNvSpPr>
                <p:nvPr/>
              </p:nvSpPr>
              <p:spPr bwMode="auto">
                <a:xfrm>
                  <a:off x="5117" y="3690"/>
                  <a:ext cx="624" cy="1"/>
                </a:xfrm>
                <a:prstGeom prst="line">
                  <a:avLst/>
                </a:prstGeom>
                <a:noFill/>
                <a:ln w="57150">
                  <a:solidFill>
                    <a:srgbClr val="00863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b="1">
                    <a:solidFill>
                      <a:srgbClr val="00863D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5796" y="3436"/>
                  <a:ext cx="559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  +</a:t>
                  </a:r>
                </a:p>
              </p:txBody>
            </p:sp>
          </p:grpSp>
          <p:sp>
            <p:nvSpPr>
              <p:cNvPr id="32" name="Rectangle 52"/>
              <p:cNvSpPr>
                <a:spLocks noChangeArrowheads="1"/>
              </p:cNvSpPr>
              <p:nvPr/>
            </p:nvSpPr>
            <p:spPr bwMode="auto">
              <a:xfrm>
                <a:off x="6921301" y="3769437"/>
                <a:ext cx="33694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863D"/>
                    </a:solidFill>
                    <a:latin typeface="Comic Sans MS" pitchFamily="66" charset="0"/>
                    <a:sym typeface="Symbol" pitchFamily="18" charset="2"/>
                  </a:rPr>
                  <a:t></a:t>
                </a:r>
              </a:p>
            </p:txBody>
          </p:sp>
          <p:sp>
            <p:nvSpPr>
              <p:cNvPr id="33" name="Rectangle 53"/>
              <p:cNvSpPr>
                <a:spLocks noChangeArrowheads="1"/>
              </p:cNvSpPr>
              <p:nvPr/>
            </p:nvSpPr>
            <p:spPr bwMode="auto">
              <a:xfrm>
                <a:off x="6916538" y="4431425"/>
                <a:ext cx="33694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863D"/>
                    </a:solidFill>
                    <a:latin typeface="Comic Sans MS" pitchFamily="66" charset="0"/>
                    <a:sym typeface="Symbol" pitchFamily="18" charset="2"/>
                  </a:rPr>
                  <a:t></a:t>
                </a:r>
              </a:p>
            </p:txBody>
          </p:sp>
          <p:sp>
            <p:nvSpPr>
              <p:cNvPr id="34" name="Rectangle 54"/>
              <p:cNvSpPr>
                <a:spLocks noChangeArrowheads="1"/>
              </p:cNvSpPr>
              <p:nvPr/>
            </p:nvSpPr>
            <p:spPr bwMode="auto">
              <a:xfrm>
                <a:off x="6932413" y="4101225"/>
                <a:ext cx="23595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863D"/>
                    </a:solidFill>
                    <a:latin typeface="Comic Sans MS" pitchFamily="66" charset="0"/>
                    <a:sym typeface="Symbol" pitchFamily="18" charset="2"/>
                  </a:rPr>
                  <a:t></a:t>
                </a:r>
              </a:p>
            </p:txBody>
          </p:sp>
          <p:grpSp>
            <p:nvGrpSpPr>
              <p:cNvPr id="37" name="Group 57"/>
              <p:cNvGrpSpPr>
                <a:grpSpLocks/>
              </p:cNvGrpSpPr>
              <p:nvPr/>
            </p:nvGrpSpPr>
            <p:grpSpPr bwMode="auto">
              <a:xfrm>
                <a:off x="7164187" y="3829764"/>
                <a:ext cx="577848" cy="964883"/>
                <a:chOff x="6329" y="3148"/>
                <a:chExt cx="647" cy="1013"/>
              </a:xfrm>
            </p:grpSpPr>
            <p:sp>
              <p:nvSpPr>
                <p:cNvPr id="38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6360" y="3148"/>
                  <a:ext cx="616" cy="4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1111" tIns="15555" rIns="31111" bIns="15555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dQ</a:t>
                  </a:r>
                </a:p>
              </p:txBody>
            </p:sp>
            <p:sp>
              <p:nvSpPr>
                <p:cNvPr id="39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6395" y="3708"/>
                  <a:ext cx="331" cy="4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1111" tIns="15555" rIns="31111" bIns="15555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b="1">
                      <a:solidFill>
                        <a:srgbClr val="00863D"/>
                      </a:solidFill>
                      <a:latin typeface="Comic Sans MS" pitchFamily="66" charset="0"/>
                    </a:rPr>
                    <a:t>T</a:t>
                  </a:r>
                </a:p>
              </p:txBody>
            </p:sp>
            <p:sp>
              <p:nvSpPr>
                <p:cNvPr id="40" name="Line 60"/>
                <p:cNvSpPr>
                  <a:spLocks noChangeShapeType="1"/>
                </p:cNvSpPr>
                <p:nvPr/>
              </p:nvSpPr>
              <p:spPr bwMode="auto">
                <a:xfrm>
                  <a:off x="6329" y="3666"/>
                  <a:ext cx="624" cy="1"/>
                </a:xfrm>
                <a:prstGeom prst="line">
                  <a:avLst/>
                </a:prstGeom>
                <a:noFill/>
                <a:ln w="57150">
                  <a:solidFill>
                    <a:srgbClr val="00863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1111" tIns="15555" rIns="31111" bIns="15555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 b="1">
                    <a:solidFill>
                      <a:srgbClr val="00863D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162" name="Gruppo 161"/>
          <p:cNvGrpSpPr/>
          <p:nvPr/>
        </p:nvGrpSpPr>
        <p:grpSpPr>
          <a:xfrm>
            <a:off x="2312555" y="297194"/>
            <a:ext cx="7972569" cy="3276869"/>
            <a:chOff x="141308" y="1560516"/>
            <a:chExt cx="7972569" cy="3276869"/>
          </a:xfrm>
        </p:grpSpPr>
        <p:sp>
          <p:nvSpPr>
            <p:cNvPr id="41" name="Line 11"/>
            <p:cNvSpPr>
              <a:spLocks noChangeShapeType="1"/>
            </p:cNvSpPr>
            <p:nvPr/>
          </p:nvSpPr>
          <p:spPr bwMode="auto">
            <a:xfrm flipH="1">
              <a:off x="2503508" y="1913574"/>
              <a:ext cx="0" cy="23272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Line 12"/>
            <p:cNvSpPr>
              <a:spLocks noChangeShapeType="1"/>
            </p:cNvSpPr>
            <p:nvPr/>
          </p:nvSpPr>
          <p:spPr bwMode="auto">
            <a:xfrm>
              <a:off x="2492395" y="4240849"/>
              <a:ext cx="4800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Line 53"/>
            <p:cNvSpPr>
              <a:spLocks noChangeShapeType="1"/>
            </p:cNvSpPr>
            <p:nvPr/>
          </p:nvSpPr>
          <p:spPr bwMode="auto">
            <a:xfrm flipV="1">
              <a:off x="3178195" y="3901124"/>
              <a:ext cx="0" cy="339725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Line 54"/>
            <p:cNvSpPr>
              <a:spLocks noChangeShapeType="1"/>
            </p:cNvSpPr>
            <p:nvPr/>
          </p:nvSpPr>
          <p:spPr bwMode="auto">
            <a:xfrm flipV="1">
              <a:off x="4421208" y="3135949"/>
              <a:ext cx="0" cy="110490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Line 56"/>
            <p:cNvSpPr>
              <a:spLocks noChangeShapeType="1"/>
            </p:cNvSpPr>
            <p:nvPr/>
          </p:nvSpPr>
          <p:spPr bwMode="auto">
            <a:xfrm flipV="1">
              <a:off x="6478608" y="2359661"/>
              <a:ext cx="0" cy="18923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" name="Line 57"/>
            <p:cNvSpPr>
              <a:spLocks noChangeShapeType="1"/>
            </p:cNvSpPr>
            <p:nvPr/>
          </p:nvSpPr>
          <p:spPr bwMode="auto">
            <a:xfrm flipV="1">
              <a:off x="3178195" y="3135949"/>
              <a:ext cx="1243013" cy="76517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Line 58"/>
            <p:cNvSpPr>
              <a:spLocks noChangeShapeType="1"/>
            </p:cNvSpPr>
            <p:nvPr/>
          </p:nvSpPr>
          <p:spPr bwMode="auto">
            <a:xfrm>
              <a:off x="4421208" y="2859724"/>
              <a:ext cx="0" cy="2540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" name="Line 59"/>
            <p:cNvSpPr>
              <a:spLocks noChangeShapeType="1"/>
            </p:cNvSpPr>
            <p:nvPr/>
          </p:nvSpPr>
          <p:spPr bwMode="auto">
            <a:xfrm flipV="1">
              <a:off x="4421208" y="2646999"/>
              <a:ext cx="1371600" cy="2127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Text Box 62"/>
            <p:cNvSpPr txBox="1">
              <a:spLocks noChangeArrowheads="1"/>
            </p:cNvSpPr>
            <p:nvPr/>
          </p:nvSpPr>
          <p:spPr bwMode="auto">
            <a:xfrm>
              <a:off x="1357824" y="2291399"/>
              <a:ext cx="1127731" cy="975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3366CC"/>
                  </a:solidFill>
                  <a:latin typeface="Comic Sans MS" pitchFamily="66" charset="0"/>
                </a:rPr>
                <a:t>S</a:t>
              </a:r>
              <a:endParaRPr lang="it-IT" altLang="it-IT" sz="2000">
                <a:solidFill>
                  <a:srgbClr val="3366CC"/>
                </a:solidFill>
                <a:latin typeface="Comic Sans MS" pitchFamily="66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3366CC"/>
                  </a:solidFill>
                  <a:latin typeface="Comic Sans MS" pitchFamily="66" charset="0"/>
                </a:rPr>
                <a:t>cal/k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3366CC"/>
                  </a:solidFill>
                  <a:latin typeface="Comic Sans MS" pitchFamily="66" charset="0"/>
                </a:rPr>
                <a:t>per mole</a:t>
              </a:r>
            </a:p>
          </p:txBody>
        </p:sp>
        <p:sp>
          <p:nvSpPr>
            <p:cNvPr id="54" name="Text Box 63"/>
            <p:cNvSpPr txBox="1">
              <a:spLocks noChangeArrowheads="1"/>
            </p:cNvSpPr>
            <p:nvPr/>
          </p:nvSpPr>
          <p:spPr bwMode="auto">
            <a:xfrm>
              <a:off x="2998960" y="4315729"/>
              <a:ext cx="354012" cy="357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3366CC"/>
                  </a:solidFill>
                  <a:latin typeface="Comic Sans MS" pitchFamily="66" charset="0"/>
                </a:rPr>
                <a:t>T</a:t>
              </a:r>
              <a:r>
                <a:rPr lang="it-IT" altLang="it-IT" sz="2000" baseline="-25000" dirty="0">
                  <a:solidFill>
                    <a:srgbClr val="3366CC"/>
                  </a:solidFill>
                  <a:latin typeface="Comic Sans MS" pitchFamily="66" charset="0"/>
                </a:rPr>
                <a:t>1</a:t>
              </a:r>
              <a:endParaRPr lang="it-IT" altLang="it-IT" sz="2000" dirty="0">
                <a:solidFill>
                  <a:srgbClr val="3366CC"/>
                </a:solidFill>
                <a:latin typeface="Comic Sans MS" pitchFamily="66" charset="0"/>
              </a:endParaRPr>
            </a:p>
          </p:txBody>
        </p:sp>
        <p:sp>
          <p:nvSpPr>
            <p:cNvPr id="55" name="Text Box 64"/>
            <p:cNvSpPr txBox="1">
              <a:spLocks noChangeArrowheads="1"/>
            </p:cNvSpPr>
            <p:nvPr/>
          </p:nvSpPr>
          <p:spPr bwMode="auto">
            <a:xfrm>
              <a:off x="2357815" y="4245611"/>
              <a:ext cx="417601" cy="35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FF0000"/>
                  </a:solidFill>
                  <a:latin typeface="Comic Sans MS" pitchFamily="66" charset="0"/>
                </a:rPr>
                <a:t>0K</a:t>
              </a:r>
              <a:endParaRPr lang="it-IT" altLang="it-IT" sz="20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56" name="Text Box 65"/>
            <p:cNvSpPr txBox="1">
              <a:spLocks noChangeArrowheads="1"/>
            </p:cNvSpPr>
            <p:nvPr/>
          </p:nvSpPr>
          <p:spPr bwMode="auto">
            <a:xfrm>
              <a:off x="4035892" y="4293236"/>
              <a:ext cx="808733" cy="544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3366CC"/>
                  </a:solidFill>
                  <a:latin typeface="Comic Sans MS" pitchFamily="66" charset="0"/>
                </a:rPr>
                <a:t>273 K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3366CC"/>
                  </a:solidFill>
                  <a:latin typeface="Comic Sans MS" pitchFamily="66" charset="0"/>
                </a:rPr>
                <a:t>(0°C)</a:t>
              </a:r>
            </a:p>
          </p:txBody>
        </p:sp>
        <p:sp>
          <p:nvSpPr>
            <p:cNvPr id="57" name="Text Box 66"/>
            <p:cNvSpPr txBox="1">
              <a:spLocks noChangeArrowheads="1"/>
            </p:cNvSpPr>
            <p:nvPr/>
          </p:nvSpPr>
          <p:spPr bwMode="auto">
            <a:xfrm>
              <a:off x="5281249" y="4293236"/>
              <a:ext cx="980255" cy="544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3366CC"/>
                  </a:solidFill>
                  <a:latin typeface="Comic Sans MS" pitchFamily="66" charset="0"/>
                </a:rPr>
                <a:t>373 K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3366CC"/>
                  </a:solidFill>
                  <a:latin typeface="Comic Sans MS" pitchFamily="66" charset="0"/>
                </a:rPr>
                <a:t>(100°C)</a:t>
              </a:r>
            </a:p>
          </p:txBody>
        </p:sp>
        <p:sp>
          <p:nvSpPr>
            <p:cNvPr id="58" name="Text Box 67"/>
            <p:cNvSpPr txBox="1">
              <a:spLocks noChangeArrowheads="1"/>
            </p:cNvSpPr>
            <p:nvPr/>
          </p:nvSpPr>
          <p:spPr bwMode="auto">
            <a:xfrm>
              <a:off x="6362720" y="4245611"/>
              <a:ext cx="279400" cy="357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3366CC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59" name="Oval 69"/>
            <p:cNvSpPr>
              <a:spLocks noChangeArrowheads="1"/>
            </p:cNvSpPr>
            <p:nvPr/>
          </p:nvSpPr>
          <p:spPr bwMode="auto">
            <a:xfrm>
              <a:off x="6435745" y="2253299"/>
              <a:ext cx="85725" cy="857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3" name="Oval 69"/>
            <p:cNvSpPr>
              <a:spLocks noChangeArrowheads="1"/>
            </p:cNvSpPr>
            <p:nvPr/>
          </p:nvSpPr>
          <p:spPr bwMode="auto">
            <a:xfrm>
              <a:off x="6433516" y="2253104"/>
              <a:ext cx="85725" cy="857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4" name="Line 12"/>
            <p:cNvSpPr>
              <a:spLocks noChangeShapeType="1"/>
            </p:cNvSpPr>
            <p:nvPr/>
          </p:nvSpPr>
          <p:spPr bwMode="auto">
            <a:xfrm>
              <a:off x="2490166" y="4240654"/>
              <a:ext cx="4800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Line 53"/>
            <p:cNvSpPr>
              <a:spLocks noChangeShapeType="1"/>
            </p:cNvSpPr>
            <p:nvPr/>
          </p:nvSpPr>
          <p:spPr bwMode="auto">
            <a:xfrm flipV="1">
              <a:off x="3175966" y="3900929"/>
              <a:ext cx="0" cy="339725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6" name="Text Box 68"/>
            <p:cNvSpPr txBox="1">
              <a:spLocks noChangeArrowheads="1"/>
            </p:cNvSpPr>
            <p:nvPr/>
          </p:nvSpPr>
          <p:spPr bwMode="auto">
            <a:xfrm>
              <a:off x="7299491" y="4064441"/>
              <a:ext cx="738201" cy="35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 dirty="0">
                  <a:solidFill>
                    <a:srgbClr val="FF0000"/>
                  </a:solidFill>
                  <a:latin typeface="Comic Sans MS" pitchFamily="66" charset="0"/>
                </a:rPr>
                <a:t>T (K)</a:t>
              </a:r>
              <a:endParaRPr lang="it-IT" altLang="it-IT" sz="20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87" name="Text Box 70"/>
            <p:cNvSpPr txBox="1">
              <a:spLocks noChangeArrowheads="1"/>
            </p:cNvSpPr>
            <p:nvPr/>
          </p:nvSpPr>
          <p:spPr bwMode="auto">
            <a:xfrm>
              <a:off x="141308" y="1783423"/>
              <a:ext cx="2157412" cy="357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dirty="0">
                  <a:solidFill>
                    <a:srgbClr val="000099"/>
                  </a:solidFill>
                  <a:latin typeface="Comic Sans MS" pitchFamily="66" charset="0"/>
                </a:rPr>
                <a:t>(p = </a:t>
              </a:r>
              <a:r>
                <a:rPr lang="it-IT" altLang="it-IT" sz="2000" dirty="0" err="1">
                  <a:solidFill>
                    <a:srgbClr val="000099"/>
                  </a:solidFill>
                  <a:latin typeface="Comic Sans MS" pitchFamily="66" charset="0"/>
                </a:rPr>
                <a:t>cost</a:t>
              </a:r>
              <a:r>
                <a:rPr lang="it-IT" altLang="it-IT" sz="2000" dirty="0">
                  <a:solidFill>
                    <a:srgbClr val="000099"/>
                  </a:solidFill>
                  <a:latin typeface="Comic Sans MS" pitchFamily="66" charset="0"/>
                </a:rPr>
                <a:t> = 1 atm)</a:t>
              </a:r>
            </a:p>
          </p:txBody>
        </p:sp>
        <p:grpSp>
          <p:nvGrpSpPr>
            <p:cNvPr id="113" name="Gruppo 112"/>
            <p:cNvGrpSpPr/>
            <p:nvPr/>
          </p:nvGrpSpPr>
          <p:grpSpPr>
            <a:xfrm>
              <a:off x="3002246" y="2768777"/>
              <a:ext cx="1114425" cy="1076960"/>
              <a:chOff x="7979092" y="4884830"/>
              <a:chExt cx="1114425" cy="1076960"/>
            </a:xfrm>
          </p:grpSpPr>
          <p:sp>
            <p:nvSpPr>
              <p:cNvPr id="114" name="Rectangle 24"/>
              <p:cNvSpPr>
                <a:spLocks noChangeArrowheads="1"/>
              </p:cNvSpPr>
              <p:nvPr/>
            </p:nvSpPr>
            <p:spPr bwMode="auto">
              <a:xfrm>
                <a:off x="7979092" y="5091205"/>
                <a:ext cx="336946" cy="45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dirty="0">
                    <a:solidFill>
                      <a:srgbClr val="CC3300"/>
                    </a:solidFill>
                    <a:latin typeface="Comic Sans MS" pitchFamily="66" charset="0"/>
                    <a:sym typeface="Symbol" pitchFamily="18" charset="2"/>
                  </a:rPr>
                  <a:t></a:t>
                </a:r>
              </a:p>
            </p:txBody>
          </p:sp>
          <p:sp>
            <p:nvSpPr>
              <p:cNvPr id="115" name="Rectangle 25"/>
              <p:cNvSpPr>
                <a:spLocks noChangeArrowheads="1"/>
              </p:cNvSpPr>
              <p:nvPr/>
            </p:nvSpPr>
            <p:spPr bwMode="auto">
              <a:xfrm>
                <a:off x="7980680" y="5419395"/>
                <a:ext cx="336946" cy="453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dirty="0">
                    <a:solidFill>
                      <a:srgbClr val="CC3300"/>
                    </a:solidFill>
                    <a:latin typeface="Comic Sans MS" pitchFamily="66" charset="0"/>
                    <a:sym typeface="Symbol" pitchFamily="18" charset="2"/>
                  </a:rPr>
                  <a:t></a:t>
                </a:r>
              </a:p>
            </p:txBody>
          </p:sp>
          <p:sp>
            <p:nvSpPr>
              <p:cNvPr id="116" name="Text Box 27"/>
              <p:cNvSpPr txBox="1">
                <a:spLocks noChangeArrowheads="1"/>
              </p:cNvSpPr>
              <p:nvPr/>
            </p:nvSpPr>
            <p:spPr bwMode="auto">
              <a:xfrm>
                <a:off x="8223567" y="4884830"/>
                <a:ext cx="869950" cy="269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 b="1" dirty="0">
                    <a:solidFill>
                      <a:srgbClr val="FF0000"/>
                    </a:solidFill>
                    <a:latin typeface="Comic Sans MS" pitchFamily="66" charset="0"/>
                  </a:rPr>
                  <a:t>273K</a:t>
                </a:r>
              </a:p>
            </p:txBody>
          </p:sp>
          <p:sp>
            <p:nvSpPr>
              <p:cNvPr id="117" name="Text Box 28"/>
              <p:cNvSpPr txBox="1">
                <a:spLocks noChangeArrowheads="1"/>
              </p:cNvSpPr>
              <p:nvPr/>
            </p:nvSpPr>
            <p:spPr bwMode="auto">
              <a:xfrm>
                <a:off x="8076431" y="5692490"/>
                <a:ext cx="868362" cy="269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400" b="1" dirty="0">
                    <a:solidFill>
                      <a:srgbClr val="FF0000"/>
                    </a:solidFill>
                    <a:latin typeface="Comic Sans MS" pitchFamily="66" charset="0"/>
                  </a:rPr>
                  <a:t>0</a:t>
                </a:r>
              </a:p>
            </p:txBody>
          </p:sp>
          <p:grpSp>
            <p:nvGrpSpPr>
              <p:cNvPr id="118" name="Group 29"/>
              <p:cNvGrpSpPr>
                <a:grpSpLocks/>
              </p:cNvGrpSpPr>
              <p:nvPr/>
            </p:nvGrpSpPr>
            <p:grpSpPr bwMode="auto">
              <a:xfrm>
                <a:off x="8242756" y="5151532"/>
                <a:ext cx="398000" cy="658922"/>
                <a:chOff x="1543" y="3184"/>
                <a:chExt cx="446" cy="692"/>
              </a:xfrm>
            </p:grpSpPr>
            <p:sp>
              <p:nvSpPr>
                <p:cNvPr id="11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645" y="3184"/>
                  <a:ext cx="344" cy="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600" b="1" dirty="0" err="1">
                      <a:solidFill>
                        <a:srgbClr val="FF0000"/>
                      </a:solidFill>
                      <a:latin typeface="Comic Sans MS" pitchFamily="66" charset="0"/>
                    </a:rPr>
                    <a:t>dQ</a:t>
                  </a:r>
                  <a:endParaRPr lang="it-IT" altLang="it-IT" sz="1600" b="1" dirty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20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654" y="3614"/>
                  <a:ext cx="164" cy="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601" tIns="1801" rIns="3601" bIns="1801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600" dirty="0">
                      <a:solidFill>
                        <a:srgbClr val="FF0000"/>
                      </a:solidFill>
                      <a:latin typeface="Comic Sans MS" pitchFamily="66" charset="0"/>
                    </a:rPr>
                    <a:t>T</a:t>
                  </a:r>
                </a:p>
              </p:txBody>
            </p:sp>
            <p:sp>
              <p:nvSpPr>
                <p:cNvPr id="121" name="Line 32"/>
                <p:cNvSpPr>
                  <a:spLocks noChangeShapeType="1"/>
                </p:cNvSpPr>
                <p:nvPr/>
              </p:nvSpPr>
              <p:spPr bwMode="auto">
                <a:xfrm>
                  <a:off x="1543" y="3540"/>
                  <a:ext cx="446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3601" tIns="1801" rIns="3601" bIns="1801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22" name="Gruppo 121"/>
            <p:cNvGrpSpPr/>
            <p:nvPr/>
          </p:nvGrpSpPr>
          <p:grpSpPr>
            <a:xfrm>
              <a:off x="4446323" y="1690914"/>
              <a:ext cx="1219114" cy="2004021"/>
              <a:chOff x="3941813" y="11435"/>
              <a:chExt cx="1219114" cy="2004021"/>
            </a:xfrm>
          </p:grpSpPr>
          <p:grpSp>
            <p:nvGrpSpPr>
              <p:cNvPr id="123" name="Gruppo 122"/>
              <p:cNvGrpSpPr/>
              <p:nvPr/>
            </p:nvGrpSpPr>
            <p:grpSpPr>
              <a:xfrm>
                <a:off x="4122969" y="1325936"/>
                <a:ext cx="1030510" cy="689520"/>
                <a:chOff x="5735066" y="3361220"/>
                <a:chExt cx="1030510" cy="689520"/>
              </a:xfrm>
            </p:grpSpPr>
            <p:sp>
              <p:nvSpPr>
                <p:cNvPr id="134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5735066" y="3551402"/>
                  <a:ext cx="579504" cy="2979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600" b="1" dirty="0">
                      <a:solidFill>
                        <a:srgbClr val="CC3300"/>
                      </a:solidFill>
                      <a:latin typeface="Comic Sans MS" pitchFamily="66" charset="0"/>
                      <a:sym typeface="Symbol" pitchFamily="18" charset="2"/>
                    </a:rPr>
                    <a:t></a:t>
                  </a:r>
                  <a:r>
                    <a:rPr lang="it-IT" altLang="it-IT" sz="1600" b="1" dirty="0">
                      <a:solidFill>
                        <a:srgbClr val="CC3300"/>
                      </a:solidFill>
                      <a:latin typeface="Comic Sans MS" pitchFamily="66" charset="0"/>
                    </a:rPr>
                    <a:t>S</a:t>
                  </a:r>
                  <a:r>
                    <a:rPr lang="it-IT" altLang="it-IT" sz="1600" b="1" baseline="-25000" dirty="0">
                      <a:solidFill>
                        <a:srgbClr val="CC3300"/>
                      </a:solidFill>
                      <a:latin typeface="Comic Sans MS" pitchFamily="66" charset="0"/>
                    </a:rPr>
                    <a:t>F</a:t>
                  </a:r>
                  <a:r>
                    <a:rPr lang="it-IT" altLang="it-IT" sz="1600" b="1" dirty="0">
                      <a:solidFill>
                        <a:srgbClr val="CC3300"/>
                      </a:solidFill>
                      <a:latin typeface="Comic Sans MS" pitchFamily="66" charset="0"/>
                    </a:rPr>
                    <a:t>=</a:t>
                  </a:r>
                </a:p>
              </p:txBody>
            </p:sp>
            <p:sp>
              <p:nvSpPr>
                <p:cNvPr id="135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338049" y="3361220"/>
                  <a:ext cx="366305" cy="2979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600" b="1" dirty="0">
                      <a:solidFill>
                        <a:srgbClr val="CC3300"/>
                      </a:solidFill>
                      <a:latin typeface="Comic Sans MS" pitchFamily="66" charset="0"/>
                    </a:rPr>
                    <a:t>Q</a:t>
                  </a:r>
                  <a:r>
                    <a:rPr lang="it-IT" altLang="it-IT" sz="1600" b="1" baseline="-25000" dirty="0">
                      <a:solidFill>
                        <a:srgbClr val="CC3300"/>
                      </a:solidFill>
                      <a:latin typeface="Comic Sans MS" pitchFamily="66" charset="0"/>
                    </a:rPr>
                    <a:t>F</a:t>
                  </a:r>
                  <a:endPara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3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6351776" y="3752813"/>
                  <a:ext cx="329436" cy="2979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600" b="1" dirty="0">
                      <a:solidFill>
                        <a:srgbClr val="CC3300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1600" b="1" baseline="-25000" dirty="0">
                      <a:solidFill>
                        <a:srgbClr val="CC3300"/>
                      </a:solidFill>
                      <a:latin typeface="Comic Sans MS" pitchFamily="66" charset="0"/>
                    </a:rPr>
                    <a:t>F</a:t>
                  </a:r>
                  <a:endPara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37" name="Line 30"/>
                <p:cNvSpPr>
                  <a:spLocks noChangeShapeType="1"/>
                </p:cNvSpPr>
                <p:nvPr/>
              </p:nvSpPr>
              <p:spPr bwMode="auto">
                <a:xfrm>
                  <a:off x="6276829" y="3717007"/>
                  <a:ext cx="488747" cy="0"/>
                </a:xfrm>
                <a:prstGeom prst="line">
                  <a:avLst/>
                </a:prstGeom>
                <a:noFill/>
                <a:ln w="57150">
                  <a:solidFill>
                    <a:srgbClr val="CC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16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24" name="Gruppo 123"/>
              <p:cNvGrpSpPr/>
              <p:nvPr/>
            </p:nvGrpSpPr>
            <p:grpSpPr>
              <a:xfrm>
                <a:off x="4046502" y="11435"/>
                <a:ext cx="1114425" cy="1087120"/>
                <a:chOff x="7979092" y="4884830"/>
                <a:chExt cx="1114425" cy="1087120"/>
              </a:xfrm>
            </p:grpSpPr>
            <p:sp>
              <p:nvSpPr>
                <p:cNvPr id="126" name="Rectangle 24"/>
                <p:cNvSpPr>
                  <a:spLocks noChangeArrowheads="1"/>
                </p:cNvSpPr>
                <p:nvPr/>
              </p:nvSpPr>
              <p:spPr bwMode="auto">
                <a:xfrm>
                  <a:off x="7979092" y="5091205"/>
                  <a:ext cx="336946" cy="4539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dirty="0">
                      <a:solidFill>
                        <a:srgbClr val="CC3300"/>
                      </a:solidFill>
                      <a:latin typeface="Comic Sans MS" pitchFamily="66" charset="0"/>
                      <a:sym typeface="Symbol" pitchFamily="18" charset="2"/>
                    </a:rPr>
                    <a:t></a:t>
                  </a:r>
                </a:p>
              </p:txBody>
            </p:sp>
            <p:sp>
              <p:nvSpPr>
                <p:cNvPr id="127" name="Rectangle 25"/>
                <p:cNvSpPr>
                  <a:spLocks noChangeArrowheads="1"/>
                </p:cNvSpPr>
                <p:nvPr/>
              </p:nvSpPr>
              <p:spPr bwMode="auto">
                <a:xfrm>
                  <a:off x="7980680" y="5419395"/>
                  <a:ext cx="336946" cy="453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dirty="0">
                      <a:solidFill>
                        <a:srgbClr val="CC3300"/>
                      </a:solidFill>
                      <a:latin typeface="Comic Sans MS" pitchFamily="66" charset="0"/>
                      <a:sym typeface="Symbol" pitchFamily="18" charset="2"/>
                    </a:rPr>
                    <a:t></a:t>
                  </a:r>
                </a:p>
              </p:txBody>
            </p:sp>
            <p:sp>
              <p:nvSpPr>
                <p:cNvPr id="12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8223567" y="4884830"/>
                  <a:ext cx="869950" cy="269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400" b="1" dirty="0">
                      <a:solidFill>
                        <a:srgbClr val="FF0000"/>
                      </a:solidFill>
                      <a:latin typeface="Comic Sans MS" pitchFamily="66" charset="0"/>
                    </a:rPr>
                    <a:t>373K</a:t>
                  </a:r>
                </a:p>
              </p:txBody>
            </p:sp>
            <p:sp>
              <p:nvSpPr>
                <p:cNvPr id="129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8076431" y="5702650"/>
                  <a:ext cx="868362" cy="269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400" b="1" dirty="0">
                      <a:solidFill>
                        <a:srgbClr val="FF0000"/>
                      </a:solidFill>
                      <a:latin typeface="Comic Sans MS" pitchFamily="66" charset="0"/>
                    </a:rPr>
                    <a:t>273</a:t>
                  </a:r>
                </a:p>
              </p:txBody>
            </p:sp>
            <p:grpSp>
              <p:nvGrpSpPr>
                <p:cNvPr id="130" name="Group 29"/>
                <p:cNvGrpSpPr>
                  <a:grpSpLocks/>
                </p:cNvGrpSpPr>
                <p:nvPr/>
              </p:nvGrpSpPr>
              <p:grpSpPr bwMode="auto">
                <a:xfrm>
                  <a:off x="8333778" y="5151534"/>
                  <a:ext cx="398000" cy="637974"/>
                  <a:chOff x="1645" y="3184"/>
                  <a:chExt cx="446" cy="670"/>
                </a:xfrm>
              </p:grpSpPr>
              <p:sp>
                <p:nvSpPr>
                  <p:cNvPr id="131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47" y="3184"/>
                    <a:ext cx="344" cy="26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3601" tIns="1801" rIns="3601" bIns="1801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600" b="1" dirty="0" err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dQ</a:t>
                    </a:r>
                    <a:endParaRPr lang="it-IT" altLang="it-IT" sz="1600" b="1" dirty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32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56" y="3592"/>
                    <a:ext cx="164" cy="26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3601" tIns="1801" rIns="3601" bIns="1801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600" dirty="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T</a:t>
                    </a:r>
                  </a:p>
                </p:txBody>
              </p:sp>
              <p:sp>
                <p:nvSpPr>
                  <p:cNvPr id="133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1645" y="3540"/>
                    <a:ext cx="446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3601" tIns="1801" rIns="3601" bIns="1801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cxnSp>
            <p:nvCxnSpPr>
              <p:cNvPr id="125" name="Connettore 2 124"/>
              <p:cNvCxnSpPr/>
              <p:nvPr/>
            </p:nvCxnSpPr>
            <p:spPr bwMode="auto">
              <a:xfrm flipH="1" flipV="1">
                <a:off x="3941813" y="1240649"/>
                <a:ext cx="404055" cy="27051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38" name="Gruppo 137"/>
            <p:cNvGrpSpPr/>
            <p:nvPr/>
          </p:nvGrpSpPr>
          <p:grpSpPr>
            <a:xfrm>
              <a:off x="5792808" y="1560516"/>
              <a:ext cx="2321069" cy="1985455"/>
              <a:chOff x="5908752" y="23129"/>
              <a:chExt cx="2321069" cy="1985455"/>
            </a:xfrm>
          </p:grpSpPr>
          <p:grpSp>
            <p:nvGrpSpPr>
              <p:cNvPr id="139" name="Gruppo 138"/>
              <p:cNvGrpSpPr/>
              <p:nvPr/>
            </p:nvGrpSpPr>
            <p:grpSpPr>
              <a:xfrm>
                <a:off x="7115396" y="23129"/>
                <a:ext cx="1114425" cy="1076960"/>
                <a:chOff x="7950535" y="4758347"/>
                <a:chExt cx="1114425" cy="1076960"/>
              </a:xfrm>
            </p:grpSpPr>
            <p:sp>
              <p:nvSpPr>
                <p:cNvPr id="146" name="Rectangle 24"/>
                <p:cNvSpPr>
                  <a:spLocks noChangeArrowheads="1"/>
                </p:cNvSpPr>
                <p:nvPr/>
              </p:nvSpPr>
              <p:spPr bwMode="auto">
                <a:xfrm>
                  <a:off x="7950535" y="4964722"/>
                  <a:ext cx="336946" cy="4539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dirty="0">
                      <a:solidFill>
                        <a:srgbClr val="CC3300"/>
                      </a:solidFill>
                      <a:latin typeface="Comic Sans MS" pitchFamily="66" charset="0"/>
                      <a:sym typeface="Symbol" pitchFamily="18" charset="2"/>
                    </a:rPr>
                    <a:t></a:t>
                  </a:r>
                </a:p>
              </p:txBody>
            </p:sp>
            <p:sp>
              <p:nvSpPr>
                <p:cNvPr id="147" name="Rectangle 25"/>
                <p:cNvSpPr>
                  <a:spLocks noChangeArrowheads="1"/>
                </p:cNvSpPr>
                <p:nvPr/>
              </p:nvSpPr>
              <p:spPr bwMode="auto">
                <a:xfrm>
                  <a:off x="7952123" y="5292912"/>
                  <a:ext cx="336946" cy="453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600" dirty="0">
                      <a:solidFill>
                        <a:srgbClr val="CC3300"/>
                      </a:solidFill>
                      <a:latin typeface="Comic Sans MS" pitchFamily="66" charset="0"/>
                      <a:sym typeface="Symbol" pitchFamily="18" charset="2"/>
                    </a:rPr>
                    <a:t></a:t>
                  </a:r>
                </a:p>
              </p:txBody>
            </p:sp>
            <p:sp>
              <p:nvSpPr>
                <p:cNvPr id="14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8195010" y="4758347"/>
                  <a:ext cx="869950" cy="269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400" b="1" dirty="0">
                      <a:solidFill>
                        <a:srgbClr val="FF0000"/>
                      </a:solidFill>
                      <a:latin typeface="Comic Sans MS" pitchFamily="66" charset="0"/>
                    </a:rPr>
                    <a:t>T</a:t>
                  </a:r>
                </a:p>
              </p:txBody>
            </p:sp>
            <p:sp>
              <p:nvSpPr>
                <p:cNvPr id="149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8047874" y="5566007"/>
                  <a:ext cx="868362" cy="269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400" b="1" dirty="0">
                      <a:solidFill>
                        <a:srgbClr val="FF0000"/>
                      </a:solidFill>
                      <a:latin typeface="Comic Sans MS" pitchFamily="66" charset="0"/>
                    </a:rPr>
                    <a:t>373</a:t>
                  </a:r>
                </a:p>
              </p:txBody>
            </p:sp>
            <p:grpSp>
              <p:nvGrpSpPr>
                <p:cNvPr id="150" name="Group 29"/>
                <p:cNvGrpSpPr>
                  <a:grpSpLocks/>
                </p:cNvGrpSpPr>
                <p:nvPr/>
              </p:nvGrpSpPr>
              <p:grpSpPr bwMode="auto">
                <a:xfrm>
                  <a:off x="8214201" y="5024889"/>
                  <a:ext cx="398000" cy="601790"/>
                  <a:chOff x="1511" y="3051"/>
                  <a:chExt cx="446" cy="632"/>
                </a:xfrm>
              </p:grpSpPr>
              <p:sp>
                <p:nvSpPr>
                  <p:cNvPr id="151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13" y="3051"/>
                    <a:ext cx="344" cy="26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3601" tIns="1801" rIns="3601" bIns="1801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600" b="1" dirty="0" err="1">
                        <a:solidFill>
                          <a:srgbClr val="FF0000"/>
                        </a:solidFill>
                        <a:latin typeface="Comic Sans MS" pitchFamily="66" charset="0"/>
                      </a:rPr>
                      <a:t>dQ</a:t>
                    </a:r>
                    <a:endParaRPr lang="it-IT" altLang="it-IT" sz="1600" b="1" dirty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52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78" y="3421"/>
                    <a:ext cx="164" cy="26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3601" tIns="1801" rIns="3601" bIns="1801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600" dirty="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T</a:t>
                    </a:r>
                  </a:p>
                </p:txBody>
              </p:sp>
              <p:sp>
                <p:nvSpPr>
                  <p:cNvPr id="153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1511" y="3407"/>
                    <a:ext cx="446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3601" tIns="1801" rIns="3601" bIns="1801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140" name="Gruppo 139"/>
              <p:cNvGrpSpPr/>
              <p:nvPr/>
            </p:nvGrpSpPr>
            <p:grpSpPr>
              <a:xfrm>
                <a:off x="6828249" y="1319064"/>
                <a:ext cx="1030510" cy="689520"/>
                <a:chOff x="5735066" y="3361220"/>
                <a:chExt cx="1030510" cy="689520"/>
              </a:xfrm>
            </p:grpSpPr>
            <p:sp>
              <p:nvSpPr>
                <p:cNvPr id="142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5735066" y="3551402"/>
                  <a:ext cx="581107" cy="2979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600" b="1" dirty="0">
                      <a:solidFill>
                        <a:srgbClr val="CC3300"/>
                      </a:solidFill>
                      <a:latin typeface="Comic Sans MS" pitchFamily="66" charset="0"/>
                      <a:sym typeface="Symbol" pitchFamily="18" charset="2"/>
                    </a:rPr>
                    <a:t></a:t>
                  </a:r>
                  <a:r>
                    <a:rPr lang="it-IT" altLang="it-IT" sz="1600" b="1" dirty="0">
                      <a:solidFill>
                        <a:srgbClr val="CC3300"/>
                      </a:solidFill>
                      <a:latin typeface="Comic Sans MS" pitchFamily="66" charset="0"/>
                    </a:rPr>
                    <a:t>S</a:t>
                  </a:r>
                  <a:r>
                    <a:rPr lang="it-IT" altLang="it-IT" sz="1600" b="1" baseline="-25000" dirty="0">
                      <a:solidFill>
                        <a:srgbClr val="CC3300"/>
                      </a:solidFill>
                      <a:latin typeface="Comic Sans MS" pitchFamily="66" charset="0"/>
                    </a:rPr>
                    <a:t>E</a:t>
                  </a:r>
                  <a:r>
                    <a:rPr lang="it-IT" altLang="it-IT" sz="1600" b="1" dirty="0">
                      <a:solidFill>
                        <a:srgbClr val="CC3300"/>
                      </a:solidFill>
                      <a:latin typeface="Comic Sans MS" pitchFamily="66" charset="0"/>
                    </a:rPr>
                    <a:t>=</a:t>
                  </a:r>
                </a:p>
              </p:txBody>
            </p:sp>
            <p:sp>
              <p:nvSpPr>
                <p:cNvPr id="14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338049" y="3361220"/>
                  <a:ext cx="367908" cy="2979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600" b="1" dirty="0">
                      <a:solidFill>
                        <a:srgbClr val="CC3300"/>
                      </a:solidFill>
                      <a:latin typeface="Comic Sans MS" pitchFamily="66" charset="0"/>
                    </a:rPr>
                    <a:t>Q</a:t>
                  </a:r>
                  <a:r>
                    <a:rPr lang="it-IT" altLang="it-IT" sz="1600" b="1" baseline="-25000" dirty="0">
                      <a:solidFill>
                        <a:srgbClr val="CC3300"/>
                      </a:solidFill>
                      <a:latin typeface="Comic Sans MS" pitchFamily="66" charset="0"/>
                    </a:rPr>
                    <a:t>E</a:t>
                  </a:r>
                  <a:endPara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4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6351776" y="3752813"/>
                  <a:ext cx="331039" cy="2979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206" tIns="25603" rIns="51206" bIns="25603">
                  <a:spAutoFit/>
                </a:bodyPr>
                <a:lstStyle>
                  <a:lvl1pPr defTabSz="5127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27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27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27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27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27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600" b="1" dirty="0">
                      <a:solidFill>
                        <a:srgbClr val="CC3300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1600" b="1" baseline="-25000" dirty="0">
                      <a:solidFill>
                        <a:srgbClr val="CC3300"/>
                      </a:solidFill>
                      <a:latin typeface="Comic Sans MS" pitchFamily="66" charset="0"/>
                    </a:rPr>
                    <a:t>E</a:t>
                  </a:r>
                  <a:endParaRPr lang="it-IT" altLang="it-IT" sz="1600" b="1" dirty="0">
                    <a:solidFill>
                      <a:srgbClr val="CC33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45" name="Line 30"/>
                <p:cNvSpPr>
                  <a:spLocks noChangeShapeType="1"/>
                </p:cNvSpPr>
                <p:nvPr/>
              </p:nvSpPr>
              <p:spPr bwMode="auto">
                <a:xfrm>
                  <a:off x="6276829" y="3717007"/>
                  <a:ext cx="488747" cy="0"/>
                </a:xfrm>
                <a:prstGeom prst="line">
                  <a:avLst/>
                </a:prstGeom>
                <a:noFill/>
                <a:ln w="57150">
                  <a:solidFill>
                    <a:srgbClr val="CC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16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cxnSp>
            <p:nvCxnSpPr>
              <p:cNvPr id="141" name="Connettore 2 140"/>
              <p:cNvCxnSpPr>
                <a:stCxn id="142" idx="1"/>
              </p:cNvCxnSpPr>
              <p:nvPr/>
            </p:nvCxnSpPr>
            <p:spPr bwMode="auto">
              <a:xfrm flipH="1" flipV="1">
                <a:off x="5908752" y="971347"/>
                <a:ext cx="919497" cy="68686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56" name="Line 55"/>
            <p:cNvSpPr>
              <a:spLocks noChangeShapeType="1"/>
            </p:cNvSpPr>
            <p:nvPr/>
          </p:nvSpPr>
          <p:spPr bwMode="auto">
            <a:xfrm flipV="1">
              <a:off x="5797808" y="2646208"/>
              <a:ext cx="0" cy="1573213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8" name="Line 60"/>
            <p:cNvSpPr>
              <a:spLocks noChangeShapeType="1"/>
            </p:cNvSpPr>
            <p:nvPr/>
          </p:nvSpPr>
          <p:spPr bwMode="auto">
            <a:xfrm>
              <a:off x="5797808" y="2404061"/>
              <a:ext cx="0" cy="2555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9" name="Line 61"/>
            <p:cNvSpPr>
              <a:spLocks noChangeShapeType="1"/>
            </p:cNvSpPr>
            <p:nvPr/>
          </p:nvSpPr>
          <p:spPr bwMode="auto">
            <a:xfrm flipV="1">
              <a:off x="5797808" y="2159586"/>
              <a:ext cx="1285875" cy="24447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9" name="Audio 4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402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20"/>
    </mc:Choice>
    <mc:Fallback>
      <p:transition spd="slow" advTm="4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086100" y="204788"/>
            <a:ext cx="6129338" cy="547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Eras Medium ITC"/>
              </a:rPr>
              <a:t>Entropia molare a 25°C, 1 atm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794953" y="922020"/>
            <a:ext cx="6546850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 dirty="0">
                <a:solidFill>
                  <a:srgbClr val="3333CC"/>
                </a:solidFill>
                <a:latin typeface="Arial" charset="0"/>
              </a:rPr>
              <a:t>Sostanza          S (</a:t>
            </a:r>
            <a:r>
              <a:rPr lang="it-IT" altLang="it-IT" sz="2100" b="1" dirty="0" err="1">
                <a:solidFill>
                  <a:srgbClr val="3333CC"/>
                </a:solidFill>
                <a:latin typeface="Arial" charset="0"/>
              </a:rPr>
              <a:t>cal</a:t>
            </a:r>
            <a:r>
              <a:rPr lang="it-IT" altLang="it-IT" sz="2100" b="1" dirty="0">
                <a:solidFill>
                  <a:srgbClr val="3333CC"/>
                </a:solidFill>
                <a:latin typeface="Arial" charset="0"/>
              </a:rPr>
              <a:t>/</a:t>
            </a:r>
            <a:r>
              <a:rPr lang="it-IT" altLang="it-IT" sz="2100" b="1" dirty="0" err="1">
                <a:solidFill>
                  <a:srgbClr val="3333CC"/>
                </a:solidFill>
                <a:latin typeface="Arial" charset="0"/>
              </a:rPr>
              <a:t>mol</a:t>
            </a:r>
            <a:r>
              <a:rPr lang="it-IT" altLang="it-IT" sz="2100" b="1" dirty="0">
                <a:solidFill>
                  <a:srgbClr val="3333CC"/>
                </a:solidFill>
                <a:latin typeface="Arial" charset="0"/>
              </a:rPr>
              <a:t>, 	 </a:t>
            </a:r>
            <a:r>
              <a:rPr lang="it-IT" altLang="it-IT" sz="2000" b="1" dirty="0">
                <a:solidFill>
                  <a:srgbClr val="3333CC"/>
                </a:solidFill>
                <a:latin typeface="Arial" charset="0"/>
              </a:rPr>
              <a:t>Sostanza</a:t>
            </a:r>
            <a:r>
              <a:rPr lang="it-IT" altLang="it-IT" sz="2100" b="1" dirty="0">
                <a:solidFill>
                  <a:srgbClr val="3333CC"/>
                </a:solidFill>
                <a:latin typeface="Arial" charset="0"/>
              </a:rPr>
              <a:t>    </a:t>
            </a:r>
            <a:r>
              <a:rPr lang="it-IT" altLang="it-IT" sz="2000" b="1" dirty="0">
                <a:solidFill>
                  <a:srgbClr val="3333CC"/>
                </a:solidFill>
                <a:latin typeface="Arial" charset="0"/>
              </a:rPr>
              <a:t>S (</a:t>
            </a:r>
            <a:r>
              <a:rPr lang="it-IT" altLang="it-IT" sz="2000" b="1" dirty="0" err="1">
                <a:solidFill>
                  <a:srgbClr val="3333CC"/>
                </a:solidFill>
                <a:latin typeface="Arial" charset="0"/>
              </a:rPr>
              <a:t>cal</a:t>
            </a:r>
            <a:r>
              <a:rPr lang="it-IT" altLang="it-IT" sz="2000" b="1" dirty="0">
                <a:solidFill>
                  <a:srgbClr val="3333CC"/>
                </a:solidFill>
                <a:latin typeface="Arial" charset="0"/>
              </a:rPr>
              <a:t>/mole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dirty="0">
                <a:solidFill>
                  <a:srgbClr val="3333CC"/>
                </a:solidFill>
                <a:latin typeface="Arial" charset="0"/>
              </a:rPr>
              <a:t>	   grado)		    	 grado)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100" dirty="0">
              <a:solidFill>
                <a:srgbClr val="3333CC"/>
              </a:solidFill>
              <a:latin typeface="Arial" charset="0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dirty="0">
                <a:solidFill>
                  <a:srgbClr val="3333CC"/>
                </a:solidFill>
                <a:latin typeface="Arial" charset="0"/>
              </a:rPr>
              <a:t>C (diamante)		0,59		H</a:t>
            </a:r>
            <a:r>
              <a:rPr lang="it-IT" altLang="it-IT" sz="2100" baseline="-25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100" dirty="0">
                <a:solidFill>
                  <a:srgbClr val="3333CC"/>
                </a:solidFill>
                <a:latin typeface="Arial" charset="0"/>
              </a:rPr>
              <a:t>O (l)		16,70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dirty="0">
                <a:solidFill>
                  <a:srgbClr val="3333CC"/>
                </a:solidFill>
                <a:latin typeface="Arial" charset="0"/>
              </a:rPr>
              <a:t>C (grafite)		1.36		Hg (l)		18,70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dirty="0">
                <a:solidFill>
                  <a:srgbClr val="3333CC"/>
                </a:solidFill>
                <a:latin typeface="Arial" charset="0"/>
              </a:rPr>
              <a:t>B (s)		1,62		CCl</a:t>
            </a:r>
            <a:r>
              <a:rPr lang="it-IT" altLang="it-IT" sz="2100" baseline="-25000" dirty="0">
                <a:solidFill>
                  <a:srgbClr val="3333CC"/>
                </a:solidFill>
                <a:latin typeface="Arial" charset="0"/>
              </a:rPr>
              <a:t>4</a:t>
            </a:r>
            <a:r>
              <a:rPr lang="it-IT" altLang="it-IT" sz="2100" dirty="0">
                <a:solidFill>
                  <a:srgbClr val="3333CC"/>
                </a:solidFill>
                <a:latin typeface="Arial" charset="0"/>
              </a:rPr>
              <a:t> (l)		51,20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dirty="0">
                <a:solidFill>
                  <a:srgbClr val="3333CC"/>
                </a:solidFill>
                <a:latin typeface="Arial" charset="0"/>
              </a:rPr>
              <a:t>Fe(s)		6,50		He(g)		30,15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dirty="0">
                <a:solidFill>
                  <a:srgbClr val="3333CC"/>
                </a:solidFill>
                <a:latin typeface="Arial" charset="0"/>
              </a:rPr>
              <a:t>NH</a:t>
            </a:r>
            <a:r>
              <a:rPr lang="it-IT" altLang="it-IT" sz="2100" baseline="-25000" dirty="0">
                <a:solidFill>
                  <a:srgbClr val="3333CC"/>
                </a:solidFill>
                <a:latin typeface="Arial" charset="0"/>
              </a:rPr>
              <a:t>4</a:t>
            </a:r>
            <a:r>
              <a:rPr lang="it-IT" altLang="it-IT" sz="2100" dirty="0">
                <a:solidFill>
                  <a:srgbClr val="3333CC"/>
                </a:solidFill>
                <a:latin typeface="Arial" charset="0"/>
              </a:rPr>
              <a:t>Cl(s)		22,70		O</a:t>
            </a:r>
            <a:r>
              <a:rPr lang="it-IT" altLang="it-IT" sz="2100" baseline="-25000" dirty="0">
                <a:solidFill>
                  <a:srgbClr val="3333CC"/>
                </a:solidFill>
                <a:latin typeface="Arial" charset="0"/>
              </a:rPr>
              <a:t>2</a:t>
            </a:r>
            <a:r>
              <a:rPr lang="it-IT" altLang="it-IT" sz="2100" dirty="0">
                <a:solidFill>
                  <a:srgbClr val="3333CC"/>
                </a:solidFill>
                <a:latin typeface="Arial" charset="0"/>
              </a:rPr>
              <a:t> (g)		48,00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4672013" y="1027112"/>
            <a:ext cx="0" cy="286861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6343650" y="1027112"/>
            <a:ext cx="0" cy="28876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7940675" y="1027112"/>
            <a:ext cx="0" cy="28876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13257" y="4053682"/>
            <a:ext cx="6269659" cy="76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dirty="0">
                <a:solidFill>
                  <a:srgbClr val="008080"/>
                </a:solidFill>
                <a:latin typeface="Arial" charset="0"/>
              </a:rPr>
              <a:t>L'entropia cresce con la complessità molecolare: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dirty="0">
                <a:solidFill>
                  <a:srgbClr val="008080"/>
                </a:solidFill>
                <a:latin typeface="Arial" charset="0"/>
              </a:rPr>
              <a:t> </a:t>
            </a:r>
            <a:r>
              <a:rPr lang="it-IT" altLang="it-IT" sz="2100" b="1" dirty="0">
                <a:solidFill>
                  <a:srgbClr val="CC3300"/>
                </a:solidFill>
                <a:latin typeface="Arial" charset="0"/>
              </a:rPr>
              <a:t>He  &lt;  Xe  &lt;  O</a:t>
            </a:r>
            <a:r>
              <a:rPr lang="it-IT" altLang="it-IT" sz="2100" b="1" baseline="-25000" dirty="0">
                <a:solidFill>
                  <a:srgbClr val="CC3300"/>
                </a:solidFill>
                <a:latin typeface="Arial" charset="0"/>
              </a:rPr>
              <a:t>2</a:t>
            </a:r>
            <a:r>
              <a:rPr lang="it-IT" altLang="it-IT" sz="2100" b="1" dirty="0">
                <a:solidFill>
                  <a:srgbClr val="CC3300"/>
                </a:solidFill>
                <a:latin typeface="Arial" charset="0"/>
              </a:rPr>
              <a:t>  &lt;  Cl</a:t>
            </a:r>
            <a:r>
              <a:rPr lang="it-IT" altLang="it-IT" sz="2100" b="1" baseline="-25000" dirty="0">
                <a:solidFill>
                  <a:srgbClr val="CC3300"/>
                </a:solidFill>
                <a:latin typeface="Arial" charset="0"/>
              </a:rPr>
              <a:t>2</a:t>
            </a:r>
            <a:r>
              <a:rPr lang="it-IT" altLang="it-IT" sz="2100" b="1" dirty="0">
                <a:solidFill>
                  <a:srgbClr val="CC3300"/>
                </a:solidFill>
                <a:latin typeface="Arial" charset="0"/>
              </a:rPr>
              <a:t>  &lt;  CH</a:t>
            </a:r>
            <a:r>
              <a:rPr lang="it-IT" altLang="it-IT" sz="2100" b="1" baseline="-25000" dirty="0">
                <a:solidFill>
                  <a:srgbClr val="CC3300"/>
                </a:solidFill>
                <a:latin typeface="Arial" charset="0"/>
              </a:rPr>
              <a:t>4</a:t>
            </a:r>
            <a:r>
              <a:rPr lang="it-IT" altLang="it-IT" sz="2100" b="1" dirty="0">
                <a:solidFill>
                  <a:srgbClr val="CC3300"/>
                </a:solidFill>
                <a:latin typeface="Arial" charset="0"/>
              </a:rPr>
              <a:t>  &lt;  C</a:t>
            </a:r>
            <a:r>
              <a:rPr lang="it-IT" altLang="it-IT" sz="2100" b="1" baseline="-25000" dirty="0">
                <a:solidFill>
                  <a:srgbClr val="CC3300"/>
                </a:solidFill>
                <a:latin typeface="Arial" charset="0"/>
              </a:rPr>
              <a:t>2</a:t>
            </a:r>
            <a:r>
              <a:rPr lang="it-IT" altLang="it-IT" sz="2100" b="1" dirty="0">
                <a:solidFill>
                  <a:srgbClr val="CC3300"/>
                </a:solidFill>
                <a:latin typeface="Arial" charset="0"/>
              </a:rPr>
              <a:t>H</a:t>
            </a:r>
            <a:r>
              <a:rPr lang="it-IT" altLang="it-IT" sz="2100" b="1" baseline="-25000" dirty="0">
                <a:solidFill>
                  <a:srgbClr val="CC3300"/>
                </a:solidFill>
                <a:latin typeface="Arial" charset="0"/>
              </a:rPr>
              <a:t>6</a:t>
            </a:r>
            <a:r>
              <a:rPr lang="it-IT" altLang="it-IT" sz="2100" b="1" dirty="0">
                <a:solidFill>
                  <a:srgbClr val="CC3300"/>
                </a:solidFill>
                <a:latin typeface="Arial" charset="0"/>
              </a:rPr>
              <a:t>  &lt;  C</a:t>
            </a:r>
            <a:r>
              <a:rPr lang="it-IT" altLang="it-IT" sz="2100" b="1" baseline="-25000" dirty="0">
                <a:solidFill>
                  <a:srgbClr val="CC3300"/>
                </a:solidFill>
                <a:latin typeface="Arial" charset="0"/>
              </a:rPr>
              <a:t>4</a:t>
            </a:r>
            <a:r>
              <a:rPr lang="it-IT" altLang="it-IT" sz="2100" b="1" dirty="0">
                <a:solidFill>
                  <a:srgbClr val="CC3300"/>
                </a:solidFill>
                <a:latin typeface="Arial" charset="0"/>
              </a:rPr>
              <a:t>H</a:t>
            </a:r>
            <a:r>
              <a:rPr lang="it-IT" altLang="it-IT" sz="2100" b="1" baseline="-25000" dirty="0">
                <a:solidFill>
                  <a:srgbClr val="CC3300"/>
                </a:solidFill>
                <a:latin typeface="Arial" charset="0"/>
              </a:rPr>
              <a:t>10</a:t>
            </a:r>
            <a:endParaRPr lang="it-IT" altLang="it-IT" sz="2100" dirty="0">
              <a:solidFill>
                <a:srgbClr val="008080"/>
              </a:solidFill>
              <a:latin typeface="Arial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57707" y="5446488"/>
            <a:ext cx="3052433" cy="40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00250" algn="l"/>
                <a:tab pos="2333625" algn="l"/>
                <a:tab pos="3611563" algn="l"/>
                <a:tab pos="3944938" algn="l"/>
                <a:tab pos="5334000" algn="l"/>
                <a:tab pos="572293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dirty="0">
                <a:solidFill>
                  <a:srgbClr val="008080"/>
                </a:solidFill>
                <a:latin typeface="Arial" charset="0"/>
              </a:rPr>
              <a:t>Per una stessa sostanza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5578475" y="4906327"/>
            <a:ext cx="5009928" cy="1682514"/>
            <a:chOff x="1885951" y="5146040"/>
            <a:chExt cx="5009928" cy="1682514"/>
          </a:xfrm>
        </p:grpSpPr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3925888" y="5146040"/>
              <a:ext cx="1154477" cy="409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8080"/>
                  </a:solidFill>
                  <a:latin typeface="Arial" charset="0"/>
                </a:rPr>
                <a:t>S cresce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3957638" y="5795328"/>
              <a:ext cx="971735" cy="409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dirty="0">
                  <a:solidFill>
                    <a:srgbClr val="008080"/>
                  </a:solidFill>
                  <a:latin typeface="Arial" charset="0"/>
                </a:rPr>
                <a:t>Liquido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6294438" y="5795328"/>
              <a:ext cx="601441" cy="409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8080"/>
                  </a:solidFill>
                  <a:latin typeface="Arial" charset="0"/>
                </a:rPr>
                <a:t>Gas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1885951" y="5795328"/>
              <a:ext cx="853113" cy="409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8080"/>
                  </a:solidFill>
                  <a:latin typeface="Arial" charset="0"/>
                </a:rPr>
                <a:t>Solido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814763" y="6419215"/>
              <a:ext cx="1452636" cy="409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000250" algn="l"/>
                  <a:tab pos="2333625" algn="l"/>
                  <a:tab pos="3611563" algn="l"/>
                  <a:tab pos="3944938" algn="l"/>
                  <a:tab pos="5334000" algn="l"/>
                  <a:tab pos="572293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8080"/>
                  </a:solidFill>
                  <a:latin typeface="Arial" charset="0"/>
                </a:rPr>
                <a:t>S decresce</a:t>
              </a: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2968626" y="5317490"/>
              <a:ext cx="814387" cy="103188"/>
            </a:xfrm>
            <a:custGeom>
              <a:avLst/>
              <a:gdLst>
                <a:gd name="T0" fmla="*/ 0 w 912"/>
                <a:gd name="T1" fmla="*/ 96789397 h 109"/>
                <a:gd name="T2" fmla="*/ 95686901 w 912"/>
                <a:gd name="T3" fmla="*/ 21508545 h 109"/>
                <a:gd name="T4" fmla="*/ 200942849 w 912"/>
                <a:gd name="T5" fmla="*/ 96789397 h 109"/>
                <a:gd name="T6" fmla="*/ 315766951 w 912"/>
                <a:gd name="T7" fmla="*/ 10754272 h 109"/>
                <a:gd name="T8" fmla="*/ 430591946 w 912"/>
                <a:gd name="T9" fmla="*/ 96789397 h 109"/>
                <a:gd name="T10" fmla="*/ 554985095 w 912"/>
                <a:gd name="T11" fmla="*/ 0 h 109"/>
                <a:gd name="T12" fmla="*/ 727221695 w 912"/>
                <a:gd name="T13" fmla="*/ 97685902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12" h="109">
                  <a:moveTo>
                    <a:pt x="0" y="108"/>
                  </a:moveTo>
                  <a:lnTo>
                    <a:pt x="120" y="24"/>
                  </a:lnTo>
                  <a:lnTo>
                    <a:pt x="252" y="108"/>
                  </a:lnTo>
                  <a:lnTo>
                    <a:pt x="396" y="12"/>
                  </a:lnTo>
                  <a:lnTo>
                    <a:pt x="540" y="108"/>
                  </a:lnTo>
                  <a:lnTo>
                    <a:pt x="696" y="0"/>
                  </a:lnTo>
                  <a:lnTo>
                    <a:pt x="912" y="109"/>
                  </a:lnTo>
                </a:path>
              </a:pathLst>
            </a:custGeom>
            <a:noFill/>
            <a:ln w="57150" cmpd="sng">
              <a:solidFill>
                <a:srgbClr val="CC33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5143501" y="5374640"/>
              <a:ext cx="985837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2817813" y="5958840"/>
              <a:ext cx="985838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H="1">
              <a:off x="2824163" y="6073140"/>
              <a:ext cx="985838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5143501" y="5979478"/>
              <a:ext cx="985837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 flipH="1">
              <a:off x="5132388" y="6092190"/>
              <a:ext cx="985838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 flipH="1">
              <a:off x="2743201" y="6631940"/>
              <a:ext cx="985837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5326063" y="6562090"/>
              <a:ext cx="814388" cy="104775"/>
            </a:xfrm>
            <a:custGeom>
              <a:avLst/>
              <a:gdLst>
                <a:gd name="T0" fmla="*/ 0 w 912"/>
                <a:gd name="T1" fmla="*/ 99790017 h 109"/>
                <a:gd name="T2" fmla="*/ 95687018 w 912"/>
                <a:gd name="T3" fmla="*/ 22175773 h 109"/>
                <a:gd name="T4" fmla="*/ 200943095 w 912"/>
                <a:gd name="T5" fmla="*/ 99790017 h 109"/>
                <a:gd name="T6" fmla="*/ 315768231 w 912"/>
                <a:gd name="T7" fmla="*/ 11087886 h 109"/>
                <a:gd name="T8" fmla="*/ 430592475 w 912"/>
                <a:gd name="T9" fmla="*/ 99790017 h 109"/>
                <a:gd name="T10" fmla="*/ 554986670 w 912"/>
                <a:gd name="T11" fmla="*/ 0 h 109"/>
                <a:gd name="T12" fmla="*/ 727223481 w 912"/>
                <a:gd name="T13" fmla="*/ 100713767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12" h="109">
                  <a:moveTo>
                    <a:pt x="0" y="108"/>
                  </a:moveTo>
                  <a:lnTo>
                    <a:pt x="120" y="24"/>
                  </a:lnTo>
                  <a:lnTo>
                    <a:pt x="252" y="108"/>
                  </a:lnTo>
                  <a:lnTo>
                    <a:pt x="396" y="12"/>
                  </a:lnTo>
                  <a:lnTo>
                    <a:pt x="540" y="108"/>
                  </a:lnTo>
                  <a:lnTo>
                    <a:pt x="696" y="0"/>
                  </a:lnTo>
                  <a:lnTo>
                    <a:pt x="912" y="109"/>
                  </a:lnTo>
                </a:path>
              </a:pathLst>
            </a:custGeom>
            <a:noFill/>
            <a:ln w="57150" cmpd="sng">
              <a:solidFill>
                <a:srgbClr val="CC33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07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436"/>
    </mc:Choice>
    <mc:Fallback>
      <p:transition spd="slow" advTm="206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2438400" y="503239"/>
            <a:ext cx="7361238" cy="10048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Century Gothic"/>
              </a:rPr>
              <a:t>Per sistemi isolati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Century Gothic"/>
              </a:rPr>
              <a:t>(Trasf. Adiabatiche)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975486" y="2378076"/>
            <a:ext cx="60928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 err="1">
                <a:solidFill>
                  <a:srgbClr val="00FF00"/>
                </a:solidFill>
                <a:latin typeface="Comic Sans MS" pitchFamily="66" charset="0"/>
              </a:rPr>
              <a:t>dQ</a:t>
            </a:r>
            <a:r>
              <a:rPr lang="it-IT" altLang="it-IT" sz="2600" dirty="0">
                <a:solidFill>
                  <a:srgbClr val="00FF00"/>
                </a:solidFill>
                <a:latin typeface="Comic Sans MS" pitchFamily="66" charset="0"/>
              </a:rPr>
              <a:t>  = 0	(trasformazione adiabatica)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975485" y="3078163"/>
            <a:ext cx="6129338" cy="989012"/>
            <a:chOff x="136525" y="3078163"/>
            <a:chExt cx="6129338" cy="989012"/>
          </a:xfrm>
        </p:grpSpPr>
        <p:sp>
          <p:nvSpPr>
            <p:cNvPr id="34820" name="Text Box 4"/>
            <p:cNvSpPr txBox="1">
              <a:spLocks noChangeArrowheads="1"/>
            </p:cNvSpPr>
            <p:nvPr/>
          </p:nvSpPr>
          <p:spPr bwMode="auto">
            <a:xfrm>
              <a:off x="1346200" y="3078163"/>
              <a:ext cx="598488" cy="455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 err="1">
                  <a:solidFill>
                    <a:srgbClr val="00FF00"/>
                  </a:solidFill>
                  <a:latin typeface="Comic Sans MS" pitchFamily="66" charset="0"/>
                </a:rPr>
                <a:t>dQ</a:t>
              </a:r>
              <a:endParaRPr lang="it-IT" altLang="it-IT" sz="2600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4821" name="Text Box 5"/>
            <p:cNvSpPr txBox="1">
              <a:spLocks noChangeArrowheads="1"/>
            </p:cNvSpPr>
            <p:nvPr/>
          </p:nvSpPr>
          <p:spPr bwMode="auto">
            <a:xfrm>
              <a:off x="1477963" y="3611563"/>
              <a:ext cx="336550" cy="455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FF00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34822" name="Line 6"/>
            <p:cNvSpPr>
              <a:spLocks noChangeShapeType="1"/>
            </p:cNvSpPr>
            <p:nvPr/>
          </p:nvSpPr>
          <p:spPr bwMode="auto">
            <a:xfrm>
              <a:off x="1349375" y="3571875"/>
              <a:ext cx="595313" cy="158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823" name="Text Box 7"/>
            <p:cNvSpPr txBox="1">
              <a:spLocks noChangeArrowheads="1"/>
            </p:cNvSpPr>
            <p:nvPr/>
          </p:nvSpPr>
          <p:spPr bwMode="auto">
            <a:xfrm>
              <a:off x="136525" y="3302000"/>
              <a:ext cx="906463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 err="1">
                  <a:solidFill>
                    <a:srgbClr val="00FF00"/>
                  </a:solidFill>
                  <a:latin typeface="Comic Sans MS" pitchFamily="66" charset="0"/>
                </a:rPr>
                <a:t>dS</a:t>
              </a:r>
              <a:r>
                <a:rPr lang="it-IT" altLang="it-IT" sz="2600" dirty="0">
                  <a:solidFill>
                    <a:srgbClr val="00FF00"/>
                  </a:solidFill>
                  <a:latin typeface="Comic Sans MS" pitchFamily="66" charset="0"/>
                </a:rPr>
                <a:t>  =</a:t>
              </a:r>
            </a:p>
          </p:txBody>
        </p:sp>
        <p:sp>
          <p:nvSpPr>
            <p:cNvPr id="34824" name="Text Box 8"/>
            <p:cNvSpPr txBox="1">
              <a:spLocks noChangeArrowheads="1"/>
            </p:cNvSpPr>
            <p:nvPr/>
          </p:nvSpPr>
          <p:spPr bwMode="auto">
            <a:xfrm>
              <a:off x="2327275" y="3302000"/>
              <a:ext cx="3938588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 err="1">
                  <a:solidFill>
                    <a:srgbClr val="00FF00"/>
                  </a:solidFill>
                  <a:latin typeface="Comic Sans MS" pitchFamily="66" charset="0"/>
                </a:rPr>
                <a:t>dS</a:t>
              </a:r>
              <a:r>
                <a:rPr lang="it-IT" altLang="it-IT" sz="2600" dirty="0">
                  <a:solidFill>
                    <a:srgbClr val="00FF00"/>
                  </a:solidFill>
                  <a:latin typeface="Comic Sans MS" pitchFamily="66" charset="0"/>
                </a:rPr>
                <a:t>  = 0  	</a:t>
              </a:r>
              <a:r>
                <a:rPr lang="it-IT" altLang="it-IT" sz="2600" dirty="0">
                  <a:solidFill>
                    <a:srgbClr val="FF9900"/>
                  </a:solidFill>
                  <a:latin typeface="Comic Sans MS" pitchFamily="66" charset="0"/>
                </a:rPr>
                <a:t>EQUILIBRIO</a:t>
              </a:r>
              <a:endParaRPr lang="it-IT" altLang="it-IT" sz="2600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1975486" y="4164013"/>
            <a:ext cx="6627813" cy="989012"/>
            <a:chOff x="136525" y="4164013"/>
            <a:chExt cx="6627813" cy="989012"/>
          </a:xfrm>
        </p:grpSpPr>
        <p:sp>
          <p:nvSpPr>
            <p:cNvPr id="34825" name="Text Box 9"/>
            <p:cNvSpPr txBox="1">
              <a:spLocks noChangeArrowheads="1"/>
            </p:cNvSpPr>
            <p:nvPr/>
          </p:nvSpPr>
          <p:spPr bwMode="auto">
            <a:xfrm>
              <a:off x="1346200" y="4164013"/>
              <a:ext cx="598488" cy="455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FF00"/>
                  </a:solidFill>
                  <a:latin typeface="Comic Sans MS" pitchFamily="66" charset="0"/>
                </a:rPr>
                <a:t>dQ</a:t>
              </a:r>
            </a:p>
          </p:txBody>
        </p:sp>
        <p:sp>
          <p:nvSpPr>
            <p:cNvPr id="34826" name="Text Box 10"/>
            <p:cNvSpPr txBox="1">
              <a:spLocks noChangeArrowheads="1"/>
            </p:cNvSpPr>
            <p:nvPr/>
          </p:nvSpPr>
          <p:spPr bwMode="auto">
            <a:xfrm>
              <a:off x="1477963" y="4697413"/>
              <a:ext cx="336550" cy="455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FF00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>
              <a:off x="1349375" y="4657725"/>
              <a:ext cx="595313" cy="158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828" name="Text Box 12"/>
            <p:cNvSpPr txBox="1">
              <a:spLocks noChangeArrowheads="1"/>
            </p:cNvSpPr>
            <p:nvPr/>
          </p:nvSpPr>
          <p:spPr bwMode="auto">
            <a:xfrm>
              <a:off x="136525" y="4387850"/>
              <a:ext cx="862013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 err="1">
                  <a:solidFill>
                    <a:srgbClr val="00FF00"/>
                  </a:solidFill>
                  <a:latin typeface="Comic Sans MS" pitchFamily="66" charset="0"/>
                </a:rPr>
                <a:t>dS</a:t>
              </a:r>
              <a:r>
                <a:rPr lang="it-IT" altLang="it-IT" sz="2600" dirty="0">
                  <a:solidFill>
                    <a:srgbClr val="00FF00"/>
                  </a:solidFill>
                  <a:latin typeface="Comic Sans MS" pitchFamily="66" charset="0"/>
                </a:rPr>
                <a:t>  &gt;</a:t>
              </a:r>
            </a:p>
          </p:txBody>
        </p:sp>
        <p:sp>
          <p:nvSpPr>
            <p:cNvPr id="34829" name="Text Box 13"/>
            <p:cNvSpPr txBox="1">
              <a:spLocks noChangeArrowheads="1"/>
            </p:cNvSpPr>
            <p:nvPr/>
          </p:nvSpPr>
          <p:spPr bwMode="auto">
            <a:xfrm>
              <a:off x="2327275" y="4387850"/>
              <a:ext cx="4437063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FF00"/>
                  </a:solidFill>
                  <a:latin typeface="Comic Sans MS" pitchFamily="66" charset="0"/>
                </a:rPr>
                <a:t>dS  &gt; 0		</a:t>
              </a:r>
              <a:r>
                <a:rPr lang="it-IT" altLang="it-IT" sz="2600">
                  <a:solidFill>
                    <a:srgbClr val="FF9900"/>
                  </a:solidFill>
                  <a:latin typeface="Comic Sans MS" pitchFamily="66" charset="0"/>
                </a:rPr>
                <a:t>SPONTANEITA'</a:t>
              </a:r>
              <a:endParaRPr lang="it-IT" altLang="it-IT" sz="260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1833246" y="5249863"/>
            <a:ext cx="8712145" cy="989012"/>
            <a:chOff x="136525" y="5249863"/>
            <a:chExt cx="8712145" cy="989012"/>
          </a:xfrm>
        </p:grpSpPr>
        <p:sp>
          <p:nvSpPr>
            <p:cNvPr id="34830" name="Text Box 14"/>
            <p:cNvSpPr txBox="1">
              <a:spLocks noChangeArrowheads="1"/>
            </p:cNvSpPr>
            <p:nvPr/>
          </p:nvSpPr>
          <p:spPr bwMode="auto">
            <a:xfrm>
              <a:off x="1327150" y="5249863"/>
              <a:ext cx="598488" cy="455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 err="1">
                  <a:solidFill>
                    <a:srgbClr val="00FF00"/>
                  </a:solidFill>
                  <a:latin typeface="Comic Sans MS" pitchFamily="66" charset="0"/>
                </a:rPr>
                <a:t>dQ</a:t>
              </a:r>
              <a:endParaRPr lang="it-IT" altLang="it-IT" sz="2600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34831" name="Text Box 15"/>
            <p:cNvSpPr txBox="1">
              <a:spLocks noChangeArrowheads="1"/>
            </p:cNvSpPr>
            <p:nvPr/>
          </p:nvSpPr>
          <p:spPr bwMode="auto">
            <a:xfrm>
              <a:off x="1458913" y="5783263"/>
              <a:ext cx="336550" cy="455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FF00"/>
                  </a:solidFill>
                  <a:latin typeface="Comic Sans MS" pitchFamily="66" charset="0"/>
                </a:rPr>
                <a:t>T</a:t>
              </a:r>
            </a:p>
          </p:txBody>
        </p:sp>
        <p:sp>
          <p:nvSpPr>
            <p:cNvPr id="34832" name="Line 16"/>
            <p:cNvSpPr>
              <a:spLocks noChangeShapeType="1"/>
            </p:cNvSpPr>
            <p:nvPr/>
          </p:nvSpPr>
          <p:spPr bwMode="auto">
            <a:xfrm>
              <a:off x="1330325" y="5743575"/>
              <a:ext cx="595313" cy="158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833" name="Text Box 17"/>
            <p:cNvSpPr txBox="1">
              <a:spLocks noChangeArrowheads="1"/>
            </p:cNvSpPr>
            <p:nvPr/>
          </p:nvSpPr>
          <p:spPr bwMode="auto">
            <a:xfrm>
              <a:off x="136525" y="5473700"/>
              <a:ext cx="862013" cy="45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 err="1">
                  <a:solidFill>
                    <a:srgbClr val="00FF00"/>
                  </a:solidFill>
                  <a:latin typeface="Comic Sans MS" pitchFamily="66" charset="0"/>
                </a:rPr>
                <a:t>dS</a:t>
              </a:r>
              <a:r>
                <a:rPr lang="it-IT" altLang="it-IT" sz="2600" dirty="0">
                  <a:solidFill>
                    <a:srgbClr val="00FF00"/>
                  </a:solidFill>
                  <a:latin typeface="Comic Sans MS" pitchFamily="66" charset="0"/>
                </a:rPr>
                <a:t>  &lt;</a:t>
              </a:r>
            </a:p>
          </p:txBody>
        </p:sp>
        <p:sp>
          <p:nvSpPr>
            <p:cNvPr id="34834" name="Text Box 18"/>
            <p:cNvSpPr txBox="1">
              <a:spLocks noChangeArrowheads="1"/>
            </p:cNvSpPr>
            <p:nvPr/>
          </p:nvSpPr>
          <p:spPr bwMode="auto">
            <a:xfrm>
              <a:off x="2308225" y="5473700"/>
              <a:ext cx="6540445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 err="1">
                  <a:solidFill>
                    <a:srgbClr val="00FF00"/>
                  </a:solidFill>
                  <a:latin typeface="Comic Sans MS" pitchFamily="66" charset="0"/>
                </a:rPr>
                <a:t>dS</a:t>
              </a:r>
              <a:r>
                <a:rPr lang="it-IT" altLang="it-IT" sz="2600" dirty="0">
                  <a:solidFill>
                    <a:srgbClr val="00FF00"/>
                  </a:solidFill>
                  <a:latin typeface="Comic Sans MS" pitchFamily="66" charset="0"/>
                </a:rPr>
                <a:t>  &lt; 0   </a:t>
              </a:r>
              <a:r>
                <a:rPr lang="it-IT" altLang="it-IT" sz="2600" dirty="0">
                  <a:solidFill>
                    <a:srgbClr val="FF9900"/>
                  </a:solidFill>
                  <a:latin typeface="Comic Sans MS" pitchFamily="66" charset="0"/>
                </a:rPr>
                <a:t>TRASF. INVERSA SPONTANEA</a:t>
              </a:r>
              <a:endParaRPr lang="it-IT" altLang="it-IT" sz="2600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16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974"/>
    </mc:Choice>
    <mc:Fallback>
      <p:transition spd="slow" advTm="127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1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16.2|11.8|69|3.9|21.5|29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24.7|3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34.6|92.5|2.4|19.3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28.4|8.9|13.4|16.5|8.6|9.4|3.2|19.4|10.8|4.7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13.8|8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7.8|58|7.5|39.5|2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8.3|19|1.7|2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8.5|34.6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|32.3|36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9|33.6|10.8|83.5|21.5"/>
</p:tagLst>
</file>

<file path=ppt/theme/theme1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1266</Words>
  <Application>Microsoft Office PowerPoint</Application>
  <PresentationFormat>Widescreen</PresentationFormat>
  <Paragraphs>366</Paragraphs>
  <Slides>13</Slides>
  <Notes>0</Notes>
  <HiddenSlides>0</HiddenSlides>
  <MMClips>13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6" baseType="lpstr">
      <vt:lpstr>Arial</vt:lpstr>
      <vt:lpstr>Arial Black</vt:lpstr>
      <vt:lpstr>Beesknees ITC</vt:lpstr>
      <vt:lpstr>Century Gothic</vt:lpstr>
      <vt:lpstr>Comic Sans MS</vt:lpstr>
      <vt:lpstr>DotumChe</vt:lpstr>
      <vt:lpstr>Eras Bold ITC</vt:lpstr>
      <vt:lpstr>Eras Medium ITC</vt:lpstr>
      <vt:lpstr>Microsoft Sans Serif</vt:lpstr>
      <vt:lpstr>Symbol</vt:lpstr>
      <vt:lpstr>Times New Roman</vt:lpstr>
      <vt:lpstr>1_Struttura predefinita</vt:lpstr>
      <vt:lpstr>Struttura predefinita</vt:lpstr>
      <vt:lpstr>SECONDO PRINCIPIO DELLA TERMODINAMICA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SECONDO PRINCIPIO DELLA TERMODINAMICA</dc:title>
  <dc:creator>Pierluigi Giacomello</dc:creator>
  <cp:lastModifiedBy>Pierluigi Giacomello</cp:lastModifiedBy>
  <cp:revision>6</cp:revision>
  <dcterms:created xsi:type="dcterms:W3CDTF">2020-03-25T15:55:03Z</dcterms:created>
  <dcterms:modified xsi:type="dcterms:W3CDTF">2020-03-25T17:23:39Z</dcterms:modified>
</cp:coreProperties>
</file>