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8" r:id="rId2"/>
    <p:sldId id="258" r:id="rId3"/>
    <p:sldId id="259" r:id="rId4"/>
    <p:sldId id="260" r:id="rId5"/>
    <p:sldId id="284" r:id="rId6"/>
    <p:sldId id="286" r:id="rId7"/>
    <p:sldId id="261" r:id="rId8"/>
    <p:sldId id="262" r:id="rId9"/>
    <p:sldId id="289" r:id="rId10"/>
    <p:sldId id="287" r:id="rId11"/>
    <p:sldId id="263" r:id="rId12"/>
    <p:sldId id="264" r:id="rId13"/>
    <p:sldId id="265" r:id="rId14"/>
    <p:sldId id="266" r:id="rId15"/>
    <p:sldId id="290" r:id="rId16"/>
    <p:sldId id="267" r:id="rId17"/>
    <p:sldId id="268" r:id="rId18"/>
    <p:sldId id="269" r:id="rId19"/>
    <p:sldId id="270" r:id="rId20"/>
    <p:sldId id="291" r:id="rId21"/>
    <p:sldId id="271" r:id="rId22"/>
    <p:sldId id="272" r:id="rId23"/>
    <p:sldId id="273" r:id="rId24"/>
    <p:sldId id="274" r:id="rId25"/>
    <p:sldId id="275" r:id="rId26"/>
    <p:sldId id="276" r:id="rId27"/>
    <p:sldId id="278" r:id="rId28"/>
    <p:sldId id="279" r:id="rId29"/>
    <p:sldId id="285"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anuele rizzuto" initials="er" lastIdx="1" clrIdx="0"/>
  <p:cmAuthor id="1" name="Emanuele Rizzuto" initials="ER" lastIdx="1" clrIdx="1">
    <p:extLst>
      <p:ext uri="{19B8F6BF-5375-455C-9EA6-DF929625EA0E}">
        <p15:presenceInfo xmlns:p15="http://schemas.microsoft.com/office/powerpoint/2012/main" userId="Emanuele Rizzu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3159" autoAdjust="0"/>
  </p:normalViewPr>
  <p:slideViewPr>
    <p:cSldViewPr snapToGrid="0">
      <p:cViewPr varScale="1">
        <p:scale>
          <a:sx n="102" d="100"/>
          <a:sy n="102" d="100"/>
        </p:scale>
        <p:origin x="8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1T14:51:21.583" idx="1">
    <p:pos x="3764" y="1092"/>
    <p:text>R/R0</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80AAA-223B-49CB-8900-8F8492571921}" type="datetimeFigureOut">
              <a:rPr lang="it-IT" smtClean="0"/>
              <a:t>05/03/2024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99E48-569F-46C0-B64B-F3B8AA4CED80}" type="slidenum">
              <a:rPr lang="it-IT" smtClean="0"/>
              <a:t>‹N›</a:t>
            </a:fld>
            <a:endParaRPr lang="it-IT"/>
          </a:p>
        </p:txBody>
      </p:sp>
    </p:spTree>
    <p:extLst>
      <p:ext uri="{BB962C8B-B14F-4D97-AF65-F5344CB8AC3E}">
        <p14:creationId xmlns:p14="http://schemas.microsoft.com/office/powerpoint/2010/main" val="40026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nfrared_signatu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Subtended_angl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Area" TargetMode="External"/><Relationship Id="rId4" Type="http://schemas.openxmlformats.org/officeDocument/2006/relationships/hyperlink" Target="https://en.wikipedia.org/wiki/Unit_sphe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5F99E48-569F-46C0-B64B-F3B8AA4CED80}" type="slidenum">
              <a:rPr lang="it-IT" smtClean="0"/>
              <a:t>3</a:t>
            </a:fld>
            <a:endParaRPr lang="it-IT"/>
          </a:p>
        </p:txBody>
      </p:sp>
    </p:spTree>
    <p:extLst>
      <p:ext uri="{BB962C8B-B14F-4D97-AF65-F5344CB8AC3E}">
        <p14:creationId xmlns:p14="http://schemas.microsoft.com/office/powerpoint/2010/main" val="78662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Pirometro : cristalli di litio talantato</a:t>
            </a:r>
          </a:p>
        </p:txBody>
      </p:sp>
      <p:sp>
        <p:nvSpPr>
          <p:cNvPr id="4" name="Segnaposto numero diapositiva 3"/>
          <p:cNvSpPr>
            <a:spLocks noGrp="1"/>
          </p:cNvSpPr>
          <p:nvPr>
            <p:ph type="sldNum" sz="quarter" idx="10"/>
          </p:nvPr>
        </p:nvSpPr>
        <p:spPr/>
        <p:txBody>
          <a:bodyPr/>
          <a:lstStyle/>
          <a:p>
            <a:fld id="{25F99E48-569F-46C0-B64B-F3B8AA4CED80}" type="slidenum">
              <a:rPr lang="it-IT" smtClean="0"/>
              <a:t>26</a:t>
            </a:fld>
            <a:endParaRPr lang="it-IT"/>
          </a:p>
        </p:txBody>
      </p:sp>
    </p:spTree>
    <p:extLst>
      <p:ext uri="{BB962C8B-B14F-4D97-AF65-F5344CB8AC3E}">
        <p14:creationId xmlns:p14="http://schemas.microsoft.com/office/powerpoint/2010/main" val="15000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t>Qualsiasi altra scelta romperebbe la relazione °K / °C. scala temperature termodinamiche ha base teorica ma la scelta effettiva è convenzionale</a:t>
            </a:r>
          </a:p>
          <a:p>
            <a:endParaRPr lang="it-IT"/>
          </a:p>
        </p:txBody>
      </p:sp>
      <p:sp>
        <p:nvSpPr>
          <p:cNvPr id="4" name="Segnaposto numero diapositiva 3"/>
          <p:cNvSpPr>
            <a:spLocks noGrp="1"/>
          </p:cNvSpPr>
          <p:nvPr>
            <p:ph type="sldNum" sz="quarter" idx="10"/>
          </p:nvPr>
        </p:nvSpPr>
        <p:spPr/>
        <p:txBody>
          <a:bodyPr/>
          <a:lstStyle/>
          <a:p>
            <a:fld id="{25F99E48-569F-46C0-B64B-F3B8AA4CED80}" type="slidenum">
              <a:rPr lang="it-IT" smtClean="0"/>
              <a:t>4</a:t>
            </a:fld>
            <a:endParaRPr lang="it-IT"/>
          </a:p>
        </p:txBody>
      </p:sp>
    </p:spTree>
    <p:extLst>
      <p:ext uri="{BB962C8B-B14F-4D97-AF65-F5344CB8AC3E}">
        <p14:creationId xmlns:p14="http://schemas.microsoft.com/office/powerpoint/2010/main" val="68508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b) Più accuratezza, la variazione di resistenza non influeisce sulle gambe del ponte</a:t>
            </a:r>
          </a:p>
          <a:p>
            <a:r>
              <a:rPr lang="it-IT"/>
              <a:t>d) </a:t>
            </a:r>
          </a:p>
        </p:txBody>
      </p:sp>
      <p:sp>
        <p:nvSpPr>
          <p:cNvPr id="4" name="Segnaposto numero diapositiva 3"/>
          <p:cNvSpPr>
            <a:spLocks noGrp="1"/>
          </p:cNvSpPr>
          <p:nvPr>
            <p:ph type="sldNum" sz="quarter" idx="5"/>
          </p:nvPr>
        </p:nvSpPr>
        <p:spPr/>
        <p:txBody>
          <a:bodyPr/>
          <a:lstStyle/>
          <a:p>
            <a:fld id="{25F99E48-569F-46C0-B64B-F3B8AA4CED80}" type="slidenum">
              <a:rPr lang="it-IT" smtClean="0"/>
              <a:t>9</a:t>
            </a:fld>
            <a:endParaRPr lang="it-IT"/>
          </a:p>
        </p:txBody>
      </p:sp>
    </p:spTree>
    <p:extLst>
      <p:ext uri="{BB962C8B-B14F-4D97-AF65-F5344CB8AC3E}">
        <p14:creationId xmlns:p14="http://schemas.microsoft.com/office/powerpoint/2010/main" val="330130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Spesso B non è fornito</a:t>
            </a:r>
          </a:p>
        </p:txBody>
      </p:sp>
      <p:sp>
        <p:nvSpPr>
          <p:cNvPr id="4" name="Segnaposto numero diapositiva 3"/>
          <p:cNvSpPr>
            <a:spLocks noGrp="1"/>
          </p:cNvSpPr>
          <p:nvPr>
            <p:ph type="sldNum" sz="quarter" idx="10"/>
          </p:nvPr>
        </p:nvSpPr>
        <p:spPr/>
        <p:txBody>
          <a:bodyPr/>
          <a:lstStyle/>
          <a:p>
            <a:fld id="{25F99E48-569F-46C0-B64B-F3B8AA4CED80}" type="slidenum">
              <a:rPr lang="it-IT" smtClean="0"/>
              <a:t>12</a:t>
            </a:fld>
            <a:endParaRPr lang="it-IT"/>
          </a:p>
        </p:txBody>
      </p:sp>
    </p:spTree>
    <p:extLst>
      <p:ext uri="{BB962C8B-B14F-4D97-AF65-F5344CB8AC3E}">
        <p14:creationId xmlns:p14="http://schemas.microsoft.com/office/powerpoint/2010/main" val="368277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BEDB8D6-CE2D-4ADB-8B0D-5C5765949265}" type="slidenum">
              <a:rPr lang="it-IT" smtClean="0"/>
              <a:t>14</a:t>
            </a:fld>
            <a:endParaRPr lang="it-IT"/>
          </a:p>
        </p:txBody>
      </p:sp>
    </p:spTree>
    <p:extLst>
      <p:ext uri="{BB962C8B-B14F-4D97-AF65-F5344CB8AC3E}">
        <p14:creationId xmlns:p14="http://schemas.microsoft.com/office/powerpoint/2010/main" val="128858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BEDB8D6-CE2D-4ADB-8B0D-5C5765949265}" type="slidenum">
              <a:rPr lang="it-IT" smtClean="0"/>
              <a:t>15</a:t>
            </a:fld>
            <a:endParaRPr lang="it-IT"/>
          </a:p>
        </p:txBody>
      </p:sp>
    </p:spTree>
    <p:extLst>
      <p:ext uri="{BB962C8B-B14F-4D97-AF65-F5344CB8AC3E}">
        <p14:creationId xmlns:p14="http://schemas.microsoft.com/office/powerpoint/2010/main" val="1288589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Silicon</a:t>
            </a:r>
            <a:r>
              <a:rPr lang="it-IT" baseline="0"/>
              <a:t> transistor voltage is temperature dependent: q8 and q11. R5 and R6 convert it to a current</a:t>
            </a:r>
            <a:endParaRPr lang="it-IT"/>
          </a:p>
        </p:txBody>
      </p:sp>
      <p:sp>
        <p:nvSpPr>
          <p:cNvPr id="4" name="Segnaposto numero diapositiva 3"/>
          <p:cNvSpPr>
            <a:spLocks noGrp="1"/>
          </p:cNvSpPr>
          <p:nvPr>
            <p:ph type="sldNum" sz="quarter" idx="10"/>
          </p:nvPr>
        </p:nvSpPr>
        <p:spPr/>
        <p:txBody>
          <a:bodyPr/>
          <a:lstStyle/>
          <a:p>
            <a:fld id="{25F99E48-569F-46C0-B64B-F3B8AA4CED80}" type="slidenum">
              <a:rPr lang="it-IT" smtClean="0"/>
              <a:t>21</a:t>
            </a:fld>
            <a:endParaRPr lang="it-IT"/>
          </a:p>
        </p:txBody>
      </p:sp>
    </p:spTree>
    <p:extLst>
      <p:ext uri="{BB962C8B-B14F-4D97-AF65-F5344CB8AC3E}">
        <p14:creationId xmlns:p14="http://schemas.microsoft.com/office/powerpoint/2010/main" val="331991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MWIR: </a:t>
            </a:r>
            <a:r>
              <a:rPr lang="en-US" sz="1200" b="0" i="0" u="none" strike="noStrike" kern="1200">
                <a:solidFill>
                  <a:schemeClr val="tx1"/>
                </a:solidFill>
                <a:effectLst/>
                <a:latin typeface="+mn-lt"/>
                <a:ea typeface="+mn-ea"/>
                <a:cs typeface="+mn-cs"/>
              </a:rPr>
              <a:t>In guided missile technology the 3–5 µm portion of this band is the atmospheric window in which the homing heads of passive IR 'heat seeking' missiles are designed to work, homing on to the </a:t>
            </a:r>
            <a:r>
              <a:rPr lang="en-US" sz="1200" b="0" i="0" u="none" strike="noStrike" kern="1200">
                <a:solidFill>
                  <a:schemeClr val="tx1"/>
                </a:solidFill>
                <a:effectLst/>
                <a:latin typeface="+mn-lt"/>
                <a:ea typeface="+mn-ea"/>
                <a:cs typeface="+mn-cs"/>
                <a:hlinkClick r:id="rId3" tooltip="Infrared signature"/>
              </a:rPr>
              <a:t>Infrared signature</a:t>
            </a:r>
            <a:r>
              <a:rPr lang="en-US" sz="1200" b="0" i="0" u="none" strike="noStrike" kern="1200">
                <a:solidFill>
                  <a:schemeClr val="tx1"/>
                </a:solidFill>
                <a:effectLst/>
                <a:latin typeface="+mn-lt"/>
                <a:ea typeface="+mn-ea"/>
                <a:cs typeface="+mn-cs"/>
              </a:rPr>
              <a:t> of the target aircraft, typically the jet engine exhaust plume. This region is also known as thermal infrared.</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LWIR: The "thermal imaging" region, in which sensors can obtain a completely passive image of objects only slightly higher in temperature than room temperature - for example, the human body - based on thermal emissions only and requiring no illumination such as the sun, moon, or infrared illuminator. This region is also called the "thermal infrared".</a:t>
            </a:r>
            <a:endParaRPr lang="it-IT"/>
          </a:p>
        </p:txBody>
      </p:sp>
      <p:sp>
        <p:nvSpPr>
          <p:cNvPr id="4" name="Segnaposto numero diapositiva 3"/>
          <p:cNvSpPr>
            <a:spLocks noGrp="1"/>
          </p:cNvSpPr>
          <p:nvPr>
            <p:ph type="sldNum" sz="quarter" idx="10"/>
          </p:nvPr>
        </p:nvSpPr>
        <p:spPr/>
        <p:txBody>
          <a:bodyPr/>
          <a:lstStyle/>
          <a:p>
            <a:fld id="{25F99E48-569F-46C0-B64B-F3B8AA4CED80}" type="slidenum">
              <a:rPr lang="it-IT" smtClean="0"/>
              <a:t>22</a:t>
            </a:fld>
            <a:endParaRPr lang="it-IT"/>
          </a:p>
        </p:txBody>
      </p:sp>
    </p:spTree>
    <p:extLst>
      <p:ext uri="{BB962C8B-B14F-4D97-AF65-F5344CB8AC3E}">
        <p14:creationId xmlns:p14="http://schemas.microsoft.com/office/powerpoint/2010/main" val="219831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L is the amount of radiation emitted from a flat surface into a hemisphere, per unit wavelength at the wavelength lambda</a:t>
            </a:r>
          </a:p>
          <a:p>
            <a:r>
              <a:rPr lang="it-IT"/>
              <a:t>sr: steradianti. </a:t>
            </a:r>
            <a:r>
              <a:rPr lang="en-US" sz="1200" b="0" i="0" u="none" strike="noStrike" kern="1200">
                <a:solidFill>
                  <a:schemeClr val="tx1"/>
                </a:solidFill>
                <a:effectLst/>
                <a:latin typeface="+mn-lt"/>
                <a:ea typeface="+mn-ea"/>
                <a:cs typeface="+mn-cs"/>
              </a:rPr>
              <a:t>A steradian can be defined as the solid angle </a:t>
            </a:r>
            <a:r>
              <a:rPr lang="en-US" sz="1200" b="0" i="0" u="none" strike="noStrike" kern="1200">
                <a:solidFill>
                  <a:schemeClr val="tx1"/>
                </a:solidFill>
                <a:effectLst/>
                <a:latin typeface="+mn-lt"/>
                <a:ea typeface="+mn-ea"/>
                <a:cs typeface="+mn-cs"/>
                <a:hlinkClick r:id="rId3" tooltip="Subtended angle"/>
              </a:rPr>
              <a:t>subtended</a:t>
            </a:r>
            <a:r>
              <a:rPr lang="en-US" sz="1200" b="0" i="0" u="none" strike="noStrike" kern="1200">
                <a:solidFill>
                  <a:schemeClr val="tx1"/>
                </a:solidFill>
                <a:effectLst/>
                <a:latin typeface="+mn-lt"/>
                <a:ea typeface="+mn-ea"/>
                <a:cs typeface="+mn-cs"/>
              </a:rPr>
              <a:t> at the center of a </a:t>
            </a:r>
            <a:r>
              <a:rPr lang="en-US" sz="1200" b="0" i="0" u="none" strike="noStrike" kern="1200">
                <a:solidFill>
                  <a:schemeClr val="tx1"/>
                </a:solidFill>
                <a:effectLst/>
                <a:latin typeface="+mn-lt"/>
                <a:ea typeface="+mn-ea"/>
                <a:cs typeface="+mn-cs"/>
                <a:hlinkClick r:id="rId4" tooltip="Unit sphere"/>
              </a:rPr>
              <a:t>unit sphere</a:t>
            </a:r>
            <a:r>
              <a:rPr lang="en-US" sz="1200" b="0" i="0" u="none" strike="noStrike" kern="1200">
                <a:solidFill>
                  <a:schemeClr val="tx1"/>
                </a:solidFill>
                <a:effectLst/>
                <a:latin typeface="+mn-lt"/>
                <a:ea typeface="+mn-ea"/>
                <a:cs typeface="+mn-cs"/>
              </a:rPr>
              <a:t> by a unit </a:t>
            </a:r>
            <a:r>
              <a:rPr lang="en-US" sz="1200" b="0" i="0" u="none" strike="noStrike" kern="1200">
                <a:solidFill>
                  <a:schemeClr val="tx1"/>
                </a:solidFill>
                <a:effectLst/>
                <a:latin typeface="+mn-lt"/>
                <a:ea typeface="+mn-ea"/>
                <a:cs typeface="+mn-cs"/>
                <a:hlinkClick r:id="rId5" tooltip="Area"/>
              </a:rPr>
              <a:t>area</a:t>
            </a:r>
            <a:r>
              <a:rPr lang="en-US" sz="1200" b="0" i="0" u="none" strike="noStrike" kern="1200">
                <a:solidFill>
                  <a:schemeClr val="tx1"/>
                </a:solidFill>
                <a:effectLst/>
                <a:latin typeface="+mn-lt"/>
                <a:ea typeface="+mn-ea"/>
                <a:cs typeface="+mn-cs"/>
              </a:rPr>
              <a:t> on its surface. </a:t>
            </a:r>
            <a:endParaRPr lang="it-IT"/>
          </a:p>
        </p:txBody>
      </p:sp>
      <p:sp>
        <p:nvSpPr>
          <p:cNvPr id="4" name="Segnaposto numero diapositiva 3"/>
          <p:cNvSpPr>
            <a:spLocks noGrp="1"/>
          </p:cNvSpPr>
          <p:nvPr>
            <p:ph type="sldNum" sz="quarter" idx="10"/>
          </p:nvPr>
        </p:nvSpPr>
        <p:spPr/>
        <p:txBody>
          <a:bodyPr/>
          <a:lstStyle/>
          <a:p>
            <a:fld id="{25F99E48-569F-46C0-B64B-F3B8AA4CED80}" type="slidenum">
              <a:rPr lang="it-IT" smtClean="0"/>
              <a:t>23</a:t>
            </a:fld>
            <a:endParaRPr lang="it-IT"/>
          </a:p>
        </p:txBody>
      </p:sp>
    </p:spTree>
    <p:extLst>
      <p:ext uri="{BB962C8B-B14F-4D97-AF65-F5344CB8AC3E}">
        <p14:creationId xmlns:p14="http://schemas.microsoft.com/office/powerpoint/2010/main" val="204746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4A7AC25-7A4F-4F47-B5B7-595DBE0C1160}"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185187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A7AC25-7A4F-4F47-B5B7-595DBE0C1160}"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188119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A7AC25-7A4F-4F47-B5B7-595DBE0C1160}"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39440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A7AC25-7A4F-4F47-B5B7-595DBE0C1160}"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169874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4A7AC25-7A4F-4F47-B5B7-595DBE0C1160}"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237191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4A7AC25-7A4F-4F47-B5B7-595DBE0C1160}" type="datetimeFigureOut">
              <a:rPr lang="it-IT" smtClean="0"/>
              <a:t>05/03/2024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391296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4A7AC25-7A4F-4F47-B5B7-595DBE0C1160}" type="datetimeFigureOut">
              <a:rPr lang="it-IT" smtClean="0"/>
              <a:t>05/03/2024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291276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4A7AC25-7A4F-4F47-B5B7-595DBE0C1160}" type="datetimeFigureOut">
              <a:rPr lang="it-IT" smtClean="0"/>
              <a:t>05/03/2024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170905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A7AC25-7A4F-4F47-B5B7-595DBE0C1160}" type="datetimeFigureOut">
              <a:rPr lang="it-IT" smtClean="0"/>
              <a:t>05/03/2024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68773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4A7AC25-7A4F-4F47-B5B7-595DBE0C1160}" type="datetimeFigureOut">
              <a:rPr lang="it-IT" smtClean="0"/>
              <a:t>05/03/2024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423436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4A7AC25-7A4F-4F47-B5B7-595DBE0C1160}" type="datetimeFigureOut">
              <a:rPr lang="it-IT" smtClean="0"/>
              <a:t>05/03/2024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588F5D-9270-447F-8EDB-D20A185AB8E2}" type="slidenum">
              <a:rPr lang="it-IT" smtClean="0"/>
              <a:t>‹N›</a:t>
            </a:fld>
            <a:endParaRPr lang="it-IT"/>
          </a:p>
        </p:txBody>
      </p:sp>
    </p:spTree>
    <p:extLst>
      <p:ext uri="{BB962C8B-B14F-4D97-AF65-F5344CB8AC3E}">
        <p14:creationId xmlns:p14="http://schemas.microsoft.com/office/powerpoint/2010/main" val="250847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7AC25-7A4F-4F47-B5B7-595DBE0C1160}" type="datetimeFigureOut">
              <a:rPr lang="it-IT" smtClean="0"/>
              <a:t>05/03/2024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88F5D-9270-447F-8EDB-D20A185AB8E2}" type="slidenum">
              <a:rPr lang="it-IT" smtClean="0"/>
              <a:t>‹N›</a:t>
            </a:fld>
            <a:endParaRPr lang="it-IT"/>
          </a:p>
        </p:txBody>
      </p:sp>
    </p:spTree>
    <p:extLst>
      <p:ext uri="{BB962C8B-B14F-4D97-AF65-F5344CB8AC3E}">
        <p14:creationId xmlns:p14="http://schemas.microsoft.com/office/powerpoint/2010/main" val="270092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www.circuitielettronici.it/Tabella%20Temperature%20K.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2.tiff"/><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51.png"/><Relationship Id="rId5" Type="http://schemas.openxmlformats.org/officeDocument/2006/relationships/image" Target="../media/image650.png"/><Relationship Id="rId4" Type="http://schemas.openxmlformats.org/officeDocument/2006/relationships/image" Target="../media/image640.png"/></Relationships>
</file>

<file path=ppt/slides/_rels/slide25.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image" Target="../media/image59.tiff"/><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tiff"/></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it.wikipedia.org/wiki/File:Circuitbreaker.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5400" y="0"/>
            <a:ext cx="12189600" cy="6858000"/>
          </a:xfrm>
          <a:prstGeom prst="rect">
            <a:avLst/>
          </a:prstGeom>
          <a:blipFill dpi="0" rotWithShape="1">
            <a:blip r:embed="rId2" cstate="print">
              <a:alphaModFix amt="3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260648"/>
            <a:ext cx="1075080" cy="1202392"/>
          </a:xfrm>
          <a:prstGeom prst="rect">
            <a:avLst/>
          </a:prstGeom>
        </p:spPr>
      </p:pic>
      <p:sp>
        <p:nvSpPr>
          <p:cNvPr id="9" name="Rectangle 2"/>
          <p:cNvSpPr>
            <a:spLocks noGrp="1" noChangeArrowheads="1"/>
          </p:cNvSpPr>
          <p:nvPr>
            <p:ph type="subTitle" idx="1"/>
          </p:nvPr>
        </p:nvSpPr>
        <p:spPr bwMode="auto">
          <a:xfrm>
            <a:off x="102201" y="1871001"/>
            <a:ext cx="11867063" cy="9233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6000" b="1">
                <a:solidFill>
                  <a:srgbClr val="C00000"/>
                </a:solidFill>
                <a:latin typeface="+mj-lt"/>
              </a:rPr>
              <a:t>Mechanical Measurements</a:t>
            </a:r>
            <a:endParaRPr lang="it-IT" sz="6000" b="1">
              <a:solidFill>
                <a:srgbClr val="C00000"/>
              </a:solidFill>
              <a:latin typeface="+mj-lt"/>
            </a:endParaRPr>
          </a:p>
        </p:txBody>
      </p:sp>
      <p:sp>
        <p:nvSpPr>
          <p:cNvPr id="6" name="CasellaDiTesto 5"/>
          <p:cNvSpPr txBox="1"/>
          <p:nvPr/>
        </p:nvSpPr>
        <p:spPr>
          <a:xfrm>
            <a:off x="213713" y="6337082"/>
            <a:ext cx="1770485" cy="461665"/>
          </a:xfrm>
          <a:prstGeom prst="rect">
            <a:avLst/>
          </a:prstGeom>
          <a:noFill/>
        </p:spPr>
        <p:txBody>
          <a:bodyPr wrap="none" rtlCol="0">
            <a:spAutoFit/>
          </a:bodyPr>
          <a:lstStyle/>
          <a:p>
            <a:r>
              <a:rPr lang="it-IT" sz="2400"/>
              <a:t>A.Y.  2020-21</a:t>
            </a:r>
          </a:p>
        </p:txBody>
      </p:sp>
      <p:sp>
        <p:nvSpPr>
          <p:cNvPr id="7" name="CasellaDiTesto 6"/>
          <p:cNvSpPr txBox="1"/>
          <p:nvPr/>
        </p:nvSpPr>
        <p:spPr>
          <a:xfrm>
            <a:off x="4871706" y="3689648"/>
            <a:ext cx="2460930" cy="769441"/>
          </a:xfrm>
          <a:prstGeom prst="rect">
            <a:avLst/>
          </a:prstGeom>
          <a:noFill/>
          <a:ln w="19050">
            <a:noFill/>
          </a:ln>
        </p:spPr>
        <p:txBody>
          <a:bodyPr wrap="none" rtlCol="0">
            <a:spAutoFit/>
          </a:bodyPr>
          <a:lstStyle/>
          <a:p>
            <a:r>
              <a:rPr lang="it-IT" sz="4400" b="1" err="1">
                <a:solidFill>
                  <a:srgbClr val="C00000"/>
                </a:solidFill>
                <a:effectLst>
                  <a:outerShdw blurRad="38100" dist="38100" dir="2700000" algn="tl">
                    <a:srgbClr val="000000">
                      <a:alpha val="43137"/>
                    </a:srgbClr>
                  </a:outerShdw>
                </a:effectLst>
              </a:rPr>
              <a:t>Lesson</a:t>
            </a:r>
            <a:r>
              <a:rPr lang="it-IT" sz="4400" b="1">
                <a:solidFill>
                  <a:srgbClr val="C00000"/>
                </a:solidFill>
                <a:effectLst>
                  <a:outerShdw blurRad="38100" dist="38100" dir="2700000" algn="tl">
                    <a:srgbClr val="000000">
                      <a:alpha val="43137"/>
                    </a:srgbClr>
                  </a:outerShdw>
                </a:effectLst>
              </a:rPr>
              <a:t> 13</a:t>
            </a:r>
          </a:p>
        </p:txBody>
      </p:sp>
      <p:sp>
        <p:nvSpPr>
          <p:cNvPr id="2" name="Rettangolo 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418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omega.com/techref/images/thertd_05.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372"/>
          <a:stretch/>
        </p:blipFill>
        <p:spPr bwMode="auto">
          <a:xfrm>
            <a:off x="3036000" y="1267120"/>
            <a:ext cx="6120000" cy="1826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WIRE BRID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875"/>
          <a:stretch/>
        </p:blipFill>
        <p:spPr bwMode="auto">
          <a:xfrm>
            <a:off x="3036006" y="4052458"/>
            <a:ext cx="6120000" cy="2018547"/>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5" name="CasellaDiTesto 6"/>
          <p:cNvSpPr txBox="1">
            <a:spLocks noChangeArrowheads="1"/>
          </p:cNvSpPr>
          <p:nvPr/>
        </p:nvSpPr>
        <p:spPr bwMode="auto">
          <a:xfrm>
            <a:off x="5318453" y="72033"/>
            <a:ext cx="1555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sz="2000" b="1">
                <a:latin typeface="+mn-lt"/>
              </a:rPr>
              <a:t>3 wire circuit</a:t>
            </a:r>
            <a:endParaRPr lang="en-US" sz="2000" b="1" dirty="0">
              <a:latin typeface="+mn-lt"/>
            </a:endParaRPr>
          </a:p>
        </p:txBody>
      </p:sp>
    </p:spTree>
    <p:extLst>
      <p:ext uri="{BB962C8B-B14F-4D97-AF65-F5344CB8AC3E}">
        <p14:creationId xmlns:p14="http://schemas.microsoft.com/office/powerpoint/2010/main" val="391263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516" y="47232"/>
            <a:ext cx="9432000" cy="665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rdfcorp.com/anotes/pa-r/images/pa-r_fig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3707615"/>
            <a:ext cx="4611881" cy="2894905"/>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82" y="3766623"/>
            <a:ext cx="2592000" cy="2444523"/>
          </a:xfrm>
          <a:prstGeom prst="rect">
            <a:avLst/>
          </a:prstGeom>
        </p:spPr>
      </p:pic>
      <p:sp>
        <p:nvSpPr>
          <p:cNvPr id="5" name="Rettangolo 4"/>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116992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a:off x="8445474" y="237066"/>
            <a:ext cx="3564474" cy="637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Rectangle 5"/>
          <p:cNvSpPr>
            <a:spLocks noChangeArrowheads="1"/>
          </p:cNvSpPr>
          <p:nvPr/>
        </p:nvSpPr>
        <p:spPr bwMode="auto">
          <a:xfrm>
            <a:off x="1524001" y="-246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latin typeface="Calibri" pitchFamily="34" charset="0"/>
            </a:endParaRPr>
          </a:p>
        </p:txBody>
      </p:sp>
      <p:sp>
        <p:nvSpPr>
          <p:cNvPr id="26629" name="CasellaDiTesto 5"/>
          <p:cNvSpPr txBox="1">
            <a:spLocks noChangeArrowheads="1"/>
          </p:cNvSpPr>
          <p:nvPr/>
        </p:nvSpPr>
        <p:spPr bwMode="auto">
          <a:xfrm>
            <a:off x="312448" y="160020"/>
            <a:ext cx="1695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i="1">
                <a:solidFill>
                  <a:srgbClr val="0070C0"/>
                </a:solidFill>
                <a:latin typeface="+mn-lt"/>
              </a:rPr>
              <a:t>Thermistors</a:t>
            </a:r>
            <a:endParaRPr lang="it-IT" sz="2400" b="1" i="1" dirty="0">
              <a:solidFill>
                <a:srgbClr val="0070C0"/>
              </a:solidFill>
              <a:latin typeface="+mn-lt"/>
            </a:endParaRPr>
          </a:p>
        </p:txBody>
      </p:sp>
      <p:pic>
        <p:nvPicPr>
          <p:cNvPr id="5124" name="Picture 4" descr="http://www.advantagedisadvantage.com/public/adimages/instrumentation/thermis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221647" y="1182471"/>
            <a:ext cx="1548000" cy="77809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23536" y="1244768"/>
            <a:ext cx="7205963" cy="461665"/>
          </a:xfrm>
          <a:prstGeom prst="rect">
            <a:avLst/>
          </a:prstGeom>
          <a:noFill/>
        </p:spPr>
        <p:txBody>
          <a:bodyPr wrap="square" rtlCol="0">
            <a:spAutoFit/>
          </a:bodyPr>
          <a:lstStyle/>
          <a:p>
            <a:pPr algn="ctr"/>
            <a:r>
              <a:rPr lang="it-IT" sz="2400" b="1" i="1"/>
              <a:t>Large Negative Temperature Coefficient (NTC)</a:t>
            </a:r>
            <a:endParaRPr lang="it-IT" sz="2400" b="1" i="1" dirty="0"/>
          </a:p>
        </p:txBody>
      </p:sp>
      <p:sp>
        <p:nvSpPr>
          <p:cNvPr id="13" name="CasellaDiTesto 12"/>
          <p:cNvSpPr txBox="1"/>
          <p:nvPr/>
        </p:nvSpPr>
        <p:spPr>
          <a:xfrm>
            <a:off x="5091840" y="4323156"/>
            <a:ext cx="2935419" cy="461665"/>
          </a:xfrm>
          <a:prstGeom prst="rect">
            <a:avLst/>
          </a:prstGeom>
          <a:noFill/>
        </p:spPr>
        <p:txBody>
          <a:bodyPr wrap="none" rtlCol="0">
            <a:spAutoFit/>
          </a:bodyPr>
          <a:lstStyle/>
          <a:p>
            <a:r>
              <a:rPr lang="it-IT" sz="2400"/>
              <a:t>Highly non-linear: </a:t>
            </a:r>
            <a:r>
              <a:rPr lang="el-GR" sz="2400" b="1"/>
              <a:t>β</a:t>
            </a:r>
            <a:r>
              <a:rPr lang="it-IT" sz="2400" b="1"/>
              <a:t>=?</a:t>
            </a:r>
          </a:p>
        </p:txBody>
      </p:sp>
      <p:sp>
        <p:nvSpPr>
          <p:cNvPr id="14" name="CasellaDiTesto 13"/>
          <p:cNvSpPr txBox="1"/>
          <p:nvPr/>
        </p:nvSpPr>
        <p:spPr>
          <a:xfrm>
            <a:off x="4795537" y="3263365"/>
            <a:ext cx="3355023" cy="830997"/>
          </a:xfrm>
          <a:prstGeom prst="rect">
            <a:avLst/>
          </a:prstGeom>
          <a:noFill/>
        </p:spPr>
        <p:txBody>
          <a:bodyPr wrap="square" rtlCol="0">
            <a:spAutoFit/>
          </a:bodyPr>
          <a:lstStyle/>
          <a:p>
            <a:pPr marL="342900" indent="-342900">
              <a:buFont typeface="Arial" panose="020B0604020202020204" pitchFamily="34" charset="0"/>
              <a:buChar char="•"/>
            </a:pPr>
            <a:r>
              <a:rPr lang="it-IT" sz="2400" b="1" i="1"/>
              <a:t>High sensitivity, </a:t>
            </a:r>
          </a:p>
          <a:p>
            <a:pPr marL="342900" indent="-342900">
              <a:buFont typeface="Arial" panose="020B0604020202020204" pitchFamily="34" charset="0"/>
              <a:buChar char="•"/>
            </a:pPr>
            <a:r>
              <a:rPr lang="it-IT" sz="2400" b="1" i="1"/>
              <a:t>low precision: cheap</a:t>
            </a:r>
          </a:p>
        </p:txBody>
      </p:sp>
      <mc:AlternateContent xmlns:mc="http://schemas.openxmlformats.org/markup-compatibility/2006" xmlns:a14="http://schemas.microsoft.com/office/drawing/2010/main">
        <mc:Choice Requires="a14">
          <p:sp>
            <p:nvSpPr>
              <p:cNvPr id="6" name="CasellaDiTesto 5"/>
              <p:cNvSpPr txBox="1"/>
              <p:nvPr/>
            </p:nvSpPr>
            <p:spPr>
              <a:xfrm>
                <a:off x="5249437" y="2345729"/>
                <a:ext cx="2369492" cy="6883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400" b="0" i="1" smtClean="0">
                              <a:latin typeface="Cambria Math" panose="02040503050406030204" pitchFamily="18" charset="0"/>
                            </a:rPr>
                          </m:ctrlPr>
                        </m:sSubPr>
                        <m:e>
                          <m:r>
                            <a:rPr lang="it-IT" sz="2400" b="0" i="1" smtClean="0">
                              <a:latin typeface="Cambria Math"/>
                            </a:rPr>
                            <m:t>𝑅</m:t>
                          </m:r>
                        </m:e>
                        <m:sub>
                          <m:r>
                            <a:rPr lang="it-IT" sz="2400" b="0" i="1" smtClean="0">
                              <a:latin typeface="Cambria Math"/>
                            </a:rPr>
                            <m:t>𝑇</m:t>
                          </m:r>
                        </m:sub>
                      </m:sSub>
                      <m:r>
                        <a:rPr lang="it-IT" sz="2400" b="0" i="1" smtClean="0">
                          <a:latin typeface="Cambria Math"/>
                        </a:rPr>
                        <m:t>=</m:t>
                      </m:r>
                      <m:sSub>
                        <m:sSubPr>
                          <m:ctrlPr>
                            <a:rPr lang="it-IT" sz="2400" b="0" i="1" smtClean="0">
                              <a:latin typeface="Cambria Math" panose="02040503050406030204" pitchFamily="18" charset="0"/>
                            </a:rPr>
                          </m:ctrlPr>
                        </m:sSubPr>
                        <m:e>
                          <m:r>
                            <a:rPr lang="it-IT" sz="2400" b="0" i="1" smtClean="0">
                              <a:latin typeface="Cambria Math"/>
                            </a:rPr>
                            <m:t>𝑅</m:t>
                          </m:r>
                        </m:e>
                        <m:sub>
                          <m:r>
                            <a:rPr lang="it-IT" sz="2400" b="0" i="1" smtClean="0">
                              <a:latin typeface="Cambria Math"/>
                            </a:rPr>
                            <m:t>0</m:t>
                          </m:r>
                        </m:sub>
                      </m:sSub>
                      <m:sSup>
                        <m:sSupPr>
                          <m:ctrlPr>
                            <a:rPr lang="it-IT" sz="2400" b="0" i="1" smtClean="0">
                              <a:latin typeface="Cambria Math" panose="02040503050406030204" pitchFamily="18" charset="0"/>
                            </a:rPr>
                          </m:ctrlPr>
                        </m:sSupPr>
                        <m:e>
                          <m:r>
                            <a:rPr lang="it-IT" sz="2400" b="0" i="1" smtClean="0">
                              <a:latin typeface="Cambria Math"/>
                            </a:rPr>
                            <m:t>𝑒</m:t>
                          </m:r>
                        </m:e>
                        <m:sup>
                          <m:r>
                            <a:rPr lang="it-IT" sz="2400" b="0" i="1" smtClean="0">
                              <a:latin typeface="Cambria Math"/>
                              <a:ea typeface="Cambria Math"/>
                            </a:rPr>
                            <m:t>𝛽</m:t>
                          </m:r>
                          <m:d>
                            <m:dPr>
                              <m:ctrlPr>
                                <a:rPr lang="it-IT" sz="2400" b="0" i="1" smtClean="0">
                                  <a:latin typeface="Cambria Math" panose="02040503050406030204" pitchFamily="18" charset="0"/>
                                  <a:ea typeface="Cambria Math"/>
                                </a:rPr>
                              </m:ctrlPr>
                            </m:dPr>
                            <m:e>
                              <m:f>
                                <m:fPr>
                                  <m:ctrlPr>
                                    <a:rPr lang="it-IT" sz="2400" b="0" i="1" smtClean="0">
                                      <a:latin typeface="Cambria Math" panose="02040503050406030204" pitchFamily="18" charset="0"/>
                                      <a:ea typeface="Cambria Math"/>
                                    </a:rPr>
                                  </m:ctrlPr>
                                </m:fPr>
                                <m:num>
                                  <m:r>
                                    <a:rPr lang="it-IT" sz="2400" b="0" i="1" smtClean="0">
                                      <a:latin typeface="Cambria Math"/>
                                      <a:ea typeface="Cambria Math"/>
                                    </a:rPr>
                                    <m:t>1</m:t>
                                  </m:r>
                                </m:num>
                                <m:den>
                                  <m:r>
                                    <a:rPr lang="it-IT" sz="2400" b="0" i="1" smtClean="0">
                                      <a:latin typeface="Cambria Math"/>
                                      <a:ea typeface="Cambria Math"/>
                                    </a:rPr>
                                    <m:t>𝑇</m:t>
                                  </m:r>
                                </m:den>
                              </m:f>
                              <m:r>
                                <a:rPr lang="it-IT" sz="2400" b="0" i="1" smtClean="0">
                                  <a:latin typeface="Cambria Math"/>
                                  <a:ea typeface="Cambria Math"/>
                                </a:rPr>
                                <m:t>−</m:t>
                              </m:r>
                              <m:f>
                                <m:fPr>
                                  <m:ctrlPr>
                                    <a:rPr lang="it-IT" sz="2400" b="0" i="1" smtClean="0">
                                      <a:latin typeface="Cambria Math" panose="02040503050406030204" pitchFamily="18" charset="0"/>
                                      <a:ea typeface="Cambria Math"/>
                                    </a:rPr>
                                  </m:ctrlPr>
                                </m:fPr>
                                <m:num>
                                  <m:r>
                                    <a:rPr lang="it-IT" sz="2400" b="0" i="1" smtClean="0">
                                      <a:latin typeface="Cambria Math"/>
                                      <a:ea typeface="Cambria Math"/>
                                    </a:rPr>
                                    <m:t>1</m:t>
                                  </m:r>
                                </m:num>
                                <m:den>
                                  <m:sSub>
                                    <m:sSubPr>
                                      <m:ctrlPr>
                                        <a:rPr lang="it-IT" sz="2400" b="0" i="1" smtClean="0">
                                          <a:latin typeface="Cambria Math" panose="02040503050406030204" pitchFamily="18" charset="0"/>
                                          <a:ea typeface="Cambria Math"/>
                                        </a:rPr>
                                      </m:ctrlPr>
                                    </m:sSubPr>
                                    <m:e>
                                      <m:r>
                                        <a:rPr lang="it-IT" sz="2400" b="0" i="1" smtClean="0">
                                          <a:latin typeface="Cambria Math"/>
                                          <a:ea typeface="Cambria Math"/>
                                        </a:rPr>
                                        <m:t>𝑇</m:t>
                                      </m:r>
                                    </m:e>
                                    <m:sub>
                                      <m:r>
                                        <a:rPr lang="it-IT" sz="2400" b="0" i="1" smtClean="0">
                                          <a:latin typeface="Cambria Math"/>
                                          <a:ea typeface="Cambria Math"/>
                                        </a:rPr>
                                        <m:t>0</m:t>
                                      </m:r>
                                    </m:sub>
                                  </m:sSub>
                                </m:den>
                              </m:f>
                            </m:e>
                          </m:d>
                        </m:sup>
                      </m:sSup>
                    </m:oMath>
                  </m:oMathPara>
                </a14:m>
                <a:endParaRPr lang="it-IT" sz="2400"/>
              </a:p>
            </p:txBody>
          </p:sp>
        </mc:Choice>
        <mc:Fallback xmlns="">
          <p:sp>
            <p:nvSpPr>
              <p:cNvPr id="6" name="CasellaDiTesto 5"/>
              <p:cNvSpPr txBox="1">
                <a:spLocks noRot="1" noChangeAspect="1" noMove="1" noResize="1" noEditPoints="1" noAdjustHandles="1" noChangeArrowheads="1" noChangeShapeType="1" noTextEdit="1"/>
              </p:cNvSpPr>
              <p:nvPr/>
            </p:nvSpPr>
            <p:spPr>
              <a:xfrm>
                <a:off x="5249437" y="2345729"/>
                <a:ext cx="2369492" cy="688394"/>
              </a:xfrm>
              <a:prstGeom prst="rect">
                <a:avLst/>
              </a:prstGeom>
              <a:blipFill rotWithShape="1">
                <a:blip r:embed="rId5"/>
                <a:stretch>
                  <a:fillRect/>
                </a:stretch>
              </a:blipFill>
            </p:spPr>
            <p:txBody>
              <a:bodyPr/>
              <a:lstStyle/>
              <a:p>
                <a:r>
                  <a:rPr lang="it-IT">
                    <a:noFill/>
                  </a:rPr>
                  <a:t> </a:t>
                </a:r>
              </a:p>
            </p:txBody>
          </p:sp>
        </mc:Fallback>
      </mc:AlternateContent>
      <p:sp>
        <p:nvSpPr>
          <p:cNvPr id="7" name="CasellaDiTesto 6"/>
          <p:cNvSpPr txBox="1"/>
          <p:nvPr/>
        </p:nvSpPr>
        <p:spPr>
          <a:xfrm>
            <a:off x="2372942" y="155787"/>
            <a:ext cx="6018382" cy="884538"/>
          </a:xfrm>
          <a:prstGeom prst="rect">
            <a:avLst/>
          </a:prstGeom>
          <a:noFill/>
        </p:spPr>
        <p:txBody>
          <a:bodyPr wrap="square" rtlCol="0">
            <a:spAutoFit/>
          </a:bodyPr>
          <a:lstStyle/>
          <a:p>
            <a:pPr>
              <a:lnSpc>
                <a:spcPct val="110000"/>
              </a:lnSpc>
            </a:pPr>
            <a:r>
              <a:rPr lang="it-IT" sz="2400" i="1"/>
              <a:t>Semi-Conductor</a:t>
            </a:r>
            <a:r>
              <a:rPr lang="en-US" sz="2400" i="1"/>
              <a:t>: made of polycrystalline mixed oxide ceramics, major material is Mn, Ni</a:t>
            </a:r>
            <a:endParaRPr lang="it-IT" sz="2400" i="1"/>
          </a:p>
        </p:txBody>
      </p:sp>
      <p:sp>
        <p:nvSpPr>
          <p:cNvPr id="15" name="Rettangolo 14"/>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4" name="Rettangolo 3"/>
          <p:cNvSpPr/>
          <p:nvPr/>
        </p:nvSpPr>
        <p:spPr>
          <a:xfrm>
            <a:off x="645751" y="5714637"/>
            <a:ext cx="7459963" cy="837152"/>
          </a:xfrm>
          <a:prstGeom prst="rect">
            <a:avLst/>
          </a:prstGeom>
        </p:spPr>
        <p:txBody>
          <a:bodyPr wrap="square">
            <a:spAutoFit/>
          </a:bodyPr>
          <a:lstStyle/>
          <a:p>
            <a:pPr algn="ctr">
              <a:lnSpc>
                <a:spcPct val="110000"/>
              </a:lnSpc>
            </a:pPr>
            <a:r>
              <a:rPr lang="en-US" sz="2200"/>
              <a:t>Due to a “fair resistance changes” with temperature, they can be connected to a simple ohmmeter</a:t>
            </a:r>
            <a:endParaRPr lang="en-US" sz="2200" dirty="0"/>
          </a:p>
        </p:txBody>
      </p:sp>
      <p:pic>
        <p:nvPicPr>
          <p:cNvPr id="4098" name="Picture 2" descr="https://thermalcomponents.com.au/wp-content/uploads/2016/01/Thermisto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482" y="2399024"/>
            <a:ext cx="4165299" cy="277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72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575" y="3380044"/>
            <a:ext cx="8237159" cy="316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81937" y="1262604"/>
            <a:ext cx="4315463" cy="1311128"/>
          </a:xfrm>
          <a:prstGeom prst="rect">
            <a:avLst/>
          </a:prstGeom>
        </p:spPr>
        <p:txBody>
          <a:bodyPr wrap="square">
            <a:spAutoFit/>
          </a:bodyPr>
          <a:lstStyle/>
          <a:p>
            <a:pPr algn="just">
              <a:lnSpc>
                <a:spcPct val="110000"/>
              </a:lnSpc>
            </a:pPr>
            <a:r>
              <a:rPr lang="en-US" sz="2400"/>
              <a:t>made of polycrystalline ceramic on the basis of barium titanate – </a:t>
            </a:r>
            <a:r>
              <a:rPr lang="en-US" sz="2400" i="1"/>
              <a:t>circuit protection</a:t>
            </a:r>
          </a:p>
        </p:txBody>
      </p:sp>
      <p:sp>
        <p:nvSpPr>
          <p:cNvPr id="10" name="Rettangolo 9"/>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12" name="CasellaDiTesto 11"/>
          <p:cNvSpPr txBox="1"/>
          <p:nvPr/>
        </p:nvSpPr>
        <p:spPr>
          <a:xfrm>
            <a:off x="252110" y="272365"/>
            <a:ext cx="5208889" cy="461665"/>
          </a:xfrm>
          <a:prstGeom prst="rect">
            <a:avLst/>
          </a:prstGeom>
          <a:noFill/>
        </p:spPr>
        <p:txBody>
          <a:bodyPr wrap="square" rtlCol="0">
            <a:spAutoFit/>
          </a:bodyPr>
          <a:lstStyle/>
          <a:p>
            <a:r>
              <a:rPr lang="it-IT" sz="2400" b="1" i="1"/>
              <a:t>PTC – Positive Temperature Coefficient </a:t>
            </a:r>
            <a:endParaRPr lang="it-IT" sz="2400" b="1" i="1" dirty="0"/>
          </a:p>
        </p:txBody>
      </p:sp>
      <p:pic>
        <p:nvPicPr>
          <p:cNvPr id="3084" name="Picture 1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55787" y="201612"/>
            <a:ext cx="4348787"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descr="https://b3van8qm1o7ou9d3b48qdhsg-wpengine.netdna-ssl.com/wp-content/uploads/2019/09/ptc-imag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437177" y="3733797"/>
            <a:ext cx="3276000" cy="249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7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asellaDiTesto 3"/>
          <p:cNvSpPr txBox="1">
            <a:spLocks noChangeArrowheads="1"/>
          </p:cNvSpPr>
          <p:nvPr/>
        </p:nvSpPr>
        <p:spPr bwMode="auto">
          <a:xfrm>
            <a:off x="297176" y="206500"/>
            <a:ext cx="2278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i="1" dirty="0" err="1">
                <a:solidFill>
                  <a:srgbClr val="0070C0"/>
                </a:solidFill>
                <a:latin typeface="+mn-lt"/>
              </a:rPr>
              <a:t>Thermocouples</a:t>
            </a:r>
            <a:r>
              <a:rPr lang="it-IT" sz="2400" b="1" i="1" dirty="0">
                <a:solidFill>
                  <a:srgbClr val="0070C0"/>
                </a:solidFill>
                <a:latin typeface="+mn-lt"/>
              </a:rPr>
              <a:t> :</a:t>
            </a:r>
          </a:p>
        </p:txBody>
      </p:sp>
      <p:sp>
        <p:nvSpPr>
          <p:cNvPr id="7" name="Rettangolo 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pic>
        <p:nvPicPr>
          <p:cNvPr id="13" name="Picture 6" descr="http://www.alfredoneri.com/images/Termocopp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152" y="2533078"/>
            <a:ext cx="4037242" cy="299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circuitielettronici.it/Sonda%20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7" y="946787"/>
            <a:ext cx="3796018" cy="358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8997" y="899810"/>
            <a:ext cx="3480853" cy="260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647267" y="2564143"/>
            <a:ext cx="1080745" cy="338554"/>
          </a:xfrm>
          <a:prstGeom prst="rect">
            <a:avLst/>
          </a:prstGeom>
          <a:solidFill>
            <a:schemeClr val="bg1"/>
          </a:solidFill>
        </p:spPr>
        <p:txBody>
          <a:bodyPr wrap="none" rtlCol="0">
            <a:spAutoFit/>
          </a:bodyPr>
          <a:lstStyle/>
          <a:p>
            <a:r>
              <a:rPr lang="it-IT" sz="1600"/>
              <a:t>Pilot flame</a:t>
            </a:r>
          </a:p>
        </p:txBody>
      </p:sp>
      <p:sp>
        <p:nvSpPr>
          <p:cNvPr id="8" name="CasellaDiTesto 7"/>
          <p:cNvSpPr txBox="1"/>
          <p:nvPr/>
        </p:nvSpPr>
        <p:spPr>
          <a:xfrm>
            <a:off x="4652445" y="3488843"/>
            <a:ext cx="1396408" cy="338554"/>
          </a:xfrm>
          <a:prstGeom prst="rect">
            <a:avLst/>
          </a:prstGeom>
          <a:solidFill>
            <a:schemeClr val="bg1"/>
          </a:solidFill>
        </p:spPr>
        <p:txBody>
          <a:bodyPr wrap="none" rtlCol="0">
            <a:spAutoFit/>
          </a:bodyPr>
          <a:lstStyle/>
          <a:p>
            <a:r>
              <a:rPr lang="it-IT" sz="1600"/>
              <a:t>Thermocouple</a:t>
            </a:r>
          </a:p>
        </p:txBody>
      </p:sp>
      <p:sp>
        <p:nvSpPr>
          <p:cNvPr id="9" name="CasellaDiTesto 8"/>
          <p:cNvSpPr txBox="1"/>
          <p:nvPr/>
        </p:nvSpPr>
        <p:spPr>
          <a:xfrm>
            <a:off x="8771496" y="4746139"/>
            <a:ext cx="694421" cy="338554"/>
          </a:xfrm>
          <a:prstGeom prst="rect">
            <a:avLst/>
          </a:prstGeom>
          <a:solidFill>
            <a:schemeClr val="bg1"/>
          </a:solidFill>
        </p:spPr>
        <p:txBody>
          <a:bodyPr wrap="none" rtlCol="0">
            <a:spAutoFit/>
          </a:bodyPr>
          <a:lstStyle/>
          <a:p>
            <a:r>
              <a:rPr lang="it-IT" sz="1600"/>
              <a:t>spring</a:t>
            </a:r>
          </a:p>
        </p:txBody>
      </p:sp>
      <p:sp>
        <p:nvSpPr>
          <p:cNvPr id="10" name="CasellaDiTesto 9"/>
          <p:cNvSpPr txBox="1"/>
          <p:nvPr/>
        </p:nvSpPr>
        <p:spPr>
          <a:xfrm>
            <a:off x="8123781" y="5177290"/>
            <a:ext cx="1236429" cy="338554"/>
          </a:xfrm>
          <a:prstGeom prst="rect">
            <a:avLst/>
          </a:prstGeom>
          <a:solidFill>
            <a:schemeClr val="bg1"/>
          </a:solidFill>
        </p:spPr>
        <p:txBody>
          <a:bodyPr wrap="none" rtlCol="0">
            <a:spAutoFit/>
          </a:bodyPr>
          <a:lstStyle/>
          <a:p>
            <a:r>
              <a:rPr lang="it-IT" sz="1600"/>
              <a:t>Gas circuit    </a:t>
            </a:r>
          </a:p>
        </p:txBody>
      </p:sp>
      <p:sp>
        <p:nvSpPr>
          <p:cNvPr id="11" name="CasellaDiTesto 10"/>
          <p:cNvSpPr txBox="1"/>
          <p:nvPr/>
        </p:nvSpPr>
        <p:spPr>
          <a:xfrm>
            <a:off x="5723478" y="5139843"/>
            <a:ext cx="1532792" cy="338554"/>
          </a:xfrm>
          <a:prstGeom prst="rect">
            <a:avLst/>
          </a:prstGeom>
          <a:solidFill>
            <a:schemeClr val="bg1"/>
          </a:solidFill>
        </p:spPr>
        <p:txBody>
          <a:bodyPr wrap="none" rtlCol="0">
            <a:spAutoFit/>
          </a:bodyPr>
          <a:lstStyle/>
          <a:p>
            <a:r>
              <a:rPr lang="it-IT" sz="1600"/>
              <a:t>                             </a:t>
            </a:r>
          </a:p>
        </p:txBody>
      </p:sp>
    </p:spTree>
    <p:extLst>
      <p:ext uri="{BB962C8B-B14F-4D97-AF65-F5344CB8AC3E}">
        <p14:creationId xmlns:p14="http://schemas.microsoft.com/office/powerpoint/2010/main" val="20363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a:off x="3814232" y="131046"/>
            <a:ext cx="7921635" cy="225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CasellaDiTesto 3"/>
          <p:cNvSpPr txBox="1">
            <a:spLocks noChangeArrowheads="1"/>
          </p:cNvSpPr>
          <p:nvPr/>
        </p:nvSpPr>
        <p:spPr bwMode="auto">
          <a:xfrm>
            <a:off x="297176" y="206500"/>
            <a:ext cx="2278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i="1" dirty="0" err="1">
                <a:solidFill>
                  <a:srgbClr val="0070C0"/>
                </a:solidFill>
                <a:latin typeface="+mn-lt"/>
              </a:rPr>
              <a:t>Thermocouples</a:t>
            </a:r>
            <a:r>
              <a:rPr lang="it-IT" sz="2400" b="1" i="1" dirty="0">
                <a:solidFill>
                  <a:srgbClr val="0070C0"/>
                </a:solidFill>
                <a:latin typeface="+mn-lt"/>
              </a:rPr>
              <a:t> :</a:t>
            </a:r>
          </a:p>
        </p:txBody>
      </p:sp>
      <p:sp>
        <p:nvSpPr>
          <p:cNvPr id="7" name="Rettangolo 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pic>
        <p:nvPicPr>
          <p:cNvPr id="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07" b="2681"/>
          <a:stretch/>
        </p:blipFill>
        <p:spPr bwMode="auto">
          <a:xfrm>
            <a:off x="2842385" y="2782397"/>
            <a:ext cx="6732000" cy="394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9043552" y="4644018"/>
            <a:ext cx="888256" cy="338554"/>
          </a:xfrm>
          <a:prstGeom prst="rect">
            <a:avLst/>
          </a:prstGeom>
          <a:noFill/>
        </p:spPr>
        <p:txBody>
          <a:bodyPr wrap="none" rtlCol="0">
            <a:spAutoFit/>
          </a:bodyPr>
          <a:lstStyle/>
          <a:p>
            <a:r>
              <a:rPr lang="it-IT" sz="1600" b="1"/>
              <a:t>if </a:t>
            </a:r>
            <a:r>
              <a:rPr lang="it-IT" sz="1600" b="1" dirty="0"/>
              <a:t>T</a:t>
            </a:r>
            <a:r>
              <a:rPr lang="it-IT" sz="1600" b="1" baseline="-25000" dirty="0"/>
              <a:t>B</a:t>
            </a:r>
            <a:r>
              <a:rPr lang="it-IT" sz="1600" b="1" dirty="0"/>
              <a:t> = T</a:t>
            </a:r>
            <a:r>
              <a:rPr lang="it-IT" sz="1600" b="1" baseline="-25000" dirty="0"/>
              <a:t>A</a:t>
            </a:r>
            <a:endParaRPr lang="en-US" sz="1600" b="1" baseline="-25000" dirty="0"/>
          </a:p>
        </p:txBody>
      </p:sp>
      <p:sp>
        <p:nvSpPr>
          <p:cNvPr id="11" name="CasellaDiTesto 10"/>
          <p:cNvSpPr txBox="1"/>
          <p:nvPr/>
        </p:nvSpPr>
        <p:spPr>
          <a:xfrm>
            <a:off x="9043552" y="5190138"/>
            <a:ext cx="888256" cy="338554"/>
          </a:xfrm>
          <a:prstGeom prst="rect">
            <a:avLst/>
          </a:prstGeom>
          <a:noFill/>
        </p:spPr>
        <p:txBody>
          <a:bodyPr wrap="none" rtlCol="0">
            <a:spAutoFit/>
          </a:bodyPr>
          <a:lstStyle/>
          <a:p>
            <a:r>
              <a:rPr lang="it-IT" sz="1600" b="1"/>
              <a:t>if </a:t>
            </a:r>
            <a:r>
              <a:rPr lang="it-IT" sz="1600" b="1" dirty="0"/>
              <a:t>T</a:t>
            </a:r>
            <a:r>
              <a:rPr lang="it-IT" sz="1600" b="1" baseline="-25000" dirty="0"/>
              <a:t>B</a:t>
            </a:r>
            <a:r>
              <a:rPr lang="it-IT" sz="1600" b="1" dirty="0"/>
              <a:t> &gt; T</a:t>
            </a:r>
            <a:r>
              <a:rPr lang="it-IT" sz="1600" b="1" baseline="-25000" dirty="0"/>
              <a:t>A</a:t>
            </a:r>
            <a:endParaRPr lang="en-US" sz="1600" b="1" baseline="-25000" dirty="0"/>
          </a:p>
        </p:txBody>
      </p:sp>
      <p:sp>
        <p:nvSpPr>
          <p:cNvPr id="12" name="CasellaDiTesto 11"/>
          <p:cNvSpPr txBox="1"/>
          <p:nvPr/>
        </p:nvSpPr>
        <p:spPr>
          <a:xfrm>
            <a:off x="189226" y="2718150"/>
            <a:ext cx="3162532" cy="461665"/>
          </a:xfrm>
          <a:prstGeom prst="rect">
            <a:avLst/>
          </a:prstGeom>
          <a:noFill/>
        </p:spPr>
        <p:txBody>
          <a:bodyPr wrap="none" rtlCol="0">
            <a:spAutoFit/>
          </a:bodyPr>
          <a:lstStyle/>
          <a:p>
            <a:r>
              <a:rPr lang="it-IT" sz="2400" b="1" i="1" dirty="0" err="1">
                <a:solidFill>
                  <a:srgbClr val="0070C0"/>
                </a:solidFill>
              </a:rPr>
              <a:t>Thermoelectric</a:t>
            </a:r>
            <a:r>
              <a:rPr lang="it-IT" sz="2400" b="1" i="1" dirty="0">
                <a:solidFill>
                  <a:srgbClr val="0070C0"/>
                </a:solidFill>
              </a:rPr>
              <a:t> </a:t>
            </a:r>
            <a:r>
              <a:rPr lang="it-IT" sz="2400" b="1" i="1" dirty="0" err="1">
                <a:solidFill>
                  <a:srgbClr val="0070C0"/>
                </a:solidFill>
              </a:rPr>
              <a:t>effects</a:t>
            </a:r>
            <a:r>
              <a:rPr lang="it-IT" sz="2400" b="1" i="1" dirty="0">
                <a:solidFill>
                  <a:srgbClr val="0070C0"/>
                </a:solidFill>
              </a:rPr>
              <a:t> :</a:t>
            </a:r>
          </a:p>
        </p:txBody>
      </p:sp>
    </p:spTree>
    <p:extLst>
      <p:ext uri="{BB962C8B-B14F-4D97-AF65-F5344CB8AC3E}">
        <p14:creationId xmlns:p14="http://schemas.microsoft.com/office/powerpoint/2010/main" val="14312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0391" y="367319"/>
            <a:ext cx="11359434" cy="4462760"/>
          </a:xfrm>
          <a:prstGeom prst="rect">
            <a:avLst/>
          </a:prstGeom>
          <a:noFill/>
        </p:spPr>
        <p:txBody>
          <a:bodyPr wrap="square" rtlCol="0">
            <a:spAutoFit/>
          </a:bodyPr>
          <a:lstStyle/>
          <a:p>
            <a:pPr algn="just">
              <a:lnSpc>
                <a:spcPct val="110000"/>
              </a:lnSpc>
              <a:spcAft>
                <a:spcPts val="600"/>
              </a:spcAft>
            </a:pPr>
            <a:r>
              <a:rPr lang="it-IT" sz="2400" b="1" i="1" dirty="0"/>
              <a:t>SEEBEK </a:t>
            </a:r>
            <a:r>
              <a:rPr lang="it-IT" sz="2400" b="1" i="1" dirty="0" err="1"/>
              <a:t>effect</a:t>
            </a:r>
            <a:r>
              <a:rPr lang="it-IT" sz="2400" b="1" i="1" dirty="0"/>
              <a:t>:  </a:t>
            </a:r>
            <a:r>
              <a:rPr lang="en-US" sz="2400" i="1" dirty="0"/>
              <a:t>at the junctions of two isothermal metallic materials a potential difference is established. This is the main effect, and </a:t>
            </a:r>
            <a:r>
              <a:rPr lang="en-US" sz="2400" i="1"/>
              <a:t>it is </a:t>
            </a:r>
            <a:r>
              <a:rPr lang="en-US" sz="2400" i="1" dirty="0"/>
              <a:t>the one that originates the </a:t>
            </a:r>
            <a:r>
              <a:rPr lang="en-US" sz="2400" i="1" dirty="0" err="1"/>
              <a:t>Δe</a:t>
            </a:r>
            <a:r>
              <a:rPr lang="en-US" sz="2400" i="1" dirty="0"/>
              <a:t> when the two junctions are not at the same </a:t>
            </a:r>
            <a:r>
              <a:rPr lang="en-US" sz="2400" i="1"/>
              <a:t>temperature.</a:t>
            </a:r>
          </a:p>
          <a:p>
            <a:pPr algn="just">
              <a:lnSpc>
                <a:spcPct val="110000"/>
              </a:lnSpc>
              <a:spcAft>
                <a:spcPts val="600"/>
              </a:spcAft>
            </a:pPr>
            <a:endParaRPr lang="en-US" sz="2400" i="1" dirty="0"/>
          </a:p>
          <a:p>
            <a:pPr algn="just">
              <a:lnSpc>
                <a:spcPct val="110000"/>
              </a:lnSpc>
              <a:spcAft>
                <a:spcPts val="600"/>
              </a:spcAft>
            </a:pPr>
            <a:r>
              <a:rPr lang="en-US" sz="2400" b="1" i="1" dirty="0"/>
              <a:t>PELTIER effect:</a:t>
            </a:r>
            <a:r>
              <a:rPr lang="en-US" sz="2400" i="1" dirty="0"/>
              <a:t>  if in the circuit of the thermocouple the junctions are at temperature T</a:t>
            </a:r>
            <a:r>
              <a:rPr lang="en-US" sz="2400" i="1" baseline="-25000" dirty="0"/>
              <a:t>B</a:t>
            </a:r>
            <a:r>
              <a:rPr lang="en-US" sz="2400" i="1" dirty="0"/>
              <a:t> </a:t>
            </a:r>
            <a:r>
              <a:rPr lang="en-US" sz="2400" i="1"/>
              <a:t>&gt; T</a:t>
            </a:r>
            <a:r>
              <a:rPr lang="en-US" sz="2400" i="1" baseline="-25000"/>
              <a:t>A</a:t>
            </a:r>
            <a:r>
              <a:rPr lang="en-US" sz="2400" i="1"/>
              <a:t> </a:t>
            </a:r>
            <a:r>
              <a:rPr lang="en-US" sz="2400" i="1" dirty="0"/>
              <a:t>then with </a:t>
            </a:r>
            <a:r>
              <a:rPr lang="en-US" sz="2400" i="1" dirty="0" err="1"/>
              <a:t>Δe</a:t>
            </a:r>
            <a:r>
              <a:rPr lang="en-US" sz="2400" i="1" dirty="0"/>
              <a:t> ≠ 0, and the circulation of electric current is allowed, this tends to re-establish the thermal equilibrium, cooling the joint B at a higher temperature and heating the joint A at lower </a:t>
            </a:r>
            <a:r>
              <a:rPr lang="en-US" sz="2400" i="1"/>
              <a:t>temperature.</a:t>
            </a:r>
          </a:p>
          <a:p>
            <a:pPr algn="just">
              <a:lnSpc>
                <a:spcPct val="110000"/>
              </a:lnSpc>
              <a:spcAft>
                <a:spcPts val="600"/>
              </a:spcAft>
            </a:pPr>
            <a:endParaRPr lang="en-US" sz="2400" i="1" dirty="0"/>
          </a:p>
          <a:p>
            <a:pPr algn="just">
              <a:lnSpc>
                <a:spcPct val="110000"/>
              </a:lnSpc>
              <a:spcAft>
                <a:spcPts val="600"/>
              </a:spcAft>
            </a:pPr>
            <a:r>
              <a:rPr lang="en-US" sz="2400" b="1" i="1" dirty="0"/>
              <a:t>THOMSON effect:</a:t>
            </a:r>
            <a:r>
              <a:rPr lang="en-US" sz="2400" i="1" dirty="0"/>
              <a:t>  if a conductor is not isothermal, a potential gradient appears on it.</a:t>
            </a:r>
            <a:endParaRPr lang="it-IT" sz="2400" i="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393469" y="1201859"/>
            <a:ext cx="1200756" cy="71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flipH="1">
            <a:off x="11537075" y="1681065"/>
            <a:ext cx="408130" cy="276999"/>
          </a:xfrm>
          <a:prstGeom prst="rect">
            <a:avLst/>
          </a:prstGeom>
          <a:noFill/>
        </p:spPr>
        <p:txBody>
          <a:bodyPr wrap="square" rtlCol="0">
            <a:spAutoFit/>
          </a:bodyPr>
          <a:lstStyle/>
          <a:p>
            <a:r>
              <a:rPr lang="it-IT" sz="1200" i="1"/>
              <a:t>ca</a:t>
            </a:r>
          </a:p>
        </p:txBody>
      </p:sp>
      <p:sp>
        <p:nvSpPr>
          <p:cNvPr id="11" name="Rettangolo 10"/>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371522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84665" y="133350"/>
            <a:ext cx="4852679" cy="6651876"/>
            <a:chOff x="481515" y="194964"/>
            <a:chExt cx="4852679" cy="6651876"/>
          </a:xfrm>
        </p:grpSpPr>
        <p:pic>
          <p:nvPicPr>
            <p:cNvPr id="30722"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47"/>
            <a:stretch/>
          </p:blipFill>
          <p:spPr bwMode="auto">
            <a:xfrm>
              <a:off x="481515" y="194964"/>
              <a:ext cx="4852679" cy="665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506915" y="6316120"/>
              <a:ext cx="515435" cy="2337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ttangolo 7"/>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pic>
        <p:nvPicPr>
          <p:cNvPr id="3074" name="Picture 2" descr="Immagine correlata"/>
          <p:cNvPicPr>
            <a:picLocks noChangeAspect="1" noChangeArrowheads="1"/>
          </p:cNvPicPr>
          <p:nvPr/>
        </p:nvPicPr>
        <p:blipFill rotWithShape="1">
          <a:blip r:embed="rId3">
            <a:extLst>
              <a:ext uri="{28A0092B-C50C-407E-A947-70E740481C1C}">
                <a14:useLocalDpi xmlns:a14="http://schemas.microsoft.com/office/drawing/2010/main" val="0"/>
              </a:ext>
            </a:extLst>
          </a:blip>
          <a:srcRect l="1561" t="7004" r="1041" b="1306"/>
          <a:stretch/>
        </p:blipFill>
        <p:spPr bwMode="auto">
          <a:xfrm>
            <a:off x="6294965" y="208201"/>
            <a:ext cx="5580000" cy="6280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ttangolo 2"/>
          <p:cNvSpPr/>
          <p:nvPr/>
        </p:nvSpPr>
        <p:spPr>
          <a:xfrm>
            <a:off x="9042400" y="563033"/>
            <a:ext cx="1041400" cy="60071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diritto 4">
            <a:extLst>
              <a:ext uri="{FF2B5EF4-FFF2-40B4-BE49-F238E27FC236}">
                <a16:creationId xmlns:a16="http://schemas.microsoft.com/office/drawing/2014/main" id="{6F78BFA3-A12A-496C-90EC-0A9EE0189B8A}"/>
              </a:ext>
            </a:extLst>
          </p:cNvPr>
          <p:cNvCxnSpPr/>
          <p:nvPr/>
        </p:nvCxnSpPr>
        <p:spPr>
          <a:xfrm>
            <a:off x="3168650" y="6311656"/>
            <a:ext cx="133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7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38284" y="3777166"/>
            <a:ext cx="4440681"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3075" y="671330"/>
            <a:ext cx="4520314"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asellaDiTesto 3"/>
          <p:cNvSpPr txBox="1">
            <a:spLocks noChangeArrowheads="1"/>
          </p:cNvSpPr>
          <p:nvPr/>
        </p:nvSpPr>
        <p:spPr bwMode="auto">
          <a:xfrm>
            <a:off x="7268829" y="149533"/>
            <a:ext cx="41869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err="1"/>
              <a:t>Circuital</a:t>
            </a:r>
            <a:r>
              <a:rPr lang="it-IT" sz="2000" dirty="0"/>
              <a:t> </a:t>
            </a:r>
            <a:r>
              <a:rPr lang="it-IT" sz="2000" dirty="0" err="1"/>
              <a:t>connections</a:t>
            </a:r>
            <a:r>
              <a:rPr lang="it-IT" sz="2000" dirty="0"/>
              <a:t>: </a:t>
            </a:r>
          </a:p>
          <a:p>
            <a:pPr eaLnBrk="1" hangingPunct="1"/>
            <a:r>
              <a:rPr lang="it-IT" sz="2000" dirty="0" err="1">
                <a:solidFill>
                  <a:srgbClr val="FF0000"/>
                </a:solidFill>
              </a:rPr>
              <a:t>Rule</a:t>
            </a:r>
            <a:r>
              <a:rPr lang="it-IT" sz="2000" dirty="0">
                <a:solidFill>
                  <a:srgbClr val="FF0000"/>
                </a:solidFill>
              </a:rPr>
              <a:t> of the </a:t>
            </a:r>
            <a:r>
              <a:rPr lang="it-IT" sz="2000" b="1" i="1" dirty="0">
                <a:solidFill>
                  <a:srgbClr val="FF0000"/>
                </a:solidFill>
              </a:rPr>
              <a:t>intermediate </a:t>
            </a:r>
            <a:r>
              <a:rPr lang="it-IT" sz="2000" b="1" i="1" dirty="0" err="1">
                <a:solidFill>
                  <a:srgbClr val="FF0000"/>
                </a:solidFill>
              </a:rPr>
              <a:t>metals</a:t>
            </a:r>
            <a:r>
              <a:rPr lang="it-IT" sz="2000" b="1" i="1" dirty="0">
                <a:solidFill>
                  <a:srgbClr val="FF0000"/>
                </a:solidFill>
              </a:rPr>
              <a:t> </a:t>
            </a:r>
            <a:endParaRPr lang="it-IT" sz="2000" b="1" dirty="0">
              <a:solidFill>
                <a:srgbClr val="FF0000"/>
              </a:solidFill>
            </a:endParaRPr>
          </a:p>
        </p:txBody>
      </p:sp>
      <p:pic>
        <p:nvPicPr>
          <p:cNvPr id="317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149" y="823730"/>
            <a:ext cx="5357814" cy="22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CasellaDiTesto 6"/>
          <p:cNvSpPr txBox="1">
            <a:spLocks noChangeArrowheads="1"/>
          </p:cNvSpPr>
          <p:nvPr/>
        </p:nvSpPr>
        <p:spPr bwMode="auto">
          <a:xfrm>
            <a:off x="8029565" y="3167506"/>
            <a:ext cx="26839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err="1">
                <a:solidFill>
                  <a:srgbClr val="FF0000"/>
                </a:solidFill>
              </a:rPr>
              <a:t>It’s</a:t>
            </a:r>
            <a:r>
              <a:rPr lang="it-IT" sz="2000" dirty="0">
                <a:solidFill>
                  <a:srgbClr val="FF0000"/>
                </a:solidFill>
              </a:rPr>
              <a:t> OK </a:t>
            </a:r>
            <a:r>
              <a:rPr lang="it-IT" sz="2000" dirty="0" err="1">
                <a:solidFill>
                  <a:srgbClr val="FF0000"/>
                </a:solidFill>
              </a:rPr>
              <a:t>only</a:t>
            </a:r>
            <a:r>
              <a:rPr lang="it-IT" sz="2000" dirty="0">
                <a:solidFill>
                  <a:srgbClr val="FF0000"/>
                </a:solidFill>
              </a:rPr>
              <a:t> </a:t>
            </a:r>
            <a:r>
              <a:rPr lang="it-IT" sz="2000" dirty="0" err="1">
                <a:solidFill>
                  <a:srgbClr val="FF0000"/>
                </a:solidFill>
              </a:rPr>
              <a:t>if</a:t>
            </a:r>
            <a:r>
              <a:rPr lang="it-IT" sz="2000" dirty="0">
                <a:solidFill>
                  <a:srgbClr val="FF0000"/>
                </a:solidFill>
              </a:rPr>
              <a:t>  T</a:t>
            </a:r>
            <a:r>
              <a:rPr lang="it-IT" sz="2000" baseline="-25000" dirty="0">
                <a:solidFill>
                  <a:srgbClr val="FF0000"/>
                </a:solidFill>
              </a:rPr>
              <a:t>3</a:t>
            </a:r>
            <a:r>
              <a:rPr lang="it-IT" sz="2000" dirty="0">
                <a:solidFill>
                  <a:srgbClr val="FF0000"/>
                </a:solidFill>
              </a:rPr>
              <a:t> = T</a:t>
            </a:r>
            <a:r>
              <a:rPr lang="it-IT" sz="2000" baseline="-25000" dirty="0">
                <a:solidFill>
                  <a:srgbClr val="FF0000"/>
                </a:solidFill>
              </a:rPr>
              <a:t>4</a:t>
            </a:r>
            <a:r>
              <a:rPr lang="it-IT" sz="2000" dirty="0">
                <a:solidFill>
                  <a:srgbClr val="FF0000"/>
                </a:solidFill>
              </a:rPr>
              <a:t> </a:t>
            </a:r>
          </a:p>
        </p:txBody>
      </p:sp>
      <p:sp>
        <p:nvSpPr>
          <p:cNvPr id="31751" name="CasellaDiTesto 8"/>
          <p:cNvSpPr txBox="1">
            <a:spLocks noChangeArrowheads="1"/>
          </p:cNvSpPr>
          <p:nvPr/>
        </p:nvSpPr>
        <p:spPr bwMode="auto">
          <a:xfrm>
            <a:off x="4626485" y="5333049"/>
            <a:ext cx="2206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solidFill>
                  <a:srgbClr val="FF0000"/>
                </a:solidFill>
              </a:rPr>
              <a:t>It’s </a:t>
            </a:r>
            <a:r>
              <a:rPr lang="it-IT" sz="2000" b="1" dirty="0" err="1">
                <a:solidFill>
                  <a:srgbClr val="FF0000"/>
                </a:solidFill>
              </a:rPr>
              <a:t>always</a:t>
            </a:r>
            <a:r>
              <a:rPr lang="it-IT" sz="2000" b="1" dirty="0">
                <a:solidFill>
                  <a:srgbClr val="FF0000"/>
                </a:solidFill>
              </a:rPr>
              <a:t> OK  !</a:t>
            </a:r>
          </a:p>
        </p:txBody>
      </p:sp>
      <p:sp>
        <p:nvSpPr>
          <p:cNvPr id="3" name="AutoShape 2" descr="Risultati immagini per thermocou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6" name="Picture 4" descr="http://www.analog.com/library/analogDialogue/archives/44-10/AD44-10_FIG_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679" y="3887088"/>
            <a:ext cx="3712251" cy="261442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14325" y="96044"/>
            <a:ext cx="5057775" cy="707886"/>
          </a:xfrm>
          <a:prstGeom prst="rect">
            <a:avLst/>
          </a:prstGeom>
          <a:noFill/>
        </p:spPr>
        <p:txBody>
          <a:bodyPr wrap="square" rtlCol="0">
            <a:spAutoFit/>
          </a:bodyPr>
          <a:lstStyle/>
          <a:p>
            <a:r>
              <a:rPr lang="it-IT" sz="2000"/>
              <a:t>Measure one T vs the other: Direct conversion of the fem on the table </a:t>
            </a:r>
          </a:p>
        </p:txBody>
      </p:sp>
      <p:sp>
        <p:nvSpPr>
          <p:cNvPr id="12" name="Rettangolo 11"/>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5" name="Rettangolo 4"/>
          <p:cNvSpPr/>
          <p:nvPr/>
        </p:nvSpPr>
        <p:spPr>
          <a:xfrm>
            <a:off x="768350" y="3695700"/>
            <a:ext cx="10433050" cy="306000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307975" y="96044"/>
            <a:ext cx="4987925" cy="352980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512352" y="96044"/>
            <a:ext cx="5501848" cy="352980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3882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0" grpId="0"/>
      <p:bldP spid="31751" grpId="0"/>
      <p:bldP spid="5"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 name="Picture 2" descr="http://www.fwmurphy.co.uk/images/thermocouples_med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708" y="3817365"/>
            <a:ext cx="4528664" cy="24395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apgo.com/Resources/Temperature/Thermocouple/ThermoShea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01" y="291159"/>
            <a:ext cx="6752578" cy="393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97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asellaDiTesto 4"/>
          <p:cNvSpPr txBox="1">
            <a:spLocks noChangeArrowheads="1"/>
          </p:cNvSpPr>
          <p:nvPr/>
        </p:nvSpPr>
        <p:spPr bwMode="auto">
          <a:xfrm>
            <a:off x="3461529" y="76514"/>
            <a:ext cx="5268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a:solidFill>
                  <a:srgbClr val="0070C0"/>
                </a:solidFill>
                <a:latin typeface="+mn-lt"/>
              </a:rPr>
              <a:t>The measurement of the TEMPERATURE</a:t>
            </a:r>
          </a:p>
        </p:txBody>
      </p:sp>
      <p:sp>
        <p:nvSpPr>
          <p:cNvPr id="21508" name="Rettangolo 5"/>
          <p:cNvSpPr>
            <a:spLocks noChangeArrowheads="1"/>
          </p:cNvSpPr>
          <p:nvPr/>
        </p:nvSpPr>
        <p:spPr bwMode="auto">
          <a:xfrm>
            <a:off x="293370" y="552765"/>
            <a:ext cx="11643361"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0000"/>
              </a:lnSpc>
              <a:spcAft>
                <a:spcPts val="600"/>
              </a:spcAft>
            </a:pPr>
            <a:r>
              <a:rPr lang="en-US" sz="2000" dirty="0"/>
              <a:t>If a certain amount of </a:t>
            </a:r>
            <a:r>
              <a:rPr lang="en-US" sz="2000" b="1" i="1" dirty="0"/>
              <a:t>heat Q</a:t>
            </a:r>
            <a:r>
              <a:rPr lang="en-US" sz="2000" dirty="0"/>
              <a:t> is supplied or subtracted from a body, this will change its </a:t>
            </a:r>
            <a:r>
              <a:rPr lang="en-US" sz="2000" b="1" i="1" dirty="0"/>
              <a:t>temperature T</a:t>
            </a:r>
            <a:r>
              <a:rPr lang="en-US" sz="2000" dirty="0"/>
              <a:t>.</a:t>
            </a:r>
          </a:p>
          <a:p>
            <a:pPr algn="just">
              <a:lnSpc>
                <a:spcPct val="110000"/>
              </a:lnSpc>
              <a:spcAft>
                <a:spcPts val="600"/>
              </a:spcAft>
            </a:pPr>
            <a:r>
              <a:rPr lang="en-US" sz="2000" dirty="0"/>
              <a:t>The heat Q (which is a form of energy and is measured in </a:t>
            </a:r>
            <a:r>
              <a:rPr lang="en-US" sz="2000" i="1" dirty="0"/>
              <a:t>Joule</a:t>
            </a:r>
            <a:r>
              <a:rPr lang="en-US" sz="2000" dirty="0"/>
              <a:t>) alters the molecular activity of the bodies, causing variation of the temperature T.  Therefore, it follows immediately that </a:t>
            </a:r>
            <a:r>
              <a:rPr lang="en-US" sz="2000" u="sng" dirty="0"/>
              <a:t>the temperature is a quantity that provides a status information about the "energy state" of the body</a:t>
            </a:r>
            <a:r>
              <a:rPr lang="en-US" sz="2000" dirty="0"/>
              <a:t>.</a:t>
            </a:r>
            <a:endParaRPr lang="it-IT" sz="2000" dirty="0"/>
          </a:p>
        </p:txBody>
      </p:sp>
      <p:sp>
        <p:nvSpPr>
          <p:cNvPr id="21509" name="Rettangolo 7"/>
          <p:cNvSpPr>
            <a:spLocks noChangeArrowheads="1"/>
          </p:cNvSpPr>
          <p:nvPr/>
        </p:nvSpPr>
        <p:spPr bwMode="auto">
          <a:xfrm>
            <a:off x="3455671" y="2239159"/>
            <a:ext cx="8481060" cy="21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0000"/>
              </a:lnSpc>
              <a:spcAft>
                <a:spcPts val="600"/>
              </a:spcAft>
            </a:pPr>
            <a:r>
              <a:rPr lang="en-US" sz="2000" dirty="0"/>
              <a:t>We can refer to the </a:t>
            </a:r>
            <a:r>
              <a:rPr lang="en-US" sz="2000" b="1" i="1" dirty="0"/>
              <a:t>zero law of thermodynamics</a:t>
            </a:r>
            <a:r>
              <a:rPr lang="en-US" sz="2000" dirty="0"/>
              <a:t>: if there is </a:t>
            </a:r>
            <a:r>
              <a:rPr lang="en-US" sz="2000" i="1" dirty="0"/>
              <a:t>thermal equilibrium</a:t>
            </a:r>
            <a:r>
              <a:rPr lang="en-US" sz="2000" dirty="0"/>
              <a:t>, or there is </a:t>
            </a:r>
            <a:r>
              <a:rPr lang="en-US" sz="2000" i="1" dirty="0"/>
              <a:t>no </a:t>
            </a:r>
            <a:r>
              <a:rPr lang="en-US" sz="2000" i="1"/>
              <a:t>heat (Q) </a:t>
            </a:r>
            <a:r>
              <a:rPr lang="en-US" sz="2000" i="1" dirty="0"/>
              <a:t>exchange</a:t>
            </a:r>
            <a:r>
              <a:rPr lang="en-US" sz="2000" dirty="0"/>
              <a:t> between two bodies A and B placed in contact, the </a:t>
            </a:r>
            <a:r>
              <a:rPr lang="en-US" sz="2000" i="1" u="sng" dirty="0"/>
              <a:t>bodies A and B are at the same temperature</a:t>
            </a:r>
            <a:r>
              <a:rPr lang="en-US" sz="2000" dirty="0"/>
              <a:t> !</a:t>
            </a:r>
          </a:p>
          <a:p>
            <a:pPr algn="just">
              <a:lnSpc>
                <a:spcPct val="110000"/>
              </a:lnSpc>
              <a:spcAft>
                <a:spcPts val="600"/>
              </a:spcAft>
            </a:pPr>
            <a:r>
              <a:rPr lang="en-US" sz="2000" dirty="0"/>
              <a:t>This property is transitive:  if there is a </a:t>
            </a:r>
            <a:r>
              <a:rPr lang="en-US" sz="2000" i="1" dirty="0"/>
              <a:t>thermal equilibrium between the bodies A and B </a:t>
            </a:r>
            <a:r>
              <a:rPr lang="en-US" sz="2000" dirty="0"/>
              <a:t>and </a:t>
            </a:r>
            <a:r>
              <a:rPr lang="en-US" sz="2000" i="1" dirty="0"/>
              <a:t>between the bodies B and C</a:t>
            </a:r>
            <a:r>
              <a:rPr lang="en-US" sz="2000" dirty="0"/>
              <a:t>, there is also </a:t>
            </a:r>
            <a:r>
              <a:rPr lang="en-US" sz="2000" i="1" dirty="0"/>
              <a:t>thermal equilibrium between the bodies A and C, </a:t>
            </a:r>
            <a:r>
              <a:rPr lang="en-US" sz="2000" dirty="0"/>
              <a:t>although not in contact</a:t>
            </a:r>
            <a:r>
              <a:rPr lang="en-US" sz="2000" i="1" dirty="0"/>
              <a:t> </a:t>
            </a:r>
            <a:r>
              <a:rPr lang="en-US" sz="2000" dirty="0"/>
              <a:t>…</a:t>
            </a:r>
          </a:p>
        </p:txBody>
      </p:sp>
      <p:pic>
        <p:nvPicPr>
          <p:cNvPr id="215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37" y="2217796"/>
            <a:ext cx="235743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ttangolo 9"/>
          <p:cNvSpPr>
            <a:spLocks noChangeArrowheads="1"/>
          </p:cNvSpPr>
          <p:nvPr/>
        </p:nvSpPr>
        <p:spPr bwMode="auto">
          <a:xfrm>
            <a:off x="327660" y="4544754"/>
            <a:ext cx="11635741" cy="197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0000"/>
              </a:lnSpc>
            </a:pPr>
            <a:r>
              <a:rPr lang="en-US" sz="2000" dirty="0"/>
              <a:t>However, the “operative methods” for the </a:t>
            </a:r>
            <a:r>
              <a:rPr lang="en-US" sz="2000" b="1" i="1" u="sng" dirty="0"/>
              <a:t>measurement of temperature</a:t>
            </a:r>
            <a:r>
              <a:rPr lang="en-US" sz="2000" dirty="0"/>
              <a:t> are realized </a:t>
            </a:r>
            <a:r>
              <a:rPr lang="en-US" sz="2000" u="sng" dirty="0"/>
              <a:t>by means of the properties of bodies and materials</a:t>
            </a:r>
            <a:r>
              <a:rPr lang="en-US" sz="2000" dirty="0"/>
              <a:t> and their change with temperature …</a:t>
            </a:r>
          </a:p>
          <a:p>
            <a:pPr algn="just">
              <a:lnSpc>
                <a:spcPct val="110000"/>
              </a:lnSpc>
            </a:pPr>
            <a:endParaRPr lang="it-IT" sz="1100" dirty="0"/>
          </a:p>
          <a:p>
            <a:pPr marL="266700" indent="-266700">
              <a:lnSpc>
                <a:spcPct val="110000"/>
              </a:lnSpc>
              <a:buFont typeface="Arial" panose="020B0604020202020204" pitchFamily="34" charset="0"/>
              <a:buChar char="•"/>
            </a:pPr>
            <a:r>
              <a:rPr lang="en-US" sz="2000" dirty="0"/>
              <a:t>the variations of physical </a:t>
            </a:r>
            <a:r>
              <a:rPr lang="en-US" sz="2000"/>
              <a:t>dimensions   → </a:t>
            </a:r>
            <a:r>
              <a:rPr lang="en-US" sz="2000" dirty="0"/>
              <a:t>the volume ΔV or the length </a:t>
            </a:r>
            <a:r>
              <a:rPr lang="en-US" sz="2000" dirty="0" err="1"/>
              <a:t>Δl</a:t>
            </a:r>
            <a:r>
              <a:rPr lang="en-US" sz="2000" dirty="0"/>
              <a:t>, according to the form of the body;</a:t>
            </a:r>
          </a:p>
          <a:p>
            <a:pPr marL="266700" indent="-266700">
              <a:lnSpc>
                <a:spcPct val="110000"/>
              </a:lnSpc>
              <a:buFont typeface="Arial" panose="020B0604020202020204" pitchFamily="34" charset="0"/>
              <a:buChar char="•"/>
            </a:pPr>
            <a:r>
              <a:rPr lang="en-US" sz="2000" dirty="0"/>
              <a:t>the variations of electrical </a:t>
            </a:r>
            <a:r>
              <a:rPr lang="en-US" sz="2000"/>
              <a:t>properties   → </a:t>
            </a:r>
            <a:r>
              <a:rPr lang="en-US" sz="2000" dirty="0"/>
              <a:t>the resistance ΔR;</a:t>
            </a:r>
          </a:p>
          <a:p>
            <a:pPr marL="266700" indent="-266700">
              <a:lnSpc>
                <a:spcPct val="110000"/>
              </a:lnSpc>
              <a:buFont typeface="Arial" panose="020B0604020202020204" pitchFamily="34" charset="0"/>
              <a:buChar char="•"/>
            </a:pPr>
            <a:r>
              <a:rPr lang="en-US" sz="2000" dirty="0"/>
              <a:t>the variations of physical </a:t>
            </a:r>
            <a:r>
              <a:rPr lang="en-US" sz="2000"/>
              <a:t>state 	          → very </a:t>
            </a:r>
            <a:r>
              <a:rPr lang="en-US" sz="2000" dirty="0"/>
              <a:t>useful to define the reference temperatures </a:t>
            </a:r>
            <a:r>
              <a:rPr lang="en-US" sz="2000"/>
              <a:t>T .</a:t>
            </a:r>
            <a:endParaRPr lang="en-US" sz="2000" dirty="0"/>
          </a:p>
        </p:txBody>
      </p:sp>
      <p:sp>
        <p:nvSpPr>
          <p:cNvPr id="7" name="Rettangolo 6"/>
          <p:cNvSpPr/>
          <p:nvPr/>
        </p:nvSpPr>
        <p:spPr>
          <a:xfrm>
            <a:off x="28575" y="1057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74375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asellaDiTesto 2"/>
          <p:cNvSpPr txBox="1">
            <a:spLocks noChangeArrowheads="1"/>
          </p:cNvSpPr>
          <p:nvPr/>
        </p:nvSpPr>
        <p:spPr bwMode="auto">
          <a:xfrm>
            <a:off x="430982" y="124877"/>
            <a:ext cx="115578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200" dirty="0" err="1"/>
              <a:t>Thermocouple</a:t>
            </a:r>
            <a:r>
              <a:rPr lang="it-IT" sz="2200" dirty="0"/>
              <a:t> with </a:t>
            </a:r>
            <a:r>
              <a:rPr lang="it-IT" sz="2200" b="1" i="1" dirty="0" err="1"/>
              <a:t>electronic</a:t>
            </a:r>
            <a:r>
              <a:rPr lang="it-IT" sz="2200" b="1" i="1" dirty="0"/>
              <a:t> </a:t>
            </a:r>
            <a:r>
              <a:rPr lang="it-IT" sz="2200" b="1" i="1" dirty="0" err="1"/>
              <a:t>junction</a:t>
            </a:r>
            <a:r>
              <a:rPr lang="it-IT" sz="2200" dirty="0"/>
              <a:t> (with </a:t>
            </a:r>
            <a:r>
              <a:rPr lang="it-IT" sz="2200" dirty="0" err="1"/>
              <a:t>reference</a:t>
            </a:r>
            <a:r>
              <a:rPr lang="it-IT" sz="2200" dirty="0"/>
              <a:t> temperature </a:t>
            </a:r>
            <a:r>
              <a:rPr lang="it-IT" sz="2200" i="1" dirty="0" err="1"/>
              <a:t>T</a:t>
            </a:r>
            <a:r>
              <a:rPr lang="it-IT" sz="2200" i="1" baseline="-25000" dirty="0" err="1"/>
              <a:t>a</a:t>
            </a:r>
            <a:r>
              <a:rPr lang="it-IT" sz="2200" dirty="0"/>
              <a:t> </a:t>
            </a:r>
            <a:r>
              <a:rPr lang="it-IT" sz="2200" dirty="0" err="1"/>
              <a:t>different</a:t>
            </a:r>
            <a:r>
              <a:rPr lang="it-IT" sz="2200" dirty="0"/>
              <a:t> from 0°C)</a:t>
            </a:r>
          </a:p>
          <a:p>
            <a:pPr eaLnBrk="1" hangingPunct="1"/>
            <a:r>
              <a:rPr lang="it-IT" sz="2200" dirty="0" err="1">
                <a:solidFill>
                  <a:srgbClr val="FF0000"/>
                </a:solidFill>
              </a:rPr>
              <a:t>Rule</a:t>
            </a:r>
            <a:r>
              <a:rPr lang="it-IT" sz="2200" dirty="0">
                <a:solidFill>
                  <a:srgbClr val="FF0000"/>
                </a:solidFill>
              </a:rPr>
              <a:t> of the </a:t>
            </a:r>
            <a:r>
              <a:rPr lang="it-IT" sz="2200" b="1" i="1" dirty="0">
                <a:solidFill>
                  <a:srgbClr val="FF0000"/>
                </a:solidFill>
              </a:rPr>
              <a:t>intermediate </a:t>
            </a:r>
            <a:r>
              <a:rPr lang="it-IT" sz="2200" b="1" i="1" dirty="0" err="1">
                <a:solidFill>
                  <a:srgbClr val="FF0000"/>
                </a:solidFill>
              </a:rPr>
              <a:t>temperatures</a:t>
            </a:r>
            <a:endParaRPr lang="it-IT" sz="2200" b="1" i="1" dirty="0">
              <a:solidFill>
                <a:srgbClr val="FF0000"/>
              </a:solidFill>
            </a:endParaRPr>
          </a:p>
        </p:txBody>
      </p:sp>
      <p:sp>
        <p:nvSpPr>
          <p:cNvPr id="32773" name="Rettangolo 6"/>
          <p:cNvSpPr>
            <a:spLocks noChangeArrowheads="1"/>
          </p:cNvSpPr>
          <p:nvPr/>
        </p:nvSpPr>
        <p:spPr bwMode="auto">
          <a:xfrm>
            <a:off x="261705" y="4473113"/>
            <a:ext cx="11633962" cy="238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10000"/>
              </a:lnSpc>
              <a:spcAft>
                <a:spcPts val="300"/>
              </a:spcAft>
              <a:buFont typeface="Arial" panose="020B0604020202020204" pitchFamily="34" charset="0"/>
              <a:buChar char="•"/>
            </a:pPr>
            <a:r>
              <a:rPr lang="en-US" sz="2200"/>
              <a:t>If  </a:t>
            </a:r>
            <a:r>
              <a:rPr lang="en-US" sz="2200" dirty="0" err="1"/>
              <a:t>T</a:t>
            </a:r>
            <a:r>
              <a:rPr lang="en-US" sz="2200" baseline="-25000" dirty="0" err="1"/>
              <a:t>ref</a:t>
            </a:r>
            <a:r>
              <a:rPr lang="en-US" sz="2200" baseline="-25000" dirty="0"/>
              <a:t>  </a:t>
            </a:r>
            <a:r>
              <a:rPr lang="en-US" sz="2200" dirty="0"/>
              <a:t>= T</a:t>
            </a:r>
            <a:r>
              <a:rPr lang="en-US" sz="2200" baseline="-25000" dirty="0"/>
              <a:t>a</a:t>
            </a:r>
            <a:r>
              <a:rPr lang="en-US" sz="2200" dirty="0"/>
              <a:t> ≠ T</a:t>
            </a:r>
            <a:r>
              <a:rPr lang="en-US" sz="2200" baseline="-25000" dirty="0"/>
              <a:t>0</a:t>
            </a:r>
            <a:r>
              <a:rPr lang="en-US" sz="2200" dirty="0"/>
              <a:t> = 0 °C  the thermocouple detects  </a:t>
            </a:r>
            <a:r>
              <a:rPr lang="en-US" sz="2200" dirty="0" err="1"/>
              <a:t>Δe</a:t>
            </a:r>
            <a:r>
              <a:rPr lang="en-US" sz="2200" dirty="0"/>
              <a:t> ∝ </a:t>
            </a:r>
            <a:r>
              <a:rPr lang="en-US" sz="2200" dirty="0" err="1"/>
              <a:t>T</a:t>
            </a:r>
            <a:r>
              <a:rPr lang="en-US" sz="2200" baseline="-25000" dirty="0" err="1"/>
              <a:t>x</a:t>
            </a:r>
            <a:r>
              <a:rPr lang="en-US" sz="2200" baseline="-25000" dirty="0"/>
              <a:t> </a:t>
            </a:r>
            <a:r>
              <a:rPr lang="en-US" sz="2200" dirty="0"/>
              <a:t>− T</a:t>
            </a:r>
            <a:r>
              <a:rPr lang="en-US" sz="2200" baseline="-25000" dirty="0"/>
              <a:t>a</a:t>
            </a:r>
            <a:r>
              <a:rPr lang="en-US" sz="2200" dirty="0"/>
              <a:t>  that can not be interpreted directly on the tables !</a:t>
            </a:r>
          </a:p>
          <a:p>
            <a:pPr marL="342900" indent="-342900">
              <a:lnSpc>
                <a:spcPct val="110000"/>
              </a:lnSpc>
              <a:spcAft>
                <a:spcPts val="300"/>
              </a:spcAft>
              <a:buFont typeface="Arial" panose="020B0604020202020204" pitchFamily="34" charset="0"/>
              <a:buChar char="•"/>
            </a:pPr>
            <a:r>
              <a:rPr lang="en-US" sz="2200" dirty="0"/>
              <a:t>The semiconductor thermometer measures  </a:t>
            </a:r>
            <a:r>
              <a:rPr lang="en-US" sz="2200" dirty="0" err="1"/>
              <a:t>T</a:t>
            </a:r>
            <a:r>
              <a:rPr lang="en-US" sz="2200" baseline="-25000" dirty="0" err="1"/>
              <a:t>ref</a:t>
            </a:r>
            <a:r>
              <a:rPr lang="en-US" sz="2200" dirty="0"/>
              <a:t> = T</a:t>
            </a:r>
            <a:r>
              <a:rPr lang="en-US" sz="2200" baseline="-25000" dirty="0"/>
              <a:t>a </a:t>
            </a:r>
            <a:r>
              <a:rPr lang="en-US" sz="2200" dirty="0"/>
              <a:t>, the compensation circuit processes the  </a:t>
            </a:r>
            <a:r>
              <a:rPr lang="en-US" sz="2200" dirty="0" err="1"/>
              <a:t>E</a:t>
            </a:r>
            <a:r>
              <a:rPr lang="en-US" sz="2200" baseline="-25000" dirty="0" err="1"/>
              <a:t>comp</a:t>
            </a:r>
            <a:r>
              <a:rPr lang="en-US" sz="2200" dirty="0"/>
              <a:t> ∝ T</a:t>
            </a:r>
            <a:r>
              <a:rPr lang="en-US" sz="2200" baseline="-25000" dirty="0"/>
              <a:t>a</a:t>
            </a:r>
            <a:r>
              <a:rPr lang="en-US" sz="2200" dirty="0"/>
              <a:t> − T</a:t>
            </a:r>
            <a:r>
              <a:rPr lang="en-US" sz="2200" baseline="-25000" dirty="0"/>
              <a:t>0</a:t>
            </a:r>
            <a:r>
              <a:rPr lang="en-US" sz="2200" dirty="0"/>
              <a:t>  and adds it to the </a:t>
            </a:r>
            <a:r>
              <a:rPr lang="en-US" sz="2200" dirty="0" err="1"/>
              <a:t>Δe</a:t>
            </a:r>
            <a:r>
              <a:rPr lang="en-US" sz="2200" dirty="0"/>
              <a:t> produced by the thermocouple</a:t>
            </a:r>
            <a:r>
              <a:rPr lang="en-US" sz="2200"/>
              <a:t>. </a:t>
            </a:r>
          </a:p>
          <a:p>
            <a:pPr marL="342900" indent="-342900">
              <a:lnSpc>
                <a:spcPct val="110000"/>
              </a:lnSpc>
              <a:spcAft>
                <a:spcPts val="300"/>
              </a:spcAft>
              <a:buFont typeface="Arial" panose="020B0604020202020204" pitchFamily="34" charset="0"/>
              <a:buChar char="•"/>
            </a:pPr>
            <a:r>
              <a:rPr lang="en-US" sz="2200"/>
              <a:t>The </a:t>
            </a:r>
            <a:r>
              <a:rPr lang="en-US" sz="2200" dirty="0"/>
              <a:t>voltmeter receives the compensated voltage  E = </a:t>
            </a:r>
            <a:r>
              <a:rPr lang="en-US" sz="2200" dirty="0" err="1"/>
              <a:t>Δe</a:t>
            </a:r>
            <a:r>
              <a:rPr lang="en-US" sz="2200" dirty="0"/>
              <a:t> + </a:t>
            </a:r>
            <a:r>
              <a:rPr lang="en-US" sz="2200" dirty="0" err="1"/>
              <a:t>E</a:t>
            </a:r>
            <a:r>
              <a:rPr lang="en-US" sz="2200" baseline="-25000" dirty="0" err="1"/>
              <a:t>comp</a:t>
            </a:r>
            <a:r>
              <a:rPr lang="en-US" sz="2200" dirty="0"/>
              <a:t>  that can be interpreted on the thermocouple tables.</a:t>
            </a:r>
          </a:p>
        </p:txBody>
      </p:sp>
      <p:sp>
        <p:nvSpPr>
          <p:cNvPr id="7" name="Rettangolo 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4099" name="Picture 3" descr="C:\Users\emanuele\Desktop\Presentazione standard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29933" y="931333"/>
            <a:ext cx="7140664"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22715" y="78829"/>
            <a:ext cx="6031523" cy="461665"/>
          </a:xfrm>
          <a:prstGeom prst="rect">
            <a:avLst/>
          </a:prstGeom>
        </p:spPr>
        <p:txBody>
          <a:bodyPr wrap="none">
            <a:spAutoFit/>
          </a:bodyPr>
          <a:lstStyle/>
          <a:p>
            <a:r>
              <a:rPr lang="it-IT" sz="2400" b="1" i="1" dirty="0">
                <a:solidFill>
                  <a:srgbClr val="0070C0"/>
                </a:solidFill>
              </a:rPr>
              <a:t>Electronic </a:t>
            </a:r>
            <a:r>
              <a:rPr lang="it-IT" sz="2400" b="1" i="1" dirty="0" err="1">
                <a:solidFill>
                  <a:srgbClr val="0070C0"/>
                </a:solidFill>
              </a:rPr>
              <a:t>semiconductor</a:t>
            </a:r>
            <a:r>
              <a:rPr lang="it-IT" sz="2400" b="1" i="1" dirty="0">
                <a:solidFill>
                  <a:srgbClr val="0070C0"/>
                </a:solidFill>
              </a:rPr>
              <a:t> temperature </a:t>
            </a:r>
            <a:r>
              <a:rPr lang="it-IT" sz="2400" b="1" i="1" dirty="0" err="1">
                <a:solidFill>
                  <a:srgbClr val="0070C0"/>
                </a:solidFill>
              </a:rPr>
              <a:t>sensor</a:t>
            </a:r>
            <a:r>
              <a:rPr lang="it-IT" sz="2400" b="1" i="1" dirty="0">
                <a:solidFill>
                  <a:srgbClr val="0070C0"/>
                </a:solidFill>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 y="840927"/>
            <a:ext cx="6084106" cy="564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239" y="2929721"/>
            <a:ext cx="4493961" cy="362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0441" y="475807"/>
            <a:ext cx="1835616" cy="225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238476" y="877984"/>
            <a:ext cx="1866900" cy="1200329"/>
          </a:xfrm>
          <a:prstGeom prst="rect">
            <a:avLst/>
          </a:prstGeom>
          <a:noFill/>
        </p:spPr>
        <p:txBody>
          <a:bodyPr wrap="square" rtlCol="0">
            <a:spAutoFit/>
          </a:bodyPr>
          <a:lstStyle/>
          <a:p>
            <a:r>
              <a:rPr lang="it-IT"/>
              <a:t>Silicon transistor Q8 and Q11 produce the voltage</a:t>
            </a:r>
          </a:p>
        </p:txBody>
      </p:sp>
      <p:sp>
        <p:nvSpPr>
          <p:cNvPr id="3" name="CasellaDiTesto 2"/>
          <p:cNvSpPr txBox="1"/>
          <p:nvPr/>
        </p:nvSpPr>
        <p:spPr>
          <a:xfrm>
            <a:off x="1206500" y="450850"/>
            <a:ext cx="601447" cy="307777"/>
          </a:xfrm>
          <a:prstGeom prst="rect">
            <a:avLst/>
          </a:prstGeom>
          <a:noFill/>
        </p:spPr>
        <p:txBody>
          <a:bodyPr wrap="none" rtlCol="0">
            <a:spAutoFit/>
          </a:bodyPr>
          <a:lstStyle/>
          <a:p>
            <a:r>
              <a:rPr lang="it-IT" sz="1400"/>
              <a:t>1 mm</a:t>
            </a:r>
          </a:p>
        </p:txBody>
      </p:sp>
      <p:sp>
        <p:nvSpPr>
          <p:cNvPr id="8" name="CasellaDiTesto 7"/>
          <p:cNvSpPr txBox="1"/>
          <p:nvPr/>
        </p:nvSpPr>
        <p:spPr>
          <a:xfrm rot="16200000">
            <a:off x="-85575" y="1728742"/>
            <a:ext cx="737702" cy="307777"/>
          </a:xfrm>
          <a:prstGeom prst="rect">
            <a:avLst/>
          </a:prstGeom>
          <a:noFill/>
        </p:spPr>
        <p:txBody>
          <a:bodyPr wrap="none" rtlCol="0">
            <a:spAutoFit/>
          </a:bodyPr>
          <a:lstStyle/>
          <a:p>
            <a:r>
              <a:rPr lang="it-IT" sz="1400"/>
              <a:t>1.6 mm</a:t>
            </a:r>
          </a:p>
        </p:txBody>
      </p:sp>
      <p:sp>
        <p:nvSpPr>
          <p:cNvPr id="9" name="Rettangolo 8"/>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5" name="Ovale 4"/>
          <p:cNvSpPr/>
          <p:nvPr/>
        </p:nvSpPr>
        <p:spPr>
          <a:xfrm>
            <a:off x="4868333" y="3509433"/>
            <a:ext cx="503767" cy="6053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490626" y="4743401"/>
            <a:ext cx="800107" cy="6625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5647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CasellaDiTesto 2"/>
          <p:cNvSpPr txBox="1">
            <a:spLocks noChangeArrowheads="1"/>
          </p:cNvSpPr>
          <p:nvPr/>
        </p:nvSpPr>
        <p:spPr bwMode="auto">
          <a:xfrm>
            <a:off x="102252" y="35672"/>
            <a:ext cx="120175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mn-lt"/>
              </a:rPr>
              <a:t>For all those situations in which the contact between the physical phenomenon and thermometer is NOT possible:</a:t>
            </a:r>
            <a:endParaRPr lang="it-IT" sz="2000" dirty="0">
              <a:latin typeface="+mn-lt"/>
            </a:endParaRPr>
          </a:p>
        </p:txBody>
      </p:sp>
      <p:sp>
        <p:nvSpPr>
          <p:cNvPr id="33796" name="CasellaDiTesto 3"/>
          <p:cNvSpPr txBox="1">
            <a:spLocks noChangeArrowheads="1"/>
          </p:cNvSpPr>
          <p:nvPr/>
        </p:nvSpPr>
        <p:spPr bwMode="auto">
          <a:xfrm>
            <a:off x="4446697" y="470939"/>
            <a:ext cx="3371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rgbClr val="0070C0"/>
                </a:solidFill>
                <a:effectLst>
                  <a:outerShdw blurRad="38100" dist="38100" dir="2700000" algn="tl">
                    <a:srgbClr val="000000">
                      <a:alpha val="43137"/>
                    </a:srgbClr>
                  </a:outerShdw>
                </a:effectLst>
                <a:latin typeface="Arial" pitchFamily="34" charset="0"/>
                <a:cs typeface="Arial" pitchFamily="34" charset="0"/>
              </a:rPr>
              <a:t>RADIATION thermometers</a:t>
            </a:r>
          </a:p>
        </p:txBody>
      </p:sp>
      <p:sp>
        <p:nvSpPr>
          <p:cNvPr id="33797" name="CasellaDiTesto 4"/>
          <p:cNvSpPr txBox="1">
            <a:spLocks noChangeArrowheads="1"/>
          </p:cNvSpPr>
          <p:nvPr/>
        </p:nvSpPr>
        <p:spPr bwMode="auto">
          <a:xfrm>
            <a:off x="102252" y="951927"/>
            <a:ext cx="118422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mn-lt"/>
              </a:rPr>
              <a:t>The </a:t>
            </a:r>
            <a:r>
              <a:rPr lang="en-US" sz="2000" b="1" i="1" dirty="0">
                <a:latin typeface="+mn-lt"/>
              </a:rPr>
              <a:t>thermal radiation of a body</a:t>
            </a:r>
            <a:r>
              <a:rPr lang="en-US" sz="2000" dirty="0">
                <a:latin typeface="+mn-lt"/>
              </a:rPr>
              <a:t> originates by </a:t>
            </a:r>
            <a:r>
              <a:rPr lang="en-US" sz="2000" b="1" u="sng" dirty="0">
                <a:latin typeface="+mn-lt"/>
              </a:rPr>
              <a:t>thermal agitation of it’s atoms</a:t>
            </a:r>
            <a:r>
              <a:rPr lang="en-US" sz="2000" dirty="0">
                <a:latin typeface="+mn-lt"/>
              </a:rPr>
              <a:t> but, outside the body, it is nothing more than a regular </a:t>
            </a:r>
            <a:r>
              <a:rPr lang="en-US" sz="2000" b="1" i="1" dirty="0">
                <a:latin typeface="+mn-lt"/>
              </a:rPr>
              <a:t>electromagnetic radiation</a:t>
            </a:r>
            <a:r>
              <a:rPr lang="en-US" sz="2000" dirty="0">
                <a:latin typeface="+mn-lt"/>
              </a:rPr>
              <a:t> with a </a:t>
            </a:r>
            <a:r>
              <a:rPr lang="en-US" sz="2000" b="1" u="sng" dirty="0">
                <a:latin typeface="+mn-lt"/>
              </a:rPr>
              <a:t>wavelength between </a:t>
            </a:r>
            <a:r>
              <a:rPr lang="it-IT" sz="2000" b="1" u="sng" dirty="0">
                <a:latin typeface="+mn-lt"/>
              </a:rPr>
              <a:t>0,3 e 40 µm</a:t>
            </a:r>
            <a:r>
              <a:rPr lang="it-IT" sz="2000" dirty="0">
                <a:latin typeface="+mn-lt"/>
              </a:rPr>
              <a:t>. </a:t>
            </a:r>
          </a:p>
        </p:txBody>
      </p:sp>
      <p:sp>
        <p:nvSpPr>
          <p:cNvPr id="33798" name="CasellaDiTesto 5"/>
          <p:cNvSpPr txBox="1">
            <a:spLocks noChangeArrowheads="1"/>
          </p:cNvSpPr>
          <p:nvPr/>
        </p:nvSpPr>
        <p:spPr bwMode="auto">
          <a:xfrm>
            <a:off x="52722" y="1801864"/>
            <a:ext cx="1212784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2000" dirty="0">
                <a:latin typeface="+mn-lt"/>
                <a:cs typeface="Arial" pitchFamily="34" charset="0"/>
              </a:rPr>
              <a:t>The spectrum of </a:t>
            </a:r>
            <a:r>
              <a:rPr lang="en-US" sz="2000" i="1" dirty="0">
                <a:latin typeface="+mn-lt"/>
                <a:cs typeface="Arial" pitchFamily="34" charset="0"/>
              </a:rPr>
              <a:t>visible radiation</a:t>
            </a:r>
            <a:r>
              <a:rPr lang="en-US" sz="2000" dirty="0">
                <a:latin typeface="+mn-lt"/>
                <a:cs typeface="Arial" pitchFamily="34" charset="0"/>
              </a:rPr>
              <a:t> is with a wavelength </a:t>
            </a:r>
            <a:r>
              <a:rPr lang="en-US" sz="2000" b="1" u="sng" dirty="0">
                <a:latin typeface="+mn-lt"/>
                <a:cs typeface="Arial" pitchFamily="34" charset="0"/>
              </a:rPr>
              <a:t>from 0.1 to less than 1 micron</a:t>
            </a:r>
            <a:r>
              <a:rPr lang="en-US" sz="2000" dirty="0">
                <a:latin typeface="+mn-lt"/>
                <a:cs typeface="Arial" pitchFamily="34" charset="0"/>
              </a:rPr>
              <a:t> therefore, a large part of the thermal radiation lies in the </a:t>
            </a:r>
            <a:r>
              <a:rPr lang="en-US" sz="2000" b="1" i="1">
                <a:latin typeface="+mn-lt"/>
                <a:cs typeface="Arial" pitchFamily="34" charset="0"/>
              </a:rPr>
              <a:t>infrared</a:t>
            </a:r>
            <a:r>
              <a:rPr lang="en-US" sz="2000">
                <a:latin typeface="+mn-lt"/>
                <a:cs typeface="Arial" pitchFamily="34" charset="0"/>
              </a:rPr>
              <a:t>.</a:t>
            </a:r>
          </a:p>
          <a:p>
            <a:pPr eaLnBrk="1" hangingPunct="1">
              <a:spcAft>
                <a:spcPts val="600"/>
              </a:spcAft>
            </a:pPr>
            <a:r>
              <a:rPr lang="en-US" sz="2000">
                <a:latin typeface="+mn-lt"/>
                <a:cs typeface="Arial" pitchFamily="34" charset="0"/>
              </a:rPr>
              <a:t>Every body above absolute zero in temperature emits radiation dependent on its temperature.</a:t>
            </a:r>
          </a:p>
          <a:p>
            <a:pPr eaLnBrk="1" hangingPunct="1">
              <a:spcAft>
                <a:spcPts val="600"/>
              </a:spcAft>
            </a:pPr>
            <a:r>
              <a:rPr lang="en-US" sz="2000">
                <a:latin typeface="+mn-lt"/>
                <a:cs typeface="Arial" pitchFamily="34" charset="0"/>
              </a:rPr>
              <a:t>The </a:t>
            </a:r>
            <a:r>
              <a:rPr lang="en-US" sz="2000" dirty="0">
                <a:latin typeface="+mn-lt"/>
                <a:cs typeface="Arial" pitchFamily="34" charset="0"/>
              </a:rPr>
              <a:t>bodies with an </a:t>
            </a:r>
            <a:r>
              <a:rPr lang="en-US" sz="2000" b="1" i="1" dirty="0">
                <a:latin typeface="+mn-lt"/>
                <a:cs typeface="Arial" pitchFamily="34" charset="0"/>
              </a:rPr>
              <a:t>ideal </a:t>
            </a:r>
            <a:r>
              <a:rPr lang="en-US" sz="2000" b="1" i="1">
                <a:latin typeface="+mn-lt"/>
                <a:cs typeface="Arial" pitchFamily="34" charset="0"/>
              </a:rPr>
              <a:t>thermal radiation</a:t>
            </a:r>
            <a:r>
              <a:rPr lang="en-US" sz="2000">
                <a:latin typeface="+mn-lt"/>
                <a:cs typeface="Arial" pitchFamily="34" charset="0"/>
              </a:rPr>
              <a:t> </a:t>
            </a:r>
            <a:r>
              <a:rPr lang="en-US" sz="2000" dirty="0">
                <a:latin typeface="+mn-lt"/>
                <a:cs typeface="Arial" pitchFamily="34" charset="0"/>
              </a:rPr>
              <a:t>are the </a:t>
            </a:r>
            <a:r>
              <a:rPr lang="en-US" sz="2000" b="1" u="sng" dirty="0">
                <a:latin typeface="+mn-lt"/>
                <a:cs typeface="Arial" pitchFamily="34" charset="0"/>
              </a:rPr>
              <a:t>blacks bodies</a:t>
            </a:r>
            <a:r>
              <a:rPr lang="en-US" sz="2000" dirty="0">
                <a:latin typeface="+mn-lt"/>
                <a:cs typeface="Arial" pitchFamily="34" charset="0"/>
              </a:rPr>
              <a:t>, as they completely absorb the radiation hitting them and, at a given temperature, they emit the highest amount of heat </a:t>
            </a:r>
            <a:r>
              <a:rPr lang="en-US" sz="2000">
                <a:latin typeface="+mn-lt"/>
                <a:cs typeface="Arial" pitchFamily="34" charset="0"/>
              </a:rPr>
              <a:t>radiation.</a:t>
            </a:r>
            <a:endParaRPr lang="it-IT" sz="2000">
              <a:latin typeface="+mn-lt"/>
              <a:cs typeface="Arial" pitchFamily="34" charset="0"/>
            </a:endParaRPr>
          </a:p>
          <a:p>
            <a:pPr eaLnBrk="1" hangingPunct="1">
              <a:spcAft>
                <a:spcPts val="600"/>
              </a:spcAft>
            </a:pPr>
            <a:r>
              <a:rPr lang="en-US" sz="2000">
                <a:latin typeface="+mn-lt"/>
                <a:cs typeface="Arial" pitchFamily="34" charset="0"/>
              </a:rPr>
              <a:t>  - for each frequency it emits the maximum amount of thermal radiative energy possible (not the same for each wl)</a:t>
            </a:r>
          </a:p>
          <a:p>
            <a:pPr eaLnBrk="1" hangingPunct="1">
              <a:spcAft>
                <a:spcPts val="600"/>
              </a:spcAft>
            </a:pPr>
            <a:r>
              <a:rPr lang="en-US" sz="2000">
                <a:latin typeface="+mn-lt"/>
                <a:cs typeface="Arial" pitchFamily="34" charset="0"/>
              </a:rPr>
              <a:t>  - It is a diffuse emitter: the energy is radiated isotropically, independent of direction.</a:t>
            </a:r>
            <a:endParaRPr lang="it-IT" sz="2000">
              <a:latin typeface="+mn-lt"/>
              <a:cs typeface="Arial" pitchFamily="34" charset="0"/>
            </a:endParaRPr>
          </a:p>
        </p:txBody>
      </p:sp>
      <p:pic>
        <p:nvPicPr>
          <p:cNvPr id="2050" name="Picture 2" descr="Infrared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090" y="4422228"/>
            <a:ext cx="5355702" cy="22606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qph.is.quoracdn.net/main-qimg-462c3607a3536768f747e751d145ce1d?convert_to_webp=tru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663"/>
          <a:stretch/>
        </p:blipFill>
        <p:spPr bwMode="auto">
          <a:xfrm>
            <a:off x="577463" y="4446270"/>
            <a:ext cx="3908760" cy="231648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175714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119" y="1825079"/>
            <a:ext cx="4375597" cy="480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4821" name="Rectangle 5"/>
          <p:cNvSpPr>
            <a:spLocks noChangeArrowheads="1"/>
          </p:cNvSpPr>
          <p:nvPr/>
        </p:nvSpPr>
        <p:spPr bwMode="auto">
          <a:xfrm>
            <a:off x="1524000" y="764545"/>
            <a:ext cx="2167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it-IT" sz="1100">
                <a:latin typeface="Calibri" pitchFamily="34" charset="0"/>
                <a:cs typeface="Times New Roman" pitchFamily="18" charset="0"/>
              </a:rPr>
              <a:t> </a:t>
            </a:r>
            <a:endParaRPr lang="it-IT"/>
          </a:p>
        </p:txBody>
      </p:sp>
      <p:sp>
        <p:nvSpPr>
          <p:cNvPr id="34822" name="CasellaDiTesto 6"/>
          <p:cNvSpPr txBox="1">
            <a:spLocks noChangeArrowheads="1"/>
          </p:cNvSpPr>
          <p:nvPr/>
        </p:nvSpPr>
        <p:spPr bwMode="auto">
          <a:xfrm>
            <a:off x="336229" y="274551"/>
            <a:ext cx="7434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latin typeface="+mn-lt"/>
              </a:rPr>
              <a:t>The </a:t>
            </a:r>
            <a:r>
              <a:rPr lang="it-IT" sz="2000" dirty="0" err="1">
                <a:latin typeface="+mn-lt"/>
              </a:rPr>
              <a:t>physical</a:t>
            </a:r>
            <a:r>
              <a:rPr lang="it-IT" sz="2000" dirty="0">
                <a:latin typeface="+mn-lt"/>
              </a:rPr>
              <a:t> law </a:t>
            </a:r>
            <a:r>
              <a:rPr lang="it-IT" sz="2000" dirty="0" err="1">
                <a:latin typeface="+mn-lt"/>
              </a:rPr>
              <a:t>that</a:t>
            </a:r>
            <a:r>
              <a:rPr lang="it-IT" sz="2000" dirty="0">
                <a:latin typeface="+mn-lt"/>
              </a:rPr>
              <a:t> </a:t>
            </a:r>
            <a:r>
              <a:rPr lang="it-IT" sz="2000" dirty="0" err="1">
                <a:latin typeface="+mn-lt"/>
              </a:rPr>
              <a:t>describes</a:t>
            </a:r>
            <a:r>
              <a:rPr lang="it-IT" sz="2000" dirty="0">
                <a:latin typeface="+mn-lt"/>
              </a:rPr>
              <a:t> </a:t>
            </a:r>
            <a:r>
              <a:rPr lang="it-IT" sz="2000" dirty="0" err="1">
                <a:latin typeface="+mn-lt"/>
              </a:rPr>
              <a:t>this</a:t>
            </a:r>
            <a:r>
              <a:rPr lang="it-IT" sz="2000" dirty="0">
                <a:latin typeface="+mn-lt"/>
              </a:rPr>
              <a:t> </a:t>
            </a:r>
            <a:r>
              <a:rPr lang="it-IT" sz="2000" dirty="0" err="1">
                <a:latin typeface="+mn-lt"/>
              </a:rPr>
              <a:t>phenomenon</a:t>
            </a:r>
            <a:r>
              <a:rPr lang="it-IT" sz="2000" dirty="0">
                <a:latin typeface="+mn-lt"/>
              </a:rPr>
              <a:t> </a:t>
            </a:r>
            <a:r>
              <a:rPr lang="it-IT" sz="2000" dirty="0" err="1">
                <a:latin typeface="+mn-lt"/>
              </a:rPr>
              <a:t>is</a:t>
            </a:r>
            <a:r>
              <a:rPr lang="it-IT" sz="2000" dirty="0">
                <a:latin typeface="+mn-lt"/>
              </a:rPr>
              <a:t> the </a:t>
            </a:r>
            <a:r>
              <a:rPr lang="it-IT" sz="2000" b="1" u="sng" dirty="0" err="1">
                <a:solidFill>
                  <a:srgbClr val="0070C0"/>
                </a:solidFill>
                <a:latin typeface="+mn-lt"/>
              </a:rPr>
              <a:t>Planck</a:t>
            </a:r>
            <a:r>
              <a:rPr lang="it-IT" sz="2000" b="1" u="sng" dirty="0">
                <a:solidFill>
                  <a:srgbClr val="0070C0"/>
                </a:solidFill>
                <a:latin typeface="+mn-lt"/>
              </a:rPr>
              <a:t> ‘s law</a:t>
            </a:r>
            <a:r>
              <a:rPr lang="it-IT" sz="2000" dirty="0">
                <a:latin typeface="+mn-lt"/>
              </a:rPr>
              <a:t> :</a:t>
            </a:r>
          </a:p>
        </p:txBody>
      </p:sp>
      <p:sp>
        <p:nvSpPr>
          <p:cNvPr id="34823" name="CasellaDiTesto 7"/>
          <p:cNvSpPr txBox="1">
            <a:spLocks noChangeArrowheads="1"/>
          </p:cNvSpPr>
          <p:nvPr/>
        </p:nvSpPr>
        <p:spPr bwMode="auto">
          <a:xfrm>
            <a:off x="282889" y="895350"/>
            <a:ext cx="7375211" cy="24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US" sz="2000" dirty="0">
                <a:latin typeface="+mn-lt"/>
                <a:cs typeface="Arial" pitchFamily="34" charset="0"/>
              </a:rPr>
              <a:t>which provides the </a:t>
            </a:r>
            <a:r>
              <a:rPr lang="en-US" sz="2000" b="1" i="1" dirty="0">
                <a:latin typeface="+mn-lt"/>
                <a:cs typeface="Arial" pitchFamily="34" charset="0"/>
              </a:rPr>
              <a:t>spectral radiation level L</a:t>
            </a:r>
            <a:r>
              <a:rPr lang="el-GR" sz="2000" b="1" i="1" baseline="-25000" dirty="0">
                <a:latin typeface="+mn-lt"/>
                <a:cs typeface="Arial" pitchFamily="34" charset="0"/>
              </a:rPr>
              <a:t>λ</a:t>
            </a:r>
            <a:r>
              <a:rPr lang="en-US" sz="2000" dirty="0">
                <a:latin typeface="+mn-lt"/>
                <a:cs typeface="Arial" pitchFamily="34" charset="0"/>
              </a:rPr>
              <a:t>  as a function of the </a:t>
            </a:r>
            <a:r>
              <a:rPr lang="en-US" sz="2000" b="1" i="1" dirty="0">
                <a:latin typeface="+mn-lt"/>
                <a:cs typeface="Arial" pitchFamily="34" charset="0"/>
              </a:rPr>
              <a:t>wavelength λ</a:t>
            </a:r>
            <a:r>
              <a:rPr lang="en-US" sz="2000" dirty="0">
                <a:latin typeface="+mn-lt"/>
                <a:cs typeface="Arial" pitchFamily="34" charset="0"/>
              </a:rPr>
              <a:t> of the radiation and of the </a:t>
            </a:r>
            <a:r>
              <a:rPr lang="en-US" sz="2000" b="1" i="1" dirty="0">
                <a:latin typeface="+mn-lt"/>
                <a:cs typeface="Arial" pitchFamily="34" charset="0"/>
              </a:rPr>
              <a:t>absolute temperature T </a:t>
            </a:r>
            <a:r>
              <a:rPr lang="en-US" sz="2000" dirty="0">
                <a:latin typeface="+mn-lt"/>
                <a:cs typeface="Arial" pitchFamily="34" charset="0"/>
              </a:rPr>
              <a:t>of the </a:t>
            </a:r>
            <a:r>
              <a:rPr lang="en-US" sz="2000">
                <a:latin typeface="+mn-lt"/>
                <a:cs typeface="Arial" pitchFamily="34" charset="0"/>
              </a:rPr>
              <a:t>black body (into a hemisphere, per unit wavelength).</a:t>
            </a:r>
            <a:endParaRPr lang="en-US" sz="2000" dirty="0">
              <a:latin typeface="+mn-lt"/>
              <a:cs typeface="Arial" pitchFamily="34" charset="0"/>
            </a:endParaRPr>
          </a:p>
          <a:p>
            <a:pPr eaLnBrk="1" hangingPunct="1">
              <a:lnSpc>
                <a:spcPct val="110000"/>
              </a:lnSpc>
            </a:pPr>
            <a:endParaRPr lang="en-US" sz="1400" dirty="0">
              <a:latin typeface="+mn-lt"/>
              <a:cs typeface="Arial" pitchFamily="34" charset="0"/>
            </a:endParaRPr>
          </a:p>
          <a:p>
            <a:pPr eaLnBrk="1" hangingPunct="1">
              <a:lnSpc>
                <a:spcPct val="110000"/>
              </a:lnSpc>
            </a:pPr>
            <a:r>
              <a:rPr lang="en-US" sz="2000" dirty="0">
                <a:latin typeface="+mn-lt"/>
                <a:cs typeface="Arial" pitchFamily="34" charset="0"/>
              </a:rPr>
              <a:t>The figure shows a representation of the law for several values of T :</a:t>
            </a:r>
          </a:p>
          <a:p>
            <a:pPr eaLnBrk="1" hangingPunct="1">
              <a:lnSpc>
                <a:spcPct val="110000"/>
              </a:lnSpc>
            </a:pPr>
            <a:r>
              <a:rPr lang="en-US" sz="2000" u="sng" dirty="0">
                <a:latin typeface="+mn-lt"/>
                <a:cs typeface="Arial" pitchFamily="34" charset="0"/>
              </a:rPr>
              <a:t>with increasing T the </a:t>
            </a:r>
            <a:r>
              <a:rPr lang="en-US" sz="2000" b="1" i="1" u="sng" dirty="0">
                <a:latin typeface="+mn-lt"/>
                <a:cs typeface="Arial" pitchFamily="34" charset="0"/>
              </a:rPr>
              <a:t>radiance </a:t>
            </a:r>
            <a:r>
              <a:rPr lang="en-US" sz="2000" b="1" i="1" u="sng" err="1">
                <a:latin typeface="+mn-lt"/>
                <a:cs typeface="Arial" pitchFamily="34" charset="0"/>
              </a:rPr>
              <a:t>L</a:t>
            </a:r>
            <a:r>
              <a:rPr lang="en-US" sz="2000" b="1" i="1" u="sng" baseline="-25000" err="1">
                <a:latin typeface="+mn-lt"/>
                <a:cs typeface="Arial" pitchFamily="34" charset="0"/>
              </a:rPr>
              <a:t>λ</a:t>
            </a:r>
            <a:r>
              <a:rPr lang="en-US" sz="2000" b="1" i="1" u="sng">
                <a:latin typeface="+mn-lt"/>
                <a:cs typeface="Arial" pitchFamily="34" charset="0"/>
              </a:rPr>
              <a:t>  </a:t>
            </a:r>
            <a:r>
              <a:rPr lang="en-US" sz="2000" u="sng">
                <a:latin typeface="+mn-lt"/>
                <a:cs typeface="Arial" pitchFamily="34" charset="0"/>
              </a:rPr>
              <a:t>(the area under the curve is the total emitted power) increases </a:t>
            </a:r>
            <a:r>
              <a:rPr lang="en-US" sz="2000" u="sng" dirty="0">
                <a:latin typeface="+mn-lt"/>
                <a:cs typeface="Arial" pitchFamily="34" charset="0"/>
              </a:rPr>
              <a:t>but shifts to smaller </a:t>
            </a:r>
            <a:r>
              <a:rPr lang="en-US" sz="2000" b="1" i="1" u="sng" dirty="0">
                <a:latin typeface="+mn-lt"/>
                <a:cs typeface="Arial" pitchFamily="34" charset="0"/>
              </a:rPr>
              <a:t>wavelengths λ</a:t>
            </a:r>
            <a:r>
              <a:rPr lang="en-US" sz="2000" u="sng" dirty="0">
                <a:latin typeface="+mn-lt"/>
                <a:cs typeface="Arial" pitchFamily="34" charset="0"/>
              </a:rPr>
              <a:t> </a:t>
            </a:r>
            <a:r>
              <a:rPr lang="it-IT" sz="2000" u="sng" dirty="0">
                <a:latin typeface="+mn-lt"/>
                <a:cs typeface="Arial" pitchFamily="34" charset="0"/>
              </a:rPr>
              <a:t>… </a:t>
            </a:r>
          </a:p>
        </p:txBody>
      </p:sp>
      <p:sp>
        <p:nvSpPr>
          <p:cNvPr id="34824" name="Rectangle 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pic>
        <p:nvPicPr>
          <p:cNvPr id="34825"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0867" y="184666"/>
            <a:ext cx="2994325" cy="882650"/>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482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31" y="3292780"/>
            <a:ext cx="6172205" cy="333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6682740" y="6087157"/>
            <a:ext cx="3322320" cy="400110"/>
          </a:xfrm>
          <a:prstGeom prst="rect">
            <a:avLst/>
          </a:prstGeom>
          <a:noFill/>
        </p:spPr>
        <p:txBody>
          <a:bodyPr wrap="square" rtlCol="0">
            <a:spAutoFit/>
          </a:bodyPr>
          <a:lstStyle/>
          <a:p>
            <a:r>
              <a:rPr lang="it-IT" sz="2000"/>
              <a:t>The sensitivity?</a:t>
            </a:r>
          </a:p>
        </p:txBody>
      </p:sp>
      <p:cxnSp>
        <p:nvCxnSpPr>
          <p:cNvPr id="4" name="Connettore 1 3"/>
          <p:cNvCxnSpPr/>
          <p:nvPr/>
        </p:nvCxnSpPr>
        <p:spPr>
          <a:xfrm flipH="1">
            <a:off x="11033760" y="4926120"/>
            <a:ext cx="0" cy="828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H="1">
            <a:off x="9216390" y="2701290"/>
            <a:ext cx="0" cy="3204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348744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CasellaDiTesto 3"/>
          <p:cNvSpPr txBox="1">
            <a:spLocks noChangeArrowheads="1"/>
          </p:cNvSpPr>
          <p:nvPr/>
        </p:nvSpPr>
        <p:spPr bwMode="auto">
          <a:xfrm>
            <a:off x="765755" y="115530"/>
            <a:ext cx="10836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mn-lt"/>
              </a:rPr>
              <a:t>The </a:t>
            </a:r>
            <a:r>
              <a:rPr lang="en-US" sz="2000" b="1" i="1" dirty="0">
                <a:latin typeface="+mn-lt"/>
              </a:rPr>
              <a:t>real bodies</a:t>
            </a:r>
            <a:r>
              <a:rPr lang="en-US" sz="2000" dirty="0">
                <a:latin typeface="+mn-lt"/>
              </a:rPr>
              <a:t> </a:t>
            </a:r>
            <a:r>
              <a:rPr lang="en-US" sz="2000">
                <a:latin typeface="+mn-lt"/>
              </a:rPr>
              <a:t>behavior differently </a:t>
            </a:r>
            <a:r>
              <a:rPr lang="en-US" sz="2000" dirty="0">
                <a:latin typeface="+mn-lt"/>
              </a:rPr>
              <a:t>from the </a:t>
            </a:r>
            <a:r>
              <a:rPr lang="en-US" sz="2000" b="1" i="1" dirty="0">
                <a:latin typeface="+mn-lt"/>
              </a:rPr>
              <a:t>black body</a:t>
            </a:r>
            <a:r>
              <a:rPr lang="en-US" sz="2000" dirty="0">
                <a:latin typeface="+mn-lt"/>
              </a:rPr>
              <a:t> and this fact is reckoned in terms of </a:t>
            </a:r>
            <a:r>
              <a:rPr lang="en-US" sz="2000" b="1" u="sng" dirty="0">
                <a:latin typeface="+mn-lt"/>
              </a:rPr>
              <a:t>emissivity </a:t>
            </a:r>
            <a:r>
              <a:rPr lang="el-GR" sz="2000" b="1" u="sng" dirty="0">
                <a:latin typeface="+mn-lt"/>
              </a:rPr>
              <a:t>ε</a:t>
            </a:r>
            <a:r>
              <a:rPr lang="en-US" sz="2000" dirty="0">
                <a:latin typeface="+mn-lt"/>
              </a:rPr>
              <a:t> (</a:t>
            </a:r>
            <a:r>
              <a:rPr lang="en-US" sz="2000" b="1" i="1" dirty="0">
                <a:latin typeface="+mn-lt"/>
              </a:rPr>
              <a:t>dimensionless parameter</a:t>
            </a:r>
            <a:r>
              <a:rPr lang="en-US" sz="2000" dirty="0">
                <a:latin typeface="+mn-lt"/>
              </a:rPr>
              <a:t>):</a:t>
            </a:r>
            <a:endParaRPr lang="it-IT" sz="2000" dirty="0">
              <a:latin typeface="+mn-lt"/>
            </a:endParaRPr>
          </a:p>
        </p:txBody>
      </p:sp>
      <p:sp>
        <p:nvSpPr>
          <p:cNvPr id="35844"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5846" name="CasellaDiTesto 6"/>
          <p:cNvSpPr txBox="1">
            <a:spLocks noChangeArrowheads="1"/>
          </p:cNvSpPr>
          <p:nvPr/>
        </p:nvSpPr>
        <p:spPr bwMode="auto">
          <a:xfrm>
            <a:off x="733946" y="1906224"/>
            <a:ext cx="108315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where  </a:t>
            </a:r>
            <a:r>
              <a:rPr lang="en-US" sz="2000" b="1" i="1" dirty="0" err="1"/>
              <a:t>L</a:t>
            </a:r>
            <a:r>
              <a:rPr lang="en-US" sz="2000" b="1" i="1" baseline="-25000" dirty="0" err="1">
                <a:latin typeface="Symbol" pitchFamily="18" charset="2"/>
              </a:rPr>
              <a:t>l</a:t>
            </a:r>
            <a:r>
              <a:rPr lang="en-US" sz="2000" dirty="0"/>
              <a:t> </a:t>
            </a:r>
            <a:r>
              <a:rPr lang="en-US" sz="2000" dirty="0">
                <a:latin typeface="+mn-lt"/>
              </a:rPr>
              <a:t>is the </a:t>
            </a:r>
            <a:r>
              <a:rPr lang="en-US" sz="2000" b="1" i="1" dirty="0">
                <a:latin typeface="+mn-lt"/>
              </a:rPr>
              <a:t>radiance of the black body</a:t>
            </a:r>
            <a:r>
              <a:rPr lang="en-US" sz="2000" i="1" dirty="0">
                <a:latin typeface="+mn-lt"/>
              </a:rPr>
              <a:t> and</a:t>
            </a:r>
            <a:r>
              <a:rPr lang="en-US" sz="2000" dirty="0">
                <a:latin typeface="+mn-lt"/>
              </a:rPr>
              <a:t> </a:t>
            </a:r>
            <a:r>
              <a:rPr lang="en-US" sz="2000" b="1" i="1" dirty="0" err="1"/>
              <a:t>L</a:t>
            </a:r>
            <a:r>
              <a:rPr lang="en-US" sz="2000" b="1" i="1" baseline="-25000" dirty="0" err="1">
                <a:latin typeface="Symbol" pitchFamily="18" charset="2"/>
              </a:rPr>
              <a:t>l</a:t>
            </a:r>
            <a:r>
              <a:rPr lang="en-US" sz="2000" b="1" i="1" baseline="-25000" dirty="0" err="1"/>
              <a:t>a</a:t>
            </a:r>
            <a:r>
              <a:rPr lang="en-US" sz="2000" dirty="0"/>
              <a:t> </a:t>
            </a:r>
            <a:r>
              <a:rPr lang="en-US" sz="2000" dirty="0">
                <a:latin typeface="+mn-lt"/>
              </a:rPr>
              <a:t>the </a:t>
            </a:r>
            <a:r>
              <a:rPr lang="en-US" sz="2000" b="1" i="1" dirty="0">
                <a:latin typeface="+mn-lt"/>
              </a:rPr>
              <a:t>radiance of the real body</a:t>
            </a:r>
            <a:r>
              <a:rPr lang="en-US" sz="2000" i="1" dirty="0">
                <a:latin typeface="+mn-lt"/>
              </a:rPr>
              <a:t> </a:t>
            </a:r>
            <a:r>
              <a:rPr lang="en-US" sz="2000" dirty="0">
                <a:latin typeface="+mn-lt"/>
              </a:rPr>
              <a:t>at the same temperature T of the black body.  Real body radiance therefore can be written as :</a:t>
            </a:r>
          </a:p>
        </p:txBody>
      </p:sp>
      <p:sp>
        <p:nvSpPr>
          <p:cNvPr id="35847"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5849" name="CasellaDiTesto 9"/>
          <p:cNvSpPr txBox="1">
            <a:spLocks noChangeArrowheads="1"/>
          </p:cNvSpPr>
          <p:nvPr/>
        </p:nvSpPr>
        <p:spPr bwMode="auto">
          <a:xfrm>
            <a:off x="583600" y="4109739"/>
            <a:ext cx="111958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mn-lt"/>
              </a:rPr>
              <a:t>Together with the </a:t>
            </a:r>
            <a:r>
              <a:rPr lang="en-US" sz="2000" b="1" i="1" dirty="0">
                <a:latin typeface="+mn-lt"/>
              </a:rPr>
              <a:t>emissivity </a:t>
            </a:r>
            <a:r>
              <a:rPr lang="it-IT" sz="2000" b="1" i="1" dirty="0">
                <a:latin typeface="Symbol" pitchFamily="18" charset="2"/>
              </a:rPr>
              <a:t>e  </a:t>
            </a:r>
            <a:r>
              <a:rPr lang="it-IT" sz="2000" dirty="0" err="1">
                <a:latin typeface="+mn-lt"/>
              </a:rPr>
              <a:t>other</a:t>
            </a:r>
            <a:r>
              <a:rPr lang="it-IT" sz="2000" dirty="0">
                <a:latin typeface="+mn-lt"/>
              </a:rPr>
              <a:t> </a:t>
            </a:r>
            <a:r>
              <a:rPr lang="it-IT" sz="2000" dirty="0" err="1">
                <a:latin typeface="+mn-lt"/>
              </a:rPr>
              <a:t>two</a:t>
            </a:r>
            <a:r>
              <a:rPr lang="it-IT" sz="2000" dirty="0">
                <a:latin typeface="+mn-lt"/>
              </a:rPr>
              <a:t> </a:t>
            </a:r>
            <a:r>
              <a:rPr lang="it-IT" sz="2000" dirty="0" err="1">
                <a:latin typeface="+mn-lt"/>
              </a:rPr>
              <a:t>parameters</a:t>
            </a:r>
            <a:r>
              <a:rPr lang="it-IT" sz="2000" dirty="0">
                <a:latin typeface="+mn-lt"/>
              </a:rPr>
              <a:t> </a:t>
            </a:r>
            <a:r>
              <a:rPr lang="en-US" sz="2000" dirty="0">
                <a:latin typeface="+mn-lt"/>
              </a:rPr>
              <a:t>are also considered: the </a:t>
            </a:r>
            <a:r>
              <a:rPr lang="en-US" sz="2000" b="1" i="1" dirty="0">
                <a:latin typeface="+mn-lt"/>
              </a:rPr>
              <a:t>reflectance </a:t>
            </a:r>
            <a:r>
              <a:rPr lang="it-IT" sz="2000" b="1" i="1" dirty="0">
                <a:latin typeface="Symbol" pitchFamily="18" charset="2"/>
              </a:rPr>
              <a:t>r  </a:t>
            </a:r>
            <a:r>
              <a:rPr lang="en-US" sz="2000" dirty="0">
                <a:latin typeface="+mn-lt"/>
              </a:rPr>
              <a:t>and </a:t>
            </a:r>
            <a:r>
              <a:rPr lang="en-US" sz="2000" b="1" i="1" dirty="0">
                <a:latin typeface="+mn-lt"/>
              </a:rPr>
              <a:t>transmittance</a:t>
            </a:r>
            <a:r>
              <a:rPr lang="en-US" sz="2000" b="1" i="1" dirty="0"/>
              <a:t> </a:t>
            </a:r>
            <a:r>
              <a:rPr lang="it-IT" sz="2000" b="1" i="1" dirty="0">
                <a:latin typeface="Symbol" pitchFamily="18" charset="2"/>
              </a:rPr>
              <a:t>q</a:t>
            </a:r>
            <a:r>
              <a:rPr lang="it-IT" sz="2000" b="1" dirty="0">
                <a:cs typeface="Arial" charset="0"/>
              </a:rPr>
              <a:t>  </a:t>
            </a:r>
            <a:r>
              <a:rPr lang="en-US" sz="2000" dirty="0">
                <a:latin typeface="+mn-lt"/>
              </a:rPr>
              <a:t>of surrounding bodies.  If the body is in thermal equilibrium, the radiated energy is equal to the energy absorbed and we can write the following relationship :</a:t>
            </a:r>
            <a:endParaRPr lang="it-IT" sz="2000" dirty="0">
              <a:latin typeface="+mn-lt"/>
            </a:endParaRPr>
          </a:p>
        </p:txBody>
      </p:sp>
      <p:sp>
        <p:nvSpPr>
          <p:cNvPr id="35850"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5852" name="CasellaDiTesto 12"/>
          <p:cNvSpPr txBox="1">
            <a:spLocks noChangeArrowheads="1"/>
          </p:cNvSpPr>
          <p:nvPr/>
        </p:nvSpPr>
        <p:spPr bwMode="auto">
          <a:xfrm>
            <a:off x="535251" y="5964547"/>
            <a:ext cx="11244173" cy="6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US" dirty="0"/>
              <a:t>Then we must also take into account the </a:t>
            </a:r>
            <a:r>
              <a:rPr lang="en-US" i="1" u="sng" dirty="0"/>
              <a:t>losses due to air or dust along the optical path</a:t>
            </a:r>
            <a:r>
              <a:rPr lang="en-US" dirty="0"/>
              <a:t>, the </a:t>
            </a:r>
            <a:r>
              <a:rPr lang="en-US" i="1" u="sng" dirty="0"/>
              <a:t>object's size</a:t>
            </a:r>
            <a:r>
              <a:rPr lang="en-US" dirty="0"/>
              <a:t> and its </a:t>
            </a:r>
            <a:r>
              <a:rPr lang="en-US" i="1" u="sng" dirty="0"/>
              <a:t>distance from the thermometer</a:t>
            </a:r>
            <a:r>
              <a:rPr lang="en-US" dirty="0"/>
              <a:t> (area length error) </a:t>
            </a:r>
            <a:r>
              <a:rPr lang="it-IT" dirty="0"/>
              <a:t>…</a:t>
            </a:r>
          </a:p>
        </p:txBody>
      </p:sp>
      <p:grpSp>
        <p:nvGrpSpPr>
          <p:cNvPr id="6" name="Gruppo 5"/>
          <p:cNvGrpSpPr/>
          <p:nvPr/>
        </p:nvGrpSpPr>
        <p:grpSpPr>
          <a:xfrm>
            <a:off x="4486801" y="2900051"/>
            <a:ext cx="3389422" cy="986564"/>
            <a:chOff x="4486801" y="2900051"/>
            <a:chExt cx="3389422" cy="986564"/>
          </a:xfrm>
        </p:grpSpPr>
        <p:grpSp>
          <p:nvGrpSpPr>
            <p:cNvPr id="3" name="Gruppo 2"/>
            <p:cNvGrpSpPr/>
            <p:nvPr/>
          </p:nvGrpSpPr>
          <p:grpSpPr>
            <a:xfrm>
              <a:off x="4486801" y="2900051"/>
              <a:ext cx="3389422" cy="986564"/>
              <a:chOff x="4486801" y="2900051"/>
              <a:chExt cx="3389422" cy="986564"/>
            </a:xfrm>
          </p:grpSpPr>
          <p:pic>
            <p:nvPicPr>
              <p:cNvPr id="3584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6801" y="2900051"/>
                <a:ext cx="3389422" cy="98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663439" y="3181205"/>
                <a:ext cx="290946" cy="338554"/>
              </a:xfrm>
              <a:prstGeom prst="rect">
                <a:avLst/>
              </a:prstGeom>
              <a:noFill/>
            </p:spPr>
            <p:txBody>
              <a:bodyPr wrap="square" rtlCol="0">
                <a:spAutoFit/>
              </a:bodyPr>
              <a:lstStyle/>
              <a:p>
                <a:r>
                  <a:rPr lang="it-IT" sz="1600" i="1" dirty="0"/>
                  <a:t>a</a:t>
                </a:r>
                <a:endParaRPr lang="en-US" sz="1600" i="1" dirty="0"/>
              </a:p>
            </p:txBody>
          </p:sp>
        </p:grpSp>
        <p:sp>
          <p:nvSpPr>
            <p:cNvPr id="5" name="CasellaDiTesto 4"/>
            <p:cNvSpPr txBox="1"/>
            <p:nvPr/>
          </p:nvSpPr>
          <p:spPr>
            <a:xfrm>
              <a:off x="7269018" y="3261358"/>
              <a:ext cx="277091" cy="338554"/>
            </a:xfrm>
            <a:prstGeom prst="rect">
              <a:avLst/>
            </a:prstGeom>
            <a:solidFill>
              <a:schemeClr val="bg1"/>
            </a:solidFill>
          </p:spPr>
          <p:txBody>
            <a:bodyPr wrap="square" rtlCol="0">
              <a:spAutoFit/>
            </a:bodyPr>
            <a:lstStyle/>
            <a:p>
              <a:r>
                <a:rPr lang="en-US" sz="1600" dirty="0"/>
                <a:t>×</a:t>
              </a:r>
            </a:p>
          </p:txBody>
        </p:sp>
      </p:grpSp>
      <mc:AlternateContent xmlns:mc="http://schemas.openxmlformats.org/markup-compatibility/2006" xmlns:a14="http://schemas.microsoft.com/office/drawing/2010/main">
        <mc:Choice Requires="a14">
          <p:sp>
            <p:nvSpPr>
              <p:cNvPr id="9" name="CasellaDiTesto 8"/>
              <p:cNvSpPr txBox="1"/>
              <p:nvPr/>
            </p:nvSpPr>
            <p:spPr>
              <a:xfrm>
                <a:off x="4880610" y="5266218"/>
                <a:ext cx="18016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a:ea typeface="Cambria Math"/>
                        </a:rPr>
                        <m:t>𝜀</m:t>
                      </m:r>
                      <m:r>
                        <a:rPr lang="it-IT" sz="2000" b="0" i="1" smtClean="0">
                          <a:latin typeface="Cambria Math"/>
                          <a:ea typeface="Cambria Math"/>
                        </a:rPr>
                        <m:t>+</m:t>
                      </m:r>
                      <m:r>
                        <a:rPr lang="it-IT" sz="2000" b="0" i="1" smtClean="0">
                          <a:latin typeface="Cambria Math"/>
                          <a:ea typeface="Cambria Math"/>
                        </a:rPr>
                        <m:t>𝜌</m:t>
                      </m:r>
                      <m:r>
                        <a:rPr lang="it-IT" sz="2000" b="0" i="1" smtClean="0">
                          <a:latin typeface="Cambria Math"/>
                          <a:ea typeface="Cambria Math"/>
                        </a:rPr>
                        <m:t>+</m:t>
                      </m:r>
                      <m:r>
                        <a:rPr lang="it-IT" sz="2000" b="0" i="1" smtClean="0">
                          <a:latin typeface="Cambria Math"/>
                          <a:ea typeface="Cambria Math"/>
                        </a:rPr>
                        <m:t>𝜃</m:t>
                      </m:r>
                      <m:r>
                        <a:rPr lang="it-IT" sz="2000" b="0" i="1" smtClean="0">
                          <a:latin typeface="Cambria Math"/>
                          <a:ea typeface="Cambria Math"/>
                        </a:rPr>
                        <m:t>=1</m:t>
                      </m:r>
                    </m:oMath>
                  </m:oMathPara>
                </a14:m>
                <a:endParaRPr lang="it-IT" sz="2000"/>
              </a:p>
            </p:txBody>
          </p:sp>
        </mc:Choice>
        <mc:Fallback xmlns="">
          <p:sp>
            <p:nvSpPr>
              <p:cNvPr id="9" name="CasellaDiTesto 8"/>
              <p:cNvSpPr txBox="1">
                <a:spLocks noRot="1" noChangeAspect="1" noMove="1" noResize="1" noEditPoints="1" noAdjustHandles="1" noChangeArrowheads="1" noChangeShapeType="1" noTextEdit="1"/>
              </p:cNvSpPr>
              <p:nvPr/>
            </p:nvSpPr>
            <p:spPr>
              <a:xfrm>
                <a:off x="4880610" y="5266218"/>
                <a:ext cx="1801656" cy="400110"/>
              </a:xfrm>
              <a:prstGeom prst="rect">
                <a:avLst/>
              </a:prstGeom>
              <a:blipFill rotWithShape="1">
                <a:blip r:embed="rId4"/>
                <a:stretch>
                  <a:fillRect b="-606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p:cNvSpPr txBox="1"/>
              <p:nvPr/>
            </p:nvSpPr>
            <p:spPr>
              <a:xfrm>
                <a:off x="8080926" y="5342418"/>
                <a:ext cx="3848184" cy="400110"/>
              </a:xfrm>
              <a:prstGeom prst="rect">
                <a:avLst/>
              </a:prstGeom>
              <a:noFill/>
            </p:spPr>
            <p:txBody>
              <a:bodyPr wrap="square" rtlCol="0">
                <a:spAutoFit/>
              </a:bodyPr>
              <a:lstStyle/>
              <a:p>
                <a:r>
                  <a:rPr lang="it-IT" sz="2000">
                    <a:ea typeface="Cambria Math"/>
                  </a:rPr>
                  <a:t>If </a:t>
                </a:r>
                <a14:m>
                  <m:oMath xmlns:m="http://schemas.openxmlformats.org/officeDocument/2006/math">
                    <m:r>
                      <a:rPr lang="it-IT" sz="2000" b="0" i="1" smtClean="0">
                        <a:latin typeface="Cambria Math"/>
                        <a:ea typeface="Cambria Math"/>
                      </a:rPr>
                      <m:t>𝜌</m:t>
                    </m:r>
                    <m:r>
                      <a:rPr lang="it-IT" sz="2000" b="0" i="1" smtClean="0">
                        <a:latin typeface="Cambria Math"/>
                        <a:ea typeface="Cambria Math"/>
                      </a:rPr>
                      <m:t> </m:t>
                    </m:r>
                    <m:r>
                      <a:rPr lang="it-IT" sz="2000" b="0" i="1" smtClean="0">
                        <a:latin typeface="Cambria Math"/>
                        <a:ea typeface="Cambria Math"/>
                      </a:rPr>
                      <m:t>𝑎𝑛𝑑</m:t>
                    </m:r>
                    <m:r>
                      <a:rPr lang="it-IT" sz="2000" b="0" i="1" smtClean="0">
                        <a:latin typeface="Cambria Math"/>
                        <a:ea typeface="Cambria Math"/>
                      </a:rPr>
                      <m:t>/</m:t>
                    </m:r>
                    <m:r>
                      <a:rPr lang="it-IT" sz="2000" b="0" i="1" smtClean="0">
                        <a:latin typeface="Cambria Math"/>
                        <a:ea typeface="Cambria Math"/>
                      </a:rPr>
                      <m:t>𝑜𝑟</m:t>
                    </m:r>
                    <m:r>
                      <a:rPr lang="it-IT" sz="2000" b="0" i="1" smtClean="0">
                        <a:latin typeface="Cambria Math"/>
                        <a:ea typeface="Cambria Math"/>
                      </a:rPr>
                      <m:t>𝜃</m:t>
                    </m:r>
                    <m:r>
                      <a:rPr lang="it-IT" sz="2000" b="0" i="1" smtClean="0">
                        <a:latin typeface="Cambria Math"/>
                        <a:ea typeface="Cambria Math"/>
                      </a:rPr>
                      <m:t>≠</m:t>
                    </m:r>
                  </m:oMath>
                </a14:m>
                <a:r>
                  <a:rPr lang="it-IT" sz="2000"/>
                  <a:t>0 : real body</a:t>
                </a:r>
              </a:p>
            </p:txBody>
          </p:sp>
        </mc:Choice>
        <mc:Fallback xmlns="">
          <p:sp>
            <p:nvSpPr>
              <p:cNvPr id="20" name="CasellaDiTesto 19"/>
              <p:cNvSpPr txBox="1">
                <a:spLocks noRot="1" noChangeAspect="1" noMove="1" noResize="1" noEditPoints="1" noAdjustHandles="1" noChangeArrowheads="1" noChangeShapeType="1" noTextEdit="1"/>
              </p:cNvSpPr>
              <p:nvPr/>
            </p:nvSpPr>
            <p:spPr>
              <a:xfrm>
                <a:off x="8080926" y="5342418"/>
                <a:ext cx="3848184" cy="400110"/>
              </a:xfrm>
              <a:prstGeom prst="rect">
                <a:avLst/>
              </a:prstGeom>
              <a:blipFill rotWithShape="1">
                <a:blip r:embed="rId5"/>
                <a:stretch>
                  <a:fillRect l="-1743" t="-7576" b="-2575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p:cNvSpPr txBox="1"/>
              <p:nvPr/>
            </p:nvSpPr>
            <p:spPr>
              <a:xfrm>
                <a:off x="5523541" y="720090"/>
                <a:ext cx="1917389" cy="7205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i="1" smtClean="0">
                              <a:latin typeface="Cambria Math"/>
                              <a:ea typeface="Cambria Math"/>
                            </a:rPr>
                            <m:t>𝜀</m:t>
                          </m:r>
                        </m:e>
                        <m:sub>
                          <m:r>
                            <m:rPr>
                              <m:sty m:val="p"/>
                            </m:rPr>
                            <a:rPr lang="el-GR" sz="2000" i="1" smtClean="0">
                              <a:latin typeface="Cambria Math"/>
                            </a:rPr>
                            <m:t>λ</m:t>
                          </m:r>
                          <m:r>
                            <a:rPr lang="it-IT" sz="2000" b="0" i="1" smtClean="0">
                              <a:latin typeface="Cambria Math"/>
                            </a:rPr>
                            <m:t>,</m:t>
                          </m:r>
                          <m:r>
                            <a:rPr lang="it-IT" sz="2000" b="0" i="1" smtClean="0">
                              <a:latin typeface="Cambria Math"/>
                            </a:rPr>
                            <m:t>𝑇</m:t>
                          </m:r>
                        </m:sub>
                      </m:sSub>
                      <m:r>
                        <a:rPr lang="it-IT" sz="2000" b="0" i="1" smtClean="0">
                          <a:latin typeface="Cambria Math"/>
                        </a:rPr>
                        <m:t>=</m:t>
                      </m:r>
                      <m:f>
                        <m:fPr>
                          <m:ctrlPr>
                            <a:rPr lang="it-IT" sz="2000" b="0" i="1" smtClean="0">
                              <a:latin typeface="Cambria Math" panose="02040503050406030204" pitchFamily="18" charset="0"/>
                            </a:rPr>
                          </m:ctrlPr>
                        </m:fPr>
                        <m:num>
                          <m:sSub>
                            <m:sSubPr>
                              <m:ctrlPr>
                                <a:rPr lang="it-IT" sz="2000" b="0" i="1" smtClean="0">
                                  <a:latin typeface="Cambria Math" panose="02040503050406030204" pitchFamily="18" charset="0"/>
                                </a:rPr>
                              </m:ctrlPr>
                            </m:sSubPr>
                            <m:e>
                              <m:r>
                                <a:rPr lang="it-IT" sz="2000" b="0" i="1" smtClean="0">
                                  <a:latin typeface="Cambria Math"/>
                                </a:rPr>
                                <m:t>𝐿</m:t>
                              </m:r>
                            </m:e>
                            <m:sub>
                              <m:r>
                                <m:rPr>
                                  <m:sty m:val="p"/>
                                </m:rPr>
                                <a:rPr lang="el-GR" sz="2000" i="1">
                                  <a:latin typeface="Cambria Math"/>
                                </a:rPr>
                                <m:t>λ</m:t>
                              </m:r>
                              <m:r>
                                <a:rPr lang="it-IT" sz="2000" b="0" i="1" smtClean="0">
                                  <a:latin typeface="Cambria Math"/>
                                </a:rPr>
                                <m:t>𝑎</m:t>
                              </m:r>
                            </m:sub>
                          </m:sSub>
                        </m:num>
                        <m:den>
                          <m:sSub>
                            <m:sSubPr>
                              <m:ctrlPr>
                                <a:rPr lang="it-IT" sz="2000" b="0" i="1" smtClean="0">
                                  <a:latin typeface="Cambria Math" panose="02040503050406030204" pitchFamily="18" charset="0"/>
                                </a:rPr>
                              </m:ctrlPr>
                            </m:sSubPr>
                            <m:e>
                              <m:r>
                                <a:rPr lang="it-IT" sz="2000" b="0" i="1" smtClean="0">
                                  <a:latin typeface="Cambria Math"/>
                                </a:rPr>
                                <m:t>𝐿</m:t>
                              </m:r>
                            </m:e>
                            <m:sub>
                              <m:r>
                                <m:rPr>
                                  <m:sty m:val="p"/>
                                </m:rPr>
                                <a:rPr lang="el-GR" sz="2000" i="1">
                                  <a:latin typeface="Cambria Math"/>
                                </a:rPr>
                                <m:t>λ</m:t>
                              </m:r>
                            </m:sub>
                          </m:sSub>
                        </m:den>
                      </m:f>
                    </m:oMath>
                  </m:oMathPara>
                </a14:m>
                <a:endParaRPr lang="it-IT" sz="2000"/>
              </a:p>
            </p:txBody>
          </p:sp>
        </mc:Choice>
        <mc:Fallback xmlns="">
          <p:sp>
            <p:nvSpPr>
              <p:cNvPr id="4" name="CasellaDiTesto 3"/>
              <p:cNvSpPr txBox="1">
                <a:spLocks noRot="1" noChangeAspect="1" noMove="1" noResize="1" noEditPoints="1" noAdjustHandles="1" noChangeArrowheads="1" noChangeShapeType="1" noTextEdit="1"/>
              </p:cNvSpPr>
              <p:nvPr/>
            </p:nvSpPr>
            <p:spPr>
              <a:xfrm>
                <a:off x="5523541" y="720090"/>
                <a:ext cx="1917389" cy="720518"/>
              </a:xfrm>
              <a:prstGeom prst="rect">
                <a:avLst/>
              </a:prstGeom>
              <a:blipFill rotWithShape="1">
                <a:blip r:embed="rId6"/>
                <a:stretch>
                  <a:fillRect/>
                </a:stretch>
              </a:blipFill>
            </p:spPr>
            <p:txBody>
              <a:bodyPr/>
              <a:lstStyle/>
              <a:p>
                <a:r>
                  <a:rPr lang="it-IT">
                    <a:noFill/>
                  </a:rPr>
                  <a:t> </a:t>
                </a:r>
              </a:p>
            </p:txBody>
          </p:sp>
        </mc:Fallback>
      </mc:AlternateContent>
      <p:sp>
        <p:nvSpPr>
          <p:cNvPr id="17" name="Rettangolo 1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252703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251" y="159872"/>
            <a:ext cx="3236333" cy="3613561"/>
          </a:xfrm>
          <a:prstGeom prst="rect">
            <a:avLst/>
          </a:prstGeom>
          <a:noFill/>
          <a:ln w="127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533" y="3171221"/>
            <a:ext cx="3748107" cy="355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251" y="3911064"/>
            <a:ext cx="4412657" cy="28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Atmospheric infrared absorb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788" y="48325"/>
            <a:ext cx="5932991" cy="302703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9981738" y="4341609"/>
            <a:ext cx="2174001" cy="923330"/>
          </a:xfrm>
          <a:prstGeom prst="rect">
            <a:avLst/>
          </a:prstGeom>
          <a:noFill/>
        </p:spPr>
        <p:txBody>
          <a:bodyPr wrap="square" rtlCol="0">
            <a:spAutoFit/>
          </a:bodyPr>
          <a:lstStyle/>
          <a:p>
            <a:r>
              <a:rPr lang="it-IT"/>
              <a:t>If the emitance of a material is known it can be compensated</a:t>
            </a:r>
          </a:p>
        </p:txBody>
      </p:sp>
      <p:sp>
        <p:nvSpPr>
          <p:cNvPr id="7" name="Rettangolo 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29426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70" name="CasellaDiTesto 19"/>
          <p:cNvSpPr txBox="1">
            <a:spLocks noChangeArrowheads="1"/>
          </p:cNvSpPr>
          <p:nvPr/>
        </p:nvSpPr>
        <p:spPr bwMode="auto">
          <a:xfrm>
            <a:off x="582836" y="55126"/>
            <a:ext cx="10177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mn-lt"/>
              </a:rPr>
              <a:t>The detectors are divided into </a:t>
            </a:r>
            <a:r>
              <a:rPr lang="en-US" sz="2000" b="1" i="1" dirty="0">
                <a:latin typeface="+mn-lt"/>
              </a:rPr>
              <a:t>thermal detectors </a:t>
            </a:r>
            <a:r>
              <a:rPr lang="en-US" sz="2000" dirty="0">
                <a:latin typeface="+mn-lt"/>
              </a:rPr>
              <a:t>(</a:t>
            </a:r>
            <a:r>
              <a:rPr lang="en-US" sz="2000" b="1" u="sng" dirty="0">
                <a:solidFill>
                  <a:srgbClr val="0070C0"/>
                </a:solidFill>
                <a:latin typeface="+mn-lt"/>
              </a:rPr>
              <a:t>bolometers</a:t>
            </a:r>
            <a:r>
              <a:rPr lang="en-US" sz="2000" dirty="0">
                <a:latin typeface="+mn-lt"/>
              </a:rPr>
              <a:t>) and </a:t>
            </a:r>
            <a:r>
              <a:rPr lang="en-US" sz="2000" b="1" i="1" dirty="0">
                <a:latin typeface="+mn-lt"/>
              </a:rPr>
              <a:t>photodetectors</a:t>
            </a:r>
            <a:r>
              <a:rPr lang="en-US" sz="2000" dirty="0">
                <a:latin typeface="+mn-lt"/>
              </a:rPr>
              <a:t> (</a:t>
            </a:r>
            <a:r>
              <a:rPr lang="en-US" sz="2000" b="1" u="sng" dirty="0">
                <a:solidFill>
                  <a:srgbClr val="0070C0"/>
                </a:solidFill>
                <a:latin typeface="+mn-lt"/>
              </a:rPr>
              <a:t>pyrometers</a:t>
            </a:r>
            <a:r>
              <a:rPr lang="en-US" sz="2000" dirty="0">
                <a:latin typeface="+mn-lt"/>
              </a:rPr>
              <a:t>)</a:t>
            </a:r>
            <a:endParaRPr lang="it-IT" sz="2000" dirty="0">
              <a:latin typeface="+mn-lt"/>
            </a:endParaRPr>
          </a:p>
        </p:txBody>
      </p:sp>
      <p:pic>
        <p:nvPicPr>
          <p:cNvPr id="3074" name="Picture 2" descr="http://www.spectra-magic.de/Vorlagen/Detektion/E-Version/87_IR-Det-Sensitivity-E2_M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764" y="1916429"/>
            <a:ext cx="7843674" cy="481202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976110" y="893386"/>
            <a:ext cx="4903470" cy="1077218"/>
          </a:xfrm>
          <a:prstGeom prst="rect">
            <a:avLst/>
          </a:prstGeom>
          <a:noFill/>
        </p:spPr>
        <p:txBody>
          <a:bodyPr wrap="square" rtlCol="0">
            <a:spAutoFit/>
          </a:bodyPr>
          <a:lstStyle/>
          <a:p>
            <a:pPr algn="just"/>
            <a:r>
              <a:rPr lang="it-IT" sz="1600"/>
              <a:t>Fire sensors, intruder alarm… faster as the electrical output is based on the changes in detector temperature (pyroelectric effect – lithium tantalate crystals), not temperature itself</a:t>
            </a:r>
          </a:p>
        </p:txBody>
      </p:sp>
      <p:sp>
        <p:nvSpPr>
          <p:cNvPr id="3" name="CasellaDiTesto 2"/>
          <p:cNvSpPr txBox="1"/>
          <p:nvPr/>
        </p:nvSpPr>
        <p:spPr>
          <a:xfrm>
            <a:off x="234732" y="849690"/>
            <a:ext cx="6013668" cy="830997"/>
          </a:xfrm>
          <a:prstGeom prst="rect">
            <a:avLst/>
          </a:prstGeom>
          <a:noFill/>
        </p:spPr>
        <p:txBody>
          <a:bodyPr wrap="square" rtlCol="0">
            <a:spAutoFit/>
          </a:bodyPr>
          <a:lstStyle/>
          <a:p>
            <a:r>
              <a:rPr lang="it-IT" sz="1600"/>
              <a:t>Absorb a maximum of the incoming radiation at all wl;</a:t>
            </a:r>
          </a:p>
          <a:p>
            <a:r>
              <a:rPr lang="it-IT" sz="1600"/>
              <a:t>The absorbed radiation causes the detector (typically a thin metal layer - resistor) temperature to rise each 50x50µm pixel…</a:t>
            </a:r>
          </a:p>
        </p:txBody>
      </p:sp>
      <p:sp>
        <p:nvSpPr>
          <p:cNvPr id="4" name="Rettangolo 3"/>
          <p:cNvSpPr/>
          <p:nvPr/>
        </p:nvSpPr>
        <p:spPr>
          <a:xfrm>
            <a:off x="3256786" y="489704"/>
            <a:ext cx="5457007" cy="369332"/>
          </a:xfrm>
          <a:prstGeom prst="rect">
            <a:avLst/>
          </a:prstGeom>
        </p:spPr>
        <p:txBody>
          <a:bodyPr wrap="none">
            <a:spAutoFit/>
          </a:bodyPr>
          <a:lstStyle/>
          <a:p>
            <a:r>
              <a:rPr lang="it-IT"/>
              <a:t>Electrical signal in response to the incoming radiant flux</a:t>
            </a:r>
          </a:p>
        </p:txBody>
      </p:sp>
      <p:sp>
        <p:nvSpPr>
          <p:cNvPr id="5" name="CasellaDiTesto 4"/>
          <p:cNvSpPr txBox="1"/>
          <p:nvPr/>
        </p:nvSpPr>
        <p:spPr>
          <a:xfrm>
            <a:off x="9784080" y="2840474"/>
            <a:ext cx="1804340" cy="369332"/>
          </a:xfrm>
          <a:prstGeom prst="rect">
            <a:avLst/>
          </a:prstGeom>
          <a:noFill/>
        </p:spPr>
        <p:txBody>
          <a:bodyPr wrap="none" rtlCol="0">
            <a:spAutoFit/>
          </a:bodyPr>
          <a:lstStyle/>
          <a:p>
            <a:r>
              <a:rPr lang="it-IT"/>
              <a:t>Photon detectors</a:t>
            </a:r>
          </a:p>
        </p:txBody>
      </p:sp>
      <p:sp>
        <p:nvSpPr>
          <p:cNvPr id="8" name="Rettangolo 7"/>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2397026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8916"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8917"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8918" name="CasellaDiTesto 5"/>
          <p:cNvSpPr txBox="1">
            <a:spLocks noChangeArrowheads="1"/>
          </p:cNvSpPr>
          <p:nvPr/>
        </p:nvSpPr>
        <p:spPr bwMode="auto">
          <a:xfrm>
            <a:off x="1631505" y="350540"/>
            <a:ext cx="2547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i="1" dirty="0">
                <a:solidFill>
                  <a:srgbClr val="0070C0"/>
                </a:solidFill>
                <a:effectLst>
                  <a:outerShdw blurRad="38100" dist="38100" dir="2700000" algn="tl">
                    <a:srgbClr val="000000">
                      <a:alpha val="43137"/>
                    </a:srgbClr>
                  </a:outerShdw>
                </a:effectLst>
              </a:rPr>
              <a:t>THERMOGRAPHY :</a:t>
            </a:r>
          </a:p>
        </p:txBody>
      </p:sp>
      <p:pic>
        <p:nvPicPr>
          <p:cNvPr id="389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85" y="275236"/>
            <a:ext cx="4972542" cy="632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CasellaDiTesto 7"/>
          <p:cNvSpPr txBox="1">
            <a:spLocks noChangeArrowheads="1"/>
          </p:cNvSpPr>
          <p:nvPr/>
        </p:nvSpPr>
        <p:spPr bwMode="auto">
          <a:xfrm>
            <a:off x="321276" y="1194620"/>
            <a:ext cx="609188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latin typeface="+mn-lt"/>
              </a:rPr>
              <a:t>The cameras are all </a:t>
            </a:r>
            <a:r>
              <a:rPr lang="en-US" sz="2000" i="1" dirty="0">
                <a:latin typeface="+mn-lt"/>
              </a:rPr>
              <a:t>individually calibrated</a:t>
            </a:r>
            <a:r>
              <a:rPr lang="en-US" sz="2000" dirty="0">
                <a:latin typeface="+mn-lt"/>
              </a:rPr>
              <a:t> by comparison with a black body at a controlled temperature T .</a:t>
            </a:r>
          </a:p>
          <a:p>
            <a:pPr eaLnBrk="1" hangingPunct="1"/>
            <a:r>
              <a:rPr lang="en-US" sz="2000" dirty="0">
                <a:latin typeface="+mn-lt"/>
              </a:rPr>
              <a:t>For each pixel of the image, the voltage-temperature characteristic  V-T  is stored in the LUT memory</a:t>
            </a:r>
            <a:r>
              <a:rPr lang="it-IT" sz="2000" dirty="0">
                <a:latin typeface="+mn-lt"/>
              </a:rPr>
              <a:t> </a:t>
            </a:r>
          </a:p>
          <a:p>
            <a:pPr eaLnBrk="1" hangingPunct="1"/>
            <a:r>
              <a:rPr lang="it-IT" sz="2000" dirty="0">
                <a:latin typeface="+mn-lt"/>
              </a:rPr>
              <a:t>(Look-Up-</a:t>
            </a:r>
            <a:r>
              <a:rPr lang="it-IT" sz="2000" dirty="0" err="1">
                <a:latin typeface="+mn-lt"/>
              </a:rPr>
              <a:t>Table</a:t>
            </a:r>
            <a:r>
              <a:rPr lang="it-IT" sz="2000" dirty="0">
                <a:latin typeface="+mn-lt"/>
              </a:rPr>
              <a:t>)</a:t>
            </a:r>
          </a:p>
        </p:txBody>
      </p:sp>
      <p:pic>
        <p:nvPicPr>
          <p:cNvPr id="1026" name="Picture 2" descr="http://www.giakova.com/siti/GIAKOVA/img/upload/Editor/Figura%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76" y="3483032"/>
            <a:ext cx="6023716" cy="2581594"/>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368990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9940"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39941"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pic>
        <p:nvPicPr>
          <p:cNvPr id="399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40" y="756830"/>
            <a:ext cx="5859640" cy="59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CasellaDiTesto 8"/>
          <p:cNvSpPr txBox="1">
            <a:spLocks noChangeArrowheads="1"/>
          </p:cNvSpPr>
          <p:nvPr/>
        </p:nvSpPr>
        <p:spPr bwMode="auto">
          <a:xfrm>
            <a:off x="4059380" y="184666"/>
            <a:ext cx="3230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i="1" dirty="0">
                <a:solidFill>
                  <a:srgbClr val="0070C0"/>
                </a:solidFill>
                <a:effectLst>
                  <a:outerShdw blurRad="38100" dist="38100" dir="2700000" algn="tl">
                    <a:srgbClr val="000000">
                      <a:alpha val="43137"/>
                    </a:srgbClr>
                  </a:outerShdw>
                </a:effectLst>
              </a:rPr>
              <a:t>Thermal camcorder :</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19" y="3441469"/>
            <a:ext cx="5533885" cy="3258590"/>
          </a:xfrm>
          <a:prstGeom prst="rect">
            <a:avLst/>
          </a:prstGeom>
        </p:spPr>
      </p:pic>
      <p:pic>
        <p:nvPicPr>
          <p:cNvPr id="2050" name="Picture 2" descr="Risultati immagini per schema termocam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85" y="895511"/>
            <a:ext cx="5425333" cy="1953120"/>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606771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859" y="69916"/>
            <a:ext cx="2702645" cy="667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92" y="202768"/>
            <a:ext cx="5083619" cy="38127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333" y="789709"/>
            <a:ext cx="3571108" cy="26783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magine correl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041" y="4003789"/>
            <a:ext cx="3339869" cy="21917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magine correl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01" y="4347727"/>
            <a:ext cx="2363626" cy="177043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magine correl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142" y="4347728"/>
            <a:ext cx="2950260" cy="1354803"/>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282155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243" y="603995"/>
            <a:ext cx="5711779" cy="462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91" y="2868930"/>
            <a:ext cx="5272496" cy="391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3768352" y="58913"/>
            <a:ext cx="4453783" cy="461665"/>
          </a:xfrm>
          <a:prstGeom prst="rect">
            <a:avLst/>
          </a:prstGeom>
          <a:noFill/>
        </p:spPr>
        <p:txBody>
          <a:bodyPr wrap="none" rtlCol="0">
            <a:spAutoFit/>
          </a:bodyPr>
          <a:lstStyle/>
          <a:p>
            <a:r>
              <a:rPr lang="it-IT" sz="2400" b="1" i="1" dirty="0">
                <a:solidFill>
                  <a:srgbClr val="0070C0"/>
                </a:solidFill>
              </a:rPr>
              <a:t>The gas </a:t>
            </a:r>
            <a:r>
              <a:rPr lang="en-US" sz="2400" b="1" i="1" dirty="0">
                <a:solidFill>
                  <a:srgbClr val="0070C0"/>
                </a:solidFill>
              </a:rPr>
              <a:t>thermometer</a:t>
            </a:r>
            <a:r>
              <a:rPr lang="it-IT" sz="2400" b="1" i="1" dirty="0">
                <a:solidFill>
                  <a:srgbClr val="0070C0"/>
                </a:solidFill>
              </a:rPr>
              <a:t> </a:t>
            </a:r>
            <a:r>
              <a:rPr lang="en-US" sz="2400" b="1" i="1" dirty="0">
                <a:solidFill>
                  <a:srgbClr val="0070C0"/>
                </a:solidFill>
              </a:rPr>
              <a:t>experience</a:t>
            </a:r>
            <a:r>
              <a:rPr lang="it-IT" sz="2400" b="1" i="1" dirty="0">
                <a:solidFill>
                  <a:srgbClr val="0070C0"/>
                </a:solidFill>
              </a:rPr>
              <a:t>:</a:t>
            </a:r>
          </a:p>
        </p:txBody>
      </p:sp>
      <mc:AlternateContent xmlns:mc="http://schemas.openxmlformats.org/markup-compatibility/2006" xmlns:a14="http://schemas.microsoft.com/office/drawing/2010/main">
        <mc:Choice Requires="a14">
          <p:sp>
            <p:nvSpPr>
              <p:cNvPr id="5" name="CasellaDiTesto 4"/>
              <p:cNvSpPr txBox="1"/>
              <p:nvPr/>
            </p:nvSpPr>
            <p:spPr>
              <a:xfrm>
                <a:off x="445198" y="696189"/>
                <a:ext cx="4614152" cy="451919"/>
              </a:xfrm>
              <a:prstGeom prst="rect">
                <a:avLst/>
              </a:prstGeom>
              <a:noFill/>
            </p:spPr>
            <p:txBody>
              <a:bodyPr wrap="square" rtlCol="0">
                <a:spAutoFit/>
              </a:bodyPr>
              <a:lstStyle/>
              <a:p>
                <a:r>
                  <a:rPr lang="it-IT" sz="2000" dirty="0"/>
                  <a:t>applies</a:t>
                </a:r>
                <a14:m>
                  <m:oMath xmlns:m="http://schemas.openxmlformats.org/officeDocument/2006/math">
                    <m:r>
                      <a:rPr lang="it-IT" sz="2000" b="0" i="0" smtClean="0">
                        <a:latin typeface="Cambria Math" panose="02040503050406030204" pitchFamily="18" charset="0"/>
                      </a:rPr>
                      <m:t> </m:t>
                    </m:r>
                    <m:r>
                      <m:rPr>
                        <m:sty m:val="p"/>
                      </m:rPr>
                      <a:rPr lang="it-IT" sz="2000" b="0" i="0" smtClean="0">
                        <a:latin typeface="Cambria Math" panose="02040503050406030204" pitchFamily="18" charset="0"/>
                      </a:rPr>
                      <m:t>the</m:t>
                    </m:r>
                    <m:r>
                      <a:rPr lang="it-IT" sz="2000" b="0" i="0" smtClean="0">
                        <a:latin typeface="Cambria Math" panose="02040503050406030204" pitchFamily="18" charset="0"/>
                      </a:rPr>
                      <m:t> </m:t>
                    </m:r>
                    <m:sSup>
                      <m:sSupPr>
                        <m:ctrlPr>
                          <a:rPr lang="it-IT" sz="2000" b="0" i="1" smtClean="0">
                            <a:latin typeface="Cambria Math" panose="02040503050406030204" pitchFamily="18" charset="0"/>
                          </a:rPr>
                        </m:ctrlPr>
                      </m:sSupPr>
                      <m:e>
                        <m:r>
                          <m:rPr>
                            <m:sty m:val="p"/>
                          </m:rPr>
                          <a:rPr lang="it-IT" sz="2000" b="0" i="0" smtClean="0">
                            <a:latin typeface="Cambria Math" panose="02040503050406030204" pitchFamily="18" charset="0"/>
                          </a:rPr>
                          <m:t>Boyle</m:t>
                        </m:r>
                      </m:e>
                      <m:sup>
                        <m:r>
                          <a:rPr lang="it-IT" sz="2000" b="0" i="0" smtClean="0">
                            <a:latin typeface="Cambria Math" panose="02040503050406030204" pitchFamily="18" charset="0"/>
                          </a:rPr>
                          <m:t>′</m:t>
                        </m:r>
                      </m:sup>
                    </m:sSup>
                    <m:r>
                      <m:rPr>
                        <m:sty m:val="p"/>
                      </m:rPr>
                      <a:rPr lang="it-IT" sz="2000" b="0" i="0" smtClean="0">
                        <a:latin typeface="Cambria Math" panose="02040503050406030204" pitchFamily="18" charset="0"/>
                      </a:rPr>
                      <m:t>s</m:t>
                    </m:r>
                    <m:r>
                      <a:rPr lang="it-IT" sz="2000" b="0" i="0" smtClean="0">
                        <a:latin typeface="Cambria Math" panose="02040503050406030204" pitchFamily="18" charset="0"/>
                      </a:rPr>
                      <m:t> </m:t>
                    </m:r>
                    <m:r>
                      <m:rPr>
                        <m:sty m:val="p"/>
                      </m:rPr>
                      <a:rPr lang="it-IT" sz="2000" b="0" i="0" smtClean="0">
                        <a:latin typeface="Cambria Math" panose="02040503050406030204" pitchFamily="18" charset="0"/>
                      </a:rPr>
                      <m:t>law</m:t>
                    </m:r>
                    <m:r>
                      <a:rPr lang="it-IT" sz="2000" b="0" i="0" smtClean="0">
                        <a:latin typeface="Cambria Math" panose="02040503050406030204" pitchFamily="18" charset="0"/>
                      </a:rPr>
                      <m:t>:     </m:t>
                    </m:r>
                    <m:r>
                      <a:rPr lang="it-IT" sz="2000" i="1">
                        <a:latin typeface="Cambria Math" panose="02040503050406030204" pitchFamily="18" charset="0"/>
                      </a:rPr>
                      <m:t>𝑝𝑉</m:t>
                    </m:r>
                    <m:r>
                      <a:rPr lang="it-IT" sz="2000" i="1">
                        <a:latin typeface="Cambria Math" panose="02040503050406030204" pitchFamily="18" charset="0"/>
                      </a:rPr>
                      <m:t>=</m:t>
                    </m:r>
                    <m:r>
                      <a:rPr lang="it-IT" sz="2000" i="1">
                        <a:latin typeface="Cambria Math" panose="02040503050406030204" pitchFamily="18" charset="0"/>
                      </a:rPr>
                      <m:t>𝑛𝑅𝑇</m:t>
                    </m:r>
                  </m:oMath>
                </a14:m>
                <a:endParaRPr lang="it-IT" sz="2000"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445198" y="696189"/>
                <a:ext cx="4614152" cy="451919"/>
              </a:xfrm>
              <a:prstGeom prst="rect">
                <a:avLst/>
              </a:prstGeom>
              <a:blipFill rotWithShape="1">
                <a:blip r:embed="rId5"/>
                <a:stretch>
                  <a:fillRect l="-1321" t="-6757" b="-1216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445198" y="1220609"/>
                <a:ext cx="2707294" cy="565989"/>
              </a:xfrm>
              <a:prstGeom prst="rect">
                <a:avLst/>
              </a:prstGeom>
              <a:noFill/>
            </p:spPr>
            <p:txBody>
              <a:bodyPr wrap="square" rtlCol="0">
                <a:spAutoFit/>
              </a:bodyPr>
              <a:lstStyle/>
              <a:p>
                <a14:m>
                  <m:oMath xmlns:m="http://schemas.openxmlformats.org/officeDocument/2006/math">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a:rPr>
                              <m:t>𝑝</m:t>
                            </m:r>
                          </m:e>
                          <m:sub>
                            <m:r>
                              <a:rPr lang="it-IT" sz="2000" i="1">
                                <a:latin typeface="Cambria Math"/>
                              </a:rPr>
                              <m:t>1</m:t>
                            </m:r>
                          </m:sub>
                        </m:sSub>
                      </m:num>
                      <m:den>
                        <m:sSub>
                          <m:sSubPr>
                            <m:ctrlPr>
                              <a:rPr lang="it-IT" sz="2000" i="1">
                                <a:latin typeface="Cambria Math" panose="02040503050406030204" pitchFamily="18" charset="0"/>
                              </a:rPr>
                            </m:ctrlPr>
                          </m:sSubPr>
                          <m:e>
                            <m:r>
                              <a:rPr lang="it-IT" sz="2000" i="1">
                                <a:latin typeface="Cambria Math"/>
                              </a:rPr>
                              <m:t>𝑝</m:t>
                            </m:r>
                          </m:e>
                          <m:sub>
                            <m:r>
                              <a:rPr lang="it-IT" sz="2000" i="1">
                                <a:latin typeface="Cambria Math"/>
                              </a:rPr>
                              <m:t>2</m:t>
                            </m:r>
                          </m:sub>
                        </m:sSub>
                      </m:den>
                    </m:f>
                    <m:r>
                      <a:rPr lang="it-IT" sz="2000" i="1">
                        <a:latin typeface="Cambria Math"/>
                      </a:rPr>
                      <m:t>=</m:t>
                    </m:r>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a:rPr>
                              <m:t>𝑇</m:t>
                            </m:r>
                          </m:e>
                          <m:sub>
                            <m:r>
                              <a:rPr lang="it-IT" sz="2000" i="1">
                                <a:latin typeface="Cambria Math"/>
                              </a:rPr>
                              <m:t>1</m:t>
                            </m:r>
                          </m:sub>
                        </m:sSub>
                      </m:num>
                      <m:den>
                        <m:sSub>
                          <m:sSubPr>
                            <m:ctrlPr>
                              <a:rPr lang="it-IT" sz="2000" i="1">
                                <a:latin typeface="Cambria Math" panose="02040503050406030204" pitchFamily="18" charset="0"/>
                              </a:rPr>
                            </m:ctrlPr>
                          </m:sSubPr>
                          <m:e>
                            <m:r>
                              <a:rPr lang="it-IT" sz="2000" i="1">
                                <a:latin typeface="Cambria Math"/>
                              </a:rPr>
                              <m:t>𝑇</m:t>
                            </m:r>
                          </m:e>
                          <m:sub>
                            <m:r>
                              <a:rPr lang="it-IT" sz="2000" i="1">
                                <a:latin typeface="Cambria Math"/>
                              </a:rPr>
                              <m:t>2</m:t>
                            </m:r>
                          </m:sub>
                        </m:sSub>
                      </m:den>
                    </m:f>
                  </m:oMath>
                </a14:m>
                <a:r>
                  <a:rPr lang="it-IT" sz="2000" dirty="0"/>
                  <a:t> … </a:t>
                </a:r>
                <a:r>
                  <a:rPr lang="it-IT" sz="2000" dirty="0" err="1"/>
                  <a:t>at</a:t>
                </a:r>
                <a:r>
                  <a:rPr lang="it-IT" sz="2000" dirty="0"/>
                  <a:t>  V = </a:t>
                </a:r>
                <a:r>
                  <a:rPr lang="it-IT" sz="2000" dirty="0" err="1"/>
                  <a:t>cost</a:t>
                </a:r>
                <a:r>
                  <a:rPr lang="it-IT" sz="2000" dirty="0"/>
                  <a:t> …</a:t>
                </a:r>
              </a:p>
            </p:txBody>
          </p:sp>
        </mc:Choice>
        <mc:Fallback xmlns="">
          <p:sp>
            <p:nvSpPr>
              <p:cNvPr id="8" name="CasellaDiTesto 7"/>
              <p:cNvSpPr txBox="1">
                <a:spLocks noRot="1" noChangeAspect="1" noMove="1" noResize="1" noEditPoints="1" noAdjustHandles="1" noChangeArrowheads="1" noChangeShapeType="1" noTextEdit="1"/>
              </p:cNvSpPr>
              <p:nvPr/>
            </p:nvSpPr>
            <p:spPr>
              <a:xfrm>
                <a:off x="445198" y="1220609"/>
                <a:ext cx="2707294" cy="565989"/>
              </a:xfrm>
              <a:prstGeom prst="rect">
                <a:avLst/>
              </a:prstGeom>
              <a:blipFill rotWithShape="1">
                <a:blip r:embed="rId6"/>
                <a:stretch>
                  <a:fillRect b="-215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p:cNvSpPr txBox="1"/>
              <p:nvPr/>
            </p:nvSpPr>
            <p:spPr>
              <a:xfrm>
                <a:off x="445198" y="1918830"/>
                <a:ext cx="866135" cy="5949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it-IT" sz="1600" i="1">
                                  <a:latin typeface="Cambria Math"/>
                                </a:rPr>
                                <m:t>𝑝</m:t>
                              </m:r>
                            </m:e>
                            <m:sub>
                              <m:r>
                                <a:rPr lang="it-IT" sz="1600" i="1">
                                  <a:latin typeface="Cambria Math"/>
                                </a:rPr>
                                <m:t>𝑠</m:t>
                              </m:r>
                            </m:sub>
                          </m:sSub>
                        </m:num>
                        <m:den>
                          <m:sSub>
                            <m:sSubPr>
                              <m:ctrlPr>
                                <a:rPr lang="it-IT" sz="1600" i="1">
                                  <a:latin typeface="Cambria Math" panose="02040503050406030204" pitchFamily="18" charset="0"/>
                                </a:rPr>
                              </m:ctrlPr>
                            </m:sSubPr>
                            <m:e>
                              <m:r>
                                <a:rPr lang="it-IT" sz="1600" i="1">
                                  <a:latin typeface="Cambria Math"/>
                                </a:rPr>
                                <m:t>𝑝</m:t>
                              </m:r>
                            </m:e>
                            <m:sub>
                              <m:r>
                                <a:rPr lang="it-IT" sz="1600" i="1">
                                  <a:latin typeface="Cambria Math"/>
                                </a:rPr>
                                <m:t>𝑖</m:t>
                              </m:r>
                            </m:sub>
                          </m:sSub>
                        </m:den>
                      </m:f>
                      <m:r>
                        <a:rPr lang="it-IT" sz="1600" i="1">
                          <a:latin typeface="Cambria Math"/>
                        </a:rPr>
                        <m:t>=</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it-IT" sz="1600" i="1">
                                  <a:latin typeface="Cambria Math"/>
                                </a:rPr>
                                <m:t>𝑇</m:t>
                              </m:r>
                            </m:e>
                            <m:sub>
                              <m:r>
                                <a:rPr lang="it-IT" sz="1600" i="1">
                                  <a:latin typeface="Cambria Math"/>
                                </a:rPr>
                                <m:t>𝑠</m:t>
                              </m:r>
                            </m:sub>
                          </m:sSub>
                        </m:num>
                        <m:den>
                          <m:sSub>
                            <m:sSubPr>
                              <m:ctrlPr>
                                <a:rPr lang="it-IT" sz="1600" i="1">
                                  <a:latin typeface="Cambria Math" panose="02040503050406030204" pitchFamily="18" charset="0"/>
                                </a:rPr>
                              </m:ctrlPr>
                            </m:sSubPr>
                            <m:e>
                              <m:r>
                                <a:rPr lang="it-IT" sz="1600" i="1">
                                  <a:latin typeface="Cambria Math"/>
                                </a:rPr>
                                <m:t>𝑇</m:t>
                              </m:r>
                            </m:e>
                            <m:sub>
                              <m:r>
                                <a:rPr lang="it-IT" sz="1600" i="1">
                                  <a:latin typeface="Cambria Math"/>
                                </a:rPr>
                                <m:t>𝑖</m:t>
                              </m:r>
                            </m:sub>
                          </m:sSub>
                        </m:den>
                      </m:f>
                    </m:oMath>
                  </m:oMathPara>
                </a14:m>
                <a:endParaRPr lang="it-IT" sz="1600"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445198" y="1918830"/>
                <a:ext cx="866135" cy="594906"/>
              </a:xfrm>
              <a:prstGeom prst="rect">
                <a:avLst/>
              </a:prstGeom>
              <a:blipFill rotWithShape="1">
                <a:blip r:embed="rId7"/>
                <a:stretch>
                  <a:fillRect/>
                </a:stretch>
              </a:blipFill>
            </p:spPr>
            <p:txBody>
              <a:bodyPr/>
              <a:lstStyle/>
              <a:p>
                <a:r>
                  <a:rPr lang="it-IT">
                    <a:noFill/>
                  </a:rPr>
                  <a:t> </a:t>
                </a:r>
              </a:p>
            </p:txBody>
          </p:sp>
        </mc:Fallback>
      </mc:AlternateContent>
      <p:grpSp>
        <p:nvGrpSpPr>
          <p:cNvPr id="6" name="Gruppo 5"/>
          <p:cNvGrpSpPr/>
          <p:nvPr/>
        </p:nvGrpSpPr>
        <p:grpSpPr>
          <a:xfrm>
            <a:off x="5387340" y="5364181"/>
            <a:ext cx="6561764" cy="1050445"/>
            <a:chOff x="254892" y="5656911"/>
            <a:chExt cx="6561764" cy="1050445"/>
          </a:xfrm>
        </p:grpSpPr>
        <p:sp>
          <p:nvSpPr>
            <p:cNvPr id="3" name="CasellaDiTesto 2"/>
            <p:cNvSpPr txBox="1"/>
            <p:nvPr/>
          </p:nvSpPr>
          <p:spPr>
            <a:xfrm>
              <a:off x="254892" y="5691693"/>
              <a:ext cx="5244841" cy="1015663"/>
            </a:xfrm>
            <a:prstGeom prst="rect">
              <a:avLst/>
            </a:prstGeom>
            <a:noFill/>
          </p:spPr>
          <p:txBody>
            <a:bodyPr wrap="square" rtlCol="0">
              <a:spAutoFit/>
            </a:bodyPr>
            <a:lstStyle/>
            <a:p>
              <a:r>
                <a:rPr lang="en-US" sz="2000"/>
                <a:t>Given that </a:t>
              </a:r>
              <a:r>
                <a:rPr lang="en-US" sz="2000" u="sng"/>
                <a:t>we want</a:t>
              </a:r>
              <a:r>
                <a:rPr lang="en-US" sz="2000"/>
                <a:t>  </a:t>
              </a:r>
              <a:r>
                <a:rPr lang="en-US" sz="2000" i="1" dirty="0" err="1"/>
                <a:t>T</a:t>
              </a:r>
              <a:r>
                <a:rPr lang="en-US" sz="2000" i="1" baseline="-25000" dirty="0" err="1"/>
                <a:t>s</a:t>
              </a:r>
              <a:r>
                <a:rPr lang="en-US" sz="2000" i="1" dirty="0"/>
                <a:t> = </a:t>
              </a:r>
              <a:r>
                <a:rPr lang="en-US" sz="2000" i="1" dirty="0" err="1"/>
                <a:t>T</a:t>
              </a:r>
              <a:r>
                <a:rPr lang="en-US" sz="2000" i="1" baseline="-25000" dirty="0" err="1"/>
                <a:t>i</a:t>
              </a:r>
              <a:r>
                <a:rPr lang="en-US" sz="2000" i="1" dirty="0"/>
                <a:t> + 100</a:t>
              </a:r>
              <a:r>
                <a:rPr lang="en-US" sz="2000" dirty="0"/>
                <a:t>  we write</a:t>
              </a:r>
            </a:p>
            <a:p>
              <a:endParaRPr lang="en-US" sz="2000" dirty="0"/>
            </a:p>
            <a:p>
              <a:r>
                <a:rPr lang="en-US" sz="2000" dirty="0"/>
                <a:t>so we get  </a:t>
              </a:r>
              <a:r>
                <a:rPr lang="en-US" sz="2000" i="1" dirty="0"/>
                <a:t>0,36609·T</a:t>
              </a:r>
              <a:r>
                <a:rPr lang="en-US" sz="2000" i="1" baseline="-25000" dirty="0"/>
                <a:t>i</a:t>
              </a:r>
              <a:r>
                <a:rPr lang="en-US" sz="2000" i="1" dirty="0"/>
                <a:t> = 100</a:t>
              </a:r>
              <a:r>
                <a:rPr lang="en-US" sz="2000" dirty="0"/>
                <a:t>  and  </a:t>
              </a:r>
              <a:r>
                <a:rPr lang="en-US" sz="2000" b="1" i="1" dirty="0" err="1"/>
                <a:t>T</a:t>
              </a:r>
              <a:r>
                <a:rPr lang="en-US" sz="2000" b="1" i="1" baseline="-25000" dirty="0" err="1"/>
                <a:t>i</a:t>
              </a:r>
              <a:r>
                <a:rPr lang="en-US" sz="2000" b="1" i="1" dirty="0"/>
                <a:t> = 273,16 </a:t>
              </a:r>
              <a:r>
                <a:rPr lang="en-US" sz="2000" dirty="0"/>
                <a:t> [K]</a:t>
              </a:r>
            </a:p>
          </p:txBody>
        </p:sp>
        <mc:AlternateContent xmlns:mc="http://schemas.openxmlformats.org/markup-compatibility/2006" xmlns:a14="http://schemas.microsoft.com/office/drawing/2010/main">
          <mc:Choice Requires="a14">
            <p:sp>
              <p:nvSpPr>
                <p:cNvPr id="10" name="CasellaDiTesto 9"/>
                <p:cNvSpPr txBox="1"/>
                <p:nvPr/>
              </p:nvSpPr>
              <p:spPr>
                <a:xfrm>
                  <a:off x="4666965" y="5656911"/>
                  <a:ext cx="2149691" cy="569387"/>
                </a:xfrm>
                <a:prstGeom prst="rect">
                  <a:avLst/>
                </a:prstGeom>
                <a:noFill/>
              </p:spPr>
              <p:txBody>
                <a:bodyPr wrap="none" rtlCol="0">
                  <a:spAutoFit/>
                </a:bodyPr>
                <a:lstStyle/>
                <a:p>
                  <a14:m>
                    <m:oMath xmlns:m="http://schemas.openxmlformats.org/officeDocument/2006/math">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𝑇</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+100</m:t>
                          </m:r>
                        </m:num>
                        <m:den>
                          <m:sSub>
                            <m:sSubPr>
                              <m:ctrlPr>
                                <a:rPr lang="en-US" sz="2000" i="1">
                                  <a:latin typeface="Cambria Math" panose="02040503050406030204" pitchFamily="18" charset="0"/>
                                </a:rPr>
                              </m:ctrlPr>
                            </m:sSubPr>
                            <m:e>
                              <m:r>
                                <a:rPr lang="en-US" sz="2000" i="1">
                                  <a:latin typeface="Cambria Math"/>
                                </a:rPr>
                                <m:t>𝑇</m:t>
                              </m:r>
                            </m:e>
                            <m:sub>
                              <m:r>
                                <a:rPr lang="en-US" sz="2000" i="1">
                                  <a:latin typeface="Cambria Math"/>
                                </a:rPr>
                                <m:t>𝑖</m:t>
                              </m:r>
                            </m:sub>
                          </m:sSub>
                        </m:den>
                      </m:f>
                    </m:oMath>
                  </a14:m>
                  <a:r>
                    <a:rPr lang="en-US" sz="2000" i="1" dirty="0"/>
                    <a:t> = 1,36609 …</a:t>
                  </a:r>
                </a:p>
              </p:txBody>
            </p:sp>
          </mc:Choice>
          <mc:Fallback xmlns="">
            <p:sp>
              <p:nvSpPr>
                <p:cNvPr id="10" name="CasellaDiTesto 9"/>
                <p:cNvSpPr txBox="1">
                  <a:spLocks noRot="1" noChangeAspect="1" noMove="1" noResize="1" noEditPoints="1" noAdjustHandles="1" noChangeArrowheads="1" noChangeShapeType="1" noTextEdit="1"/>
                </p:cNvSpPr>
                <p:nvPr/>
              </p:nvSpPr>
              <p:spPr>
                <a:xfrm>
                  <a:off x="4666965" y="5656911"/>
                  <a:ext cx="2149691" cy="569387"/>
                </a:xfrm>
                <a:prstGeom prst="rect">
                  <a:avLst/>
                </a:prstGeom>
                <a:blipFill rotWithShape="0">
                  <a:blip r:embed="rId8"/>
                  <a:stretch>
                    <a:fillRect r="-2266" b="-2151"/>
                  </a:stretch>
                </a:blipFill>
              </p:spPr>
              <p:txBody>
                <a:bodyPr/>
                <a:lstStyle/>
                <a:p>
                  <a:r>
                    <a:rPr lang="it-IT">
                      <a:noFill/>
                    </a:rPr>
                    <a:t> </a:t>
                  </a:r>
                </a:p>
              </p:txBody>
            </p:sp>
          </mc:Fallback>
        </mc:AlternateContent>
      </p:grpSp>
      <p:sp>
        <p:nvSpPr>
          <p:cNvPr id="2" name="Rettangolo 1"/>
          <p:cNvSpPr/>
          <p:nvPr/>
        </p:nvSpPr>
        <p:spPr>
          <a:xfrm>
            <a:off x="8815801" y="3750873"/>
            <a:ext cx="1517073" cy="4675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sellaDiTesto 11"/>
              <p:cNvSpPr txBox="1"/>
              <p:nvPr/>
            </p:nvSpPr>
            <p:spPr>
              <a:xfrm>
                <a:off x="1642739" y="1944349"/>
                <a:ext cx="2219069" cy="569387"/>
              </a:xfrm>
              <a:prstGeom prst="rect">
                <a:avLst/>
              </a:prstGeom>
              <a:noFill/>
            </p:spPr>
            <p:txBody>
              <a:bodyPr wrap="none" rtlCol="0">
                <a:spAutoFit/>
              </a:bodyPr>
              <a:lstStyle/>
              <a:p>
                <a14:m>
                  <m:oMath xmlns:m="http://schemas.openxmlformats.org/officeDocument/2006/math">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a:rPr>
                              <m:t>𝑝</m:t>
                            </m:r>
                          </m:e>
                          <m:sub>
                            <m:r>
                              <a:rPr lang="it-IT" sz="2000" i="1">
                                <a:latin typeface="Cambria Math"/>
                              </a:rPr>
                              <m:t>𝑠</m:t>
                            </m:r>
                          </m:sub>
                        </m:sSub>
                      </m:num>
                      <m:den>
                        <m:sSub>
                          <m:sSubPr>
                            <m:ctrlPr>
                              <a:rPr lang="it-IT" sz="2000" i="1">
                                <a:latin typeface="Cambria Math" panose="02040503050406030204" pitchFamily="18" charset="0"/>
                              </a:rPr>
                            </m:ctrlPr>
                          </m:sSubPr>
                          <m:e>
                            <m:r>
                              <a:rPr lang="it-IT" sz="2000" i="1">
                                <a:latin typeface="Cambria Math"/>
                              </a:rPr>
                              <m:t>𝑝</m:t>
                            </m:r>
                          </m:e>
                          <m:sub>
                            <m:r>
                              <a:rPr lang="it-IT" sz="2000" i="1">
                                <a:latin typeface="Cambria Math"/>
                              </a:rPr>
                              <m:t>𝑖</m:t>
                            </m:r>
                          </m:sub>
                        </m:sSub>
                      </m:den>
                    </m:f>
                    <m:r>
                      <a:rPr lang="it-IT" sz="2000" i="1">
                        <a:latin typeface="Cambria Math"/>
                      </a:rPr>
                      <m:t>=</m:t>
                    </m:r>
                    <m:f>
                      <m:fPr>
                        <m:ctrlPr>
                          <a:rPr lang="it-IT" sz="2000" i="1">
                            <a:latin typeface="Cambria Math" panose="02040503050406030204" pitchFamily="18" charset="0"/>
                          </a:rPr>
                        </m:ctrlPr>
                      </m:fPr>
                      <m:num>
                        <m:sSub>
                          <m:sSubPr>
                            <m:ctrlPr>
                              <a:rPr lang="it-IT" sz="2000" i="1">
                                <a:latin typeface="Cambria Math" panose="02040503050406030204" pitchFamily="18" charset="0"/>
                              </a:rPr>
                            </m:ctrlPr>
                          </m:sSubPr>
                          <m:e>
                            <m:r>
                              <a:rPr lang="it-IT" sz="2000" i="1">
                                <a:latin typeface="Cambria Math"/>
                              </a:rPr>
                              <m:t>𝑇</m:t>
                            </m:r>
                          </m:e>
                          <m:sub>
                            <m:r>
                              <a:rPr lang="it-IT" sz="2000" i="1">
                                <a:latin typeface="Cambria Math"/>
                              </a:rPr>
                              <m:t>𝑠</m:t>
                            </m:r>
                          </m:sub>
                        </m:sSub>
                      </m:num>
                      <m:den>
                        <m:sSub>
                          <m:sSubPr>
                            <m:ctrlPr>
                              <a:rPr lang="it-IT" sz="2000" i="1">
                                <a:latin typeface="Cambria Math" panose="02040503050406030204" pitchFamily="18" charset="0"/>
                              </a:rPr>
                            </m:ctrlPr>
                          </m:sSubPr>
                          <m:e>
                            <m:r>
                              <a:rPr lang="it-IT" sz="2000" i="1">
                                <a:latin typeface="Cambria Math"/>
                              </a:rPr>
                              <m:t>𝑇</m:t>
                            </m:r>
                          </m:e>
                          <m:sub>
                            <m:r>
                              <a:rPr lang="it-IT" sz="2000" i="1">
                                <a:latin typeface="Cambria Math"/>
                              </a:rPr>
                              <m:t>𝑖</m:t>
                            </m:r>
                          </m:sub>
                        </m:sSub>
                      </m:den>
                    </m:f>
                  </m:oMath>
                </a14:m>
                <a:r>
                  <a:rPr lang="it-IT" sz="2000" dirty="0"/>
                  <a:t> = 1,36609 …</a:t>
                </a:r>
              </a:p>
            </p:txBody>
          </p:sp>
        </mc:Choice>
        <mc:Fallback xmlns="">
          <p:sp>
            <p:nvSpPr>
              <p:cNvPr id="12" name="CasellaDiTesto 11"/>
              <p:cNvSpPr txBox="1">
                <a:spLocks noRot="1" noChangeAspect="1" noMove="1" noResize="1" noEditPoints="1" noAdjustHandles="1" noChangeArrowheads="1" noChangeShapeType="1" noTextEdit="1"/>
              </p:cNvSpPr>
              <p:nvPr/>
            </p:nvSpPr>
            <p:spPr>
              <a:xfrm>
                <a:off x="1642739" y="1944349"/>
                <a:ext cx="2219069" cy="569387"/>
              </a:xfrm>
              <a:prstGeom prst="rect">
                <a:avLst/>
              </a:prstGeom>
              <a:blipFill rotWithShape="1">
                <a:blip r:embed="rId9"/>
                <a:stretch>
                  <a:fillRect r="-2198" b="-2151"/>
                </a:stretch>
              </a:blipFill>
            </p:spPr>
            <p:txBody>
              <a:bodyPr/>
              <a:lstStyle/>
              <a:p>
                <a:r>
                  <a:rPr lang="it-IT">
                    <a:noFill/>
                  </a:rPr>
                  <a:t> </a:t>
                </a:r>
              </a:p>
            </p:txBody>
          </p:sp>
        </mc:Fallback>
      </mc:AlternateContent>
      <p:sp>
        <p:nvSpPr>
          <p:cNvPr id="7" name="CasellaDiTesto 6"/>
          <p:cNvSpPr txBox="1"/>
          <p:nvPr/>
        </p:nvSpPr>
        <p:spPr>
          <a:xfrm>
            <a:off x="3889762" y="1937819"/>
            <a:ext cx="1461654" cy="584775"/>
          </a:xfrm>
          <a:prstGeom prst="rect">
            <a:avLst/>
          </a:prstGeom>
          <a:noFill/>
        </p:spPr>
        <p:txBody>
          <a:bodyPr wrap="square" rtlCol="0">
            <a:spAutoFit/>
          </a:bodyPr>
          <a:lstStyle/>
          <a:p>
            <a:r>
              <a:rPr lang="it-IT" sz="1600"/>
              <a:t>Extrapolated,</a:t>
            </a:r>
          </a:p>
          <a:p>
            <a:r>
              <a:rPr lang="it-IT" sz="1600"/>
              <a:t>For p</a:t>
            </a:r>
            <a:r>
              <a:rPr lang="it-IT" sz="1600" baseline="-25000"/>
              <a:t>o</a:t>
            </a:r>
            <a:r>
              <a:rPr lang="it-IT" sz="1600"/>
              <a:t>=0</a:t>
            </a:r>
          </a:p>
        </p:txBody>
      </p:sp>
      <p:cxnSp>
        <p:nvCxnSpPr>
          <p:cNvPr id="13" name="Connettore 2 12"/>
          <p:cNvCxnSpPr/>
          <p:nvPr/>
        </p:nvCxnSpPr>
        <p:spPr>
          <a:xfrm flipH="1">
            <a:off x="2046067" y="3083619"/>
            <a:ext cx="754380" cy="304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985107" y="2779950"/>
            <a:ext cx="960328" cy="276999"/>
          </a:xfrm>
          <a:prstGeom prst="rect">
            <a:avLst/>
          </a:prstGeom>
          <a:noFill/>
        </p:spPr>
        <p:txBody>
          <a:bodyPr wrap="none" rtlCol="0">
            <a:spAutoFit/>
          </a:bodyPr>
          <a:lstStyle/>
          <a:p>
            <a:r>
              <a:rPr lang="it-IT" sz="1200"/>
              <a:t>Gas removal</a:t>
            </a:r>
          </a:p>
        </p:txBody>
      </p:sp>
      <p:sp>
        <p:nvSpPr>
          <p:cNvPr id="16" name="Rettangolo 15"/>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11" name="Rettangolo 10"/>
          <p:cNvSpPr/>
          <p:nvPr/>
        </p:nvSpPr>
        <p:spPr>
          <a:xfrm>
            <a:off x="5314950" y="5341813"/>
            <a:ext cx="6755130" cy="1306637"/>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348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7"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ttangolo 5"/>
          <p:cNvSpPr>
            <a:spLocks noChangeArrowheads="1"/>
          </p:cNvSpPr>
          <p:nvPr/>
        </p:nvSpPr>
        <p:spPr bwMode="auto">
          <a:xfrm>
            <a:off x="457199" y="1005990"/>
            <a:ext cx="1073862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en-US" sz="2000" dirty="0"/>
              <a:t>For </a:t>
            </a:r>
            <a:r>
              <a:rPr lang="en-US" sz="2000" i="1" dirty="0"/>
              <a:t>calibrating</a:t>
            </a:r>
            <a:r>
              <a:rPr lang="en-US" sz="2000" dirty="0"/>
              <a:t> all industrial thermometers, six </a:t>
            </a:r>
            <a:r>
              <a:rPr lang="en-US" sz="2000" i="1" dirty="0"/>
              <a:t>fixed temperature points</a:t>
            </a:r>
            <a:r>
              <a:rPr lang="en-US" sz="2000" dirty="0"/>
              <a:t> are recommended, defined as the </a:t>
            </a:r>
            <a:r>
              <a:rPr lang="en-US" sz="2000" i="1" u="sng" dirty="0"/>
              <a:t>equilibrium temperatures between 2 phases</a:t>
            </a:r>
            <a:r>
              <a:rPr lang="en-US" sz="2000" dirty="0"/>
              <a:t> between: solid/liquid/vapor at the standard pressure of 1 atmosphere (101325 Pa).</a:t>
            </a:r>
          </a:p>
          <a:p>
            <a:pPr>
              <a:lnSpc>
                <a:spcPct val="110000"/>
              </a:lnSpc>
            </a:pPr>
            <a:endParaRPr lang="en-US" sz="1600" dirty="0"/>
          </a:p>
          <a:p>
            <a:pPr marL="536575" indent="-357188">
              <a:lnSpc>
                <a:spcPct val="110000"/>
              </a:lnSpc>
              <a:buFont typeface="+mj-lt"/>
              <a:buAutoNum type="arabicPeriod"/>
            </a:pPr>
            <a:r>
              <a:rPr lang="en-US" sz="2000"/>
              <a:t>Oxygen </a:t>
            </a:r>
            <a:r>
              <a:rPr lang="en-US" sz="2000" dirty="0"/>
              <a:t>point (-182.96°C): equilibrium T between O(L) and O(V)</a:t>
            </a:r>
          </a:p>
          <a:p>
            <a:pPr marL="536575" indent="-357188">
              <a:lnSpc>
                <a:spcPct val="110000"/>
              </a:lnSpc>
              <a:buFont typeface="+mj-lt"/>
              <a:buAutoNum type="arabicPeriod"/>
            </a:pPr>
            <a:r>
              <a:rPr lang="en-US" sz="2000"/>
              <a:t>Water </a:t>
            </a:r>
            <a:r>
              <a:rPr lang="en-US" sz="2000" dirty="0"/>
              <a:t>triple point (+0.01°C): equilibrium T between H</a:t>
            </a:r>
            <a:r>
              <a:rPr lang="en-US" sz="2000" baseline="-25000" dirty="0"/>
              <a:t>2</a:t>
            </a:r>
            <a:r>
              <a:rPr lang="en-US" sz="2000" dirty="0"/>
              <a:t>O(S) , H</a:t>
            </a:r>
            <a:r>
              <a:rPr lang="en-US" sz="2000" baseline="-25000" dirty="0"/>
              <a:t>2</a:t>
            </a:r>
            <a:r>
              <a:rPr lang="en-US" sz="2000" dirty="0"/>
              <a:t>O(L) , H</a:t>
            </a:r>
            <a:r>
              <a:rPr lang="en-US" sz="2000" baseline="-25000" dirty="0"/>
              <a:t>2</a:t>
            </a:r>
            <a:r>
              <a:rPr lang="en-US" sz="2000" dirty="0"/>
              <a:t>O(V)</a:t>
            </a:r>
          </a:p>
          <a:p>
            <a:pPr marL="536575" indent="-357188">
              <a:lnSpc>
                <a:spcPct val="110000"/>
              </a:lnSpc>
              <a:buFont typeface="+mj-lt"/>
              <a:buAutoNum type="arabicPeriod"/>
            </a:pPr>
            <a:r>
              <a:rPr lang="en-US" sz="2000"/>
              <a:t>Water </a:t>
            </a:r>
            <a:r>
              <a:rPr lang="en-US" sz="2000" dirty="0"/>
              <a:t>vapor point (+100°C): equilibrium T between H</a:t>
            </a:r>
            <a:r>
              <a:rPr lang="en-US" sz="2000" baseline="-25000" dirty="0"/>
              <a:t>2</a:t>
            </a:r>
            <a:r>
              <a:rPr lang="en-US" sz="2000" dirty="0"/>
              <a:t>O(L) e H</a:t>
            </a:r>
            <a:r>
              <a:rPr lang="en-US" sz="2000" baseline="-25000" dirty="0"/>
              <a:t>2</a:t>
            </a:r>
            <a:r>
              <a:rPr lang="en-US" sz="2000" dirty="0"/>
              <a:t>O(V)</a:t>
            </a:r>
          </a:p>
          <a:p>
            <a:pPr marL="536575" indent="-357188">
              <a:lnSpc>
                <a:spcPct val="110000"/>
              </a:lnSpc>
              <a:buFont typeface="+mj-lt"/>
              <a:buAutoNum type="arabicPeriod"/>
            </a:pPr>
            <a:r>
              <a:rPr lang="en-US" sz="2000"/>
              <a:t>Zync </a:t>
            </a:r>
            <a:r>
              <a:rPr lang="en-US" sz="2000" dirty="0"/>
              <a:t>point (+419.58°): equilibrium T between Zn(S) e Zn(L)</a:t>
            </a:r>
          </a:p>
          <a:p>
            <a:pPr marL="536575" indent="-357188">
              <a:lnSpc>
                <a:spcPct val="110000"/>
              </a:lnSpc>
              <a:buFont typeface="+mj-lt"/>
              <a:buAutoNum type="arabicPeriod"/>
            </a:pPr>
            <a:r>
              <a:rPr lang="en-US" sz="2000"/>
              <a:t>Silver </a:t>
            </a:r>
            <a:r>
              <a:rPr lang="en-US" sz="2000" dirty="0"/>
              <a:t>point (+961.93°C): equilibrium T between Ag(S) e Ag(L)</a:t>
            </a:r>
          </a:p>
          <a:p>
            <a:pPr marL="536575" indent="-357188">
              <a:lnSpc>
                <a:spcPct val="110000"/>
              </a:lnSpc>
              <a:buFont typeface="+mj-lt"/>
              <a:buAutoNum type="arabicPeriod"/>
            </a:pPr>
            <a:r>
              <a:rPr lang="en-US" sz="2000"/>
              <a:t>Gold </a:t>
            </a:r>
            <a:r>
              <a:rPr lang="en-US" sz="2000" dirty="0"/>
              <a:t>point (+1064.43°C): equilibrium T between Au(S) e Au(L)</a:t>
            </a:r>
          </a:p>
        </p:txBody>
      </p:sp>
      <p:sp>
        <p:nvSpPr>
          <p:cNvPr id="22532" name="CasellaDiTesto 6"/>
          <p:cNvSpPr txBox="1">
            <a:spLocks noChangeArrowheads="1"/>
          </p:cNvSpPr>
          <p:nvPr/>
        </p:nvSpPr>
        <p:spPr bwMode="auto">
          <a:xfrm>
            <a:off x="236591" y="127308"/>
            <a:ext cx="11658229"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0000"/>
              </a:lnSpc>
            </a:pPr>
            <a:r>
              <a:rPr lang="en-US" sz="2000" dirty="0">
                <a:latin typeface="+mn-lt"/>
              </a:rPr>
              <a:t>The official temperature scale (IS) is the </a:t>
            </a:r>
            <a:r>
              <a:rPr lang="en-US" sz="2000" i="1" dirty="0">
                <a:latin typeface="+mn-lt"/>
              </a:rPr>
              <a:t>thermodynamic scale</a:t>
            </a:r>
            <a:r>
              <a:rPr lang="en-US" sz="2000" dirty="0">
                <a:latin typeface="+mn-lt"/>
              </a:rPr>
              <a:t> where the </a:t>
            </a:r>
            <a:r>
              <a:rPr lang="en-US" sz="2000" i="1" dirty="0">
                <a:latin typeface="+mn-lt"/>
              </a:rPr>
              <a:t>temperature unit</a:t>
            </a:r>
            <a:r>
              <a:rPr lang="en-US" sz="2000" dirty="0">
                <a:latin typeface="+mn-lt"/>
              </a:rPr>
              <a:t> is the  </a:t>
            </a:r>
            <a:r>
              <a:rPr lang="en-US" sz="2000" b="1" i="1" dirty="0">
                <a:latin typeface="+mn-lt"/>
              </a:rPr>
              <a:t>kelvin K</a:t>
            </a:r>
            <a:r>
              <a:rPr lang="en-US" sz="2000" b="1" dirty="0">
                <a:latin typeface="+mn-lt"/>
              </a:rPr>
              <a:t> </a:t>
            </a:r>
            <a:r>
              <a:rPr lang="en-US" sz="2000" dirty="0">
                <a:latin typeface="+mn-lt"/>
              </a:rPr>
              <a:t> but, it is also </a:t>
            </a:r>
            <a:r>
              <a:rPr lang="en-US" sz="2000" b="1" i="1" dirty="0">
                <a:latin typeface="+mn-lt"/>
              </a:rPr>
              <a:t>1 K = 1 °C</a:t>
            </a:r>
            <a:r>
              <a:rPr lang="en-US" sz="2000" i="1" dirty="0">
                <a:latin typeface="+mn-lt"/>
              </a:rPr>
              <a:t> </a:t>
            </a:r>
          </a:p>
        </p:txBody>
      </p:sp>
      <p:pic>
        <p:nvPicPr>
          <p:cNvPr id="1028" name="Picture 4" descr="ITS-90 Fixed-Point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715" y="3986243"/>
            <a:ext cx="3224019" cy="262443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8665283" y="3586133"/>
            <a:ext cx="2642583" cy="400110"/>
          </a:xfrm>
          <a:prstGeom prst="rect">
            <a:avLst/>
          </a:prstGeom>
          <a:noFill/>
        </p:spPr>
        <p:txBody>
          <a:bodyPr wrap="none" rtlCol="0">
            <a:spAutoFit/>
          </a:bodyPr>
          <a:lstStyle/>
          <a:p>
            <a:r>
              <a:rPr lang="it-IT" sz="2000" b="1" i="1" dirty="0"/>
              <a:t>ITS-90 </a:t>
            </a:r>
            <a:r>
              <a:rPr lang="it-IT" sz="2000" b="1" i="1" dirty="0" err="1"/>
              <a:t>Fixed</a:t>
            </a:r>
            <a:r>
              <a:rPr lang="it-IT" sz="2000" b="1" i="1" dirty="0"/>
              <a:t>-Point </a:t>
            </a:r>
            <a:r>
              <a:rPr lang="it-IT" sz="2000" b="1" i="1" dirty="0" err="1"/>
              <a:t>Cells</a:t>
            </a:r>
            <a:endParaRPr lang="it-IT" sz="2000" b="1" i="1" dirty="0"/>
          </a:p>
        </p:txBody>
      </p:sp>
      <p:sp>
        <p:nvSpPr>
          <p:cNvPr id="3" name="Rettangolo 2"/>
          <p:cNvSpPr/>
          <p:nvPr/>
        </p:nvSpPr>
        <p:spPr>
          <a:xfrm>
            <a:off x="270881" y="4855400"/>
            <a:ext cx="7634869" cy="752514"/>
          </a:xfrm>
          <a:prstGeom prst="rect">
            <a:avLst/>
          </a:prstGeom>
        </p:spPr>
        <p:txBody>
          <a:bodyPr wrap="square">
            <a:spAutoFit/>
          </a:bodyPr>
          <a:lstStyle/>
          <a:p>
            <a:pPr>
              <a:lnSpc>
                <a:spcPct val="110000"/>
              </a:lnSpc>
            </a:pPr>
            <a:r>
              <a:rPr lang="en-US" sz="2000" b="0" i="0" dirty="0">
                <a:solidFill>
                  <a:srgbClr val="000000"/>
                </a:solidFill>
                <a:effectLst/>
              </a:rPr>
              <a:t>The </a:t>
            </a:r>
            <a:r>
              <a:rPr lang="en-US" sz="2000" b="1" i="0" u="sng" dirty="0">
                <a:solidFill>
                  <a:srgbClr val="000000"/>
                </a:solidFill>
                <a:effectLst/>
              </a:rPr>
              <a:t>International Temperature Scale of 1990</a:t>
            </a:r>
            <a:r>
              <a:rPr lang="en-US" sz="2000" b="0" i="0" dirty="0">
                <a:solidFill>
                  <a:srgbClr val="000000"/>
                </a:solidFill>
                <a:effectLst/>
              </a:rPr>
              <a:t> (</a:t>
            </a:r>
            <a:r>
              <a:rPr lang="en-US" sz="2000" b="1" i="1" dirty="0">
                <a:solidFill>
                  <a:srgbClr val="000000"/>
                </a:solidFill>
                <a:effectLst/>
              </a:rPr>
              <a:t>ITS-90</a:t>
            </a:r>
            <a:r>
              <a:rPr lang="en-US" sz="2000" b="0" i="0" dirty="0">
                <a:solidFill>
                  <a:srgbClr val="000000"/>
                </a:solidFill>
                <a:effectLst/>
              </a:rPr>
              <a:t>) is the “de facto” standard used in the industrialized world by international convention</a:t>
            </a:r>
            <a:endParaRPr lang="it-IT" sz="2000" dirty="0"/>
          </a:p>
        </p:txBody>
      </p:sp>
      <p:sp>
        <p:nvSpPr>
          <p:cNvPr id="7" name="Rettangolo 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176492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779401" y="1188721"/>
            <a:ext cx="4860000" cy="272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8"/>
          <p:cNvSpPr txBox="1">
            <a:spLocks noChangeArrowheads="1"/>
          </p:cNvSpPr>
          <p:nvPr/>
        </p:nvSpPr>
        <p:spPr bwMode="auto">
          <a:xfrm>
            <a:off x="328674" y="199646"/>
            <a:ext cx="89268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a:solidFill>
                  <a:srgbClr val="0070C0"/>
                </a:solidFill>
                <a:latin typeface="+mn-lt"/>
              </a:rPr>
              <a:t>Bimetallic Thermometers :</a:t>
            </a:r>
          </a:p>
          <a:p>
            <a:pPr eaLnBrk="1" hangingPunct="1"/>
            <a:endParaRPr lang="en-US" sz="1400" dirty="0">
              <a:latin typeface="+mn-lt"/>
            </a:endParaRPr>
          </a:p>
          <a:p>
            <a:pPr eaLnBrk="1" hangingPunct="1"/>
            <a:r>
              <a:rPr lang="en-US" sz="2000" dirty="0">
                <a:latin typeface="+mn-lt"/>
              </a:rPr>
              <a:t>Mostly used as </a:t>
            </a:r>
            <a:r>
              <a:rPr lang="en-US" sz="2000" i="1" u="sng" dirty="0">
                <a:latin typeface="+mn-lt"/>
              </a:rPr>
              <a:t>automatic thermal switches</a:t>
            </a:r>
            <a:r>
              <a:rPr lang="en-US" sz="2000" i="1" dirty="0">
                <a:latin typeface="+mn-lt"/>
              </a:rPr>
              <a:t> </a:t>
            </a:r>
            <a:r>
              <a:rPr lang="en-US" sz="2000" dirty="0">
                <a:latin typeface="+mn-lt"/>
              </a:rPr>
              <a:t>for safety temperature monitoring !</a:t>
            </a:r>
          </a:p>
        </p:txBody>
      </p:sp>
      <p:pic>
        <p:nvPicPr>
          <p:cNvPr id="2050" name="Picture 2" descr="http://www.daviddarling.info/images2/bimetallic_strip_thermo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74" y="1892919"/>
            <a:ext cx="5809358" cy="41956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metallic strip thermal expa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934" y="4113175"/>
            <a:ext cx="4895926" cy="2411964"/>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335390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c/c1/Circuitbreak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58" y="1043517"/>
            <a:ext cx="4264025" cy="486486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227234" y="2084917"/>
            <a:ext cx="3154710" cy="1200329"/>
          </a:xfrm>
          <a:prstGeom prst="rect">
            <a:avLst/>
          </a:prstGeom>
          <a:noFill/>
        </p:spPr>
        <p:txBody>
          <a:bodyPr wrap="none" rtlCol="0">
            <a:spAutoFit/>
          </a:bodyPr>
          <a:lstStyle/>
          <a:p>
            <a:r>
              <a:rPr lang="it-IT" sz="2400"/>
              <a:t>Magnetothermic switch</a:t>
            </a:r>
          </a:p>
          <a:p>
            <a:endParaRPr lang="it-IT" sz="2400"/>
          </a:p>
          <a:p>
            <a:r>
              <a:rPr lang="it-IT" sz="2400"/>
              <a:t>5. bimetallic beam</a:t>
            </a:r>
          </a:p>
        </p:txBody>
      </p:sp>
      <p:sp>
        <p:nvSpPr>
          <p:cNvPr id="5" name="Rettangolo 4"/>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372164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File:PlatinumRT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73" y="1262619"/>
            <a:ext cx="3386016" cy="24100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85"/>
          <a:stretch/>
        </p:blipFill>
        <p:spPr bwMode="auto">
          <a:xfrm rot="10860000">
            <a:off x="5296462" y="1860208"/>
            <a:ext cx="6158191" cy="399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CasellaDiTesto 3"/>
          <p:cNvSpPr txBox="1">
            <a:spLocks noChangeArrowheads="1"/>
          </p:cNvSpPr>
          <p:nvPr/>
        </p:nvSpPr>
        <p:spPr bwMode="auto">
          <a:xfrm>
            <a:off x="4098889" y="68902"/>
            <a:ext cx="4470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dirty="0">
                <a:solidFill>
                  <a:srgbClr val="0070C0"/>
                </a:solidFill>
                <a:latin typeface="+mn-lt"/>
              </a:rPr>
              <a:t>Electric industrial Thermometers :</a:t>
            </a:r>
          </a:p>
        </p:txBody>
      </p:sp>
      <p:sp>
        <p:nvSpPr>
          <p:cNvPr id="23556" name="Rettangolo 5"/>
          <p:cNvSpPr>
            <a:spLocks noChangeArrowheads="1"/>
          </p:cNvSpPr>
          <p:nvPr/>
        </p:nvSpPr>
        <p:spPr bwMode="auto">
          <a:xfrm>
            <a:off x="207831" y="685958"/>
            <a:ext cx="52149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i="1" dirty="0"/>
              <a:t>Resistance temperature Detectors (RTD</a:t>
            </a:r>
            <a:r>
              <a:rPr lang="en-US" sz="2000" b="1" i="1"/>
              <a:t>): Pt100</a:t>
            </a:r>
          </a:p>
          <a:p>
            <a:r>
              <a:rPr lang="en-US" sz="2000" i="1"/>
              <a:t>R=100 </a:t>
            </a:r>
            <a:r>
              <a:rPr lang="en-US" sz="2000" i="1">
                <a:sym typeface="Symbol"/>
              </a:rPr>
              <a:t> a 0 °C</a:t>
            </a:r>
            <a:endParaRPr lang="en-US" sz="2000" i="1" dirty="0"/>
          </a:p>
        </p:txBody>
      </p:sp>
      <p:pic>
        <p:nvPicPr>
          <p:cNvPr id="235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285" y="1262619"/>
            <a:ext cx="19288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0454" y="1151520"/>
            <a:ext cx="1944000"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g01.a.alicdn.com/kf/HTB1.adOKFXXXXbIXFXXq6xXFXXX3/Free-shipping-10pcs-lot-RTD-resistance-font-b-temperature-b-font-detect-Pt100ohm-font-b-PT.jpg"/>
          <p:cNvPicPr>
            <a:picLocks noChangeAspect="1" noChangeArrowheads="1"/>
          </p:cNvPicPr>
          <p:nvPr/>
        </p:nvPicPr>
        <p:blipFill rotWithShape="1">
          <a:blip r:embed="rId6" cstate="print">
            <a:clrChange>
              <a:clrFrom>
                <a:srgbClr val="E9EAEE"/>
              </a:clrFrom>
              <a:clrTo>
                <a:srgbClr val="E9EAEE">
                  <a:alpha val="0"/>
                </a:srgbClr>
              </a:clrTo>
            </a:clrChange>
            <a:extLst>
              <a:ext uri="{28A0092B-C50C-407E-A947-70E740481C1C}">
                <a14:useLocalDpi xmlns:a14="http://schemas.microsoft.com/office/drawing/2010/main" val="0"/>
              </a:ext>
            </a:extLst>
          </a:blip>
          <a:srcRect t="14234"/>
          <a:stretch/>
        </p:blipFill>
        <p:spPr bwMode="auto">
          <a:xfrm>
            <a:off x="472306" y="4191000"/>
            <a:ext cx="3718694" cy="235272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63381" y="302125"/>
            <a:ext cx="1277016" cy="400110"/>
          </a:xfrm>
          <a:prstGeom prst="rect">
            <a:avLst/>
          </a:prstGeom>
          <a:noFill/>
        </p:spPr>
        <p:txBody>
          <a:bodyPr wrap="none" rtlCol="0">
            <a:spAutoFit/>
          </a:bodyPr>
          <a:lstStyle/>
          <a:p>
            <a:r>
              <a:rPr lang="it-IT" sz="2000"/>
              <a:t>Conductor</a:t>
            </a:r>
          </a:p>
        </p:txBody>
      </p:sp>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75158" y="647701"/>
            <a:ext cx="3960000" cy="42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p:cNvSpPr txBox="1"/>
          <p:nvPr/>
        </p:nvSpPr>
        <p:spPr>
          <a:xfrm>
            <a:off x="4498843" y="6145274"/>
            <a:ext cx="2847061" cy="400110"/>
          </a:xfrm>
          <a:prstGeom prst="rect">
            <a:avLst/>
          </a:prstGeom>
          <a:noFill/>
        </p:spPr>
        <p:txBody>
          <a:bodyPr wrap="none" rtlCol="0">
            <a:spAutoFit/>
          </a:bodyPr>
          <a:lstStyle/>
          <a:p>
            <a:r>
              <a:rPr lang="it-IT" sz="2000" b="1"/>
              <a:t>Reference thermometers</a:t>
            </a:r>
          </a:p>
        </p:txBody>
      </p:sp>
      <p:sp>
        <p:nvSpPr>
          <p:cNvPr id="12" name="CasellaDiTesto 11"/>
          <p:cNvSpPr txBox="1"/>
          <p:nvPr/>
        </p:nvSpPr>
        <p:spPr>
          <a:xfrm>
            <a:off x="7569849" y="6143610"/>
            <a:ext cx="4463401" cy="400110"/>
          </a:xfrm>
          <a:prstGeom prst="rect">
            <a:avLst/>
          </a:prstGeom>
          <a:noFill/>
        </p:spPr>
        <p:txBody>
          <a:bodyPr wrap="none" rtlCol="0">
            <a:spAutoFit/>
          </a:bodyPr>
          <a:lstStyle/>
          <a:p>
            <a:r>
              <a:rPr lang="it-IT" sz="2000" b="1"/>
              <a:t>High Span, sensitivity, precision - Low… </a:t>
            </a:r>
          </a:p>
        </p:txBody>
      </p:sp>
      <p:cxnSp>
        <p:nvCxnSpPr>
          <p:cNvPr id="4" name="Connettore 1 3"/>
          <p:cNvCxnSpPr/>
          <p:nvPr/>
        </p:nvCxnSpPr>
        <p:spPr>
          <a:xfrm>
            <a:off x="8203357" y="1027867"/>
            <a:ext cx="146685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3" name="CasellaDiTesto 2">
            <a:extLst>
              <a:ext uri="{FF2B5EF4-FFF2-40B4-BE49-F238E27FC236}">
                <a16:creationId xmlns:a16="http://schemas.microsoft.com/office/drawing/2014/main" id="{BB3B87B8-2970-4B7D-B878-C86FF8BFFB68}"/>
              </a:ext>
            </a:extLst>
          </p:cNvPr>
          <p:cNvSpPr txBox="1"/>
          <p:nvPr/>
        </p:nvSpPr>
        <p:spPr>
          <a:xfrm>
            <a:off x="6764656" y="1650762"/>
            <a:ext cx="421277" cy="338554"/>
          </a:xfrm>
          <a:prstGeom prst="rect">
            <a:avLst/>
          </a:prstGeom>
          <a:noFill/>
        </p:spPr>
        <p:txBody>
          <a:bodyPr wrap="square" rtlCol="0">
            <a:spAutoFit/>
          </a:bodyPr>
          <a:lstStyle/>
          <a:p>
            <a:r>
              <a:rPr lang="it-IT" sz="1600" i="1"/>
              <a:t>R</a:t>
            </a:r>
            <a:r>
              <a:rPr lang="it-IT" sz="1600" i="1" baseline="-25000"/>
              <a:t>T</a:t>
            </a:r>
          </a:p>
        </p:txBody>
      </p:sp>
    </p:spTree>
    <p:extLst>
      <p:ext uri="{BB962C8B-B14F-4D97-AF65-F5344CB8AC3E}">
        <p14:creationId xmlns:p14="http://schemas.microsoft.com/office/powerpoint/2010/main" val="42127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CasellaDiTesto 6"/>
          <p:cNvSpPr txBox="1">
            <a:spLocks noChangeArrowheads="1"/>
          </p:cNvSpPr>
          <p:nvPr/>
        </p:nvSpPr>
        <p:spPr bwMode="auto">
          <a:xfrm>
            <a:off x="2841327" y="118596"/>
            <a:ext cx="6509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latin typeface="+mn-lt"/>
              </a:rPr>
              <a:t>Signal conditioning and correct circuit connections </a:t>
            </a:r>
            <a:r>
              <a:rPr lang="en-US" sz="2000" b="1">
                <a:latin typeface="+mn-lt"/>
              </a:rPr>
              <a:t>for RTD</a:t>
            </a:r>
            <a:endParaRPr lang="en-US" sz="2000" b="1" dirty="0">
              <a:latin typeface="+mn-lt"/>
            </a:endParaRPr>
          </a:p>
        </p:txBody>
      </p:sp>
      <p:sp>
        <p:nvSpPr>
          <p:cNvPr id="5" name="CasellaDiTesto 4"/>
          <p:cNvSpPr txBox="1"/>
          <p:nvPr/>
        </p:nvSpPr>
        <p:spPr>
          <a:xfrm>
            <a:off x="3428089" y="4611734"/>
            <a:ext cx="5327356" cy="400110"/>
          </a:xfrm>
          <a:prstGeom prst="rect">
            <a:avLst/>
          </a:prstGeom>
          <a:noFill/>
        </p:spPr>
        <p:txBody>
          <a:bodyPr wrap="none" rtlCol="0">
            <a:spAutoFit/>
          </a:bodyPr>
          <a:lstStyle/>
          <a:p>
            <a:r>
              <a:rPr lang="it-IT" sz="2000"/>
              <a:t>Excludes resistor changes of the connecting wires</a:t>
            </a:r>
          </a:p>
        </p:txBody>
      </p:sp>
      <p:sp>
        <p:nvSpPr>
          <p:cNvPr id="11" name="Rettangolo 10"/>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grpSp>
        <p:nvGrpSpPr>
          <p:cNvPr id="9" name="Gruppo 8"/>
          <p:cNvGrpSpPr/>
          <p:nvPr/>
        </p:nvGrpSpPr>
        <p:grpSpPr>
          <a:xfrm>
            <a:off x="2659735" y="1747870"/>
            <a:ext cx="5703186" cy="2397981"/>
            <a:chOff x="114819" y="1188666"/>
            <a:chExt cx="5703186" cy="2397981"/>
          </a:xfrm>
        </p:grpSpPr>
        <p:pic>
          <p:nvPicPr>
            <p:cNvPr id="13" name="Picture 2" descr="https://cr4.globalspec.com/PostImages/201202/4_wire_RTD_AF4C929A-F472-FB50-539D566E04647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19" y="1188666"/>
              <a:ext cx="5703186" cy="233830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23128" y="2196178"/>
              <a:ext cx="838243" cy="492443"/>
            </a:xfrm>
            <a:prstGeom prst="rect">
              <a:avLst/>
            </a:prstGeom>
            <a:solidFill>
              <a:schemeClr val="bg1"/>
            </a:solidFill>
          </p:spPr>
          <p:txBody>
            <a:bodyPr wrap="none" lIns="0" tIns="0" rIns="0" bIns="0" rtlCol="0">
              <a:spAutoFit/>
            </a:bodyPr>
            <a:lstStyle/>
            <a:p>
              <a:pPr algn="ctr"/>
              <a:r>
                <a:rPr lang="it-IT" sz="1600" i="1"/>
                <a:t>RTD</a:t>
              </a:r>
            </a:p>
            <a:p>
              <a:r>
                <a:rPr lang="it-IT" sz="1600" i="1"/>
                <a:t>R</a:t>
              </a:r>
              <a:r>
                <a:rPr lang="it-IT" sz="1600" i="1" baseline="-25000"/>
                <a:t>ref</a:t>
              </a:r>
              <a:r>
                <a:rPr lang="it-IT" sz="1600" i="1"/>
                <a:t>=100</a:t>
              </a:r>
              <a:r>
                <a:rPr lang="it-IT" sz="1600" i="1">
                  <a:sym typeface="Symbol"/>
                </a:rPr>
                <a:t></a:t>
              </a:r>
              <a:endParaRPr lang="it-IT" sz="1600" i="1"/>
            </a:p>
          </p:txBody>
        </p:sp>
        <p:sp>
          <p:nvSpPr>
            <p:cNvPr id="15" name="CasellaDiTesto 14"/>
            <p:cNvSpPr txBox="1"/>
            <p:nvPr/>
          </p:nvSpPr>
          <p:spPr>
            <a:xfrm>
              <a:off x="2438951" y="1695440"/>
              <a:ext cx="825867" cy="215444"/>
            </a:xfrm>
            <a:prstGeom prst="rect">
              <a:avLst/>
            </a:prstGeom>
            <a:solidFill>
              <a:schemeClr val="bg1"/>
            </a:solidFill>
          </p:spPr>
          <p:txBody>
            <a:bodyPr wrap="none" lIns="0" tIns="0" rIns="0" bIns="0" rtlCol="0">
              <a:spAutoFit/>
            </a:bodyPr>
            <a:lstStyle/>
            <a:p>
              <a:r>
                <a:rPr lang="it-IT" sz="1400" i="1"/>
                <a:t>R</a:t>
              </a:r>
              <a:r>
                <a:rPr lang="it-IT" sz="1400" i="1" baseline="-25000"/>
                <a:t>wire</a:t>
              </a:r>
              <a:r>
                <a:rPr lang="it-IT" sz="1400" i="1"/>
                <a:t>=1</a:t>
              </a:r>
              <a:r>
                <a:rPr lang="it-IT" sz="1400" i="1">
                  <a:sym typeface="Symbol"/>
                </a:rPr>
                <a:t>     </a:t>
              </a:r>
              <a:endParaRPr lang="it-IT" sz="1400" i="1"/>
            </a:p>
          </p:txBody>
        </p:sp>
        <p:sp>
          <p:nvSpPr>
            <p:cNvPr id="17" name="CasellaDiTesto 16"/>
            <p:cNvSpPr txBox="1"/>
            <p:nvPr/>
          </p:nvSpPr>
          <p:spPr>
            <a:xfrm>
              <a:off x="2457453" y="3371203"/>
              <a:ext cx="625492" cy="215444"/>
            </a:xfrm>
            <a:prstGeom prst="rect">
              <a:avLst/>
            </a:prstGeom>
            <a:solidFill>
              <a:schemeClr val="bg1"/>
            </a:solidFill>
          </p:spPr>
          <p:txBody>
            <a:bodyPr wrap="none" lIns="0" tIns="0" rIns="0" bIns="0" rtlCol="0">
              <a:spAutoFit/>
            </a:bodyPr>
            <a:lstStyle/>
            <a:p>
              <a:r>
                <a:rPr lang="it-IT" sz="1400" i="1"/>
                <a:t>R</a:t>
              </a:r>
              <a:r>
                <a:rPr lang="it-IT" sz="1400" i="1" baseline="-25000"/>
                <a:t>wire</a:t>
              </a:r>
              <a:r>
                <a:rPr lang="it-IT" sz="1400" i="1"/>
                <a:t>=1</a:t>
              </a:r>
              <a:r>
                <a:rPr lang="it-IT" sz="1400" i="1">
                  <a:sym typeface="Symbol"/>
                </a:rPr>
                <a:t></a:t>
              </a:r>
              <a:endParaRPr lang="it-IT" sz="1400" i="1"/>
            </a:p>
          </p:txBody>
        </p:sp>
        <p:sp>
          <p:nvSpPr>
            <p:cNvPr id="18" name="CasellaDiTesto 17"/>
            <p:cNvSpPr txBox="1"/>
            <p:nvPr/>
          </p:nvSpPr>
          <p:spPr>
            <a:xfrm>
              <a:off x="2428065" y="1228046"/>
              <a:ext cx="745717" cy="215444"/>
            </a:xfrm>
            <a:prstGeom prst="rect">
              <a:avLst/>
            </a:prstGeom>
            <a:solidFill>
              <a:schemeClr val="bg1"/>
            </a:solidFill>
          </p:spPr>
          <p:txBody>
            <a:bodyPr wrap="none" lIns="0" tIns="0" rIns="0" bIns="0" rtlCol="0">
              <a:spAutoFit/>
            </a:bodyPr>
            <a:lstStyle/>
            <a:p>
              <a:r>
                <a:rPr lang="it-IT" sz="1400" i="1"/>
                <a:t>R</a:t>
              </a:r>
              <a:r>
                <a:rPr lang="it-IT" sz="1400" i="1" baseline="-25000"/>
                <a:t>wire</a:t>
              </a:r>
              <a:r>
                <a:rPr lang="it-IT" sz="1400" i="1"/>
                <a:t>=1</a:t>
              </a:r>
              <a:r>
                <a:rPr lang="it-IT" sz="1400" i="1">
                  <a:sym typeface="Symbol"/>
                </a:rPr>
                <a:t>   </a:t>
              </a:r>
              <a:endParaRPr lang="it-IT" sz="1400" i="1"/>
            </a:p>
          </p:txBody>
        </p:sp>
        <p:sp>
          <p:nvSpPr>
            <p:cNvPr id="19" name="CasellaDiTesto 18"/>
            <p:cNvSpPr txBox="1"/>
            <p:nvPr/>
          </p:nvSpPr>
          <p:spPr>
            <a:xfrm>
              <a:off x="1598005" y="1306263"/>
              <a:ext cx="318998" cy="169277"/>
            </a:xfrm>
            <a:prstGeom prst="rect">
              <a:avLst/>
            </a:prstGeom>
            <a:solidFill>
              <a:schemeClr val="bg1"/>
            </a:solidFill>
          </p:spPr>
          <p:txBody>
            <a:bodyPr wrap="none" lIns="0" tIns="0" rIns="0" bIns="0" rtlCol="0">
              <a:spAutoFit/>
            </a:bodyPr>
            <a:lstStyle/>
            <a:p>
              <a:r>
                <a:rPr lang="it-IT" sz="1100" i="1"/>
                <a:t>white</a:t>
              </a:r>
            </a:p>
          </p:txBody>
        </p:sp>
        <p:sp>
          <p:nvSpPr>
            <p:cNvPr id="20" name="CasellaDiTesto 19"/>
            <p:cNvSpPr txBox="1"/>
            <p:nvPr/>
          </p:nvSpPr>
          <p:spPr>
            <a:xfrm>
              <a:off x="1603444" y="1774358"/>
              <a:ext cx="318998" cy="169277"/>
            </a:xfrm>
            <a:prstGeom prst="rect">
              <a:avLst/>
            </a:prstGeom>
            <a:solidFill>
              <a:schemeClr val="bg1"/>
            </a:solidFill>
          </p:spPr>
          <p:txBody>
            <a:bodyPr wrap="none" lIns="0" tIns="0" rIns="0" bIns="0" rtlCol="0">
              <a:spAutoFit/>
            </a:bodyPr>
            <a:lstStyle/>
            <a:p>
              <a:r>
                <a:rPr lang="it-IT" sz="1100" i="1"/>
                <a:t>white</a:t>
              </a:r>
            </a:p>
          </p:txBody>
        </p:sp>
        <p:sp>
          <p:nvSpPr>
            <p:cNvPr id="21" name="CasellaDiTesto 20"/>
            <p:cNvSpPr txBox="1"/>
            <p:nvPr/>
          </p:nvSpPr>
          <p:spPr>
            <a:xfrm>
              <a:off x="1622489" y="2824855"/>
              <a:ext cx="187552" cy="169277"/>
            </a:xfrm>
            <a:prstGeom prst="rect">
              <a:avLst/>
            </a:prstGeom>
            <a:solidFill>
              <a:schemeClr val="bg1"/>
            </a:solidFill>
          </p:spPr>
          <p:txBody>
            <a:bodyPr wrap="none" lIns="0" tIns="0" rIns="0" bIns="0" rtlCol="0">
              <a:spAutoFit/>
            </a:bodyPr>
            <a:lstStyle/>
            <a:p>
              <a:r>
                <a:rPr lang="it-IT" sz="1100" i="1"/>
                <a:t>red</a:t>
              </a:r>
            </a:p>
          </p:txBody>
        </p:sp>
        <p:sp>
          <p:nvSpPr>
            <p:cNvPr id="22" name="CasellaDiTesto 21"/>
            <p:cNvSpPr txBox="1"/>
            <p:nvPr/>
          </p:nvSpPr>
          <p:spPr>
            <a:xfrm>
              <a:off x="1649700" y="3303835"/>
              <a:ext cx="187552" cy="169277"/>
            </a:xfrm>
            <a:prstGeom prst="rect">
              <a:avLst/>
            </a:prstGeom>
            <a:solidFill>
              <a:schemeClr val="bg1"/>
            </a:solidFill>
          </p:spPr>
          <p:txBody>
            <a:bodyPr wrap="none" lIns="0" tIns="0" rIns="0" bIns="0" rtlCol="0">
              <a:spAutoFit/>
            </a:bodyPr>
            <a:lstStyle/>
            <a:p>
              <a:r>
                <a:rPr lang="it-IT" sz="1100" i="1"/>
                <a:t>red</a:t>
              </a:r>
            </a:p>
          </p:txBody>
        </p:sp>
        <p:sp>
          <p:nvSpPr>
            <p:cNvPr id="23" name="CasellaDiTesto 22"/>
            <p:cNvSpPr txBox="1"/>
            <p:nvPr/>
          </p:nvSpPr>
          <p:spPr>
            <a:xfrm>
              <a:off x="1581676" y="1540309"/>
              <a:ext cx="947375" cy="169277"/>
            </a:xfrm>
            <a:prstGeom prst="rect">
              <a:avLst/>
            </a:prstGeom>
            <a:solidFill>
              <a:schemeClr val="bg1"/>
            </a:solidFill>
          </p:spPr>
          <p:txBody>
            <a:bodyPr wrap="none" lIns="0" tIns="0" rIns="0" bIns="0" rtlCol="0">
              <a:spAutoFit/>
            </a:bodyPr>
            <a:lstStyle/>
            <a:p>
              <a:r>
                <a:rPr lang="it-IT" sz="1100" i="1">
                  <a:solidFill>
                    <a:schemeClr val="accent5">
                      <a:lumMod val="75000"/>
                    </a:schemeClr>
                  </a:solidFill>
                </a:rPr>
                <a:t>+ sensed voltage</a:t>
              </a:r>
            </a:p>
          </p:txBody>
        </p:sp>
        <p:sp>
          <p:nvSpPr>
            <p:cNvPr id="25" name="CasellaDiTesto 24"/>
            <p:cNvSpPr txBox="1"/>
            <p:nvPr/>
          </p:nvSpPr>
          <p:spPr>
            <a:xfrm>
              <a:off x="1840209" y="2013848"/>
              <a:ext cx="634789" cy="169277"/>
            </a:xfrm>
            <a:prstGeom prst="rect">
              <a:avLst/>
            </a:prstGeom>
            <a:solidFill>
              <a:schemeClr val="bg1"/>
            </a:solidFill>
          </p:spPr>
          <p:txBody>
            <a:bodyPr wrap="none" lIns="0" tIns="0" rIns="0" bIns="0" rtlCol="0">
              <a:spAutoFit/>
            </a:bodyPr>
            <a:lstStyle/>
            <a:p>
              <a:r>
                <a:rPr lang="it-IT" sz="1100" i="1">
                  <a:solidFill>
                    <a:srgbClr val="FF0000"/>
                  </a:solidFill>
                </a:rPr>
                <a:t>Exc current</a:t>
              </a:r>
            </a:p>
          </p:txBody>
        </p:sp>
        <p:sp>
          <p:nvSpPr>
            <p:cNvPr id="27" name="CasellaDiTesto 26"/>
            <p:cNvSpPr txBox="1"/>
            <p:nvPr/>
          </p:nvSpPr>
          <p:spPr>
            <a:xfrm>
              <a:off x="2467019" y="2554116"/>
              <a:ext cx="801501" cy="215444"/>
            </a:xfrm>
            <a:prstGeom prst="rect">
              <a:avLst/>
            </a:prstGeom>
            <a:solidFill>
              <a:schemeClr val="bg1"/>
            </a:solidFill>
          </p:spPr>
          <p:txBody>
            <a:bodyPr wrap="none" lIns="0" tIns="0" rIns="0" bIns="0" rtlCol="0">
              <a:spAutoFit/>
            </a:bodyPr>
            <a:lstStyle/>
            <a:p>
              <a:r>
                <a:rPr lang="it-IT" sz="1400" i="1"/>
                <a:t>                    </a:t>
              </a:r>
            </a:p>
          </p:txBody>
        </p:sp>
        <p:sp>
          <p:nvSpPr>
            <p:cNvPr id="26" name="CasellaDiTesto 25"/>
            <p:cNvSpPr txBox="1"/>
            <p:nvPr/>
          </p:nvSpPr>
          <p:spPr>
            <a:xfrm>
              <a:off x="1840209" y="2612573"/>
              <a:ext cx="634789" cy="169277"/>
            </a:xfrm>
            <a:prstGeom prst="rect">
              <a:avLst/>
            </a:prstGeom>
            <a:solidFill>
              <a:schemeClr val="bg1"/>
            </a:solidFill>
          </p:spPr>
          <p:txBody>
            <a:bodyPr wrap="none" lIns="0" tIns="0" rIns="0" bIns="0" rtlCol="0">
              <a:spAutoFit/>
            </a:bodyPr>
            <a:lstStyle/>
            <a:p>
              <a:r>
                <a:rPr lang="it-IT" sz="1100" i="1">
                  <a:solidFill>
                    <a:srgbClr val="FF0000"/>
                  </a:solidFill>
                </a:rPr>
                <a:t>Exc current</a:t>
              </a:r>
            </a:p>
          </p:txBody>
        </p:sp>
        <p:sp>
          <p:nvSpPr>
            <p:cNvPr id="28" name="CasellaDiTesto 27"/>
            <p:cNvSpPr txBox="1"/>
            <p:nvPr/>
          </p:nvSpPr>
          <p:spPr>
            <a:xfrm>
              <a:off x="2442554" y="2992221"/>
              <a:ext cx="801501" cy="215444"/>
            </a:xfrm>
            <a:prstGeom prst="rect">
              <a:avLst/>
            </a:prstGeom>
            <a:solidFill>
              <a:schemeClr val="bg1"/>
            </a:solidFill>
          </p:spPr>
          <p:txBody>
            <a:bodyPr wrap="none" lIns="0" tIns="0" rIns="0" bIns="0" rtlCol="0">
              <a:spAutoFit/>
            </a:bodyPr>
            <a:lstStyle/>
            <a:p>
              <a:r>
                <a:rPr lang="it-IT" sz="1400" i="1"/>
                <a:t>                    </a:t>
              </a:r>
            </a:p>
          </p:txBody>
        </p:sp>
        <p:sp>
          <p:nvSpPr>
            <p:cNvPr id="24" name="CasellaDiTesto 23"/>
            <p:cNvSpPr txBox="1"/>
            <p:nvPr/>
          </p:nvSpPr>
          <p:spPr>
            <a:xfrm>
              <a:off x="1584394" y="3088841"/>
              <a:ext cx="920124" cy="169277"/>
            </a:xfrm>
            <a:prstGeom prst="rect">
              <a:avLst/>
            </a:prstGeom>
            <a:solidFill>
              <a:schemeClr val="bg1"/>
            </a:solidFill>
          </p:spPr>
          <p:txBody>
            <a:bodyPr wrap="none" lIns="0" tIns="0" rIns="0" bIns="0" rtlCol="0">
              <a:spAutoFit/>
            </a:bodyPr>
            <a:lstStyle/>
            <a:p>
              <a:r>
                <a:rPr lang="it-IT" sz="1100" i="1">
                  <a:solidFill>
                    <a:schemeClr val="accent5">
                      <a:lumMod val="75000"/>
                    </a:schemeClr>
                  </a:solidFill>
                </a:rPr>
                <a:t>- sensed voltage</a:t>
              </a:r>
            </a:p>
          </p:txBody>
        </p:sp>
        <p:sp>
          <p:nvSpPr>
            <p:cNvPr id="16" name="CasellaDiTesto 15"/>
            <p:cNvSpPr txBox="1"/>
            <p:nvPr/>
          </p:nvSpPr>
          <p:spPr>
            <a:xfrm>
              <a:off x="2476123" y="2887347"/>
              <a:ext cx="625492" cy="215444"/>
            </a:xfrm>
            <a:prstGeom prst="rect">
              <a:avLst/>
            </a:prstGeom>
            <a:solidFill>
              <a:schemeClr val="bg1"/>
            </a:solidFill>
          </p:spPr>
          <p:txBody>
            <a:bodyPr wrap="none" lIns="0" tIns="0" rIns="0" bIns="0" rtlCol="0">
              <a:spAutoFit/>
            </a:bodyPr>
            <a:lstStyle/>
            <a:p>
              <a:r>
                <a:rPr lang="it-IT" sz="1400" i="1"/>
                <a:t>R</a:t>
              </a:r>
              <a:r>
                <a:rPr lang="it-IT" sz="1400" i="1" baseline="-25000"/>
                <a:t>wire</a:t>
              </a:r>
              <a:r>
                <a:rPr lang="it-IT" sz="1400" i="1"/>
                <a:t>=1</a:t>
              </a:r>
              <a:r>
                <a:rPr lang="it-IT" sz="1400" i="1">
                  <a:sym typeface="Symbol"/>
                </a:rPr>
                <a:t></a:t>
              </a:r>
              <a:endParaRPr lang="it-IT" sz="1400" i="1"/>
            </a:p>
          </p:txBody>
        </p:sp>
        <p:sp>
          <p:nvSpPr>
            <p:cNvPr id="29" name="CasellaDiTesto 28"/>
            <p:cNvSpPr txBox="1"/>
            <p:nvPr/>
          </p:nvSpPr>
          <p:spPr>
            <a:xfrm>
              <a:off x="5018798" y="1756716"/>
              <a:ext cx="760529" cy="215444"/>
            </a:xfrm>
            <a:prstGeom prst="rect">
              <a:avLst/>
            </a:prstGeom>
            <a:solidFill>
              <a:schemeClr val="bg1"/>
            </a:solidFill>
          </p:spPr>
          <p:txBody>
            <a:bodyPr wrap="none" lIns="0" tIns="0" rIns="0" bIns="0" rtlCol="0">
              <a:spAutoFit/>
            </a:bodyPr>
            <a:lstStyle/>
            <a:p>
              <a:r>
                <a:rPr lang="it-IT" sz="1400" i="1"/>
                <a:t>Voltmeter </a:t>
              </a:r>
            </a:p>
          </p:txBody>
        </p:sp>
        <p:sp>
          <p:nvSpPr>
            <p:cNvPr id="30" name="CasellaDiTesto 29"/>
            <p:cNvSpPr txBox="1"/>
            <p:nvPr/>
          </p:nvSpPr>
          <p:spPr>
            <a:xfrm>
              <a:off x="3946561" y="2171689"/>
              <a:ext cx="546496" cy="430887"/>
            </a:xfrm>
            <a:prstGeom prst="rect">
              <a:avLst/>
            </a:prstGeom>
            <a:solidFill>
              <a:schemeClr val="bg1"/>
            </a:solidFill>
          </p:spPr>
          <p:txBody>
            <a:bodyPr wrap="none" lIns="0" tIns="0" rIns="0" bIns="0" rtlCol="0">
              <a:spAutoFit/>
            </a:bodyPr>
            <a:lstStyle/>
            <a:p>
              <a:r>
                <a:rPr lang="it-IT" sz="1400" i="1"/>
                <a:t>Current</a:t>
              </a:r>
            </a:p>
            <a:p>
              <a:r>
                <a:rPr lang="it-IT" sz="1400" i="1"/>
                <a:t>source</a:t>
              </a:r>
            </a:p>
          </p:txBody>
        </p:sp>
        <p:sp>
          <p:nvSpPr>
            <p:cNvPr id="32" name="CasellaDiTesto 31"/>
            <p:cNvSpPr txBox="1"/>
            <p:nvPr/>
          </p:nvSpPr>
          <p:spPr>
            <a:xfrm>
              <a:off x="3633088" y="1270897"/>
              <a:ext cx="234038" cy="215444"/>
            </a:xfrm>
            <a:prstGeom prst="rect">
              <a:avLst/>
            </a:prstGeom>
            <a:solidFill>
              <a:schemeClr val="bg1"/>
            </a:solidFill>
          </p:spPr>
          <p:txBody>
            <a:bodyPr wrap="none" lIns="0" tIns="0" rIns="0" bIns="0" rtlCol="0">
              <a:spAutoFit/>
            </a:bodyPr>
            <a:lstStyle/>
            <a:p>
              <a:r>
                <a:rPr lang="it-IT" sz="1400" i="1"/>
                <a:t>I</a:t>
              </a:r>
              <a:r>
                <a:rPr lang="it-IT" sz="1400" i="1">
                  <a:sym typeface="Symbol"/>
                </a:rPr>
                <a:t>0</a:t>
              </a:r>
              <a:endParaRPr lang="it-IT" sz="1400" i="1"/>
            </a:p>
          </p:txBody>
        </p:sp>
        <p:sp>
          <p:nvSpPr>
            <p:cNvPr id="33" name="CasellaDiTesto 32"/>
            <p:cNvSpPr txBox="1"/>
            <p:nvPr/>
          </p:nvSpPr>
          <p:spPr>
            <a:xfrm>
              <a:off x="3685481" y="3011343"/>
              <a:ext cx="234038" cy="215444"/>
            </a:xfrm>
            <a:prstGeom prst="rect">
              <a:avLst/>
            </a:prstGeom>
            <a:solidFill>
              <a:schemeClr val="bg1"/>
            </a:solidFill>
          </p:spPr>
          <p:txBody>
            <a:bodyPr wrap="none" lIns="0" tIns="0" rIns="0" bIns="0" rtlCol="0">
              <a:spAutoFit/>
            </a:bodyPr>
            <a:lstStyle/>
            <a:p>
              <a:r>
                <a:rPr lang="it-IT" sz="1400" i="1"/>
                <a:t>I</a:t>
              </a:r>
              <a:r>
                <a:rPr lang="it-IT" sz="1400" i="1">
                  <a:sym typeface="Symbol"/>
                </a:rPr>
                <a:t>0</a:t>
              </a:r>
              <a:endParaRPr lang="it-IT" sz="1400" i="1"/>
            </a:p>
          </p:txBody>
        </p:sp>
      </p:grpSp>
      <p:sp>
        <p:nvSpPr>
          <p:cNvPr id="8" name="CasellaDiTesto 7"/>
          <p:cNvSpPr txBox="1"/>
          <p:nvPr/>
        </p:nvSpPr>
        <p:spPr>
          <a:xfrm>
            <a:off x="4527077" y="1166154"/>
            <a:ext cx="3137847" cy="369332"/>
          </a:xfrm>
          <a:prstGeom prst="rect">
            <a:avLst/>
          </a:prstGeom>
          <a:noFill/>
        </p:spPr>
        <p:txBody>
          <a:bodyPr wrap="none" rtlCol="0">
            <a:spAutoFit/>
          </a:bodyPr>
          <a:lstStyle/>
          <a:p>
            <a:r>
              <a:rPr lang="it-IT" b="1" i="1"/>
              <a:t>Four-wire ohmmeter technique</a:t>
            </a:r>
          </a:p>
        </p:txBody>
      </p:sp>
    </p:spTree>
    <p:extLst>
      <p:ext uri="{BB962C8B-B14F-4D97-AF65-F5344CB8AC3E}">
        <p14:creationId xmlns:p14="http://schemas.microsoft.com/office/powerpoint/2010/main" val="330390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60000">
            <a:off x="1965353" y="527183"/>
            <a:ext cx="8261295" cy="450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377759" y="4943262"/>
            <a:ext cx="11200406" cy="1708160"/>
          </a:xfrm>
          <a:prstGeom prst="rect">
            <a:avLst/>
          </a:prstGeom>
          <a:noFill/>
        </p:spPr>
        <p:txBody>
          <a:bodyPr wrap="square" rtlCol="0">
            <a:spAutoFit/>
          </a:bodyPr>
          <a:lstStyle/>
          <a:p>
            <a:pPr marL="342900" indent="-342900" algn="just">
              <a:spcAft>
                <a:spcPts val="600"/>
              </a:spcAft>
              <a:buFont typeface="+mj-lt"/>
              <a:buAutoNum type="alphaLcParenR"/>
            </a:pPr>
            <a:r>
              <a:rPr lang="it-IT"/>
              <a:t>R</a:t>
            </a:r>
            <a:r>
              <a:rPr lang="it-IT" baseline="-25000"/>
              <a:t>4</a:t>
            </a:r>
            <a:r>
              <a:rPr lang="it-IT"/>
              <a:t> is used to balance the bridge;</a:t>
            </a:r>
          </a:p>
          <a:p>
            <a:pPr marL="342900" indent="-342900" algn="just">
              <a:spcAft>
                <a:spcPts val="600"/>
              </a:spcAft>
              <a:buFont typeface="+mj-lt"/>
              <a:buAutoNum type="alphaLcParenR"/>
            </a:pPr>
            <a:r>
              <a:rPr lang="it-IT"/>
              <a:t>The adjustable resistance has no influence on the resistance of the bridge legs;</a:t>
            </a:r>
          </a:p>
          <a:p>
            <a:pPr marL="342900" indent="-342900" algn="just">
              <a:spcAft>
                <a:spcPts val="600"/>
              </a:spcAft>
              <a:buFont typeface="+mj-lt"/>
              <a:buAutoNum type="alphaLcParenR"/>
            </a:pPr>
            <a:r>
              <a:rPr lang="it-IT"/>
              <a:t>When using long wires subjected to temperature changes: minimizes the effects on the connecting wires due to the current (for low </a:t>
            </a:r>
            <a:r>
              <a:rPr lang="it-IT">
                <a:sym typeface="Symbol"/>
              </a:rPr>
              <a:t>T)</a:t>
            </a:r>
          </a:p>
          <a:p>
            <a:pPr marL="342900" indent="-342900" algn="just">
              <a:spcAft>
                <a:spcPts val="600"/>
              </a:spcAft>
              <a:buFont typeface="+mj-lt"/>
              <a:buAutoNum type="alphaLcParenR"/>
            </a:pPr>
            <a:r>
              <a:rPr lang="it-IT">
                <a:sym typeface="Symbol"/>
              </a:rPr>
              <a:t>When R</a:t>
            </a:r>
            <a:r>
              <a:rPr lang="it-IT" baseline="-25000">
                <a:sym typeface="Symbol"/>
              </a:rPr>
              <a:t>1</a:t>
            </a:r>
            <a:r>
              <a:rPr lang="it-IT">
                <a:sym typeface="Symbol"/>
              </a:rPr>
              <a:t>=R</a:t>
            </a:r>
            <a:r>
              <a:rPr lang="it-IT" baseline="-25000">
                <a:sym typeface="Symbol"/>
              </a:rPr>
              <a:t>2</a:t>
            </a:r>
            <a:r>
              <a:rPr lang="it-IT">
                <a:sym typeface="Symbol"/>
              </a:rPr>
              <a:t>=10R</a:t>
            </a:r>
            <a:r>
              <a:rPr lang="it-IT" baseline="-25000">
                <a:sym typeface="Symbol"/>
              </a:rPr>
              <a:t>3</a:t>
            </a:r>
            <a:endParaRPr lang="it-IT"/>
          </a:p>
        </p:txBody>
      </p:sp>
      <p:sp>
        <p:nvSpPr>
          <p:cNvPr id="11" name="Rettangolo 10"/>
          <p:cNvSpPr/>
          <p:nvPr/>
        </p:nvSpPr>
        <p:spPr>
          <a:xfrm>
            <a:off x="28575" y="29627"/>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34" name="CasellaDiTesto 6"/>
          <p:cNvSpPr txBox="1">
            <a:spLocks noChangeArrowheads="1"/>
          </p:cNvSpPr>
          <p:nvPr/>
        </p:nvSpPr>
        <p:spPr bwMode="auto">
          <a:xfrm>
            <a:off x="2905447" y="72033"/>
            <a:ext cx="6381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latin typeface="+mn-lt"/>
              </a:rPr>
              <a:t>Signal conditioning and correct circuit connections </a:t>
            </a:r>
            <a:r>
              <a:rPr lang="en-US" sz="2000" b="1">
                <a:latin typeface="+mn-lt"/>
              </a:rPr>
              <a:t>for RTD</a:t>
            </a:r>
            <a:endParaRPr lang="en-US" sz="2000" b="1" dirty="0">
              <a:latin typeface="+mn-lt"/>
            </a:endParaRPr>
          </a:p>
        </p:txBody>
      </p:sp>
    </p:spTree>
    <p:extLst>
      <p:ext uri="{BB962C8B-B14F-4D97-AF65-F5344CB8AC3E}">
        <p14:creationId xmlns:p14="http://schemas.microsoft.com/office/powerpoint/2010/main" val="25266632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1926</Words>
  <Application>Microsoft Office PowerPoint</Application>
  <PresentationFormat>Widescreen</PresentationFormat>
  <Paragraphs>176</Paragraphs>
  <Slides>29</Slides>
  <Notes>10</Notes>
  <HiddenSlides>8</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Calibri</vt:lpstr>
      <vt:lpstr>Calibri Light</vt:lpstr>
      <vt:lpstr>Cambria Math</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Thermomechanical Measurements for Energy Systems (MENR)</dc:title>
  <dc:creator>Rino Del Prete</dc:creator>
  <cp:lastModifiedBy>Livio D'Alvia</cp:lastModifiedBy>
  <cp:revision>163</cp:revision>
  <dcterms:created xsi:type="dcterms:W3CDTF">2016-05-15T17:08:08Z</dcterms:created>
  <dcterms:modified xsi:type="dcterms:W3CDTF">2024-03-05T17:21:04Z</dcterms:modified>
</cp:coreProperties>
</file>