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handoutMasterIdLst>
    <p:handoutMasterId r:id="rId20"/>
  </p:handoutMasterIdLst>
  <p:sldIdLst>
    <p:sldId id="294" r:id="rId2"/>
    <p:sldId id="291" r:id="rId3"/>
    <p:sldId id="295" r:id="rId4"/>
    <p:sldId id="318" r:id="rId5"/>
    <p:sldId id="319" r:id="rId6"/>
    <p:sldId id="320" r:id="rId7"/>
    <p:sldId id="317" r:id="rId8"/>
    <p:sldId id="321" r:id="rId9"/>
    <p:sldId id="322" r:id="rId10"/>
    <p:sldId id="330" r:id="rId11"/>
    <p:sldId id="324" r:id="rId12"/>
    <p:sldId id="325" r:id="rId13"/>
    <p:sldId id="326" r:id="rId14"/>
    <p:sldId id="328" r:id="rId15"/>
    <p:sldId id="327" r:id="rId16"/>
    <p:sldId id="329" r:id="rId17"/>
    <p:sldId id="316" r:id="rId18"/>
  </p:sldIdLst>
  <p:sldSz cx="9144000" cy="6858000" type="screen4x3"/>
  <p:notesSz cx="6858000" cy="9144000"/>
  <p:custDataLst>
    <p:tags r:id="rId21"/>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002060"/>
    <a:srgbClr val="464990"/>
    <a:srgbClr val="DF9F85"/>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115" d="100"/>
          <a:sy n="115" d="100"/>
        </p:scale>
        <p:origin x="1416" y="78"/>
      </p:cViewPr>
      <p:guideLst>
        <p:guide orient="horz" pos="789"/>
        <p:guide orient="horz" pos="1956"/>
        <p:guide orient="horz" pos="3929"/>
        <p:guide pos="5396"/>
        <p:guide/>
        <p:guide pos="33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5.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4.xml"/><Relationship Id="rId5" Type="http://schemas.openxmlformats.org/officeDocument/2006/relationships/slide" Target="slides/slide7.xml"/><Relationship Id="rId10" Type="http://schemas.openxmlformats.org/officeDocument/2006/relationships/slide" Target="slides/slide13.xml"/><Relationship Id="rId4" Type="http://schemas.openxmlformats.org/officeDocument/2006/relationships/slide" Target="slides/slide6.xml"/><Relationship Id="rId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CD571C-DEFA-4994-989D-3804CDB21EE6}" type="datetimeFigureOut">
              <a:rPr lang="en-US" altLang="it-IT"/>
              <a:pPr>
                <a:defRPr/>
              </a:pPr>
              <a:t>2/12/2018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5C9C60-333B-4221-A3A0-2851ACD5F04B}"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a:extLst>
              <a:ext uri="{FF2B5EF4-FFF2-40B4-BE49-F238E27FC236}">
                <a16:creationId xmlns:a16="http://schemas.microsoft.com/office/drawing/2014/main" id="{695FCCBA-B671-4725-B14F-6671062E84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875FE2B-0063-4DD0-93FD-F863B67F5A6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1</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14617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11</a:t>
            </a:fld>
            <a:endParaRPr lang="it-IT" altLang="it-IT"/>
          </a:p>
        </p:txBody>
      </p:sp>
    </p:spTree>
    <p:extLst>
      <p:ext uri="{BB962C8B-B14F-4D97-AF65-F5344CB8AC3E}">
        <p14:creationId xmlns:p14="http://schemas.microsoft.com/office/powerpoint/2010/main" val="402242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12</a:t>
            </a:fld>
            <a:endParaRPr lang="it-IT" altLang="it-IT"/>
          </a:p>
        </p:txBody>
      </p:sp>
    </p:spTree>
    <p:extLst>
      <p:ext uri="{BB962C8B-B14F-4D97-AF65-F5344CB8AC3E}">
        <p14:creationId xmlns:p14="http://schemas.microsoft.com/office/powerpoint/2010/main" val="10054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13</a:t>
            </a:fld>
            <a:endParaRPr lang="it-IT" altLang="it-IT"/>
          </a:p>
        </p:txBody>
      </p:sp>
    </p:spTree>
    <p:extLst>
      <p:ext uri="{BB962C8B-B14F-4D97-AF65-F5344CB8AC3E}">
        <p14:creationId xmlns:p14="http://schemas.microsoft.com/office/powerpoint/2010/main" val="165568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14</a:t>
            </a:fld>
            <a:endParaRPr lang="it-IT" altLang="it-IT"/>
          </a:p>
        </p:txBody>
      </p:sp>
    </p:spTree>
    <p:extLst>
      <p:ext uri="{BB962C8B-B14F-4D97-AF65-F5344CB8AC3E}">
        <p14:creationId xmlns:p14="http://schemas.microsoft.com/office/powerpoint/2010/main" val="118004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15</a:t>
            </a:fld>
            <a:endParaRPr lang="it-IT" altLang="it-IT"/>
          </a:p>
        </p:txBody>
      </p:sp>
    </p:spTree>
    <p:extLst>
      <p:ext uri="{BB962C8B-B14F-4D97-AF65-F5344CB8AC3E}">
        <p14:creationId xmlns:p14="http://schemas.microsoft.com/office/powerpoint/2010/main" val="204011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16</a:t>
            </a:fld>
            <a:endParaRPr lang="it-IT" altLang="it-IT"/>
          </a:p>
        </p:txBody>
      </p:sp>
    </p:spTree>
    <p:extLst>
      <p:ext uri="{BB962C8B-B14F-4D97-AF65-F5344CB8AC3E}">
        <p14:creationId xmlns:p14="http://schemas.microsoft.com/office/powerpoint/2010/main" val="124653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17</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22084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D342E7-A370-48B9-A331-0AB9B32A26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52237EC1-B2FD-404E-A1A1-DE895F6F384C}" type="slidenum">
              <a:rPr lang="it-IT" altLang="it-IT" sz="1200"/>
              <a:pPr/>
              <a:t>2</a:t>
            </a:fld>
            <a:endParaRPr lang="it-IT" altLang="it-IT" sz="1200"/>
          </a:p>
        </p:txBody>
      </p:sp>
      <p:sp>
        <p:nvSpPr>
          <p:cNvPr id="7171" name="Rectangle 2">
            <a:extLst>
              <a:ext uri="{FF2B5EF4-FFF2-40B4-BE49-F238E27FC236}">
                <a16:creationId xmlns:a16="http://schemas.microsoft.com/office/drawing/2014/main" id="{1232FACC-2C36-4171-9647-CFB31992E31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3C84B3F-F479-4B4F-82F8-32B4631431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3</a:t>
            </a:fld>
            <a:endParaRPr lang="it-IT" altLang="it-IT"/>
          </a:p>
        </p:txBody>
      </p:sp>
    </p:spTree>
    <p:extLst>
      <p:ext uri="{BB962C8B-B14F-4D97-AF65-F5344CB8AC3E}">
        <p14:creationId xmlns:p14="http://schemas.microsoft.com/office/powerpoint/2010/main" val="150551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4</a:t>
            </a:fld>
            <a:endParaRPr lang="it-IT" altLang="it-IT"/>
          </a:p>
        </p:txBody>
      </p:sp>
    </p:spTree>
    <p:extLst>
      <p:ext uri="{BB962C8B-B14F-4D97-AF65-F5344CB8AC3E}">
        <p14:creationId xmlns:p14="http://schemas.microsoft.com/office/powerpoint/2010/main" val="18476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5</a:t>
            </a:fld>
            <a:endParaRPr lang="it-IT" altLang="it-IT"/>
          </a:p>
        </p:txBody>
      </p:sp>
    </p:spTree>
    <p:extLst>
      <p:ext uri="{BB962C8B-B14F-4D97-AF65-F5344CB8AC3E}">
        <p14:creationId xmlns:p14="http://schemas.microsoft.com/office/powerpoint/2010/main" val="42334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6</a:t>
            </a:fld>
            <a:endParaRPr lang="it-IT" altLang="it-IT"/>
          </a:p>
        </p:txBody>
      </p:sp>
    </p:spTree>
    <p:extLst>
      <p:ext uri="{BB962C8B-B14F-4D97-AF65-F5344CB8AC3E}">
        <p14:creationId xmlns:p14="http://schemas.microsoft.com/office/powerpoint/2010/main" val="171763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7</a:t>
            </a:fld>
            <a:endParaRPr lang="it-IT" altLang="it-IT"/>
          </a:p>
        </p:txBody>
      </p:sp>
    </p:spTree>
    <p:extLst>
      <p:ext uri="{BB962C8B-B14F-4D97-AF65-F5344CB8AC3E}">
        <p14:creationId xmlns:p14="http://schemas.microsoft.com/office/powerpoint/2010/main" val="290671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8</a:t>
            </a:fld>
            <a:endParaRPr lang="it-IT" altLang="it-IT"/>
          </a:p>
        </p:txBody>
      </p:sp>
    </p:spTree>
    <p:extLst>
      <p:ext uri="{BB962C8B-B14F-4D97-AF65-F5344CB8AC3E}">
        <p14:creationId xmlns:p14="http://schemas.microsoft.com/office/powerpoint/2010/main" val="176324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9</a:t>
            </a:fld>
            <a:endParaRPr lang="it-IT" altLang="it-IT"/>
          </a:p>
        </p:txBody>
      </p:sp>
    </p:spTree>
    <p:extLst>
      <p:ext uri="{BB962C8B-B14F-4D97-AF65-F5344CB8AC3E}">
        <p14:creationId xmlns:p14="http://schemas.microsoft.com/office/powerpoint/2010/main" val="226525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34D2C0D1-D891-4867-B849-850F5A9924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34252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331727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71F940-E918-4E54-BB65-81C63DDA0C76}"/>
              </a:ext>
            </a:extLst>
          </p:cNvPr>
          <p:cNvSpPr>
            <a:spLocks noGrp="1" noChangeArrowheads="1"/>
          </p:cNvSpPr>
          <p:nvPr>
            <p:ph type="dt" sz="half" idx="10"/>
          </p:nvPr>
        </p:nvSpPr>
        <p:spPr>
          <a:ln/>
        </p:spPr>
        <p:txBody>
          <a:bodyPr/>
          <a:lstStyle>
            <a:lvl1pPr>
              <a:defRPr/>
            </a:lvl1pPr>
          </a:lstStyle>
          <a:p>
            <a:pPr>
              <a:defRPr/>
            </a:pPr>
            <a:endParaRPr lang="it-IT" dirty="0"/>
          </a:p>
        </p:txBody>
      </p:sp>
      <p:sp>
        <p:nvSpPr>
          <p:cNvPr id="3" name="Rectangle 5">
            <a:extLst>
              <a:ext uri="{FF2B5EF4-FFF2-40B4-BE49-F238E27FC236}">
                <a16:creationId xmlns:a16="http://schemas.microsoft.com/office/drawing/2014/main" id="{1ABD158A-5B53-4B42-ABDF-9B18C2440818}"/>
              </a:ext>
            </a:extLst>
          </p:cNvPr>
          <p:cNvSpPr>
            <a:spLocks noGrp="1" noChangeArrowheads="1"/>
          </p:cNvSpPr>
          <p:nvPr>
            <p:ph type="ftr" sz="quarter" idx="11"/>
          </p:nvPr>
        </p:nvSpPr>
        <p:spPr>
          <a:ln/>
        </p:spPr>
        <p:txBody>
          <a:bodyPr/>
          <a:lstStyle>
            <a:lvl1pPr>
              <a:defRPr/>
            </a:lvl1pPr>
          </a:lstStyle>
          <a:p>
            <a:pPr>
              <a:defRPr/>
            </a:pPr>
            <a:endParaRPr lang="it-IT" dirty="0"/>
          </a:p>
        </p:txBody>
      </p:sp>
      <p:sp>
        <p:nvSpPr>
          <p:cNvPr id="4" name="Rectangle 6">
            <a:extLst>
              <a:ext uri="{FF2B5EF4-FFF2-40B4-BE49-F238E27FC236}">
                <a16:creationId xmlns:a16="http://schemas.microsoft.com/office/drawing/2014/main" id="{22607142-DF95-4073-B1D0-3B4B1ECC1B58}"/>
              </a:ext>
            </a:extLst>
          </p:cNvPr>
          <p:cNvSpPr>
            <a:spLocks noGrp="1" noChangeArrowheads="1"/>
          </p:cNvSpPr>
          <p:nvPr>
            <p:ph type="sldNum" sz="quarter" idx="12"/>
          </p:nvPr>
        </p:nvSpPr>
        <p:spPr>
          <a:ln/>
        </p:spPr>
        <p:txBody>
          <a:bodyPr/>
          <a:lstStyle>
            <a:lvl1pPr>
              <a:defRPr/>
            </a:lvl1pPr>
          </a:lstStyle>
          <a:p>
            <a:pPr>
              <a:defRPr/>
            </a:pPr>
            <a:fld id="{AA1248E4-95EC-4F33-B955-69C46FC7A27F}" type="slidenum">
              <a:rPr lang="it-IT" altLang="it-IT"/>
              <a:pPr>
                <a:defRPr/>
              </a:pPr>
              <a:t>‹N›</a:t>
            </a:fld>
            <a:endParaRPr lang="it-IT" altLang="it-IT"/>
          </a:p>
        </p:txBody>
      </p:sp>
    </p:spTree>
    <p:extLst>
      <p:ext uri="{BB962C8B-B14F-4D97-AF65-F5344CB8AC3E}">
        <p14:creationId xmlns:p14="http://schemas.microsoft.com/office/powerpoint/2010/main" val="2556227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F12AC2-E36B-42CE-8AA7-1337860A502C}"/>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8" name="Picture 2" descr="piede.jpg">
            <a:extLst>
              <a:ext uri="{FF2B5EF4-FFF2-40B4-BE49-F238E27FC236}">
                <a16:creationId xmlns:a16="http://schemas.microsoft.com/office/drawing/2014/main" id="{134F49BE-D310-47BF-BAF8-76AAAE82161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C66B525A-C954-446E-A2B7-B5277B885071}"/>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smtClean="0">
                <a:solidFill>
                  <a:schemeClr val="bg1"/>
                </a:solidFill>
                <a:latin typeface="Franklin Gothic Book" panose="020B0503020102020204" pitchFamily="34" charset="0"/>
              </a:defRPr>
            </a:lvl1pPr>
          </a:lstStyle>
          <a:p>
            <a:pPr>
              <a:defRPr/>
            </a:pPr>
            <a:fld id="{4EE59692-FDDC-4E17-940F-09571662802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4.png"/><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322883"/>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bwMode="auto">
          <a:xfrm>
            <a:off x="209956" y="2710024"/>
            <a:ext cx="3942867" cy="3661864"/>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200" b="0" i="0" u="none" strike="noStrike" kern="1200" cap="none" spc="0" normalizeH="0" baseline="0" noProof="0" dirty="0">
                <a:ln>
                  <a:noFill/>
                </a:ln>
                <a:solidFill>
                  <a:srgbClr val="BBE0E3">
                    <a:lumMod val="10000"/>
                  </a:srgbClr>
                </a:solidFill>
                <a:effectLst/>
                <a:uLnTx/>
                <a:uFillTx/>
                <a:latin typeface="Arial Narrow" panose="020B0606020202030204" pitchFamily="34" charset="0"/>
                <a:ea typeface="Tahoma" panose="020B0604030504040204" pitchFamily="34" charset="0"/>
                <a:cs typeface="Tahoma" panose="020B0604030504040204" pitchFamily="34" charset="0"/>
              </a:rPr>
              <a:t>Il sapere nei secoli ha portato ad un relativo progresso.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200" b="0" i="0" u="none" strike="noStrike" kern="1200" cap="none" spc="0" normalizeH="0" baseline="0" noProof="0" dirty="0">
                <a:ln>
                  <a:noFill/>
                </a:ln>
                <a:solidFill>
                  <a:srgbClr val="BBE0E3">
                    <a:lumMod val="10000"/>
                  </a:srgbClr>
                </a:solidFill>
                <a:effectLst/>
                <a:uLnTx/>
                <a:uFillTx/>
                <a:latin typeface="Arial Narrow" panose="020B0606020202030204" pitchFamily="34" charset="0"/>
                <a:ea typeface="Tahoma" panose="020B0604030504040204" pitchFamily="34" charset="0"/>
                <a:cs typeface="Tahoma" panose="020B0604030504040204" pitchFamily="34" charset="0"/>
              </a:rPr>
              <a:t>Le tecnologie attestano una sempre maggiore capacità dell’uomo di adattamento ed una straordinaria capacità di utilizzare la natura per i propri scopi. </a:t>
            </a:r>
          </a:p>
        </p:txBody>
      </p:sp>
      <p:sp>
        <p:nvSpPr>
          <p:cNvPr id="15" name="Rettangolo arrotondato 14"/>
          <p:cNvSpPr/>
          <p:nvPr/>
        </p:nvSpPr>
        <p:spPr bwMode="auto">
          <a:xfrm>
            <a:off x="4928679" y="2710024"/>
            <a:ext cx="4042063" cy="3561938"/>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200" b="0" i="0" u="none" strike="noStrike" kern="1200" cap="none" spc="0" normalizeH="0" baseline="0" noProof="0" dirty="0">
                <a:ln>
                  <a:noFill/>
                </a:ln>
                <a:solidFill>
                  <a:srgbClr val="BBE0E3">
                    <a:lumMod val="10000"/>
                  </a:srgbClr>
                </a:solidFill>
                <a:effectLst/>
                <a:uLnTx/>
                <a:uFillTx/>
                <a:latin typeface="Arial Narrow" panose="020B0606020202030204" pitchFamily="34" charset="0"/>
                <a:ea typeface="Tahoma" panose="020B0604030504040204" pitchFamily="34" charset="0"/>
                <a:cs typeface="Tahoma" panose="020B0604030504040204" pitchFamily="34" charset="0"/>
              </a:rPr>
              <a:t>Si ha l’impressione che la capacità di apprendere dalle esperienze e dagli errori del passato non esista.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200" b="0" i="0" u="none" strike="noStrike" kern="1200" cap="none" spc="0" normalizeH="0" baseline="0" noProof="0" dirty="0">
                <a:ln>
                  <a:noFill/>
                </a:ln>
                <a:solidFill>
                  <a:srgbClr val="BBE0E3">
                    <a:lumMod val="10000"/>
                  </a:srgbClr>
                </a:solidFill>
                <a:effectLst/>
                <a:uLnTx/>
                <a:uFillTx/>
                <a:latin typeface="Arial Narrow" panose="020B0606020202030204" pitchFamily="34" charset="0"/>
                <a:ea typeface="Tahoma" panose="020B0604030504040204" pitchFamily="34" charset="0"/>
                <a:cs typeface="Tahoma" panose="020B0604030504040204" pitchFamily="34" charset="0"/>
              </a:rPr>
              <a:t>Nei rapporti tra gli uomini questo non accade, nelle esperienze umane grandi e piccole c’è un continuo ripetersi di situazioni. </a:t>
            </a:r>
          </a:p>
        </p:txBody>
      </p:sp>
      <p:sp>
        <p:nvSpPr>
          <p:cNvPr id="16" name="Rettangolo arrotondato 15"/>
          <p:cNvSpPr/>
          <p:nvPr/>
        </p:nvSpPr>
        <p:spPr bwMode="auto">
          <a:xfrm>
            <a:off x="297856" y="1642640"/>
            <a:ext cx="3929013" cy="939145"/>
          </a:xfrm>
          <a:prstGeom prst="roundRect">
            <a:avLst/>
          </a:prstGeom>
          <a:solidFill>
            <a:srgbClr val="F6D1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BBE0E3">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Sapere tecnico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BBE0E3">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Imparare a conoscere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BBE0E3">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Imparare a fare</a:t>
            </a:r>
            <a:r>
              <a:rPr kumimoji="0" lang="it-IT" altLang="it-IT" sz="1800" b="0" i="0" u="none" strike="noStrike" kern="1200" cap="none" spc="0" normalizeH="0" baseline="0" noProof="0" dirty="0">
                <a:ln>
                  <a:noFill/>
                </a:ln>
                <a:solidFill>
                  <a:srgbClr val="003363">
                    <a:lumMod val="90000"/>
                    <a:lumOff val="10000"/>
                  </a:srgbClr>
                </a:solidFill>
                <a:effectLst/>
                <a:uLnTx/>
                <a:uFillTx/>
                <a:latin typeface="Arial Narrow" panose="020B0606020202030204" pitchFamily="34" charset="0"/>
                <a:ea typeface="ヒラギノ角ゴ Pro W3"/>
              </a:rPr>
              <a:t>. </a:t>
            </a:r>
          </a:p>
        </p:txBody>
      </p:sp>
      <p:sp>
        <p:nvSpPr>
          <p:cNvPr id="17" name="Rettangolo arrotondato 16"/>
          <p:cNvSpPr/>
          <p:nvPr/>
        </p:nvSpPr>
        <p:spPr bwMode="auto">
          <a:xfrm>
            <a:off x="4907896" y="1642640"/>
            <a:ext cx="4083628" cy="939145"/>
          </a:xfrm>
          <a:prstGeom prst="roundRect">
            <a:avLst/>
          </a:prstGeom>
          <a:solidFill>
            <a:srgbClr val="F6D1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BBE0E3">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Sapere politico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BBE0E3">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Imparare a vivere con gli altri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BBE0E3">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Imparare ad essere </a:t>
            </a:r>
            <a:r>
              <a:rPr kumimoji="0" lang="it-IT" altLang="it-IT" sz="1800" b="0" i="0" u="none" strike="noStrike" kern="1200" cap="none" spc="0" normalizeH="0" baseline="0" noProof="0" dirty="0">
                <a:ln>
                  <a:noFill/>
                </a:ln>
                <a:solidFill>
                  <a:srgbClr val="003363">
                    <a:lumMod val="90000"/>
                    <a:lumOff val="10000"/>
                  </a:srgbClr>
                </a:solidFill>
                <a:effectLst/>
                <a:uLnTx/>
                <a:uFillTx/>
                <a:latin typeface="Arial Narrow" panose="020B0606020202030204" pitchFamily="34" charset="0"/>
                <a:ea typeface="ヒラギノ角ゴ Pro W3"/>
              </a:rPr>
              <a:t>. </a:t>
            </a:r>
          </a:p>
        </p:txBody>
      </p:sp>
      <p:sp>
        <p:nvSpPr>
          <p:cNvPr id="3" name="Rettangolo 2">
            <a:extLst>
              <a:ext uri="{FF2B5EF4-FFF2-40B4-BE49-F238E27FC236}">
                <a16:creationId xmlns:a16="http://schemas.microsoft.com/office/drawing/2014/main" id="{E42F4DDD-42C4-4AD5-A4C4-7003C38ACD41}"/>
              </a:ext>
            </a:extLst>
          </p:cNvPr>
          <p:cNvSpPr/>
          <p:nvPr/>
        </p:nvSpPr>
        <p:spPr>
          <a:xfrm>
            <a:off x="539552" y="1052736"/>
            <a:ext cx="2988319" cy="461665"/>
          </a:xfrm>
          <a:prstGeom prst="rect">
            <a:avLst/>
          </a:prstGeom>
          <a:solidFill>
            <a:srgbClr val="822433"/>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srgbClr val="FFFFFF"/>
                </a:solidFill>
                <a:effectLst/>
                <a:uLnTx/>
                <a:uFillTx/>
                <a:latin typeface="Arial Narrow" panose="020B0606020202030204" pitchFamily="34" charset="0"/>
                <a:ea typeface="Tahoma" panose="020B0604030504040204" pitchFamily="34" charset="0"/>
                <a:cs typeface="Tahoma" panose="020B0604030504040204" pitchFamily="34" charset="0"/>
              </a:rPr>
              <a:t>Con scienza e coscienza</a:t>
            </a:r>
          </a:p>
        </p:txBody>
      </p:sp>
    </p:spTree>
    <p:extLst>
      <p:ext uri="{BB962C8B-B14F-4D97-AF65-F5344CB8AC3E}">
        <p14:creationId xmlns:p14="http://schemas.microsoft.com/office/powerpoint/2010/main" val="389026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pic>
        <p:nvPicPr>
          <p:cNvPr id="9" name="Picture 31" descr="torture1--133x198">
            <a:extLst>
              <a:ext uri="{FF2B5EF4-FFF2-40B4-BE49-F238E27FC236}">
                <a16:creationId xmlns:a16="http://schemas.microsoft.com/office/drawing/2014/main" id="{A6BD5A19-E32C-4754-A9AD-E1C656C2F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544" y="1268760"/>
            <a:ext cx="3598912" cy="489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arrotondato 23">
            <a:extLst>
              <a:ext uri="{FF2B5EF4-FFF2-40B4-BE49-F238E27FC236}">
                <a16:creationId xmlns:a16="http://schemas.microsoft.com/office/drawing/2014/main" id="{04A36D98-2DEC-45FE-99B5-C62A3D28BF6E}"/>
              </a:ext>
            </a:extLst>
          </p:cNvPr>
          <p:cNvSpPr/>
          <p:nvPr/>
        </p:nvSpPr>
        <p:spPr>
          <a:xfrm>
            <a:off x="467544" y="2836021"/>
            <a:ext cx="1482826" cy="592979"/>
          </a:xfrm>
          <a:prstGeom prst="roundRect">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r>
              <a:rPr lang="it-IT" altLang="it-IT" sz="2000" dirty="0">
                <a:solidFill>
                  <a:srgbClr val="00396E"/>
                </a:solidFill>
                <a:latin typeface="Arial Narrow" panose="020B0606020202030204" pitchFamily="34" charset="0"/>
                <a:ea typeface="ヒラギノ角ゴ Pro W3" charset="-128"/>
              </a:rPr>
              <a:t>Come si fa?</a:t>
            </a:r>
          </a:p>
        </p:txBody>
      </p:sp>
      <p:sp>
        <p:nvSpPr>
          <p:cNvPr id="11" name="Rettangolo arrotondato 23">
            <a:extLst>
              <a:ext uri="{FF2B5EF4-FFF2-40B4-BE49-F238E27FC236}">
                <a16:creationId xmlns:a16="http://schemas.microsoft.com/office/drawing/2014/main" id="{B361D4A6-89AD-4E7E-8E42-1685333E7347}"/>
              </a:ext>
            </a:extLst>
          </p:cNvPr>
          <p:cNvSpPr/>
          <p:nvPr/>
        </p:nvSpPr>
        <p:spPr>
          <a:xfrm>
            <a:off x="452870" y="4251367"/>
            <a:ext cx="1482826" cy="592979"/>
          </a:xfrm>
          <a:prstGeom prst="roundRect">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it-IT" altLang="it-IT" sz="2000" dirty="0">
                <a:solidFill>
                  <a:schemeClr val="accent2"/>
                </a:solidFill>
                <a:latin typeface="Arial Narrow" panose="020B0606020202030204" pitchFamily="34" charset="0"/>
              </a:rPr>
              <a:t>Funziona</a:t>
            </a:r>
            <a:r>
              <a:rPr lang="it-IT" altLang="it-IT" sz="1800" b="1" dirty="0">
                <a:solidFill>
                  <a:schemeClr val="accent2"/>
                </a:solidFill>
                <a:latin typeface="Arial Narrow" panose="020B0606020202030204" pitchFamily="34" charset="0"/>
              </a:rPr>
              <a:t>?</a:t>
            </a:r>
            <a:endParaRPr lang="it-IT" altLang="it-IT" sz="1800" dirty="0">
              <a:solidFill>
                <a:schemeClr val="accent2"/>
              </a:solidFill>
              <a:latin typeface="Arial Narrow" panose="020B0606020202030204" pitchFamily="34" charset="0"/>
            </a:endParaRPr>
          </a:p>
        </p:txBody>
      </p:sp>
      <p:sp>
        <p:nvSpPr>
          <p:cNvPr id="12" name="Rettangolo arrotondato 23">
            <a:extLst>
              <a:ext uri="{FF2B5EF4-FFF2-40B4-BE49-F238E27FC236}">
                <a16:creationId xmlns:a16="http://schemas.microsoft.com/office/drawing/2014/main" id="{273F69B6-7E30-448A-A1C6-1C34B721D543}"/>
              </a:ext>
            </a:extLst>
          </p:cNvPr>
          <p:cNvSpPr/>
          <p:nvPr/>
        </p:nvSpPr>
        <p:spPr>
          <a:xfrm>
            <a:off x="7193630" y="2831334"/>
            <a:ext cx="1482826" cy="592979"/>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it-IT" altLang="it-IT" sz="2000" dirty="0">
                <a:solidFill>
                  <a:schemeClr val="tx1"/>
                </a:solidFill>
                <a:latin typeface="Arial Narrow" panose="020B0606020202030204" pitchFamily="34" charset="0"/>
                <a:ea typeface="Tahoma" panose="020B0604030504040204" pitchFamily="34" charset="0"/>
                <a:cs typeface="Tahoma" panose="020B0604030504040204" pitchFamily="34" charset="0"/>
              </a:rPr>
              <a:t>Perché si fa?</a:t>
            </a:r>
          </a:p>
        </p:txBody>
      </p:sp>
      <p:sp>
        <p:nvSpPr>
          <p:cNvPr id="13" name="Rettangolo arrotondato 23">
            <a:extLst>
              <a:ext uri="{FF2B5EF4-FFF2-40B4-BE49-F238E27FC236}">
                <a16:creationId xmlns:a16="http://schemas.microsoft.com/office/drawing/2014/main" id="{F405AD2E-0884-474E-8040-658090F38BE6}"/>
              </a:ext>
            </a:extLst>
          </p:cNvPr>
          <p:cNvSpPr/>
          <p:nvPr/>
        </p:nvSpPr>
        <p:spPr>
          <a:xfrm>
            <a:off x="7178956" y="4246680"/>
            <a:ext cx="1482826" cy="592979"/>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it-IT" altLang="it-IT" sz="2000" dirty="0">
                <a:solidFill>
                  <a:schemeClr val="accent2">
                    <a:lumMod val="75000"/>
                  </a:schemeClr>
                </a:solidFill>
                <a:latin typeface="Arial Narrow" panose="020B0606020202030204" pitchFamily="34" charset="0"/>
                <a:ea typeface="Tahoma" panose="020B0604030504040204" pitchFamily="34" charset="0"/>
                <a:cs typeface="Tahoma" panose="020B0604030504040204" pitchFamily="34" charset="0"/>
              </a:rPr>
              <a:t>E’ bene o male?</a:t>
            </a:r>
          </a:p>
        </p:txBody>
      </p:sp>
      <p:sp>
        <p:nvSpPr>
          <p:cNvPr id="14" name="Rettangolo arrotondato 23">
            <a:extLst>
              <a:ext uri="{FF2B5EF4-FFF2-40B4-BE49-F238E27FC236}">
                <a16:creationId xmlns:a16="http://schemas.microsoft.com/office/drawing/2014/main" id="{464889AF-1E42-4FBC-BD1E-47B4FAB5EE6B}"/>
              </a:ext>
            </a:extLst>
          </p:cNvPr>
          <p:cNvSpPr/>
          <p:nvPr/>
        </p:nvSpPr>
        <p:spPr>
          <a:xfrm>
            <a:off x="7193630" y="2836020"/>
            <a:ext cx="1482826" cy="592979"/>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it-IT" altLang="it-IT" sz="2000" dirty="0">
                <a:solidFill>
                  <a:schemeClr val="accent2">
                    <a:lumMod val="75000"/>
                  </a:schemeClr>
                </a:solidFill>
                <a:latin typeface="Arial Narrow" panose="020B0606020202030204" pitchFamily="34" charset="0"/>
                <a:ea typeface="Tahoma" panose="020B0604030504040204" pitchFamily="34" charset="0"/>
                <a:cs typeface="Tahoma" panose="020B0604030504040204" pitchFamily="34" charset="0"/>
              </a:rPr>
              <a:t>Perché si fa?</a:t>
            </a:r>
          </a:p>
        </p:txBody>
      </p:sp>
      <p:sp>
        <p:nvSpPr>
          <p:cNvPr id="4" name="Titolo 3">
            <a:extLst>
              <a:ext uri="{FF2B5EF4-FFF2-40B4-BE49-F238E27FC236}">
                <a16:creationId xmlns:a16="http://schemas.microsoft.com/office/drawing/2014/main" id="{17F67B91-5F91-4EE6-B735-A945BC74B19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629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pic>
        <p:nvPicPr>
          <p:cNvPr id="9" name="Picture 25" descr="Luc11b">
            <a:extLst>
              <a:ext uri="{FF2B5EF4-FFF2-40B4-BE49-F238E27FC236}">
                <a16:creationId xmlns:a16="http://schemas.microsoft.com/office/drawing/2014/main" id="{0C6145C6-8333-475E-AEF0-F256DD1CD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095168"/>
            <a:ext cx="2678832" cy="37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umetto: rettangolo con angoli arrotondati 10">
            <a:extLst>
              <a:ext uri="{FF2B5EF4-FFF2-40B4-BE49-F238E27FC236}">
                <a16:creationId xmlns:a16="http://schemas.microsoft.com/office/drawing/2014/main" id="{27A2A1CE-BCB7-45B1-ABCA-01FADB6E803E}"/>
              </a:ext>
            </a:extLst>
          </p:cNvPr>
          <p:cNvSpPr/>
          <p:nvPr/>
        </p:nvSpPr>
        <p:spPr bwMode="auto">
          <a:xfrm>
            <a:off x="3902224" y="1268760"/>
            <a:ext cx="4692352" cy="2003118"/>
          </a:xfrm>
          <a:prstGeom prst="wedgeRoundRectCallout">
            <a:avLst>
              <a:gd name="adj1" fmla="val -70592"/>
              <a:gd name="adj2" fmla="val 48358"/>
              <a:gd name="adj3" fmla="val 16667"/>
            </a:avLst>
          </a:prstGeom>
          <a:solidFill>
            <a:srgbClr val="FFCC99"/>
          </a:solidFill>
          <a:ln w="57150">
            <a:solidFill>
              <a:srgbClr val="C00000"/>
            </a:solidFill>
          </a:ln>
          <a:effectLst>
            <a:outerShdw blurRad="50800" dist="38100" dir="5400000" algn="t"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15000"/>
              </a:spcBef>
              <a:buFontTx/>
              <a:buNone/>
            </a:pPr>
            <a:r>
              <a:rPr lang="it-IT" altLang="it-IT" sz="2000" dirty="0">
                <a:solidFill>
                  <a:srgbClr val="003366"/>
                </a:solidFill>
                <a:latin typeface="Arial Narrow" panose="020B0606020202030204" pitchFamily="34" charset="0"/>
              </a:rPr>
              <a:t>E’ curioso osservare come anche nella vicenda personale talvolta </a:t>
            </a:r>
          </a:p>
          <a:p>
            <a:pPr eaLnBrk="1" hangingPunct="1">
              <a:lnSpc>
                <a:spcPct val="90000"/>
              </a:lnSpc>
              <a:spcBef>
                <a:spcPct val="15000"/>
              </a:spcBef>
              <a:buFontTx/>
              <a:buNone/>
            </a:pPr>
            <a:r>
              <a:rPr lang="it-IT" altLang="it-IT" sz="2000" dirty="0">
                <a:solidFill>
                  <a:srgbClr val="003366"/>
                </a:solidFill>
                <a:latin typeface="Arial Narrow" panose="020B0606020202030204" pitchFamily="34" charset="0"/>
              </a:rPr>
              <a:t>non riusciamo a fare tesoro dell’esperienza di cui disponiamo,</a:t>
            </a:r>
          </a:p>
          <a:p>
            <a:pPr eaLnBrk="1" hangingPunct="1">
              <a:lnSpc>
                <a:spcPct val="90000"/>
              </a:lnSpc>
              <a:spcBef>
                <a:spcPct val="15000"/>
              </a:spcBef>
              <a:buFontTx/>
              <a:buNone/>
            </a:pPr>
            <a:r>
              <a:rPr lang="it-IT" altLang="it-IT" sz="2000" dirty="0">
                <a:solidFill>
                  <a:srgbClr val="003366"/>
                </a:solidFill>
                <a:latin typeface="Arial Narrow" panose="020B0606020202030204" pitchFamily="34" charset="0"/>
              </a:rPr>
              <a:t>non riusciamo a trasferire competenze da un settore di applicazione all’altro. </a:t>
            </a:r>
            <a:endParaRPr lang="it-IT" altLang="it-IT" sz="2000" i="1" dirty="0">
              <a:solidFill>
                <a:srgbClr val="003366"/>
              </a:solidFill>
              <a:latin typeface="Arial Narrow" panose="020B0606020202030204" pitchFamily="34" charset="0"/>
            </a:endParaRPr>
          </a:p>
        </p:txBody>
      </p:sp>
      <p:sp>
        <p:nvSpPr>
          <p:cNvPr id="4" name="Titolo 3">
            <a:extLst>
              <a:ext uri="{FF2B5EF4-FFF2-40B4-BE49-F238E27FC236}">
                <a16:creationId xmlns:a16="http://schemas.microsoft.com/office/drawing/2014/main" id="{024FB610-4490-4932-A1D2-2C0C7628816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99508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graphicFrame>
        <p:nvGraphicFramePr>
          <p:cNvPr id="9" name="Object 30">
            <a:extLst>
              <a:ext uri="{FF2B5EF4-FFF2-40B4-BE49-F238E27FC236}">
                <a16:creationId xmlns:a16="http://schemas.microsoft.com/office/drawing/2014/main" id="{54331B37-8289-418A-9495-635A9975A3FF}"/>
              </a:ext>
            </a:extLst>
          </p:cNvPr>
          <p:cNvGraphicFramePr>
            <a:graphicFrameLocks noChangeAspect="1"/>
          </p:cNvGraphicFramePr>
          <p:nvPr>
            <p:extLst>
              <p:ext uri="{D42A27DB-BD31-4B8C-83A1-F6EECF244321}">
                <p14:modId xmlns:p14="http://schemas.microsoft.com/office/powerpoint/2010/main" val="2676620609"/>
              </p:ext>
            </p:extLst>
          </p:nvPr>
        </p:nvGraphicFramePr>
        <p:xfrm>
          <a:off x="2322513" y="2264860"/>
          <a:ext cx="908640" cy="1392740"/>
        </p:xfrm>
        <a:graphic>
          <a:graphicData uri="http://schemas.openxmlformats.org/presentationml/2006/ole">
            <mc:AlternateContent xmlns:mc="http://schemas.openxmlformats.org/markup-compatibility/2006">
              <mc:Choice xmlns:v="urn:schemas-microsoft-com:vml" Requires="v">
                <p:oleObj spid="_x0000_s16450" name="Fotografia Photo Editor" r:id="rId4" imgW="2123810" imgH="3258005" progId="MSPhotoEd.3">
                  <p:embed/>
                </p:oleObj>
              </mc:Choice>
              <mc:Fallback>
                <p:oleObj name="Fotografia Photo Editor" r:id="rId4" imgW="2123810" imgH="3258005" progId="MSPhotoEd.3">
                  <p:embed/>
                  <p:pic>
                    <p:nvPicPr>
                      <p:cNvPr id="20510" name="Object 30">
                        <a:extLst>
                          <a:ext uri="{FF2B5EF4-FFF2-40B4-BE49-F238E27FC236}">
                            <a16:creationId xmlns:a16="http://schemas.microsoft.com/office/drawing/2014/main" id="{3980788E-4DA6-4D90-BD93-B797F7EB9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513" y="2264860"/>
                        <a:ext cx="908640" cy="1392740"/>
                      </a:xfrm>
                      <a:prstGeom prst="rect">
                        <a:avLst/>
                      </a:prstGeom>
                      <a:noFill/>
                      <a:ln>
                        <a:noFill/>
                      </a:ln>
                      <a:effectLst/>
                    </p:spPr>
                  </p:pic>
                </p:oleObj>
              </mc:Fallback>
            </mc:AlternateContent>
          </a:graphicData>
        </a:graphic>
      </p:graphicFrame>
      <p:graphicFrame>
        <p:nvGraphicFramePr>
          <p:cNvPr id="10" name="Object 31">
            <a:extLst>
              <a:ext uri="{FF2B5EF4-FFF2-40B4-BE49-F238E27FC236}">
                <a16:creationId xmlns:a16="http://schemas.microsoft.com/office/drawing/2014/main" id="{A5187CE9-7A5D-4CED-B9CE-F6C71597EE33}"/>
              </a:ext>
            </a:extLst>
          </p:cNvPr>
          <p:cNvGraphicFramePr>
            <a:graphicFrameLocks noChangeAspect="1"/>
          </p:cNvGraphicFramePr>
          <p:nvPr>
            <p:extLst>
              <p:ext uri="{D42A27DB-BD31-4B8C-83A1-F6EECF244321}">
                <p14:modId xmlns:p14="http://schemas.microsoft.com/office/powerpoint/2010/main" val="197059803"/>
              </p:ext>
            </p:extLst>
          </p:nvPr>
        </p:nvGraphicFramePr>
        <p:xfrm>
          <a:off x="4114800" y="2479091"/>
          <a:ext cx="1979157" cy="1029284"/>
        </p:xfrm>
        <a:graphic>
          <a:graphicData uri="http://schemas.openxmlformats.org/presentationml/2006/ole">
            <mc:AlternateContent xmlns:mc="http://schemas.openxmlformats.org/markup-compatibility/2006">
              <mc:Choice xmlns:v="urn:schemas-microsoft-com:vml" Requires="v">
                <p:oleObj spid="_x0000_s16451" name="Fotografia Photo Editor" r:id="rId6" imgW="3809524" imgH="1980952" progId="MSPhotoEd.3">
                  <p:embed/>
                </p:oleObj>
              </mc:Choice>
              <mc:Fallback>
                <p:oleObj name="Fotografia Photo Editor" r:id="rId6" imgW="3809524" imgH="1980952" progId="MSPhotoEd.3">
                  <p:embed/>
                  <p:pic>
                    <p:nvPicPr>
                      <p:cNvPr id="20511" name="Object 31">
                        <a:extLst>
                          <a:ext uri="{FF2B5EF4-FFF2-40B4-BE49-F238E27FC236}">
                            <a16:creationId xmlns:a16="http://schemas.microsoft.com/office/drawing/2014/main" id="{88F74272-6D6C-48CF-A48F-8F21585420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479091"/>
                        <a:ext cx="1979157" cy="1029284"/>
                      </a:xfrm>
                      <a:prstGeom prst="rect">
                        <a:avLst/>
                      </a:prstGeom>
                      <a:noFill/>
                      <a:ln>
                        <a:noFill/>
                      </a:ln>
                      <a:effectLst/>
                    </p:spPr>
                  </p:pic>
                </p:oleObj>
              </mc:Fallback>
            </mc:AlternateContent>
          </a:graphicData>
        </a:graphic>
      </p:graphicFrame>
      <p:sp>
        <p:nvSpPr>
          <p:cNvPr id="12" name="Text Box 33">
            <a:extLst>
              <a:ext uri="{FF2B5EF4-FFF2-40B4-BE49-F238E27FC236}">
                <a16:creationId xmlns:a16="http://schemas.microsoft.com/office/drawing/2014/main" id="{85AD6A70-ED2B-473C-8AF6-E4DBEFA356D4}"/>
              </a:ext>
            </a:extLst>
          </p:cNvPr>
          <p:cNvSpPr txBox="1">
            <a:spLocks noChangeArrowheads="1"/>
          </p:cNvSpPr>
          <p:nvPr/>
        </p:nvSpPr>
        <p:spPr bwMode="auto">
          <a:xfrm>
            <a:off x="3413125" y="3037096"/>
            <a:ext cx="426069" cy="400110"/>
          </a:xfrm>
          <a:prstGeom prst="rect">
            <a:avLst/>
          </a:prstGeom>
          <a:noFill/>
          <a:ln w="9525">
            <a:noFill/>
            <a:miter lim="800000"/>
            <a:headEnd/>
            <a:tailEnd/>
          </a:ln>
          <a:effectLst/>
        </p:spPr>
        <p:txBody>
          <a:bodyPr wrap="square">
            <a:spAutoFit/>
          </a:bodyPr>
          <a:lstStyle/>
          <a:p>
            <a:pPr>
              <a:defRPr/>
            </a:pPr>
            <a:r>
              <a:rPr lang="it-IT" sz="2000">
                <a:solidFill>
                  <a:schemeClr val="tx1"/>
                </a:solidFill>
                <a:effectLst>
                  <a:outerShdw blurRad="38100" dist="38100" dir="2700000" algn="tl">
                    <a:srgbClr val="C0C0C0"/>
                  </a:outerShdw>
                </a:effectLst>
                <a:latin typeface="Arial Narrow" panose="020B0606020202030204" pitchFamily="34" charset="0"/>
              </a:rPr>
              <a:t>+</a:t>
            </a:r>
          </a:p>
        </p:txBody>
      </p:sp>
      <p:sp>
        <p:nvSpPr>
          <p:cNvPr id="13" name="Text Box 34">
            <a:extLst>
              <a:ext uri="{FF2B5EF4-FFF2-40B4-BE49-F238E27FC236}">
                <a16:creationId xmlns:a16="http://schemas.microsoft.com/office/drawing/2014/main" id="{DBF38624-E6AF-471D-964C-B31A2CA55209}"/>
              </a:ext>
            </a:extLst>
          </p:cNvPr>
          <p:cNvSpPr txBox="1">
            <a:spLocks noChangeArrowheads="1"/>
          </p:cNvSpPr>
          <p:nvPr/>
        </p:nvSpPr>
        <p:spPr bwMode="auto">
          <a:xfrm>
            <a:off x="6384925" y="2960896"/>
            <a:ext cx="881153" cy="400110"/>
          </a:xfrm>
          <a:prstGeom prst="rect">
            <a:avLst/>
          </a:prstGeom>
          <a:noFill/>
          <a:ln w="9525">
            <a:noFill/>
            <a:miter lim="800000"/>
            <a:headEnd/>
            <a:tailEnd/>
          </a:ln>
          <a:effectLst/>
        </p:spPr>
        <p:txBody>
          <a:bodyPr wrap="square">
            <a:spAutoFit/>
          </a:bodyPr>
          <a:lstStyle/>
          <a:p>
            <a:pPr>
              <a:defRPr/>
            </a:pPr>
            <a:r>
              <a:rPr lang="it-IT" sz="2000">
                <a:solidFill>
                  <a:schemeClr val="tx1"/>
                </a:solidFill>
                <a:effectLst>
                  <a:outerShdw blurRad="38100" dist="38100" dir="2700000" algn="tl">
                    <a:srgbClr val="C0C0C0"/>
                  </a:outerShdw>
                </a:effectLst>
                <a:latin typeface="Arial Narrow" panose="020B0606020202030204" pitchFamily="34" charset="0"/>
              </a:rPr>
              <a:t>= 6?</a:t>
            </a:r>
          </a:p>
        </p:txBody>
      </p:sp>
      <p:sp>
        <p:nvSpPr>
          <p:cNvPr id="14" name="Text Box 35">
            <a:extLst>
              <a:ext uri="{FF2B5EF4-FFF2-40B4-BE49-F238E27FC236}">
                <a16:creationId xmlns:a16="http://schemas.microsoft.com/office/drawing/2014/main" id="{9AD2ACC7-9C2E-4B38-8595-6739D84C5D95}"/>
              </a:ext>
            </a:extLst>
          </p:cNvPr>
          <p:cNvSpPr txBox="1">
            <a:spLocks noChangeArrowheads="1"/>
          </p:cNvSpPr>
          <p:nvPr/>
        </p:nvSpPr>
        <p:spPr bwMode="auto">
          <a:xfrm>
            <a:off x="746125" y="2960896"/>
            <a:ext cx="1270570" cy="400110"/>
          </a:xfrm>
          <a:prstGeom prst="rect">
            <a:avLst/>
          </a:prstGeom>
          <a:noFill/>
          <a:ln w="9525">
            <a:noFill/>
            <a:miter lim="800000"/>
            <a:headEnd/>
            <a:tailEnd/>
          </a:ln>
          <a:effectLst/>
        </p:spPr>
        <p:txBody>
          <a:bodyPr wrap="square">
            <a:spAutoFit/>
          </a:bodyPr>
          <a:lstStyle/>
          <a:p>
            <a:pPr>
              <a:defRPr/>
            </a:pPr>
            <a:r>
              <a:rPr lang="it-IT" sz="2000">
                <a:solidFill>
                  <a:schemeClr val="tx1"/>
                </a:solidFill>
                <a:effectLst>
                  <a:outerShdw blurRad="38100" dist="38100" dir="2700000" algn="tl">
                    <a:srgbClr val="C0C0C0"/>
                  </a:outerShdw>
                </a:effectLst>
                <a:latin typeface="Arial Narrow" panose="020B0606020202030204" pitchFamily="34" charset="0"/>
              </a:rPr>
              <a:t>somma</a:t>
            </a:r>
          </a:p>
        </p:txBody>
      </p:sp>
      <p:sp>
        <p:nvSpPr>
          <p:cNvPr id="15" name="Text Box 36">
            <a:extLst>
              <a:ext uri="{FF2B5EF4-FFF2-40B4-BE49-F238E27FC236}">
                <a16:creationId xmlns:a16="http://schemas.microsoft.com/office/drawing/2014/main" id="{8CF266EE-CE2C-4718-A5EF-136A58B875C7}"/>
              </a:ext>
            </a:extLst>
          </p:cNvPr>
          <p:cNvSpPr txBox="1">
            <a:spLocks noChangeArrowheads="1"/>
          </p:cNvSpPr>
          <p:nvPr/>
        </p:nvSpPr>
        <p:spPr bwMode="auto">
          <a:xfrm>
            <a:off x="822325" y="5018296"/>
            <a:ext cx="1481313" cy="400110"/>
          </a:xfrm>
          <a:prstGeom prst="rect">
            <a:avLst/>
          </a:prstGeom>
          <a:noFill/>
          <a:ln w="9525">
            <a:noFill/>
            <a:miter lim="800000"/>
            <a:headEnd/>
            <a:tailEnd/>
          </a:ln>
          <a:effectLst/>
        </p:spPr>
        <p:txBody>
          <a:bodyPr wrap="square">
            <a:spAutoFit/>
          </a:bodyPr>
          <a:lstStyle/>
          <a:p>
            <a:pPr>
              <a:defRPr/>
            </a:pPr>
            <a:r>
              <a:rPr lang="it-IT" sz="2000">
                <a:solidFill>
                  <a:schemeClr val="tx1"/>
                </a:solidFill>
                <a:effectLst>
                  <a:outerShdw blurRad="38100" dist="38100" dir="2700000" algn="tl">
                    <a:srgbClr val="C0C0C0"/>
                  </a:outerShdw>
                </a:effectLst>
                <a:latin typeface="Arial Narrow" panose="020B0606020202030204" pitchFamily="34" charset="0"/>
              </a:rPr>
              <a:t>divisione</a:t>
            </a:r>
          </a:p>
        </p:txBody>
      </p:sp>
      <p:graphicFrame>
        <p:nvGraphicFramePr>
          <p:cNvPr id="16" name="Object 37">
            <a:extLst>
              <a:ext uri="{FF2B5EF4-FFF2-40B4-BE49-F238E27FC236}">
                <a16:creationId xmlns:a16="http://schemas.microsoft.com/office/drawing/2014/main" id="{A7C6995D-799D-4A00-92E7-AE35F2E90949}"/>
              </a:ext>
            </a:extLst>
          </p:cNvPr>
          <p:cNvGraphicFramePr>
            <a:graphicFrameLocks noChangeAspect="1"/>
          </p:cNvGraphicFramePr>
          <p:nvPr>
            <p:extLst>
              <p:ext uri="{D42A27DB-BD31-4B8C-83A1-F6EECF244321}">
                <p14:modId xmlns:p14="http://schemas.microsoft.com/office/powerpoint/2010/main" val="1537005719"/>
              </p:ext>
            </p:extLst>
          </p:nvPr>
        </p:nvGraphicFramePr>
        <p:xfrm>
          <a:off x="2438400" y="4395562"/>
          <a:ext cx="859773" cy="1319438"/>
        </p:xfrm>
        <a:graphic>
          <a:graphicData uri="http://schemas.openxmlformats.org/presentationml/2006/ole">
            <mc:AlternateContent xmlns:mc="http://schemas.openxmlformats.org/markup-compatibility/2006">
              <mc:Choice xmlns:v="urn:schemas-microsoft-com:vml" Requires="v">
                <p:oleObj spid="_x0000_s16452" name="Fotografia Photo Editor" r:id="rId8" imgW="2123810" imgH="3258005" progId="MSPhotoEd.3">
                  <p:embed/>
                </p:oleObj>
              </mc:Choice>
              <mc:Fallback>
                <p:oleObj name="Fotografia Photo Editor" r:id="rId8" imgW="2123810" imgH="3258005" progId="MSPhotoEd.3">
                  <p:embed/>
                  <p:pic>
                    <p:nvPicPr>
                      <p:cNvPr id="20517" name="Object 37">
                        <a:extLst>
                          <a:ext uri="{FF2B5EF4-FFF2-40B4-BE49-F238E27FC236}">
                            <a16:creationId xmlns:a16="http://schemas.microsoft.com/office/drawing/2014/main" id="{C675ADAA-357D-4E7C-A98B-68760F89C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395562"/>
                        <a:ext cx="859773" cy="1319438"/>
                      </a:xfrm>
                      <a:prstGeom prst="rect">
                        <a:avLst/>
                      </a:prstGeom>
                      <a:noFill/>
                      <a:ln>
                        <a:noFill/>
                      </a:ln>
                      <a:effectLst/>
                    </p:spPr>
                  </p:pic>
                </p:oleObj>
              </mc:Fallback>
            </mc:AlternateContent>
          </a:graphicData>
        </a:graphic>
      </p:graphicFrame>
      <p:sp>
        <p:nvSpPr>
          <p:cNvPr id="17" name="Text Box 38">
            <a:extLst>
              <a:ext uri="{FF2B5EF4-FFF2-40B4-BE49-F238E27FC236}">
                <a16:creationId xmlns:a16="http://schemas.microsoft.com/office/drawing/2014/main" id="{412836E6-E7D7-4B39-A64B-8816C13B7879}"/>
              </a:ext>
            </a:extLst>
          </p:cNvPr>
          <p:cNvSpPr txBox="1">
            <a:spLocks noChangeArrowheads="1"/>
          </p:cNvSpPr>
          <p:nvPr/>
        </p:nvSpPr>
        <p:spPr bwMode="auto">
          <a:xfrm>
            <a:off x="3505200" y="5037346"/>
            <a:ext cx="426069" cy="400110"/>
          </a:xfrm>
          <a:prstGeom prst="rect">
            <a:avLst/>
          </a:prstGeom>
          <a:noFill/>
          <a:ln w="9525">
            <a:noFill/>
            <a:miter lim="800000"/>
            <a:headEnd/>
            <a:tailEnd/>
          </a:ln>
          <a:effectLst/>
        </p:spPr>
        <p:txBody>
          <a:bodyPr wrap="square">
            <a:spAutoFit/>
          </a:bodyPr>
          <a:lstStyle/>
          <a:p>
            <a:pPr>
              <a:defRPr/>
            </a:pPr>
            <a:r>
              <a:rPr lang="it-IT" sz="2000">
                <a:solidFill>
                  <a:schemeClr val="tx1"/>
                </a:solidFill>
                <a:effectLst>
                  <a:outerShdw blurRad="38100" dist="38100" dir="2700000" algn="tl">
                    <a:srgbClr val="C0C0C0"/>
                  </a:outerShdw>
                </a:effectLst>
                <a:latin typeface="Arial Narrow" panose="020B0606020202030204" pitchFamily="34" charset="0"/>
              </a:rPr>
              <a:t>+</a:t>
            </a:r>
          </a:p>
        </p:txBody>
      </p:sp>
      <p:graphicFrame>
        <p:nvGraphicFramePr>
          <p:cNvPr id="18" name="Object 39">
            <a:extLst>
              <a:ext uri="{FF2B5EF4-FFF2-40B4-BE49-F238E27FC236}">
                <a16:creationId xmlns:a16="http://schemas.microsoft.com/office/drawing/2014/main" id="{D6339E90-3686-4FB8-806C-CE0E432E6962}"/>
              </a:ext>
            </a:extLst>
          </p:cNvPr>
          <p:cNvGraphicFramePr>
            <a:graphicFrameLocks noChangeAspect="1"/>
          </p:cNvGraphicFramePr>
          <p:nvPr>
            <p:extLst>
              <p:ext uri="{D42A27DB-BD31-4B8C-83A1-F6EECF244321}">
                <p14:modId xmlns:p14="http://schemas.microsoft.com/office/powerpoint/2010/main" val="470797530"/>
              </p:ext>
            </p:extLst>
          </p:nvPr>
        </p:nvGraphicFramePr>
        <p:xfrm>
          <a:off x="4191000" y="4536491"/>
          <a:ext cx="1979157" cy="1029284"/>
        </p:xfrm>
        <a:graphic>
          <a:graphicData uri="http://schemas.openxmlformats.org/presentationml/2006/ole">
            <mc:AlternateContent xmlns:mc="http://schemas.openxmlformats.org/markup-compatibility/2006">
              <mc:Choice xmlns:v="urn:schemas-microsoft-com:vml" Requires="v">
                <p:oleObj spid="_x0000_s16453" name="Fotografia Photo Editor" r:id="rId9" imgW="3809524" imgH="1980952" progId="MSPhotoEd.3">
                  <p:embed/>
                </p:oleObj>
              </mc:Choice>
              <mc:Fallback>
                <p:oleObj name="Fotografia Photo Editor" r:id="rId9" imgW="3809524" imgH="1980952" progId="MSPhotoEd.3">
                  <p:embed/>
                  <p:pic>
                    <p:nvPicPr>
                      <p:cNvPr id="20519" name="Object 39">
                        <a:extLst>
                          <a:ext uri="{FF2B5EF4-FFF2-40B4-BE49-F238E27FC236}">
                            <a16:creationId xmlns:a16="http://schemas.microsoft.com/office/drawing/2014/main" id="{8D78D580-6BC9-4BEA-BDC5-0552319994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536491"/>
                        <a:ext cx="1979157" cy="1029284"/>
                      </a:xfrm>
                      <a:prstGeom prst="rect">
                        <a:avLst/>
                      </a:prstGeom>
                      <a:noFill/>
                      <a:ln>
                        <a:noFill/>
                      </a:ln>
                      <a:effectLst/>
                    </p:spPr>
                  </p:pic>
                </p:oleObj>
              </mc:Fallback>
            </mc:AlternateContent>
          </a:graphicData>
        </a:graphic>
      </p:graphicFrame>
      <p:sp>
        <p:nvSpPr>
          <p:cNvPr id="19" name="Text Box 40">
            <a:extLst>
              <a:ext uri="{FF2B5EF4-FFF2-40B4-BE49-F238E27FC236}">
                <a16:creationId xmlns:a16="http://schemas.microsoft.com/office/drawing/2014/main" id="{6D42F4C1-0887-4AC5-97BD-A74D808773CF}"/>
              </a:ext>
            </a:extLst>
          </p:cNvPr>
          <p:cNvSpPr txBox="1">
            <a:spLocks noChangeArrowheads="1"/>
          </p:cNvSpPr>
          <p:nvPr/>
        </p:nvSpPr>
        <p:spPr bwMode="auto">
          <a:xfrm>
            <a:off x="6553201" y="5037346"/>
            <a:ext cx="1305694" cy="400110"/>
          </a:xfrm>
          <a:prstGeom prst="rect">
            <a:avLst/>
          </a:prstGeom>
          <a:noFill/>
          <a:ln w="9525">
            <a:noFill/>
            <a:miter lim="800000"/>
            <a:headEnd/>
            <a:tailEnd/>
          </a:ln>
          <a:effectLst/>
        </p:spPr>
        <p:txBody>
          <a:bodyPr wrap="square">
            <a:spAutoFit/>
          </a:bodyPr>
          <a:lstStyle/>
          <a:p>
            <a:pPr>
              <a:defRPr/>
            </a:pPr>
            <a:r>
              <a:rPr lang="it-IT" sz="2000">
                <a:solidFill>
                  <a:schemeClr val="tx1"/>
                </a:solidFill>
                <a:effectLst>
                  <a:outerShdw blurRad="38100" dist="38100" dir="2700000" algn="tl">
                    <a:srgbClr val="C0C0C0"/>
                  </a:outerShdw>
                </a:effectLst>
                <a:latin typeface="Arial Narrow" panose="020B0606020202030204" pitchFamily="34" charset="0"/>
              </a:rPr>
              <a:t>/2 = 3?</a:t>
            </a:r>
          </a:p>
        </p:txBody>
      </p:sp>
      <p:sp>
        <p:nvSpPr>
          <p:cNvPr id="20" name="AutoShape 42">
            <a:extLst>
              <a:ext uri="{FF2B5EF4-FFF2-40B4-BE49-F238E27FC236}">
                <a16:creationId xmlns:a16="http://schemas.microsoft.com/office/drawing/2014/main" id="{8271AC9C-C8B7-4867-AB7A-378142D4C795}"/>
              </a:ext>
            </a:extLst>
          </p:cNvPr>
          <p:cNvSpPr>
            <a:spLocks/>
          </p:cNvSpPr>
          <p:nvPr/>
        </p:nvSpPr>
        <p:spPr bwMode="auto">
          <a:xfrm>
            <a:off x="2105367" y="4360905"/>
            <a:ext cx="126006" cy="1319438"/>
          </a:xfrm>
          <a:prstGeom prst="leftBracket">
            <a:avLst>
              <a:gd name="adj" fmla="val 10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2000">
              <a:solidFill>
                <a:srgbClr val="000000"/>
              </a:solidFill>
              <a:latin typeface="Arial Narrow" panose="020B0606020202030204" pitchFamily="34" charset="0"/>
            </a:endParaRPr>
          </a:p>
        </p:txBody>
      </p:sp>
      <p:sp>
        <p:nvSpPr>
          <p:cNvPr id="21" name="AutoShape 43">
            <a:extLst>
              <a:ext uri="{FF2B5EF4-FFF2-40B4-BE49-F238E27FC236}">
                <a16:creationId xmlns:a16="http://schemas.microsoft.com/office/drawing/2014/main" id="{6E8E1C72-DAA6-4EF7-9A33-306357C8B438}"/>
              </a:ext>
            </a:extLst>
          </p:cNvPr>
          <p:cNvSpPr>
            <a:spLocks/>
          </p:cNvSpPr>
          <p:nvPr/>
        </p:nvSpPr>
        <p:spPr bwMode="auto">
          <a:xfrm flipH="1">
            <a:off x="6283283" y="4437009"/>
            <a:ext cx="146604" cy="1128766"/>
          </a:xfrm>
          <a:prstGeom prst="leftBracket">
            <a:avLst>
              <a:gd name="adj" fmla="val 10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2000">
              <a:solidFill>
                <a:srgbClr val="000000"/>
              </a:solidFill>
              <a:latin typeface="Arial Narrow" panose="020B0606020202030204" pitchFamily="34" charset="0"/>
            </a:endParaRPr>
          </a:p>
        </p:txBody>
      </p:sp>
      <p:sp>
        <p:nvSpPr>
          <p:cNvPr id="22" name="Rettangolo arrotondato 23">
            <a:extLst>
              <a:ext uri="{FF2B5EF4-FFF2-40B4-BE49-F238E27FC236}">
                <a16:creationId xmlns:a16="http://schemas.microsoft.com/office/drawing/2014/main" id="{00DD3625-375A-4432-B86D-E25DB60657ED}"/>
              </a:ext>
            </a:extLst>
          </p:cNvPr>
          <p:cNvSpPr/>
          <p:nvPr/>
        </p:nvSpPr>
        <p:spPr>
          <a:xfrm>
            <a:off x="539552" y="1344432"/>
            <a:ext cx="7930331" cy="592979"/>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altLang="it-IT" sz="2000" dirty="0">
                <a:solidFill>
                  <a:schemeClr val="accent2">
                    <a:lumMod val="75000"/>
                  </a:schemeClr>
                </a:solidFill>
                <a:latin typeface="Arial Narrow" panose="020B0606020202030204" pitchFamily="34" charset="0"/>
              </a:rPr>
              <a:t>E’ noto che i dati relativi a scale nominali non consentono talune operazioni.</a:t>
            </a:r>
          </a:p>
        </p:txBody>
      </p:sp>
      <p:sp>
        <p:nvSpPr>
          <p:cNvPr id="2" name="Rettangolo 1">
            <a:extLst>
              <a:ext uri="{FF2B5EF4-FFF2-40B4-BE49-F238E27FC236}">
                <a16:creationId xmlns:a16="http://schemas.microsoft.com/office/drawing/2014/main" id="{8ACA2A7A-B493-4FB5-B34E-99D19C981246}"/>
              </a:ext>
            </a:extLst>
          </p:cNvPr>
          <p:cNvSpPr/>
          <p:nvPr/>
        </p:nvSpPr>
        <p:spPr>
          <a:xfrm>
            <a:off x="436133" y="544667"/>
            <a:ext cx="6726667" cy="400110"/>
          </a:xfrm>
          <a:prstGeom prst="rect">
            <a:avLst/>
          </a:prstGeom>
        </p:spPr>
        <p:txBody>
          <a:bodyPr wrap="square">
            <a:spAutoFit/>
          </a:bodyPr>
          <a:lstStyle/>
          <a:p>
            <a:pPr>
              <a:defRPr/>
            </a:pPr>
            <a:r>
              <a:rPr lang="it-IT" sz="2000" b="1" dirty="0">
                <a:solidFill>
                  <a:schemeClr val="accent2">
                    <a:lumMod val="75000"/>
                  </a:schemeClr>
                </a:solidFill>
                <a:effectLst>
                  <a:outerShdw blurRad="38100" dist="38100" dir="2700000" algn="tl">
                    <a:srgbClr val="C0C0C0"/>
                  </a:outerShdw>
                </a:effectLst>
                <a:latin typeface="Arial Narrow" panose="020B0606020202030204" pitchFamily="34" charset="0"/>
                <a:cs typeface="Times New Roman" pitchFamily="18" charset="0"/>
              </a:rPr>
              <a:t>Spesso disponiamo di conoscenze  che non utilizziamo </a:t>
            </a:r>
            <a:endParaRPr lang="en-US" sz="2000" dirty="0">
              <a:solidFill>
                <a:schemeClr val="accent2">
                  <a:lumMod val="75000"/>
                </a:schemeClr>
              </a:solidFill>
              <a:effectLst>
                <a:outerShdw blurRad="38100" dist="38100" dir="2700000" algn="tl">
                  <a:srgbClr val="C0C0C0"/>
                </a:outerShdw>
              </a:effectLst>
              <a:latin typeface="Arial Narrow" panose="020B0606020202030204" pitchFamily="34" charset="0"/>
            </a:endParaRPr>
          </a:p>
        </p:txBody>
      </p:sp>
      <p:sp>
        <p:nvSpPr>
          <p:cNvPr id="5" name="Titolo 4">
            <a:extLst>
              <a:ext uri="{FF2B5EF4-FFF2-40B4-BE49-F238E27FC236}">
                <a16:creationId xmlns:a16="http://schemas.microsoft.com/office/drawing/2014/main" id="{5D5BCB71-8400-4DF3-98AB-84392F71C58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16202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pic>
        <p:nvPicPr>
          <p:cNvPr id="9" name="Picture 30" descr="interroga1">
            <a:extLst>
              <a:ext uri="{FF2B5EF4-FFF2-40B4-BE49-F238E27FC236}">
                <a16:creationId xmlns:a16="http://schemas.microsoft.com/office/drawing/2014/main" id="{CAA50A5E-C340-440F-BA32-692322924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19200"/>
            <a:ext cx="307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 descr="interroga1">
            <a:extLst>
              <a:ext uri="{FF2B5EF4-FFF2-40B4-BE49-F238E27FC236}">
                <a16:creationId xmlns:a16="http://schemas.microsoft.com/office/drawing/2014/main" id="{24DD0112-D4D6-4CB8-8796-606A88969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222159"/>
            <a:ext cx="307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2">
            <a:extLst>
              <a:ext uri="{FF2B5EF4-FFF2-40B4-BE49-F238E27FC236}">
                <a16:creationId xmlns:a16="http://schemas.microsoft.com/office/drawing/2014/main" id="{D56FA740-8AE9-48CA-8F20-85ECADFC2F4E}"/>
              </a:ext>
            </a:extLst>
          </p:cNvPr>
          <p:cNvSpPr txBox="1">
            <a:spLocks noChangeArrowheads="1"/>
          </p:cNvSpPr>
          <p:nvPr/>
        </p:nvSpPr>
        <p:spPr bwMode="auto">
          <a:xfrm>
            <a:off x="746125" y="1350963"/>
            <a:ext cx="2682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600" b="1">
                <a:solidFill>
                  <a:schemeClr val="accent2">
                    <a:lumMod val="75000"/>
                  </a:schemeClr>
                </a:solidFill>
                <a:latin typeface="Arial Narrow" panose="020B0606020202030204" pitchFamily="34" charset="0"/>
              </a:rPr>
              <a:t>Dimmi come si calcola l’area del quadrato ?</a:t>
            </a:r>
          </a:p>
        </p:txBody>
      </p:sp>
      <p:sp>
        <p:nvSpPr>
          <p:cNvPr id="12" name="Text Box 33">
            <a:extLst>
              <a:ext uri="{FF2B5EF4-FFF2-40B4-BE49-F238E27FC236}">
                <a16:creationId xmlns:a16="http://schemas.microsoft.com/office/drawing/2014/main" id="{86E2A765-577B-4BDE-BF86-996D66CC414F}"/>
              </a:ext>
            </a:extLst>
          </p:cNvPr>
          <p:cNvSpPr txBox="1">
            <a:spLocks noChangeArrowheads="1"/>
          </p:cNvSpPr>
          <p:nvPr/>
        </p:nvSpPr>
        <p:spPr bwMode="auto">
          <a:xfrm>
            <a:off x="1676400" y="2133600"/>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b="1">
                <a:solidFill>
                  <a:schemeClr val="accent2">
                    <a:lumMod val="75000"/>
                  </a:schemeClr>
                </a:solidFill>
                <a:latin typeface="Arial Narrow" panose="020B0606020202030204" pitchFamily="34" charset="0"/>
              </a:rPr>
              <a:t>Risponderò solo alla presenza del mio geometra</a:t>
            </a:r>
          </a:p>
        </p:txBody>
      </p:sp>
      <p:sp>
        <p:nvSpPr>
          <p:cNvPr id="13" name="Text Box 34">
            <a:extLst>
              <a:ext uri="{FF2B5EF4-FFF2-40B4-BE49-F238E27FC236}">
                <a16:creationId xmlns:a16="http://schemas.microsoft.com/office/drawing/2014/main" id="{C5BAB7A3-AB33-4C22-8BB1-ED701900B1A3}"/>
              </a:ext>
            </a:extLst>
          </p:cNvPr>
          <p:cNvSpPr txBox="1">
            <a:spLocks noChangeArrowheads="1"/>
          </p:cNvSpPr>
          <p:nvPr/>
        </p:nvSpPr>
        <p:spPr bwMode="auto">
          <a:xfrm>
            <a:off x="3962400" y="1371600"/>
            <a:ext cx="2682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600" b="1">
                <a:solidFill>
                  <a:schemeClr val="accent2">
                    <a:lumMod val="75000"/>
                  </a:schemeClr>
                </a:solidFill>
                <a:latin typeface="Arial Narrow" panose="020B0606020202030204" pitchFamily="34" charset="0"/>
              </a:rPr>
              <a:t>Parlami della sfera…</a:t>
            </a:r>
          </a:p>
        </p:txBody>
      </p:sp>
      <p:sp>
        <p:nvSpPr>
          <p:cNvPr id="14" name="Text Box 35">
            <a:extLst>
              <a:ext uri="{FF2B5EF4-FFF2-40B4-BE49-F238E27FC236}">
                <a16:creationId xmlns:a16="http://schemas.microsoft.com/office/drawing/2014/main" id="{248E9B16-DB65-4DB3-A678-9B51259A4D90}"/>
              </a:ext>
            </a:extLst>
          </p:cNvPr>
          <p:cNvSpPr txBox="1">
            <a:spLocks noChangeArrowheads="1"/>
          </p:cNvSpPr>
          <p:nvPr/>
        </p:nvSpPr>
        <p:spPr bwMode="auto">
          <a:xfrm>
            <a:off x="4800600" y="2057400"/>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b="1">
                <a:solidFill>
                  <a:schemeClr val="accent2">
                    <a:lumMod val="75000"/>
                  </a:schemeClr>
                </a:solidFill>
                <a:latin typeface="Arial Narrow" panose="020B0606020202030204" pitchFamily="34" charset="0"/>
              </a:rPr>
              <a:t>Il volume è 4/3пr</a:t>
            </a:r>
            <a:r>
              <a:rPr lang="it-IT" altLang="it-IT" sz="1600" b="1" baseline="30000">
                <a:solidFill>
                  <a:schemeClr val="accent2">
                    <a:lumMod val="75000"/>
                  </a:schemeClr>
                </a:solidFill>
                <a:latin typeface="Arial Narrow" panose="020B0606020202030204" pitchFamily="34" charset="0"/>
              </a:rPr>
              <a:t>3</a:t>
            </a:r>
            <a:r>
              <a:rPr lang="it-IT" altLang="it-IT" sz="1600" b="1">
                <a:solidFill>
                  <a:schemeClr val="accent2">
                    <a:lumMod val="75000"/>
                  </a:schemeClr>
                </a:solidFill>
                <a:latin typeface="Arial Narrow" panose="020B0606020202030204" pitchFamily="34" charset="0"/>
              </a:rPr>
              <a:t>,la superficie è </a:t>
            </a:r>
          </a:p>
          <a:p>
            <a:pPr algn="ctr">
              <a:spcBef>
                <a:spcPct val="0"/>
              </a:spcBef>
              <a:buFontTx/>
              <a:buNone/>
            </a:pPr>
            <a:r>
              <a:rPr lang="it-IT" altLang="it-IT" sz="1600" b="1">
                <a:solidFill>
                  <a:schemeClr val="accent2">
                    <a:lumMod val="75000"/>
                  </a:schemeClr>
                </a:solidFill>
                <a:latin typeface="Arial Narrow" panose="020B0606020202030204" pitchFamily="34" charset="0"/>
              </a:rPr>
              <a:t>4пr</a:t>
            </a:r>
            <a:r>
              <a:rPr lang="it-IT" altLang="it-IT" sz="1600" b="1" baseline="30000">
                <a:solidFill>
                  <a:schemeClr val="accent2">
                    <a:lumMod val="75000"/>
                  </a:schemeClr>
                </a:solidFill>
                <a:latin typeface="Arial Narrow" panose="020B0606020202030204" pitchFamily="34" charset="0"/>
              </a:rPr>
              <a:t>2</a:t>
            </a:r>
            <a:r>
              <a:rPr lang="it-IT" altLang="it-IT" sz="1600" b="1">
                <a:solidFill>
                  <a:schemeClr val="accent2">
                    <a:lumMod val="75000"/>
                  </a:schemeClr>
                </a:solidFill>
                <a:latin typeface="Arial Narrow" panose="020B0606020202030204" pitchFamily="34" charset="0"/>
              </a:rPr>
              <a:t>,bla bla</a:t>
            </a:r>
          </a:p>
        </p:txBody>
      </p:sp>
      <p:sp>
        <p:nvSpPr>
          <p:cNvPr id="15" name="Text Box 36">
            <a:extLst>
              <a:ext uri="{FF2B5EF4-FFF2-40B4-BE49-F238E27FC236}">
                <a16:creationId xmlns:a16="http://schemas.microsoft.com/office/drawing/2014/main" id="{DA357C41-1AC0-4AC1-990C-FF88A3879009}"/>
              </a:ext>
            </a:extLst>
          </p:cNvPr>
          <p:cNvSpPr txBox="1">
            <a:spLocks noChangeArrowheads="1"/>
          </p:cNvSpPr>
          <p:nvPr/>
        </p:nvSpPr>
        <p:spPr bwMode="auto">
          <a:xfrm>
            <a:off x="508000" y="5867400"/>
            <a:ext cx="1489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600" b="1">
                <a:solidFill>
                  <a:schemeClr val="accent2">
                    <a:lumMod val="75000"/>
                  </a:schemeClr>
                </a:solidFill>
                <a:latin typeface="Arial Narrow" panose="020B0606020202030204" pitchFamily="34" charset="0"/>
              </a:rPr>
              <a:t>Febbraio: voto 0</a:t>
            </a:r>
          </a:p>
        </p:txBody>
      </p:sp>
      <p:sp>
        <p:nvSpPr>
          <p:cNvPr id="16" name="Text Box 37">
            <a:extLst>
              <a:ext uri="{FF2B5EF4-FFF2-40B4-BE49-F238E27FC236}">
                <a16:creationId xmlns:a16="http://schemas.microsoft.com/office/drawing/2014/main" id="{270E875D-AD0A-4C43-8C96-FB8C4E646475}"/>
              </a:ext>
            </a:extLst>
          </p:cNvPr>
          <p:cNvSpPr txBox="1">
            <a:spLocks noChangeArrowheads="1"/>
          </p:cNvSpPr>
          <p:nvPr/>
        </p:nvSpPr>
        <p:spPr bwMode="auto">
          <a:xfrm>
            <a:off x="3784600" y="5867400"/>
            <a:ext cx="1350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600" b="1">
                <a:solidFill>
                  <a:schemeClr val="accent2">
                    <a:lumMod val="75000"/>
                  </a:schemeClr>
                </a:solidFill>
                <a:latin typeface="Arial Narrow" panose="020B0606020202030204" pitchFamily="34" charset="0"/>
              </a:rPr>
              <a:t>Aprile: voto 10</a:t>
            </a:r>
          </a:p>
        </p:txBody>
      </p:sp>
      <p:sp>
        <p:nvSpPr>
          <p:cNvPr id="17" name="Text Box 38">
            <a:extLst>
              <a:ext uri="{FF2B5EF4-FFF2-40B4-BE49-F238E27FC236}">
                <a16:creationId xmlns:a16="http://schemas.microsoft.com/office/drawing/2014/main" id="{F34EB20E-3B22-4B13-BAC5-D434E8843704}"/>
              </a:ext>
            </a:extLst>
          </p:cNvPr>
          <p:cNvSpPr txBox="1">
            <a:spLocks noChangeArrowheads="1"/>
          </p:cNvSpPr>
          <p:nvPr/>
        </p:nvSpPr>
        <p:spPr bwMode="auto">
          <a:xfrm>
            <a:off x="6680200" y="5791200"/>
            <a:ext cx="1175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600" b="1">
                <a:solidFill>
                  <a:schemeClr val="accent2">
                    <a:lumMod val="75000"/>
                  </a:schemeClr>
                </a:solidFill>
                <a:latin typeface="Arial Narrow" panose="020B0606020202030204" pitchFamily="34" charset="0"/>
              </a:rPr>
              <a:t>0+10=10/2=5</a:t>
            </a:r>
          </a:p>
        </p:txBody>
      </p:sp>
      <p:sp>
        <p:nvSpPr>
          <p:cNvPr id="18" name="Text Box 39">
            <a:extLst>
              <a:ext uri="{FF2B5EF4-FFF2-40B4-BE49-F238E27FC236}">
                <a16:creationId xmlns:a16="http://schemas.microsoft.com/office/drawing/2014/main" id="{C0F5FAC1-6129-4655-874E-D69C063A78D5}"/>
              </a:ext>
            </a:extLst>
          </p:cNvPr>
          <p:cNvSpPr txBox="1">
            <a:spLocks noChangeArrowheads="1"/>
          </p:cNvSpPr>
          <p:nvPr/>
        </p:nvSpPr>
        <p:spPr bwMode="auto">
          <a:xfrm>
            <a:off x="6858000" y="3810000"/>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b="1">
                <a:solidFill>
                  <a:schemeClr val="accent2">
                    <a:lumMod val="75000"/>
                  </a:schemeClr>
                </a:solidFill>
                <a:latin typeface="Arial Narrow" panose="020B0606020202030204" pitchFamily="34" charset="0"/>
              </a:rPr>
              <a:t>Se la maestra media si attiene alla media</a:t>
            </a:r>
          </a:p>
        </p:txBody>
      </p:sp>
      <p:sp>
        <p:nvSpPr>
          <p:cNvPr id="2" name="Rettangolo 1">
            <a:extLst>
              <a:ext uri="{FF2B5EF4-FFF2-40B4-BE49-F238E27FC236}">
                <a16:creationId xmlns:a16="http://schemas.microsoft.com/office/drawing/2014/main" id="{E5E9E08B-FF5B-4758-A893-85CCE4548841}"/>
              </a:ext>
            </a:extLst>
          </p:cNvPr>
          <p:cNvSpPr/>
          <p:nvPr/>
        </p:nvSpPr>
        <p:spPr>
          <a:xfrm>
            <a:off x="452145" y="605572"/>
            <a:ext cx="5839170" cy="400110"/>
          </a:xfrm>
          <a:prstGeom prst="rect">
            <a:avLst/>
          </a:prstGeom>
        </p:spPr>
        <p:txBody>
          <a:bodyPr wrap="square">
            <a:spAutoFit/>
          </a:bodyPr>
          <a:lstStyle/>
          <a:p>
            <a:pPr>
              <a:defRPr/>
            </a:pPr>
            <a:r>
              <a:rPr lang="it-IT" sz="2000" b="1" dirty="0">
                <a:solidFill>
                  <a:schemeClr val="accent2">
                    <a:lumMod val="75000"/>
                  </a:schemeClr>
                </a:solidFill>
                <a:effectLst>
                  <a:outerShdw blurRad="38100" dist="38100" dir="2700000" algn="tl">
                    <a:srgbClr val="C0C0C0"/>
                  </a:outerShdw>
                </a:effectLst>
                <a:latin typeface="Arial Narrow" panose="020B0606020202030204" pitchFamily="34" charset="0"/>
                <a:cs typeface="Times New Roman" pitchFamily="18" charset="0"/>
              </a:rPr>
              <a:t>E prendiamo decisioni che sono prive di senso. </a:t>
            </a:r>
            <a:endParaRPr lang="en-US" sz="2000" dirty="0">
              <a:solidFill>
                <a:schemeClr val="accent2">
                  <a:lumMod val="75000"/>
                </a:schemeClr>
              </a:solidFill>
              <a:effectLst>
                <a:outerShdw blurRad="38100" dist="38100" dir="2700000" algn="tl">
                  <a:srgbClr val="C0C0C0"/>
                </a:outerShdw>
              </a:effectLst>
              <a:latin typeface="Arial Narrow" panose="020B0606020202030204" pitchFamily="34" charset="0"/>
            </a:endParaRPr>
          </a:p>
        </p:txBody>
      </p:sp>
      <p:sp>
        <p:nvSpPr>
          <p:cNvPr id="5" name="Titolo 4">
            <a:extLst>
              <a:ext uri="{FF2B5EF4-FFF2-40B4-BE49-F238E27FC236}">
                <a16:creationId xmlns:a16="http://schemas.microsoft.com/office/drawing/2014/main" id="{3C2AC1D5-6474-41F2-8141-C2BD1F51DD3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99553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sp>
        <p:nvSpPr>
          <p:cNvPr id="2" name="Rettangolo 1">
            <a:extLst>
              <a:ext uri="{FF2B5EF4-FFF2-40B4-BE49-F238E27FC236}">
                <a16:creationId xmlns:a16="http://schemas.microsoft.com/office/drawing/2014/main" id="{59779FC1-B9FE-479B-9DB4-9991B6D8D4CA}"/>
              </a:ext>
            </a:extLst>
          </p:cNvPr>
          <p:cNvSpPr/>
          <p:nvPr/>
        </p:nvSpPr>
        <p:spPr>
          <a:xfrm>
            <a:off x="3321968" y="3848125"/>
            <a:ext cx="5210472" cy="1569148"/>
          </a:xfrm>
          <a:prstGeom prst="rect">
            <a:avLst/>
          </a:prstGeom>
        </p:spPr>
        <p:txBody>
          <a:bodyPr wrap="square">
            <a:spAutoFit/>
          </a:bodyPr>
          <a:lstStyle/>
          <a:p>
            <a:pPr algn="ctr" eaLnBrk="1" hangingPunct="1">
              <a:lnSpc>
                <a:spcPct val="55000"/>
              </a:lnSpc>
              <a:spcBef>
                <a:spcPct val="50000"/>
              </a:spcBef>
              <a:buFontTx/>
              <a:buNone/>
            </a:pPr>
            <a:r>
              <a:rPr lang="it-IT" altLang="it-IT" sz="2000" dirty="0">
                <a:solidFill>
                  <a:srgbClr val="002060"/>
                </a:solidFill>
                <a:latin typeface="Arial Narrow" panose="020B0606020202030204" pitchFamily="34" charset="0"/>
              </a:rPr>
              <a:t>L’effetto di questa situazione porta </a:t>
            </a:r>
          </a:p>
          <a:p>
            <a:pPr algn="ctr" eaLnBrk="1" hangingPunct="1">
              <a:lnSpc>
                <a:spcPct val="55000"/>
              </a:lnSpc>
              <a:spcBef>
                <a:spcPct val="50000"/>
              </a:spcBef>
              <a:buFontTx/>
              <a:buNone/>
            </a:pPr>
            <a:r>
              <a:rPr lang="it-IT" altLang="it-IT" sz="2000" dirty="0">
                <a:solidFill>
                  <a:srgbClr val="002060"/>
                </a:solidFill>
                <a:latin typeface="Arial Narrow" panose="020B0606020202030204" pitchFamily="34" charset="0"/>
              </a:rPr>
              <a:t>studiosi,  decisori politici, genitori </a:t>
            </a:r>
          </a:p>
          <a:p>
            <a:pPr algn="ctr" eaLnBrk="1" hangingPunct="1">
              <a:lnSpc>
                <a:spcPct val="55000"/>
              </a:lnSpc>
              <a:spcBef>
                <a:spcPct val="50000"/>
              </a:spcBef>
              <a:buFontTx/>
              <a:buNone/>
            </a:pPr>
            <a:r>
              <a:rPr lang="it-IT" altLang="it-IT" sz="2000" dirty="0">
                <a:solidFill>
                  <a:srgbClr val="002060"/>
                </a:solidFill>
                <a:latin typeface="Arial Narrow" panose="020B0606020202030204" pitchFamily="34" charset="0"/>
              </a:rPr>
              <a:t>A perdere fiducia nella ragione</a:t>
            </a:r>
          </a:p>
          <a:p>
            <a:pPr algn="ctr" eaLnBrk="1" hangingPunct="1">
              <a:lnSpc>
                <a:spcPct val="55000"/>
              </a:lnSpc>
              <a:spcBef>
                <a:spcPct val="50000"/>
              </a:spcBef>
              <a:buFontTx/>
              <a:buNone/>
            </a:pPr>
            <a:r>
              <a:rPr lang="it-IT" altLang="it-IT" sz="2000" dirty="0">
                <a:solidFill>
                  <a:srgbClr val="002060"/>
                </a:solidFill>
                <a:latin typeface="Arial Narrow" panose="020B0606020202030204" pitchFamily="34" charset="0"/>
              </a:rPr>
              <a:t>a cercare di fare cose nuove anche se stupide</a:t>
            </a:r>
          </a:p>
          <a:p>
            <a:pPr algn="ctr" eaLnBrk="1" hangingPunct="1">
              <a:lnSpc>
                <a:spcPct val="55000"/>
              </a:lnSpc>
              <a:spcBef>
                <a:spcPct val="50000"/>
              </a:spcBef>
              <a:buFontTx/>
              <a:buNone/>
            </a:pPr>
            <a:r>
              <a:rPr lang="it-IT" altLang="it-IT" sz="2000" dirty="0">
                <a:solidFill>
                  <a:srgbClr val="002060"/>
                </a:solidFill>
                <a:latin typeface="Arial Narrow" panose="020B0606020202030204" pitchFamily="34" charset="0"/>
              </a:rPr>
              <a:t>con il rischio di esiti autoritari</a:t>
            </a:r>
          </a:p>
        </p:txBody>
      </p:sp>
      <p:sp>
        <p:nvSpPr>
          <p:cNvPr id="30" name="Rettangolo arrotondato 23">
            <a:extLst>
              <a:ext uri="{FF2B5EF4-FFF2-40B4-BE49-F238E27FC236}">
                <a16:creationId xmlns:a16="http://schemas.microsoft.com/office/drawing/2014/main" id="{DF7CA1DC-0464-4E46-BB2A-4BD1ECC83FCC}"/>
              </a:ext>
            </a:extLst>
          </p:cNvPr>
          <p:cNvSpPr/>
          <p:nvPr/>
        </p:nvSpPr>
        <p:spPr>
          <a:xfrm>
            <a:off x="299269" y="1204744"/>
            <a:ext cx="8449195" cy="864096"/>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55000"/>
              </a:lnSpc>
              <a:spcBef>
                <a:spcPct val="50000"/>
              </a:spcBef>
              <a:buFontTx/>
              <a:buNone/>
            </a:pPr>
            <a:r>
              <a:rPr lang="it-IT" altLang="it-IT" sz="2000" dirty="0">
                <a:solidFill>
                  <a:srgbClr val="000000"/>
                </a:solidFill>
                <a:latin typeface="Arial Narrow" panose="020B0606020202030204" pitchFamily="34" charset="0"/>
              </a:rPr>
              <a:t>Le scienze dell’educazione dispongono di saperi consolidati</a:t>
            </a:r>
          </a:p>
          <a:p>
            <a:pPr algn="ctr" eaLnBrk="1" hangingPunct="1">
              <a:lnSpc>
                <a:spcPct val="55000"/>
              </a:lnSpc>
              <a:spcBef>
                <a:spcPct val="50000"/>
              </a:spcBef>
              <a:buFontTx/>
              <a:buNone/>
            </a:pPr>
            <a:r>
              <a:rPr lang="it-IT" altLang="it-IT" sz="2000" dirty="0">
                <a:solidFill>
                  <a:srgbClr val="000000"/>
                </a:solidFill>
                <a:latin typeface="Arial Narrow" panose="020B0606020202030204" pitchFamily="34" charset="0"/>
              </a:rPr>
              <a:t>su come rendere efficaci i processi formativi, ma la prassi corrente è non tenerne conto</a:t>
            </a:r>
          </a:p>
        </p:txBody>
      </p:sp>
      <p:sp>
        <p:nvSpPr>
          <p:cNvPr id="31" name="Rettangolo arrotondato 3">
            <a:extLst>
              <a:ext uri="{FF2B5EF4-FFF2-40B4-BE49-F238E27FC236}">
                <a16:creationId xmlns:a16="http://schemas.microsoft.com/office/drawing/2014/main" id="{DC2B36B7-C3B6-46E2-AB59-46C79D09F5B2}"/>
              </a:ext>
            </a:extLst>
          </p:cNvPr>
          <p:cNvSpPr/>
          <p:nvPr/>
        </p:nvSpPr>
        <p:spPr bwMode="auto">
          <a:xfrm>
            <a:off x="290964" y="2214945"/>
            <a:ext cx="2664296" cy="356419"/>
          </a:xfrm>
          <a:prstGeom prst="roundRect">
            <a:avLst/>
          </a:prstGeom>
          <a:solidFill>
            <a:srgbClr val="FFCC66"/>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Enciclopedismo</a:t>
            </a:r>
            <a:endParaRPr lang="it-IT" altLang="it-IT" sz="2000" dirty="0">
              <a:solidFill>
                <a:srgbClr val="00396E"/>
              </a:solidFill>
              <a:latin typeface="Arial Narrow" panose="020B0606020202030204" pitchFamily="34" charset="0"/>
              <a:ea typeface="ヒラギノ角ゴ Pro W3" charset="-128"/>
            </a:endParaRPr>
          </a:p>
        </p:txBody>
      </p:sp>
      <p:sp>
        <p:nvSpPr>
          <p:cNvPr id="32" name="Rettangolo arrotondato 3">
            <a:extLst>
              <a:ext uri="{FF2B5EF4-FFF2-40B4-BE49-F238E27FC236}">
                <a16:creationId xmlns:a16="http://schemas.microsoft.com/office/drawing/2014/main" id="{62055BBB-D137-46AC-8A07-8DE751FF9AA2}"/>
              </a:ext>
            </a:extLst>
          </p:cNvPr>
          <p:cNvSpPr/>
          <p:nvPr/>
        </p:nvSpPr>
        <p:spPr bwMode="auto">
          <a:xfrm>
            <a:off x="290964" y="2799812"/>
            <a:ext cx="2664296" cy="356419"/>
          </a:xfrm>
          <a:prstGeom prst="roundRect">
            <a:avLst/>
          </a:prstGeom>
          <a:solidFill>
            <a:srgbClr val="FFCC66"/>
          </a:solidFill>
          <a:ln w="57150">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Banchi in fila</a:t>
            </a:r>
            <a:endParaRPr lang="it-IT" altLang="it-IT" sz="2000" dirty="0">
              <a:solidFill>
                <a:srgbClr val="00396E"/>
              </a:solidFill>
              <a:latin typeface="Arial Narrow" panose="020B0606020202030204" pitchFamily="34" charset="0"/>
              <a:ea typeface="ヒラギノ角ゴ Pro W3" charset="-128"/>
            </a:endParaRPr>
          </a:p>
        </p:txBody>
      </p:sp>
      <p:sp>
        <p:nvSpPr>
          <p:cNvPr id="33" name="Rettangolo arrotondato 3">
            <a:extLst>
              <a:ext uri="{FF2B5EF4-FFF2-40B4-BE49-F238E27FC236}">
                <a16:creationId xmlns:a16="http://schemas.microsoft.com/office/drawing/2014/main" id="{B8E8EBAF-87F0-4376-AE93-870C9F971129}"/>
              </a:ext>
            </a:extLst>
          </p:cNvPr>
          <p:cNvSpPr/>
          <p:nvPr/>
        </p:nvSpPr>
        <p:spPr bwMode="auto">
          <a:xfrm>
            <a:off x="290964" y="3326282"/>
            <a:ext cx="2664295" cy="356419"/>
          </a:xfrm>
          <a:prstGeom prst="roundRect">
            <a:avLst/>
          </a:prstGeom>
          <a:solidFill>
            <a:srgbClr val="FFCC66"/>
          </a:solidFill>
          <a:ln w="57150">
            <a:solidFill>
              <a:srgbClr val="4649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Lezioni</a:t>
            </a:r>
          </a:p>
        </p:txBody>
      </p:sp>
      <p:sp>
        <p:nvSpPr>
          <p:cNvPr id="34" name="Rettangolo arrotondato 3">
            <a:extLst>
              <a:ext uri="{FF2B5EF4-FFF2-40B4-BE49-F238E27FC236}">
                <a16:creationId xmlns:a16="http://schemas.microsoft.com/office/drawing/2014/main" id="{59F66172-6B9D-4379-8D65-05EEB41E83E0}"/>
              </a:ext>
            </a:extLst>
          </p:cNvPr>
          <p:cNvSpPr/>
          <p:nvPr/>
        </p:nvSpPr>
        <p:spPr bwMode="auto">
          <a:xfrm>
            <a:off x="290964" y="3828806"/>
            <a:ext cx="2664294" cy="356419"/>
          </a:xfrm>
          <a:prstGeom prst="roundRect">
            <a:avLst/>
          </a:prstGeom>
          <a:solidFill>
            <a:srgbClr val="FFCC66"/>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Poco tempo per giocare</a:t>
            </a:r>
          </a:p>
        </p:txBody>
      </p:sp>
      <p:sp>
        <p:nvSpPr>
          <p:cNvPr id="36" name="Rettangolo arrotondato 3">
            <a:extLst>
              <a:ext uri="{FF2B5EF4-FFF2-40B4-BE49-F238E27FC236}">
                <a16:creationId xmlns:a16="http://schemas.microsoft.com/office/drawing/2014/main" id="{4394AE06-3CA0-4BFC-AA28-2A3A0697B137}"/>
              </a:ext>
            </a:extLst>
          </p:cNvPr>
          <p:cNvSpPr/>
          <p:nvPr/>
        </p:nvSpPr>
        <p:spPr bwMode="auto">
          <a:xfrm>
            <a:off x="290964" y="4415036"/>
            <a:ext cx="2696859" cy="356419"/>
          </a:xfrm>
          <a:prstGeom prst="roundRect">
            <a:avLst/>
          </a:prstGeom>
          <a:solidFill>
            <a:srgbClr val="FFCC66"/>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Poco lavoro di gruppo</a:t>
            </a:r>
          </a:p>
        </p:txBody>
      </p:sp>
      <p:sp>
        <p:nvSpPr>
          <p:cNvPr id="37" name="Rettangolo arrotondato 3">
            <a:extLst>
              <a:ext uri="{FF2B5EF4-FFF2-40B4-BE49-F238E27FC236}">
                <a16:creationId xmlns:a16="http://schemas.microsoft.com/office/drawing/2014/main" id="{8095B067-AD2F-4007-95CC-4784390291EE}"/>
              </a:ext>
            </a:extLst>
          </p:cNvPr>
          <p:cNvSpPr/>
          <p:nvPr/>
        </p:nvSpPr>
        <p:spPr bwMode="auto">
          <a:xfrm>
            <a:off x="290964" y="4968525"/>
            <a:ext cx="2696859" cy="356419"/>
          </a:xfrm>
          <a:prstGeom prst="roundRect">
            <a:avLst/>
          </a:prstGeom>
          <a:solidFill>
            <a:srgbClr val="FFCC66"/>
          </a:solidFill>
          <a:ln w="57150">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Pochi laboratori</a:t>
            </a:r>
            <a:endParaRPr lang="it-IT" altLang="it-IT" sz="2000" dirty="0">
              <a:solidFill>
                <a:srgbClr val="00396E"/>
              </a:solidFill>
              <a:latin typeface="Arial Narrow" panose="020B0606020202030204" pitchFamily="34" charset="0"/>
              <a:ea typeface="ヒラギノ角ゴ Pro W3" charset="-128"/>
            </a:endParaRPr>
          </a:p>
        </p:txBody>
      </p:sp>
      <p:sp>
        <p:nvSpPr>
          <p:cNvPr id="38" name="Rettangolo arrotondato 3">
            <a:extLst>
              <a:ext uri="{FF2B5EF4-FFF2-40B4-BE49-F238E27FC236}">
                <a16:creationId xmlns:a16="http://schemas.microsoft.com/office/drawing/2014/main" id="{98BBD455-3DC0-4054-9C56-D20615FE309C}"/>
              </a:ext>
            </a:extLst>
          </p:cNvPr>
          <p:cNvSpPr/>
          <p:nvPr/>
        </p:nvSpPr>
        <p:spPr bwMode="auto">
          <a:xfrm>
            <a:off x="290964" y="5584770"/>
            <a:ext cx="2696859" cy="356419"/>
          </a:xfrm>
          <a:prstGeom prst="roundRect">
            <a:avLst/>
          </a:prstGeom>
          <a:solidFill>
            <a:srgbClr val="FFCC66"/>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Orari da schiavi e compiti</a:t>
            </a:r>
          </a:p>
        </p:txBody>
      </p:sp>
      <p:sp>
        <p:nvSpPr>
          <p:cNvPr id="39" name="Rettangolo arrotondato 3">
            <a:extLst>
              <a:ext uri="{FF2B5EF4-FFF2-40B4-BE49-F238E27FC236}">
                <a16:creationId xmlns:a16="http://schemas.microsoft.com/office/drawing/2014/main" id="{90E0AD52-C91D-4B36-B5E2-9C4F4BDA2A29}"/>
              </a:ext>
            </a:extLst>
          </p:cNvPr>
          <p:cNvSpPr/>
          <p:nvPr/>
        </p:nvSpPr>
        <p:spPr bwMode="auto">
          <a:xfrm>
            <a:off x="3707904" y="2208058"/>
            <a:ext cx="2880320" cy="1004917"/>
          </a:xfrm>
          <a:prstGeom prst="roundRect">
            <a:avLst/>
          </a:prstGeom>
          <a:solidFill>
            <a:srgbClr val="FFCC66"/>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2000" dirty="0">
                <a:solidFill>
                  <a:schemeClr val="accent2"/>
                </a:solidFill>
                <a:latin typeface="Arial Narrow" panose="020B0606020202030204" pitchFamily="34" charset="0"/>
              </a:rPr>
              <a:t>Nessun collegamento tra ciò che si studia e l’esperienza dei ragazzi</a:t>
            </a:r>
          </a:p>
        </p:txBody>
      </p:sp>
      <p:sp>
        <p:nvSpPr>
          <p:cNvPr id="5" name="Titolo 4">
            <a:extLst>
              <a:ext uri="{FF2B5EF4-FFF2-40B4-BE49-F238E27FC236}">
                <a16:creationId xmlns:a16="http://schemas.microsoft.com/office/drawing/2014/main" id="{BA09C500-F884-436A-8998-38FBDD3CFD1F}"/>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94729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11">
            <a:extLst>
              <a:ext uri="{FF2B5EF4-FFF2-40B4-BE49-F238E27FC236}">
                <a16:creationId xmlns:a16="http://schemas.microsoft.com/office/drawing/2014/main" id="{9672D212-7DAC-4A14-903C-07496F0F4A7E}"/>
              </a:ext>
            </a:extLst>
          </p:cNvPr>
          <p:cNvGrpSpPr>
            <a:grpSpLocks/>
          </p:cNvGrpSpPr>
          <p:nvPr/>
        </p:nvGrpSpPr>
        <p:grpSpPr bwMode="auto">
          <a:xfrm>
            <a:off x="395536" y="1124744"/>
            <a:ext cx="5328592" cy="4968552"/>
            <a:chOff x="895893" y="735015"/>
            <a:chExt cx="5075612" cy="5025366"/>
          </a:xfrm>
        </p:grpSpPr>
        <p:pic>
          <p:nvPicPr>
            <p:cNvPr id="11" name="Picture 2" descr="http://c250.columbia.edu/images/c250_celebrates/celebrated_alumni/bio_images_big/240x240_bioim_cel_2_1-09-jd.jpg">
              <a:extLst>
                <a:ext uri="{FF2B5EF4-FFF2-40B4-BE49-F238E27FC236}">
                  <a16:creationId xmlns:a16="http://schemas.microsoft.com/office/drawing/2014/main" id="{5B700697-F28E-4683-B447-A3B0244F3341}"/>
                </a:ext>
              </a:extLst>
            </p:cNvPr>
            <p:cNvPicPr>
              <a:picLocks noChangeAspect="1" noChangeArrowheads="1"/>
            </p:cNvPicPr>
            <p:nvPr/>
          </p:nvPicPr>
          <p:blipFill rotWithShape="1">
            <a:blip r:embed="rId3" cstate="print">
              <a:duotone>
                <a:prstClr val="black"/>
                <a:srgbClr val="FFFFCC">
                  <a:tint val="45000"/>
                  <a:satMod val="400000"/>
                </a:srgbClr>
              </a:duotone>
              <a:extLst/>
            </a:blip>
            <a:srcRect r="30611" b="78041"/>
            <a:stretch/>
          </p:blipFill>
          <p:spPr bwMode="auto">
            <a:xfrm>
              <a:off x="913963" y="735016"/>
              <a:ext cx="3489483" cy="1111309"/>
            </a:xfrm>
            <a:prstGeom prst="roundRect">
              <a:avLst/>
            </a:prstGeom>
            <a:noFill/>
            <a:ln>
              <a:solidFill>
                <a:schemeClr val="bg1"/>
              </a:solidFill>
            </a:ln>
            <a:extLst/>
          </p:spPr>
        </p:pic>
        <p:pic>
          <p:nvPicPr>
            <p:cNvPr id="12" name="Picture 2" descr="http://c250.columbia.edu/images/c250_celebrates/celebrated_alumni/bio_images_big/240x240_bioim_cel_2_1-09-jd.jpg">
              <a:extLst>
                <a:ext uri="{FF2B5EF4-FFF2-40B4-BE49-F238E27FC236}">
                  <a16:creationId xmlns:a16="http://schemas.microsoft.com/office/drawing/2014/main" id="{947C20B9-3861-4261-818C-14B7C32234E6}"/>
                </a:ext>
              </a:extLst>
            </p:cNvPr>
            <p:cNvPicPr>
              <a:picLocks noChangeAspect="1" noChangeArrowheads="1"/>
            </p:cNvPicPr>
            <p:nvPr/>
          </p:nvPicPr>
          <p:blipFill rotWithShape="1">
            <a:blip r:embed="rId3" cstate="print">
              <a:duotone>
                <a:prstClr val="black"/>
                <a:srgbClr val="FFFFCC">
                  <a:tint val="45000"/>
                  <a:satMod val="400000"/>
                </a:srgbClr>
              </a:duotone>
              <a:extLst/>
            </a:blip>
            <a:srcRect l="39525" t="23277" r="30392" b="40929"/>
            <a:stretch/>
          </p:blipFill>
          <p:spPr bwMode="auto">
            <a:xfrm>
              <a:off x="2901643" y="1913003"/>
              <a:ext cx="1512846" cy="1811434"/>
            </a:xfrm>
            <a:prstGeom prst="round2SameRect">
              <a:avLst/>
            </a:prstGeom>
            <a:noFill/>
            <a:ln>
              <a:solidFill>
                <a:schemeClr val="bg1"/>
              </a:solidFill>
            </a:ln>
            <a:extLst/>
          </p:spPr>
        </p:pic>
        <p:pic>
          <p:nvPicPr>
            <p:cNvPr id="13" name="Picture 2" descr="http://c250.columbia.edu/images/c250_celebrates/celebrated_alumni/bio_images_big/240x240_bioim_cel_2_1-09-jd.jpg">
              <a:extLst>
                <a:ext uri="{FF2B5EF4-FFF2-40B4-BE49-F238E27FC236}">
                  <a16:creationId xmlns:a16="http://schemas.microsoft.com/office/drawing/2014/main" id="{B1AB9119-BAEB-4B3B-A498-74AE8FACBA69}"/>
                </a:ext>
              </a:extLst>
            </p:cNvPr>
            <p:cNvPicPr>
              <a:picLocks noChangeAspect="1" noChangeArrowheads="1"/>
            </p:cNvPicPr>
            <p:nvPr/>
          </p:nvPicPr>
          <p:blipFill rotWithShape="1">
            <a:blip r:embed="rId3" cstate="print">
              <a:duotone>
                <a:prstClr val="black"/>
                <a:srgbClr val="FFFFCC">
                  <a:tint val="45000"/>
                  <a:satMod val="400000"/>
                </a:srgbClr>
              </a:duotone>
              <a:extLst/>
            </a:blip>
            <a:srcRect l="-220" t="69393" r="61355" b="525"/>
            <a:stretch/>
          </p:blipFill>
          <p:spPr bwMode="auto">
            <a:xfrm>
              <a:off x="913964" y="4238069"/>
              <a:ext cx="1954551" cy="1522312"/>
            </a:xfrm>
            <a:prstGeom prst="round2DiagRect">
              <a:avLst/>
            </a:prstGeom>
            <a:noFill/>
            <a:ln>
              <a:solidFill>
                <a:schemeClr val="bg1"/>
              </a:solidFill>
            </a:ln>
            <a:extLst/>
          </p:spPr>
        </p:pic>
        <p:pic>
          <p:nvPicPr>
            <p:cNvPr id="14" name="Picture 2" descr="http://c250.columbia.edu/images/c250_celebrates/celebrated_alumni/bio_images_big/240x240_bioim_cel_2_1-09-jd.jpg">
              <a:extLst>
                <a:ext uri="{FF2B5EF4-FFF2-40B4-BE49-F238E27FC236}">
                  <a16:creationId xmlns:a16="http://schemas.microsoft.com/office/drawing/2014/main" id="{5840614E-75EF-42C7-8250-4951265CAC58}"/>
                </a:ext>
              </a:extLst>
            </p:cNvPr>
            <p:cNvPicPr>
              <a:picLocks noChangeAspect="1" noChangeArrowheads="1"/>
            </p:cNvPicPr>
            <p:nvPr/>
          </p:nvPicPr>
          <p:blipFill rotWithShape="1">
            <a:blip r:embed="rId3" cstate="print">
              <a:duotone>
                <a:prstClr val="black"/>
                <a:srgbClr val="FFFFCC">
                  <a:tint val="45000"/>
                  <a:satMod val="400000"/>
                </a:srgbClr>
              </a:duotone>
              <a:extLst/>
            </a:blip>
            <a:srcRect l="70784" t="60123" r="-33" b="525"/>
            <a:stretch/>
          </p:blipFill>
          <p:spPr bwMode="auto">
            <a:xfrm>
              <a:off x="4474885" y="3768890"/>
              <a:ext cx="1470815" cy="1991491"/>
            </a:xfrm>
            <a:prstGeom prst="roundRect">
              <a:avLst/>
            </a:prstGeom>
            <a:noFill/>
            <a:ln>
              <a:solidFill>
                <a:schemeClr val="bg1"/>
              </a:solidFill>
            </a:ln>
            <a:extLst/>
          </p:spPr>
        </p:pic>
        <p:pic>
          <p:nvPicPr>
            <p:cNvPr id="15" name="Picture 2" descr="http://c250.columbia.edu/images/c250_celebrates/celebrated_alumni/bio_images_big/240x240_bioim_cel_2_1-09-jd.jpg">
              <a:extLst>
                <a:ext uri="{FF2B5EF4-FFF2-40B4-BE49-F238E27FC236}">
                  <a16:creationId xmlns:a16="http://schemas.microsoft.com/office/drawing/2014/main" id="{400A8A0D-909A-40B6-839A-F8AE4D12BFF2}"/>
                </a:ext>
              </a:extLst>
            </p:cNvPr>
            <p:cNvPicPr>
              <a:picLocks noChangeAspect="1" noChangeArrowheads="1"/>
            </p:cNvPicPr>
            <p:nvPr/>
          </p:nvPicPr>
          <p:blipFill rotWithShape="1">
            <a:blip r:embed="rId3" cstate="print">
              <a:duotone>
                <a:prstClr val="black"/>
                <a:srgbClr val="FFFFCC">
                  <a:tint val="45000"/>
                  <a:satMod val="400000"/>
                </a:srgbClr>
              </a:duotone>
              <a:extLst/>
            </a:blip>
            <a:srcRect l="69827" t="-3" r="-130" b="41151"/>
            <a:stretch/>
          </p:blipFill>
          <p:spPr bwMode="auto">
            <a:xfrm>
              <a:off x="4447617" y="735016"/>
              <a:ext cx="1523888" cy="2978308"/>
            </a:xfrm>
            <a:prstGeom prst="round2SameRect">
              <a:avLst/>
            </a:prstGeom>
            <a:noFill/>
            <a:ln>
              <a:solidFill>
                <a:schemeClr val="bg1"/>
              </a:solidFill>
            </a:ln>
            <a:extLst/>
          </p:spPr>
        </p:pic>
        <p:pic>
          <p:nvPicPr>
            <p:cNvPr id="16" name="Picture 2" descr="http://c250.columbia.edu/images/c250_celebrates/celebrated_alumni/bio_images_big/240x240_bioim_cel_2_1-09-jd.jpg">
              <a:extLst>
                <a:ext uri="{FF2B5EF4-FFF2-40B4-BE49-F238E27FC236}">
                  <a16:creationId xmlns:a16="http://schemas.microsoft.com/office/drawing/2014/main" id="{04C4DCC5-6481-468F-AE17-078E93CE72BA}"/>
                </a:ext>
              </a:extLst>
            </p:cNvPr>
            <p:cNvPicPr>
              <a:picLocks noChangeAspect="1" noChangeArrowheads="1"/>
            </p:cNvPicPr>
            <p:nvPr/>
          </p:nvPicPr>
          <p:blipFill rotWithShape="1">
            <a:blip r:embed="rId3" cstate="print">
              <a:duotone>
                <a:prstClr val="black"/>
                <a:srgbClr val="FFFFCC">
                  <a:tint val="45000"/>
                  <a:satMod val="400000"/>
                </a:srgbClr>
              </a:duotone>
              <a:extLst/>
            </a:blip>
            <a:srcRect l="216" t="23251" r="60915" b="31349"/>
            <a:stretch/>
          </p:blipFill>
          <p:spPr bwMode="auto">
            <a:xfrm>
              <a:off x="913962" y="1901890"/>
              <a:ext cx="1954551" cy="2297542"/>
            </a:xfrm>
            <a:prstGeom prst="round2DiagRect">
              <a:avLst/>
            </a:prstGeom>
            <a:noFill/>
            <a:ln>
              <a:solidFill>
                <a:schemeClr val="bg1"/>
              </a:solidFill>
            </a:ln>
            <a:extLst/>
          </p:spPr>
        </p:pic>
        <p:pic>
          <p:nvPicPr>
            <p:cNvPr id="17" name="Picture 2" descr="http://c250.columbia.edu/images/c250_celebrates/celebrated_alumni/bio_images_big/240x240_bioim_cel_2_1-09-jd.jpg">
              <a:extLst>
                <a:ext uri="{FF2B5EF4-FFF2-40B4-BE49-F238E27FC236}">
                  <a16:creationId xmlns:a16="http://schemas.microsoft.com/office/drawing/2014/main" id="{55AE6839-F1EF-4E33-B1B1-9F2596FE0573}"/>
                </a:ext>
              </a:extLst>
            </p:cNvPr>
            <p:cNvPicPr>
              <a:picLocks noChangeAspect="1" noChangeArrowheads="1"/>
            </p:cNvPicPr>
            <p:nvPr/>
          </p:nvPicPr>
          <p:blipFill rotWithShape="1">
            <a:blip r:embed="rId3" cstate="print">
              <a:duotone>
                <a:prstClr val="black"/>
                <a:srgbClr val="FFFFCC">
                  <a:tint val="45000"/>
                  <a:satMod val="400000"/>
                </a:srgbClr>
              </a:duotone>
              <a:extLst/>
            </a:blip>
            <a:srcRect l="39499" t="60123" r="30498" b="525"/>
            <a:stretch/>
          </p:blipFill>
          <p:spPr bwMode="auto">
            <a:xfrm>
              <a:off x="2917334" y="3768890"/>
              <a:ext cx="1508732" cy="1991491"/>
            </a:xfrm>
            <a:prstGeom prst="rect">
              <a:avLst/>
            </a:prstGeom>
            <a:noFill/>
            <a:ln>
              <a:solidFill>
                <a:schemeClr val="bg1"/>
              </a:solidFill>
            </a:ln>
            <a:extLst/>
          </p:spPr>
        </p:pic>
        <p:sp>
          <p:nvSpPr>
            <p:cNvPr id="18" name="Rettangolo con angoli arrotondati in diagonale 11">
              <a:extLst>
                <a:ext uri="{FF2B5EF4-FFF2-40B4-BE49-F238E27FC236}">
                  <a16:creationId xmlns:a16="http://schemas.microsoft.com/office/drawing/2014/main" id="{7ED36903-63C1-441E-B39D-6786469E526F}"/>
                </a:ext>
              </a:extLst>
            </p:cNvPr>
            <p:cNvSpPr/>
            <p:nvPr/>
          </p:nvSpPr>
          <p:spPr>
            <a:xfrm>
              <a:off x="908592" y="1898499"/>
              <a:ext cx="1960479" cy="2301573"/>
            </a:xfrm>
            <a:prstGeom prst="round2DiagRect">
              <a:avLst/>
            </a:prstGeom>
            <a:solidFill>
              <a:srgbClr val="E4E4B4">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9" name="Rettangolo arrotondato 12">
              <a:extLst>
                <a:ext uri="{FF2B5EF4-FFF2-40B4-BE49-F238E27FC236}">
                  <a16:creationId xmlns:a16="http://schemas.microsoft.com/office/drawing/2014/main" id="{8C7DDFCC-FD11-4BB0-A4B5-071B85726759}"/>
                </a:ext>
              </a:extLst>
            </p:cNvPr>
            <p:cNvSpPr/>
            <p:nvPr/>
          </p:nvSpPr>
          <p:spPr>
            <a:xfrm>
              <a:off x="913355" y="735015"/>
              <a:ext cx="3490762" cy="1111104"/>
            </a:xfrm>
            <a:prstGeom prst="roundRect">
              <a:avLst/>
            </a:prstGeom>
            <a:solidFill>
              <a:srgbClr val="A9CE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John </a:t>
              </a:r>
              <a:r>
                <a:rPr lang="it-IT" sz="3200"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Dewey</a:t>
              </a:r>
              <a:endParaRPr lang="it-IT" sz="3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Rettangolo arrotondato 13">
              <a:extLst>
                <a:ext uri="{FF2B5EF4-FFF2-40B4-BE49-F238E27FC236}">
                  <a16:creationId xmlns:a16="http://schemas.microsoft.com/office/drawing/2014/main" id="{DF777DEB-65AC-4C6B-AA25-1C88B0D2C03F}"/>
                </a:ext>
              </a:extLst>
            </p:cNvPr>
            <p:cNvSpPr/>
            <p:nvPr/>
          </p:nvSpPr>
          <p:spPr>
            <a:xfrm>
              <a:off x="4489839" y="3768329"/>
              <a:ext cx="1455676" cy="1992052"/>
            </a:xfrm>
            <a:prstGeom prst="roundRect">
              <a:avLst/>
            </a:prstGeom>
            <a:solidFill>
              <a:srgbClr val="EAEABA">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Rettangolo con angoli arrotondati in diagonale 14">
              <a:extLst>
                <a:ext uri="{FF2B5EF4-FFF2-40B4-BE49-F238E27FC236}">
                  <a16:creationId xmlns:a16="http://schemas.microsoft.com/office/drawing/2014/main" id="{8224ACE5-2095-4707-8BC0-3F585EFBC909}"/>
                </a:ext>
              </a:extLst>
            </p:cNvPr>
            <p:cNvSpPr/>
            <p:nvPr/>
          </p:nvSpPr>
          <p:spPr>
            <a:xfrm rot="10800000">
              <a:off x="895893" y="4238168"/>
              <a:ext cx="1944605" cy="1522213"/>
            </a:xfrm>
            <a:prstGeom prst="round2DiagRect">
              <a:avLst/>
            </a:prstGeom>
            <a:solidFill>
              <a:srgbClr val="F0A152">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
        <p:nvSpPr>
          <p:cNvPr id="22" name="Rettangolo arrotondato 15">
            <a:extLst>
              <a:ext uri="{FF2B5EF4-FFF2-40B4-BE49-F238E27FC236}">
                <a16:creationId xmlns:a16="http://schemas.microsoft.com/office/drawing/2014/main" id="{4B51EBEB-E5C5-446C-B0FF-32DEAECF3692}"/>
              </a:ext>
            </a:extLst>
          </p:cNvPr>
          <p:cNvSpPr/>
          <p:nvPr/>
        </p:nvSpPr>
        <p:spPr bwMode="auto">
          <a:xfrm>
            <a:off x="5832826" y="1119280"/>
            <a:ext cx="2987646" cy="2944636"/>
          </a:xfrm>
          <a:prstGeom prst="roundRect">
            <a:avLst/>
          </a:prstGeom>
          <a:solidFill>
            <a:srgbClr val="EAEA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000" b="0" i="0" dirty="0">
                <a:solidFill>
                  <a:schemeClr val="accent6">
                    <a:lumMod val="90000"/>
                    <a:lumOff val="10000"/>
                  </a:schemeClr>
                </a:solidFill>
                <a:effectLst/>
                <a:latin typeface="Arial Narrow" panose="020B0606020202030204" pitchFamily="34" charset="0"/>
              </a:rPr>
              <a:t>Per insegnare l'inglese a John </a:t>
            </a:r>
          </a:p>
          <a:p>
            <a:pPr algn="ctr"/>
            <a:r>
              <a:rPr lang="it-IT" sz="2000" b="0" i="0" dirty="0">
                <a:solidFill>
                  <a:schemeClr val="accent6">
                    <a:lumMod val="90000"/>
                    <a:lumOff val="10000"/>
                  </a:schemeClr>
                </a:solidFill>
                <a:effectLst/>
                <a:latin typeface="Arial Narrow" panose="020B0606020202030204" pitchFamily="34" charset="0"/>
              </a:rPr>
              <a:t>è necessario</a:t>
            </a:r>
          </a:p>
          <a:p>
            <a:pPr algn="ctr"/>
            <a:r>
              <a:rPr lang="it-IT" sz="2000" b="0" i="0" dirty="0">
                <a:solidFill>
                  <a:schemeClr val="accent6">
                    <a:lumMod val="90000"/>
                    <a:lumOff val="10000"/>
                  </a:schemeClr>
                </a:solidFill>
                <a:effectLst/>
                <a:latin typeface="Arial Narrow" panose="020B0606020202030204" pitchFamily="34" charset="0"/>
              </a:rPr>
              <a:t>amare l'inglese</a:t>
            </a:r>
          </a:p>
          <a:p>
            <a:pPr algn="ctr"/>
            <a:r>
              <a:rPr lang="it-IT" sz="2000" b="0" i="0" dirty="0">
                <a:solidFill>
                  <a:schemeClr val="accent6">
                    <a:lumMod val="90000"/>
                    <a:lumOff val="10000"/>
                  </a:schemeClr>
                </a:solidFill>
                <a:effectLst/>
                <a:latin typeface="Arial Narrow" panose="020B0606020202030204" pitchFamily="34" charset="0"/>
              </a:rPr>
              <a:t>amare </a:t>
            </a:r>
          </a:p>
          <a:p>
            <a:pPr algn="ctr"/>
            <a:r>
              <a:rPr lang="it-IT" sz="2000" b="0" i="0" dirty="0">
                <a:solidFill>
                  <a:schemeClr val="accent6">
                    <a:lumMod val="90000"/>
                    <a:lumOff val="10000"/>
                  </a:schemeClr>
                </a:solidFill>
                <a:effectLst/>
                <a:latin typeface="Arial Narrow" panose="020B0606020202030204" pitchFamily="34" charset="0"/>
              </a:rPr>
              <a:t>insegnare l'inglese</a:t>
            </a:r>
          </a:p>
          <a:p>
            <a:pPr algn="ctr"/>
            <a:r>
              <a:rPr lang="it-IT" sz="2000" b="0" i="0" dirty="0">
                <a:solidFill>
                  <a:schemeClr val="accent6">
                    <a:lumMod val="90000"/>
                    <a:lumOff val="10000"/>
                  </a:schemeClr>
                </a:solidFill>
                <a:effectLst/>
                <a:latin typeface="Arial Narrow" panose="020B0606020202030204" pitchFamily="34" charset="0"/>
              </a:rPr>
              <a:t>e amare John</a:t>
            </a:r>
            <a:endParaRPr lang="it-IT"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Rettangolo arrotondato 17">
            <a:extLst>
              <a:ext uri="{FF2B5EF4-FFF2-40B4-BE49-F238E27FC236}">
                <a16:creationId xmlns:a16="http://schemas.microsoft.com/office/drawing/2014/main" id="{DF539029-D19A-4F54-B00A-B37A33B995CE}"/>
              </a:ext>
            </a:extLst>
          </p:cNvPr>
          <p:cNvSpPr/>
          <p:nvPr/>
        </p:nvSpPr>
        <p:spPr bwMode="auto">
          <a:xfrm>
            <a:off x="5850051" y="4141373"/>
            <a:ext cx="2970422" cy="2023914"/>
          </a:xfrm>
          <a:prstGeom prst="roundRect">
            <a:avLst/>
          </a:prstGeom>
          <a:solidFill>
            <a:srgbClr val="F6D1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CasellaDiTesto 24">
            <a:extLst>
              <a:ext uri="{FF2B5EF4-FFF2-40B4-BE49-F238E27FC236}">
                <a16:creationId xmlns:a16="http://schemas.microsoft.com/office/drawing/2014/main" id="{0402BB6E-18E6-48A2-A609-7D9BD37CBB39}"/>
              </a:ext>
            </a:extLst>
          </p:cNvPr>
          <p:cNvSpPr txBox="1"/>
          <p:nvPr/>
        </p:nvSpPr>
        <p:spPr>
          <a:xfrm>
            <a:off x="6550551" y="4691665"/>
            <a:ext cx="1647977" cy="923330"/>
          </a:xfrm>
          <a:prstGeom prst="rect">
            <a:avLst/>
          </a:prstGeom>
          <a:noFill/>
          <a:ln>
            <a:noFill/>
          </a:ln>
        </p:spPr>
        <p:txBody>
          <a:bodyPr wrap="square">
            <a:spAutoFit/>
          </a:bodyPr>
          <a:lstStyle/>
          <a:p>
            <a:pPr fontAlgn="auto">
              <a:spcBef>
                <a:spcPts val="0"/>
              </a:spcBef>
              <a:spcAft>
                <a:spcPts val="0"/>
              </a:spcAft>
              <a:defRPr/>
            </a:pPr>
            <a:r>
              <a:rPr lang="it-IT" sz="5400" b="1" dirty="0">
                <a:solidFill>
                  <a:srgbClr val="F0A152"/>
                </a:solidFill>
                <a:latin typeface="Tahoma" panose="020B0604030504040204" pitchFamily="34" charset="0"/>
                <a:ea typeface="Tahoma" panose="020B0604030504040204" pitchFamily="34" charset="0"/>
                <a:cs typeface="Tahoma" panose="020B0604030504040204" pitchFamily="34" charset="0"/>
              </a:rPr>
              <a:t>f</a:t>
            </a:r>
            <a:r>
              <a:rPr lang="it-IT" sz="5400" b="1" dirty="0">
                <a:ln w="28575">
                  <a:solidFill>
                    <a:srgbClr val="F0A152"/>
                  </a:solidFill>
                </a:ln>
                <a:solidFill>
                  <a:srgbClr val="F6D16A"/>
                </a:solidFill>
                <a:latin typeface="Tahoma" panose="020B0604030504040204" pitchFamily="34" charset="0"/>
                <a:ea typeface="Tahoma" panose="020B0604030504040204" pitchFamily="34" charset="0"/>
                <a:cs typeface="Tahoma" panose="020B0604030504040204" pitchFamily="34" charset="0"/>
              </a:rPr>
              <a:t>i</a:t>
            </a:r>
            <a:r>
              <a:rPr lang="it-IT" sz="5400" b="1" dirty="0">
                <a:ln w="28575">
                  <a:solidFill>
                    <a:srgbClr val="F0A152"/>
                  </a:solidFill>
                </a:ln>
                <a:solidFill>
                  <a:srgbClr val="EAEABA"/>
                </a:solidFill>
                <a:latin typeface="Tahoma" panose="020B0604030504040204" pitchFamily="34" charset="0"/>
                <a:ea typeface="Tahoma" panose="020B0604030504040204" pitchFamily="34" charset="0"/>
                <a:cs typeface="Tahoma" panose="020B0604030504040204" pitchFamily="34" charset="0"/>
              </a:rPr>
              <a:t>n</a:t>
            </a:r>
            <a:r>
              <a:rPr lang="it-IT" sz="5400" b="1" dirty="0">
                <a:ln w="28575">
                  <a:solidFill>
                    <a:srgbClr val="F0A152"/>
                  </a:solidFill>
                </a:ln>
                <a:solidFill>
                  <a:schemeClr val="bg1"/>
                </a:solidFill>
                <a:latin typeface="Tahoma" panose="020B0604030504040204" pitchFamily="34" charset="0"/>
                <a:ea typeface="Tahoma" panose="020B0604030504040204" pitchFamily="34" charset="0"/>
                <a:cs typeface="Tahoma" panose="020B0604030504040204" pitchFamily="34" charset="0"/>
              </a:rPr>
              <a:t>e</a:t>
            </a:r>
          </a:p>
        </p:txBody>
      </p:sp>
      <p:sp>
        <p:nvSpPr>
          <p:cNvPr id="26" name="Rettangolo arrotondato 20">
            <a:extLst>
              <a:ext uri="{FF2B5EF4-FFF2-40B4-BE49-F238E27FC236}">
                <a16:creationId xmlns:a16="http://schemas.microsoft.com/office/drawing/2014/main" id="{09D5C418-7169-4C24-AF2C-97735E9C53BC}"/>
              </a:ext>
            </a:extLst>
          </p:cNvPr>
          <p:cNvSpPr/>
          <p:nvPr/>
        </p:nvSpPr>
        <p:spPr>
          <a:xfrm rot="5400000">
            <a:off x="4907757" y="6007349"/>
            <a:ext cx="174189" cy="430811"/>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ttangolo arrotondato 21">
            <a:extLst>
              <a:ext uri="{FF2B5EF4-FFF2-40B4-BE49-F238E27FC236}">
                <a16:creationId xmlns:a16="http://schemas.microsoft.com/office/drawing/2014/main" id="{D0051138-1C11-41D0-89DA-E77AE550E986}"/>
              </a:ext>
            </a:extLst>
          </p:cNvPr>
          <p:cNvSpPr/>
          <p:nvPr/>
        </p:nvSpPr>
        <p:spPr>
          <a:xfrm rot="16200000">
            <a:off x="2628838" y="6038241"/>
            <a:ext cx="174189" cy="429350"/>
          </a:xfrm>
          <a:prstGeom prst="roundRect">
            <a:avLst/>
          </a:prstGeom>
          <a:solidFill>
            <a:srgbClr val="EAEAB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ttangolo arrotondato 22">
            <a:extLst>
              <a:ext uri="{FF2B5EF4-FFF2-40B4-BE49-F238E27FC236}">
                <a16:creationId xmlns:a16="http://schemas.microsoft.com/office/drawing/2014/main" id="{FD52D219-5A8A-4B40-B832-759375064B07}"/>
              </a:ext>
            </a:extLst>
          </p:cNvPr>
          <p:cNvSpPr/>
          <p:nvPr/>
        </p:nvSpPr>
        <p:spPr>
          <a:xfrm rot="16200000">
            <a:off x="2002633" y="6037510"/>
            <a:ext cx="174189" cy="430811"/>
          </a:xfrm>
          <a:prstGeom prst="roundRect">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ttangolo arrotondato 23">
            <a:extLst>
              <a:ext uri="{FF2B5EF4-FFF2-40B4-BE49-F238E27FC236}">
                <a16:creationId xmlns:a16="http://schemas.microsoft.com/office/drawing/2014/main" id="{3C3F5D73-2445-46D8-969D-D1368344624F}"/>
              </a:ext>
            </a:extLst>
          </p:cNvPr>
          <p:cNvSpPr/>
          <p:nvPr/>
        </p:nvSpPr>
        <p:spPr>
          <a:xfrm rot="16200000">
            <a:off x="1376933" y="6034111"/>
            <a:ext cx="172927" cy="429348"/>
          </a:xfrm>
          <a:prstGeom prst="roundRect">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ttangolo arrotondato 23">
            <a:extLst>
              <a:ext uri="{FF2B5EF4-FFF2-40B4-BE49-F238E27FC236}">
                <a16:creationId xmlns:a16="http://schemas.microsoft.com/office/drawing/2014/main" id="{44FD58BB-3072-4FC4-BA1F-1E5BEE1D7983}"/>
              </a:ext>
            </a:extLst>
          </p:cNvPr>
          <p:cNvSpPr/>
          <p:nvPr/>
        </p:nvSpPr>
        <p:spPr>
          <a:xfrm rot="16200000">
            <a:off x="1376936" y="6035373"/>
            <a:ext cx="172927" cy="429348"/>
          </a:xfrm>
          <a:prstGeom prst="roundRect">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3">
            <a:extLst>
              <a:ext uri="{FF2B5EF4-FFF2-40B4-BE49-F238E27FC236}">
                <a16:creationId xmlns:a16="http://schemas.microsoft.com/office/drawing/2014/main" id="{F7A4A266-C4D2-4651-A28B-DB505D948BA5}"/>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63155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4C3B6604-311E-4D5B-BBD6-8B4533A3E8E1}"/>
              </a:ext>
            </a:extLst>
          </p:cNvPr>
          <p:cNvSpPr>
            <a:spLocks noGrp="1" noChangeArrowheads="1"/>
          </p:cNvSpPr>
          <p:nvPr>
            <p:ph type="ctrTitle"/>
          </p:nvPr>
        </p:nvSpPr>
        <p:spPr>
          <a:xfrm>
            <a:off x="539750" y="233363"/>
            <a:ext cx="5181600" cy="2428875"/>
          </a:xfrm>
        </p:spPr>
        <p:txBody>
          <a:bodyPr/>
          <a:lstStyle/>
          <a:p>
            <a:pPr eaLnBrk="1" hangingPunct="1"/>
            <a:r>
              <a:rPr lang="it-IT" altLang="it-IT" sz="2800">
                <a:solidFill>
                  <a:srgbClr val="990000"/>
                </a:solidFill>
                <a:latin typeface="Tahoma" panose="020B0604030504040204" pitchFamily="34" charset="0"/>
              </a:rPr>
              <a:t>Introduzione alle scienze dell’educazione</a:t>
            </a:r>
            <a:br>
              <a:rPr lang="it-IT" altLang="it-IT" sz="2800">
                <a:solidFill>
                  <a:srgbClr val="990000"/>
                </a:solidFill>
                <a:latin typeface="Tahoma" panose="020B0604030504040204" pitchFamily="34" charset="0"/>
              </a:rPr>
            </a:br>
            <a:r>
              <a:rPr lang="it-IT" altLang="it-IT" sz="1600">
                <a:solidFill>
                  <a:srgbClr val="990000"/>
                </a:solidFill>
                <a:latin typeface="Tahoma" panose="020B0604030504040204" pitchFamily="34" charset="0"/>
              </a:rPr>
              <a:t>prof. Pietro Lucisano</a:t>
            </a:r>
          </a:p>
        </p:txBody>
      </p:sp>
    </p:spTree>
    <p:extLst>
      <p:ext uri="{BB962C8B-B14F-4D97-AF65-F5344CB8AC3E}">
        <p14:creationId xmlns:p14="http://schemas.microsoft.com/office/powerpoint/2010/main" val="65596146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C3412E-E263-4A13-8413-AD94EC543355}"/>
              </a:ext>
            </a:extLst>
          </p:cNvPr>
          <p:cNvSpPr>
            <a:spLocks noGrp="1" noChangeArrowheads="1"/>
          </p:cNvSpPr>
          <p:nvPr>
            <p:ph type="ctrTitle"/>
          </p:nvPr>
        </p:nvSpPr>
        <p:spPr>
          <a:xfrm>
            <a:off x="1458913" y="3878263"/>
            <a:ext cx="6929437" cy="990600"/>
          </a:xfrm>
        </p:spPr>
        <p:txBody>
          <a:bodyPr/>
          <a:lstStyle/>
          <a:p>
            <a:pPr eaLnBrk="1" hangingPunct="1"/>
            <a:r>
              <a:rPr lang="en-US" altLang="it-IT" dirty="0" err="1">
                <a:latin typeface="Arial Narrow" panose="020B0606020202030204" pitchFamily="34" charset="0"/>
                <a:cs typeface="Franklin Gothic Medium" panose="020B0603020102020204" pitchFamily="34" charset="0"/>
              </a:rPr>
              <a:t>Pedagogia</a:t>
            </a:r>
            <a:r>
              <a:rPr lang="en-US" altLang="it-IT" dirty="0">
                <a:latin typeface="Arial Narrow" panose="020B0606020202030204" pitchFamily="34" charset="0"/>
                <a:cs typeface="Franklin Gothic Medium" panose="020B0603020102020204" pitchFamily="34" charset="0"/>
              </a:rPr>
              <a:t> </a:t>
            </a:r>
            <a:r>
              <a:rPr lang="en-US" altLang="it-IT" dirty="0" err="1">
                <a:latin typeface="Arial Narrow" panose="020B0606020202030204" pitchFamily="34" charset="0"/>
                <a:cs typeface="Franklin Gothic Medium" panose="020B0603020102020204" pitchFamily="34" charset="0"/>
              </a:rPr>
              <a:t>sperimentale</a:t>
            </a:r>
            <a:r>
              <a:rPr lang="en-US" altLang="it-IT" dirty="0">
                <a:latin typeface="Arial Narrow" panose="020B0606020202030204" pitchFamily="34" charset="0"/>
                <a:cs typeface="Franklin Gothic Medium" panose="020B0603020102020204" pitchFamily="34" charset="0"/>
              </a:rPr>
              <a:t> </a:t>
            </a:r>
            <a:br>
              <a:rPr lang="en-US" altLang="it-IT" dirty="0">
                <a:latin typeface="Arial Narrow" panose="020B0606020202030204" pitchFamily="34" charset="0"/>
                <a:cs typeface="Franklin Gothic Medium" panose="020B0603020102020204" pitchFamily="34" charset="0"/>
              </a:rPr>
            </a:br>
            <a:r>
              <a:rPr lang="en-US" altLang="it-IT" sz="1600" dirty="0">
                <a:latin typeface="Arial Narrow" panose="020B0606020202030204" pitchFamily="34" charset="0"/>
                <a:cs typeface="Franklin Gothic Medium" panose="020B0603020102020204" pitchFamily="34" charset="0"/>
              </a:rPr>
              <a:t>prof. Pietro </a:t>
            </a:r>
            <a:r>
              <a:rPr lang="en-US" altLang="it-IT" sz="1600" dirty="0" err="1">
                <a:latin typeface="Arial Narrow" panose="020B0606020202030204" pitchFamily="34" charset="0"/>
                <a:cs typeface="Franklin Gothic Medium" panose="020B0603020102020204" pitchFamily="34" charset="0"/>
              </a:rPr>
              <a:t>Lucisano</a:t>
            </a:r>
            <a:endParaRPr lang="en-US" altLang="it-IT" sz="1600" dirty="0">
              <a:latin typeface="Arial Narrow" panose="020B060602020203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F7ED52F8-8460-4008-8318-95FAF2A81967}"/>
              </a:ext>
            </a:extLst>
          </p:cNvPr>
          <p:cNvSpPr>
            <a:spLocks noGrp="1" noChangeArrowheads="1"/>
          </p:cNvSpPr>
          <p:nvPr>
            <p:ph type="subTitle" idx="1"/>
          </p:nvPr>
        </p:nvSpPr>
        <p:spPr>
          <a:xfrm>
            <a:off x="1458913" y="5035550"/>
            <a:ext cx="6929437" cy="914400"/>
          </a:xfrm>
        </p:spPr>
        <p:txBody>
          <a:bodyPr/>
          <a:lstStyle/>
          <a:p>
            <a:pPr eaLnBrk="1" hangingPunct="1"/>
            <a:r>
              <a:rPr lang="en-US" altLang="it-IT" dirty="0" err="1">
                <a:latin typeface="Franklin Gothic Book" panose="020B0503020102020204" pitchFamily="34" charset="0"/>
                <a:cs typeface="Franklin Gothic Book" panose="020B0503020102020204" pitchFamily="34" charset="0"/>
              </a:rPr>
              <a:t>Insegnare</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educare</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lezione</a:t>
            </a:r>
            <a:r>
              <a:rPr lang="en-US" altLang="it-IT" dirty="0">
                <a:latin typeface="Franklin Gothic Book" panose="020B0503020102020204" pitchFamily="34" charset="0"/>
                <a:cs typeface="Franklin Gothic Book" panose="020B0503020102020204" pitchFamily="34" charset="0"/>
              </a:rPr>
              <a:t> da un mezzo </a:t>
            </a:r>
            <a:r>
              <a:rPr lang="en-US" altLang="it-IT" dirty="0" err="1">
                <a:latin typeface="Franklin Gothic Book" panose="020B0503020102020204" pitchFamily="34" charset="0"/>
                <a:cs typeface="Franklin Gothic Book" panose="020B0503020102020204" pitchFamily="34" charset="0"/>
              </a:rPr>
              <a:t>fallimento</a:t>
            </a:r>
            <a:endParaRPr lang="en-US" altLang="it-IT" dirty="0">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2965607F-866F-49F3-909F-5E1146C5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extLst>
              <p:ext uri="{D42A27DB-BD31-4B8C-83A1-F6EECF244321}">
                <p14:modId xmlns:p14="http://schemas.microsoft.com/office/powerpoint/2010/main" val="439894925"/>
              </p:ext>
            </p:extLst>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pic>
        <p:nvPicPr>
          <p:cNvPr id="6168" name="Picture 32" descr="Luc10">
            <a:extLst>
              <a:ext uri="{FF2B5EF4-FFF2-40B4-BE49-F238E27FC236}">
                <a16:creationId xmlns:a16="http://schemas.microsoft.com/office/drawing/2014/main" id="{618F769C-E9CE-49F8-8987-901645464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83202"/>
            <a:ext cx="6624736" cy="358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sp>
        <p:nvSpPr>
          <p:cNvPr id="2" name="Fumetto: rettangolo con angoli arrotondati 1">
            <a:extLst>
              <a:ext uri="{FF2B5EF4-FFF2-40B4-BE49-F238E27FC236}">
                <a16:creationId xmlns:a16="http://schemas.microsoft.com/office/drawing/2014/main" id="{61FA6C2D-0DE9-4490-A911-A020AC6A5F3E}"/>
              </a:ext>
            </a:extLst>
          </p:cNvPr>
          <p:cNvSpPr/>
          <p:nvPr/>
        </p:nvSpPr>
        <p:spPr bwMode="auto">
          <a:xfrm>
            <a:off x="827584" y="1827099"/>
            <a:ext cx="4692352" cy="914401"/>
          </a:xfrm>
          <a:prstGeom prst="wedgeRoundRectCallout">
            <a:avLst>
              <a:gd name="adj1" fmla="val 18655"/>
              <a:gd name="adj2" fmla="val 97382"/>
              <a:gd name="adj3" fmla="val 16667"/>
            </a:avLst>
          </a:prstGeom>
          <a:solidFill>
            <a:srgbClr val="FFCC99"/>
          </a:solidFill>
          <a:ln w="57150">
            <a:solidFill>
              <a:srgbClr val="C00000"/>
            </a:solidFill>
          </a:ln>
          <a:effectLst>
            <a:outerShdw blurRad="50800" dist="38100" dir="5400000" algn="t"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lnSpc>
                <a:spcPct val="90000"/>
              </a:lnSpc>
              <a:spcBef>
                <a:spcPct val="15000"/>
              </a:spcBef>
            </a:pPr>
            <a:r>
              <a:rPr lang="it-IT" sz="2000" dirty="0">
                <a:solidFill>
                  <a:srgbClr val="003366"/>
                </a:solidFill>
                <a:latin typeface="Arial Narrow" panose="020B0606020202030204" pitchFamily="34" charset="0"/>
                <a:ea typeface="+mn-ea"/>
              </a:rPr>
              <a:t>Parliamo di passare la vita ad insegnare. Merita chiedersi quale sia il senso di questa scelta?</a:t>
            </a:r>
          </a:p>
          <a:p>
            <a:pPr eaLnBrk="1" hangingPunct="1">
              <a:lnSpc>
                <a:spcPct val="90000"/>
              </a:lnSpc>
              <a:spcBef>
                <a:spcPct val="15000"/>
              </a:spcBef>
            </a:pPr>
            <a:endParaRPr lang="it-IT" sz="2000" dirty="0">
              <a:solidFill>
                <a:srgbClr val="003366"/>
              </a:solidFill>
              <a:latin typeface="Arial Narrow" panose="020B0606020202030204" pitchFamily="34" charset="0"/>
              <a:ea typeface="+mn-ea"/>
            </a:endParaRPr>
          </a:p>
        </p:txBody>
      </p:sp>
      <p:sp>
        <p:nvSpPr>
          <p:cNvPr id="3" name="Rettangolo 2">
            <a:extLst>
              <a:ext uri="{FF2B5EF4-FFF2-40B4-BE49-F238E27FC236}">
                <a16:creationId xmlns:a16="http://schemas.microsoft.com/office/drawing/2014/main" id="{5F5692D0-2E57-4DA2-B769-C723CE60E941}"/>
              </a:ext>
            </a:extLst>
          </p:cNvPr>
          <p:cNvSpPr/>
          <p:nvPr/>
        </p:nvSpPr>
        <p:spPr>
          <a:xfrm>
            <a:off x="467544" y="1052736"/>
            <a:ext cx="1997663" cy="400110"/>
          </a:xfrm>
          <a:prstGeom prst="rect">
            <a:avLst/>
          </a:prstGeom>
          <a:solidFill>
            <a:srgbClr val="822433"/>
          </a:solidFill>
        </p:spPr>
        <p:txBody>
          <a:bodyPr wrap="none">
            <a:spAutoFit/>
          </a:bodyPr>
          <a:lstStyle/>
          <a:p>
            <a:r>
              <a:rPr lang="it-IT" sz="2000" dirty="0">
                <a:solidFill>
                  <a:schemeClr val="bg1"/>
                </a:solidFill>
                <a:latin typeface="Arial Narrow" panose="020B0606020202030204" pitchFamily="34" charset="0"/>
              </a:rPr>
              <a:t>Insegnare, educare</a:t>
            </a:r>
          </a:p>
        </p:txBody>
      </p:sp>
    </p:spTree>
    <p:extLst>
      <p:ext uri="{BB962C8B-B14F-4D97-AF65-F5344CB8AC3E}">
        <p14:creationId xmlns:p14="http://schemas.microsoft.com/office/powerpoint/2010/main" val="5666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EB22E59-AC73-43E3-88FE-1D18840A4A3F}"/>
              </a:ext>
            </a:extLst>
          </p:cNvPr>
          <p:cNvPicPr>
            <a:picLocks noChangeAspect="1"/>
          </p:cNvPicPr>
          <p:nvPr/>
        </p:nvPicPr>
        <p:blipFill>
          <a:blip r:embed="rId3"/>
          <a:stretch>
            <a:fillRect/>
          </a:stretch>
        </p:blipFill>
        <p:spPr>
          <a:xfrm>
            <a:off x="179512" y="2655619"/>
            <a:ext cx="6143625" cy="3724275"/>
          </a:xfrm>
          <a:prstGeom prst="rect">
            <a:avLst/>
          </a:prstGeom>
        </p:spPr>
      </p:pic>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dirty="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sp>
        <p:nvSpPr>
          <p:cNvPr id="2" name="Fumetto: rettangolo con angoli arrotondati 1">
            <a:extLst>
              <a:ext uri="{FF2B5EF4-FFF2-40B4-BE49-F238E27FC236}">
                <a16:creationId xmlns:a16="http://schemas.microsoft.com/office/drawing/2014/main" id="{61FA6C2D-0DE9-4490-A911-A020AC6A5F3E}"/>
              </a:ext>
            </a:extLst>
          </p:cNvPr>
          <p:cNvSpPr/>
          <p:nvPr/>
        </p:nvSpPr>
        <p:spPr bwMode="auto">
          <a:xfrm>
            <a:off x="1428312" y="1418919"/>
            <a:ext cx="4692352" cy="1211031"/>
          </a:xfrm>
          <a:prstGeom prst="wedgeRoundRectCallout">
            <a:avLst>
              <a:gd name="adj1" fmla="val -33888"/>
              <a:gd name="adj2" fmla="val 101134"/>
              <a:gd name="adj3" fmla="val 16667"/>
            </a:avLst>
          </a:prstGeom>
          <a:solidFill>
            <a:srgbClr val="FFCC99"/>
          </a:solidFill>
          <a:ln w="57150">
            <a:solidFill>
              <a:srgbClr val="C00000"/>
            </a:solidFill>
          </a:ln>
          <a:effectLst>
            <a:outerShdw blurRad="50800" dist="38100" dir="5400000" algn="t"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lnSpc>
                <a:spcPct val="90000"/>
              </a:lnSpc>
              <a:spcBef>
                <a:spcPct val="15000"/>
              </a:spcBef>
            </a:pPr>
            <a:r>
              <a:rPr lang="it-IT" sz="2000" dirty="0">
                <a:solidFill>
                  <a:srgbClr val="003366"/>
                </a:solidFill>
                <a:latin typeface="Arial Narrow" panose="020B0606020202030204" pitchFamily="34" charset="0"/>
                <a:ea typeface="+mn-ea"/>
              </a:rPr>
              <a:t>Una scelta non per profitto.</a:t>
            </a:r>
          </a:p>
          <a:p>
            <a:pPr eaLnBrk="1" hangingPunct="1">
              <a:lnSpc>
                <a:spcPct val="90000"/>
              </a:lnSpc>
              <a:spcBef>
                <a:spcPct val="15000"/>
              </a:spcBef>
            </a:pPr>
            <a:r>
              <a:rPr lang="it-IT" sz="2000" dirty="0">
                <a:solidFill>
                  <a:srgbClr val="003366"/>
                </a:solidFill>
                <a:latin typeface="Arial Narrow" panose="020B0606020202030204" pitchFamily="34" charset="0"/>
                <a:ea typeface="+mn-ea"/>
              </a:rPr>
              <a:t>Insegnare… educare…una possibilità</a:t>
            </a:r>
          </a:p>
        </p:txBody>
      </p:sp>
      <p:sp>
        <p:nvSpPr>
          <p:cNvPr id="6" name="Titolo 5">
            <a:extLst>
              <a:ext uri="{FF2B5EF4-FFF2-40B4-BE49-F238E27FC236}">
                <a16:creationId xmlns:a16="http://schemas.microsoft.com/office/drawing/2014/main" id="{0B5B1622-5CBD-4A96-997D-1C9C7C4DB8D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48914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dirty="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sp>
        <p:nvSpPr>
          <p:cNvPr id="12" name="Segnaposto numero diapositiva 3">
            <a:extLst>
              <a:ext uri="{FF2B5EF4-FFF2-40B4-BE49-F238E27FC236}">
                <a16:creationId xmlns:a16="http://schemas.microsoft.com/office/drawing/2014/main" id="{07B573FB-98BD-40EB-9875-9471330B1CFF}"/>
              </a:ext>
            </a:extLst>
          </p:cNvPr>
          <p:cNvSpPr txBox="1">
            <a:spLocks noGrp="1"/>
          </p:cNvSpPr>
          <p:nvPr/>
        </p:nvSpPr>
        <p:spPr bwMode="auto">
          <a:xfrm>
            <a:off x="6553200" y="6146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it-IT" altLang="it-IT" sz="1100">
                <a:solidFill>
                  <a:schemeClr val="bg1"/>
                </a:solidFill>
                <a:latin typeface="Arial" panose="020B0604020202020204" pitchFamily="34" charset="0"/>
                <a:ea typeface="MS PGothic" panose="020B0600070205080204" pitchFamily="34" charset="-128"/>
              </a:rPr>
              <a:t>Pagina </a:t>
            </a:r>
            <a:fld id="{E16D93F9-5DD0-4565-9800-7E0963F3545D}" type="slidenum">
              <a:rPr lang="it-IT" altLang="it-IT" sz="1100">
                <a:solidFill>
                  <a:schemeClr val="bg1"/>
                </a:solidFill>
                <a:latin typeface="Arial" panose="020B0604020202020204" pitchFamily="34" charset="0"/>
                <a:ea typeface="MS PGothic" panose="020B0600070205080204" pitchFamily="34" charset="-128"/>
              </a:rPr>
              <a:pPr algn="r">
                <a:spcBef>
                  <a:spcPct val="0"/>
                </a:spcBef>
                <a:buFontTx/>
                <a:buNone/>
              </a:pPr>
              <a:t>5</a:t>
            </a:fld>
            <a:endParaRPr lang="it-IT" altLang="it-IT" sz="1100">
              <a:solidFill>
                <a:schemeClr val="bg1"/>
              </a:solidFill>
              <a:latin typeface="Arial" panose="020B0604020202020204" pitchFamily="34" charset="0"/>
              <a:ea typeface="MS PGothic" panose="020B0600070205080204" pitchFamily="34" charset="-128"/>
            </a:endParaRPr>
          </a:p>
        </p:txBody>
      </p:sp>
      <p:pic>
        <p:nvPicPr>
          <p:cNvPr id="13" name="Picture 6">
            <a:extLst>
              <a:ext uri="{FF2B5EF4-FFF2-40B4-BE49-F238E27FC236}">
                <a16:creationId xmlns:a16="http://schemas.microsoft.com/office/drawing/2014/main" id="{B086FE24-1BA3-4D37-8115-D2C236C46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98" y="1134616"/>
            <a:ext cx="4372249" cy="514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a:extLst>
              <a:ext uri="{FF2B5EF4-FFF2-40B4-BE49-F238E27FC236}">
                <a16:creationId xmlns:a16="http://schemas.microsoft.com/office/drawing/2014/main" id="{31336D39-F74D-4341-A3F9-F43DC7CBFAEA}"/>
              </a:ext>
            </a:extLst>
          </p:cNvPr>
          <p:cNvSpPr txBox="1">
            <a:spLocks noChangeArrowheads="1"/>
          </p:cNvSpPr>
          <p:nvPr/>
        </p:nvSpPr>
        <p:spPr bwMode="auto">
          <a:xfrm>
            <a:off x="395536" y="1166812"/>
            <a:ext cx="47879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15000"/>
              </a:spcBef>
              <a:buFontTx/>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“L’uomo non può diventare vero uomo che mediante l’educazione, ed egli è quale essa lo fa. </a:t>
            </a:r>
          </a:p>
          <a:p>
            <a:pPr eaLnBrk="1" hangingPunct="1">
              <a:lnSpc>
                <a:spcPct val="90000"/>
              </a:lnSpc>
              <a:spcBef>
                <a:spcPct val="15000"/>
              </a:spcBef>
              <a:buFontTx/>
              <a:buNone/>
            </a:pPr>
            <a:endParaRPr lang="it-IT" altLang="it-IT" sz="2000" dirty="0">
              <a:solidFill>
                <a:schemeClr val="accent2">
                  <a:lumMod val="75000"/>
                </a:schemeClr>
              </a:solidFill>
              <a:latin typeface="Arial Narrow" panose="020B0606020202030204" pitchFamily="34" charset="0"/>
              <a:ea typeface="MS PGothic" panose="020B0600070205080204" pitchFamily="34" charset="-128"/>
            </a:endParaRPr>
          </a:p>
          <a:p>
            <a:pPr eaLnBrk="1" hangingPunct="1">
              <a:lnSpc>
                <a:spcPct val="90000"/>
              </a:lnSpc>
              <a:spcBef>
                <a:spcPct val="15000"/>
              </a:spcBef>
              <a:buFontTx/>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Devesi notare che egli può venir educato solo da altri uomini che a loro volta furono educati. […]</a:t>
            </a:r>
          </a:p>
          <a:p>
            <a:pPr eaLnBrk="1" hangingPunct="1">
              <a:lnSpc>
                <a:spcPct val="90000"/>
              </a:lnSpc>
              <a:spcBef>
                <a:spcPct val="15000"/>
              </a:spcBef>
              <a:buFontTx/>
              <a:buNone/>
            </a:pPr>
            <a:endParaRPr lang="it-IT" altLang="it-IT" sz="2000" dirty="0">
              <a:solidFill>
                <a:schemeClr val="accent2">
                  <a:lumMod val="75000"/>
                </a:schemeClr>
              </a:solidFill>
              <a:latin typeface="Arial Narrow" panose="020B0606020202030204" pitchFamily="34" charset="0"/>
              <a:ea typeface="MS PGothic" panose="020B0600070205080204" pitchFamily="34" charset="-128"/>
            </a:endParaRPr>
          </a:p>
          <a:p>
            <a:pPr eaLnBrk="1" hangingPunct="1">
              <a:lnSpc>
                <a:spcPct val="90000"/>
              </a:lnSpc>
              <a:spcBef>
                <a:spcPct val="15000"/>
              </a:spcBef>
              <a:buFontTx/>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Forse l’educazione migliorerà ed ogni generazione successivamente farà un passo avanti verso il perfezionamento dell’umanità […].</a:t>
            </a:r>
          </a:p>
          <a:p>
            <a:pPr eaLnBrk="1" hangingPunct="1">
              <a:lnSpc>
                <a:spcPct val="90000"/>
              </a:lnSpc>
              <a:spcBef>
                <a:spcPct val="15000"/>
              </a:spcBef>
              <a:buFontTx/>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E’ meraviglioso pensare che la natura umana possa divenire sempre più progredita mediante l’educazione e che si possa elevare quest’ultima ad una forma corrispondente al progresso dell’umanità. </a:t>
            </a:r>
          </a:p>
          <a:p>
            <a:pPr eaLnBrk="1" hangingPunct="1">
              <a:lnSpc>
                <a:spcPct val="90000"/>
              </a:lnSpc>
              <a:spcBef>
                <a:spcPct val="15000"/>
              </a:spcBef>
              <a:buFontTx/>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Ciò ci dà la prospettiva di una futura felicità della specie umana.”</a:t>
            </a:r>
            <a:r>
              <a:rPr lang="it-IT" altLang="it-IT" sz="2000" b="1" dirty="0">
                <a:solidFill>
                  <a:schemeClr val="accent2">
                    <a:lumMod val="75000"/>
                  </a:schemeClr>
                </a:solidFill>
                <a:latin typeface="Arial Narrow" panose="020B0606020202030204" pitchFamily="34" charset="0"/>
                <a:ea typeface="MS PGothic" panose="020B0600070205080204" pitchFamily="34" charset="-128"/>
              </a:rPr>
              <a:t>                          </a:t>
            </a:r>
          </a:p>
        </p:txBody>
      </p:sp>
      <p:sp>
        <p:nvSpPr>
          <p:cNvPr id="4" name="Titolo 3">
            <a:extLst>
              <a:ext uri="{FF2B5EF4-FFF2-40B4-BE49-F238E27FC236}">
                <a16:creationId xmlns:a16="http://schemas.microsoft.com/office/drawing/2014/main" id="{EB44FFFE-3B3F-463F-BF00-092557E398A5}"/>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09193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dirty="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sp>
        <p:nvSpPr>
          <p:cNvPr id="12" name="Segnaposto numero diapositiva 3">
            <a:extLst>
              <a:ext uri="{FF2B5EF4-FFF2-40B4-BE49-F238E27FC236}">
                <a16:creationId xmlns:a16="http://schemas.microsoft.com/office/drawing/2014/main" id="{07B573FB-98BD-40EB-9875-9471330B1CFF}"/>
              </a:ext>
            </a:extLst>
          </p:cNvPr>
          <p:cNvSpPr txBox="1">
            <a:spLocks noGrp="1"/>
          </p:cNvSpPr>
          <p:nvPr/>
        </p:nvSpPr>
        <p:spPr bwMode="auto">
          <a:xfrm>
            <a:off x="6553200" y="6146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it-IT" altLang="it-IT" sz="1100">
                <a:solidFill>
                  <a:schemeClr val="bg1"/>
                </a:solidFill>
                <a:latin typeface="Arial" panose="020B0604020202020204" pitchFamily="34" charset="0"/>
                <a:ea typeface="MS PGothic" panose="020B0600070205080204" pitchFamily="34" charset="-128"/>
              </a:rPr>
              <a:t>Pagina </a:t>
            </a:r>
            <a:fld id="{E16D93F9-5DD0-4565-9800-7E0963F3545D}" type="slidenum">
              <a:rPr lang="it-IT" altLang="it-IT" sz="1100">
                <a:solidFill>
                  <a:schemeClr val="bg1"/>
                </a:solidFill>
                <a:latin typeface="Arial" panose="020B0604020202020204" pitchFamily="34" charset="0"/>
                <a:ea typeface="MS PGothic" panose="020B0600070205080204" pitchFamily="34" charset="-128"/>
              </a:rPr>
              <a:pPr algn="r">
                <a:spcBef>
                  <a:spcPct val="0"/>
                </a:spcBef>
                <a:buFontTx/>
                <a:buNone/>
              </a:pPr>
              <a:t>6</a:t>
            </a:fld>
            <a:endParaRPr lang="it-IT" altLang="it-IT" sz="1100">
              <a:solidFill>
                <a:schemeClr val="bg1"/>
              </a:solidFill>
              <a:latin typeface="Arial" panose="020B0604020202020204" pitchFamily="34" charset="0"/>
              <a:ea typeface="MS PGothic" panose="020B0600070205080204" pitchFamily="34" charset="-128"/>
            </a:endParaRPr>
          </a:p>
        </p:txBody>
      </p:sp>
      <p:pic>
        <p:nvPicPr>
          <p:cNvPr id="13" name="Picture 6">
            <a:extLst>
              <a:ext uri="{FF2B5EF4-FFF2-40B4-BE49-F238E27FC236}">
                <a16:creationId xmlns:a16="http://schemas.microsoft.com/office/drawing/2014/main" id="{B086FE24-1BA3-4D37-8115-D2C236C46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98" y="1134616"/>
            <a:ext cx="4372249" cy="514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a:extLst>
              <a:ext uri="{FF2B5EF4-FFF2-40B4-BE49-F238E27FC236}">
                <a16:creationId xmlns:a16="http://schemas.microsoft.com/office/drawing/2014/main" id="{31336D39-F74D-4341-A3F9-F43DC7CBFAEA}"/>
              </a:ext>
            </a:extLst>
          </p:cNvPr>
          <p:cNvSpPr txBox="1">
            <a:spLocks noChangeArrowheads="1"/>
          </p:cNvSpPr>
          <p:nvPr/>
        </p:nvSpPr>
        <p:spPr bwMode="auto">
          <a:xfrm>
            <a:off x="654050" y="1166812"/>
            <a:ext cx="47879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hangingPunct="1">
              <a:lnSpc>
                <a:spcPct val="90000"/>
              </a:lnSpc>
              <a:spcBef>
                <a:spcPct val="15000"/>
              </a:spcBef>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“Un principio di arte educativa, che dovrebbero avere sotto gli occhi coloro che fanno piani educativi, è il seguente:</a:t>
            </a:r>
          </a:p>
          <a:p>
            <a:pPr lvl="0" eaLnBrk="1" hangingPunct="1">
              <a:lnSpc>
                <a:spcPct val="90000"/>
              </a:lnSpc>
              <a:spcBef>
                <a:spcPct val="15000"/>
              </a:spcBef>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i fanciulli non dovrebbero venir educati conformemente allo stato presente della specie umana, ma per uno stato migliore possibile nell’avvenire secondo l’idea dell’umanità e della sua destinazione.</a:t>
            </a:r>
          </a:p>
          <a:p>
            <a:pPr lvl="0" eaLnBrk="1" hangingPunct="1">
              <a:lnSpc>
                <a:spcPct val="90000"/>
              </a:lnSpc>
              <a:spcBef>
                <a:spcPct val="15000"/>
              </a:spcBef>
              <a:buNone/>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I genitori, in generale, allevano i loro figli solo in modo che si trovino bene nel loro tempo, sia pur questo corrotto. Li dovrebbero invece educare meglio affinché da essi potessero derivare migliori condizioni; ma a ciò si oppongono due ostacoli:</a:t>
            </a:r>
          </a:p>
          <a:p>
            <a:pPr lvl="0" eaLnBrk="1" hangingPunct="1">
              <a:lnSpc>
                <a:spcPct val="90000"/>
              </a:lnSpc>
              <a:spcBef>
                <a:spcPct val="15000"/>
              </a:spcBef>
              <a:buFontTx/>
              <a:buAutoNum type="arabicParenR"/>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 I genitori si curano solo che i figli facciano carriera nella vita;</a:t>
            </a:r>
          </a:p>
          <a:p>
            <a:pPr lvl="0" eaLnBrk="1" hangingPunct="1">
              <a:lnSpc>
                <a:spcPct val="90000"/>
              </a:lnSpc>
              <a:spcBef>
                <a:spcPct val="15000"/>
              </a:spcBef>
              <a:buFontTx/>
              <a:buAutoNum type="arabicParenR"/>
            </a:pPr>
            <a:r>
              <a:rPr lang="it-IT" altLang="it-IT" sz="2000" dirty="0">
                <a:solidFill>
                  <a:schemeClr val="accent2">
                    <a:lumMod val="75000"/>
                  </a:schemeClr>
                </a:solidFill>
                <a:latin typeface="Arial Narrow" panose="020B0606020202030204" pitchFamily="34" charset="0"/>
                <a:ea typeface="MS PGothic" panose="020B0600070205080204" pitchFamily="34" charset="-128"/>
              </a:rPr>
              <a:t> I governanti considerano i loro sudditi come strumenti per i loro intenti”</a:t>
            </a:r>
          </a:p>
        </p:txBody>
      </p:sp>
      <p:sp>
        <p:nvSpPr>
          <p:cNvPr id="4" name="Titolo 3">
            <a:extLst>
              <a:ext uri="{FF2B5EF4-FFF2-40B4-BE49-F238E27FC236}">
                <a16:creationId xmlns:a16="http://schemas.microsoft.com/office/drawing/2014/main" id="{D815DEFB-5937-425C-BCBE-D31771C4E777}"/>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8454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pic>
        <p:nvPicPr>
          <p:cNvPr id="6168" name="Picture 32" descr="Luc10">
            <a:extLst>
              <a:ext uri="{FF2B5EF4-FFF2-40B4-BE49-F238E27FC236}">
                <a16:creationId xmlns:a16="http://schemas.microsoft.com/office/drawing/2014/main" id="{618F769C-E9CE-49F8-8987-901645464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3668"/>
            <a:ext cx="7126560" cy="385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Tahoma" panose="020B0604030504040204" pitchFamily="34" charset="0"/>
              </a:rPr>
              <a:t>Pedagogia sperimentale</a:t>
            </a:r>
          </a:p>
        </p:txBody>
      </p:sp>
      <p:sp>
        <p:nvSpPr>
          <p:cNvPr id="2" name="Fumetto: rettangolo con angoli arrotondati 1">
            <a:extLst>
              <a:ext uri="{FF2B5EF4-FFF2-40B4-BE49-F238E27FC236}">
                <a16:creationId xmlns:a16="http://schemas.microsoft.com/office/drawing/2014/main" id="{61FA6C2D-0DE9-4490-A911-A020AC6A5F3E}"/>
              </a:ext>
            </a:extLst>
          </p:cNvPr>
          <p:cNvSpPr/>
          <p:nvPr/>
        </p:nvSpPr>
        <p:spPr bwMode="auto">
          <a:xfrm>
            <a:off x="251520" y="1268759"/>
            <a:ext cx="4692352" cy="1211031"/>
          </a:xfrm>
          <a:prstGeom prst="wedgeRoundRectCallout">
            <a:avLst>
              <a:gd name="adj1" fmla="val 23438"/>
              <a:gd name="adj2" fmla="val 86473"/>
              <a:gd name="adj3" fmla="val 16667"/>
            </a:avLst>
          </a:prstGeom>
          <a:solidFill>
            <a:srgbClr val="FFCC99"/>
          </a:solidFill>
          <a:ln w="57150">
            <a:solidFill>
              <a:srgbClr val="C00000"/>
            </a:solidFill>
          </a:ln>
          <a:effectLst>
            <a:outerShdw blurRad="50800" dist="38100" dir="5400000" algn="t"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15000"/>
              </a:spcBef>
            </a:pPr>
            <a:r>
              <a:rPr lang="it-IT" sz="2000" dirty="0">
                <a:solidFill>
                  <a:srgbClr val="003366"/>
                </a:solidFill>
                <a:latin typeface="Arial Narrow" panose="020B0606020202030204" pitchFamily="34" charset="0"/>
                <a:ea typeface="+mn-ea"/>
              </a:rPr>
              <a:t>Lezione da un mezzo fallimento…</a:t>
            </a:r>
          </a:p>
        </p:txBody>
      </p:sp>
      <p:sp>
        <p:nvSpPr>
          <p:cNvPr id="5" name="Titolo 4">
            <a:extLst>
              <a:ext uri="{FF2B5EF4-FFF2-40B4-BE49-F238E27FC236}">
                <a16:creationId xmlns:a16="http://schemas.microsoft.com/office/drawing/2014/main" id="{776DF13B-00DF-47E9-86A3-E690D95510A6}"/>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0320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Arial Narrow" panose="020B0606020202030204" pitchFamily="34" charset="0"/>
              </a:rPr>
              <a:t>Pedagogia sperimentale</a:t>
            </a:r>
          </a:p>
        </p:txBody>
      </p:sp>
      <p:pic>
        <p:nvPicPr>
          <p:cNvPr id="13" name="Picture 10" descr="Frankenstein-1994-movie-1">
            <a:extLst>
              <a:ext uri="{FF2B5EF4-FFF2-40B4-BE49-F238E27FC236}">
                <a16:creationId xmlns:a16="http://schemas.microsoft.com/office/drawing/2014/main" id="{1E2A5976-06AB-46A1-A869-E10FE18FE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5"/>
            <a:ext cx="3312368" cy="220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Robert-deniro-mary-shelleys-frankenstein-1-">
            <a:extLst>
              <a:ext uri="{FF2B5EF4-FFF2-40B4-BE49-F238E27FC236}">
                <a16:creationId xmlns:a16="http://schemas.microsoft.com/office/drawing/2014/main" id="{122B84E7-7774-4829-862C-BCDEE286E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276" y="3335682"/>
            <a:ext cx="4346724" cy="21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arrotondato 13">
            <a:extLst>
              <a:ext uri="{FF2B5EF4-FFF2-40B4-BE49-F238E27FC236}">
                <a16:creationId xmlns:a16="http://schemas.microsoft.com/office/drawing/2014/main" id="{3C8D9BAC-DF79-4728-B7D6-FA82BA49A120}"/>
              </a:ext>
            </a:extLst>
          </p:cNvPr>
          <p:cNvSpPr/>
          <p:nvPr/>
        </p:nvSpPr>
        <p:spPr>
          <a:xfrm>
            <a:off x="251520" y="3527498"/>
            <a:ext cx="4164759" cy="1981546"/>
          </a:xfrm>
          <a:prstGeom prst="roundRect">
            <a:avLst/>
          </a:prstGeom>
          <a:solidFill>
            <a:srgbClr val="FFCC99"/>
          </a:solidFill>
          <a:ln w="571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2000" dirty="0">
                <a:solidFill>
                  <a:schemeClr val="accent2">
                    <a:lumMod val="75000"/>
                  </a:schemeClr>
                </a:solidFill>
                <a:latin typeface="Arial Narrow" panose="020B0606020202030204" pitchFamily="34" charset="0"/>
                <a:cs typeface="Arial" panose="020B0604020202020204" pitchFamily="34" charset="0"/>
              </a:rPr>
              <a:t>In genere insegniamo sulla base di quello che ci è stato detto, insegniamo nel nome del Padre.</a:t>
            </a:r>
          </a:p>
        </p:txBody>
      </p:sp>
      <p:sp>
        <p:nvSpPr>
          <p:cNvPr id="18" name="Rettangolo arrotondato 13">
            <a:extLst>
              <a:ext uri="{FF2B5EF4-FFF2-40B4-BE49-F238E27FC236}">
                <a16:creationId xmlns:a16="http://schemas.microsoft.com/office/drawing/2014/main" id="{693DF1E0-C280-4243-8242-C60EF62093FA}"/>
              </a:ext>
            </a:extLst>
          </p:cNvPr>
          <p:cNvSpPr/>
          <p:nvPr/>
        </p:nvSpPr>
        <p:spPr>
          <a:xfrm>
            <a:off x="4888258" y="1138803"/>
            <a:ext cx="4164759" cy="2088230"/>
          </a:xfrm>
          <a:prstGeom prst="roundRect">
            <a:avLst/>
          </a:prstGeom>
          <a:solidFill>
            <a:srgbClr val="FFCC99"/>
          </a:solidFill>
          <a:ln w="571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2000" dirty="0">
                <a:solidFill>
                  <a:schemeClr val="accent2">
                    <a:lumMod val="75000"/>
                  </a:schemeClr>
                </a:solidFill>
                <a:latin typeface="Arial Narrow" panose="020B0606020202030204" pitchFamily="34" charset="0"/>
                <a:cs typeface="Arial" panose="020B0604020202020204" pitchFamily="34" charset="0"/>
              </a:rPr>
              <a:t>In genere chi insegna è convinto di farlo per il bene degli altri.</a:t>
            </a:r>
          </a:p>
        </p:txBody>
      </p:sp>
      <p:sp>
        <p:nvSpPr>
          <p:cNvPr id="4" name="Titolo 3">
            <a:extLst>
              <a:ext uri="{FF2B5EF4-FFF2-40B4-BE49-F238E27FC236}">
                <a16:creationId xmlns:a16="http://schemas.microsoft.com/office/drawing/2014/main" id="{071AB42F-D8E1-4B61-B5B3-EE4B589AD87A}"/>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71144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30">
            <a:extLst>
              <a:ext uri="{FF2B5EF4-FFF2-40B4-BE49-F238E27FC236}">
                <a16:creationId xmlns:a16="http://schemas.microsoft.com/office/drawing/2014/main" id="{BD78AC0A-D4B7-4945-AB3F-44910FEDD553}"/>
              </a:ext>
            </a:extLst>
          </p:cNvPr>
          <p:cNvGraphicFramePr>
            <a:graphicFrameLocks noChangeAspect="1"/>
          </p:cNvGraphicFramePr>
          <p:nvPr>
            <p:extLst>
              <p:ext uri="{D42A27DB-BD31-4B8C-83A1-F6EECF244321}">
                <p14:modId xmlns:p14="http://schemas.microsoft.com/office/powerpoint/2010/main" val="2922774797"/>
              </p:ext>
            </p:extLst>
          </p:nvPr>
        </p:nvGraphicFramePr>
        <p:xfrm>
          <a:off x="0" y="1143000"/>
          <a:ext cx="9144000" cy="2286000"/>
        </p:xfrm>
        <a:graphic>
          <a:graphicData uri="http://schemas.openxmlformats.org/presentationml/2006/ole">
            <mc:AlternateContent xmlns:mc="http://schemas.openxmlformats.org/markup-compatibility/2006">
              <mc:Choice xmlns:v="urn:schemas-microsoft-com:vml" Requires="v">
                <p:oleObj spid="_x0000_s15396" name="Immagine bitmap" r:id="rId4" imgW="5525271" imgH="1924319" progId="Paint.Picture">
                  <p:embed/>
                </p:oleObj>
              </mc:Choice>
              <mc:Fallback>
                <p:oleObj name="Immagine bitmap" r:id="rId4" imgW="5525271" imgH="1924319" progId="Paint.Picture">
                  <p:embed/>
                  <p:pic>
                    <p:nvPicPr>
                      <p:cNvPr id="69662" name="Object 30">
                        <a:extLst>
                          <a:ext uri="{FF2B5EF4-FFF2-40B4-BE49-F238E27FC236}">
                            <a16:creationId xmlns:a16="http://schemas.microsoft.com/office/drawing/2014/main" id="{A5166C37-A961-406C-94D7-477793F4A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9">
            <a:extLst>
              <a:ext uri="{FF2B5EF4-FFF2-40B4-BE49-F238E27FC236}">
                <a16:creationId xmlns:a16="http://schemas.microsoft.com/office/drawing/2014/main" id="{9CB4AD8F-C4FD-43F7-B50F-31268C18A365}"/>
              </a:ext>
            </a:extLst>
          </p:cNvPr>
          <p:cNvGraphicFramePr>
            <a:graphicFrameLocks noChangeAspect="1"/>
          </p:cNvGraphicFramePr>
          <p:nvPr>
            <p:extLst>
              <p:ext uri="{D42A27DB-BD31-4B8C-83A1-F6EECF244321}">
                <p14:modId xmlns:p14="http://schemas.microsoft.com/office/powerpoint/2010/main" val="295487813"/>
              </p:ext>
            </p:extLst>
          </p:nvPr>
        </p:nvGraphicFramePr>
        <p:xfrm>
          <a:off x="228600" y="4162425"/>
          <a:ext cx="8686800" cy="2232025"/>
        </p:xfrm>
        <a:graphic>
          <a:graphicData uri="http://schemas.openxmlformats.org/presentationml/2006/ole">
            <mc:AlternateContent xmlns:mc="http://schemas.openxmlformats.org/markup-compatibility/2006">
              <mc:Choice xmlns:v="urn:schemas-microsoft-com:vml" Requires="v">
                <p:oleObj spid="_x0000_s15397" name="Immagine bitmap" r:id="rId6" imgW="5792008" imgH="2381582" progId="Paint.Picture">
                  <p:embed/>
                </p:oleObj>
              </mc:Choice>
              <mc:Fallback>
                <p:oleObj name="Immagine bitmap" r:id="rId6" imgW="5792008" imgH="2381582" progId="Paint.Picture">
                  <p:embed/>
                  <p:pic>
                    <p:nvPicPr>
                      <p:cNvPr id="69661" name="Object 29">
                        <a:extLst>
                          <a:ext uri="{FF2B5EF4-FFF2-40B4-BE49-F238E27FC236}">
                            <a16:creationId xmlns:a16="http://schemas.microsoft.com/office/drawing/2014/main" id="{FE7BD953-BAD6-4BDC-88D9-ACAD77C8DF77}"/>
                          </a:ext>
                        </a:extLst>
                      </p:cNvPr>
                      <p:cNvPicPr>
                        <a:picLocks noChangeAspect="1" noChangeArrowheads="1"/>
                      </p:cNvPicPr>
                      <p:nvPr/>
                    </p:nvPicPr>
                    <p:blipFill>
                      <a:blip r:embed="rId7">
                        <a:lum contrast="36000"/>
                        <a:extLst>
                          <a:ext uri="{28A0092B-C50C-407E-A947-70E740481C1C}">
                            <a14:useLocalDpi xmlns:a14="http://schemas.microsoft.com/office/drawing/2010/main" val="0"/>
                          </a:ext>
                        </a:extLst>
                      </a:blip>
                      <a:srcRect/>
                      <a:stretch>
                        <a:fillRect/>
                      </a:stretch>
                    </p:blipFill>
                    <p:spPr bwMode="auto">
                      <a:xfrm>
                        <a:off x="228600" y="4162425"/>
                        <a:ext cx="8686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8">
            <a:extLst>
              <a:ext uri="{FF2B5EF4-FFF2-40B4-BE49-F238E27FC236}">
                <a16:creationId xmlns:a16="http://schemas.microsoft.com/office/drawing/2014/main" id="{30047EC9-1260-4152-BC49-FF756FCB27B8}"/>
              </a:ext>
            </a:extLst>
          </p:cNvPr>
          <p:cNvSpPr>
            <a:spLocks noChangeArrowheads="1"/>
          </p:cNvSpPr>
          <p:nvPr/>
        </p:nvSpPr>
        <p:spPr bwMode="auto">
          <a:xfrm>
            <a:off x="0" y="6405563"/>
            <a:ext cx="6248400" cy="446087"/>
          </a:xfrm>
          <a:prstGeom prst="rec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55000"/>
              </a:lnSpc>
              <a:spcBef>
                <a:spcPct val="50000"/>
              </a:spcBef>
              <a:buFontTx/>
              <a:buNone/>
            </a:pPr>
            <a:endParaRPr lang="it-IT" altLang="it-IT" sz="2400">
              <a:solidFill>
                <a:srgbClr val="000000"/>
              </a:solidFill>
              <a:latin typeface="Tahoma" panose="020B0604030504040204" pitchFamily="34" charset="0"/>
            </a:endParaRPr>
          </a:p>
          <a:p>
            <a:pPr algn="ctr" eaLnBrk="1" hangingPunct="1">
              <a:lnSpc>
                <a:spcPct val="55000"/>
              </a:lnSpc>
              <a:spcBef>
                <a:spcPct val="50000"/>
              </a:spcBef>
              <a:buFontTx/>
              <a:buNone/>
            </a:pPr>
            <a:endParaRPr lang="it-IT" altLang="it-IT" sz="900">
              <a:solidFill>
                <a:srgbClr val="000000"/>
              </a:solidFill>
              <a:latin typeface="Tahoma" panose="020B0604030504040204" pitchFamily="34" charset="0"/>
            </a:endParaRPr>
          </a:p>
        </p:txBody>
      </p:sp>
      <p:graphicFrame>
        <p:nvGraphicFramePr>
          <p:cNvPr id="16394" name="Group 10">
            <a:extLst>
              <a:ext uri="{FF2B5EF4-FFF2-40B4-BE49-F238E27FC236}">
                <a16:creationId xmlns:a16="http://schemas.microsoft.com/office/drawing/2014/main" id="{153D5380-F303-4338-AD71-C9B165A10150}"/>
              </a:ext>
            </a:extLst>
          </p:cNvPr>
          <p:cNvGraphicFramePr>
            <a:graphicFrameLocks noGrp="1"/>
          </p:cNvGraphicFramePr>
          <p:nvPr/>
        </p:nvGraphicFramePr>
        <p:xfrm>
          <a:off x="6248400" y="6400800"/>
          <a:ext cx="2895600" cy="450909"/>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13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HOME</a:t>
                      </a: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AVANTI</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a:ln>
                            <a:noFill/>
                          </a:ln>
                          <a:solidFill>
                            <a:srgbClr val="DDDDDD"/>
                          </a:solidFill>
                          <a:effectLst/>
                          <a:latin typeface="Tahoma" pitchFamily="34" charset="0"/>
                        </a:rPr>
                        <a:t>INDIETRO</a:t>
                      </a: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900" b="0" i="0" u="none" strike="noStrike" cap="none" normalizeH="0" baseline="0" dirty="0">
                          <a:ln>
                            <a:noFill/>
                          </a:ln>
                          <a:solidFill>
                            <a:srgbClr val="DDDDDD"/>
                          </a:solidFill>
                          <a:effectLst/>
                          <a:latin typeface="Tahoma" pitchFamily="34" charset="0"/>
                        </a:rPr>
                        <a:t>PRECEDENTE</a:t>
                      </a: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0"/>
                  </a:ext>
                </a:extLst>
              </a:tr>
              <a:tr h="237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0" i="0" u="none" strike="noStrike" cap="none" normalizeH="0" baseline="0" dirty="0">
                        <a:ln>
                          <a:noFill/>
                        </a:ln>
                        <a:solidFill>
                          <a:schemeClr val="tx1"/>
                        </a:solidFill>
                        <a:effectLst/>
                        <a:latin typeface="Times New Roman" pitchFamily="18" charset="0"/>
                      </a:endParaRPr>
                    </a:p>
                  </a:txBody>
                  <a:tcPr marT="38030" marB="380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22433"/>
                    </a:solidFill>
                  </a:tcPr>
                </a:tc>
                <a:extLst>
                  <a:ext uri="{0D108BD9-81ED-4DB2-BD59-A6C34878D82A}">
                    <a16:rowId xmlns:a16="http://schemas.microsoft.com/office/drawing/2014/main" val="10001"/>
                  </a:ext>
                </a:extLst>
              </a:tr>
            </a:tbl>
          </a:graphicData>
        </a:graphic>
      </p:graphicFrame>
      <p:sp>
        <p:nvSpPr>
          <p:cNvPr id="6164" name="AutoShape 27">
            <a:hlinkClick r:id="" action="ppaction://hlinkshowjump?jump=firstslide" highlightClick="1"/>
            <a:extLst>
              <a:ext uri="{FF2B5EF4-FFF2-40B4-BE49-F238E27FC236}">
                <a16:creationId xmlns:a16="http://schemas.microsoft.com/office/drawing/2014/main" id="{AC4D13F0-F211-4E7B-AF8C-D5C57A800614}"/>
              </a:ext>
            </a:extLst>
          </p:cNvPr>
          <p:cNvSpPr>
            <a:spLocks noChangeArrowheads="1"/>
          </p:cNvSpPr>
          <p:nvPr/>
        </p:nvSpPr>
        <p:spPr bwMode="auto">
          <a:xfrm>
            <a:off x="6248400" y="6553200"/>
            <a:ext cx="609600" cy="304800"/>
          </a:xfrm>
          <a:prstGeom prst="actionButtonHome">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5" name="AutoShape 28">
            <a:hlinkClick r:id="" action="ppaction://hlinkshowjump?jump=nextslide" highlightClick="1"/>
            <a:extLst>
              <a:ext uri="{FF2B5EF4-FFF2-40B4-BE49-F238E27FC236}">
                <a16:creationId xmlns:a16="http://schemas.microsoft.com/office/drawing/2014/main" id="{37864B01-C508-407E-BC70-3B81E72F569D}"/>
              </a:ext>
            </a:extLst>
          </p:cNvPr>
          <p:cNvSpPr>
            <a:spLocks noChangeArrowheads="1"/>
          </p:cNvSpPr>
          <p:nvPr/>
        </p:nvSpPr>
        <p:spPr bwMode="auto">
          <a:xfrm>
            <a:off x="6858000" y="6553200"/>
            <a:ext cx="609600" cy="304800"/>
          </a:xfrm>
          <a:prstGeom prst="actionButtonForwardNext">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6" name="AutoShape 29">
            <a:hlinkClick r:id="" action="ppaction://hlinkshowjump?jump=previousslide" highlightClick="1"/>
            <a:extLst>
              <a:ext uri="{FF2B5EF4-FFF2-40B4-BE49-F238E27FC236}">
                <a16:creationId xmlns:a16="http://schemas.microsoft.com/office/drawing/2014/main" id="{807C2443-BC97-4324-862D-FF3FD42DAF34}"/>
              </a:ext>
            </a:extLst>
          </p:cNvPr>
          <p:cNvSpPr>
            <a:spLocks noChangeArrowheads="1"/>
          </p:cNvSpPr>
          <p:nvPr/>
        </p:nvSpPr>
        <p:spPr bwMode="auto">
          <a:xfrm>
            <a:off x="7467600" y="6553200"/>
            <a:ext cx="762000" cy="304800"/>
          </a:xfrm>
          <a:prstGeom prst="actionButtonBackPrevious">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67" name="AutoShape 30">
            <a:hlinkClick r:id="" action="ppaction://hlinkshowjump?jump=lastslideviewed" highlightClick="1"/>
            <a:extLst>
              <a:ext uri="{FF2B5EF4-FFF2-40B4-BE49-F238E27FC236}">
                <a16:creationId xmlns:a16="http://schemas.microsoft.com/office/drawing/2014/main" id="{B82ECFFA-33D5-4AE7-9145-080A3B1C2B19}"/>
              </a:ext>
            </a:extLst>
          </p:cNvPr>
          <p:cNvSpPr>
            <a:spLocks noChangeArrowheads="1"/>
          </p:cNvSpPr>
          <p:nvPr/>
        </p:nvSpPr>
        <p:spPr bwMode="auto">
          <a:xfrm>
            <a:off x="8229600" y="6553200"/>
            <a:ext cx="914400" cy="304800"/>
          </a:xfrm>
          <a:prstGeom prst="actionButtonReturn">
            <a:avLst/>
          </a:prstGeom>
          <a:solidFill>
            <a:srgbClr val="822433"/>
          </a:solidFill>
          <a:ln w="9525">
            <a:solidFill>
              <a:srgbClr val="003366"/>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5000"/>
              </a:lnSpc>
              <a:spcBef>
                <a:spcPct val="50000"/>
              </a:spcBef>
              <a:buFontTx/>
              <a:buNone/>
            </a:pPr>
            <a:endParaRPr lang="it-IT" altLang="it-IT" sz="1200">
              <a:solidFill>
                <a:srgbClr val="000000"/>
              </a:solidFill>
              <a:latin typeface="Tahoma" panose="020B0604030504040204" pitchFamily="34" charset="0"/>
            </a:endParaRPr>
          </a:p>
        </p:txBody>
      </p:sp>
      <p:sp>
        <p:nvSpPr>
          <p:cNvPr id="6170" name="Text Box 34">
            <a:extLst>
              <a:ext uri="{FF2B5EF4-FFF2-40B4-BE49-F238E27FC236}">
                <a16:creationId xmlns:a16="http://schemas.microsoft.com/office/drawing/2014/main" id="{766C058E-FEEF-4716-98E2-54E24EF42D2A}"/>
              </a:ext>
            </a:extLst>
          </p:cNvPr>
          <p:cNvSpPr txBox="1">
            <a:spLocks noChangeArrowheads="1"/>
          </p:cNvSpPr>
          <p:nvPr/>
        </p:nvSpPr>
        <p:spPr bwMode="auto">
          <a:xfrm>
            <a:off x="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b="1" dirty="0">
                <a:solidFill>
                  <a:srgbClr val="DDDDDD"/>
                </a:solidFill>
                <a:latin typeface="Tahoma" panose="020B0604030504040204" pitchFamily="34" charset="0"/>
              </a:rPr>
              <a:t>Pedagogia sperimentale</a:t>
            </a:r>
          </a:p>
        </p:txBody>
      </p:sp>
      <p:sp>
        <p:nvSpPr>
          <p:cNvPr id="17" name="Rettangolo arrotondato 13">
            <a:extLst>
              <a:ext uri="{FF2B5EF4-FFF2-40B4-BE49-F238E27FC236}">
                <a16:creationId xmlns:a16="http://schemas.microsoft.com/office/drawing/2014/main" id="{3C8D9BAC-DF79-4728-B7D6-FA82BA49A120}"/>
              </a:ext>
            </a:extLst>
          </p:cNvPr>
          <p:cNvSpPr/>
          <p:nvPr/>
        </p:nvSpPr>
        <p:spPr>
          <a:xfrm>
            <a:off x="0" y="3261102"/>
            <a:ext cx="9108504" cy="901264"/>
          </a:xfrm>
          <a:prstGeom prst="roundRect">
            <a:avLst/>
          </a:prstGeom>
          <a:solidFill>
            <a:srgbClr val="FFCC99"/>
          </a:solidFill>
          <a:ln w="571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15000"/>
              </a:spcBef>
              <a:buFontTx/>
              <a:buNone/>
            </a:pPr>
            <a:r>
              <a:rPr lang="it-IT" altLang="it-IT" sz="2000" dirty="0">
                <a:solidFill>
                  <a:srgbClr val="003366"/>
                </a:solidFill>
                <a:latin typeface="Arial Narrow" panose="020B0606020202030204" pitchFamily="34" charset="0"/>
              </a:rPr>
              <a:t>Se osserviamo lo sviluppo della vicenda umana ci accorgiamo che la trasmissione dell’esperienza da una generazione all’altra funziona solo per quanto attiene alle tecnologie mentre si dimostra assai meno efficace per quanto riguarda i comportamenti sociali </a:t>
            </a:r>
            <a:endParaRPr lang="it-IT" altLang="it-IT" sz="2000" i="1" dirty="0">
              <a:solidFill>
                <a:srgbClr val="003366"/>
              </a:solidFill>
              <a:latin typeface="Arial Narrow" panose="020B0606020202030204" pitchFamily="34" charset="0"/>
            </a:endParaRPr>
          </a:p>
        </p:txBody>
      </p:sp>
      <p:sp>
        <p:nvSpPr>
          <p:cNvPr id="4" name="Titolo 3">
            <a:extLst>
              <a:ext uri="{FF2B5EF4-FFF2-40B4-BE49-F238E27FC236}">
                <a16:creationId xmlns:a16="http://schemas.microsoft.com/office/drawing/2014/main" id="{1961FCCF-164D-4A2C-857C-2AC97B80739A}"/>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5515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2315</TotalTime>
  <Words>773</Words>
  <Application>Microsoft Office PowerPoint</Application>
  <PresentationFormat>Presentazione su schermo (4:3)</PresentationFormat>
  <Paragraphs>161</Paragraphs>
  <Slides>17</Slides>
  <Notes>16</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17</vt:i4>
      </vt:variant>
    </vt:vector>
  </HeadingPairs>
  <TitlesOfParts>
    <vt:vector size="29" baseType="lpstr">
      <vt:lpstr>MS PGothic</vt:lpstr>
      <vt:lpstr>Arial</vt:lpstr>
      <vt:lpstr>Arial Narrow</vt:lpstr>
      <vt:lpstr>Franklin Gothic Book</vt:lpstr>
      <vt:lpstr>Franklin Gothic Medium</vt:lpstr>
      <vt:lpstr>Tahoma</vt:lpstr>
      <vt:lpstr>Times New Roman</vt:lpstr>
      <vt:lpstr>Verdana</vt:lpstr>
      <vt:lpstr>ヒラギノ角ゴ Pro W3</vt:lpstr>
      <vt:lpstr>Presentazione vuota</vt:lpstr>
      <vt:lpstr>Immagine bitmap</vt:lpstr>
      <vt:lpstr>Fotografia Photo Editor</vt:lpstr>
      <vt:lpstr>Presentazione standard di PowerPoint</vt:lpstr>
      <vt:lpstr>Pedagogia sperimentale  prof.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Introduzione alle scienze dell’educazione prof. Pietro Lucisano</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139</cp:revision>
  <cp:lastPrinted>2012-10-15T10:35:53Z</cp:lastPrinted>
  <dcterms:created xsi:type="dcterms:W3CDTF">2007-08-30T13:32:27Z</dcterms:created>
  <dcterms:modified xsi:type="dcterms:W3CDTF">2018-02-12T08:29:09Z</dcterms:modified>
</cp:coreProperties>
</file>